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260" r:id="rId4"/>
    <p:sldId id="321" r:id="rId5"/>
    <p:sldId id="316" r:id="rId6"/>
    <p:sldId id="317" r:id="rId7"/>
    <p:sldId id="318" r:id="rId8"/>
    <p:sldId id="262" r:id="rId9"/>
    <p:sldId id="319" r:id="rId10"/>
    <p:sldId id="320" r:id="rId11"/>
    <p:sldId id="322" r:id="rId12"/>
    <p:sldId id="258" r:id="rId13"/>
    <p:sldId id="263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9" r:id="rId22"/>
    <p:sldId id="379" r:id="rId23"/>
    <p:sldId id="380" r:id="rId24"/>
    <p:sldId id="287" r:id="rId25"/>
    <p:sldId id="291" r:id="rId26"/>
    <p:sldId id="292" r:id="rId27"/>
    <p:sldId id="293" r:id="rId28"/>
    <p:sldId id="294" r:id="rId29"/>
    <p:sldId id="295" r:id="rId30"/>
    <p:sldId id="296" r:id="rId31"/>
    <p:sldId id="298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23" r:id="rId40"/>
    <p:sldId id="330" r:id="rId41"/>
    <p:sldId id="257" r:id="rId42"/>
    <p:sldId id="331" r:id="rId43"/>
    <p:sldId id="333" r:id="rId44"/>
    <p:sldId id="332" r:id="rId45"/>
    <p:sldId id="378" r:id="rId46"/>
    <p:sldId id="327" r:id="rId47"/>
    <p:sldId id="375" r:id="rId48"/>
    <p:sldId id="383" r:id="rId49"/>
    <p:sldId id="328" r:id="rId50"/>
    <p:sldId id="370" r:id="rId51"/>
    <p:sldId id="373" r:id="rId52"/>
    <p:sldId id="384" r:id="rId53"/>
    <p:sldId id="381" r:id="rId54"/>
    <p:sldId id="290" r:id="rId55"/>
    <p:sldId id="288" r:id="rId56"/>
    <p:sldId id="297" r:id="rId57"/>
    <p:sldId id="302" r:id="rId58"/>
    <p:sldId id="312" r:id="rId59"/>
    <p:sldId id="38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8D69-0C65-434E-A448-8DF5FB3D622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7F50E-2F3F-4AC0-AA25-9B1F6870B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universalsoflang00uns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32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97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38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3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37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26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623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194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728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136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5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127000" lvl="0" indent="-29527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Greenberg, Joseph H. (ed.) (1963) </a:t>
            </a:r>
            <a:r>
              <a:rPr lang="en" sz="1050" i="1">
                <a:solidFill>
                  <a:srgbClr val="663366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Universals of Language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. Cambridge, Mass.: MIT Press.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75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BPE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206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613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796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87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766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906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437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0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010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71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highlighted areas in square for better alignment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9252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sz="1800">
                <a:solidFill>
                  <a:srgbClr val="FF0000"/>
                </a:solidFill>
              </a:rPr>
              <a:t>Between related languages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Lingua Franca → set of related languages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Set of related languages → related languages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041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495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443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39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152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explain this multiple pivot languages?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do multiple pivot languages help?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0557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Machine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8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499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Multilingual Neural Translation – </a:t>
            </a:r>
            <a:r>
              <a:rPr lang="en-US" dirty="0" err="1"/>
              <a:t>Firat</a:t>
            </a:r>
            <a:r>
              <a:rPr lang="en-US" dirty="0"/>
              <a:t> et 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6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7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482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98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19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74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Finetuning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06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Bilingual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4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Shape 1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372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Shape 1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Shape 1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4956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4912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6716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94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9990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2041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39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5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Trubetzkoy,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Emenau, 1956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18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Correct map boundaries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5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69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45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AA2A-CFE8-469D-B42F-C260D6F4E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49889-09FE-4446-AEA2-D55B822EA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FFE94-A570-470C-95FD-AF06C296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F2D3-69EF-4242-83DB-FA4723DF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C63EE-8A56-47EB-82B9-F1774868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881D-EC15-4AD8-96E6-DD41D445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4C422-6C72-40E5-AB1C-7243C2F28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4DF3-5985-46B1-9999-C1DA2A2F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2BA6F-0C22-4707-93CF-5DCEAA67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439FF-A9AF-496B-8BE8-CA59177A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77D55-C041-4653-A88D-E0A29B128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7F9C2-E704-4DFE-AEE5-C44FAF3DB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6C7D-5314-40B6-A89B-F6588EF0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E2AB-37FA-4AA1-87C1-BD8C1CF2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A3F60-E948-45CE-9E15-42B1EB85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110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655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7526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46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4DC1-EB71-47F8-B12E-5E257582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0E3C-9F3D-4FBC-94DC-46D62453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838F-D265-4B45-9BCF-B924C299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C84F-48B9-4B1D-842F-56DE8A88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E3DB9-1BE2-4056-BF37-E2BEE49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697F-EC1F-46CD-B4B7-AF0E76AA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E0F04-3E84-48B0-8784-F83E589C3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F018-25B5-4F38-BFD4-C2904DB1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7977D-81B0-44A9-A2FA-C899E3CE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4062-087F-4534-A88E-2D0F9C31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8C0F-F5D7-42DA-847F-003C459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8A12-21FD-4498-AC44-A40BC06CC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933FB-074F-4CAF-96B3-6991CD4AA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E91-6A85-4986-BD7F-4ECBE84C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A60B5-856F-4B2A-BC6E-971D0E8D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5515F-861D-47E1-A7A2-93120BAF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D730-A972-4121-A821-B6682585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4324-E1D4-448B-BF83-58A163216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27198-2CE8-41D1-8C46-E86DE21E9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4C8BA-E954-4303-B7A0-B689D7EAF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82153-5464-417B-B2FB-5948DD78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02E5C-8466-4E44-9847-D5B06246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68EFB-0524-4A36-9D9F-68C466F2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C0780-98A1-441B-A119-D02DA6F1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1594-24B3-4DE0-98F7-12FEB6E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7EA88-A447-47CC-88ED-5F8DBFE6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EAA59-474E-4DAA-A85A-6829F60E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9A5F-5DC9-4257-8376-CB50031E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074CD-B28A-40C4-B839-B1080676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5FEA8-3980-47F1-85F6-9F258D7E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E4B57-7216-4052-86D9-A96E3FCE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0E25-0868-4ADE-9C6D-4C8A0B5C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95252-7C5C-4665-A06B-D09A13AC9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DB8E6-BF9D-49B9-A668-61A63FB84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DA032-AED2-453D-B5F6-CEA68509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18690-BE1A-4206-BD18-B68AE21A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5072-AFBD-40A0-907C-75E73A1A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9E90-028F-4C81-9CCD-3677959A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589F8-3938-435B-8C63-1B6D04A95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7777C-BAC3-4033-8982-E760FD0EB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2CAF0-4CB2-4014-B117-0258EC71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F0BE1-0639-4852-BE5B-CB0A2C97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47ADA-ED2E-472D-9E2E-C3E089B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DF45F-5BDF-4634-857D-B3AD5E09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98578-5C28-4C72-A090-7D1055535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2E23-AC30-43E0-B93D-E77B9DEDB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1533-5499-4068-8E12-80D88F6170AC}" type="datetimeFigureOut">
              <a:rPr lang="en-US" smtClean="0"/>
              <a:t>18-May-18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82B3-8FDA-4C45-97ED-AB5AAB99D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ACB52-8B55-4CBD-8CB8-FD4CE5892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26E0-F153-4837-9C3C-042CAF2C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naacl.org/naacl-hlt-2016/t2.html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ilt.iitb.ac.in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b.ac.in/~anoop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FF9A-2D6C-4AA1-A9A6-5166A296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en-US" b="1" i="1" dirty="0"/>
              <a:t>Machine Translation for Related Languages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7AC17-BC00-4AE5-9702-A69A495CD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4141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Anoop Kunchukuttan</a:t>
            </a:r>
          </a:p>
          <a:p>
            <a:endParaRPr lang="en-US" sz="2800" dirty="0"/>
          </a:p>
          <a:p>
            <a:r>
              <a:rPr lang="en-US" i="1" dirty="0"/>
              <a:t>Microsoft AI and Research</a:t>
            </a:r>
          </a:p>
          <a:p>
            <a:endParaRPr lang="en-US" i="1" dirty="0"/>
          </a:p>
          <a:p>
            <a:r>
              <a:rPr lang="en-US" i="1" dirty="0"/>
              <a:t>Center for Indian Language Technology </a:t>
            </a:r>
          </a:p>
          <a:p>
            <a:r>
              <a:rPr lang="en-US" i="1" dirty="0"/>
              <a:t>Indian Institute of Technology Bombay</a:t>
            </a:r>
          </a:p>
        </p:txBody>
      </p:sp>
      <p:pic>
        <p:nvPicPr>
          <p:cNvPr id="1026" name="Picture 2" descr="iitb_logo.jpg">
            <a:extLst>
              <a:ext uri="{FF2B5EF4-FFF2-40B4-BE49-F238E27FC236}">
                <a16:creationId xmlns:a16="http://schemas.microsoft.com/office/drawing/2014/main" id="{5F45455B-B778-466B-AB37-922EE7DD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9" y="4691359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prod-cms-rt-microsoft-com.akamaized.net/cms/api/am/imageFileData/RE1Mu3b?ver=5c31">
            <a:extLst>
              <a:ext uri="{FF2B5EF4-FFF2-40B4-BE49-F238E27FC236}">
                <a16:creationId xmlns:a16="http://schemas.microsoft.com/office/drawing/2014/main" id="{E69EA3FC-5B97-4EDE-BF2A-ACE613FE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5516562"/>
            <a:ext cx="2057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789F29-F036-430B-8603-D63DFB8575B5}"/>
              </a:ext>
            </a:extLst>
          </p:cNvPr>
          <p:cNvSpPr txBox="1"/>
          <p:nvPr/>
        </p:nvSpPr>
        <p:spPr>
          <a:xfrm>
            <a:off x="3511600" y="6216383"/>
            <a:ext cx="539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Microsoft Academic Accelerator (AXLE), 15</a:t>
            </a:r>
            <a:r>
              <a:rPr lang="en-US" baseline="30000" dirty="0"/>
              <a:t>th</a:t>
            </a:r>
            <a:r>
              <a:rPr lang="en-US" dirty="0"/>
              <a:t> May 2018</a:t>
            </a:r>
          </a:p>
        </p:txBody>
      </p:sp>
    </p:spTree>
    <p:extLst>
      <p:ext uri="{BB962C8B-B14F-4D97-AF65-F5344CB8AC3E}">
        <p14:creationId xmlns:p14="http://schemas.microsoft.com/office/powerpoint/2010/main" val="414445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title" idx="4294967295"/>
          </p:nvPr>
        </p:nvSpPr>
        <p:spPr>
          <a:xfrm>
            <a:off x="774200" y="2312300"/>
            <a:ext cx="1125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i="1" dirty="0">
                <a:latin typeface="Ubuntu"/>
                <a:ea typeface="Ubuntu"/>
                <a:cs typeface="Ubuntu"/>
                <a:sym typeface="Ubuntu"/>
              </a:rPr>
              <a:t>Is vanilla Statistical Machine Translation not sufficient?</a:t>
            </a:r>
            <a:endParaRPr sz="3600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9" name="Shape 6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51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526933" y="5791504"/>
            <a:ext cx="11138133" cy="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Let’s begin with a simplified view of Statistical Machine Translation (SMT)!!</a:t>
            </a:r>
            <a:endParaRPr sz="2133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65" name="Shape 65"/>
          <p:cNvGraphicFramePr/>
          <p:nvPr>
            <p:extLst>
              <p:ext uri="{D42A27DB-BD31-4B8C-83A1-F6EECF244321}">
                <p14:modId xmlns:p14="http://schemas.microsoft.com/office/powerpoint/2010/main" val="3877049739"/>
              </p:ext>
            </p:extLst>
          </p:nvPr>
        </p:nvGraphicFramePr>
        <p:xfrm>
          <a:off x="345100" y="549184"/>
          <a:ext cx="7578767" cy="50906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279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Parallel Corpus</a:t>
                      </a:r>
                      <a:endParaRPr sz="1800" b="1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7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A boy is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 dirty="0"/>
                        <a:t> in the kitchen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एक लडका रसोई मे़ </a:t>
                      </a:r>
                      <a:r>
                        <a:rPr lang="en" sz="1800" b="1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/>
                        <a:t> है</a:t>
                      </a:r>
                      <a:endParaRPr sz="180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8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A boy is playing </a:t>
                      </a:r>
                      <a:r>
                        <a:rPr lang="en" sz="1800" b="1" dirty="0">
                          <a:solidFill>
                            <a:srgbClr val="0000FF"/>
                          </a:solidFill>
                        </a:rPr>
                        <a:t>tennis</a:t>
                      </a:r>
                      <a:endParaRPr sz="1800" b="1" dirty="0">
                        <a:solidFill>
                          <a:srgbClr val="1155CC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एक लडका </a:t>
                      </a:r>
                      <a:r>
                        <a:rPr lang="en" sz="1800" b="1">
                          <a:solidFill>
                            <a:srgbClr val="0000FF"/>
                          </a:solidFill>
                        </a:rPr>
                        <a:t>टेनिस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800"/>
                        <a:t>खेल रहा है</a:t>
                      </a:r>
                      <a:endParaRPr sz="180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8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A boy is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 dirty="0"/>
                        <a:t> on a round table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एक लडका एक गोल मेज पर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 dirty="0"/>
                        <a:t> है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8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Some men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</a:rPr>
                        <a:t>are watching</a:t>
                      </a:r>
                      <a:r>
                        <a:rPr lang="en" sz="1800" dirty="0"/>
                        <a:t> </a:t>
                      </a:r>
                      <a:r>
                        <a:rPr lang="en" sz="1800" b="1" dirty="0">
                          <a:solidFill>
                            <a:srgbClr val="0000FF"/>
                          </a:solidFill>
                        </a:rPr>
                        <a:t>tennis</a:t>
                      </a:r>
                      <a:endParaRPr sz="1800" dirty="0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कुछ आदमी </a:t>
                      </a:r>
                      <a:r>
                        <a:rPr lang="en" sz="1800" b="1" dirty="0">
                          <a:solidFill>
                            <a:srgbClr val="0000FF"/>
                          </a:solidFill>
                        </a:rPr>
                        <a:t>टेनिस</a:t>
                      </a:r>
                      <a:r>
                        <a:rPr lang="en" sz="1800" dirty="0"/>
                        <a:t>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</a:rPr>
                        <a:t>देख रहे है</a:t>
                      </a:r>
                      <a:endParaRPr sz="1800" b="1" dirty="0">
                        <a:solidFill>
                          <a:srgbClr val="38761D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68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A girl is holding a black book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एक लडकी ने एक काली किताब पकडी है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68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Two men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</a:rPr>
                        <a:t>are watching</a:t>
                      </a:r>
                      <a:r>
                        <a:rPr lang="en" sz="1800" dirty="0"/>
                        <a:t> a movie 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दो आदमी चलचित्र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</a:rPr>
                        <a:t>देख रहे है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68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 woman is reading a book</a:t>
                      </a:r>
                      <a:endParaRPr sz="180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एक औरत एक किताब पढ रही है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1668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 woman is </a:t>
                      </a:r>
                      <a:r>
                        <a:rPr lang="en" sz="1800" b="1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/>
                        <a:t> in a red car </a:t>
                      </a:r>
                      <a:endParaRPr sz="180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एक औरत एक काले कार मे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 dirty="0"/>
                        <a:t>  है </a:t>
                      </a:r>
                      <a:endParaRPr sz="1800" dirty="0"/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6" name="Shape 66"/>
          <p:cNvSpPr txBox="1"/>
          <p:nvPr/>
        </p:nvSpPr>
        <p:spPr>
          <a:xfrm>
            <a:off x="8515300" y="2005900"/>
            <a:ext cx="3575200" cy="1729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/>
              <a:t>Machine Learning</a:t>
            </a:r>
            <a:endParaRPr sz="2400" b="1"/>
          </a:p>
          <a:p>
            <a:r>
              <a:rPr lang="en" sz="2400" b="1"/>
              <a:t>* </a:t>
            </a:r>
            <a:r>
              <a:rPr lang="en" sz="1600"/>
              <a:t>Learn word/phrase alignments</a:t>
            </a:r>
            <a:endParaRPr sz="1600"/>
          </a:p>
          <a:p>
            <a:r>
              <a:rPr lang="en" sz="1600"/>
              <a:t>* Learning to reorder</a:t>
            </a:r>
            <a:endParaRPr sz="1600"/>
          </a:p>
          <a:p>
            <a:endParaRPr sz="2400"/>
          </a:p>
        </p:txBody>
      </p:sp>
      <p:sp>
        <p:nvSpPr>
          <p:cNvPr id="67" name="Shape 67"/>
          <p:cNvSpPr/>
          <p:nvPr/>
        </p:nvSpPr>
        <p:spPr>
          <a:xfrm>
            <a:off x="7923867" y="2489667"/>
            <a:ext cx="465600" cy="428000"/>
          </a:xfrm>
          <a:prstGeom prst="plus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Shape 68"/>
          <p:cNvSpPr txBox="1"/>
          <p:nvPr/>
        </p:nvSpPr>
        <p:spPr>
          <a:xfrm>
            <a:off x="1223497" y="1219640"/>
            <a:ext cx="2302800" cy="37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69" name="Shape 69"/>
          <p:cNvSpPr txBox="1"/>
          <p:nvPr/>
        </p:nvSpPr>
        <p:spPr>
          <a:xfrm>
            <a:off x="5148164" y="1202223"/>
            <a:ext cx="1437600" cy="37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19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109533" y="530532"/>
            <a:ext cx="7981600" cy="220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267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Co-occurrence</a:t>
            </a:r>
            <a:r>
              <a:rPr lang="en" sz="2267" i="1" dirty="0">
                <a:latin typeface="Verdana"/>
                <a:ea typeface="Verdana"/>
                <a:cs typeface="Verdana"/>
                <a:sym typeface="Verdana"/>
              </a:rPr>
              <a:t> is the dominant learning signal</a:t>
            </a:r>
            <a:endParaRPr sz="2267" i="1" dirty="0">
              <a:latin typeface="Verdana"/>
              <a:ea typeface="Verdana"/>
              <a:cs typeface="Verdana"/>
              <a:sym typeface="Verdana"/>
            </a:endParaRPr>
          </a:p>
          <a:p>
            <a:endParaRPr sz="2267" i="1" dirty="0">
              <a:latin typeface="Verdana"/>
              <a:ea typeface="Verdana"/>
              <a:cs typeface="Verdana"/>
              <a:sym typeface="Verdana"/>
            </a:endParaRPr>
          </a:p>
          <a:p>
            <a:r>
              <a:rPr lang="en" sz="2267" i="1" dirty="0">
                <a:latin typeface="Verdana"/>
                <a:ea typeface="Verdana"/>
                <a:cs typeface="Verdana"/>
                <a:sym typeface="Verdana"/>
              </a:rPr>
              <a:t>Makes SMT </a:t>
            </a:r>
            <a:r>
              <a:rPr lang="en" sz="2267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language independent</a:t>
            </a:r>
            <a:endParaRPr sz="2267" i="1" dirty="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sz="2267" i="1" dirty="0">
              <a:latin typeface="Verdana"/>
              <a:ea typeface="Verdana"/>
              <a:cs typeface="Verdana"/>
              <a:sym typeface="Verdana"/>
            </a:endParaRPr>
          </a:p>
          <a:p>
            <a:r>
              <a:rPr lang="en" sz="2267" i="1" dirty="0">
                <a:latin typeface="Verdana"/>
                <a:ea typeface="Verdana"/>
                <a:cs typeface="Verdana"/>
                <a:sym typeface="Verdana"/>
              </a:rPr>
              <a:t>Hence very popular </a:t>
            </a:r>
            <a:endParaRPr sz="2267" i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634" y="357633"/>
            <a:ext cx="4755167" cy="26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3435300" y="2163416"/>
            <a:ext cx="2994800" cy="3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Shape 78"/>
          <p:cNvSpPr txBox="1"/>
          <p:nvPr/>
        </p:nvSpPr>
        <p:spPr>
          <a:xfrm>
            <a:off x="440433" y="3233967"/>
            <a:ext cx="11450800" cy="22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50000"/>
              </a:lnSpc>
              <a:buSzPts val="1600"/>
              <a:buFont typeface="Verdana"/>
              <a:buChar char="●"/>
            </a:pPr>
            <a:r>
              <a:rPr lang="en" sz="2133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Over-reliance</a:t>
            </a:r>
            <a:r>
              <a:rPr lang="en" sz="2133" dirty="0">
                <a:latin typeface="Verdana"/>
                <a:ea typeface="Verdana"/>
                <a:cs typeface="Verdana"/>
                <a:sym typeface="Verdana"/>
              </a:rPr>
              <a:t> on co-occurrence alone increases parallel corpus requirements</a:t>
            </a:r>
            <a:endParaRPr sz="2133" dirty="0">
              <a:latin typeface="Verdana"/>
              <a:ea typeface="Verdana"/>
              <a:cs typeface="Verdana"/>
              <a:sym typeface="Verdana"/>
            </a:endParaRPr>
          </a:p>
          <a:p>
            <a:pPr marL="609585" indent="-440256">
              <a:buSzPts val="1600"/>
              <a:buFont typeface="Verdana"/>
              <a:buChar char="●"/>
            </a:pPr>
            <a:r>
              <a:rPr lang="en" sz="2133" dirty="0">
                <a:latin typeface="Verdana"/>
                <a:ea typeface="Verdana"/>
                <a:cs typeface="Verdana"/>
                <a:sym typeface="Verdana"/>
              </a:rPr>
              <a:t>Problem is grave for </a:t>
            </a:r>
            <a:r>
              <a:rPr lang="en" sz="2133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agglutinative languages</a:t>
            </a:r>
            <a:r>
              <a:rPr lang="en" sz="2133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133" dirty="0">
              <a:latin typeface="Verdana"/>
              <a:ea typeface="Verdana"/>
              <a:cs typeface="Verdana"/>
              <a:sym typeface="Verdana"/>
            </a:endParaRPr>
          </a:p>
          <a:p>
            <a:pPr marL="1219170" lvl="1" indent="-440256">
              <a:lnSpc>
                <a:spcPct val="150000"/>
              </a:lnSpc>
              <a:buSzPts val="1600"/>
              <a:buFont typeface="Verdana"/>
              <a:buChar char="○"/>
            </a:pPr>
            <a:r>
              <a:rPr lang="en" sz="2133" i="1" dirty="0">
                <a:latin typeface="Verdana"/>
                <a:ea typeface="Verdana"/>
                <a:cs typeface="Verdana"/>
                <a:sym typeface="Verdana"/>
              </a:rPr>
              <a:t>e.g. Marathi, Dravidian languages</a:t>
            </a:r>
          </a:p>
          <a:p>
            <a:pPr marL="1219170" lvl="1" indent="-440256">
              <a:lnSpc>
                <a:spcPct val="150000"/>
              </a:lnSpc>
              <a:buSzPts val="1600"/>
              <a:buFont typeface="Verdana"/>
              <a:buChar char="○"/>
            </a:pPr>
            <a:r>
              <a:rPr lang="hi-IN" sz="2133" i="1" dirty="0">
                <a:latin typeface="Verdana"/>
                <a:ea typeface="Verdana"/>
                <a:cs typeface="Verdana"/>
                <a:sym typeface="Verdana"/>
              </a:rPr>
              <a:t>घरासमोरचा </a:t>
            </a:r>
            <a:r>
              <a:rPr lang="hi-IN" sz="2133" i="1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 घर + समोर + चा </a:t>
            </a:r>
            <a:endParaRPr sz="2133" i="1" dirty="0">
              <a:latin typeface="Verdana"/>
              <a:ea typeface="Verdana"/>
              <a:cs typeface="Verdana"/>
              <a:sym typeface="Verdana"/>
            </a:endParaRPr>
          </a:p>
          <a:p>
            <a:pPr marL="609585" indent="-440256">
              <a:buSzPts val="1600"/>
              <a:buFont typeface="Verdana"/>
              <a:buChar char="●"/>
            </a:pPr>
            <a:r>
              <a:rPr lang="en" sz="2133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Language-specific learning signals</a:t>
            </a:r>
            <a:r>
              <a:rPr lang="en" sz="2133" dirty="0">
                <a:latin typeface="Verdana"/>
                <a:ea typeface="Verdana"/>
                <a:cs typeface="Verdana"/>
                <a:sym typeface="Verdana"/>
              </a:rPr>
              <a:t> are ignored</a:t>
            </a:r>
            <a:endParaRPr sz="2133" dirty="0">
              <a:latin typeface="Verdana"/>
              <a:ea typeface="Verdana"/>
              <a:cs typeface="Verdana"/>
              <a:sym typeface="Verdana"/>
            </a:endParaRPr>
          </a:p>
          <a:p>
            <a:pPr marL="609585">
              <a:lnSpc>
                <a:spcPct val="150000"/>
              </a:lnSpc>
            </a:pPr>
            <a:endParaRPr sz="2133" i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7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214833" y="1260067"/>
            <a:ext cx="11813200" cy="50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Aren’t “</a:t>
            </a:r>
            <a:r>
              <a:rPr lang="en" sz="2400" b="1" i="1" u="sng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language independent</a:t>
            </a:r>
            <a:r>
              <a:rPr lang="en" sz="2400" b="1" i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”</a:t>
            </a:r>
            <a:r>
              <a:rPr lang="en" sz="24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Statistical/Neural Machine Translation methods sufficient? </a:t>
            </a:r>
            <a:endParaRPr sz="2400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57189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Implicit assumptions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increase need for: 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>
              <a:lnSpc>
                <a:spcPct val="115000"/>
              </a:lnSpc>
            </a:pPr>
            <a:r>
              <a:rPr lang="en" sz="2133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(1) Parallel Corpora    (2) Linguistic Resources  (3) Language specific processing</a:t>
            </a:r>
            <a:endParaRPr sz="2133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57189">
              <a:spcBef>
                <a:spcPts val="1333"/>
              </a:spcBef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2400" i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‘</a:t>
            </a:r>
            <a:r>
              <a:rPr lang="en" sz="2400" i="1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Limited language independence’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can be achieved between some languages if we can make assumptions that hold across all these languages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57189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Related languages can serve as a </a:t>
            </a:r>
            <a:r>
              <a:rPr lang="en" sz="2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good level of abstraction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to utilize linguistic regularities: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219170" lvl="1" indent="-423323">
              <a:lnSpc>
                <a:spcPct val="115000"/>
              </a:lnSpc>
              <a:buClr>
                <a:schemeClr val="dk1"/>
              </a:buClr>
              <a:buSzPts val="1400"/>
              <a:buFont typeface="Ubuntu"/>
              <a:buChar char="○"/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Reduce parallel corpora 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219170" lvl="1" indent="-423323">
              <a:lnSpc>
                <a:spcPct val="115000"/>
              </a:lnSpc>
              <a:buClr>
                <a:schemeClr val="dk1"/>
              </a:buClr>
              <a:buSzPts val="1400"/>
              <a:buFont typeface="Ubuntu"/>
              <a:buChar char="○"/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Reduce linguistic resource requirements 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219170" lvl="1" indent="-423323">
              <a:buClr>
                <a:schemeClr val="dk1"/>
              </a:buClr>
              <a:buSzPts val="1400"/>
              <a:buFont typeface="Ubuntu"/>
              <a:buChar char="○"/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Better Generalization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219170"/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924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15600" y="1352509"/>
            <a:ext cx="113608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Utilizing Lexical Similarity for Subword</a:t>
            </a:r>
            <a:r>
              <a:rPr lang="hi-IN" dirty="0"/>
              <a:t>-</a:t>
            </a:r>
            <a:r>
              <a:rPr lang="en" dirty="0"/>
              <a:t>level translation</a:t>
            </a:r>
            <a:endParaRPr dirty="0"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98F5E8-B595-4BCC-9354-5958C8A74DEA}"/>
              </a:ext>
            </a:extLst>
          </p:cNvPr>
          <p:cNvSpPr txBox="1">
            <a:spLocks/>
          </p:cNvSpPr>
          <p:nvPr/>
        </p:nvSpPr>
        <p:spPr>
          <a:xfrm>
            <a:off x="3555023" y="3429000"/>
            <a:ext cx="5580185" cy="1122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Kunchukuttan &amp; Bhattacharyya, EMNLP (2016)</a:t>
            </a:r>
          </a:p>
          <a:p>
            <a:pPr marL="0" indent="0">
              <a:buNone/>
            </a:pPr>
            <a:r>
              <a:rPr lang="en-US" sz="2000" i="1" dirty="0"/>
              <a:t>Kunchukuttan &amp; Bhattacharyya, </a:t>
            </a:r>
            <a:r>
              <a:rPr lang="en-US" sz="2000" i="1" dirty="0" err="1"/>
              <a:t>SCLeM</a:t>
            </a:r>
            <a:r>
              <a:rPr lang="en-US" sz="2000" i="1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48755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Lexically Similar Languages</a:t>
            </a:r>
            <a:br>
              <a:rPr lang="en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(Many words having similar </a:t>
            </a:r>
            <a:r>
              <a:rPr lang="en" sz="3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en" sz="32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3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en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0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333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228594">
              <a:spcBef>
                <a:spcPts val="0"/>
              </a:spcBef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Cognates</a:t>
            </a:r>
            <a:endParaRPr dirty="0">
              <a:solidFill>
                <a:srgbClr val="0000FF"/>
              </a:solidFill>
            </a:endParaRPr>
          </a:p>
          <a:p>
            <a:pPr marL="237061" indent="-50799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228594">
              <a:spcBef>
                <a:spcPts val="1067"/>
              </a:spcBef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Loan Words</a:t>
            </a:r>
            <a:endParaRPr i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1518641" y="2381111"/>
            <a:ext cx="40924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common etymological origin</a:t>
            </a:r>
            <a:endParaRPr sz="20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8" name="Shape 418"/>
          <p:cNvGraphicFramePr/>
          <p:nvPr/>
        </p:nvGraphicFramePr>
        <p:xfrm>
          <a:off x="1580737" y="2827094"/>
          <a:ext cx="3967999" cy="76205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46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 u="none" strike="noStrike" cap="none"/>
                        <a:t>roTI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roTlA (pa)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bread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bhai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bhAU (mr)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 dirty="0"/>
                        <a:t>brother</a:t>
                      </a:r>
                      <a:endParaRPr sz="19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9" name="Shape 419"/>
          <p:cNvSpPr txBox="1"/>
          <p:nvPr/>
        </p:nvSpPr>
        <p:spPr>
          <a:xfrm>
            <a:off x="1426175" y="4411867"/>
            <a:ext cx="40924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borrowed without translation</a:t>
            </a:r>
            <a:endParaRPr sz="1467"/>
          </a:p>
        </p:txBody>
      </p:sp>
      <p:graphicFrame>
        <p:nvGraphicFramePr>
          <p:cNvPr id="420" name="Shape 420"/>
          <p:cNvGraphicFramePr/>
          <p:nvPr/>
        </p:nvGraphicFramePr>
        <p:xfrm>
          <a:off x="1550367" y="4821108"/>
          <a:ext cx="3967999" cy="105161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46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matsya (sa)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matsyalu (te)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fish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pazha.m (ta)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 i="1"/>
                        <a:t>phala (hi)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fruit</a:t>
                      </a:r>
                      <a:endParaRPr sz="1900" i="1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1" name="Shape 421"/>
          <p:cNvSpPr txBox="1"/>
          <p:nvPr/>
        </p:nvSpPr>
        <p:spPr>
          <a:xfrm>
            <a:off x="6836595" y="1825625"/>
            <a:ext cx="4064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37061" indent="-228594">
              <a:lnSpc>
                <a:spcPct val="90000"/>
              </a:lnSpc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sz="28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Named Entities</a:t>
            </a:r>
            <a:endParaRPr sz="1467">
              <a:solidFill>
                <a:srgbClr val="0000FF"/>
              </a:solidFill>
            </a:endParaRPr>
          </a:p>
          <a:p>
            <a:pPr marL="237061" indent="-50799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2100"/>
            </a:pP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2100"/>
            </a:pP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2100"/>
            </a:pP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228594">
              <a:lnSpc>
                <a:spcPct val="90000"/>
              </a:lnSpc>
              <a:spcBef>
                <a:spcPts val="1067"/>
              </a:spcBef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sz="28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Fixed Expressions/Idioms</a:t>
            </a:r>
            <a:endParaRPr sz="2800" i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7424569" y="2316973"/>
            <a:ext cx="40924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change across languages</a:t>
            </a:r>
            <a:endParaRPr sz="20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Shape 423"/>
          <p:cNvGraphicFramePr/>
          <p:nvPr/>
        </p:nvGraphicFramePr>
        <p:xfrm>
          <a:off x="6836597" y="2762955"/>
          <a:ext cx="5002700" cy="76205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8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mu.mbaI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/>
                        <a:t>mu.mbaI (pa)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/>
                        <a:t>mu.mbaI (pa)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keral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k.eraLA (ml)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keraL (mr)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4" name="Shape 424"/>
          <p:cNvSpPr txBox="1"/>
          <p:nvPr/>
        </p:nvSpPr>
        <p:spPr>
          <a:xfrm>
            <a:off x="7424569" y="4411867"/>
            <a:ext cx="44148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MWE with non-compositional semantics</a:t>
            </a:r>
            <a:endParaRPr sz="1467"/>
          </a:p>
        </p:txBody>
      </p:sp>
      <p:graphicFrame>
        <p:nvGraphicFramePr>
          <p:cNvPr id="425" name="Shape 425"/>
          <p:cNvGraphicFramePr/>
          <p:nvPr/>
        </p:nvGraphicFramePr>
        <p:xfrm>
          <a:off x="6733256" y="4795100"/>
          <a:ext cx="5331133" cy="105161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8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dAla me.n kuCha kAlA honA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(hi)</a:t>
                      </a:r>
                      <a:endParaRPr sz="1900"/>
                    </a:p>
                  </a:txBody>
                  <a:tcPr marL="91467" marR="91467" marT="45733" marB="45733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Something fishy</a:t>
                      </a:r>
                      <a:endParaRPr sz="2000" b="0" i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dALa mA kAIka kALu hovu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(gu)</a:t>
                      </a:r>
                      <a:endParaRPr sz="1900"/>
                    </a:p>
                  </a:txBody>
                  <a:tcPr marL="91467" marR="91467" marT="45733" marB="45733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32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i="1"/>
              <a:t>Why do we use word-level translation?</a:t>
            </a:r>
            <a:endParaRPr i="1"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15600" y="1739833"/>
            <a:ext cx="11360800" cy="4339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MT learn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" dirty="0">
                <a:solidFill>
                  <a:srgbClr val="000000"/>
                </a:solidFill>
              </a:rPr>
              <a:t> mappings between </a:t>
            </a:r>
            <a:r>
              <a:rPr lang="en" dirty="0">
                <a:solidFill>
                  <a:srgbClr val="0000FF"/>
                </a:solidFill>
              </a:rPr>
              <a:t>meaning bearing linguistic units </a:t>
            </a:r>
            <a:r>
              <a:rPr lang="en" dirty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en-US" i="1" dirty="0">
                <a:solidFill>
                  <a:srgbClr val="000000"/>
                </a:solidFill>
              </a:rPr>
              <a:t>Words and Morphemes</a:t>
            </a:r>
          </a:p>
          <a:p>
            <a:pPr>
              <a:buClr>
                <a:srgbClr val="000000"/>
              </a:buClr>
            </a:pPr>
            <a:endParaRPr dirty="0">
              <a:solidFill>
                <a:srgbClr val="0000FF"/>
              </a:solidFill>
            </a:endParaRPr>
          </a:p>
          <a:p>
            <a:pPr>
              <a:spcBef>
                <a:spcPts val="1333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Why? ⇒ Fundamental principle of linguistics </a:t>
            </a:r>
            <a:endParaRPr i="1" dirty="0">
              <a:solidFill>
                <a:srgbClr val="000000"/>
              </a:solidFill>
            </a:endParaRPr>
          </a:p>
          <a:p>
            <a:pPr lvl="1" indent="-440256">
              <a:spcBef>
                <a:spcPts val="0"/>
              </a:spcBef>
              <a:buClr>
                <a:srgbClr val="000000"/>
              </a:buClr>
              <a:buSzPts val="1600"/>
            </a:pPr>
            <a:r>
              <a:rPr lang="en" sz="2133" i="1" dirty="0">
                <a:solidFill>
                  <a:srgbClr val="0000FF"/>
                </a:solidFill>
              </a:rPr>
              <a:t>Arbitrariness of a word’s form and meaning</a:t>
            </a:r>
            <a:r>
              <a:rPr lang="en" sz="2133" i="1" dirty="0">
                <a:solidFill>
                  <a:srgbClr val="000000"/>
                </a:solidFill>
              </a:rPr>
              <a:t> </a:t>
            </a:r>
            <a:r>
              <a:rPr lang="en" i="1" dirty="0">
                <a:solidFill>
                  <a:schemeClr val="dk1"/>
                </a:solidFill>
              </a:rPr>
              <a:t>(Saussure, 1916)</a:t>
            </a:r>
          </a:p>
          <a:p>
            <a:pPr marL="778914" lvl="1" indent="0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i="1" dirty="0">
              <a:solidFill>
                <a:srgbClr val="000000"/>
              </a:solidFill>
            </a:endParaRPr>
          </a:p>
          <a:p>
            <a:pPr>
              <a:spcBef>
                <a:spcPts val="1333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Is the mapping between forms of similar words across languages arbitrary?</a:t>
            </a:r>
            <a:endParaRPr dirty="0">
              <a:solidFill>
                <a:srgbClr val="000000"/>
              </a:solidFill>
            </a:endParaRPr>
          </a:p>
          <a:p>
            <a:pPr lvl="1" indent="-440256">
              <a:spcBef>
                <a:spcPts val="0"/>
              </a:spcBef>
              <a:buClr>
                <a:srgbClr val="000000"/>
              </a:buClr>
              <a:buSzPts val="1600"/>
            </a:pPr>
            <a:r>
              <a:rPr lang="en" sz="2133" i="1" dirty="0">
                <a:solidFill>
                  <a:srgbClr val="000000"/>
                </a:solidFill>
              </a:rPr>
              <a:t>Probably true in the most general case</a:t>
            </a:r>
            <a:endParaRPr sz="2133" i="1" dirty="0">
              <a:solidFill>
                <a:srgbClr val="000000"/>
              </a:solidFill>
            </a:endParaRPr>
          </a:p>
          <a:p>
            <a:pPr lvl="1" indent="-440256">
              <a:spcBef>
                <a:spcPts val="0"/>
              </a:spcBef>
              <a:buClr>
                <a:srgbClr val="0000FF"/>
              </a:buClr>
              <a:buSzPts val="1600"/>
            </a:pPr>
            <a:r>
              <a:rPr lang="en" sz="2133" i="1" dirty="0">
                <a:solidFill>
                  <a:srgbClr val="0000FF"/>
                </a:solidFill>
              </a:rPr>
              <a:t>Not true for related languages due to lexical similarity</a:t>
            </a:r>
            <a:endParaRPr sz="2133" i="1" dirty="0">
              <a:solidFill>
                <a:srgbClr val="0000FF"/>
              </a:solidFill>
            </a:endParaRPr>
          </a:p>
        </p:txBody>
      </p:sp>
      <p:pic>
        <p:nvPicPr>
          <p:cNvPr id="433" name="Shape 433" descr="Tree.gif"/>
          <p:cNvPicPr preferRelativeResize="0"/>
          <p:nvPr/>
        </p:nvPicPr>
        <p:blipFill rotWithShape="1">
          <a:blip r:embed="rId3">
            <a:alphaModFix/>
          </a:blip>
          <a:srcRect l="15352" t="22306" r="11156" b="17094"/>
          <a:stretch/>
        </p:blipFill>
        <p:spPr>
          <a:xfrm>
            <a:off x="9394503" y="2758883"/>
            <a:ext cx="2167200" cy="134023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/>
          <p:nvPr/>
        </p:nvSpPr>
        <p:spPr>
          <a:xfrm>
            <a:off x="861993" y="5754428"/>
            <a:ext cx="11066000" cy="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Utilize lexical similarity between related languages: 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  <a:r>
              <a:rPr lang="en" sz="2400" i="1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Sub-word level transformations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28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/>
        </p:nvSpPr>
        <p:spPr>
          <a:xfrm>
            <a:off x="314000" y="1023197"/>
            <a:ext cx="11299600" cy="249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400" u="sng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Transliterate unknown words</a:t>
            </a:r>
            <a:r>
              <a:rPr lang="en" sz="24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400" i="1" dirty="0"/>
              <a:t>[Durrani, etal. (2010), Nakov &amp; Tiedemann (2012)]</a:t>
            </a:r>
            <a:endParaRPr sz="2400" i="1" dirty="0"/>
          </a:p>
          <a:p>
            <a:r>
              <a:rPr lang="en" sz="2400" i="1" dirty="0">
                <a:latin typeface="Ubuntu"/>
                <a:ea typeface="Ubuntu"/>
                <a:cs typeface="Ubuntu"/>
                <a:sym typeface="Ubuntu"/>
              </a:rPr>
              <a:t>(a) Primarily used to handle proper nouns  	(b) Limited use of lexical similarity</a:t>
            </a:r>
            <a:endParaRPr sz="2400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314000" y="186967"/>
            <a:ext cx="11360800" cy="6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i="1" dirty="0">
                <a:latin typeface="Ubuntu"/>
                <a:ea typeface="Ubuntu"/>
                <a:cs typeface="Ubuntu"/>
                <a:sym typeface="Ubuntu"/>
              </a:rPr>
              <a:t>Related Work</a:t>
            </a:r>
            <a:endParaRPr sz="3200" i="1" dirty="0"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442" name="Shape 442"/>
          <p:cNvGrpSpPr/>
          <p:nvPr/>
        </p:nvGrpSpPr>
        <p:grpSpPr>
          <a:xfrm>
            <a:off x="553667" y="2320967"/>
            <a:ext cx="11098500" cy="918400"/>
            <a:chOff x="415250" y="1740725"/>
            <a:chExt cx="8323875" cy="688800"/>
          </a:xfrm>
        </p:grpSpPr>
        <p:sp>
          <p:nvSpPr>
            <p:cNvPr id="443" name="Shape 443"/>
            <p:cNvSpPr txBox="1"/>
            <p:nvPr/>
          </p:nvSpPr>
          <p:spPr>
            <a:xfrm>
              <a:off x="415250" y="1825650"/>
              <a:ext cx="20292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spcBef>
                  <a:spcPts val="800"/>
                </a:spcBef>
                <a:buClr>
                  <a:schemeClr val="dk1"/>
                </a:buClr>
                <a:buSzPts val="1100"/>
              </a:pPr>
              <a:r>
                <a:rPr lang="en" sz="2400" dirty="0">
                  <a:solidFill>
                    <a:srgbClr val="FF0000"/>
                  </a:solidFill>
                  <a:latin typeface="Mangal"/>
                  <a:ea typeface="Mangal"/>
                  <a:cs typeface="Mangal"/>
                  <a:sym typeface="Mangal"/>
                </a:rPr>
                <a:t>स्वातंत्र्य → स्वतंत्रता </a:t>
              </a:r>
              <a:endParaRPr sz="2400" dirty="0">
                <a:solidFill>
                  <a:srgbClr val="FF0000"/>
                </a:solidFill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2482100" y="2033275"/>
              <a:ext cx="1047600" cy="21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3946325" y="1740725"/>
              <a:ext cx="4792800" cy="6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i="1">
                  <a:solidFill>
                    <a:srgbClr val="FF0000"/>
                  </a:solidFill>
                </a:rPr>
                <a:t>Translation of shared lexically similar words can be seen as kind of transliteration </a:t>
              </a:r>
              <a:endParaRPr sz="2400" i="1">
                <a:solidFill>
                  <a:srgbClr val="FF0000"/>
                </a:solidFill>
              </a:endParaRPr>
            </a:p>
          </p:txBody>
        </p:sp>
      </p:grpSp>
      <p:sp>
        <p:nvSpPr>
          <p:cNvPr id="446" name="Shape 446"/>
          <p:cNvSpPr txBox="1"/>
          <p:nvPr/>
        </p:nvSpPr>
        <p:spPr>
          <a:xfrm>
            <a:off x="212400" y="3907400"/>
            <a:ext cx="11917200" cy="259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4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Character Level Translation</a:t>
            </a:r>
            <a:r>
              <a:rPr lang="en" sz="2400" u="sng"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u="sng">
              <a:latin typeface="Verdana"/>
              <a:ea typeface="Verdana"/>
              <a:cs typeface="Verdana"/>
              <a:sym typeface="Verdana"/>
            </a:endParaRPr>
          </a:p>
          <a:p>
            <a:r>
              <a:rPr lang="en" sz="2400" i="1">
                <a:latin typeface="Ubuntu"/>
                <a:ea typeface="Ubuntu"/>
                <a:cs typeface="Ubuntu"/>
                <a:sym typeface="Ubuntu"/>
              </a:rPr>
              <a:t>Limited context of character level representation </a:t>
            </a:r>
            <a:endParaRPr sz="2400" i="1"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1333"/>
              </a:spcBef>
            </a:pPr>
            <a:endParaRPr sz="2400" i="1"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1333"/>
              </a:spcBef>
            </a:pPr>
            <a:r>
              <a:rPr lang="en" sz="2400" i="1">
                <a:latin typeface="Ubuntu"/>
                <a:ea typeface="Ubuntu"/>
                <a:cs typeface="Ubuntu"/>
                <a:sym typeface="Ubuntu"/>
              </a:rPr>
              <a:t>Character n-gram ⇒ increase in data sparsity</a:t>
            </a:r>
            <a:endParaRPr sz="2400" i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6959600" y="4313800"/>
            <a:ext cx="5334000" cy="1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latin typeface="Ubuntu"/>
                <a:ea typeface="Ubuntu"/>
                <a:cs typeface="Ubuntu"/>
                <a:sym typeface="Ubuntu"/>
              </a:rPr>
              <a:t>Limited benefit  ….</a:t>
            </a:r>
            <a:endParaRPr sz="2400" i="1">
              <a:latin typeface="Ubuntu"/>
              <a:ea typeface="Ubuntu"/>
              <a:cs typeface="Ubuntu"/>
              <a:sym typeface="Ubuntu"/>
            </a:endParaRPr>
          </a:p>
          <a:p>
            <a:r>
              <a:rPr lang="en" sz="2400" i="1">
                <a:latin typeface="Ubuntu"/>
                <a:ea typeface="Ubuntu"/>
                <a:cs typeface="Ubuntu"/>
                <a:sym typeface="Ubuntu"/>
              </a:rPr>
              <a:t>… just for closely related languages</a:t>
            </a:r>
            <a:endParaRPr sz="2400" i="1">
              <a:latin typeface="Ubuntu"/>
              <a:ea typeface="Ubuntu"/>
              <a:cs typeface="Ubuntu"/>
              <a:sym typeface="Ubuntu"/>
            </a:endParaRPr>
          </a:p>
          <a:p>
            <a:endParaRPr sz="2400" i="1">
              <a:latin typeface="Ubuntu"/>
              <a:ea typeface="Ubuntu"/>
              <a:cs typeface="Ubuntu"/>
              <a:sym typeface="Ubuntu"/>
            </a:endParaRPr>
          </a:p>
          <a:p>
            <a:r>
              <a:rPr lang="en" sz="2133" i="1">
                <a:latin typeface="Ubuntu"/>
                <a:ea typeface="Ubuntu"/>
                <a:cs typeface="Ubuntu"/>
                <a:sym typeface="Ubuntu"/>
              </a:rPr>
              <a:t>Macedonian - Bulgarian, Hindi-Punjabi, etc.</a:t>
            </a:r>
            <a:endParaRPr sz="2133" i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5397600" y="5052900"/>
            <a:ext cx="1396800" cy="28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9" name="Shape 449"/>
          <p:cNvSpPr txBox="1"/>
          <p:nvPr/>
        </p:nvSpPr>
        <p:spPr>
          <a:xfrm>
            <a:off x="4859100" y="3919533"/>
            <a:ext cx="5977200" cy="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" sz="2400" i="1">
                <a:solidFill>
                  <a:schemeClr val="dk1"/>
                </a:solidFill>
              </a:rPr>
              <a:t>[Vilar, etal. (2007), Tiedemann (2009)]</a:t>
            </a:r>
            <a:endParaRPr sz="2400" i="1">
              <a:solidFill>
                <a:schemeClr val="dk1"/>
              </a:solidFill>
            </a:endParaRPr>
          </a:p>
          <a:p>
            <a:endParaRPr sz="2400"/>
          </a:p>
        </p:txBody>
      </p:sp>
      <p:sp>
        <p:nvSpPr>
          <p:cNvPr id="450" name="Shape 450"/>
          <p:cNvSpPr/>
          <p:nvPr/>
        </p:nvSpPr>
        <p:spPr>
          <a:xfrm>
            <a:off x="8910033" y="3239366"/>
            <a:ext cx="3118178" cy="102096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200" b="1" i="1" dirty="0">
                <a:latin typeface="Ubuntu"/>
                <a:ea typeface="Ubuntu"/>
                <a:cs typeface="Ubuntu"/>
                <a:sym typeface="Ubuntu"/>
              </a:rPr>
              <a:t>Is there a better translation unit?</a:t>
            </a:r>
            <a:endParaRPr sz="2200" b="1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15599" y="390167"/>
            <a:ext cx="1113623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Orthographic Syllable </a:t>
            </a:r>
            <a:endParaRPr dirty="0"/>
          </a:p>
        </p:txBody>
      </p:sp>
      <p:sp>
        <p:nvSpPr>
          <p:cNvPr id="457" name="Shape 457"/>
          <p:cNvSpPr txBox="1"/>
          <p:nvPr/>
        </p:nvSpPr>
        <p:spPr>
          <a:xfrm>
            <a:off x="1862367" y="1369733"/>
            <a:ext cx="80660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solidFill>
                  <a:srgbClr val="FF0000"/>
                </a:solidFill>
              </a:rPr>
              <a:t>(CONSONANT)➕</a:t>
            </a:r>
            <a:r>
              <a:rPr lang="en" sz="2400" b="1">
                <a:solidFill>
                  <a:srgbClr val="FF0000"/>
                </a:solidFill>
              </a:rPr>
              <a:t>   </a:t>
            </a:r>
            <a:r>
              <a:rPr lang="en" sz="2400">
                <a:solidFill>
                  <a:srgbClr val="0000FF"/>
                </a:solidFill>
              </a:rPr>
              <a:t>VOWEL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943767" y="1997032"/>
            <a:ext cx="10406400" cy="152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/>
              <a:t>Examples:</a:t>
            </a:r>
            <a:r>
              <a:rPr lang="en" sz="2400" dirty="0"/>
              <a:t> </a:t>
            </a:r>
            <a:r>
              <a:rPr lang="en" sz="2400" dirty="0">
                <a:solidFill>
                  <a:srgbClr val="FF0000"/>
                </a:solidFill>
              </a:rPr>
              <a:t>c</a:t>
            </a:r>
            <a:r>
              <a:rPr lang="en" sz="2400" dirty="0">
                <a:solidFill>
                  <a:srgbClr val="1155CC"/>
                </a:solidFill>
              </a:rPr>
              <a:t>a, </a:t>
            </a:r>
            <a:r>
              <a:rPr lang="en" sz="2400" dirty="0">
                <a:solidFill>
                  <a:srgbClr val="FF0000"/>
                </a:solidFill>
              </a:rPr>
              <a:t>c</a:t>
            </a:r>
            <a:r>
              <a:rPr lang="en" sz="2400" dirty="0">
                <a:solidFill>
                  <a:srgbClr val="1155CC"/>
                </a:solidFill>
              </a:rPr>
              <a:t>ae, </a:t>
            </a:r>
            <a:r>
              <a:rPr lang="en" sz="2400" dirty="0">
                <a:solidFill>
                  <a:srgbClr val="FF0000"/>
                </a:solidFill>
              </a:rPr>
              <a:t>c</a:t>
            </a:r>
            <a:r>
              <a:rPr lang="en" sz="2400" dirty="0">
                <a:solidFill>
                  <a:srgbClr val="1155CC"/>
                </a:solidFill>
              </a:rPr>
              <a:t>oo, </a:t>
            </a:r>
            <a:r>
              <a:rPr lang="en" sz="2400" dirty="0">
                <a:solidFill>
                  <a:srgbClr val="FF0000"/>
                </a:solidFill>
              </a:rPr>
              <a:t>cr</a:t>
            </a:r>
            <a:r>
              <a:rPr lang="en" sz="2400" dirty="0">
                <a:solidFill>
                  <a:srgbClr val="1155CC"/>
                </a:solidFill>
              </a:rPr>
              <a:t>a, </a:t>
            </a:r>
            <a:r>
              <a:rPr lang="en" sz="2400" dirty="0">
                <a:solidFill>
                  <a:srgbClr val="FF0000"/>
                </a:solidFill>
              </a:rPr>
              <a:t>क</a:t>
            </a:r>
            <a:r>
              <a:rPr lang="en" sz="2400" dirty="0">
                <a:solidFill>
                  <a:srgbClr val="0000FF"/>
                </a:solidFill>
              </a:rPr>
              <a:t>ी</a:t>
            </a:r>
            <a:r>
              <a:rPr lang="en" sz="2400" dirty="0">
                <a:solidFill>
                  <a:srgbClr val="1155CC"/>
                </a:solidFill>
              </a:rPr>
              <a:t> (</a:t>
            </a:r>
            <a:r>
              <a:rPr lang="en" sz="2400" dirty="0">
                <a:solidFill>
                  <a:srgbClr val="FF0000"/>
                </a:solidFill>
              </a:rPr>
              <a:t>k</a:t>
            </a:r>
            <a:r>
              <a:rPr lang="en" sz="2400" dirty="0">
                <a:solidFill>
                  <a:srgbClr val="1155CC"/>
                </a:solidFill>
              </a:rPr>
              <a:t>I), </a:t>
            </a:r>
            <a:r>
              <a:rPr lang="en" sz="2400" dirty="0">
                <a:solidFill>
                  <a:srgbClr val="FF0000"/>
                </a:solidFill>
              </a:rPr>
              <a:t>प्र</a:t>
            </a:r>
            <a:r>
              <a:rPr lang="en" sz="2400" dirty="0">
                <a:solidFill>
                  <a:srgbClr val="0000FF"/>
                </a:solidFill>
              </a:rPr>
              <a:t>े</a:t>
            </a:r>
            <a:r>
              <a:rPr lang="en" sz="2400" dirty="0">
                <a:solidFill>
                  <a:srgbClr val="1155CC"/>
                </a:solidFill>
              </a:rPr>
              <a:t> (</a:t>
            </a:r>
            <a:r>
              <a:rPr lang="en" sz="2400" dirty="0">
                <a:solidFill>
                  <a:srgbClr val="FF0000"/>
                </a:solidFill>
              </a:rPr>
              <a:t>pr</a:t>
            </a:r>
            <a:r>
              <a:rPr lang="en" sz="2400" dirty="0">
                <a:solidFill>
                  <a:srgbClr val="1155CC"/>
                </a:solidFill>
              </a:rPr>
              <a:t>e)</a:t>
            </a:r>
            <a:endParaRPr lang="hi-IN" sz="2400" dirty="0">
              <a:solidFill>
                <a:srgbClr val="1155CC"/>
              </a:solidFill>
            </a:endParaRPr>
          </a:p>
          <a:p>
            <a:pPr algn="ctr"/>
            <a:r>
              <a:rPr lang="hi-IN" sz="2400" dirty="0">
                <a:solidFill>
                  <a:srgbClr val="1155CC"/>
                </a:solidFill>
              </a:rPr>
              <a:t>अभिमान </a:t>
            </a:r>
            <a:r>
              <a:rPr lang="hi-IN" sz="2400" dirty="0">
                <a:solidFill>
                  <a:srgbClr val="1155CC"/>
                </a:solidFill>
                <a:sym typeface="Wingdings" panose="05000000000000000000" pitchFamily="2" charset="2"/>
              </a:rPr>
              <a:t> </a:t>
            </a:r>
            <a:r>
              <a:rPr lang="hi-IN" sz="2400" dirty="0">
                <a:solidFill>
                  <a:srgbClr val="1155CC"/>
                </a:solidFill>
              </a:rPr>
              <a:t>अ भि मा न 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591433" y="2961073"/>
            <a:ext cx="10960400" cy="1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133" u="sng" dirty="0">
                <a:latin typeface="Ubuntu"/>
                <a:ea typeface="Ubuntu"/>
                <a:cs typeface="Ubuntu"/>
                <a:sym typeface="Ubuntu"/>
              </a:rPr>
              <a:t>Pseudo-Syllable</a:t>
            </a:r>
            <a:endParaRPr sz="2133" u="sng" dirty="0">
              <a:latin typeface="Ubuntu"/>
              <a:ea typeface="Ubuntu"/>
              <a:cs typeface="Ubuntu"/>
              <a:sym typeface="Ubuntu"/>
            </a:endParaRPr>
          </a:p>
          <a:p>
            <a:pPr>
              <a:lnSpc>
                <a:spcPct val="150000"/>
              </a:lnSpc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True Syllable ⇒ </a:t>
            </a:r>
            <a:r>
              <a:rPr lang="en" sz="2133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Onset, </a:t>
            </a: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Nucleus and Coda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133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Orthographic Syllable ⇒ Onset, Nucleus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654333" y="4653100"/>
            <a:ext cx="10960400" cy="20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50000"/>
              </a:lnSpc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Generalization of </a:t>
            </a:r>
            <a:r>
              <a:rPr lang="en" sz="2133" b="1" i="1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akshara</a:t>
            </a: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, the fundamental organizing principle of Indian scripts 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lnSpc>
                <a:spcPct val="150000"/>
              </a:lnSpc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Linguistically motivated, </a:t>
            </a: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variable length unit</a:t>
            </a:r>
            <a:endParaRPr sz="2133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lnSpc>
                <a:spcPct val="150000"/>
              </a:lnSpc>
              <a:buSzPts val="1600"/>
              <a:buFont typeface="Ubuntu"/>
              <a:buChar char="●"/>
            </a:pPr>
            <a:r>
              <a:rPr lang="en" sz="2133" i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Number of syllables in a language is </a:t>
            </a:r>
            <a:r>
              <a:rPr lang="en" sz="2133" i="1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finite</a:t>
            </a:r>
            <a:endParaRPr sz="2133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lnSpc>
                <a:spcPct val="150000"/>
              </a:lnSpc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Used successfully in transliteration</a:t>
            </a:r>
            <a:endParaRPr sz="2133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5517767" y="506467"/>
            <a:ext cx="6358800" cy="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980000"/>
                </a:solidFill>
              </a:rPr>
              <a:t>(Kunchukuttan &amp; Bhattacharyya, EMNLP 2016) </a:t>
            </a:r>
            <a:endParaRPr sz="2400" i="1">
              <a:solidFill>
                <a:srgbClr val="980000"/>
              </a:solidFill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3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212399" y="85367"/>
            <a:ext cx="11657383" cy="12122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dirty="0"/>
              <a:t>Byte Pair Encoded (BPE) Unit</a:t>
            </a:r>
            <a:endParaRPr dirty="0"/>
          </a:p>
        </p:txBody>
      </p:sp>
      <p:sp>
        <p:nvSpPr>
          <p:cNvPr id="468" name="Shape 468"/>
          <p:cNvSpPr txBox="1"/>
          <p:nvPr/>
        </p:nvSpPr>
        <p:spPr>
          <a:xfrm>
            <a:off x="214325" y="710505"/>
            <a:ext cx="10192415" cy="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980000"/>
                </a:solidFill>
              </a:rPr>
              <a:t>(Kunchukuttan &amp; Bhattacharyya, SCLeM 2017) </a:t>
            </a:r>
            <a:endParaRPr sz="2400" i="1">
              <a:solidFill>
                <a:srgbClr val="980000"/>
              </a:solidFill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684367" y="1392233"/>
            <a:ext cx="11121200" cy="247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lnSpc>
                <a:spcPct val="150000"/>
              </a:lnSpc>
              <a:buSzPts val="1800"/>
              <a:buChar char="●"/>
            </a:pPr>
            <a:r>
              <a:rPr lang="en" sz="2400" i="1" dirty="0"/>
              <a:t>There may be frequent subsequences in text other than syllables</a:t>
            </a:r>
            <a:endParaRPr sz="2400" i="1" dirty="0"/>
          </a:p>
          <a:p>
            <a:pPr marL="609585" indent="-457189">
              <a:lnSpc>
                <a:spcPct val="150000"/>
              </a:lnSpc>
              <a:buSzPts val="1800"/>
              <a:buChar char="●"/>
            </a:pPr>
            <a:r>
              <a:rPr lang="en" sz="2400" i="1" dirty="0">
                <a:solidFill>
                  <a:srgbClr val="0000FF"/>
                </a:solidFill>
              </a:rPr>
              <a:t>Herdan-Heap Law</a:t>
            </a:r>
            <a:r>
              <a:rPr lang="en" sz="2400" i="1" dirty="0"/>
              <a:t> ⇒ </a:t>
            </a:r>
            <a:r>
              <a:rPr lang="en" sz="2400" i="1" dirty="0">
                <a:solidFill>
                  <a:schemeClr val="dk1"/>
                </a:solidFill>
              </a:rPr>
              <a:t>Syllables are not sufficient</a:t>
            </a:r>
          </a:p>
          <a:p>
            <a:pPr marL="609585" indent="-457189">
              <a:lnSpc>
                <a:spcPct val="150000"/>
              </a:lnSpc>
              <a:buSzPts val="1800"/>
              <a:buChar char="●"/>
            </a:pPr>
            <a:r>
              <a:rPr lang="en" sz="2400" i="1" dirty="0"/>
              <a:t>These subsequences may </a:t>
            </a:r>
            <a:r>
              <a:rPr lang="en" sz="2400" i="1" dirty="0">
                <a:solidFill>
                  <a:srgbClr val="0000FF"/>
                </a:solidFill>
              </a:rPr>
              <a:t>not be valid linguistic units </a:t>
            </a:r>
            <a:endParaRPr sz="2400" i="1" dirty="0">
              <a:solidFill>
                <a:srgbClr val="0000FF"/>
              </a:solidFill>
            </a:endParaRPr>
          </a:p>
          <a:p>
            <a:pPr marL="609585" indent="-457189">
              <a:lnSpc>
                <a:spcPct val="150000"/>
              </a:lnSpc>
              <a:buSzPts val="1800"/>
              <a:buChar char="●"/>
            </a:pPr>
            <a:r>
              <a:rPr lang="en" sz="2400" i="1" dirty="0"/>
              <a:t>But they represent </a:t>
            </a:r>
            <a:r>
              <a:rPr lang="en" sz="2400" i="1" dirty="0">
                <a:solidFill>
                  <a:srgbClr val="0000FF"/>
                </a:solidFill>
              </a:rPr>
              <a:t>statistically important patterns</a:t>
            </a:r>
            <a:r>
              <a:rPr lang="en" sz="2400" i="1" dirty="0"/>
              <a:t> in text</a:t>
            </a:r>
            <a:endParaRPr sz="2400" i="1" dirty="0"/>
          </a:p>
        </p:txBody>
      </p:sp>
      <p:sp>
        <p:nvSpPr>
          <p:cNvPr id="470" name="Shape 470"/>
          <p:cNvSpPr txBox="1"/>
          <p:nvPr/>
        </p:nvSpPr>
        <p:spPr>
          <a:xfrm>
            <a:off x="667967" y="4116967"/>
            <a:ext cx="11137600" cy="21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667" b="1" i="1" dirty="0">
                <a:solidFill>
                  <a:srgbClr val="FF0000"/>
                </a:solidFill>
              </a:rPr>
              <a:t>How do we identify such frequent patterns?</a:t>
            </a:r>
            <a:endParaRPr sz="2667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Byte Pair Encoding (Sennrich et al, 2016)</a:t>
            </a:r>
            <a:r>
              <a:rPr lang="en" sz="2133" i="1" dirty="0"/>
              <a:t>, </a:t>
            </a:r>
            <a:r>
              <a:rPr lang="en" sz="2133" dirty="0"/>
              <a:t>W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ordpieces ( Wu et al, 2016), Huffman encoding based units (Chitnis &amp; DeNero, 2015)</a:t>
            </a:r>
            <a:endParaRPr sz="2133" i="1" dirty="0"/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9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i="1"/>
              <a:t>What is Machine Translation?</a:t>
            </a:r>
            <a:endParaRPr b="1" i="1"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70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i="1" dirty="0">
                <a:solidFill>
                  <a:srgbClr val="FF0000"/>
                </a:solidFill>
              </a:rPr>
              <a:t>Automatic conversion of text/speech from one natural language to another</a:t>
            </a:r>
            <a:endParaRPr i="1" dirty="0">
              <a:solidFill>
                <a:srgbClr val="FF0000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2842846" y="2646957"/>
            <a:ext cx="6238800" cy="13408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400" i="1">
                <a:solidFill>
                  <a:schemeClr val="dk1"/>
                </a:solidFill>
              </a:rPr>
              <a:t>Be the change you want to see in the world</a:t>
            </a:r>
            <a:endParaRPr sz="2400" i="1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r>
              <a:rPr lang="en" sz="2400" i="1">
                <a:solidFill>
                  <a:schemeClr val="dk1"/>
                </a:solidFill>
              </a:rPr>
              <a:t>वह परिवर्तन बनो जो संसार में देखना चाहते हो</a:t>
            </a:r>
            <a:endParaRPr sz="2400" i="1">
              <a:solidFill>
                <a:schemeClr val="dk1"/>
              </a:solidFill>
            </a:endParaRPr>
          </a:p>
          <a:p>
            <a:pPr>
              <a:spcBef>
                <a:spcPts val="2133"/>
              </a:spcBef>
            </a:pPr>
            <a:endParaRPr sz="2400"/>
          </a:p>
        </p:txBody>
      </p:sp>
      <p:pic>
        <p:nvPicPr>
          <p:cNvPr id="9" name="Shape 220" descr="google-translate-logo.png">
            <a:extLst>
              <a:ext uri="{FF2B5EF4-FFF2-40B4-BE49-F238E27FC236}">
                <a16:creationId xmlns:a16="http://schemas.microsoft.com/office/drawing/2014/main" id="{DF7C5864-BFDD-4749-B814-832A407766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744" y="4704471"/>
            <a:ext cx="2752733" cy="13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2" descr="bt.jpeg">
            <a:extLst>
              <a:ext uri="{FF2B5EF4-FFF2-40B4-BE49-F238E27FC236}">
                <a16:creationId xmlns:a16="http://schemas.microsoft.com/office/drawing/2014/main" id="{9B43F556-E6D3-4548-BC5E-60E9DBDF26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264" y="4858670"/>
            <a:ext cx="2631452" cy="9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23" descr="trainingimage_5632_74572e5379b4e91c578ec5c68fed7a89.jpg">
            <a:extLst>
              <a:ext uri="{FF2B5EF4-FFF2-40B4-BE49-F238E27FC236}">
                <a16:creationId xmlns:a16="http://schemas.microsoft.com/office/drawing/2014/main" id="{EA64EA3A-6785-417F-8D74-CEB6E0A05B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8100" y="4732470"/>
            <a:ext cx="3201867" cy="101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24" descr="f2yvSQzY_400x400.jpg">
            <a:extLst>
              <a:ext uri="{FF2B5EF4-FFF2-40B4-BE49-F238E27FC236}">
                <a16:creationId xmlns:a16="http://schemas.microsoft.com/office/drawing/2014/main" id="{B7ABC88B-74C8-4D56-A083-73572F07003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9957" y="4502426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606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212400" y="85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/>
              <a:t>Byte Pair Encoded (BPE) Unit</a:t>
            </a:r>
            <a:endParaRPr/>
          </a:p>
        </p:txBody>
      </p:sp>
      <p:sp>
        <p:nvSpPr>
          <p:cNvPr id="477" name="Shape 477"/>
          <p:cNvSpPr txBox="1"/>
          <p:nvPr/>
        </p:nvSpPr>
        <p:spPr>
          <a:xfrm>
            <a:off x="364933" y="852867"/>
            <a:ext cx="9085200" cy="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Byte Pair Encoding is a compression technique (Gage, 1994)</a:t>
            </a:r>
            <a:endParaRPr sz="2133" i="1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440433" y="1369733"/>
            <a:ext cx="7034000" cy="1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213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Number of BPE  merge operations=3</a:t>
            </a:r>
            <a:endParaRPr sz="2133">
              <a:latin typeface="Ubuntu"/>
              <a:ea typeface="Ubuntu"/>
              <a:cs typeface="Ubuntu"/>
              <a:sym typeface="Ubuntu"/>
            </a:endParaRPr>
          </a:p>
          <a:p>
            <a:pPr>
              <a:spcAft>
                <a:spcPts val="1333"/>
              </a:spcAft>
            </a:pPr>
            <a:r>
              <a:rPr lang="en" sz="2133">
                <a:latin typeface="Ubuntu"/>
                <a:ea typeface="Ubuntu"/>
                <a:cs typeface="Ubuntu"/>
                <a:sym typeface="Ubuntu"/>
              </a:rPr>
              <a:t>Vocab: A B C D E F</a:t>
            </a:r>
            <a:endParaRPr sz="2133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594700" y="2928099"/>
            <a:ext cx="1304400" cy="162631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BADD</a:t>
            </a:r>
            <a:endParaRPr sz="2400" dirty="0"/>
          </a:p>
          <a:p>
            <a:r>
              <a:rPr lang="en" sz="2400" dirty="0"/>
              <a:t>FAD</a:t>
            </a:r>
            <a:endParaRPr sz="2400" dirty="0"/>
          </a:p>
          <a:p>
            <a:r>
              <a:rPr lang="en" sz="2400" dirty="0"/>
              <a:t>FEEDE</a:t>
            </a:r>
            <a:endParaRPr sz="2400" dirty="0"/>
          </a:p>
          <a:p>
            <a:r>
              <a:rPr lang="en" sz="2400" dirty="0"/>
              <a:t>ADDEEF</a:t>
            </a:r>
            <a:endParaRPr sz="2400" dirty="0"/>
          </a:p>
        </p:txBody>
      </p:sp>
      <p:sp>
        <p:nvSpPr>
          <p:cNvPr id="480" name="Shape 480"/>
          <p:cNvSpPr txBox="1"/>
          <p:nvPr/>
        </p:nvSpPr>
        <p:spPr>
          <a:xfrm>
            <a:off x="553667" y="2327933"/>
            <a:ext cx="2353200" cy="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 u="sng">
                <a:latin typeface="Ubuntu"/>
                <a:ea typeface="Ubuntu"/>
                <a:cs typeface="Ubuntu"/>
                <a:sym typeface="Ubuntu"/>
              </a:rPr>
              <a:t>Words to encode</a:t>
            </a:r>
            <a:endParaRPr sz="2133" i="1" u="sng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4049100" y="2928100"/>
            <a:ext cx="1366000" cy="162631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</a:t>
            </a:r>
            <a:r>
              <a:rPr lang="en" sz="2400">
                <a:solidFill>
                  <a:srgbClr val="0000FF"/>
                </a:solidFill>
              </a:rPr>
              <a:t>AD</a:t>
            </a:r>
            <a:r>
              <a:rPr lang="en" sz="2400"/>
              <a:t>D</a:t>
            </a:r>
            <a:endParaRPr sz="2400"/>
          </a:p>
          <a:p>
            <a:r>
              <a:rPr lang="en" sz="2400"/>
              <a:t>F</a:t>
            </a:r>
            <a:r>
              <a:rPr lang="en" sz="2400">
                <a:solidFill>
                  <a:srgbClr val="0000FF"/>
                </a:solidFill>
              </a:rPr>
              <a:t>AD</a:t>
            </a:r>
            <a:endParaRPr sz="2400">
              <a:solidFill>
                <a:srgbClr val="0000FF"/>
              </a:solidFill>
            </a:endParaRPr>
          </a:p>
          <a:p>
            <a:r>
              <a:rPr lang="en" sz="2400"/>
              <a:t>FEEDE</a:t>
            </a:r>
            <a:endParaRPr sz="2400"/>
          </a:p>
          <a:p>
            <a:r>
              <a:rPr lang="en" sz="2400">
                <a:solidFill>
                  <a:srgbClr val="0000FF"/>
                </a:solidFill>
              </a:rPr>
              <a:t>AD</a:t>
            </a:r>
            <a:r>
              <a:rPr lang="en" sz="2400"/>
              <a:t>DEEF</a:t>
            </a:r>
            <a:endParaRPr sz="2400"/>
          </a:p>
        </p:txBody>
      </p:sp>
      <p:sp>
        <p:nvSpPr>
          <p:cNvPr id="482" name="Shape 482"/>
          <p:cNvSpPr txBox="1"/>
          <p:nvPr/>
        </p:nvSpPr>
        <p:spPr>
          <a:xfrm>
            <a:off x="5877900" y="2928099"/>
            <a:ext cx="1366000" cy="16263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BP</a:t>
            </a:r>
            <a:r>
              <a:rPr lang="en" sz="2400" baseline="-25000" dirty="0"/>
              <a:t>1</a:t>
            </a:r>
            <a:r>
              <a:rPr lang="en" sz="2400" dirty="0"/>
              <a:t>D</a:t>
            </a:r>
            <a:endParaRPr sz="2400" dirty="0"/>
          </a:p>
          <a:p>
            <a:r>
              <a:rPr lang="en" sz="2400" dirty="0"/>
              <a:t>F</a:t>
            </a:r>
            <a:r>
              <a:rPr lang="en" sz="2400" dirty="0">
                <a:solidFill>
                  <a:schemeClr val="dk1"/>
                </a:solidFill>
              </a:rPr>
              <a:t>P</a:t>
            </a:r>
            <a:r>
              <a:rPr lang="en" sz="2400" baseline="-25000" dirty="0">
                <a:solidFill>
                  <a:schemeClr val="dk1"/>
                </a:solidFill>
              </a:rPr>
              <a:t>1</a:t>
            </a:r>
            <a:endParaRPr sz="2400" dirty="0">
              <a:solidFill>
                <a:srgbClr val="0000FF"/>
              </a:solidFill>
            </a:endParaRPr>
          </a:p>
          <a:p>
            <a:r>
              <a:rPr lang="en" sz="2400" dirty="0"/>
              <a:t>F</a:t>
            </a:r>
            <a:r>
              <a:rPr lang="en" sz="2400" dirty="0">
                <a:solidFill>
                  <a:srgbClr val="0000FF"/>
                </a:solidFill>
              </a:rPr>
              <a:t>EE</a:t>
            </a:r>
            <a:r>
              <a:rPr lang="en" sz="2400" dirty="0"/>
              <a:t>DE</a:t>
            </a:r>
            <a:endParaRPr sz="2400" dirty="0"/>
          </a:p>
          <a:p>
            <a:pPr>
              <a:buClr>
                <a:srgbClr val="000000"/>
              </a:buClr>
              <a:buSzPts val="1100"/>
            </a:pPr>
            <a:r>
              <a:rPr lang="en" sz="2400" dirty="0">
                <a:solidFill>
                  <a:schemeClr val="dk1"/>
                </a:solidFill>
              </a:rPr>
              <a:t>P</a:t>
            </a:r>
            <a:r>
              <a:rPr lang="en" sz="2400" baseline="-25000" dirty="0">
                <a:solidFill>
                  <a:schemeClr val="dk1"/>
                </a:solidFill>
              </a:rPr>
              <a:t>1</a:t>
            </a:r>
            <a:r>
              <a:rPr lang="en" sz="2400" dirty="0"/>
              <a:t>D</a:t>
            </a:r>
            <a:r>
              <a:rPr lang="en" sz="2400" dirty="0">
                <a:solidFill>
                  <a:srgbClr val="0000FF"/>
                </a:solidFill>
              </a:rPr>
              <a:t>EE</a:t>
            </a:r>
            <a:r>
              <a:rPr lang="en" sz="2400" dirty="0"/>
              <a:t>F</a:t>
            </a:r>
            <a:endParaRPr sz="2400" dirty="0"/>
          </a:p>
        </p:txBody>
      </p:sp>
      <p:sp>
        <p:nvSpPr>
          <p:cNvPr id="483" name="Shape 483"/>
          <p:cNvSpPr txBox="1"/>
          <p:nvPr/>
        </p:nvSpPr>
        <p:spPr>
          <a:xfrm>
            <a:off x="7706700" y="2928100"/>
            <a:ext cx="1366000" cy="16263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B</a:t>
            </a:r>
            <a:r>
              <a:rPr lang="en" sz="2400" dirty="0">
                <a:solidFill>
                  <a:srgbClr val="0000FF"/>
                </a:solidFill>
              </a:rPr>
              <a:t>P</a:t>
            </a:r>
            <a:r>
              <a:rPr lang="en" sz="2400" baseline="-25000" dirty="0">
                <a:solidFill>
                  <a:srgbClr val="0000FF"/>
                </a:solidFill>
              </a:rPr>
              <a:t>1</a:t>
            </a:r>
            <a:r>
              <a:rPr lang="en" sz="2400" dirty="0">
                <a:solidFill>
                  <a:srgbClr val="0000FF"/>
                </a:solidFill>
              </a:rPr>
              <a:t>D</a:t>
            </a:r>
            <a:endParaRPr sz="2400" dirty="0">
              <a:solidFill>
                <a:srgbClr val="0000FF"/>
              </a:solidFill>
            </a:endParaRPr>
          </a:p>
          <a:p>
            <a:r>
              <a:rPr lang="en" sz="2400" dirty="0"/>
              <a:t>F</a:t>
            </a:r>
            <a:r>
              <a:rPr lang="en" sz="2400" dirty="0">
                <a:solidFill>
                  <a:schemeClr val="dk1"/>
                </a:solidFill>
              </a:rPr>
              <a:t>P</a:t>
            </a:r>
            <a:r>
              <a:rPr lang="en" sz="2400" baseline="-25000" dirty="0">
                <a:solidFill>
                  <a:schemeClr val="dk1"/>
                </a:solidFill>
              </a:rPr>
              <a:t>1</a:t>
            </a:r>
            <a:endParaRPr sz="2400" dirty="0">
              <a:solidFill>
                <a:srgbClr val="0000FF"/>
              </a:solidFill>
            </a:endParaRPr>
          </a:p>
          <a:p>
            <a:r>
              <a:rPr lang="en" sz="2400" dirty="0"/>
              <a:t>FP</a:t>
            </a:r>
            <a:r>
              <a:rPr lang="en" sz="2400" baseline="-25000" dirty="0"/>
              <a:t>2</a:t>
            </a:r>
            <a:r>
              <a:rPr lang="en" sz="2400" dirty="0"/>
              <a:t>DE</a:t>
            </a:r>
            <a:endParaRPr sz="2400" dirty="0"/>
          </a:p>
          <a:p>
            <a:r>
              <a:rPr lang="en" sz="2400" dirty="0">
                <a:solidFill>
                  <a:srgbClr val="0000FF"/>
                </a:solidFill>
              </a:rPr>
              <a:t>P</a:t>
            </a:r>
            <a:r>
              <a:rPr lang="en" sz="2400" baseline="-25000" dirty="0">
                <a:solidFill>
                  <a:srgbClr val="0000FF"/>
                </a:solidFill>
              </a:rPr>
              <a:t>1</a:t>
            </a:r>
            <a:r>
              <a:rPr lang="en" sz="2400" dirty="0">
                <a:solidFill>
                  <a:srgbClr val="0000FF"/>
                </a:solidFill>
              </a:rPr>
              <a:t>D</a:t>
            </a:r>
            <a:r>
              <a:rPr lang="en" sz="2400" dirty="0">
                <a:solidFill>
                  <a:schemeClr val="dk1"/>
                </a:solidFill>
              </a:rPr>
              <a:t>P</a:t>
            </a:r>
            <a:r>
              <a:rPr lang="en" sz="2400" baseline="-25000" dirty="0">
                <a:solidFill>
                  <a:schemeClr val="dk1"/>
                </a:solidFill>
              </a:rPr>
              <a:t>2</a:t>
            </a:r>
            <a:r>
              <a:rPr lang="en" sz="2400" dirty="0"/>
              <a:t>F</a:t>
            </a:r>
            <a:endParaRPr sz="2400" dirty="0"/>
          </a:p>
        </p:txBody>
      </p:sp>
      <p:sp>
        <p:nvSpPr>
          <p:cNvPr id="484" name="Shape 484"/>
          <p:cNvSpPr txBox="1"/>
          <p:nvPr/>
        </p:nvSpPr>
        <p:spPr>
          <a:xfrm>
            <a:off x="9540100" y="2928099"/>
            <a:ext cx="1366000" cy="162631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BP</a:t>
            </a:r>
            <a:r>
              <a:rPr lang="en" sz="2400" baseline="-25000"/>
              <a:t>3</a:t>
            </a:r>
            <a:endParaRPr sz="2400" baseline="-25000"/>
          </a:p>
          <a:p>
            <a:r>
              <a:rPr lang="en" sz="2400"/>
              <a:t>F</a:t>
            </a:r>
            <a:r>
              <a:rPr lang="en" sz="2400">
                <a:solidFill>
                  <a:schemeClr val="dk1"/>
                </a:solidFill>
              </a:rPr>
              <a:t>P</a:t>
            </a:r>
            <a:r>
              <a:rPr lang="en" sz="2400" baseline="-25000">
                <a:solidFill>
                  <a:schemeClr val="dk1"/>
                </a:solidFill>
              </a:rPr>
              <a:t>1</a:t>
            </a:r>
            <a:endParaRPr sz="2400">
              <a:solidFill>
                <a:srgbClr val="0000FF"/>
              </a:solidFill>
            </a:endParaRPr>
          </a:p>
          <a:p>
            <a:r>
              <a:rPr lang="en" sz="2400"/>
              <a:t>FP</a:t>
            </a:r>
            <a:r>
              <a:rPr lang="en" sz="2400" baseline="-25000"/>
              <a:t>2</a:t>
            </a:r>
            <a:r>
              <a:rPr lang="en" sz="2400"/>
              <a:t>DE</a:t>
            </a:r>
            <a:endParaRPr sz="2400"/>
          </a:p>
          <a:p>
            <a:r>
              <a:rPr lang="en" sz="2400">
                <a:solidFill>
                  <a:schemeClr val="dk1"/>
                </a:solidFill>
              </a:rPr>
              <a:t>P</a:t>
            </a:r>
            <a:r>
              <a:rPr lang="en" sz="2400" baseline="-25000">
                <a:solidFill>
                  <a:schemeClr val="dk1"/>
                </a:solidFill>
              </a:rPr>
              <a:t>3</a:t>
            </a:r>
            <a:r>
              <a:rPr lang="en" sz="2400">
                <a:solidFill>
                  <a:schemeClr val="dk1"/>
                </a:solidFill>
              </a:rPr>
              <a:t>P</a:t>
            </a:r>
            <a:r>
              <a:rPr lang="en" sz="2400" baseline="-25000">
                <a:solidFill>
                  <a:schemeClr val="dk1"/>
                </a:solidFill>
              </a:rPr>
              <a:t>2</a:t>
            </a:r>
            <a:r>
              <a:rPr lang="en" sz="2400"/>
              <a:t>F</a:t>
            </a:r>
            <a:endParaRPr sz="2400"/>
          </a:p>
        </p:txBody>
      </p:sp>
      <p:sp>
        <p:nvSpPr>
          <p:cNvPr id="485" name="Shape 485"/>
          <p:cNvSpPr txBox="1"/>
          <p:nvPr/>
        </p:nvSpPr>
        <p:spPr>
          <a:xfrm>
            <a:off x="8202567" y="1364300"/>
            <a:ext cx="1195600" cy="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" sz="2133" baseline="-250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=AD</a:t>
            </a:r>
            <a:endParaRPr sz="2133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9218567" y="1364300"/>
            <a:ext cx="1195600" cy="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" sz="2133" baseline="-250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=EE</a:t>
            </a:r>
            <a:endParaRPr sz="2133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10132967" y="1376884"/>
            <a:ext cx="1195600" cy="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" sz="2133" baseline="-250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=P</a:t>
            </a:r>
            <a:r>
              <a:rPr lang="en" sz="2133" baseline="-250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D</a:t>
            </a:r>
            <a:endParaRPr sz="2133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609600" y="4649867"/>
            <a:ext cx="10771600" cy="1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133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Data-dependent segmentation</a:t>
            </a:r>
            <a:endParaRPr sz="2133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23323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400"/>
              <a:buFont typeface="Ubuntu"/>
              <a:buChar char="●"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Inspired from compression theory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23323">
              <a:lnSpc>
                <a:spcPct val="115000"/>
              </a:lnSpc>
              <a:buClr>
                <a:schemeClr val="dk1"/>
              </a:buClr>
              <a:buSzPts val="1400"/>
              <a:buFont typeface="Ubuntu"/>
              <a:buChar char="●"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MDL Principle </a:t>
            </a:r>
            <a:r>
              <a:rPr lang="en" sz="2400" i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(Rissansen, 1978)</a:t>
            </a: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⇒ Select segmentation which maximizes data likelihood 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3545800" y="3229300"/>
            <a:ext cx="345200" cy="30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1</a:t>
            </a:r>
            <a:endParaRPr sz="1333"/>
          </a:p>
        </p:txBody>
      </p:sp>
      <p:sp>
        <p:nvSpPr>
          <p:cNvPr id="490" name="Shape 490"/>
          <p:cNvSpPr/>
          <p:nvPr/>
        </p:nvSpPr>
        <p:spPr>
          <a:xfrm>
            <a:off x="5476200" y="3229300"/>
            <a:ext cx="345200" cy="30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2</a:t>
            </a:r>
            <a:endParaRPr sz="1333"/>
          </a:p>
        </p:txBody>
      </p:sp>
      <p:sp>
        <p:nvSpPr>
          <p:cNvPr id="491" name="Shape 491"/>
          <p:cNvSpPr/>
          <p:nvPr/>
        </p:nvSpPr>
        <p:spPr>
          <a:xfrm>
            <a:off x="7305000" y="3229300"/>
            <a:ext cx="345200" cy="30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3</a:t>
            </a:r>
            <a:endParaRPr sz="1333"/>
          </a:p>
        </p:txBody>
      </p:sp>
      <p:sp>
        <p:nvSpPr>
          <p:cNvPr id="492" name="Shape 492"/>
          <p:cNvSpPr/>
          <p:nvPr/>
        </p:nvSpPr>
        <p:spPr>
          <a:xfrm>
            <a:off x="9133800" y="3229300"/>
            <a:ext cx="345200" cy="300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4</a:t>
            </a:r>
            <a:endParaRPr sz="1333"/>
          </a:p>
        </p:txBody>
      </p:sp>
      <p:sp>
        <p:nvSpPr>
          <p:cNvPr id="493" name="Shape 493"/>
          <p:cNvSpPr txBox="1"/>
          <p:nvPr/>
        </p:nvSpPr>
        <p:spPr>
          <a:xfrm>
            <a:off x="3398467" y="2327933"/>
            <a:ext cx="2353200" cy="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 u="sng">
                <a:latin typeface="Ubuntu"/>
                <a:ea typeface="Ubuntu"/>
                <a:cs typeface="Ubuntu"/>
                <a:sym typeface="Ubuntu"/>
              </a:rPr>
              <a:t>Iterations</a:t>
            </a:r>
            <a:endParaRPr sz="2133" i="1" u="sng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3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Example of various translation units</a:t>
            </a:r>
            <a:endParaRPr/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1864967"/>
            <a:ext cx="11226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67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DBF7-D1FE-4BAC-BA31-053C6252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SMT Pipeline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892AC3-7290-453B-9A84-643B649D97A3}"/>
              </a:ext>
            </a:extLst>
          </p:cNvPr>
          <p:cNvSpPr/>
          <p:nvPr/>
        </p:nvSpPr>
        <p:spPr>
          <a:xfrm>
            <a:off x="1212669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 Alignment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D9740-98B7-410F-AF25-A53D049023CA}"/>
              </a:ext>
            </a:extLst>
          </p:cNvPr>
          <p:cNvSpPr/>
          <p:nvPr/>
        </p:nvSpPr>
        <p:spPr>
          <a:xfrm>
            <a:off x="4247606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Phrase Extraction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CE824A-5696-4EC2-A9CC-A48663950704}"/>
              </a:ext>
            </a:extLst>
          </p:cNvPr>
          <p:cNvSpPr/>
          <p:nvPr/>
        </p:nvSpPr>
        <p:spPr>
          <a:xfrm>
            <a:off x="7535092" y="2037807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2BC60C-EA45-42B0-B4AD-4BA8A23566BB}"/>
              </a:ext>
            </a:extLst>
          </p:cNvPr>
          <p:cNvSpPr/>
          <p:nvPr/>
        </p:nvSpPr>
        <p:spPr>
          <a:xfrm>
            <a:off x="4339046" y="3866608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Modelling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7BD8B0-BA6B-4FAA-8044-C7EF5191F892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2969623" y="2512423"/>
            <a:ext cx="1277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8D9157-43F6-4A54-A387-5CDCA964B0E3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6004560" y="2468881"/>
            <a:ext cx="1530532" cy="4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5C8018-7DFC-4BCA-A951-16A2DAB44E8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6096000" y="2468881"/>
            <a:ext cx="1439092" cy="1828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5299F8-37CB-4578-9CEB-4A2BBA02B70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18011" y="2512423"/>
            <a:ext cx="794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D6D2BA-B391-4F84-9F76-E610EF01AFF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384064" y="4297682"/>
            <a:ext cx="295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95580A-F5CE-4B78-B34D-31CB38958FDE}"/>
              </a:ext>
            </a:extLst>
          </p:cNvPr>
          <p:cNvSpPr txBox="1"/>
          <p:nvPr/>
        </p:nvSpPr>
        <p:spPr>
          <a:xfrm>
            <a:off x="1384064" y="3866608"/>
            <a:ext cx="242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Target Monolingual Corpus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F995BC-B4B7-4CF4-9FB1-8AD9F79EF2DA}"/>
              </a:ext>
            </a:extLst>
          </p:cNvPr>
          <p:cNvSpPr txBox="1"/>
          <p:nvPr/>
        </p:nvSpPr>
        <p:spPr>
          <a:xfrm>
            <a:off x="6283065" y="3743497"/>
            <a:ext cx="760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Target </a:t>
            </a:r>
          </a:p>
          <a:p>
            <a:pPr algn="ctr"/>
            <a:r>
              <a:rPr lang="en-US" sz="1600" i="1" dirty="0"/>
              <a:t>LM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6D23CB-D62C-49B1-B118-EA68E482F2C7}"/>
              </a:ext>
            </a:extLst>
          </p:cNvPr>
          <p:cNvSpPr txBox="1"/>
          <p:nvPr/>
        </p:nvSpPr>
        <p:spPr>
          <a:xfrm>
            <a:off x="291097" y="1809168"/>
            <a:ext cx="85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Parallel Corpus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E048E-693A-4C88-B6CC-0AE9AC97F6F8}"/>
              </a:ext>
            </a:extLst>
          </p:cNvPr>
          <p:cNvSpPr txBox="1"/>
          <p:nvPr/>
        </p:nvSpPr>
        <p:spPr>
          <a:xfrm>
            <a:off x="3099824" y="1637884"/>
            <a:ext cx="85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Word-aligned Corpus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8DA337-21AE-494C-B609-B64D614C9C65}"/>
              </a:ext>
            </a:extLst>
          </p:cNvPr>
          <p:cNvSpPr txBox="1"/>
          <p:nvPr/>
        </p:nvSpPr>
        <p:spPr>
          <a:xfrm>
            <a:off x="6187442" y="1745419"/>
            <a:ext cx="85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Phrase-table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EEFBF1-DBE4-4E8C-9FD6-4E15B4F9F278}"/>
              </a:ext>
            </a:extLst>
          </p:cNvPr>
          <p:cNvSpPr/>
          <p:nvPr/>
        </p:nvSpPr>
        <p:spPr>
          <a:xfrm>
            <a:off x="7569865" y="3604811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7A47BC-0171-43F2-A8FB-EB51D66C3C93}"/>
              </a:ext>
            </a:extLst>
          </p:cNvPr>
          <p:cNvCxnSpPr>
            <a:stCxn id="5" idx="2"/>
            <a:endCxn id="27" idx="0"/>
          </p:cNvCxnSpPr>
          <p:nvPr/>
        </p:nvCxnSpPr>
        <p:spPr>
          <a:xfrm>
            <a:off x="8413569" y="2899955"/>
            <a:ext cx="34773" cy="70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F45806-E49D-4087-B53C-F8D297179CB5}"/>
              </a:ext>
            </a:extLst>
          </p:cNvPr>
          <p:cNvCxnSpPr>
            <a:endCxn id="27" idx="1"/>
          </p:cNvCxnSpPr>
          <p:nvPr/>
        </p:nvCxnSpPr>
        <p:spPr>
          <a:xfrm flipV="1">
            <a:off x="6187442" y="4035885"/>
            <a:ext cx="1382423" cy="261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A0F2997-FA81-47E7-B331-112A2D7B6883}"/>
              </a:ext>
            </a:extLst>
          </p:cNvPr>
          <p:cNvCxnSpPr>
            <a:endCxn id="27" idx="3"/>
          </p:cNvCxnSpPr>
          <p:nvPr/>
        </p:nvCxnSpPr>
        <p:spPr>
          <a:xfrm flipH="1">
            <a:off x="9326819" y="4035884"/>
            <a:ext cx="10712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9619215-FD2E-4B66-9C57-52F2EC19B709}"/>
              </a:ext>
            </a:extLst>
          </p:cNvPr>
          <p:cNvSpPr txBox="1"/>
          <p:nvPr/>
        </p:nvSpPr>
        <p:spPr>
          <a:xfrm>
            <a:off x="10319052" y="3743496"/>
            <a:ext cx="12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Source sentence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C0954D-5BA2-44C3-ACDA-2D04FF7A5E0F}"/>
              </a:ext>
            </a:extLst>
          </p:cNvPr>
          <p:cNvSpPr txBox="1"/>
          <p:nvPr/>
        </p:nvSpPr>
        <p:spPr>
          <a:xfrm>
            <a:off x="8756438" y="4759347"/>
            <a:ext cx="107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Target sentence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C835BD-F6DA-4830-A310-F7189CA11D5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448342" y="4466959"/>
            <a:ext cx="0" cy="70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BEF2BC7-840D-4AC2-8F08-4166FD7780DA}"/>
              </a:ext>
            </a:extLst>
          </p:cNvPr>
          <p:cNvSpPr txBox="1"/>
          <p:nvPr/>
        </p:nvSpPr>
        <p:spPr>
          <a:xfrm>
            <a:off x="8334586" y="3004461"/>
            <a:ext cx="198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1379331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DBF7-D1FE-4BAC-BA31-053C6252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86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Adapting SMT for </a:t>
            </a:r>
            <a:r>
              <a:rPr lang="en-US" dirty="0" err="1"/>
              <a:t>subword</a:t>
            </a:r>
            <a:r>
              <a:rPr lang="en-US" dirty="0"/>
              <a:t>-level translation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892AC3-7290-453B-9A84-643B649D97A3}"/>
              </a:ext>
            </a:extLst>
          </p:cNvPr>
          <p:cNvSpPr/>
          <p:nvPr/>
        </p:nvSpPr>
        <p:spPr>
          <a:xfrm>
            <a:off x="1212669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 Alignment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D9740-98B7-410F-AF25-A53D049023CA}"/>
              </a:ext>
            </a:extLst>
          </p:cNvPr>
          <p:cNvSpPr/>
          <p:nvPr/>
        </p:nvSpPr>
        <p:spPr>
          <a:xfrm>
            <a:off x="4247606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Phrase Extraction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CE824A-5696-4EC2-A9CC-A48663950704}"/>
              </a:ext>
            </a:extLst>
          </p:cNvPr>
          <p:cNvSpPr/>
          <p:nvPr/>
        </p:nvSpPr>
        <p:spPr>
          <a:xfrm>
            <a:off x="7535092" y="2037807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2BC60C-EA45-42B0-B4AD-4BA8A23566BB}"/>
              </a:ext>
            </a:extLst>
          </p:cNvPr>
          <p:cNvSpPr/>
          <p:nvPr/>
        </p:nvSpPr>
        <p:spPr>
          <a:xfrm>
            <a:off x="4339046" y="3866608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Modelling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7BD8B0-BA6B-4FAA-8044-C7EF5191F892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2969623" y="2512423"/>
            <a:ext cx="1277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8D9157-43F6-4A54-A387-5CDCA964B0E3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6004560" y="2468881"/>
            <a:ext cx="1530532" cy="4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5C8018-7DFC-4BCA-A951-16A2DAB44E8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6096000" y="2468881"/>
            <a:ext cx="1439092" cy="1828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5299F8-37CB-4578-9CEB-4A2BBA02B70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18011" y="2512423"/>
            <a:ext cx="794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D6D2BA-B391-4F84-9F76-E610EF01AFF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384064" y="4297682"/>
            <a:ext cx="295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95580A-F5CE-4B78-B34D-31CB38958FDE}"/>
              </a:ext>
            </a:extLst>
          </p:cNvPr>
          <p:cNvSpPr txBox="1"/>
          <p:nvPr/>
        </p:nvSpPr>
        <p:spPr>
          <a:xfrm>
            <a:off x="1384064" y="3866608"/>
            <a:ext cx="242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Target Monolingual Corpus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F995BC-B4B7-4CF4-9FB1-8AD9F79EF2DA}"/>
              </a:ext>
            </a:extLst>
          </p:cNvPr>
          <p:cNvSpPr txBox="1"/>
          <p:nvPr/>
        </p:nvSpPr>
        <p:spPr>
          <a:xfrm>
            <a:off x="6283065" y="3743497"/>
            <a:ext cx="760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Target </a:t>
            </a:r>
          </a:p>
          <a:p>
            <a:pPr algn="ctr"/>
            <a:r>
              <a:rPr lang="en-US" sz="1600" i="1" dirty="0"/>
              <a:t>LM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6D23CB-D62C-49B1-B118-EA68E482F2C7}"/>
              </a:ext>
            </a:extLst>
          </p:cNvPr>
          <p:cNvSpPr txBox="1"/>
          <p:nvPr/>
        </p:nvSpPr>
        <p:spPr>
          <a:xfrm>
            <a:off x="291097" y="1809168"/>
            <a:ext cx="85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Parallel Corpus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E048E-693A-4C88-B6CC-0AE9AC97F6F8}"/>
              </a:ext>
            </a:extLst>
          </p:cNvPr>
          <p:cNvSpPr txBox="1"/>
          <p:nvPr/>
        </p:nvSpPr>
        <p:spPr>
          <a:xfrm>
            <a:off x="3099824" y="1637884"/>
            <a:ext cx="85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Word-aligned Corpus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8DA337-21AE-494C-B609-B64D614C9C65}"/>
              </a:ext>
            </a:extLst>
          </p:cNvPr>
          <p:cNvSpPr txBox="1"/>
          <p:nvPr/>
        </p:nvSpPr>
        <p:spPr>
          <a:xfrm>
            <a:off x="6187442" y="1745419"/>
            <a:ext cx="85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Phrase-table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EEFBF1-DBE4-4E8C-9FD6-4E15B4F9F278}"/>
              </a:ext>
            </a:extLst>
          </p:cNvPr>
          <p:cNvSpPr/>
          <p:nvPr/>
        </p:nvSpPr>
        <p:spPr>
          <a:xfrm>
            <a:off x="7569865" y="3604811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7A47BC-0171-43F2-A8FB-EB51D66C3C93}"/>
              </a:ext>
            </a:extLst>
          </p:cNvPr>
          <p:cNvCxnSpPr>
            <a:stCxn id="5" idx="2"/>
            <a:endCxn id="27" idx="0"/>
          </p:cNvCxnSpPr>
          <p:nvPr/>
        </p:nvCxnSpPr>
        <p:spPr>
          <a:xfrm>
            <a:off x="8413569" y="2899955"/>
            <a:ext cx="34773" cy="70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F45806-E49D-4087-B53C-F8D297179CB5}"/>
              </a:ext>
            </a:extLst>
          </p:cNvPr>
          <p:cNvCxnSpPr>
            <a:endCxn id="27" idx="1"/>
          </p:cNvCxnSpPr>
          <p:nvPr/>
        </p:nvCxnSpPr>
        <p:spPr>
          <a:xfrm flipV="1">
            <a:off x="6187442" y="4035885"/>
            <a:ext cx="1382423" cy="261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A0F2997-FA81-47E7-B331-112A2D7B6883}"/>
              </a:ext>
            </a:extLst>
          </p:cNvPr>
          <p:cNvCxnSpPr>
            <a:endCxn id="27" idx="3"/>
          </p:cNvCxnSpPr>
          <p:nvPr/>
        </p:nvCxnSpPr>
        <p:spPr>
          <a:xfrm flipH="1">
            <a:off x="9326819" y="4035884"/>
            <a:ext cx="10712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9619215-FD2E-4B66-9C57-52F2EC19B709}"/>
              </a:ext>
            </a:extLst>
          </p:cNvPr>
          <p:cNvSpPr txBox="1"/>
          <p:nvPr/>
        </p:nvSpPr>
        <p:spPr>
          <a:xfrm>
            <a:off x="10319052" y="3743496"/>
            <a:ext cx="12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Source sentence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C0954D-5BA2-44C3-ACDA-2D04FF7A5E0F}"/>
              </a:ext>
            </a:extLst>
          </p:cNvPr>
          <p:cNvSpPr txBox="1"/>
          <p:nvPr/>
        </p:nvSpPr>
        <p:spPr>
          <a:xfrm>
            <a:off x="8624945" y="4756576"/>
            <a:ext cx="12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Target sentence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C835BD-F6DA-4830-A310-F7189CA11D5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448342" y="4466959"/>
            <a:ext cx="0" cy="70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BEF2BC7-840D-4AC2-8F08-4166FD7780DA}"/>
              </a:ext>
            </a:extLst>
          </p:cNvPr>
          <p:cNvSpPr txBox="1"/>
          <p:nvPr/>
        </p:nvSpPr>
        <p:spPr>
          <a:xfrm>
            <a:off x="8334586" y="3004461"/>
            <a:ext cx="198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Model parameters</a:t>
            </a:r>
          </a:p>
        </p:txBody>
      </p:sp>
      <p:pic>
        <p:nvPicPr>
          <p:cNvPr id="28" name="Shape 526">
            <a:extLst>
              <a:ext uri="{FF2B5EF4-FFF2-40B4-BE49-F238E27FC236}">
                <a16:creationId xmlns:a16="http://schemas.microsoft.com/office/drawing/2014/main" id="{5C7105EB-5369-44AA-A78C-AED78C3133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513" y="3168970"/>
            <a:ext cx="3658846" cy="3826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534">
            <a:extLst>
              <a:ext uri="{FF2B5EF4-FFF2-40B4-BE49-F238E27FC236}">
                <a16:creationId xmlns:a16="http://schemas.microsoft.com/office/drawing/2014/main" id="{E67BFD90-3056-4183-86AB-989499735B02}"/>
              </a:ext>
            </a:extLst>
          </p:cNvPr>
          <p:cNvSpPr txBox="1"/>
          <p:nvPr/>
        </p:nvSpPr>
        <p:spPr>
          <a:xfrm>
            <a:off x="2597280" y="4927591"/>
            <a:ext cx="3500378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i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Use higher order language models (Vilar et al., 2007)</a:t>
            </a:r>
            <a:endParaRPr sz="1200" i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" name="Shape 528">
            <a:extLst>
              <a:ext uri="{FF2B5EF4-FFF2-40B4-BE49-F238E27FC236}">
                <a16:creationId xmlns:a16="http://schemas.microsoft.com/office/drawing/2014/main" id="{FDDD5B2D-EA6D-4F6C-99E1-0B72189E5228}"/>
              </a:ext>
            </a:extLst>
          </p:cNvPr>
          <p:cNvSpPr txBox="1"/>
          <p:nvPr/>
        </p:nvSpPr>
        <p:spPr>
          <a:xfrm>
            <a:off x="7043914" y="1053978"/>
            <a:ext cx="2946333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 i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Tune at the word-level (Tiedemann, 2012)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31" name="Shape 529">
            <a:extLst>
              <a:ext uri="{FF2B5EF4-FFF2-40B4-BE49-F238E27FC236}">
                <a16:creationId xmlns:a16="http://schemas.microsoft.com/office/drawing/2014/main" id="{41600944-9DBF-4AA7-BA4D-46E075FC2BB7}"/>
              </a:ext>
            </a:extLst>
          </p:cNvPr>
          <p:cNvSpPr txBox="1"/>
          <p:nvPr/>
        </p:nvSpPr>
        <p:spPr>
          <a:xfrm>
            <a:off x="9894150" y="1995892"/>
            <a:ext cx="2202117" cy="93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 i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Decode using cube-pruning &amp; smaller beam size for improved performance (Kunchukuttan &amp; Bhattacharyya, VarDial 2016)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32" name="Shape 531">
            <a:extLst>
              <a:ext uri="{FF2B5EF4-FFF2-40B4-BE49-F238E27FC236}">
                <a16:creationId xmlns:a16="http://schemas.microsoft.com/office/drawing/2014/main" id="{481AAB9D-C5F5-4650-98B7-DF701AC547D1}"/>
              </a:ext>
            </a:extLst>
          </p:cNvPr>
          <p:cNvSpPr txBox="1"/>
          <p:nvPr/>
        </p:nvSpPr>
        <p:spPr>
          <a:xfrm>
            <a:off x="7299017" y="5406142"/>
            <a:ext cx="3394795" cy="382684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00" dirty="0"/>
              <a:t>रा जू  _ , _ घ र _ के _बा ह र _ म त _ जा ओ _ .</a:t>
            </a:r>
            <a:endParaRPr sz="1400" dirty="0"/>
          </a:p>
        </p:txBody>
      </p:sp>
      <p:sp>
        <p:nvSpPr>
          <p:cNvPr id="33" name="Shape 532">
            <a:extLst>
              <a:ext uri="{FF2B5EF4-FFF2-40B4-BE49-F238E27FC236}">
                <a16:creationId xmlns:a16="http://schemas.microsoft.com/office/drawing/2014/main" id="{94A36C1D-0ACB-4B5A-B823-8FEC7413D750}"/>
              </a:ext>
            </a:extLst>
          </p:cNvPr>
          <p:cNvSpPr txBox="1"/>
          <p:nvPr/>
        </p:nvSpPr>
        <p:spPr>
          <a:xfrm>
            <a:off x="7934112" y="6258469"/>
            <a:ext cx="2298650" cy="382684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00" dirty="0">
                <a:solidFill>
                  <a:schemeClr val="dk1"/>
                </a:solidFill>
              </a:rPr>
              <a:t>राजू  ,  घर के बाहर मत जाओ .</a:t>
            </a:r>
            <a:endParaRPr sz="1400" dirty="0"/>
          </a:p>
        </p:txBody>
      </p:sp>
      <p:sp>
        <p:nvSpPr>
          <p:cNvPr id="34" name="Shape 533">
            <a:extLst>
              <a:ext uri="{FF2B5EF4-FFF2-40B4-BE49-F238E27FC236}">
                <a16:creationId xmlns:a16="http://schemas.microsoft.com/office/drawing/2014/main" id="{61AAD0D3-429B-4519-AF63-5760A9AB005C}"/>
              </a:ext>
            </a:extLst>
          </p:cNvPr>
          <p:cNvSpPr/>
          <p:nvPr/>
        </p:nvSpPr>
        <p:spPr>
          <a:xfrm>
            <a:off x="9010128" y="5853617"/>
            <a:ext cx="146618" cy="2988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02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Comparison of subword level units</a:t>
            </a:r>
            <a:endParaRPr/>
          </a:p>
        </p:txBody>
      </p:sp>
      <p:graphicFrame>
        <p:nvGraphicFramePr>
          <p:cNvPr id="500" name="Shape 500"/>
          <p:cNvGraphicFramePr/>
          <p:nvPr/>
        </p:nvGraphicFramePr>
        <p:xfrm>
          <a:off x="2252800" y="1341067"/>
          <a:ext cx="6270600" cy="50390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OS</a:t>
                      </a:r>
                      <a:endParaRPr sz="16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BPE</a:t>
                      </a:r>
                      <a:endParaRPr sz="1600" b="1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Unit</a:t>
                      </a:r>
                      <a:endParaRPr sz="16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pseudo-syllable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frequent char sequence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Motivation</a:t>
                      </a:r>
                      <a:endParaRPr sz="16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Linguistic ⇒ approximate syllable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Statistical ⇒ Minimum Description Length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Length</a:t>
                      </a:r>
                      <a:endParaRPr sz="16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Variable length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Variable length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Vocab size</a:t>
                      </a:r>
                      <a:endParaRPr sz="16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Some mutiple of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|char_set|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Some mutiple of |char_set|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6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OOV</a:t>
                      </a:r>
                      <a:endParaRPr sz="1600" b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Few</a:t>
                      </a:r>
                      <a:endParaRPr sz="16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No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26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0000FF"/>
                          </a:solidFill>
                        </a:rPr>
                        <a:t>Extraction</a:t>
                      </a: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0000FF"/>
                          </a:solidFill>
                        </a:rPr>
                        <a:t>Rule-based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FF"/>
                          </a:solidFill>
                        </a:rPr>
                        <a:t>Data-oriented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26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0000FF"/>
                          </a:solidFill>
                        </a:rPr>
                        <a:t>Script</a:t>
                      </a:r>
                      <a:endParaRPr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FF"/>
                          </a:solidFill>
                        </a:rPr>
                        <a:t>Should use vowels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0000FF"/>
                          </a:solidFill>
                        </a:rPr>
                        <a:t>Any</a:t>
                      </a:r>
                      <a:endParaRPr sz="1600" dirty="0">
                        <a:solidFill>
                          <a:srgbClr val="0000FF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97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Experiments: Language Pairs &amp; Datasets</a:t>
            </a:r>
            <a:endParaRPr/>
          </a:p>
        </p:txBody>
      </p:sp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1" y="1458567"/>
            <a:ext cx="8013700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8745533" y="2034800"/>
            <a:ext cx="2881600" cy="1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1: Latin</a:t>
            </a:r>
            <a:endParaRPr sz="2400"/>
          </a:p>
          <a:p>
            <a:r>
              <a:rPr lang="en" sz="2400"/>
              <a:t>2: Cyrillic</a:t>
            </a:r>
            <a:endParaRPr sz="2400"/>
          </a:p>
        </p:txBody>
      </p:sp>
      <p:sp>
        <p:nvSpPr>
          <p:cNvPr id="543" name="Shape 543"/>
          <p:cNvSpPr txBox="1"/>
          <p:nvPr/>
        </p:nvSpPr>
        <p:spPr>
          <a:xfrm>
            <a:off x="692100" y="53316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6 language groups, 17 languages, 5 types of writing systems, 11 writing systems</a:t>
            </a:r>
            <a:endParaRPr sz="2400" i="1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544" name="Shape 544"/>
          <p:cNvGrpSpPr/>
          <p:nvPr/>
        </p:nvGrpSpPr>
        <p:grpSpPr>
          <a:xfrm>
            <a:off x="4064468" y="1078467"/>
            <a:ext cx="5322633" cy="2705300"/>
            <a:chOff x="3048350" y="1113650"/>
            <a:chExt cx="3991975" cy="2028975"/>
          </a:xfrm>
        </p:grpSpPr>
        <p:sp>
          <p:nvSpPr>
            <p:cNvPr id="545" name="Shape 545"/>
            <p:cNvSpPr/>
            <p:nvPr/>
          </p:nvSpPr>
          <p:spPr>
            <a:xfrm>
              <a:off x="3048350" y="2085725"/>
              <a:ext cx="1387200" cy="1056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546" name="Shape 546"/>
            <p:cNvCxnSpPr>
              <a:stCxn id="547" idx="1"/>
              <a:endCxn id="545" idx="0"/>
            </p:cNvCxnSpPr>
            <p:nvPr/>
          </p:nvCxnSpPr>
          <p:spPr>
            <a:xfrm flipH="1">
              <a:off x="3741825" y="1297700"/>
              <a:ext cx="1458300" cy="788100"/>
            </a:xfrm>
            <a:prstGeom prst="curvedConnector2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7" name="Shape 547"/>
            <p:cNvSpPr txBox="1"/>
            <p:nvPr/>
          </p:nvSpPr>
          <p:spPr>
            <a:xfrm>
              <a:off x="5200125" y="1113650"/>
              <a:ext cx="1840200" cy="36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i="1">
                  <a:solidFill>
                    <a:srgbClr val="FF0000"/>
                  </a:solidFill>
                </a:rPr>
                <a:t>have vowels</a:t>
              </a:r>
              <a:endParaRPr sz="2400" i="1">
                <a:solidFill>
                  <a:srgbClr val="FF0000"/>
                </a:solidFill>
              </a:endParaRPr>
            </a:p>
          </p:txBody>
        </p:sp>
      </p:grpSp>
      <p:grpSp>
        <p:nvGrpSpPr>
          <p:cNvPr id="548" name="Shape 548"/>
          <p:cNvGrpSpPr/>
          <p:nvPr/>
        </p:nvGrpSpPr>
        <p:grpSpPr>
          <a:xfrm>
            <a:off x="3962868" y="3593767"/>
            <a:ext cx="7060433" cy="1409200"/>
            <a:chOff x="2972150" y="3000125"/>
            <a:chExt cx="5295325" cy="1056900"/>
          </a:xfrm>
        </p:grpSpPr>
        <p:sp>
          <p:nvSpPr>
            <p:cNvPr id="549" name="Shape 549"/>
            <p:cNvSpPr/>
            <p:nvPr/>
          </p:nvSpPr>
          <p:spPr>
            <a:xfrm>
              <a:off x="2972150" y="3000125"/>
              <a:ext cx="1387200" cy="10569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  <a:p>
              <a:endParaRPr sz="2400"/>
            </a:p>
            <a:p>
              <a:endParaRPr sz="2400"/>
            </a:p>
          </p:txBody>
        </p:sp>
        <p:cxnSp>
          <p:nvCxnSpPr>
            <p:cNvPr id="550" name="Shape 550"/>
            <p:cNvCxnSpPr>
              <a:stCxn id="551" idx="1"/>
              <a:endCxn id="549" idx="6"/>
            </p:cNvCxnSpPr>
            <p:nvPr/>
          </p:nvCxnSpPr>
          <p:spPr>
            <a:xfrm rot="10800000">
              <a:off x="4359375" y="3528625"/>
              <a:ext cx="1561500" cy="129900"/>
            </a:xfrm>
            <a:prstGeom prst="curvedConnector3">
              <a:avLst>
                <a:gd name="adj1" fmla="val 50001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1" name="Shape 551"/>
            <p:cNvSpPr txBox="1"/>
            <p:nvPr/>
          </p:nvSpPr>
          <p:spPr>
            <a:xfrm>
              <a:off x="5920875" y="3474475"/>
              <a:ext cx="2346600" cy="36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400" i="1">
                  <a:solidFill>
                    <a:srgbClr val="FF0000"/>
                  </a:solidFill>
                </a:rPr>
                <a:t>doesn’t have vowels</a:t>
              </a:r>
              <a:endParaRPr sz="2400" i="1">
                <a:solidFill>
                  <a:srgbClr val="FF0000"/>
                </a:solidFill>
              </a:endParaRPr>
            </a:p>
          </p:txBody>
        </p:sp>
      </p:grpSp>
      <p:sp>
        <p:nvSpPr>
          <p:cNvPr id="552" name="Shape 552"/>
          <p:cNvSpPr txBox="1">
            <a:spLocks noGrp="1"/>
          </p:cNvSpPr>
          <p:nvPr>
            <p:ph type="sldNum" idx="12"/>
          </p:nvPr>
        </p:nvSpPr>
        <p:spPr>
          <a:xfrm>
            <a:off x="11296611" y="5811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x="415600" y="5993667"/>
            <a:ext cx="1161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Datasets:  </a:t>
            </a:r>
            <a:r>
              <a:rPr lang="en" sz="2133" b="1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ILCI corpus</a:t>
            </a: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 (for Indian languages, ~50k), </a:t>
            </a:r>
            <a:r>
              <a:rPr lang="en" sz="2133" b="1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OPUS corpus </a:t>
            </a: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(non-Indic languages, ~150k)</a:t>
            </a:r>
            <a:endParaRPr sz="2133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76178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Shape 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33" y="1631963"/>
            <a:ext cx="5915833" cy="415280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/>
        </p:nvSpPr>
        <p:spPr>
          <a:xfrm>
            <a:off x="5439076" y="815133"/>
            <a:ext cx="6714400" cy="5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Substantial improvement over char-level model (</a:t>
            </a:r>
            <a:r>
              <a:rPr lang="en" sz="2133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27% &amp; 32% for OS and BPE resp.</a:t>
            </a: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)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Char-level model is competitive only when languages are very closely related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1219170" lvl="1" indent="-406390">
              <a:lnSpc>
                <a:spcPct val="115000"/>
              </a:lnSpc>
              <a:buSzPts val="1200"/>
              <a:buFont typeface="Ubuntu"/>
              <a:buChar char="○"/>
            </a:pPr>
            <a:r>
              <a:rPr lang="en" sz="1600" dirty="0">
                <a:latin typeface="Ubuntu"/>
                <a:ea typeface="Ubuntu"/>
                <a:cs typeface="Ubuntu"/>
                <a:sym typeface="Ubuntu"/>
              </a:rPr>
              <a:t>else even word outperforms char </a:t>
            </a:r>
            <a:endParaRPr sz="1600" dirty="0"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SzPts val="1600"/>
              <a:buFont typeface="Ubuntu"/>
              <a:buChar char="●"/>
            </a:pP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Significant improvement over word and morph level baselines </a:t>
            </a:r>
            <a:r>
              <a:rPr lang="en" sz="2133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(11-14% and 5-10% resp)</a:t>
            </a:r>
            <a:endParaRPr sz="2133" dirty="0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SzPts val="1600"/>
              <a:buFont typeface="Ubuntu"/>
              <a:buChar char="●"/>
            </a:pP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Improvement even when languages don't belong to same family</a:t>
            </a: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 (contact exists)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More beneficial when languages are morphologically rich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spcBef>
                <a:spcPts val="1333"/>
              </a:spcBef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BPE slightly better than OS (</a:t>
            </a:r>
            <a:r>
              <a:rPr lang="en" sz="2133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2.5%</a:t>
            </a: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) 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1219170" lvl="1" indent="-440256">
              <a:lnSpc>
                <a:spcPct val="115000"/>
              </a:lnSpc>
              <a:buSzPts val="1600"/>
              <a:buFont typeface="Ubuntu"/>
              <a:buChar char="○"/>
            </a:pPr>
            <a:r>
              <a:rPr lang="en" sz="1600" dirty="0">
                <a:latin typeface="Ubuntu"/>
                <a:ea typeface="Ubuntu"/>
                <a:cs typeface="Ubuntu"/>
                <a:sym typeface="Ubuntu"/>
              </a:rPr>
              <a:t>not statistically significant</a:t>
            </a:r>
            <a:endParaRPr sz="1600" dirty="0"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1333"/>
              </a:spcBef>
            </a:pPr>
            <a:endParaRPr sz="2400" dirty="0"/>
          </a:p>
        </p:txBody>
      </p:sp>
      <p:sp>
        <p:nvSpPr>
          <p:cNvPr id="560" name="Shape 560"/>
          <p:cNvSpPr txBox="1"/>
          <p:nvPr/>
        </p:nvSpPr>
        <p:spPr>
          <a:xfrm>
            <a:off x="352333" y="150067"/>
            <a:ext cx="11413200" cy="5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933">
                <a:latin typeface="Verdana"/>
                <a:ea typeface="Verdana"/>
                <a:cs typeface="Verdana"/>
                <a:sym typeface="Verdana"/>
              </a:rPr>
              <a:t>Results for languages using abugida and alphabetic scripts </a:t>
            </a:r>
            <a:endParaRPr sz="2933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97867" y="3941267"/>
            <a:ext cx="1370400" cy="679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Shape 56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16EA09-D8A7-49F6-A361-6442690857DD}"/>
              </a:ext>
            </a:extLst>
          </p:cNvPr>
          <p:cNvCxnSpPr/>
          <p:nvPr/>
        </p:nvCxnSpPr>
        <p:spPr>
          <a:xfrm>
            <a:off x="1568824" y="1073233"/>
            <a:ext cx="0" cy="5587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10FD38-CDFD-4EE6-A6E5-292269E58642}"/>
              </a:ext>
            </a:extLst>
          </p:cNvPr>
          <p:cNvCxnSpPr/>
          <p:nvPr/>
        </p:nvCxnSpPr>
        <p:spPr>
          <a:xfrm>
            <a:off x="2483224" y="1073233"/>
            <a:ext cx="0" cy="5587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8A69AC-BC33-4FF8-84D9-A6EEA0D810AF}"/>
              </a:ext>
            </a:extLst>
          </p:cNvPr>
          <p:cNvCxnSpPr/>
          <p:nvPr/>
        </p:nvCxnSpPr>
        <p:spPr>
          <a:xfrm>
            <a:off x="3415554" y="1073233"/>
            <a:ext cx="0" cy="5587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Shape 561">
            <a:extLst>
              <a:ext uri="{FF2B5EF4-FFF2-40B4-BE49-F238E27FC236}">
                <a16:creationId xmlns:a16="http://schemas.microsoft.com/office/drawing/2014/main" id="{8776BEF8-4DBA-4674-9E83-ED6EB4DF8DC5}"/>
              </a:ext>
            </a:extLst>
          </p:cNvPr>
          <p:cNvSpPr/>
          <p:nvPr/>
        </p:nvSpPr>
        <p:spPr>
          <a:xfrm>
            <a:off x="0" y="2853251"/>
            <a:ext cx="1370400" cy="176761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21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 animBg="1"/>
      <p:bldP spid="561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/>
        </p:nvSpPr>
        <p:spPr>
          <a:xfrm>
            <a:off x="528500" y="541100"/>
            <a:ext cx="10960400" cy="7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>
                <a:latin typeface="Ubuntu"/>
                <a:ea typeface="Ubuntu"/>
                <a:cs typeface="Ubuntu"/>
                <a:sym typeface="Ubuntu"/>
              </a:rPr>
              <a:t>Comparison with post-processing using transliteration</a:t>
            </a:r>
            <a:endParaRPr sz="3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1117600" y="5809400"/>
            <a:ext cx="109604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Significant improvement over strong baselines: Word</a:t>
            </a:r>
            <a:r>
              <a:rPr lang="en" sz="2133" baseline="-250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r>
              <a:rPr lang="en" sz="213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2133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10%</a:t>
            </a:r>
            <a:r>
              <a:rPr lang="en" sz="213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) &amp; </a:t>
            </a:r>
            <a:r>
              <a:rPr lang="en" sz="2133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Morph</a:t>
            </a:r>
            <a:r>
              <a:rPr lang="en" sz="2133" baseline="-2500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r>
              <a:rPr lang="en" sz="213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2133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5%</a:t>
            </a:r>
            <a:r>
              <a:rPr lang="en" sz="213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2400"/>
          </a:p>
        </p:txBody>
      </p:sp>
      <p:pic>
        <p:nvPicPr>
          <p:cNvPr id="569" name="Shape 5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485" y="1449101"/>
            <a:ext cx="8186617" cy="41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Shape 57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10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/>
        </p:nvSpPr>
        <p:spPr>
          <a:xfrm>
            <a:off x="121167" y="490767"/>
            <a:ext cx="12030000" cy="5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93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Results for languages using non-vowel scripts</a:t>
            </a:r>
            <a:endParaRPr sz="2400"/>
          </a:p>
        </p:txBody>
      </p:sp>
      <p:sp>
        <p:nvSpPr>
          <p:cNvPr id="576" name="Shape 576"/>
          <p:cNvSpPr txBox="1"/>
          <p:nvPr/>
        </p:nvSpPr>
        <p:spPr>
          <a:xfrm>
            <a:off x="6241400" y="2429533"/>
            <a:ext cx="5650000" cy="28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Orthographic syllables cannot be used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spcBef>
                <a:spcPts val="1333"/>
              </a:spcBef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BPE units outperform both word and morph units. Over word based: 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1219170" lvl="1" indent="-440256">
              <a:buSzPts val="1600"/>
              <a:buFont typeface="Ubuntu"/>
              <a:buChar char="○"/>
            </a:pPr>
            <a:r>
              <a:rPr lang="en" sz="2133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18%</a:t>
            </a: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 improvement for Urdu pairs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1219170" lvl="1" indent="-440256">
              <a:buSzPts val="1600"/>
              <a:buFont typeface="Ubuntu"/>
              <a:buChar char="○"/>
            </a:pPr>
            <a:r>
              <a:rPr lang="en" sz="2133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6%</a:t>
            </a: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 improvement for kor-jpn pairs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  <a:p>
            <a:pPr marL="609585" indent="-440256">
              <a:spcBef>
                <a:spcPts val="1333"/>
              </a:spcBef>
              <a:spcAft>
                <a:spcPts val="1333"/>
              </a:spcAft>
              <a:buSzPts val="1600"/>
              <a:buFont typeface="Ubuntu"/>
              <a:buChar char="●"/>
            </a:pPr>
            <a:r>
              <a:rPr lang="en" sz="2133" dirty="0">
                <a:latin typeface="Ubuntu"/>
                <a:ea typeface="Ubuntu"/>
                <a:cs typeface="Ubuntu"/>
                <a:sym typeface="Ubuntu"/>
              </a:rPr>
              <a:t>More improvement when morphologically rich languages are involved</a:t>
            </a:r>
            <a:endParaRPr sz="2133" dirty="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7" name="Shape 5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67" y="2429533"/>
            <a:ext cx="5835000" cy="3147187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Shape 57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579" name="Shape 579"/>
          <p:cNvSpPr txBox="1"/>
          <p:nvPr/>
        </p:nvSpPr>
        <p:spPr>
          <a:xfrm>
            <a:off x="3334667" y="5981433"/>
            <a:ext cx="67540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BPE works well for non-vowel scripts also</a:t>
            </a:r>
            <a:endParaRPr sz="2400" i="1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43308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Some Illustrations from Hindi-Malayalam translation</a:t>
            </a:r>
            <a:endParaRPr/>
          </a:p>
        </p:txBody>
      </p:sp>
      <p:graphicFrame>
        <p:nvGraphicFramePr>
          <p:cNvPr id="585" name="Shape 585"/>
          <p:cNvGraphicFramePr/>
          <p:nvPr/>
        </p:nvGraphicFramePr>
        <p:xfrm>
          <a:off x="571633" y="2413000"/>
          <a:ext cx="10350400" cy="3047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8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/>
                        <a:t>English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/>
                        <a:t>Hindi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/>
                        <a:t>Malayalam</a:t>
                      </a:r>
                      <a:endParaRPr sz="2400" b="1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Translates cognates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time 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samaya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samaya.m  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Translates non-cognates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door 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darvAzA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vatila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Translates morphological suffixes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ago  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pahale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munpe  </a:t>
                      </a:r>
                      <a:endParaRPr sz="2400"/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0000"/>
                          </a:solidFill>
                        </a:rPr>
                        <a:t>False friends can cause problems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0000"/>
                          </a:solidFill>
                        </a:rPr>
                        <a:t>chintA  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solidFill>
                            <a:srgbClr val="FF0000"/>
                          </a:solidFill>
                        </a:rPr>
                        <a:t>worry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solidFill>
                            <a:srgbClr val="FF0000"/>
                          </a:solidFill>
                        </a:rPr>
                        <a:t>thought  </a:t>
                      </a:r>
                      <a:endParaRPr sz="2400" b="1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59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2843867" y="556567"/>
            <a:ext cx="66064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>
                <a:latin typeface="Ubuntu"/>
                <a:ea typeface="Ubuntu"/>
                <a:cs typeface="Ubuntu"/>
                <a:sym typeface="Ubuntu"/>
              </a:rPr>
              <a:t>Related Languages</a:t>
            </a:r>
            <a:endParaRPr sz="3200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49433" y="2165667"/>
            <a:ext cx="52500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 i="1" dirty="0">
                <a:latin typeface="Ubuntu"/>
                <a:ea typeface="Ubuntu"/>
                <a:cs typeface="Ubuntu"/>
                <a:sym typeface="Ubuntu"/>
              </a:rPr>
              <a:t>Related by Genealogy</a:t>
            </a:r>
            <a:endParaRPr sz="2667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6628267" y="2106567"/>
            <a:ext cx="52500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 i="1">
                <a:latin typeface="Ubuntu"/>
                <a:ea typeface="Ubuntu"/>
                <a:cs typeface="Ubuntu"/>
                <a:sym typeface="Ubuntu"/>
              </a:rPr>
              <a:t>Related by Contact</a:t>
            </a:r>
            <a:endParaRPr sz="2667" i="1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87" name="Shape 187"/>
          <p:cNvCxnSpPr>
            <a:stCxn id="184" idx="2"/>
            <a:endCxn id="185" idx="0"/>
          </p:cNvCxnSpPr>
          <p:nvPr/>
        </p:nvCxnSpPr>
        <p:spPr>
          <a:xfrm flipH="1">
            <a:off x="2575467" y="1223367"/>
            <a:ext cx="3571600" cy="94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Shape 188"/>
          <p:cNvCxnSpPr>
            <a:stCxn id="184" idx="2"/>
            <a:endCxn id="186" idx="0"/>
          </p:cNvCxnSpPr>
          <p:nvPr/>
        </p:nvCxnSpPr>
        <p:spPr>
          <a:xfrm>
            <a:off x="6147067" y="1223367"/>
            <a:ext cx="3106400" cy="8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Shape 189"/>
          <p:cNvSpPr/>
          <p:nvPr/>
        </p:nvSpPr>
        <p:spPr>
          <a:xfrm>
            <a:off x="2399367" y="2911084"/>
            <a:ext cx="352400" cy="104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Shape 190"/>
          <p:cNvSpPr/>
          <p:nvPr/>
        </p:nvSpPr>
        <p:spPr>
          <a:xfrm>
            <a:off x="9077067" y="2802600"/>
            <a:ext cx="352400" cy="104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Shape 191"/>
          <p:cNvSpPr txBox="1"/>
          <p:nvPr/>
        </p:nvSpPr>
        <p:spPr>
          <a:xfrm>
            <a:off x="15589" y="4065303"/>
            <a:ext cx="5565752" cy="2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i="1" u="sng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Language Families</a:t>
            </a:r>
            <a:endParaRPr sz="2400" u="sng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Dravidian, </a:t>
            </a:r>
            <a:r>
              <a:rPr lang="en" sz="2400" dirty="0">
                <a:latin typeface="Ubuntu"/>
                <a:ea typeface="Ubuntu"/>
                <a:cs typeface="Ubuntu"/>
                <a:sym typeface="Ubuntu"/>
              </a:rPr>
              <a:t>Indo-European, Turkic</a:t>
            </a:r>
            <a:endParaRPr sz="2400" dirty="0">
              <a:latin typeface="Ubuntu"/>
              <a:ea typeface="Ubuntu"/>
              <a:cs typeface="Ubuntu"/>
              <a:sym typeface="Ubuntu"/>
            </a:endParaRPr>
          </a:p>
          <a:p>
            <a:pPr algn="ctr">
              <a:spcBef>
                <a:spcPts val="1333"/>
              </a:spcBef>
            </a:pP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(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Jones, Rasmus, Verner, 18</a:t>
            </a:r>
            <a:r>
              <a:rPr lang="en" sz="1400" i="1" baseline="30000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 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&amp; 19</a:t>
            </a:r>
            <a:r>
              <a:rPr lang="en" sz="1400" i="1" baseline="30000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centuries, Raymond ed. (2005)</a:t>
            </a: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400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/>
            <a:endParaRPr sz="24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7527499" y="4009332"/>
            <a:ext cx="3966593" cy="210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i="1" u="sng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Linguistic Areas</a:t>
            </a:r>
            <a:endParaRPr sz="2400" u="sng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/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Indian Subcontinent, Standard Average European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>
              <a:spcBef>
                <a:spcPts val="1333"/>
              </a:spcBef>
            </a:pP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(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Trubetzkoy, 1923</a:t>
            </a: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400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045309" y="5813223"/>
            <a:ext cx="107840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Related languages may not belong to the same language family!</a:t>
            </a:r>
            <a:endParaRPr sz="2400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062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title"/>
          </p:nvPr>
        </p:nvSpPr>
        <p:spPr>
          <a:xfrm>
            <a:off x="352667" y="228433"/>
            <a:ext cx="1175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Why do OS and BPE outperform other units?</a:t>
            </a:r>
            <a:endParaRPr dirty="0"/>
          </a:p>
        </p:txBody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415600" y="2146232"/>
            <a:ext cx="11324800" cy="397321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57189">
              <a:lnSpc>
                <a:spcPct val="300000"/>
              </a:lnSpc>
              <a:buClr>
                <a:srgbClr val="000000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Addresses Data Sparsity</a:t>
            </a:r>
            <a:endParaRPr sz="24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57189">
              <a:lnSpc>
                <a:spcPct val="300000"/>
              </a:lnSpc>
              <a:buClr>
                <a:srgbClr val="000000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Ability to learn Diverse Lexical Mappings</a:t>
            </a:r>
            <a:endParaRPr sz="24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57189">
              <a:lnSpc>
                <a:spcPct val="300000"/>
              </a:lnSpc>
              <a:buClr>
                <a:srgbClr val="000000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Judicious use of Lexical Similarity</a:t>
            </a:r>
            <a:endParaRPr sz="24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Shape 59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5" name="Shape 599">
            <a:extLst>
              <a:ext uri="{FF2B5EF4-FFF2-40B4-BE49-F238E27FC236}">
                <a16:creationId xmlns:a16="http://schemas.microsoft.com/office/drawing/2014/main" id="{4AADF7E2-7AE5-456B-B657-5F8E9157F50D}"/>
              </a:ext>
            </a:extLst>
          </p:cNvPr>
          <p:cNvSpPr txBox="1">
            <a:spLocks/>
          </p:cNvSpPr>
          <p:nvPr/>
        </p:nvSpPr>
        <p:spPr>
          <a:xfrm>
            <a:off x="6876970" y="1458902"/>
            <a:ext cx="3814477" cy="5891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29" indent="0">
              <a:lnSpc>
                <a:spcPct val="115000"/>
              </a:lnSpc>
              <a:buClr>
                <a:srgbClr val="000000"/>
              </a:buClr>
              <a:buSzPts val="1600"/>
              <a:buNone/>
            </a:pPr>
            <a:r>
              <a:rPr lang="en-US" sz="2133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Reduction in vocabulary size </a:t>
            </a:r>
            <a:endParaRPr lang="en-US" sz="2133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91E6C1F-0808-4B79-BA3B-176B9F740673}"/>
              </a:ext>
            </a:extLst>
          </p:cNvPr>
          <p:cNvCxnSpPr>
            <a:endCxn id="5" idx="1"/>
          </p:cNvCxnSpPr>
          <p:nvPr/>
        </p:nvCxnSpPr>
        <p:spPr>
          <a:xfrm flipV="1">
            <a:off x="4492870" y="1753478"/>
            <a:ext cx="2384100" cy="94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hape 601">
            <a:extLst>
              <a:ext uri="{FF2B5EF4-FFF2-40B4-BE49-F238E27FC236}">
                <a16:creationId xmlns:a16="http://schemas.microsoft.com/office/drawing/2014/main" id="{654F9DF6-D274-497C-B7F0-6A9BE30E6A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689" y="2588602"/>
            <a:ext cx="5741711" cy="12133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06BADD-5379-45AD-82A2-EEB18209B91E}"/>
              </a:ext>
            </a:extLst>
          </p:cNvPr>
          <p:cNvCxnSpPr/>
          <p:nvPr/>
        </p:nvCxnSpPr>
        <p:spPr>
          <a:xfrm flipV="1">
            <a:off x="4695092" y="3596054"/>
            <a:ext cx="4246685" cy="86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/>
          </p:nvPr>
        </p:nvSpPr>
        <p:spPr>
          <a:xfrm>
            <a:off x="352667" y="228433"/>
            <a:ext cx="1175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i="1"/>
              <a:t>Judicious use of Lexical Similarity</a:t>
            </a:r>
            <a:endParaRPr i="1"/>
          </a:p>
        </p:txBody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201333" y="4064033"/>
            <a:ext cx="11752800" cy="26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0256">
              <a:lnSpc>
                <a:spcPct val="100000"/>
              </a:lnSpc>
              <a:buClr>
                <a:schemeClr val="dk1"/>
              </a:buClr>
              <a:buSzPts val="1600"/>
              <a:buFont typeface="Ubuntu"/>
              <a:buAutoNum type="arabicPeriod"/>
            </a:pPr>
            <a:r>
              <a:rPr lang="en" sz="2133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Morph and Word </a:t>
            </a: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doesn’t sufficiently utilize</a:t>
            </a:r>
            <a:r>
              <a:rPr lang="en" sz="2133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lexical similarity</a:t>
            </a:r>
            <a:endParaRPr sz="2133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1" indent="-423323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Ubuntu"/>
              <a:buChar char="○"/>
            </a:pPr>
            <a:r>
              <a:rPr lang="en" sz="1867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Word level is least correlated</a:t>
            </a:r>
            <a:endParaRPr sz="1867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1" indent="-423323">
              <a:spcBef>
                <a:spcPts val="0"/>
              </a:spcBef>
              <a:buClr>
                <a:srgbClr val="000000"/>
              </a:buClr>
              <a:buSzPts val="1400"/>
              <a:buFont typeface="Ubuntu"/>
              <a:buChar char="○"/>
            </a:pPr>
            <a:r>
              <a:rPr lang="en" sz="1867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Morph level output is less correlated than BPE or OS</a:t>
            </a:r>
            <a:endParaRPr sz="1867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40256">
              <a:spcBef>
                <a:spcPts val="1333"/>
              </a:spcBef>
              <a:buClr>
                <a:srgbClr val="000000"/>
              </a:buClr>
              <a:buSzPts val="1600"/>
              <a:buFont typeface="Ubuntu"/>
              <a:buAutoNum type="arabicPeriod"/>
            </a:pPr>
            <a:r>
              <a:rPr lang="en" sz="213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Character level performance </a:t>
            </a: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highly correlated </a:t>
            </a:r>
            <a:r>
              <a:rPr lang="en" sz="213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with lexical similarity</a:t>
            </a:r>
            <a:endParaRPr sz="2133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1" indent="-423323">
              <a:spcBef>
                <a:spcPts val="0"/>
              </a:spcBef>
              <a:buClr>
                <a:srgbClr val="000000"/>
              </a:buClr>
              <a:buSzPts val="1400"/>
              <a:buFont typeface="Ubuntu"/>
              <a:buChar char="○"/>
            </a:pPr>
            <a:r>
              <a:rPr lang="en" sz="1867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Little context for translation ⇒ learns character transliterations </a:t>
            </a:r>
            <a:endParaRPr sz="1867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40256">
              <a:spcBef>
                <a:spcPts val="1333"/>
              </a:spcBef>
              <a:buClr>
                <a:srgbClr val="000000"/>
              </a:buClr>
              <a:buSzPts val="1600"/>
              <a:buFont typeface="Ubuntu"/>
              <a:buAutoNum type="arabicPeriod"/>
            </a:pPr>
            <a:r>
              <a:rPr lang="en" sz="213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OS &amp; BPE </a:t>
            </a:r>
            <a:r>
              <a:rPr lang="en" sz="2133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strike a balance</a:t>
            </a:r>
            <a:r>
              <a:rPr lang="en" sz="213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between using lexical similarity and word-level information</a:t>
            </a:r>
            <a:endParaRPr sz="2133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1936133" y="3361233"/>
            <a:ext cx="8767200" cy="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i="1" dirty="0"/>
              <a:t>Pearson’s correlation coefficient between translation accuracy &amp; lexical similarity (sentence level using LCSR)</a:t>
            </a:r>
            <a:endParaRPr sz="1333" i="1" dirty="0"/>
          </a:p>
        </p:txBody>
      </p:sp>
      <p:pic>
        <p:nvPicPr>
          <p:cNvPr id="611" name="Shape 6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867" y="1105700"/>
            <a:ext cx="9919932" cy="23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79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ctrTitle"/>
          </p:nvPr>
        </p:nvSpPr>
        <p:spPr>
          <a:xfrm>
            <a:off x="415600" y="2410300"/>
            <a:ext cx="11360800" cy="131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733" dirty="0"/>
              <a:t>Utilizing Lexical Similarity between related, low resource languages for Pivot based SMT</a:t>
            </a:r>
            <a:endParaRPr sz="3733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C8BE4-8516-4865-A1A3-E7AEC78B3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363293"/>
          </a:xfrm>
        </p:spPr>
        <p:txBody>
          <a:bodyPr>
            <a:normAutofit lnSpcReduction="10000"/>
          </a:bodyPr>
          <a:lstStyle/>
          <a:p>
            <a:r>
              <a:rPr lang="en-US" sz="2000" i="1" dirty="0"/>
              <a:t>Kunchukuttan et al., IJCNLP (2017)</a:t>
            </a:r>
          </a:p>
        </p:txBody>
      </p:sp>
    </p:spTree>
    <p:extLst>
      <p:ext uri="{BB962C8B-B14F-4D97-AF65-F5344CB8AC3E}">
        <p14:creationId xmlns:p14="http://schemas.microsoft.com/office/powerpoint/2010/main" val="3560446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11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Utilizing Lexical Similarity for Pivot-based SMT</a:t>
            </a:r>
            <a:endParaRPr/>
          </a:p>
        </p:txBody>
      </p:sp>
      <p:sp>
        <p:nvSpPr>
          <p:cNvPr id="672" name="Shape 672"/>
          <p:cNvSpPr txBox="1"/>
          <p:nvPr/>
        </p:nvSpPr>
        <p:spPr>
          <a:xfrm>
            <a:off x="490767" y="4627467"/>
            <a:ext cx="103312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Related languages ⇒ Use subword level translation units </a:t>
            </a:r>
            <a:endParaRPr sz="2400" i="1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3" name="Shape 673"/>
          <p:cNvSpPr txBox="1"/>
          <p:nvPr/>
        </p:nvSpPr>
        <p:spPr>
          <a:xfrm>
            <a:off x="490767" y="5237067"/>
            <a:ext cx="11048400" cy="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Translation through intermediate language ⇒ Use Pivot based SMT methods </a:t>
            </a:r>
            <a:endParaRPr sz="2400" i="1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490767" y="5846667"/>
            <a:ext cx="103312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Our work brings together these two strands of research</a:t>
            </a:r>
            <a:endParaRPr sz="2400" i="1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5" name="Shape 675"/>
          <p:cNvSpPr txBox="1">
            <a:spLocks noGrp="1"/>
          </p:cNvSpPr>
          <p:nvPr>
            <p:ph type="sldNum" idx="12"/>
          </p:nvPr>
        </p:nvSpPr>
        <p:spPr>
          <a:xfrm>
            <a:off x="11335433" y="6333200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 dirty="0"/>
          </a:p>
        </p:txBody>
      </p:sp>
      <p:sp>
        <p:nvSpPr>
          <p:cNvPr id="676" name="Shape 676"/>
          <p:cNvSpPr/>
          <p:nvPr/>
        </p:nvSpPr>
        <p:spPr>
          <a:xfrm>
            <a:off x="2153200" y="1496900"/>
            <a:ext cx="1873600" cy="91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</a:rPr>
              <a:t>Telugu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2218533" y="3634333"/>
            <a:ext cx="1873600" cy="91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</a:rPr>
              <a:t>Malayalam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78" name="Shape 678"/>
          <p:cNvSpPr/>
          <p:nvPr/>
        </p:nvSpPr>
        <p:spPr>
          <a:xfrm flipH="1">
            <a:off x="3066833" y="2701700"/>
            <a:ext cx="299200" cy="763600"/>
          </a:xfrm>
          <a:prstGeom prst="downArrow">
            <a:avLst>
              <a:gd name="adj1" fmla="val 50000"/>
              <a:gd name="adj2" fmla="val 33566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Shape 679"/>
          <p:cNvSpPr/>
          <p:nvPr/>
        </p:nvSpPr>
        <p:spPr>
          <a:xfrm>
            <a:off x="7030000" y="1395300"/>
            <a:ext cx="1873600" cy="91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</a:rPr>
              <a:t>Telugu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6993733" y="3532733"/>
            <a:ext cx="1873600" cy="91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</a:rPr>
              <a:t>Malayalam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9570000" y="2512900"/>
            <a:ext cx="1873600" cy="91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</a:rPr>
              <a:t>Tamil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682" name="Shape 682"/>
          <p:cNvSpPr/>
          <p:nvPr/>
        </p:nvSpPr>
        <p:spPr>
          <a:xfrm rot="1507067">
            <a:off x="8932761" y="1946291"/>
            <a:ext cx="1317375" cy="4006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Shape 683"/>
          <p:cNvSpPr/>
          <p:nvPr/>
        </p:nvSpPr>
        <p:spPr>
          <a:xfrm rot="9131862">
            <a:off x="8831343" y="3572201"/>
            <a:ext cx="1317261" cy="400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684" name="Shape 684"/>
          <p:cNvCxnSpPr/>
          <p:nvPr/>
        </p:nvCxnSpPr>
        <p:spPr>
          <a:xfrm>
            <a:off x="2548567" y="2964167"/>
            <a:ext cx="1131200" cy="31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5" name="Shape 685"/>
          <p:cNvSpPr/>
          <p:nvPr/>
        </p:nvSpPr>
        <p:spPr>
          <a:xfrm>
            <a:off x="102233" y="1756000"/>
            <a:ext cx="1945200" cy="1317200"/>
          </a:xfrm>
          <a:prstGeom prst="wedgeEllipseCallout">
            <a:avLst>
              <a:gd name="adj1" fmla="val 94163"/>
              <a:gd name="adj2" fmla="val 54348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/>
              <a:t>No parallel corpus between related languages</a:t>
            </a:r>
            <a:endParaRPr sz="1600"/>
          </a:p>
        </p:txBody>
      </p:sp>
      <p:sp>
        <p:nvSpPr>
          <p:cNvPr id="686" name="Shape 686"/>
          <p:cNvSpPr/>
          <p:nvPr/>
        </p:nvSpPr>
        <p:spPr>
          <a:xfrm>
            <a:off x="9430900" y="888800"/>
            <a:ext cx="2440000" cy="1317200"/>
          </a:xfrm>
          <a:prstGeom prst="wedgeEllipseCallout">
            <a:avLst>
              <a:gd name="adj1" fmla="val 8266"/>
              <a:gd name="adj2" fmla="val 9083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/>
              <a:t>Parallel corpus with pivot language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368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Related Work</a:t>
            </a:r>
            <a:endParaRPr/>
          </a:p>
        </p:txBody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u="sng" dirty="0">
                <a:solidFill>
                  <a:srgbClr val="000000"/>
                </a:solidFill>
              </a:rPr>
              <a:t>Subword level translation</a:t>
            </a:r>
            <a:r>
              <a:rPr lang="en" dirty="0"/>
              <a:t>: </a:t>
            </a:r>
            <a:r>
              <a:rPr lang="en" dirty="0">
                <a:solidFill>
                  <a:srgbClr val="000000"/>
                </a:solidFill>
              </a:rPr>
              <a:t>Used character, OS, BPE as basic translation units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b="1" u="sng" dirty="0">
                <a:solidFill>
                  <a:srgbClr val="000000"/>
                </a:solidFill>
              </a:rPr>
              <a:t>Pivot Translation</a:t>
            </a:r>
            <a:r>
              <a:rPr lang="en" sz="1867" i="1" dirty="0">
                <a:solidFill>
                  <a:schemeClr val="dk1"/>
                </a:solidFill>
              </a:rPr>
              <a:t> (Adri‘a De Gispert, 2006; Utiyama &amp; Isahara, 2007; Wu &amp; Wang, 2007)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: </a:t>
            </a:r>
            <a:endParaRPr dirty="0">
              <a:solidFill>
                <a:srgbClr val="000000"/>
              </a:solidFill>
            </a:endParaRPr>
          </a:p>
          <a:p>
            <a:pPr>
              <a:spcBef>
                <a:spcPts val="2133"/>
              </a:spcBef>
            </a:pPr>
            <a:r>
              <a:rPr lang="en" dirty="0">
                <a:solidFill>
                  <a:srgbClr val="000000"/>
                </a:solidFill>
              </a:rPr>
              <a:t>Synthetic corpus, </a:t>
            </a:r>
            <a:r>
              <a:rPr lang="en" dirty="0">
                <a:solidFill>
                  <a:srgbClr val="FF0000"/>
                </a:solidFill>
              </a:rPr>
              <a:t>Transfer/pipelining</a:t>
            </a:r>
            <a:r>
              <a:rPr lang="en" dirty="0">
                <a:solidFill>
                  <a:srgbClr val="000000"/>
                </a:solidFill>
              </a:rPr>
              <a:t>, </a:t>
            </a:r>
            <a:r>
              <a:rPr lang="en" dirty="0">
                <a:solidFill>
                  <a:srgbClr val="FF0000"/>
                </a:solidFill>
              </a:rPr>
              <a:t>Triangulation</a:t>
            </a:r>
          </a:p>
          <a:p>
            <a:pPr marL="152396" indent="0">
              <a:spcBef>
                <a:spcPts val="2133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b="1" u="sng" dirty="0">
                <a:solidFill>
                  <a:srgbClr val="0000FF"/>
                </a:solidFill>
              </a:rPr>
              <a:t>Subword level translation + Pivot Translation</a:t>
            </a:r>
            <a:endParaRPr b="1" u="sng" dirty="0">
              <a:solidFill>
                <a:srgbClr val="0000FF"/>
              </a:solidFill>
            </a:endParaRPr>
          </a:p>
        </p:txBody>
      </p:sp>
      <p:sp>
        <p:nvSpPr>
          <p:cNvPr id="693" name="Shape 69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41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Triangulation of Pivot Tables </a:t>
            </a:r>
            <a:r>
              <a:rPr lang="en" sz="1867" i="1"/>
              <a:t>(Utiyama &amp; Isahara,2007; Wu &amp; Wang, 2007)</a:t>
            </a:r>
            <a:endParaRPr sz="1733"/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699" name="Shape 6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1255368"/>
            <a:ext cx="11587449" cy="5094633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Shape 700"/>
          <p:cNvSpPr txBox="1"/>
          <p:nvPr/>
        </p:nvSpPr>
        <p:spPr>
          <a:xfrm>
            <a:off x="211133" y="1460600"/>
            <a:ext cx="6987200" cy="6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Pivot related to source &amp; target ⇒ subword level </a:t>
            </a:r>
            <a:endParaRPr sz="2400" i="1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1" name="Shape 70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6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dirty="0"/>
              <a:t>Comparison of translation units for pivot SMT</a:t>
            </a:r>
            <a:endParaRPr dirty="0"/>
          </a:p>
        </p:txBody>
      </p:sp>
      <p:pic>
        <p:nvPicPr>
          <p:cNvPr id="707" name="Shape 707" descr="image_compare_subword_uni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052167"/>
            <a:ext cx="76835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Shape 708"/>
          <p:cNvSpPr txBox="1"/>
          <p:nvPr/>
        </p:nvSpPr>
        <p:spPr>
          <a:xfrm>
            <a:off x="8091167" y="978322"/>
            <a:ext cx="3812800" cy="2512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OS level pivot system outperforms other units</a:t>
            </a:r>
          </a:p>
          <a:p>
            <a:endParaRPr sz="2000" i="1" dirty="0">
              <a:latin typeface="Verdana"/>
              <a:ea typeface="Verdana"/>
              <a:cs typeface="Verdana"/>
              <a:sym typeface="Verdana"/>
            </a:endParaRPr>
          </a:p>
          <a:p>
            <a:pPr marL="609585" indent="-423323">
              <a:buSzPts val="1400"/>
              <a:buFont typeface="Verdana"/>
              <a:buChar char="●"/>
            </a:pPr>
            <a:r>
              <a:rPr lang="en" sz="2000" i="1" dirty="0">
                <a:latin typeface="Verdana"/>
                <a:ea typeface="Verdana"/>
                <a:cs typeface="Verdana"/>
                <a:sym typeface="Verdana"/>
              </a:rPr>
              <a:t>~60% improvement over word level </a:t>
            </a:r>
            <a:endParaRPr sz="2000" i="1" dirty="0">
              <a:latin typeface="Verdana"/>
              <a:ea typeface="Verdana"/>
              <a:cs typeface="Verdana"/>
              <a:sym typeface="Verdana"/>
            </a:endParaRPr>
          </a:p>
          <a:p>
            <a:pPr marL="609585" indent="-423323">
              <a:spcBef>
                <a:spcPts val="1333"/>
              </a:spcBef>
              <a:buSzPts val="1400"/>
              <a:buFont typeface="Verdana"/>
              <a:buChar char="●"/>
            </a:pPr>
            <a:r>
              <a:rPr lang="en" sz="2000" i="1" dirty="0">
                <a:latin typeface="Verdana"/>
                <a:ea typeface="Verdana"/>
                <a:cs typeface="Verdana"/>
                <a:sym typeface="Verdana"/>
              </a:rPr>
              <a:t>~15% improvement over morph level</a:t>
            </a:r>
            <a:endParaRPr sz="2000" i="1" dirty="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09" name="Shape 709"/>
          <p:cNvGrpSpPr/>
          <p:nvPr/>
        </p:nvGrpSpPr>
        <p:grpSpPr>
          <a:xfrm>
            <a:off x="692099" y="4906600"/>
            <a:ext cx="3800769" cy="1775200"/>
            <a:chOff x="519074" y="3679950"/>
            <a:chExt cx="2850577" cy="1331400"/>
          </a:xfrm>
        </p:grpSpPr>
        <p:cxnSp>
          <p:nvCxnSpPr>
            <p:cNvPr id="710" name="Shape 710"/>
            <p:cNvCxnSpPr>
              <a:cxnSpLocks/>
              <a:stCxn id="711" idx="0"/>
            </p:cNvCxnSpPr>
            <p:nvPr/>
          </p:nvCxnSpPr>
          <p:spPr>
            <a:xfrm flipH="1" flipV="1">
              <a:off x="1194825" y="3699150"/>
              <a:ext cx="749538" cy="8781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2" name="Shape 712"/>
            <p:cNvCxnSpPr>
              <a:cxnSpLocks/>
              <a:stCxn id="711" idx="0"/>
            </p:cNvCxnSpPr>
            <p:nvPr/>
          </p:nvCxnSpPr>
          <p:spPr>
            <a:xfrm flipV="1">
              <a:off x="1944363" y="3679950"/>
              <a:ext cx="5562" cy="8973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11" name="Shape 711"/>
            <p:cNvSpPr txBox="1"/>
            <p:nvPr/>
          </p:nvSpPr>
          <p:spPr>
            <a:xfrm>
              <a:off x="519074" y="4577250"/>
              <a:ext cx="2850577" cy="4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i="1" dirty="0">
                  <a:solidFill>
                    <a:srgbClr val="0000FF"/>
                  </a:solidFill>
                  <a:latin typeface="Ubuntu"/>
                  <a:ea typeface="Ubuntu"/>
                  <a:cs typeface="Ubuntu"/>
                  <a:sym typeface="Ubuntu"/>
                </a:rPr>
                <a:t>Indo-Aryan ⇆ Dravidian</a:t>
              </a:r>
              <a:endParaRPr sz="2400" i="1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713" name="Shape 713"/>
          <p:cNvGrpSpPr/>
          <p:nvPr/>
        </p:nvGrpSpPr>
        <p:grpSpPr>
          <a:xfrm>
            <a:off x="3396700" y="4844600"/>
            <a:ext cx="3067600" cy="1224800"/>
            <a:chOff x="2547525" y="3633450"/>
            <a:chExt cx="2300700" cy="918600"/>
          </a:xfrm>
        </p:grpSpPr>
        <p:sp>
          <p:nvSpPr>
            <p:cNvPr id="714" name="Shape 714"/>
            <p:cNvSpPr txBox="1"/>
            <p:nvPr/>
          </p:nvSpPr>
          <p:spPr>
            <a:xfrm>
              <a:off x="2547525" y="4117950"/>
              <a:ext cx="2300700" cy="4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i="1">
                  <a:solidFill>
                    <a:srgbClr val="0000FF"/>
                  </a:solidFill>
                  <a:latin typeface="Ubuntu"/>
                  <a:ea typeface="Ubuntu"/>
                  <a:cs typeface="Ubuntu"/>
                  <a:sym typeface="Ubuntu"/>
                </a:rPr>
                <a:t>Indo-Aryan</a:t>
              </a:r>
              <a:endParaRPr sz="2400" i="1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715" name="Shape 715"/>
            <p:cNvCxnSpPr>
              <a:stCxn id="714" idx="0"/>
            </p:cNvCxnSpPr>
            <p:nvPr/>
          </p:nvCxnSpPr>
          <p:spPr>
            <a:xfrm rot="10800000" flipH="1">
              <a:off x="3697875" y="3633450"/>
              <a:ext cx="822600" cy="4845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16" name="Shape 716"/>
          <p:cNvGrpSpPr/>
          <p:nvPr/>
        </p:nvGrpSpPr>
        <p:grpSpPr>
          <a:xfrm>
            <a:off x="5123900" y="4932600"/>
            <a:ext cx="3067600" cy="1644800"/>
            <a:chOff x="3842925" y="3699450"/>
            <a:chExt cx="2300700" cy="1233600"/>
          </a:xfrm>
        </p:grpSpPr>
        <p:sp>
          <p:nvSpPr>
            <p:cNvPr id="717" name="Shape 717"/>
            <p:cNvSpPr txBox="1"/>
            <p:nvPr/>
          </p:nvSpPr>
          <p:spPr>
            <a:xfrm>
              <a:off x="3842925" y="4498950"/>
              <a:ext cx="2300700" cy="4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400" i="1">
                  <a:solidFill>
                    <a:srgbClr val="0000FF"/>
                  </a:solidFill>
                  <a:latin typeface="Ubuntu"/>
                  <a:ea typeface="Ubuntu"/>
                  <a:cs typeface="Ubuntu"/>
                  <a:sym typeface="Ubuntu"/>
                </a:rPr>
                <a:t>Dravidian</a:t>
              </a:r>
              <a:endParaRPr sz="2400" i="1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718" name="Shape 718"/>
            <p:cNvCxnSpPr>
              <a:stCxn id="717" idx="0"/>
            </p:cNvCxnSpPr>
            <p:nvPr/>
          </p:nvCxnSpPr>
          <p:spPr>
            <a:xfrm rot="10800000" flipH="1">
              <a:off x="4993275" y="3699450"/>
              <a:ext cx="367200" cy="7995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719" name="Shape 719"/>
          <p:cNvSpPr txBox="1"/>
          <p:nvPr/>
        </p:nvSpPr>
        <p:spPr>
          <a:xfrm>
            <a:off x="8053567" y="3552966"/>
            <a:ext cx="38504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Why is OS level pivot better?</a:t>
            </a:r>
            <a:endParaRPr sz="2400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1333"/>
              </a:spcBef>
            </a:pPr>
            <a:endParaRPr sz="2400" u="sng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0" name="Shape 7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sp>
        <p:nvSpPr>
          <p:cNvPr id="721" name="Shape 721"/>
          <p:cNvSpPr txBox="1"/>
          <p:nvPr/>
        </p:nvSpPr>
        <p:spPr>
          <a:xfrm>
            <a:off x="8116700" y="5636867"/>
            <a:ext cx="400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000" dirty="0">
                <a:latin typeface="Ubuntu"/>
                <a:ea typeface="Ubuntu"/>
                <a:cs typeface="Ubuntu"/>
                <a:sym typeface="Ubuntu"/>
              </a:rPr>
              <a:t>Triangulation at OS level faces lesser data sparsity</a:t>
            </a:r>
            <a:endParaRPr sz="20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8155967" y="4621424"/>
            <a:ext cx="400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2000" dirty="0">
                <a:latin typeface="Ubuntu"/>
                <a:ea typeface="Ubuntu"/>
                <a:cs typeface="Ubuntu"/>
                <a:sym typeface="Ubuntu"/>
              </a:rPr>
              <a:t>Better direct source-pivot &amp; pivot-target translation systems</a:t>
            </a:r>
            <a:endParaRPr sz="2000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348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0"/>
      <p:bldP spid="7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Comparison of OS level pivot with direct models</a:t>
            </a:r>
            <a:endParaRPr/>
          </a:p>
        </p:txBody>
      </p:sp>
      <p:pic>
        <p:nvPicPr>
          <p:cNvPr id="728" name="Shape 728" descr="image_compare_direc_piv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864967"/>
            <a:ext cx="76835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Shape 729"/>
          <p:cNvSpPr txBox="1"/>
          <p:nvPr/>
        </p:nvSpPr>
        <p:spPr>
          <a:xfrm>
            <a:off x="7951833" y="2161511"/>
            <a:ext cx="41332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Better than word level direct model</a:t>
            </a:r>
            <a:endParaRPr sz="2400" dirty="0"/>
          </a:p>
          <a:p>
            <a:r>
              <a:rPr lang="en" sz="2400" dirty="0"/>
              <a:t>(~</a:t>
            </a:r>
            <a:r>
              <a:rPr lang="en" sz="2400" dirty="0">
                <a:solidFill>
                  <a:srgbClr val="FF0000"/>
                </a:solidFill>
              </a:rPr>
              <a:t>5%</a:t>
            </a:r>
            <a:r>
              <a:rPr lang="en" sz="2400" dirty="0"/>
              <a:t> improvement)</a:t>
            </a:r>
            <a:endParaRPr sz="2400" dirty="0"/>
          </a:p>
        </p:txBody>
      </p:sp>
      <p:sp>
        <p:nvSpPr>
          <p:cNvPr id="730" name="Shape 730"/>
          <p:cNvSpPr txBox="1"/>
          <p:nvPr/>
        </p:nvSpPr>
        <p:spPr>
          <a:xfrm>
            <a:off x="7951833" y="3655267"/>
            <a:ext cx="36616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Competitive with direct morph and OS level models</a:t>
            </a:r>
            <a:br>
              <a:rPr lang="en" sz="2400" dirty="0"/>
            </a:br>
            <a:r>
              <a:rPr lang="en" sz="2400" dirty="0"/>
              <a:t>(~</a:t>
            </a:r>
            <a:r>
              <a:rPr lang="en" sz="2400" dirty="0">
                <a:solidFill>
                  <a:srgbClr val="FF0000"/>
                </a:solidFill>
              </a:rPr>
              <a:t>95 and 90%</a:t>
            </a:r>
            <a:r>
              <a:rPr lang="en" sz="2400" dirty="0"/>
              <a:t> respectively of the direct system scores)</a:t>
            </a:r>
            <a:endParaRPr sz="2400" dirty="0"/>
          </a:p>
        </p:txBody>
      </p:sp>
      <p:sp>
        <p:nvSpPr>
          <p:cNvPr id="731" name="Shape 7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732" name="Shape 732"/>
          <p:cNvSpPr txBox="1"/>
          <p:nvPr/>
        </p:nvSpPr>
        <p:spPr>
          <a:xfrm>
            <a:off x="1374533" y="6108467"/>
            <a:ext cx="98216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OS level system is competitive with the best word and morph level direct systems</a:t>
            </a:r>
            <a:endParaRPr sz="2133" i="1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5586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Can multiple pivot languages do better?</a:t>
            </a:r>
            <a:endParaRPr/>
          </a:p>
        </p:txBody>
      </p:sp>
      <p:sp>
        <p:nvSpPr>
          <p:cNvPr id="738" name="Shape 738"/>
          <p:cNvSpPr txBox="1"/>
          <p:nvPr/>
        </p:nvSpPr>
        <p:spPr>
          <a:xfrm>
            <a:off x="572767" y="3785733"/>
            <a:ext cx="45176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>
                <a:latin typeface="Ubuntu"/>
                <a:ea typeface="Ubuntu"/>
                <a:cs typeface="Ubuntu"/>
                <a:sym typeface="Ubuntu"/>
              </a:rPr>
              <a:t>Pivots used for ...</a:t>
            </a:r>
            <a:r>
              <a:rPr lang="en" sz="2133">
                <a:latin typeface="Ubuntu"/>
                <a:ea typeface="Ubuntu"/>
                <a:cs typeface="Ubuntu"/>
                <a:sym typeface="Ubuntu"/>
              </a:rPr>
              <a:t>  </a:t>
            </a:r>
            <a:endParaRPr sz="2133">
              <a:latin typeface="Ubuntu"/>
              <a:ea typeface="Ubuntu"/>
              <a:cs typeface="Ubuntu"/>
              <a:sym typeface="Ubuntu"/>
            </a:endParaRPr>
          </a:p>
          <a:p>
            <a:r>
              <a:rPr lang="en" sz="2133" b="1">
                <a:latin typeface="Ubuntu"/>
                <a:ea typeface="Ubuntu"/>
                <a:cs typeface="Ubuntu"/>
                <a:sym typeface="Ubuntu"/>
              </a:rPr>
              <a:t>mar-ben:</a:t>
            </a:r>
            <a:r>
              <a:rPr lang="en" sz="2133">
                <a:latin typeface="Ubuntu"/>
                <a:ea typeface="Ubuntu"/>
                <a:cs typeface="Ubuntu"/>
                <a:sym typeface="Ubuntu"/>
              </a:rPr>
              <a:t> guj, pan, hin</a:t>
            </a:r>
            <a:endParaRPr sz="2133">
              <a:latin typeface="Ubuntu"/>
              <a:ea typeface="Ubuntu"/>
              <a:cs typeface="Ubuntu"/>
              <a:sym typeface="Ubuntu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133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mal-hin :</a:t>
            </a:r>
            <a:r>
              <a:rPr lang="en" sz="2133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tel, mar, guj</a:t>
            </a:r>
            <a:endParaRPr sz="2133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9" name="Shape 7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pic>
        <p:nvPicPr>
          <p:cNvPr id="740" name="Shape 7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1248133"/>
            <a:ext cx="4626999" cy="2420427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Shape 741"/>
          <p:cNvSpPr txBox="1"/>
          <p:nvPr/>
        </p:nvSpPr>
        <p:spPr>
          <a:xfrm>
            <a:off x="643200" y="5204567"/>
            <a:ext cx="5452800" cy="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latin typeface="Ubuntu"/>
                <a:ea typeface="Ubuntu"/>
                <a:cs typeface="Ubuntu"/>
                <a:sym typeface="Ubuntu"/>
              </a:rPr>
              <a:t>Linear Interpolation with equal weights used to combine phrase tables</a:t>
            </a:r>
            <a:endParaRPr sz="2400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5340433" y="2703167"/>
            <a:ext cx="6500000" cy="1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>
                <a:solidFill>
                  <a:srgbClr val="0000FF"/>
                </a:solidFill>
              </a:rPr>
              <a:t>Combining multiple pivot systems can outperform direct systems also</a:t>
            </a:r>
            <a:endParaRPr sz="2133" i="1">
              <a:solidFill>
                <a:srgbClr val="0000FF"/>
              </a:solidFill>
            </a:endParaRPr>
          </a:p>
          <a:p>
            <a:endParaRPr sz="2133" i="1">
              <a:solidFill>
                <a:srgbClr val="0000FF"/>
              </a:solidFill>
            </a:endParaRPr>
          </a:p>
          <a:p>
            <a:r>
              <a:rPr lang="en" sz="2133" i="1">
                <a:solidFill>
                  <a:srgbClr val="0000FF"/>
                </a:solidFill>
              </a:rPr>
              <a:t>This cannot be achieved with word/morph level pivoting</a:t>
            </a:r>
            <a:endParaRPr sz="2133" i="1">
              <a:solidFill>
                <a:srgbClr val="0000FF"/>
              </a:solidFill>
            </a:endParaRPr>
          </a:p>
          <a:p>
            <a:endParaRPr sz="2133" i="1">
              <a:solidFill>
                <a:srgbClr val="0000FF"/>
              </a:solidFill>
            </a:endParaRPr>
          </a:p>
          <a:p>
            <a:endParaRPr sz="2133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68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D431-5D67-4646-9F8C-E3D701AC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Multilingual Neural Machine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93F0-90A9-4F75-9536-8B9675D1A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Key Similarities between related languages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391367" y="1606233"/>
            <a:ext cx="10709600" cy="57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" dirty="0">
                <a:latin typeface="Mangal"/>
                <a:ea typeface="Mangal"/>
                <a:cs typeface="Mangal"/>
                <a:sym typeface="Mangal"/>
              </a:rPr>
              <a:t>भारताच्या स्वातंत्र्यदिनानिमित्त अमेरिकेतील लॉस एन्जल्स शहरात कार्यक्रम आयोजित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करण्यात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आला</a:t>
            </a:r>
            <a:endParaRPr dirty="0">
              <a:latin typeface="Mangal"/>
              <a:ea typeface="Mangal"/>
              <a:cs typeface="Mangal"/>
              <a:sym typeface="Mangal"/>
            </a:endParaRPr>
          </a:p>
          <a:p>
            <a:r>
              <a:rPr lang="en" sz="1333" i="1" dirty="0">
                <a:solidFill>
                  <a:srgbClr val="434343"/>
                </a:solidFill>
              </a:rPr>
              <a:t>bhAratAcyA svAta.ntryadinAnimitta ameriketIla lOsa enjalsa shaharAta kAryakrama Ayojita karaNyAta AlA</a:t>
            </a:r>
            <a:endParaRPr sz="1333" i="1" dirty="0">
              <a:solidFill>
                <a:srgbClr val="434343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391367" y="2419033"/>
            <a:ext cx="10709600" cy="611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भारता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च्या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स्वातंत्र्य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दिना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निमित्त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अमेरिके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तील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लॉस एन्जल्स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शहरा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त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कार्यक्रम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आयोजित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करण्यात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आला</a:t>
            </a:r>
            <a:endParaRPr dirty="0">
              <a:latin typeface="Mangal"/>
              <a:ea typeface="Mangal"/>
              <a:cs typeface="Mangal"/>
              <a:sym typeface="Mangal"/>
            </a:endParaRPr>
          </a:p>
          <a:p>
            <a:r>
              <a:rPr lang="en" sz="1333" i="1" dirty="0">
                <a:solidFill>
                  <a:srgbClr val="434343"/>
                </a:solidFill>
              </a:rPr>
              <a:t>bhAratA cyA svAta.ntrya dinA nimitta amerike tIla lOsa enjalsa shaharA ta kAryakrama Ayojita karaNyAta AlA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15600" y="3208033"/>
            <a:ext cx="10685200" cy="726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भारत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के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स्वतंत्रता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दिवस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के अवसर पर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अमरीका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के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लॉस एन्जल्स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शहर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में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कार्यक्रम आयोजित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किया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गया</a:t>
            </a:r>
            <a:endParaRPr dirty="0">
              <a:latin typeface="Mangal"/>
              <a:ea typeface="Mangal"/>
              <a:cs typeface="Mangal"/>
              <a:sym typeface="Mangal"/>
            </a:endParaRPr>
          </a:p>
          <a:p>
            <a:r>
              <a:rPr lang="en" sz="1333" i="1" dirty="0">
                <a:solidFill>
                  <a:srgbClr val="434343"/>
                </a:solidFill>
              </a:rPr>
              <a:t>bhArata ke svata.ntratA divasa ke avasara para amarIkA ke losa enjalsa shahara me.n kAryakrama Ayojita kiyA gayA</a:t>
            </a:r>
            <a:endParaRPr sz="1333" i="1" dirty="0">
              <a:solidFill>
                <a:srgbClr val="434343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1004433" y="1669100"/>
            <a:ext cx="925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i="1"/>
              <a:t>Marathi</a:t>
            </a:r>
            <a:endParaRPr sz="1600" i="1"/>
          </a:p>
        </p:txBody>
      </p:sp>
      <p:sp>
        <p:nvSpPr>
          <p:cNvPr id="204" name="Shape 204"/>
          <p:cNvSpPr txBox="1"/>
          <p:nvPr/>
        </p:nvSpPr>
        <p:spPr>
          <a:xfrm>
            <a:off x="10999367" y="2380300"/>
            <a:ext cx="1311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i="1"/>
              <a:t>Marathi</a:t>
            </a:r>
            <a:br>
              <a:rPr lang="en" sz="1600" i="1"/>
            </a:br>
            <a:r>
              <a:rPr lang="en" sz="1600" i="1"/>
              <a:t>segmented</a:t>
            </a:r>
            <a:endParaRPr sz="1600" i="1"/>
          </a:p>
        </p:txBody>
      </p:sp>
      <p:sp>
        <p:nvSpPr>
          <p:cNvPr id="205" name="Shape 205"/>
          <p:cNvSpPr txBox="1"/>
          <p:nvPr/>
        </p:nvSpPr>
        <p:spPr>
          <a:xfrm>
            <a:off x="11207633" y="3396300"/>
            <a:ext cx="925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i="1"/>
              <a:t>Hindi</a:t>
            </a:r>
            <a:endParaRPr sz="1600" i="1"/>
          </a:p>
        </p:txBody>
      </p:sp>
      <p:sp>
        <p:nvSpPr>
          <p:cNvPr id="206" name="Shape 206"/>
          <p:cNvSpPr/>
          <p:nvPr/>
        </p:nvSpPr>
        <p:spPr>
          <a:xfrm>
            <a:off x="552400" y="4249333"/>
            <a:ext cx="10477600" cy="7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Lexical: 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 significant vocabulary (cognates &amp; loanwords)</a:t>
            </a:r>
            <a:endParaRPr sz="2400"/>
          </a:p>
        </p:txBody>
      </p:sp>
      <p:sp>
        <p:nvSpPr>
          <p:cNvPr id="207" name="Shape 207"/>
          <p:cNvSpPr/>
          <p:nvPr/>
        </p:nvSpPr>
        <p:spPr>
          <a:xfrm>
            <a:off x="514200" y="5087433"/>
            <a:ext cx="10477600" cy="7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Morphological: 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correspondence between suffixes/post-positions</a:t>
            </a:r>
            <a:endParaRPr sz="2400"/>
          </a:p>
        </p:txBody>
      </p:sp>
      <p:sp>
        <p:nvSpPr>
          <p:cNvPr id="208" name="Shape 208"/>
          <p:cNvSpPr/>
          <p:nvPr/>
        </p:nvSpPr>
        <p:spPr>
          <a:xfrm>
            <a:off x="514200" y="5976433"/>
            <a:ext cx="10477600" cy="7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Syntactic: 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 the same basic word order</a:t>
            </a:r>
            <a:endParaRPr sz="2400"/>
          </a:p>
        </p:txBody>
      </p:sp>
      <p:sp>
        <p:nvSpPr>
          <p:cNvPr id="209" name="Shape 209"/>
          <p:cNvSpPr/>
          <p:nvPr/>
        </p:nvSpPr>
        <p:spPr>
          <a:xfrm>
            <a:off x="1601176" y="2400300"/>
            <a:ext cx="8000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Shape 210"/>
          <p:cNvSpPr/>
          <p:nvPr/>
        </p:nvSpPr>
        <p:spPr>
          <a:xfrm>
            <a:off x="1402859" y="3213100"/>
            <a:ext cx="8000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Shape 211"/>
          <p:cNvSpPr/>
          <p:nvPr/>
        </p:nvSpPr>
        <p:spPr>
          <a:xfrm>
            <a:off x="7214577" y="2407133"/>
            <a:ext cx="8000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Shape 212"/>
          <p:cNvSpPr/>
          <p:nvPr/>
        </p:nvSpPr>
        <p:spPr>
          <a:xfrm>
            <a:off x="7588737" y="3227900"/>
            <a:ext cx="773092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3" name="Shape 213"/>
          <p:cNvSpPr/>
          <p:nvPr/>
        </p:nvSpPr>
        <p:spPr>
          <a:xfrm>
            <a:off x="4510338" y="2407117"/>
            <a:ext cx="5588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Shape 214"/>
          <p:cNvSpPr/>
          <p:nvPr/>
        </p:nvSpPr>
        <p:spPr>
          <a:xfrm>
            <a:off x="5002944" y="3227900"/>
            <a:ext cx="5588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5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/>
        </p:nvSpPr>
        <p:spPr>
          <a:xfrm>
            <a:off x="1606533" y="158767"/>
            <a:ext cx="9134400" cy="57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i="1" dirty="0"/>
              <a:t>Embed - </a:t>
            </a:r>
            <a:r>
              <a:rPr lang="en" sz="3200" i="1" dirty="0"/>
              <a:t>Encode - Attend - Decode Paradigm</a:t>
            </a:r>
            <a:endParaRPr sz="3200" i="1" dirty="0"/>
          </a:p>
        </p:txBody>
      </p:sp>
      <p:sp>
        <p:nvSpPr>
          <p:cNvPr id="787" name="Shape 787"/>
          <p:cNvSpPr/>
          <p:nvPr/>
        </p:nvSpPr>
        <p:spPr>
          <a:xfrm>
            <a:off x="1502958" y="4483036"/>
            <a:ext cx="8352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788" name="Shape 788"/>
          <p:cNvSpPr/>
          <p:nvPr/>
        </p:nvSpPr>
        <p:spPr>
          <a:xfrm>
            <a:off x="2705908" y="4483036"/>
            <a:ext cx="92165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789" name="Shape 789"/>
          <p:cNvSpPr/>
          <p:nvPr/>
        </p:nvSpPr>
        <p:spPr>
          <a:xfrm>
            <a:off x="4066125" y="4483036"/>
            <a:ext cx="10476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790" name="Shape 790"/>
          <p:cNvSpPr/>
          <p:nvPr/>
        </p:nvSpPr>
        <p:spPr>
          <a:xfrm>
            <a:off x="5660374" y="4483036"/>
            <a:ext cx="10476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791" name="Shape 791"/>
          <p:cNvCxnSpPr>
            <a:cxnSpLocks/>
            <a:stCxn id="787" idx="3"/>
            <a:endCxn id="788" idx="1"/>
          </p:cNvCxnSpPr>
          <p:nvPr/>
        </p:nvCxnSpPr>
        <p:spPr>
          <a:xfrm>
            <a:off x="2338158" y="4730636"/>
            <a:ext cx="36775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2" name="Shape 792"/>
          <p:cNvCxnSpPr>
            <a:cxnSpLocks/>
            <a:stCxn id="788" idx="3"/>
            <a:endCxn id="789" idx="1"/>
          </p:cNvCxnSpPr>
          <p:nvPr/>
        </p:nvCxnSpPr>
        <p:spPr>
          <a:xfrm>
            <a:off x="3627558" y="4730636"/>
            <a:ext cx="43856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3" name="Shape 793"/>
          <p:cNvCxnSpPr>
            <a:stCxn id="789" idx="3"/>
            <a:endCxn id="790" idx="1"/>
          </p:cNvCxnSpPr>
          <p:nvPr/>
        </p:nvCxnSpPr>
        <p:spPr>
          <a:xfrm>
            <a:off x="5113725" y="4730636"/>
            <a:ext cx="54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4" name="Shape 794"/>
          <p:cNvSpPr/>
          <p:nvPr/>
        </p:nvSpPr>
        <p:spPr>
          <a:xfrm>
            <a:off x="1639558" y="5275516"/>
            <a:ext cx="5620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e</a:t>
            </a:r>
            <a:r>
              <a:rPr lang="en" sz="2400" baseline="-25000" dirty="0"/>
              <a:t>1</a:t>
            </a:r>
            <a:endParaRPr sz="2400" baseline="-25000" dirty="0"/>
          </a:p>
        </p:txBody>
      </p:sp>
      <p:sp>
        <p:nvSpPr>
          <p:cNvPr id="795" name="Shape 795"/>
          <p:cNvSpPr/>
          <p:nvPr/>
        </p:nvSpPr>
        <p:spPr>
          <a:xfrm>
            <a:off x="2722610" y="5286008"/>
            <a:ext cx="879351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/>
              <a:t>e</a:t>
            </a:r>
            <a:r>
              <a:rPr lang="en-US" sz="2400" baseline="-25000" dirty="0"/>
              <a:t>2</a:t>
            </a:r>
          </a:p>
        </p:txBody>
      </p:sp>
      <p:sp>
        <p:nvSpPr>
          <p:cNvPr id="796" name="Shape 796"/>
          <p:cNvSpPr/>
          <p:nvPr/>
        </p:nvSpPr>
        <p:spPr>
          <a:xfrm>
            <a:off x="4066125" y="5275516"/>
            <a:ext cx="10476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/>
              <a:t>e</a:t>
            </a:r>
            <a:r>
              <a:rPr lang="en-US" sz="2400" baseline="-25000" dirty="0"/>
              <a:t>3</a:t>
            </a:r>
            <a:endParaRPr sz="2400" dirty="0"/>
          </a:p>
        </p:txBody>
      </p:sp>
      <p:sp>
        <p:nvSpPr>
          <p:cNvPr id="797" name="Shape 797"/>
          <p:cNvSpPr/>
          <p:nvPr/>
        </p:nvSpPr>
        <p:spPr>
          <a:xfrm>
            <a:off x="5660374" y="5275516"/>
            <a:ext cx="10476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/>
              <a:t>e</a:t>
            </a:r>
            <a:r>
              <a:rPr lang="en-US" sz="2400" baseline="-25000" dirty="0"/>
              <a:t>4</a:t>
            </a:r>
            <a:endParaRPr sz="2400" dirty="0"/>
          </a:p>
        </p:txBody>
      </p:sp>
      <p:cxnSp>
        <p:nvCxnSpPr>
          <p:cNvPr id="798" name="Shape 798"/>
          <p:cNvCxnSpPr>
            <a:stCxn id="794" idx="0"/>
            <a:endCxn id="787" idx="2"/>
          </p:cNvCxnSpPr>
          <p:nvPr/>
        </p:nvCxnSpPr>
        <p:spPr>
          <a:xfrm flipV="1">
            <a:off x="1920558" y="4978236"/>
            <a:ext cx="0" cy="2972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9" name="Shape 799"/>
          <p:cNvCxnSpPr>
            <a:cxnSpLocks/>
            <a:stCxn id="795" idx="0"/>
            <a:endCxn id="788" idx="2"/>
          </p:cNvCxnSpPr>
          <p:nvPr/>
        </p:nvCxnSpPr>
        <p:spPr>
          <a:xfrm flipV="1">
            <a:off x="3162286" y="4978236"/>
            <a:ext cx="4447" cy="3077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0" name="Shape 800"/>
          <p:cNvCxnSpPr>
            <a:stCxn id="796" idx="0"/>
            <a:endCxn id="789" idx="2"/>
          </p:cNvCxnSpPr>
          <p:nvPr/>
        </p:nvCxnSpPr>
        <p:spPr>
          <a:xfrm flipV="1">
            <a:off x="4589925" y="4978236"/>
            <a:ext cx="0" cy="2972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1" name="Shape 801"/>
          <p:cNvCxnSpPr>
            <a:stCxn id="797" idx="0"/>
            <a:endCxn id="790" idx="2"/>
          </p:cNvCxnSpPr>
          <p:nvPr/>
        </p:nvCxnSpPr>
        <p:spPr>
          <a:xfrm flipV="1">
            <a:off x="6184174" y="4978236"/>
            <a:ext cx="0" cy="2972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2" name="Shape 802"/>
          <p:cNvSpPr txBox="1"/>
          <p:nvPr/>
        </p:nvSpPr>
        <p:spPr>
          <a:xfrm>
            <a:off x="2149658" y="4279836"/>
            <a:ext cx="5780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/>
              <a:t>s</a:t>
            </a:r>
            <a:r>
              <a:rPr lang="en" sz="1333" baseline="-25000"/>
              <a:t>1</a:t>
            </a:r>
            <a:endParaRPr sz="1333" baseline="-25000"/>
          </a:p>
        </p:txBody>
      </p:sp>
      <p:sp>
        <p:nvSpPr>
          <p:cNvPr id="803" name="Shape 803"/>
          <p:cNvSpPr txBox="1"/>
          <p:nvPr/>
        </p:nvSpPr>
        <p:spPr>
          <a:xfrm>
            <a:off x="3585241" y="4279836"/>
            <a:ext cx="5780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dirty="0"/>
              <a:t>s</a:t>
            </a:r>
            <a:r>
              <a:rPr lang="en" sz="1333" baseline="-25000" dirty="0"/>
              <a:t>2</a:t>
            </a:r>
            <a:endParaRPr sz="1333" baseline="-25000" dirty="0"/>
          </a:p>
        </p:txBody>
      </p:sp>
      <p:sp>
        <p:nvSpPr>
          <p:cNvPr id="804" name="Shape 804"/>
          <p:cNvSpPr txBox="1"/>
          <p:nvPr/>
        </p:nvSpPr>
        <p:spPr>
          <a:xfrm>
            <a:off x="5109241" y="4279836"/>
            <a:ext cx="5780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/>
              <a:t>s</a:t>
            </a:r>
            <a:r>
              <a:rPr lang="en" sz="1333" baseline="-25000"/>
              <a:t>3</a:t>
            </a:r>
            <a:endParaRPr sz="1333" baseline="-25000"/>
          </a:p>
        </p:txBody>
      </p:sp>
      <p:sp>
        <p:nvSpPr>
          <p:cNvPr id="805" name="Shape 805"/>
          <p:cNvSpPr txBox="1"/>
          <p:nvPr/>
        </p:nvSpPr>
        <p:spPr>
          <a:xfrm>
            <a:off x="1313216" y="3841909"/>
            <a:ext cx="578000" cy="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dirty="0"/>
              <a:t>s</a:t>
            </a:r>
            <a:r>
              <a:rPr lang="en" sz="1333" baseline="-25000" dirty="0"/>
              <a:t>0</a:t>
            </a:r>
            <a:endParaRPr sz="1333" baseline="-25000" dirty="0"/>
          </a:p>
        </p:txBody>
      </p:sp>
      <p:cxnSp>
        <p:nvCxnSpPr>
          <p:cNvPr id="806" name="Shape 806"/>
          <p:cNvCxnSpPr>
            <a:cxnSpLocks/>
            <a:endCxn id="787" idx="0"/>
          </p:cNvCxnSpPr>
          <p:nvPr/>
        </p:nvCxnSpPr>
        <p:spPr>
          <a:xfrm>
            <a:off x="1662050" y="4185756"/>
            <a:ext cx="258508" cy="2972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8" name="Shape 808"/>
          <p:cNvSpPr/>
          <p:nvPr/>
        </p:nvSpPr>
        <p:spPr>
          <a:xfrm>
            <a:off x="1639558" y="2847688"/>
            <a:ext cx="507361" cy="848295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1</a:t>
            </a:r>
            <a:endParaRPr sz="2400" baseline="-25000" dirty="0"/>
          </a:p>
        </p:txBody>
      </p:sp>
      <p:cxnSp>
        <p:nvCxnSpPr>
          <p:cNvPr id="812" name="Shape 812"/>
          <p:cNvCxnSpPr>
            <a:cxnSpLocks/>
            <a:stCxn id="787" idx="0"/>
            <a:endCxn id="808" idx="2"/>
          </p:cNvCxnSpPr>
          <p:nvPr/>
        </p:nvCxnSpPr>
        <p:spPr>
          <a:xfrm flipH="1" flipV="1">
            <a:off x="1893239" y="3695983"/>
            <a:ext cx="27319" cy="7870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3" name="Shape 813"/>
          <p:cNvCxnSpPr>
            <a:cxnSpLocks/>
            <a:stCxn id="788" idx="0"/>
            <a:endCxn id="60" idx="2"/>
          </p:cNvCxnSpPr>
          <p:nvPr/>
        </p:nvCxnSpPr>
        <p:spPr>
          <a:xfrm flipV="1">
            <a:off x="3166733" y="3665361"/>
            <a:ext cx="0" cy="817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4" name="Shape 814"/>
          <p:cNvCxnSpPr>
            <a:cxnSpLocks/>
            <a:stCxn id="789" idx="0"/>
            <a:endCxn id="61" idx="2"/>
          </p:cNvCxnSpPr>
          <p:nvPr/>
        </p:nvCxnSpPr>
        <p:spPr>
          <a:xfrm flipV="1">
            <a:off x="4589925" y="3700189"/>
            <a:ext cx="0" cy="78284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5" name="Shape 815"/>
          <p:cNvCxnSpPr>
            <a:cxnSpLocks/>
            <a:stCxn id="790" idx="0"/>
            <a:endCxn id="62" idx="2"/>
          </p:cNvCxnSpPr>
          <p:nvPr/>
        </p:nvCxnSpPr>
        <p:spPr>
          <a:xfrm flipH="1" flipV="1">
            <a:off x="6171110" y="3675002"/>
            <a:ext cx="13064" cy="80803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Shape 794">
            <a:extLst>
              <a:ext uri="{FF2B5EF4-FFF2-40B4-BE49-F238E27FC236}">
                <a16:creationId xmlns:a16="http://schemas.microsoft.com/office/drawing/2014/main" id="{7D4B5BCC-CB3E-4CEF-8B4F-B337931344BE}"/>
              </a:ext>
            </a:extLst>
          </p:cNvPr>
          <p:cNvSpPr/>
          <p:nvPr/>
        </p:nvSpPr>
        <p:spPr>
          <a:xfrm>
            <a:off x="1626494" y="6028808"/>
            <a:ext cx="5620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I</a:t>
            </a:r>
            <a:endParaRPr sz="2400"/>
          </a:p>
        </p:txBody>
      </p:sp>
      <p:sp>
        <p:nvSpPr>
          <p:cNvPr id="39" name="Shape 795">
            <a:extLst>
              <a:ext uri="{FF2B5EF4-FFF2-40B4-BE49-F238E27FC236}">
                <a16:creationId xmlns:a16="http://schemas.microsoft.com/office/drawing/2014/main" id="{D03C0F50-C9DB-47CF-B6ED-81BCE60510BF}"/>
              </a:ext>
            </a:extLst>
          </p:cNvPr>
          <p:cNvSpPr/>
          <p:nvPr/>
        </p:nvSpPr>
        <p:spPr>
          <a:xfrm>
            <a:off x="2722610" y="6028808"/>
            <a:ext cx="866288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read</a:t>
            </a:r>
            <a:endParaRPr sz="2400"/>
          </a:p>
        </p:txBody>
      </p:sp>
      <p:sp>
        <p:nvSpPr>
          <p:cNvPr id="40" name="Shape 796">
            <a:extLst>
              <a:ext uri="{FF2B5EF4-FFF2-40B4-BE49-F238E27FC236}">
                <a16:creationId xmlns:a16="http://schemas.microsoft.com/office/drawing/2014/main" id="{7E2EAD18-D6FB-447E-9132-774DEE29E875}"/>
              </a:ext>
            </a:extLst>
          </p:cNvPr>
          <p:cNvSpPr/>
          <p:nvPr/>
        </p:nvSpPr>
        <p:spPr>
          <a:xfrm>
            <a:off x="4053061" y="6028808"/>
            <a:ext cx="10476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the</a:t>
            </a:r>
            <a:endParaRPr sz="2400"/>
          </a:p>
        </p:txBody>
      </p:sp>
      <p:sp>
        <p:nvSpPr>
          <p:cNvPr id="41" name="Shape 797">
            <a:extLst>
              <a:ext uri="{FF2B5EF4-FFF2-40B4-BE49-F238E27FC236}">
                <a16:creationId xmlns:a16="http://schemas.microsoft.com/office/drawing/2014/main" id="{A85D80E0-3358-499F-BA2D-4E3935C76A7D}"/>
              </a:ext>
            </a:extLst>
          </p:cNvPr>
          <p:cNvSpPr/>
          <p:nvPr/>
        </p:nvSpPr>
        <p:spPr>
          <a:xfrm>
            <a:off x="5647310" y="6028808"/>
            <a:ext cx="10476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book</a:t>
            </a:r>
            <a:endParaRPr sz="2400"/>
          </a:p>
        </p:txBody>
      </p:sp>
      <p:cxnSp>
        <p:nvCxnSpPr>
          <p:cNvPr id="43" name="Shape 798">
            <a:extLst>
              <a:ext uri="{FF2B5EF4-FFF2-40B4-BE49-F238E27FC236}">
                <a16:creationId xmlns:a16="http://schemas.microsoft.com/office/drawing/2014/main" id="{414B8527-3A1B-456B-92D6-C9D50E8AC04F}"/>
              </a:ext>
            </a:extLst>
          </p:cNvPr>
          <p:cNvCxnSpPr>
            <a:cxnSpLocks/>
            <a:stCxn id="38" idx="0"/>
            <a:endCxn id="794" idx="2"/>
          </p:cNvCxnSpPr>
          <p:nvPr/>
        </p:nvCxnSpPr>
        <p:spPr>
          <a:xfrm flipV="1">
            <a:off x="1907494" y="5770716"/>
            <a:ext cx="13064" cy="2580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Shape 798">
            <a:extLst>
              <a:ext uri="{FF2B5EF4-FFF2-40B4-BE49-F238E27FC236}">
                <a16:creationId xmlns:a16="http://schemas.microsoft.com/office/drawing/2014/main" id="{AB03C2A3-C2F9-488E-AC95-51A8C7BE8EDF}"/>
              </a:ext>
            </a:extLst>
          </p:cNvPr>
          <p:cNvCxnSpPr>
            <a:cxnSpLocks/>
            <a:stCxn id="39" idx="0"/>
            <a:endCxn id="795" idx="2"/>
          </p:cNvCxnSpPr>
          <p:nvPr/>
        </p:nvCxnSpPr>
        <p:spPr>
          <a:xfrm flipV="1">
            <a:off x="3155754" y="5781208"/>
            <a:ext cx="6532" cy="2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Shape 798">
            <a:extLst>
              <a:ext uri="{FF2B5EF4-FFF2-40B4-BE49-F238E27FC236}">
                <a16:creationId xmlns:a16="http://schemas.microsoft.com/office/drawing/2014/main" id="{859C1076-7857-4B1E-AD81-97D8B89A0FA4}"/>
              </a:ext>
            </a:extLst>
          </p:cNvPr>
          <p:cNvCxnSpPr>
            <a:cxnSpLocks/>
            <a:stCxn id="40" idx="0"/>
            <a:endCxn id="796" idx="2"/>
          </p:cNvCxnSpPr>
          <p:nvPr/>
        </p:nvCxnSpPr>
        <p:spPr>
          <a:xfrm flipV="1">
            <a:off x="4576861" y="5770716"/>
            <a:ext cx="13064" cy="2580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Shape 798">
            <a:extLst>
              <a:ext uri="{FF2B5EF4-FFF2-40B4-BE49-F238E27FC236}">
                <a16:creationId xmlns:a16="http://schemas.microsoft.com/office/drawing/2014/main" id="{DBDD7433-4D63-409F-A357-C674D25819A0}"/>
              </a:ext>
            </a:extLst>
          </p:cNvPr>
          <p:cNvCxnSpPr>
            <a:cxnSpLocks/>
            <a:stCxn id="41" idx="0"/>
            <a:endCxn id="797" idx="2"/>
          </p:cNvCxnSpPr>
          <p:nvPr/>
        </p:nvCxnSpPr>
        <p:spPr>
          <a:xfrm flipV="1">
            <a:off x="6171110" y="5770716"/>
            <a:ext cx="13064" cy="2580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" name="Shape 808">
            <a:extLst>
              <a:ext uri="{FF2B5EF4-FFF2-40B4-BE49-F238E27FC236}">
                <a16:creationId xmlns:a16="http://schemas.microsoft.com/office/drawing/2014/main" id="{E075C143-4F83-4FB3-BCB9-752065189688}"/>
              </a:ext>
            </a:extLst>
          </p:cNvPr>
          <p:cNvSpPr/>
          <p:nvPr/>
        </p:nvSpPr>
        <p:spPr>
          <a:xfrm>
            <a:off x="2913052" y="2817066"/>
            <a:ext cx="507361" cy="848295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  <a:endParaRPr sz="2400" baseline="-25000" dirty="0"/>
          </a:p>
        </p:txBody>
      </p:sp>
      <p:sp>
        <p:nvSpPr>
          <p:cNvPr id="61" name="Shape 808">
            <a:extLst>
              <a:ext uri="{FF2B5EF4-FFF2-40B4-BE49-F238E27FC236}">
                <a16:creationId xmlns:a16="http://schemas.microsoft.com/office/drawing/2014/main" id="{759A00AE-1EAF-4ADD-8D9A-C2EEF5D8D957}"/>
              </a:ext>
            </a:extLst>
          </p:cNvPr>
          <p:cNvSpPr/>
          <p:nvPr/>
        </p:nvSpPr>
        <p:spPr>
          <a:xfrm>
            <a:off x="4336244" y="2851894"/>
            <a:ext cx="507361" cy="848295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sz="2400" baseline="-25000" dirty="0"/>
          </a:p>
        </p:txBody>
      </p:sp>
      <p:sp>
        <p:nvSpPr>
          <p:cNvPr id="62" name="Shape 808">
            <a:extLst>
              <a:ext uri="{FF2B5EF4-FFF2-40B4-BE49-F238E27FC236}">
                <a16:creationId xmlns:a16="http://schemas.microsoft.com/office/drawing/2014/main" id="{4C606D80-E546-48E4-96F3-73C67483B6F0}"/>
              </a:ext>
            </a:extLst>
          </p:cNvPr>
          <p:cNvSpPr/>
          <p:nvPr/>
        </p:nvSpPr>
        <p:spPr>
          <a:xfrm>
            <a:off x="5917429" y="2826707"/>
            <a:ext cx="507361" cy="848295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4</a:t>
            </a:r>
            <a:endParaRPr sz="2400" baseline="-25000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CFAC066-736B-42B3-AA88-1E34D24B200E}"/>
              </a:ext>
            </a:extLst>
          </p:cNvPr>
          <p:cNvSpPr/>
          <p:nvPr/>
        </p:nvSpPr>
        <p:spPr>
          <a:xfrm rot="16200000">
            <a:off x="3504809" y="-497194"/>
            <a:ext cx="891124" cy="51621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0B02D35A-7048-4766-8381-871CFADF345F}"/>
              </a:ext>
            </a:extLst>
          </p:cNvPr>
          <p:cNvSpPr/>
          <p:nvPr/>
        </p:nvSpPr>
        <p:spPr>
          <a:xfrm rot="478263">
            <a:off x="3836145" y="1196696"/>
            <a:ext cx="6120379" cy="848295"/>
          </a:xfrm>
          <a:prstGeom prst="curvedDownArrow">
            <a:avLst>
              <a:gd name="adj1" fmla="val 25000"/>
              <a:gd name="adj2" fmla="val 9694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CCF751-D21A-4703-B84F-DC1CFDFD2A28}"/>
              </a:ext>
            </a:extLst>
          </p:cNvPr>
          <p:cNvSpPr/>
          <p:nvPr/>
        </p:nvSpPr>
        <p:spPr>
          <a:xfrm>
            <a:off x="7236569" y="2534179"/>
            <a:ext cx="1795056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Attention Network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3C5CAED-6B72-4BE3-91CF-57556C5345FA}"/>
              </a:ext>
            </a:extLst>
          </p:cNvPr>
          <p:cNvSpPr/>
          <p:nvPr/>
        </p:nvSpPr>
        <p:spPr>
          <a:xfrm>
            <a:off x="10148205" y="2524548"/>
            <a:ext cx="1795056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11722160-0048-4CEE-B129-1851DBA4E556}"/>
              </a:ext>
            </a:extLst>
          </p:cNvPr>
          <p:cNvSpPr/>
          <p:nvPr/>
        </p:nvSpPr>
        <p:spPr>
          <a:xfrm>
            <a:off x="9379390" y="2860814"/>
            <a:ext cx="403198" cy="44421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hape 795">
            <a:extLst>
              <a:ext uri="{FF2B5EF4-FFF2-40B4-BE49-F238E27FC236}">
                <a16:creationId xmlns:a16="http://schemas.microsoft.com/office/drawing/2014/main" id="{6E587FBD-EBD9-4F77-9542-06776A696909}"/>
              </a:ext>
            </a:extLst>
          </p:cNvPr>
          <p:cNvSpPr/>
          <p:nvPr/>
        </p:nvSpPr>
        <p:spPr>
          <a:xfrm>
            <a:off x="7544392" y="5133771"/>
            <a:ext cx="104760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i-IN" sz="2400" dirty="0"/>
              <a:t>मैंने </a:t>
            </a:r>
            <a:endParaRPr sz="2400" dirty="0"/>
          </a:p>
        </p:txBody>
      </p:sp>
      <p:sp>
        <p:nvSpPr>
          <p:cNvPr id="45" name="Shape 796">
            <a:extLst>
              <a:ext uri="{FF2B5EF4-FFF2-40B4-BE49-F238E27FC236}">
                <a16:creationId xmlns:a16="http://schemas.microsoft.com/office/drawing/2014/main" id="{8DD36399-1E96-4ED6-8774-47F4018590C2}"/>
              </a:ext>
            </a:extLst>
          </p:cNvPr>
          <p:cNvSpPr/>
          <p:nvPr/>
        </p:nvSpPr>
        <p:spPr>
          <a:xfrm>
            <a:off x="8858547" y="5133771"/>
            <a:ext cx="1268076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i-IN" sz="2400" dirty="0"/>
              <a:t>किताब</a:t>
            </a:r>
            <a:endParaRPr sz="2400" dirty="0"/>
          </a:p>
        </p:txBody>
      </p:sp>
      <p:sp>
        <p:nvSpPr>
          <p:cNvPr id="47" name="Shape 797">
            <a:extLst>
              <a:ext uri="{FF2B5EF4-FFF2-40B4-BE49-F238E27FC236}">
                <a16:creationId xmlns:a16="http://schemas.microsoft.com/office/drawing/2014/main" id="{67C387DA-3EA5-416C-A733-A0F9B3B28048}"/>
              </a:ext>
            </a:extLst>
          </p:cNvPr>
          <p:cNvSpPr/>
          <p:nvPr/>
        </p:nvSpPr>
        <p:spPr>
          <a:xfrm>
            <a:off x="10253619" y="5133771"/>
            <a:ext cx="66486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i-IN" sz="2400" dirty="0"/>
              <a:t>पढ़</a:t>
            </a:r>
            <a:endParaRPr sz="240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A014465-91F8-40B8-B762-B45E93987BBA}"/>
              </a:ext>
            </a:extLst>
          </p:cNvPr>
          <p:cNvSpPr/>
          <p:nvPr/>
        </p:nvSpPr>
        <p:spPr>
          <a:xfrm>
            <a:off x="9379390" y="3992578"/>
            <a:ext cx="403198" cy="773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7327BB0-BB10-4C0D-A2BD-D05591943255}"/>
              </a:ext>
            </a:extLst>
          </p:cNvPr>
          <p:cNvSpPr/>
          <p:nvPr/>
        </p:nvSpPr>
        <p:spPr>
          <a:xfrm>
            <a:off x="31266" y="5381371"/>
            <a:ext cx="1356814" cy="3572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44F77CC-19A5-4763-9203-21A142A2A542}"/>
              </a:ext>
            </a:extLst>
          </p:cNvPr>
          <p:cNvSpPr/>
          <p:nvPr/>
        </p:nvSpPr>
        <p:spPr>
          <a:xfrm>
            <a:off x="50977" y="4551987"/>
            <a:ext cx="1157960" cy="3572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sp>
        <p:nvSpPr>
          <p:cNvPr id="51" name="Shape 797">
            <a:extLst>
              <a:ext uri="{FF2B5EF4-FFF2-40B4-BE49-F238E27FC236}">
                <a16:creationId xmlns:a16="http://schemas.microsoft.com/office/drawing/2014/main" id="{8D803DF7-0E30-430A-9523-F4A81E9C0C29}"/>
              </a:ext>
            </a:extLst>
          </p:cNvPr>
          <p:cNvSpPr/>
          <p:nvPr/>
        </p:nvSpPr>
        <p:spPr>
          <a:xfrm>
            <a:off x="11166514" y="5141319"/>
            <a:ext cx="664860" cy="49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hi-IN" sz="2400" dirty="0"/>
              <a:t>ली</a:t>
            </a:r>
            <a:endParaRPr sz="24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BFA6B6F-3FCA-4DF7-96BB-D0D1433F9BCE}"/>
              </a:ext>
            </a:extLst>
          </p:cNvPr>
          <p:cNvSpPr/>
          <p:nvPr/>
        </p:nvSpPr>
        <p:spPr>
          <a:xfrm>
            <a:off x="41807" y="2878308"/>
            <a:ext cx="1327505" cy="7870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Annotation Vector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86F68-1C4B-4C38-A06B-B9E95EC14149}"/>
              </a:ext>
            </a:extLst>
          </p:cNvPr>
          <p:cNvSpPr txBox="1"/>
          <p:nvPr/>
        </p:nvSpPr>
        <p:spPr>
          <a:xfrm>
            <a:off x="7121769" y="776429"/>
            <a:ext cx="442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Bahdanau</a:t>
            </a:r>
            <a:r>
              <a:rPr lang="en-US" i="1" dirty="0"/>
              <a:t> et al, 2015)</a:t>
            </a:r>
          </a:p>
        </p:txBody>
      </p:sp>
    </p:spTree>
    <p:extLst>
      <p:ext uri="{BB962C8B-B14F-4D97-AF65-F5344CB8AC3E}">
        <p14:creationId xmlns:p14="http://schemas.microsoft.com/office/powerpoint/2010/main" val="340669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DC3DCD-124B-4F68-8FAB-CC06B49CD16B}"/>
              </a:ext>
            </a:extLst>
          </p:cNvPr>
          <p:cNvSpPr/>
          <p:nvPr/>
        </p:nvSpPr>
        <p:spPr>
          <a:xfrm>
            <a:off x="8718269" y="1553473"/>
            <a:ext cx="1795056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r>
              <a:rPr lang="en-US" baseline="-25000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23C42A-BEE2-428C-9F4B-A4EE4930277F}"/>
              </a:ext>
            </a:extLst>
          </p:cNvPr>
          <p:cNvSpPr/>
          <p:nvPr/>
        </p:nvSpPr>
        <p:spPr>
          <a:xfrm>
            <a:off x="8718269" y="3993020"/>
            <a:ext cx="1795056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C42AF-97D8-4FE6-AC34-B0BD17B2960E}"/>
              </a:ext>
            </a:extLst>
          </p:cNvPr>
          <p:cNvSpPr/>
          <p:nvPr/>
        </p:nvSpPr>
        <p:spPr>
          <a:xfrm>
            <a:off x="2152469" y="1229894"/>
            <a:ext cx="1795056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  <a:r>
              <a:rPr lang="en-US" baseline="-25000" dirty="0"/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192955-6234-4E25-9710-71827BFAB422}"/>
              </a:ext>
            </a:extLst>
          </p:cNvPr>
          <p:cNvSpPr/>
          <p:nvPr/>
        </p:nvSpPr>
        <p:spPr>
          <a:xfrm>
            <a:off x="2152469" y="2858582"/>
            <a:ext cx="1795056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AB2B19-7CF0-4619-82FD-4C35F0E6E9FA}"/>
              </a:ext>
            </a:extLst>
          </p:cNvPr>
          <p:cNvSpPr/>
          <p:nvPr/>
        </p:nvSpPr>
        <p:spPr>
          <a:xfrm>
            <a:off x="2152469" y="4568750"/>
            <a:ext cx="1795056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3A0AC0-7CFE-423E-981B-3686F442EDC3}"/>
              </a:ext>
            </a:extLst>
          </p:cNvPr>
          <p:cNvSpPr/>
          <p:nvPr/>
        </p:nvSpPr>
        <p:spPr>
          <a:xfrm>
            <a:off x="4988457" y="2678540"/>
            <a:ext cx="2688880" cy="155625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Attention Mechanism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C6B6D-6667-4D0D-8D1F-2A4A99ACC29C}"/>
              </a:ext>
            </a:extLst>
          </p:cNvPr>
          <p:cNvSpPr txBox="1"/>
          <p:nvPr/>
        </p:nvSpPr>
        <p:spPr>
          <a:xfrm>
            <a:off x="463604" y="1615639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64ABB-5D17-45A4-B7AC-6F92AC99EAF2}"/>
              </a:ext>
            </a:extLst>
          </p:cNvPr>
          <p:cNvSpPr txBox="1"/>
          <p:nvPr/>
        </p:nvSpPr>
        <p:spPr>
          <a:xfrm>
            <a:off x="463604" y="3244327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Bengali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900F80-D39F-43E1-8BBC-1FDE03ABBD1F}"/>
              </a:ext>
            </a:extLst>
          </p:cNvPr>
          <p:cNvSpPr txBox="1"/>
          <p:nvPr/>
        </p:nvSpPr>
        <p:spPr>
          <a:xfrm>
            <a:off x="330328" y="4955575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Telugu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9662-A9C7-4A3A-A8D3-90E3A31323EB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>
            <a:off x="1196935" y="1800305"/>
            <a:ext cx="95553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B7426D-D2C5-45DE-9A57-CCB80EBF6245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1373635" y="3428993"/>
            <a:ext cx="77883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768D6-9A21-438B-82DC-BC9E44EFE8D4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 flipV="1">
            <a:off x="1240359" y="5139162"/>
            <a:ext cx="912110" cy="10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A1BCF8-0746-4AC8-997C-3A41B0D7A93F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947525" y="1800306"/>
            <a:ext cx="1434709" cy="1106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6C31DE-D6B6-4ACE-9BE6-030DBB970C63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>
            <a:off x="3947525" y="3428994"/>
            <a:ext cx="1040932" cy="276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1C7A3D-EBBC-46EA-96FC-634AC53D9BA1}"/>
              </a:ext>
            </a:extLst>
          </p:cNvPr>
          <p:cNvCxnSpPr>
            <a:cxnSpLocks/>
            <a:stCxn id="7" idx="3"/>
            <a:endCxn id="9" idx="3"/>
          </p:cNvCxnSpPr>
          <p:nvPr/>
        </p:nvCxnSpPr>
        <p:spPr>
          <a:xfrm flipV="1">
            <a:off x="3947525" y="4006889"/>
            <a:ext cx="1434709" cy="1132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D6DC94-F644-4DF5-942F-D8C322EACCE5}"/>
              </a:ext>
            </a:extLst>
          </p:cNvPr>
          <p:cNvCxnSpPr>
            <a:cxnSpLocks/>
            <a:stCxn id="9" idx="7"/>
            <a:endCxn id="2" idx="1"/>
          </p:cNvCxnSpPr>
          <p:nvPr/>
        </p:nvCxnSpPr>
        <p:spPr>
          <a:xfrm flipV="1">
            <a:off x="7283560" y="2123885"/>
            <a:ext cx="1434709" cy="782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1766FF-D673-4D19-B292-D643AC737192}"/>
              </a:ext>
            </a:extLst>
          </p:cNvPr>
          <p:cNvCxnSpPr>
            <a:cxnSpLocks/>
            <a:stCxn id="9" idx="5"/>
            <a:endCxn id="3" idx="1"/>
          </p:cNvCxnSpPr>
          <p:nvPr/>
        </p:nvCxnSpPr>
        <p:spPr>
          <a:xfrm>
            <a:off x="7283560" y="4006889"/>
            <a:ext cx="1434709" cy="556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BA952D-CFD7-4189-8F25-74CC5B32F91A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513325" y="2123885"/>
            <a:ext cx="10409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EB40F4B-4FB0-4BA9-948D-6F7E06552275}"/>
              </a:ext>
            </a:extLst>
          </p:cNvPr>
          <p:cNvSpPr txBox="1"/>
          <p:nvPr/>
        </p:nvSpPr>
        <p:spPr>
          <a:xfrm>
            <a:off x="10683193" y="1717004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B530C6-56D1-48F9-AF70-E164C7160627}"/>
              </a:ext>
            </a:extLst>
          </p:cNvPr>
          <p:cNvSpPr txBox="1"/>
          <p:nvPr/>
        </p:nvSpPr>
        <p:spPr>
          <a:xfrm>
            <a:off x="10610542" y="4177386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E929527-2E7D-470B-8138-A3E84BBCB87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0513325" y="4563432"/>
            <a:ext cx="1040932" cy="9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73">
            <a:extLst>
              <a:ext uri="{FF2B5EF4-FFF2-40B4-BE49-F238E27FC236}">
                <a16:creationId xmlns:a16="http://schemas.microsoft.com/office/drawing/2014/main" id="{55A7DFD2-2A5F-4D93-8471-C1FB345E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02236"/>
            <a:ext cx="10515600" cy="862607"/>
          </a:xfrm>
        </p:spPr>
        <p:txBody>
          <a:bodyPr/>
          <a:lstStyle/>
          <a:p>
            <a:r>
              <a:rPr lang="en-US" dirty="0"/>
              <a:t>Multilingual Neural Translation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65C6BE5-61F4-4923-9D45-9D0F9C73B8B6}"/>
              </a:ext>
            </a:extLst>
          </p:cNvPr>
          <p:cNvSpPr txBox="1"/>
          <p:nvPr/>
        </p:nvSpPr>
        <p:spPr>
          <a:xfrm>
            <a:off x="2152469" y="6094252"/>
            <a:ext cx="763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Translate unseen language pairs 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Zeroshot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Translation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BAA144-C9DC-44FD-BC93-E144A56C5AEA}"/>
              </a:ext>
            </a:extLst>
          </p:cNvPr>
          <p:cNvSpPr txBox="1"/>
          <p:nvPr/>
        </p:nvSpPr>
        <p:spPr>
          <a:xfrm>
            <a:off x="6188011" y="778388"/>
            <a:ext cx="442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Firat</a:t>
            </a:r>
            <a:r>
              <a:rPr lang="en-US" i="1" dirty="0"/>
              <a:t> et al., 2016; Johnson et al., 2017)</a:t>
            </a:r>
          </a:p>
        </p:txBody>
      </p:sp>
    </p:spTree>
    <p:extLst>
      <p:ext uri="{BB962C8B-B14F-4D97-AF65-F5344CB8AC3E}">
        <p14:creationId xmlns:p14="http://schemas.microsoft.com/office/powerpoint/2010/main" val="579082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DC3DCD-124B-4F68-8FAB-CC06B49CD16B}"/>
              </a:ext>
            </a:extLst>
          </p:cNvPr>
          <p:cNvSpPr/>
          <p:nvPr/>
        </p:nvSpPr>
        <p:spPr>
          <a:xfrm>
            <a:off x="9252411" y="2193799"/>
            <a:ext cx="1358069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endParaRPr lang="en-US" baseline="-25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192955-6234-4E25-9710-71827BFAB422}"/>
              </a:ext>
            </a:extLst>
          </p:cNvPr>
          <p:cNvSpPr/>
          <p:nvPr/>
        </p:nvSpPr>
        <p:spPr>
          <a:xfrm>
            <a:off x="4162696" y="2209366"/>
            <a:ext cx="1277341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</a:t>
            </a:r>
          </a:p>
          <a:p>
            <a:pPr algn="ctr"/>
            <a:r>
              <a:rPr lang="en-US" dirty="0"/>
              <a:t>Encoder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3A0AC0-7CFE-423E-981B-3686F442EDC3}"/>
              </a:ext>
            </a:extLst>
          </p:cNvPr>
          <p:cNvSpPr/>
          <p:nvPr/>
        </p:nvSpPr>
        <p:spPr>
          <a:xfrm>
            <a:off x="6261462" y="1986082"/>
            <a:ext cx="2402067" cy="155625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Attention Mechanism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C6B6D-6667-4D0D-8D1F-2A4A99ACC29C}"/>
              </a:ext>
            </a:extLst>
          </p:cNvPr>
          <p:cNvSpPr txBox="1"/>
          <p:nvPr/>
        </p:nvSpPr>
        <p:spPr>
          <a:xfrm>
            <a:off x="342815" y="1816983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64ABB-5D17-45A4-B7AC-6F92AC99EAF2}"/>
              </a:ext>
            </a:extLst>
          </p:cNvPr>
          <p:cNvSpPr txBox="1"/>
          <p:nvPr/>
        </p:nvSpPr>
        <p:spPr>
          <a:xfrm>
            <a:off x="254466" y="2572060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Bengali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900F80-D39F-43E1-8BBC-1FDE03ABBD1F}"/>
              </a:ext>
            </a:extLst>
          </p:cNvPr>
          <p:cNvSpPr txBox="1"/>
          <p:nvPr/>
        </p:nvSpPr>
        <p:spPr>
          <a:xfrm>
            <a:off x="349397" y="3334622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Telugu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9662-A9C7-4A3A-A8D3-90E3A31323E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076146" y="2001649"/>
            <a:ext cx="1214208" cy="516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B7426D-D2C5-45DE-9A57-CCB80EBF624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64497" y="2756726"/>
            <a:ext cx="1125857" cy="70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768D6-9A21-438B-82DC-BC9E44EFE8D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259428" y="3204418"/>
            <a:ext cx="1091886" cy="3148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6C31DE-D6B6-4ACE-9BE6-030DBB970C63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 flipV="1">
            <a:off x="5440037" y="2764211"/>
            <a:ext cx="821425" cy="15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D6DC94-F644-4DF5-942F-D8C322EACCE5}"/>
              </a:ext>
            </a:extLst>
          </p:cNvPr>
          <p:cNvCxnSpPr>
            <a:cxnSpLocks/>
            <a:stCxn id="9" idx="6"/>
            <a:endCxn id="2" idx="1"/>
          </p:cNvCxnSpPr>
          <p:nvPr/>
        </p:nvCxnSpPr>
        <p:spPr>
          <a:xfrm>
            <a:off x="8663529" y="2764211"/>
            <a:ext cx="5888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BA952D-CFD7-4189-8F25-74CC5B32F91A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610480" y="2764211"/>
            <a:ext cx="10409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EB40F4B-4FB0-4BA9-948D-6F7E06552275}"/>
              </a:ext>
            </a:extLst>
          </p:cNvPr>
          <p:cNvSpPr txBox="1"/>
          <p:nvPr/>
        </p:nvSpPr>
        <p:spPr>
          <a:xfrm>
            <a:off x="10749037" y="2294339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</a:t>
            </a: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55A7DFD2-2A5F-4D93-8471-C1FB345E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02236"/>
            <a:ext cx="10515600" cy="862607"/>
          </a:xfrm>
        </p:spPr>
        <p:txBody>
          <a:bodyPr/>
          <a:lstStyle/>
          <a:p>
            <a:r>
              <a:rPr lang="en-US" dirty="0"/>
              <a:t>Shared Encoder</a:t>
            </a:r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A0E67097-5B9D-43FD-AD68-366B502386F0}"/>
              </a:ext>
            </a:extLst>
          </p:cNvPr>
          <p:cNvSpPr/>
          <p:nvPr/>
        </p:nvSpPr>
        <p:spPr>
          <a:xfrm>
            <a:off x="2462074" y="2228970"/>
            <a:ext cx="1125857" cy="11056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4AF9D98-0669-40F5-84BB-8754EB52B8D2}"/>
              </a:ext>
            </a:extLst>
          </p:cNvPr>
          <p:cNvCxnSpPr>
            <a:stCxn id="55" idx="0"/>
            <a:endCxn id="6" idx="1"/>
          </p:cNvCxnSpPr>
          <p:nvPr/>
        </p:nvCxnSpPr>
        <p:spPr>
          <a:xfrm flipV="1">
            <a:off x="3586993" y="2779778"/>
            <a:ext cx="575703" cy="2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037DC3-332D-4F4D-A5EB-B34F7E7A7126}"/>
              </a:ext>
            </a:extLst>
          </p:cNvPr>
          <p:cNvSpPr txBox="1"/>
          <p:nvPr/>
        </p:nvSpPr>
        <p:spPr>
          <a:xfrm>
            <a:off x="463604" y="871924"/>
            <a:ext cx="572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Zoph</a:t>
            </a:r>
            <a:r>
              <a:rPr lang="en-US" i="1" dirty="0"/>
              <a:t> et al., 2016; Nguyen et al., 2017; Lee et al., 2017)</a:t>
            </a:r>
          </a:p>
        </p:txBody>
      </p:sp>
    </p:spTree>
    <p:extLst>
      <p:ext uri="{BB962C8B-B14F-4D97-AF65-F5344CB8AC3E}">
        <p14:creationId xmlns:p14="http://schemas.microsoft.com/office/powerpoint/2010/main" val="993816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DC3DCD-124B-4F68-8FAB-CC06B49CD16B}"/>
              </a:ext>
            </a:extLst>
          </p:cNvPr>
          <p:cNvSpPr/>
          <p:nvPr/>
        </p:nvSpPr>
        <p:spPr>
          <a:xfrm>
            <a:off x="9252411" y="2193799"/>
            <a:ext cx="1358069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endParaRPr lang="en-US" baseline="-25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192955-6234-4E25-9710-71827BFAB422}"/>
              </a:ext>
            </a:extLst>
          </p:cNvPr>
          <p:cNvSpPr/>
          <p:nvPr/>
        </p:nvSpPr>
        <p:spPr>
          <a:xfrm>
            <a:off x="4162696" y="2209366"/>
            <a:ext cx="1277341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</a:t>
            </a:r>
          </a:p>
          <a:p>
            <a:pPr algn="ctr"/>
            <a:r>
              <a:rPr lang="en-US" dirty="0"/>
              <a:t>Encoder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3A0AC0-7CFE-423E-981B-3686F442EDC3}"/>
              </a:ext>
            </a:extLst>
          </p:cNvPr>
          <p:cNvSpPr/>
          <p:nvPr/>
        </p:nvSpPr>
        <p:spPr>
          <a:xfrm>
            <a:off x="6261462" y="1986082"/>
            <a:ext cx="2402067" cy="155625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Attention Mechanism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C6B6D-6667-4D0D-8D1F-2A4A99ACC29C}"/>
              </a:ext>
            </a:extLst>
          </p:cNvPr>
          <p:cNvSpPr txBox="1"/>
          <p:nvPr/>
        </p:nvSpPr>
        <p:spPr>
          <a:xfrm>
            <a:off x="342815" y="1816983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64ABB-5D17-45A4-B7AC-6F92AC99EAF2}"/>
              </a:ext>
            </a:extLst>
          </p:cNvPr>
          <p:cNvSpPr txBox="1"/>
          <p:nvPr/>
        </p:nvSpPr>
        <p:spPr>
          <a:xfrm>
            <a:off x="254466" y="2572060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Bengali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900F80-D39F-43E1-8BBC-1FDE03ABBD1F}"/>
              </a:ext>
            </a:extLst>
          </p:cNvPr>
          <p:cNvSpPr txBox="1"/>
          <p:nvPr/>
        </p:nvSpPr>
        <p:spPr>
          <a:xfrm>
            <a:off x="349397" y="3334622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Telugu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9662-A9C7-4A3A-A8D3-90E3A31323E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076146" y="2001649"/>
            <a:ext cx="1214208" cy="516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B7426D-D2C5-45DE-9A57-CCB80EBF624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64497" y="2756726"/>
            <a:ext cx="1125857" cy="70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768D6-9A21-438B-82DC-BC9E44EFE8D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259428" y="3204418"/>
            <a:ext cx="1091886" cy="3148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6C31DE-D6B6-4ACE-9BE6-030DBB970C63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 flipV="1">
            <a:off x="5440037" y="2764211"/>
            <a:ext cx="821425" cy="15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D6DC94-F644-4DF5-942F-D8C322EACCE5}"/>
              </a:ext>
            </a:extLst>
          </p:cNvPr>
          <p:cNvCxnSpPr>
            <a:cxnSpLocks/>
            <a:stCxn id="9" idx="6"/>
            <a:endCxn id="2" idx="1"/>
          </p:cNvCxnSpPr>
          <p:nvPr/>
        </p:nvCxnSpPr>
        <p:spPr>
          <a:xfrm>
            <a:off x="8663529" y="2764211"/>
            <a:ext cx="5888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BA952D-CFD7-4189-8F25-74CC5B32F91A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610480" y="2764211"/>
            <a:ext cx="10409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EB40F4B-4FB0-4BA9-948D-6F7E06552275}"/>
              </a:ext>
            </a:extLst>
          </p:cNvPr>
          <p:cNvSpPr txBox="1"/>
          <p:nvPr/>
        </p:nvSpPr>
        <p:spPr>
          <a:xfrm>
            <a:off x="10749037" y="2294339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</a:t>
            </a: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55A7DFD2-2A5F-4D93-8471-C1FB345E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02236"/>
            <a:ext cx="10515600" cy="862607"/>
          </a:xfrm>
        </p:spPr>
        <p:txBody>
          <a:bodyPr/>
          <a:lstStyle/>
          <a:p>
            <a:r>
              <a:rPr lang="en-US" dirty="0"/>
              <a:t>Shared Encoder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E31364-96A3-4E50-AB3B-0EDB24E4BA35}"/>
              </a:ext>
            </a:extLst>
          </p:cNvPr>
          <p:cNvSpPr/>
          <p:nvPr/>
        </p:nvSpPr>
        <p:spPr>
          <a:xfrm>
            <a:off x="1489166" y="2262647"/>
            <a:ext cx="2176347" cy="107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Embeddings &amp; Vocabularies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4AF9D98-0669-40F5-84BB-8754EB52B8D2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586993" y="2779778"/>
            <a:ext cx="575703" cy="2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0CD329-2BE6-4D40-8E91-C41C5BE6955A}"/>
              </a:ext>
            </a:extLst>
          </p:cNvPr>
          <p:cNvSpPr txBox="1"/>
          <p:nvPr/>
        </p:nvSpPr>
        <p:spPr>
          <a:xfrm>
            <a:off x="463604" y="871924"/>
            <a:ext cx="572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Zoph</a:t>
            </a:r>
            <a:r>
              <a:rPr lang="en-US" i="1" dirty="0"/>
              <a:t> et al., 2016; Nguyen et al., 2017; Lee et al., 2017)</a:t>
            </a:r>
          </a:p>
        </p:txBody>
      </p:sp>
    </p:spTree>
    <p:extLst>
      <p:ext uri="{BB962C8B-B14F-4D97-AF65-F5344CB8AC3E}">
        <p14:creationId xmlns:p14="http://schemas.microsoft.com/office/powerpoint/2010/main" val="533646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DC3DCD-124B-4F68-8FAB-CC06B49CD16B}"/>
              </a:ext>
            </a:extLst>
          </p:cNvPr>
          <p:cNvSpPr/>
          <p:nvPr/>
        </p:nvSpPr>
        <p:spPr>
          <a:xfrm>
            <a:off x="9252411" y="2193799"/>
            <a:ext cx="1358069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endParaRPr lang="en-US" baseline="-25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192955-6234-4E25-9710-71827BFAB422}"/>
              </a:ext>
            </a:extLst>
          </p:cNvPr>
          <p:cNvSpPr/>
          <p:nvPr/>
        </p:nvSpPr>
        <p:spPr>
          <a:xfrm>
            <a:off x="4401828" y="2200328"/>
            <a:ext cx="1277341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</a:t>
            </a:r>
          </a:p>
          <a:p>
            <a:pPr algn="ctr"/>
            <a:r>
              <a:rPr lang="en-US" dirty="0"/>
              <a:t>Encoder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3A0AC0-7CFE-423E-981B-3686F442EDC3}"/>
              </a:ext>
            </a:extLst>
          </p:cNvPr>
          <p:cNvSpPr/>
          <p:nvPr/>
        </p:nvSpPr>
        <p:spPr>
          <a:xfrm>
            <a:off x="6261462" y="1986082"/>
            <a:ext cx="2402067" cy="155625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Attention Mechanism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C6B6D-6667-4D0D-8D1F-2A4A99ACC29C}"/>
              </a:ext>
            </a:extLst>
          </p:cNvPr>
          <p:cNvSpPr txBox="1"/>
          <p:nvPr/>
        </p:nvSpPr>
        <p:spPr>
          <a:xfrm>
            <a:off x="575168" y="1186837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64ABB-5D17-45A4-B7AC-6F92AC99EAF2}"/>
              </a:ext>
            </a:extLst>
          </p:cNvPr>
          <p:cNvSpPr txBox="1"/>
          <p:nvPr/>
        </p:nvSpPr>
        <p:spPr>
          <a:xfrm>
            <a:off x="419878" y="2477347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Bengali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900F80-D39F-43E1-8BBC-1FDE03ABBD1F}"/>
              </a:ext>
            </a:extLst>
          </p:cNvPr>
          <p:cNvSpPr txBox="1"/>
          <p:nvPr/>
        </p:nvSpPr>
        <p:spPr>
          <a:xfrm>
            <a:off x="604792" y="4155422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Telugu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9662-A9C7-4A3A-A8D3-90E3A31323E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49922" y="1399359"/>
            <a:ext cx="1371854" cy="217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B7426D-D2C5-45DE-9A57-CCB80EBF6245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190837" y="2907093"/>
            <a:ext cx="11793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768D6-9A21-438B-82DC-BC9E44EFE8D4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485955" y="4075430"/>
            <a:ext cx="1028868" cy="130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6C31DE-D6B6-4ACE-9BE6-030DBB970C63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 flipV="1">
            <a:off x="5679169" y="2764211"/>
            <a:ext cx="582293" cy="65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D6DC94-F644-4DF5-942F-D8C322EACCE5}"/>
              </a:ext>
            </a:extLst>
          </p:cNvPr>
          <p:cNvCxnSpPr>
            <a:cxnSpLocks/>
            <a:stCxn id="9" idx="6"/>
            <a:endCxn id="2" idx="1"/>
          </p:cNvCxnSpPr>
          <p:nvPr/>
        </p:nvCxnSpPr>
        <p:spPr>
          <a:xfrm>
            <a:off x="8663529" y="2764211"/>
            <a:ext cx="5888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BA952D-CFD7-4189-8F25-74CC5B32F91A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610480" y="2764211"/>
            <a:ext cx="10409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EB40F4B-4FB0-4BA9-948D-6F7E06552275}"/>
              </a:ext>
            </a:extLst>
          </p:cNvPr>
          <p:cNvSpPr txBox="1"/>
          <p:nvPr/>
        </p:nvSpPr>
        <p:spPr>
          <a:xfrm>
            <a:off x="10749037" y="2294339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</a:t>
            </a: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55A7DFD2-2A5F-4D93-8471-C1FB345E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02236"/>
            <a:ext cx="10515600" cy="862607"/>
          </a:xfrm>
        </p:spPr>
        <p:txBody>
          <a:bodyPr/>
          <a:lstStyle/>
          <a:p>
            <a:r>
              <a:rPr lang="en-US" dirty="0"/>
              <a:t>Shared Encoder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E31364-96A3-4E50-AB3B-0EDB24E4BA35}"/>
              </a:ext>
            </a:extLst>
          </p:cNvPr>
          <p:cNvSpPr/>
          <p:nvPr/>
        </p:nvSpPr>
        <p:spPr>
          <a:xfrm>
            <a:off x="2290353" y="2223459"/>
            <a:ext cx="1733965" cy="1154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 Embeddings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4AF9D98-0669-40F5-84BB-8754EB52B8D2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826125" y="2770740"/>
            <a:ext cx="575703" cy="2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0086595-0B4A-4F93-8F13-6DB258E34A81}"/>
              </a:ext>
            </a:extLst>
          </p:cNvPr>
          <p:cNvSpPr/>
          <p:nvPr/>
        </p:nvSpPr>
        <p:spPr>
          <a:xfrm>
            <a:off x="1531619" y="1553009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A4FDF4-6EC6-437A-B91E-6A83343DC126}"/>
              </a:ext>
            </a:extLst>
          </p:cNvPr>
          <p:cNvSpPr/>
          <p:nvPr/>
        </p:nvSpPr>
        <p:spPr>
          <a:xfrm>
            <a:off x="1370195" y="2690133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EE9C2FA-506E-44F1-BB0D-57F1A1BEEC2C}"/>
              </a:ext>
            </a:extLst>
          </p:cNvPr>
          <p:cNvSpPr/>
          <p:nvPr/>
        </p:nvSpPr>
        <p:spPr>
          <a:xfrm>
            <a:off x="1514823" y="3858470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B420E1-C413-4078-B710-CAF03939DB50}"/>
              </a:ext>
            </a:extLst>
          </p:cNvPr>
          <p:cNvCxnSpPr>
            <a:cxnSpLocks/>
            <a:stCxn id="8" idx="6"/>
            <a:endCxn id="22" idx="1"/>
          </p:cNvCxnSpPr>
          <p:nvPr/>
        </p:nvCxnSpPr>
        <p:spPr>
          <a:xfrm>
            <a:off x="2147252" y="1769969"/>
            <a:ext cx="397034" cy="622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0B6CA-004F-4792-810A-BC1F62004ACC}"/>
              </a:ext>
            </a:extLst>
          </p:cNvPr>
          <p:cNvCxnSpPr>
            <a:cxnSpLocks/>
            <a:stCxn id="26" idx="6"/>
            <a:endCxn id="22" idx="2"/>
          </p:cNvCxnSpPr>
          <p:nvPr/>
        </p:nvCxnSpPr>
        <p:spPr>
          <a:xfrm flipV="1">
            <a:off x="1985828" y="2800738"/>
            <a:ext cx="304525" cy="10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CC627A-A5A7-45EE-8F9A-02569EFE5B1E}"/>
              </a:ext>
            </a:extLst>
          </p:cNvPr>
          <p:cNvCxnSpPr>
            <a:cxnSpLocks/>
            <a:stCxn id="29" idx="6"/>
            <a:endCxn id="22" idx="3"/>
          </p:cNvCxnSpPr>
          <p:nvPr/>
        </p:nvCxnSpPr>
        <p:spPr>
          <a:xfrm flipV="1">
            <a:off x="2130456" y="3208935"/>
            <a:ext cx="413830" cy="8664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DE41F08-319B-4A8E-BADC-93F9507952DE}"/>
              </a:ext>
            </a:extLst>
          </p:cNvPr>
          <p:cNvSpPr txBox="1"/>
          <p:nvPr/>
        </p:nvSpPr>
        <p:spPr>
          <a:xfrm>
            <a:off x="463604" y="793544"/>
            <a:ext cx="572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(Gu et al., 2018)</a:t>
            </a:r>
          </a:p>
        </p:txBody>
      </p:sp>
    </p:spTree>
    <p:extLst>
      <p:ext uri="{BB962C8B-B14F-4D97-AF65-F5344CB8AC3E}">
        <p14:creationId xmlns:p14="http://schemas.microsoft.com/office/powerpoint/2010/main" val="42020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DC3DCD-124B-4F68-8FAB-CC06B49CD16B}"/>
              </a:ext>
            </a:extLst>
          </p:cNvPr>
          <p:cNvSpPr/>
          <p:nvPr/>
        </p:nvSpPr>
        <p:spPr>
          <a:xfrm>
            <a:off x="9252411" y="2193799"/>
            <a:ext cx="1358069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endParaRPr lang="en-US" baseline="-25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192955-6234-4E25-9710-71827BFAB422}"/>
              </a:ext>
            </a:extLst>
          </p:cNvPr>
          <p:cNvSpPr/>
          <p:nvPr/>
        </p:nvSpPr>
        <p:spPr>
          <a:xfrm>
            <a:off x="4401828" y="2200328"/>
            <a:ext cx="1277341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</a:t>
            </a:r>
          </a:p>
          <a:p>
            <a:pPr algn="ctr"/>
            <a:r>
              <a:rPr lang="en-US" dirty="0"/>
              <a:t>Encoder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3A0AC0-7CFE-423E-981B-3686F442EDC3}"/>
              </a:ext>
            </a:extLst>
          </p:cNvPr>
          <p:cNvSpPr/>
          <p:nvPr/>
        </p:nvSpPr>
        <p:spPr>
          <a:xfrm>
            <a:off x="6261462" y="1986082"/>
            <a:ext cx="2402067" cy="155625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Attention Mechanism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C6B6D-6667-4D0D-8D1F-2A4A99ACC29C}"/>
              </a:ext>
            </a:extLst>
          </p:cNvPr>
          <p:cNvSpPr txBox="1"/>
          <p:nvPr/>
        </p:nvSpPr>
        <p:spPr>
          <a:xfrm>
            <a:off x="575168" y="1186837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64ABB-5D17-45A4-B7AC-6F92AC99EAF2}"/>
              </a:ext>
            </a:extLst>
          </p:cNvPr>
          <p:cNvSpPr txBox="1"/>
          <p:nvPr/>
        </p:nvSpPr>
        <p:spPr>
          <a:xfrm>
            <a:off x="419878" y="2477347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Bengali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900F80-D39F-43E1-8BBC-1FDE03ABBD1F}"/>
              </a:ext>
            </a:extLst>
          </p:cNvPr>
          <p:cNvSpPr txBox="1"/>
          <p:nvPr/>
        </p:nvSpPr>
        <p:spPr>
          <a:xfrm>
            <a:off x="604792" y="4155422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Telugu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9662-A9C7-4A3A-A8D3-90E3A31323E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49922" y="1399359"/>
            <a:ext cx="1371854" cy="217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B7426D-D2C5-45DE-9A57-CCB80EBF6245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190837" y="2907093"/>
            <a:ext cx="11793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768D6-9A21-438B-82DC-BC9E44EFE8D4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485955" y="4075430"/>
            <a:ext cx="1028868" cy="130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6C31DE-D6B6-4ACE-9BE6-030DBB970C63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 flipV="1">
            <a:off x="5679169" y="2764211"/>
            <a:ext cx="582293" cy="65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D6DC94-F644-4DF5-942F-D8C322EACCE5}"/>
              </a:ext>
            </a:extLst>
          </p:cNvPr>
          <p:cNvCxnSpPr>
            <a:cxnSpLocks/>
            <a:stCxn id="9" idx="6"/>
            <a:endCxn id="2" idx="1"/>
          </p:cNvCxnSpPr>
          <p:nvPr/>
        </p:nvCxnSpPr>
        <p:spPr>
          <a:xfrm>
            <a:off x="8663529" y="2764211"/>
            <a:ext cx="5888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BA952D-CFD7-4189-8F25-74CC5B32F91A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610480" y="2764211"/>
            <a:ext cx="10409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EB40F4B-4FB0-4BA9-948D-6F7E06552275}"/>
              </a:ext>
            </a:extLst>
          </p:cNvPr>
          <p:cNvSpPr txBox="1"/>
          <p:nvPr/>
        </p:nvSpPr>
        <p:spPr>
          <a:xfrm>
            <a:off x="10749037" y="2294339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</a:t>
            </a: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55A7DFD2-2A5F-4D93-8471-C1FB345E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02236"/>
            <a:ext cx="10515600" cy="862607"/>
          </a:xfrm>
        </p:spPr>
        <p:txBody>
          <a:bodyPr/>
          <a:lstStyle/>
          <a:p>
            <a:r>
              <a:rPr lang="en-US" dirty="0"/>
              <a:t>Shared Encoder with Adversarial Training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E31364-96A3-4E50-AB3B-0EDB24E4BA35}"/>
              </a:ext>
            </a:extLst>
          </p:cNvPr>
          <p:cNvSpPr/>
          <p:nvPr/>
        </p:nvSpPr>
        <p:spPr>
          <a:xfrm>
            <a:off x="2290353" y="2223459"/>
            <a:ext cx="1733965" cy="1154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 Embeddings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4AF9D98-0669-40F5-84BB-8754EB52B8D2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826125" y="2770740"/>
            <a:ext cx="575703" cy="2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0086595-0B4A-4F93-8F13-6DB258E34A81}"/>
              </a:ext>
            </a:extLst>
          </p:cNvPr>
          <p:cNvSpPr/>
          <p:nvPr/>
        </p:nvSpPr>
        <p:spPr>
          <a:xfrm>
            <a:off x="1531619" y="1553009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A4FDF4-6EC6-437A-B91E-6A83343DC126}"/>
              </a:ext>
            </a:extLst>
          </p:cNvPr>
          <p:cNvSpPr/>
          <p:nvPr/>
        </p:nvSpPr>
        <p:spPr>
          <a:xfrm>
            <a:off x="1370195" y="2690133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EE9C2FA-506E-44F1-BB0D-57F1A1BEEC2C}"/>
              </a:ext>
            </a:extLst>
          </p:cNvPr>
          <p:cNvSpPr/>
          <p:nvPr/>
        </p:nvSpPr>
        <p:spPr>
          <a:xfrm>
            <a:off x="1514823" y="3858470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B420E1-C413-4078-B710-CAF03939DB50}"/>
              </a:ext>
            </a:extLst>
          </p:cNvPr>
          <p:cNvCxnSpPr>
            <a:cxnSpLocks/>
            <a:stCxn id="8" idx="6"/>
            <a:endCxn id="22" idx="1"/>
          </p:cNvCxnSpPr>
          <p:nvPr/>
        </p:nvCxnSpPr>
        <p:spPr>
          <a:xfrm>
            <a:off x="2147252" y="1769969"/>
            <a:ext cx="397034" cy="622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0B6CA-004F-4792-810A-BC1F62004ACC}"/>
              </a:ext>
            </a:extLst>
          </p:cNvPr>
          <p:cNvCxnSpPr>
            <a:cxnSpLocks/>
            <a:stCxn id="26" idx="6"/>
            <a:endCxn id="22" idx="2"/>
          </p:cNvCxnSpPr>
          <p:nvPr/>
        </p:nvCxnSpPr>
        <p:spPr>
          <a:xfrm flipV="1">
            <a:off x="1985828" y="2800738"/>
            <a:ext cx="304525" cy="10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CC627A-A5A7-45EE-8F9A-02569EFE5B1E}"/>
              </a:ext>
            </a:extLst>
          </p:cNvPr>
          <p:cNvCxnSpPr>
            <a:cxnSpLocks/>
            <a:stCxn id="29" idx="6"/>
            <a:endCxn id="22" idx="3"/>
          </p:cNvCxnSpPr>
          <p:nvPr/>
        </p:nvCxnSpPr>
        <p:spPr>
          <a:xfrm flipV="1">
            <a:off x="2130456" y="3208935"/>
            <a:ext cx="413830" cy="8664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790CCE-3741-4821-AB0A-E7AEB1792576}"/>
              </a:ext>
            </a:extLst>
          </p:cNvPr>
          <p:cNvSpPr/>
          <p:nvPr/>
        </p:nvSpPr>
        <p:spPr>
          <a:xfrm>
            <a:off x="3535680" y="4599767"/>
            <a:ext cx="1854926" cy="869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Discriminator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871E05-1D39-4DEA-B3B3-C6423B6160D6}"/>
              </a:ext>
            </a:extLst>
          </p:cNvPr>
          <p:cNvCxnSpPr>
            <a:stCxn id="22" idx="5"/>
            <a:endCxn id="3" idx="0"/>
          </p:cNvCxnSpPr>
          <p:nvPr/>
        </p:nvCxnSpPr>
        <p:spPr>
          <a:xfrm>
            <a:off x="3770385" y="3208935"/>
            <a:ext cx="692758" cy="13908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B44907D-78F3-4984-A030-2994E3989DBB}"/>
              </a:ext>
            </a:extLst>
          </p:cNvPr>
          <p:cNvCxnSpPr/>
          <p:nvPr/>
        </p:nvCxnSpPr>
        <p:spPr>
          <a:xfrm>
            <a:off x="3962400" y="3030583"/>
            <a:ext cx="3657600" cy="1309505"/>
          </a:xfrm>
          <a:prstGeom prst="curvedConnector3">
            <a:avLst>
              <a:gd name="adj1" fmla="val 76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50C285F-C954-4363-8E35-20679B7F6CEC}"/>
              </a:ext>
            </a:extLst>
          </p:cNvPr>
          <p:cNvSpPr/>
          <p:nvPr/>
        </p:nvSpPr>
        <p:spPr>
          <a:xfrm>
            <a:off x="7883703" y="3642183"/>
            <a:ext cx="3095501" cy="1556258"/>
          </a:xfrm>
          <a:prstGeom prst="cloudCallout">
            <a:avLst>
              <a:gd name="adj1" fmla="val -57310"/>
              <a:gd name="adj2" fmla="val -514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Generate embeddings which the language discriminator cannot distinguish</a:t>
            </a: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E420063F-F7C9-467E-B87F-2F6C0E6716A5}"/>
              </a:ext>
            </a:extLst>
          </p:cNvPr>
          <p:cNvSpPr/>
          <p:nvPr/>
        </p:nvSpPr>
        <p:spPr>
          <a:xfrm>
            <a:off x="5721404" y="5170343"/>
            <a:ext cx="3095501" cy="1556258"/>
          </a:xfrm>
          <a:prstGeom prst="cloudCallout">
            <a:avLst>
              <a:gd name="adj1" fmla="val -60686"/>
              <a:gd name="adj2" fmla="val -459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Keep improving the discriminator such that it is difficult to fool 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BE689C-A221-4EAA-9218-B28DF1A1AAC8}"/>
              </a:ext>
            </a:extLst>
          </p:cNvPr>
          <p:cNvSpPr txBox="1"/>
          <p:nvPr/>
        </p:nvSpPr>
        <p:spPr>
          <a:xfrm>
            <a:off x="463604" y="793544"/>
            <a:ext cx="572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Joty</a:t>
            </a:r>
            <a:r>
              <a:rPr lang="en-US" i="1" dirty="0"/>
              <a:t> et al., 2017)</a:t>
            </a:r>
          </a:p>
        </p:txBody>
      </p:sp>
    </p:spTree>
    <p:extLst>
      <p:ext uri="{BB962C8B-B14F-4D97-AF65-F5344CB8AC3E}">
        <p14:creationId xmlns:p14="http://schemas.microsoft.com/office/powerpoint/2010/main" val="3217782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6B12B6C7-B583-4B1A-A724-DC776D21A493}"/>
              </a:ext>
            </a:extLst>
          </p:cNvPr>
          <p:cNvSpPr/>
          <p:nvPr/>
        </p:nvSpPr>
        <p:spPr>
          <a:xfrm>
            <a:off x="10254326" y="2224260"/>
            <a:ext cx="1467412" cy="35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4B552-7DD1-4547-B82B-0E235783C35D}"/>
              </a:ext>
            </a:extLst>
          </p:cNvPr>
          <p:cNvSpPr txBox="1"/>
          <p:nvPr/>
        </p:nvSpPr>
        <p:spPr>
          <a:xfrm>
            <a:off x="3413808" y="2721033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from Parallel Corpora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715A9A1-A9AC-492A-A051-7B65701CCCD8}"/>
              </a:ext>
            </a:extLst>
          </p:cNvPr>
          <p:cNvSpPr/>
          <p:nvPr/>
        </p:nvSpPr>
        <p:spPr>
          <a:xfrm>
            <a:off x="3283117" y="2224260"/>
            <a:ext cx="1924609" cy="35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0A994-3938-46F5-A189-91A019ECC5B5}"/>
              </a:ext>
            </a:extLst>
          </p:cNvPr>
          <p:cNvSpPr txBox="1"/>
          <p:nvPr/>
        </p:nvSpPr>
        <p:spPr>
          <a:xfrm>
            <a:off x="6827585" y="2684804"/>
            <a:ext cx="223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Combine Parallel Corpora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F8C6A-6B9D-483D-9951-4CC8B6CFFFAE}"/>
              </a:ext>
            </a:extLst>
          </p:cNvPr>
          <p:cNvSpPr/>
          <p:nvPr/>
        </p:nvSpPr>
        <p:spPr>
          <a:xfrm>
            <a:off x="1985554" y="1962998"/>
            <a:ext cx="505097" cy="3570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E88BA-CF50-4000-80CA-EC28C00EFF58}"/>
              </a:ext>
            </a:extLst>
          </p:cNvPr>
          <p:cNvSpPr/>
          <p:nvPr/>
        </p:nvSpPr>
        <p:spPr>
          <a:xfrm>
            <a:off x="2564674" y="1970925"/>
            <a:ext cx="431075" cy="8854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513901-A1E5-4240-8678-C2FCCE86C6ED}"/>
              </a:ext>
            </a:extLst>
          </p:cNvPr>
          <p:cNvSpPr/>
          <p:nvPr/>
        </p:nvSpPr>
        <p:spPr>
          <a:xfrm>
            <a:off x="5325309" y="1976062"/>
            <a:ext cx="505097" cy="8854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F7E7C-5F15-4F6C-9D68-ED11DFF1C89A}"/>
              </a:ext>
            </a:extLst>
          </p:cNvPr>
          <p:cNvSpPr/>
          <p:nvPr/>
        </p:nvSpPr>
        <p:spPr>
          <a:xfrm>
            <a:off x="5904429" y="1983989"/>
            <a:ext cx="505097" cy="8854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2B051D-08CC-45E8-9E5B-B92AEC49A28D}"/>
              </a:ext>
            </a:extLst>
          </p:cNvPr>
          <p:cNvSpPr/>
          <p:nvPr/>
        </p:nvSpPr>
        <p:spPr>
          <a:xfrm>
            <a:off x="9405258" y="1448858"/>
            <a:ext cx="505097" cy="8854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C0218-21C9-4A35-9A83-C47F5781BE94}"/>
              </a:ext>
            </a:extLst>
          </p:cNvPr>
          <p:cNvSpPr/>
          <p:nvPr/>
        </p:nvSpPr>
        <p:spPr>
          <a:xfrm>
            <a:off x="9409660" y="2342266"/>
            <a:ext cx="505097" cy="8854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’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21E1D09-B045-467D-9212-8A3C17266890}"/>
              </a:ext>
            </a:extLst>
          </p:cNvPr>
          <p:cNvSpPr/>
          <p:nvPr/>
        </p:nvSpPr>
        <p:spPr>
          <a:xfrm>
            <a:off x="6888495" y="2254737"/>
            <a:ext cx="2238105" cy="35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47857-3A2B-4636-AA6B-82EE6F793D2F}"/>
              </a:ext>
            </a:extLst>
          </p:cNvPr>
          <p:cNvSpPr txBox="1"/>
          <p:nvPr/>
        </p:nvSpPr>
        <p:spPr>
          <a:xfrm>
            <a:off x="9868979" y="2489864"/>
            <a:ext cx="223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F70ED-046D-4E8B-A657-35AB9D144198}"/>
              </a:ext>
            </a:extLst>
          </p:cNvPr>
          <p:cNvSpPr txBox="1"/>
          <p:nvPr/>
        </p:nvSpPr>
        <p:spPr>
          <a:xfrm>
            <a:off x="3125334" y="5440880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CA7A9A6-9E3A-40FB-B239-F8799222C5BF}"/>
              </a:ext>
            </a:extLst>
          </p:cNvPr>
          <p:cNvSpPr/>
          <p:nvPr/>
        </p:nvSpPr>
        <p:spPr>
          <a:xfrm>
            <a:off x="3434440" y="4944107"/>
            <a:ext cx="1484812" cy="35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97955-F687-433A-ACAC-5EC1CB6AA8E6}"/>
              </a:ext>
            </a:extLst>
          </p:cNvPr>
          <p:cNvSpPr txBox="1"/>
          <p:nvPr/>
        </p:nvSpPr>
        <p:spPr>
          <a:xfrm>
            <a:off x="7061592" y="5331635"/>
            <a:ext cx="163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Finetune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7559AE-C42F-4AD1-B0C9-C03EC4C54B6D}"/>
              </a:ext>
            </a:extLst>
          </p:cNvPr>
          <p:cNvSpPr/>
          <p:nvPr/>
        </p:nvSpPr>
        <p:spPr>
          <a:xfrm>
            <a:off x="2770458" y="4716477"/>
            <a:ext cx="431075" cy="8854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2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6BD4D07-AB30-49EF-B2FE-674517555DE5}"/>
              </a:ext>
            </a:extLst>
          </p:cNvPr>
          <p:cNvSpPr/>
          <p:nvPr/>
        </p:nvSpPr>
        <p:spPr>
          <a:xfrm>
            <a:off x="7231375" y="4974584"/>
            <a:ext cx="1323705" cy="35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D236CE-1C04-4712-AD6E-950BD0CB2DF7}"/>
              </a:ext>
            </a:extLst>
          </p:cNvPr>
          <p:cNvSpPr/>
          <p:nvPr/>
        </p:nvSpPr>
        <p:spPr>
          <a:xfrm>
            <a:off x="7625521" y="4537951"/>
            <a:ext cx="505097" cy="3570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baseline="-25000" dirty="0"/>
              <a:t>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BC22B7E-0EDF-43F9-B453-1F1FA0A0DC8E}"/>
              </a:ext>
            </a:extLst>
          </p:cNvPr>
          <p:cNvSpPr/>
          <p:nvPr/>
        </p:nvSpPr>
        <p:spPr>
          <a:xfrm>
            <a:off x="5136982" y="4716477"/>
            <a:ext cx="1924609" cy="8443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for C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3BD8771-B9A7-432F-8CCC-B94D3E43F1C7}"/>
              </a:ext>
            </a:extLst>
          </p:cNvPr>
          <p:cNvSpPr/>
          <p:nvPr/>
        </p:nvSpPr>
        <p:spPr>
          <a:xfrm>
            <a:off x="8736890" y="4786922"/>
            <a:ext cx="2353487" cy="7814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tuned for C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C95DC2-10A1-43B4-85A5-E69EEAC2729C}"/>
              </a:ext>
            </a:extLst>
          </p:cNvPr>
          <p:cNvSpPr txBox="1"/>
          <p:nvPr/>
        </p:nvSpPr>
        <p:spPr>
          <a:xfrm>
            <a:off x="161119" y="2121741"/>
            <a:ext cx="15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Method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CDBD2A-ADFB-477D-AE2E-9BCAFD7A47C8}"/>
              </a:ext>
            </a:extLst>
          </p:cNvPr>
          <p:cNvSpPr txBox="1"/>
          <p:nvPr/>
        </p:nvSpPr>
        <p:spPr>
          <a:xfrm>
            <a:off x="161119" y="4869970"/>
            <a:ext cx="15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Method 2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2C728425-B076-468E-A559-E5EE5288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39" y="311877"/>
            <a:ext cx="10515600" cy="921695"/>
          </a:xfrm>
        </p:spPr>
        <p:txBody>
          <a:bodyPr/>
          <a:lstStyle/>
          <a:p>
            <a:r>
              <a:rPr lang="en-US" dirty="0"/>
              <a:t>Training Multilingual NMT systems</a:t>
            </a:r>
          </a:p>
        </p:txBody>
      </p:sp>
    </p:spTree>
    <p:extLst>
      <p:ext uri="{BB962C8B-B14F-4D97-AF65-F5344CB8AC3E}">
        <p14:creationId xmlns:p14="http://schemas.microsoft.com/office/powerpoint/2010/main" val="3142323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447F-C1E2-4844-8EB1-317B1402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r>
              <a:rPr lang="en-US" dirty="0"/>
              <a:t>Learning Multilingual mappings/embeddings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F7804-47F7-452A-B010-1DBB549F5098}"/>
              </a:ext>
            </a:extLst>
          </p:cNvPr>
          <p:cNvSpPr txBox="1"/>
          <p:nvPr/>
        </p:nvSpPr>
        <p:spPr>
          <a:xfrm>
            <a:off x="1698575" y="1439383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07D99-0AA2-4ACD-AB5C-84DBC1DBF53C}"/>
              </a:ext>
            </a:extLst>
          </p:cNvPr>
          <p:cNvSpPr txBox="1"/>
          <p:nvPr/>
        </p:nvSpPr>
        <p:spPr>
          <a:xfrm>
            <a:off x="1543285" y="2729893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Bengali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D78C9-7067-4C63-8772-76D8506E4DCA}"/>
              </a:ext>
            </a:extLst>
          </p:cNvPr>
          <p:cNvSpPr txBox="1"/>
          <p:nvPr/>
        </p:nvSpPr>
        <p:spPr>
          <a:xfrm>
            <a:off x="1728199" y="4407968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Telugu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376D46-6704-4B44-802F-C377BB76176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373329" y="1651905"/>
            <a:ext cx="1371854" cy="217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4D21F3-37E2-422F-981D-0001CBA90898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1314244" y="3159639"/>
            <a:ext cx="11793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6F0A56-EF95-4C5A-9C49-91929D6EC633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609362" y="4327976"/>
            <a:ext cx="1028868" cy="130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6E473C8-0D50-4F8C-8D49-0C5D5E2E3FEA}"/>
              </a:ext>
            </a:extLst>
          </p:cNvPr>
          <p:cNvSpPr/>
          <p:nvPr/>
        </p:nvSpPr>
        <p:spPr>
          <a:xfrm>
            <a:off x="3413760" y="2476005"/>
            <a:ext cx="1733965" cy="1154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 Embeddings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48B21A-75F7-42C7-8508-C501846CCD7C}"/>
              </a:ext>
            </a:extLst>
          </p:cNvPr>
          <p:cNvSpPr/>
          <p:nvPr/>
        </p:nvSpPr>
        <p:spPr>
          <a:xfrm>
            <a:off x="2655026" y="1805555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229B3E-128F-4AA5-83E6-1C177C058535}"/>
              </a:ext>
            </a:extLst>
          </p:cNvPr>
          <p:cNvSpPr/>
          <p:nvPr/>
        </p:nvSpPr>
        <p:spPr>
          <a:xfrm>
            <a:off x="2493602" y="2942679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F4F5B0-9B91-4F93-84CE-7F66C0E7B91C}"/>
              </a:ext>
            </a:extLst>
          </p:cNvPr>
          <p:cNvSpPr/>
          <p:nvPr/>
        </p:nvSpPr>
        <p:spPr>
          <a:xfrm>
            <a:off x="2638230" y="4111016"/>
            <a:ext cx="615633" cy="433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baseline="-25000" dirty="0"/>
              <a:t>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172D21-2A33-4E38-A008-1975A6D4FF74}"/>
              </a:ext>
            </a:extLst>
          </p:cNvPr>
          <p:cNvCxnSpPr>
            <a:cxnSpLocks/>
            <a:stCxn id="10" idx="6"/>
            <a:endCxn id="9" idx="1"/>
          </p:cNvCxnSpPr>
          <p:nvPr/>
        </p:nvCxnSpPr>
        <p:spPr>
          <a:xfrm>
            <a:off x="3270659" y="2022515"/>
            <a:ext cx="397034" cy="622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C337EA-236F-4084-9597-24C4D5734854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V="1">
            <a:off x="3109235" y="3053284"/>
            <a:ext cx="304525" cy="106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FAB87E-9650-401D-B42D-39F0D36D114D}"/>
              </a:ext>
            </a:extLst>
          </p:cNvPr>
          <p:cNvCxnSpPr>
            <a:cxnSpLocks/>
            <a:stCxn id="12" idx="6"/>
            <a:endCxn id="9" idx="3"/>
          </p:cNvCxnSpPr>
          <p:nvPr/>
        </p:nvCxnSpPr>
        <p:spPr>
          <a:xfrm flipV="1">
            <a:off x="3253863" y="3461481"/>
            <a:ext cx="413830" cy="8664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217B6F-BA40-4BED-B859-3C8C2CCD633F}"/>
              </a:ext>
            </a:extLst>
          </p:cNvPr>
          <p:cNvSpPr txBox="1"/>
          <p:nvPr/>
        </p:nvSpPr>
        <p:spPr>
          <a:xfrm>
            <a:off x="5965371" y="1428206"/>
            <a:ext cx="4937760" cy="309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key to multilingual learning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Text Classification (sentiment analysis, Question matching)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Sequence Tagging (POS, NER, etc.)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Sequence to Sequence Learning (Machine Translation, Transliteration,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D676CD-1851-4FF9-8E56-12442373B894}"/>
              </a:ext>
            </a:extLst>
          </p:cNvPr>
          <p:cNvSpPr txBox="1"/>
          <p:nvPr/>
        </p:nvSpPr>
        <p:spPr>
          <a:xfrm>
            <a:off x="690978" y="5317331"/>
            <a:ext cx="3158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Offline Mapping of embeddings</a:t>
            </a:r>
          </a:p>
          <a:p>
            <a:endParaRPr lang="en-US" i="1" u="sng" dirty="0"/>
          </a:p>
          <a:p>
            <a:pPr algn="ctr"/>
            <a:r>
              <a:rPr lang="en-US" dirty="0"/>
              <a:t>e</a:t>
            </a:r>
            <a:r>
              <a:rPr lang="en-US" baseline="-25000" dirty="0"/>
              <a:t>2 </a:t>
            </a:r>
            <a:r>
              <a:rPr lang="en-US" dirty="0"/>
              <a:t>= A</a:t>
            </a:r>
            <a:r>
              <a:rPr lang="en-US" baseline="-25000" dirty="0"/>
              <a:t>21</a:t>
            </a:r>
            <a:r>
              <a:rPr lang="en-US" dirty="0"/>
              <a:t>e</a:t>
            </a:r>
            <a:r>
              <a:rPr lang="en-US" baseline="-25000" dirty="0"/>
              <a:t>1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8895A-010A-4E4C-A412-ECF0AA41D6A2}"/>
              </a:ext>
            </a:extLst>
          </p:cNvPr>
          <p:cNvSpPr txBox="1"/>
          <p:nvPr/>
        </p:nvSpPr>
        <p:spPr>
          <a:xfrm>
            <a:off x="4280741" y="5334748"/>
            <a:ext cx="406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Joint training for multilingual embeddings</a:t>
            </a:r>
          </a:p>
          <a:p>
            <a:endParaRPr lang="en-US" i="1" u="sng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=A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2</a:t>
            </a:r>
          </a:p>
          <a:p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3FFB8CD-CC6F-4C45-8361-BA9056AE3CA7}"/>
              </a:ext>
            </a:extLst>
          </p:cNvPr>
          <p:cNvSpPr/>
          <p:nvPr/>
        </p:nvSpPr>
        <p:spPr>
          <a:xfrm rot="1916173">
            <a:off x="3337496" y="3806931"/>
            <a:ext cx="251581" cy="1552019"/>
          </a:xfrm>
          <a:prstGeom prst="downArrow">
            <a:avLst>
              <a:gd name="adj1" fmla="val 5266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2A6AABA-8AFF-43B9-B1D4-65A6CD207807}"/>
              </a:ext>
            </a:extLst>
          </p:cNvPr>
          <p:cNvSpPr/>
          <p:nvPr/>
        </p:nvSpPr>
        <p:spPr>
          <a:xfrm rot="19524377">
            <a:off x="5567695" y="3713492"/>
            <a:ext cx="251581" cy="155283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729DC2-D251-4C09-B0B0-32444B30653F}"/>
              </a:ext>
            </a:extLst>
          </p:cNvPr>
          <p:cNvSpPr/>
          <p:nvPr/>
        </p:nvSpPr>
        <p:spPr>
          <a:xfrm rot="16200000">
            <a:off x="8693816" y="5506434"/>
            <a:ext cx="251581" cy="77071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ECDB2-95DB-4320-880A-702793A8FF40}"/>
              </a:ext>
            </a:extLst>
          </p:cNvPr>
          <p:cNvSpPr txBox="1"/>
          <p:nvPr/>
        </p:nvSpPr>
        <p:spPr>
          <a:xfrm>
            <a:off x="9657806" y="5473247"/>
            <a:ext cx="2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Needs parallel corpora or bilingual dictionaries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64B4DA-F5BD-4968-8661-D6D30EA00DDF}"/>
              </a:ext>
            </a:extLst>
          </p:cNvPr>
          <p:cNvSpPr/>
          <p:nvPr/>
        </p:nvSpPr>
        <p:spPr>
          <a:xfrm>
            <a:off x="378824" y="6448831"/>
            <a:ext cx="86214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Tutorial on </a:t>
            </a:r>
            <a:r>
              <a:rPr lang="en-US" sz="1200" i="1" dirty="0">
                <a:latin typeface="Times New Roman" panose="02020603050405020304" pitchFamily="18" charset="0"/>
                <a:hlinkClick r:id="rId2"/>
              </a:rPr>
              <a:t>Multilingual Multimodal Language Processing Using Neural Networks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at NAACL 2016, Mitesh </a:t>
            </a:r>
            <a:r>
              <a:rPr lang="en-US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Khapra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&amp; </a:t>
            </a:r>
            <a:r>
              <a:rPr lang="en-US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Sarath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Chandar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89229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C842-815D-45A4-9847-98669261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0593-3D80-49FF-8327-BEE108BE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3" y="1799248"/>
            <a:ext cx="11553093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Related Languages serve as an important level of abstraction for building MT systems </a:t>
            </a:r>
          </a:p>
          <a:p>
            <a:pPr>
              <a:lnSpc>
                <a:spcPct val="160000"/>
              </a:lnSpc>
            </a:pPr>
            <a:r>
              <a:rPr lang="en-US" dirty="0"/>
              <a:t>Utilizing lexical similarity can reduce parallel corpus requirements </a:t>
            </a:r>
          </a:p>
          <a:p>
            <a:pPr>
              <a:lnSpc>
                <a:spcPct val="160000"/>
              </a:lnSpc>
            </a:pPr>
            <a:r>
              <a:rPr lang="en-US" dirty="0"/>
              <a:t>Combining lexical similarity and multilingual learning can provide significant improvements in translation quality </a:t>
            </a:r>
          </a:p>
          <a:p>
            <a:pPr>
              <a:lnSpc>
                <a:spcPct val="160000"/>
              </a:lnSpc>
            </a:pPr>
            <a:r>
              <a:rPr lang="en-US" dirty="0"/>
              <a:t>Advances in Transfer Learning and Adversarial Learning are interesting direction for improving multilingual learning</a:t>
            </a:r>
          </a:p>
          <a:p>
            <a:pPr>
              <a:lnSpc>
                <a:spcPct val="160000"/>
              </a:lnSpc>
            </a:pPr>
            <a:r>
              <a:rPr lang="en-US" dirty="0"/>
              <a:t>Learning good multilingual embeddings efficiently can help make NLP applications multilingual </a:t>
            </a:r>
          </a:p>
        </p:txBody>
      </p:sp>
    </p:spTree>
    <p:extLst>
      <p:ext uri="{BB962C8B-B14F-4D97-AF65-F5344CB8AC3E}">
        <p14:creationId xmlns:p14="http://schemas.microsoft.com/office/powerpoint/2010/main" val="39298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DECF-F51D-4FA1-BA7B-437DDB0A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8" y="1564800"/>
            <a:ext cx="4180114" cy="2387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0270E-BAF3-428E-929F-821003EC4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452" y="1102838"/>
            <a:ext cx="7350034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Multilingual data, code for Indian languages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http://www.cfilt.iitb.ac.in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https://www.cse.iitb.ac.in/~anoopk</a:t>
            </a:r>
            <a:r>
              <a:rPr lang="en-US" dirty="0"/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A3E6FC-8B97-4E4A-AAF1-1AECF080815B}"/>
              </a:ext>
            </a:extLst>
          </p:cNvPr>
          <p:cNvSpPr txBox="1">
            <a:spLocks/>
          </p:cNvSpPr>
          <p:nvPr/>
        </p:nvSpPr>
        <p:spPr>
          <a:xfrm>
            <a:off x="3596053" y="4692265"/>
            <a:ext cx="8009793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i="1" dirty="0"/>
              <a:t>Work with Prof. </a:t>
            </a:r>
            <a:r>
              <a:rPr lang="en-US" i="1" dirty="0" err="1"/>
              <a:t>Pushpak</a:t>
            </a:r>
            <a:r>
              <a:rPr lang="en-US" i="1" dirty="0"/>
              <a:t> Bhattacharyya, Prof. Mitesh </a:t>
            </a:r>
            <a:r>
              <a:rPr lang="en-US" i="1" dirty="0" err="1"/>
              <a:t>Khapra</a:t>
            </a:r>
            <a:r>
              <a:rPr lang="en-US" i="1" dirty="0"/>
              <a:t>, Abhijit Mishra, </a:t>
            </a:r>
            <a:r>
              <a:rPr lang="en-US" i="1" dirty="0" err="1"/>
              <a:t>Ratish</a:t>
            </a:r>
            <a:r>
              <a:rPr lang="en-US" i="1" dirty="0"/>
              <a:t> </a:t>
            </a:r>
            <a:r>
              <a:rPr lang="en-US" i="1" dirty="0" err="1"/>
              <a:t>Puduppully</a:t>
            </a:r>
            <a:r>
              <a:rPr lang="en-US" i="1" dirty="0"/>
              <a:t>, </a:t>
            </a:r>
            <a:r>
              <a:rPr lang="en-US" i="1" dirty="0" err="1"/>
              <a:t>Rajen</a:t>
            </a:r>
            <a:r>
              <a:rPr lang="en-US" i="1" dirty="0"/>
              <a:t> Chatterjee, </a:t>
            </a:r>
            <a:r>
              <a:rPr lang="en-US" i="1" dirty="0" err="1"/>
              <a:t>Ritesh</a:t>
            </a:r>
            <a:r>
              <a:rPr lang="en-US" i="1" dirty="0"/>
              <a:t> Shah, </a:t>
            </a:r>
            <a:r>
              <a:rPr lang="en-US" i="1" dirty="0" err="1"/>
              <a:t>Maulik</a:t>
            </a:r>
            <a:r>
              <a:rPr lang="en-US" i="1" dirty="0"/>
              <a:t> Shah, </a:t>
            </a:r>
            <a:r>
              <a:rPr lang="en-US" i="1" dirty="0" err="1"/>
              <a:t>Pradyot</a:t>
            </a:r>
            <a:r>
              <a:rPr lang="en-US" i="1" dirty="0"/>
              <a:t> Prakash, </a:t>
            </a:r>
            <a:r>
              <a:rPr lang="en-US" i="1" dirty="0" err="1"/>
              <a:t>Gurneet</a:t>
            </a:r>
            <a:r>
              <a:rPr lang="en-US" i="1" dirty="0"/>
              <a:t> Singh, Raj </a:t>
            </a:r>
            <a:r>
              <a:rPr lang="en-US" i="1" dirty="0" err="1"/>
              <a:t>Dabre</a:t>
            </a:r>
            <a:r>
              <a:rPr lang="en-US" i="1" dirty="0"/>
              <a:t>, Rohit More</a:t>
            </a:r>
          </a:p>
        </p:txBody>
      </p:sp>
    </p:spTree>
    <p:extLst>
      <p:ext uri="{BB962C8B-B14F-4D97-AF65-F5344CB8AC3E}">
        <p14:creationId xmlns:p14="http://schemas.microsoft.com/office/powerpoint/2010/main" val="223115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title" idx="4294967295"/>
          </p:nvPr>
        </p:nvSpPr>
        <p:spPr>
          <a:xfrm>
            <a:off x="774200" y="2312300"/>
            <a:ext cx="1125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i="1" dirty="0">
                <a:latin typeface="Ubuntu"/>
                <a:ea typeface="Ubuntu"/>
                <a:cs typeface="Ubuntu"/>
                <a:sym typeface="Ubuntu"/>
              </a:rPr>
              <a:t>Why are we interested in such related languages?</a:t>
            </a:r>
            <a:endParaRPr sz="3600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9" name="Shape 6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266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/>
          </a:p>
        </p:txBody>
      </p:sp>
      <p:sp>
        <p:nvSpPr>
          <p:cNvPr id="1273" name="Shape 1273"/>
          <p:cNvSpPr txBox="1">
            <a:spLocks noGrp="1"/>
          </p:cNvSpPr>
          <p:nvPr>
            <p:ph type="body" idx="1"/>
          </p:nvPr>
        </p:nvSpPr>
        <p:spPr>
          <a:xfrm>
            <a:off x="415600" y="1075085"/>
            <a:ext cx="11360800" cy="53082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" sz="1467" dirty="0">
                <a:solidFill>
                  <a:schemeClr val="dk1"/>
                </a:solidFill>
              </a:rPr>
              <a:t>Abbi, A. (2012). Languages of india and india and as a linguistic area. http://www.andamanese.net/LanguagesofIndiaandIndiaasalinguisticarea.pdf. Retrieved November 15, 2015.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 err="1">
                <a:solidFill>
                  <a:schemeClr val="dk1"/>
                </a:solidFill>
              </a:rPr>
              <a:t>Bahdanau</a:t>
            </a:r>
            <a:r>
              <a:rPr lang="en-US" sz="1467" dirty="0">
                <a:solidFill>
                  <a:schemeClr val="dk1"/>
                </a:solidFill>
              </a:rPr>
              <a:t>, D., Cho, K., &amp; </a:t>
            </a:r>
            <a:r>
              <a:rPr lang="en-US" sz="1467" dirty="0" err="1">
                <a:solidFill>
                  <a:schemeClr val="dk1"/>
                </a:solidFill>
              </a:rPr>
              <a:t>Bengio</a:t>
            </a:r>
            <a:r>
              <a:rPr lang="en-US" sz="1467" dirty="0">
                <a:solidFill>
                  <a:schemeClr val="dk1"/>
                </a:solidFill>
              </a:rPr>
              <a:t>, Y. (2014). Neural machine translation by jointly learning to align and translate. ICLR 2015.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" sz="1467" dirty="0">
                <a:solidFill>
                  <a:schemeClr val="dk1"/>
                </a:solidFill>
              </a:rPr>
              <a:t>Caruana, R. (1997). Multitask learning. Machine learning.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" sz="1467" dirty="0">
                <a:solidFill>
                  <a:schemeClr val="dk1"/>
                </a:solidFill>
              </a:rPr>
              <a:t>De Saussure, F. (1916). Course in general linguistics. Columbia University Press.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" sz="1467" dirty="0">
                <a:solidFill>
                  <a:schemeClr val="dk1"/>
                </a:solidFill>
              </a:rPr>
              <a:t>Dong, D., Wu, H., He, W., Yu, D., and Wang, H. (2015). Multi-task learning for multiple language translation. In Annual Meeting of the Association for Computational Linguistics.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" sz="1467" dirty="0">
                <a:solidFill>
                  <a:schemeClr val="dk1"/>
                </a:solidFill>
              </a:rPr>
              <a:t>Durrani, N., Sajjad, H., Fraser, A., and Schmid, H. (2010). Hindi-to-urdu machine translation through transliteration. In Proceedings of the 48th Annual Meeting of the Association for Computational Linguistics.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" sz="1467" dirty="0">
                <a:solidFill>
                  <a:schemeClr val="dk1"/>
                </a:solidFill>
              </a:rPr>
              <a:t>Emeneau, M. B. (1956). India as a Lingustic area. Language.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" sz="1467" dirty="0">
                <a:solidFill>
                  <a:schemeClr val="dk1"/>
                </a:solidFill>
              </a:rPr>
              <a:t>Finch, A., Liu, L., Wang, X., and Sumita, E. (2015). Neural network transduction models in transliteration generation. In Proceedings of the Fifth Named Entities Workshop (NEWS).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 err="1">
                <a:solidFill>
                  <a:schemeClr val="dk1"/>
                </a:solidFill>
              </a:rPr>
              <a:t>Firat</a:t>
            </a:r>
            <a:r>
              <a:rPr lang="en-US" sz="1467" dirty="0">
                <a:solidFill>
                  <a:schemeClr val="dk1"/>
                </a:solidFill>
              </a:rPr>
              <a:t>, O., Cho, K., and </a:t>
            </a:r>
            <a:r>
              <a:rPr lang="en-US" sz="1467" dirty="0" err="1">
                <a:solidFill>
                  <a:schemeClr val="dk1"/>
                </a:solidFill>
              </a:rPr>
              <a:t>Bengio</a:t>
            </a:r>
            <a:r>
              <a:rPr lang="en-US" sz="1467" dirty="0">
                <a:solidFill>
                  <a:schemeClr val="dk1"/>
                </a:solidFill>
              </a:rPr>
              <a:t>, Y. (2016). Multi-way, multilingual neural machine translation with a shared attention mechanism. In Conference of the North American Chapter of the Association for Computational Linguistics.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>
                <a:solidFill>
                  <a:schemeClr val="dk1"/>
                </a:solidFill>
              </a:rPr>
              <a:t>Gillick, D., </a:t>
            </a:r>
            <a:r>
              <a:rPr lang="en-US" sz="1467" dirty="0" err="1">
                <a:solidFill>
                  <a:schemeClr val="dk1"/>
                </a:solidFill>
              </a:rPr>
              <a:t>Brunk</a:t>
            </a:r>
            <a:r>
              <a:rPr lang="en-US" sz="1467" dirty="0">
                <a:solidFill>
                  <a:schemeClr val="dk1"/>
                </a:solidFill>
              </a:rPr>
              <a:t>, C., </a:t>
            </a:r>
            <a:r>
              <a:rPr lang="en-US" sz="1467" dirty="0" err="1">
                <a:solidFill>
                  <a:schemeClr val="dk1"/>
                </a:solidFill>
              </a:rPr>
              <a:t>Vinyals</a:t>
            </a:r>
            <a:r>
              <a:rPr lang="en-US" sz="1467" dirty="0">
                <a:solidFill>
                  <a:schemeClr val="dk1"/>
                </a:solidFill>
              </a:rPr>
              <a:t>, O., and Subramanya, A. (2016). Multilingual language processing from bytes. NAACL.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 err="1">
                <a:solidFill>
                  <a:schemeClr val="dk1"/>
                </a:solidFill>
              </a:rPr>
              <a:t>Gispert</a:t>
            </a:r>
            <a:r>
              <a:rPr lang="en-US" sz="1467" dirty="0">
                <a:solidFill>
                  <a:schemeClr val="dk1"/>
                </a:solidFill>
              </a:rPr>
              <a:t>, A. D. and Marino, J. B. (2006). Catalan-</a:t>
            </a:r>
            <a:r>
              <a:rPr lang="en-US" sz="1467" dirty="0" err="1">
                <a:solidFill>
                  <a:schemeClr val="dk1"/>
                </a:solidFill>
              </a:rPr>
              <a:t>english</a:t>
            </a:r>
            <a:r>
              <a:rPr lang="en-US" sz="1467" dirty="0">
                <a:solidFill>
                  <a:schemeClr val="dk1"/>
                </a:solidFill>
              </a:rPr>
              <a:t> statistical machine translation without parallel corpus: bridging through </a:t>
            </a:r>
            <a:r>
              <a:rPr lang="en-US" sz="1467" dirty="0" err="1">
                <a:solidFill>
                  <a:schemeClr val="dk1"/>
                </a:solidFill>
              </a:rPr>
              <a:t>spanish</a:t>
            </a:r>
            <a:r>
              <a:rPr lang="en-US" sz="1467" dirty="0">
                <a:solidFill>
                  <a:schemeClr val="dk1"/>
                </a:solidFill>
              </a:rPr>
              <a:t>. In In Proc. of 5th International Conference on Language Resources and Evaluation (LREC).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>
                <a:solidFill>
                  <a:schemeClr val="dk1"/>
                </a:solidFill>
              </a:rPr>
              <a:t>Gordon, R. G., Grimes, B. F., et al. (2005). </a:t>
            </a:r>
            <a:r>
              <a:rPr lang="en-US" sz="1467" dirty="0" err="1">
                <a:solidFill>
                  <a:schemeClr val="dk1"/>
                </a:solidFill>
              </a:rPr>
              <a:t>Ethnologue</a:t>
            </a:r>
            <a:r>
              <a:rPr lang="en-US" sz="1467" dirty="0">
                <a:solidFill>
                  <a:schemeClr val="dk1"/>
                </a:solidFill>
              </a:rPr>
              <a:t>: Languages of the world, volume 15. SIL International Dallas, TX.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>
                <a:solidFill>
                  <a:schemeClr val="dk1"/>
                </a:solidFill>
              </a:rPr>
              <a:t>Gu, J., Hassan, H., Devlin, J., &amp; Li, V. O. (2018). Universal neural machine translation for extremely low resource languages. NAACL.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>
                <a:solidFill>
                  <a:schemeClr val="dk1"/>
                </a:solidFill>
              </a:rPr>
              <a:t>Jha, G. N. (2012). The TDIL program and the Indian Language Corpora Initiative. In Language Resources and Evaluation Conference.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>
                <a:solidFill>
                  <a:schemeClr val="dk1"/>
                </a:solidFill>
              </a:rPr>
              <a:t>Johnson, M., Schuster, M., Le, Q. V., </a:t>
            </a:r>
            <a:r>
              <a:rPr lang="en-US" sz="1467" dirty="0" err="1">
                <a:solidFill>
                  <a:schemeClr val="dk1"/>
                </a:solidFill>
              </a:rPr>
              <a:t>Krikun</a:t>
            </a:r>
            <a:r>
              <a:rPr lang="en-US" sz="1467" dirty="0">
                <a:solidFill>
                  <a:schemeClr val="dk1"/>
                </a:solidFill>
              </a:rPr>
              <a:t>, M., Wu, Y., Chen, Z., </a:t>
            </a:r>
            <a:r>
              <a:rPr lang="en-US" sz="1467" dirty="0" err="1">
                <a:solidFill>
                  <a:schemeClr val="dk1"/>
                </a:solidFill>
              </a:rPr>
              <a:t>Thorat</a:t>
            </a:r>
            <a:r>
              <a:rPr lang="en-US" sz="1467" dirty="0">
                <a:solidFill>
                  <a:schemeClr val="dk1"/>
                </a:solidFill>
              </a:rPr>
              <a:t>, N., </a:t>
            </a:r>
            <a:r>
              <a:rPr lang="en-US" sz="1467" dirty="0" err="1">
                <a:solidFill>
                  <a:schemeClr val="dk1"/>
                </a:solidFill>
              </a:rPr>
              <a:t>Viégas</a:t>
            </a:r>
            <a:r>
              <a:rPr lang="en-US" sz="1467" dirty="0">
                <a:solidFill>
                  <a:schemeClr val="dk1"/>
                </a:solidFill>
              </a:rPr>
              <a:t>, F., Wattenberg, M., </a:t>
            </a:r>
            <a:r>
              <a:rPr lang="en-US" sz="1467" dirty="0" err="1">
                <a:solidFill>
                  <a:schemeClr val="dk1"/>
                </a:solidFill>
              </a:rPr>
              <a:t>Corrado</a:t>
            </a:r>
            <a:r>
              <a:rPr lang="en-US" sz="1467" dirty="0">
                <a:solidFill>
                  <a:schemeClr val="dk1"/>
                </a:solidFill>
              </a:rPr>
              <a:t>, G., et al. (2016). Google’s multilingual neural machine translation system: Enabling zero-shot translation. </a:t>
            </a:r>
            <a:r>
              <a:rPr lang="en-US" sz="1467" dirty="0" err="1">
                <a:solidFill>
                  <a:schemeClr val="dk1"/>
                </a:solidFill>
              </a:rPr>
              <a:t>arXiv</a:t>
            </a:r>
            <a:r>
              <a:rPr lang="en-US" sz="1467" dirty="0">
                <a:solidFill>
                  <a:schemeClr val="dk1"/>
                </a:solidFill>
              </a:rPr>
              <a:t> preprint arXiv:1611.04558.</a:t>
            </a: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r>
              <a:rPr lang="en-US" sz="1467" dirty="0" err="1">
                <a:solidFill>
                  <a:schemeClr val="dk1"/>
                </a:solidFill>
              </a:rPr>
              <a:t>Joty</a:t>
            </a:r>
            <a:r>
              <a:rPr lang="en-US" sz="1467" dirty="0">
                <a:solidFill>
                  <a:schemeClr val="dk1"/>
                </a:solidFill>
              </a:rPr>
              <a:t>, S., </a:t>
            </a:r>
            <a:r>
              <a:rPr lang="en-US" sz="1467" dirty="0" err="1">
                <a:solidFill>
                  <a:schemeClr val="dk1"/>
                </a:solidFill>
              </a:rPr>
              <a:t>Nakov</a:t>
            </a:r>
            <a:r>
              <a:rPr lang="en-US" sz="1467" dirty="0">
                <a:solidFill>
                  <a:schemeClr val="dk1"/>
                </a:solidFill>
              </a:rPr>
              <a:t>, P., </a:t>
            </a:r>
            <a:r>
              <a:rPr lang="en-US" sz="1467" dirty="0" err="1">
                <a:solidFill>
                  <a:schemeClr val="dk1"/>
                </a:solidFill>
              </a:rPr>
              <a:t>Màrquez</a:t>
            </a:r>
            <a:r>
              <a:rPr lang="en-US" sz="1467" dirty="0">
                <a:solidFill>
                  <a:schemeClr val="dk1"/>
                </a:solidFill>
              </a:rPr>
              <a:t>, L., &amp; </a:t>
            </a:r>
            <a:r>
              <a:rPr lang="en-US" sz="1467" dirty="0" err="1">
                <a:solidFill>
                  <a:schemeClr val="dk1"/>
                </a:solidFill>
              </a:rPr>
              <a:t>Jaradat</a:t>
            </a:r>
            <a:r>
              <a:rPr lang="en-US" sz="1467" dirty="0">
                <a:solidFill>
                  <a:schemeClr val="dk1"/>
                </a:solidFill>
              </a:rPr>
              <a:t>, I. (2017). Cross-language Learning with Adversarial Neural Networks: Application to Community Question Answering. </a:t>
            </a:r>
            <a:r>
              <a:rPr lang="en-US" sz="1467" dirty="0" err="1">
                <a:solidFill>
                  <a:schemeClr val="dk1"/>
                </a:solidFill>
              </a:rPr>
              <a:t>CoNLL</a:t>
            </a:r>
            <a:r>
              <a:rPr lang="en-US" sz="1467" dirty="0">
                <a:solidFill>
                  <a:schemeClr val="dk1"/>
                </a:solidFill>
              </a:rPr>
              <a:t>.</a:t>
            </a:r>
          </a:p>
          <a:p>
            <a:pPr indent="-397923">
              <a:buClr>
                <a:schemeClr val="dk1"/>
              </a:buClr>
              <a:buSzPts val="1100"/>
              <a:buAutoNum type="arabicPeriod" startAt="8"/>
            </a:pPr>
            <a:endParaRPr lang="en-US"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/>
            </a:pPr>
            <a:endParaRPr sz="1467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467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663AA-218E-49CA-A650-62A765B7318F}"/>
              </a:ext>
            </a:extLst>
          </p:cNvPr>
          <p:cNvSpPr txBox="1"/>
          <p:nvPr/>
        </p:nvSpPr>
        <p:spPr>
          <a:xfrm>
            <a:off x="287383" y="226423"/>
            <a:ext cx="1157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8204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51</a:t>
            </a:fld>
            <a:endParaRPr/>
          </a:p>
        </p:txBody>
      </p:sp>
      <p:sp>
        <p:nvSpPr>
          <p:cNvPr id="1291" name="Shape 1291"/>
          <p:cNvSpPr txBox="1">
            <a:spLocks noGrp="1"/>
          </p:cNvSpPr>
          <p:nvPr>
            <p:ph type="body" idx="1"/>
          </p:nvPr>
        </p:nvSpPr>
        <p:spPr>
          <a:xfrm>
            <a:off x="415600" y="1071623"/>
            <a:ext cx="11360800" cy="555995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397923">
              <a:buClr>
                <a:schemeClr val="dk1"/>
              </a:buClr>
              <a:buSzPts val="1100"/>
              <a:buFont typeface="+mj-lt"/>
              <a:buAutoNum type="arabicPeriod" startAt="17"/>
            </a:pPr>
            <a:r>
              <a:rPr lang="en-US" sz="1467" dirty="0">
                <a:solidFill>
                  <a:schemeClr val="dk1"/>
                </a:solidFill>
              </a:rPr>
              <a:t>Kunchukuttan, A., &amp; Bhattacharyya, P. (2016). Orthographic syllable as basic unit for </a:t>
            </a:r>
            <a:r>
              <a:rPr lang="en-US" sz="1467" dirty="0" err="1">
                <a:solidFill>
                  <a:schemeClr val="dk1"/>
                </a:solidFill>
              </a:rPr>
              <a:t>smt</a:t>
            </a:r>
            <a:r>
              <a:rPr lang="en-US" sz="1467" dirty="0">
                <a:solidFill>
                  <a:schemeClr val="dk1"/>
                </a:solidFill>
              </a:rPr>
              <a:t> between related languages. EMNLP.</a:t>
            </a:r>
          </a:p>
          <a:p>
            <a:pPr indent="-397923">
              <a:buClr>
                <a:schemeClr val="dk1"/>
              </a:buClr>
              <a:buSzPts val="1100"/>
              <a:buFont typeface="+mj-lt"/>
              <a:buAutoNum type="arabicPeriod" startAt="17"/>
            </a:pPr>
            <a:r>
              <a:rPr lang="en-US" sz="1467" dirty="0">
                <a:solidFill>
                  <a:schemeClr val="dk1"/>
                </a:solidFill>
              </a:rPr>
              <a:t>Kunchukuttan, A., &amp; Bhattacharyya, P. (2016). Faster decoding for </a:t>
            </a:r>
            <a:r>
              <a:rPr lang="en-US" sz="1467" dirty="0" err="1">
                <a:solidFill>
                  <a:schemeClr val="dk1"/>
                </a:solidFill>
              </a:rPr>
              <a:t>subword</a:t>
            </a:r>
            <a:r>
              <a:rPr lang="en-US" sz="1467" dirty="0">
                <a:solidFill>
                  <a:schemeClr val="dk1"/>
                </a:solidFill>
              </a:rPr>
              <a:t> level Phrase-based SMT between related languages. </a:t>
            </a:r>
            <a:r>
              <a:rPr lang="en-US" sz="1467" dirty="0" err="1">
                <a:solidFill>
                  <a:schemeClr val="dk1"/>
                </a:solidFill>
              </a:rPr>
              <a:t>VarDIAL</a:t>
            </a:r>
            <a:r>
              <a:rPr lang="en-US" sz="1467" dirty="0">
                <a:solidFill>
                  <a:schemeClr val="dk1"/>
                </a:solidFill>
              </a:rPr>
              <a:t>.</a:t>
            </a:r>
          </a:p>
          <a:p>
            <a:pPr indent="-397923">
              <a:buClr>
                <a:schemeClr val="dk1"/>
              </a:buClr>
              <a:buSzPts val="1100"/>
              <a:buFont typeface="+mj-lt"/>
              <a:buAutoNum type="arabicPeriod" startAt="17"/>
            </a:pPr>
            <a:r>
              <a:rPr lang="en-US" sz="1467" dirty="0">
                <a:solidFill>
                  <a:schemeClr val="dk1"/>
                </a:solidFill>
              </a:rPr>
              <a:t>Kunchukuttan, A., &amp; Bhattacharyya, P. (2017). Learning variable length units for SMT between related languages via Byte Pair Encoding. </a:t>
            </a:r>
            <a:r>
              <a:rPr lang="en-US" sz="1467" dirty="0" err="1">
                <a:solidFill>
                  <a:schemeClr val="dk1"/>
                </a:solidFill>
              </a:rPr>
              <a:t>SCLeM</a:t>
            </a:r>
            <a:r>
              <a:rPr lang="en-US" sz="1467" dirty="0">
                <a:solidFill>
                  <a:schemeClr val="dk1"/>
                </a:solidFill>
              </a:rPr>
              <a:t>.</a:t>
            </a:r>
          </a:p>
          <a:p>
            <a:pPr indent="-397923">
              <a:buClr>
                <a:schemeClr val="dk1"/>
              </a:buClr>
              <a:buSzPts val="1100"/>
              <a:buFont typeface="+mj-lt"/>
              <a:buAutoNum type="arabicPeriod" startAt="17"/>
            </a:pPr>
            <a:r>
              <a:rPr lang="en-US" sz="1467" dirty="0">
                <a:solidFill>
                  <a:schemeClr val="dk1"/>
                </a:solidFill>
              </a:rPr>
              <a:t>Kunchukuttan, A., Shah, M., Prakash, P., &amp; Bhattacharyya, P. (2017). Utilizing Lexical Similarity between Related, Low-resource Languages for Pivot-based SMT. IJCNLP.</a:t>
            </a:r>
          </a:p>
          <a:p>
            <a:pPr indent="-397923">
              <a:buClr>
                <a:schemeClr val="dk1"/>
              </a:buClr>
              <a:buSzPts val="1100"/>
              <a:buFont typeface="+mj-lt"/>
              <a:buAutoNum type="arabicPeriod" startAt="17"/>
            </a:pPr>
            <a:r>
              <a:rPr lang="en-US" sz="1467" dirty="0">
                <a:solidFill>
                  <a:schemeClr val="dk1"/>
                </a:solidFill>
              </a:rPr>
              <a:t>Lee, J., Cho, K., and Hofmann, T. (2017). Fully Character-Level Neural Machine Translation without Explicit Segmentation. Transactions of the Association for Computational Linguistics.</a:t>
            </a: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-US" sz="1467" dirty="0" err="1">
                <a:solidFill>
                  <a:schemeClr val="dk1"/>
                </a:solidFill>
              </a:rPr>
              <a:t>Nakov</a:t>
            </a:r>
            <a:r>
              <a:rPr lang="en-US" sz="1467" dirty="0">
                <a:solidFill>
                  <a:schemeClr val="dk1"/>
                </a:solidFill>
              </a:rPr>
              <a:t>, P. and Tiedemann, J. (2012). Combining word-level and character-level models for machine translation between closely-related languages. In Proceedings of the 50th Annual Meeting of the Association for Computational Linguistics: Short Papers-Volume 2.</a:t>
            </a:r>
          </a:p>
          <a:p>
            <a:pPr indent="-397923">
              <a:buClr>
                <a:schemeClr val="dk1"/>
              </a:buClr>
              <a:buSzPts val="1100"/>
              <a:buFont typeface="+mj-lt"/>
              <a:buAutoNum type="arabicPeriod" startAt="17"/>
            </a:pPr>
            <a:r>
              <a:rPr lang="en-US" sz="1467" dirty="0">
                <a:solidFill>
                  <a:schemeClr val="dk1"/>
                </a:solidFill>
              </a:rPr>
              <a:t>Nguyen, T. Q., &amp; Chiang, D. (2017). Transfer Learning across Low-Resource, Related Languages for Neural Machine Translation. IJCNLP.</a:t>
            </a:r>
            <a:endParaRPr lang="en"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Font typeface="+mj-lt"/>
              <a:buAutoNum type="arabicPeriod" startAt="17"/>
            </a:pPr>
            <a:r>
              <a:rPr lang="en" sz="1467" dirty="0">
                <a:solidFill>
                  <a:schemeClr val="dk1"/>
                </a:solidFill>
              </a:rPr>
              <a:t>Sennrich, R., Haddow, B., and Birch, A. (2016). Neural machine translation of rare words with subword units. In ACL.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" sz="1467" dirty="0">
                <a:solidFill>
                  <a:schemeClr val="dk1"/>
                </a:solidFill>
              </a:rPr>
              <a:t>Subbārāo, K. V. (2012). South Asian languages: A syntactic typology. Cambridge University Press.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" sz="1467" dirty="0">
                <a:solidFill>
                  <a:schemeClr val="dk1"/>
                </a:solidFill>
              </a:rPr>
              <a:t>Tiedemann, J. (2009a). Character-based PBSMT for closely related languages. In Proceedings of the 13th Conference of the European Association for Machine Translation (EAMT 2009).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" sz="1467" dirty="0">
                <a:solidFill>
                  <a:schemeClr val="dk1"/>
                </a:solidFill>
              </a:rPr>
              <a:t>Tiedemann, J. (2009b). News from OPUS-A collection of multilingual parallel corpora with tools and interfaces. In Recent Advances in Natural Language Processing.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" sz="1467" dirty="0">
                <a:solidFill>
                  <a:schemeClr val="dk1"/>
                </a:solidFill>
              </a:rPr>
              <a:t>Tiedemann, J. and Nakov, P. (2013). Analyzing the use of character-level translation with sparse and noisy datasets. In Recent Advances in Natural Language Processing.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" sz="1467" dirty="0">
                <a:solidFill>
                  <a:schemeClr val="dk1"/>
                </a:solidFill>
              </a:rPr>
              <a:t>Trubetzkoy, N. (1928). Proposition 16. In Actes du premier congres international des linguistes à La Haye.</a:t>
            </a:r>
            <a:endParaRPr sz="1467" dirty="0">
              <a:solidFill>
                <a:schemeClr val="dk1"/>
              </a:solidFill>
            </a:endParaRP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" sz="1467" dirty="0">
                <a:solidFill>
                  <a:schemeClr val="dk1"/>
                </a:solidFill>
              </a:rPr>
              <a:t>Utiyama, M. and Isahara, H. (2007). A comparison of pivot methods for phrase-based statistical machine translation. In HLT-NAACL, pages 484–491.</a:t>
            </a: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-US" sz="1467" dirty="0" err="1">
                <a:solidFill>
                  <a:schemeClr val="dk1"/>
                </a:solidFill>
              </a:rPr>
              <a:t>Vilar</a:t>
            </a:r>
            <a:r>
              <a:rPr lang="en-US" sz="1467" dirty="0">
                <a:solidFill>
                  <a:schemeClr val="dk1"/>
                </a:solidFill>
              </a:rPr>
              <a:t>, D., Peter, J.-T., and Ney, H. (2007). Can we translate letters? In Proceedings of the Second Workshop on Statistical Machine Translation.</a:t>
            </a:r>
          </a:p>
          <a:p>
            <a:pPr indent="-397923">
              <a:buClr>
                <a:schemeClr val="dk1"/>
              </a:buClr>
              <a:buSzPts val="1100"/>
              <a:buAutoNum type="arabicPeriod" startAt="17"/>
            </a:pPr>
            <a:r>
              <a:rPr lang="en-US" sz="1467" dirty="0" err="1">
                <a:solidFill>
                  <a:schemeClr val="dk1"/>
                </a:solidFill>
              </a:rPr>
              <a:t>Vrandečić</a:t>
            </a:r>
            <a:r>
              <a:rPr lang="en-US" sz="1467" dirty="0">
                <a:solidFill>
                  <a:schemeClr val="dk1"/>
                </a:solidFill>
              </a:rPr>
              <a:t>, D. and </a:t>
            </a:r>
            <a:r>
              <a:rPr lang="en-US" sz="1467" dirty="0" err="1">
                <a:solidFill>
                  <a:schemeClr val="dk1"/>
                </a:solidFill>
              </a:rPr>
              <a:t>Krötzsch</a:t>
            </a:r>
            <a:r>
              <a:rPr lang="en-US" sz="1467" dirty="0">
                <a:solidFill>
                  <a:schemeClr val="dk1"/>
                </a:solidFill>
              </a:rPr>
              <a:t>, M. (2014). </a:t>
            </a:r>
            <a:r>
              <a:rPr lang="en-US" sz="1467" dirty="0" err="1">
                <a:solidFill>
                  <a:schemeClr val="dk1"/>
                </a:solidFill>
              </a:rPr>
              <a:t>Wikidata</a:t>
            </a:r>
            <a:r>
              <a:rPr lang="en-US" sz="1467" dirty="0">
                <a:solidFill>
                  <a:schemeClr val="dk1"/>
                </a:solidFill>
              </a:rPr>
              <a:t>: a free collaborative knowledgebase. Communications of the ACM.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FF5AC-4252-4BBE-AFC1-6D8FB2E12763}"/>
              </a:ext>
            </a:extLst>
          </p:cNvPr>
          <p:cNvSpPr txBox="1"/>
          <p:nvPr/>
        </p:nvSpPr>
        <p:spPr>
          <a:xfrm>
            <a:off x="287383" y="226423"/>
            <a:ext cx="1157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59644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A538-AD33-486E-BD4D-1716C005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5D96C-8720-4941-88EF-E744B19BC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97923">
              <a:buClr>
                <a:prstClr val="black"/>
              </a:buClr>
              <a:buSzPts val="1100"/>
              <a:buFont typeface="+mj-lt"/>
              <a:buAutoNum type="arabicPeriod" startAt="33"/>
            </a:pPr>
            <a:r>
              <a:rPr lang="en-US" sz="1467" dirty="0">
                <a:solidFill>
                  <a:prstClr val="black"/>
                </a:solidFill>
              </a:rPr>
              <a:t>Wu, H. and Wang, H. (2007). Pivot language approach for phrase-based statistical machine translation. Machine Translation, 21(3):165–181.</a:t>
            </a:r>
          </a:p>
          <a:p>
            <a:pPr lvl="0" indent="-397923">
              <a:buClr>
                <a:prstClr val="black"/>
              </a:buClr>
              <a:buSzPts val="1100"/>
              <a:buFont typeface="Arial" panose="020B0604020202020204" pitchFamily="34" charset="0"/>
              <a:buAutoNum type="arabicPeriod" startAt="33"/>
            </a:pPr>
            <a:r>
              <a:rPr lang="en-US" sz="1467" dirty="0">
                <a:solidFill>
                  <a:prstClr val="black"/>
                </a:solidFill>
              </a:rPr>
              <a:t>Wu, Y., Schuster, M., Chen, Z., Le, Q. V., and </a:t>
            </a:r>
            <a:r>
              <a:rPr lang="en-US" sz="1467" dirty="0" err="1">
                <a:solidFill>
                  <a:prstClr val="black"/>
                </a:solidFill>
              </a:rPr>
              <a:t>Norouzi</a:t>
            </a:r>
            <a:r>
              <a:rPr lang="en-US" sz="1467" dirty="0">
                <a:solidFill>
                  <a:prstClr val="black"/>
                </a:solidFill>
              </a:rPr>
              <a:t>, M. (2016). Google’s neural machine translation system: Bridging the gap between human and machine translation. </a:t>
            </a:r>
            <a:r>
              <a:rPr lang="en-US" sz="1467" dirty="0" err="1">
                <a:solidFill>
                  <a:prstClr val="black"/>
                </a:solidFill>
              </a:rPr>
              <a:t>ArXiv</a:t>
            </a:r>
            <a:r>
              <a:rPr lang="en-US" sz="1467" dirty="0">
                <a:solidFill>
                  <a:prstClr val="black"/>
                </a:solidFill>
              </a:rPr>
              <a:t> e-prints: abs/1609.08144.</a:t>
            </a:r>
          </a:p>
          <a:p>
            <a:pPr lvl="0" indent="-397923">
              <a:buClr>
                <a:prstClr val="black"/>
              </a:buClr>
              <a:buSzPts val="1100"/>
              <a:buFont typeface="Arial" panose="020B0604020202020204" pitchFamily="34" charset="0"/>
              <a:buAutoNum type="arabicPeriod" startAt="33"/>
            </a:pPr>
            <a:r>
              <a:rPr lang="en-US" sz="1467" dirty="0">
                <a:solidFill>
                  <a:prstClr val="black"/>
                </a:solidFill>
              </a:rPr>
              <a:t>Yang, Z., </a:t>
            </a:r>
            <a:r>
              <a:rPr lang="en-US" sz="1467" dirty="0" err="1">
                <a:solidFill>
                  <a:prstClr val="black"/>
                </a:solidFill>
              </a:rPr>
              <a:t>Salakhutdinov</a:t>
            </a:r>
            <a:r>
              <a:rPr lang="en-US" sz="1467" dirty="0">
                <a:solidFill>
                  <a:prstClr val="black"/>
                </a:solidFill>
              </a:rPr>
              <a:t>, R., and Cohen, W. (2016). Multi-task cross-lingual sequence tagging from scratch. </a:t>
            </a:r>
            <a:r>
              <a:rPr lang="en-US" sz="1467" dirty="0" err="1">
                <a:solidFill>
                  <a:prstClr val="black"/>
                </a:solidFill>
              </a:rPr>
              <a:t>arXiv</a:t>
            </a:r>
            <a:r>
              <a:rPr lang="en-US" sz="1467" dirty="0">
                <a:solidFill>
                  <a:prstClr val="black"/>
                </a:solidFill>
              </a:rPr>
              <a:t> preprint arXiv:1603.06270.</a:t>
            </a:r>
          </a:p>
          <a:p>
            <a:pPr lvl="0" indent="-397923">
              <a:buClr>
                <a:prstClr val="black"/>
              </a:buClr>
              <a:buSzPts val="1100"/>
              <a:buFont typeface="Arial" panose="020B0604020202020204" pitchFamily="34" charset="0"/>
              <a:buAutoNum type="arabicPeriod" startAt="33"/>
            </a:pPr>
            <a:r>
              <a:rPr lang="en-US" sz="1467" dirty="0" err="1">
                <a:solidFill>
                  <a:prstClr val="black"/>
                </a:solidFill>
              </a:rPr>
              <a:t>Zoph</a:t>
            </a:r>
            <a:r>
              <a:rPr lang="en-US" sz="1467" dirty="0">
                <a:solidFill>
                  <a:prstClr val="black"/>
                </a:solidFill>
              </a:rPr>
              <a:t>, B., </a:t>
            </a:r>
            <a:r>
              <a:rPr lang="en-US" sz="1467" dirty="0" err="1">
                <a:solidFill>
                  <a:prstClr val="black"/>
                </a:solidFill>
              </a:rPr>
              <a:t>Yuret</a:t>
            </a:r>
            <a:r>
              <a:rPr lang="en-US" sz="1467" dirty="0">
                <a:solidFill>
                  <a:prstClr val="black"/>
                </a:solidFill>
              </a:rPr>
              <a:t>, D., May, J., &amp; Knight, K. (2016). Transfer learning for low-resource neural machine translation. EMNLP.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87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36BD1A-BF1A-43AC-8AB0-AEED04B7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CE0F8-82D5-4280-BAA2-B1322D16D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64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Building a subword level translation system</a:t>
            </a:r>
            <a:endParaRPr/>
          </a:p>
        </p:txBody>
      </p:sp>
      <p:pic>
        <p:nvPicPr>
          <p:cNvPr id="526" name="Shape 5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700" y="1518367"/>
            <a:ext cx="68834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609600" y="1811233"/>
            <a:ext cx="80156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 dirty="0">
                <a:latin typeface="Ubuntu"/>
                <a:ea typeface="Ubuntu"/>
                <a:cs typeface="Ubuntu"/>
                <a:sym typeface="Ubuntu"/>
              </a:rPr>
              <a:t>Pre-processing: </a:t>
            </a:r>
          </a:p>
          <a:p>
            <a:r>
              <a:rPr lang="en" sz="2133" i="1" dirty="0">
                <a:latin typeface="Ubuntu"/>
                <a:ea typeface="Ubuntu"/>
                <a:cs typeface="Ubuntu"/>
                <a:sym typeface="Ubuntu"/>
              </a:rPr>
              <a:t>Segment the corpus</a:t>
            </a:r>
            <a:endParaRPr sz="2133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8" name="Shape 528"/>
          <p:cNvSpPr txBox="1"/>
          <p:nvPr/>
        </p:nvSpPr>
        <p:spPr>
          <a:xfrm>
            <a:off x="609600" y="3348800"/>
            <a:ext cx="80156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133" i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Tune at the word-level </a:t>
            </a:r>
            <a:r>
              <a:rPr lang="en" sz="1600" i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(Tiedemann, 2012)</a:t>
            </a:r>
            <a:endParaRPr sz="1600" dirty="0"/>
          </a:p>
        </p:txBody>
      </p:sp>
      <p:sp>
        <p:nvSpPr>
          <p:cNvPr id="529" name="Shape 529"/>
          <p:cNvSpPr txBox="1"/>
          <p:nvPr/>
        </p:nvSpPr>
        <p:spPr>
          <a:xfrm>
            <a:off x="609600" y="3940500"/>
            <a:ext cx="113608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133" i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Decode using cube-pruning &amp; smaller beam size for improved performance </a:t>
            </a:r>
            <a:endParaRPr sz="2133" i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609585"/>
            <a:r>
              <a:rPr lang="en" sz="1600" i="1" dirty="0">
                <a:solidFill>
                  <a:srgbClr val="980000"/>
                </a:solidFill>
                <a:latin typeface="Ubuntu"/>
                <a:ea typeface="Ubuntu"/>
                <a:cs typeface="Ubuntu"/>
                <a:sym typeface="Ubuntu"/>
              </a:rPr>
              <a:t>(Kunchukuttan &amp; Bhattacharyya, VarDial 2016)</a:t>
            </a:r>
            <a:endParaRPr sz="1600" dirty="0">
              <a:solidFill>
                <a:srgbClr val="980000"/>
              </a:solidFill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609600" y="4550100"/>
            <a:ext cx="94196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133" i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De-segment translation output</a:t>
            </a:r>
            <a:endParaRPr sz="2400"/>
          </a:p>
        </p:txBody>
      </p:sp>
      <p:sp>
        <p:nvSpPr>
          <p:cNvPr id="531" name="Shape 531"/>
          <p:cNvSpPr txBox="1"/>
          <p:nvPr/>
        </p:nvSpPr>
        <p:spPr>
          <a:xfrm>
            <a:off x="2743200" y="5156433"/>
            <a:ext cx="6975200" cy="69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रा जू  _ , _ घ र _ के _बा ह र _ म त _ जा ओ _ .</a:t>
            </a:r>
            <a:endParaRPr sz="2400"/>
          </a:p>
          <a:p>
            <a:endParaRPr sz="2400"/>
          </a:p>
          <a:p>
            <a:pPr>
              <a:buClr>
                <a:schemeClr val="dk1"/>
              </a:buClr>
              <a:buSzPts val="1100"/>
            </a:pPr>
            <a:endParaRPr sz="2400"/>
          </a:p>
        </p:txBody>
      </p:sp>
      <p:sp>
        <p:nvSpPr>
          <p:cNvPr id="532" name="Shape 532"/>
          <p:cNvSpPr txBox="1"/>
          <p:nvPr/>
        </p:nvSpPr>
        <p:spPr>
          <a:xfrm>
            <a:off x="2834733" y="6272567"/>
            <a:ext cx="6883200" cy="36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</a:rPr>
              <a:t>राजू  ,  घर के बाहर मत जाओ .</a:t>
            </a:r>
            <a:endParaRPr sz="2400"/>
          </a:p>
        </p:txBody>
      </p:sp>
      <p:sp>
        <p:nvSpPr>
          <p:cNvPr id="533" name="Shape 533"/>
          <p:cNvSpPr/>
          <p:nvPr/>
        </p:nvSpPr>
        <p:spPr>
          <a:xfrm>
            <a:off x="5775833" y="5914233"/>
            <a:ext cx="126000" cy="290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Shape 534"/>
          <p:cNvSpPr txBox="1"/>
          <p:nvPr/>
        </p:nvSpPr>
        <p:spPr>
          <a:xfrm>
            <a:off x="609600" y="2827233"/>
            <a:ext cx="8015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i="1" dirty="0">
                <a:latin typeface="Ubuntu"/>
                <a:ea typeface="Ubuntu"/>
                <a:cs typeface="Ubuntu"/>
                <a:sym typeface="Ubuntu"/>
              </a:rPr>
              <a:t>Use higher order language models </a:t>
            </a:r>
            <a:r>
              <a:rPr lang="en" sz="1600" i="1" dirty="0">
                <a:latin typeface="Ubuntu"/>
                <a:ea typeface="Ubuntu"/>
                <a:cs typeface="Ubuntu"/>
                <a:sym typeface="Ubuntu"/>
              </a:rPr>
              <a:t>(Vilar et al., 2007)</a:t>
            </a:r>
            <a:endParaRPr sz="1600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2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Shape 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700" y="1056901"/>
            <a:ext cx="5283200" cy="44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33" y="1056901"/>
            <a:ext cx="52324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/>
          <p:nvPr/>
        </p:nvSpPr>
        <p:spPr>
          <a:xfrm>
            <a:off x="644600" y="286500"/>
            <a:ext cx="5162400" cy="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i="1"/>
              <a:t>Zipf’s Law</a:t>
            </a:r>
            <a:endParaRPr sz="3200" i="1"/>
          </a:p>
        </p:txBody>
      </p:sp>
      <p:sp>
        <p:nvSpPr>
          <p:cNvPr id="509" name="Shape 509"/>
          <p:cNvSpPr txBox="1"/>
          <p:nvPr/>
        </p:nvSpPr>
        <p:spPr>
          <a:xfrm>
            <a:off x="6232600" y="286500"/>
            <a:ext cx="5162400" cy="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i="1"/>
              <a:t>Herdan-Heap Law</a:t>
            </a:r>
            <a:endParaRPr sz="3200" i="1"/>
          </a:p>
        </p:txBody>
      </p:sp>
      <p:sp>
        <p:nvSpPr>
          <p:cNvPr id="510" name="Shape 510"/>
          <p:cNvSpPr txBox="1"/>
          <p:nvPr/>
        </p:nvSpPr>
        <p:spPr>
          <a:xfrm>
            <a:off x="931100" y="5658300"/>
            <a:ext cx="50048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0000FF"/>
                </a:solidFill>
              </a:rPr>
              <a:t>Character 1-gram and OS don’t follow a “strong” Zipf’s Law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6620700" y="5658300"/>
            <a:ext cx="50048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0000FF"/>
                </a:solidFill>
              </a:rPr>
              <a:t>Character 1-gram, OS and BPE don’t follow a Herdan-Heap Law</a:t>
            </a:r>
            <a:endParaRPr sz="2400">
              <a:solidFill>
                <a:srgbClr val="0000FF"/>
              </a:solidFill>
            </a:endParaRPr>
          </a:p>
          <a:p>
            <a:pPr>
              <a:spcBef>
                <a:spcPts val="1333"/>
              </a:spcBef>
            </a:pPr>
            <a:r>
              <a:rPr lang="en" sz="1333" i="1"/>
              <a:t>Note: BPE vocab size is fixed</a:t>
            </a:r>
            <a:endParaRPr sz="1333" i="1"/>
          </a:p>
        </p:txBody>
      </p:sp>
      <p:sp>
        <p:nvSpPr>
          <p:cNvPr id="512" name="Shape 5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55</a:t>
            </a:fld>
            <a:endParaRPr/>
          </a:p>
        </p:txBody>
      </p:sp>
      <p:sp>
        <p:nvSpPr>
          <p:cNvPr id="513" name="Shape 513"/>
          <p:cNvSpPr txBox="1"/>
          <p:nvPr/>
        </p:nvSpPr>
        <p:spPr>
          <a:xfrm>
            <a:off x="9268500" y="6335267"/>
            <a:ext cx="2357200" cy="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i="1"/>
              <a:t>Manning et al (2008)</a:t>
            </a:r>
            <a:endParaRPr sz="1600" i="1"/>
          </a:p>
        </p:txBody>
      </p:sp>
    </p:spTree>
    <p:extLst>
      <p:ext uri="{BB962C8B-B14F-4D97-AF65-F5344CB8AC3E}">
        <p14:creationId xmlns:p14="http://schemas.microsoft.com/office/powerpoint/2010/main" val="13091923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title"/>
          </p:nvPr>
        </p:nvSpPr>
        <p:spPr>
          <a:xfrm>
            <a:off x="352667" y="228433"/>
            <a:ext cx="1175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i="1" dirty="0"/>
              <a:t>Address Data Sparsity</a:t>
            </a:r>
            <a:endParaRPr i="1" dirty="0"/>
          </a:p>
        </p:txBody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212400" y="1028633"/>
            <a:ext cx="11324800" cy="9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0256">
              <a:lnSpc>
                <a:spcPct val="115000"/>
              </a:lnSpc>
              <a:buClr>
                <a:srgbClr val="000000"/>
              </a:buClr>
              <a:buSzPts val="1600"/>
              <a:buFont typeface="Ubuntu"/>
              <a:buChar char="●"/>
            </a:pPr>
            <a:r>
              <a:rPr lang="en" sz="2133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Reduction in vocabulary size </a:t>
            </a:r>
            <a:endParaRPr sz="2133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40256">
              <a:buClr>
                <a:srgbClr val="000000"/>
              </a:buClr>
              <a:buSzPts val="1600"/>
              <a:buFont typeface="Ubuntu"/>
              <a:buChar char="●"/>
            </a:pPr>
            <a:r>
              <a:rPr lang="en" sz="213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Explain improvement compared with word and morph units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358767" y="21983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i="1"/>
              <a:t>Ability to learn Diverse Lexical Mappings</a:t>
            </a:r>
            <a:endParaRPr i="1"/>
          </a:p>
        </p:txBody>
      </p:sp>
      <p:pic>
        <p:nvPicPr>
          <p:cNvPr id="601" name="Shape 6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934" y="3150301"/>
            <a:ext cx="8847557" cy="20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Shape 602"/>
          <p:cNvSpPr txBox="1"/>
          <p:nvPr/>
        </p:nvSpPr>
        <p:spPr>
          <a:xfrm>
            <a:off x="698633" y="5163600"/>
            <a:ext cx="11192400" cy="1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buSzPts val="1800"/>
              <a:buChar char="●"/>
            </a:pPr>
            <a:r>
              <a:rPr lang="en" sz="2400" i="1"/>
              <a:t>Using BPE, different types of translation units can be learnt</a:t>
            </a:r>
            <a:endParaRPr sz="2400" i="1"/>
          </a:p>
          <a:p>
            <a:pPr marL="609585" indent="-457189">
              <a:spcBef>
                <a:spcPts val="1333"/>
              </a:spcBef>
              <a:buSzPts val="1800"/>
              <a:buChar char="●"/>
            </a:pPr>
            <a:r>
              <a:rPr lang="en" sz="2400" i="1"/>
              <a:t>The vocabulary size can be chosen as per the corpus size </a:t>
            </a:r>
            <a:endParaRPr sz="2400" i="1"/>
          </a:p>
          <a:p>
            <a:pPr marL="609585" indent="-457189">
              <a:spcBef>
                <a:spcPts val="1333"/>
              </a:spcBef>
              <a:spcAft>
                <a:spcPts val="1333"/>
              </a:spcAft>
              <a:buSzPts val="1800"/>
              <a:buChar char="●"/>
            </a:pPr>
            <a:r>
              <a:rPr lang="en" sz="2400" i="1"/>
              <a:t>Non-linguistic mappings as well</a:t>
            </a:r>
            <a:endParaRPr sz="2400" i="1"/>
          </a:p>
        </p:txBody>
      </p:sp>
      <p:sp>
        <p:nvSpPr>
          <p:cNvPr id="603" name="Shape 60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80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Additional Observations for </a:t>
            </a:r>
            <a:r>
              <a:rPr lang="en-US" dirty="0" err="1"/>
              <a:t>Subword</a:t>
            </a:r>
            <a:r>
              <a:rPr lang="en-US" dirty="0"/>
              <a:t> Translation</a:t>
            </a:r>
            <a:endParaRPr dirty="0"/>
          </a:p>
        </p:txBody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415600" y="1435033"/>
            <a:ext cx="11360800" cy="487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1333"/>
              </a:spcBef>
              <a:buClr>
                <a:srgbClr val="000000"/>
              </a:buClr>
              <a:buFont typeface="Ubuntu"/>
              <a:buChar char="●"/>
            </a:pP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Just a </a:t>
            </a:r>
            <a:r>
              <a:rPr lang="en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small vocabulary</a:t>
            </a: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needed for translation</a:t>
            </a:r>
          </a:p>
          <a:p>
            <a:pPr>
              <a:spcBef>
                <a:spcPts val="1333"/>
              </a:spcBef>
              <a:buClr>
                <a:srgbClr val="000000"/>
              </a:buClr>
              <a:buFont typeface="Ubuntu"/>
              <a:buChar char="●"/>
            </a:pP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Improving decoding speed: use a small beam size</a:t>
            </a:r>
          </a:p>
          <a:p>
            <a:pPr>
              <a:spcBef>
                <a:spcPts val="1333"/>
              </a:spcBef>
              <a:buClr>
                <a:srgbClr val="000000"/>
              </a:buClr>
              <a:buFont typeface="Ubuntu"/>
              <a:buChar char="●"/>
            </a:pP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Particularly beneficial for more synthetic languages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Font typeface="Ubuntu"/>
              <a:buChar char="●"/>
            </a:pP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Robust to domain changes &amp; works with small parallel corpora</a:t>
            </a:r>
            <a:endParaRPr lang="en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Font typeface="Ubuntu"/>
              <a:buChar char="●"/>
            </a:pPr>
            <a:endParaRPr lang="en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6" name="Shape 6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0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Additional Findings </a:t>
            </a:r>
            <a:r>
              <a:rPr lang="en-US" dirty="0"/>
              <a:t>for </a:t>
            </a:r>
            <a:r>
              <a:rPr lang="en-US" dirty="0" err="1"/>
              <a:t>Pivot+Subword</a:t>
            </a:r>
            <a:endParaRPr dirty="0"/>
          </a:p>
        </p:txBody>
      </p:sp>
      <p:sp>
        <p:nvSpPr>
          <p:cNvPr id="748" name="Shape 7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sp>
        <p:nvSpPr>
          <p:cNvPr id="749" name="Shape 749"/>
          <p:cNvSpPr txBox="1"/>
          <p:nvPr/>
        </p:nvSpPr>
        <p:spPr>
          <a:xfrm>
            <a:off x="601400" y="1899167"/>
            <a:ext cx="11426800" cy="3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>
              <a:lnSpc>
                <a:spcPct val="115000"/>
              </a:lnSpc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These results also hold for: 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219170" lvl="1" indent="-423323">
              <a:lnSpc>
                <a:spcPct val="115000"/>
              </a:lnSpc>
              <a:buClr>
                <a:schemeClr val="dk1"/>
              </a:buClr>
              <a:buSzPts val="1400"/>
              <a:buFont typeface="Ubuntu"/>
              <a:buChar char="○"/>
            </a:pPr>
            <a:r>
              <a:rPr lang="en" sz="2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Transfer-based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Pivot SMT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219170" lvl="1" indent="-423323">
              <a:lnSpc>
                <a:spcPct val="115000"/>
              </a:lnSpc>
              <a:buClr>
                <a:schemeClr val="dk1"/>
              </a:buClr>
              <a:buSzPts val="1400"/>
              <a:buFont typeface="Ubuntu"/>
              <a:buChar char="○"/>
            </a:pPr>
            <a:r>
              <a:rPr lang="en" sz="2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BPE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translation units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57189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We  see improvements in </a:t>
            </a:r>
            <a:r>
              <a:rPr lang="en" sz="2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cross-domain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translation also using subword units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09585" indent="-457189">
              <a:spcBef>
                <a:spcPts val="1333"/>
              </a:spcBef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2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Pivot language closer to the target seems to be better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609585"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(suggested by </a:t>
            </a:r>
            <a:r>
              <a:rPr lang="en" sz="2400" i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Paul et al (2013)</a:t>
            </a: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05459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DC3DCD-124B-4F68-8FAB-CC06B49CD16B}"/>
              </a:ext>
            </a:extLst>
          </p:cNvPr>
          <p:cNvSpPr/>
          <p:nvPr/>
        </p:nvSpPr>
        <p:spPr>
          <a:xfrm>
            <a:off x="9252411" y="2193799"/>
            <a:ext cx="1358069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  <a:endParaRPr lang="en-US" baseline="-25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192955-6234-4E25-9710-71827BFAB422}"/>
              </a:ext>
            </a:extLst>
          </p:cNvPr>
          <p:cNvSpPr/>
          <p:nvPr/>
        </p:nvSpPr>
        <p:spPr>
          <a:xfrm>
            <a:off x="4162696" y="2209366"/>
            <a:ext cx="1277341" cy="1140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</a:t>
            </a:r>
          </a:p>
          <a:p>
            <a:pPr algn="ctr"/>
            <a:r>
              <a:rPr lang="en-US" dirty="0"/>
              <a:t>Encoder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3A0AC0-7CFE-423E-981B-3686F442EDC3}"/>
              </a:ext>
            </a:extLst>
          </p:cNvPr>
          <p:cNvSpPr/>
          <p:nvPr/>
        </p:nvSpPr>
        <p:spPr>
          <a:xfrm>
            <a:off x="6261462" y="1986082"/>
            <a:ext cx="2402067" cy="155625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Attention Mechanism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C6B6D-6667-4D0D-8D1F-2A4A99ACC29C}"/>
              </a:ext>
            </a:extLst>
          </p:cNvPr>
          <p:cNvSpPr txBox="1"/>
          <p:nvPr/>
        </p:nvSpPr>
        <p:spPr>
          <a:xfrm>
            <a:off x="342815" y="1816983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64ABB-5D17-45A4-B7AC-6F92AC99EAF2}"/>
              </a:ext>
            </a:extLst>
          </p:cNvPr>
          <p:cNvSpPr txBox="1"/>
          <p:nvPr/>
        </p:nvSpPr>
        <p:spPr>
          <a:xfrm>
            <a:off x="254466" y="2572060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Bengali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900F80-D39F-43E1-8BBC-1FDE03ABBD1F}"/>
              </a:ext>
            </a:extLst>
          </p:cNvPr>
          <p:cNvSpPr txBox="1"/>
          <p:nvPr/>
        </p:nvSpPr>
        <p:spPr>
          <a:xfrm>
            <a:off x="349397" y="3334622"/>
            <a:ext cx="91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Telugu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9662-A9C7-4A3A-A8D3-90E3A31323E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076146" y="2001649"/>
            <a:ext cx="1214208" cy="516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B7426D-D2C5-45DE-9A57-CCB80EBF624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64497" y="2756726"/>
            <a:ext cx="1125857" cy="70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768D6-9A21-438B-82DC-BC9E44EFE8D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259428" y="3204418"/>
            <a:ext cx="1091886" cy="3148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6C31DE-D6B6-4ACE-9BE6-030DBB970C63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 flipV="1">
            <a:off x="5440037" y="2764211"/>
            <a:ext cx="821425" cy="15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D6DC94-F644-4DF5-942F-D8C322EACCE5}"/>
              </a:ext>
            </a:extLst>
          </p:cNvPr>
          <p:cNvCxnSpPr>
            <a:cxnSpLocks/>
            <a:stCxn id="9" idx="6"/>
            <a:endCxn id="2" idx="1"/>
          </p:cNvCxnSpPr>
          <p:nvPr/>
        </p:nvCxnSpPr>
        <p:spPr>
          <a:xfrm>
            <a:off x="8663529" y="2764211"/>
            <a:ext cx="5888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BA952D-CFD7-4189-8F25-74CC5B32F91A}"/>
              </a:ext>
            </a:extLst>
          </p:cNvPr>
          <p:cNvCxnSpPr>
            <a:cxnSpLocks/>
            <a:stCxn id="2" idx="3"/>
            <a:endCxn id="66" idx="2"/>
          </p:cNvCxnSpPr>
          <p:nvPr/>
        </p:nvCxnSpPr>
        <p:spPr>
          <a:xfrm flipV="1">
            <a:off x="10610480" y="1904587"/>
            <a:ext cx="740038" cy="859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EB40F4B-4FB0-4BA9-948D-6F7E06552275}"/>
              </a:ext>
            </a:extLst>
          </p:cNvPr>
          <p:cNvSpPr txBox="1"/>
          <p:nvPr/>
        </p:nvSpPr>
        <p:spPr>
          <a:xfrm>
            <a:off x="10766621" y="1535255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</a:t>
            </a: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55A7DFD2-2A5F-4D93-8471-C1FB345E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02236"/>
            <a:ext cx="10515600" cy="862607"/>
          </a:xfrm>
        </p:spPr>
        <p:txBody>
          <a:bodyPr/>
          <a:lstStyle/>
          <a:p>
            <a:r>
              <a:rPr lang="en-US" dirty="0"/>
              <a:t>Shared Decoder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EE31364-96A3-4E50-AB3B-0EDB24E4BA35}"/>
              </a:ext>
            </a:extLst>
          </p:cNvPr>
          <p:cNvSpPr/>
          <p:nvPr/>
        </p:nvSpPr>
        <p:spPr>
          <a:xfrm>
            <a:off x="1489166" y="2262647"/>
            <a:ext cx="2176347" cy="107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Embeddings &amp; Vocabularies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4AF9D98-0669-40F5-84BB-8754EB52B8D2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586993" y="2779778"/>
            <a:ext cx="575703" cy="2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77B3AC-4632-497C-94AC-D491D9F50BBD}"/>
              </a:ext>
            </a:extLst>
          </p:cNvPr>
          <p:cNvSpPr txBox="1"/>
          <p:nvPr/>
        </p:nvSpPr>
        <p:spPr>
          <a:xfrm>
            <a:off x="11062629" y="3542340"/>
            <a:ext cx="11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A8109E-CAA8-4DEF-8078-1D79074FCA1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0610480" y="2764211"/>
            <a:ext cx="836298" cy="75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D32E7B-C05B-4137-B0C1-09BCCCA6FBE7}"/>
              </a:ext>
            </a:extLst>
          </p:cNvPr>
          <p:cNvSpPr txBox="1"/>
          <p:nvPr/>
        </p:nvSpPr>
        <p:spPr>
          <a:xfrm>
            <a:off x="923192" y="4336989"/>
            <a:ext cx="1005601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Shared Embeddings for the target languages</a:t>
            </a:r>
          </a:p>
          <a:p>
            <a:pPr>
              <a:lnSpc>
                <a:spcPct val="200000"/>
              </a:lnSpc>
            </a:pPr>
            <a:r>
              <a:rPr lang="en-US" sz="2000" i="1" dirty="0"/>
              <a:t>Single Output layer</a:t>
            </a:r>
          </a:p>
          <a:p>
            <a:pPr>
              <a:lnSpc>
                <a:spcPct val="200000"/>
              </a:lnSpc>
            </a:pPr>
            <a:r>
              <a:rPr lang="en-US" sz="2000" i="1" dirty="0"/>
              <a:t>Target language is indicated by a special </a:t>
            </a:r>
            <a:r>
              <a:rPr lang="en-US" sz="2000" i="1" dirty="0" err="1"/>
              <a:t>lang</a:t>
            </a:r>
            <a:r>
              <a:rPr lang="en-US" sz="2000" i="1" dirty="0"/>
              <a:t>-id token in the input sequence</a:t>
            </a:r>
          </a:p>
        </p:txBody>
      </p:sp>
    </p:spTree>
    <p:extLst>
      <p:ext uri="{BB962C8B-B14F-4D97-AF65-F5344CB8AC3E}">
        <p14:creationId xmlns:p14="http://schemas.microsoft.com/office/powerpoint/2010/main" val="129905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Shape 6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6511"/>
            <a:ext cx="12048800" cy="57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Shape 665"/>
          <p:cNvSpPr txBox="1"/>
          <p:nvPr/>
        </p:nvSpPr>
        <p:spPr>
          <a:xfrm>
            <a:off x="3224461" y="5994752"/>
            <a:ext cx="8967600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400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These related languages are generally geographically contiguous</a:t>
            </a:r>
            <a:endParaRPr sz="2400" i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Shape 666"/>
          <p:cNvSpPr txBox="1"/>
          <p:nvPr/>
        </p:nvSpPr>
        <p:spPr>
          <a:xfrm>
            <a:off x="8551717" y="5216236"/>
            <a:ext cx="20156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Wikipedia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Shape 66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30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6511"/>
            <a:ext cx="12048800" cy="57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 txBox="1"/>
          <p:nvPr/>
        </p:nvSpPr>
        <p:spPr>
          <a:xfrm>
            <a:off x="3224461" y="5994752"/>
            <a:ext cx="8967600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400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These related languages are generally geographically contiguous</a:t>
            </a:r>
            <a:endParaRPr sz="2400" i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8551717" y="5216236"/>
            <a:ext cx="20156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Wikipedia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7529467" y="2408367"/>
            <a:ext cx="805600" cy="100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Shape 676"/>
          <p:cNvSpPr/>
          <p:nvPr/>
        </p:nvSpPr>
        <p:spPr>
          <a:xfrm>
            <a:off x="8475233" y="2790767"/>
            <a:ext cx="805600" cy="620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Shape 677"/>
          <p:cNvSpPr/>
          <p:nvPr/>
        </p:nvSpPr>
        <p:spPr>
          <a:xfrm>
            <a:off x="5685167" y="1754800"/>
            <a:ext cx="558000" cy="36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Shape 678"/>
          <p:cNvSpPr/>
          <p:nvPr/>
        </p:nvSpPr>
        <p:spPr>
          <a:xfrm>
            <a:off x="4903533" y="3135700"/>
            <a:ext cx="558000" cy="36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Shape 679"/>
          <p:cNvSpPr/>
          <p:nvPr/>
        </p:nvSpPr>
        <p:spPr>
          <a:xfrm>
            <a:off x="5738867" y="1051467"/>
            <a:ext cx="1441600" cy="461600"/>
          </a:xfrm>
          <a:prstGeom prst="wedgeEllipseCallout">
            <a:avLst>
              <a:gd name="adj1" fmla="val -31368"/>
              <a:gd name="adj2" fmla="val 11788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/>
              <a:t>Balkans</a:t>
            </a:r>
            <a:endParaRPr sz="1333"/>
          </a:p>
        </p:txBody>
      </p:sp>
      <p:sp>
        <p:nvSpPr>
          <p:cNvPr id="680" name="Shape 680"/>
          <p:cNvSpPr/>
          <p:nvPr/>
        </p:nvSpPr>
        <p:spPr>
          <a:xfrm>
            <a:off x="7723733" y="1983800"/>
            <a:ext cx="2015600" cy="461600"/>
          </a:xfrm>
          <a:prstGeom prst="wedgeEllipseCallout">
            <a:avLst>
              <a:gd name="adj1" fmla="val -31990"/>
              <a:gd name="adj2" fmla="val 9460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Indian Subcontinent</a:t>
            </a:r>
            <a:endParaRPr sz="1333"/>
          </a:p>
        </p:txBody>
      </p:sp>
      <p:sp>
        <p:nvSpPr>
          <p:cNvPr id="681" name="Shape 681"/>
          <p:cNvSpPr/>
          <p:nvPr/>
        </p:nvSpPr>
        <p:spPr>
          <a:xfrm>
            <a:off x="9359400" y="3087100"/>
            <a:ext cx="2015600" cy="461600"/>
          </a:xfrm>
          <a:prstGeom prst="wedgeEllipseCallout">
            <a:avLst>
              <a:gd name="adj1" fmla="val -63871"/>
              <a:gd name="adj2" fmla="val -186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South East Asia</a:t>
            </a:r>
            <a:endParaRPr sz="1333"/>
          </a:p>
        </p:txBody>
      </p:sp>
      <p:sp>
        <p:nvSpPr>
          <p:cNvPr id="682" name="Shape 682"/>
          <p:cNvSpPr/>
          <p:nvPr/>
        </p:nvSpPr>
        <p:spPr>
          <a:xfrm>
            <a:off x="5028833" y="2445400"/>
            <a:ext cx="1441600" cy="461600"/>
          </a:xfrm>
          <a:prstGeom prst="wedgeEllipseCallout">
            <a:avLst>
              <a:gd name="adj1" fmla="val -33040"/>
              <a:gd name="adj2" fmla="val 11847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Nigeria</a:t>
            </a:r>
            <a:endParaRPr sz="1333"/>
          </a:p>
        </p:txBody>
      </p:sp>
      <p:sp>
        <p:nvSpPr>
          <p:cNvPr id="683" name="Shape 68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7</a:t>
            </a:fld>
            <a:endParaRPr/>
          </a:p>
        </p:txBody>
      </p:sp>
      <p:sp>
        <p:nvSpPr>
          <p:cNvPr id="14" name="Shape 680">
            <a:extLst>
              <a:ext uri="{FF2B5EF4-FFF2-40B4-BE49-F238E27FC236}">
                <a16:creationId xmlns:a16="http://schemas.microsoft.com/office/drawing/2014/main" id="{39A045B4-A3CF-4ADE-99FE-3A0AFDBCBB45}"/>
              </a:ext>
            </a:extLst>
          </p:cNvPr>
          <p:cNvSpPr/>
          <p:nvPr/>
        </p:nvSpPr>
        <p:spPr>
          <a:xfrm>
            <a:off x="7730851" y="1982372"/>
            <a:ext cx="2015600" cy="461600"/>
          </a:xfrm>
          <a:prstGeom prst="wedgeEllipseCallout">
            <a:avLst>
              <a:gd name="adj1" fmla="val -31990"/>
              <a:gd name="adj2" fmla="val 94606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Indian Subcontinent</a:t>
            </a:r>
            <a:endParaRPr sz="1333" dirty="0"/>
          </a:p>
        </p:txBody>
      </p:sp>
    </p:spTree>
    <p:extLst>
      <p:ext uri="{BB962C8B-B14F-4D97-AF65-F5344CB8AC3E}">
        <p14:creationId xmlns:p14="http://schemas.microsoft.com/office/powerpoint/2010/main" val="37080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9FFEC-3605-4834-BEFE-21D40D28E509}"/>
              </a:ext>
            </a:extLst>
          </p:cNvPr>
          <p:cNvSpPr txBox="1"/>
          <p:nvPr/>
        </p:nvSpPr>
        <p:spPr>
          <a:xfrm>
            <a:off x="331693" y="4919008"/>
            <a:ext cx="11696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language families (+ 2 to 3 on the Andaman &amp; Nicobar Islands)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22 scheduled languages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11 languages with more than 25 million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Highly multilingual country</a:t>
            </a:r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BCC3E658-22F3-4B58-AE47-8FE9DAB03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50" y="369332"/>
            <a:ext cx="6528450" cy="4129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588556-701E-4CEE-9C65-43A553C2FF0A}"/>
              </a:ext>
            </a:extLst>
          </p:cNvPr>
          <p:cNvSpPr txBox="1"/>
          <p:nvPr/>
        </p:nvSpPr>
        <p:spPr>
          <a:xfrm>
            <a:off x="7033846" y="3675185"/>
            <a:ext cx="949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Quora</a:t>
            </a:r>
          </a:p>
        </p:txBody>
      </p:sp>
    </p:spTree>
    <p:extLst>
      <p:ext uri="{BB962C8B-B14F-4D97-AF65-F5344CB8AC3E}">
        <p14:creationId xmlns:p14="http://schemas.microsoft.com/office/powerpoint/2010/main" val="416143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/>
        </p:nvSpPr>
        <p:spPr>
          <a:xfrm>
            <a:off x="1470000" y="583438"/>
            <a:ext cx="9225600" cy="2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800" i="1" dirty="0">
                <a:latin typeface="Calibri"/>
                <a:ea typeface="Calibri"/>
                <a:cs typeface="Calibri"/>
                <a:sym typeface="Calibri"/>
              </a:rPr>
              <a:t>Naturally, lot of communication between such languages</a:t>
            </a:r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800" i="1" dirty="0">
                <a:latin typeface="Calibri"/>
                <a:ea typeface="Calibri"/>
                <a:cs typeface="Calibri"/>
                <a:sym typeface="Calibri"/>
              </a:rPr>
              <a:t>(government, social, business needs)</a:t>
            </a:r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translation requirements also involves related languages</a:t>
            </a:r>
            <a:endParaRPr sz="1467" dirty="0"/>
          </a:p>
        </p:txBody>
      </p:sp>
      <p:sp>
        <p:nvSpPr>
          <p:cNvPr id="689" name="Shape 689"/>
          <p:cNvSpPr/>
          <p:nvPr/>
        </p:nvSpPr>
        <p:spPr>
          <a:xfrm>
            <a:off x="6061166" y="1520857"/>
            <a:ext cx="214800" cy="365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Shape 69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9</a:t>
            </a:fld>
            <a:endParaRPr/>
          </a:p>
        </p:txBody>
      </p:sp>
      <p:sp>
        <p:nvSpPr>
          <p:cNvPr id="7" name="Shape 711">
            <a:extLst>
              <a:ext uri="{FF2B5EF4-FFF2-40B4-BE49-F238E27FC236}">
                <a16:creationId xmlns:a16="http://schemas.microsoft.com/office/drawing/2014/main" id="{023A3C85-477F-4B10-9B3A-CE0266A6FB32}"/>
              </a:ext>
            </a:extLst>
          </p:cNvPr>
          <p:cNvSpPr txBox="1"/>
          <p:nvPr/>
        </p:nvSpPr>
        <p:spPr>
          <a:xfrm>
            <a:off x="443760" y="3686743"/>
            <a:ext cx="4188823" cy="1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800" i="1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Between related languages </a:t>
            </a:r>
          </a:p>
          <a:p>
            <a:pPr algn="ctr"/>
            <a:r>
              <a:rPr lang="en" sz="2400" i="1" dirty="0">
                <a:latin typeface="Calibri"/>
                <a:ea typeface="Calibri"/>
                <a:cs typeface="Calibri"/>
                <a:sym typeface="Calibri"/>
              </a:rPr>
              <a:t>Hindi-Malayalam</a:t>
            </a:r>
          </a:p>
          <a:p>
            <a:pPr algn="ctr"/>
            <a:r>
              <a:rPr lang="en" sz="2400" i="1" dirty="0">
                <a:latin typeface="Calibri"/>
                <a:ea typeface="Calibri"/>
                <a:cs typeface="Calibri"/>
                <a:sym typeface="Calibri"/>
              </a:rPr>
              <a:t>Marathi-Bengali</a:t>
            </a:r>
          </a:p>
          <a:p>
            <a:pPr algn="ctr"/>
            <a:r>
              <a:rPr lang="en" sz="2400" i="1" dirty="0">
                <a:latin typeface="Calibri"/>
                <a:ea typeface="Calibri"/>
                <a:cs typeface="Calibri"/>
                <a:sym typeface="Calibri"/>
              </a:rPr>
              <a:t>Czech-Slovak</a:t>
            </a:r>
            <a:endParaRPr sz="24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712">
            <a:extLst>
              <a:ext uri="{FF2B5EF4-FFF2-40B4-BE49-F238E27FC236}">
                <a16:creationId xmlns:a16="http://schemas.microsoft.com/office/drawing/2014/main" id="{34CA81BB-7F10-4102-A0E9-F7620AB0E781}"/>
              </a:ext>
            </a:extLst>
          </p:cNvPr>
          <p:cNvSpPr/>
          <p:nvPr/>
        </p:nvSpPr>
        <p:spPr>
          <a:xfrm>
            <a:off x="5331634" y="3685294"/>
            <a:ext cx="6557931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800" i="1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Related languages  ⇐⇒ Link languages</a:t>
            </a:r>
          </a:p>
          <a:p>
            <a:pPr algn="ctr"/>
            <a:r>
              <a:rPr lang="e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Kannada,Gujarati ⇒ English</a:t>
            </a:r>
          </a:p>
          <a:p>
            <a:pPr algn="ctr"/>
            <a:r>
              <a:rPr lang="e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⇒  Tamil,Telugu</a:t>
            </a:r>
            <a:endParaRPr sz="2400" i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714">
            <a:extLst>
              <a:ext uri="{FF2B5EF4-FFF2-40B4-BE49-F238E27FC236}">
                <a16:creationId xmlns:a16="http://schemas.microsoft.com/office/drawing/2014/main" id="{AF06E20C-7516-4F1F-8943-5AAB1894839E}"/>
              </a:ext>
            </a:extLst>
          </p:cNvPr>
          <p:cNvSpPr txBox="1"/>
          <p:nvPr/>
        </p:nvSpPr>
        <p:spPr>
          <a:xfrm>
            <a:off x="1161336" y="5468351"/>
            <a:ext cx="10259699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i="1" dirty="0"/>
              <a:t>We want to be able to handle a large number of such languages</a:t>
            </a:r>
            <a:endParaRPr sz="2667" i="1" dirty="0"/>
          </a:p>
          <a:p>
            <a:r>
              <a:rPr lang="en" sz="2133" i="1" dirty="0"/>
              <a:t>e.g.	30+ languages with a speaker population of 1 million + in the Indian subcontinent</a:t>
            </a:r>
            <a:endParaRPr sz="2133" i="1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C91B88E-1C9F-44A5-8F7F-2F372685FDFC}"/>
              </a:ext>
            </a:extLst>
          </p:cNvPr>
          <p:cNvSpPr/>
          <p:nvPr/>
        </p:nvSpPr>
        <p:spPr>
          <a:xfrm rot="2990299">
            <a:off x="3827388" y="2194472"/>
            <a:ext cx="322730" cy="1592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BA00CDE-5C62-4294-A65E-816A5690BAB3}"/>
              </a:ext>
            </a:extLst>
          </p:cNvPr>
          <p:cNvSpPr/>
          <p:nvPr/>
        </p:nvSpPr>
        <p:spPr>
          <a:xfrm rot="18764273">
            <a:off x="7645991" y="2230325"/>
            <a:ext cx="322730" cy="1592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4095</Words>
  <Application>Microsoft Office PowerPoint</Application>
  <PresentationFormat>Widescreen</PresentationFormat>
  <Paragraphs>691</Paragraphs>
  <Slides>59</Slides>
  <Notes>52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Mangal</vt:lpstr>
      <vt:lpstr>Open Sans</vt:lpstr>
      <vt:lpstr>Times New Roman</vt:lpstr>
      <vt:lpstr>Ubuntu</vt:lpstr>
      <vt:lpstr>Verdana</vt:lpstr>
      <vt:lpstr>Wingdings</vt:lpstr>
      <vt:lpstr>Office Theme</vt:lpstr>
      <vt:lpstr>Machine Translation for Related Languages </vt:lpstr>
      <vt:lpstr>What is Machine Translation?</vt:lpstr>
      <vt:lpstr>PowerPoint Presentation</vt:lpstr>
      <vt:lpstr>Key Similarities between related languages</vt:lpstr>
      <vt:lpstr>Why are we interested in such related languages?</vt:lpstr>
      <vt:lpstr>PowerPoint Presentation</vt:lpstr>
      <vt:lpstr>PowerPoint Presentation</vt:lpstr>
      <vt:lpstr>PowerPoint Presentation</vt:lpstr>
      <vt:lpstr>PowerPoint Presentation</vt:lpstr>
      <vt:lpstr>Is vanilla Statistical Machine Translation not sufficient?</vt:lpstr>
      <vt:lpstr>PowerPoint Presentation</vt:lpstr>
      <vt:lpstr>PowerPoint Presentation</vt:lpstr>
      <vt:lpstr>PowerPoint Presentation</vt:lpstr>
      <vt:lpstr>Utilizing Lexical Similarity for Subword-level translation</vt:lpstr>
      <vt:lpstr>Lexically Similar Languages (Many words having similar form and meaning)</vt:lpstr>
      <vt:lpstr>Why do we use word-level translation?</vt:lpstr>
      <vt:lpstr>Related Work</vt:lpstr>
      <vt:lpstr>Orthographic Syllable </vt:lpstr>
      <vt:lpstr>Byte Pair Encoded (BPE) Unit</vt:lpstr>
      <vt:lpstr>Byte Pair Encoded (BPE) Unit</vt:lpstr>
      <vt:lpstr>Example of various translation units</vt:lpstr>
      <vt:lpstr>Typical SMT Pipeline</vt:lpstr>
      <vt:lpstr>Adapting SMT for subword-level translation</vt:lpstr>
      <vt:lpstr>Comparison of subword level units</vt:lpstr>
      <vt:lpstr>Experiments: Language Pairs &amp; Datasets</vt:lpstr>
      <vt:lpstr>PowerPoint Presentation</vt:lpstr>
      <vt:lpstr>PowerPoint Presentation</vt:lpstr>
      <vt:lpstr>PowerPoint Presentation</vt:lpstr>
      <vt:lpstr>Some Illustrations from Hindi-Malayalam translation</vt:lpstr>
      <vt:lpstr>Why do OS and BPE outperform other units?</vt:lpstr>
      <vt:lpstr>Judicious use of Lexical Similarity</vt:lpstr>
      <vt:lpstr>Utilizing Lexical Similarity between related, low resource languages for Pivot based SMT</vt:lpstr>
      <vt:lpstr>Utilizing Lexical Similarity for Pivot-based SMT</vt:lpstr>
      <vt:lpstr>Related Work</vt:lpstr>
      <vt:lpstr>Triangulation of Pivot Tables (Utiyama &amp; Isahara,2007; Wu &amp; Wang, 2007) </vt:lpstr>
      <vt:lpstr>Comparison of translation units for pivot SMT</vt:lpstr>
      <vt:lpstr>Comparison of OS level pivot with direct models</vt:lpstr>
      <vt:lpstr>Can multiple pivot languages do better?</vt:lpstr>
      <vt:lpstr>Multilingual Neural Machine Translation</vt:lpstr>
      <vt:lpstr>PowerPoint Presentation</vt:lpstr>
      <vt:lpstr>Multilingual Neural Translation</vt:lpstr>
      <vt:lpstr>Shared Encoder</vt:lpstr>
      <vt:lpstr>Shared Encoder</vt:lpstr>
      <vt:lpstr>Shared Encoder</vt:lpstr>
      <vt:lpstr>Shared Encoder with Adversarial Training</vt:lpstr>
      <vt:lpstr>Training Multilingual NMT systems</vt:lpstr>
      <vt:lpstr>Learning Multilingual mappings/embeddings</vt:lpstr>
      <vt:lpstr>Summary and Future Directions</vt:lpstr>
      <vt:lpstr>Thank you!</vt:lpstr>
      <vt:lpstr>PowerPoint Presentation</vt:lpstr>
      <vt:lpstr>PowerPoint Presentation</vt:lpstr>
      <vt:lpstr>References</vt:lpstr>
      <vt:lpstr>Extra Slides</vt:lpstr>
      <vt:lpstr>Building a subword level translation system</vt:lpstr>
      <vt:lpstr>PowerPoint Presentation</vt:lpstr>
      <vt:lpstr>Address Data Sparsity</vt:lpstr>
      <vt:lpstr>Additional Observations for Subword Translation</vt:lpstr>
      <vt:lpstr>Additional Findings for Pivot+Subword</vt:lpstr>
      <vt:lpstr>Shared Decoder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Anoop Kunchukuttan (STC INDIA)</dc:creator>
  <cp:lastModifiedBy>Anoop Kunchukuttan (STC INDIA)</cp:lastModifiedBy>
  <cp:revision>111</cp:revision>
  <dcterms:created xsi:type="dcterms:W3CDTF">2018-05-11T11:16:39Z</dcterms:created>
  <dcterms:modified xsi:type="dcterms:W3CDTF">2018-05-17T23:45:23Z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ankunchu@microsoft.com</vt:lpwstr>
  </property>
  <property fmtid="{D5CDD505-2E9C-101B-9397-08002B2CF9AE}" pid="5" name="MSIP_Label_f42aa342-8706-4288-bd11-ebb85995028c_SetDate">
    <vt:lpwstr>2018-05-12T11:24:51.3477195Z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