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28"/>
  </p:notesMasterIdLst>
  <p:sldIdLst>
    <p:sldId id="256" r:id="rId2"/>
    <p:sldId id="257" r:id="rId3"/>
    <p:sldId id="285" r:id="rId4"/>
    <p:sldId id="258" r:id="rId5"/>
    <p:sldId id="273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84" r:id="rId17"/>
    <p:sldId id="265" r:id="rId18"/>
    <p:sldId id="270" r:id="rId19"/>
    <p:sldId id="271" r:id="rId20"/>
    <p:sldId id="272" r:id="rId21"/>
    <p:sldId id="281" r:id="rId22"/>
    <p:sldId id="280" r:id="rId23"/>
    <p:sldId id="274" r:id="rId24"/>
    <p:sldId id="275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D8222-3B2E-BE38-43CC-C91C7E7AB9E2}" v="497" dt="2025-07-31T11:48:52.295"/>
    <p1510:client id="{6B3A6443-3A97-D6B8-FD86-C72FA7516BB0}" v="813" vWet="814" dt="2025-08-01T03:34:32.607"/>
    <p1510:client id="{9BB0659C-7710-8F8D-9A2B-DC83972FA34C}" v="13" dt="2025-07-31T12:12:00.300"/>
    <p1510:client id="{E25ACEC4-1C7B-9CC5-8DC6-3F5107985BC3}" v="263" dt="2025-07-31T12:03:18.953"/>
    <p1510:client id="{F921380A-5EBC-157C-4335-2ABC6D06053A}" v="24" dt="2025-08-01T03:37:02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06:3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1344 24575,'23'-14'0,"4"-5"0,5-5 0,7-5 0,15-13 0,1-5 0,-2-1 0,-7 4 0,-11 9 0,-1 0 0,0-1 0,1-1 0,-1 1 0,-2 1 0,-2 3 0,-1 4 0,-3 3 0,0 1 0,0 0 0,0-2 0,2-2 0,1-1 0,2-2 0,1 1 0,-1-2 0,0 2 0,0 1 0,0 2 0,0 1 0,-2 0 0,0 1 0,-2 1 0,-1 1 0,-2 3 0,-3 1 0,-2 1 0,-2 1 0,-1 1 0,1 1 0,-3 1 0,0 1 0,-1 2 0,-1 0 0,1 1 0,-1 0 0,2-1 0,1 1 0,2-2 0,-1 0 0,1-1 0,-1 1 0,1 1 0,-4 4 0,-2 0 0,-2 0 0,0 1 0,2-3 0,4-2 0,-2-2 0,0 1 0,-2 2 0,-5 4 0,-3 7 0,-2-2 0,-2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38:28.125"/>
    </inkml:context>
    <inkml:brush xml:id="br0">
      <inkml:brushProperty name="width" value="0.1" units="cm"/>
      <inkml:brushProperty name="height" value="0.6" units="cm"/>
      <inkml:brushProperty name="color" value="#C00000"/>
      <inkml:brushProperty name="inkEffects" value="pencil"/>
    </inkml:brush>
  </inkml:definitions>
  <inkml:trace contextRef="#ctx0" brushRef="#br0">0 1 16383,'0'43'0,"0"13"0,0 27 0,0-31 0,0 1 0,0 7 0,0 1 0,0 3 0,0 2 0,1 10 0,-1 1 0,3-2 0,-1-1 0,2-4 0,1-2 0,0-8 0,0-4 0,6 29 0,-3-8 0,-1 0 0,1 0 0,0 0 0,3 0 0,0-2 0,1 0 0,-1-3 0,0 0 0,0-5 0,-1-3 0,0-4 0,-1-8 0,0-5 0,-2-5 0,-1-5 0,-2-5 0,-2-8 0,0-4 0,0-3 0,0-3 0,0-1 0,-1-3 0,0-3 0,1-1 0,0-1 0,1 0 0,1 2 0,0 1 0,1 3 0,0 1 0,0 0 0,-2-6 0,-1-2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38:30.041"/>
    </inkml:context>
    <inkml:brush xml:id="br0">
      <inkml:brushProperty name="width" value="0.1" units="cm"/>
      <inkml:brushProperty name="height" value="0.6" units="cm"/>
      <inkml:brushProperty name="color" value="#C00000"/>
      <inkml:brushProperty name="inkEffects" value="pencil"/>
    </inkml:brush>
  </inkml:definitions>
  <inkml:trace contextRef="#ctx0" brushRef="#br0">1 0 16383,'0'46'0,"0"16"0,0 25 0,0-34 0,0 1 0,0 3 0,0 1 0,0 1 0,0-1 0,0 1 0,0 0 0,0-1 0,0 0 0,0-1 0,0-1 0,0-2 0,0-2 0,2 41 0,4-9 0,2-8 0,2-5 0,1-1 0,0-5 0,0-1 0,1-2 0,-2-5 0,2-2 0,0-5 0,0-2 0,-1-2 0,-2 0 0,-1 1 0,1 1 0,0 3 0,2 1 0,1 2 0,1 3 0,-1 0 0,0-1 0,-2-6 0,-1-6 0,-2-7 0,-3-8 0,-1-4 0,1-6 0,-2-3 0,0-3 0,1-3 0,-2-5 0,0-4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38:32.041"/>
    </inkml:context>
    <inkml:brush xml:id="br0">
      <inkml:brushProperty name="width" value="0.1" units="cm"/>
      <inkml:brushProperty name="height" value="0.6" units="cm"/>
      <inkml:brushProperty name="color" value="#C00000"/>
      <inkml:brushProperty name="inkEffects" value="pencil"/>
    </inkml:brush>
  </inkml:definitions>
  <inkml:trace contextRef="#ctx0" brushRef="#br0">1 1 16383,'0'47'0,"0"33"0,0-17 0,0 8 0,0 17 0,0 5 0,0-26 0,0 2 0,0 0 0,0 0 0,0 0 0,1-1 0,2 33 0,3-3 0,2-7 0,3-4 0,1-6 0,2-4 0,1-6 0,0-3 0,-1-8 0,-1-2 0,-1-6 0,0 0 0,10 44 0,-2-6 0,-2-3 0,-2-4 0,-5-7 0,-1-10 0,-4-10 0,-1-12 0,-2-10 0,1-6 0,-1-6 0,0-3 0,0 0 0,0-3 0,1 1 0,1-1 0,-1 0 0,1 1 0,-1-1 0,-2-7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38:35.057"/>
    </inkml:context>
    <inkml:brush xml:id="br0">
      <inkml:brushProperty name="width" value="0.1" units="cm"/>
      <inkml:brushProperty name="height" value="0.6" units="cm"/>
      <inkml:brushProperty name="color" value="#C00000"/>
      <inkml:brushProperty name="inkEffects" value="pencil"/>
    </inkml:brush>
  </inkml:definitions>
  <inkml:trace contextRef="#ctx0" brushRef="#br0">1 0 16383,'0'56'0,"0"12"0,0 13 0,0 9 0,0-5 0,0-5 0,0 17 0,0 2 0,0-47 0,0-1 0,2 44 0,2-21 0,0-9 0,3-8 0,-2-8 0,0-7 0,-1-5 0,0-4 0,2-1 0,1 4 0,0 4 0,1 4 0,0 2 0,1 0 0,-1 0 0,0-3 0,-3-5 0,-2-4 0,1-4 0,-2-3 0,0-1 0,0-2 0,0 3 0,0 0 0,1 1 0,0 0 0,0-1 0,-1-1 0,2-2 0,-2-3 0,1-3 0,1-2 0,-2-3 0,0-1 0,0 0 0,2 1 0,2 3 0,2 1 0,1-2 0,1-1 0,1-2 0,1-1 0,-2-1 0,-4-5 0,-2-2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38:36.641"/>
    </inkml:context>
    <inkml:brush xml:id="br0">
      <inkml:brushProperty name="width" value="0.1" units="cm"/>
      <inkml:brushProperty name="height" value="0.6" units="cm"/>
      <inkml:brushProperty name="color" value="#C00000"/>
      <inkml:brushProperty name="inkEffects" value="pencil"/>
    </inkml:brush>
  </inkml:definitions>
  <inkml:trace contextRef="#ctx0" brushRef="#br0">0 1 16383,'0'52'0,"0"16"0,0 21 0,0-38 0,0 0 0,0-1 0,0 0 0,0 46 0,0-2 0,0-10 0,0-7 0,0-10 0,0-9 0,0-7 0,0-5 0,0-7 0,0-2 0,0-3 0,1-2 0,1-1 0,2-2 0,2 4 0,2 6 0,1 5 0,0 3 0,2 2 0,-2-3 0,1-4 0,-2-3 0,1-2 0,0-2 0,-1-1 0,1-3 0,-1-1 0,-1-2 0,-1 1 0,0-2 0,-2 1 0,1 0 0,-1-1 0,-2-2 0,2-4 0,-3-10 0,1-4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38:38.674"/>
    </inkml:context>
    <inkml:brush xml:id="br0">
      <inkml:brushProperty name="width" value="0.1" units="cm"/>
      <inkml:brushProperty name="height" value="0.6" units="cm"/>
      <inkml:brushProperty name="color" value="#C00000"/>
      <inkml:brushProperty name="inkEffects" value="pencil"/>
    </inkml:brush>
  </inkml:definitions>
  <inkml:trace contextRef="#ctx0" brushRef="#br0">1 0 16383,'0'31'0,"0"6"0,0 10 0,0 6 0,0 3 0,0 3 0,0 2 0,2 0 0,3 0 0,2-6 0,2-5 0,-1-8 0,-2-7 0,-1-7 0,-3-5 0,0-4 0,0-5 0,0-1 0,0-3 0,-1-1 0,1 1 0,0 3 0,2 1 0,-2 4 0,0 1 0,2 0 0,-2-1 0,0-2 0,0-3 0,-2-3 0,0-5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06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1 537 24575,'25'-9'0,"3"-5"0,11-10 0,11-12 0,3-3 0,-3 1 0,-6 4 0,-6 6 0,-1 3 0,1 1 0,-1 2 0,-1 2 0,-2-1 0,0 3 0,-2 2 0,-2 0 0,-1 0 0,-2-1 0,-3 2 0,0 2 0,-1 2 0,-2 2 0,0 0 0,-3 1 0,-1 2 0,-1-1 0,1 1 0,-3 0 0,-1 0 0,-4 1 0,-3 1 0,-2 0 0,0 0 0,2 1 0,-2 1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06:3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1032 24575,'10'-11'0,"9"-10"0,14-10 0,13-7 0,6-3 0,1-1 0,-2 0 0,-3 2 0,-5 4 0,-4 5 0,-7 4 0,-2 2 0,-1 3 0,-1 2 0,-1 2 0,-1 0 0,-2 1 0,-1 0 0,-2 2 0,-1 0 0,0 2 0,0 0 0,0 0 0,3 0 0,-2-1 0,3-1 0,-1-2 0,1-1 0,2 1 0,0-1 0,0 1 0,0 0 0,-1-1 0,1 1 0,0 1 0,0 1 0,-1 0 0,-2 0 0,-2 0 0,-2 2 0,-1 2 0,-1 1 0,-1 0 0,1-1 0,-3 0 0,0-1 0,0 1 0,-1 0 0,2 0 0,-3 0 0,0 1 0,-1 3 0,-3-1 0,2 2 0,-2 0 0,-1-2 0,0 2 0,-1-1 0,0 1 0,1 0 0,-1-1 0,-1 3 0,-3 0 0,-1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06:3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1212 24575,'16'-6'0,"10"-13"0,16-13 0,13-13 0,4-7 0,1 2 0,-6 3 0,-6 6 0,-8 8 0,-5 6 0,-1 2 0,-4 3 0,-1 0 0,-2 1 0,-2 0 0,1-2 0,0 1 0,1 0 0,-2 0 0,-2 0 0,0 1 0,-2 0 0,1 1 0,-1-2 0,-1 1 0,0 2 0,-2 2 0,1 0 0,0 0 0,2-1 0,1-1 0,-1-1 0,0 1 0,-1 1 0,-2 1 0,-1 1 0,-1 0 0,0 1 0,1 1 0,1-1 0,2-1 0,-1-2 0,2-2 0,0 1 0,3-1 0,0 3 0,0 2 0,-3 1 0,-2 4 0,-3 0 0,-3 3 0,-4 3 0,-3 0 0,1 2 0,0-2 0,1 0 0,1 0 0,-1-1 0,1-2 0,1-2 0,0 1 0,0 0 0,-1 1 0,0 1 0,-1-1 0,1 2 0,-2-2 0,-3 2 0,-1 1 0,-1-1 0,0 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06:3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0 989 24575,'33'-18'0,"4"-6"0,11-8 0,3-4 0,3 0 0,2-1 0,-4 1 0,-3 0 0,-9 4 0,-3 3 0,-3 3 0,-2 1 0,-5 4 0,-3 3 0,-2 1 0,-3 2 0,-1 0 0,-1 2 0,-1 0 0,1 2 0,-1-2 0,1 1 0,-1 0 0,0-2 0,0 1 0,-1-2 0,-2 1 0,-1 1 0,0-1 0,0-1 0,2 2 0,-1-1 0,1 0 0,-1-1 0,-1 0 0,3 2 0,-3-1 0,3 2 0,-3 0 0,1 0 0,1-1 0,-1-1 0,1 1 0,0-2 0,-1 3 0,1 1 0,-1-2 0,-2 3 0,1-1 0,-2 1 0,0 1 0,-1 0 0,-1 0 0,-1 2 0,0 0 0,0 0 0,1 1 0,0-3 0,-1 1 0,-1 0 0,1 1 0,-1 1 0,0 1 0,-1-1 0,-3 4 0,1-1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38:20.724"/>
    </inkml:context>
    <inkml:brush xml:id="br0">
      <inkml:brushProperty name="width" value="0.1" units="cm"/>
      <inkml:brushProperty name="height" value="0.6" units="cm"/>
      <inkml:brushProperty name="color" value="#C00000"/>
      <inkml:brushProperty name="inkEffects" value="pencil"/>
    </inkml:brush>
  </inkml:definitions>
  <inkml:trace contextRef="#ctx0" brushRef="#br0">1 1 16383,'0'33'0,"0"13"0,0 21 0,0 17 0,0 10 0,0 2 0,2-2 0,1-8 0,0-14 0,-1-11 0,-2-16 0,0-6 0,0-6 0,0-3 0,2-1 0,0-2 0,1-3 0,-1-3 0,0-2 0,0-3 0,0 1 0,-1-1 0,0-4 0,0-5 0,0-4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38:22.407"/>
    </inkml:context>
    <inkml:brush xml:id="br0">
      <inkml:brushProperty name="width" value="0.1" units="cm"/>
      <inkml:brushProperty name="height" value="0.6" units="cm"/>
      <inkml:brushProperty name="color" value="#C00000"/>
      <inkml:brushProperty name="inkEffects" value="pencil"/>
    </inkml:brush>
  </inkml:definitions>
  <inkml:trace contextRef="#ctx0" brushRef="#br0">1 1 16383,'0'16'0,"0"22"0,0 25 0,0 24 0,0-32 0,0 1 0,0 1 0,0 1 0,0-1 0,0 0 0,1-3 0,0-1 0,4 40 0,0-16 0,2-12 0,-3-9 0,-1-7 0,1-6 0,-1-5 0,0-4 0,1-3 0,-1-1 0,2-1 0,0-1 0,-1 1 0,1-2 0,-1 0 0,0-4 0,0-3 0,1-2 0,0-4 0,-1 0 0,0 0 0,0 0 0,0-2 0,0-3 0,-1-3 0,-1-2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38:24.007"/>
    </inkml:context>
    <inkml:brush xml:id="br0">
      <inkml:brushProperty name="width" value="0.1" units="cm"/>
      <inkml:brushProperty name="height" value="0.6" units="cm"/>
      <inkml:brushProperty name="color" value="#C00000"/>
      <inkml:brushProperty name="inkEffects" value="pencil"/>
    </inkml:brush>
  </inkml:definitions>
  <inkml:trace contextRef="#ctx0" brushRef="#br0">0 1 16383,'0'37'0,"0"13"0,0 19 0,0 13 0,0 11 0,0 2 0,0 0 0,0-4 0,2-9 0,5-8 0,5-6 0,5-5 0,1 1 0,-2 1 0,-3 1 0,-4 0 0,0-2 0,0-2 0,-1-3 0,1 1 0,1-3 0,-2-6 0,-1-6 0,1-7 0,-2-4 0,2 0 0,-1 0 0,1 2 0,-1-2 0,-1-5 0,-2-5 0,-1-7 0,-2-8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8T14:38:25.641"/>
    </inkml:context>
    <inkml:brush xml:id="br0">
      <inkml:brushProperty name="width" value="0.1" units="cm"/>
      <inkml:brushProperty name="height" value="0.6" units="cm"/>
      <inkml:brushProperty name="color" value="#C00000"/>
      <inkml:brushProperty name="inkEffects" value="pencil"/>
    </inkml:brush>
  </inkml:definitions>
  <inkml:trace contextRef="#ctx0" brushRef="#br0">0 0 16383,'0'22'0,"0"19"0,0 30 0,0 27 0,0-43 0,0 0 0,0 6 0,0 0 0,0-2 0,0 0 0,0-2 0,0-1 0,0-1 0,0 0 0,0 43 0,4-4 0,3-7 0,4-9 0,0-13 0,0-6 0,-2-7 0,3-4 0,-1 4 0,1-1 0,0 4 0,-1 2 0,3 1 0,1 2 0,-3-3 0,0-3 0,-3-4 0,1-5 0,0-1 0,0-2 0,-1-2 0,1-3 0,-3-6 0,-1-4 0,-2-7 0,-1-5 0,0-4 0,-1-2 0,0-1 0,1-2 0,0 0 0,1-2 0,1 0 0,-4-1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BDB38-4041-C947-98A4-F2C7064FAC8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F2D14-A59B-9E40-A1BA-E381EC3C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6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2D14-A59B-9E40-A1BA-E381EC3C43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4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1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7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1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4.xml"/><Relationship Id="rId1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customXml" Target="../ink/ink1.xml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customXml" Target="../ink/ink3.xml"/><Relationship Id="rId5" Type="http://schemas.openxmlformats.org/officeDocument/2006/relationships/image" Target="../media/image31.png"/><Relationship Id="rId15" Type="http://schemas.openxmlformats.org/officeDocument/2006/relationships/customXml" Target="../ink/ink5.xml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customXml" Target="../ink/ink2.xml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image" Target="../media/image4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61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10.xml"/><Relationship Id="rId18" Type="http://schemas.openxmlformats.org/officeDocument/2006/relationships/image" Target="../media/image49.png"/><Relationship Id="rId26" Type="http://schemas.openxmlformats.org/officeDocument/2006/relationships/image" Target="../media/image54.png"/><Relationship Id="rId3" Type="http://schemas.openxmlformats.org/officeDocument/2006/relationships/image" Target="../media/image43.png"/><Relationship Id="rId21" Type="http://schemas.openxmlformats.org/officeDocument/2006/relationships/customXml" Target="../ink/ink14.xml"/><Relationship Id="rId7" Type="http://schemas.openxmlformats.org/officeDocument/2006/relationships/customXml" Target="../ink/ink7.xml"/><Relationship Id="rId12" Type="http://schemas.openxmlformats.org/officeDocument/2006/relationships/image" Target="../media/image46.png"/><Relationship Id="rId17" Type="http://schemas.openxmlformats.org/officeDocument/2006/relationships/customXml" Target="../ink/ink12.xml"/><Relationship Id="rId25" Type="http://schemas.openxmlformats.org/officeDocument/2006/relationships/image" Target="../media/image53.png"/><Relationship Id="rId2" Type="http://schemas.openxmlformats.org/officeDocument/2006/relationships/image" Target="../media/image400.png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11" Type="http://schemas.openxmlformats.org/officeDocument/2006/relationships/customXml" Target="../ink/ink9.xml"/><Relationship Id="rId24" Type="http://schemas.openxmlformats.org/officeDocument/2006/relationships/image" Target="../media/image52.png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10" Type="http://schemas.openxmlformats.org/officeDocument/2006/relationships/image" Target="../media/image45.png"/><Relationship Id="rId19" Type="http://schemas.openxmlformats.org/officeDocument/2006/relationships/customXml" Target="../ink/ink13.xml"/><Relationship Id="rId4" Type="http://schemas.openxmlformats.org/officeDocument/2006/relationships/image" Target="../media/image420.png"/><Relationship Id="rId9" Type="http://schemas.openxmlformats.org/officeDocument/2006/relationships/customXml" Target="../ink/ink8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66.png"/><Relationship Id="rId4" Type="http://schemas.openxmlformats.org/officeDocument/2006/relationships/image" Target="../media/image76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b.ac.in/~ckamath/courses/2025a/CS409m.html" TargetMode="External"/><Relationship Id="rId2" Type="http://schemas.openxmlformats.org/officeDocument/2006/relationships/hyperlink" Target="https://moodle.iitb.ac.in/mod/resource/view.php?id=6504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odle.iitb.ac.in/course/view.php?id=746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93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8.png"/><Relationship Id="rId7" Type="http://schemas.openxmlformats.org/officeDocument/2006/relationships/image" Target="../media/image4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81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9463C0-4063-9BDD-F4C3-B1FEDA927274}"/>
              </a:ext>
            </a:extLst>
          </p:cNvPr>
          <p:cNvSpPr txBox="1"/>
          <p:nvPr/>
        </p:nvSpPr>
        <p:spPr>
          <a:xfrm>
            <a:off x="2159000" y="3428211"/>
            <a:ext cx="7870134" cy="2802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3200">
                <a:solidFill>
                  <a:srgbClr val="00B0F0"/>
                </a:solidFill>
                <a:ea typeface="+mn-lt"/>
                <a:cs typeface="+mn-lt"/>
              </a:rPr>
              <a:t>CS409m: Introduction to Cryptography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endParaRPr lang="en-US">
              <a:ea typeface="+mn-lt"/>
              <a:cs typeface="+mn-lt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>
                <a:ea typeface="+mn-lt"/>
                <a:cs typeface="+mn-lt"/>
              </a:rPr>
              <a:t>Lecture 02 (01/Aug/25) </a:t>
            </a:r>
            <a:endParaRPr lang="en-US"/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>
                <a:ea typeface="+mn-lt"/>
                <a:cs typeface="+mn-lt"/>
              </a:rPr>
              <a:t>Instructor: Chethan Kamath</a:t>
            </a:r>
            <a:endParaRPr lang="en-US"/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>
                <a:ea typeface="+mn-lt"/>
                <a:cs typeface="+mn-lt"/>
              </a:rPr>
              <a:t> (Slides: Sruthi Sekar)</a:t>
            </a:r>
          </a:p>
          <a:p>
            <a:pPr algn="l"/>
            <a:endParaRPr lang="en-US"/>
          </a:p>
        </p:txBody>
      </p:sp>
      <p:pic>
        <p:nvPicPr>
          <p:cNvPr id="13" name="Picture 12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D81C7B72-93D1-E271-D8EB-5F23D460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39" y="486295"/>
            <a:ext cx="10419522" cy="24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8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8475-48F1-F941-961B-43F7E443021A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23882" cy="10522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Examples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DD47CB-B5C0-3142-A719-C72EA34D869A}"/>
                  </a:ext>
                </a:extLst>
              </p:cNvPr>
              <p:cNvSpPr/>
              <p:nvPr/>
            </p:nvSpPr>
            <p:spPr>
              <a:xfrm>
                <a:off x="1012372" y="1891550"/>
                <a:ext cx="10341428" cy="10475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th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coin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lands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th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coin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lands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are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jointly independent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DD47CB-B5C0-3142-A719-C72EA34D8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1891550"/>
                <a:ext cx="10341428" cy="1047594"/>
              </a:xfrm>
              <a:prstGeom prst="rect">
                <a:avLst/>
              </a:prstGeom>
              <a:blipFill>
                <a:blip r:embed="rId2"/>
                <a:stretch>
                  <a:fillRect b="-1047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EE5136-8B5D-1248-AFF3-4F8A5564B0AF}"/>
              </a:ext>
            </a:extLst>
          </p:cNvPr>
          <p:cNvSpPr txBox="1"/>
          <p:nvPr/>
        </p:nvSpPr>
        <p:spPr>
          <a:xfrm>
            <a:off x="1012371" y="1482747"/>
            <a:ext cx="6845182" cy="404618"/>
          </a:xfrm>
          <a:custGeom>
            <a:avLst/>
            <a:gdLst>
              <a:gd name="connsiteX0" fmla="*/ 0 w 6845182"/>
              <a:gd name="connsiteY0" fmla="*/ 0 h 404618"/>
              <a:gd name="connsiteX1" fmla="*/ 616066 w 6845182"/>
              <a:gd name="connsiteY1" fmla="*/ 0 h 404618"/>
              <a:gd name="connsiteX2" fmla="*/ 1095229 w 6845182"/>
              <a:gd name="connsiteY2" fmla="*/ 0 h 404618"/>
              <a:gd name="connsiteX3" fmla="*/ 1916651 w 6845182"/>
              <a:gd name="connsiteY3" fmla="*/ 0 h 404618"/>
              <a:gd name="connsiteX4" fmla="*/ 2532717 w 6845182"/>
              <a:gd name="connsiteY4" fmla="*/ 0 h 404618"/>
              <a:gd name="connsiteX5" fmla="*/ 3148784 w 6845182"/>
              <a:gd name="connsiteY5" fmla="*/ 0 h 404618"/>
              <a:gd name="connsiteX6" fmla="*/ 3970206 w 6845182"/>
              <a:gd name="connsiteY6" fmla="*/ 0 h 404618"/>
              <a:gd name="connsiteX7" fmla="*/ 4517820 w 6845182"/>
              <a:gd name="connsiteY7" fmla="*/ 0 h 404618"/>
              <a:gd name="connsiteX8" fmla="*/ 5339242 w 6845182"/>
              <a:gd name="connsiteY8" fmla="*/ 0 h 404618"/>
              <a:gd name="connsiteX9" fmla="*/ 6160664 w 6845182"/>
              <a:gd name="connsiteY9" fmla="*/ 0 h 404618"/>
              <a:gd name="connsiteX10" fmla="*/ 6845182 w 6845182"/>
              <a:gd name="connsiteY10" fmla="*/ 0 h 404618"/>
              <a:gd name="connsiteX11" fmla="*/ 6845182 w 6845182"/>
              <a:gd name="connsiteY11" fmla="*/ 404618 h 404618"/>
              <a:gd name="connsiteX12" fmla="*/ 6092212 w 6845182"/>
              <a:gd name="connsiteY12" fmla="*/ 404618 h 404618"/>
              <a:gd name="connsiteX13" fmla="*/ 5270790 w 6845182"/>
              <a:gd name="connsiteY13" fmla="*/ 404618 h 404618"/>
              <a:gd name="connsiteX14" fmla="*/ 4449368 w 6845182"/>
              <a:gd name="connsiteY14" fmla="*/ 404618 h 404618"/>
              <a:gd name="connsiteX15" fmla="*/ 3901754 w 6845182"/>
              <a:gd name="connsiteY15" fmla="*/ 404618 h 404618"/>
              <a:gd name="connsiteX16" fmla="*/ 3217236 w 6845182"/>
              <a:gd name="connsiteY16" fmla="*/ 404618 h 404618"/>
              <a:gd name="connsiteX17" fmla="*/ 2395814 w 6845182"/>
              <a:gd name="connsiteY17" fmla="*/ 404618 h 404618"/>
              <a:gd name="connsiteX18" fmla="*/ 1711296 w 6845182"/>
              <a:gd name="connsiteY18" fmla="*/ 404618 h 404618"/>
              <a:gd name="connsiteX19" fmla="*/ 1232133 w 6845182"/>
              <a:gd name="connsiteY19" fmla="*/ 404618 h 404618"/>
              <a:gd name="connsiteX20" fmla="*/ 684518 w 6845182"/>
              <a:gd name="connsiteY20" fmla="*/ 404618 h 404618"/>
              <a:gd name="connsiteX21" fmla="*/ 0 w 6845182"/>
              <a:gd name="connsiteY21" fmla="*/ 404618 h 404618"/>
              <a:gd name="connsiteX22" fmla="*/ 0 w 6845182"/>
              <a:gd name="connsiteY22" fmla="*/ 0 h 40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45182" h="404618" extrusionOk="0">
                <a:moveTo>
                  <a:pt x="0" y="0"/>
                </a:moveTo>
                <a:cubicBezTo>
                  <a:pt x="146637" y="-28049"/>
                  <a:pt x="363120" y="16203"/>
                  <a:pt x="616066" y="0"/>
                </a:cubicBezTo>
                <a:cubicBezTo>
                  <a:pt x="869012" y="-16203"/>
                  <a:pt x="983917" y="13328"/>
                  <a:pt x="1095229" y="0"/>
                </a:cubicBezTo>
                <a:cubicBezTo>
                  <a:pt x="1206541" y="-13328"/>
                  <a:pt x="1659516" y="-17776"/>
                  <a:pt x="1916651" y="0"/>
                </a:cubicBezTo>
                <a:cubicBezTo>
                  <a:pt x="2173786" y="17776"/>
                  <a:pt x="2404531" y="1068"/>
                  <a:pt x="2532717" y="0"/>
                </a:cubicBezTo>
                <a:cubicBezTo>
                  <a:pt x="2660903" y="-1068"/>
                  <a:pt x="2896872" y="-10831"/>
                  <a:pt x="3148784" y="0"/>
                </a:cubicBezTo>
                <a:cubicBezTo>
                  <a:pt x="3400696" y="10831"/>
                  <a:pt x="3644777" y="-33888"/>
                  <a:pt x="3970206" y="0"/>
                </a:cubicBezTo>
                <a:cubicBezTo>
                  <a:pt x="4295635" y="33888"/>
                  <a:pt x="4355634" y="23077"/>
                  <a:pt x="4517820" y="0"/>
                </a:cubicBezTo>
                <a:cubicBezTo>
                  <a:pt x="4680006" y="-23077"/>
                  <a:pt x="5140272" y="26743"/>
                  <a:pt x="5339242" y="0"/>
                </a:cubicBezTo>
                <a:cubicBezTo>
                  <a:pt x="5538212" y="-26743"/>
                  <a:pt x="5864969" y="-34129"/>
                  <a:pt x="6160664" y="0"/>
                </a:cubicBezTo>
                <a:cubicBezTo>
                  <a:pt x="6456359" y="34129"/>
                  <a:pt x="6591005" y="22221"/>
                  <a:pt x="6845182" y="0"/>
                </a:cubicBezTo>
                <a:cubicBezTo>
                  <a:pt x="6853855" y="155275"/>
                  <a:pt x="6857064" y="283874"/>
                  <a:pt x="6845182" y="404618"/>
                </a:cubicBezTo>
                <a:cubicBezTo>
                  <a:pt x="6581674" y="372920"/>
                  <a:pt x="6311607" y="395292"/>
                  <a:pt x="6092212" y="404618"/>
                </a:cubicBezTo>
                <a:cubicBezTo>
                  <a:pt x="5872817" y="413945"/>
                  <a:pt x="5460396" y="413178"/>
                  <a:pt x="5270790" y="404618"/>
                </a:cubicBezTo>
                <a:cubicBezTo>
                  <a:pt x="5081184" y="396058"/>
                  <a:pt x="4630574" y="421216"/>
                  <a:pt x="4449368" y="404618"/>
                </a:cubicBezTo>
                <a:cubicBezTo>
                  <a:pt x="4268162" y="388020"/>
                  <a:pt x="4041317" y="421409"/>
                  <a:pt x="3901754" y="404618"/>
                </a:cubicBezTo>
                <a:cubicBezTo>
                  <a:pt x="3762191" y="387827"/>
                  <a:pt x="3394147" y="428365"/>
                  <a:pt x="3217236" y="404618"/>
                </a:cubicBezTo>
                <a:cubicBezTo>
                  <a:pt x="3040325" y="380871"/>
                  <a:pt x="2717045" y="364716"/>
                  <a:pt x="2395814" y="404618"/>
                </a:cubicBezTo>
                <a:cubicBezTo>
                  <a:pt x="2074583" y="444520"/>
                  <a:pt x="1939015" y="392580"/>
                  <a:pt x="1711296" y="404618"/>
                </a:cubicBezTo>
                <a:cubicBezTo>
                  <a:pt x="1483577" y="416656"/>
                  <a:pt x="1452513" y="385333"/>
                  <a:pt x="1232133" y="404618"/>
                </a:cubicBezTo>
                <a:cubicBezTo>
                  <a:pt x="1011753" y="423903"/>
                  <a:pt x="909667" y="404531"/>
                  <a:pt x="684518" y="404618"/>
                </a:cubicBezTo>
                <a:cubicBezTo>
                  <a:pt x="459369" y="404705"/>
                  <a:pt x="234620" y="408628"/>
                  <a:pt x="0" y="404618"/>
                </a:cubicBezTo>
                <a:cubicBezTo>
                  <a:pt x="-13567" y="234438"/>
                  <a:pt x="-10643" y="115210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inion Pro"/>
              </a:rPr>
              <a:t>Example 2: Jointly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6849EE-1288-9946-A4D2-EBF39D5FF673}"/>
                  </a:ext>
                </a:extLst>
              </p:cNvPr>
              <p:cNvSpPr/>
              <p:nvPr/>
            </p:nvSpPr>
            <p:spPr>
              <a:xfrm>
                <a:off x="1012371" y="3615679"/>
                <a:ext cx="10341428" cy="24476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. Consider uniform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         (outcome of first flip)</a:t>
                </a:r>
              </a:p>
              <a:p>
                <a:pPr algn="ctr"/>
                <a:r>
                  <a:rPr lang="en-US" b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         (outcome of second flip)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 (XOR of both flips)</a:t>
                </a:r>
              </a:p>
              <a:p>
                <a:pPr algn="ctr"/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, and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</m:d>
                      </m:e>
                    </m:func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pairwise independence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But,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=0≠1/8=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=1]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not jointly independent</a:t>
                </a:r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>
                  <a:solidFill>
                    <a:srgbClr val="C00000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6849EE-1288-9946-A4D2-EBF39D5FF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1" y="3615679"/>
                <a:ext cx="10341428" cy="2447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BBC7D7A-9EED-0B41-86A5-24B79589212A}"/>
              </a:ext>
            </a:extLst>
          </p:cNvPr>
          <p:cNvSpPr txBox="1"/>
          <p:nvPr/>
        </p:nvSpPr>
        <p:spPr>
          <a:xfrm>
            <a:off x="1012370" y="3206877"/>
            <a:ext cx="10348685" cy="409181"/>
          </a:xfrm>
          <a:custGeom>
            <a:avLst/>
            <a:gdLst>
              <a:gd name="connsiteX0" fmla="*/ 0 w 10348685"/>
              <a:gd name="connsiteY0" fmla="*/ 0 h 409181"/>
              <a:gd name="connsiteX1" fmla="*/ 586425 w 10348685"/>
              <a:gd name="connsiteY1" fmla="*/ 0 h 409181"/>
              <a:gd name="connsiteX2" fmla="*/ 965877 w 10348685"/>
              <a:gd name="connsiteY2" fmla="*/ 0 h 409181"/>
              <a:gd name="connsiteX3" fmla="*/ 1862763 w 10348685"/>
              <a:gd name="connsiteY3" fmla="*/ 0 h 409181"/>
              <a:gd name="connsiteX4" fmla="*/ 2449189 w 10348685"/>
              <a:gd name="connsiteY4" fmla="*/ 0 h 409181"/>
              <a:gd name="connsiteX5" fmla="*/ 3035614 w 10348685"/>
              <a:gd name="connsiteY5" fmla="*/ 0 h 409181"/>
              <a:gd name="connsiteX6" fmla="*/ 3932500 w 10348685"/>
              <a:gd name="connsiteY6" fmla="*/ 0 h 409181"/>
              <a:gd name="connsiteX7" fmla="*/ 4415439 w 10348685"/>
              <a:gd name="connsiteY7" fmla="*/ 0 h 409181"/>
              <a:gd name="connsiteX8" fmla="*/ 5312325 w 10348685"/>
              <a:gd name="connsiteY8" fmla="*/ 0 h 409181"/>
              <a:gd name="connsiteX9" fmla="*/ 6209211 w 10348685"/>
              <a:gd name="connsiteY9" fmla="*/ 0 h 409181"/>
              <a:gd name="connsiteX10" fmla="*/ 6899123 w 10348685"/>
              <a:gd name="connsiteY10" fmla="*/ 0 h 409181"/>
              <a:gd name="connsiteX11" fmla="*/ 7796009 w 10348685"/>
              <a:gd name="connsiteY11" fmla="*/ 0 h 409181"/>
              <a:gd name="connsiteX12" fmla="*/ 8382435 w 10348685"/>
              <a:gd name="connsiteY12" fmla="*/ 0 h 409181"/>
              <a:gd name="connsiteX13" fmla="*/ 8968860 w 10348685"/>
              <a:gd name="connsiteY13" fmla="*/ 0 h 409181"/>
              <a:gd name="connsiteX14" fmla="*/ 9762260 w 10348685"/>
              <a:gd name="connsiteY14" fmla="*/ 0 h 409181"/>
              <a:gd name="connsiteX15" fmla="*/ 10348685 w 10348685"/>
              <a:gd name="connsiteY15" fmla="*/ 0 h 409181"/>
              <a:gd name="connsiteX16" fmla="*/ 10348685 w 10348685"/>
              <a:gd name="connsiteY16" fmla="*/ 409181 h 409181"/>
              <a:gd name="connsiteX17" fmla="*/ 9555286 w 10348685"/>
              <a:gd name="connsiteY17" fmla="*/ 409181 h 409181"/>
              <a:gd name="connsiteX18" fmla="*/ 8865373 w 10348685"/>
              <a:gd name="connsiteY18" fmla="*/ 409181 h 409181"/>
              <a:gd name="connsiteX19" fmla="*/ 8485922 w 10348685"/>
              <a:gd name="connsiteY19" fmla="*/ 409181 h 409181"/>
              <a:gd name="connsiteX20" fmla="*/ 8002983 w 10348685"/>
              <a:gd name="connsiteY20" fmla="*/ 409181 h 409181"/>
              <a:gd name="connsiteX21" fmla="*/ 7106097 w 10348685"/>
              <a:gd name="connsiteY21" fmla="*/ 409181 h 409181"/>
              <a:gd name="connsiteX22" fmla="*/ 6416185 w 10348685"/>
              <a:gd name="connsiteY22" fmla="*/ 409181 h 409181"/>
              <a:gd name="connsiteX23" fmla="*/ 5933246 w 10348685"/>
              <a:gd name="connsiteY23" fmla="*/ 409181 h 409181"/>
              <a:gd name="connsiteX24" fmla="*/ 5243334 w 10348685"/>
              <a:gd name="connsiteY24" fmla="*/ 409181 h 409181"/>
              <a:gd name="connsiteX25" fmla="*/ 4863882 w 10348685"/>
              <a:gd name="connsiteY25" fmla="*/ 409181 h 409181"/>
              <a:gd name="connsiteX26" fmla="*/ 4484430 w 10348685"/>
              <a:gd name="connsiteY26" fmla="*/ 409181 h 409181"/>
              <a:gd name="connsiteX27" fmla="*/ 3794518 w 10348685"/>
              <a:gd name="connsiteY27" fmla="*/ 409181 h 409181"/>
              <a:gd name="connsiteX28" fmla="*/ 3311579 w 10348685"/>
              <a:gd name="connsiteY28" fmla="*/ 409181 h 409181"/>
              <a:gd name="connsiteX29" fmla="*/ 2518180 w 10348685"/>
              <a:gd name="connsiteY29" fmla="*/ 409181 h 409181"/>
              <a:gd name="connsiteX30" fmla="*/ 2035241 w 10348685"/>
              <a:gd name="connsiteY30" fmla="*/ 409181 h 409181"/>
              <a:gd name="connsiteX31" fmla="*/ 1241842 w 10348685"/>
              <a:gd name="connsiteY31" fmla="*/ 409181 h 409181"/>
              <a:gd name="connsiteX32" fmla="*/ 862390 w 10348685"/>
              <a:gd name="connsiteY32" fmla="*/ 409181 h 409181"/>
              <a:gd name="connsiteX33" fmla="*/ 0 w 10348685"/>
              <a:gd name="connsiteY33" fmla="*/ 409181 h 409181"/>
              <a:gd name="connsiteX34" fmla="*/ 0 w 10348685"/>
              <a:gd name="connsiteY34" fmla="*/ 0 h 4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348685" h="409181" extrusionOk="0">
                <a:moveTo>
                  <a:pt x="0" y="0"/>
                </a:moveTo>
                <a:cubicBezTo>
                  <a:pt x="181008" y="-6699"/>
                  <a:pt x="448882" y="17856"/>
                  <a:pt x="586425" y="0"/>
                </a:cubicBezTo>
                <a:cubicBezTo>
                  <a:pt x="723969" y="-17856"/>
                  <a:pt x="782175" y="12934"/>
                  <a:pt x="965877" y="0"/>
                </a:cubicBezTo>
                <a:cubicBezTo>
                  <a:pt x="1149579" y="-12934"/>
                  <a:pt x="1677762" y="22689"/>
                  <a:pt x="1862763" y="0"/>
                </a:cubicBezTo>
                <a:cubicBezTo>
                  <a:pt x="2047764" y="-22689"/>
                  <a:pt x="2259969" y="-12462"/>
                  <a:pt x="2449189" y="0"/>
                </a:cubicBezTo>
                <a:cubicBezTo>
                  <a:pt x="2638409" y="12462"/>
                  <a:pt x="2854979" y="15812"/>
                  <a:pt x="3035614" y="0"/>
                </a:cubicBezTo>
                <a:cubicBezTo>
                  <a:pt x="3216249" y="-15812"/>
                  <a:pt x="3726238" y="-15246"/>
                  <a:pt x="3932500" y="0"/>
                </a:cubicBezTo>
                <a:cubicBezTo>
                  <a:pt x="4138762" y="15246"/>
                  <a:pt x="4197994" y="19923"/>
                  <a:pt x="4415439" y="0"/>
                </a:cubicBezTo>
                <a:cubicBezTo>
                  <a:pt x="4632884" y="-19923"/>
                  <a:pt x="4889780" y="12618"/>
                  <a:pt x="5312325" y="0"/>
                </a:cubicBezTo>
                <a:cubicBezTo>
                  <a:pt x="5734870" y="-12618"/>
                  <a:pt x="5838728" y="21709"/>
                  <a:pt x="6209211" y="0"/>
                </a:cubicBezTo>
                <a:cubicBezTo>
                  <a:pt x="6579694" y="-21709"/>
                  <a:pt x="6760061" y="31981"/>
                  <a:pt x="6899123" y="0"/>
                </a:cubicBezTo>
                <a:cubicBezTo>
                  <a:pt x="7038185" y="-31981"/>
                  <a:pt x="7472763" y="9862"/>
                  <a:pt x="7796009" y="0"/>
                </a:cubicBezTo>
                <a:cubicBezTo>
                  <a:pt x="8119255" y="-9862"/>
                  <a:pt x="8151491" y="-21039"/>
                  <a:pt x="8382435" y="0"/>
                </a:cubicBezTo>
                <a:cubicBezTo>
                  <a:pt x="8613379" y="21039"/>
                  <a:pt x="8683670" y="247"/>
                  <a:pt x="8968860" y="0"/>
                </a:cubicBezTo>
                <a:cubicBezTo>
                  <a:pt x="9254051" y="-247"/>
                  <a:pt x="9426696" y="38875"/>
                  <a:pt x="9762260" y="0"/>
                </a:cubicBezTo>
                <a:cubicBezTo>
                  <a:pt x="10097824" y="-38875"/>
                  <a:pt x="10188848" y="1010"/>
                  <a:pt x="10348685" y="0"/>
                </a:cubicBezTo>
                <a:cubicBezTo>
                  <a:pt x="10335444" y="133077"/>
                  <a:pt x="10341033" y="214149"/>
                  <a:pt x="10348685" y="409181"/>
                </a:cubicBezTo>
                <a:cubicBezTo>
                  <a:pt x="10105937" y="445024"/>
                  <a:pt x="9911429" y="413812"/>
                  <a:pt x="9555286" y="409181"/>
                </a:cubicBezTo>
                <a:cubicBezTo>
                  <a:pt x="9199143" y="404550"/>
                  <a:pt x="9145851" y="377447"/>
                  <a:pt x="8865373" y="409181"/>
                </a:cubicBezTo>
                <a:cubicBezTo>
                  <a:pt x="8584895" y="440915"/>
                  <a:pt x="8617444" y="407474"/>
                  <a:pt x="8485922" y="409181"/>
                </a:cubicBezTo>
                <a:cubicBezTo>
                  <a:pt x="8354400" y="410888"/>
                  <a:pt x="8169336" y="416345"/>
                  <a:pt x="8002983" y="409181"/>
                </a:cubicBezTo>
                <a:cubicBezTo>
                  <a:pt x="7836630" y="402017"/>
                  <a:pt x="7500519" y="373376"/>
                  <a:pt x="7106097" y="409181"/>
                </a:cubicBezTo>
                <a:cubicBezTo>
                  <a:pt x="6711675" y="444986"/>
                  <a:pt x="6719364" y="433530"/>
                  <a:pt x="6416185" y="409181"/>
                </a:cubicBezTo>
                <a:cubicBezTo>
                  <a:pt x="6113006" y="384832"/>
                  <a:pt x="6082273" y="391433"/>
                  <a:pt x="5933246" y="409181"/>
                </a:cubicBezTo>
                <a:cubicBezTo>
                  <a:pt x="5784219" y="426929"/>
                  <a:pt x="5450419" y="405176"/>
                  <a:pt x="5243334" y="409181"/>
                </a:cubicBezTo>
                <a:cubicBezTo>
                  <a:pt x="5036249" y="413186"/>
                  <a:pt x="4940494" y="407425"/>
                  <a:pt x="4863882" y="409181"/>
                </a:cubicBezTo>
                <a:cubicBezTo>
                  <a:pt x="4787270" y="410937"/>
                  <a:pt x="4609709" y="398396"/>
                  <a:pt x="4484430" y="409181"/>
                </a:cubicBezTo>
                <a:cubicBezTo>
                  <a:pt x="4359151" y="419966"/>
                  <a:pt x="3955961" y="427083"/>
                  <a:pt x="3794518" y="409181"/>
                </a:cubicBezTo>
                <a:cubicBezTo>
                  <a:pt x="3633075" y="391279"/>
                  <a:pt x="3423264" y="422739"/>
                  <a:pt x="3311579" y="409181"/>
                </a:cubicBezTo>
                <a:cubicBezTo>
                  <a:pt x="3199894" y="395623"/>
                  <a:pt x="2704203" y="399273"/>
                  <a:pt x="2518180" y="409181"/>
                </a:cubicBezTo>
                <a:cubicBezTo>
                  <a:pt x="2332157" y="419089"/>
                  <a:pt x="2236674" y="396454"/>
                  <a:pt x="2035241" y="409181"/>
                </a:cubicBezTo>
                <a:cubicBezTo>
                  <a:pt x="1833808" y="421908"/>
                  <a:pt x="1472580" y="386924"/>
                  <a:pt x="1241842" y="409181"/>
                </a:cubicBezTo>
                <a:cubicBezTo>
                  <a:pt x="1011104" y="431438"/>
                  <a:pt x="946031" y="402398"/>
                  <a:pt x="862390" y="409181"/>
                </a:cubicBezTo>
                <a:cubicBezTo>
                  <a:pt x="778749" y="415964"/>
                  <a:pt x="376697" y="451176"/>
                  <a:pt x="0" y="409181"/>
                </a:cubicBezTo>
                <a:cubicBezTo>
                  <a:pt x="12442" y="272953"/>
                  <a:pt x="8799" y="161098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Example 3: Pairwise Independent but not jointly independent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37846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18F3-CA78-FB4F-8C1B-18A030783C7C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1433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inion Pro"/>
              </a:rPr>
              <a:t>Law of Total Probability</a:t>
            </a:r>
            <a:endParaRPr lang="en-US" sz="3500" dirty="0">
              <a:solidFill>
                <a:srgbClr val="0070C0"/>
              </a:solidFill>
              <a:latin typeface="Minion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DCBA744-C74B-F74D-93E9-597CC95326AE}"/>
                  </a:ext>
                </a:extLst>
              </p:cNvPr>
              <p:cNvSpPr/>
              <p:nvPr/>
            </p:nvSpPr>
            <p:spPr>
              <a:xfrm>
                <a:off x="1012372" y="1725872"/>
                <a:ext cx="10341428" cy="17031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If we have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that 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(i.e.,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is a disjoint union of these sets), 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be any event, then</a:t>
                </a:r>
              </a:p>
              <a:p>
                <a:pPr algn="ctr"/>
                <a:endParaRPr lang="en-US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DCBA744-C74B-F74D-93E9-597CC9532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1725872"/>
                <a:ext cx="10341428" cy="17031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AB5CBFF-D682-C047-B595-AD8BFDB1E838}"/>
              </a:ext>
            </a:extLst>
          </p:cNvPr>
          <p:cNvSpPr/>
          <p:nvPr/>
        </p:nvSpPr>
        <p:spPr>
          <a:xfrm>
            <a:off x="4593771" y="4234546"/>
            <a:ext cx="1436915" cy="13280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646AC5-E5EC-504C-8FDF-D47970D81C19}"/>
              </a:ext>
            </a:extLst>
          </p:cNvPr>
          <p:cNvSpPr/>
          <p:nvPr/>
        </p:nvSpPr>
        <p:spPr>
          <a:xfrm>
            <a:off x="5573486" y="3940632"/>
            <a:ext cx="1349828" cy="1186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4B332C-F66B-2E48-8FC8-2A59D07BBFED}"/>
              </a:ext>
            </a:extLst>
          </p:cNvPr>
          <p:cNvSpPr/>
          <p:nvPr/>
        </p:nvSpPr>
        <p:spPr>
          <a:xfrm>
            <a:off x="5421086" y="4746174"/>
            <a:ext cx="1349828" cy="13280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E82292-652F-3247-8706-28173826AE54}"/>
                  </a:ext>
                </a:extLst>
              </p:cNvPr>
              <p:cNvSpPr txBox="1"/>
              <p:nvPr/>
            </p:nvSpPr>
            <p:spPr>
              <a:xfrm>
                <a:off x="4257835" y="4349237"/>
                <a:ext cx="488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E82292-652F-3247-8706-28173826A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35" y="4349237"/>
                <a:ext cx="4883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F085E-5425-A44A-8295-9A7A811CE0C0}"/>
                  </a:ext>
                </a:extLst>
              </p:cNvPr>
              <p:cNvSpPr txBox="1"/>
              <p:nvPr/>
            </p:nvSpPr>
            <p:spPr>
              <a:xfrm>
                <a:off x="6777114" y="4018005"/>
                <a:ext cx="493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F085E-5425-A44A-8295-9A7A811CE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114" y="4018005"/>
                <a:ext cx="4936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36323C-A2AB-5C48-9098-115A55AD9DA5}"/>
                  </a:ext>
                </a:extLst>
              </p:cNvPr>
              <p:cNvSpPr txBox="1"/>
              <p:nvPr/>
            </p:nvSpPr>
            <p:spPr>
              <a:xfrm>
                <a:off x="6676484" y="5193271"/>
                <a:ext cx="493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36323C-A2AB-5C48-9098-115A55AD9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84" y="5193271"/>
                <a:ext cx="4936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721EB1-8F70-C749-90E2-69B6E6B935B4}"/>
                  </a:ext>
                </a:extLst>
              </p:cNvPr>
              <p:cNvSpPr txBox="1"/>
              <p:nvPr/>
            </p:nvSpPr>
            <p:spPr>
              <a:xfrm>
                <a:off x="1752942" y="4729846"/>
                <a:ext cx="22712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⊔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721EB1-8F70-C749-90E2-69B6E6B93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942" y="4729846"/>
                <a:ext cx="22712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EBD8A7D-20D0-C448-A9C1-F7FA53D6E65F}"/>
              </a:ext>
            </a:extLst>
          </p:cNvPr>
          <p:cNvSpPr txBox="1"/>
          <p:nvPr/>
        </p:nvSpPr>
        <p:spPr>
          <a:xfrm>
            <a:off x="1012372" y="3756354"/>
            <a:ext cx="1269899" cy="369332"/>
          </a:xfrm>
          <a:custGeom>
            <a:avLst/>
            <a:gdLst>
              <a:gd name="connsiteX0" fmla="*/ 0 w 1269899"/>
              <a:gd name="connsiteY0" fmla="*/ 0 h 369332"/>
              <a:gd name="connsiteX1" fmla="*/ 596853 w 1269899"/>
              <a:gd name="connsiteY1" fmla="*/ 0 h 369332"/>
              <a:gd name="connsiteX2" fmla="*/ 1269899 w 1269899"/>
              <a:gd name="connsiteY2" fmla="*/ 0 h 369332"/>
              <a:gd name="connsiteX3" fmla="*/ 1269899 w 1269899"/>
              <a:gd name="connsiteY3" fmla="*/ 369332 h 369332"/>
              <a:gd name="connsiteX4" fmla="*/ 647648 w 1269899"/>
              <a:gd name="connsiteY4" fmla="*/ 369332 h 369332"/>
              <a:gd name="connsiteX5" fmla="*/ 0 w 1269899"/>
              <a:gd name="connsiteY5" fmla="*/ 369332 h 369332"/>
              <a:gd name="connsiteX6" fmla="*/ 0 w 1269899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899" h="369332" extrusionOk="0">
                <a:moveTo>
                  <a:pt x="0" y="0"/>
                </a:moveTo>
                <a:cubicBezTo>
                  <a:pt x="200686" y="584"/>
                  <a:pt x="301546" y="13469"/>
                  <a:pt x="596853" y="0"/>
                </a:cubicBezTo>
                <a:cubicBezTo>
                  <a:pt x="892160" y="-13469"/>
                  <a:pt x="1066299" y="-12350"/>
                  <a:pt x="1269899" y="0"/>
                </a:cubicBezTo>
                <a:cubicBezTo>
                  <a:pt x="1259438" y="98138"/>
                  <a:pt x="1259061" y="214276"/>
                  <a:pt x="1269899" y="369332"/>
                </a:cubicBezTo>
                <a:cubicBezTo>
                  <a:pt x="1026206" y="361586"/>
                  <a:pt x="946626" y="373425"/>
                  <a:pt x="647648" y="369332"/>
                </a:cubicBezTo>
                <a:cubicBezTo>
                  <a:pt x="348670" y="365239"/>
                  <a:pt x="293105" y="387294"/>
                  <a:pt x="0" y="369332"/>
                </a:cubicBezTo>
                <a:cubicBezTo>
                  <a:pt x="-6731" y="234372"/>
                  <a:pt x="15113" y="1448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>
                <a:latin typeface="Minion Pro" panose="02040503050201020203" pitchFamily="18" charset="0"/>
              </a:rPr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B2EC68B-65C9-3D45-846C-89394EE7B888}"/>
                  </a:ext>
                </a:extLst>
              </p:cNvPr>
              <p:cNvSpPr/>
              <p:nvPr/>
            </p:nvSpPr>
            <p:spPr>
              <a:xfrm>
                <a:off x="5391972" y="4623125"/>
                <a:ext cx="609600" cy="58277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B2EC68B-65C9-3D45-846C-89394EE7B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972" y="4623125"/>
                <a:ext cx="609600" cy="58277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2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18F3-CA78-FB4F-8C1B-18A030783C7C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1764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Conditional Probability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33B8E2A-05B0-B644-8A86-C17F2BEB1AB5}"/>
                  </a:ext>
                </a:extLst>
              </p:cNvPr>
              <p:cNvSpPr/>
              <p:nvPr/>
            </p:nvSpPr>
            <p:spPr>
              <a:xfrm>
                <a:off x="827310" y="2080918"/>
                <a:ext cx="10341428" cy="10827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Probability of an event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conditioned on event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(with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) is defined as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33B8E2A-05B0-B644-8A86-C17F2BEB1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0" y="2080918"/>
                <a:ext cx="10341428" cy="1082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7FD85EF-B8F0-DB46-92EF-0C8231E7D013}"/>
              </a:ext>
            </a:extLst>
          </p:cNvPr>
          <p:cNvSpPr txBox="1"/>
          <p:nvPr/>
        </p:nvSpPr>
        <p:spPr>
          <a:xfrm>
            <a:off x="835592" y="1713528"/>
            <a:ext cx="1869123" cy="400110"/>
          </a:xfrm>
          <a:custGeom>
            <a:avLst/>
            <a:gdLst>
              <a:gd name="connsiteX0" fmla="*/ 0 w 1869123"/>
              <a:gd name="connsiteY0" fmla="*/ 0 h 400110"/>
              <a:gd name="connsiteX1" fmla="*/ 604350 w 1869123"/>
              <a:gd name="connsiteY1" fmla="*/ 0 h 400110"/>
              <a:gd name="connsiteX2" fmla="*/ 1171317 w 1869123"/>
              <a:gd name="connsiteY2" fmla="*/ 0 h 400110"/>
              <a:gd name="connsiteX3" fmla="*/ 1869123 w 1869123"/>
              <a:gd name="connsiteY3" fmla="*/ 0 h 400110"/>
              <a:gd name="connsiteX4" fmla="*/ 1869123 w 1869123"/>
              <a:gd name="connsiteY4" fmla="*/ 400110 h 400110"/>
              <a:gd name="connsiteX5" fmla="*/ 1283464 w 1869123"/>
              <a:gd name="connsiteY5" fmla="*/ 400110 h 400110"/>
              <a:gd name="connsiteX6" fmla="*/ 623041 w 1869123"/>
              <a:gd name="connsiteY6" fmla="*/ 400110 h 400110"/>
              <a:gd name="connsiteX7" fmla="*/ 0 w 1869123"/>
              <a:gd name="connsiteY7" fmla="*/ 400110 h 400110"/>
              <a:gd name="connsiteX8" fmla="*/ 0 w 1869123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123" h="400110" extrusionOk="0">
                <a:moveTo>
                  <a:pt x="0" y="0"/>
                </a:moveTo>
                <a:cubicBezTo>
                  <a:pt x="121623" y="-5481"/>
                  <a:pt x="310831" y="28045"/>
                  <a:pt x="604350" y="0"/>
                </a:cubicBezTo>
                <a:cubicBezTo>
                  <a:pt x="897869" y="-28045"/>
                  <a:pt x="977057" y="-9355"/>
                  <a:pt x="1171317" y="0"/>
                </a:cubicBezTo>
                <a:cubicBezTo>
                  <a:pt x="1365577" y="9355"/>
                  <a:pt x="1521066" y="29560"/>
                  <a:pt x="1869123" y="0"/>
                </a:cubicBezTo>
                <a:cubicBezTo>
                  <a:pt x="1882253" y="156383"/>
                  <a:pt x="1872406" y="295265"/>
                  <a:pt x="1869123" y="400110"/>
                </a:cubicBezTo>
                <a:cubicBezTo>
                  <a:pt x="1667111" y="378198"/>
                  <a:pt x="1512842" y="389665"/>
                  <a:pt x="1283464" y="400110"/>
                </a:cubicBezTo>
                <a:cubicBezTo>
                  <a:pt x="1054086" y="410555"/>
                  <a:pt x="792209" y="418362"/>
                  <a:pt x="623041" y="400110"/>
                </a:cubicBezTo>
                <a:cubicBezTo>
                  <a:pt x="453873" y="381858"/>
                  <a:pt x="229036" y="382222"/>
                  <a:pt x="0" y="400110"/>
                </a:cubicBezTo>
                <a:cubicBezTo>
                  <a:pt x="-1196" y="315081"/>
                  <a:pt x="19755" y="8174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Definition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04098ED-03CB-9647-B051-97F56ACDD0E1}"/>
                  </a:ext>
                </a:extLst>
              </p:cNvPr>
              <p:cNvSpPr/>
              <p:nvPr/>
            </p:nvSpPr>
            <p:spPr>
              <a:xfrm>
                <a:off x="827310" y="3875380"/>
                <a:ext cx="4278085" cy="7257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04098ED-03CB-9647-B051-97F56ACDD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0" y="3875380"/>
                <a:ext cx="4278085" cy="725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7BCBAA3-018D-3746-8772-5595B301ADD6}"/>
              </a:ext>
            </a:extLst>
          </p:cNvPr>
          <p:cNvSpPr txBox="1"/>
          <p:nvPr/>
        </p:nvSpPr>
        <p:spPr>
          <a:xfrm>
            <a:off x="835592" y="3433448"/>
            <a:ext cx="1869123" cy="400110"/>
          </a:xfrm>
          <a:custGeom>
            <a:avLst/>
            <a:gdLst>
              <a:gd name="connsiteX0" fmla="*/ 0 w 1869123"/>
              <a:gd name="connsiteY0" fmla="*/ 0 h 400110"/>
              <a:gd name="connsiteX1" fmla="*/ 604350 w 1869123"/>
              <a:gd name="connsiteY1" fmla="*/ 0 h 400110"/>
              <a:gd name="connsiteX2" fmla="*/ 1171317 w 1869123"/>
              <a:gd name="connsiteY2" fmla="*/ 0 h 400110"/>
              <a:gd name="connsiteX3" fmla="*/ 1869123 w 1869123"/>
              <a:gd name="connsiteY3" fmla="*/ 0 h 400110"/>
              <a:gd name="connsiteX4" fmla="*/ 1869123 w 1869123"/>
              <a:gd name="connsiteY4" fmla="*/ 400110 h 400110"/>
              <a:gd name="connsiteX5" fmla="*/ 1283464 w 1869123"/>
              <a:gd name="connsiteY5" fmla="*/ 400110 h 400110"/>
              <a:gd name="connsiteX6" fmla="*/ 623041 w 1869123"/>
              <a:gd name="connsiteY6" fmla="*/ 400110 h 400110"/>
              <a:gd name="connsiteX7" fmla="*/ 0 w 1869123"/>
              <a:gd name="connsiteY7" fmla="*/ 400110 h 400110"/>
              <a:gd name="connsiteX8" fmla="*/ 0 w 1869123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123" h="400110" extrusionOk="0">
                <a:moveTo>
                  <a:pt x="0" y="0"/>
                </a:moveTo>
                <a:cubicBezTo>
                  <a:pt x="121623" y="-5481"/>
                  <a:pt x="310831" y="28045"/>
                  <a:pt x="604350" y="0"/>
                </a:cubicBezTo>
                <a:cubicBezTo>
                  <a:pt x="897869" y="-28045"/>
                  <a:pt x="977057" y="-9355"/>
                  <a:pt x="1171317" y="0"/>
                </a:cubicBezTo>
                <a:cubicBezTo>
                  <a:pt x="1365577" y="9355"/>
                  <a:pt x="1521066" y="29560"/>
                  <a:pt x="1869123" y="0"/>
                </a:cubicBezTo>
                <a:cubicBezTo>
                  <a:pt x="1882253" y="156383"/>
                  <a:pt x="1872406" y="295265"/>
                  <a:pt x="1869123" y="400110"/>
                </a:cubicBezTo>
                <a:cubicBezTo>
                  <a:pt x="1667111" y="378198"/>
                  <a:pt x="1512842" y="389665"/>
                  <a:pt x="1283464" y="400110"/>
                </a:cubicBezTo>
                <a:cubicBezTo>
                  <a:pt x="1054086" y="410555"/>
                  <a:pt x="792209" y="418362"/>
                  <a:pt x="623041" y="400110"/>
                </a:cubicBezTo>
                <a:cubicBezTo>
                  <a:pt x="453873" y="381858"/>
                  <a:pt x="229036" y="382222"/>
                  <a:pt x="0" y="400110"/>
                </a:cubicBezTo>
                <a:cubicBezTo>
                  <a:pt x="-1196" y="315081"/>
                  <a:pt x="19755" y="8174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Bayes’ Rule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2E8E79-62ED-DD49-9771-C4823E4EF72E}"/>
              </a:ext>
            </a:extLst>
          </p:cNvPr>
          <p:cNvGrpSpPr/>
          <p:nvPr/>
        </p:nvGrpSpPr>
        <p:grpSpPr>
          <a:xfrm>
            <a:off x="8196943" y="3945767"/>
            <a:ext cx="2918800" cy="1916110"/>
            <a:chOff x="8196943" y="3945767"/>
            <a:chExt cx="2918800" cy="19161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ECF55FF-412C-B64F-9106-81CFFC016E94}"/>
                </a:ext>
              </a:extLst>
            </p:cNvPr>
            <p:cNvSpPr/>
            <p:nvPr/>
          </p:nvSpPr>
          <p:spPr>
            <a:xfrm>
              <a:off x="8196943" y="3945767"/>
              <a:ext cx="2918800" cy="19161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3A923-E425-3142-B845-266089CB1154}"/>
                </a:ext>
              </a:extLst>
            </p:cNvPr>
            <p:cNvSpPr/>
            <p:nvPr/>
          </p:nvSpPr>
          <p:spPr>
            <a:xfrm>
              <a:off x="9250489" y="4112589"/>
              <a:ext cx="1578427" cy="1477194"/>
            </a:xfrm>
            <a:prstGeom prst="ellipse">
              <a:avLst/>
            </a:prstGeom>
            <a:noFill/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06816A-F796-A546-ABD4-1977103A220A}"/>
                </a:ext>
              </a:extLst>
            </p:cNvPr>
            <p:cNvSpPr/>
            <p:nvPr/>
          </p:nvSpPr>
          <p:spPr>
            <a:xfrm>
              <a:off x="8559246" y="4249620"/>
              <a:ext cx="1382486" cy="1203132"/>
            </a:xfrm>
            <a:prstGeom prst="ellipse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DE65530-70B5-7C45-AC7D-A3033A78C9A6}"/>
                    </a:ext>
                  </a:extLst>
                </p:cNvPr>
                <p:cNvSpPr txBox="1"/>
                <p:nvPr/>
              </p:nvSpPr>
              <p:spPr>
                <a:xfrm>
                  <a:off x="9242063" y="5461767"/>
                  <a:ext cx="4315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DE65530-70B5-7C45-AC7D-A3033A78C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063" y="5461767"/>
                  <a:ext cx="43152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4CF828-5DEB-CF41-B45B-E4C9E16AF69D}"/>
                    </a:ext>
                  </a:extLst>
                </p:cNvPr>
                <p:cNvSpPr txBox="1"/>
                <p:nvPr/>
              </p:nvSpPr>
              <p:spPr>
                <a:xfrm>
                  <a:off x="10133566" y="4666520"/>
                  <a:ext cx="378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>
                    <a:solidFill>
                      <a:schemeClr val="accent6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4CF828-5DEB-CF41-B45B-E4C9E16AF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3566" y="4666520"/>
                  <a:ext cx="37863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109845C-65D5-DA4D-A92F-2AB6614DEBB5}"/>
                    </a:ext>
                  </a:extLst>
                </p:cNvPr>
                <p:cNvSpPr txBox="1"/>
                <p:nvPr/>
              </p:nvSpPr>
              <p:spPr>
                <a:xfrm>
                  <a:off x="8744454" y="4666520"/>
                  <a:ext cx="378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>
                    <a:solidFill>
                      <a:schemeClr val="accent6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109845C-65D5-DA4D-A92F-2AB6614DE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4454" y="4666520"/>
                  <a:ext cx="37863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AAA355-0EE2-AD43-B0D3-C55DC68D3050}"/>
                    </a:ext>
                  </a:extLst>
                </p14:cNvPr>
                <p14:cNvContentPartPr/>
                <p14:nvPr/>
              </p14:nvContentPartPr>
              <p14:xfrm>
                <a:off x="9387486" y="4732428"/>
                <a:ext cx="540720" cy="484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AAA355-0EE2-AD43-B0D3-C55DC68D30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78486" y="4723421"/>
                  <a:ext cx="558360" cy="5018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51B308-9DE2-624B-A40E-43DA53F4C372}"/>
                </a:ext>
              </a:extLst>
            </p:cNvPr>
            <p:cNvGrpSpPr/>
            <p:nvPr/>
          </p:nvGrpSpPr>
          <p:grpSpPr>
            <a:xfrm>
              <a:off x="9254114" y="4401948"/>
              <a:ext cx="636480" cy="947160"/>
              <a:chOff x="7825011" y="4398840"/>
              <a:chExt cx="636480" cy="947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6C35CE9C-E17F-954D-B956-351956E5D147}"/>
                      </a:ext>
                    </a:extLst>
                  </p14:cNvPr>
                  <p14:cNvContentPartPr/>
                  <p14:nvPr/>
                </p14:nvContentPartPr>
                <p14:xfrm>
                  <a:off x="7923291" y="4398840"/>
                  <a:ext cx="326520" cy="1933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6C35CE9C-E17F-954D-B956-351956E5D147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914291" y="4389840"/>
                    <a:ext cx="344160" cy="21096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9287225-C827-5048-A889-391A694E9207}"/>
                  </a:ext>
                </a:extLst>
              </p:cNvPr>
              <p:cNvGrpSpPr/>
              <p:nvPr/>
            </p:nvGrpSpPr>
            <p:grpSpPr>
              <a:xfrm>
                <a:off x="7825011" y="4495680"/>
                <a:ext cx="636480" cy="850320"/>
                <a:chOff x="7825011" y="4495680"/>
                <a:chExt cx="636480" cy="850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C1FB9507-0871-8449-8E48-5B24D0D72E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25011" y="4495680"/>
                    <a:ext cx="493560" cy="37188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C1FB9507-0871-8449-8E48-5B24D0D72E0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7816011" y="4486671"/>
                      <a:ext cx="511200" cy="3895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827988CE-166D-6C4A-A851-5661E8B623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85851" y="4599000"/>
                    <a:ext cx="528120" cy="43632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827988CE-166D-6C4A-A851-5661E8B6233A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7876857" y="4590000"/>
                      <a:ext cx="545748" cy="453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3FCE5BC7-3FD2-C54B-8E29-30295A3C37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31291" y="4989960"/>
                    <a:ext cx="430200" cy="35604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3FCE5BC7-3FD2-C54B-8E29-30295A3C37DD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022299" y="4980969"/>
                      <a:ext cx="447825" cy="37366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7F5C61-035D-2648-B0F0-B9D2B56B9781}"/>
                  </a:ext>
                </a:extLst>
              </p:cNvPr>
              <p:cNvSpPr txBox="1"/>
              <p:nvPr/>
            </p:nvSpPr>
            <p:spPr>
              <a:xfrm>
                <a:off x="8022153" y="2884805"/>
                <a:ext cx="3209638" cy="92333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Minion Pro" panose="02040503050201020203" pitchFamily="18" charset="0"/>
                  </a:rPr>
                  <a:t>Conditioning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>
                    <a:latin typeface="Minion Pro" panose="02040503050201020203" pitchFamily="18" charset="0"/>
                  </a:rPr>
                  <a:t> means you are now considering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>
                    <a:latin typeface="Minion Pro" panose="02040503050201020203" pitchFamily="18" charset="0"/>
                  </a:rPr>
                  <a:t> as the sample space instead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>
                    <a:latin typeface="Minion Pro" panose="020405030502010202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7F5C61-035D-2648-B0F0-B9D2B56B9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153" y="2884805"/>
                <a:ext cx="3209638" cy="9233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790864-4877-114D-8D6E-312D7379E84E}"/>
                  </a:ext>
                </a:extLst>
              </p:cNvPr>
              <p:cNvSpPr/>
              <p:nvPr/>
            </p:nvSpPr>
            <p:spPr>
              <a:xfrm>
                <a:off x="834366" y="5408606"/>
                <a:ext cx="7147935" cy="5125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790864-4877-114D-8D6E-312D7379E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66" y="5408606"/>
                <a:ext cx="7147935" cy="5125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DDFC973-F99F-FD48-8027-27A53E4F1D13}"/>
              </a:ext>
            </a:extLst>
          </p:cNvPr>
          <p:cNvSpPr txBox="1"/>
          <p:nvPr/>
        </p:nvSpPr>
        <p:spPr>
          <a:xfrm>
            <a:off x="834366" y="4999804"/>
            <a:ext cx="1554384" cy="400110"/>
          </a:xfrm>
          <a:custGeom>
            <a:avLst/>
            <a:gdLst>
              <a:gd name="connsiteX0" fmla="*/ 0 w 1554384"/>
              <a:gd name="connsiteY0" fmla="*/ 0 h 400110"/>
              <a:gd name="connsiteX1" fmla="*/ 502584 w 1554384"/>
              <a:gd name="connsiteY1" fmla="*/ 0 h 400110"/>
              <a:gd name="connsiteX2" fmla="*/ 974081 w 1554384"/>
              <a:gd name="connsiteY2" fmla="*/ 0 h 400110"/>
              <a:gd name="connsiteX3" fmla="*/ 1554384 w 1554384"/>
              <a:gd name="connsiteY3" fmla="*/ 0 h 400110"/>
              <a:gd name="connsiteX4" fmla="*/ 1554384 w 1554384"/>
              <a:gd name="connsiteY4" fmla="*/ 400110 h 400110"/>
              <a:gd name="connsiteX5" fmla="*/ 1067344 w 1554384"/>
              <a:gd name="connsiteY5" fmla="*/ 400110 h 400110"/>
              <a:gd name="connsiteX6" fmla="*/ 518128 w 1554384"/>
              <a:gd name="connsiteY6" fmla="*/ 400110 h 400110"/>
              <a:gd name="connsiteX7" fmla="*/ 0 w 1554384"/>
              <a:gd name="connsiteY7" fmla="*/ 400110 h 400110"/>
              <a:gd name="connsiteX8" fmla="*/ 0 w 1554384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384" h="400110" extrusionOk="0">
                <a:moveTo>
                  <a:pt x="0" y="0"/>
                </a:moveTo>
                <a:cubicBezTo>
                  <a:pt x="176107" y="-9362"/>
                  <a:pt x="316349" y="-13101"/>
                  <a:pt x="502584" y="0"/>
                </a:cubicBezTo>
                <a:cubicBezTo>
                  <a:pt x="688819" y="13101"/>
                  <a:pt x="869013" y="16864"/>
                  <a:pt x="974081" y="0"/>
                </a:cubicBezTo>
                <a:cubicBezTo>
                  <a:pt x="1079149" y="-16864"/>
                  <a:pt x="1363648" y="-15235"/>
                  <a:pt x="1554384" y="0"/>
                </a:cubicBezTo>
                <a:cubicBezTo>
                  <a:pt x="1567514" y="156383"/>
                  <a:pt x="1557667" y="295265"/>
                  <a:pt x="1554384" y="400110"/>
                </a:cubicBezTo>
                <a:cubicBezTo>
                  <a:pt x="1414574" y="384886"/>
                  <a:pt x="1275741" y="387911"/>
                  <a:pt x="1067344" y="400110"/>
                </a:cubicBezTo>
                <a:cubicBezTo>
                  <a:pt x="858947" y="412309"/>
                  <a:pt x="714219" y="398383"/>
                  <a:pt x="518128" y="400110"/>
                </a:cubicBezTo>
                <a:cubicBezTo>
                  <a:pt x="322037" y="401837"/>
                  <a:pt x="130850" y="380377"/>
                  <a:pt x="0" y="400110"/>
                </a:cubicBezTo>
                <a:cubicBezTo>
                  <a:pt x="-1196" y="315081"/>
                  <a:pt x="19755" y="8174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Chain Rule</a:t>
            </a:r>
          </a:p>
        </p:txBody>
      </p:sp>
    </p:spTree>
    <p:extLst>
      <p:ext uri="{BB962C8B-B14F-4D97-AF65-F5344CB8AC3E}">
        <p14:creationId xmlns:p14="http://schemas.microsoft.com/office/powerpoint/2010/main" val="41215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18F3-CA78-FB4F-8C1B-18A030783C7C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110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Expectation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6A9C2D-2AB2-BB4A-83CB-63E990C556BF}"/>
                  </a:ext>
                </a:extLst>
              </p:cNvPr>
              <p:cNvSpPr/>
              <p:nvPr/>
            </p:nvSpPr>
            <p:spPr>
              <a:xfrm>
                <a:off x="827310" y="1935777"/>
                <a:ext cx="10341428" cy="1674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For a discrete real-valued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taking possible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the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expectation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is defined as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6A9C2D-2AB2-BB4A-83CB-63E990C5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0" y="1935777"/>
                <a:ext cx="10341428" cy="1674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01C470E-A439-504B-952B-2BF0C577CB36}"/>
              </a:ext>
            </a:extLst>
          </p:cNvPr>
          <p:cNvSpPr txBox="1"/>
          <p:nvPr/>
        </p:nvSpPr>
        <p:spPr>
          <a:xfrm>
            <a:off x="836381" y="1526975"/>
            <a:ext cx="1744884" cy="409181"/>
          </a:xfrm>
          <a:custGeom>
            <a:avLst/>
            <a:gdLst>
              <a:gd name="connsiteX0" fmla="*/ 0 w 1744884"/>
              <a:gd name="connsiteY0" fmla="*/ 0 h 409181"/>
              <a:gd name="connsiteX1" fmla="*/ 564179 w 1744884"/>
              <a:gd name="connsiteY1" fmla="*/ 0 h 409181"/>
              <a:gd name="connsiteX2" fmla="*/ 1093461 w 1744884"/>
              <a:gd name="connsiteY2" fmla="*/ 0 h 409181"/>
              <a:gd name="connsiteX3" fmla="*/ 1744884 w 1744884"/>
              <a:gd name="connsiteY3" fmla="*/ 0 h 409181"/>
              <a:gd name="connsiteX4" fmla="*/ 1744884 w 1744884"/>
              <a:gd name="connsiteY4" fmla="*/ 409181 h 409181"/>
              <a:gd name="connsiteX5" fmla="*/ 1198154 w 1744884"/>
              <a:gd name="connsiteY5" fmla="*/ 409181 h 409181"/>
              <a:gd name="connsiteX6" fmla="*/ 581628 w 1744884"/>
              <a:gd name="connsiteY6" fmla="*/ 409181 h 409181"/>
              <a:gd name="connsiteX7" fmla="*/ 0 w 1744884"/>
              <a:gd name="connsiteY7" fmla="*/ 409181 h 409181"/>
              <a:gd name="connsiteX8" fmla="*/ 0 w 1744884"/>
              <a:gd name="connsiteY8" fmla="*/ 0 h 4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4884" h="409181" extrusionOk="0">
                <a:moveTo>
                  <a:pt x="0" y="0"/>
                </a:moveTo>
                <a:cubicBezTo>
                  <a:pt x="115832" y="14983"/>
                  <a:pt x="383915" y="27583"/>
                  <a:pt x="564179" y="0"/>
                </a:cubicBezTo>
                <a:cubicBezTo>
                  <a:pt x="744443" y="-27583"/>
                  <a:pt x="892238" y="15764"/>
                  <a:pt x="1093461" y="0"/>
                </a:cubicBezTo>
                <a:cubicBezTo>
                  <a:pt x="1294684" y="-15764"/>
                  <a:pt x="1543260" y="-28257"/>
                  <a:pt x="1744884" y="0"/>
                </a:cubicBezTo>
                <a:cubicBezTo>
                  <a:pt x="1755154" y="141604"/>
                  <a:pt x="1744517" y="293094"/>
                  <a:pt x="1744884" y="409181"/>
                </a:cubicBezTo>
                <a:cubicBezTo>
                  <a:pt x="1488771" y="429291"/>
                  <a:pt x="1345288" y="403319"/>
                  <a:pt x="1198154" y="409181"/>
                </a:cubicBezTo>
                <a:cubicBezTo>
                  <a:pt x="1051020" y="415044"/>
                  <a:pt x="837107" y="393394"/>
                  <a:pt x="581628" y="409181"/>
                </a:cubicBezTo>
                <a:cubicBezTo>
                  <a:pt x="326149" y="424968"/>
                  <a:pt x="178825" y="399697"/>
                  <a:pt x="0" y="409181"/>
                </a:cubicBezTo>
                <a:cubicBezTo>
                  <a:pt x="-2121" y="206174"/>
                  <a:pt x="-237" y="199516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Definition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162655-D4CD-1447-8A04-BF61C6C4C85E}"/>
                  </a:ext>
                </a:extLst>
              </p:cNvPr>
              <p:cNvSpPr/>
              <p:nvPr/>
            </p:nvSpPr>
            <p:spPr>
              <a:xfrm>
                <a:off x="827310" y="4592445"/>
                <a:ext cx="10341428" cy="12745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fair</m:t>
                              </m:r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coin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lands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therwise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162655-D4CD-1447-8A04-BF61C6C4C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0" y="4592445"/>
                <a:ext cx="10341428" cy="1274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C9FC6A6-D9D2-0C49-872C-5A73F2A4C718}"/>
              </a:ext>
            </a:extLst>
          </p:cNvPr>
          <p:cNvSpPr txBox="1"/>
          <p:nvPr/>
        </p:nvSpPr>
        <p:spPr>
          <a:xfrm>
            <a:off x="836380" y="4183642"/>
            <a:ext cx="4989291" cy="409181"/>
          </a:xfrm>
          <a:custGeom>
            <a:avLst/>
            <a:gdLst>
              <a:gd name="connsiteX0" fmla="*/ 0 w 4989291"/>
              <a:gd name="connsiteY0" fmla="*/ 0 h 409181"/>
              <a:gd name="connsiteX1" fmla="*/ 573768 w 4989291"/>
              <a:gd name="connsiteY1" fmla="*/ 0 h 409181"/>
              <a:gd name="connsiteX2" fmla="*/ 1047751 w 4989291"/>
              <a:gd name="connsiteY2" fmla="*/ 0 h 409181"/>
              <a:gd name="connsiteX3" fmla="*/ 1771198 w 4989291"/>
              <a:gd name="connsiteY3" fmla="*/ 0 h 409181"/>
              <a:gd name="connsiteX4" fmla="*/ 2344967 w 4989291"/>
              <a:gd name="connsiteY4" fmla="*/ 0 h 409181"/>
              <a:gd name="connsiteX5" fmla="*/ 2918735 w 4989291"/>
              <a:gd name="connsiteY5" fmla="*/ 0 h 409181"/>
              <a:gd name="connsiteX6" fmla="*/ 3642182 w 4989291"/>
              <a:gd name="connsiteY6" fmla="*/ 0 h 409181"/>
              <a:gd name="connsiteX7" fmla="*/ 4166058 w 4989291"/>
              <a:gd name="connsiteY7" fmla="*/ 0 h 409181"/>
              <a:gd name="connsiteX8" fmla="*/ 4989291 w 4989291"/>
              <a:gd name="connsiteY8" fmla="*/ 0 h 409181"/>
              <a:gd name="connsiteX9" fmla="*/ 4989291 w 4989291"/>
              <a:gd name="connsiteY9" fmla="*/ 409181 h 409181"/>
              <a:gd name="connsiteX10" fmla="*/ 4465415 w 4989291"/>
              <a:gd name="connsiteY10" fmla="*/ 409181 h 409181"/>
              <a:gd name="connsiteX11" fmla="*/ 3841754 w 4989291"/>
              <a:gd name="connsiteY11" fmla="*/ 409181 h 409181"/>
              <a:gd name="connsiteX12" fmla="*/ 3267986 w 4989291"/>
              <a:gd name="connsiteY12" fmla="*/ 409181 h 409181"/>
              <a:gd name="connsiteX13" fmla="*/ 2544538 w 4989291"/>
              <a:gd name="connsiteY13" fmla="*/ 409181 h 409181"/>
              <a:gd name="connsiteX14" fmla="*/ 1821091 w 4989291"/>
              <a:gd name="connsiteY14" fmla="*/ 409181 h 409181"/>
              <a:gd name="connsiteX15" fmla="*/ 1297216 w 4989291"/>
              <a:gd name="connsiteY15" fmla="*/ 409181 h 409181"/>
              <a:gd name="connsiteX16" fmla="*/ 673554 w 4989291"/>
              <a:gd name="connsiteY16" fmla="*/ 409181 h 409181"/>
              <a:gd name="connsiteX17" fmla="*/ 0 w 4989291"/>
              <a:gd name="connsiteY17" fmla="*/ 409181 h 409181"/>
              <a:gd name="connsiteX18" fmla="*/ 0 w 4989291"/>
              <a:gd name="connsiteY18" fmla="*/ 0 h 4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89291" h="409181" extrusionOk="0">
                <a:moveTo>
                  <a:pt x="0" y="0"/>
                </a:moveTo>
                <a:cubicBezTo>
                  <a:pt x="255011" y="10855"/>
                  <a:pt x="425605" y="28531"/>
                  <a:pt x="573768" y="0"/>
                </a:cubicBezTo>
                <a:cubicBezTo>
                  <a:pt x="721931" y="-28531"/>
                  <a:pt x="844594" y="4179"/>
                  <a:pt x="1047751" y="0"/>
                </a:cubicBezTo>
                <a:cubicBezTo>
                  <a:pt x="1250908" y="-4179"/>
                  <a:pt x="1593349" y="4512"/>
                  <a:pt x="1771198" y="0"/>
                </a:cubicBezTo>
                <a:cubicBezTo>
                  <a:pt x="1949047" y="-4512"/>
                  <a:pt x="2162705" y="-10979"/>
                  <a:pt x="2344967" y="0"/>
                </a:cubicBezTo>
                <a:cubicBezTo>
                  <a:pt x="2527229" y="10979"/>
                  <a:pt x="2753775" y="11289"/>
                  <a:pt x="2918735" y="0"/>
                </a:cubicBezTo>
                <a:cubicBezTo>
                  <a:pt x="3083695" y="-11289"/>
                  <a:pt x="3467131" y="18388"/>
                  <a:pt x="3642182" y="0"/>
                </a:cubicBezTo>
                <a:cubicBezTo>
                  <a:pt x="3817233" y="-18388"/>
                  <a:pt x="3906135" y="-16212"/>
                  <a:pt x="4166058" y="0"/>
                </a:cubicBezTo>
                <a:cubicBezTo>
                  <a:pt x="4425981" y="16212"/>
                  <a:pt x="4715195" y="26938"/>
                  <a:pt x="4989291" y="0"/>
                </a:cubicBezTo>
                <a:cubicBezTo>
                  <a:pt x="5004627" y="181586"/>
                  <a:pt x="4984256" y="213666"/>
                  <a:pt x="4989291" y="409181"/>
                </a:cubicBezTo>
                <a:cubicBezTo>
                  <a:pt x="4763904" y="422049"/>
                  <a:pt x="4604044" y="431123"/>
                  <a:pt x="4465415" y="409181"/>
                </a:cubicBezTo>
                <a:cubicBezTo>
                  <a:pt x="4326786" y="387239"/>
                  <a:pt x="4015722" y="405534"/>
                  <a:pt x="3841754" y="409181"/>
                </a:cubicBezTo>
                <a:cubicBezTo>
                  <a:pt x="3667786" y="412828"/>
                  <a:pt x="3515438" y="385532"/>
                  <a:pt x="3267986" y="409181"/>
                </a:cubicBezTo>
                <a:cubicBezTo>
                  <a:pt x="3020534" y="432830"/>
                  <a:pt x="2744769" y="428711"/>
                  <a:pt x="2544538" y="409181"/>
                </a:cubicBezTo>
                <a:cubicBezTo>
                  <a:pt x="2344307" y="389651"/>
                  <a:pt x="2077553" y="431658"/>
                  <a:pt x="1821091" y="409181"/>
                </a:cubicBezTo>
                <a:cubicBezTo>
                  <a:pt x="1564629" y="386704"/>
                  <a:pt x="1430683" y="433204"/>
                  <a:pt x="1297216" y="409181"/>
                </a:cubicBezTo>
                <a:cubicBezTo>
                  <a:pt x="1163750" y="385158"/>
                  <a:pt x="931504" y="404216"/>
                  <a:pt x="673554" y="409181"/>
                </a:cubicBezTo>
                <a:cubicBezTo>
                  <a:pt x="415604" y="414146"/>
                  <a:pt x="217439" y="434433"/>
                  <a:pt x="0" y="409181"/>
                </a:cubicBezTo>
                <a:cubicBezTo>
                  <a:pt x="203" y="236521"/>
                  <a:pt x="-11090" y="12123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Example 4: Expectation of a coin toss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9D71E-A26A-3F4B-8B3A-FD8ADB8F3135}"/>
              </a:ext>
            </a:extLst>
          </p:cNvPr>
          <p:cNvSpPr txBox="1"/>
          <p:nvPr/>
        </p:nvSpPr>
        <p:spPr>
          <a:xfrm>
            <a:off x="6602874" y="3693467"/>
            <a:ext cx="309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Minion Pro" panose="02040503050201020203" pitchFamily="18" charset="0"/>
              </a:rPr>
              <a:t>“average” value that X will take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9AB769-6292-AD41-B0CE-992AB0C8534B}"/>
              </a:ext>
            </a:extLst>
          </p:cNvPr>
          <p:cNvGrpSpPr/>
          <p:nvPr/>
        </p:nvGrpSpPr>
        <p:grpSpPr>
          <a:xfrm>
            <a:off x="6368617" y="3601428"/>
            <a:ext cx="304326" cy="498513"/>
            <a:chOff x="10864412" y="2597351"/>
            <a:chExt cx="489388" cy="697676"/>
          </a:xfrm>
        </p:grpSpPr>
        <p:pic>
          <p:nvPicPr>
            <p:cNvPr id="9" name="Picture 2" descr="Light Bulb Drawing Images – Browse 1,126,848 Stock Photos ...">
              <a:extLst>
                <a:ext uri="{FF2B5EF4-FFF2-40B4-BE49-F238E27FC236}">
                  <a16:creationId xmlns:a16="http://schemas.microsoft.com/office/drawing/2014/main" id="{303ACC7F-2898-AF49-9D30-2DAD62C33C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7" t="25476" r="15352" b="24762"/>
            <a:stretch/>
          </p:blipFill>
          <p:spPr bwMode="auto">
            <a:xfrm flipH="1">
              <a:off x="10864412" y="2597351"/>
              <a:ext cx="489388" cy="58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720CE4-B0D2-BB46-B940-42877BF3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0632" y="3110361"/>
              <a:ext cx="220491" cy="184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62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18F3-CA78-FB4F-8C1B-18A030783C7C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9611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Properties of Expectation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99BF32E-61E9-A648-BDEB-3FBDF5E282B3}"/>
                  </a:ext>
                </a:extLst>
              </p:cNvPr>
              <p:cNvSpPr/>
              <p:nvPr/>
            </p:nvSpPr>
            <p:spPr>
              <a:xfrm>
                <a:off x="424539" y="2025647"/>
                <a:ext cx="5671461" cy="15906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Given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we have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99BF32E-61E9-A648-BDEB-3FBDF5E28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39" y="2025647"/>
                <a:ext cx="5671461" cy="1590641"/>
              </a:xfrm>
              <a:prstGeom prst="rect">
                <a:avLst/>
              </a:prstGeom>
              <a:blipFill>
                <a:blip r:embed="rId2"/>
                <a:stretch>
                  <a:fillRect l="-731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775D9BC-4F5D-F847-AF85-862E20AD0F46}"/>
              </a:ext>
            </a:extLst>
          </p:cNvPr>
          <p:cNvSpPr txBox="1"/>
          <p:nvPr/>
        </p:nvSpPr>
        <p:spPr>
          <a:xfrm>
            <a:off x="426354" y="1619962"/>
            <a:ext cx="3318332" cy="409181"/>
          </a:xfrm>
          <a:custGeom>
            <a:avLst/>
            <a:gdLst>
              <a:gd name="connsiteX0" fmla="*/ 0 w 3318332"/>
              <a:gd name="connsiteY0" fmla="*/ 0 h 409181"/>
              <a:gd name="connsiteX1" fmla="*/ 630483 w 3318332"/>
              <a:gd name="connsiteY1" fmla="*/ 0 h 409181"/>
              <a:gd name="connsiteX2" fmla="*/ 1194600 w 3318332"/>
              <a:gd name="connsiteY2" fmla="*/ 0 h 409181"/>
              <a:gd name="connsiteX3" fmla="*/ 1924633 w 3318332"/>
              <a:gd name="connsiteY3" fmla="*/ 0 h 409181"/>
              <a:gd name="connsiteX4" fmla="*/ 2555116 w 3318332"/>
              <a:gd name="connsiteY4" fmla="*/ 0 h 409181"/>
              <a:gd name="connsiteX5" fmla="*/ 3318332 w 3318332"/>
              <a:gd name="connsiteY5" fmla="*/ 0 h 409181"/>
              <a:gd name="connsiteX6" fmla="*/ 3318332 w 3318332"/>
              <a:gd name="connsiteY6" fmla="*/ 409181 h 409181"/>
              <a:gd name="connsiteX7" fmla="*/ 2654666 w 3318332"/>
              <a:gd name="connsiteY7" fmla="*/ 409181 h 409181"/>
              <a:gd name="connsiteX8" fmla="*/ 1924633 w 3318332"/>
              <a:gd name="connsiteY8" fmla="*/ 409181 h 409181"/>
              <a:gd name="connsiteX9" fmla="*/ 1360516 w 3318332"/>
              <a:gd name="connsiteY9" fmla="*/ 409181 h 409181"/>
              <a:gd name="connsiteX10" fmla="*/ 696850 w 3318332"/>
              <a:gd name="connsiteY10" fmla="*/ 409181 h 409181"/>
              <a:gd name="connsiteX11" fmla="*/ 0 w 3318332"/>
              <a:gd name="connsiteY11" fmla="*/ 409181 h 409181"/>
              <a:gd name="connsiteX12" fmla="*/ 0 w 3318332"/>
              <a:gd name="connsiteY12" fmla="*/ 0 h 4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8332" h="409181" extrusionOk="0">
                <a:moveTo>
                  <a:pt x="0" y="0"/>
                </a:moveTo>
                <a:cubicBezTo>
                  <a:pt x="268385" y="-23262"/>
                  <a:pt x="328933" y="24989"/>
                  <a:pt x="630483" y="0"/>
                </a:cubicBezTo>
                <a:cubicBezTo>
                  <a:pt x="932033" y="-24989"/>
                  <a:pt x="1013725" y="-11882"/>
                  <a:pt x="1194600" y="0"/>
                </a:cubicBezTo>
                <a:cubicBezTo>
                  <a:pt x="1375475" y="11882"/>
                  <a:pt x="1607836" y="-21544"/>
                  <a:pt x="1924633" y="0"/>
                </a:cubicBezTo>
                <a:cubicBezTo>
                  <a:pt x="2241430" y="21544"/>
                  <a:pt x="2305495" y="3126"/>
                  <a:pt x="2555116" y="0"/>
                </a:cubicBezTo>
                <a:cubicBezTo>
                  <a:pt x="2804737" y="-3126"/>
                  <a:pt x="3126776" y="-12406"/>
                  <a:pt x="3318332" y="0"/>
                </a:cubicBezTo>
                <a:cubicBezTo>
                  <a:pt x="3309983" y="88728"/>
                  <a:pt x="3314516" y="297294"/>
                  <a:pt x="3318332" y="409181"/>
                </a:cubicBezTo>
                <a:cubicBezTo>
                  <a:pt x="3023288" y="385182"/>
                  <a:pt x="2940118" y="437853"/>
                  <a:pt x="2654666" y="409181"/>
                </a:cubicBezTo>
                <a:cubicBezTo>
                  <a:pt x="2369214" y="380509"/>
                  <a:pt x="2233410" y="380661"/>
                  <a:pt x="1924633" y="409181"/>
                </a:cubicBezTo>
                <a:cubicBezTo>
                  <a:pt x="1615856" y="437701"/>
                  <a:pt x="1551580" y="404495"/>
                  <a:pt x="1360516" y="409181"/>
                </a:cubicBezTo>
                <a:cubicBezTo>
                  <a:pt x="1169452" y="413867"/>
                  <a:pt x="928457" y="412121"/>
                  <a:pt x="696850" y="409181"/>
                </a:cubicBezTo>
                <a:cubicBezTo>
                  <a:pt x="465243" y="406241"/>
                  <a:pt x="282447" y="402925"/>
                  <a:pt x="0" y="409181"/>
                </a:cubicBezTo>
                <a:cubicBezTo>
                  <a:pt x="17194" y="256174"/>
                  <a:pt x="-14551" y="134594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0E02F-6079-DA49-B251-4ECCE85482C3}"/>
                  </a:ext>
                </a:extLst>
              </p:cNvPr>
              <p:cNvSpPr txBox="1"/>
              <p:nvPr/>
            </p:nvSpPr>
            <p:spPr>
              <a:xfrm>
                <a:off x="424539" y="3316117"/>
                <a:ext cx="5199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**Holds even if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 are not independent!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0E02F-6079-DA49-B251-4ECCE8548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39" y="3316117"/>
                <a:ext cx="5199743" cy="369332"/>
              </a:xfrm>
              <a:prstGeom prst="rect">
                <a:avLst/>
              </a:prstGeom>
              <a:blipFill>
                <a:blip r:embed="rId3"/>
                <a:stretch>
                  <a:fillRect l="-105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2BE948-DF70-A246-A99C-2FBE68307979}"/>
                  </a:ext>
                </a:extLst>
              </p:cNvPr>
              <p:cNvSpPr/>
              <p:nvPr/>
            </p:nvSpPr>
            <p:spPr>
              <a:xfrm>
                <a:off x="6422575" y="2025646"/>
                <a:ext cx="5344886" cy="15906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th</m:t>
                                </m:r>
                              </m:sup>
                            </m:sSup>
                            <m: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fair</m:t>
                            </m:r>
                            <m: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coin</m:t>
                            </m:r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lands</m:t>
                            </m:r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therwise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0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b="0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2BE948-DF70-A246-A99C-2FBE68307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75" y="2025646"/>
                <a:ext cx="5344886" cy="15906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2AC1C0-0F4C-1845-8B31-165EAC73C2D4}"/>
              </a:ext>
            </a:extLst>
          </p:cNvPr>
          <p:cNvSpPr txBox="1"/>
          <p:nvPr/>
        </p:nvSpPr>
        <p:spPr>
          <a:xfrm>
            <a:off x="6422575" y="1620356"/>
            <a:ext cx="5344886" cy="400110"/>
          </a:xfrm>
          <a:custGeom>
            <a:avLst/>
            <a:gdLst>
              <a:gd name="connsiteX0" fmla="*/ 0 w 5344886"/>
              <a:gd name="connsiteY0" fmla="*/ 0 h 400110"/>
              <a:gd name="connsiteX1" fmla="*/ 614662 w 5344886"/>
              <a:gd name="connsiteY1" fmla="*/ 0 h 400110"/>
              <a:gd name="connsiteX2" fmla="*/ 1122426 w 5344886"/>
              <a:gd name="connsiteY2" fmla="*/ 0 h 400110"/>
              <a:gd name="connsiteX3" fmla="*/ 1897435 w 5344886"/>
              <a:gd name="connsiteY3" fmla="*/ 0 h 400110"/>
              <a:gd name="connsiteX4" fmla="*/ 2512096 w 5344886"/>
              <a:gd name="connsiteY4" fmla="*/ 0 h 400110"/>
              <a:gd name="connsiteX5" fmla="*/ 3126758 w 5344886"/>
              <a:gd name="connsiteY5" fmla="*/ 0 h 400110"/>
              <a:gd name="connsiteX6" fmla="*/ 3901767 w 5344886"/>
              <a:gd name="connsiteY6" fmla="*/ 0 h 400110"/>
              <a:gd name="connsiteX7" fmla="*/ 4462980 w 5344886"/>
              <a:gd name="connsiteY7" fmla="*/ 0 h 400110"/>
              <a:gd name="connsiteX8" fmla="*/ 5344886 w 5344886"/>
              <a:gd name="connsiteY8" fmla="*/ 0 h 400110"/>
              <a:gd name="connsiteX9" fmla="*/ 5344886 w 5344886"/>
              <a:gd name="connsiteY9" fmla="*/ 400110 h 400110"/>
              <a:gd name="connsiteX10" fmla="*/ 4783673 w 5344886"/>
              <a:gd name="connsiteY10" fmla="*/ 400110 h 400110"/>
              <a:gd name="connsiteX11" fmla="*/ 4115562 w 5344886"/>
              <a:gd name="connsiteY11" fmla="*/ 400110 h 400110"/>
              <a:gd name="connsiteX12" fmla="*/ 3500900 w 5344886"/>
              <a:gd name="connsiteY12" fmla="*/ 400110 h 400110"/>
              <a:gd name="connsiteX13" fmla="*/ 2725892 w 5344886"/>
              <a:gd name="connsiteY13" fmla="*/ 400110 h 400110"/>
              <a:gd name="connsiteX14" fmla="*/ 1950883 w 5344886"/>
              <a:gd name="connsiteY14" fmla="*/ 400110 h 400110"/>
              <a:gd name="connsiteX15" fmla="*/ 1389670 w 5344886"/>
              <a:gd name="connsiteY15" fmla="*/ 400110 h 400110"/>
              <a:gd name="connsiteX16" fmla="*/ 721560 w 5344886"/>
              <a:gd name="connsiteY16" fmla="*/ 400110 h 400110"/>
              <a:gd name="connsiteX17" fmla="*/ 0 w 5344886"/>
              <a:gd name="connsiteY17" fmla="*/ 400110 h 400110"/>
              <a:gd name="connsiteX18" fmla="*/ 0 w 5344886"/>
              <a:gd name="connsiteY1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44886" h="400110" extrusionOk="0">
                <a:moveTo>
                  <a:pt x="0" y="0"/>
                </a:moveTo>
                <a:cubicBezTo>
                  <a:pt x="223884" y="23148"/>
                  <a:pt x="362453" y="8754"/>
                  <a:pt x="614662" y="0"/>
                </a:cubicBezTo>
                <a:cubicBezTo>
                  <a:pt x="866871" y="-8754"/>
                  <a:pt x="969925" y="4736"/>
                  <a:pt x="1122426" y="0"/>
                </a:cubicBezTo>
                <a:cubicBezTo>
                  <a:pt x="1274927" y="-4736"/>
                  <a:pt x="1653473" y="-5254"/>
                  <a:pt x="1897435" y="0"/>
                </a:cubicBezTo>
                <a:cubicBezTo>
                  <a:pt x="2141397" y="5254"/>
                  <a:pt x="2339216" y="25445"/>
                  <a:pt x="2512096" y="0"/>
                </a:cubicBezTo>
                <a:cubicBezTo>
                  <a:pt x="2684976" y="-25445"/>
                  <a:pt x="2991962" y="9581"/>
                  <a:pt x="3126758" y="0"/>
                </a:cubicBezTo>
                <a:cubicBezTo>
                  <a:pt x="3261554" y="-9581"/>
                  <a:pt x="3734166" y="-2556"/>
                  <a:pt x="3901767" y="0"/>
                </a:cubicBezTo>
                <a:cubicBezTo>
                  <a:pt x="4069368" y="2556"/>
                  <a:pt x="4228443" y="3813"/>
                  <a:pt x="4462980" y="0"/>
                </a:cubicBezTo>
                <a:cubicBezTo>
                  <a:pt x="4697517" y="-3813"/>
                  <a:pt x="4911096" y="17702"/>
                  <a:pt x="5344886" y="0"/>
                </a:cubicBezTo>
                <a:cubicBezTo>
                  <a:pt x="5353026" y="172961"/>
                  <a:pt x="5345731" y="209392"/>
                  <a:pt x="5344886" y="400110"/>
                </a:cubicBezTo>
                <a:cubicBezTo>
                  <a:pt x="5202668" y="395541"/>
                  <a:pt x="4968530" y="418118"/>
                  <a:pt x="4783673" y="400110"/>
                </a:cubicBezTo>
                <a:cubicBezTo>
                  <a:pt x="4598816" y="382102"/>
                  <a:pt x="4389915" y="430613"/>
                  <a:pt x="4115562" y="400110"/>
                </a:cubicBezTo>
                <a:cubicBezTo>
                  <a:pt x="3841209" y="369607"/>
                  <a:pt x="3697270" y="395653"/>
                  <a:pt x="3500900" y="400110"/>
                </a:cubicBezTo>
                <a:cubicBezTo>
                  <a:pt x="3304530" y="404567"/>
                  <a:pt x="3058717" y="381173"/>
                  <a:pt x="2725892" y="400110"/>
                </a:cubicBezTo>
                <a:cubicBezTo>
                  <a:pt x="2393067" y="419047"/>
                  <a:pt x="2274438" y="361471"/>
                  <a:pt x="1950883" y="400110"/>
                </a:cubicBezTo>
                <a:cubicBezTo>
                  <a:pt x="1627328" y="438749"/>
                  <a:pt x="1653723" y="412741"/>
                  <a:pt x="1389670" y="400110"/>
                </a:cubicBezTo>
                <a:cubicBezTo>
                  <a:pt x="1125617" y="387479"/>
                  <a:pt x="877511" y="393202"/>
                  <a:pt x="721560" y="400110"/>
                </a:cubicBezTo>
                <a:cubicBezTo>
                  <a:pt x="565609" y="407019"/>
                  <a:pt x="185160" y="368824"/>
                  <a:pt x="0" y="400110"/>
                </a:cubicBezTo>
                <a:cubicBezTo>
                  <a:pt x="-4571" y="207510"/>
                  <a:pt x="425" y="157629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inion Pro"/>
              </a:rPr>
              <a:t>Example 4: Coin tosses</a:t>
            </a:r>
            <a:endParaRPr lang="en-US" dirty="0">
              <a:latin typeface="Minion Pr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27EE07-7AA1-7246-92B5-32EDF3C328DE}"/>
              </a:ext>
            </a:extLst>
          </p:cNvPr>
          <p:cNvGrpSpPr/>
          <p:nvPr/>
        </p:nvGrpSpPr>
        <p:grpSpPr>
          <a:xfrm>
            <a:off x="10864412" y="2731324"/>
            <a:ext cx="489388" cy="697676"/>
            <a:chOff x="10864412" y="2597351"/>
            <a:chExt cx="489388" cy="697676"/>
          </a:xfrm>
        </p:grpSpPr>
        <p:pic>
          <p:nvPicPr>
            <p:cNvPr id="2050" name="Picture 2" descr="Light Bulb Drawing Images – Browse 1,126,848 Stock Photos ...">
              <a:extLst>
                <a:ext uri="{FF2B5EF4-FFF2-40B4-BE49-F238E27FC236}">
                  <a16:creationId xmlns:a16="http://schemas.microsoft.com/office/drawing/2014/main" id="{B5F1C993-6C88-5D4D-AC3C-A251AE9AA8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7" t="25476" r="15352" b="24762"/>
            <a:stretch/>
          </p:blipFill>
          <p:spPr bwMode="auto">
            <a:xfrm flipH="1">
              <a:off x="10864412" y="2597351"/>
              <a:ext cx="489388" cy="58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286D21-CBCD-A64C-9B5A-B1B9195F7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20632" y="3110361"/>
              <a:ext cx="220491" cy="18466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7A09586-CD76-5342-BF56-CC9552E4760C}"/>
                  </a:ext>
                </a:extLst>
              </p:cNvPr>
              <p:cNvSpPr/>
              <p:nvPr/>
            </p:nvSpPr>
            <p:spPr>
              <a:xfrm>
                <a:off x="1341608" y="5026124"/>
                <a:ext cx="5671460" cy="105055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For independent random variables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XY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.</a:t>
                </a:r>
                <a:r>
                  <a:rPr lang="en-US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7A09586-CD76-5342-BF56-CC9552E47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608" y="5026124"/>
                <a:ext cx="5671460" cy="10505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9DEC55C-E8D3-F548-8CF0-A8D9F7E73C16}"/>
              </a:ext>
            </a:extLst>
          </p:cNvPr>
          <p:cNvSpPr txBox="1"/>
          <p:nvPr/>
        </p:nvSpPr>
        <p:spPr>
          <a:xfrm>
            <a:off x="1341607" y="4554644"/>
            <a:ext cx="6896103" cy="400110"/>
          </a:xfrm>
          <a:custGeom>
            <a:avLst/>
            <a:gdLst>
              <a:gd name="connsiteX0" fmla="*/ 0 w 6896103"/>
              <a:gd name="connsiteY0" fmla="*/ 0 h 400110"/>
              <a:gd name="connsiteX1" fmla="*/ 620649 w 6896103"/>
              <a:gd name="connsiteY1" fmla="*/ 0 h 400110"/>
              <a:gd name="connsiteX2" fmla="*/ 1103376 w 6896103"/>
              <a:gd name="connsiteY2" fmla="*/ 0 h 400110"/>
              <a:gd name="connsiteX3" fmla="*/ 1930909 w 6896103"/>
              <a:gd name="connsiteY3" fmla="*/ 0 h 400110"/>
              <a:gd name="connsiteX4" fmla="*/ 2551558 w 6896103"/>
              <a:gd name="connsiteY4" fmla="*/ 0 h 400110"/>
              <a:gd name="connsiteX5" fmla="*/ 3172207 w 6896103"/>
              <a:gd name="connsiteY5" fmla="*/ 0 h 400110"/>
              <a:gd name="connsiteX6" fmla="*/ 3999740 w 6896103"/>
              <a:gd name="connsiteY6" fmla="*/ 0 h 400110"/>
              <a:gd name="connsiteX7" fmla="*/ 4551428 w 6896103"/>
              <a:gd name="connsiteY7" fmla="*/ 0 h 400110"/>
              <a:gd name="connsiteX8" fmla="*/ 5378960 w 6896103"/>
              <a:gd name="connsiteY8" fmla="*/ 0 h 400110"/>
              <a:gd name="connsiteX9" fmla="*/ 6206493 w 6896103"/>
              <a:gd name="connsiteY9" fmla="*/ 0 h 400110"/>
              <a:gd name="connsiteX10" fmla="*/ 6896103 w 6896103"/>
              <a:gd name="connsiteY10" fmla="*/ 0 h 400110"/>
              <a:gd name="connsiteX11" fmla="*/ 6896103 w 6896103"/>
              <a:gd name="connsiteY11" fmla="*/ 400110 h 400110"/>
              <a:gd name="connsiteX12" fmla="*/ 6137532 w 6896103"/>
              <a:gd name="connsiteY12" fmla="*/ 400110 h 400110"/>
              <a:gd name="connsiteX13" fmla="*/ 5309999 w 6896103"/>
              <a:gd name="connsiteY13" fmla="*/ 400110 h 400110"/>
              <a:gd name="connsiteX14" fmla="*/ 4482467 w 6896103"/>
              <a:gd name="connsiteY14" fmla="*/ 400110 h 400110"/>
              <a:gd name="connsiteX15" fmla="*/ 3930779 w 6896103"/>
              <a:gd name="connsiteY15" fmla="*/ 400110 h 400110"/>
              <a:gd name="connsiteX16" fmla="*/ 3241168 w 6896103"/>
              <a:gd name="connsiteY16" fmla="*/ 400110 h 400110"/>
              <a:gd name="connsiteX17" fmla="*/ 2413636 w 6896103"/>
              <a:gd name="connsiteY17" fmla="*/ 400110 h 400110"/>
              <a:gd name="connsiteX18" fmla="*/ 1724026 w 6896103"/>
              <a:gd name="connsiteY18" fmla="*/ 400110 h 400110"/>
              <a:gd name="connsiteX19" fmla="*/ 1241299 w 6896103"/>
              <a:gd name="connsiteY19" fmla="*/ 400110 h 400110"/>
              <a:gd name="connsiteX20" fmla="*/ 689610 w 6896103"/>
              <a:gd name="connsiteY20" fmla="*/ 400110 h 400110"/>
              <a:gd name="connsiteX21" fmla="*/ 0 w 6896103"/>
              <a:gd name="connsiteY21" fmla="*/ 400110 h 400110"/>
              <a:gd name="connsiteX22" fmla="*/ 0 w 6896103"/>
              <a:gd name="connsiteY2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96103" h="400110" extrusionOk="0">
                <a:moveTo>
                  <a:pt x="0" y="0"/>
                </a:moveTo>
                <a:cubicBezTo>
                  <a:pt x="175389" y="17782"/>
                  <a:pt x="429508" y="-24214"/>
                  <a:pt x="620649" y="0"/>
                </a:cubicBezTo>
                <a:cubicBezTo>
                  <a:pt x="811790" y="24214"/>
                  <a:pt x="933807" y="-23900"/>
                  <a:pt x="1103376" y="0"/>
                </a:cubicBezTo>
                <a:cubicBezTo>
                  <a:pt x="1272945" y="23900"/>
                  <a:pt x="1704094" y="-35088"/>
                  <a:pt x="1930909" y="0"/>
                </a:cubicBezTo>
                <a:cubicBezTo>
                  <a:pt x="2157724" y="35088"/>
                  <a:pt x="2355387" y="-16382"/>
                  <a:pt x="2551558" y="0"/>
                </a:cubicBezTo>
                <a:cubicBezTo>
                  <a:pt x="2747729" y="16382"/>
                  <a:pt x="2955988" y="14731"/>
                  <a:pt x="3172207" y="0"/>
                </a:cubicBezTo>
                <a:cubicBezTo>
                  <a:pt x="3388426" y="-14731"/>
                  <a:pt x="3618699" y="33074"/>
                  <a:pt x="3999740" y="0"/>
                </a:cubicBezTo>
                <a:cubicBezTo>
                  <a:pt x="4380781" y="-33074"/>
                  <a:pt x="4315890" y="746"/>
                  <a:pt x="4551428" y="0"/>
                </a:cubicBezTo>
                <a:cubicBezTo>
                  <a:pt x="4786966" y="-746"/>
                  <a:pt x="5197753" y="-2086"/>
                  <a:pt x="5378960" y="0"/>
                </a:cubicBezTo>
                <a:cubicBezTo>
                  <a:pt x="5560167" y="2086"/>
                  <a:pt x="5803762" y="-35745"/>
                  <a:pt x="6206493" y="0"/>
                </a:cubicBezTo>
                <a:cubicBezTo>
                  <a:pt x="6609224" y="35745"/>
                  <a:pt x="6613054" y="1299"/>
                  <a:pt x="6896103" y="0"/>
                </a:cubicBezTo>
                <a:cubicBezTo>
                  <a:pt x="6897047" y="80327"/>
                  <a:pt x="6890408" y="239725"/>
                  <a:pt x="6896103" y="400110"/>
                </a:cubicBezTo>
                <a:cubicBezTo>
                  <a:pt x="6601091" y="384934"/>
                  <a:pt x="6494961" y="423480"/>
                  <a:pt x="6137532" y="400110"/>
                </a:cubicBezTo>
                <a:cubicBezTo>
                  <a:pt x="5780103" y="376740"/>
                  <a:pt x="5567518" y="370559"/>
                  <a:pt x="5309999" y="400110"/>
                </a:cubicBezTo>
                <a:cubicBezTo>
                  <a:pt x="5052480" y="429661"/>
                  <a:pt x="4689422" y="426285"/>
                  <a:pt x="4482467" y="400110"/>
                </a:cubicBezTo>
                <a:cubicBezTo>
                  <a:pt x="4275512" y="373935"/>
                  <a:pt x="4089903" y="412417"/>
                  <a:pt x="3930779" y="400110"/>
                </a:cubicBezTo>
                <a:cubicBezTo>
                  <a:pt x="3771655" y="387803"/>
                  <a:pt x="3469858" y="371677"/>
                  <a:pt x="3241168" y="400110"/>
                </a:cubicBezTo>
                <a:cubicBezTo>
                  <a:pt x="3012478" y="428543"/>
                  <a:pt x="2808708" y="409056"/>
                  <a:pt x="2413636" y="400110"/>
                </a:cubicBezTo>
                <a:cubicBezTo>
                  <a:pt x="2018564" y="391164"/>
                  <a:pt x="1882615" y="371651"/>
                  <a:pt x="1724026" y="400110"/>
                </a:cubicBezTo>
                <a:cubicBezTo>
                  <a:pt x="1565437" y="428570"/>
                  <a:pt x="1420344" y="399235"/>
                  <a:pt x="1241299" y="400110"/>
                </a:cubicBezTo>
                <a:cubicBezTo>
                  <a:pt x="1062254" y="400985"/>
                  <a:pt x="806436" y="406558"/>
                  <a:pt x="689610" y="400110"/>
                </a:cubicBezTo>
                <a:cubicBezTo>
                  <a:pt x="572784" y="393662"/>
                  <a:pt x="301847" y="418770"/>
                  <a:pt x="0" y="400110"/>
                </a:cubicBezTo>
                <a:cubicBezTo>
                  <a:pt x="4291" y="247924"/>
                  <a:pt x="14541" y="179428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Minion Pro"/>
              </a:rPr>
              <a:t>Multiplicativity of Expectation under independence</a:t>
            </a:r>
            <a:endParaRPr lang="en-US">
              <a:latin typeface="Minion Pr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040522-CF08-1C4D-AFCF-4ADCA3CAEA14}"/>
              </a:ext>
            </a:extLst>
          </p:cNvPr>
          <p:cNvGrpSpPr/>
          <p:nvPr/>
        </p:nvGrpSpPr>
        <p:grpSpPr>
          <a:xfrm>
            <a:off x="8351549" y="4020054"/>
            <a:ext cx="2725629" cy="2013427"/>
            <a:chOff x="7451560" y="3847946"/>
            <a:chExt cx="2725629" cy="2013427"/>
          </a:xfrm>
        </p:grpSpPr>
        <p:sp>
          <p:nvSpPr>
            <p:cNvPr id="14" name="Folded Corner 13">
              <a:extLst>
                <a:ext uri="{FF2B5EF4-FFF2-40B4-BE49-F238E27FC236}">
                  <a16:creationId xmlns:a16="http://schemas.microsoft.com/office/drawing/2014/main" id="{96D942B1-167E-BF4D-930B-E15D2EF8006A}"/>
                </a:ext>
              </a:extLst>
            </p:cNvPr>
            <p:cNvSpPr/>
            <p:nvPr/>
          </p:nvSpPr>
          <p:spPr>
            <a:xfrm>
              <a:off x="7451560" y="4165955"/>
              <a:ext cx="2516986" cy="1695418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sx="103030" sy="10303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Minion Pro" panose="02040503050201020203" pitchFamily="18" charset="0"/>
              </a:endParaRPr>
            </a:p>
            <a:p>
              <a:pPr algn="ctr"/>
              <a:r>
                <a:rPr lang="en-US">
                  <a:solidFill>
                    <a:srgbClr val="C00000"/>
                  </a:solidFill>
                  <a:latin typeface="Minion Pro" panose="02040503050201020203" pitchFamily="18" charset="0"/>
                </a:rPr>
                <a:t>HW: Prove this by expanding the right side of the equation and using the independence.</a:t>
              </a:r>
            </a:p>
          </p:txBody>
        </p:sp>
        <p:pic>
          <p:nvPicPr>
            <p:cNvPr id="16" name="Picture 15" descr="A close-up of a metal rod&#10;&#10;Description automatically generated">
              <a:extLst>
                <a:ext uri="{FF2B5EF4-FFF2-40B4-BE49-F238E27FC236}">
                  <a16:creationId xmlns:a16="http://schemas.microsoft.com/office/drawing/2014/main" id="{A567549F-C508-9D47-BDAF-9A1BCFE18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9753529" y="3847946"/>
              <a:ext cx="423660" cy="772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7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18F3-CA78-FB4F-8C1B-18A030783C7C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118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inion Pro" panose="02040503050201020203" pitchFamily="18" charset="0"/>
              </a:rPr>
              <a:t>Variance</a:t>
            </a:r>
            <a:endParaRPr lang="en-US" sz="3500" dirty="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8F45B2-DA4E-5A41-8449-06F359245992}"/>
                  </a:ext>
                </a:extLst>
              </p:cNvPr>
              <p:cNvSpPr/>
              <p:nvPr/>
            </p:nvSpPr>
            <p:spPr>
              <a:xfrm>
                <a:off x="827310" y="1935778"/>
                <a:ext cx="10341428" cy="7875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For a discrete real-valued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the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variance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is defined as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𝐕𝐚𝐫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8F45B2-DA4E-5A41-8449-06F359245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0" y="1935778"/>
                <a:ext cx="10341428" cy="78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9F5E950-CA42-C047-9B85-95A1A848BBC0}"/>
              </a:ext>
            </a:extLst>
          </p:cNvPr>
          <p:cNvSpPr txBox="1"/>
          <p:nvPr/>
        </p:nvSpPr>
        <p:spPr>
          <a:xfrm>
            <a:off x="836381" y="1526975"/>
            <a:ext cx="1717670" cy="409181"/>
          </a:xfrm>
          <a:custGeom>
            <a:avLst/>
            <a:gdLst>
              <a:gd name="connsiteX0" fmla="*/ 0 w 1717670"/>
              <a:gd name="connsiteY0" fmla="*/ 0 h 409181"/>
              <a:gd name="connsiteX1" fmla="*/ 555380 w 1717670"/>
              <a:gd name="connsiteY1" fmla="*/ 0 h 409181"/>
              <a:gd name="connsiteX2" fmla="*/ 1076407 w 1717670"/>
              <a:gd name="connsiteY2" fmla="*/ 0 h 409181"/>
              <a:gd name="connsiteX3" fmla="*/ 1717670 w 1717670"/>
              <a:gd name="connsiteY3" fmla="*/ 0 h 409181"/>
              <a:gd name="connsiteX4" fmla="*/ 1717670 w 1717670"/>
              <a:gd name="connsiteY4" fmla="*/ 409181 h 409181"/>
              <a:gd name="connsiteX5" fmla="*/ 1179467 w 1717670"/>
              <a:gd name="connsiteY5" fmla="*/ 409181 h 409181"/>
              <a:gd name="connsiteX6" fmla="*/ 572557 w 1717670"/>
              <a:gd name="connsiteY6" fmla="*/ 409181 h 409181"/>
              <a:gd name="connsiteX7" fmla="*/ 0 w 1717670"/>
              <a:gd name="connsiteY7" fmla="*/ 409181 h 409181"/>
              <a:gd name="connsiteX8" fmla="*/ 0 w 1717670"/>
              <a:gd name="connsiteY8" fmla="*/ 0 h 4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7670" h="409181" extrusionOk="0">
                <a:moveTo>
                  <a:pt x="0" y="0"/>
                </a:moveTo>
                <a:cubicBezTo>
                  <a:pt x="246601" y="-24446"/>
                  <a:pt x="292207" y="22054"/>
                  <a:pt x="555380" y="0"/>
                </a:cubicBezTo>
                <a:cubicBezTo>
                  <a:pt x="818553" y="-22054"/>
                  <a:pt x="937996" y="10905"/>
                  <a:pt x="1076407" y="0"/>
                </a:cubicBezTo>
                <a:cubicBezTo>
                  <a:pt x="1214818" y="-10905"/>
                  <a:pt x="1537954" y="17910"/>
                  <a:pt x="1717670" y="0"/>
                </a:cubicBezTo>
                <a:cubicBezTo>
                  <a:pt x="1727940" y="141604"/>
                  <a:pt x="1717303" y="293094"/>
                  <a:pt x="1717670" y="409181"/>
                </a:cubicBezTo>
                <a:cubicBezTo>
                  <a:pt x="1477325" y="405578"/>
                  <a:pt x="1359086" y="416848"/>
                  <a:pt x="1179467" y="409181"/>
                </a:cubicBezTo>
                <a:cubicBezTo>
                  <a:pt x="999848" y="401514"/>
                  <a:pt x="842627" y="387127"/>
                  <a:pt x="572557" y="409181"/>
                </a:cubicBezTo>
                <a:cubicBezTo>
                  <a:pt x="302487" y="431236"/>
                  <a:pt x="281725" y="428254"/>
                  <a:pt x="0" y="409181"/>
                </a:cubicBezTo>
                <a:cubicBezTo>
                  <a:pt x="-2121" y="206174"/>
                  <a:pt x="-237" y="199516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nion Pro" panose="02040503050201020203" pitchFamily="18" charset="0"/>
              </a:rPr>
              <a:t>Definition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5EAD1-C51F-6745-8E6A-0DF390978811}"/>
              </a:ext>
            </a:extLst>
          </p:cNvPr>
          <p:cNvSpPr txBox="1"/>
          <p:nvPr/>
        </p:nvSpPr>
        <p:spPr>
          <a:xfrm>
            <a:off x="1294556" y="2786474"/>
            <a:ext cx="98652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inion Pro"/>
              </a:rPr>
              <a:t>Variance measures how far the random variable deviates from its expectation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CCD7C6-DE7F-AF4E-8975-1C4A20B708E5}"/>
              </a:ext>
            </a:extLst>
          </p:cNvPr>
          <p:cNvGrpSpPr/>
          <p:nvPr/>
        </p:nvGrpSpPr>
        <p:grpSpPr>
          <a:xfrm>
            <a:off x="990230" y="2657293"/>
            <a:ext cx="304326" cy="498513"/>
            <a:chOff x="10864412" y="2597351"/>
            <a:chExt cx="489388" cy="697676"/>
          </a:xfrm>
        </p:grpSpPr>
        <p:pic>
          <p:nvPicPr>
            <p:cNvPr id="7" name="Picture 2" descr="Light Bulb Drawing Images – Browse 1,126,848 Stock Photos ...">
              <a:extLst>
                <a:ext uri="{FF2B5EF4-FFF2-40B4-BE49-F238E27FC236}">
                  <a16:creationId xmlns:a16="http://schemas.microsoft.com/office/drawing/2014/main" id="{B24A8249-66EB-6B47-8968-A42144C1F7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7" t="25476" r="15352" b="24762"/>
            <a:stretch/>
          </p:blipFill>
          <p:spPr bwMode="auto">
            <a:xfrm flipH="1">
              <a:off x="10864412" y="2597351"/>
              <a:ext cx="489388" cy="58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227F12-0B25-BD44-BC5E-9C6E55E21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0632" y="3110361"/>
              <a:ext cx="220491" cy="18466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32EC85B-354F-4243-9896-1236C691211F}"/>
                  </a:ext>
                </a:extLst>
              </p:cNvPr>
              <p:cNvSpPr/>
              <p:nvPr/>
            </p:nvSpPr>
            <p:spPr>
              <a:xfrm>
                <a:off x="838200" y="3942582"/>
                <a:ext cx="6510051" cy="15906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Given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that are pairwise independent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𝐕𝐚𝐫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𝐕𝐚𝐫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32EC85B-354F-4243-9896-1236C6912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42582"/>
                <a:ext cx="6510051" cy="1590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18C2A9C-8FAC-834A-ADB6-DFEED5C77F7F}"/>
              </a:ext>
            </a:extLst>
          </p:cNvPr>
          <p:cNvSpPr txBox="1"/>
          <p:nvPr/>
        </p:nvSpPr>
        <p:spPr>
          <a:xfrm>
            <a:off x="840015" y="3555039"/>
            <a:ext cx="6850744" cy="400110"/>
          </a:xfrm>
          <a:custGeom>
            <a:avLst/>
            <a:gdLst>
              <a:gd name="connsiteX0" fmla="*/ 0 w 6850744"/>
              <a:gd name="connsiteY0" fmla="*/ 0 h 400110"/>
              <a:gd name="connsiteX1" fmla="*/ 616567 w 6850744"/>
              <a:gd name="connsiteY1" fmla="*/ 0 h 400110"/>
              <a:gd name="connsiteX2" fmla="*/ 1096119 w 6850744"/>
              <a:gd name="connsiteY2" fmla="*/ 0 h 400110"/>
              <a:gd name="connsiteX3" fmla="*/ 1918208 w 6850744"/>
              <a:gd name="connsiteY3" fmla="*/ 0 h 400110"/>
              <a:gd name="connsiteX4" fmla="*/ 2534775 w 6850744"/>
              <a:gd name="connsiteY4" fmla="*/ 0 h 400110"/>
              <a:gd name="connsiteX5" fmla="*/ 3151342 w 6850744"/>
              <a:gd name="connsiteY5" fmla="*/ 0 h 400110"/>
              <a:gd name="connsiteX6" fmla="*/ 3973432 w 6850744"/>
              <a:gd name="connsiteY6" fmla="*/ 0 h 400110"/>
              <a:gd name="connsiteX7" fmla="*/ 4521491 w 6850744"/>
              <a:gd name="connsiteY7" fmla="*/ 0 h 400110"/>
              <a:gd name="connsiteX8" fmla="*/ 5343580 w 6850744"/>
              <a:gd name="connsiteY8" fmla="*/ 0 h 400110"/>
              <a:gd name="connsiteX9" fmla="*/ 6165670 w 6850744"/>
              <a:gd name="connsiteY9" fmla="*/ 0 h 400110"/>
              <a:gd name="connsiteX10" fmla="*/ 6850744 w 6850744"/>
              <a:gd name="connsiteY10" fmla="*/ 0 h 400110"/>
              <a:gd name="connsiteX11" fmla="*/ 6850744 w 6850744"/>
              <a:gd name="connsiteY11" fmla="*/ 400110 h 400110"/>
              <a:gd name="connsiteX12" fmla="*/ 6097162 w 6850744"/>
              <a:gd name="connsiteY12" fmla="*/ 400110 h 400110"/>
              <a:gd name="connsiteX13" fmla="*/ 5275073 w 6850744"/>
              <a:gd name="connsiteY13" fmla="*/ 400110 h 400110"/>
              <a:gd name="connsiteX14" fmla="*/ 4452984 w 6850744"/>
              <a:gd name="connsiteY14" fmla="*/ 400110 h 400110"/>
              <a:gd name="connsiteX15" fmla="*/ 3904924 w 6850744"/>
              <a:gd name="connsiteY15" fmla="*/ 400110 h 400110"/>
              <a:gd name="connsiteX16" fmla="*/ 3219850 w 6850744"/>
              <a:gd name="connsiteY16" fmla="*/ 400110 h 400110"/>
              <a:gd name="connsiteX17" fmla="*/ 2397760 w 6850744"/>
              <a:gd name="connsiteY17" fmla="*/ 400110 h 400110"/>
              <a:gd name="connsiteX18" fmla="*/ 1712686 w 6850744"/>
              <a:gd name="connsiteY18" fmla="*/ 400110 h 400110"/>
              <a:gd name="connsiteX19" fmla="*/ 1233134 w 6850744"/>
              <a:gd name="connsiteY19" fmla="*/ 400110 h 400110"/>
              <a:gd name="connsiteX20" fmla="*/ 685074 w 6850744"/>
              <a:gd name="connsiteY20" fmla="*/ 400110 h 400110"/>
              <a:gd name="connsiteX21" fmla="*/ 0 w 6850744"/>
              <a:gd name="connsiteY21" fmla="*/ 400110 h 400110"/>
              <a:gd name="connsiteX22" fmla="*/ 0 w 6850744"/>
              <a:gd name="connsiteY2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0744" h="400110" extrusionOk="0">
                <a:moveTo>
                  <a:pt x="0" y="0"/>
                </a:moveTo>
                <a:cubicBezTo>
                  <a:pt x="241889" y="2409"/>
                  <a:pt x="342142" y="5434"/>
                  <a:pt x="616567" y="0"/>
                </a:cubicBezTo>
                <a:cubicBezTo>
                  <a:pt x="890992" y="-5434"/>
                  <a:pt x="975769" y="3907"/>
                  <a:pt x="1096119" y="0"/>
                </a:cubicBezTo>
                <a:cubicBezTo>
                  <a:pt x="1216469" y="-3907"/>
                  <a:pt x="1651057" y="20582"/>
                  <a:pt x="1918208" y="0"/>
                </a:cubicBezTo>
                <a:cubicBezTo>
                  <a:pt x="2185359" y="-20582"/>
                  <a:pt x="2348785" y="-7624"/>
                  <a:pt x="2534775" y="0"/>
                </a:cubicBezTo>
                <a:cubicBezTo>
                  <a:pt x="2720765" y="7624"/>
                  <a:pt x="2995135" y="-3771"/>
                  <a:pt x="3151342" y="0"/>
                </a:cubicBezTo>
                <a:cubicBezTo>
                  <a:pt x="3307549" y="3771"/>
                  <a:pt x="3668203" y="-30613"/>
                  <a:pt x="3973432" y="0"/>
                </a:cubicBezTo>
                <a:cubicBezTo>
                  <a:pt x="4278661" y="30613"/>
                  <a:pt x="4383087" y="-11830"/>
                  <a:pt x="4521491" y="0"/>
                </a:cubicBezTo>
                <a:cubicBezTo>
                  <a:pt x="4659895" y="11830"/>
                  <a:pt x="5062576" y="-3505"/>
                  <a:pt x="5343580" y="0"/>
                </a:cubicBezTo>
                <a:cubicBezTo>
                  <a:pt x="5624584" y="3505"/>
                  <a:pt x="5786418" y="36183"/>
                  <a:pt x="6165670" y="0"/>
                </a:cubicBezTo>
                <a:cubicBezTo>
                  <a:pt x="6544922" y="-36183"/>
                  <a:pt x="6615560" y="4284"/>
                  <a:pt x="6850744" y="0"/>
                </a:cubicBezTo>
                <a:cubicBezTo>
                  <a:pt x="6851688" y="80327"/>
                  <a:pt x="6845049" y="239725"/>
                  <a:pt x="6850744" y="400110"/>
                </a:cubicBezTo>
                <a:cubicBezTo>
                  <a:pt x="6545236" y="418952"/>
                  <a:pt x="6317948" y="422029"/>
                  <a:pt x="6097162" y="400110"/>
                </a:cubicBezTo>
                <a:cubicBezTo>
                  <a:pt x="5876376" y="378191"/>
                  <a:pt x="5512514" y="411557"/>
                  <a:pt x="5275073" y="400110"/>
                </a:cubicBezTo>
                <a:cubicBezTo>
                  <a:pt x="5037632" y="388663"/>
                  <a:pt x="4737217" y="394256"/>
                  <a:pt x="4452984" y="400110"/>
                </a:cubicBezTo>
                <a:cubicBezTo>
                  <a:pt x="4168751" y="405964"/>
                  <a:pt x="4070724" y="413712"/>
                  <a:pt x="3904924" y="400110"/>
                </a:cubicBezTo>
                <a:cubicBezTo>
                  <a:pt x="3739124" y="386508"/>
                  <a:pt x="3528953" y="367788"/>
                  <a:pt x="3219850" y="400110"/>
                </a:cubicBezTo>
                <a:cubicBezTo>
                  <a:pt x="2910747" y="432432"/>
                  <a:pt x="2690525" y="400605"/>
                  <a:pt x="2397760" y="400110"/>
                </a:cubicBezTo>
                <a:cubicBezTo>
                  <a:pt x="2104995" y="399616"/>
                  <a:pt x="2023660" y="384213"/>
                  <a:pt x="1712686" y="400110"/>
                </a:cubicBezTo>
                <a:cubicBezTo>
                  <a:pt x="1401712" y="416007"/>
                  <a:pt x="1374524" y="405160"/>
                  <a:pt x="1233134" y="400110"/>
                </a:cubicBezTo>
                <a:cubicBezTo>
                  <a:pt x="1091744" y="395060"/>
                  <a:pt x="945768" y="419540"/>
                  <a:pt x="685074" y="400110"/>
                </a:cubicBezTo>
                <a:cubicBezTo>
                  <a:pt x="424380" y="380680"/>
                  <a:pt x="170206" y="420042"/>
                  <a:pt x="0" y="400110"/>
                </a:cubicBezTo>
                <a:cubicBezTo>
                  <a:pt x="4291" y="247924"/>
                  <a:pt x="14541" y="179428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inion Pro"/>
              </a:rPr>
              <a:t>Linearity of variance under pairwise independence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AA467E-92FD-E54A-AE1D-3019CAAC1615}"/>
              </a:ext>
            </a:extLst>
          </p:cNvPr>
          <p:cNvGrpSpPr/>
          <p:nvPr/>
        </p:nvGrpSpPr>
        <p:grpSpPr>
          <a:xfrm>
            <a:off x="8091099" y="3429000"/>
            <a:ext cx="2135987" cy="1886427"/>
            <a:chOff x="7469702" y="3974946"/>
            <a:chExt cx="2135987" cy="1886427"/>
          </a:xfrm>
        </p:grpSpPr>
        <p:sp>
          <p:nvSpPr>
            <p:cNvPr id="12" name="Folded Corner 11">
              <a:extLst>
                <a:ext uri="{FF2B5EF4-FFF2-40B4-BE49-F238E27FC236}">
                  <a16:creationId xmlns:a16="http://schemas.microsoft.com/office/drawing/2014/main" id="{EEE71254-5463-6C49-89D2-EADF20F37714}"/>
                </a:ext>
              </a:extLst>
            </p:cNvPr>
            <p:cNvSpPr/>
            <p:nvPr/>
          </p:nvSpPr>
          <p:spPr>
            <a:xfrm>
              <a:off x="7469702" y="4165955"/>
              <a:ext cx="2135987" cy="1695418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sx="103030" sy="10303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Minion Pro" panose="02040503050201020203" pitchFamily="18" charset="0"/>
              </a:endParaRPr>
            </a:p>
            <a:p>
              <a:pPr algn="ctr"/>
              <a:r>
                <a:rPr lang="en-US" dirty="0">
                  <a:solidFill>
                    <a:srgbClr val="C00000"/>
                  </a:solidFill>
                  <a:latin typeface="Minion Pro" panose="02040503050201020203" pitchFamily="18" charset="0"/>
                </a:rPr>
                <a:t>HW: Prove this using properties of expectation!</a:t>
              </a:r>
            </a:p>
          </p:txBody>
        </p:sp>
        <p:pic>
          <p:nvPicPr>
            <p:cNvPr id="13" name="Picture 12" descr="A close-up of a metal rod&#10;&#10;Description automatically generated">
              <a:extLst>
                <a:ext uri="{FF2B5EF4-FFF2-40B4-BE49-F238E27FC236}">
                  <a16:creationId xmlns:a16="http://schemas.microsoft.com/office/drawing/2014/main" id="{9623920D-5F62-E741-A0F1-E089C65B3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9182029" y="3974946"/>
              <a:ext cx="423660" cy="772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33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7887A-CAA2-4C9C-3395-0388795B4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AD83BD-343C-B249-4A2E-D7292AC97594}"/>
              </a:ext>
            </a:extLst>
          </p:cNvPr>
          <p:cNvSpPr txBox="1"/>
          <p:nvPr/>
        </p:nvSpPr>
        <p:spPr>
          <a:xfrm>
            <a:off x="1928196" y="3019798"/>
            <a:ext cx="8731683" cy="8208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000000"/>
                </a:solidFill>
                <a:latin typeface="Minion Pro" panose="02040503050201020203" pitchFamily="18" charset="0"/>
                <a:ea typeface="+mj-ea"/>
                <a:cs typeface="+mj-cs"/>
              </a:rPr>
              <a:t>CONCENTRATION INEQUALITIES</a:t>
            </a:r>
          </a:p>
        </p:txBody>
      </p:sp>
    </p:spTree>
    <p:extLst>
      <p:ext uri="{BB962C8B-B14F-4D97-AF65-F5344CB8AC3E}">
        <p14:creationId xmlns:p14="http://schemas.microsoft.com/office/powerpoint/2010/main" val="3794642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18F3-CA78-FB4F-8C1B-18A030783C7C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325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Union Bound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D19BD48-4209-D640-89F4-6020C884A87B}"/>
                  </a:ext>
                </a:extLst>
              </p:cNvPr>
              <p:cNvSpPr/>
              <p:nvPr/>
            </p:nvSpPr>
            <p:spPr>
              <a:xfrm>
                <a:off x="1143001" y="1690078"/>
                <a:ext cx="6705599" cy="10867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For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</a:t>
                </a:r>
                <a:endParaRPr lang="en-US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D19BD48-4209-D640-89F4-6020C884A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1690078"/>
                <a:ext cx="6705599" cy="1086726"/>
              </a:xfrm>
              <a:prstGeom prst="rect">
                <a:avLst/>
              </a:prstGeom>
              <a:blipFill>
                <a:blip r:embed="rId2"/>
                <a:stretch>
                  <a:fillRect t="-3030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5751D48-8F23-4C47-BDB7-5EAE4D36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29" y="3127360"/>
            <a:ext cx="6095999" cy="32101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6A4C90-CF86-4D42-89F2-E9CC07626279}"/>
              </a:ext>
            </a:extLst>
          </p:cNvPr>
          <p:cNvSpPr/>
          <p:nvPr/>
        </p:nvSpPr>
        <p:spPr>
          <a:xfrm>
            <a:off x="1143001" y="3287482"/>
            <a:ext cx="6705599" cy="313074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0A4BE4-BF0C-8A4C-9311-23946F120547}"/>
              </a:ext>
            </a:extLst>
          </p:cNvPr>
          <p:cNvGrpSpPr/>
          <p:nvPr/>
        </p:nvGrpSpPr>
        <p:grpSpPr>
          <a:xfrm>
            <a:off x="8762999" y="1906845"/>
            <a:ext cx="2286000" cy="4008969"/>
            <a:chOff x="8773886" y="1623817"/>
            <a:chExt cx="2286000" cy="400896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48F6A9-74DD-0747-AD73-FF2EB7AB2A5E}"/>
                </a:ext>
              </a:extLst>
            </p:cNvPr>
            <p:cNvSpPr/>
            <p:nvPr/>
          </p:nvSpPr>
          <p:spPr>
            <a:xfrm>
              <a:off x="8773886" y="1623817"/>
              <a:ext cx="2286000" cy="2022897"/>
            </a:xfrm>
            <a:prstGeom prst="ellips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835A17-5960-CE4B-ABE1-254BE90A41E1}"/>
                </a:ext>
              </a:extLst>
            </p:cNvPr>
            <p:cNvSpPr/>
            <p:nvPr/>
          </p:nvSpPr>
          <p:spPr>
            <a:xfrm>
              <a:off x="8773886" y="2711364"/>
              <a:ext cx="2286000" cy="2022897"/>
            </a:xfrm>
            <a:prstGeom prst="ellipse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FE2672A-57AA-2642-B072-93E252AD1074}"/>
                    </a:ext>
                  </a:extLst>
                </p:cNvPr>
                <p:cNvSpPr txBox="1"/>
                <p:nvPr/>
              </p:nvSpPr>
              <p:spPr>
                <a:xfrm>
                  <a:off x="9716583" y="1965068"/>
                  <a:ext cx="485454" cy="370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i="0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FE2672A-57AA-2642-B072-93E252AD1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583" y="1965068"/>
                  <a:ext cx="485454" cy="3708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8D4B071-3073-4D4A-81EC-C8FE45147A3F}"/>
                </a:ext>
              </a:extLst>
            </p:cNvPr>
            <p:cNvGrpSpPr/>
            <p:nvPr/>
          </p:nvGrpSpPr>
          <p:grpSpPr>
            <a:xfrm>
              <a:off x="9116691" y="2733840"/>
              <a:ext cx="1630800" cy="930600"/>
              <a:chOff x="9116691" y="2733840"/>
              <a:chExt cx="1630800" cy="9306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DA9B7D5-4957-F143-BB5C-0C8AE1D52285}"/>
                  </a:ext>
                </a:extLst>
              </p:cNvPr>
              <p:cNvGrpSpPr/>
              <p:nvPr/>
            </p:nvGrpSpPr>
            <p:grpSpPr>
              <a:xfrm>
                <a:off x="9116691" y="2733840"/>
                <a:ext cx="1052280" cy="930600"/>
                <a:chOff x="9116691" y="2733840"/>
                <a:chExt cx="1052280" cy="93060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5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EB5BCE7F-EBCA-894C-833A-315A14F78D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16691" y="3015000"/>
                    <a:ext cx="10800" cy="38592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EB5BCE7F-EBCA-894C-833A-315A14F78DB4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9098691" y="2907000"/>
                      <a:ext cx="46440" cy="601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C7283107-8E3E-0B4F-A9D2-5375FFB22E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11011" y="2953440"/>
                    <a:ext cx="40680" cy="52488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C7283107-8E3E-0B4F-A9D2-5375FFB22E42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9192850" y="2845440"/>
                      <a:ext cx="76638" cy="740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517184C5-4C97-E941-8688-619A8AB722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26211" y="2879280"/>
                    <a:ext cx="77040" cy="66780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517184C5-4C97-E941-8688-619A8AB722CB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9308211" y="2771280"/>
                      <a:ext cx="112680" cy="883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24555607-24D4-1044-90E5-E2E24E4185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99011" y="2774520"/>
                    <a:ext cx="96480" cy="80460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24555607-24D4-1044-90E5-E2E24E4185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9481011" y="2666520"/>
                      <a:ext cx="132120" cy="1020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AC89BB61-60A8-1148-BC58-0D17D6CAC0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58131" y="2755080"/>
                    <a:ext cx="84960" cy="87912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AC89BB61-60A8-1148-BC58-0D17D6CAC098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9640207" y="2647036"/>
                      <a:ext cx="120450" cy="10948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5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878C5E74-97C6-2140-B2DF-38EDC0CB33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36331" y="2737440"/>
                    <a:ext cx="97200" cy="9165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878C5E74-97C6-2140-B2DF-38EDC0CB3366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9818331" y="2629440"/>
                      <a:ext cx="132840" cy="113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26E7414A-E92D-D740-8385-A6927B40B7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64211" y="2733840"/>
                    <a:ext cx="104760" cy="93060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26E7414A-E92D-D740-8385-A6927B40B7DA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0046149" y="2625840"/>
                      <a:ext cx="140523" cy="11462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91357B2-0B73-604C-AAF7-2A4B2F766D46}"/>
                  </a:ext>
                </a:extLst>
              </p:cNvPr>
              <p:cNvGrpSpPr/>
              <p:nvPr/>
            </p:nvGrpSpPr>
            <p:grpSpPr>
              <a:xfrm>
                <a:off x="10271931" y="2799360"/>
                <a:ext cx="475560" cy="762840"/>
                <a:chOff x="10271931" y="2799360"/>
                <a:chExt cx="475560" cy="76284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">
                  <p14:nvContentPartPr>
                    <p14:cNvPr id="32" name="Ink 31">
                      <a:extLst>
                        <a:ext uri="{FF2B5EF4-FFF2-40B4-BE49-F238E27FC236}">
                          <a16:creationId xmlns:a16="http://schemas.microsoft.com/office/drawing/2014/main" id="{678C47E5-745E-5B41-8C32-41DA9BA03F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71931" y="2799360"/>
                    <a:ext cx="82440" cy="762840"/>
                  </p14:xfrm>
                </p:contentPart>
              </mc:Choice>
              <mc:Fallback xmlns=""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678C47E5-745E-5B41-8C32-41DA9BA03FFE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0253931" y="2691360"/>
                      <a:ext cx="118080" cy="978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1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5E0B65A8-F587-7548-88CC-CB04DE3533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26451" y="2862000"/>
                    <a:ext cx="57960" cy="69300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5E0B65A8-F587-7548-88CC-CB04DE353318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10508562" y="2753944"/>
                      <a:ext cx="93380" cy="90875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3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EE698741-5462-3347-9218-D886D28B76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20131" y="3008160"/>
                    <a:ext cx="27360" cy="33228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EE698741-5462-3347-9218-D886D28B7675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10702131" y="2900160"/>
                      <a:ext cx="63000" cy="5479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CED2C0F-210F-5A43-AFFE-3A77D87B353C}"/>
                    </a:ext>
                  </a:extLst>
                </p:cNvPr>
                <p:cNvSpPr txBox="1"/>
                <p:nvPr/>
              </p:nvSpPr>
              <p:spPr>
                <a:xfrm>
                  <a:off x="9432913" y="2989634"/>
                  <a:ext cx="10012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CED2C0F-210F-5A43-AFFE-3A77D87B35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2913" y="2989634"/>
                  <a:ext cx="1001236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68BFDB1-31A9-444E-8FFB-D47209C9B758}"/>
                    </a:ext>
                  </a:extLst>
                </p:cNvPr>
                <p:cNvSpPr txBox="1"/>
                <p:nvPr/>
              </p:nvSpPr>
              <p:spPr>
                <a:xfrm>
                  <a:off x="9743091" y="4034877"/>
                  <a:ext cx="493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dirty="0" smtClean="0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2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68BFDB1-31A9-444E-8FFB-D47209C9B7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3091" y="4034877"/>
                  <a:ext cx="49366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460D42-6505-FF4B-AEA5-DFC4FA146FC2}"/>
                </a:ext>
              </a:extLst>
            </p:cNvPr>
            <p:cNvSpPr txBox="1"/>
            <p:nvPr/>
          </p:nvSpPr>
          <p:spPr>
            <a:xfrm>
              <a:off x="8909238" y="4986455"/>
              <a:ext cx="2015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Minion Pro" panose="02040503050201020203" pitchFamily="18" charset="0"/>
                </a:rPr>
                <a:t>Inclusion-exclusion</a:t>
              </a:r>
            </a:p>
            <a:p>
              <a:pPr algn="ctr"/>
              <a:r>
                <a:rPr lang="en-US">
                  <a:latin typeface="Minion Pro" panose="02040503050201020203" pitchFamily="18" charset="0"/>
                </a:rPr>
                <a:t>Principle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8F6D93B-6737-3148-B515-B82C987889BD}"/>
              </a:ext>
            </a:extLst>
          </p:cNvPr>
          <p:cNvSpPr/>
          <p:nvPr/>
        </p:nvSpPr>
        <p:spPr>
          <a:xfrm>
            <a:off x="7565571" y="6161314"/>
            <a:ext cx="163286" cy="176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E618CB-5239-F745-848E-CD376D44824D}"/>
              </a:ext>
            </a:extLst>
          </p:cNvPr>
          <p:cNvSpPr txBox="1"/>
          <p:nvPr/>
        </p:nvSpPr>
        <p:spPr>
          <a:xfrm>
            <a:off x="1143002" y="2894647"/>
            <a:ext cx="859970" cy="400110"/>
          </a:xfrm>
          <a:custGeom>
            <a:avLst/>
            <a:gdLst>
              <a:gd name="connsiteX0" fmla="*/ 0 w 859970"/>
              <a:gd name="connsiteY0" fmla="*/ 0 h 400110"/>
              <a:gd name="connsiteX1" fmla="*/ 421385 w 859970"/>
              <a:gd name="connsiteY1" fmla="*/ 0 h 400110"/>
              <a:gd name="connsiteX2" fmla="*/ 859970 w 859970"/>
              <a:gd name="connsiteY2" fmla="*/ 0 h 400110"/>
              <a:gd name="connsiteX3" fmla="*/ 859970 w 859970"/>
              <a:gd name="connsiteY3" fmla="*/ 400110 h 400110"/>
              <a:gd name="connsiteX4" fmla="*/ 429985 w 859970"/>
              <a:gd name="connsiteY4" fmla="*/ 400110 h 400110"/>
              <a:gd name="connsiteX5" fmla="*/ 0 w 859970"/>
              <a:gd name="connsiteY5" fmla="*/ 400110 h 400110"/>
              <a:gd name="connsiteX6" fmla="*/ 0 w 859970"/>
              <a:gd name="connsiteY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970" h="400110" extrusionOk="0">
                <a:moveTo>
                  <a:pt x="0" y="0"/>
                </a:moveTo>
                <a:cubicBezTo>
                  <a:pt x="102067" y="-2540"/>
                  <a:pt x="299088" y="-8950"/>
                  <a:pt x="421385" y="0"/>
                </a:cubicBezTo>
                <a:cubicBezTo>
                  <a:pt x="543682" y="8950"/>
                  <a:pt x="642705" y="-21090"/>
                  <a:pt x="859970" y="0"/>
                </a:cubicBezTo>
                <a:cubicBezTo>
                  <a:pt x="852905" y="121854"/>
                  <a:pt x="871677" y="286547"/>
                  <a:pt x="859970" y="400110"/>
                </a:cubicBezTo>
                <a:cubicBezTo>
                  <a:pt x="740228" y="387460"/>
                  <a:pt x="532081" y="391888"/>
                  <a:pt x="429985" y="400110"/>
                </a:cubicBezTo>
                <a:cubicBezTo>
                  <a:pt x="327890" y="408332"/>
                  <a:pt x="106373" y="406410"/>
                  <a:pt x="0" y="400110"/>
                </a:cubicBezTo>
                <a:cubicBezTo>
                  <a:pt x="-9402" y="214167"/>
                  <a:pt x="7985" y="187328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39953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6FDD-B8D7-2F48-AFA5-9C56ED2BBEC8}"/>
              </a:ext>
            </a:extLst>
          </p:cNvPr>
          <p:cNvSpPr txBox="1">
            <a:spLocks/>
          </p:cNvSpPr>
          <p:nvPr/>
        </p:nvSpPr>
        <p:spPr>
          <a:xfrm>
            <a:off x="833692" y="298254"/>
            <a:ext cx="10502073" cy="1073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Markov’s Inequality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3727B-324E-384E-9803-BF7319B0A47A}"/>
              </a:ext>
            </a:extLst>
          </p:cNvPr>
          <p:cNvGrpSpPr/>
          <p:nvPr/>
        </p:nvGrpSpPr>
        <p:grpSpPr>
          <a:xfrm>
            <a:off x="6510282" y="3041514"/>
            <a:ext cx="4718837" cy="2838417"/>
            <a:chOff x="6634963" y="2603712"/>
            <a:chExt cx="4718837" cy="28384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51D746-9D8D-0542-AC1C-4CD8F26A9EF2}"/>
                </a:ext>
              </a:extLst>
            </p:cNvPr>
            <p:cNvGrpSpPr/>
            <p:nvPr/>
          </p:nvGrpSpPr>
          <p:grpSpPr>
            <a:xfrm>
              <a:off x="6634963" y="2603712"/>
              <a:ext cx="4718837" cy="2838417"/>
              <a:chOff x="6634963" y="1977531"/>
              <a:chExt cx="4718837" cy="283841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9E2D851-5626-134A-961D-E86F6EAD4BE1}"/>
                  </a:ext>
                </a:extLst>
              </p:cNvPr>
              <p:cNvGrpSpPr/>
              <p:nvPr/>
            </p:nvGrpSpPr>
            <p:grpSpPr>
              <a:xfrm>
                <a:off x="6634963" y="1977531"/>
                <a:ext cx="4718837" cy="2561418"/>
                <a:chOff x="6634963" y="1977531"/>
                <a:chExt cx="4718837" cy="2561418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528FF6A6-5AEA-6A4E-B41D-BADA65415D51}"/>
                    </a:ext>
                  </a:extLst>
                </p:cNvPr>
                <p:cNvGrpSpPr/>
                <p:nvPr/>
              </p:nvGrpSpPr>
              <p:grpSpPr>
                <a:xfrm>
                  <a:off x="6634963" y="1977531"/>
                  <a:ext cx="4718837" cy="2360360"/>
                  <a:chOff x="6634963" y="1977531"/>
                  <a:chExt cx="4718837" cy="2360360"/>
                </a:xfrm>
              </p:grpSpPr>
              <p:pic>
                <p:nvPicPr>
                  <p:cNvPr id="4098" name="Picture 2" descr="Markov Inequality and Chebyshev Inequality - 공돌이의 수학정리노트 (Angelo's Math  Notes)">
                    <a:extLst>
                      <a:ext uri="{FF2B5EF4-FFF2-40B4-BE49-F238E27FC236}">
                        <a16:creationId xmlns:a16="http://schemas.microsoft.com/office/drawing/2014/main" id="{44059205-B9C8-AA48-AE9A-83A7080DAB1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84" t="14136" r="3416" b="30603"/>
                  <a:stretch/>
                </p:blipFill>
                <p:spPr bwMode="auto">
                  <a:xfrm>
                    <a:off x="6634963" y="2520108"/>
                    <a:ext cx="4718837" cy="1817783"/>
                  </a:xfrm>
                  <a:prstGeom prst="rect">
                    <a:avLst/>
                  </a:prstGeom>
                  <a:noFill/>
                  <a:effectLst>
                    <a:outerShdw blurRad="50800" dist="51666" dir="2700000" sx="102054" sy="102054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7A759F20-6862-8240-A7E4-90BC690C3E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994381" y="2302525"/>
                    <a:ext cx="0" cy="217583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1E48752E-AB72-9444-9661-38EF3596B5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719658" y="2323180"/>
                    <a:ext cx="0" cy="217583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5EB928AC-F395-724D-8F17-636963A8214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748320" y="1977531"/>
                        <a:ext cx="49212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m:oMathPara>
                        </a14:m>
                        <a:endParaRPr lang="en-US"/>
                      </a:p>
                    </p:txBody>
                  </p:sp>
                </mc:Choice>
                <mc:Fallback xmlns=""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5EB928AC-F395-724D-8F17-636963A8214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748320" y="1977531"/>
                        <a:ext cx="492121" cy="276999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11250" t="-4444" r="-18750" b="-3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7C0E04D7-1413-8B40-BDFE-A4C36638EFC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27835" y="2061736"/>
                        <a:ext cx="1859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oMath>
                          </m:oMathPara>
                        </a14:m>
                        <a:endParaRPr lang="en-US"/>
                      </a:p>
                    </p:txBody>
                  </p:sp>
                </mc:Choice>
                <mc:Fallback xmlns="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7C0E04D7-1413-8B40-BDFE-A4C36638EFC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27835" y="2061736"/>
                        <a:ext cx="185948" cy="276999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20000" r="-2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75211DAE-BE36-4340-929C-326B977B21B2}"/>
                    </a:ext>
                  </a:extLst>
                </p:cNvPr>
                <p:cNvCxnSpPr/>
                <p:nvPr/>
              </p:nvCxnSpPr>
              <p:spPr>
                <a:xfrm>
                  <a:off x="10036366" y="4307595"/>
                  <a:ext cx="220338" cy="2313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408C7B6-CFDE-A34A-BC02-25A268E7E6C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36366" y="4538949"/>
                    <a:ext cx="109305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</m:oMath>
                      </m:oMathPara>
                    </a14:m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408C7B6-CFDE-A34A-BC02-25A268E7E6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6366" y="4538949"/>
                    <a:ext cx="1093056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352" t="-2174" r="-1117" b="-369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0758969-6B76-1345-8CAF-BFCE1B08F9F9}"/>
                    </a:ext>
                  </a:extLst>
                </p:cNvPr>
                <p:cNvSpPr txBox="1"/>
                <p:nvPr/>
              </p:nvSpPr>
              <p:spPr>
                <a:xfrm>
                  <a:off x="6634963" y="4650885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0758969-6B76-1345-8CAF-BFCE1B08F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963" y="4650885"/>
                  <a:ext cx="18114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3333" r="-2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D625DB7-C0C1-4B42-A602-851948388435}"/>
                    </a:ext>
                  </a:extLst>
                </p:cNvPr>
                <p:cNvSpPr txBox="1"/>
                <p:nvPr/>
              </p:nvSpPr>
              <p:spPr>
                <a:xfrm>
                  <a:off x="11172660" y="4650884"/>
                  <a:ext cx="1651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D625DB7-C0C1-4B42-A602-8519483884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2660" y="4650884"/>
                  <a:ext cx="16511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41172DC-C455-9243-8796-33C5D72F7D56}"/>
                  </a:ext>
                </a:extLst>
              </p:cNvPr>
              <p:cNvSpPr/>
              <p:nvPr/>
            </p:nvSpPr>
            <p:spPr>
              <a:xfrm>
                <a:off x="832423" y="1533288"/>
                <a:ext cx="10626761" cy="9256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For a discrete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taking non-negative values in the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and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41172DC-C455-9243-8796-33C5D72F7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23" y="1533288"/>
                <a:ext cx="10626761" cy="925680"/>
              </a:xfrm>
              <a:prstGeom prst="rect">
                <a:avLst/>
              </a:prstGeom>
              <a:blipFill>
                <a:blip r:embed="rId8"/>
                <a:stretch>
                  <a:fillRect t="-1176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6CE002FA-0A5F-2F4E-A094-EF7E79BED1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7171" b="87686"/>
          <a:stretch/>
        </p:blipFill>
        <p:spPr>
          <a:xfrm>
            <a:off x="832423" y="2650071"/>
            <a:ext cx="754006" cy="3914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C88652-7BB9-7E41-BFB0-7204E75237A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045" t="7520"/>
          <a:stretch/>
        </p:blipFill>
        <p:spPr>
          <a:xfrm>
            <a:off x="956943" y="2989092"/>
            <a:ext cx="5324465" cy="30628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2DDDB53-B3D6-694F-9B25-4EA86D601C70}"/>
              </a:ext>
            </a:extLst>
          </p:cNvPr>
          <p:cNvSpPr/>
          <p:nvPr/>
        </p:nvSpPr>
        <p:spPr>
          <a:xfrm>
            <a:off x="11136415" y="5960883"/>
            <a:ext cx="185408" cy="194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494767-67D8-ED4A-BABB-E45C74C72112}"/>
              </a:ext>
            </a:extLst>
          </p:cNvPr>
          <p:cNvSpPr/>
          <p:nvPr/>
        </p:nvSpPr>
        <p:spPr>
          <a:xfrm>
            <a:off x="870177" y="2939953"/>
            <a:ext cx="10589007" cy="3328646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9B0B-86FA-6142-9DEF-F6E12350D0EB}"/>
              </a:ext>
            </a:extLst>
          </p:cNvPr>
          <p:cNvSpPr txBox="1">
            <a:spLocks/>
          </p:cNvSpPr>
          <p:nvPr/>
        </p:nvSpPr>
        <p:spPr>
          <a:xfrm>
            <a:off x="833692" y="298254"/>
            <a:ext cx="10502073" cy="10279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Chebyshev’s Inequality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10A54B-3434-A741-BB3E-83DE06496447}"/>
              </a:ext>
            </a:extLst>
          </p:cNvPr>
          <p:cNvGrpSpPr/>
          <p:nvPr/>
        </p:nvGrpSpPr>
        <p:grpSpPr>
          <a:xfrm>
            <a:off x="6164680" y="2921895"/>
            <a:ext cx="5063169" cy="3202557"/>
            <a:chOff x="6290631" y="2080942"/>
            <a:chExt cx="5063169" cy="32025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037B49-98F6-704D-BF30-E55160D8B651}"/>
                </a:ext>
              </a:extLst>
            </p:cNvPr>
            <p:cNvGrpSpPr/>
            <p:nvPr/>
          </p:nvGrpSpPr>
          <p:grpSpPr>
            <a:xfrm>
              <a:off x="6290631" y="2080942"/>
              <a:ext cx="5063169" cy="3202557"/>
              <a:chOff x="6290631" y="2080942"/>
              <a:chExt cx="5063169" cy="320255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090BF-0589-8649-90BD-13A393B843DE}"/>
                  </a:ext>
                </a:extLst>
              </p:cNvPr>
              <p:cNvGrpSpPr/>
              <p:nvPr/>
            </p:nvGrpSpPr>
            <p:grpSpPr>
              <a:xfrm>
                <a:off x="6290631" y="2080942"/>
                <a:ext cx="5063169" cy="2385496"/>
                <a:chOff x="6290631" y="2080942"/>
                <a:chExt cx="5063169" cy="2385496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E015A536-EFCC-8B4B-AED6-47EA3559560B}"/>
                    </a:ext>
                  </a:extLst>
                </p:cNvPr>
                <p:cNvGrpSpPr/>
                <p:nvPr/>
              </p:nvGrpSpPr>
              <p:grpSpPr>
                <a:xfrm>
                  <a:off x="6290631" y="2080942"/>
                  <a:ext cx="5063169" cy="1763582"/>
                  <a:chOff x="6290631" y="2080942"/>
                  <a:chExt cx="5063169" cy="1763582"/>
                </a:xfrm>
              </p:grpSpPr>
              <p:pic>
                <p:nvPicPr>
                  <p:cNvPr id="5122" name="Picture 2" descr="Markov Inequality and Chebyshev Inequality - 공돌이의 수학정리노트 (Angelo's Math  Notes)">
                    <a:extLst>
                      <a:ext uri="{FF2B5EF4-FFF2-40B4-BE49-F238E27FC236}">
                        <a16:creationId xmlns:a16="http://schemas.microsoft.com/office/drawing/2014/main" id="{3B91EF4A-56AD-7D41-9598-240309D15C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19" t="32046" r="18382" b="29321"/>
                  <a:stretch/>
                </p:blipFill>
                <p:spPr bwMode="auto">
                  <a:xfrm>
                    <a:off x="6290631" y="2466733"/>
                    <a:ext cx="5063169" cy="1377791"/>
                  </a:xfrm>
                  <a:prstGeom prst="rect">
                    <a:avLst/>
                  </a:prstGeom>
                  <a:noFill/>
                  <a:effectLst>
                    <a:outerShdw blurRad="50800" dist="22710" dir="2700000" sx="102000" sy="102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4" name="Straight Connector 3">
                    <a:extLst>
                      <a:ext uri="{FF2B5EF4-FFF2-40B4-BE49-F238E27FC236}">
                        <a16:creationId xmlns:a16="http://schemas.microsoft.com/office/drawing/2014/main" id="{CC89F0C1-6905-794D-977F-A6C1E8446B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38448" y="2357941"/>
                    <a:ext cx="0" cy="217583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" name="TextBox 4">
                        <a:extLst>
                          <a:ext uri="{FF2B5EF4-FFF2-40B4-BE49-F238E27FC236}">
                            <a16:creationId xmlns:a16="http://schemas.microsoft.com/office/drawing/2014/main" id="{8945E0C9-C83C-D84C-84F5-C53623C8401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22215" y="2080942"/>
                        <a:ext cx="49212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m:oMathPara>
                        </a14:m>
                        <a:endParaRPr lang="en-US"/>
                      </a:p>
                    </p:txBody>
                  </p:sp>
                </mc:Choice>
                <mc:Fallback xmlns="">
                  <p:sp>
                    <p:nvSpPr>
                      <p:cNvPr id="5" name="TextBox 4">
                        <a:extLst>
                          <a:ext uri="{FF2B5EF4-FFF2-40B4-BE49-F238E27FC236}">
                            <a16:creationId xmlns:a16="http://schemas.microsoft.com/office/drawing/2014/main" id="{8945E0C9-C83C-D84C-84F5-C53623C8401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22215" y="2080942"/>
                        <a:ext cx="492121" cy="276999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11250" t="-2174" r="-18750" b="-369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6" name="Arc 5">
                  <a:extLst>
                    <a:ext uri="{FF2B5EF4-FFF2-40B4-BE49-F238E27FC236}">
                      <a16:creationId xmlns:a16="http://schemas.microsoft.com/office/drawing/2014/main" id="{9AA60EF9-FFF2-AF42-9B3A-0D7B740B71C2}"/>
                    </a:ext>
                  </a:extLst>
                </p:cNvPr>
                <p:cNvSpPr/>
                <p:nvPr/>
              </p:nvSpPr>
              <p:spPr>
                <a:xfrm rot="6072980">
                  <a:off x="8114690" y="3292581"/>
                  <a:ext cx="895249" cy="963562"/>
                </a:xfrm>
                <a:prstGeom prst="arc">
                  <a:avLst>
                    <a:gd name="adj1" fmla="val 16200000"/>
                    <a:gd name="adj2" fmla="val 4266827"/>
                  </a:avLst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BB8BA985-EC5A-B244-A962-0BB214E3A9E3}"/>
                    </a:ext>
                  </a:extLst>
                </p:cNvPr>
                <p:cNvSpPr/>
                <p:nvPr/>
              </p:nvSpPr>
              <p:spPr>
                <a:xfrm rot="6072980">
                  <a:off x="9038272" y="3292582"/>
                  <a:ext cx="895249" cy="963562"/>
                </a:xfrm>
                <a:prstGeom prst="arc">
                  <a:avLst>
                    <a:gd name="adj1" fmla="val 16200000"/>
                    <a:gd name="adj2" fmla="val 4266827"/>
                  </a:avLst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E42605F5-E3ED-D444-9B85-171BDF7643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92922" y="4189439"/>
                      <a:ext cx="1859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oMath>
                        </m:oMathPara>
                      </a14:m>
                      <a:endParaRPr lang="en-US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E42605F5-E3ED-D444-9B85-171BDF7643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92922" y="4189439"/>
                      <a:ext cx="185948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9355" r="-161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03404FF1-3CA8-3647-A57B-5CD9D76966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9341" y="4189439"/>
                      <a:ext cx="1859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oMath>
                        </m:oMathPara>
                      </a14:m>
                      <a:endParaRPr lang="en-US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03404FF1-3CA8-3647-A57B-5CD9D76966B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69341" y="4189439"/>
                      <a:ext cx="185948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0000" r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CECE0B3E-72BB-6D44-BA10-F144B792B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9605" y="3723701"/>
                <a:ext cx="1704712" cy="135829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CB681D-83F3-C44D-ADB8-6069F1D5A0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27431" y="3723701"/>
                <a:ext cx="1482660" cy="1145754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F4C2AC7-E821-714A-BD19-0A93128C5C60}"/>
                      </a:ext>
                    </a:extLst>
                  </p:cNvPr>
                  <p:cNvSpPr txBox="1"/>
                  <p:nvPr/>
                </p:nvSpPr>
                <p:spPr>
                  <a:xfrm>
                    <a:off x="9284317" y="5006500"/>
                    <a:ext cx="188077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oMath>
                      </m:oMathPara>
                    </a14:m>
                    <a:endParaRPr lang="en-US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F4C2AC7-E821-714A-BD19-0A93128C5C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4317" y="5006500"/>
                    <a:ext cx="1880771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942" t="-2174" r="-3883" b="-369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A229F2B-1503-9644-B955-A5D746305B53}"/>
                    </a:ext>
                  </a:extLst>
                </p:cNvPr>
                <p:cNvSpPr txBox="1"/>
                <p:nvPr/>
              </p:nvSpPr>
              <p:spPr>
                <a:xfrm>
                  <a:off x="6290631" y="3555493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A229F2B-1503-9644-B955-A5D746305B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631" y="3555493"/>
                  <a:ext cx="18114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FB5327F-1F33-B24F-9721-4FC8266B8B67}"/>
                    </a:ext>
                  </a:extLst>
                </p:cNvPr>
                <p:cNvSpPr txBox="1"/>
                <p:nvPr/>
              </p:nvSpPr>
              <p:spPr>
                <a:xfrm>
                  <a:off x="11160438" y="3555492"/>
                  <a:ext cx="1651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FB5327F-1F33-B24F-9721-4FC8266B8B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0438" y="3555492"/>
                  <a:ext cx="16511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E20B2F-C787-BD41-B3D5-705BEAD71587}"/>
                  </a:ext>
                </a:extLst>
              </p:cNvPr>
              <p:cNvSpPr/>
              <p:nvPr/>
            </p:nvSpPr>
            <p:spPr>
              <a:xfrm>
                <a:off x="832423" y="1533288"/>
                <a:ext cx="10626761" cy="9256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For a discrete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with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and for all real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|≥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E20B2F-C787-BD41-B3D5-705BEAD71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23" y="1533288"/>
                <a:ext cx="10626761" cy="925680"/>
              </a:xfrm>
              <a:prstGeom prst="rect">
                <a:avLst/>
              </a:prstGeom>
              <a:blipFill>
                <a:blip r:embed="rId8"/>
                <a:stretch>
                  <a:fillRect t="-1765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A32F139B-1B3E-7347-BB73-18BD1259F4C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7171" b="87686"/>
          <a:stretch/>
        </p:blipFill>
        <p:spPr>
          <a:xfrm>
            <a:off x="832423" y="2568969"/>
            <a:ext cx="754006" cy="39144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F4C6F0-2A2D-2644-84AD-171EBFD9FB07}"/>
              </a:ext>
            </a:extLst>
          </p:cNvPr>
          <p:cNvSpPr/>
          <p:nvPr/>
        </p:nvSpPr>
        <p:spPr>
          <a:xfrm>
            <a:off x="870177" y="2858851"/>
            <a:ext cx="10589007" cy="3328646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F36DC1-FAC3-FB44-B1D5-308CD87C3C3A}"/>
              </a:ext>
            </a:extLst>
          </p:cNvPr>
          <p:cNvSpPr/>
          <p:nvPr/>
        </p:nvSpPr>
        <p:spPr>
          <a:xfrm>
            <a:off x="11136415" y="5960883"/>
            <a:ext cx="185408" cy="194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290148-40A8-AF41-99E7-3EB289FAA2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548" y="2960412"/>
            <a:ext cx="5302965" cy="218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9006-BD72-5A4E-BB7E-2A707AE089E3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325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inion Pro"/>
              </a:rPr>
              <a:t>Announcements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94470-F79F-CD4C-8F2E-205401C067E9}"/>
              </a:ext>
            </a:extLst>
          </p:cNvPr>
          <p:cNvSpPr txBox="1"/>
          <p:nvPr/>
        </p:nvSpPr>
        <p:spPr>
          <a:xfrm>
            <a:off x="934473" y="2345487"/>
            <a:ext cx="9893147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ea typeface="+mn-lt"/>
                <a:cs typeface="+mn-lt"/>
              </a:rPr>
              <a:t>Administrivia</a:t>
            </a:r>
            <a:r>
              <a:rPr lang="en-US" sz="2400" dirty="0">
                <a:ea typeface="+mn-lt"/>
                <a:cs typeface="+mn-lt"/>
              </a:rPr>
              <a:t>...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Venue change: CC103 to </a:t>
            </a:r>
            <a:r>
              <a:rPr lang="en-US" sz="2400" dirty="0">
                <a:highlight>
                  <a:srgbClr val="FFFF00"/>
                </a:highlight>
                <a:ea typeface="+mn-lt"/>
                <a:cs typeface="+mn-lt"/>
              </a:rPr>
              <a:t>CC101</a:t>
            </a:r>
            <a:endParaRPr lang="en-US" sz="2400" dirty="0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Join WhatsApp group (link shared on Moodle)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TA session: </a:t>
            </a:r>
            <a:r>
              <a:rPr lang="en-US" sz="2400" dirty="0">
                <a:highlight>
                  <a:srgbClr val="FFFF00"/>
                </a:highlight>
                <a:ea typeface="+mn-lt"/>
                <a:cs typeface="+mn-lt"/>
              </a:rPr>
              <a:t>Fridays, 19:30-21:00, CC101</a:t>
            </a:r>
          </a:p>
          <a:p>
            <a:pPr algn="just"/>
            <a:endParaRPr lang="en-US" sz="2400">
              <a:ea typeface="+mn-lt"/>
              <a:cs typeface="+mn-lt"/>
            </a:endParaRPr>
          </a:p>
          <a:p>
            <a:pPr algn="just"/>
            <a:r>
              <a:rPr lang="en-US" sz="2400" dirty="0">
                <a:highlight>
                  <a:srgbClr val="FFFF00"/>
                </a:highlight>
                <a:ea typeface="+mn-lt"/>
                <a:cs typeface="+mn-lt"/>
              </a:rPr>
              <a:t>Coursework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Hands-on Exercise 0 uploaded on </a:t>
            </a:r>
            <a:r>
              <a:rPr lang="en-US" sz="2400" dirty="0">
                <a:ea typeface="+mn-lt"/>
                <a:cs typeface="+mn-lt"/>
                <a:hlinkClick r:id="rId2"/>
              </a:rPr>
              <a:t>Moodle</a:t>
            </a:r>
            <a:r>
              <a:rPr lang="en-US" sz="2400" dirty="0">
                <a:ea typeface="+mn-lt"/>
                <a:cs typeface="+mn-lt"/>
              </a:rPr>
              <a:t> 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Assignment 1 will be uploaded today on </a:t>
            </a:r>
            <a:r>
              <a:rPr lang="en-US" sz="2400" dirty="0">
                <a:ea typeface="+mn-lt"/>
                <a:cs typeface="+mn-lt"/>
                <a:hlinkClick r:id="rId3"/>
              </a:rPr>
              <a:t>webpage</a:t>
            </a:r>
            <a:r>
              <a:rPr lang="en-US" sz="2400" dirty="0">
                <a:ea typeface="+mn-lt"/>
                <a:cs typeface="+mn-lt"/>
              </a:rPr>
              <a:t>/</a:t>
            </a:r>
            <a:r>
              <a:rPr lang="en-US" sz="2400" dirty="0">
                <a:ea typeface="+mn-lt"/>
                <a:cs typeface="+mn-lt"/>
                <a:hlinkClick r:id="rId4"/>
              </a:rPr>
              <a:t>Moodle</a:t>
            </a:r>
          </a:p>
          <a:p>
            <a:pPr marL="1257300" lvl="2" indent="-342900">
              <a:buFont typeface="Calibri"/>
              <a:buChar char="-"/>
            </a:pPr>
            <a:r>
              <a:rPr lang="en-US" sz="2000" dirty="0">
                <a:ea typeface="+mn-lt"/>
                <a:cs typeface="+mn-lt"/>
              </a:rPr>
              <a:t>Ungraded, but you will get some questions in the quiz! </a:t>
            </a:r>
          </a:p>
          <a:p>
            <a:pPr marL="285750" indent="-285750">
              <a:buFont typeface="Arial"/>
              <a:buChar char="•"/>
            </a:pPr>
            <a:endParaRPr lang="en-US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159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D8B3-7F30-914B-B23D-F9130731CCEC}"/>
              </a:ext>
            </a:extLst>
          </p:cNvPr>
          <p:cNvSpPr txBox="1">
            <a:spLocks/>
          </p:cNvSpPr>
          <p:nvPr/>
        </p:nvSpPr>
        <p:spPr>
          <a:xfrm>
            <a:off x="838200" y="306537"/>
            <a:ext cx="10515600" cy="1325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Chernoff Bounds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5F4D274-C3FB-9247-B2A3-568DD42ED51B}"/>
                  </a:ext>
                </a:extLst>
              </p:cNvPr>
              <p:cNvSpPr/>
              <p:nvPr/>
            </p:nvSpPr>
            <p:spPr>
              <a:xfrm>
                <a:off x="832423" y="1936641"/>
                <a:ext cx="10626761" cy="18957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  <a:p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are independent random variables taking values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  <a:p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5F4D274-C3FB-9247-B2A3-568DD42ED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23" y="1936641"/>
                <a:ext cx="10626761" cy="1895712"/>
              </a:xfrm>
              <a:prstGeom prst="rect">
                <a:avLst/>
              </a:prstGeom>
              <a:blipFill>
                <a:blip r:embed="rId2"/>
                <a:stretch>
                  <a:fillRect l="-394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E40E738-3AC1-3841-9D92-E01A7E0E21CB}"/>
              </a:ext>
            </a:extLst>
          </p:cNvPr>
          <p:cNvSpPr txBox="1"/>
          <p:nvPr/>
        </p:nvSpPr>
        <p:spPr>
          <a:xfrm>
            <a:off x="1456871" y="4052692"/>
            <a:ext cx="633315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inion Pro"/>
              </a:rPr>
              <a:t>Tighter bounds making use of joint independence!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82F4C0-1979-1D4F-9A3D-7B9AB9CA87F8}"/>
              </a:ext>
            </a:extLst>
          </p:cNvPr>
          <p:cNvGrpSpPr/>
          <p:nvPr/>
        </p:nvGrpSpPr>
        <p:grpSpPr>
          <a:xfrm>
            <a:off x="1157108" y="3923511"/>
            <a:ext cx="304326" cy="498513"/>
            <a:chOff x="10864412" y="2597351"/>
            <a:chExt cx="489388" cy="697676"/>
          </a:xfrm>
        </p:grpSpPr>
        <p:pic>
          <p:nvPicPr>
            <p:cNvPr id="6" name="Picture 2" descr="Light Bulb Drawing Images – Browse 1,126,848 Stock Photos ...">
              <a:extLst>
                <a:ext uri="{FF2B5EF4-FFF2-40B4-BE49-F238E27FC236}">
                  <a16:creationId xmlns:a16="http://schemas.microsoft.com/office/drawing/2014/main" id="{21A2B275-BE93-764E-A278-E0E6E83780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7" t="25476" r="15352" b="24762"/>
            <a:stretch/>
          </p:blipFill>
          <p:spPr bwMode="auto">
            <a:xfrm flipH="1">
              <a:off x="10864412" y="2597351"/>
              <a:ext cx="489388" cy="58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84B15A-D95B-EA4F-92A6-4B6D67118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0632" y="3110361"/>
              <a:ext cx="220491" cy="184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8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4265-A8EF-0942-8BDA-FB9035EA40AF}"/>
              </a:ext>
            </a:extLst>
          </p:cNvPr>
          <p:cNvSpPr txBox="1">
            <a:spLocks/>
          </p:cNvSpPr>
          <p:nvPr/>
        </p:nvSpPr>
        <p:spPr>
          <a:xfrm>
            <a:off x="3203483" y="3071522"/>
            <a:ext cx="5782804" cy="7213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/>
              <a:t>MISC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E59BE-1373-DA68-95A3-2F7FDD875B3E}"/>
              </a:ext>
            </a:extLst>
          </p:cNvPr>
          <p:cNvSpPr txBox="1"/>
          <p:nvPr/>
        </p:nvSpPr>
        <p:spPr>
          <a:xfrm>
            <a:off x="4622102" y="3926443"/>
            <a:ext cx="29469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inion Pro"/>
              </a:rPr>
              <a:t>(We'll need these later.)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9BBE-044F-224D-B4A1-F3F976323DCB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325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Uniform Random Variable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A559E5-E93C-A74E-A2CF-68A5AFDA1853}"/>
                  </a:ext>
                </a:extLst>
              </p:cNvPr>
              <p:cNvSpPr/>
              <p:nvPr/>
            </p:nvSpPr>
            <p:spPr>
              <a:xfrm>
                <a:off x="1012372" y="2080917"/>
                <a:ext cx="10341428" cy="11360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is a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uniform random variable 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over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if,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=1/|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(denote the distribution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and picking an element under uniform distribution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A559E5-E93C-A74E-A2CF-68A5AFDA1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2080917"/>
                <a:ext cx="10341428" cy="11360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32ACD36-E173-F147-A82F-420200755F1A}"/>
              </a:ext>
            </a:extLst>
          </p:cNvPr>
          <p:cNvSpPr txBox="1"/>
          <p:nvPr/>
        </p:nvSpPr>
        <p:spPr>
          <a:xfrm>
            <a:off x="1012372" y="1713528"/>
            <a:ext cx="1769731" cy="400110"/>
          </a:xfrm>
          <a:custGeom>
            <a:avLst/>
            <a:gdLst>
              <a:gd name="connsiteX0" fmla="*/ 0 w 1769731"/>
              <a:gd name="connsiteY0" fmla="*/ 0 h 400110"/>
              <a:gd name="connsiteX1" fmla="*/ 572213 w 1769731"/>
              <a:gd name="connsiteY1" fmla="*/ 0 h 400110"/>
              <a:gd name="connsiteX2" fmla="*/ 1109031 w 1769731"/>
              <a:gd name="connsiteY2" fmla="*/ 0 h 400110"/>
              <a:gd name="connsiteX3" fmla="*/ 1769731 w 1769731"/>
              <a:gd name="connsiteY3" fmla="*/ 0 h 400110"/>
              <a:gd name="connsiteX4" fmla="*/ 1769731 w 1769731"/>
              <a:gd name="connsiteY4" fmla="*/ 400110 h 400110"/>
              <a:gd name="connsiteX5" fmla="*/ 1215215 w 1769731"/>
              <a:gd name="connsiteY5" fmla="*/ 400110 h 400110"/>
              <a:gd name="connsiteX6" fmla="*/ 589910 w 1769731"/>
              <a:gd name="connsiteY6" fmla="*/ 400110 h 400110"/>
              <a:gd name="connsiteX7" fmla="*/ 0 w 1769731"/>
              <a:gd name="connsiteY7" fmla="*/ 400110 h 400110"/>
              <a:gd name="connsiteX8" fmla="*/ 0 w 1769731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731" h="400110" extrusionOk="0">
                <a:moveTo>
                  <a:pt x="0" y="0"/>
                </a:moveTo>
                <a:cubicBezTo>
                  <a:pt x="202594" y="13299"/>
                  <a:pt x="347106" y="-11011"/>
                  <a:pt x="572213" y="0"/>
                </a:cubicBezTo>
                <a:cubicBezTo>
                  <a:pt x="797320" y="11011"/>
                  <a:pt x="906965" y="-26035"/>
                  <a:pt x="1109031" y="0"/>
                </a:cubicBezTo>
                <a:cubicBezTo>
                  <a:pt x="1311097" y="26035"/>
                  <a:pt x="1569439" y="-13494"/>
                  <a:pt x="1769731" y="0"/>
                </a:cubicBezTo>
                <a:cubicBezTo>
                  <a:pt x="1782861" y="156383"/>
                  <a:pt x="1773014" y="295265"/>
                  <a:pt x="1769731" y="400110"/>
                </a:cubicBezTo>
                <a:cubicBezTo>
                  <a:pt x="1655794" y="380977"/>
                  <a:pt x="1466650" y="406884"/>
                  <a:pt x="1215215" y="400110"/>
                </a:cubicBezTo>
                <a:cubicBezTo>
                  <a:pt x="963780" y="393336"/>
                  <a:pt x="716186" y="424455"/>
                  <a:pt x="589910" y="400110"/>
                </a:cubicBezTo>
                <a:cubicBezTo>
                  <a:pt x="463635" y="375765"/>
                  <a:pt x="181264" y="398806"/>
                  <a:pt x="0" y="400110"/>
                </a:cubicBezTo>
                <a:cubicBezTo>
                  <a:pt x="-1196" y="315081"/>
                  <a:pt x="19755" y="8174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Definition 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A39C6E-F2B7-DA46-8E0F-30F933006C61}"/>
              </a:ext>
            </a:extLst>
          </p:cNvPr>
          <p:cNvGrpSpPr/>
          <p:nvPr/>
        </p:nvGrpSpPr>
        <p:grpSpPr>
          <a:xfrm>
            <a:off x="3843640" y="3674025"/>
            <a:ext cx="4998931" cy="2451520"/>
            <a:chOff x="3237712" y="3723701"/>
            <a:chExt cx="4998931" cy="245152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8D6764F-C4D1-5A4D-8676-609FA9FDB433}"/>
                </a:ext>
              </a:extLst>
            </p:cNvPr>
            <p:cNvCxnSpPr/>
            <p:nvPr/>
          </p:nvCxnSpPr>
          <p:spPr>
            <a:xfrm>
              <a:off x="3800819" y="3723701"/>
              <a:ext cx="0" cy="20821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CE012B6-7BAB-E944-8D87-9182CA45B81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41913" y="4764795"/>
              <a:ext cx="0" cy="20821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628D7D-9EBE-9946-AB74-610810F09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41913" y="3870592"/>
              <a:ext cx="0" cy="20821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E7D249-32B2-8843-B666-0F56F99C5CCE}"/>
                </a:ext>
              </a:extLst>
            </p:cNvPr>
            <p:cNvSpPr txBox="1"/>
            <p:nvPr/>
          </p:nvSpPr>
          <p:spPr>
            <a:xfrm>
              <a:off x="3919397" y="4542881"/>
              <a:ext cx="287258" cy="5539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 b="1"/>
                <a:t>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F6139B-EB64-EA47-919D-20F51759F44B}"/>
                </a:ext>
              </a:extLst>
            </p:cNvPr>
            <p:cNvSpPr txBox="1"/>
            <p:nvPr/>
          </p:nvSpPr>
          <p:spPr>
            <a:xfrm>
              <a:off x="4220298" y="4541204"/>
              <a:ext cx="287258" cy="5539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 b="1"/>
                <a:t>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E1F0C-EEFE-E94E-ACBA-B204B6E2D038}"/>
                </a:ext>
              </a:extLst>
            </p:cNvPr>
            <p:cNvSpPr txBox="1"/>
            <p:nvPr/>
          </p:nvSpPr>
          <p:spPr>
            <a:xfrm>
              <a:off x="5302012" y="4537850"/>
              <a:ext cx="287258" cy="5539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 b="1"/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8AB619-5C81-7042-A259-9D6547865B6A}"/>
                </a:ext>
              </a:extLst>
            </p:cNvPr>
            <p:cNvSpPr txBox="1"/>
            <p:nvPr/>
          </p:nvSpPr>
          <p:spPr>
            <a:xfrm>
              <a:off x="3917559" y="5433409"/>
              <a:ext cx="287258" cy="5539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 b="1"/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9C251F-DAEA-1745-8582-9DF3202091DB}"/>
                </a:ext>
              </a:extLst>
            </p:cNvPr>
            <p:cNvSpPr txBox="1"/>
            <p:nvPr/>
          </p:nvSpPr>
          <p:spPr>
            <a:xfrm>
              <a:off x="4224948" y="5440750"/>
              <a:ext cx="287258" cy="5539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 b="1"/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C51255-94EA-8445-B3F2-6D193E51B4CB}"/>
                </a:ext>
              </a:extLst>
            </p:cNvPr>
            <p:cNvSpPr txBox="1"/>
            <p:nvPr/>
          </p:nvSpPr>
          <p:spPr>
            <a:xfrm>
              <a:off x="5302012" y="5429733"/>
              <a:ext cx="287258" cy="5539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 b="1"/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3A267AD-70D8-1448-9369-A97B77698CA0}"/>
                    </a:ext>
                  </a:extLst>
                </p:cNvPr>
                <p:cNvSpPr txBox="1"/>
                <p:nvPr/>
              </p:nvSpPr>
              <p:spPr>
                <a:xfrm>
                  <a:off x="3854356" y="5799065"/>
                  <a:ext cx="484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Minion Pro" panose="02040503050201020203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3A267AD-70D8-1448-9369-A97B77698C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4356" y="5799065"/>
                  <a:ext cx="48417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73AC012-A6C3-E040-8FA9-10551320F143}"/>
                    </a:ext>
                  </a:extLst>
                </p:cNvPr>
                <p:cNvSpPr txBox="1"/>
                <p:nvPr/>
              </p:nvSpPr>
              <p:spPr>
                <a:xfrm>
                  <a:off x="4195005" y="5805889"/>
                  <a:ext cx="484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Minion Pro" panose="02040503050201020203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73AC012-A6C3-E040-8FA9-10551320F1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005" y="5805889"/>
                  <a:ext cx="48417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EF2140A-A09C-6D4F-ADCC-E4F5600D7558}"/>
                    </a:ext>
                  </a:extLst>
                </p:cNvPr>
                <p:cNvSpPr txBox="1"/>
                <p:nvPr/>
              </p:nvSpPr>
              <p:spPr>
                <a:xfrm>
                  <a:off x="4582736" y="5796444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EF2140A-A09C-6D4F-ADCC-E4F5600D7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736" y="5796444"/>
                  <a:ext cx="4106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61EB47D-03A6-8C4E-9FB9-0D13AA506C42}"/>
                    </a:ext>
                  </a:extLst>
                </p:cNvPr>
                <p:cNvSpPr txBox="1"/>
                <p:nvPr/>
              </p:nvSpPr>
              <p:spPr>
                <a:xfrm>
                  <a:off x="5237634" y="5805889"/>
                  <a:ext cx="484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Minion Pro" panose="02040503050201020203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61EB47D-03A6-8C4E-9FB9-0D13AA506C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7634" y="5805889"/>
                  <a:ext cx="48417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6B384BC-EA7F-F146-9074-8FD4507C8AE6}"/>
                    </a:ext>
                  </a:extLst>
                </p:cNvPr>
                <p:cNvSpPr txBox="1"/>
                <p:nvPr/>
              </p:nvSpPr>
              <p:spPr>
                <a:xfrm>
                  <a:off x="3237712" y="4718363"/>
                  <a:ext cx="61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6B384BC-EA7F-F146-9074-8FD4507C8A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7712" y="4718363"/>
                  <a:ext cx="61664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149A37C-C376-DB43-AB14-6B45F1E803BC}"/>
                    </a:ext>
                  </a:extLst>
                </p:cNvPr>
                <p:cNvSpPr txBox="1"/>
                <p:nvPr/>
              </p:nvSpPr>
              <p:spPr>
                <a:xfrm>
                  <a:off x="6223656" y="5611778"/>
                  <a:ext cx="2012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149A37C-C376-DB43-AB14-6B45F1E80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5611778"/>
                  <a:ext cx="201298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061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5DC2-0E76-C242-95D3-CFF09F597E3B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1985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inion Pro"/>
              </a:rPr>
              <a:t>XOR and its Properties</a:t>
            </a:r>
            <a:endParaRPr lang="en-US" sz="3500" dirty="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C4B45A-5831-A34D-8B5F-6282DCFF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50" y="2248126"/>
            <a:ext cx="2087696" cy="2087696"/>
          </a:xfrm>
          <a:prstGeom prst="rect">
            <a:avLst/>
          </a:prstGeom>
          <a:ln w="12700">
            <a:solidFill>
              <a:srgbClr val="C00000"/>
            </a:solidFill>
            <a:prstDash val="dashDot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BA8C6A-2DCD-624A-A02C-3BCF9104431D}"/>
                  </a:ext>
                </a:extLst>
              </p:cNvPr>
              <p:cNvSpPr/>
              <p:nvPr/>
            </p:nvSpPr>
            <p:spPr>
              <a:xfrm>
                <a:off x="1355998" y="1596175"/>
                <a:ext cx="9506636" cy="39787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XOR of two strings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is their bit-wise addition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BA8C6A-2DCD-624A-A02C-3BCF91044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98" y="1596175"/>
                <a:ext cx="9506636" cy="397878"/>
              </a:xfrm>
              <a:prstGeom prst="rect">
                <a:avLst/>
              </a:prstGeom>
              <a:blipFill>
                <a:blip r:embed="rId3"/>
                <a:stretch>
                  <a:fillRect t="-1205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775EFD0-516A-AA4F-B52F-C49D39074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82" y="4914694"/>
            <a:ext cx="2385035" cy="1085093"/>
          </a:xfrm>
          <a:prstGeom prst="rect">
            <a:avLst/>
          </a:prstGeom>
          <a:ln w="12700">
            <a:solidFill>
              <a:srgbClr val="C00000"/>
            </a:solidFill>
            <a:prstDash val="dashDot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262CC7-DC76-4A48-A06A-B6FB91DF53AC}"/>
              </a:ext>
            </a:extLst>
          </p:cNvPr>
          <p:cNvSpPr txBox="1"/>
          <p:nvPr/>
        </p:nvSpPr>
        <p:spPr>
          <a:xfrm>
            <a:off x="1964641" y="437449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Minion Pro" panose="02040503050201020203" pitchFamily="18" charset="0"/>
              </a:rPr>
              <a:t>XOR of bits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AA7A2-2AD5-3544-BA65-C4D51971E5AC}"/>
              </a:ext>
            </a:extLst>
          </p:cNvPr>
          <p:cNvSpPr txBox="1"/>
          <p:nvPr/>
        </p:nvSpPr>
        <p:spPr>
          <a:xfrm>
            <a:off x="2108110" y="5999787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Minion Pro" panose="02040503050201020203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A4AC00E-2909-624C-A75D-F79AF4C57D5E}"/>
                  </a:ext>
                </a:extLst>
              </p:cNvPr>
              <p:cNvSpPr/>
              <p:nvPr/>
            </p:nvSpPr>
            <p:spPr>
              <a:xfrm>
                <a:off x="4329631" y="2723970"/>
                <a:ext cx="6533003" cy="11360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be a random variable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be an independent uniform random variable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.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is a uniform random variable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A4AC00E-2909-624C-A75D-F79AF4C57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631" y="2723970"/>
                <a:ext cx="6533003" cy="11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26447D9-6E3C-C74A-9E9B-B638B3E05BB1}"/>
              </a:ext>
            </a:extLst>
          </p:cNvPr>
          <p:cNvSpPr txBox="1"/>
          <p:nvPr/>
        </p:nvSpPr>
        <p:spPr>
          <a:xfrm>
            <a:off x="4329632" y="2315168"/>
            <a:ext cx="1623267" cy="409635"/>
          </a:xfrm>
          <a:custGeom>
            <a:avLst/>
            <a:gdLst>
              <a:gd name="connsiteX0" fmla="*/ 0 w 1623267"/>
              <a:gd name="connsiteY0" fmla="*/ 0 h 409635"/>
              <a:gd name="connsiteX1" fmla="*/ 524856 w 1623267"/>
              <a:gd name="connsiteY1" fmla="*/ 0 h 409635"/>
              <a:gd name="connsiteX2" fmla="*/ 1017247 w 1623267"/>
              <a:gd name="connsiteY2" fmla="*/ 0 h 409635"/>
              <a:gd name="connsiteX3" fmla="*/ 1623267 w 1623267"/>
              <a:gd name="connsiteY3" fmla="*/ 0 h 409635"/>
              <a:gd name="connsiteX4" fmla="*/ 1623267 w 1623267"/>
              <a:gd name="connsiteY4" fmla="*/ 409635 h 409635"/>
              <a:gd name="connsiteX5" fmla="*/ 1114643 w 1623267"/>
              <a:gd name="connsiteY5" fmla="*/ 409635 h 409635"/>
              <a:gd name="connsiteX6" fmla="*/ 541089 w 1623267"/>
              <a:gd name="connsiteY6" fmla="*/ 409635 h 409635"/>
              <a:gd name="connsiteX7" fmla="*/ 0 w 1623267"/>
              <a:gd name="connsiteY7" fmla="*/ 409635 h 409635"/>
              <a:gd name="connsiteX8" fmla="*/ 0 w 1623267"/>
              <a:gd name="connsiteY8" fmla="*/ 0 h 40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267" h="409635" extrusionOk="0">
                <a:moveTo>
                  <a:pt x="0" y="0"/>
                </a:moveTo>
                <a:cubicBezTo>
                  <a:pt x="158009" y="8679"/>
                  <a:pt x="414629" y="1443"/>
                  <a:pt x="524856" y="0"/>
                </a:cubicBezTo>
                <a:cubicBezTo>
                  <a:pt x="635083" y="-1443"/>
                  <a:pt x="874470" y="-2013"/>
                  <a:pt x="1017247" y="0"/>
                </a:cubicBezTo>
                <a:cubicBezTo>
                  <a:pt x="1160024" y="2013"/>
                  <a:pt x="1402524" y="6080"/>
                  <a:pt x="1623267" y="0"/>
                </a:cubicBezTo>
                <a:cubicBezTo>
                  <a:pt x="1604446" y="146425"/>
                  <a:pt x="1609174" y="284939"/>
                  <a:pt x="1623267" y="409635"/>
                </a:cubicBezTo>
                <a:cubicBezTo>
                  <a:pt x="1399880" y="432044"/>
                  <a:pt x="1218381" y="412350"/>
                  <a:pt x="1114643" y="409635"/>
                </a:cubicBezTo>
                <a:cubicBezTo>
                  <a:pt x="1010905" y="406920"/>
                  <a:pt x="805593" y="418734"/>
                  <a:pt x="541089" y="409635"/>
                </a:cubicBezTo>
                <a:cubicBezTo>
                  <a:pt x="276585" y="400536"/>
                  <a:pt x="165357" y="408753"/>
                  <a:pt x="0" y="409635"/>
                </a:cubicBezTo>
                <a:cubicBezTo>
                  <a:pt x="6104" y="259654"/>
                  <a:pt x="636" y="15444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Theorem 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6D65B-E113-5846-B8E5-5A1D6AA8B493}"/>
              </a:ext>
            </a:extLst>
          </p:cNvPr>
          <p:cNvGrpSpPr/>
          <p:nvPr/>
        </p:nvGrpSpPr>
        <p:grpSpPr>
          <a:xfrm>
            <a:off x="5426451" y="4185502"/>
            <a:ext cx="3425525" cy="1065813"/>
            <a:chOff x="6180164" y="3974946"/>
            <a:chExt cx="3425525" cy="1886427"/>
          </a:xfrm>
        </p:grpSpPr>
        <p:sp>
          <p:nvSpPr>
            <p:cNvPr id="19" name="Folded Corner 18">
              <a:extLst>
                <a:ext uri="{FF2B5EF4-FFF2-40B4-BE49-F238E27FC236}">
                  <a16:creationId xmlns:a16="http://schemas.microsoft.com/office/drawing/2014/main" id="{DCE5A2C1-2804-E44D-A6E7-1DC9D31BEC21}"/>
                </a:ext>
              </a:extLst>
            </p:cNvPr>
            <p:cNvSpPr/>
            <p:nvPr/>
          </p:nvSpPr>
          <p:spPr>
            <a:xfrm>
              <a:off x="6180164" y="4179481"/>
              <a:ext cx="3425525" cy="1681892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sx="103030" sy="10303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Minion Pro" panose="02040503050201020203" pitchFamily="18" charset="0"/>
                </a:rPr>
                <a:t>HW: Prove this </a:t>
              </a:r>
              <a:endParaRPr lang="en-US" dirty="0"/>
            </a:p>
            <a:p>
              <a:pPr algn="ctr"/>
              <a:r>
                <a:rPr lang="en-US" dirty="0">
                  <a:solidFill>
                    <a:srgbClr val="C00000"/>
                  </a:solidFill>
                  <a:latin typeface="Minion Pro"/>
                </a:rPr>
                <a:t>(Hint: use induction)</a:t>
              </a:r>
            </a:p>
          </p:txBody>
        </p:sp>
        <p:pic>
          <p:nvPicPr>
            <p:cNvPr id="20" name="Picture 19" descr="A close-up of a metal rod&#10;&#10;Description automatically generated">
              <a:extLst>
                <a:ext uri="{FF2B5EF4-FFF2-40B4-BE49-F238E27FC236}">
                  <a16:creationId xmlns:a16="http://schemas.microsoft.com/office/drawing/2014/main" id="{49D4D68F-F8F6-2C42-873D-B2AAF3FB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9182029" y="3974946"/>
              <a:ext cx="423660" cy="1123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89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4265-A8EF-0942-8BDA-FB9035EA40AF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060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Birthday Paradox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9C208C-D3D5-3A40-891E-8D930371FE0A}"/>
                  </a:ext>
                </a:extLst>
              </p:cNvPr>
              <p:cNvSpPr/>
              <p:nvPr/>
            </p:nvSpPr>
            <p:spPr>
              <a:xfrm>
                <a:off x="1355998" y="1508040"/>
                <a:ext cx="9506636" cy="39787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birthdays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chosen uniformly at random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{1,2,…,365}</m:t>
                    </m:r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9C208C-D3D5-3A40-891E-8D930371F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98" y="1508040"/>
                <a:ext cx="9506636" cy="397878"/>
              </a:xfrm>
              <a:prstGeom prst="rect">
                <a:avLst/>
              </a:prstGeom>
              <a:blipFill>
                <a:blip r:embed="rId2"/>
                <a:stretch>
                  <a:fillRect t="-1190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485597C-D687-8D46-82AC-F27F9A7697D8}"/>
              </a:ext>
            </a:extLst>
          </p:cNvPr>
          <p:cNvSpPr txBox="1"/>
          <p:nvPr/>
        </p:nvSpPr>
        <p:spPr>
          <a:xfrm>
            <a:off x="1355998" y="1905918"/>
            <a:ext cx="712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Minion Pro" panose="02040503050201020203" pitchFamily="18" charset="0"/>
              </a:rPr>
              <a:t>*assuming non-leap year and that birthdays are uniform and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1B34D18-3B9C-144F-9969-49E13A5922C8}"/>
                  </a:ext>
                </a:extLst>
              </p:cNvPr>
              <p:cNvSpPr/>
              <p:nvPr/>
            </p:nvSpPr>
            <p:spPr>
              <a:xfrm>
                <a:off x="1355998" y="2307665"/>
                <a:ext cx="9506636" cy="39787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u="sng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Problem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: Find minimal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coll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,365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≥1/2</m:t>
                    </m:r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1B34D18-3B9C-144F-9969-49E13A592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98" y="2307665"/>
                <a:ext cx="9506636" cy="397878"/>
              </a:xfrm>
              <a:prstGeom prst="rect">
                <a:avLst/>
              </a:prstGeom>
              <a:blipFill>
                <a:blip r:embed="rId3"/>
                <a:stretch>
                  <a:fillRect t="-1205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D0EA4EC-98A2-A143-85D1-7F01B3FF105F}"/>
              </a:ext>
            </a:extLst>
          </p:cNvPr>
          <p:cNvSpPr txBox="1"/>
          <p:nvPr/>
        </p:nvSpPr>
        <p:spPr>
          <a:xfrm>
            <a:off x="9329527" y="2819777"/>
            <a:ext cx="726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70C0"/>
                </a:solidFill>
                <a:latin typeface="Minion Pro" panose="02040503050201020203" pitchFamily="18" charset="0"/>
              </a:rPr>
              <a:t>23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1AD6B9-D7DF-B442-9FE5-9335C94C6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738" y="3438216"/>
            <a:ext cx="5177004" cy="8930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1CCAF30-38A9-B04D-8D1B-B1BA854CAC31}"/>
              </a:ext>
            </a:extLst>
          </p:cNvPr>
          <p:cNvSpPr txBox="1"/>
          <p:nvPr/>
        </p:nvSpPr>
        <p:spPr>
          <a:xfrm>
            <a:off x="3566738" y="3017779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Minion Pro" panose="02040503050201020203" pitchFamily="18" charset="0"/>
              </a:rPr>
              <a:t>INTUITION: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2A749D-2C3D-164E-ADE7-8C1E3BFA44EB}"/>
              </a:ext>
            </a:extLst>
          </p:cNvPr>
          <p:cNvGrpSpPr/>
          <p:nvPr/>
        </p:nvGrpSpPr>
        <p:grpSpPr>
          <a:xfrm>
            <a:off x="3304114" y="2940496"/>
            <a:ext cx="262624" cy="397878"/>
            <a:chOff x="10864412" y="2597351"/>
            <a:chExt cx="489388" cy="697676"/>
          </a:xfrm>
        </p:grpSpPr>
        <p:pic>
          <p:nvPicPr>
            <p:cNvPr id="25" name="Picture 2" descr="Light Bulb Drawing Images – Browse 1,126,848 Stock Photos ...">
              <a:extLst>
                <a:ext uri="{FF2B5EF4-FFF2-40B4-BE49-F238E27FC236}">
                  <a16:creationId xmlns:a16="http://schemas.microsoft.com/office/drawing/2014/main" id="{CD8AD223-0CFE-744E-86C5-AFCF4EA59E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7" t="25476" r="15352" b="24762"/>
            <a:stretch/>
          </p:blipFill>
          <p:spPr bwMode="auto">
            <a:xfrm flipH="1">
              <a:off x="10864412" y="2597351"/>
              <a:ext cx="489388" cy="58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3AD394-03BE-BA44-9AE8-3D055B065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20632" y="3110361"/>
              <a:ext cx="220491" cy="184666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A87BA40-E5D5-D342-A95B-04F23468A9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b="43486"/>
          <a:stretch/>
        </p:blipFill>
        <p:spPr>
          <a:xfrm>
            <a:off x="3387948" y="4399818"/>
            <a:ext cx="5321147" cy="12945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4009D6-BE08-0045-B4D2-C3A7BE2EE5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953"/>
          <a:stretch/>
        </p:blipFill>
        <p:spPr>
          <a:xfrm>
            <a:off x="3566738" y="5732782"/>
            <a:ext cx="5321147" cy="4362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E20FB6-A7C8-294C-8D26-E5E2C4AC14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6130" r="67637" b="24823"/>
          <a:stretch/>
        </p:blipFill>
        <p:spPr>
          <a:xfrm>
            <a:off x="5060676" y="4715469"/>
            <a:ext cx="1722064" cy="43628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67B9D8D-845D-EB46-8CD0-E6039F2F009F}"/>
              </a:ext>
            </a:extLst>
          </p:cNvPr>
          <p:cNvSpPr/>
          <p:nvPr/>
        </p:nvSpPr>
        <p:spPr>
          <a:xfrm>
            <a:off x="3387948" y="3338374"/>
            <a:ext cx="5499937" cy="297429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51C5C9-CA93-0641-A978-1190FC776223}"/>
              </a:ext>
            </a:extLst>
          </p:cNvPr>
          <p:cNvGrpSpPr/>
          <p:nvPr/>
        </p:nvGrpSpPr>
        <p:grpSpPr>
          <a:xfrm>
            <a:off x="731831" y="3388036"/>
            <a:ext cx="2135987" cy="1886427"/>
            <a:chOff x="7469702" y="3974946"/>
            <a:chExt cx="2135987" cy="1886427"/>
          </a:xfrm>
        </p:grpSpPr>
        <p:sp>
          <p:nvSpPr>
            <p:cNvPr id="36" name="Folded Corner 35">
              <a:extLst>
                <a:ext uri="{FF2B5EF4-FFF2-40B4-BE49-F238E27FC236}">
                  <a16:creationId xmlns:a16="http://schemas.microsoft.com/office/drawing/2014/main" id="{CC058B95-6E23-7049-84E7-8F48A3DA742A}"/>
                </a:ext>
              </a:extLst>
            </p:cNvPr>
            <p:cNvSpPr/>
            <p:nvPr/>
          </p:nvSpPr>
          <p:spPr>
            <a:xfrm>
              <a:off x="7469702" y="4165955"/>
              <a:ext cx="2135987" cy="1695418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sx="103030" sy="10303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Minion Pro" panose="02040503050201020203" pitchFamily="18" charset="0"/>
              </a:endParaRPr>
            </a:p>
            <a:p>
              <a:pPr algn="ctr"/>
              <a:r>
                <a:rPr lang="en-US">
                  <a:solidFill>
                    <a:srgbClr val="C00000"/>
                  </a:solidFill>
                  <a:latin typeface="Minion Pro" panose="02040503050201020203" pitchFamily="18" charset="0"/>
                </a:rPr>
                <a:t>HW: Solve for q by using the same argument with unknown q</a:t>
              </a:r>
            </a:p>
          </p:txBody>
        </p:sp>
        <p:pic>
          <p:nvPicPr>
            <p:cNvPr id="37" name="Picture 36" descr="A close-up of a metal rod&#10;&#10;Description automatically generated">
              <a:extLst>
                <a:ext uri="{FF2B5EF4-FFF2-40B4-BE49-F238E27FC236}">
                  <a16:creationId xmlns:a16="http://schemas.microsoft.com/office/drawing/2014/main" id="{02B25182-D085-E640-8774-75940BA12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9182029" y="3974946"/>
              <a:ext cx="423660" cy="772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1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6" grpId="0" animBg="1"/>
      <p:bldP spid="17" grpId="0"/>
      <p:bldP spid="22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ABF0-1F3C-8447-B12F-399AB54165B5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151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inion Pro"/>
              </a:rPr>
              <a:t>Birthday Paradox, Generalized </a:t>
            </a:r>
            <a:endParaRPr lang="en-US" sz="3500" dirty="0">
              <a:solidFill>
                <a:srgbClr val="0070C0"/>
              </a:solidFill>
              <a:latin typeface="Minion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812DDC-39BB-C84F-B5A0-B694CFD3EACB}"/>
                  </a:ext>
                </a:extLst>
              </p:cNvPr>
              <p:cNvSpPr/>
              <p:nvPr/>
            </p:nvSpPr>
            <p:spPr>
              <a:xfrm>
                <a:off x="1355998" y="1966602"/>
                <a:ext cx="9506636" cy="13255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elements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be chosen uniformly and independently at random 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from a set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coll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812DDC-39BB-C84F-B5A0-B694CFD3E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98" y="1966602"/>
                <a:ext cx="9506636" cy="1325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4B6532A-8848-1745-8BCE-58C02A5F37BA}"/>
                  </a:ext>
                </a:extLst>
              </p:cNvPr>
              <p:cNvSpPr/>
              <p:nvPr/>
            </p:nvSpPr>
            <p:spPr>
              <a:xfrm>
                <a:off x="1355998" y="4216747"/>
                <a:ext cx="9506636" cy="13255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elements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be chosen uniformly and independently at random 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from a set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coll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4B6532A-8848-1745-8BCE-58C02A5F3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98" y="4216747"/>
                <a:ext cx="9506636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FD4C6A-EE13-904B-A046-4A59E116DF50}"/>
              </a:ext>
            </a:extLst>
          </p:cNvPr>
          <p:cNvSpPr txBox="1"/>
          <p:nvPr/>
        </p:nvSpPr>
        <p:spPr>
          <a:xfrm>
            <a:off x="1355998" y="1622789"/>
            <a:ext cx="1565663" cy="400110"/>
          </a:xfrm>
          <a:custGeom>
            <a:avLst/>
            <a:gdLst>
              <a:gd name="connsiteX0" fmla="*/ 0 w 1565663"/>
              <a:gd name="connsiteY0" fmla="*/ 0 h 400110"/>
              <a:gd name="connsiteX1" fmla="*/ 506231 w 1565663"/>
              <a:gd name="connsiteY1" fmla="*/ 0 h 400110"/>
              <a:gd name="connsiteX2" fmla="*/ 981149 w 1565663"/>
              <a:gd name="connsiteY2" fmla="*/ 0 h 400110"/>
              <a:gd name="connsiteX3" fmla="*/ 1565663 w 1565663"/>
              <a:gd name="connsiteY3" fmla="*/ 0 h 400110"/>
              <a:gd name="connsiteX4" fmla="*/ 1565663 w 1565663"/>
              <a:gd name="connsiteY4" fmla="*/ 400110 h 400110"/>
              <a:gd name="connsiteX5" fmla="*/ 1075089 w 1565663"/>
              <a:gd name="connsiteY5" fmla="*/ 400110 h 400110"/>
              <a:gd name="connsiteX6" fmla="*/ 521888 w 1565663"/>
              <a:gd name="connsiteY6" fmla="*/ 400110 h 400110"/>
              <a:gd name="connsiteX7" fmla="*/ 0 w 1565663"/>
              <a:gd name="connsiteY7" fmla="*/ 400110 h 400110"/>
              <a:gd name="connsiteX8" fmla="*/ 0 w 1565663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663" h="400110" extrusionOk="0">
                <a:moveTo>
                  <a:pt x="0" y="0"/>
                </a:moveTo>
                <a:cubicBezTo>
                  <a:pt x="235377" y="-8745"/>
                  <a:pt x="269211" y="23287"/>
                  <a:pt x="506231" y="0"/>
                </a:cubicBezTo>
                <a:cubicBezTo>
                  <a:pt x="743251" y="-23287"/>
                  <a:pt x="874907" y="18061"/>
                  <a:pt x="981149" y="0"/>
                </a:cubicBezTo>
                <a:cubicBezTo>
                  <a:pt x="1087391" y="-18061"/>
                  <a:pt x="1313265" y="15432"/>
                  <a:pt x="1565663" y="0"/>
                </a:cubicBezTo>
                <a:cubicBezTo>
                  <a:pt x="1578793" y="156383"/>
                  <a:pt x="1568946" y="295265"/>
                  <a:pt x="1565663" y="400110"/>
                </a:cubicBezTo>
                <a:cubicBezTo>
                  <a:pt x="1434594" y="419419"/>
                  <a:pt x="1187306" y="422248"/>
                  <a:pt x="1075089" y="400110"/>
                </a:cubicBezTo>
                <a:cubicBezTo>
                  <a:pt x="962872" y="377972"/>
                  <a:pt x="720299" y="421831"/>
                  <a:pt x="521888" y="400110"/>
                </a:cubicBezTo>
                <a:cubicBezTo>
                  <a:pt x="323477" y="378389"/>
                  <a:pt x="245754" y="413653"/>
                  <a:pt x="0" y="400110"/>
                </a:cubicBezTo>
                <a:cubicBezTo>
                  <a:pt x="-1196" y="315081"/>
                  <a:pt x="19755" y="8174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Theorem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72C87-55F4-284A-930C-E3BAA1671691}"/>
              </a:ext>
            </a:extLst>
          </p:cNvPr>
          <p:cNvSpPr txBox="1"/>
          <p:nvPr/>
        </p:nvSpPr>
        <p:spPr>
          <a:xfrm>
            <a:off x="1355998" y="3816637"/>
            <a:ext cx="1565663" cy="400110"/>
          </a:xfrm>
          <a:custGeom>
            <a:avLst/>
            <a:gdLst>
              <a:gd name="connsiteX0" fmla="*/ 0 w 1565663"/>
              <a:gd name="connsiteY0" fmla="*/ 0 h 400110"/>
              <a:gd name="connsiteX1" fmla="*/ 506231 w 1565663"/>
              <a:gd name="connsiteY1" fmla="*/ 0 h 400110"/>
              <a:gd name="connsiteX2" fmla="*/ 981149 w 1565663"/>
              <a:gd name="connsiteY2" fmla="*/ 0 h 400110"/>
              <a:gd name="connsiteX3" fmla="*/ 1565663 w 1565663"/>
              <a:gd name="connsiteY3" fmla="*/ 0 h 400110"/>
              <a:gd name="connsiteX4" fmla="*/ 1565663 w 1565663"/>
              <a:gd name="connsiteY4" fmla="*/ 400110 h 400110"/>
              <a:gd name="connsiteX5" fmla="*/ 1075089 w 1565663"/>
              <a:gd name="connsiteY5" fmla="*/ 400110 h 400110"/>
              <a:gd name="connsiteX6" fmla="*/ 521888 w 1565663"/>
              <a:gd name="connsiteY6" fmla="*/ 400110 h 400110"/>
              <a:gd name="connsiteX7" fmla="*/ 0 w 1565663"/>
              <a:gd name="connsiteY7" fmla="*/ 400110 h 400110"/>
              <a:gd name="connsiteX8" fmla="*/ 0 w 1565663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663" h="400110" extrusionOk="0">
                <a:moveTo>
                  <a:pt x="0" y="0"/>
                </a:moveTo>
                <a:cubicBezTo>
                  <a:pt x="235377" y="-8745"/>
                  <a:pt x="269211" y="23287"/>
                  <a:pt x="506231" y="0"/>
                </a:cubicBezTo>
                <a:cubicBezTo>
                  <a:pt x="743251" y="-23287"/>
                  <a:pt x="874907" y="18061"/>
                  <a:pt x="981149" y="0"/>
                </a:cubicBezTo>
                <a:cubicBezTo>
                  <a:pt x="1087391" y="-18061"/>
                  <a:pt x="1313265" y="15432"/>
                  <a:pt x="1565663" y="0"/>
                </a:cubicBezTo>
                <a:cubicBezTo>
                  <a:pt x="1578793" y="156383"/>
                  <a:pt x="1568946" y="295265"/>
                  <a:pt x="1565663" y="400110"/>
                </a:cubicBezTo>
                <a:cubicBezTo>
                  <a:pt x="1434594" y="419419"/>
                  <a:pt x="1187306" y="422248"/>
                  <a:pt x="1075089" y="400110"/>
                </a:cubicBezTo>
                <a:cubicBezTo>
                  <a:pt x="962872" y="377972"/>
                  <a:pt x="720299" y="421831"/>
                  <a:pt x="521888" y="400110"/>
                </a:cubicBezTo>
                <a:cubicBezTo>
                  <a:pt x="323477" y="378389"/>
                  <a:pt x="245754" y="413653"/>
                  <a:pt x="0" y="400110"/>
                </a:cubicBezTo>
                <a:cubicBezTo>
                  <a:pt x="-1196" y="315081"/>
                  <a:pt x="19755" y="8174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Theorem 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D8A490-78A7-1B47-B0CC-594680A22D26}"/>
              </a:ext>
            </a:extLst>
          </p:cNvPr>
          <p:cNvGrpSpPr/>
          <p:nvPr/>
        </p:nvGrpSpPr>
        <p:grpSpPr>
          <a:xfrm>
            <a:off x="8741093" y="3153209"/>
            <a:ext cx="2135987" cy="963482"/>
            <a:chOff x="7469702" y="3974946"/>
            <a:chExt cx="2135987" cy="963482"/>
          </a:xfrm>
        </p:grpSpPr>
        <p:sp>
          <p:nvSpPr>
            <p:cNvPr id="9" name="Folded Corner 8">
              <a:extLst>
                <a:ext uri="{FF2B5EF4-FFF2-40B4-BE49-F238E27FC236}">
                  <a16:creationId xmlns:a16="http://schemas.microsoft.com/office/drawing/2014/main" id="{336747B8-B13D-F949-84FA-732331ABC2C3}"/>
                </a:ext>
              </a:extLst>
            </p:cNvPr>
            <p:cNvSpPr/>
            <p:nvPr/>
          </p:nvSpPr>
          <p:spPr>
            <a:xfrm>
              <a:off x="7469702" y="4165955"/>
              <a:ext cx="2135987" cy="772473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sx="103030" sy="10303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Minion Pro" panose="02040503050201020203" pitchFamily="18" charset="0"/>
              </a:endParaRPr>
            </a:p>
            <a:p>
              <a:pPr algn="ctr"/>
              <a:r>
                <a:rPr lang="en-US">
                  <a:solidFill>
                    <a:srgbClr val="C00000"/>
                  </a:solidFill>
                  <a:latin typeface="Minion Pro" panose="02040503050201020203" pitchFamily="18" charset="0"/>
                </a:rPr>
                <a:t>Assignment Problems</a:t>
              </a:r>
            </a:p>
          </p:txBody>
        </p:sp>
        <p:pic>
          <p:nvPicPr>
            <p:cNvPr id="10" name="Picture 9" descr="A close-up of a metal rod&#10;&#10;Description automatically generated">
              <a:extLst>
                <a:ext uri="{FF2B5EF4-FFF2-40B4-BE49-F238E27FC236}">
                  <a16:creationId xmlns:a16="http://schemas.microsoft.com/office/drawing/2014/main" id="{EFAAF48F-C0A3-9145-B90B-A841D68F0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182029" y="3974946"/>
              <a:ext cx="423660" cy="772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73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148D6F-D73E-62BA-7CAD-35183C5FF2A8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060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inion Pro"/>
                <a:ea typeface="+mj-lt"/>
                <a:cs typeface="+mj-lt"/>
              </a:rPr>
              <a:t>Next Lecture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04A8D-F7A1-A7E3-C131-50A105523EA0}"/>
              </a:ext>
            </a:extLst>
          </p:cNvPr>
          <p:cNvSpPr txBox="1"/>
          <p:nvPr/>
        </p:nvSpPr>
        <p:spPr>
          <a:xfrm>
            <a:off x="838910" y="1990587"/>
            <a:ext cx="7232371" cy="15142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solidFill>
                  <a:srgbClr val="00B050"/>
                </a:solidFill>
                <a:latin typeface="Arial"/>
                <a:cs typeface="Arial"/>
              </a:rPr>
              <a:t>Perfect security</a:t>
            </a:r>
            <a:r>
              <a:rPr lang="en-US" sz="2200" dirty="0">
                <a:latin typeface="Arial"/>
                <a:cs typeface="Arial"/>
              </a:rPr>
              <a:t> for shared-key/symmetric encryption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latin typeface="Arial"/>
                <a:cs typeface="Arial"/>
              </a:rPr>
              <a:t>Example: one-time pad or Vernam cipher</a:t>
            </a:r>
            <a:endParaRPr lang="en-US" sz="2200">
              <a:latin typeface="Arial"/>
              <a:cs typeface="Arial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Limitations </a:t>
            </a:r>
            <a:r>
              <a:rPr lang="en-US" sz="2200" dirty="0">
                <a:latin typeface="Arial"/>
                <a:cs typeface="Arial"/>
              </a:rPr>
              <a:t>of perfect security and some attacks</a:t>
            </a:r>
            <a:endParaRPr lang="en-US" sz="220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  <p:pic>
        <p:nvPicPr>
          <p:cNvPr id="44" name="Picture 2" descr="undefined">
            <a:extLst>
              <a:ext uri="{FF2B5EF4-FFF2-40B4-BE49-F238E27FC236}">
                <a16:creationId xmlns:a16="http://schemas.microsoft.com/office/drawing/2014/main" id="{B95BCE52-6437-824E-9734-80068681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14" y="966989"/>
            <a:ext cx="3554205" cy="5085844"/>
          </a:xfrm>
          <a:prstGeom prst="rect">
            <a:avLst/>
          </a:prstGeom>
          <a:noFill/>
          <a:effectLst>
            <a:outerShdw blurRad="64265" dist="59462" dir="2700000" sx="101666" sy="101666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F0C7B5-F7E6-3C63-D261-DBA8C048047E}"/>
              </a:ext>
            </a:extLst>
          </p:cNvPr>
          <p:cNvSpPr txBox="1">
            <a:spLocks/>
          </p:cNvSpPr>
          <p:nvPr/>
        </p:nvSpPr>
        <p:spPr>
          <a:xfrm>
            <a:off x="842939" y="5332674"/>
            <a:ext cx="5782804" cy="7213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>
                <a:ea typeface="Calibri Light"/>
                <a:cs typeface="Calibri Ligh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1565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1AF59-3608-06BD-9C33-F0A7B8771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BFE3-32F6-EE01-C9B9-7EFAA50E4547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325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inion Pro"/>
              </a:rPr>
              <a:t>Recall from Last Lecture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7C203-6A2F-7915-AA0B-5ABE8FCBCB94}"/>
              </a:ext>
            </a:extLst>
          </p:cNvPr>
          <p:cNvSpPr txBox="1"/>
          <p:nvPr/>
        </p:nvSpPr>
        <p:spPr>
          <a:xfrm>
            <a:off x="1153678" y="3201432"/>
            <a:ext cx="9893147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Classical vs modern cryptography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dirty="0">
                <a:highlight>
                  <a:srgbClr val="FFFF00"/>
                </a:highlight>
                <a:ea typeface="+mn-lt"/>
                <a:cs typeface="+mn-lt"/>
              </a:rPr>
              <a:t>Guiding principles</a:t>
            </a:r>
            <a:r>
              <a:rPr lang="en-US" sz="2400" dirty="0">
                <a:ea typeface="+mn-lt"/>
                <a:cs typeface="+mn-lt"/>
              </a:rPr>
              <a:t> for modern cryptography: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Formally define </a:t>
            </a:r>
            <a:r>
              <a:rPr lang="en-US" sz="2000" dirty="0">
                <a:solidFill>
                  <a:srgbClr val="00B0F0"/>
                </a:solidFill>
                <a:ea typeface="+mn-lt"/>
                <a:cs typeface="+mn-lt"/>
              </a:rPr>
              <a:t>threat model</a:t>
            </a:r>
            <a:r>
              <a:rPr lang="en-US" sz="2000" dirty="0">
                <a:ea typeface="+mn-lt"/>
                <a:cs typeface="+mn-lt"/>
              </a:rPr>
              <a:t> M: identify </a:t>
            </a:r>
            <a:r>
              <a:rPr lang="en-US" sz="2000" dirty="0">
                <a:solidFill>
                  <a:srgbClr val="00B050"/>
                </a:solidFill>
                <a:ea typeface="+mn-lt"/>
                <a:cs typeface="+mn-lt"/>
              </a:rPr>
              <a:t>security goal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and 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adversary's capabilities</a:t>
            </a:r>
            <a:endParaRPr lang="en-US" sz="2000">
              <a:ea typeface="+mn-lt"/>
              <a:cs typeface="+mn-lt"/>
            </a:endParaRPr>
          </a:p>
          <a:p>
            <a:pPr marL="914400" lvl="1" indent="-45720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Construct scheme 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Provide rigorous </a:t>
            </a:r>
            <a:r>
              <a:rPr lang="en-US" sz="2000" dirty="0">
                <a:highlight>
                  <a:srgbClr val="FFFF00"/>
                </a:highlight>
                <a:ea typeface="+mn-lt"/>
                <a:cs typeface="+mn-lt"/>
              </a:rPr>
              <a:t>security proof</a:t>
            </a:r>
            <a:endParaRPr lang="en-US" sz="2000">
              <a:ea typeface="Calibri"/>
              <a:cs typeface="Calibri"/>
            </a:endParaRPr>
          </a:p>
          <a:p>
            <a:pPr marL="1371600" lvl="2" indent="-457200">
              <a:buFont typeface="Calibri,Sans-Serif"/>
              <a:buChar char="-"/>
            </a:pPr>
            <a:r>
              <a:rPr lang="en-US" sz="2000" dirty="0">
                <a:ea typeface="+mn-lt"/>
                <a:cs typeface="+mn-lt"/>
              </a:rPr>
              <a:t>Rely on precise, </a:t>
            </a:r>
            <a:r>
              <a:rPr lang="en-US" sz="2000" dirty="0">
                <a:highlight>
                  <a:srgbClr val="FFFF00"/>
                </a:highlight>
                <a:ea typeface="+mn-lt"/>
                <a:cs typeface="+mn-lt"/>
              </a:rPr>
              <a:t>well-studied assumption</a:t>
            </a:r>
            <a:endParaRPr lang="en-US" sz="2000">
              <a:ea typeface="+mn-lt"/>
              <a:cs typeface="+mn-lt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Classical ciphers: shift cipher, substitution cipher, polyalphabetic shift cipher </a:t>
            </a:r>
          </a:p>
          <a:p>
            <a:pPr marL="457200" indent="-45720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Saw why these are considered </a:t>
            </a:r>
            <a:r>
              <a:rPr lang="en-US" sz="2400" dirty="0">
                <a:solidFill>
                  <a:srgbClr val="FF0000"/>
                </a:solidFill>
                <a:ea typeface="+mn-lt"/>
                <a:cs typeface="+mn-lt"/>
              </a:rPr>
              <a:t>insecure</a:t>
            </a:r>
            <a:r>
              <a:rPr lang="en-US" sz="2400" dirty="0">
                <a:ea typeface="+mn-lt"/>
                <a:cs typeface="+mn-lt"/>
              </a:rPr>
              <a:t> by modern standards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The ciphertext leaks some information about the message</a:t>
            </a:r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 descr="A collage of men and a machine&#10;&#10;AI-generated content may be incorrect.">
            <a:extLst>
              <a:ext uri="{FF2B5EF4-FFF2-40B4-BE49-F238E27FC236}">
                <a16:creationId xmlns:a16="http://schemas.microsoft.com/office/drawing/2014/main" id="{56B7A103-6A5B-E183-0917-4A553A30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87" y="1332941"/>
            <a:ext cx="9324286" cy="18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3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BB7F-407D-5347-87A3-0B1AA6084E30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325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inion Pro"/>
              </a:rPr>
              <a:t>Plans for Today's Lecture</a:t>
            </a:r>
            <a:endParaRPr lang="en-US" sz="3500" dirty="0">
              <a:latin typeface="Minion Pro" panose="020405030502010202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C7C643-7939-1F4A-9D8C-B1F2CDAF00BD}"/>
              </a:ext>
            </a:extLst>
          </p:cNvPr>
          <p:cNvSpPr txBox="1"/>
          <p:nvPr/>
        </p:nvSpPr>
        <p:spPr>
          <a:xfrm>
            <a:off x="1149426" y="1811805"/>
            <a:ext cx="9893147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highlight>
                  <a:srgbClr val="FFFF00"/>
                </a:highlight>
                <a:latin typeface="Arial"/>
                <a:cs typeface="Arial"/>
              </a:rPr>
              <a:t>Randomized Algorithms</a:t>
            </a:r>
          </a:p>
          <a:p>
            <a:pPr marL="342900" indent="-342900">
              <a:buAutoNum type="arabicPeriod"/>
            </a:pPr>
            <a:endParaRPr lang="en-US" sz="240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2400" dirty="0">
                <a:highlight>
                  <a:srgbClr val="FFFF00"/>
                </a:highlight>
                <a:latin typeface="Arial"/>
                <a:cs typeface="Arial"/>
              </a:rPr>
              <a:t>Basic Theory</a:t>
            </a:r>
            <a:endParaRPr lang="en-US" sz="2400" dirty="0">
              <a:highlight>
                <a:srgbClr val="FFFF00"/>
              </a:highlight>
              <a:latin typeface="Arial"/>
              <a:ea typeface="Calibri"/>
              <a:cs typeface="Arial"/>
            </a:endParaRPr>
          </a:p>
          <a:p>
            <a:pPr marL="800100" lvl="1" indent="-342900">
              <a:buFont typeface="Arial" panose="020F0302020204030204"/>
              <a:buChar char="•"/>
            </a:pPr>
            <a:r>
              <a:rPr lang="en-US" sz="2400" dirty="0">
                <a:latin typeface="Arial"/>
                <a:cs typeface="Arial"/>
              </a:rPr>
              <a:t>Definition and Background</a:t>
            </a:r>
          </a:p>
          <a:p>
            <a:pPr marL="800100" lvl="1" indent="-342900">
              <a:buFont typeface="Arial" panose="020F0302020204030204"/>
              <a:buChar char="•"/>
            </a:pPr>
            <a:r>
              <a:rPr lang="en-US" sz="2400" dirty="0">
                <a:latin typeface="Arial"/>
                <a:cs typeface="Arial"/>
              </a:rPr>
              <a:t>Law of Total Probability, Conditional Probability, Expectation and Variance</a:t>
            </a:r>
          </a:p>
          <a:p>
            <a:pPr lvl="1"/>
            <a:endParaRPr lang="en-US" sz="240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highlight>
                  <a:srgbClr val="FFFF00"/>
                </a:highlight>
                <a:latin typeface="Arial"/>
                <a:cs typeface="Arial"/>
              </a:rPr>
              <a:t>Concentration Inequalities</a:t>
            </a:r>
          </a:p>
          <a:p>
            <a:pPr marL="800100" lvl="1" indent="-342900">
              <a:buFont typeface="Arial,Sans-Serif" panose="020F0302020204030204"/>
              <a:buChar char="•"/>
            </a:pPr>
            <a:r>
              <a:rPr lang="en-US" sz="2400" dirty="0">
                <a:latin typeface="Arial"/>
                <a:cs typeface="Arial"/>
              </a:rPr>
              <a:t>Union Bound, Markov’s inequality, Chebyshev’s inequality, Chernoff bounds</a:t>
            </a:r>
            <a:endParaRPr lang="en-US" dirty="0">
              <a:ea typeface="Calibri"/>
              <a:cs typeface="Calibri"/>
            </a:endParaRPr>
          </a:p>
          <a:p>
            <a:pPr lvl="1"/>
            <a:endParaRPr lang="en-US" sz="240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2400" dirty="0">
                <a:highlight>
                  <a:srgbClr val="FFFF00"/>
                </a:highlight>
                <a:latin typeface="Arial"/>
                <a:cs typeface="Arial"/>
              </a:rPr>
              <a:t>Misc</a:t>
            </a:r>
            <a:endParaRPr lang="en-US" dirty="0"/>
          </a:p>
        </p:txBody>
      </p:sp>
      <p:pic>
        <p:nvPicPr>
          <p:cNvPr id="6" name="Picture 5" descr="A dollar sign in a circle&#10;&#10;AI-generated content may be incorrect.">
            <a:extLst>
              <a:ext uri="{FF2B5EF4-FFF2-40B4-BE49-F238E27FC236}">
                <a16:creationId xmlns:a16="http://schemas.microsoft.com/office/drawing/2014/main" id="{F29613EE-CA41-3F13-B7F8-B0F358BC7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880" y="1677762"/>
            <a:ext cx="692819" cy="720392"/>
          </a:xfrm>
          <a:prstGeom prst="rect">
            <a:avLst/>
          </a:prstGeom>
        </p:spPr>
      </p:pic>
      <p:pic>
        <p:nvPicPr>
          <p:cNvPr id="7" name="Picture 6" descr="A dollar sign in a circle&#10;&#10;AI-generated content may be incorrect.">
            <a:extLst>
              <a:ext uri="{FF2B5EF4-FFF2-40B4-BE49-F238E27FC236}">
                <a16:creationId xmlns:a16="http://schemas.microsoft.com/office/drawing/2014/main" id="{40222180-26E5-BCA0-EC00-17007BF5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32" y="1677762"/>
            <a:ext cx="692819" cy="720392"/>
          </a:xfrm>
          <a:prstGeom prst="rect">
            <a:avLst/>
          </a:prstGeom>
        </p:spPr>
      </p:pic>
      <p:pic>
        <p:nvPicPr>
          <p:cNvPr id="8" name="Picture 7" descr="A dollar sign in a circle&#10;&#10;AI-generated content may be incorrect.">
            <a:extLst>
              <a:ext uri="{FF2B5EF4-FFF2-40B4-BE49-F238E27FC236}">
                <a16:creationId xmlns:a16="http://schemas.microsoft.com/office/drawing/2014/main" id="{C0CB99C1-AF1C-9EEA-C262-36421F26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984" y="1677762"/>
            <a:ext cx="692819" cy="7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5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A79F-D5B5-794D-99F0-B8400C34F8E5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499035" cy="10273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/>
              </a:rPr>
              <a:t>Motivation: Randomized Algorithms</a:t>
            </a:r>
            <a:endParaRPr lang="en-US" sz="3500">
              <a:solidFill>
                <a:srgbClr val="0070C0"/>
              </a:solidFill>
              <a:latin typeface="Minion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B83FA3B-E0BC-144F-9E12-C1B4298CDB68}"/>
                  </a:ext>
                </a:extLst>
              </p:cNvPr>
              <p:cNvSpPr/>
              <p:nvPr/>
            </p:nvSpPr>
            <p:spPr>
              <a:xfrm>
                <a:off x="937480" y="1816688"/>
                <a:ext cx="6135350" cy="9256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i="0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For each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b="0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b="0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outputs a fixed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b="0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from the codomain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B83FA3B-E0BC-144F-9E12-C1B4298CD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80" y="1816688"/>
                <a:ext cx="6135350" cy="925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64828C3-27A0-0646-A986-1CEFE0B12993}"/>
              </a:ext>
            </a:extLst>
          </p:cNvPr>
          <p:cNvSpPr txBox="1"/>
          <p:nvPr/>
        </p:nvSpPr>
        <p:spPr>
          <a:xfrm>
            <a:off x="937480" y="1416805"/>
            <a:ext cx="3414097" cy="400110"/>
          </a:xfrm>
          <a:custGeom>
            <a:avLst/>
            <a:gdLst>
              <a:gd name="connsiteX0" fmla="*/ 0 w 3414097"/>
              <a:gd name="connsiteY0" fmla="*/ 0 h 400110"/>
              <a:gd name="connsiteX1" fmla="*/ 648678 w 3414097"/>
              <a:gd name="connsiteY1" fmla="*/ 0 h 400110"/>
              <a:gd name="connsiteX2" fmla="*/ 1229075 w 3414097"/>
              <a:gd name="connsiteY2" fmla="*/ 0 h 400110"/>
              <a:gd name="connsiteX3" fmla="*/ 1980176 w 3414097"/>
              <a:gd name="connsiteY3" fmla="*/ 0 h 400110"/>
              <a:gd name="connsiteX4" fmla="*/ 2628855 w 3414097"/>
              <a:gd name="connsiteY4" fmla="*/ 0 h 400110"/>
              <a:gd name="connsiteX5" fmla="*/ 3414097 w 3414097"/>
              <a:gd name="connsiteY5" fmla="*/ 0 h 400110"/>
              <a:gd name="connsiteX6" fmla="*/ 3414097 w 3414097"/>
              <a:gd name="connsiteY6" fmla="*/ 400110 h 400110"/>
              <a:gd name="connsiteX7" fmla="*/ 2731278 w 3414097"/>
              <a:gd name="connsiteY7" fmla="*/ 400110 h 400110"/>
              <a:gd name="connsiteX8" fmla="*/ 1980176 w 3414097"/>
              <a:gd name="connsiteY8" fmla="*/ 400110 h 400110"/>
              <a:gd name="connsiteX9" fmla="*/ 1399780 w 3414097"/>
              <a:gd name="connsiteY9" fmla="*/ 400110 h 400110"/>
              <a:gd name="connsiteX10" fmla="*/ 716960 w 3414097"/>
              <a:gd name="connsiteY10" fmla="*/ 400110 h 400110"/>
              <a:gd name="connsiteX11" fmla="*/ 0 w 3414097"/>
              <a:gd name="connsiteY11" fmla="*/ 400110 h 400110"/>
              <a:gd name="connsiteX12" fmla="*/ 0 w 3414097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4097" h="400110" extrusionOk="0">
                <a:moveTo>
                  <a:pt x="0" y="0"/>
                </a:moveTo>
                <a:cubicBezTo>
                  <a:pt x="269572" y="-19351"/>
                  <a:pt x="340161" y="-3921"/>
                  <a:pt x="648678" y="0"/>
                </a:cubicBezTo>
                <a:cubicBezTo>
                  <a:pt x="957195" y="3921"/>
                  <a:pt x="952621" y="-11750"/>
                  <a:pt x="1229075" y="0"/>
                </a:cubicBezTo>
                <a:cubicBezTo>
                  <a:pt x="1505529" y="11750"/>
                  <a:pt x="1644505" y="21456"/>
                  <a:pt x="1980176" y="0"/>
                </a:cubicBezTo>
                <a:cubicBezTo>
                  <a:pt x="2315847" y="-21456"/>
                  <a:pt x="2388645" y="19043"/>
                  <a:pt x="2628855" y="0"/>
                </a:cubicBezTo>
                <a:cubicBezTo>
                  <a:pt x="2869065" y="-19043"/>
                  <a:pt x="3187440" y="-14019"/>
                  <a:pt x="3414097" y="0"/>
                </a:cubicBezTo>
                <a:cubicBezTo>
                  <a:pt x="3403760" y="142322"/>
                  <a:pt x="3428662" y="302984"/>
                  <a:pt x="3414097" y="400110"/>
                </a:cubicBezTo>
                <a:cubicBezTo>
                  <a:pt x="3139421" y="372069"/>
                  <a:pt x="2871709" y="394259"/>
                  <a:pt x="2731278" y="400110"/>
                </a:cubicBezTo>
                <a:cubicBezTo>
                  <a:pt x="2590847" y="405961"/>
                  <a:pt x="2173849" y="364454"/>
                  <a:pt x="1980176" y="400110"/>
                </a:cubicBezTo>
                <a:cubicBezTo>
                  <a:pt x="1786503" y="435766"/>
                  <a:pt x="1560977" y="403257"/>
                  <a:pt x="1399780" y="400110"/>
                </a:cubicBezTo>
                <a:cubicBezTo>
                  <a:pt x="1238583" y="396963"/>
                  <a:pt x="863381" y="385165"/>
                  <a:pt x="716960" y="400110"/>
                </a:cubicBezTo>
                <a:cubicBezTo>
                  <a:pt x="570539" y="415055"/>
                  <a:pt x="210706" y="398084"/>
                  <a:pt x="0" y="400110"/>
                </a:cubicBezTo>
                <a:cubicBezTo>
                  <a:pt x="19242" y="310694"/>
                  <a:pt x="-15914" y="144980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Minion Pro"/>
              </a:rPr>
              <a:t>Deterministic Algorithm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0E7D99-F49E-924C-92EF-7C0B259BE5B1}"/>
              </a:ext>
            </a:extLst>
          </p:cNvPr>
          <p:cNvGrpSpPr/>
          <p:nvPr/>
        </p:nvGrpSpPr>
        <p:grpSpPr>
          <a:xfrm>
            <a:off x="7733835" y="1603262"/>
            <a:ext cx="3205908" cy="1690781"/>
            <a:chOff x="8119430" y="1603262"/>
            <a:chExt cx="3205908" cy="169078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B889285-7140-DA4E-BD0B-460846C77A7E}"/>
                </a:ext>
              </a:extLst>
            </p:cNvPr>
            <p:cNvSpPr/>
            <p:nvPr/>
          </p:nvSpPr>
          <p:spPr>
            <a:xfrm>
              <a:off x="8119430" y="1603262"/>
              <a:ext cx="1024569" cy="16702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D1909D-4D4C-E142-89EF-7ADFD3075C02}"/>
                </a:ext>
              </a:extLst>
            </p:cNvPr>
            <p:cNvSpPr/>
            <p:nvPr/>
          </p:nvSpPr>
          <p:spPr>
            <a:xfrm>
              <a:off x="10300769" y="1623817"/>
              <a:ext cx="1024569" cy="16702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D39BFAE-E519-714B-9FB7-EC3112118B75}"/>
                    </a:ext>
                  </a:extLst>
                </p:cNvPr>
                <p:cNvSpPr txBox="1"/>
                <p:nvPr/>
              </p:nvSpPr>
              <p:spPr>
                <a:xfrm>
                  <a:off x="8405734" y="2183343"/>
                  <a:ext cx="429925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/>
                    <a:t>.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D39BFAE-E519-714B-9FB7-EC3112118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734" y="2183343"/>
                  <a:ext cx="429925" cy="677108"/>
                </a:xfrm>
                <a:prstGeom prst="rect">
                  <a:avLst/>
                </a:prstGeom>
                <a:blipFill>
                  <a:blip r:embed="rId4"/>
                  <a:stretch>
                    <a:fillRect t="-45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FD92831-B124-D943-8252-92B296158497}"/>
                </a:ext>
              </a:extLst>
            </p:cNvPr>
            <p:cNvCxnSpPr/>
            <p:nvPr/>
          </p:nvCxnSpPr>
          <p:spPr>
            <a:xfrm>
              <a:off x="8631713" y="2449392"/>
              <a:ext cx="218134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24362EF-2950-7B4F-BC95-4D134DB0429D}"/>
                    </a:ext>
                  </a:extLst>
                </p:cNvPr>
                <p:cNvSpPr txBox="1"/>
                <p:nvPr/>
              </p:nvSpPr>
              <p:spPr>
                <a:xfrm>
                  <a:off x="10492989" y="2200903"/>
                  <a:ext cx="766557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/>
                    <a:t>.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24362EF-2950-7B4F-BC95-4D134DB042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989" y="2200903"/>
                  <a:ext cx="766557" cy="677108"/>
                </a:xfrm>
                <a:prstGeom prst="rect">
                  <a:avLst/>
                </a:prstGeom>
                <a:blipFill>
                  <a:blip r:embed="rId5"/>
                  <a:stretch>
                    <a:fillRect t="-4505" b="-7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18B76C-C88D-7540-90D6-163ECECE5D45}"/>
                  </a:ext>
                </a:extLst>
              </p:cNvPr>
              <p:cNvSpPr/>
              <p:nvPr/>
            </p:nvSpPr>
            <p:spPr>
              <a:xfrm>
                <a:off x="937480" y="3352312"/>
                <a:ext cx="6135350" cy="118654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i="0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For each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b="0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b="0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additionally uses a </a:t>
                </a:r>
                <a:r>
                  <a:rPr lang="en-US" b="0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randomly picked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b="0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is now a set instead of a single value)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18B76C-C88D-7540-90D6-163ECECE5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80" y="3352312"/>
                <a:ext cx="6135350" cy="118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066E8C3-E38B-A945-91BE-589BEFCE621E}"/>
              </a:ext>
            </a:extLst>
          </p:cNvPr>
          <p:cNvSpPr txBox="1"/>
          <p:nvPr/>
        </p:nvSpPr>
        <p:spPr>
          <a:xfrm>
            <a:off x="937480" y="2952429"/>
            <a:ext cx="3296168" cy="400110"/>
          </a:xfrm>
          <a:custGeom>
            <a:avLst/>
            <a:gdLst>
              <a:gd name="connsiteX0" fmla="*/ 0 w 3296168"/>
              <a:gd name="connsiteY0" fmla="*/ 0 h 400110"/>
              <a:gd name="connsiteX1" fmla="*/ 626272 w 3296168"/>
              <a:gd name="connsiteY1" fmla="*/ 0 h 400110"/>
              <a:gd name="connsiteX2" fmla="*/ 1186620 w 3296168"/>
              <a:gd name="connsiteY2" fmla="*/ 0 h 400110"/>
              <a:gd name="connsiteX3" fmla="*/ 1911777 w 3296168"/>
              <a:gd name="connsiteY3" fmla="*/ 0 h 400110"/>
              <a:gd name="connsiteX4" fmla="*/ 2538049 w 3296168"/>
              <a:gd name="connsiteY4" fmla="*/ 0 h 400110"/>
              <a:gd name="connsiteX5" fmla="*/ 3296168 w 3296168"/>
              <a:gd name="connsiteY5" fmla="*/ 0 h 400110"/>
              <a:gd name="connsiteX6" fmla="*/ 3296168 w 3296168"/>
              <a:gd name="connsiteY6" fmla="*/ 400110 h 400110"/>
              <a:gd name="connsiteX7" fmla="*/ 2636934 w 3296168"/>
              <a:gd name="connsiteY7" fmla="*/ 400110 h 400110"/>
              <a:gd name="connsiteX8" fmla="*/ 1911777 w 3296168"/>
              <a:gd name="connsiteY8" fmla="*/ 400110 h 400110"/>
              <a:gd name="connsiteX9" fmla="*/ 1351429 w 3296168"/>
              <a:gd name="connsiteY9" fmla="*/ 400110 h 400110"/>
              <a:gd name="connsiteX10" fmla="*/ 692195 w 3296168"/>
              <a:gd name="connsiteY10" fmla="*/ 400110 h 400110"/>
              <a:gd name="connsiteX11" fmla="*/ 0 w 3296168"/>
              <a:gd name="connsiteY11" fmla="*/ 400110 h 400110"/>
              <a:gd name="connsiteX12" fmla="*/ 0 w 329616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6168" h="400110" extrusionOk="0">
                <a:moveTo>
                  <a:pt x="0" y="0"/>
                </a:moveTo>
                <a:cubicBezTo>
                  <a:pt x="145553" y="21800"/>
                  <a:pt x="426314" y="-11864"/>
                  <a:pt x="626272" y="0"/>
                </a:cubicBezTo>
                <a:cubicBezTo>
                  <a:pt x="826230" y="11864"/>
                  <a:pt x="1043173" y="16269"/>
                  <a:pt x="1186620" y="0"/>
                </a:cubicBezTo>
                <a:cubicBezTo>
                  <a:pt x="1330067" y="-16269"/>
                  <a:pt x="1596167" y="29152"/>
                  <a:pt x="1911777" y="0"/>
                </a:cubicBezTo>
                <a:cubicBezTo>
                  <a:pt x="2227387" y="-29152"/>
                  <a:pt x="2296967" y="11875"/>
                  <a:pt x="2538049" y="0"/>
                </a:cubicBezTo>
                <a:cubicBezTo>
                  <a:pt x="2779131" y="-11875"/>
                  <a:pt x="3103846" y="22499"/>
                  <a:pt x="3296168" y="0"/>
                </a:cubicBezTo>
                <a:cubicBezTo>
                  <a:pt x="3285831" y="142322"/>
                  <a:pt x="3310733" y="302984"/>
                  <a:pt x="3296168" y="400110"/>
                </a:cubicBezTo>
                <a:cubicBezTo>
                  <a:pt x="3054514" y="368162"/>
                  <a:pt x="2869306" y="398380"/>
                  <a:pt x="2636934" y="400110"/>
                </a:cubicBezTo>
                <a:cubicBezTo>
                  <a:pt x="2404562" y="401840"/>
                  <a:pt x="2158153" y="391125"/>
                  <a:pt x="1911777" y="400110"/>
                </a:cubicBezTo>
                <a:cubicBezTo>
                  <a:pt x="1665401" y="409095"/>
                  <a:pt x="1547342" y="392116"/>
                  <a:pt x="1351429" y="400110"/>
                </a:cubicBezTo>
                <a:cubicBezTo>
                  <a:pt x="1155516" y="408104"/>
                  <a:pt x="999164" y="418890"/>
                  <a:pt x="692195" y="400110"/>
                </a:cubicBezTo>
                <a:cubicBezTo>
                  <a:pt x="385226" y="381330"/>
                  <a:pt x="253027" y="387142"/>
                  <a:pt x="0" y="400110"/>
                </a:cubicBezTo>
                <a:cubicBezTo>
                  <a:pt x="19242" y="310694"/>
                  <a:pt x="-15914" y="144980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highlight>
                  <a:srgbClr val="FFFF00"/>
                </a:highlight>
                <a:latin typeface="Minion Pro"/>
              </a:rPr>
              <a:t>Randomized Algorithm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FED353-BA9A-BC49-A560-FD3273F0415C}"/>
              </a:ext>
            </a:extLst>
          </p:cNvPr>
          <p:cNvSpPr/>
          <p:nvPr/>
        </p:nvSpPr>
        <p:spPr>
          <a:xfrm>
            <a:off x="7733834" y="3887962"/>
            <a:ext cx="1024569" cy="16702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A3A370-3C49-9F47-86F6-88914800BC1B}"/>
              </a:ext>
            </a:extLst>
          </p:cNvPr>
          <p:cNvSpPr/>
          <p:nvPr/>
        </p:nvSpPr>
        <p:spPr>
          <a:xfrm>
            <a:off x="9915173" y="3908517"/>
            <a:ext cx="1024569" cy="16702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63C8BF-252E-EE4C-86C1-354C5A79E4C7}"/>
                  </a:ext>
                </a:extLst>
              </p:cNvPr>
              <p:cNvSpPr txBox="1"/>
              <p:nvPr/>
            </p:nvSpPr>
            <p:spPr>
              <a:xfrm>
                <a:off x="8020138" y="4468043"/>
                <a:ext cx="42992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63C8BF-252E-EE4C-86C1-354C5A79E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138" y="4468043"/>
                <a:ext cx="429925" cy="677108"/>
              </a:xfrm>
              <a:prstGeom prst="rect">
                <a:avLst/>
              </a:prstGeom>
              <a:blipFill>
                <a:blip r:embed="rId7"/>
                <a:stretch>
                  <a:fillRect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E177E645-12C4-B541-8FAD-8640766A0586}"/>
              </a:ext>
            </a:extLst>
          </p:cNvPr>
          <p:cNvSpPr/>
          <p:nvPr/>
        </p:nvSpPr>
        <p:spPr>
          <a:xfrm>
            <a:off x="10217982" y="4449585"/>
            <a:ext cx="484742" cy="49575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749F584-0991-F542-AFE4-6676F0AEF78D}"/>
              </a:ext>
            </a:extLst>
          </p:cNvPr>
          <p:cNvSpPr/>
          <p:nvPr/>
        </p:nvSpPr>
        <p:spPr>
          <a:xfrm>
            <a:off x="10230534" y="4436608"/>
            <a:ext cx="484742" cy="49575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787C4A-AF0F-EB43-8FED-82D1D376E022}"/>
                  </a:ext>
                </a:extLst>
              </p:cNvPr>
              <p:cNvSpPr txBox="1"/>
              <p:nvPr/>
            </p:nvSpPr>
            <p:spPr>
              <a:xfrm>
                <a:off x="9793205" y="4474586"/>
                <a:ext cx="139493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787C4A-AF0F-EB43-8FED-82D1D376E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205" y="4474586"/>
                <a:ext cx="1394934" cy="677108"/>
              </a:xfrm>
              <a:prstGeom prst="rect">
                <a:avLst/>
              </a:prstGeom>
              <a:blipFill>
                <a:blip r:embed="rId8"/>
                <a:stretch>
                  <a:fillRect t="-4505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A4ADA0-C092-8644-8C1B-BA171D2DBB35}"/>
              </a:ext>
            </a:extLst>
          </p:cNvPr>
          <p:cNvCxnSpPr/>
          <p:nvPr/>
        </p:nvCxnSpPr>
        <p:spPr>
          <a:xfrm>
            <a:off x="8246117" y="4734092"/>
            <a:ext cx="218134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89B082-0063-B547-BB70-8F4A7D9015B6}"/>
                  </a:ext>
                </a:extLst>
              </p:cNvPr>
              <p:cNvSpPr txBox="1"/>
              <p:nvPr/>
            </p:nvSpPr>
            <p:spPr>
              <a:xfrm>
                <a:off x="8246117" y="5660126"/>
                <a:ext cx="23755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 is a set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89B082-0063-B547-BB70-8F4A7D901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117" y="5660126"/>
                <a:ext cx="2375507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>
            <a:extLst>
              <a:ext uri="{FF2B5EF4-FFF2-40B4-BE49-F238E27FC236}">
                <a16:creationId xmlns:a16="http://schemas.microsoft.com/office/drawing/2014/main" id="{401578D2-8503-8544-849A-B683B70224EC}"/>
              </a:ext>
            </a:extLst>
          </p:cNvPr>
          <p:cNvSpPr/>
          <p:nvPr/>
        </p:nvSpPr>
        <p:spPr>
          <a:xfrm>
            <a:off x="10075528" y="4616970"/>
            <a:ext cx="1261185" cy="1319135"/>
          </a:xfrm>
          <a:custGeom>
            <a:avLst/>
            <a:gdLst>
              <a:gd name="connsiteX0" fmla="*/ 541657 w 1261185"/>
              <a:gd name="connsiteY0" fmla="*/ 0 h 1319135"/>
              <a:gd name="connsiteX1" fmla="*/ 646588 w 1261185"/>
              <a:gd name="connsiteY1" fmla="*/ 14991 h 1319135"/>
              <a:gd name="connsiteX2" fmla="*/ 901421 w 1261185"/>
              <a:gd name="connsiteY2" fmla="*/ 29981 h 1319135"/>
              <a:gd name="connsiteX3" fmla="*/ 1036333 w 1261185"/>
              <a:gd name="connsiteY3" fmla="*/ 89941 h 1319135"/>
              <a:gd name="connsiteX4" fmla="*/ 1096293 w 1261185"/>
              <a:gd name="connsiteY4" fmla="*/ 119922 h 1319135"/>
              <a:gd name="connsiteX5" fmla="*/ 1156254 w 1261185"/>
              <a:gd name="connsiteY5" fmla="*/ 194873 h 1319135"/>
              <a:gd name="connsiteX6" fmla="*/ 1216215 w 1261185"/>
              <a:gd name="connsiteY6" fmla="*/ 269823 h 1319135"/>
              <a:gd name="connsiteX7" fmla="*/ 1246195 w 1261185"/>
              <a:gd name="connsiteY7" fmla="*/ 359764 h 1319135"/>
              <a:gd name="connsiteX8" fmla="*/ 1261185 w 1261185"/>
              <a:gd name="connsiteY8" fmla="*/ 404735 h 1319135"/>
              <a:gd name="connsiteX9" fmla="*/ 1246195 w 1261185"/>
              <a:gd name="connsiteY9" fmla="*/ 599607 h 1319135"/>
              <a:gd name="connsiteX10" fmla="*/ 1186234 w 1261185"/>
              <a:gd name="connsiteY10" fmla="*/ 749509 h 1319135"/>
              <a:gd name="connsiteX11" fmla="*/ 1156254 w 1261185"/>
              <a:gd name="connsiteY11" fmla="*/ 794479 h 1319135"/>
              <a:gd name="connsiteX12" fmla="*/ 1096293 w 1261185"/>
              <a:gd name="connsiteY12" fmla="*/ 854440 h 1319135"/>
              <a:gd name="connsiteX13" fmla="*/ 961382 w 1261185"/>
              <a:gd name="connsiteY13" fmla="*/ 944381 h 1319135"/>
              <a:gd name="connsiteX14" fmla="*/ 871441 w 1261185"/>
              <a:gd name="connsiteY14" fmla="*/ 1004341 h 1319135"/>
              <a:gd name="connsiteX15" fmla="*/ 826470 w 1261185"/>
              <a:gd name="connsiteY15" fmla="*/ 1034322 h 1319135"/>
              <a:gd name="connsiteX16" fmla="*/ 736529 w 1261185"/>
              <a:gd name="connsiteY16" fmla="*/ 1064302 h 1319135"/>
              <a:gd name="connsiteX17" fmla="*/ 691559 w 1261185"/>
              <a:gd name="connsiteY17" fmla="*/ 1079292 h 1319135"/>
              <a:gd name="connsiteX18" fmla="*/ 646588 w 1261185"/>
              <a:gd name="connsiteY18" fmla="*/ 1094282 h 1319135"/>
              <a:gd name="connsiteX19" fmla="*/ 601618 w 1261185"/>
              <a:gd name="connsiteY19" fmla="*/ 1124263 h 1319135"/>
              <a:gd name="connsiteX20" fmla="*/ 481697 w 1261185"/>
              <a:gd name="connsiteY20" fmla="*/ 1154243 h 1319135"/>
              <a:gd name="connsiteX21" fmla="*/ 346785 w 1261185"/>
              <a:gd name="connsiteY21" fmla="*/ 1184223 h 1319135"/>
              <a:gd name="connsiteX22" fmla="*/ 211874 w 1261185"/>
              <a:gd name="connsiteY22" fmla="*/ 1199214 h 1319135"/>
              <a:gd name="connsiteX23" fmla="*/ 121933 w 1261185"/>
              <a:gd name="connsiteY23" fmla="*/ 1214204 h 1319135"/>
              <a:gd name="connsiteX24" fmla="*/ 61972 w 1261185"/>
              <a:gd name="connsiteY24" fmla="*/ 1199214 h 1319135"/>
              <a:gd name="connsiteX25" fmla="*/ 121933 w 1261185"/>
              <a:gd name="connsiteY25" fmla="*/ 1109273 h 1319135"/>
              <a:gd name="connsiteX26" fmla="*/ 91952 w 1261185"/>
              <a:gd name="connsiteY26" fmla="*/ 1139253 h 1319135"/>
              <a:gd name="connsiteX27" fmla="*/ 31992 w 1261185"/>
              <a:gd name="connsiteY27" fmla="*/ 1229194 h 1319135"/>
              <a:gd name="connsiteX28" fmla="*/ 2011 w 1261185"/>
              <a:gd name="connsiteY28" fmla="*/ 1259174 h 1319135"/>
              <a:gd name="connsiteX29" fmla="*/ 46982 w 1261185"/>
              <a:gd name="connsiteY29" fmla="*/ 1244184 h 1319135"/>
              <a:gd name="connsiteX30" fmla="*/ 241854 w 1261185"/>
              <a:gd name="connsiteY30" fmla="*/ 1289155 h 1319135"/>
              <a:gd name="connsiteX31" fmla="*/ 286825 w 1261185"/>
              <a:gd name="connsiteY31" fmla="*/ 1319135 h 13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61185" h="1319135">
                <a:moveTo>
                  <a:pt x="541657" y="0"/>
                </a:moveTo>
                <a:cubicBezTo>
                  <a:pt x="576634" y="4997"/>
                  <a:pt x="611378" y="12057"/>
                  <a:pt x="646588" y="14991"/>
                </a:cubicBezTo>
                <a:cubicBezTo>
                  <a:pt x="731385" y="22058"/>
                  <a:pt x="817045" y="18976"/>
                  <a:pt x="901421" y="29981"/>
                </a:cubicBezTo>
                <a:cubicBezTo>
                  <a:pt x="986201" y="41039"/>
                  <a:pt x="977753" y="56467"/>
                  <a:pt x="1036333" y="89941"/>
                </a:cubicBezTo>
                <a:cubicBezTo>
                  <a:pt x="1055735" y="101028"/>
                  <a:pt x="1076306" y="109928"/>
                  <a:pt x="1096293" y="119922"/>
                </a:cubicBezTo>
                <a:cubicBezTo>
                  <a:pt x="1188580" y="258349"/>
                  <a:pt x="1070808" y="88063"/>
                  <a:pt x="1156254" y="194873"/>
                </a:cubicBezTo>
                <a:cubicBezTo>
                  <a:pt x="1231883" y="289411"/>
                  <a:pt x="1143834" y="197444"/>
                  <a:pt x="1216215" y="269823"/>
                </a:cubicBezTo>
                <a:lnTo>
                  <a:pt x="1246195" y="359764"/>
                </a:lnTo>
                <a:lnTo>
                  <a:pt x="1261185" y="404735"/>
                </a:lnTo>
                <a:cubicBezTo>
                  <a:pt x="1256188" y="469692"/>
                  <a:pt x="1256356" y="535255"/>
                  <a:pt x="1246195" y="599607"/>
                </a:cubicBezTo>
                <a:cubicBezTo>
                  <a:pt x="1239494" y="642049"/>
                  <a:pt x="1208891" y="709860"/>
                  <a:pt x="1186234" y="749509"/>
                </a:cubicBezTo>
                <a:cubicBezTo>
                  <a:pt x="1177296" y="765151"/>
                  <a:pt x="1167978" y="780800"/>
                  <a:pt x="1156254" y="794479"/>
                </a:cubicBezTo>
                <a:cubicBezTo>
                  <a:pt x="1137859" y="815940"/>
                  <a:pt x="1119812" y="838761"/>
                  <a:pt x="1096293" y="854440"/>
                </a:cubicBezTo>
                <a:lnTo>
                  <a:pt x="961382" y="944381"/>
                </a:lnTo>
                <a:lnTo>
                  <a:pt x="871441" y="1004341"/>
                </a:lnTo>
                <a:cubicBezTo>
                  <a:pt x="856451" y="1014335"/>
                  <a:pt x="843562" y="1028625"/>
                  <a:pt x="826470" y="1034322"/>
                </a:cubicBezTo>
                <a:lnTo>
                  <a:pt x="736529" y="1064302"/>
                </a:lnTo>
                <a:lnTo>
                  <a:pt x="691559" y="1079292"/>
                </a:lnTo>
                <a:lnTo>
                  <a:pt x="646588" y="1094282"/>
                </a:lnTo>
                <a:cubicBezTo>
                  <a:pt x="631598" y="1104276"/>
                  <a:pt x="617732" y="1116206"/>
                  <a:pt x="601618" y="1124263"/>
                </a:cubicBezTo>
                <a:cubicBezTo>
                  <a:pt x="569477" y="1140334"/>
                  <a:pt x="512481" y="1147402"/>
                  <a:pt x="481697" y="1154243"/>
                </a:cubicBezTo>
                <a:cubicBezTo>
                  <a:pt x="422777" y="1167336"/>
                  <a:pt x="410082" y="1175180"/>
                  <a:pt x="346785" y="1184223"/>
                </a:cubicBezTo>
                <a:cubicBezTo>
                  <a:pt x="301993" y="1190622"/>
                  <a:pt x="256724" y="1193234"/>
                  <a:pt x="211874" y="1199214"/>
                </a:cubicBezTo>
                <a:cubicBezTo>
                  <a:pt x="181747" y="1203231"/>
                  <a:pt x="151913" y="1209207"/>
                  <a:pt x="121933" y="1214204"/>
                </a:cubicBezTo>
                <a:cubicBezTo>
                  <a:pt x="101946" y="1209207"/>
                  <a:pt x="61972" y="1219816"/>
                  <a:pt x="61972" y="1199214"/>
                </a:cubicBezTo>
                <a:cubicBezTo>
                  <a:pt x="61972" y="1163182"/>
                  <a:pt x="147412" y="1083795"/>
                  <a:pt x="121933" y="1109273"/>
                </a:cubicBezTo>
                <a:cubicBezTo>
                  <a:pt x="111939" y="1119266"/>
                  <a:pt x="100432" y="1127947"/>
                  <a:pt x="91952" y="1139253"/>
                </a:cubicBezTo>
                <a:cubicBezTo>
                  <a:pt x="70333" y="1168078"/>
                  <a:pt x="57471" y="1203716"/>
                  <a:pt x="31992" y="1229194"/>
                </a:cubicBezTo>
                <a:cubicBezTo>
                  <a:pt x="21998" y="1239187"/>
                  <a:pt x="-7983" y="1249180"/>
                  <a:pt x="2011" y="1259174"/>
                </a:cubicBezTo>
                <a:cubicBezTo>
                  <a:pt x="13184" y="1270347"/>
                  <a:pt x="31992" y="1249181"/>
                  <a:pt x="46982" y="1244184"/>
                </a:cubicBezTo>
                <a:cubicBezTo>
                  <a:pt x="183201" y="1263644"/>
                  <a:pt x="118391" y="1248000"/>
                  <a:pt x="241854" y="1289155"/>
                </a:cubicBezTo>
                <a:cubicBezTo>
                  <a:pt x="291565" y="1305726"/>
                  <a:pt x="286825" y="1288344"/>
                  <a:pt x="286825" y="1319135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E65605-E1DF-2645-A29B-4ED6886F7DC9}"/>
              </a:ext>
            </a:extLst>
          </p:cNvPr>
          <p:cNvSpPr/>
          <p:nvPr/>
        </p:nvSpPr>
        <p:spPr>
          <a:xfrm>
            <a:off x="940548" y="5209874"/>
            <a:ext cx="6685841" cy="1199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5764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Minion Pro"/>
                <a:cs typeface="Arial"/>
              </a:rPr>
              <a:t>Randomized algorithms can be </a:t>
            </a:r>
            <a:r>
              <a:rPr lang="en-US">
                <a:solidFill>
                  <a:schemeClr val="tx1"/>
                </a:solidFill>
                <a:highlight>
                  <a:srgbClr val="00FF00"/>
                </a:highlight>
                <a:latin typeface="Minion Pro"/>
                <a:cs typeface="Arial"/>
              </a:rPr>
              <a:t>faster</a:t>
            </a:r>
            <a:r>
              <a:rPr lang="en-US">
                <a:solidFill>
                  <a:schemeClr val="tx1"/>
                </a:solidFill>
                <a:latin typeface="Minion Pro"/>
                <a:cs typeface="Arial"/>
              </a:rPr>
              <a:t> than deterministic ones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Minion Pro"/>
                <a:ea typeface="Calibri" panose="020F0502020204030204"/>
                <a:cs typeface="Calibri" panose="020F0502020204030204"/>
              </a:rPr>
              <a:t>In cryptography, randomization will be necessary for </a:t>
            </a:r>
            <a:r>
              <a:rPr lang="en-US">
                <a:solidFill>
                  <a:schemeClr val="tx1"/>
                </a:solidFill>
                <a:highlight>
                  <a:srgbClr val="FF0000"/>
                </a:highlight>
                <a:latin typeface="Minion Pro"/>
                <a:ea typeface="Calibri" panose="020F0502020204030204"/>
                <a:cs typeface="Calibri" panose="020F0502020204030204"/>
              </a:rPr>
              <a:t>security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tx1"/>
                </a:solidFill>
                <a:latin typeface="Minion Pro"/>
                <a:ea typeface="Calibri" panose="020F0502020204030204"/>
                <a:cs typeface="Calibri" panose="020F0502020204030204"/>
              </a:rPr>
              <a:t>Key generation and encryption will be randomized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A5E0BD-9069-3841-92AB-C2586F47596F}"/>
              </a:ext>
            </a:extLst>
          </p:cNvPr>
          <p:cNvSpPr txBox="1"/>
          <p:nvPr/>
        </p:nvSpPr>
        <p:spPr>
          <a:xfrm>
            <a:off x="940548" y="4811901"/>
            <a:ext cx="914964" cy="400110"/>
          </a:xfrm>
          <a:custGeom>
            <a:avLst/>
            <a:gdLst>
              <a:gd name="connsiteX0" fmla="*/ 0 w 914964"/>
              <a:gd name="connsiteY0" fmla="*/ 0 h 400110"/>
              <a:gd name="connsiteX1" fmla="*/ 448332 w 914964"/>
              <a:gd name="connsiteY1" fmla="*/ 0 h 400110"/>
              <a:gd name="connsiteX2" fmla="*/ 914964 w 914964"/>
              <a:gd name="connsiteY2" fmla="*/ 0 h 400110"/>
              <a:gd name="connsiteX3" fmla="*/ 914964 w 914964"/>
              <a:gd name="connsiteY3" fmla="*/ 400110 h 400110"/>
              <a:gd name="connsiteX4" fmla="*/ 457482 w 914964"/>
              <a:gd name="connsiteY4" fmla="*/ 400110 h 400110"/>
              <a:gd name="connsiteX5" fmla="*/ 0 w 914964"/>
              <a:gd name="connsiteY5" fmla="*/ 400110 h 400110"/>
              <a:gd name="connsiteX6" fmla="*/ 0 w 914964"/>
              <a:gd name="connsiteY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964" h="400110" extrusionOk="0">
                <a:moveTo>
                  <a:pt x="0" y="0"/>
                </a:moveTo>
                <a:cubicBezTo>
                  <a:pt x="210746" y="-21165"/>
                  <a:pt x="258959" y="-6978"/>
                  <a:pt x="448332" y="0"/>
                </a:cubicBezTo>
                <a:cubicBezTo>
                  <a:pt x="637705" y="6978"/>
                  <a:pt x="800113" y="-2389"/>
                  <a:pt x="914964" y="0"/>
                </a:cubicBezTo>
                <a:cubicBezTo>
                  <a:pt x="907899" y="121854"/>
                  <a:pt x="926671" y="286547"/>
                  <a:pt x="914964" y="400110"/>
                </a:cubicBezTo>
                <a:cubicBezTo>
                  <a:pt x="802566" y="419777"/>
                  <a:pt x="681766" y="386871"/>
                  <a:pt x="457482" y="400110"/>
                </a:cubicBezTo>
                <a:cubicBezTo>
                  <a:pt x="233198" y="413349"/>
                  <a:pt x="122198" y="416962"/>
                  <a:pt x="0" y="400110"/>
                </a:cubicBezTo>
                <a:cubicBezTo>
                  <a:pt x="-9402" y="214167"/>
                  <a:pt x="7985" y="187328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Minion Pro"/>
              </a:rPr>
              <a:t>Why?</a:t>
            </a:r>
            <a:endParaRPr lang="en-US" sz="2000">
              <a:latin typeface="Minion Pro" panose="02040503050201020203" pitchFamily="18" charset="0"/>
            </a:endParaRPr>
          </a:p>
        </p:txBody>
      </p:sp>
      <p:pic>
        <p:nvPicPr>
          <p:cNvPr id="15" name="Picture 14" descr="A dollar sign in a circle&#10;&#10;AI-generated content may be incorrect.">
            <a:extLst>
              <a:ext uri="{FF2B5EF4-FFF2-40B4-BE49-F238E27FC236}">
                <a16:creationId xmlns:a16="http://schemas.microsoft.com/office/drawing/2014/main" id="{E9EDF219-897E-2727-FFDB-D281D9D3B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459" y="2808120"/>
            <a:ext cx="692819" cy="720392"/>
          </a:xfrm>
          <a:prstGeom prst="rect">
            <a:avLst/>
          </a:prstGeom>
        </p:spPr>
      </p:pic>
      <p:pic>
        <p:nvPicPr>
          <p:cNvPr id="23" name="Picture 22" descr="A dollar sign in a circle&#10;&#10;AI-generated content may be incorrect.">
            <a:extLst>
              <a:ext uri="{FF2B5EF4-FFF2-40B4-BE49-F238E27FC236}">
                <a16:creationId xmlns:a16="http://schemas.microsoft.com/office/drawing/2014/main" id="{EF2306F7-D93A-C318-FB85-55E8D250D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511" y="2808120"/>
            <a:ext cx="692819" cy="720392"/>
          </a:xfrm>
          <a:prstGeom prst="rect">
            <a:avLst/>
          </a:prstGeom>
        </p:spPr>
      </p:pic>
      <p:pic>
        <p:nvPicPr>
          <p:cNvPr id="26" name="Picture 25" descr="A dollar sign in a circle&#10;&#10;AI-generated content may be incorrect.">
            <a:extLst>
              <a:ext uri="{FF2B5EF4-FFF2-40B4-BE49-F238E27FC236}">
                <a16:creationId xmlns:a16="http://schemas.microsoft.com/office/drawing/2014/main" id="{4244A6D6-D6A2-0CAF-CC34-F46672C9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563" y="2808120"/>
            <a:ext cx="692819" cy="7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6" grpId="0" animBg="1"/>
      <p:bldP spid="17" grpId="0" animBg="1"/>
      <p:bldP spid="18" grpId="0"/>
      <p:bldP spid="21" grpId="0" animBg="1"/>
      <p:bldP spid="32" grpId="0" animBg="1"/>
      <p:bldP spid="20" grpId="0"/>
      <p:bldP spid="24" grpId="0"/>
      <p:bldP spid="34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5854E-B205-BC4F-8CA3-50A483704FB4}"/>
              </a:ext>
            </a:extLst>
          </p:cNvPr>
          <p:cNvSpPr txBox="1"/>
          <p:nvPr/>
        </p:nvSpPr>
        <p:spPr>
          <a:xfrm>
            <a:off x="4015413" y="3019798"/>
            <a:ext cx="4295341" cy="8208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Minion Pro"/>
                <a:ea typeface="+mj-ea"/>
                <a:cs typeface="+mj-cs"/>
              </a:rPr>
              <a:t>BASIC THEORY</a:t>
            </a:r>
            <a:endParaRPr lang="en-US" sz="4400">
              <a:solidFill>
                <a:srgbClr val="000000"/>
              </a:solidFill>
              <a:latin typeface="Minion Pro" panose="020405030502010202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8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6A9C-F598-A94E-A83C-D2309DF988AF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209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Definition and Background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9B608E-486D-FA47-9361-1EA5B73E3297}"/>
                  </a:ext>
                </a:extLst>
              </p:cNvPr>
              <p:cNvSpPr txBox="1"/>
              <p:nvPr/>
            </p:nvSpPr>
            <p:spPr>
              <a:xfrm>
                <a:off x="1012372" y="1714221"/>
                <a:ext cx="824356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>
                    <a:latin typeface="Minion Pro" panose="02040503050201020203" pitchFamily="18" charset="0"/>
                  </a:rPr>
                  <a:t>: finite set of possible outcomes, called </a:t>
                </a:r>
                <a:r>
                  <a:rPr lang="en-US" sz="200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sample space</a:t>
                </a:r>
                <a:r>
                  <a:rPr lang="en-US" sz="2000">
                    <a:latin typeface="Minion Pro" panose="02040503050201020203" pitchFamily="18" charset="0"/>
                  </a:rPr>
                  <a:t> of the experiment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9B608E-486D-FA47-9361-1EA5B73E3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1714221"/>
                <a:ext cx="8243561" cy="307777"/>
              </a:xfrm>
              <a:prstGeom prst="rect">
                <a:avLst/>
              </a:prstGeom>
              <a:blipFill>
                <a:blip r:embed="rId2"/>
                <a:stretch>
                  <a:fillRect l="-1036" t="-25490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FF3771-5AE8-1F46-A3BB-9B65138F9E23}"/>
                  </a:ext>
                </a:extLst>
              </p:cNvPr>
              <p:cNvSpPr/>
              <p:nvPr/>
            </p:nvSpPr>
            <p:spPr>
              <a:xfrm>
                <a:off x="8731763" y="1715104"/>
                <a:ext cx="2721428" cy="604752"/>
              </a:xfrm>
              <a:prstGeom prst="rect">
                <a:avLst/>
              </a:prstGeom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Minion Pro" panose="02040503050201020203" pitchFamily="18" charset="0"/>
                  </a:rPr>
                  <a:t>Example: Coin flip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FF3771-5AE8-1F46-A3BB-9B65138F9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763" y="1715104"/>
                <a:ext cx="2721428" cy="604752"/>
              </a:xfrm>
              <a:prstGeom prst="rect">
                <a:avLst/>
              </a:prstGeom>
              <a:blipFill>
                <a:blip r:embed="rId3"/>
                <a:stretch>
                  <a:fillRect t="-5042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E5DE11-F3DD-EA4A-B591-E0F6F6F090AA}"/>
                  </a:ext>
                </a:extLst>
              </p:cNvPr>
              <p:cNvSpPr/>
              <p:nvPr/>
            </p:nvSpPr>
            <p:spPr>
              <a:xfrm>
                <a:off x="1012372" y="2668745"/>
                <a:ext cx="10341428" cy="76025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A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probability distribution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 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.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(sum of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over all possible outcomes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is 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E5DE11-F3DD-EA4A-B591-E0F6F6F09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2668745"/>
                <a:ext cx="10341428" cy="760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BA51A63-D688-DA43-8A68-6B41FFA7E2D9}"/>
              </a:ext>
            </a:extLst>
          </p:cNvPr>
          <p:cNvSpPr txBox="1"/>
          <p:nvPr/>
        </p:nvSpPr>
        <p:spPr>
          <a:xfrm>
            <a:off x="1012372" y="2259943"/>
            <a:ext cx="1703469" cy="408392"/>
          </a:xfrm>
          <a:custGeom>
            <a:avLst/>
            <a:gdLst>
              <a:gd name="connsiteX0" fmla="*/ 0 w 1703469"/>
              <a:gd name="connsiteY0" fmla="*/ 0 h 408392"/>
              <a:gd name="connsiteX1" fmla="*/ 550788 w 1703469"/>
              <a:gd name="connsiteY1" fmla="*/ 0 h 408392"/>
              <a:gd name="connsiteX2" fmla="*/ 1067507 w 1703469"/>
              <a:gd name="connsiteY2" fmla="*/ 0 h 408392"/>
              <a:gd name="connsiteX3" fmla="*/ 1703469 w 1703469"/>
              <a:gd name="connsiteY3" fmla="*/ 0 h 408392"/>
              <a:gd name="connsiteX4" fmla="*/ 1703469 w 1703469"/>
              <a:gd name="connsiteY4" fmla="*/ 408392 h 408392"/>
              <a:gd name="connsiteX5" fmla="*/ 1169715 w 1703469"/>
              <a:gd name="connsiteY5" fmla="*/ 408392 h 408392"/>
              <a:gd name="connsiteX6" fmla="*/ 567823 w 1703469"/>
              <a:gd name="connsiteY6" fmla="*/ 408392 h 408392"/>
              <a:gd name="connsiteX7" fmla="*/ 0 w 1703469"/>
              <a:gd name="connsiteY7" fmla="*/ 408392 h 408392"/>
              <a:gd name="connsiteX8" fmla="*/ 0 w 1703469"/>
              <a:gd name="connsiteY8" fmla="*/ 0 h 40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469" h="408392" extrusionOk="0">
                <a:moveTo>
                  <a:pt x="0" y="0"/>
                </a:moveTo>
                <a:cubicBezTo>
                  <a:pt x="151195" y="-24132"/>
                  <a:pt x="286310" y="-14450"/>
                  <a:pt x="550788" y="0"/>
                </a:cubicBezTo>
                <a:cubicBezTo>
                  <a:pt x="815266" y="14450"/>
                  <a:pt x="887869" y="11557"/>
                  <a:pt x="1067507" y="0"/>
                </a:cubicBezTo>
                <a:cubicBezTo>
                  <a:pt x="1247145" y="-11557"/>
                  <a:pt x="1395927" y="-27322"/>
                  <a:pt x="1703469" y="0"/>
                </a:cubicBezTo>
                <a:cubicBezTo>
                  <a:pt x="1693107" y="91725"/>
                  <a:pt x="1693921" y="322009"/>
                  <a:pt x="1703469" y="408392"/>
                </a:cubicBezTo>
                <a:cubicBezTo>
                  <a:pt x="1527317" y="417678"/>
                  <a:pt x="1326871" y="428568"/>
                  <a:pt x="1169715" y="408392"/>
                </a:cubicBezTo>
                <a:cubicBezTo>
                  <a:pt x="1012559" y="388216"/>
                  <a:pt x="751310" y="400798"/>
                  <a:pt x="567823" y="408392"/>
                </a:cubicBezTo>
                <a:cubicBezTo>
                  <a:pt x="384336" y="415986"/>
                  <a:pt x="141523" y="411616"/>
                  <a:pt x="0" y="408392"/>
                </a:cubicBezTo>
                <a:cubicBezTo>
                  <a:pt x="-14846" y="210974"/>
                  <a:pt x="13441" y="14393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Definition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D83AC6-CF0C-BF4D-A00D-8FFB6A9AEFAA}"/>
                  </a:ext>
                </a:extLst>
              </p:cNvPr>
              <p:cNvSpPr/>
              <p:nvPr/>
            </p:nvSpPr>
            <p:spPr>
              <a:xfrm>
                <a:off x="1012372" y="4023147"/>
                <a:ext cx="10341428" cy="5923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An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event 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is any subset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The probability of an event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is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D83AC6-CF0C-BF4D-A00D-8FFB6A9AE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4023147"/>
                <a:ext cx="10341428" cy="592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260C89-0468-174B-A0BF-6C3328819395}"/>
              </a:ext>
            </a:extLst>
          </p:cNvPr>
          <p:cNvSpPr txBox="1"/>
          <p:nvPr/>
        </p:nvSpPr>
        <p:spPr>
          <a:xfrm>
            <a:off x="1012372" y="3614345"/>
            <a:ext cx="1701285" cy="400110"/>
          </a:xfrm>
          <a:custGeom>
            <a:avLst/>
            <a:gdLst>
              <a:gd name="connsiteX0" fmla="*/ 0 w 1701285"/>
              <a:gd name="connsiteY0" fmla="*/ 0 h 400110"/>
              <a:gd name="connsiteX1" fmla="*/ 550082 w 1701285"/>
              <a:gd name="connsiteY1" fmla="*/ 0 h 400110"/>
              <a:gd name="connsiteX2" fmla="*/ 1066139 w 1701285"/>
              <a:gd name="connsiteY2" fmla="*/ 0 h 400110"/>
              <a:gd name="connsiteX3" fmla="*/ 1701285 w 1701285"/>
              <a:gd name="connsiteY3" fmla="*/ 0 h 400110"/>
              <a:gd name="connsiteX4" fmla="*/ 1701285 w 1701285"/>
              <a:gd name="connsiteY4" fmla="*/ 400110 h 400110"/>
              <a:gd name="connsiteX5" fmla="*/ 1168216 w 1701285"/>
              <a:gd name="connsiteY5" fmla="*/ 400110 h 400110"/>
              <a:gd name="connsiteX6" fmla="*/ 567095 w 1701285"/>
              <a:gd name="connsiteY6" fmla="*/ 400110 h 400110"/>
              <a:gd name="connsiteX7" fmla="*/ 0 w 1701285"/>
              <a:gd name="connsiteY7" fmla="*/ 400110 h 400110"/>
              <a:gd name="connsiteX8" fmla="*/ 0 w 1701285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285" h="400110" extrusionOk="0">
                <a:moveTo>
                  <a:pt x="0" y="0"/>
                </a:moveTo>
                <a:cubicBezTo>
                  <a:pt x="265125" y="1234"/>
                  <a:pt x="380019" y="-6541"/>
                  <a:pt x="550082" y="0"/>
                </a:cubicBezTo>
                <a:cubicBezTo>
                  <a:pt x="720145" y="6541"/>
                  <a:pt x="962254" y="19068"/>
                  <a:pt x="1066139" y="0"/>
                </a:cubicBezTo>
                <a:cubicBezTo>
                  <a:pt x="1170024" y="-19068"/>
                  <a:pt x="1452734" y="9779"/>
                  <a:pt x="1701285" y="0"/>
                </a:cubicBezTo>
                <a:cubicBezTo>
                  <a:pt x="1714415" y="156383"/>
                  <a:pt x="1704568" y="295265"/>
                  <a:pt x="1701285" y="400110"/>
                </a:cubicBezTo>
                <a:cubicBezTo>
                  <a:pt x="1557301" y="424928"/>
                  <a:pt x="1406200" y="396042"/>
                  <a:pt x="1168216" y="400110"/>
                </a:cubicBezTo>
                <a:cubicBezTo>
                  <a:pt x="930232" y="404178"/>
                  <a:pt x="849659" y="395857"/>
                  <a:pt x="567095" y="400110"/>
                </a:cubicBezTo>
                <a:cubicBezTo>
                  <a:pt x="284531" y="404363"/>
                  <a:pt x="263677" y="410902"/>
                  <a:pt x="0" y="400110"/>
                </a:cubicBezTo>
                <a:cubicBezTo>
                  <a:pt x="-1196" y="315081"/>
                  <a:pt x="19755" y="8174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Definition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45B0B77-3932-7B41-B272-24670F34B82B}"/>
                  </a:ext>
                </a:extLst>
              </p:cNvPr>
              <p:cNvSpPr/>
              <p:nvPr/>
            </p:nvSpPr>
            <p:spPr>
              <a:xfrm>
                <a:off x="1012372" y="5209688"/>
                <a:ext cx="10341428" cy="5923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Two events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are said to be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independent 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if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45B0B77-3932-7B41-B272-24670F34B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5209688"/>
                <a:ext cx="10341428" cy="5923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F84E7D6-8B2B-3442-8574-3B033192E216}"/>
              </a:ext>
            </a:extLst>
          </p:cNvPr>
          <p:cNvSpPr txBox="1"/>
          <p:nvPr/>
        </p:nvSpPr>
        <p:spPr>
          <a:xfrm>
            <a:off x="1012372" y="4800886"/>
            <a:ext cx="1701285" cy="408392"/>
          </a:xfrm>
          <a:custGeom>
            <a:avLst/>
            <a:gdLst>
              <a:gd name="connsiteX0" fmla="*/ 0 w 1701285"/>
              <a:gd name="connsiteY0" fmla="*/ 0 h 408392"/>
              <a:gd name="connsiteX1" fmla="*/ 550082 w 1701285"/>
              <a:gd name="connsiteY1" fmla="*/ 0 h 408392"/>
              <a:gd name="connsiteX2" fmla="*/ 1066139 w 1701285"/>
              <a:gd name="connsiteY2" fmla="*/ 0 h 408392"/>
              <a:gd name="connsiteX3" fmla="*/ 1701285 w 1701285"/>
              <a:gd name="connsiteY3" fmla="*/ 0 h 408392"/>
              <a:gd name="connsiteX4" fmla="*/ 1701285 w 1701285"/>
              <a:gd name="connsiteY4" fmla="*/ 408392 h 408392"/>
              <a:gd name="connsiteX5" fmla="*/ 1168216 w 1701285"/>
              <a:gd name="connsiteY5" fmla="*/ 408392 h 408392"/>
              <a:gd name="connsiteX6" fmla="*/ 567095 w 1701285"/>
              <a:gd name="connsiteY6" fmla="*/ 408392 h 408392"/>
              <a:gd name="connsiteX7" fmla="*/ 0 w 1701285"/>
              <a:gd name="connsiteY7" fmla="*/ 408392 h 408392"/>
              <a:gd name="connsiteX8" fmla="*/ 0 w 1701285"/>
              <a:gd name="connsiteY8" fmla="*/ 0 h 40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285" h="408392" extrusionOk="0">
                <a:moveTo>
                  <a:pt x="0" y="0"/>
                </a:moveTo>
                <a:cubicBezTo>
                  <a:pt x="265125" y="1234"/>
                  <a:pt x="380019" y="-6541"/>
                  <a:pt x="550082" y="0"/>
                </a:cubicBezTo>
                <a:cubicBezTo>
                  <a:pt x="720145" y="6541"/>
                  <a:pt x="962254" y="19068"/>
                  <a:pt x="1066139" y="0"/>
                </a:cubicBezTo>
                <a:cubicBezTo>
                  <a:pt x="1170024" y="-19068"/>
                  <a:pt x="1452734" y="9779"/>
                  <a:pt x="1701285" y="0"/>
                </a:cubicBezTo>
                <a:cubicBezTo>
                  <a:pt x="1690923" y="91725"/>
                  <a:pt x="1691737" y="322009"/>
                  <a:pt x="1701285" y="408392"/>
                </a:cubicBezTo>
                <a:cubicBezTo>
                  <a:pt x="1557301" y="433210"/>
                  <a:pt x="1406200" y="404324"/>
                  <a:pt x="1168216" y="408392"/>
                </a:cubicBezTo>
                <a:cubicBezTo>
                  <a:pt x="930232" y="412460"/>
                  <a:pt x="849659" y="404139"/>
                  <a:pt x="567095" y="408392"/>
                </a:cubicBezTo>
                <a:cubicBezTo>
                  <a:pt x="284531" y="412645"/>
                  <a:pt x="263677" y="419184"/>
                  <a:pt x="0" y="408392"/>
                </a:cubicBezTo>
                <a:cubicBezTo>
                  <a:pt x="-14846" y="210974"/>
                  <a:pt x="13441" y="14393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Definition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33958B-8590-F643-82C1-074A39E8F7EF}"/>
                  </a:ext>
                </a:extLst>
              </p:cNvPr>
              <p:cNvSpPr/>
              <p:nvPr/>
            </p:nvSpPr>
            <p:spPr>
              <a:xfrm>
                <a:off x="8731763" y="3209859"/>
                <a:ext cx="2721428" cy="604752"/>
              </a:xfrm>
              <a:prstGeom prst="rect">
                <a:avLst/>
              </a:prstGeom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Minion Pro" panose="02040503050201020203" pitchFamily="18" charset="0"/>
                  </a:rPr>
                  <a:t>Example: Coin flip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33958B-8590-F643-82C1-074A39E8F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763" y="3209859"/>
                <a:ext cx="2721428" cy="604752"/>
              </a:xfrm>
              <a:prstGeom prst="rect">
                <a:avLst/>
              </a:prstGeom>
              <a:blipFill>
                <a:blip r:embed="rId7"/>
                <a:stretch>
                  <a:fillRect t="-5932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2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6A9C-F598-A94E-A83C-D2309DF988AF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8577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Examples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E5DE11-F3DD-EA4A-B591-E0F6F6F090AA}"/>
                  </a:ext>
                </a:extLst>
              </p:cNvPr>
              <p:cNvSpPr/>
              <p:nvPr/>
            </p:nvSpPr>
            <p:spPr>
              <a:xfrm>
                <a:off x="1012372" y="1891549"/>
                <a:ext cx="10423070" cy="39704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i="1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event that the first flip is heads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is represented 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  <a:p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event that the first flip is tails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is represented 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be the event that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-th flip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, and similarly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. Suppose coin is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fair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) and each toss is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independent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  <a:t>, then we have: for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b="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…∩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  <a:ea typeface="Cambria Math" panose="02040503050406030204" pitchFamily="18" charset="0"/>
                </a:endParaRPr>
              </a:p>
              <a:p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E5DE11-F3DD-EA4A-B591-E0F6F6F09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1891549"/>
                <a:ext cx="10423070" cy="3970407"/>
              </a:xfrm>
              <a:prstGeom prst="rect">
                <a:avLst/>
              </a:prstGeom>
              <a:blipFill>
                <a:blip r:embed="rId2"/>
                <a:stretch>
                  <a:fillRect l="-344"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A51A63-D688-DA43-8A68-6B41FFA7E2D9}"/>
                  </a:ext>
                </a:extLst>
              </p:cNvPr>
              <p:cNvSpPr txBox="1"/>
              <p:nvPr/>
            </p:nvSpPr>
            <p:spPr>
              <a:xfrm>
                <a:off x="1012371" y="1482747"/>
                <a:ext cx="3766458" cy="400110"/>
              </a:xfrm>
              <a:custGeom>
                <a:avLst/>
                <a:gdLst>
                  <a:gd name="connsiteX0" fmla="*/ 0 w 3766458"/>
                  <a:gd name="connsiteY0" fmla="*/ 0 h 400110"/>
                  <a:gd name="connsiteX1" fmla="*/ 590078 w 3766458"/>
                  <a:gd name="connsiteY1" fmla="*/ 0 h 400110"/>
                  <a:gd name="connsiteX2" fmla="*/ 1104828 w 3766458"/>
                  <a:gd name="connsiteY2" fmla="*/ 0 h 400110"/>
                  <a:gd name="connsiteX3" fmla="*/ 1807900 w 3766458"/>
                  <a:gd name="connsiteY3" fmla="*/ 0 h 400110"/>
                  <a:gd name="connsiteX4" fmla="*/ 2397978 w 3766458"/>
                  <a:gd name="connsiteY4" fmla="*/ 0 h 400110"/>
                  <a:gd name="connsiteX5" fmla="*/ 2988057 w 3766458"/>
                  <a:gd name="connsiteY5" fmla="*/ 0 h 400110"/>
                  <a:gd name="connsiteX6" fmla="*/ 3766458 w 3766458"/>
                  <a:gd name="connsiteY6" fmla="*/ 0 h 400110"/>
                  <a:gd name="connsiteX7" fmla="*/ 3766458 w 3766458"/>
                  <a:gd name="connsiteY7" fmla="*/ 400110 h 400110"/>
                  <a:gd name="connsiteX8" fmla="*/ 3138715 w 3766458"/>
                  <a:gd name="connsiteY8" fmla="*/ 400110 h 400110"/>
                  <a:gd name="connsiteX9" fmla="*/ 2623966 w 3766458"/>
                  <a:gd name="connsiteY9" fmla="*/ 400110 h 400110"/>
                  <a:gd name="connsiteX10" fmla="*/ 1996223 w 3766458"/>
                  <a:gd name="connsiteY10" fmla="*/ 400110 h 400110"/>
                  <a:gd name="connsiteX11" fmla="*/ 1368480 w 3766458"/>
                  <a:gd name="connsiteY11" fmla="*/ 400110 h 400110"/>
                  <a:gd name="connsiteX12" fmla="*/ 778401 w 3766458"/>
                  <a:gd name="connsiteY12" fmla="*/ 400110 h 400110"/>
                  <a:gd name="connsiteX13" fmla="*/ 0 w 3766458"/>
                  <a:gd name="connsiteY13" fmla="*/ 400110 h 400110"/>
                  <a:gd name="connsiteX14" fmla="*/ 0 w 3766458"/>
                  <a:gd name="connsiteY14" fmla="*/ 0 h 40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66458" h="400110" extrusionOk="0">
                    <a:moveTo>
                      <a:pt x="0" y="0"/>
                    </a:moveTo>
                    <a:cubicBezTo>
                      <a:pt x="198689" y="-13801"/>
                      <a:pt x="461011" y="-13518"/>
                      <a:pt x="590078" y="0"/>
                    </a:cubicBezTo>
                    <a:cubicBezTo>
                      <a:pt x="719145" y="13518"/>
                      <a:pt x="923294" y="18187"/>
                      <a:pt x="1104828" y="0"/>
                    </a:cubicBezTo>
                    <a:cubicBezTo>
                      <a:pt x="1286362" y="-18187"/>
                      <a:pt x="1506456" y="1501"/>
                      <a:pt x="1807900" y="0"/>
                    </a:cubicBezTo>
                    <a:cubicBezTo>
                      <a:pt x="2109344" y="-1501"/>
                      <a:pt x="2118056" y="-20103"/>
                      <a:pt x="2397978" y="0"/>
                    </a:cubicBezTo>
                    <a:cubicBezTo>
                      <a:pt x="2677900" y="20103"/>
                      <a:pt x="2815043" y="24684"/>
                      <a:pt x="2988057" y="0"/>
                    </a:cubicBezTo>
                    <a:cubicBezTo>
                      <a:pt x="3161071" y="-24684"/>
                      <a:pt x="3585875" y="27950"/>
                      <a:pt x="3766458" y="0"/>
                    </a:cubicBezTo>
                    <a:cubicBezTo>
                      <a:pt x="3750656" y="192257"/>
                      <a:pt x="3750124" y="226062"/>
                      <a:pt x="3766458" y="400110"/>
                    </a:cubicBezTo>
                    <a:cubicBezTo>
                      <a:pt x="3508757" y="384183"/>
                      <a:pt x="3298140" y="370974"/>
                      <a:pt x="3138715" y="400110"/>
                    </a:cubicBezTo>
                    <a:cubicBezTo>
                      <a:pt x="2979290" y="429246"/>
                      <a:pt x="2734717" y="389433"/>
                      <a:pt x="2623966" y="400110"/>
                    </a:cubicBezTo>
                    <a:cubicBezTo>
                      <a:pt x="2513215" y="410787"/>
                      <a:pt x="2206024" y="431387"/>
                      <a:pt x="1996223" y="400110"/>
                    </a:cubicBezTo>
                    <a:cubicBezTo>
                      <a:pt x="1786422" y="368833"/>
                      <a:pt x="1654830" y="374477"/>
                      <a:pt x="1368480" y="400110"/>
                    </a:cubicBezTo>
                    <a:cubicBezTo>
                      <a:pt x="1082130" y="425743"/>
                      <a:pt x="898947" y="427718"/>
                      <a:pt x="778401" y="400110"/>
                    </a:cubicBezTo>
                    <a:cubicBezTo>
                      <a:pt x="657855" y="372502"/>
                      <a:pt x="234316" y="422351"/>
                      <a:pt x="0" y="400110"/>
                    </a:cubicBezTo>
                    <a:cubicBezTo>
                      <a:pt x="4726" y="318089"/>
                      <a:pt x="-8453" y="158632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2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Minion Pro" panose="02040503050201020203" pitchFamily="18" charset="0"/>
                  </a:rPr>
                  <a:t>Example 1: Tossing a coin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>
                    <a:latin typeface="Minion Pro" panose="02040503050201020203" pitchFamily="18" charset="0"/>
                  </a:rPr>
                  <a:t> times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A51A63-D688-DA43-8A68-6B41FFA7E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1" y="1482747"/>
                <a:ext cx="3766458" cy="400110"/>
              </a:xfrm>
              <a:prstGeom prst="rect">
                <a:avLst/>
              </a:prstGeom>
              <a:blipFill>
                <a:blip r:embed="rId3"/>
                <a:stretch>
                  <a:fillRect l="-1288" t="-2703" b="-16216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766458"/>
                          <a:gd name="connsiteY0" fmla="*/ 0 h 400110"/>
                          <a:gd name="connsiteX1" fmla="*/ 590078 w 3766458"/>
                          <a:gd name="connsiteY1" fmla="*/ 0 h 400110"/>
                          <a:gd name="connsiteX2" fmla="*/ 1104828 w 3766458"/>
                          <a:gd name="connsiteY2" fmla="*/ 0 h 400110"/>
                          <a:gd name="connsiteX3" fmla="*/ 1807900 w 3766458"/>
                          <a:gd name="connsiteY3" fmla="*/ 0 h 400110"/>
                          <a:gd name="connsiteX4" fmla="*/ 2397978 w 3766458"/>
                          <a:gd name="connsiteY4" fmla="*/ 0 h 400110"/>
                          <a:gd name="connsiteX5" fmla="*/ 2988057 w 3766458"/>
                          <a:gd name="connsiteY5" fmla="*/ 0 h 400110"/>
                          <a:gd name="connsiteX6" fmla="*/ 3766458 w 3766458"/>
                          <a:gd name="connsiteY6" fmla="*/ 0 h 400110"/>
                          <a:gd name="connsiteX7" fmla="*/ 3766458 w 3766458"/>
                          <a:gd name="connsiteY7" fmla="*/ 400110 h 400110"/>
                          <a:gd name="connsiteX8" fmla="*/ 3138715 w 3766458"/>
                          <a:gd name="connsiteY8" fmla="*/ 400110 h 400110"/>
                          <a:gd name="connsiteX9" fmla="*/ 2623966 w 3766458"/>
                          <a:gd name="connsiteY9" fmla="*/ 400110 h 400110"/>
                          <a:gd name="connsiteX10" fmla="*/ 1996223 w 3766458"/>
                          <a:gd name="connsiteY10" fmla="*/ 400110 h 400110"/>
                          <a:gd name="connsiteX11" fmla="*/ 1368480 w 3766458"/>
                          <a:gd name="connsiteY11" fmla="*/ 400110 h 400110"/>
                          <a:gd name="connsiteX12" fmla="*/ 778401 w 3766458"/>
                          <a:gd name="connsiteY12" fmla="*/ 400110 h 400110"/>
                          <a:gd name="connsiteX13" fmla="*/ 0 w 3766458"/>
                          <a:gd name="connsiteY13" fmla="*/ 400110 h 400110"/>
                          <a:gd name="connsiteX14" fmla="*/ 0 w 3766458"/>
                          <a:gd name="connsiteY14" fmla="*/ 0 h 40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3766458" h="400110" extrusionOk="0">
                            <a:moveTo>
                              <a:pt x="0" y="0"/>
                            </a:moveTo>
                            <a:cubicBezTo>
                              <a:pt x="198689" y="-13801"/>
                              <a:pt x="461011" y="-13518"/>
                              <a:pt x="590078" y="0"/>
                            </a:cubicBezTo>
                            <a:cubicBezTo>
                              <a:pt x="719145" y="13518"/>
                              <a:pt x="923294" y="18187"/>
                              <a:pt x="1104828" y="0"/>
                            </a:cubicBezTo>
                            <a:cubicBezTo>
                              <a:pt x="1286362" y="-18187"/>
                              <a:pt x="1506456" y="1501"/>
                              <a:pt x="1807900" y="0"/>
                            </a:cubicBezTo>
                            <a:cubicBezTo>
                              <a:pt x="2109344" y="-1501"/>
                              <a:pt x="2118056" y="-20103"/>
                              <a:pt x="2397978" y="0"/>
                            </a:cubicBezTo>
                            <a:cubicBezTo>
                              <a:pt x="2677900" y="20103"/>
                              <a:pt x="2815043" y="24684"/>
                              <a:pt x="2988057" y="0"/>
                            </a:cubicBezTo>
                            <a:cubicBezTo>
                              <a:pt x="3161071" y="-24684"/>
                              <a:pt x="3585875" y="27950"/>
                              <a:pt x="3766458" y="0"/>
                            </a:cubicBezTo>
                            <a:cubicBezTo>
                              <a:pt x="3750656" y="192257"/>
                              <a:pt x="3750124" y="226062"/>
                              <a:pt x="3766458" y="400110"/>
                            </a:cubicBezTo>
                            <a:cubicBezTo>
                              <a:pt x="3508757" y="384183"/>
                              <a:pt x="3298140" y="370974"/>
                              <a:pt x="3138715" y="400110"/>
                            </a:cubicBezTo>
                            <a:cubicBezTo>
                              <a:pt x="2979290" y="429246"/>
                              <a:pt x="2734717" y="389433"/>
                              <a:pt x="2623966" y="400110"/>
                            </a:cubicBezTo>
                            <a:cubicBezTo>
                              <a:pt x="2513215" y="410787"/>
                              <a:pt x="2206024" y="431387"/>
                              <a:pt x="1996223" y="400110"/>
                            </a:cubicBezTo>
                            <a:cubicBezTo>
                              <a:pt x="1786422" y="368833"/>
                              <a:pt x="1654830" y="374477"/>
                              <a:pt x="1368480" y="400110"/>
                            </a:cubicBezTo>
                            <a:cubicBezTo>
                              <a:pt x="1082130" y="425743"/>
                              <a:pt x="898947" y="427718"/>
                              <a:pt x="778401" y="400110"/>
                            </a:cubicBezTo>
                            <a:cubicBezTo>
                              <a:pt x="657855" y="372502"/>
                              <a:pt x="234316" y="422351"/>
                              <a:pt x="0" y="400110"/>
                            </a:cubicBezTo>
                            <a:cubicBezTo>
                              <a:pt x="4726" y="318089"/>
                              <a:pt x="-8453" y="15863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E076A5B-E64B-0D4F-861B-E8C64B3D24F8}"/>
              </a:ext>
            </a:extLst>
          </p:cNvPr>
          <p:cNvSpPr txBox="1"/>
          <p:nvPr/>
        </p:nvSpPr>
        <p:spPr>
          <a:xfrm>
            <a:off x="8922658" y="4739305"/>
            <a:ext cx="2364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Minion Pro" panose="02040503050201020203" pitchFamily="18" charset="0"/>
              </a:rPr>
              <a:t>(by independence)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E50D3-73F4-3149-9F1F-EE644D9FDD00}"/>
              </a:ext>
            </a:extLst>
          </p:cNvPr>
          <p:cNvSpPr txBox="1"/>
          <p:nvPr/>
        </p:nvSpPr>
        <p:spPr>
          <a:xfrm>
            <a:off x="9630229" y="5218917"/>
            <a:ext cx="1656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Minion Pro" panose="02040503050201020203" pitchFamily="18" charset="0"/>
              </a:rPr>
              <a:t>(by fairness)</a:t>
            </a:r>
          </a:p>
        </p:txBody>
      </p:sp>
    </p:spTree>
    <p:extLst>
      <p:ext uri="{BB962C8B-B14F-4D97-AF65-F5344CB8AC3E}">
        <p14:creationId xmlns:p14="http://schemas.microsoft.com/office/powerpoint/2010/main" val="20782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9F87-557A-4740-9355-E1CAC5EB72A5}"/>
              </a:ext>
            </a:extLst>
          </p:cNvPr>
          <p:cNvSpPr txBox="1">
            <a:spLocks/>
          </p:cNvSpPr>
          <p:nvPr/>
        </p:nvSpPr>
        <p:spPr>
          <a:xfrm>
            <a:off x="838200" y="298254"/>
            <a:ext cx="10515600" cy="1325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Minion Pro" panose="02040503050201020203" pitchFamily="18" charset="0"/>
              </a:rPr>
              <a:t>Definition and Background</a:t>
            </a:r>
            <a:endParaRPr lang="en-US" sz="3500">
              <a:solidFill>
                <a:srgbClr val="0070C0"/>
              </a:solidFill>
              <a:latin typeface="Minion Pro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08DF37-439C-EF41-87FA-84D7E5802B08}"/>
                  </a:ext>
                </a:extLst>
              </p:cNvPr>
              <p:cNvSpPr/>
              <p:nvPr/>
            </p:nvSpPr>
            <p:spPr>
              <a:xfrm>
                <a:off x="1012372" y="2080917"/>
                <a:ext cx="10341428" cy="76025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A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(real-valued) random variable 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. In Example </a:t>
                </a:r>
                <a:r>
                  <a:rPr lang="en-US">
                    <a:solidFill>
                      <a:srgbClr val="7030A0"/>
                    </a:solidFill>
                    <a:latin typeface="Minion Pro" panose="02040503050201020203" pitchFamily="18" charset="0"/>
                    <a:hlinkClick r:id="" action="ppaction://hlinkshowjump?jump=previousslide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1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the number of heads is a random variable represented by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08DF37-439C-EF41-87FA-84D7E5802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2080917"/>
                <a:ext cx="10341428" cy="7602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EF5D7E6-DEC9-C442-B78B-92A0599A3CE1}"/>
              </a:ext>
            </a:extLst>
          </p:cNvPr>
          <p:cNvSpPr txBox="1"/>
          <p:nvPr/>
        </p:nvSpPr>
        <p:spPr>
          <a:xfrm>
            <a:off x="1012372" y="1717472"/>
            <a:ext cx="1690455" cy="400110"/>
          </a:xfrm>
          <a:custGeom>
            <a:avLst/>
            <a:gdLst>
              <a:gd name="connsiteX0" fmla="*/ 0 w 1690455"/>
              <a:gd name="connsiteY0" fmla="*/ 0 h 400110"/>
              <a:gd name="connsiteX1" fmla="*/ 546580 w 1690455"/>
              <a:gd name="connsiteY1" fmla="*/ 0 h 400110"/>
              <a:gd name="connsiteX2" fmla="*/ 1059352 w 1690455"/>
              <a:gd name="connsiteY2" fmla="*/ 0 h 400110"/>
              <a:gd name="connsiteX3" fmla="*/ 1690455 w 1690455"/>
              <a:gd name="connsiteY3" fmla="*/ 0 h 400110"/>
              <a:gd name="connsiteX4" fmla="*/ 1690455 w 1690455"/>
              <a:gd name="connsiteY4" fmla="*/ 400110 h 400110"/>
              <a:gd name="connsiteX5" fmla="*/ 1160779 w 1690455"/>
              <a:gd name="connsiteY5" fmla="*/ 400110 h 400110"/>
              <a:gd name="connsiteX6" fmla="*/ 563485 w 1690455"/>
              <a:gd name="connsiteY6" fmla="*/ 400110 h 400110"/>
              <a:gd name="connsiteX7" fmla="*/ 0 w 1690455"/>
              <a:gd name="connsiteY7" fmla="*/ 400110 h 400110"/>
              <a:gd name="connsiteX8" fmla="*/ 0 w 1690455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455" h="400110" extrusionOk="0">
                <a:moveTo>
                  <a:pt x="0" y="0"/>
                </a:moveTo>
                <a:cubicBezTo>
                  <a:pt x="172186" y="15010"/>
                  <a:pt x="350027" y="-26958"/>
                  <a:pt x="546580" y="0"/>
                </a:cubicBezTo>
                <a:cubicBezTo>
                  <a:pt x="743133" y="26958"/>
                  <a:pt x="871601" y="6655"/>
                  <a:pt x="1059352" y="0"/>
                </a:cubicBezTo>
                <a:cubicBezTo>
                  <a:pt x="1247103" y="-6655"/>
                  <a:pt x="1531224" y="-26612"/>
                  <a:pt x="1690455" y="0"/>
                </a:cubicBezTo>
                <a:cubicBezTo>
                  <a:pt x="1703585" y="156383"/>
                  <a:pt x="1693738" y="295265"/>
                  <a:pt x="1690455" y="400110"/>
                </a:cubicBezTo>
                <a:cubicBezTo>
                  <a:pt x="1559177" y="379311"/>
                  <a:pt x="1355133" y="410068"/>
                  <a:pt x="1160779" y="400110"/>
                </a:cubicBezTo>
                <a:cubicBezTo>
                  <a:pt x="966425" y="390152"/>
                  <a:pt x="797215" y="405314"/>
                  <a:pt x="563485" y="400110"/>
                </a:cubicBezTo>
                <a:cubicBezTo>
                  <a:pt x="329755" y="394906"/>
                  <a:pt x="193742" y="396016"/>
                  <a:pt x="0" y="400110"/>
                </a:cubicBezTo>
                <a:cubicBezTo>
                  <a:pt x="-1196" y="315081"/>
                  <a:pt x="19755" y="8174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Definition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F4CBE9-7ECD-FB4D-B13A-32BA0E686DFA}"/>
                  </a:ext>
                </a:extLst>
              </p:cNvPr>
              <p:cNvSpPr/>
              <p:nvPr/>
            </p:nvSpPr>
            <p:spPr>
              <a:xfrm>
                <a:off x="1012372" y="3511130"/>
                <a:ext cx="10341428" cy="17031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Two discrete real-valued random variables,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, are said to be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independent 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∀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  <a:p>
                <a:pPr algn="ctr"/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 are said to be </a:t>
                </a:r>
                <a:r>
                  <a:rPr lang="en-US">
                    <a:solidFill>
                      <a:srgbClr val="C00000"/>
                    </a:solidFill>
                    <a:latin typeface="Minion Pro" panose="02040503050201020203" pitchFamily="18" charset="0"/>
                  </a:rPr>
                  <a:t>jointly independent </a:t>
                </a:r>
                <a:r>
                  <a:rPr lang="en-US">
                    <a:solidFill>
                      <a:schemeClr val="tx1"/>
                    </a:solidFill>
                    <a:latin typeface="Minion Pro" panose="02040503050201020203" pitchFamily="18" charset="0"/>
                  </a:rPr>
                  <a:t>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F4CBE9-7ECD-FB4D-B13A-32BA0E686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3511130"/>
                <a:ext cx="10341428" cy="1703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5764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9F3EC4-88D8-1542-AF4A-147B24B88149}"/>
              </a:ext>
            </a:extLst>
          </p:cNvPr>
          <p:cNvSpPr txBox="1"/>
          <p:nvPr/>
        </p:nvSpPr>
        <p:spPr>
          <a:xfrm>
            <a:off x="1012372" y="3102328"/>
            <a:ext cx="1692213" cy="409181"/>
          </a:xfrm>
          <a:custGeom>
            <a:avLst/>
            <a:gdLst>
              <a:gd name="connsiteX0" fmla="*/ 0 w 1692213"/>
              <a:gd name="connsiteY0" fmla="*/ 0 h 409181"/>
              <a:gd name="connsiteX1" fmla="*/ 547149 w 1692213"/>
              <a:gd name="connsiteY1" fmla="*/ 0 h 409181"/>
              <a:gd name="connsiteX2" fmla="*/ 1060453 w 1692213"/>
              <a:gd name="connsiteY2" fmla="*/ 0 h 409181"/>
              <a:gd name="connsiteX3" fmla="*/ 1692213 w 1692213"/>
              <a:gd name="connsiteY3" fmla="*/ 0 h 409181"/>
              <a:gd name="connsiteX4" fmla="*/ 1692213 w 1692213"/>
              <a:gd name="connsiteY4" fmla="*/ 409181 h 409181"/>
              <a:gd name="connsiteX5" fmla="*/ 1161986 w 1692213"/>
              <a:gd name="connsiteY5" fmla="*/ 409181 h 409181"/>
              <a:gd name="connsiteX6" fmla="*/ 564071 w 1692213"/>
              <a:gd name="connsiteY6" fmla="*/ 409181 h 409181"/>
              <a:gd name="connsiteX7" fmla="*/ 0 w 1692213"/>
              <a:gd name="connsiteY7" fmla="*/ 409181 h 409181"/>
              <a:gd name="connsiteX8" fmla="*/ 0 w 1692213"/>
              <a:gd name="connsiteY8" fmla="*/ 0 h 4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2213" h="409181" extrusionOk="0">
                <a:moveTo>
                  <a:pt x="0" y="0"/>
                </a:moveTo>
                <a:cubicBezTo>
                  <a:pt x="186609" y="7512"/>
                  <a:pt x="307130" y="-12791"/>
                  <a:pt x="547149" y="0"/>
                </a:cubicBezTo>
                <a:cubicBezTo>
                  <a:pt x="787168" y="12791"/>
                  <a:pt x="939467" y="20118"/>
                  <a:pt x="1060453" y="0"/>
                </a:cubicBezTo>
                <a:cubicBezTo>
                  <a:pt x="1181439" y="-20118"/>
                  <a:pt x="1455529" y="-23055"/>
                  <a:pt x="1692213" y="0"/>
                </a:cubicBezTo>
                <a:cubicBezTo>
                  <a:pt x="1702483" y="141604"/>
                  <a:pt x="1691846" y="293094"/>
                  <a:pt x="1692213" y="409181"/>
                </a:cubicBezTo>
                <a:cubicBezTo>
                  <a:pt x="1429007" y="386015"/>
                  <a:pt x="1379625" y="413587"/>
                  <a:pt x="1161986" y="409181"/>
                </a:cubicBezTo>
                <a:cubicBezTo>
                  <a:pt x="944347" y="404775"/>
                  <a:pt x="779142" y="436081"/>
                  <a:pt x="564071" y="409181"/>
                </a:cubicBezTo>
                <a:cubicBezTo>
                  <a:pt x="349000" y="382281"/>
                  <a:pt x="232710" y="385193"/>
                  <a:pt x="0" y="409181"/>
                </a:cubicBezTo>
                <a:cubicBezTo>
                  <a:pt x="-2121" y="206174"/>
                  <a:pt x="-237" y="199516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Minion Pro" panose="02040503050201020203" pitchFamily="18" charset="0"/>
              </a:rPr>
              <a:t>Definition 5</a:t>
            </a:r>
          </a:p>
        </p:txBody>
      </p:sp>
    </p:spTree>
    <p:extLst>
      <p:ext uri="{BB962C8B-B14F-4D97-AF65-F5344CB8AC3E}">
        <p14:creationId xmlns:p14="http://schemas.microsoft.com/office/powerpoint/2010/main" val="39696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Sruthi Sekar</dc:creator>
  <cp:revision>228</cp:revision>
  <dcterms:created xsi:type="dcterms:W3CDTF">2024-07-28T07:36:14Z</dcterms:created>
  <dcterms:modified xsi:type="dcterms:W3CDTF">2025-08-01T03:39:36Z</dcterms:modified>
</cp:coreProperties>
</file>