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86" r:id="rId4"/>
    <p:sldId id="287" r:id="rId5"/>
    <p:sldId id="312" r:id="rId6"/>
    <p:sldId id="272" r:id="rId7"/>
    <p:sldId id="279" r:id="rId8"/>
    <p:sldId id="269" r:id="rId9"/>
    <p:sldId id="282" r:id="rId10"/>
    <p:sldId id="301" r:id="rId11"/>
    <p:sldId id="270" r:id="rId12"/>
    <p:sldId id="271" r:id="rId13"/>
    <p:sldId id="258" r:id="rId14"/>
    <p:sldId id="260" r:id="rId15"/>
    <p:sldId id="264" r:id="rId16"/>
    <p:sldId id="280" r:id="rId17"/>
    <p:sldId id="297" r:id="rId18"/>
    <p:sldId id="296" r:id="rId19"/>
    <p:sldId id="289" r:id="rId20"/>
    <p:sldId id="308" r:id="rId21"/>
    <p:sldId id="290" r:id="rId22"/>
    <p:sldId id="291" r:id="rId23"/>
    <p:sldId id="292" r:id="rId24"/>
    <p:sldId id="293" r:id="rId25"/>
    <p:sldId id="294" r:id="rId26"/>
    <p:sldId id="306" r:id="rId27"/>
    <p:sldId id="302" r:id="rId28"/>
    <p:sldId id="295" r:id="rId29"/>
    <p:sldId id="303" r:id="rId30"/>
    <p:sldId id="304" r:id="rId31"/>
    <p:sldId id="305" r:id="rId32"/>
    <p:sldId id="311" r:id="rId33"/>
    <p:sldId id="265" r:id="rId34"/>
    <p:sldId id="277" r:id="rId35"/>
    <p:sldId id="309" r:id="rId36"/>
    <p:sldId id="266" r:id="rId37"/>
    <p:sldId id="310" r:id="rId38"/>
    <p:sldId id="267" r:id="rId39"/>
    <p:sldId id="268" r:id="rId40"/>
    <p:sldId id="281" r:id="rId41"/>
    <p:sldId id="274" r:id="rId42"/>
    <p:sldId id="283" r:id="rId43"/>
    <p:sldId id="285" r:id="rId44"/>
    <p:sldId id="284" r:id="rId45"/>
    <p:sldId id="262" r:id="rId46"/>
    <p:sldId id="30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9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11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0C4CEC-16D5-4229-B4DE-FDE9B679D7E2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342018"/>
            <a:ext cx="6498159" cy="3073654"/>
          </a:xfrm>
        </p:spPr>
        <p:txBody>
          <a:bodyPr/>
          <a:lstStyle/>
          <a:p>
            <a:r>
              <a:rPr lang="en-US" sz="3600" b="1" dirty="0" smtClean="0"/>
              <a:t>Coordinated Scheduling </a:t>
            </a:r>
            <a:br>
              <a:rPr lang="en-US" sz="3600" b="1" dirty="0" smtClean="0"/>
            </a:br>
            <a:r>
              <a:rPr lang="en-US" sz="3600" b="1" dirty="0" smtClean="0"/>
              <a:t>of TCEDs</a:t>
            </a:r>
            <a:br>
              <a:rPr lang="en-US" sz="3600" b="1" dirty="0" smtClean="0"/>
            </a:br>
            <a:r>
              <a:rPr lang="en-US" sz="3600" b="1" dirty="0" smtClean="0"/>
              <a:t>under </a:t>
            </a:r>
            <a:br>
              <a:rPr lang="en-US" sz="3600" b="1" dirty="0" smtClean="0"/>
            </a:br>
            <a:r>
              <a:rPr lang="en-US" sz="3600" b="1" dirty="0" smtClean="0"/>
              <a:t>Peak Power Constraint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4560579"/>
            <a:ext cx="6498159" cy="916641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Gopinath Karmakar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 A. Kabra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Krithi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Ramamritham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  <a:p>
            <a:r>
              <a:rPr lang="en-US" sz="2400" baseline="30000" dirty="0" smtClean="0">
                <a:solidFill>
                  <a:srgbClr val="000090"/>
                </a:solidFill>
              </a:rPr>
              <a:t>1</a:t>
            </a:r>
            <a:r>
              <a:rPr lang="en-US" sz="2400" dirty="0" smtClean="0">
                <a:solidFill>
                  <a:srgbClr val="000090"/>
                </a:solidFill>
              </a:rPr>
              <a:t>Bhabha Atomic Research Centre, India</a:t>
            </a:r>
          </a:p>
          <a:p>
            <a:r>
              <a:rPr lang="en-US" sz="2400" baseline="30000" dirty="0" smtClean="0">
                <a:solidFill>
                  <a:srgbClr val="000090"/>
                </a:solidFill>
              </a:rPr>
              <a:t>2</a:t>
            </a:r>
            <a:r>
              <a:rPr lang="en-US" sz="2400" dirty="0" smtClean="0">
                <a:solidFill>
                  <a:srgbClr val="000090"/>
                </a:solidFill>
              </a:rPr>
              <a:t>Indian Institute of Technology Bombay, India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7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46549"/>
          </a:xfrm>
        </p:spPr>
        <p:txBody>
          <a:bodyPr/>
          <a:lstStyle/>
          <a:p>
            <a:r>
              <a:rPr lang="en-US" sz="3200" dirty="0" smtClean="0"/>
              <a:t>(</a:t>
            </a:r>
            <a:r>
              <a:rPr lang="en-US" sz="3200" dirty="0" smtClean="0">
                <a:solidFill>
                  <a:srgbClr val="800000"/>
                </a:solidFill>
              </a:rPr>
              <a:t>Un</a:t>
            </a:r>
            <a:r>
              <a:rPr lang="en-US" sz="3200" dirty="0" smtClean="0"/>
              <a:t>)Suitability of Existing RT Scheduling Policies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76375"/>
            <a:ext cx="8042276" cy="44672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Existing policies (RM, EDF, LSF) considers a task schedulable, if it receives </a:t>
            </a:r>
            <a:r>
              <a:rPr lang="en-US" i="1" dirty="0" err="1"/>
              <a:t>C</a:t>
            </a:r>
            <a:r>
              <a:rPr lang="en-US" i="1" baseline="-25000" dirty="0" err="1"/>
              <a:t>i</a:t>
            </a:r>
            <a:r>
              <a:rPr lang="en-US" dirty="0"/>
              <a:t> unit of time every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. </a:t>
            </a:r>
          </a:p>
          <a:p>
            <a:r>
              <a:rPr lang="en-US" dirty="0"/>
              <a:t>When a task receives </a:t>
            </a:r>
            <a:r>
              <a:rPr lang="en-US" i="1" dirty="0" err="1"/>
              <a:t>C</a:t>
            </a:r>
            <a:r>
              <a:rPr lang="en-US" i="1" baseline="-25000" dirty="0" err="1"/>
              <a:t>i</a:t>
            </a:r>
            <a:r>
              <a:rPr lang="en-US" dirty="0"/>
              <a:t> unit of processor time within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 smtClean="0"/>
              <a:t> </a:t>
            </a:r>
            <a:r>
              <a:rPr lang="en-US" dirty="0"/>
              <a:t>, is not a concern.</a:t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a TCE device, </a:t>
            </a:r>
          </a:p>
          <a:p>
            <a:r>
              <a:rPr lang="en-US" dirty="0"/>
              <a:t>The parameters </a:t>
            </a:r>
            <a:r>
              <a:rPr lang="en-US" i="1" dirty="0" err="1"/>
              <a:t>C</a:t>
            </a:r>
            <a:r>
              <a:rPr lang="en-US" i="1" baseline="-25000" dirty="0" err="1"/>
              <a:t>i</a:t>
            </a:r>
            <a:r>
              <a:rPr lang="en-US" dirty="0" smtClean="0"/>
              <a:t> </a:t>
            </a:r>
            <a:r>
              <a:rPr lang="en-US" dirty="0"/>
              <a:t>(power-on duration) and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 smtClean="0"/>
              <a:t> </a:t>
            </a:r>
            <a:r>
              <a:rPr lang="en-US" dirty="0"/>
              <a:t>are dynamic.</a:t>
            </a:r>
            <a:br>
              <a:rPr lang="en-US" dirty="0"/>
            </a:br>
            <a:r>
              <a:rPr lang="en-US" dirty="0"/>
              <a:t>It is important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when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/>
              <a:t>a TCED receives power (resource), because it affects environmental parameter under control. </a:t>
            </a:r>
          </a:p>
          <a:p>
            <a:r>
              <a:rPr lang="en-US" dirty="0"/>
              <a:t>Therefore, Scheduling algorithms from real-time domain are not suitable for TCEDs. </a:t>
            </a:r>
          </a:p>
        </p:txBody>
      </p:sp>
    </p:spTree>
    <p:extLst>
      <p:ext uri="{BB962C8B-B14F-4D97-AF65-F5344CB8AC3E}">
        <p14:creationId xmlns:p14="http://schemas.microsoft.com/office/powerpoint/2010/main" xmlns="" val="20554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54000"/>
            <a:ext cx="8042276" cy="777875"/>
          </a:xfrm>
        </p:spPr>
        <p:txBody>
          <a:bodyPr/>
          <a:lstStyle/>
          <a:p>
            <a:r>
              <a:rPr lang="en-US" sz="3200" dirty="0" smtClean="0"/>
              <a:t>TCED Characteristics</a:t>
            </a:r>
            <a:endParaRPr lang="en-US" sz="3200" dirty="0"/>
          </a:p>
        </p:txBody>
      </p:sp>
      <p:pic>
        <p:nvPicPr>
          <p:cNvPr id="4" name="Content Placeholder 3" descr="tcbm_jusitify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94" b="4994"/>
          <a:stretch>
            <a:fillRect/>
          </a:stretch>
        </p:blipFill>
        <p:spPr>
          <a:xfrm>
            <a:off x="549275" y="1524611"/>
            <a:ext cx="8042276" cy="4343400"/>
          </a:xfrm>
        </p:spPr>
      </p:pic>
      <p:sp>
        <p:nvSpPr>
          <p:cNvPr id="5" name="TextBox 4"/>
          <p:cNvSpPr txBox="1"/>
          <p:nvPr/>
        </p:nvSpPr>
        <p:spPr>
          <a:xfrm>
            <a:off x="3811713" y="5830972"/>
            <a:ext cx="174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Time (min.)</a:t>
            </a:r>
            <a:endParaRPr lang="en-IN" b="1" dirty="0"/>
          </a:p>
        </p:txBody>
      </p:sp>
      <p:sp>
        <p:nvSpPr>
          <p:cNvPr id="6" name="Left Arrow 5"/>
          <p:cNvSpPr/>
          <p:nvPr/>
        </p:nvSpPr>
        <p:spPr>
          <a:xfrm rot="8100000">
            <a:off x="2822135" y="4067448"/>
            <a:ext cx="369870" cy="339047"/>
          </a:xfrm>
          <a:prstGeom prst="leftArrow">
            <a:avLst/>
          </a:prstGeom>
          <a:solidFill>
            <a:srgbClr val="3366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2086601" y="4381786"/>
            <a:ext cx="1232722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Preempted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4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01624"/>
            <a:ext cx="8042276" cy="762001"/>
          </a:xfrm>
        </p:spPr>
        <p:txBody>
          <a:bodyPr/>
          <a:lstStyle/>
          <a:p>
            <a:r>
              <a:rPr lang="en-US" sz="3200" dirty="0" smtClean="0"/>
              <a:t>TCED Characteristics</a:t>
            </a:r>
            <a:endParaRPr lang="en-US" sz="3200" dirty="0"/>
          </a:p>
        </p:txBody>
      </p:sp>
      <p:pic>
        <p:nvPicPr>
          <p:cNvPr id="4" name="Content Placeholder 3" descr="tcbm_jusitify3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94" b="4994"/>
          <a:stretch>
            <a:fillRect/>
          </a:stretch>
        </p:blipFill>
        <p:spPr/>
      </p:pic>
      <p:sp>
        <p:nvSpPr>
          <p:cNvPr id="6" name="Left Arrow 5"/>
          <p:cNvSpPr/>
          <p:nvPr/>
        </p:nvSpPr>
        <p:spPr>
          <a:xfrm rot="1200000">
            <a:off x="6390526" y="2419564"/>
            <a:ext cx="369870" cy="339047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6725031" y="2528140"/>
            <a:ext cx="1485291" cy="2769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IN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CB Violated!</a:t>
            </a:r>
            <a:endParaRPr lang="en-IN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1713" y="5785618"/>
            <a:ext cx="174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Time (min.)</a:t>
            </a:r>
            <a:endParaRPr lang="en-IN" b="1" dirty="0"/>
          </a:p>
        </p:txBody>
      </p:sp>
      <p:sp>
        <p:nvSpPr>
          <p:cNvPr id="8" name="Left Arrow 7"/>
          <p:cNvSpPr/>
          <p:nvPr/>
        </p:nvSpPr>
        <p:spPr>
          <a:xfrm rot="8100000">
            <a:off x="2822135" y="4067448"/>
            <a:ext cx="369870" cy="339047"/>
          </a:xfrm>
          <a:prstGeom prst="leftArrow">
            <a:avLst/>
          </a:prstGeom>
          <a:solidFill>
            <a:srgbClr val="3366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2086601" y="4381786"/>
            <a:ext cx="1232722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Preempted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10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433371"/>
            <a:ext cx="7272339" cy="879786"/>
          </a:xfrm>
        </p:spPr>
        <p:txBody>
          <a:bodyPr/>
          <a:lstStyle/>
          <a:p>
            <a:r>
              <a:rPr lang="en-US" sz="3200" dirty="0" smtClean="0"/>
              <a:t>TCED Characteristics</a:t>
            </a:r>
            <a:endParaRPr lang="en-US" sz="3200" dirty="0"/>
          </a:p>
        </p:txBody>
      </p:sp>
      <p:pic>
        <p:nvPicPr>
          <p:cNvPr id="5" name="Picture 4" descr="TCED_characteristic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222" y="1746066"/>
            <a:ext cx="7906491" cy="46215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25031" y="2652857"/>
            <a:ext cx="1500411" cy="276999"/>
          </a:xfrm>
          <a:prstGeom prst="rect">
            <a:avLst/>
          </a:prstGeom>
          <a:gradFill>
            <a:gsLst>
              <a:gs pos="0">
                <a:schemeClr val="accent4">
                  <a:shade val="100000"/>
                  <a:satMod val="120000"/>
                  <a:alpha val="0"/>
                </a:schemeClr>
              </a:gs>
              <a:gs pos="69000">
                <a:schemeClr val="accent4">
                  <a:tint val="80000"/>
                  <a:shade val="100000"/>
                  <a:satMod val="150000"/>
                </a:schemeClr>
              </a:gs>
              <a:gs pos="100000">
                <a:schemeClr val="accent4">
                  <a:tint val="50000"/>
                  <a:shade val="100000"/>
                  <a:satMod val="15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IN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CB Violated!</a:t>
            </a:r>
            <a:endParaRPr lang="en-IN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 rot="1200000">
            <a:off x="6390526" y="2583948"/>
            <a:ext cx="369870" cy="339047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Left Arrow 8"/>
          <p:cNvSpPr/>
          <p:nvPr/>
        </p:nvSpPr>
        <p:spPr>
          <a:xfrm rot="8100000">
            <a:off x="2791895" y="4339572"/>
            <a:ext cx="369870" cy="339047"/>
          </a:xfrm>
          <a:prstGeom prst="leftArrow">
            <a:avLst/>
          </a:prstGeom>
          <a:solidFill>
            <a:srgbClr val="3366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2056361" y="4653910"/>
            <a:ext cx="1232722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Preempted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3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779235"/>
            <a:ext cx="7272339" cy="64936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Constraints in Scheduling of TCED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717205"/>
            <a:ext cx="7272339" cy="4761999"/>
          </a:xfrm>
        </p:spPr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 smtClean="0"/>
              <a:t>umber of </a:t>
            </a:r>
            <a:r>
              <a:rPr lang="en-US" dirty="0" smtClean="0">
                <a:solidFill>
                  <a:srgbClr val="008000"/>
                </a:solidFill>
              </a:rPr>
              <a:t>devices (m out of n)</a:t>
            </a:r>
            <a:r>
              <a:rPr lang="en-US" dirty="0" smtClean="0"/>
              <a:t> that can run </a:t>
            </a:r>
            <a:r>
              <a:rPr lang="en-US" dirty="0" smtClean="0">
                <a:solidFill>
                  <a:srgbClr val="008000"/>
                </a:solidFill>
              </a:rPr>
              <a:t>at a time </a:t>
            </a:r>
            <a:r>
              <a:rPr lang="en-US" dirty="0" smtClean="0"/>
              <a:t>is governed by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Where,                          and          = Peak Demand Limit</a:t>
            </a:r>
          </a:p>
          <a:p>
            <a:r>
              <a:rPr lang="en-US" dirty="0" smtClean="0"/>
              <a:t>A device should be </a:t>
            </a:r>
            <a:r>
              <a:rPr lang="en-US" dirty="0" smtClean="0">
                <a:solidFill>
                  <a:srgbClr val="008000"/>
                </a:solidFill>
              </a:rPr>
              <a:t>scheduled</a:t>
            </a:r>
            <a:r>
              <a:rPr lang="en-US" dirty="0" smtClean="0"/>
              <a:t> (switched ON/OFF) </a:t>
            </a:r>
            <a:r>
              <a:rPr lang="en-US" dirty="0" smtClean="0">
                <a:solidFill>
                  <a:srgbClr val="008000"/>
                </a:solidFill>
              </a:rPr>
              <a:t>in such a way </a:t>
            </a:r>
            <a:r>
              <a:rPr lang="en-US" dirty="0" smtClean="0"/>
              <a:t>that 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65877022"/>
              </p:ext>
            </p:extLst>
          </p:nvPr>
        </p:nvGraphicFramePr>
        <p:xfrm>
          <a:off x="3548283" y="5558903"/>
          <a:ext cx="1789475" cy="613534"/>
        </p:xfrm>
        <a:graphic>
          <a:graphicData uri="http://schemas.openxmlformats.org/presentationml/2006/ole">
            <p:oleObj spid="_x0000_s1470" name="Equation" r:id="rId3" imgW="877680" imgH="29232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71612429"/>
              </p:ext>
            </p:extLst>
          </p:nvPr>
        </p:nvGraphicFramePr>
        <p:xfrm>
          <a:off x="2104705" y="4002164"/>
          <a:ext cx="1976834" cy="425395"/>
        </p:xfrm>
        <a:graphic>
          <a:graphicData uri="http://schemas.openxmlformats.org/presentationml/2006/ole">
            <p:oleObj spid="_x0000_s1471" name="Equation" r:id="rId4" imgW="987120" imgH="20088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14065661"/>
              </p:ext>
            </p:extLst>
          </p:nvPr>
        </p:nvGraphicFramePr>
        <p:xfrm>
          <a:off x="4846155" y="3887322"/>
          <a:ext cx="405878" cy="428427"/>
        </p:xfrm>
        <a:graphic>
          <a:graphicData uri="http://schemas.openxmlformats.org/presentationml/2006/ole">
            <p:oleObj spid="_x0000_s1472" name="Equation" r:id="rId5" imgW="219240" imgH="22824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91556795"/>
              </p:ext>
            </p:extLst>
          </p:nvPr>
        </p:nvGraphicFramePr>
        <p:xfrm>
          <a:off x="3169322" y="2712896"/>
          <a:ext cx="2545452" cy="944704"/>
        </p:xfrm>
        <a:graphic>
          <a:graphicData uri="http://schemas.openxmlformats.org/presentationml/2006/ole">
            <p:oleObj spid="_x0000_s1473" name="Equation" r:id="rId6" imgW="1215720" imgH="4478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99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822989"/>
            <a:ext cx="7272339" cy="980798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Constraints in Scheduling of TCED (</a:t>
            </a:r>
            <a:r>
              <a:rPr lang="en-US" sz="3200" dirty="0" err="1" smtClean="0"/>
              <a:t>Contd</a:t>
            </a:r>
            <a:r>
              <a:rPr lang="en-US" sz="3200" dirty="0" smtClean="0"/>
              <a:t> …)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2077963"/>
            <a:ext cx="7459075" cy="3535423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008000"/>
                </a:solidFill>
              </a:rPr>
              <a:t>Mandatory Restart-Delay (~3 min.) </a:t>
            </a:r>
            <a:r>
              <a:rPr lang="en-US" dirty="0" smtClean="0">
                <a:solidFill>
                  <a:schemeClr val="tx1"/>
                </a:solidFill>
              </a:rPr>
              <a:t>for compressor driven TCEDs like AC &amp; Refrigerators.</a:t>
            </a:r>
            <a:endParaRPr lang="en-US" dirty="0" smtClean="0"/>
          </a:p>
          <a:p>
            <a:pPr algn="just"/>
            <a:r>
              <a:rPr lang="en-US" dirty="0" smtClean="0"/>
              <a:t>Demands </a:t>
            </a:r>
            <a:r>
              <a:rPr lang="en-US" dirty="0" smtClean="0">
                <a:solidFill>
                  <a:srgbClr val="008000"/>
                </a:solidFill>
              </a:rPr>
              <a:t>Minimum switching</a:t>
            </a:r>
          </a:p>
          <a:p>
            <a:pPr lvl="1" algn="just"/>
            <a:r>
              <a:rPr lang="en-US" dirty="0" smtClean="0"/>
              <a:t>To avoid additional power </a:t>
            </a:r>
            <a:r>
              <a:rPr lang="en-US" dirty="0"/>
              <a:t>c</a:t>
            </a:r>
            <a:r>
              <a:rPr lang="en-US" dirty="0" smtClean="0"/>
              <a:t>onsumption due to high starting current on every switching-ON.</a:t>
            </a:r>
          </a:p>
          <a:p>
            <a:pPr lvl="1" algn="just"/>
            <a:r>
              <a:rPr lang="en-US" dirty="0" smtClean="0"/>
              <a:t>For better equipment life.</a:t>
            </a:r>
          </a:p>
          <a:p>
            <a:pPr lvl="1"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4020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97951"/>
            <a:ext cx="8042276" cy="1119883"/>
          </a:xfrm>
        </p:spPr>
        <p:txBody>
          <a:bodyPr/>
          <a:lstStyle/>
          <a:p>
            <a:r>
              <a:rPr lang="en-IN" sz="3200" dirty="0" smtClean="0"/>
              <a:t>Thermal Comfort-Band Maintenance (TCBM)  Algorithm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At any point of time </a:t>
            </a:r>
            <a:r>
              <a:rPr lang="en-IN" dirty="0" smtClean="0">
                <a:solidFill>
                  <a:schemeClr val="accent5">
                    <a:lumMod val="50000"/>
                  </a:schemeClr>
                </a:solidFill>
              </a:rPr>
              <a:t>allow only m ACs </a:t>
            </a:r>
            <a:r>
              <a:rPr lang="en-IN" dirty="0" smtClean="0"/>
              <a:t>(constrained by peak-demand) to run.</a:t>
            </a:r>
          </a:p>
          <a:p>
            <a:r>
              <a:rPr lang="en-IN" dirty="0" smtClean="0">
                <a:solidFill>
                  <a:schemeClr val="accent5">
                    <a:lumMod val="50000"/>
                  </a:schemeClr>
                </a:solidFill>
              </a:rPr>
              <a:t>Switch ON </a:t>
            </a:r>
            <a:r>
              <a:rPr lang="en-IN" dirty="0" smtClean="0"/>
              <a:t>an AC if </a:t>
            </a:r>
          </a:p>
          <a:p>
            <a:pPr lvl="1"/>
            <a:r>
              <a:rPr lang="en-IN" dirty="0" smtClean="0"/>
              <a:t>its zone temperature </a:t>
            </a:r>
            <a:r>
              <a:rPr lang="en-IN" dirty="0" smtClean="0">
                <a:solidFill>
                  <a:srgbClr val="002060"/>
                </a:solidFill>
              </a:rPr>
              <a:t>T</a:t>
            </a:r>
            <a:r>
              <a:rPr lang="en-IN" baseline="-25000" dirty="0" smtClean="0">
                <a:solidFill>
                  <a:srgbClr val="002060"/>
                </a:solidFill>
              </a:rPr>
              <a:t>i</a:t>
            </a:r>
            <a:r>
              <a:rPr lang="en-IN" dirty="0" smtClean="0">
                <a:solidFill>
                  <a:srgbClr val="002060"/>
                </a:solidFill>
              </a:rPr>
              <a:t> ≥T</a:t>
            </a:r>
            <a:r>
              <a:rPr lang="en-IN" baseline="30000" dirty="0" smtClean="0">
                <a:solidFill>
                  <a:srgbClr val="002060"/>
                </a:solidFill>
              </a:rPr>
              <a:t>U</a:t>
            </a:r>
            <a:endParaRPr lang="en-IN" dirty="0" smtClean="0"/>
          </a:p>
          <a:p>
            <a:r>
              <a:rPr lang="en-IN" dirty="0" smtClean="0">
                <a:solidFill>
                  <a:schemeClr val="accent6">
                    <a:lumMod val="50000"/>
                  </a:schemeClr>
                </a:solidFill>
              </a:rPr>
              <a:t>Switch OFF an AC </a:t>
            </a:r>
            <a:r>
              <a:rPr lang="en-IN" dirty="0" smtClean="0"/>
              <a:t>if </a:t>
            </a:r>
          </a:p>
          <a:p>
            <a:pPr lvl="1"/>
            <a:r>
              <a:rPr lang="en-IN" dirty="0" smtClean="0"/>
              <a:t>its zone temperature </a:t>
            </a:r>
            <a:r>
              <a:rPr lang="en-IN" dirty="0" smtClean="0">
                <a:solidFill>
                  <a:srgbClr val="002060"/>
                </a:solidFill>
              </a:rPr>
              <a:t>T</a:t>
            </a:r>
            <a:r>
              <a:rPr lang="en-IN" baseline="-25000" dirty="0" smtClean="0">
                <a:solidFill>
                  <a:srgbClr val="002060"/>
                </a:solidFill>
              </a:rPr>
              <a:t>i</a:t>
            </a:r>
            <a:r>
              <a:rPr lang="en-IN" dirty="0" smtClean="0">
                <a:solidFill>
                  <a:srgbClr val="002060"/>
                </a:solidFill>
              </a:rPr>
              <a:t> ≤ T</a:t>
            </a:r>
            <a:r>
              <a:rPr lang="en-IN" baseline="30000" dirty="0" smtClean="0">
                <a:solidFill>
                  <a:srgbClr val="002060"/>
                </a:solidFill>
              </a:rPr>
              <a:t>L 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dirty="0" smtClean="0"/>
              <a:t>Or, </a:t>
            </a:r>
          </a:p>
          <a:p>
            <a:pPr lvl="1"/>
            <a:r>
              <a:rPr lang="en-IN" dirty="0" smtClean="0"/>
              <a:t>some other </a:t>
            </a:r>
            <a:r>
              <a:rPr lang="en-IN" dirty="0" smtClean="0">
                <a:solidFill>
                  <a:srgbClr val="0070C0"/>
                </a:solidFill>
              </a:rPr>
              <a:t>AC </a:t>
            </a:r>
            <a:r>
              <a:rPr lang="en-IN" dirty="0" smtClean="0"/>
              <a:t>is required </a:t>
            </a:r>
            <a:r>
              <a:rPr lang="en-IN" dirty="0" smtClean="0">
                <a:solidFill>
                  <a:srgbClr val="0070C0"/>
                </a:solidFill>
              </a:rPr>
              <a:t>to be switched ON</a:t>
            </a:r>
            <a:r>
              <a:rPr lang="en-IN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4427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38125"/>
            <a:ext cx="8042276" cy="777876"/>
          </a:xfrm>
        </p:spPr>
        <p:txBody>
          <a:bodyPr/>
          <a:lstStyle/>
          <a:p>
            <a:r>
              <a:rPr lang="en-US" sz="3200" dirty="0" smtClean="0"/>
              <a:t>TCED Characteristics</a:t>
            </a:r>
            <a:endParaRPr lang="en-US" sz="3200" dirty="0"/>
          </a:p>
        </p:txBody>
      </p:sp>
      <p:pic>
        <p:nvPicPr>
          <p:cNvPr id="4" name="Content Placeholder 3" descr="tcbm_jusitify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94" b="4994"/>
          <a:stretch>
            <a:fillRect/>
          </a:stretch>
        </p:blipFill>
        <p:spPr>
          <a:xfrm>
            <a:off x="549275" y="1615319"/>
            <a:ext cx="8042276" cy="4343400"/>
          </a:xfrm>
        </p:spPr>
      </p:pic>
      <p:sp>
        <p:nvSpPr>
          <p:cNvPr id="5" name="TextBox 4"/>
          <p:cNvSpPr txBox="1"/>
          <p:nvPr/>
        </p:nvSpPr>
        <p:spPr>
          <a:xfrm>
            <a:off x="3811713" y="5785618"/>
            <a:ext cx="174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Time (min.)</a:t>
            </a:r>
            <a:endParaRPr lang="en-IN" b="1" dirty="0"/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1404937" y="4367211"/>
            <a:ext cx="2095500" cy="47625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5748337" y="4233861"/>
            <a:ext cx="2362200" cy="47625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96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93667"/>
            <a:ext cx="7024744" cy="843076"/>
          </a:xfrm>
        </p:spPr>
        <p:txBody>
          <a:bodyPr/>
          <a:lstStyle/>
          <a:p>
            <a:r>
              <a:rPr lang="en-US" sz="3200" dirty="0" smtClean="0"/>
              <a:t>Feasibility Criterion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92394"/>
            <a:ext cx="6777317" cy="37402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The temperatures in the zones will eventually fall from the ambient temperature T</a:t>
            </a:r>
            <a:r>
              <a:rPr lang="en-US" i="1" baseline="-25000" dirty="0" smtClean="0"/>
              <a:t>a</a:t>
            </a:r>
            <a:r>
              <a:rPr lang="en-US" i="1" dirty="0" smtClean="0"/>
              <a:t> to T</a:t>
            </a:r>
            <a:r>
              <a:rPr lang="en-US" i="1" baseline="30000" dirty="0" smtClean="0"/>
              <a:t>L</a:t>
            </a:r>
            <a:r>
              <a:rPr lang="en-US" i="1" dirty="0" smtClean="0"/>
              <a:t> and it will be maintained within [T</a:t>
            </a:r>
            <a:r>
              <a:rPr lang="en-US" i="1" baseline="30000" dirty="0" smtClean="0"/>
              <a:t>U</a:t>
            </a:r>
            <a:r>
              <a:rPr lang="en-US" i="1" dirty="0" smtClean="0"/>
              <a:t>,T</a:t>
            </a:r>
            <a:r>
              <a:rPr lang="en-US" i="1" baseline="30000" dirty="0" smtClean="0"/>
              <a:t>L</a:t>
            </a:r>
            <a:r>
              <a:rPr lang="en-US" i="1" dirty="0" smtClean="0"/>
              <a:t>], if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Where, </a:t>
            </a:r>
            <a:r>
              <a:rPr lang="en-US" i="1" dirty="0" err="1" smtClean="0"/>
              <a:t>i</a:t>
            </a:r>
            <a:r>
              <a:rPr lang="en-US" i="1" dirty="0" smtClean="0"/>
              <a:t>) the sum on the left is calculated from the first m ACs arranged in increasing order of their slopes and ii) </a:t>
            </a:r>
            <a:r>
              <a:rPr lang="en-US" i="1" dirty="0"/>
              <a:t>the sum on the </a:t>
            </a:r>
            <a:r>
              <a:rPr lang="en-US" i="1" dirty="0" smtClean="0"/>
              <a:t>right is </a:t>
            </a:r>
            <a:r>
              <a:rPr lang="en-US" i="1" dirty="0"/>
              <a:t>calculated from the first </a:t>
            </a:r>
            <a:r>
              <a:rPr lang="en-US" i="1" dirty="0" smtClean="0"/>
              <a:t>n-m ACs </a:t>
            </a:r>
            <a:r>
              <a:rPr lang="en-US" i="1" dirty="0"/>
              <a:t>arranged in </a:t>
            </a:r>
            <a:r>
              <a:rPr lang="en-US" i="1" dirty="0" smtClean="0"/>
              <a:t>decreasing </a:t>
            </a:r>
            <a:r>
              <a:rPr lang="en-US" i="1" dirty="0"/>
              <a:t>order of their slopes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4605491"/>
              </p:ext>
            </p:extLst>
          </p:nvPr>
        </p:nvGraphicFramePr>
        <p:xfrm>
          <a:off x="2964656" y="3200399"/>
          <a:ext cx="2645569" cy="942975"/>
        </p:xfrm>
        <a:graphic>
          <a:graphicData uri="http://schemas.openxmlformats.org/presentationml/2006/ole">
            <p:oleObj spid="_x0000_s5164" name="Equation" r:id="rId3" imgW="1270800" imgH="4478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575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92549"/>
          </a:xfrm>
        </p:spPr>
        <p:txBody>
          <a:bodyPr/>
          <a:lstStyle/>
          <a:p>
            <a:r>
              <a:rPr lang="en-US" sz="3200" dirty="0" smtClean="0"/>
              <a:t>Simulation and Results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Simulation Study</a:t>
            </a:r>
          </a:p>
          <a:p>
            <a:r>
              <a:rPr lang="en-US" dirty="0"/>
              <a:t>Based on the thermal characteristics generated by curve-fitting using empirical data </a:t>
            </a:r>
          </a:p>
          <a:p>
            <a:r>
              <a:rPr lang="en-US" dirty="0"/>
              <a:t>The electrical load consists of 5 ACs. (n = 5</a:t>
            </a:r>
            <a:r>
              <a:rPr lang="en-US" dirty="0" smtClean="0"/>
              <a:t>)</a:t>
            </a:r>
          </a:p>
          <a:p>
            <a:r>
              <a:rPr lang="en-US" dirty="0" smtClean="0"/>
              <a:t>Peak </a:t>
            </a:r>
            <a:r>
              <a:rPr lang="en-US" dirty="0"/>
              <a:t>demand limit allows only 3 ACs to run at a time. (m = 3) </a:t>
            </a:r>
            <a:endParaRPr lang="en-US" dirty="0" smtClean="0"/>
          </a:p>
          <a:p>
            <a:r>
              <a:rPr lang="en-US" dirty="0" smtClean="0"/>
              <a:t>Desired </a:t>
            </a:r>
            <a:r>
              <a:rPr lang="en-US" dirty="0"/>
              <a:t>comfort-band = [26</a:t>
            </a:r>
            <a:r>
              <a:rPr lang="en-US" baseline="30000" dirty="0"/>
              <a:t>0</a:t>
            </a:r>
            <a:r>
              <a:rPr lang="en-US" dirty="0"/>
              <a:t>, 23</a:t>
            </a:r>
            <a:r>
              <a:rPr lang="en-US" baseline="30000" dirty="0"/>
              <a:t>0</a:t>
            </a:r>
            <a:r>
              <a:rPr lang="en-US" dirty="0"/>
              <a:t>].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35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889466"/>
          </a:xfrm>
        </p:spPr>
        <p:txBody>
          <a:bodyPr/>
          <a:lstStyle/>
          <a:p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TCEDs</a:t>
            </a:r>
            <a:r>
              <a:rPr lang="en-US" sz="3200" dirty="0" err="1" smtClean="0"/>
              <a:t>:Thermostatically</a:t>
            </a:r>
            <a:r>
              <a:rPr lang="en-US" sz="3200" dirty="0" smtClean="0"/>
              <a:t> Controlled Electrical  Devices</a:t>
            </a:r>
            <a:endParaRPr lang="en-US" sz="3200" dirty="0"/>
          </a:p>
        </p:txBody>
      </p:sp>
      <p:pic>
        <p:nvPicPr>
          <p:cNvPr id="4" name="Content Placeholder 3" descr="TCEDs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334" r="-340" b="-4086"/>
          <a:stretch/>
        </p:blipFill>
        <p:spPr>
          <a:xfrm>
            <a:off x="2630932" y="1405994"/>
            <a:ext cx="4460488" cy="4720169"/>
          </a:xfrm>
        </p:spPr>
      </p:pic>
      <p:sp>
        <p:nvSpPr>
          <p:cNvPr id="3" name="TextBox 2"/>
          <p:cNvSpPr txBox="1"/>
          <p:nvPr/>
        </p:nvSpPr>
        <p:spPr>
          <a:xfrm>
            <a:off x="6672913" y="2914710"/>
            <a:ext cx="1798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A3A9C"/>
                </a:solidFill>
              </a:rPr>
              <a:t>Maintains Temp within [T</a:t>
            </a:r>
            <a:r>
              <a:rPr lang="en-US" sz="2000" b="1" baseline="30000" dirty="0" smtClean="0">
                <a:solidFill>
                  <a:srgbClr val="DA3A9C"/>
                </a:solidFill>
              </a:rPr>
              <a:t>U</a:t>
            </a:r>
            <a:r>
              <a:rPr lang="en-US" sz="2000" b="1" dirty="0" smtClean="0">
                <a:solidFill>
                  <a:srgbClr val="DA3A9C"/>
                </a:solidFill>
              </a:rPr>
              <a:t>, T</a:t>
            </a:r>
            <a:r>
              <a:rPr lang="en-US" sz="2000" b="1" baseline="30000" dirty="0" smtClean="0">
                <a:solidFill>
                  <a:srgbClr val="DA3A9C"/>
                </a:solidFill>
              </a:rPr>
              <a:t>L</a:t>
            </a:r>
            <a:r>
              <a:rPr lang="en-US" sz="2000" b="1" dirty="0" smtClean="0">
                <a:solidFill>
                  <a:srgbClr val="DA3A9C"/>
                </a:solidFill>
              </a:rPr>
              <a:t>]</a:t>
            </a:r>
            <a:endParaRPr lang="en-US" sz="2000" b="1" dirty="0">
              <a:solidFill>
                <a:srgbClr val="DA3A9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3719" y="2871420"/>
            <a:ext cx="1962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Exhibits Periodic ON-OFF Operation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7871" y="6077703"/>
            <a:ext cx="685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Contributes to a substantial fraction of building loads </a:t>
            </a:r>
            <a:endParaRPr lang="en-US" sz="20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6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94174"/>
          </a:xfrm>
        </p:spPr>
        <p:txBody>
          <a:bodyPr/>
          <a:lstStyle/>
          <a:p>
            <a:r>
              <a:rPr lang="en-US" sz="3200" dirty="0" smtClean="0"/>
              <a:t>Candidate scheduling algorithms for comparison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EDF (</a:t>
            </a:r>
            <a:r>
              <a:rPr lang="en-US" dirty="0" err="1" smtClean="0"/>
              <a:t>gEDF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LSF</a:t>
            </a:r>
          </a:p>
          <a:p>
            <a:r>
              <a:rPr lang="en-US" dirty="0" smtClean="0"/>
              <a:t>Value-Based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97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Operation of 2 ACs with </a:t>
            </a:r>
            <a:r>
              <a:rPr lang="en-US" sz="3200" dirty="0"/>
              <a:t>D</a:t>
            </a:r>
            <a:r>
              <a:rPr lang="en-US" sz="3200" dirty="0" smtClean="0"/>
              <a:t>ifferent </a:t>
            </a:r>
            <a:r>
              <a:rPr lang="en-US" sz="3200" dirty="0"/>
              <a:t>S</a:t>
            </a:r>
            <a:r>
              <a:rPr lang="en-US" sz="3200" dirty="0" smtClean="0"/>
              <a:t>cheduling Policies (</a:t>
            </a:r>
            <a:r>
              <a:rPr lang="en-US" sz="3200" dirty="0" err="1" smtClean="0">
                <a:solidFill>
                  <a:srgbClr val="0000FF"/>
                </a:solidFill>
              </a:rPr>
              <a:t>gEDF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4" name="Content Placeholder 3" descr="gEDF_2AC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94" b="4994"/>
          <a:stretch>
            <a:fillRect/>
          </a:stretch>
        </p:blipFill>
        <p:spPr>
          <a:xfrm>
            <a:off x="285749" y="2143125"/>
            <a:ext cx="6390317" cy="3451225"/>
          </a:xfrm>
        </p:spPr>
      </p:pic>
      <p:sp>
        <p:nvSpPr>
          <p:cNvPr id="5" name="TextBox 4"/>
          <p:cNvSpPr txBox="1"/>
          <p:nvPr/>
        </p:nvSpPr>
        <p:spPr>
          <a:xfrm>
            <a:off x="6676066" y="2460625"/>
            <a:ext cx="2245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aseline="30000" dirty="0" smtClean="0">
                <a:solidFill>
                  <a:srgbClr val="0000FF"/>
                </a:solidFill>
              </a:rPr>
              <a:t>Comfort-</a:t>
            </a:r>
            <a:r>
              <a:rPr lang="en-US" sz="2400" baseline="30000" dirty="0">
                <a:solidFill>
                  <a:srgbClr val="0000FF"/>
                </a:solidFill>
              </a:rPr>
              <a:t>band </a:t>
            </a:r>
            <a:r>
              <a:rPr lang="en-US" sz="2400" baseline="30000" dirty="0" smtClean="0">
                <a:solidFill>
                  <a:srgbClr val="0000FF"/>
                </a:solidFill>
              </a:rPr>
              <a:t>not maintained</a:t>
            </a:r>
          </a:p>
          <a:p>
            <a:endParaRPr lang="en-US" sz="2400" baseline="30000" dirty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baseline="30000" dirty="0">
                <a:solidFill>
                  <a:srgbClr val="0000FF"/>
                </a:solidFill>
              </a:rPr>
              <a:t>Unnecessary switching of TCED.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1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Operation of 2 ACs with </a:t>
            </a:r>
            <a:r>
              <a:rPr lang="en-US" sz="3200" dirty="0"/>
              <a:t>D</a:t>
            </a:r>
            <a:r>
              <a:rPr lang="en-US" sz="3200" dirty="0" smtClean="0"/>
              <a:t>ifferent </a:t>
            </a:r>
            <a:r>
              <a:rPr lang="en-US" sz="3200" dirty="0"/>
              <a:t>S</a:t>
            </a:r>
            <a:r>
              <a:rPr lang="en-US" sz="3200" dirty="0" smtClean="0"/>
              <a:t>cheduling Policies (</a:t>
            </a:r>
            <a:r>
              <a:rPr lang="en-US" sz="3200" dirty="0" smtClean="0">
                <a:solidFill>
                  <a:srgbClr val="0000FF"/>
                </a:solidFill>
              </a:rPr>
              <a:t>LSF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676066" y="2460625"/>
            <a:ext cx="2245684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baseline="30000" dirty="0" smtClean="0">
                <a:solidFill>
                  <a:srgbClr val="0000FF"/>
                </a:solidFill>
              </a:rPr>
              <a:t>Unnecessary and large number of switching.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6" name="Content Placeholder 5" descr="lsf_2AC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94" b="4994"/>
          <a:stretch>
            <a:fillRect/>
          </a:stretch>
        </p:blipFill>
        <p:spPr>
          <a:xfrm>
            <a:off x="226958" y="2085158"/>
            <a:ext cx="6218292" cy="3358319"/>
          </a:xfrm>
        </p:spPr>
      </p:pic>
    </p:spTree>
    <p:extLst>
      <p:ext uri="{BB962C8B-B14F-4D97-AF65-F5344CB8AC3E}">
        <p14:creationId xmlns:p14="http://schemas.microsoft.com/office/powerpoint/2010/main" xmlns="" val="18708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Operation of 2 ACs with </a:t>
            </a:r>
            <a:r>
              <a:rPr lang="en-US" sz="3200" dirty="0"/>
              <a:t>D</a:t>
            </a:r>
            <a:r>
              <a:rPr lang="en-US" sz="3200" dirty="0" smtClean="0"/>
              <a:t>ifferent </a:t>
            </a:r>
            <a:r>
              <a:rPr lang="en-US" sz="3200" dirty="0"/>
              <a:t>S</a:t>
            </a:r>
            <a:r>
              <a:rPr lang="en-US" sz="3200" dirty="0" smtClean="0"/>
              <a:t>cheduling Policies (</a:t>
            </a:r>
            <a:r>
              <a:rPr lang="en-US" sz="3200" dirty="0" err="1" smtClean="0">
                <a:solidFill>
                  <a:srgbClr val="0000FF"/>
                </a:solidFill>
              </a:rPr>
              <a:t>ValueBased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676066" y="2460625"/>
            <a:ext cx="2245684" cy="152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aseline="30000" dirty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800" baseline="30000" dirty="0" smtClean="0">
                <a:solidFill>
                  <a:srgbClr val="0000FF"/>
                </a:solidFill>
              </a:rPr>
              <a:t>Unnecessary and very large number of switching.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6" name="Content Placeholder 5" descr="Value-based_2AC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94" b="4994"/>
          <a:stretch>
            <a:fillRect/>
          </a:stretch>
        </p:blipFill>
        <p:spPr>
          <a:xfrm>
            <a:off x="256216" y="2066909"/>
            <a:ext cx="6681160" cy="3608301"/>
          </a:xfrm>
        </p:spPr>
      </p:pic>
    </p:spTree>
    <p:extLst>
      <p:ext uri="{BB962C8B-B14F-4D97-AF65-F5344CB8AC3E}">
        <p14:creationId xmlns:p14="http://schemas.microsoft.com/office/powerpoint/2010/main" xmlns="" val="18708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Operation of 2 ACs with </a:t>
            </a:r>
            <a:r>
              <a:rPr lang="en-US" sz="3200" dirty="0"/>
              <a:t>D</a:t>
            </a:r>
            <a:r>
              <a:rPr lang="en-US" sz="3200" dirty="0" smtClean="0"/>
              <a:t>ifferent </a:t>
            </a:r>
            <a:r>
              <a:rPr lang="en-US" sz="3200" dirty="0"/>
              <a:t>S</a:t>
            </a:r>
            <a:r>
              <a:rPr lang="en-US" sz="3200" dirty="0" smtClean="0"/>
              <a:t>cheduling Policies (</a:t>
            </a:r>
            <a:r>
              <a:rPr lang="en-US" sz="3200" dirty="0" smtClean="0">
                <a:solidFill>
                  <a:srgbClr val="0000FF"/>
                </a:solidFill>
              </a:rPr>
              <a:t>TCBM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676066" y="2460625"/>
            <a:ext cx="22456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Maintains Comfort-Band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</a:t>
            </a:r>
            <a:r>
              <a:rPr lang="en-US" sz="2000" dirty="0" smtClean="0">
                <a:solidFill>
                  <a:srgbClr val="0000FF"/>
                </a:solidFill>
              </a:rPr>
              <a:t>witching </a:t>
            </a:r>
            <a:r>
              <a:rPr lang="en-US" sz="2000" dirty="0">
                <a:solidFill>
                  <a:srgbClr val="0000FF"/>
                </a:solidFill>
              </a:rPr>
              <a:t>of TCED occurs only when necessary. </a:t>
            </a:r>
          </a:p>
        </p:txBody>
      </p:sp>
      <p:pic>
        <p:nvPicPr>
          <p:cNvPr id="6" name="Content Placeholder 5" descr="tcbm_2AC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94" b="4994"/>
          <a:stretch>
            <a:fillRect/>
          </a:stretch>
        </p:blipFill>
        <p:spPr>
          <a:xfrm>
            <a:off x="226960" y="2190750"/>
            <a:ext cx="6449106" cy="3482975"/>
          </a:xfrm>
        </p:spPr>
      </p:pic>
    </p:spTree>
    <p:extLst>
      <p:ext uri="{BB962C8B-B14F-4D97-AF65-F5344CB8AC3E}">
        <p14:creationId xmlns:p14="http://schemas.microsoft.com/office/powerpoint/2010/main" xmlns="" val="18708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92549"/>
          </a:xfrm>
        </p:spPr>
        <p:txBody>
          <a:bodyPr/>
          <a:lstStyle/>
          <a:p>
            <a:r>
              <a:rPr lang="en-US" sz="3200" dirty="0" smtClean="0"/>
              <a:t>Simulation Results</a:t>
            </a:r>
            <a:endParaRPr lang="en-US" sz="3200" dirty="0"/>
          </a:p>
        </p:txBody>
      </p:sp>
      <p:pic>
        <p:nvPicPr>
          <p:cNvPr id="6" name="Picture 5" descr="PerformanceChart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276" y="1221460"/>
            <a:ext cx="4387849" cy="2634164"/>
          </a:xfrm>
          <a:prstGeom prst="rect">
            <a:avLst/>
          </a:prstGeom>
        </p:spPr>
      </p:pic>
      <p:pic>
        <p:nvPicPr>
          <p:cNvPr id="8" name="Picture 7" descr="PerformanceChart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276" y="3975257"/>
            <a:ext cx="4387850" cy="2641442"/>
          </a:xfrm>
          <a:prstGeom prst="rect">
            <a:avLst/>
          </a:prstGeom>
        </p:spPr>
      </p:pic>
      <p:pic>
        <p:nvPicPr>
          <p:cNvPr id="9" name="Picture 8" descr="PerformanceChart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7125" y="2346704"/>
            <a:ext cx="4076699" cy="245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37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29049"/>
          </a:xfrm>
        </p:spPr>
        <p:txBody>
          <a:bodyPr/>
          <a:lstStyle/>
          <a:p>
            <a:r>
              <a:rPr lang="en-US" sz="3200" dirty="0" smtClean="0"/>
              <a:t>Prototype Experiment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ACs are controlled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Comfort</a:t>
            </a:r>
            <a:r>
              <a:rPr lang="en-US" dirty="0"/>
              <a:t>-Band = [</a:t>
            </a:r>
            <a:r>
              <a:rPr lang="en-US" dirty="0" smtClean="0"/>
              <a:t>26</a:t>
            </a:r>
            <a:r>
              <a:rPr lang="en-US" baseline="30000" dirty="0" smtClean="0"/>
              <a:t>0</a:t>
            </a:r>
            <a:r>
              <a:rPr lang="en-US" dirty="0" smtClean="0"/>
              <a:t>C, 23</a:t>
            </a:r>
            <a:r>
              <a:rPr lang="en-US" baseline="30000" dirty="0" smtClean="0"/>
              <a:t>0</a:t>
            </a:r>
            <a:r>
              <a:rPr lang="en-US" dirty="0" smtClean="0"/>
              <a:t>C]</a:t>
            </a:r>
          </a:p>
          <a:p>
            <a:r>
              <a:rPr lang="en-US" dirty="0" smtClean="0"/>
              <a:t>Peak </a:t>
            </a:r>
            <a:r>
              <a:rPr lang="en-US" dirty="0"/>
              <a:t>demand constraint allows only 1 AC to run at a time.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79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29049"/>
          </a:xfrm>
        </p:spPr>
        <p:txBody>
          <a:bodyPr/>
          <a:lstStyle/>
          <a:p>
            <a:r>
              <a:rPr lang="en-US" sz="3200" dirty="0" smtClean="0"/>
              <a:t>Prototype Experiment with 2 ACs</a:t>
            </a:r>
            <a:endParaRPr lang="en-US" sz="3200" dirty="0"/>
          </a:p>
        </p:txBody>
      </p:sp>
      <p:pic>
        <p:nvPicPr>
          <p:cNvPr id="5" name="Content Placeholder 4" descr="tcbmTes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95" b="13995"/>
          <a:stretch>
            <a:fillRect/>
          </a:stretch>
        </p:blipFill>
        <p:spPr>
          <a:xfrm>
            <a:off x="549275" y="1444625"/>
            <a:ext cx="8042276" cy="4498976"/>
          </a:xfrm>
        </p:spPr>
      </p:pic>
    </p:spTree>
    <p:extLst>
      <p:ext uri="{BB962C8B-B14F-4D97-AF65-F5344CB8AC3E}">
        <p14:creationId xmlns:p14="http://schemas.microsoft.com/office/powerpoint/2010/main" xmlns="" val="13695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111375"/>
            <a:ext cx="8042276" cy="1555657"/>
          </a:xfrm>
        </p:spPr>
        <p:txBody>
          <a:bodyPr/>
          <a:lstStyle/>
          <a:p>
            <a:r>
              <a:rPr lang="en-US" sz="3200" dirty="0" smtClean="0"/>
              <a:t>Adaptive </a:t>
            </a:r>
            <a:r>
              <a:rPr lang="en-US" sz="3200" dirty="0" smtClean="0"/>
              <a:t>Demand-Response Control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and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Energy-Aware TCBM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67454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3799"/>
          </a:xfrm>
        </p:spPr>
        <p:txBody>
          <a:bodyPr/>
          <a:lstStyle/>
          <a:p>
            <a:r>
              <a:rPr lang="en-US" sz="2800" dirty="0" smtClean="0"/>
              <a:t>Effect of Varying Comfort-Band (Equal CB)</a:t>
            </a:r>
            <a:endParaRPr lang="en-US" sz="2800" dirty="0"/>
          </a:p>
        </p:txBody>
      </p:sp>
      <p:pic>
        <p:nvPicPr>
          <p:cNvPr id="4" name="Content Placeholder 3" descr="ac_curveEqCB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95" b="13995"/>
          <a:stretch>
            <a:fillRect/>
          </a:stretch>
        </p:blipFill>
        <p:spPr>
          <a:xfrm>
            <a:off x="200026" y="1127032"/>
            <a:ext cx="6308724" cy="3407159"/>
          </a:xfrm>
        </p:spPr>
      </p:pic>
      <p:sp>
        <p:nvSpPr>
          <p:cNvPr id="5" name="TextBox 4"/>
          <p:cNvSpPr txBox="1"/>
          <p:nvPr/>
        </p:nvSpPr>
        <p:spPr>
          <a:xfrm>
            <a:off x="6778625" y="2492375"/>
            <a:ext cx="18129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 smtClean="0">
                <a:solidFill>
                  <a:srgbClr val="008000"/>
                </a:solidFill>
              </a:rPr>
              <a:t>OFF-time </a:t>
            </a:r>
            <a:r>
              <a:rPr lang="en-US" dirty="0" smtClean="0">
                <a:solidFill>
                  <a:srgbClr val="0000FF"/>
                </a:solidFill>
              </a:rPr>
              <a:t>duration </a:t>
            </a:r>
            <a:r>
              <a:rPr lang="en-US" dirty="0" smtClean="0">
                <a:solidFill>
                  <a:srgbClr val="008000"/>
                </a:solidFill>
              </a:rPr>
              <a:t>increases </a:t>
            </a:r>
            <a:r>
              <a:rPr lang="en-US" dirty="0" smtClean="0">
                <a:solidFill>
                  <a:srgbClr val="0000FF"/>
                </a:solidFill>
              </a:rPr>
              <a:t>with shifting the CB up.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20" y="4825999"/>
            <a:ext cx="5450795" cy="15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18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TCEDs</a:t>
            </a:r>
            <a:r>
              <a:rPr lang="en-US" sz="3200" dirty="0" smtClean="0"/>
              <a:t>: Thermostatically </a:t>
            </a:r>
            <a:r>
              <a:rPr lang="en-US" sz="3200" dirty="0"/>
              <a:t>Controlled Electrical  Devices</a:t>
            </a:r>
          </a:p>
        </p:txBody>
      </p:sp>
      <p:pic>
        <p:nvPicPr>
          <p:cNvPr id="5" name="Picture 4" descr="energy_usag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7425" y="1619251"/>
            <a:ext cx="4800568" cy="40026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7062" y="5619750"/>
            <a:ext cx="291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Residential Energy Usage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43262" y="6149459"/>
            <a:ext cx="38376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00" dirty="0" smtClean="0">
                <a:solidFill>
                  <a:srgbClr val="0070C0"/>
                </a:solidFill>
              </a:rPr>
              <a:t>Source: </a:t>
            </a:r>
            <a:r>
              <a:rPr lang="en-IN" sz="1400" dirty="0" smtClean="0">
                <a:solidFill>
                  <a:srgbClr val="0070C0"/>
                </a:solidFill>
              </a:rPr>
              <a:t>National Academy of Sciences (2006)</a:t>
            </a:r>
            <a:endParaRPr lang="en-IN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6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39233"/>
            <a:ext cx="8042276" cy="876767"/>
          </a:xfrm>
        </p:spPr>
        <p:txBody>
          <a:bodyPr/>
          <a:lstStyle/>
          <a:p>
            <a:r>
              <a:rPr lang="en-US" sz="2800" dirty="0"/>
              <a:t>Effect of Varying Comfort-</a:t>
            </a:r>
            <a:r>
              <a:rPr lang="en-US" sz="2800" dirty="0" smtClean="0"/>
              <a:t>Band (Varying T</a:t>
            </a:r>
            <a:r>
              <a:rPr lang="en-US" sz="2800" baseline="30000" dirty="0" smtClean="0"/>
              <a:t>U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4" name="Content Placeholder 3" descr="ac_curveHigherTU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95" b="13995"/>
          <a:stretch>
            <a:fillRect/>
          </a:stretch>
        </p:blipFill>
        <p:spPr>
          <a:xfrm>
            <a:off x="406400" y="1210575"/>
            <a:ext cx="6118225" cy="3304276"/>
          </a:xfrm>
        </p:spPr>
      </p:pic>
      <p:sp>
        <p:nvSpPr>
          <p:cNvPr id="5" name="TextBox 4"/>
          <p:cNvSpPr txBox="1"/>
          <p:nvPr/>
        </p:nvSpPr>
        <p:spPr>
          <a:xfrm>
            <a:off x="6778625" y="2492375"/>
            <a:ext cx="181292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 smtClean="0">
                <a:solidFill>
                  <a:srgbClr val="008000"/>
                </a:solidFill>
              </a:rPr>
              <a:t>OFF-time </a:t>
            </a:r>
            <a:r>
              <a:rPr lang="en-US" dirty="0" smtClean="0">
                <a:solidFill>
                  <a:srgbClr val="0000FF"/>
                </a:solidFill>
              </a:rPr>
              <a:t>duration </a:t>
            </a:r>
            <a:r>
              <a:rPr lang="en-US" dirty="0" smtClean="0">
                <a:solidFill>
                  <a:srgbClr val="008000"/>
                </a:solidFill>
              </a:rPr>
              <a:t>increases </a:t>
            </a:r>
            <a:r>
              <a:rPr lang="en-US" dirty="0" smtClean="0">
                <a:solidFill>
                  <a:srgbClr val="0000FF"/>
                </a:solidFill>
              </a:rPr>
              <a:t>by  shifting the upper-limit T</a:t>
            </a:r>
            <a:r>
              <a:rPr lang="en-US" baseline="30000" dirty="0" smtClean="0">
                <a:solidFill>
                  <a:srgbClr val="0000FF"/>
                </a:solidFill>
              </a:rPr>
              <a:t>U</a:t>
            </a:r>
            <a:r>
              <a:rPr lang="en-US" dirty="0" smtClean="0">
                <a:solidFill>
                  <a:srgbClr val="0000FF"/>
                </a:solidFill>
              </a:rPr>
              <a:t> of the CB.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4778374"/>
            <a:ext cx="5191125" cy="143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898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29049"/>
          </a:xfrm>
        </p:spPr>
        <p:txBody>
          <a:bodyPr/>
          <a:lstStyle/>
          <a:p>
            <a:r>
              <a:rPr lang="en-US" sz="2800" dirty="0"/>
              <a:t>Effect of Varying Comfort-</a:t>
            </a:r>
            <a:r>
              <a:rPr lang="en-US" sz="2800" dirty="0" smtClean="0"/>
              <a:t>Band (Varying T</a:t>
            </a:r>
            <a:r>
              <a:rPr lang="en-US" sz="2800" baseline="30000" dirty="0" smtClean="0"/>
              <a:t>L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4" name="Content Placeholder 3" descr="ac_curveLowerTL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95" b="13995"/>
          <a:stretch>
            <a:fillRect/>
          </a:stretch>
        </p:blipFill>
        <p:spPr>
          <a:xfrm>
            <a:off x="406400" y="1301749"/>
            <a:ext cx="6184559" cy="3340101"/>
          </a:xfrm>
        </p:spPr>
      </p:pic>
      <p:sp>
        <p:nvSpPr>
          <p:cNvPr id="5" name="TextBox 4"/>
          <p:cNvSpPr txBox="1"/>
          <p:nvPr/>
        </p:nvSpPr>
        <p:spPr>
          <a:xfrm>
            <a:off x="6778625" y="2492375"/>
            <a:ext cx="181292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 smtClean="0">
                <a:solidFill>
                  <a:srgbClr val="008000"/>
                </a:solidFill>
              </a:rPr>
              <a:t>ON-time </a:t>
            </a:r>
            <a:r>
              <a:rPr lang="en-US" dirty="0" smtClean="0">
                <a:solidFill>
                  <a:srgbClr val="0000FF"/>
                </a:solidFill>
              </a:rPr>
              <a:t>duration </a:t>
            </a:r>
            <a:r>
              <a:rPr lang="en-US" dirty="0" smtClean="0">
                <a:solidFill>
                  <a:srgbClr val="008000"/>
                </a:solidFill>
              </a:rPr>
              <a:t>increases </a:t>
            </a:r>
            <a:r>
              <a:rPr lang="en-US" dirty="0" smtClean="0">
                <a:solidFill>
                  <a:srgbClr val="0000FF"/>
                </a:solidFill>
              </a:rPr>
              <a:t>with shifting the lower limit T</a:t>
            </a:r>
            <a:r>
              <a:rPr lang="en-US" baseline="30000" dirty="0" smtClean="0">
                <a:solidFill>
                  <a:srgbClr val="0000FF"/>
                </a:solidFill>
              </a:rPr>
              <a:t>L</a:t>
            </a:r>
            <a:r>
              <a:rPr lang="en-US" dirty="0" smtClean="0">
                <a:solidFill>
                  <a:srgbClr val="0000FF"/>
                </a:solidFill>
              </a:rPr>
              <a:t> of the CB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24" y="5060949"/>
            <a:ext cx="5476535" cy="148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91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02049"/>
          </a:xfrm>
        </p:spPr>
        <p:txBody>
          <a:bodyPr/>
          <a:lstStyle/>
          <a:p>
            <a:r>
              <a:rPr lang="en-US" sz="3200" dirty="0" smtClean="0"/>
              <a:t>On-line Adaptive Control using TCBM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95375"/>
            <a:ext cx="8042276" cy="50228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Feasibility</a:t>
            </a:r>
            <a:r>
              <a:rPr lang="en-US" sz="2000" dirty="0" smtClean="0"/>
              <a:t> condition can be improved by </a:t>
            </a:r>
          </a:p>
          <a:p>
            <a:r>
              <a:rPr lang="en-US" sz="2000" dirty="0"/>
              <a:t>shifting comfort-band up (say from [23</a:t>
            </a:r>
            <a:r>
              <a:rPr lang="en-US" sz="2000" baseline="30000" dirty="0"/>
              <a:t>0</a:t>
            </a:r>
            <a:r>
              <a:rPr lang="en-US" sz="2000" dirty="0"/>
              <a:t>C,25</a:t>
            </a:r>
            <a:r>
              <a:rPr lang="en-US" sz="2000" baseline="30000" dirty="0"/>
              <a:t>0</a:t>
            </a:r>
            <a:r>
              <a:rPr lang="en-US" sz="2000" dirty="0"/>
              <a:t>C] to [24</a:t>
            </a:r>
            <a:r>
              <a:rPr lang="en-US" sz="2000" baseline="30000" dirty="0"/>
              <a:t>0</a:t>
            </a:r>
            <a:r>
              <a:rPr lang="en-US" sz="2000" dirty="0"/>
              <a:t>C,26</a:t>
            </a:r>
            <a:r>
              <a:rPr lang="en-US" sz="2000" baseline="30000" dirty="0"/>
              <a:t>0</a:t>
            </a:r>
            <a:r>
              <a:rPr lang="en-US" sz="2000" dirty="0"/>
              <a:t>C]</a:t>
            </a:r>
            <a:r>
              <a:rPr lang="en-US" sz="2000" dirty="0" smtClean="0"/>
              <a:t>), or</a:t>
            </a:r>
          </a:p>
          <a:p>
            <a:r>
              <a:rPr lang="en-US" sz="2000" dirty="0"/>
              <a:t>shifting up the upper limit of comfort-band (say from 25</a:t>
            </a:r>
            <a:r>
              <a:rPr lang="en-US" sz="2000" baseline="30000" dirty="0"/>
              <a:t>0</a:t>
            </a:r>
            <a:r>
              <a:rPr lang="en-US" sz="2000" dirty="0"/>
              <a:t>C to 26</a:t>
            </a:r>
            <a:r>
              <a:rPr lang="en-US" sz="2000" baseline="30000" dirty="0"/>
              <a:t>0</a:t>
            </a:r>
            <a:r>
              <a:rPr lang="en-US" sz="2000" dirty="0"/>
              <a:t>C). 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Comfort</a:t>
            </a:r>
            <a:r>
              <a:rPr lang="en-US" sz="2000" dirty="0"/>
              <a:t>-band can be adjusted dynamically peak-demand constraint. 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508" y="3028950"/>
            <a:ext cx="5809511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05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ope_vs_ener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896" y="3367889"/>
            <a:ext cx="2833838" cy="1700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97647"/>
            <a:ext cx="8042276" cy="682532"/>
          </a:xfrm>
        </p:spPr>
        <p:txBody>
          <a:bodyPr/>
          <a:lstStyle/>
          <a:p>
            <a:r>
              <a:rPr lang="en-US" sz="3200" dirty="0" smtClean="0"/>
              <a:t>Energy Consumption Vs Cooling Slope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30448"/>
            <a:ext cx="8259458" cy="4513153"/>
          </a:xfrm>
        </p:spPr>
        <p:txBody>
          <a:bodyPr/>
          <a:lstStyle/>
          <a:p>
            <a:r>
              <a:rPr lang="en-US" dirty="0" smtClean="0"/>
              <a:t>Temperature Profile of an AC</a:t>
            </a:r>
          </a:p>
          <a:p>
            <a:endParaRPr lang="en-US" dirty="0"/>
          </a:p>
          <a:p>
            <a:r>
              <a:rPr lang="en-US" dirty="0" smtClean="0"/>
              <a:t>Cooling Slope</a:t>
            </a:r>
          </a:p>
          <a:p>
            <a:endParaRPr lang="en-US" dirty="0"/>
          </a:p>
          <a:p>
            <a:r>
              <a:rPr lang="en-US" dirty="0" smtClean="0"/>
              <a:t>Energy Consumption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34174749"/>
              </p:ext>
            </p:extLst>
          </p:nvPr>
        </p:nvGraphicFramePr>
        <p:xfrm>
          <a:off x="3015186" y="2101616"/>
          <a:ext cx="2663726" cy="617676"/>
        </p:xfrm>
        <a:graphic>
          <a:graphicData uri="http://schemas.openxmlformats.org/presentationml/2006/ole">
            <p:oleObj spid="_x0000_s4396" name="Equation" r:id="rId4" imgW="868320" imgH="19188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56029562"/>
              </p:ext>
            </p:extLst>
          </p:nvPr>
        </p:nvGraphicFramePr>
        <p:xfrm>
          <a:off x="2946544" y="3232149"/>
          <a:ext cx="2732368" cy="891615"/>
        </p:xfrm>
        <a:graphic>
          <a:graphicData uri="http://schemas.openxmlformats.org/presentationml/2006/ole">
            <p:oleObj spid="_x0000_s4397" name="Equation" r:id="rId5" imgW="1197360" imgH="38376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38227025"/>
              </p:ext>
            </p:extLst>
          </p:nvPr>
        </p:nvGraphicFramePr>
        <p:xfrm>
          <a:off x="2833966" y="4807696"/>
          <a:ext cx="3140929" cy="929715"/>
        </p:xfrm>
        <a:graphic>
          <a:graphicData uri="http://schemas.openxmlformats.org/presentationml/2006/ole">
            <p:oleObj spid="_x0000_s4398" name="Equation" r:id="rId6" imgW="1572480" imgH="456840" progId="Equation.3">
              <p:embed/>
            </p:oleObj>
          </a:graphicData>
        </a:graphic>
      </p:graphicFrame>
      <p:pic>
        <p:nvPicPr>
          <p:cNvPr id="11" name="Content Placeholder 10" descr="ACchar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94" b="4994"/>
          <a:stretch>
            <a:fillRect/>
          </a:stretch>
        </p:blipFill>
        <p:spPr>
          <a:xfrm>
            <a:off x="5974894" y="1565215"/>
            <a:ext cx="2833839" cy="153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36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18469"/>
            <a:ext cx="8042276" cy="684041"/>
          </a:xfrm>
        </p:spPr>
        <p:txBody>
          <a:bodyPr/>
          <a:lstStyle/>
          <a:p>
            <a:r>
              <a:rPr lang="en-IN" sz="3200" dirty="0" smtClean="0"/>
              <a:t>Energy Consumption Vs Cooling Slopes</a:t>
            </a:r>
            <a:endParaRPr lang="en-IN" sz="3200" dirty="0"/>
          </a:p>
        </p:txBody>
      </p:sp>
      <p:pic>
        <p:nvPicPr>
          <p:cNvPr id="4" name="Content Placeholder 3" descr="slope_vs_energ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042" y="1511202"/>
            <a:ext cx="7315200" cy="4389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102409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Thermal Characteristics of an AC (near linear operating zone)</a:t>
            </a:r>
            <a:endParaRPr lang="en-US" sz="3200" dirty="0"/>
          </a:p>
        </p:txBody>
      </p:sp>
      <p:pic>
        <p:nvPicPr>
          <p:cNvPr id="4" name="Content Placeholder 3" descr="FigACcharLinear22_5to25_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94" b="499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736113" y="5846090"/>
            <a:ext cx="174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Time (Sec.)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7200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19026"/>
            <a:ext cx="8042276" cy="817003"/>
          </a:xfrm>
        </p:spPr>
        <p:txBody>
          <a:bodyPr/>
          <a:lstStyle/>
          <a:p>
            <a:r>
              <a:rPr lang="en-US" sz="3200" dirty="0" smtClean="0"/>
              <a:t>Simulation and Results</a:t>
            </a:r>
            <a:endParaRPr lang="en-US" sz="3200" dirty="0"/>
          </a:p>
        </p:txBody>
      </p:sp>
      <p:pic>
        <p:nvPicPr>
          <p:cNvPr id="5" name="Content Placeholder 4" descr="plot22_5n25_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94" b="4994"/>
          <a:stretch>
            <a:fillRect/>
          </a:stretch>
        </p:blipFill>
        <p:spPr>
          <a:xfrm>
            <a:off x="549275" y="1924932"/>
            <a:ext cx="7698255" cy="4157604"/>
          </a:xfrm>
        </p:spPr>
      </p:pic>
      <p:sp>
        <p:nvSpPr>
          <p:cNvPr id="6" name="TextBox 5"/>
          <p:cNvSpPr txBox="1"/>
          <p:nvPr/>
        </p:nvSpPr>
        <p:spPr>
          <a:xfrm>
            <a:off x="1255059" y="1172293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Cumulative </a:t>
            </a:r>
            <a:r>
              <a:rPr lang="en-US" b="1" dirty="0" smtClean="0">
                <a:solidFill>
                  <a:srgbClr val="008000"/>
                </a:solidFill>
              </a:rPr>
              <a:t>ON-time </a:t>
            </a:r>
            <a:r>
              <a:rPr lang="en-US" dirty="0" smtClean="0"/>
              <a:t>(3 ACs)= </a:t>
            </a:r>
            <a:r>
              <a:rPr lang="en-US" b="1" dirty="0" smtClean="0">
                <a:solidFill>
                  <a:srgbClr val="008000"/>
                </a:solidFill>
              </a:rPr>
              <a:t>205.7 min </a:t>
            </a:r>
            <a:r>
              <a:rPr lang="en-US" dirty="0" smtClean="0"/>
              <a:t>in 120 min duration</a:t>
            </a:r>
          </a:p>
          <a:p>
            <a:pPr algn="ctr"/>
            <a:r>
              <a:rPr lang="en-US" b="1" dirty="0" smtClean="0">
                <a:solidFill>
                  <a:srgbClr val="000090"/>
                </a:solidFill>
              </a:rPr>
              <a:t>CB</a:t>
            </a:r>
            <a:r>
              <a:rPr lang="en-US" dirty="0" smtClean="0"/>
              <a:t> = [</a:t>
            </a:r>
            <a:r>
              <a:rPr lang="en-US" b="1" dirty="0" smtClean="0">
                <a:solidFill>
                  <a:srgbClr val="800000"/>
                </a:solidFill>
              </a:rPr>
              <a:t>25.5</a:t>
            </a:r>
            <a:r>
              <a:rPr lang="en-US" b="1" baseline="30000" dirty="0" smtClean="0">
                <a:solidFill>
                  <a:srgbClr val="800000"/>
                </a:solidFill>
              </a:rPr>
              <a:t>0</a:t>
            </a:r>
            <a:r>
              <a:rPr lang="en-US" b="1" dirty="0" smtClean="0">
                <a:solidFill>
                  <a:srgbClr val="800000"/>
                </a:solidFill>
              </a:rPr>
              <a:t>C, 22.5</a:t>
            </a:r>
            <a:r>
              <a:rPr lang="en-US" b="1" baseline="30000" dirty="0" smtClean="0">
                <a:solidFill>
                  <a:srgbClr val="800000"/>
                </a:solidFill>
              </a:rPr>
              <a:t>0</a:t>
            </a:r>
            <a:r>
              <a:rPr lang="en-US" b="1" dirty="0" smtClean="0">
                <a:solidFill>
                  <a:srgbClr val="800000"/>
                </a:solidFill>
              </a:rPr>
              <a:t>C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6113" y="5936798"/>
            <a:ext cx="174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Time (Min.)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161510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102409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Thermal Characteristics of an AC (near linear operating zone)</a:t>
            </a:r>
            <a:endParaRPr lang="en-US" sz="3200" dirty="0"/>
          </a:p>
        </p:txBody>
      </p:sp>
      <p:pic>
        <p:nvPicPr>
          <p:cNvPr id="4" name="Content Placeholder 3" descr="FigACcharLinear22_5to25_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94" b="499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736113" y="5846090"/>
            <a:ext cx="174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Time (Sec.)</a:t>
            </a:r>
            <a:endParaRPr lang="en-IN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87500" y="3302000"/>
            <a:ext cx="65405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12900" y="4708525"/>
            <a:ext cx="65405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00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69365"/>
          </a:xfrm>
        </p:spPr>
        <p:txBody>
          <a:bodyPr/>
          <a:lstStyle/>
          <a:p>
            <a:r>
              <a:rPr lang="en-US" dirty="0" smtClean="0"/>
              <a:t>Simulation and Results</a:t>
            </a:r>
            <a:endParaRPr lang="en-US" dirty="0"/>
          </a:p>
        </p:txBody>
      </p:sp>
      <p:pic>
        <p:nvPicPr>
          <p:cNvPr id="4" name="Content Placeholder 3" descr="plot21_5n24_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94" b="4994"/>
          <a:stretch>
            <a:fillRect/>
          </a:stretch>
        </p:blipFill>
        <p:spPr>
          <a:xfrm>
            <a:off x="549275" y="1684153"/>
            <a:ext cx="8042276" cy="4343400"/>
          </a:xfrm>
        </p:spPr>
      </p:pic>
      <p:sp>
        <p:nvSpPr>
          <p:cNvPr id="6" name="TextBox 5"/>
          <p:cNvSpPr txBox="1"/>
          <p:nvPr/>
        </p:nvSpPr>
        <p:spPr>
          <a:xfrm>
            <a:off x="1255059" y="916876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Cumulative </a:t>
            </a:r>
            <a:r>
              <a:rPr lang="en-US" b="1" dirty="0" smtClean="0">
                <a:solidFill>
                  <a:srgbClr val="008000"/>
                </a:solidFill>
              </a:rPr>
              <a:t>ON-time </a:t>
            </a:r>
            <a:r>
              <a:rPr lang="en-US" dirty="0" smtClean="0"/>
              <a:t>(3 ACs)= </a:t>
            </a:r>
            <a:r>
              <a:rPr lang="en-US" b="1" dirty="0" smtClean="0">
                <a:solidFill>
                  <a:srgbClr val="008000"/>
                </a:solidFill>
              </a:rPr>
              <a:t>329.0 min </a:t>
            </a:r>
            <a:r>
              <a:rPr lang="en-US" dirty="0" smtClean="0"/>
              <a:t>in 120 min duration</a:t>
            </a:r>
          </a:p>
          <a:p>
            <a:pPr algn="ctr"/>
            <a:r>
              <a:rPr lang="en-US" b="1" dirty="0" smtClean="0">
                <a:solidFill>
                  <a:srgbClr val="000090"/>
                </a:solidFill>
              </a:rPr>
              <a:t>CB[T</a:t>
            </a:r>
            <a:r>
              <a:rPr lang="en-US" b="1" baseline="30000" dirty="0" smtClean="0">
                <a:solidFill>
                  <a:srgbClr val="000090"/>
                </a:solidFill>
              </a:rPr>
              <a:t>U</a:t>
            </a:r>
            <a:r>
              <a:rPr lang="en-US" b="1" dirty="0" smtClean="0">
                <a:solidFill>
                  <a:srgbClr val="000090"/>
                </a:solidFill>
              </a:rPr>
              <a:t>, T</a:t>
            </a:r>
            <a:r>
              <a:rPr lang="en-US" b="1" baseline="30000" dirty="0" smtClean="0">
                <a:solidFill>
                  <a:srgbClr val="000090"/>
                </a:solidFill>
              </a:rPr>
              <a:t>L</a:t>
            </a:r>
            <a:r>
              <a:rPr lang="en-US" b="1" dirty="0" smtClean="0">
                <a:solidFill>
                  <a:srgbClr val="000090"/>
                </a:solidFill>
              </a:rPr>
              <a:t>]</a:t>
            </a:r>
            <a:r>
              <a:rPr lang="en-US" dirty="0" smtClean="0"/>
              <a:t> = [</a:t>
            </a:r>
            <a:r>
              <a:rPr lang="en-US" b="1" dirty="0" smtClean="0">
                <a:solidFill>
                  <a:srgbClr val="800000"/>
                </a:solidFill>
              </a:rPr>
              <a:t>24.5</a:t>
            </a:r>
            <a:r>
              <a:rPr lang="en-US" b="1" baseline="30000" dirty="0" smtClean="0">
                <a:solidFill>
                  <a:srgbClr val="800000"/>
                </a:solidFill>
              </a:rPr>
              <a:t>0</a:t>
            </a:r>
            <a:r>
              <a:rPr lang="en-US" b="1" dirty="0" smtClean="0">
                <a:solidFill>
                  <a:srgbClr val="800000"/>
                </a:solidFill>
              </a:rPr>
              <a:t>C, 21.5</a:t>
            </a:r>
            <a:r>
              <a:rPr lang="en-US" b="1" baseline="30000" dirty="0" smtClean="0">
                <a:solidFill>
                  <a:srgbClr val="800000"/>
                </a:solidFill>
              </a:rPr>
              <a:t>0</a:t>
            </a:r>
            <a:r>
              <a:rPr lang="en-US" b="1" dirty="0" smtClean="0">
                <a:solidFill>
                  <a:srgbClr val="800000"/>
                </a:solidFill>
              </a:rPr>
              <a:t>C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6113" y="5906562"/>
            <a:ext cx="174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Time (Min.)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39221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ON-time for Different CB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7832262"/>
              </p:ext>
            </p:extLst>
          </p:nvPr>
        </p:nvGraphicFramePr>
        <p:xfrm>
          <a:off x="549275" y="3916082"/>
          <a:ext cx="804227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1138"/>
                <a:gridCol w="402113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Comfort-Band (CB)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Cumulative ON-time (min.)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25.5</a:t>
                      </a:r>
                      <a:r>
                        <a:rPr lang="en-US" sz="2000" baseline="30000" dirty="0" smtClean="0"/>
                        <a:t>0</a:t>
                      </a:r>
                      <a:r>
                        <a:rPr lang="en-US" sz="2000" dirty="0" smtClean="0"/>
                        <a:t>C -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22.5</a:t>
                      </a:r>
                      <a:r>
                        <a:rPr lang="en-US" sz="2000" baseline="30000" dirty="0" smtClean="0"/>
                        <a:t>0</a:t>
                      </a:r>
                      <a:r>
                        <a:rPr lang="en-US" sz="2000" dirty="0" smtClean="0"/>
                        <a:t>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205.7</a:t>
                      </a:r>
                      <a:endParaRPr lang="en-US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24.5</a:t>
                      </a:r>
                      <a:r>
                        <a:rPr lang="en-US" sz="2000" baseline="30000" dirty="0" smtClean="0"/>
                        <a:t>0</a:t>
                      </a:r>
                      <a:r>
                        <a:rPr lang="en-US" sz="2000" dirty="0" smtClean="0"/>
                        <a:t>C -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21.5</a:t>
                      </a:r>
                      <a:r>
                        <a:rPr lang="en-US" sz="2000" baseline="30000" dirty="0" smtClean="0"/>
                        <a:t>0</a:t>
                      </a:r>
                      <a:r>
                        <a:rPr lang="en-US" sz="2000" dirty="0" smtClean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800000"/>
                          </a:solidFill>
                        </a:rPr>
                        <a:t>329.0</a:t>
                      </a:r>
                      <a:endParaRPr lang="en-US" sz="20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74" y="1882588"/>
            <a:ext cx="786260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Duration: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rgbClr val="000090"/>
                </a:solidFill>
              </a:rPr>
              <a:t>120</a:t>
            </a:r>
            <a:r>
              <a:rPr lang="en-US" sz="2400" b="1" dirty="0" smtClean="0">
                <a:solidFill>
                  <a:srgbClr val="000090"/>
                </a:solidFill>
              </a:rPr>
              <a:t> min.</a:t>
            </a:r>
          </a:p>
          <a:p>
            <a:r>
              <a:rPr lang="en-US" sz="2400" b="1" dirty="0" smtClean="0"/>
              <a:t>Peak Demand Constraint: </a:t>
            </a:r>
            <a:r>
              <a:rPr lang="en-US" sz="2400" dirty="0" smtClean="0"/>
              <a:t>permits </a:t>
            </a:r>
            <a:r>
              <a:rPr lang="en-US" sz="2400" b="1" dirty="0" smtClean="0">
                <a:solidFill>
                  <a:srgbClr val="000090"/>
                </a:solidFill>
              </a:rPr>
              <a:t>m=</a:t>
            </a:r>
            <a:r>
              <a:rPr lang="en-US" sz="2400" b="1" i="1" dirty="0" smtClean="0">
                <a:solidFill>
                  <a:srgbClr val="000090"/>
                </a:solidFill>
              </a:rPr>
              <a:t>3 </a:t>
            </a:r>
            <a:r>
              <a:rPr lang="en-US" sz="2400" dirty="0" smtClean="0"/>
              <a:t>ACs to run at a time</a:t>
            </a:r>
            <a:r>
              <a:rPr lang="en-US" sz="2400" i="1" dirty="0" smtClean="0"/>
              <a:t> </a:t>
            </a:r>
            <a:endParaRPr lang="en-US" sz="2400" i="1" dirty="0"/>
          </a:p>
        </p:txBody>
      </p:sp>
      <p:sp>
        <p:nvSpPr>
          <p:cNvPr id="5" name="Explosion 1 4"/>
          <p:cNvSpPr/>
          <p:nvPr/>
        </p:nvSpPr>
        <p:spPr>
          <a:xfrm>
            <a:off x="7356297" y="4613097"/>
            <a:ext cx="1972638" cy="2095928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Energy-Saving 37%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0722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TCEDs</a:t>
            </a:r>
            <a:r>
              <a:rPr lang="en-US" sz="3200" dirty="0" smtClean="0"/>
              <a:t>: Thermostatically </a:t>
            </a:r>
            <a:r>
              <a:rPr lang="en-US" sz="3200" dirty="0"/>
              <a:t>Controlled Electrical  Devices</a:t>
            </a:r>
          </a:p>
        </p:txBody>
      </p:sp>
      <p:pic>
        <p:nvPicPr>
          <p:cNvPr id="3" name="Picture 2" descr="energy_us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0834" y="1609726"/>
            <a:ext cx="4809364" cy="4010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7062" y="5619750"/>
            <a:ext cx="291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Residential Energy Usage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243262" y="6149459"/>
            <a:ext cx="38376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00" dirty="0" smtClean="0">
                <a:solidFill>
                  <a:srgbClr val="0070C0"/>
                </a:solidFill>
              </a:rPr>
              <a:t>Source: </a:t>
            </a:r>
            <a:r>
              <a:rPr lang="en-IN" sz="1400" dirty="0" smtClean="0">
                <a:solidFill>
                  <a:srgbClr val="0070C0"/>
                </a:solidFill>
              </a:rPr>
              <a:t>National Academy of Sciences (2006)</a:t>
            </a:r>
            <a:endParaRPr lang="en-IN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04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47337"/>
            <a:ext cx="8042276" cy="795169"/>
          </a:xfrm>
        </p:spPr>
        <p:txBody>
          <a:bodyPr/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Feasibility analysis technique for maintenance of thermal comfort-band. </a:t>
            </a:r>
          </a:p>
          <a:p>
            <a:r>
              <a:rPr lang="en-US" dirty="0"/>
              <a:t>TCBM algorithm has superior performance characteristics. </a:t>
            </a:r>
            <a:endParaRPr lang="en-US" dirty="0" smtClean="0"/>
          </a:p>
          <a:p>
            <a:r>
              <a:rPr lang="en-US" dirty="0" smtClean="0"/>
              <a:t>Prototype </a:t>
            </a:r>
            <a:r>
              <a:rPr lang="en-US" dirty="0"/>
              <a:t>implementation of TCBM shows peak-demand reduction. </a:t>
            </a:r>
            <a:endParaRPr lang="en-US" dirty="0" smtClean="0"/>
          </a:p>
          <a:p>
            <a:r>
              <a:rPr lang="en-US" dirty="0" smtClean="0"/>
              <a:t>TCBM </a:t>
            </a:r>
            <a:r>
              <a:rPr lang="en-US" dirty="0"/>
              <a:t>is amenable to adaptive demand-response. </a:t>
            </a:r>
          </a:p>
          <a:p>
            <a:r>
              <a:rPr lang="en-US" dirty="0" smtClean="0"/>
              <a:t>Significant reduction in energy consumption by shifting the CB just by 1</a:t>
            </a:r>
            <a:r>
              <a:rPr lang="en-US" baseline="30000" dirty="0" smtClean="0"/>
              <a:t>0</a:t>
            </a:r>
            <a:r>
              <a:rPr lang="en-US" dirty="0" smtClean="0"/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xmlns="" val="5427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260313"/>
            <a:ext cx="8042276" cy="1489753"/>
          </a:xfrm>
        </p:spPr>
        <p:txBody>
          <a:bodyPr/>
          <a:lstStyle/>
          <a:p>
            <a:r>
              <a:rPr lang="en-IN" dirty="0" smtClean="0">
                <a:solidFill>
                  <a:schemeClr val="accent6">
                    <a:lumMod val="50000"/>
                  </a:schemeClr>
                </a:solidFill>
              </a:rPr>
              <a:t>Thank You!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Questions are Welcome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101432"/>
            <a:ext cx="8042276" cy="1429417"/>
          </a:xfrm>
        </p:spPr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52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48335"/>
          </a:xfrm>
        </p:spPr>
        <p:txBody>
          <a:bodyPr/>
          <a:lstStyle/>
          <a:p>
            <a:r>
              <a:rPr lang="en-US" sz="3200" dirty="0" smtClean="0"/>
              <a:t>Implementation - I</a:t>
            </a:r>
            <a:endParaRPr lang="en-US" sz="32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266700" y="1444532"/>
            <a:ext cx="8324851" cy="4802617"/>
            <a:chOff x="0" y="0"/>
            <a:chExt cx="8610600" cy="5334635"/>
          </a:xfrm>
        </p:grpSpPr>
        <p:sp>
          <p:nvSpPr>
            <p:cNvPr id="37" name="Rounded Rectangle 36"/>
            <p:cNvSpPr/>
            <p:nvPr/>
          </p:nvSpPr>
          <p:spPr>
            <a:xfrm>
              <a:off x="457200" y="1371600"/>
              <a:ext cx="1066800" cy="1676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Arduino Board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362200" y="1676400"/>
              <a:ext cx="11430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AC1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038600" y="1676400"/>
              <a:ext cx="11430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AC2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715000" y="1676400"/>
              <a:ext cx="11430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AC3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7467600" y="1676400"/>
              <a:ext cx="11430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AC4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42" name="Flowchart: Delay 8"/>
            <p:cNvSpPr/>
            <p:nvPr/>
          </p:nvSpPr>
          <p:spPr>
            <a:xfrm rot="5400000">
              <a:off x="2781300" y="1104900"/>
              <a:ext cx="228600" cy="152400"/>
            </a:xfrm>
            <a:prstGeom prst="flowChartDelay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lowchart: Delay 9"/>
            <p:cNvSpPr/>
            <p:nvPr/>
          </p:nvSpPr>
          <p:spPr>
            <a:xfrm rot="5400000">
              <a:off x="6134100" y="1104900"/>
              <a:ext cx="228600" cy="152400"/>
            </a:xfrm>
            <a:prstGeom prst="flowChartDelay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lowchart: Delay 10"/>
            <p:cNvSpPr/>
            <p:nvPr/>
          </p:nvSpPr>
          <p:spPr>
            <a:xfrm rot="5400000">
              <a:off x="4457700" y="1104900"/>
              <a:ext cx="228600" cy="152400"/>
            </a:xfrm>
            <a:prstGeom prst="flowChartDelay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lowchart: Delay 11"/>
            <p:cNvSpPr/>
            <p:nvPr/>
          </p:nvSpPr>
          <p:spPr>
            <a:xfrm rot="5400000">
              <a:off x="7886700" y="1104900"/>
              <a:ext cx="228600" cy="152400"/>
            </a:xfrm>
            <a:prstGeom prst="flowChartDelay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990600" y="381000"/>
              <a:ext cx="7010400" cy="127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2551430" y="724535"/>
              <a:ext cx="685800" cy="127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4213860" y="723900"/>
              <a:ext cx="685800" cy="127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5903595" y="723900"/>
              <a:ext cx="685800" cy="127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 flipV="1">
              <a:off x="7658100" y="723900"/>
              <a:ext cx="685800" cy="127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494983" y="875982"/>
              <a:ext cx="990600" cy="635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81000" y="0"/>
              <a:ext cx="1220470" cy="2374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One Wire Protocol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88385" y="609600"/>
              <a:ext cx="1969135" cy="2374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DS18B20 Temperature sensors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676400" y="3352800"/>
              <a:ext cx="914400" cy="1066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Stage1 Relay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810000" y="3352800"/>
              <a:ext cx="914400" cy="1066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Stage2 Relay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rot="5400000">
              <a:off x="570865" y="3467100"/>
              <a:ext cx="838200" cy="127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990600" y="3886200"/>
              <a:ext cx="685800" cy="127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590800" y="3886200"/>
              <a:ext cx="1219200" cy="1270"/>
            </a:xfrm>
            <a:prstGeom prst="line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5400000" flipH="1" flipV="1">
              <a:off x="3808730" y="4876800"/>
              <a:ext cx="914400" cy="1270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232910" y="4648200"/>
              <a:ext cx="868045" cy="383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230 V for 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ACs to work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rot="5400000" flipH="1" flipV="1">
              <a:off x="1640840" y="4876165"/>
              <a:ext cx="914400" cy="1270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Elbow Connector 61"/>
            <p:cNvCxnSpPr/>
            <p:nvPr/>
          </p:nvCxnSpPr>
          <p:spPr>
            <a:xfrm rot="5400000" flipH="1" flipV="1">
              <a:off x="3790950" y="2533650"/>
              <a:ext cx="1295400" cy="342900"/>
            </a:xfrm>
            <a:prstGeom prst="bentConnector3">
              <a:avLst>
                <a:gd name="adj1" fmla="val 50000"/>
              </a:avLst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/>
            <p:nvPr/>
          </p:nvCxnSpPr>
          <p:spPr>
            <a:xfrm rot="5400000" flipH="1" flipV="1">
              <a:off x="4716145" y="1695450"/>
              <a:ext cx="1295400" cy="2019300"/>
            </a:xfrm>
            <a:prstGeom prst="bentConnector3">
              <a:avLst>
                <a:gd name="adj1" fmla="val 39465"/>
              </a:avLst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63"/>
            <p:cNvCxnSpPr/>
            <p:nvPr/>
          </p:nvCxnSpPr>
          <p:spPr>
            <a:xfrm rot="5400000" flipH="1" flipV="1">
              <a:off x="5695950" y="819150"/>
              <a:ext cx="1295400" cy="3771900"/>
            </a:xfrm>
            <a:prstGeom prst="bentConnector3">
              <a:avLst>
                <a:gd name="adj1" fmla="val 27875"/>
              </a:avLst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Elbow Connector 64"/>
            <p:cNvCxnSpPr/>
            <p:nvPr/>
          </p:nvCxnSpPr>
          <p:spPr>
            <a:xfrm rot="16200000" flipV="1">
              <a:off x="2851785" y="2038350"/>
              <a:ext cx="1295400" cy="1333500"/>
            </a:xfrm>
            <a:prstGeom prst="bentConnector3">
              <a:avLst>
                <a:gd name="adj1" fmla="val 50000"/>
              </a:avLst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458153" y="3511867"/>
              <a:ext cx="913130" cy="635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913130" y="3971290"/>
              <a:ext cx="762635" cy="635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0" y="3895090"/>
              <a:ext cx="1087120" cy="529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5V voltage+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High/low for 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each of the ACs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485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62840"/>
            <a:ext cx="8042276" cy="619844"/>
          </a:xfrm>
        </p:spPr>
        <p:txBody>
          <a:bodyPr/>
          <a:lstStyle/>
          <a:p>
            <a:r>
              <a:rPr lang="en-US" sz="3200" dirty="0" smtClean="0"/>
              <a:t>Implementation - II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781" y="1371599"/>
            <a:ext cx="6955337" cy="4932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3950" y="5730875"/>
            <a:ext cx="768350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400" dir="5400000" sx="101000" sy="101000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5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102409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Thermal Characteristics of an AC</a:t>
            </a:r>
            <a:endParaRPr lang="en-US" sz="4000" dirty="0"/>
          </a:p>
        </p:txBody>
      </p:sp>
      <p:pic>
        <p:nvPicPr>
          <p:cNvPr id="4" name="Content Placeholder 3" descr="linear22_5to25_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94" b="499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736113" y="5770500"/>
            <a:ext cx="174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Time (Sec.)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16342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 of Performance of Different Scheduling Policies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09" y="1812924"/>
            <a:ext cx="7088741" cy="426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45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TCEDs</a:t>
            </a:r>
            <a:r>
              <a:rPr lang="en-US" sz="3200" dirty="0" smtClean="0"/>
              <a:t>: Thermostatically Controlled Electrical  Devices</a:t>
            </a:r>
            <a:endParaRPr lang="en-IN" sz="32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915" y="1648386"/>
            <a:ext cx="3573235" cy="294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2537" y="1981200"/>
            <a:ext cx="3466360" cy="251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14462" y="5057775"/>
            <a:ext cx="291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Residential Building Sector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5262562" y="5048250"/>
            <a:ext cx="306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Commercial Building Sector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481012" y="5867400"/>
            <a:ext cx="238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0070C0"/>
                </a:solidFill>
              </a:rPr>
              <a:t>Source: (CMIE 2001)</a:t>
            </a:r>
            <a:endParaRPr lang="en-IN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41108"/>
            <a:ext cx="8042276" cy="735615"/>
          </a:xfrm>
        </p:spPr>
        <p:txBody>
          <a:bodyPr/>
          <a:lstStyle/>
          <a:p>
            <a:r>
              <a:rPr lang="en-IN" sz="3200" dirty="0" smtClean="0"/>
              <a:t>Peak Demand Reduction</a:t>
            </a:r>
            <a:endParaRPr lang="en-IN" sz="3200" dirty="0"/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2046442" y="1549083"/>
            <a:ext cx="4999817" cy="1728190"/>
            <a:chOff x="2401" y="3757"/>
            <a:chExt cx="6686" cy="2615"/>
          </a:xfrm>
        </p:grpSpPr>
        <p:sp>
          <p:nvSpPr>
            <p:cNvPr id="27652" name="Text Box 4"/>
            <p:cNvSpPr txBox="1">
              <a:spLocks noChangeArrowheads="1"/>
            </p:cNvSpPr>
            <p:nvPr/>
          </p:nvSpPr>
          <p:spPr bwMode="auto">
            <a:xfrm>
              <a:off x="3224" y="4499"/>
              <a:ext cx="789" cy="622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I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3" name="Text Box 5"/>
            <p:cNvSpPr txBox="1">
              <a:spLocks noChangeArrowheads="1"/>
            </p:cNvSpPr>
            <p:nvPr/>
          </p:nvSpPr>
          <p:spPr bwMode="auto">
            <a:xfrm>
              <a:off x="5126" y="4523"/>
              <a:ext cx="790" cy="622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I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4" name="Text Box 6"/>
            <p:cNvSpPr txBox="1">
              <a:spLocks noChangeArrowheads="1"/>
            </p:cNvSpPr>
            <p:nvPr/>
          </p:nvSpPr>
          <p:spPr bwMode="auto">
            <a:xfrm>
              <a:off x="7172" y="4523"/>
              <a:ext cx="790" cy="622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IN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3224" y="5145"/>
              <a:ext cx="789" cy="622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I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5126" y="5169"/>
              <a:ext cx="790" cy="622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I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7172" y="5169"/>
              <a:ext cx="790" cy="622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IN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658" name="AutoShape 10"/>
            <p:cNvCxnSpPr>
              <a:cxnSpLocks noChangeShapeType="1"/>
            </p:cNvCxnSpPr>
            <p:nvPr/>
          </p:nvCxnSpPr>
          <p:spPr bwMode="auto">
            <a:xfrm>
              <a:off x="3224" y="5827"/>
              <a:ext cx="5863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59" name="AutoShape 11"/>
            <p:cNvCxnSpPr>
              <a:cxnSpLocks noChangeShapeType="1"/>
            </p:cNvCxnSpPr>
            <p:nvPr/>
          </p:nvCxnSpPr>
          <p:spPr bwMode="auto">
            <a:xfrm flipV="1">
              <a:off x="3224" y="3757"/>
              <a:ext cx="0" cy="20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5026" y="5899"/>
              <a:ext cx="1433" cy="4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I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Time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1" name="Text Box 13"/>
            <p:cNvSpPr txBox="1">
              <a:spLocks noChangeArrowheads="1"/>
            </p:cNvSpPr>
            <p:nvPr/>
          </p:nvSpPr>
          <p:spPr bwMode="auto">
            <a:xfrm rot="16200000">
              <a:off x="2065" y="4549"/>
              <a:ext cx="1221" cy="5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I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Power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662" name="Group 14"/>
          <p:cNvGrpSpPr>
            <a:grpSpLocks/>
          </p:cNvGrpSpPr>
          <p:nvPr/>
        </p:nvGrpSpPr>
        <p:grpSpPr bwMode="auto">
          <a:xfrm>
            <a:off x="2049759" y="3995886"/>
            <a:ext cx="4966037" cy="1647997"/>
            <a:chOff x="2287" y="6797"/>
            <a:chExt cx="6728" cy="2664"/>
          </a:xfrm>
        </p:grpSpPr>
        <p:sp>
          <p:nvSpPr>
            <p:cNvPr id="27663" name="Text Box 15"/>
            <p:cNvSpPr txBox="1">
              <a:spLocks noChangeArrowheads="1"/>
            </p:cNvSpPr>
            <p:nvPr/>
          </p:nvSpPr>
          <p:spPr bwMode="auto">
            <a:xfrm>
              <a:off x="3140" y="8197"/>
              <a:ext cx="789" cy="622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IN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4" name="Text Box 16"/>
            <p:cNvSpPr txBox="1">
              <a:spLocks noChangeArrowheads="1"/>
            </p:cNvSpPr>
            <p:nvPr/>
          </p:nvSpPr>
          <p:spPr bwMode="auto">
            <a:xfrm>
              <a:off x="5042" y="8185"/>
              <a:ext cx="790" cy="623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I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5" name="Text Box 17"/>
            <p:cNvSpPr txBox="1">
              <a:spLocks noChangeArrowheads="1"/>
            </p:cNvSpPr>
            <p:nvPr/>
          </p:nvSpPr>
          <p:spPr bwMode="auto">
            <a:xfrm>
              <a:off x="7088" y="8185"/>
              <a:ext cx="790" cy="623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IN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6" name="Text Box 18"/>
            <p:cNvSpPr txBox="1">
              <a:spLocks noChangeArrowheads="1"/>
            </p:cNvSpPr>
            <p:nvPr/>
          </p:nvSpPr>
          <p:spPr bwMode="auto">
            <a:xfrm>
              <a:off x="3929" y="8197"/>
              <a:ext cx="790" cy="622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IN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7" name="Text Box 19"/>
            <p:cNvSpPr txBox="1">
              <a:spLocks noChangeArrowheads="1"/>
            </p:cNvSpPr>
            <p:nvPr/>
          </p:nvSpPr>
          <p:spPr bwMode="auto">
            <a:xfrm>
              <a:off x="5832" y="8197"/>
              <a:ext cx="790" cy="622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I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8" name="Text Box 20"/>
            <p:cNvSpPr txBox="1">
              <a:spLocks noChangeArrowheads="1"/>
            </p:cNvSpPr>
            <p:nvPr/>
          </p:nvSpPr>
          <p:spPr bwMode="auto">
            <a:xfrm>
              <a:off x="7878" y="8197"/>
              <a:ext cx="790" cy="622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IN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669" name="AutoShape 21"/>
            <p:cNvCxnSpPr>
              <a:cxnSpLocks noChangeShapeType="1"/>
            </p:cNvCxnSpPr>
            <p:nvPr/>
          </p:nvCxnSpPr>
          <p:spPr bwMode="auto">
            <a:xfrm>
              <a:off x="3140" y="8867"/>
              <a:ext cx="5875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670" name="AutoShape 22"/>
            <p:cNvCxnSpPr>
              <a:cxnSpLocks noChangeShapeType="1"/>
            </p:cNvCxnSpPr>
            <p:nvPr/>
          </p:nvCxnSpPr>
          <p:spPr bwMode="auto">
            <a:xfrm flipV="1">
              <a:off x="3139" y="6797"/>
              <a:ext cx="1" cy="20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671" name="Text Box 23"/>
            <p:cNvSpPr txBox="1">
              <a:spLocks noChangeArrowheads="1"/>
            </p:cNvSpPr>
            <p:nvPr/>
          </p:nvSpPr>
          <p:spPr bwMode="auto">
            <a:xfrm>
              <a:off x="4990" y="8987"/>
              <a:ext cx="987" cy="47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I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Time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72" name="Text Box 24"/>
            <p:cNvSpPr txBox="1">
              <a:spLocks noChangeArrowheads="1"/>
            </p:cNvSpPr>
            <p:nvPr/>
          </p:nvSpPr>
          <p:spPr bwMode="auto">
            <a:xfrm rot="16200000">
              <a:off x="1820" y="7586"/>
              <a:ext cx="1396" cy="4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I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Power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7-Point Star 30"/>
          <p:cNvSpPr/>
          <p:nvPr/>
        </p:nvSpPr>
        <p:spPr>
          <a:xfrm>
            <a:off x="6176559" y="2964679"/>
            <a:ext cx="2758339" cy="1782890"/>
          </a:xfrm>
          <a:prstGeom prst="star7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But, Comfort-Band Must be maintained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54000"/>
            <a:ext cx="8042276" cy="978104"/>
          </a:xfrm>
        </p:spPr>
        <p:txBody>
          <a:bodyPr/>
          <a:lstStyle/>
          <a:p>
            <a:r>
              <a:rPr lang="en-IN" sz="3200" dirty="0" smtClean="0"/>
              <a:t>Why worry about </a:t>
            </a:r>
            <a:br>
              <a:rPr lang="en-IN" sz="3200" dirty="0" smtClean="0"/>
            </a:br>
            <a:r>
              <a:rPr lang="en-IN" sz="3200" dirty="0" smtClean="0"/>
              <a:t>Reduction in Peak Demand?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56732"/>
            <a:ext cx="8042276" cy="3645819"/>
          </a:xfrm>
        </p:spPr>
        <p:txBody>
          <a:bodyPr/>
          <a:lstStyle/>
          <a:p>
            <a:r>
              <a:rPr lang="en-IN" dirty="0" smtClean="0"/>
              <a:t>Lesser investment on reserve power generation. Has an implication on base electricity price.</a:t>
            </a:r>
          </a:p>
          <a:p>
            <a:r>
              <a:rPr lang="en-IN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Improves grid stability.</a:t>
            </a:r>
          </a:p>
          <a:p>
            <a:r>
              <a:rPr lang="en-IN" dirty="0" smtClean="0"/>
              <a:t>Improves quality of service (fewer occurrences of load-shedding, brownouts and blackouts).</a:t>
            </a:r>
          </a:p>
          <a:p>
            <a:r>
              <a:rPr lang="en-IN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Dynamic electricity pricing depending on the pattern of peak demand to be met by the grid.</a:t>
            </a:r>
            <a:endParaRPr lang="en-IN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9275" y="5202551"/>
            <a:ext cx="8042276" cy="7106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Solution: </a:t>
            </a:r>
            <a:r>
              <a:rPr lang="en-IN" sz="2800" b="1" dirty="0" smtClean="0">
                <a:solidFill>
                  <a:srgbClr val="3F5B03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Co-ordinated Scheduling</a:t>
            </a:r>
            <a:endParaRPr lang="en-IN" sz="2800" b="1" dirty="0">
              <a:solidFill>
                <a:srgbClr val="3F5B03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45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69875"/>
            <a:ext cx="8042276" cy="730250"/>
          </a:xfrm>
        </p:spPr>
        <p:txBody>
          <a:bodyPr/>
          <a:lstStyle/>
          <a:p>
            <a:r>
              <a:rPr lang="en-US" sz="3200" dirty="0" smtClean="0"/>
              <a:t>TCED Characteristics</a:t>
            </a:r>
            <a:endParaRPr lang="en-US" sz="3200" dirty="0"/>
          </a:p>
        </p:txBody>
      </p:sp>
      <p:pic>
        <p:nvPicPr>
          <p:cNvPr id="4" name="Content Placeholder 3" descr="tcbm_jusitify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94" b="499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766353" y="5842840"/>
            <a:ext cx="174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Time (min.)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19506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25697"/>
            <a:ext cx="8042276" cy="745889"/>
          </a:xfrm>
        </p:spPr>
        <p:txBody>
          <a:bodyPr/>
          <a:lstStyle/>
          <a:p>
            <a:r>
              <a:rPr lang="en-US" sz="3200" dirty="0" smtClean="0"/>
              <a:t>TCED Operation as Real-Time Task</a:t>
            </a:r>
            <a:endParaRPr lang="en-US" sz="3200" dirty="0"/>
          </a:p>
        </p:txBody>
      </p:sp>
      <p:pic>
        <p:nvPicPr>
          <p:cNvPr id="4" name="Content Placeholder 3" descr="tcbm_jusitify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94" b="4994"/>
          <a:stretch>
            <a:fillRect/>
          </a:stretch>
        </p:blipFill>
        <p:spPr>
          <a:xfrm>
            <a:off x="549275" y="1202076"/>
            <a:ext cx="8042276" cy="4343400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1880171" y="5691883"/>
            <a:ext cx="2219218" cy="308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1659842" y="5765805"/>
            <a:ext cx="44065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880965" y="5821257"/>
            <a:ext cx="6276716" cy="8717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12378" y="5353374"/>
            <a:ext cx="48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 smtClean="0"/>
              <a:t>C</a:t>
            </a:r>
            <a:r>
              <a:rPr lang="en-IN" sz="1200" b="1" dirty="0" err="1" smtClean="0"/>
              <a:t>i</a:t>
            </a:r>
            <a:endParaRPr lang="en-IN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27142" y="5505774"/>
            <a:ext cx="48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P</a:t>
            </a:r>
            <a:r>
              <a:rPr lang="en-IN" sz="1200" b="1" dirty="0" smtClean="0"/>
              <a:t>i</a:t>
            </a:r>
            <a:endParaRPr lang="en-IN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11713" y="6027506"/>
            <a:ext cx="174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Time (min.)</a:t>
            </a:r>
            <a:endParaRPr lang="en-IN" b="1" dirty="0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7991216" y="5820463"/>
            <a:ext cx="33134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3934512" y="5684605"/>
            <a:ext cx="33134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506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16272</TotalTime>
  <Words>1035</Words>
  <Application>Microsoft Macintosh PowerPoint</Application>
  <PresentationFormat>On-screen Show (4:3)</PresentationFormat>
  <Paragraphs>192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Breeze</vt:lpstr>
      <vt:lpstr>Equation</vt:lpstr>
      <vt:lpstr>Coordinated Scheduling  of TCEDs under  Peak Power Constraint</vt:lpstr>
      <vt:lpstr>TCEDs:Thermostatically Controlled Electrical  Devices</vt:lpstr>
      <vt:lpstr>TCEDs: Thermostatically Controlled Electrical  Devices</vt:lpstr>
      <vt:lpstr>TCEDs: Thermostatically Controlled Electrical  Devices</vt:lpstr>
      <vt:lpstr>TCEDs: Thermostatically Controlled Electrical  Devices</vt:lpstr>
      <vt:lpstr>Peak Demand Reduction</vt:lpstr>
      <vt:lpstr>Why worry about  Reduction in Peak Demand?</vt:lpstr>
      <vt:lpstr>TCED Characteristics</vt:lpstr>
      <vt:lpstr>TCED Operation as Real-Time Task</vt:lpstr>
      <vt:lpstr>(Un)Suitability of Existing RT Scheduling Policies</vt:lpstr>
      <vt:lpstr>TCED Characteristics</vt:lpstr>
      <vt:lpstr>TCED Characteristics</vt:lpstr>
      <vt:lpstr>TCED Characteristics</vt:lpstr>
      <vt:lpstr>Constraints in Scheduling of TCED</vt:lpstr>
      <vt:lpstr>Constraints in Scheduling of TCED (Contd …)</vt:lpstr>
      <vt:lpstr>Thermal Comfort-Band Maintenance (TCBM)  Algorithm</vt:lpstr>
      <vt:lpstr>TCED Characteristics</vt:lpstr>
      <vt:lpstr>Feasibility Criterion</vt:lpstr>
      <vt:lpstr>Simulation and Results</vt:lpstr>
      <vt:lpstr>Candidate scheduling algorithms for comparison</vt:lpstr>
      <vt:lpstr>Operation of 2 ACs with Different Scheduling Policies (gEDF)</vt:lpstr>
      <vt:lpstr>Operation of 2 ACs with Different Scheduling Policies (LSF)</vt:lpstr>
      <vt:lpstr>Operation of 2 ACs with Different Scheduling Policies (ValueBased)</vt:lpstr>
      <vt:lpstr>Operation of 2 ACs with Different Scheduling Policies (TCBM)</vt:lpstr>
      <vt:lpstr>Simulation Results</vt:lpstr>
      <vt:lpstr>Prototype Experiment</vt:lpstr>
      <vt:lpstr>Prototype Experiment with 2 ACs</vt:lpstr>
      <vt:lpstr>Adaptive Demand-Response Control  and Energy-Aware TCBM</vt:lpstr>
      <vt:lpstr>Effect of Varying Comfort-Band (Equal CB)</vt:lpstr>
      <vt:lpstr>Effect of Varying Comfort-Band (Varying TU)</vt:lpstr>
      <vt:lpstr>Effect of Varying Comfort-Band (Varying TL)</vt:lpstr>
      <vt:lpstr>On-line Adaptive Control using TCBM</vt:lpstr>
      <vt:lpstr>Energy Consumption Vs Cooling Slope</vt:lpstr>
      <vt:lpstr>Energy Consumption Vs Cooling Slopes</vt:lpstr>
      <vt:lpstr>Thermal Characteristics of an AC (near linear operating zone)</vt:lpstr>
      <vt:lpstr>Simulation and Results</vt:lpstr>
      <vt:lpstr>Thermal Characteristics of an AC (near linear operating zone)</vt:lpstr>
      <vt:lpstr>Simulation and Results</vt:lpstr>
      <vt:lpstr>AC ON-time for Different CB</vt:lpstr>
      <vt:lpstr>Summary</vt:lpstr>
      <vt:lpstr>Thank You! Questions are Welcome</vt:lpstr>
      <vt:lpstr>Additional Slides</vt:lpstr>
      <vt:lpstr>Implementation - I</vt:lpstr>
      <vt:lpstr>Implementation - II</vt:lpstr>
      <vt:lpstr>Thermal Characteristics of an AC</vt:lpstr>
      <vt:lpstr>Summary of Performance of Different Scheduling Policies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Energy-Aware TCBM</dc:title>
  <dc:creator>Gopinath  Karmakar</dc:creator>
  <cp:lastModifiedBy>ADMIN</cp:lastModifiedBy>
  <cp:revision>161</cp:revision>
  <dcterms:created xsi:type="dcterms:W3CDTF">2013-12-03T18:09:20Z</dcterms:created>
  <dcterms:modified xsi:type="dcterms:W3CDTF">2014-02-07T06:47:16Z</dcterms:modified>
</cp:coreProperties>
</file>