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1"/>
  </p:notesMasterIdLst>
  <p:sldIdLst>
    <p:sldId id="256" r:id="rId2"/>
    <p:sldId id="265" r:id="rId3"/>
    <p:sldId id="283" r:id="rId4"/>
    <p:sldId id="285" r:id="rId5"/>
    <p:sldId id="281" r:id="rId6"/>
    <p:sldId id="292" r:id="rId7"/>
    <p:sldId id="282" r:id="rId8"/>
    <p:sldId id="284" r:id="rId9"/>
    <p:sldId id="267" r:id="rId10"/>
    <p:sldId id="268" r:id="rId11"/>
    <p:sldId id="269" r:id="rId12"/>
    <p:sldId id="270" r:id="rId13"/>
    <p:sldId id="286" r:id="rId14"/>
    <p:sldId id="287" r:id="rId15"/>
    <p:sldId id="272" r:id="rId16"/>
    <p:sldId id="258" r:id="rId17"/>
    <p:sldId id="271" r:id="rId18"/>
    <p:sldId id="259" r:id="rId19"/>
    <p:sldId id="260" r:id="rId20"/>
    <p:sldId id="261" r:id="rId21"/>
    <p:sldId id="262" r:id="rId22"/>
    <p:sldId id="291" r:id="rId23"/>
    <p:sldId id="274" r:id="rId24"/>
    <p:sldId id="276" r:id="rId25"/>
    <p:sldId id="278" r:id="rId26"/>
    <p:sldId id="279" r:id="rId27"/>
    <p:sldId id="280" r:id="rId28"/>
    <p:sldId id="289" r:id="rId29"/>
    <p:sldId id="290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9" d="100"/>
          <a:sy n="49" d="100"/>
        </p:scale>
        <p:origin x="-1291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854D0A-425A-4A1E-BA78-72299A2D873B}" type="datetimeFigureOut">
              <a:rPr lang="en-IN" smtClean="0"/>
              <a:t>14-11-2012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652AD8-CE5A-47E5-B47C-9E40353AAA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4308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DBD3C-5482-408C-A938-D55CA12AD00B}" type="datetime1">
              <a:rPr lang="en-US" smtClean="0"/>
              <a:t>11/14/2012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A652-C8A7-43B7-8D4F-5FF7D150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E720-DADD-48A7-A299-D042FB7853BE}" type="datetime1">
              <a:rPr lang="en-US" smtClean="0"/>
              <a:t>11/14/2012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A652-C8A7-43B7-8D4F-5FF7D150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599B8-7AAA-4ADF-9FFE-020CDFA0269C}" type="datetime1">
              <a:rPr lang="en-US" smtClean="0"/>
              <a:t>11/14/2012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A652-C8A7-43B7-8D4F-5FF7D150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B60E0-78CA-4036-BA5A-7DF7A7C2B90F}" type="datetime1">
              <a:rPr lang="en-US" smtClean="0"/>
              <a:t>11/14/2012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A652-C8A7-43B7-8D4F-5FF7D150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86769-250A-4943-AFB0-DD6EB767953B}" type="datetime1">
              <a:rPr lang="en-US" smtClean="0"/>
              <a:t>11/14/2012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A652-C8A7-43B7-8D4F-5FF7D150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DD23C-E049-410B-BB97-B151F425AE61}" type="datetime1">
              <a:rPr lang="en-US" smtClean="0"/>
              <a:t>11/14/2012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A652-C8A7-43B7-8D4F-5FF7D150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D7651-F525-4285-B986-5C510590D8E1}" type="datetime1">
              <a:rPr lang="en-US" smtClean="0"/>
              <a:t>11/14/2012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A652-C8A7-43B7-8D4F-5FF7D150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BB741-8CF4-41F0-8A08-52361DEA6CE1}" type="datetime1">
              <a:rPr lang="en-US" smtClean="0"/>
              <a:t>11/14/2012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A652-C8A7-43B7-8D4F-5FF7D150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8FA5A-E60B-42DE-83D1-AF279BEFC5C6}" type="datetime1">
              <a:rPr lang="en-US" smtClean="0"/>
              <a:t>11/14/2012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A652-C8A7-43B7-8D4F-5FF7D150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9EBF5-60A8-4987-B3A5-0EC6032DCA7D}" type="datetime1">
              <a:rPr lang="en-US" smtClean="0"/>
              <a:t>11/14/2012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A652-C8A7-43B7-8D4F-5FF7D150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EC442-1E21-4CE4-ADDC-888C791439E2}" type="datetime1">
              <a:rPr lang="en-US" smtClean="0"/>
              <a:t>11/14/2012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A652-C8A7-43B7-8D4F-5FF7D150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7ED9D-269D-4A18-895B-C2C3AE55D29C}" type="datetime1">
              <a:rPr lang="en-US" smtClean="0"/>
              <a:t>11/14/2012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AA652-C8A7-43B7-8D4F-5FF7D150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Final Assignment Demo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sz="2800" dirty="0" smtClean="0"/>
              <a:t>11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Nov, 2012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>
                <a:solidFill>
                  <a:srgbClr val="C00000"/>
                </a:solidFill>
              </a:rPr>
              <a:t>Deepak </a:t>
            </a:r>
            <a:r>
              <a:rPr lang="en-US" sz="2600" dirty="0" err="1" smtClean="0">
                <a:solidFill>
                  <a:srgbClr val="C00000"/>
                </a:solidFill>
              </a:rPr>
              <a:t>Suyel</a:t>
            </a:r>
            <a:endParaRPr lang="en-US" sz="2600" dirty="0" smtClean="0">
              <a:solidFill>
                <a:srgbClr val="C00000"/>
              </a:solidFill>
            </a:endParaRPr>
          </a:p>
          <a:p>
            <a:r>
              <a:rPr lang="en-US" sz="2600" dirty="0" err="1" smtClean="0">
                <a:solidFill>
                  <a:srgbClr val="C00000"/>
                </a:solidFill>
              </a:rPr>
              <a:t>Geetanjali</a:t>
            </a:r>
            <a:r>
              <a:rPr lang="en-US" sz="2600" dirty="0" smtClean="0">
                <a:solidFill>
                  <a:srgbClr val="C00000"/>
                </a:solidFill>
              </a:rPr>
              <a:t> </a:t>
            </a:r>
            <a:r>
              <a:rPr lang="en-US" sz="2600" dirty="0" err="1" smtClean="0">
                <a:solidFill>
                  <a:srgbClr val="C00000"/>
                </a:solidFill>
              </a:rPr>
              <a:t>Rakshit</a:t>
            </a:r>
            <a:endParaRPr lang="en-US" sz="2600" dirty="0" smtClean="0">
              <a:solidFill>
                <a:srgbClr val="C00000"/>
              </a:solidFill>
            </a:endParaRPr>
          </a:p>
          <a:p>
            <a:r>
              <a:rPr lang="en-US" sz="2600" dirty="0" err="1" smtClean="0">
                <a:solidFill>
                  <a:srgbClr val="C00000"/>
                </a:solidFill>
              </a:rPr>
              <a:t>Sachin</a:t>
            </a:r>
            <a:r>
              <a:rPr lang="en-US" sz="2600" dirty="0" smtClean="0">
                <a:solidFill>
                  <a:srgbClr val="C00000"/>
                </a:solidFill>
              </a:rPr>
              <a:t> </a:t>
            </a:r>
            <a:r>
              <a:rPr lang="en-US" sz="2600" dirty="0" err="1" smtClean="0">
                <a:solidFill>
                  <a:srgbClr val="C00000"/>
                </a:solidFill>
              </a:rPr>
              <a:t>Pawar</a:t>
            </a:r>
            <a:endParaRPr lang="en-US" sz="2600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28800" y="6019800"/>
            <a:ext cx="563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CS 626 – </a:t>
            </a:r>
            <a:r>
              <a:rPr lang="en-US" dirty="0" err="1" smtClean="0"/>
              <a:t>Sppech</a:t>
            </a:r>
            <a:r>
              <a:rPr lang="en-US" dirty="0" smtClean="0"/>
              <a:t>, NLP and the Web</a:t>
            </a: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Next word prediction : Trigram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Model</a:t>
            </a:r>
            <a:endParaRPr lang="en-IN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language model on raw text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Using language model on POS tagged text</a:t>
            </a:r>
          </a:p>
          <a:p>
            <a:pPr>
              <a:buNone/>
            </a:pPr>
            <a:endParaRPr lang="en-IN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488" y="2138359"/>
            <a:ext cx="5943600" cy="790575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86052" y="3857628"/>
            <a:ext cx="5943600" cy="1543050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A652-C8A7-43B7-8D4F-5FF7D150527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70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Metrics: Comparing Language Models</a:t>
            </a:r>
            <a:endParaRPr lang="en-IN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We have used “Perplexity” for comparing two language models.</a:t>
            </a:r>
          </a:p>
          <a:p>
            <a:pPr lvl="1" algn="just"/>
            <a:r>
              <a:rPr lang="en-US" dirty="0" smtClean="0"/>
              <a:t>Language model using only previous word</a:t>
            </a:r>
          </a:p>
          <a:p>
            <a:pPr lvl="1" algn="just"/>
            <a:r>
              <a:rPr lang="en-US" dirty="0" smtClean="0"/>
              <a:t>Language model using previous word as well as POS tag of previous word</a:t>
            </a:r>
          </a:p>
          <a:p>
            <a:pPr algn="just"/>
            <a:r>
              <a:rPr lang="en-US" dirty="0" smtClean="0"/>
              <a:t>Perplexity is weighted average branching factor which is calculated as,</a:t>
            </a:r>
          </a:p>
          <a:p>
            <a:pPr algn="just"/>
            <a:endParaRPr lang="en-IN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23728" y="5013176"/>
            <a:ext cx="5248275" cy="1323975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A652-C8A7-43B7-8D4F-5FF7D150527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58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Results</a:t>
            </a:r>
            <a:endParaRPr lang="en-IN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Raw </a:t>
            </a:r>
            <a:r>
              <a:rPr lang="en-IN" dirty="0"/>
              <a:t>text LM :</a:t>
            </a:r>
          </a:p>
          <a:p>
            <a:pPr lvl="1"/>
            <a:r>
              <a:rPr lang="en-IN" dirty="0"/>
              <a:t>Word Prediction </a:t>
            </a:r>
            <a:r>
              <a:rPr lang="en-IN" dirty="0" smtClean="0"/>
              <a:t>Accuracy: </a:t>
            </a:r>
            <a:r>
              <a:rPr lang="en-IN" dirty="0"/>
              <a:t>12.97%</a:t>
            </a:r>
          </a:p>
          <a:p>
            <a:pPr lvl="1"/>
            <a:r>
              <a:rPr lang="en-IN" dirty="0"/>
              <a:t>Perplexity : 5451</a:t>
            </a:r>
          </a:p>
          <a:p>
            <a:r>
              <a:rPr lang="en-IN" dirty="0"/>
              <a:t>POS tagged text LM :</a:t>
            </a:r>
          </a:p>
          <a:p>
            <a:pPr lvl="1"/>
            <a:r>
              <a:rPr lang="en-IN" dirty="0"/>
              <a:t>Word </a:t>
            </a:r>
            <a:r>
              <a:rPr lang="en-IN" dirty="0" smtClean="0"/>
              <a:t>Prediction Accuracy </a:t>
            </a:r>
            <a:r>
              <a:rPr lang="en-IN" dirty="0"/>
              <a:t>: 13.24%</a:t>
            </a:r>
          </a:p>
          <a:p>
            <a:pPr lvl="1"/>
            <a:r>
              <a:rPr lang="en-IN" dirty="0"/>
              <a:t>Perplexity : </a:t>
            </a:r>
            <a:r>
              <a:rPr lang="en-IN" dirty="0" smtClean="0"/>
              <a:t>5002</a:t>
            </a:r>
            <a:endParaRPr lang="en-US" dirty="0" smtClean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A652-C8A7-43B7-8D4F-5FF7D1505272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14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Examples</a:t>
            </a:r>
            <a:endParaRPr lang="en-IN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sz="2800" dirty="0" smtClean="0">
                <a:solidFill>
                  <a:srgbClr val="C00000"/>
                </a:solidFill>
              </a:rPr>
              <a:t>Raw Text - Incorrect    </a:t>
            </a:r>
          </a:p>
          <a:p>
            <a:pPr marL="0" indent="0" algn="just">
              <a:buNone/>
            </a:pPr>
            <a:r>
              <a:rPr lang="en-US" sz="2800" dirty="0" smtClean="0"/>
              <a:t>POS tagged Text - Correct</a:t>
            </a:r>
          </a:p>
          <a:p>
            <a:pPr marL="0" indent="0" algn="just">
              <a:buNone/>
            </a:pPr>
            <a:endParaRPr lang="en-IN" sz="2800" dirty="0" smtClean="0"/>
          </a:p>
          <a:p>
            <a:pPr algn="just"/>
            <a:r>
              <a:rPr lang="en-IN" sz="2800" dirty="0" err="1" smtClean="0">
                <a:solidFill>
                  <a:srgbClr val="C00000"/>
                </a:solidFill>
              </a:rPr>
              <a:t>porridgy</a:t>
            </a:r>
            <a:r>
              <a:rPr lang="en-IN" sz="2800" dirty="0" smtClean="0">
                <a:solidFill>
                  <a:srgbClr val="C00000"/>
                </a:solidFill>
              </a:rPr>
              <a:t> liquid </a:t>
            </a:r>
            <a:r>
              <a:rPr lang="en-IN" sz="2800" dirty="0">
                <a:solidFill>
                  <a:srgbClr val="C00000"/>
                </a:solidFill>
              </a:rPr>
              <a:t>is : </a:t>
            </a:r>
            <a:r>
              <a:rPr lang="en-IN" sz="2800" dirty="0" smtClean="0">
                <a:solidFill>
                  <a:srgbClr val="C00000"/>
                </a:solidFill>
              </a:rPr>
              <a:t>fertiliser</a:t>
            </a:r>
          </a:p>
          <a:p>
            <a:pPr algn="just"/>
            <a:r>
              <a:rPr lang="en-IN" sz="2800" dirty="0" smtClean="0"/>
              <a:t>AJ0_porridgy </a:t>
            </a:r>
            <a:r>
              <a:rPr lang="en-IN" sz="2800" dirty="0"/>
              <a:t>NN1_liquid is : is</a:t>
            </a:r>
          </a:p>
          <a:p>
            <a:pPr algn="just"/>
            <a:endParaRPr lang="en-IN" sz="2800" dirty="0"/>
          </a:p>
          <a:p>
            <a:pPr algn="just"/>
            <a:r>
              <a:rPr lang="en-IN" sz="2800" dirty="0" smtClean="0">
                <a:solidFill>
                  <a:srgbClr val="C00000"/>
                </a:solidFill>
              </a:rPr>
              <a:t>malt dissolve </a:t>
            </a:r>
            <a:r>
              <a:rPr lang="en-IN" sz="2800" dirty="0">
                <a:solidFill>
                  <a:srgbClr val="C00000"/>
                </a:solidFill>
              </a:rPr>
              <a:t>into : terms</a:t>
            </a:r>
          </a:p>
          <a:p>
            <a:pPr algn="just"/>
            <a:r>
              <a:rPr lang="en-IN" sz="2800" dirty="0"/>
              <a:t>NN1_malt </a:t>
            </a:r>
            <a:r>
              <a:rPr lang="en-IN" sz="2800" dirty="0" err="1"/>
              <a:t>VVB_dissolve</a:t>
            </a:r>
            <a:r>
              <a:rPr lang="en-IN" sz="2800" dirty="0"/>
              <a:t> into : into</a:t>
            </a:r>
          </a:p>
          <a:p>
            <a:pPr algn="just"/>
            <a:endParaRPr lang="en-IN" sz="2800" dirty="0"/>
          </a:p>
          <a:p>
            <a:pPr algn="just"/>
            <a:r>
              <a:rPr lang="en-IN" sz="2800" dirty="0" smtClean="0">
                <a:solidFill>
                  <a:srgbClr val="C00000"/>
                </a:solidFill>
              </a:rPr>
              <a:t>also act </a:t>
            </a:r>
            <a:r>
              <a:rPr lang="en-IN" sz="2800" dirty="0">
                <a:solidFill>
                  <a:srgbClr val="C00000"/>
                </a:solidFill>
              </a:rPr>
              <a:t>as : of</a:t>
            </a:r>
          </a:p>
          <a:p>
            <a:pPr algn="just"/>
            <a:r>
              <a:rPr lang="en-IN" sz="2800" dirty="0"/>
              <a:t>AV0_also </a:t>
            </a:r>
            <a:r>
              <a:rPr lang="en-IN" sz="2800" dirty="0" err="1"/>
              <a:t>VVB_act</a:t>
            </a:r>
            <a:r>
              <a:rPr lang="en-IN" sz="2800" dirty="0"/>
              <a:t> as : as</a:t>
            </a:r>
          </a:p>
          <a:p>
            <a:pPr algn="just"/>
            <a:endParaRPr lang="en-IN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A652-C8A7-43B7-8D4F-5FF7D1505272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4685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Examples(Contd.)</a:t>
            </a:r>
            <a:endParaRPr lang="en-IN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endParaRPr lang="en-IN" dirty="0"/>
          </a:p>
          <a:p>
            <a:pPr algn="just"/>
            <a:r>
              <a:rPr lang="en-IN" dirty="0" smtClean="0">
                <a:solidFill>
                  <a:srgbClr val="C00000"/>
                </a:solidFill>
              </a:rPr>
              <a:t>about </a:t>
            </a:r>
            <a:r>
              <a:rPr lang="en-IN" dirty="0" err="1" smtClean="0">
                <a:solidFill>
                  <a:srgbClr val="C00000"/>
                </a:solidFill>
              </a:rPr>
              <a:t>english</a:t>
            </a:r>
            <a:r>
              <a:rPr lang="en-IN" dirty="0" smtClean="0">
                <a:solidFill>
                  <a:srgbClr val="C00000"/>
                </a:solidFill>
              </a:rPr>
              <a:t> </a:t>
            </a:r>
            <a:r>
              <a:rPr lang="en-IN" dirty="0">
                <a:solidFill>
                  <a:srgbClr val="C00000"/>
                </a:solidFill>
              </a:rPr>
              <a:t>literature : and</a:t>
            </a:r>
          </a:p>
          <a:p>
            <a:pPr algn="just"/>
            <a:r>
              <a:rPr lang="en-IN" dirty="0" err="1" smtClean="0"/>
              <a:t>PRP_about</a:t>
            </a:r>
            <a:r>
              <a:rPr lang="en-IN" dirty="0" smtClean="0"/>
              <a:t> </a:t>
            </a:r>
            <a:r>
              <a:rPr lang="en-IN" dirty="0"/>
              <a:t>AJ0_english literature : literature</a:t>
            </a:r>
          </a:p>
          <a:p>
            <a:pPr algn="just"/>
            <a:endParaRPr lang="en-IN" dirty="0"/>
          </a:p>
          <a:p>
            <a:pPr algn="just"/>
            <a:r>
              <a:rPr lang="en-IN" dirty="0" smtClean="0">
                <a:solidFill>
                  <a:srgbClr val="C00000"/>
                </a:solidFill>
              </a:rPr>
              <a:t>spoken </a:t>
            </a:r>
            <a:r>
              <a:rPr lang="en-IN" dirty="0" err="1" smtClean="0">
                <a:solidFill>
                  <a:srgbClr val="C00000"/>
                </a:solidFill>
              </a:rPr>
              <a:t>english</a:t>
            </a:r>
            <a:r>
              <a:rPr lang="en-IN" dirty="0" smtClean="0">
                <a:solidFill>
                  <a:srgbClr val="C00000"/>
                </a:solidFill>
              </a:rPr>
              <a:t> </a:t>
            </a:r>
            <a:r>
              <a:rPr lang="en-IN" dirty="0">
                <a:solidFill>
                  <a:srgbClr val="C00000"/>
                </a:solidFill>
              </a:rPr>
              <a:t>was : literature</a:t>
            </a:r>
          </a:p>
          <a:p>
            <a:pPr algn="just"/>
            <a:r>
              <a:rPr lang="en-IN" dirty="0"/>
              <a:t>AJ0_spoken NN1_english was : was</a:t>
            </a:r>
          </a:p>
          <a:p>
            <a:pPr algn="just"/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A652-C8A7-43B7-8D4F-5FF7D1505272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0118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667000"/>
            <a:ext cx="8229600" cy="1143000"/>
          </a:xfrm>
        </p:spPr>
        <p:txBody>
          <a:bodyPr/>
          <a:lstStyle/>
          <a:p>
            <a:r>
              <a:rPr lang="en-US" dirty="0" err="1" smtClean="0">
                <a:solidFill>
                  <a:srgbClr val="C00000"/>
                </a:solidFill>
              </a:rPr>
              <a:t>Yago</a:t>
            </a:r>
            <a:r>
              <a:rPr lang="en-US" dirty="0" smtClean="0">
                <a:solidFill>
                  <a:srgbClr val="C00000"/>
                </a:solidFill>
              </a:rPr>
              <a:t> Explorer</a:t>
            </a:r>
            <a:endParaRPr lang="en-IN" dirty="0">
              <a:solidFill>
                <a:srgbClr val="C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A652-C8A7-43B7-8D4F-5FF7D1505272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610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2"/>
                </a:solidFill>
              </a:rPr>
              <a:t>Yago</a:t>
            </a:r>
            <a:r>
              <a:rPr lang="en-US" dirty="0" smtClean="0">
                <a:solidFill>
                  <a:schemeClr val="tx2"/>
                </a:solidFill>
              </a:rPr>
              <a:t> Explorer</a:t>
            </a:r>
            <a:endParaRPr lang="en-IN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Made use of:</a:t>
            </a:r>
          </a:p>
          <a:p>
            <a:pPr lvl="1" algn="just"/>
            <a:r>
              <a:rPr lang="en-US" dirty="0" err="1" smtClean="0"/>
              <a:t>WikipediaCategories</a:t>
            </a:r>
            <a:endParaRPr lang="en-US" dirty="0" smtClean="0"/>
          </a:p>
          <a:p>
            <a:pPr lvl="1" algn="just"/>
            <a:r>
              <a:rPr lang="en-US" dirty="0" err="1" smtClean="0"/>
              <a:t>WordnetCategores</a:t>
            </a:r>
            <a:r>
              <a:rPr lang="en-US" dirty="0" smtClean="0"/>
              <a:t>, and </a:t>
            </a:r>
          </a:p>
          <a:p>
            <a:pPr lvl="1" algn="just"/>
            <a:r>
              <a:rPr lang="en-US" dirty="0" err="1" smtClean="0"/>
              <a:t>YagoFacts</a:t>
            </a:r>
            <a:r>
              <a:rPr lang="en-US" dirty="0" smtClean="0"/>
              <a:t>.</a:t>
            </a:r>
          </a:p>
          <a:p>
            <a:pPr lvl="1" algn="just"/>
            <a:endParaRPr lang="en-US" dirty="0" smtClean="0"/>
          </a:p>
          <a:p>
            <a:pPr algn="just"/>
            <a:r>
              <a:rPr lang="en-US" dirty="0" smtClean="0"/>
              <a:t>Modified Breadth First Search (BFS).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A652-C8A7-43B7-8D4F-5FF7D1505272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2465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Algorithm</a:t>
            </a:r>
            <a:endParaRPr lang="en-IN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Input: </a:t>
            </a:r>
            <a:r>
              <a:rPr lang="en-US" dirty="0" smtClean="0"/>
              <a:t>Entities E1, E2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Output:</a:t>
            </a:r>
            <a:r>
              <a:rPr lang="en-US" dirty="0" smtClean="0"/>
              <a:t> Paths between E1 and E2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Procedure:</a:t>
            </a:r>
          </a:p>
          <a:p>
            <a:pPr marL="971550" lvl="1" indent="-514350" algn="just">
              <a:buFont typeface="+mj-lt"/>
              <a:buAutoNum type="arabicPeriod"/>
            </a:pPr>
            <a:r>
              <a:rPr lang="en-US" dirty="0" smtClean="0"/>
              <a:t>Find </a:t>
            </a:r>
            <a:r>
              <a:rPr lang="en-US" dirty="0" err="1" smtClean="0"/>
              <a:t>WikipediaCategories</a:t>
            </a:r>
            <a:r>
              <a:rPr lang="en-US" dirty="0" smtClean="0"/>
              <a:t> for E1 and E2. If any category matches, return</a:t>
            </a:r>
          </a:p>
          <a:p>
            <a:pPr marL="971550" lvl="1" indent="-514350" algn="just">
              <a:buFont typeface="+mj-lt"/>
              <a:buAutoNum type="arabicPeriod"/>
            </a:pPr>
            <a:r>
              <a:rPr lang="en-US" dirty="0" smtClean="0"/>
              <a:t>Find </a:t>
            </a:r>
            <a:r>
              <a:rPr lang="en-US" dirty="0" err="1" smtClean="0"/>
              <a:t>WordNetCategories</a:t>
            </a:r>
            <a:r>
              <a:rPr lang="en-US" dirty="0" smtClean="0"/>
              <a:t> for E1 and E2. If any match found, return.</a:t>
            </a:r>
          </a:p>
          <a:p>
            <a:pPr marL="971550" lvl="1" indent="-514350" algn="just">
              <a:buFont typeface="+mj-lt"/>
              <a:buAutoNum type="arabicPeriod"/>
            </a:pPr>
            <a:r>
              <a:rPr lang="en-US" dirty="0" smtClean="0"/>
              <a:t>Find </a:t>
            </a:r>
            <a:r>
              <a:rPr lang="en-US" dirty="0" err="1" smtClean="0"/>
              <a:t>YagoFacts</a:t>
            </a:r>
            <a:r>
              <a:rPr lang="en-US" dirty="0" smtClean="0"/>
              <a:t> for E1 and E2. If any match found, return</a:t>
            </a:r>
          </a:p>
          <a:p>
            <a:pPr marL="971550" lvl="1" indent="-514350" algn="just">
              <a:buFont typeface="+mj-lt"/>
              <a:buAutoNum type="arabicPeriod"/>
            </a:pPr>
            <a:r>
              <a:rPr lang="en-US" dirty="0" smtClean="0"/>
              <a:t>Expand </a:t>
            </a:r>
            <a:r>
              <a:rPr lang="en-US" dirty="0" err="1" smtClean="0"/>
              <a:t>YagoFacts</a:t>
            </a:r>
            <a:r>
              <a:rPr lang="en-US" dirty="0" smtClean="0"/>
              <a:t> for E1 and E2. For each pair of entities from E1 and E2, repeat steps 1-4. </a:t>
            </a:r>
          </a:p>
          <a:p>
            <a:pPr marL="514350" indent="-514350" algn="just">
              <a:buFont typeface="+mj-lt"/>
              <a:buAutoNum type="arabicPeriod"/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A652-C8A7-43B7-8D4F-5FF7D1505272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8709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Ex:1 </a:t>
            </a:r>
            <a:r>
              <a:rPr lang="en-US" dirty="0" err="1" smtClean="0">
                <a:solidFill>
                  <a:schemeClr val="tx2"/>
                </a:solidFill>
              </a:rPr>
              <a:t>Narendra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Modi</a:t>
            </a:r>
            <a:r>
              <a:rPr lang="en-US" dirty="0">
                <a:solidFill>
                  <a:schemeClr val="tx2"/>
                </a:solidFill>
              </a:rPr>
              <a:t> and Indian National Congress</a:t>
            </a:r>
            <a:br>
              <a:rPr lang="en-US" dirty="0">
                <a:solidFill>
                  <a:schemeClr val="tx2"/>
                </a:solidFill>
              </a:rPr>
            </a:br>
            <a:endParaRPr lang="en-IN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IN" sz="2400" dirty="0" smtClean="0">
                <a:solidFill>
                  <a:srgbClr val="C00000"/>
                </a:solidFill>
              </a:rPr>
              <a:t>Path from E1 </a:t>
            </a:r>
            <a:r>
              <a:rPr lang="en-IN" sz="2400" dirty="0">
                <a:solidFill>
                  <a:srgbClr val="C00000"/>
                </a:solidFill>
              </a:rPr>
              <a:t>: </a:t>
            </a:r>
            <a:endParaRPr lang="en-IN" sz="2400" dirty="0" smtClean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en-IN" sz="2200" dirty="0">
                <a:solidFill>
                  <a:srgbClr val="C00000"/>
                </a:solidFill>
              </a:rPr>
              <a:t> </a:t>
            </a:r>
            <a:r>
              <a:rPr lang="en-IN" sz="2200" dirty="0" smtClean="0">
                <a:solidFill>
                  <a:srgbClr val="C00000"/>
                </a:solidFill>
              </a:rPr>
              <a:t>    </a:t>
            </a:r>
            <a:r>
              <a:rPr lang="en-IN" sz="2200" dirty="0" err="1" smtClean="0">
                <a:solidFill>
                  <a:srgbClr val="C00000"/>
                </a:solidFill>
              </a:rPr>
              <a:t>Narendra_Modi</a:t>
            </a:r>
            <a:r>
              <a:rPr lang="en-IN" sz="2200" dirty="0" smtClean="0">
                <a:solidFill>
                  <a:srgbClr val="C00000"/>
                </a:solidFill>
              </a:rPr>
              <a:t>-</a:t>
            </a:r>
            <a:r>
              <a:rPr lang="en-IN" sz="2200" dirty="0">
                <a:solidFill>
                  <a:srgbClr val="C00000"/>
                </a:solidFill>
              </a:rPr>
              <a:t>-</a:t>
            </a:r>
            <a:r>
              <a:rPr lang="en-IN" sz="2200" dirty="0" err="1">
                <a:solidFill>
                  <a:srgbClr val="C00000"/>
                </a:solidFill>
              </a:rPr>
              <a:t>livesIn</a:t>
            </a:r>
            <a:r>
              <a:rPr lang="en-IN" sz="2200" dirty="0">
                <a:solidFill>
                  <a:srgbClr val="C00000"/>
                </a:solidFill>
              </a:rPr>
              <a:t>-</a:t>
            </a:r>
            <a:r>
              <a:rPr lang="en-IN" sz="2200" dirty="0" smtClean="0">
                <a:solidFill>
                  <a:srgbClr val="C00000"/>
                </a:solidFill>
              </a:rPr>
              <a:t>-&gt; </a:t>
            </a:r>
            <a:r>
              <a:rPr lang="en-IN" sz="2200" dirty="0" err="1" smtClean="0">
                <a:solidFill>
                  <a:srgbClr val="C00000"/>
                </a:solidFill>
              </a:rPr>
              <a:t>Gandhinagar</a:t>
            </a:r>
            <a:r>
              <a:rPr lang="en-IN" sz="2200" dirty="0" smtClean="0">
                <a:solidFill>
                  <a:srgbClr val="C00000"/>
                </a:solidFill>
              </a:rPr>
              <a:t>; </a:t>
            </a:r>
          </a:p>
          <a:p>
            <a:pPr marL="0" indent="0" algn="just">
              <a:buNone/>
            </a:pPr>
            <a:r>
              <a:rPr lang="en-IN" sz="2200" dirty="0">
                <a:solidFill>
                  <a:srgbClr val="C00000"/>
                </a:solidFill>
              </a:rPr>
              <a:t> </a:t>
            </a:r>
            <a:r>
              <a:rPr lang="en-IN" sz="2200" dirty="0" smtClean="0">
                <a:solidFill>
                  <a:srgbClr val="C00000"/>
                </a:solidFill>
              </a:rPr>
              <a:t>    </a:t>
            </a:r>
            <a:r>
              <a:rPr lang="en-IN" sz="2200" dirty="0" err="1" smtClean="0">
                <a:solidFill>
                  <a:srgbClr val="C00000"/>
                </a:solidFill>
              </a:rPr>
              <a:t>Gandhinagar</a:t>
            </a:r>
            <a:r>
              <a:rPr lang="en-IN" sz="2200" dirty="0" smtClean="0">
                <a:solidFill>
                  <a:srgbClr val="C00000"/>
                </a:solidFill>
              </a:rPr>
              <a:t>-</a:t>
            </a:r>
            <a:r>
              <a:rPr lang="en-IN" sz="2200" dirty="0">
                <a:solidFill>
                  <a:srgbClr val="C00000"/>
                </a:solidFill>
              </a:rPr>
              <a:t>-category-</a:t>
            </a:r>
            <a:r>
              <a:rPr lang="en-IN" sz="2200" dirty="0" smtClean="0">
                <a:solidFill>
                  <a:srgbClr val="C00000"/>
                </a:solidFill>
              </a:rPr>
              <a:t>-&gt; </a:t>
            </a:r>
            <a:r>
              <a:rPr lang="en-IN" sz="2200" dirty="0" err="1" smtClean="0">
                <a:solidFill>
                  <a:srgbClr val="C00000"/>
                </a:solidFill>
              </a:rPr>
              <a:t>Indian_capital_cities</a:t>
            </a:r>
            <a:r>
              <a:rPr lang="en-IN" sz="2200" dirty="0" smtClean="0">
                <a:solidFill>
                  <a:srgbClr val="C00000"/>
                </a:solidFill>
              </a:rPr>
              <a:t>; </a:t>
            </a:r>
            <a:endParaRPr lang="en-IN" sz="2200" dirty="0">
              <a:solidFill>
                <a:srgbClr val="C00000"/>
              </a:solidFill>
            </a:endParaRPr>
          </a:p>
          <a:p>
            <a:pPr algn="just"/>
            <a:r>
              <a:rPr lang="en-IN" sz="2400" dirty="0" smtClean="0">
                <a:solidFill>
                  <a:srgbClr val="C00000"/>
                </a:solidFill>
              </a:rPr>
              <a:t>Path from E2 </a:t>
            </a:r>
            <a:r>
              <a:rPr lang="en-IN" sz="2400" dirty="0">
                <a:solidFill>
                  <a:srgbClr val="C00000"/>
                </a:solidFill>
              </a:rPr>
              <a:t>: </a:t>
            </a:r>
          </a:p>
          <a:p>
            <a:pPr marL="0" indent="0" algn="just">
              <a:buNone/>
            </a:pPr>
            <a:r>
              <a:rPr lang="en-IN" sz="2200" dirty="0">
                <a:solidFill>
                  <a:srgbClr val="C00000"/>
                </a:solidFill>
              </a:rPr>
              <a:t> </a:t>
            </a:r>
            <a:r>
              <a:rPr lang="en-IN" sz="2200" dirty="0" smtClean="0">
                <a:solidFill>
                  <a:srgbClr val="C00000"/>
                </a:solidFill>
              </a:rPr>
              <a:t>    </a:t>
            </a:r>
            <a:r>
              <a:rPr lang="en-IN" sz="2200" dirty="0" err="1" smtClean="0">
                <a:solidFill>
                  <a:srgbClr val="C00000"/>
                </a:solidFill>
              </a:rPr>
              <a:t>Indian_National_Congress</a:t>
            </a:r>
            <a:r>
              <a:rPr lang="en-IN" sz="2200" dirty="0" smtClean="0">
                <a:solidFill>
                  <a:srgbClr val="C00000"/>
                </a:solidFill>
              </a:rPr>
              <a:t>-</a:t>
            </a:r>
            <a:r>
              <a:rPr lang="en-IN" sz="2200" dirty="0">
                <a:solidFill>
                  <a:srgbClr val="C00000"/>
                </a:solidFill>
              </a:rPr>
              <a:t>-</a:t>
            </a:r>
            <a:r>
              <a:rPr lang="en-IN" sz="2200" dirty="0" err="1">
                <a:solidFill>
                  <a:srgbClr val="C00000"/>
                </a:solidFill>
              </a:rPr>
              <a:t>isLocatedIn</a:t>
            </a:r>
            <a:r>
              <a:rPr lang="en-IN" sz="2200" dirty="0">
                <a:solidFill>
                  <a:srgbClr val="C00000"/>
                </a:solidFill>
              </a:rPr>
              <a:t>-</a:t>
            </a:r>
            <a:r>
              <a:rPr lang="en-IN" sz="2200" dirty="0" smtClean="0">
                <a:solidFill>
                  <a:srgbClr val="C00000"/>
                </a:solidFill>
              </a:rPr>
              <a:t>-&gt; </a:t>
            </a:r>
            <a:r>
              <a:rPr lang="en-IN" sz="2200" dirty="0" err="1" smtClean="0">
                <a:solidFill>
                  <a:srgbClr val="C00000"/>
                </a:solidFill>
              </a:rPr>
              <a:t>New_Delhi</a:t>
            </a:r>
            <a:r>
              <a:rPr lang="en-IN" sz="2200" dirty="0" smtClean="0">
                <a:solidFill>
                  <a:srgbClr val="C00000"/>
                </a:solidFill>
              </a:rPr>
              <a:t>;</a:t>
            </a:r>
          </a:p>
          <a:p>
            <a:pPr marL="0" indent="0" algn="just">
              <a:buNone/>
            </a:pPr>
            <a:r>
              <a:rPr lang="en-IN" sz="2200" dirty="0">
                <a:solidFill>
                  <a:srgbClr val="C00000"/>
                </a:solidFill>
              </a:rPr>
              <a:t> </a:t>
            </a:r>
            <a:r>
              <a:rPr lang="en-IN" sz="2200" dirty="0" smtClean="0">
                <a:solidFill>
                  <a:srgbClr val="C00000"/>
                </a:solidFill>
              </a:rPr>
              <a:t>    </a:t>
            </a:r>
            <a:r>
              <a:rPr lang="en-IN" sz="2200" dirty="0" err="1">
                <a:solidFill>
                  <a:srgbClr val="C00000"/>
                </a:solidFill>
              </a:rPr>
              <a:t>New_Delhi</a:t>
            </a:r>
            <a:r>
              <a:rPr lang="en-IN" sz="2200" dirty="0">
                <a:solidFill>
                  <a:srgbClr val="C00000"/>
                </a:solidFill>
              </a:rPr>
              <a:t>--category-</a:t>
            </a:r>
            <a:r>
              <a:rPr lang="en-IN" sz="2200" dirty="0" smtClean="0">
                <a:solidFill>
                  <a:srgbClr val="C00000"/>
                </a:solidFill>
              </a:rPr>
              <a:t>-&gt; </a:t>
            </a:r>
            <a:r>
              <a:rPr lang="en-IN" sz="2200" dirty="0" err="1" smtClean="0">
                <a:solidFill>
                  <a:srgbClr val="C00000"/>
                </a:solidFill>
              </a:rPr>
              <a:t>Indian_capital_cities</a:t>
            </a:r>
            <a:r>
              <a:rPr lang="en-IN" sz="2200" dirty="0" smtClean="0">
                <a:solidFill>
                  <a:srgbClr val="C00000"/>
                </a:solidFill>
              </a:rPr>
              <a:t>; </a:t>
            </a:r>
            <a:endParaRPr lang="en-IN" sz="2200" dirty="0">
              <a:solidFill>
                <a:srgbClr val="C00000"/>
              </a:solidFill>
            </a:endParaRPr>
          </a:p>
          <a:p>
            <a:pPr algn="just"/>
            <a:r>
              <a:rPr lang="en-IN" sz="2400" dirty="0" smtClean="0">
                <a:solidFill>
                  <a:schemeClr val="tx2"/>
                </a:solidFill>
              </a:rPr>
              <a:t>Path from E1: </a:t>
            </a:r>
          </a:p>
          <a:p>
            <a:pPr marL="0" indent="0" algn="just">
              <a:buNone/>
            </a:pPr>
            <a:r>
              <a:rPr lang="en-IN" sz="2200" dirty="0">
                <a:solidFill>
                  <a:schemeClr val="tx2"/>
                </a:solidFill>
              </a:rPr>
              <a:t> </a:t>
            </a:r>
            <a:r>
              <a:rPr lang="en-IN" sz="2200" dirty="0" smtClean="0">
                <a:solidFill>
                  <a:schemeClr val="tx2"/>
                </a:solidFill>
              </a:rPr>
              <a:t>    </a:t>
            </a:r>
            <a:r>
              <a:rPr lang="en-IN" sz="2200" dirty="0" err="1" smtClean="0">
                <a:solidFill>
                  <a:schemeClr val="tx2"/>
                </a:solidFill>
              </a:rPr>
              <a:t>Narendra_Modi</a:t>
            </a:r>
            <a:r>
              <a:rPr lang="en-IN" sz="2200" dirty="0" smtClean="0">
                <a:solidFill>
                  <a:schemeClr val="tx2"/>
                </a:solidFill>
              </a:rPr>
              <a:t>-</a:t>
            </a:r>
            <a:r>
              <a:rPr lang="en-IN" sz="2200" dirty="0">
                <a:solidFill>
                  <a:schemeClr val="tx2"/>
                </a:solidFill>
              </a:rPr>
              <a:t>-</a:t>
            </a:r>
            <a:r>
              <a:rPr lang="en-IN" sz="2200" dirty="0" err="1">
                <a:solidFill>
                  <a:schemeClr val="tx2"/>
                </a:solidFill>
              </a:rPr>
              <a:t>isAffiliatedTo</a:t>
            </a:r>
            <a:r>
              <a:rPr lang="en-IN" sz="2200" dirty="0">
                <a:solidFill>
                  <a:schemeClr val="tx2"/>
                </a:solidFill>
              </a:rPr>
              <a:t>-</a:t>
            </a:r>
            <a:r>
              <a:rPr lang="en-IN" sz="2200" dirty="0" smtClean="0">
                <a:solidFill>
                  <a:schemeClr val="tx2"/>
                </a:solidFill>
              </a:rPr>
              <a:t>-&gt; </a:t>
            </a:r>
            <a:r>
              <a:rPr lang="en-IN" sz="2200" dirty="0" err="1" smtClean="0">
                <a:solidFill>
                  <a:schemeClr val="tx2"/>
                </a:solidFill>
              </a:rPr>
              <a:t>Bharatiya_Janata_Party</a:t>
            </a:r>
            <a:r>
              <a:rPr lang="en-IN" sz="2200" dirty="0" smtClean="0">
                <a:solidFill>
                  <a:schemeClr val="tx2"/>
                </a:solidFill>
              </a:rPr>
              <a:t>;</a:t>
            </a:r>
          </a:p>
          <a:p>
            <a:pPr marL="0" indent="0" algn="just">
              <a:buNone/>
            </a:pPr>
            <a:r>
              <a:rPr lang="en-IN" sz="2200" dirty="0">
                <a:solidFill>
                  <a:schemeClr val="tx2"/>
                </a:solidFill>
              </a:rPr>
              <a:t> </a:t>
            </a:r>
            <a:r>
              <a:rPr lang="en-IN" sz="2200" dirty="0" smtClean="0">
                <a:solidFill>
                  <a:schemeClr val="tx2"/>
                </a:solidFill>
              </a:rPr>
              <a:t>    </a:t>
            </a:r>
            <a:r>
              <a:rPr lang="en-IN" sz="2200" dirty="0" err="1" smtClean="0">
                <a:solidFill>
                  <a:schemeClr val="tx2"/>
                </a:solidFill>
              </a:rPr>
              <a:t>Bharatiya_Janata_Party</a:t>
            </a:r>
            <a:r>
              <a:rPr lang="en-IN" sz="2200" dirty="0" smtClean="0">
                <a:solidFill>
                  <a:schemeClr val="tx2"/>
                </a:solidFill>
              </a:rPr>
              <a:t>-</a:t>
            </a:r>
            <a:r>
              <a:rPr lang="en-IN" sz="2200" dirty="0">
                <a:solidFill>
                  <a:schemeClr val="tx2"/>
                </a:solidFill>
              </a:rPr>
              <a:t>-category-</a:t>
            </a:r>
            <a:r>
              <a:rPr lang="en-IN" sz="2200" dirty="0" smtClean="0">
                <a:solidFill>
                  <a:schemeClr val="tx2"/>
                </a:solidFill>
              </a:rPr>
              <a:t>-&gt; </a:t>
            </a:r>
            <a:r>
              <a:rPr lang="en-IN" sz="2200" dirty="0" err="1" smtClean="0">
                <a:solidFill>
                  <a:schemeClr val="tx2"/>
                </a:solidFill>
              </a:rPr>
              <a:t>Political_parties_in_India</a:t>
            </a:r>
            <a:r>
              <a:rPr lang="en-IN" sz="2200" dirty="0" smtClean="0">
                <a:solidFill>
                  <a:schemeClr val="tx2"/>
                </a:solidFill>
              </a:rPr>
              <a:t>; </a:t>
            </a:r>
            <a:endParaRPr lang="en-IN" sz="2200" dirty="0">
              <a:solidFill>
                <a:schemeClr val="tx2"/>
              </a:solidFill>
            </a:endParaRPr>
          </a:p>
          <a:p>
            <a:pPr algn="just"/>
            <a:r>
              <a:rPr lang="en-IN" sz="2400" dirty="0" smtClean="0">
                <a:solidFill>
                  <a:schemeClr val="tx2"/>
                </a:solidFill>
              </a:rPr>
              <a:t>Path from E2 </a:t>
            </a:r>
            <a:r>
              <a:rPr lang="en-IN" sz="2400" dirty="0">
                <a:solidFill>
                  <a:schemeClr val="tx2"/>
                </a:solidFill>
              </a:rPr>
              <a:t>: </a:t>
            </a:r>
            <a:endParaRPr lang="en-IN" sz="2400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en-IN" sz="2200" dirty="0">
                <a:solidFill>
                  <a:schemeClr val="tx2"/>
                </a:solidFill>
              </a:rPr>
              <a:t> </a:t>
            </a:r>
            <a:r>
              <a:rPr lang="en-IN" sz="2200" dirty="0" smtClean="0">
                <a:solidFill>
                  <a:schemeClr val="tx2"/>
                </a:solidFill>
              </a:rPr>
              <a:t>    </a:t>
            </a:r>
            <a:r>
              <a:rPr lang="en-IN" sz="2200" dirty="0" err="1" smtClean="0">
                <a:solidFill>
                  <a:schemeClr val="tx2"/>
                </a:solidFill>
              </a:rPr>
              <a:t>Indian_National_Congress</a:t>
            </a:r>
            <a:r>
              <a:rPr lang="en-IN" sz="2200" dirty="0" smtClean="0">
                <a:solidFill>
                  <a:schemeClr val="tx2"/>
                </a:solidFill>
              </a:rPr>
              <a:t>-</a:t>
            </a:r>
            <a:r>
              <a:rPr lang="en-IN" sz="2200" dirty="0">
                <a:solidFill>
                  <a:schemeClr val="tx2"/>
                </a:solidFill>
              </a:rPr>
              <a:t>-category-</a:t>
            </a:r>
            <a:r>
              <a:rPr lang="en-IN" sz="2200" dirty="0" smtClean="0">
                <a:solidFill>
                  <a:schemeClr val="tx2"/>
                </a:solidFill>
              </a:rPr>
              <a:t>-&gt; </a:t>
            </a:r>
            <a:r>
              <a:rPr lang="en-IN" sz="2200" dirty="0" err="1" smtClean="0">
                <a:solidFill>
                  <a:schemeClr val="tx2"/>
                </a:solidFill>
              </a:rPr>
              <a:t>Political_parties_in_India</a:t>
            </a:r>
            <a:r>
              <a:rPr lang="en-IN" sz="2200" dirty="0" smtClean="0">
                <a:solidFill>
                  <a:schemeClr val="tx2"/>
                </a:solidFill>
              </a:rPr>
              <a:t>;</a:t>
            </a:r>
            <a:endParaRPr lang="en-IN" sz="22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A652-C8A7-43B7-8D4F-5FF7D1505272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8461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Ex:2 Mahesh </a:t>
            </a:r>
            <a:r>
              <a:rPr lang="en-US" dirty="0" err="1" smtClean="0">
                <a:solidFill>
                  <a:schemeClr val="tx2"/>
                </a:solidFill>
              </a:rPr>
              <a:t>Bhupathi</a:t>
            </a:r>
            <a:r>
              <a:rPr lang="en-US" dirty="0" smtClean="0">
                <a:solidFill>
                  <a:schemeClr val="tx2"/>
                </a:solidFill>
              </a:rPr>
              <a:t> and Mother Teresa</a:t>
            </a:r>
            <a:endParaRPr lang="en-IN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IN" sz="2600" dirty="0" smtClean="0">
                <a:solidFill>
                  <a:srgbClr val="C00000"/>
                </a:solidFill>
              </a:rPr>
              <a:t>Path from E1 : </a:t>
            </a:r>
          </a:p>
          <a:p>
            <a:pPr marL="0" indent="0" algn="just">
              <a:buNone/>
            </a:pPr>
            <a:r>
              <a:rPr lang="en-IN" sz="2400" dirty="0" smtClean="0">
                <a:solidFill>
                  <a:srgbClr val="C00000"/>
                </a:solidFill>
              </a:rPr>
              <a:t>      </a:t>
            </a:r>
            <a:r>
              <a:rPr lang="en-IN" sz="2400" dirty="0" err="1" smtClean="0">
                <a:solidFill>
                  <a:srgbClr val="C00000"/>
                </a:solidFill>
              </a:rPr>
              <a:t>Mahesh_Bhupathi</a:t>
            </a:r>
            <a:r>
              <a:rPr lang="en-IN" sz="2400" dirty="0" smtClean="0">
                <a:solidFill>
                  <a:srgbClr val="C00000"/>
                </a:solidFill>
              </a:rPr>
              <a:t>--</a:t>
            </a:r>
            <a:r>
              <a:rPr lang="en-IN" sz="2400" dirty="0" err="1" smtClean="0">
                <a:solidFill>
                  <a:srgbClr val="C00000"/>
                </a:solidFill>
              </a:rPr>
              <a:t>livesIn</a:t>
            </a:r>
            <a:r>
              <a:rPr lang="en-IN" sz="2400" dirty="0" smtClean="0">
                <a:solidFill>
                  <a:srgbClr val="C00000"/>
                </a:solidFill>
              </a:rPr>
              <a:t>--&gt; Bangalore; </a:t>
            </a:r>
          </a:p>
          <a:p>
            <a:pPr marL="0" indent="0" algn="just">
              <a:buNone/>
            </a:pPr>
            <a:r>
              <a:rPr lang="en-IN" sz="2400" dirty="0" smtClean="0">
                <a:solidFill>
                  <a:srgbClr val="C00000"/>
                </a:solidFill>
              </a:rPr>
              <a:t>      Bangalore--category--&gt; </a:t>
            </a:r>
            <a:r>
              <a:rPr lang="en-IN" sz="2400" dirty="0" err="1" smtClean="0">
                <a:solidFill>
                  <a:srgbClr val="C00000"/>
                </a:solidFill>
              </a:rPr>
              <a:t>Metropolitan_cities_in_India</a:t>
            </a:r>
            <a:r>
              <a:rPr lang="en-IN" sz="2400" dirty="0" smtClean="0">
                <a:solidFill>
                  <a:srgbClr val="C00000"/>
                </a:solidFill>
              </a:rPr>
              <a:t>; </a:t>
            </a:r>
          </a:p>
          <a:p>
            <a:pPr algn="just"/>
            <a:r>
              <a:rPr lang="en-IN" sz="2600" dirty="0" smtClean="0">
                <a:solidFill>
                  <a:srgbClr val="C00000"/>
                </a:solidFill>
              </a:rPr>
              <a:t>Path from E2: </a:t>
            </a:r>
          </a:p>
          <a:p>
            <a:pPr marL="0" indent="0" algn="just">
              <a:buNone/>
            </a:pPr>
            <a:r>
              <a:rPr lang="en-IN" sz="2400" dirty="0">
                <a:solidFill>
                  <a:srgbClr val="C00000"/>
                </a:solidFill>
              </a:rPr>
              <a:t> </a:t>
            </a:r>
            <a:r>
              <a:rPr lang="en-IN" sz="2400" dirty="0" smtClean="0">
                <a:solidFill>
                  <a:srgbClr val="C00000"/>
                </a:solidFill>
              </a:rPr>
              <a:t>     </a:t>
            </a:r>
            <a:r>
              <a:rPr lang="en-IN" sz="2400" dirty="0" err="1" smtClean="0">
                <a:solidFill>
                  <a:srgbClr val="C00000"/>
                </a:solidFill>
              </a:rPr>
              <a:t>Mother_Teresa</a:t>
            </a:r>
            <a:r>
              <a:rPr lang="en-IN" sz="2400" dirty="0" smtClean="0">
                <a:solidFill>
                  <a:srgbClr val="C00000"/>
                </a:solidFill>
              </a:rPr>
              <a:t>-</a:t>
            </a:r>
            <a:r>
              <a:rPr lang="en-IN" sz="2400" dirty="0">
                <a:solidFill>
                  <a:srgbClr val="C00000"/>
                </a:solidFill>
              </a:rPr>
              <a:t>-</a:t>
            </a:r>
            <a:r>
              <a:rPr lang="en-IN" sz="2400" dirty="0" err="1">
                <a:solidFill>
                  <a:srgbClr val="C00000"/>
                </a:solidFill>
              </a:rPr>
              <a:t>diedIn</a:t>
            </a:r>
            <a:r>
              <a:rPr lang="en-IN" sz="2400" dirty="0">
                <a:solidFill>
                  <a:srgbClr val="C00000"/>
                </a:solidFill>
              </a:rPr>
              <a:t>-</a:t>
            </a:r>
            <a:r>
              <a:rPr lang="en-IN" sz="2400" dirty="0" smtClean="0">
                <a:solidFill>
                  <a:srgbClr val="C00000"/>
                </a:solidFill>
              </a:rPr>
              <a:t>-&gt; Kolkata; </a:t>
            </a:r>
          </a:p>
          <a:p>
            <a:pPr marL="0" indent="0" algn="just">
              <a:buNone/>
            </a:pPr>
            <a:r>
              <a:rPr lang="en-IN" sz="2400" dirty="0">
                <a:solidFill>
                  <a:srgbClr val="C00000"/>
                </a:solidFill>
              </a:rPr>
              <a:t> </a:t>
            </a:r>
            <a:r>
              <a:rPr lang="en-IN" sz="2400" dirty="0" smtClean="0">
                <a:solidFill>
                  <a:srgbClr val="C00000"/>
                </a:solidFill>
              </a:rPr>
              <a:t>     Kolkata-</a:t>
            </a:r>
            <a:r>
              <a:rPr lang="en-IN" sz="2400" dirty="0">
                <a:solidFill>
                  <a:srgbClr val="C00000"/>
                </a:solidFill>
              </a:rPr>
              <a:t>-category-</a:t>
            </a:r>
            <a:r>
              <a:rPr lang="en-IN" sz="2400" dirty="0" smtClean="0">
                <a:solidFill>
                  <a:srgbClr val="C00000"/>
                </a:solidFill>
              </a:rPr>
              <a:t>-&gt; </a:t>
            </a:r>
            <a:r>
              <a:rPr lang="en-IN" sz="2400" dirty="0" err="1" smtClean="0">
                <a:solidFill>
                  <a:srgbClr val="C00000"/>
                </a:solidFill>
              </a:rPr>
              <a:t>Metropolitan_cities_in_India</a:t>
            </a:r>
            <a:r>
              <a:rPr lang="en-IN" sz="2400" dirty="0" smtClean="0">
                <a:solidFill>
                  <a:srgbClr val="C00000"/>
                </a:solidFill>
              </a:rPr>
              <a:t>; </a:t>
            </a:r>
            <a:endParaRPr lang="en-IN" sz="2400" dirty="0">
              <a:solidFill>
                <a:srgbClr val="C00000"/>
              </a:solidFill>
            </a:endParaRPr>
          </a:p>
          <a:p>
            <a:pPr algn="just"/>
            <a:r>
              <a:rPr lang="en-IN" sz="2600" dirty="0" smtClean="0">
                <a:solidFill>
                  <a:schemeClr val="tx2"/>
                </a:solidFill>
              </a:rPr>
              <a:t>Path from E1 </a:t>
            </a:r>
            <a:r>
              <a:rPr lang="en-IN" sz="2200" dirty="0">
                <a:solidFill>
                  <a:schemeClr val="tx2"/>
                </a:solidFill>
              </a:rPr>
              <a:t>: </a:t>
            </a:r>
            <a:endParaRPr lang="en-IN" sz="2200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en-IN" sz="2200" dirty="0" smtClean="0">
                <a:solidFill>
                  <a:schemeClr val="tx2"/>
                </a:solidFill>
              </a:rPr>
              <a:t>      </a:t>
            </a:r>
            <a:r>
              <a:rPr lang="en-IN" sz="2400" dirty="0" err="1" smtClean="0">
                <a:solidFill>
                  <a:schemeClr val="tx2"/>
                </a:solidFill>
              </a:rPr>
              <a:t>Mahesh_Bhupathi</a:t>
            </a:r>
            <a:r>
              <a:rPr lang="en-IN" sz="2400" dirty="0" smtClean="0">
                <a:solidFill>
                  <a:schemeClr val="tx2"/>
                </a:solidFill>
              </a:rPr>
              <a:t>-</a:t>
            </a:r>
            <a:r>
              <a:rPr lang="en-IN" sz="2400" dirty="0">
                <a:solidFill>
                  <a:schemeClr val="tx2"/>
                </a:solidFill>
              </a:rPr>
              <a:t>-</a:t>
            </a:r>
            <a:r>
              <a:rPr lang="en-IN" sz="2400" dirty="0" err="1">
                <a:solidFill>
                  <a:schemeClr val="tx2"/>
                </a:solidFill>
              </a:rPr>
              <a:t>hasWonPrize</a:t>
            </a:r>
            <a:r>
              <a:rPr lang="en-IN" sz="2400" dirty="0">
                <a:solidFill>
                  <a:schemeClr val="tx2"/>
                </a:solidFill>
              </a:rPr>
              <a:t>-</a:t>
            </a:r>
            <a:r>
              <a:rPr lang="en-IN" sz="2400" dirty="0" smtClean="0">
                <a:solidFill>
                  <a:schemeClr val="tx2"/>
                </a:solidFill>
              </a:rPr>
              <a:t>-&gt; </a:t>
            </a:r>
            <a:r>
              <a:rPr lang="en-IN" sz="2400" dirty="0" err="1" smtClean="0">
                <a:solidFill>
                  <a:schemeClr val="tx2"/>
                </a:solidFill>
              </a:rPr>
              <a:t>Padma_Shri</a:t>
            </a:r>
            <a:r>
              <a:rPr lang="en-IN" sz="2400" dirty="0" smtClean="0">
                <a:solidFill>
                  <a:schemeClr val="tx2"/>
                </a:solidFill>
              </a:rPr>
              <a:t>; </a:t>
            </a:r>
          </a:p>
          <a:p>
            <a:pPr marL="0" indent="0" algn="just">
              <a:buNone/>
            </a:pPr>
            <a:r>
              <a:rPr lang="en-IN" sz="2400" dirty="0" smtClean="0">
                <a:solidFill>
                  <a:schemeClr val="tx2"/>
                </a:solidFill>
              </a:rPr>
              <a:t>     </a:t>
            </a:r>
            <a:r>
              <a:rPr lang="en-IN" sz="2400" dirty="0" err="1" smtClean="0">
                <a:solidFill>
                  <a:schemeClr val="tx2"/>
                </a:solidFill>
              </a:rPr>
              <a:t>Padma_Shri</a:t>
            </a:r>
            <a:r>
              <a:rPr lang="en-IN" sz="2400" dirty="0" smtClean="0">
                <a:solidFill>
                  <a:schemeClr val="tx2"/>
                </a:solidFill>
              </a:rPr>
              <a:t>-</a:t>
            </a:r>
            <a:r>
              <a:rPr lang="en-IN" sz="2400" dirty="0">
                <a:solidFill>
                  <a:schemeClr val="tx2"/>
                </a:solidFill>
              </a:rPr>
              <a:t>-</a:t>
            </a:r>
            <a:r>
              <a:rPr lang="en-IN" sz="2400" dirty="0" smtClean="0">
                <a:solidFill>
                  <a:schemeClr val="tx2"/>
                </a:solidFill>
              </a:rPr>
              <a:t>category--&gt; </a:t>
            </a:r>
            <a:r>
              <a:rPr lang="en-IN" sz="2400" dirty="0" err="1" smtClean="0">
                <a:solidFill>
                  <a:schemeClr val="tx2"/>
                </a:solidFill>
              </a:rPr>
              <a:t>Civil_awards_and_decorations_of_India</a:t>
            </a:r>
            <a:r>
              <a:rPr lang="en-IN" sz="2400" dirty="0" smtClean="0">
                <a:solidFill>
                  <a:schemeClr val="tx2"/>
                </a:solidFill>
              </a:rPr>
              <a:t>; </a:t>
            </a:r>
          </a:p>
          <a:p>
            <a:pPr algn="just"/>
            <a:r>
              <a:rPr lang="en-IN" sz="2600" dirty="0" smtClean="0">
                <a:solidFill>
                  <a:schemeClr val="tx2"/>
                </a:solidFill>
              </a:rPr>
              <a:t>Path from E2 :</a:t>
            </a:r>
          </a:p>
          <a:p>
            <a:pPr marL="0" indent="0" algn="just">
              <a:buNone/>
            </a:pPr>
            <a:r>
              <a:rPr lang="en-IN" sz="2800" dirty="0">
                <a:solidFill>
                  <a:schemeClr val="tx2"/>
                </a:solidFill>
              </a:rPr>
              <a:t> </a:t>
            </a:r>
            <a:r>
              <a:rPr lang="en-IN" sz="2800" dirty="0" smtClean="0">
                <a:solidFill>
                  <a:schemeClr val="tx2"/>
                </a:solidFill>
              </a:rPr>
              <a:t>    </a:t>
            </a:r>
            <a:r>
              <a:rPr lang="en-IN" sz="2200" dirty="0" err="1">
                <a:solidFill>
                  <a:schemeClr val="tx2"/>
                </a:solidFill>
              </a:rPr>
              <a:t>Mother_Teresa</a:t>
            </a:r>
            <a:r>
              <a:rPr lang="en-IN" sz="2200" dirty="0">
                <a:solidFill>
                  <a:schemeClr val="tx2"/>
                </a:solidFill>
              </a:rPr>
              <a:t>--</a:t>
            </a:r>
            <a:r>
              <a:rPr lang="en-IN" sz="2200" dirty="0" err="1">
                <a:solidFill>
                  <a:schemeClr val="tx2"/>
                </a:solidFill>
              </a:rPr>
              <a:t>hasWonPrize</a:t>
            </a:r>
            <a:r>
              <a:rPr lang="en-IN" sz="2200" dirty="0">
                <a:solidFill>
                  <a:schemeClr val="tx2"/>
                </a:solidFill>
              </a:rPr>
              <a:t>-</a:t>
            </a:r>
            <a:r>
              <a:rPr lang="en-IN" sz="2200" dirty="0" smtClean="0">
                <a:solidFill>
                  <a:schemeClr val="tx2"/>
                </a:solidFill>
              </a:rPr>
              <a:t>-&gt; </a:t>
            </a:r>
            <a:r>
              <a:rPr lang="en-IN" sz="2200" dirty="0" err="1" smtClean="0">
                <a:solidFill>
                  <a:schemeClr val="tx2"/>
                </a:solidFill>
              </a:rPr>
              <a:t>Bharat_Ratna</a:t>
            </a:r>
            <a:r>
              <a:rPr lang="en-IN" sz="2200" dirty="0" smtClean="0">
                <a:solidFill>
                  <a:schemeClr val="tx2"/>
                </a:solidFill>
              </a:rPr>
              <a:t>; </a:t>
            </a:r>
          </a:p>
          <a:p>
            <a:pPr marL="0" indent="0" algn="just">
              <a:buNone/>
            </a:pPr>
            <a:r>
              <a:rPr lang="en-IN" sz="2200" dirty="0">
                <a:solidFill>
                  <a:schemeClr val="tx2"/>
                </a:solidFill>
              </a:rPr>
              <a:t> </a:t>
            </a:r>
            <a:r>
              <a:rPr lang="en-IN" sz="2200" dirty="0" smtClean="0">
                <a:solidFill>
                  <a:schemeClr val="tx2"/>
                </a:solidFill>
              </a:rPr>
              <a:t>     </a:t>
            </a:r>
            <a:r>
              <a:rPr lang="en-IN" sz="2200" dirty="0" err="1" smtClean="0">
                <a:solidFill>
                  <a:schemeClr val="tx2"/>
                </a:solidFill>
              </a:rPr>
              <a:t>Bharat_Ratna</a:t>
            </a:r>
            <a:r>
              <a:rPr lang="en-IN" sz="2200" dirty="0" smtClean="0">
                <a:solidFill>
                  <a:schemeClr val="tx2"/>
                </a:solidFill>
              </a:rPr>
              <a:t>-</a:t>
            </a:r>
            <a:r>
              <a:rPr lang="en-IN" sz="2200" dirty="0">
                <a:solidFill>
                  <a:schemeClr val="tx2"/>
                </a:solidFill>
              </a:rPr>
              <a:t>-category-</a:t>
            </a:r>
            <a:r>
              <a:rPr lang="en-IN" sz="2200" dirty="0" smtClean="0">
                <a:solidFill>
                  <a:schemeClr val="tx2"/>
                </a:solidFill>
              </a:rPr>
              <a:t>-&gt; </a:t>
            </a:r>
            <a:r>
              <a:rPr lang="en-IN" sz="2200" dirty="0" err="1" smtClean="0">
                <a:solidFill>
                  <a:schemeClr val="tx2"/>
                </a:solidFill>
              </a:rPr>
              <a:t>Civil_awards_and_decorations_of_India</a:t>
            </a:r>
            <a:r>
              <a:rPr lang="en-IN" sz="2200" dirty="0" smtClean="0">
                <a:solidFill>
                  <a:schemeClr val="tx2"/>
                </a:solidFill>
              </a:rPr>
              <a:t>; </a:t>
            </a:r>
            <a:endParaRPr lang="en-IN" sz="22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A652-C8A7-43B7-8D4F-5FF7D1505272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066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Assignments</a:t>
            </a:r>
            <a:endParaRPr lang="en-IN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POS Tagger</a:t>
            </a:r>
          </a:p>
          <a:p>
            <a:pPr lvl="1"/>
            <a:r>
              <a:rPr lang="en-US" dirty="0" smtClean="0"/>
              <a:t>Bigram Viterbi </a:t>
            </a:r>
          </a:p>
          <a:p>
            <a:pPr lvl="1"/>
            <a:r>
              <a:rPr lang="en-US" dirty="0" smtClean="0"/>
              <a:t>Trigram Viterbi</a:t>
            </a:r>
          </a:p>
          <a:p>
            <a:pPr lvl="1"/>
            <a:r>
              <a:rPr lang="en-US" dirty="0" smtClean="0"/>
              <a:t>A-Star</a:t>
            </a:r>
          </a:p>
          <a:p>
            <a:pPr lvl="1"/>
            <a:r>
              <a:rPr lang="en-US" dirty="0" smtClean="0"/>
              <a:t>Bigram Discriminative Viterbi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Language Model (Word Prediction)</a:t>
            </a:r>
          </a:p>
          <a:p>
            <a:pPr lvl="1"/>
            <a:r>
              <a:rPr lang="en-US" dirty="0" smtClean="0"/>
              <a:t>Bigram</a:t>
            </a:r>
          </a:p>
          <a:p>
            <a:pPr lvl="1"/>
            <a:r>
              <a:rPr lang="en-US" dirty="0" smtClean="0"/>
              <a:t>Trigram</a:t>
            </a:r>
          </a:p>
          <a:p>
            <a:r>
              <a:rPr lang="en-US" dirty="0" err="1" smtClean="0">
                <a:solidFill>
                  <a:srgbClr val="C00000"/>
                </a:solidFill>
              </a:rPr>
              <a:t>Yago</a:t>
            </a:r>
            <a:r>
              <a:rPr lang="en-US" dirty="0" smtClean="0">
                <a:solidFill>
                  <a:srgbClr val="C00000"/>
                </a:solidFill>
              </a:rPr>
              <a:t> Explorer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Parser Projection and NLTK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A652-C8A7-43B7-8D4F-5FF7D150527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4328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Ex:3 Michelle Obama and Frederick </a:t>
            </a:r>
            <a:r>
              <a:rPr lang="en-US" dirty="0" err="1" smtClean="0">
                <a:solidFill>
                  <a:schemeClr val="tx2"/>
                </a:solidFill>
              </a:rPr>
              <a:t>Jelinek</a:t>
            </a:r>
            <a:endParaRPr lang="en-IN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2400" dirty="0" smtClean="0">
                <a:solidFill>
                  <a:srgbClr val="C00000"/>
                </a:solidFill>
              </a:rPr>
              <a:t>Path from E1 : </a:t>
            </a:r>
          </a:p>
          <a:p>
            <a:pPr marL="0" indent="0" algn="just">
              <a:buNone/>
            </a:pPr>
            <a:r>
              <a:rPr lang="en-IN" sz="2200" dirty="0" smtClean="0">
                <a:solidFill>
                  <a:srgbClr val="C00000"/>
                </a:solidFill>
              </a:rPr>
              <a:t>     </a:t>
            </a:r>
            <a:r>
              <a:rPr lang="en-IN" sz="2200" dirty="0" err="1" smtClean="0">
                <a:solidFill>
                  <a:srgbClr val="C00000"/>
                </a:solidFill>
              </a:rPr>
              <a:t>Michelle_Obama</a:t>
            </a:r>
            <a:r>
              <a:rPr lang="en-IN" sz="2200" dirty="0" smtClean="0">
                <a:solidFill>
                  <a:srgbClr val="C00000"/>
                </a:solidFill>
              </a:rPr>
              <a:t>--</a:t>
            </a:r>
            <a:r>
              <a:rPr lang="en-IN" sz="2200" dirty="0" err="1" smtClean="0">
                <a:solidFill>
                  <a:srgbClr val="C00000"/>
                </a:solidFill>
              </a:rPr>
              <a:t>graduatedFrom</a:t>
            </a:r>
            <a:r>
              <a:rPr lang="en-IN" sz="2200" dirty="0" smtClean="0">
                <a:solidFill>
                  <a:srgbClr val="C00000"/>
                </a:solidFill>
              </a:rPr>
              <a:t>--&gt; </a:t>
            </a:r>
            <a:r>
              <a:rPr lang="en-IN" sz="2200" dirty="0" err="1" smtClean="0">
                <a:solidFill>
                  <a:srgbClr val="C00000"/>
                </a:solidFill>
              </a:rPr>
              <a:t>Princeton_University</a:t>
            </a:r>
            <a:r>
              <a:rPr lang="en-IN" sz="2200" dirty="0" smtClean="0">
                <a:solidFill>
                  <a:srgbClr val="C00000"/>
                </a:solidFill>
              </a:rPr>
              <a:t>;</a:t>
            </a:r>
          </a:p>
          <a:p>
            <a:pPr marL="0" indent="0" algn="just">
              <a:buNone/>
            </a:pPr>
            <a:r>
              <a:rPr lang="en-IN" sz="2200" dirty="0" smtClean="0">
                <a:solidFill>
                  <a:srgbClr val="C00000"/>
                </a:solidFill>
              </a:rPr>
              <a:t>     </a:t>
            </a:r>
            <a:r>
              <a:rPr lang="en-IN" sz="2200" dirty="0" err="1" smtClean="0">
                <a:solidFill>
                  <a:srgbClr val="C00000"/>
                </a:solidFill>
              </a:rPr>
              <a:t>Princeton_University</a:t>
            </a:r>
            <a:r>
              <a:rPr lang="en-IN" sz="2200" dirty="0" smtClean="0">
                <a:solidFill>
                  <a:srgbClr val="C00000"/>
                </a:solidFill>
              </a:rPr>
              <a:t>--category--&gt; university_108286569; </a:t>
            </a:r>
          </a:p>
          <a:p>
            <a:pPr algn="just"/>
            <a:r>
              <a:rPr lang="en-IN" sz="2400" dirty="0" smtClean="0">
                <a:solidFill>
                  <a:srgbClr val="C00000"/>
                </a:solidFill>
              </a:rPr>
              <a:t>Path from E2 :</a:t>
            </a:r>
            <a:r>
              <a:rPr lang="en-IN" sz="2200" dirty="0" smtClean="0">
                <a:solidFill>
                  <a:srgbClr val="C00000"/>
                </a:solidFill>
              </a:rPr>
              <a:t> </a:t>
            </a:r>
          </a:p>
          <a:p>
            <a:pPr marL="0" indent="0" algn="just">
              <a:buNone/>
            </a:pPr>
            <a:r>
              <a:rPr lang="en-IN" sz="2200" dirty="0" smtClean="0">
                <a:solidFill>
                  <a:srgbClr val="C00000"/>
                </a:solidFill>
              </a:rPr>
              <a:t>     </a:t>
            </a:r>
            <a:r>
              <a:rPr lang="en-IN" sz="2200" dirty="0" err="1" smtClean="0">
                <a:solidFill>
                  <a:srgbClr val="C00000"/>
                </a:solidFill>
              </a:rPr>
              <a:t>Frederick_Jelinek</a:t>
            </a:r>
            <a:r>
              <a:rPr lang="en-IN" sz="2200" dirty="0" smtClean="0">
                <a:solidFill>
                  <a:srgbClr val="C00000"/>
                </a:solidFill>
              </a:rPr>
              <a:t>--</a:t>
            </a:r>
            <a:r>
              <a:rPr lang="en-IN" sz="2200" dirty="0" err="1" smtClean="0">
                <a:solidFill>
                  <a:srgbClr val="C00000"/>
                </a:solidFill>
              </a:rPr>
              <a:t>graduatedFrom</a:t>
            </a:r>
            <a:r>
              <a:rPr lang="en-IN" sz="2200" dirty="0" smtClean="0">
                <a:solidFill>
                  <a:srgbClr val="C00000"/>
                </a:solidFill>
              </a:rPr>
              <a:t>--&gt; </a:t>
            </a:r>
            <a:r>
              <a:rPr lang="en-IN" sz="2200" dirty="0" err="1" smtClean="0">
                <a:solidFill>
                  <a:srgbClr val="C00000"/>
                </a:solidFill>
              </a:rPr>
              <a:t>Massachusetts_Institute_of_Technology</a:t>
            </a:r>
            <a:r>
              <a:rPr lang="en-IN" sz="2200" dirty="0" smtClean="0">
                <a:solidFill>
                  <a:srgbClr val="C00000"/>
                </a:solidFill>
              </a:rPr>
              <a:t>;</a:t>
            </a:r>
          </a:p>
          <a:p>
            <a:pPr marL="0" indent="0" algn="just">
              <a:buNone/>
            </a:pPr>
            <a:r>
              <a:rPr lang="en-IN" sz="2200" dirty="0" smtClean="0">
                <a:solidFill>
                  <a:srgbClr val="C00000"/>
                </a:solidFill>
              </a:rPr>
              <a:t>     </a:t>
            </a:r>
            <a:r>
              <a:rPr lang="en-IN" sz="2200" dirty="0" err="1" smtClean="0">
                <a:solidFill>
                  <a:srgbClr val="C00000"/>
                </a:solidFill>
              </a:rPr>
              <a:t>Massachusetts_Institute_of_Technology</a:t>
            </a:r>
            <a:r>
              <a:rPr lang="en-IN" sz="2200" dirty="0" smtClean="0">
                <a:solidFill>
                  <a:srgbClr val="C00000"/>
                </a:solidFill>
              </a:rPr>
              <a:t>--category--&gt; university_108286569; </a:t>
            </a:r>
            <a:endParaRPr lang="en-IN" sz="2200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A652-C8A7-43B7-8D4F-5FF7D1505272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9414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Ex:4 Sonia Gandhi and Benito Mussolini</a:t>
            </a:r>
            <a:endParaRPr lang="en-IN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2400" dirty="0" smtClean="0">
                <a:solidFill>
                  <a:srgbClr val="C00000"/>
                </a:solidFill>
              </a:rPr>
              <a:t>Path from E1 </a:t>
            </a:r>
            <a:r>
              <a:rPr lang="en-IN" sz="2400" dirty="0">
                <a:solidFill>
                  <a:srgbClr val="C00000"/>
                </a:solidFill>
              </a:rPr>
              <a:t>: </a:t>
            </a:r>
            <a:endParaRPr lang="en-IN" sz="2400" dirty="0" smtClean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en-IN" sz="2200" dirty="0">
                <a:solidFill>
                  <a:srgbClr val="C00000"/>
                </a:solidFill>
              </a:rPr>
              <a:t> </a:t>
            </a:r>
            <a:r>
              <a:rPr lang="en-IN" sz="2200" dirty="0" smtClean="0">
                <a:solidFill>
                  <a:srgbClr val="C00000"/>
                </a:solidFill>
              </a:rPr>
              <a:t>     </a:t>
            </a:r>
            <a:r>
              <a:rPr lang="en-IN" sz="2200" dirty="0" err="1" smtClean="0">
                <a:solidFill>
                  <a:srgbClr val="C00000"/>
                </a:solidFill>
              </a:rPr>
              <a:t>Sonia_Gandhi</a:t>
            </a:r>
            <a:r>
              <a:rPr lang="en-IN" sz="2200" dirty="0" smtClean="0">
                <a:solidFill>
                  <a:srgbClr val="C00000"/>
                </a:solidFill>
              </a:rPr>
              <a:t>-</a:t>
            </a:r>
            <a:r>
              <a:rPr lang="en-IN" sz="2200" dirty="0">
                <a:solidFill>
                  <a:srgbClr val="C00000"/>
                </a:solidFill>
              </a:rPr>
              <a:t>-</a:t>
            </a:r>
            <a:r>
              <a:rPr lang="en-IN" sz="2200" dirty="0" err="1">
                <a:solidFill>
                  <a:srgbClr val="C00000"/>
                </a:solidFill>
              </a:rPr>
              <a:t>isCitizenOf</a:t>
            </a:r>
            <a:r>
              <a:rPr lang="en-IN" sz="2200" dirty="0">
                <a:solidFill>
                  <a:srgbClr val="C00000"/>
                </a:solidFill>
              </a:rPr>
              <a:t>-</a:t>
            </a:r>
            <a:r>
              <a:rPr lang="en-IN" sz="2200" dirty="0" smtClean="0">
                <a:solidFill>
                  <a:srgbClr val="C00000"/>
                </a:solidFill>
              </a:rPr>
              <a:t>-&gt; Italy </a:t>
            </a:r>
            <a:r>
              <a:rPr lang="en-IN" sz="2200" dirty="0">
                <a:solidFill>
                  <a:srgbClr val="C00000"/>
                </a:solidFill>
              </a:rPr>
              <a:t>; </a:t>
            </a:r>
            <a:endParaRPr lang="en-IN" sz="2200" dirty="0" smtClean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en-IN" sz="2200" dirty="0">
                <a:solidFill>
                  <a:srgbClr val="C00000"/>
                </a:solidFill>
              </a:rPr>
              <a:t> </a:t>
            </a:r>
            <a:r>
              <a:rPr lang="en-IN" sz="2200" dirty="0" smtClean="0">
                <a:solidFill>
                  <a:srgbClr val="C00000"/>
                </a:solidFill>
              </a:rPr>
              <a:t>     Italy-</a:t>
            </a:r>
            <a:r>
              <a:rPr lang="en-IN" sz="2200" dirty="0">
                <a:solidFill>
                  <a:srgbClr val="C00000"/>
                </a:solidFill>
              </a:rPr>
              <a:t>-</a:t>
            </a:r>
            <a:r>
              <a:rPr lang="en-IN" sz="2200" dirty="0" err="1">
                <a:solidFill>
                  <a:srgbClr val="C00000"/>
                </a:solidFill>
              </a:rPr>
              <a:t>dealsWith</a:t>
            </a:r>
            <a:r>
              <a:rPr lang="en-IN" sz="2200" dirty="0">
                <a:solidFill>
                  <a:srgbClr val="C00000"/>
                </a:solidFill>
              </a:rPr>
              <a:t>-</a:t>
            </a:r>
            <a:r>
              <a:rPr lang="en-IN" sz="2200" dirty="0" smtClean="0">
                <a:solidFill>
                  <a:srgbClr val="C00000"/>
                </a:solidFill>
              </a:rPr>
              <a:t>-&gt; Germany </a:t>
            </a:r>
            <a:r>
              <a:rPr lang="en-IN" sz="2200" dirty="0">
                <a:solidFill>
                  <a:srgbClr val="C00000"/>
                </a:solidFill>
              </a:rPr>
              <a:t>; </a:t>
            </a:r>
            <a:endParaRPr lang="en-IN" sz="2200" dirty="0" smtClean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en-IN" sz="2200" dirty="0" smtClean="0">
                <a:solidFill>
                  <a:srgbClr val="C00000"/>
                </a:solidFill>
              </a:rPr>
              <a:t>      Germany-</a:t>
            </a:r>
            <a:r>
              <a:rPr lang="en-IN" sz="2200" dirty="0">
                <a:solidFill>
                  <a:srgbClr val="C00000"/>
                </a:solidFill>
              </a:rPr>
              <a:t>-</a:t>
            </a:r>
            <a:r>
              <a:rPr lang="en-IN" sz="2200" dirty="0" err="1">
                <a:solidFill>
                  <a:srgbClr val="C00000"/>
                </a:solidFill>
              </a:rPr>
              <a:t>isLocatedIn</a:t>
            </a:r>
            <a:r>
              <a:rPr lang="en-IN" sz="2200" dirty="0">
                <a:solidFill>
                  <a:srgbClr val="C00000"/>
                </a:solidFill>
              </a:rPr>
              <a:t>-</a:t>
            </a:r>
            <a:r>
              <a:rPr lang="en-IN" sz="2200" dirty="0" smtClean="0">
                <a:solidFill>
                  <a:srgbClr val="C00000"/>
                </a:solidFill>
              </a:rPr>
              <a:t>-&gt; Europe </a:t>
            </a:r>
            <a:r>
              <a:rPr lang="en-IN" sz="2200" dirty="0">
                <a:solidFill>
                  <a:srgbClr val="C00000"/>
                </a:solidFill>
              </a:rPr>
              <a:t>; </a:t>
            </a:r>
          </a:p>
          <a:p>
            <a:pPr algn="just"/>
            <a:r>
              <a:rPr lang="en-IN" sz="2400" dirty="0" smtClean="0">
                <a:solidFill>
                  <a:srgbClr val="C00000"/>
                </a:solidFill>
              </a:rPr>
              <a:t>Path from E2 </a:t>
            </a:r>
            <a:r>
              <a:rPr lang="en-IN" sz="2400" dirty="0">
                <a:solidFill>
                  <a:srgbClr val="C00000"/>
                </a:solidFill>
              </a:rPr>
              <a:t>: </a:t>
            </a:r>
            <a:endParaRPr lang="en-IN" sz="2400" dirty="0" smtClean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en-IN" sz="2200" dirty="0" smtClean="0">
                <a:solidFill>
                  <a:srgbClr val="C00000"/>
                </a:solidFill>
              </a:rPr>
              <a:t>     </a:t>
            </a:r>
            <a:r>
              <a:rPr lang="en-IN" sz="2200" dirty="0" err="1" smtClean="0">
                <a:solidFill>
                  <a:srgbClr val="C00000"/>
                </a:solidFill>
              </a:rPr>
              <a:t>Benito_Mussolini</a:t>
            </a:r>
            <a:r>
              <a:rPr lang="en-IN" sz="2200" dirty="0" smtClean="0">
                <a:solidFill>
                  <a:srgbClr val="C00000"/>
                </a:solidFill>
              </a:rPr>
              <a:t>-</a:t>
            </a:r>
            <a:r>
              <a:rPr lang="en-IN" sz="2200" dirty="0">
                <a:solidFill>
                  <a:srgbClr val="C00000"/>
                </a:solidFill>
              </a:rPr>
              <a:t>-</a:t>
            </a:r>
            <a:r>
              <a:rPr lang="en-IN" sz="2200" dirty="0" err="1">
                <a:solidFill>
                  <a:srgbClr val="C00000"/>
                </a:solidFill>
              </a:rPr>
              <a:t>isAffiliatedTo</a:t>
            </a:r>
            <a:r>
              <a:rPr lang="en-IN" sz="2200" dirty="0">
                <a:solidFill>
                  <a:srgbClr val="C00000"/>
                </a:solidFill>
              </a:rPr>
              <a:t>-</a:t>
            </a:r>
            <a:r>
              <a:rPr lang="en-IN" sz="2200" dirty="0" smtClean="0">
                <a:solidFill>
                  <a:srgbClr val="C00000"/>
                </a:solidFill>
              </a:rPr>
              <a:t>-&gt; </a:t>
            </a:r>
            <a:r>
              <a:rPr lang="en-IN" sz="2200" dirty="0" err="1" smtClean="0">
                <a:solidFill>
                  <a:srgbClr val="C00000"/>
                </a:solidFill>
              </a:rPr>
              <a:t>National_Fascist_Party</a:t>
            </a:r>
            <a:r>
              <a:rPr lang="en-IN" sz="2200" dirty="0" smtClean="0">
                <a:solidFill>
                  <a:srgbClr val="C00000"/>
                </a:solidFill>
              </a:rPr>
              <a:t>;</a:t>
            </a:r>
          </a:p>
          <a:p>
            <a:pPr marL="0" indent="0" algn="just">
              <a:buNone/>
            </a:pPr>
            <a:r>
              <a:rPr lang="en-IN" sz="2200" dirty="0" smtClean="0">
                <a:solidFill>
                  <a:srgbClr val="C00000"/>
                </a:solidFill>
              </a:rPr>
              <a:t>     </a:t>
            </a:r>
            <a:r>
              <a:rPr lang="en-IN" sz="2200" dirty="0" err="1" smtClean="0">
                <a:solidFill>
                  <a:srgbClr val="C00000"/>
                </a:solidFill>
              </a:rPr>
              <a:t>National_Fascist_Party</a:t>
            </a:r>
            <a:r>
              <a:rPr lang="en-IN" sz="2200" dirty="0" smtClean="0">
                <a:solidFill>
                  <a:srgbClr val="C00000"/>
                </a:solidFill>
              </a:rPr>
              <a:t>-</a:t>
            </a:r>
            <a:r>
              <a:rPr lang="en-IN" sz="2200" dirty="0">
                <a:solidFill>
                  <a:srgbClr val="C00000"/>
                </a:solidFill>
              </a:rPr>
              <a:t>-</a:t>
            </a:r>
            <a:r>
              <a:rPr lang="en-IN" sz="2200" dirty="0" err="1">
                <a:solidFill>
                  <a:srgbClr val="C00000"/>
                </a:solidFill>
              </a:rPr>
              <a:t>isLocatedIn</a:t>
            </a:r>
            <a:r>
              <a:rPr lang="en-IN" sz="2200" dirty="0">
                <a:solidFill>
                  <a:srgbClr val="C00000"/>
                </a:solidFill>
              </a:rPr>
              <a:t>-</a:t>
            </a:r>
            <a:r>
              <a:rPr lang="en-IN" sz="2200" dirty="0" smtClean="0">
                <a:solidFill>
                  <a:srgbClr val="C00000"/>
                </a:solidFill>
              </a:rPr>
              <a:t>-&gt; Rome; </a:t>
            </a:r>
          </a:p>
          <a:p>
            <a:pPr marL="0" indent="0" algn="just">
              <a:buNone/>
            </a:pPr>
            <a:r>
              <a:rPr lang="en-IN" sz="2200" dirty="0" smtClean="0">
                <a:solidFill>
                  <a:srgbClr val="C00000"/>
                </a:solidFill>
              </a:rPr>
              <a:t>     Rome-</a:t>
            </a:r>
            <a:r>
              <a:rPr lang="en-IN" sz="2200" dirty="0">
                <a:solidFill>
                  <a:srgbClr val="C00000"/>
                </a:solidFill>
              </a:rPr>
              <a:t>-</a:t>
            </a:r>
            <a:r>
              <a:rPr lang="en-IN" sz="2200" dirty="0" err="1">
                <a:solidFill>
                  <a:srgbClr val="C00000"/>
                </a:solidFill>
              </a:rPr>
              <a:t>isLocatedIn</a:t>
            </a:r>
            <a:r>
              <a:rPr lang="en-IN" sz="2200" dirty="0">
                <a:solidFill>
                  <a:srgbClr val="C00000"/>
                </a:solidFill>
              </a:rPr>
              <a:t>-</a:t>
            </a:r>
            <a:r>
              <a:rPr lang="en-IN" sz="2200" dirty="0" smtClean="0">
                <a:solidFill>
                  <a:srgbClr val="C00000"/>
                </a:solidFill>
              </a:rPr>
              <a:t>-&gt; Europe; </a:t>
            </a:r>
            <a:endParaRPr lang="en-IN" sz="2200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A652-C8A7-43B7-8D4F-5FF7D1505272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0094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Ex5 : </a:t>
            </a:r>
            <a:r>
              <a:rPr lang="en-US" dirty="0" err="1" smtClean="0">
                <a:solidFill>
                  <a:schemeClr val="tx2"/>
                </a:solidFill>
              </a:rPr>
              <a:t>Narendra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Modi</a:t>
            </a:r>
            <a:r>
              <a:rPr lang="en-US" dirty="0" smtClean="0">
                <a:solidFill>
                  <a:schemeClr val="tx2"/>
                </a:solidFill>
              </a:rPr>
              <a:t> and Mohan </a:t>
            </a:r>
            <a:r>
              <a:rPr lang="en-US" dirty="0" err="1" smtClean="0">
                <a:solidFill>
                  <a:schemeClr val="tx2"/>
                </a:solidFill>
              </a:rPr>
              <a:t>Bhagwat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Path from E1 :</a:t>
            </a:r>
          </a:p>
          <a:p>
            <a:pPr lvl="1"/>
            <a:r>
              <a:rPr lang="en-US" dirty="0" err="1" smtClean="0"/>
              <a:t>Narendra_Modi</a:t>
            </a:r>
            <a:r>
              <a:rPr lang="en-US" dirty="0" smtClean="0"/>
              <a:t>--</a:t>
            </a:r>
            <a:r>
              <a:rPr lang="en-US" dirty="0" err="1" smtClean="0"/>
              <a:t>isAffiliatedTo</a:t>
            </a:r>
            <a:r>
              <a:rPr lang="en-US" dirty="0" smtClean="0"/>
              <a:t>--&gt;</a:t>
            </a:r>
            <a:r>
              <a:rPr lang="en-US" dirty="0" err="1" smtClean="0"/>
              <a:t>Bharatiya_Janata_Party</a:t>
            </a:r>
            <a:r>
              <a:rPr lang="en-US" dirty="0" smtClean="0"/>
              <a:t> ; </a:t>
            </a:r>
            <a:r>
              <a:rPr lang="en-US" dirty="0" err="1" smtClean="0"/>
              <a:t>Bharatiya_Janata_Party</a:t>
            </a:r>
            <a:r>
              <a:rPr lang="en-US" dirty="0" smtClean="0"/>
              <a:t>&lt;--</a:t>
            </a:r>
            <a:r>
              <a:rPr lang="en-US" dirty="0" err="1" smtClean="0"/>
              <a:t>isAffiliatedTo</a:t>
            </a:r>
            <a:r>
              <a:rPr lang="en-US" dirty="0" smtClean="0"/>
              <a:t>--</a:t>
            </a:r>
            <a:r>
              <a:rPr lang="en-US" dirty="0" err="1" smtClean="0"/>
              <a:t>Hansraj_Gangaram_Ahir</a:t>
            </a:r>
            <a:r>
              <a:rPr lang="en-US" dirty="0" smtClean="0"/>
              <a:t> ; </a:t>
            </a:r>
          </a:p>
          <a:p>
            <a:r>
              <a:rPr lang="en-US" dirty="0" smtClean="0"/>
              <a:t>Path from E2 : </a:t>
            </a:r>
          </a:p>
          <a:p>
            <a:pPr lvl="1"/>
            <a:r>
              <a:rPr lang="en-US" dirty="0" err="1" smtClean="0"/>
              <a:t>Mohan_Bhagwat</a:t>
            </a:r>
            <a:r>
              <a:rPr lang="en-US" dirty="0" smtClean="0"/>
              <a:t>--</a:t>
            </a:r>
            <a:r>
              <a:rPr lang="en-US" dirty="0" err="1" smtClean="0"/>
              <a:t>wasBornIn</a:t>
            </a:r>
            <a:r>
              <a:rPr lang="en-US" dirty="0" smtClean="0"/>
              <a:t>--&gt;</a:t>
            </a:r>
            <a:r>
              <a:rPr lang="en-US" dirty="0" err="1" smtClean="0"/>
              <a:t>Chandrapur</a:t>
            </a:r>
            <a:r>
              <a:rPr lang="en-US" dirty="0" smtClean="0"/>
              <a:t> ; </a:t>
            </a:r>
            <a:r>
              <a:rPr lang="en-US" dirty="0" err="1" smtClean="0"/>
              <a:t>Chandrapur</a:t>
            </a:r>
            <a:r>
              <a:rPr lang="en-US" dirty="0" smtClean="0"/>
              <a:t>&lt;--</a:t>
            </a:r>
            <a:r>
              <a:rPr lang="en-US" dirty="0" err="1" smtClean="0"/>
              <a:t>livesIn</a:t>
            </a:r>
            <a:r>
              <a:rPr lang="en-US" dirty="0" smtClean="0"/>
              <a:t>--</a:t>
            </a:r>
            <a:r>
              <a:rPr lang="en-US" dirty="0" err="1" smtClean="0"/>
              <a:t>Hansraj_Gangaram_Ahir</a:t>
            </a:r>
            <a:r>
              <a:rPr lang="en-US" dirty="0" smtClean="0"/>
              <a:t> 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A652-C8A7-43B7-8D4F-5FF7D1505272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6670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Parser Projection</a:t>
            </a:r>
            <a:endParaRPr lang="en-IN" dirty="0">
              <a:solidFill>
                <a:srgbClr val="C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A652-C8A7-43B7-8D4F-5FF7D1505272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2508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Example</a:t>
            </a:r>
            <a:endParaRPr lang="en-IN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IN" dirty="0">
                <a:solidFill>
                  <a:srgbClr val="C00000"/>
                </a:solidFill>
              </a:rPr>
              <a:t>E: Delhi is the capital of India</a:t>
            </a:r>
          </a:p>
          <a:p>
            <a:pPr marL="0" indent="0">
              <a:buNone/>
            </a:pPr>
            <a:r>
              <a:rPr lang="en-IN" dirty="0" smtClean="0">
                <a:solidFill>
                  <a:srgbClr val="C00000"/>
                </a:solidFill>
              </a:rPr>
              <a:t>H</a:t>
            </a:r>
            <a:r>
              <a:rPr lang="en-IN" dirty="0">
                <a:solidFill>
                  <a:srgbClr val="C00000"/>
                </a:solidFill>
              </a:rPr>
              <a:t>: </a:t>
            </a:r>
            <a:r>
              <a:rPr lang="en-IN" dirty="0" err="1">
                <a:solidFill>
                  <a:srgbClr val="C00000"/>
                </a:solidFill>
              </a:rPr>
              <a:t>dillii</a:t>
            </a:r>
            <a:r>
              <a:rPr lang="en-IN" dirty="0">
                <a:solidFill>
                  <a:srgbClr val="C00000"/>
                </a:solidFill>
              </a:rPr>
              <a:t> </a:t>
            </a:r>
            <a:r>
              <a:rPr lang="en-IN" dirty="0" err="1">
                <a:solidFill>
                  <a:srgbClr val="C00000"/>
                </a:solidFill>
              </a:rPr>
              <a:t>bhaarat</a:t>
            </a:r>
            <a:r>
              <a:rPr lang="en-IN" dirty="0">
                <a:solidFill>
                  <a:srgbClr val="C00000"/>
                </a:solidFill>
              </a:rPr>
              <a:t> </a:t>
            </a:r>
            <a:r>
              <a:rPr lang="en-IN" dirty="0" err="1">
                <a:solidFill>
                  <a:srgbClr val="C00000"/>
                </a:solidFill>
              </a:rPr>
              <a:t>kii</a:t>
            </a:r>
            <a:r>
              <a:rPr lang="en-IN" dirty="0">
                <a:solidFill>
                  <a:srgbClr val="C00000"/>
                </a:solidFill>
              </a:rPr>
              <a:t> </a:t>
            </a:r>
            <a:r>
              <a:rPr lang="en-IN" dirty="0" err="1">
                <a:solidFill>
                  <a:srgbClr val="C00000"/>
                </a:solidFill>
              </a:rPr>
              <a:t>raajdhaani</a:t>
            </a:r>
            <a:r>
              <a:rPr lang="en-IN" dirty="0">
                <a:solidFill>
                  <a:srgbClr val="C00000"/>
                </a:solidFill>
              </a:rPr>
              <a:t> </a:t>
            </a:r>
            <a:r>
              <a:rPr lang="en-IN" dirty="0" err="1">
                <a:solidFill>
                  <a:srgbClr val="C00000"/>
                </a:solidFill>
              </a:rPr>
              <a:t>hai</a:t>
            </a:r>
            <a:endParaRPr lang="en-IN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IN" dirty="0" smtClean="0">
                <a:solidFill>
                  <a:schemeClr val="tx2"/>
                </a:solidFill>
              </a:rPr>
              <a:t>E-parse</a:t>
            </a:r>
            <a:r>
              <a:rPr lang="en-IN" dirty="0">
                <a:solidFill>
                  <a:schemeClr val="tx2"/>
                </a:solidFill>
              </a:rPr>
              <a:t>:</a:t>
            </a:r>
          </a:p>
          <a:p>
            <a:pPr marL="0" indent="0">
              <a:buNone/>
            </a:pPr>
            <a:r>
              <a:rPr lang="en-IN" dirty="0"/>
              <a:t>     [</a:t>
            </a:r>
          </a:p>
          <a:p>
            <a:pPr marL="0" indent="0">
              <a:buNone/>
            </a:pPr>
            <a:r>
              <a:rPr lang="en-IN" dirty="0"/>
              <a:t>            </a:t>
            </a:r>
            <a:r>
              <a:rPr lang="en-IN" dirty="0" smtClean="0"/>
              <a:t>[ [</a:t>
            </a:r>
            <a:r>
              <a:rPr lang="en-IN" dirty="0"/>
              <a:t>Delhi]</a:t>
            </a:r>
            <a:r>
              <a:rPr lang="en-IN" baseline="-25000" dirty="0"/>
              <a:t>NN</a:t>
            </a:r>
            <a:r>
              <a:rPr lang="en-IN" dirty="0"/>
              <a:t>]</a:t>
            </a:r>
            <a:r>
              <a:rPr lang="en-IN" baseline="-25000" dirty="0"/>
              <a:t>NP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            </a:t>
            </a:r>
            <a:r>
              <a:rPr lang="en-IN" dirty="0" smtClean="0"/>
              <a:t>[ [</a:t>
            </a:r>
            <a:r>
              <a:rPr lang="en-IN" dirty="0"/>
              <a:t>is]</a:t>
            </a:r>
            <a:r>
              <a:rPr lang="en-IN" baseline="-25000" dirty="0"/>
              <a:t>VBZ</a:t>
            </a:r>
            <a:r>
              <a:rPr lang="en-IN" dirty="0"/>
              <a:t> [[the]</a:t>
            </a:r>
            <a:r>
              <a:rPr lang="en-IN" baseline="-25000" dirty="0"/>
              <a:t>ART</a:t>
            </a:r>
            <a:r>
              <a:rPr lang="en-IN" dirty="0"/>
              <a:t> [capital]</a:t>
            </a:r>
            <a:r>
              <a:rPr lang="en-IN" baseline="-25000" dirty="0"/>
              <a:t>NN</a:t>
            </a:r>
            <a:r>
              <a:rPr lang="en-IN" dirty="0"/>
              <a:t>]</a:t>
            </a:r>
            <a:r>
              <a:rPr lang="en-IN" baseline="-25000" dirty="0"/>
              <a:t>NP</a:t>
            </a:r>
            <a:r>
              <a:rPr lang="en-IN" dirty="0"/>
              <a:t> [[of]</a:t>
            </a:r>
            <a:r>
              <a:rPr lang="en-IN" baseline="-25000" dirty="0"/>
              <a:t>P</a:t>
            </a:r>
            <a:r>
              <a:rPr lang="en-IN" dirty="0"/>
              <a:t> [[India]</a:t>
            </a:r>
            <a:r>
              <a:rPr lang="en-IN" baseline="-25000" dirty="0"/>
              <a:t>NNP</a:t>
            </a:r>
            <a:r>
              <a:rPr lang="en-IN" dirty="0"/>
              <a:t>]</a:t>
            </a:r>
            <a:r>
              <a:rPr lang="en-IN" baseline="-25000" dirty="0"/>
              <a:t>NP</a:t>
            </a:r>
            <a:r>
              <a:rPr lang="en-IN" dirty="0"/>
              <a:t>]</a:t>
            </a:r>
            <a:r>
              <a:rPr lang="en-IN" baseline="-25000" dirty="0"/>
              <a:t>PP</a:t>
            </a:r>
            <a:r>
              <a:rPr lang="en-IN" dirty="0"/>
              <a:t>]</a:t>
            </a:r>
            <a:r>
              <a:rPr lang="en-IN" baseline="-25000" dirty="0"/>
              <a:t>VP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  </a:t>
            </a:r>
            <a:r>
              <a:rPr lang="en-IN" dirty="0" smtClean="0"/>
              <a:t>   ]</a:t>
            </a:r>
            <a:r>
              <a:rPr lang="en-IN" baseline="-25000" dirty="0" smtClean="0"/>
              <a:t>S</a:t>
            </a:r>
            <a:r>
              <a:rPr lang="en-IN" baseline="-25000" dirty="0"/>
              <a:t> </a:t>
            </a:r>
            <a:endParaRPr lang="en-IN" dirty="0"/>
          </a:p>
          <a:p>
            <a:pPr marL="0" indent="0">
              <a:buNone/>
            </a:pPr>
            <a:r>
              <a:rPr lang="en-IN" dirty="0" smtClean="0">
                <a:solidFill>
                  <a:schemeClr val="tx2"/>
                </a:solidFill>
              </a:rPr>
              <a:t>H-parse:</a:t>
            </a:r>
          </a:p>
          <a:p>
            <a:pPr marL="0" indent="0">
              <a:buNone/>
            </a:pPr>
            <a:r>
              <a:rPr lang="en-IN" dirty="0" smtClean="0"/>
              <a:t>     [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            </a:t>
            </a:r>
            <a:r>
              <a:rPr lang="en-IN" dirty="0" smtClean="0"/>
              <a:t>[ [</a:t>
            </a:r>
            <a:r>
              <a:rPr lang="en-IN" dirty="0" err="1"/>
              <a:t>dillii</a:t>
            </a:r>
            <a:r>
              <a:rPr lang="en-IN" dirty="0"/>
              <a:t>]</a:t>
            </a:r>
            <a:r>
              <a:rPr lang="en-IN" baseline="-25000" dirty="0"/>
              <a:t>NN</a:t>
            </a:r>
            <a:r>
              <a:rPr lang="en-IN" dirty="0"/>
              <a:t>]</a:t>
            </a:r>
            <a:r>
              <a:rPr lang="en-IN" baseline="-25000" dirty="0"/>
              <a:t>NP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            [  [[[</a:t>
            </a:r>
            <a:r>
              <a:rPr lang="en-IN" dirty="0" err="1"/>
              <a:t>bhaarat</a:t>
            </a:r>
            <a:r>
              <a:rPr lang="en-IN" dirty="0"/>
              <a:t>]</a:t>
            </a:r>
            <a:r>
              <a:rPr lang="en-IN" baseline="-25000" dirty="0"/>
              <a:t>NNP</a:t>
            </a:r>
            <a:r>
              <a:rPr lang="en-IN" dirty="0"/>
              <a:t>]</a:t>
            </a:r>
            <a:r>
              <a:rPr lang="en-IN" baseline="-25000" dirty="0"/>
              <a:t>NP</a:t>
            </a:r>
            <a:r>
              <a:rPr lang="en-IN" dirty="0"/>
              <a:t> [</a:t>
            </a:r>
            <a:r>
              <a:rPr lang="en-IN" dirty="0" err="1"/>
              <a:t>kii</a:t>
            </a:r>
            <a:r>
              <a:rPr lang="en-IN" dirty="0"/>
              <a:t>]</a:t>
            </a:r>
            <a:r>
              <a:rPr lang="en-IN" baseline="-25000" dirty="0"/>
              <a:t>P</a:t>
            </a:r>
            <a:r>
              <a:rPr lang="en-IN" dirty="0"/>
              <a:t> ]</a:t>
            </a:r>
            <a:r>
              <a:rPr lang="en-IN" baseline="-25000" dirty="0"/>
              <a:t>PP</a:t>
            </a:r>
            <a:r>
              <a:rPr lang="en-IN" dirty="0"/>
              <a:t> [</a:t>
            </a:r>
            <a:r>
              <a:rPr lang="en-IN" dirty="0" err="1"/>
              <a:t>raaajdhaanii</a:t>
            </a:r>
            <a:r>
              <a:rPr lang="en-IN" dirty="0"/>
              <a:t>]</a:t>
            </a:r>
            <a:r>
              <a:rPr lang="en-IN" baseline="-25000" dirty="0"/>
              <a:t>NN</a:t>
            </a:r>
            <a:r>
              <a:rPr lang="en-IN" dirty="0"/>
              <a:t>]</a:t>
            </a:r>
            <a:r>
              <a:rPr lang="en-IN" baseline="-25000" dirty="0"/>
              <a:t>NP</a:t>
            </a:r>
            <a:r>
              <a:rPr lang="en-IN" dirty="0"/>
              <a:t> [</a:t>
            </a:r>
            <a:r>
              <a:rPr lang="en-IN" dirty="0" err="1"/>
              <a:t>hai</a:t>
            </a:r>
            <a:r>
              <a:rPr lang="en-IN" dirty="0"/>
              <a:t>]</a:t>
            </a:r>
            <a:r>
              <a:rPr lang="en-IN" baseline="-25000" dirty="0"/>
              <a:t>VBZ</a:t>
            </a:r>
            <a:r>
              <a:rPr lang="en-IN" dirty="0"/>
              <a:t> ]</a:t>
            </a:r>
            <a:r>
              <a:rPr lang="en-IN" baseline="-25000" dirty="0"/>
              <a:t>VP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 </a:t>
            </a:r>
            <a:r>
              <a:rPr lang="en-IN" dirty="0" smtClean="0"/>
              <a:t>   </a:t>
            </a:r>
            <a:r>
              <a:rPr lang="en-IN" dirty="0"/>
              <a:t> ]</a:t>
            </a:r>
            <a:r>
              <a:rPr lang="en-IN" baseline="-25000" dirty="0"/>
              <a:t>S</a:t>
            </a:r>
            <a:endParaRPr lang="en-IN" dirty="0"/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A652-C8A7-43B7-8D4F-5FF7D1505272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110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Resource and Tools</a:t>
            </a:r>
            <a:endParaRPr lang="en-IN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Parallel corpora in two languages L</a:t>
            </a:r>
            <a:r>
              <a:rPr lang="en-US" baseline="-25000" dirty="0" smtClean="0"/>
              <a:t>1</a:t>
            </a:r>
            <a:r>
              <a:rPr lang="en-US" dirty="0" smtClean="0"/>
              <a:t> and L</a:t>
            </a:r>
            <a:r>
              <a:rPr lang="en-US" baseline="-25000" dirty="0" smtClean="0"/>
              <a:t>2</a:t>
            </a:r>
          </a:p>
          <a:p>
            <a:pPr algn="just"/>
            <a:r>
              <a:rPr lang="en-US" dirty="0" smtClean="0"/>
              <a:t>Parser for </a:t>
            </a:r>
            <a:r>
              <a:rPr lang="en-US" dirty="0" err="1" smtClean="0"/>
              <a:t>langauge</a:t>
            </a:r>
            <a:r>
              <a:rPr lang="en-US" dirty="0" smtClean="0"/>
              <a:t> </a:t>
            </a:r>
            <a:r>
              <a:rPr lang="en-IN" dirty="0" smtClean="0"/>
              <a:t>L</a:t>
            </a:r>
            <a:r>
              <a:rPr lang="en-IN" baseline="-25000" dirty="0" smtClean="0"/>
              <a:t>1</a:t>
            </a:r>
            <a:endParaRPr lang="en-IN" dirty="0"/>
          </a:p>
          <a:p>
            <a:pPr algn="just"/>
            <a:r>
              <a:rPr lang="en-US" dirty="0" smtClean="0"/>
              <a:t>Word translation model</a:t>
            </a:r>
            <a:endParaRPr lang="en-IN" baseline="-25000" dirty="0" smtClean="0"/>
          </a:p>
          <a:p>
            <a:pPr algn="just"/>
            <a:r>
              <a:rPr lang="en-IN" dirty="0" smtClean="0"/>
              <a:t>A </a:t>
            </a:r>
            <a:r>
              <a:rPr lang="en-IN" dirty="0"/>
              <a:t>statistical model of the relationship between the syntactic structures </a:t>
            </a:r>
            <a:r>
              <a:rPr lang="en-IN" dirty="0" smtClean="0"/>
              <a:t>of two </a:t>
            </a:r>
            <a:r>
              <a:rPr lang="en-IN" dirty="0"/>
              <a:t>different </a:t>
            </a:r>
            <a:r>
              <a:rPr lang="en-IN" dirty="0" smtClean="0"/>
              <a:t>languages (can be effectively learned from a bilingual corpus by an unsupervised learning technique)</a:t>
            </a:r>
          </a:p>
          <a:p>
            <a:pPr marL="0" indent="0" algn="just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A652-C8A7-43B7-8D4F-5FF7D1505272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4029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Challenges</a:t>
            </a:r>
            <a:endParaRPr lang="en-IN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Conflation across languages</a:t>
            </a:r>
          </a:p>
          <a:p>
            <a:pPr lvl="1"/>
            <a:r>
              <a:rPr lang="en-US" dirty="0" smtClean="0"/>
              <a:t>“goes” </a:t>
            </a:r>
            <a:r>
              <a:rPr lang="en-US" dirty="0" smtClean="0">
                <a:sym typeface="Wingdings" pitchFamily="2" charset="2"/>
              </a:rPr>
              <a:t> “</a:t>
            </a:r>
            <a:r>
              <a:rPr lang="mr-IN" dirty="0" smtClean="0"/>
              <a:t>जाता है</a:t>
            </a:r>
            <a:r>
              <a:rPr lang="en-US" dirty="0" smtClean="0">
                <a:sym typeface="Wingdings" pitchFamily="2" charset="2"/>
              </a:rPr>
              <a:t>”</a:t>
            </a:r>
            <a:endParaRPr lang="en-US" dirty="0" smtClean="0"/>
          </a:p>
          <a:p>
            <a:r>
              <a:rPr lang="en-US" dirty="0" smtClean="0"/>
              <a:t>Phrase to phrase translation required; some phrases are opaque to translation</a:t>
            </a:r>
          </a:p>
          <a:p>
            <a:pPr lvl="1"/>
            <a:r>
              <a:rPr lang="en-US" dirty="0" smtClean="0"/>
              <a:t>E.g. Phrases like “piece of cake”</a:t>
            </a:r>
          </a:p>
          <a:p>
            <a:r>
              <a:rPr lang="en-US" dirty="0" smtClean="0"/>
              <a:t>Noise introduced by misalignments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A652-C8A7-43B7-8D4F-5FF7D1505272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7866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Natural </a:t>
            </a:r>
            <a:r>
              <a:rPr lang="en-US" dirty="0" err="1" smtClean="0">
                <a:solidFill>
                  <a:schemeClr val="tx2"/>
                </a:solidFill>
              </a:rPr>
              <a:t>LanguageTool</a:t>
            </a:r>
            <a:r>
              <a:rPr lang="en-US" dirty="0" smtClean="0">
                <a:solidFill>
                  <a:schemeClr val="tx2"/>
                </a:solidFill>
              </a:rPr>
              <a:t> Kit</a:t>
            </a:r>
            <a:endParaRPr lang="en-IN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It is a platform </a:t>
            </a:r>
            <a:r>
              <a:rPr lang="en-IN" dirty="0"/>
              <a:t>for building Python programs to work with human language data. </a:t>
            </a:r>
            <a:endParaRPr lang="en-IN" dirty="0" smtClean="0"/>
          </a:p>
          <a:p>
            <a:pPr algn="just"/>
            <a:r>
              <a:rPr lang="en-IN" dirty="0" smtClean="0"/>
              <a:t>It </a:t>
            </a:r>
            <a:r>
              <a:rPr lang="en-IN" dirty="0"/>
              <a:t>provides easy-to-use interfaces to over 50 corpora and lexical resources such as </a:t>
            </a:r>
            <a:r>
              <a:rPr lang="en-IN" dirty="0" err="1" smtClean="0"/>
              <a:t>WordNet</a:t>
            </a:r>
            <a:endParaRPr lang="en-IN" dirty="0" smtClean="0"/>
          </a:p>
          <a:p>
            <a:pPr algn="just"/>
            <a:r>
              <a:rPr lang="en-IN" dirty="0" smtClean="0"/>
              <a:t>It has a </a:t>
            </a:r>
            <a:r>
              <a:rPr lang="en-IN" dirty="0"/>
              <a:t>suite of text processing libraries for classification, tokenization, stemming, tagging, parsing, and semantic reasoning.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A652-C8A7-43B7-8D4F-5FF7D1505272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3160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NLTK Modules</a:t>
            </a:r>
            <a:endParaRPr lang="en-IN" dirty="0">
              <a:solidFill>
                <a:schemeClr val="tx2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6001110"/>
              </p:ext>
            </p:extLst>
          </p:nvPr>
        </p:nvGraphicFramePr>
        <p:xfrm>
          <a:off x="838200" y="1600200"/>
          <a:ext cx="7848600" cy="490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2743200"/>
                <a:gridCol w="2743200"/>
              </a:tblGrid>
              <a:tr h="5355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Language processing task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NLTK modules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Functionality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74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Collocation discovery</a:t>
                      </a:r>
                      <a:endParaRPr lang="en-IN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nltk.collocations</a:t>
                      </a:r>
                      <a:endParaRPr lang="en-IN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t-test, chi-squared, point-wise mutual information</a:t>
                      </a:r>
                      <a:endParaRPr lang="en-IN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55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en-IN" sz="20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Part-of-speech tagging</a:t>
                      </a:r>
                      <a:endParaRPr lang="en-IN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nltk.tag</a:t>
                      </a:r>
                      <a:endParaRPr lang="en-IN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n-gram, </a:t>
                      </a:r>
                      <a:r>
                        <a:rPr lang="en-IN" sz="20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backoff</a:t>
                      </a:r>
                      <a:r>
                        <a:rPr lang="en-IN" sz="20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Brill, HMM, </a:t>
                      </a:r>
                      <a:r>
                        <a:rPr lang="en-IN" sz="20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TnT</a:t>
                      </a:r>
                      <a:endParaRPr lang="en-IN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74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en-IN" sz="20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Classification</a:t>
                      </a:r>
                      <a:endParaRPr lang="en-IN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nltk.classify</a:t>
                      </a:r>
                      <a:r>
                        <a:rPr lang="en-IN" sz="20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IN" sz="20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nltk.cluster</a:t>
                      </a:r>
                      <a:endParaRPr lang="en-IN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decision tree, maximum entropy, naive Bayes, EM, k-means</a:t>
                      </a:r>
                      <a:endParaRPr lang="en-IN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55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Chunking</a:t>
                      </a:r>
                      <a:endParaRPr lang="en-IN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en-IN" sz="20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nltk.chunk</a:t>
                      </a:r>
                      <a:endParaRPr lang="en-IN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regular expression, n-gram, named-entity</a:t>
                      </a:r>
                      <a:endParaRPr lang="en-IN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74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Parsing</a:t>
                      </a:r>
                      <a:endParaRPr lang="en-IN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nltk.parse</a:t>
                      </a:r>
                      <a:endParaRPr lang="en-IN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chart, feature-based, unification, probabilistic, dependency</a:t>
                      </a:r>
                      <a:endParaRPr lang="en-IN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A652-C8A7-43B7-8D4F-5FF7D1505272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8237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NLTK Modules (</a:t>
            </a:r>
            <a:r>
              <a:rPr lang="en-US" dirty="0" err="1" smtClean="0">
                <a:solidFill>
                  <a:schemeClr val="tx2"/>
                </a:solidFill>
              </a:rPr>
              <a:t>Contd</a:t>
            </a:r>
            <a:r>
              <a:rPr lang="en-US" dirty="0" smtClean="0">
                <a:solidFill>
                  <a:schemeClr val="tx2"/>
                </a:solidFill>
              </a:rPr>
              <a:t>)</a:t>
            </a:r>
            <a:endParaRPr lang="en-IN" dirty="0">
              <a:solidFill>
                <a:schemeClr val="tx2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7751471"/>
              </p:ext>
            </p:extLst>
          </p:nvPr>
        </p:nvGraphicFramePr>
        <p:xfrm>
          <a:off x="609600" y="1752600"/>
          <a:ext cx="8229600" cy="447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6188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Language processing task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NLTK modules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Functionality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019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Semantic interpretation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nltk.sem</a:t>
                      </a:r>
                      <a:r>
                        <a:rPr lang="en-IN" sz="18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IN" sz="18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nltk.inference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lambda calculus, first-order logic, model checking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88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Evaluation metrics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nltk.metrics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precision, recall, agreement coefficients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019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Probability and estimation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nltk.probability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frequency distributions, smoothed probability distributions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019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Applications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nltk.app, nltk.chat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graphical </a:t>
                      </a:r>
                      <a:r>
                        <a:rPr lang="en-IN" sz="18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concordancer</a:t>
                      </a:r>
                      <a:r>
                        <a:rPr lang="en-IN" sz="18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parsers, </a:t>
                      </a:r>
                      <a:r>
                        <a:rPr lang="en-IN" sz="18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WordNet</a:t>
                      </a:r>
                      <a:r>
                        <a:rPr lang="en-IN" sz="18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browser, </a:t>
                      </a:r>
                      <a:r>
                        <a:rPr lang="en-IN" sz="18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chatbots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88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Linguistic fieldwork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nltk.toolbox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manipulate data in SIL Toolbox format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A652-C8A7-43B7-8D4F-5FF7D1505272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918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6670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POS Tagger</a:t>
            </a:r>
            <a:endParaRPr lang="en-IN" dirty="0">
              <a:solidFill>
                <a:srgbClr val="C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A652-C8A7-43B7-8D4F-5FF7D150527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257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Viterbi: Generative Model</a:t>
            </a:r>
            <a:endParaRPr lang="en-IN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Most probable tag sequence given word sequence</a:t>
                </a:r>
                <a:r>
                  <a:rPr lang="en-US" dirty="0" smtClean="0"/>
                  <a:t>:</a:t>
                </a:r>
              </a:p>
              <a:p>
                <a:pPr marL="0" indent="0" algn="ctr">
                  <a:buNone/>
                </a:pP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IN" sz="2400" i="1">
                            <a:latin typeface="Cambria Math"/>
                          </a:rPr>
                          <m:t>𝑇</m:t>
                        </m:r>
                      </m:e>
                      <m:sup>
                        <m:r>
                          <a:rPr lang="en-IN" sz="2400" i="1">
                            <a:latin typeface="Cambria Math"/>
                          </a:rPr>
                          <m:t>∗</m:t>
                        </m:r>
                      </m:sup>
                    </m:sSup>
                    <m:r>
                      <a:rPr lang="en-IN" sz="2400" i="1">
                        <a:latin typeface="Cambria Math"/>
                      </a:rPr>
                      <m:t>= </m:t>
                    </m:r>
                    <m:sSub>
                      <m:sSubPr>
                        <m:ctrlPr>
                          <a:rPr lang="en-IN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IN" sz="2400" i="1">
                            <a:latin typeface="Cambria Math"/>
                          </a:rPr>
                          <m:t>𝑎𝑟𝑔𝑚𝑎𝑥</m:t>
                        </m:r>
                      </m:e>
                      <m:sub>
                        <m:r>
                          <a:rPr lang="en-IN" sz="2400" i="1">
                            <a:latin typeface="Cambria Math"/>
                          </a:rPr>
                          <m:t>𝑇</m:t>
                        </m:r>
                      </m:sub>
                    </m:sSub>
                    <m:r>
                      <a:rPr lang="en-IN" sz="2400" i="1">
                        <a:latin typeface="Cambria Math"/>
                      </a:rPr>
                      <m:t> </m:t>
                    </m:r>
                    <m:nary>
                      <m:naryPr>
                        <m:chr m:val="∏"/>
                        <m:limLoc m:val="undOvr"/>
                        <m:ctrlPr>
                          <a:rPr lang="en-IN" sz="2400" i="1">
                            <a:latin typeface="Cambria Math"/>
                          </a:rPr>
                        </m:ctrlPr>
                      </m:naryPr>
                      <m:sub>
                        <m:r>
                          <a:rPr lang="en-IN" sz="2400" i="1">
                            <a:latin typeface="Cambria Math"/>
                          </a:rPr>
                          <m:t>𝑖</m:t>
                        </m:r>
                        <m:r>
                          <a:rPr lang="en-IN" sz="2400" i="1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IN" sz="2400" i="1">
                            <a:latin typeface="Cambria Math"/>
                          </a:rPr>
                          <m:t>𝑛</m:t>
                        </m:r>
                      </m:sup>
                      <m:e>
                        <m:r>
                          <a:rPr lang="en-IN" sz="2400" i="1">
                            <a:latin typeface="Cambria Math"/>
                          </a:rPr>
                          <m:t>𝑃</m:t>
                        </m:r>
                        <m:d>
                          <m:dPr>
                            <m:ctrlPr>
                              <a:rPr lang="en-IN" sz="2400" i="1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IN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IN" sz="2400" i="1">
                                    <a:latin typeface="Cambria Math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IN" sz="2400" i="1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</m:e>
                          <m:e>
                            <m:sSub>
                              <m:sSubPr>
                                <m:ctrlPr>
                                  <a:rPr lang="en-IN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IN" sz="2400" i="1">
                                    <a:latin typeface="Cambria Math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n-IN" sz="2400" i="1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e>
                    </m:nary>
                  </m:oMath>
                </a14:m>
                <a:endParaRPr lang="en-US" sz="2400" dirty="0" smtClean="0"/>
              </a:p>
              <a:p>
                <a:r>
                  <a:rPr lang="en-US" dirty="0" smtClean="0"/>
                  <a:t>Bigram Model: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IN" sz="2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IN" sz="2400" i="1">
                              <a:latin typeface="Cambria Math"/>
                            </a:rPr>
                            <m:t>𝑇</m:t>
                          </m:r>
                        </m:e>
                        <m:sup>
                          <m:r>
                            <a:rPr lang="en-IN" sz="2400" i="1">
                              <a:latin typeface="Cambria Math"/>
                            </a:rPr>
                            <m:t>∗</m:t>
                          </m:r>
                        </m:sup>
                      </m:sSup>
                      <m:r>
                        <a:rPr lang="en-IN" sz="24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IN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IN" sz="2400" i="1">
                              <a:latin typeface="Cambria Math"/>
                            </a:rPr>
                            <m:t>𝑎𝑟𝑔𝑚𝑎𝑥</m:t>
                          </m:r>
                        </m:e>
                        <m:sub>
                          <m:r>
                            <a:rPr lang="en-IN" sz="2400" i="1">
                              <a:latin typeface="Cambria Math"/>
                            </a:rPr>
                            <m:t>𝑇</m:t>
                          </m:r>
                        </m:sub>
                      </m:sSub>
                      <m:r>
                        <a:rPr lang="en-IN" sz="2400" i="1">
                          <a:latin typeface="Cambria Math"/>
                        </a:rPr>
                        <m:t> </m:t>
                      </m:r>
                      <m:nary>
                        <m:naryPr>
                          <m:chr m:val="∏"/>
                          <m:limLoc m:val="undOvr"/>
                          <m:ctrlPr>
                            <a:rPr lang="en-IN" sz="2400" i="1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IN" sz="2400" i="1">
                              <a:latin typeface="Cambria Math"/>
                            </a:rPr>
                            <m:t>𝑖</m:t>
                          </m:r>
                          <m:r>
                            <a:rPr lang="en-IN" sz="24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IN" sz="24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IN" sz="2400" i="1">
                              <a:latin typeface="Cambria Math"/>
                            </a:rPr>
                            <m:t>𝑃</m:t>
                          </m:r>
                          <m:d>
                            <m:dPr>
                              <m:endChr m:val="|"/>
                              <m:ctrlPr>
                                <a:rPr lang="en-IN" sz="2400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IN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IN" sz="2400" i="1">
                                      <a:latin typeface="Cambria Math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IN" sz="2400" i="1"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a:rPr lang="en-IN" sz="2400" i="1">
                                      <a:latin typeface="Cambria Math"/>
                                    </a:rPr>
                                    <m:t> </m:t>
                                  </m:r>
                                </m:sub>
                              </m:sSub>
                            </m:e>
                          </m:d>
                          <m:sSub>
                            <m:sSubPr>
                              <m:ctrlPr>
                                <a:rPr lang="en-IN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IN" sz="2400" i="1">
                                  <a:latin typeface="Cambria Math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IN" sz="2400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IN" sz="2400" i="1">
                              <a:latin typeface="Cambria Math"/>
                            </a:rPr>
                            <m:t>)</m:t>
                          </m:r>
                        </m:e>
                      </m:nary>
                      <m:r>
                        <a:rPr lang="en-IN" sz="2400" i="1">
                          <a:latin typeface="Cambria Math"/>
                        </a:rPr>
                        <m:t> </m:t>
                      </m:r>
                      <m:r>
                        <a:rPr lang="en-IN" sz="2400" i="1">
                          <a:latin typeface="Cambria Math"/>
                        </a:rPr>
                        <m:t>𝑃</m:t>
                      </m:r>
                      <m:r>
                        <a:rPr lang="en-IN" sz="2400" i="1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IN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IN" sz="2400" i="1"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IN" sz="2400" i="1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IN" sz="2400" i="1">
                          <a:latin typeface="Cambria Math"/>
                        </a:rPr>
                        <m:t>|</m:t>
                      </m:r>
                      <m:sSub>
                        <m:sSubPr>
                          <m:ctrlPr>
                            <a:rPr lang="en-IN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IN" sz="2400" i="1"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IN" sz="2400" i="1">
                              <a:latin typeface="Cambria Math"/>
                            </a:rPr>
                            <m:t>𝑖</m:t>
                          </m:r>
                          <m:r>
                            <a:rPr lang="en-IN" sz="2400" i="1">
                              <a:latin typeface="Cambria Math"/>
                            </a:rPr>
                            <m:t>−1</m:t>
                          </m:r>
                        </m:sub>
                      </m:sSub>
                      <m:r>
                        <a:rPr lang="en-IN" sz="24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IN" sz="2400" dirty="0"/>
              </a:p>
              <a:p>
                <a:r>
                  <a:rPr lang="en-US" dirty="0" smtClean="0"/>
                  <a:t>Trigram Model: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IN" sz="26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IN" sz="2600" i="1">
                              <a:latin typeface="Cambria Math"/>
                            </a:rPr>
                            <m:t>𝑇</m:t>
                          </m:r>
                        </m:e>
                        <m:sup>
                          <m:r>
                            <a:rPr lang="en-IN" sz="2600" i="1">
                              <a:latin typeface="Cambria Math"/>
                            </a:rPr>
                            <m:t>∗</m:t>
                          </m:r>
                        </m:sup>
                      </m:sSup>
                      <m:r>
                        <a:rPr lang="en-IN" sz="2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IN" sz="26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IN" sz="2600" i="1">
                              <a:latin typeface="Cambria Math"/>
                            </a:rPr>
                            <m:t>𝑎𝑟𝑔𝑚𝑎𝑥</m:t>
                          </m:r>
                        </m:e>
                        <m:sub>
                          <m:r>
                            <a:rPr lang="en-IN" sz="2600" i="1">
                              <a:latin typeface="Cambria Math"/>
                            </a:rPr>
                            <m:t>𝑇</m:t>
                          </m:r>
                        </m:sub>
                      </m:sSub>
                      <m:r>
                        <a:rPr lang="en-IN" sz="2600" i="1">
                          <a:latin typeface="Cambria Math"/>
                        </a:rPr>
                        <m:t> </m:t>
                      </m:r>
                      <m:nary>
                        <m:naryPr>
                          <m:chr m:val="∏"/>
                          <m:limLoc m:val="undOvr"/>
                          <m:ctrlPr>
                            <a:rPr lang="en-IN" sz="2600" i="1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IN" sz="2600" i="1">
                              <a:latin typeface="Cambria Math"/>
                            </a:rPr>
                            <m:t>𝑖</m:t>
                          </m:r>
                          <m:r>
                            <a:rPr lang="en-IN" sz="26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IN" sz="26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IN" sz="2600" i="1">
                              <a:latin typeface="Cambria Math"/>
                            </a:rPr>
                            <m:t>𝑃</m:t>
                          </m:r>
                          <m:d>
                            <m:dPr>
                              <m:endChr m:val="|"/>
                              <m:ctrlPr>
                                <a:rPr lang="en-IN" sz="2600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IN" sz="26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IN" sz="2600" i="1">
                                      <a:latin typeface="Cambria Math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IN" sz="2600" i="1"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a:rPr lang="en-IN" sz="2600" i="1">
                                      <a:latin typeface="Cambria Math"/>
                                    </a:rPr>
                                    <m:t> </m:t>
                                  </m:r>
                                </m:sub>
                              </m:sSub>
                            </m:e>
                          </m:d>
                          <m:sSub>
                            <m:sSubPr>
                              <m:ctrlPr>
                                <a:rPr lang="en-IN" sz="26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IN" sz="2600" i="1">
                                  <a:latin typeface="Cambria Math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IN" sz="2600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IN" sz="2600" i="1">
                              <a:latin typeface="Cambria Math"/>
                            </a:rPr>
                            <m:t>)</m:t>
                          </m:r>
                        </m:e>
                      </m:nary>
                      <m:r>
                        <a:rPr lang="en-IN" sz="2600" i="1">
                          <a:latin typeface="Cambria Math"/>
                        </a:rPr>
                        <m:t> </m:t>
                      </m:r>
                      <m:r>
                        <a:rPr lang="en-IN" sz="2600" i="1">
                          <a:latin typeface="Cambria Math"/>
                        </a:rPr>
                        <m:t>𝑃</m:t>
                      </m:r>
                      <m:r>
                        <a:rPr lang="en-IN" sz="2600" i="1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IN" sz="26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IN" sz="2600" i="1"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IN" sz="2600" i="1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IN" sz="2600" i="1">
                          <a:latin typeface="Cambria Math"/>
                        </a:rPr>
                        <m:t>|</m:t>
                      </m:r>
                      <m:sSub>
                        <m:sSubPr>
                          <m:ctrlPr>
                            <a:rPr lang="en-IN" sz="26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IN" sz="2600" i="1"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IN" sz="2600" i="1">
                              <a:latin typeface="Cambria Math"/>
                            </a:rPr>
                            <m:t>𝑖</m:t>
                          </m:r>
                          <m:r>
                            <a:rPr lang="en-IN" sz="2600" i="1">
                              <a:latin typeface="Cambria Math"/>
                            </a:rPr>
                            <m:t>−1</m:t>
                          </m:r>
                        </m:sub>
                      </m:sSub>
                      <m:r>
                        <a:rPr lang="en-IN" sz="2600" i="1"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en-IN" sz="26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IN" sz="2600" i="1"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IN" sz="2600" i="1">
                              <a:latin typeface="Cambria Math"/>
                            </a:rPr>
                            <m:t>𝑖</m:t>
                          </m:r>
                          <m:r>
                            <a:rPr lang="en-IN" sz="2600" i="1">
                              <a:latin typeface="Cambria Math"/>
                            </a:rPr>
                            <m:t>−2</m:t>
                          </m:r>
                        </m:sub>
                      </m:sSub>
                      <m:r>
                        <a:rPr lang="en-IN" sz="26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IN" sz="2600" dirty="0"/>
              </a:p>
              <a:p>
                <a:endParaRPr lang="en-US" dirty="0" smtClean="0"/>
              </a:p>
              <a:p>
                <a:endParaRPr lang="en-IN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1" t="-2695" b="-2196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A652-C8A7-43B7-8D4F-5FF7D150527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842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Discriminative Bigram Model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Most probable tag sequence given word sequence:</a:t>
            </a:r>
            <a:endParaRPr lang="en-US" dirty="0"/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81200" y="2819400"/>
            <a:ext cx="4267200" cy="1057275"/>
          </a:xfrm>
          <a:prstGeom prst="rect">
            <a:avLst/>
          </a:prstGeom>
          <a:noFill/>
        </p:spPr>
      </p:pic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76400" y="4333875"/>
            <a:ext cx="5943600" cy="1228725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A652-C8A7-43B7-8D4F-5FF7D150527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146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A-star Heuristic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: Highest transition probability</a:t>
            </a:r>
          </a:p>
          <a:p>
            <a:pPr lvl="1"/>
            <a:r>
              <a:rPr lang="en-US" dirty="0" smtClean="0"/>
              <a:t>Static score which can be found directly from the learned model</a:t>
            </a:r>
          </a:p>
          <a:p>
            <a:r>
              <a:rPr lang="en-US" dirty="0" smtClean="0"/>
              <a:t>B : Highest lexical probability in the given sentence</a:t>
            </a:r>
          </a:p>
          <a:p>
            <a:pPr lvl="1"/>
            <a:r>
              <a:rPr lang="en-US" dirty="0" smtClean="0"/>
              <a:t>Dynamic score</a:t>
            </a:r>
          </a:p>
          <a:p>
            <a:r>
              <a:rPr lang="en-US" dirty="0" err="1" smtClean="0"/>
              <a:t>Min_cost</a:t>
            </a:r>
            <a:r>
              <a:rPr lang="en-US" dirty="0" smtClean="0"/>
              <a:t> = -log(A)-log(B)</a:t>
            </a:r>
          </a:p>
          <a:p>
            <a:r>
              <a:rPr lang="en-US" dirty="0" smtClean="0"/>
              <a:t>h(n) = </a:t>
            </a:r>
            <a:r>
              <a:rPr lang="en-US" dirty="0" err="1" smtClean="0"/>
              <a:t>Min_cost</a:t>
            </a:r>
            <a:r>
              <a:rPr lang="en-US" dirty="0" smtClean="0"/>
              <a:t> * (no. of hops till goal state)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A652-C8A7-43B7-8D4F-5FF7D150527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2"/>
                </a:solidFill>
              </a:rPr>
              <a:t>Comparison of different </a:t>
            </a:r>
            <a:r>
              <a:rPr lang="en-US" dirty="0" err="1">
                <a:solidFill>
                  <a:schemeClr val="tx2"/>
                </a:solidFill>
              </a:rPr>
              <a:t>flavours</a:t>
            </a:r>
            <a:r>
              <a:rPr lang="en-US" dirty="0">
                <a:solidFill>
                  <a:schemeClr val="tx2"/>
                </a:solidFill>
              </a:rPr>
              <a:t> of POS Taggers</a:t>
            </a:r>
            <a:endParaRPr lang="en-IN" dirty="0">
              <a:solidFill>
                <a:schemeClr val="tx2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1772389"/>
              </p:ext>
            </p:extLst>
          </p:nvPr>
        </p:nvGraphicFramePr>
        <p:xfrm>
          <a:off x="609600" y="1828800"/>
          <a:ext cx="8229600" cy="336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POS Tagger</a:t>
                      </a:r>
                      <a:endParaRPr lang="en-IN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Correct</a:t>
                      </a:r>
                      <a:endParaRPr lang="en-IN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n-IN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Accuracy (%)</a:t>
                      </a:r>
                      <a:endParaRPr lang="en-IN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1800" b="1" dirty="0" smtClean="0">
                          <a:solidFill>
                            <a:schemeClr val="tx1"/>
                          </a:solidFill>
                        </a:rPr>
                        <a:t>Bigram Generative Viterbi </a:t>
                      </a:r>
                      <a:endParaRPr lang="en-IN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812188.0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862785.0</a:t>
                      </a:r>
                    </a:p>
                    <a:p>
                      <a:pPr algn="ctr"/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94.14</a:t>
                      </a:r>
                    </a:p>
                    <a:p>
                      <a:pPr algn="ctr"/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1800" b="1" dirty="0" smtClean="0">
                          <a:solidFill>
                            <a:schemeClr val="tx1"/>
                          </a:solidFill>
                        </a:rPr>
                        <a:t>Trigram Generative Viterbi </a:t>
                      </a:r>
                      <a:endParaRPr lang="en-IN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814505.0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862785.0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94.4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dirty="0" smtClean="0">
                          <a:solidFill>
                            <a:schemeClr val="tx1"/>
                          </a:solidFill>
                        </a:rPr>
                        <a:t>A-Star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793441.0</a:t>
                      </a:r>
                    </a:p>
                    <a:p>
                      <a:pPr algn="ctr"/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862785.0</a:t>
                      </a:r>
                    </a:p>
                    <a:p>
                      <a:pPr algn="ctr"/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91.96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1800" b="1" dirty="0" smtClean="0">
                          <a:solidFill>
                            <a:schemeClr val="tx1"/>
                          </a:solidFill>
                        </a:rPr>
                        <a:t>Bigram Discriminative Viterbi </a:t>
                      </a:r>
                      <a:endParaRPr lang="en-IN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796890.0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862785.0</a:t>
                      </a:r>
                    </a:p>
                    <a:p>
                      <a:pPr algn="ctr"/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92.36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A652-C8A7-43B7-8D4F-5FF7D150527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647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6670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Language Model</a:t>
            </a:r>
            <a:endParaRPr lang="en-IN" dirty="0">
              <a:solidFill>
                <a:srgbClr val="C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A652-C8A7-43B7-8D4F-5FF7D150527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257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Next word prediction : Bigram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Model</a:t>
            </a:r>
            <a:endParaRPr lang="en-IN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language model on raw text</a:t>
            </a:r>
          </a:p>
          <a:p>
            <a:endParaRPr lang="en-US" dirty="0" smtClean="0"/>
          </a:p>
          <a:p>
            <a:r>
              <a:rPr lang="en-US" dirty="0" smtClean="0"/>
              <a:t>Using language model on POS tagged text</a:t>
            </a:r>
          </a:p>
          <a:p>
            <a:pPr>
              <a:buNone/>
            </a:pPr>
            <a:endParaRPr lang="en-IN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87824" y="2132856"/>
            <a:ext cx="3009900" cy="41910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39752" y="3429000"/>
            <a:ext cx="5772150" cy="419100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A652-C8A7-43B7-8D4F-5FF7D150527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086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1158</TotalTime>
  <Words>1149</Words>
  <Application>Microsoft Office PowerPoint</Application>
  <PresentationFormat>On-screen Show (4:3)</PresentationFormat>
  <Paragraphs>252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Final Assignment Demo 11th Nov, 2012</vt:lpstr>
      <vt:lpstr>Assignments</vt:lpstr>
      <vt:lpstr>POS Tagger</vt:lpstr>
      <vt:lpstr>Viterbi: Generative Model</vt:lpstr>
      <vt:lpstr>Discriminative Bigram Model</vt:lpstr>
      <vt:lpstr>A-star Heuristic</vt:lpstr>
      <vt:lpstr>Comparison of different flavours of POS Taggers</vt:lpstr>
      <vt:lpstr>Language Model</vt:lpstr>
      <vt:lpstr>Next word prediction : Bigram Model</vt:lpstr>
      <vt:lpstr>Next word prediction : Trigram Model</vt:lpstr>
      <vt:lpstr>Metrics: Comparing Language Models</vt:lpstr>
      <vt:lpstr>Results</vt:lpstr>
      <vt:lpstr>Examples</vt:lpstr>
      <vt:lpstr>Examples(Contd.)</vt:lpstr>
      <vt:lpstr>Yago Explorer</vt:lpstr>
      <vt:lpstr>Yago Explorer</vt:lpstr>
      <vt:lpstr>Algorithm</vt:lpstr>
      <vt:lpstr>Ex:1 Narendra Modi and Indian National Congress </vt:lpstr>
      <vt:lpstr>Ex:2 Mahesh Bhupathi and Mother Teresa</vt:lpstr>
      <vt:lpstr>Ex:3 Michelle Obama and Frederick Jelinek</vt:lpstr>
      <vt:lpstr>Ex:4 Sonia Gandhi and Benito Mussolini</vt:lpstr>
      <vt:lpstr>Ex5 : Narendra Modi and Mohan Bhagwat</vt:lpstr>
      <vt:lpstr>Parser Projection</vt:lpstr>
      <vt:lpstr>Example</vt:lpstr>
      <vt:lpstr>Resource and Tools</vt:lpstr>
      <vt:lpstr>Challenges</vt:lpstr>
      <vt:lpstr>Natural LanguageTool Kit</vt:lpstr>
      <vt:lpstr>NLTK Modules</vt:lpstr>
      <vt:lpstr>NLTK Modules (Contd)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Pawar</dc:creator>
  <cp:lastModifiedBy>Sayantan Chakraborty</cp:lastModifiedBy>
  <cp:revision>47</cp:revision>
  <dcterms:created xsi:type="dcterms:W3CDTF">2012-11-10T12:03:54Z</dcterms:created>
  <dcterms:modified xsi:type="dcterms:W3CDTF">2012-11-14T07:36:52Z</dcterms:modified>
</cp:coreProperties>
</file>