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6" r:id="rId2"/>
    <p:sldId id="257" r:id="rId3"/>
    <p:sldId id="264" r:id="rId4"/>
    <p:sldId id="265" r:id="rId5"/>
    <p:sldId id="266" r:id="rId6"/>
    <p:sldId id="258" r:id="rId7"/>
    <p:sldId id="259" r:id="rId8"/>
    <p:sldId id="260" r:id="rId9"/>
    <p:sldId id="261" r:id="rId10"/>
    <p:sldId id="263" r:id="rId11"/>
    <p:sldId id="262"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ADD909-FF7B-4E90-9CC4-E4C21BBFAE0A}" type="datetimeFigureOut">
              <a:rPr lang="en-US" smtClean="0"/>
              <a:pPr/>
              <a:t>11/20/2012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A7D2DC-8EAF-470D-855B-1D691E7C05F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Using Previous Tag:</a:t>
            </a:r>
            <a:r>
              <a:rPr lang="en-US" baseline="0" dirty="0" smtClean="0"/>
              <a:t> Java</a:t>
            </a:r>
            <a:endParaRPr lang="en-US" dirty="0"/>
          </a:p>
        </p:txBody>
      </p:sp>
      <p:sp>
        <p:nvSpPr>
          <p:cNvPr id="4" name="Slide Number Placeholder 3"/>
          <p:cNvSpPr>
            <a:spLocks noGrp="1"/>
          </p:cNvSpPr>
          <p:nvPr>
            <p:ph type="sldNum" sz="quarter" idx="10"/>
          </p:nvPr>
        </p:nvSpPr>
        <p:spPr/>
        <p:txBody>
          <a:bodyPr/>
          <a:lstStyle/>
          <a:p>
            <a:fld id="{B9A7D2DC-8EAF-470D-855B-1D691E7C05F7}"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Using Previous Tag</a:t>
            </a:r>
            <a:r>
              <a:rPr lang="en-US" smtClean="0"/>
              <a:t>:</a:t>
            </a:r>
            <a:r>
              <a:rPr lang="en-US" baseline="0" smtClean="0"/>
              <a:t> Java</a:t>
            </a:r>
            <a:endParaRPr lang="en-US"/>
          </a:p>
        </p:txBody>
      </p:sp>
      <p:sp>
        <p:nvSpPr>
          <p:cNvPr id="4" name="Slide Number Placeholder 3"/>
          <p:cNvSpPr>
            <a:spLocks noGrp="1"/>
          </p:cNvSpPr>
          <p:nvPr>
            <p:ph type="sldNum" sz="quarter" idx="10"/>
          </p:nvPr>
        </p:nvSpPr>
        <p:spPr/>
        <p:txBody>
          <a:bodyPr/>
          <a:lstStyle/>
          <a:p>
            <a:fld id="{B9A7D2DC-8EAF-470D-855B-1D691E7C05F7}"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Using Previous Tag:</a:t>
            </a:r>
            <a:r>
              <a:rPr lang="en-US" baseline="0" dirty="0" smtClean="0"/>
              <a:t> Java</a:t>
            </a:r>
            <a:endParaRPr lang="en-US" dirty="0"/>
          </a:p>
        </p:txBody>
      </p:sp>
      <p:sp>
        <p:nvSpPr>
          <p:cNvPr id="4" name="Slide Number Placeholder 3"/>
          <p:cNvSpPr>
            <a:spLocks noGrp="1"/>
          </p:cNvSpPr>
          <p:nvPr>
            <p:ph type="sldNum" sz="quarter" idx="10"/>
          </p:nvPr>
        </p:nvSpPr>
        <p:spPr/>
        <p:txBody>
          <a:bodyPr/>
          <a:lstStyle/>
          <a:p>
            <a:fld id="{B9A7D2DC-8EAF-470D-855B-1D691E7C05F7}"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Using Previous Tag:</a:t>
            </a:r>
            <a:r>
              <a:rPr lang="en-US" baseline="0" dirty="0" smtClean="0"/>
              <a:t> Java</a:t>
            </a:r>
            <a:endParaRPr lang="en-US" dirty="0"/>
          </a:p>
        </p:txBody>
      </p:sp>
      <p:sp>
        <p:nvSpPr>
          <p:cNvPr id="4" name="Slide Number Placeholder 3"/>
          <p:cNvSpPr>
            <a:spLocks noGrp="1"/>
          </p:cNvSpPr>
          <p:nvPr>
            <p:ph type="sldNum" sz="quarter" idx="10"/>
          </p:nvPr>
        </p:nvSpPr>
        <p:spPr/>
        <p:txBody>
          <a:bodyPr/>
          <a:lstStyle/>
          <a:p>
            <a:fld id="{B9A7D2DC-8EAF-470D-855B-1D691E7C05F7}"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729BBD8-A38E-4037-8B7D-FF24D0D0CF77}" type="datetimeFigureOut">
              <a:rPr lang="en-US" smtClean="0"/>
              <a:pPr/>
              <a:t>11/20/2012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2C82E21-C620-4922-8EF8-A39D5070208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729BBD8-A38E-4037-8B7D-FF24D0D0CF77}" type="datetimeFigureOut">
              <a:rPr lang="en-US" smtClean="0"/>
              <a:pPr/>
              <a:t>11/20/2012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2C82E21-C620-4922-8EF8-A39D5070208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729BBD8-A38E-4037-8B7D-FF24D0D0CF77}" type="datetimeFigureOut">
              <a:rPr lang="en-US" smtClean="0"/>
              <a:pPr/>
              <a:t>11/20/2012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2C82E21-C620-4922-8EF8-A39D5070208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729BBD8-A38E-4037-8B7D-FF24D0D0CF77}" type="datetimeFigureOut">
              <a:rPr lang="en-US" smtClean="0"/>
              <a:pPr/>
              <a:t>11/20/2012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2C82E21-C620-4922-8EF8-A39D50702088}"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729BBD8-A38E-4037-8B7D-FF24D0D0CF77}" type="datetimeFigureOut">
              <a:rPr lang="en-US" smtClean="0"/>
              <a:pPr/>
              <a:t>11/20/2012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2C82E21-C620-4922-8EF8-A39D50702088}"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729BBD8-A38E-4037-8B7D-FF24D0D0CF77}" type="datetimeFigureOut">
              <a:rPr lang="en-US" smtClean="0"/>
              <a:pPr/>
              <a:t>11/20/2012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2C82E21-C620-4922-8EF8-A39D50702088}"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729BBD8-A38E-4037-8B7D-FF24D0D0CF77}" type="datetimeFigureOut">
              <a:rPr lang="en-US" smtClean="0"/>
              <a:pPr/>
              <a:t>11/20/2012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2C82E21-C620-4922-8EF8-A39D5070208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729BBD8-A38E-4037-8B7D-FF24D0D0CF77}" type="datetimeFigureOut">
              <a:rPr lang="en-US" smtClean="0"/>
              <a:pPr/>
              <a:t>11/20/2012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2C82E21-C620-4922-8EF8-A39D50702088}"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729BBD8-A38E-4037-8B7D-FF24D0D0CF77}" type="datetimeFigureOut">
              <a:rPr lang="en-US" smtClean="0"/>
              <a:pPr/>
              <a:t>11/20/2012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2C82E21-C620-4922-8EF8-A39D5070208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729BBD8-A38E-4037-8B7D-FF24D0D0CF77}" type="datetimeFigureOut">
              <a:rPr lang="en-US" smtClean="0"/>
              <a:pPr/>
              <a:t>11/20/2012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2C82E21-C620-4922-8EF8-A39D5070208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729BBD8-A38E-4037-8B7D-FF24D0D0CF77}" type="datetimeFigureOut">
              <a:rPr lang="en-US" smtClean="0"/>
              <a:pPr/>
              <a:t>11/20/2012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2C82E21-C620-4922-8EF8-A39D50702088}"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729BBD8-A38E-4037-8B7D-FF24D0D0CF77}" type="datetimeFigureOut">
              <a:rPr lang="en-US" smtClean="0"/>
              <a:pPr/>
              <a:t>11/20/2012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2C82E21-C620-4922-8EF8-A39D5070208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295400"/>
            <a:ext cx="8458200" cy="1829761"/>
          </a:xfrm>
        </p:spPr>
        <p:txBody>
          <a:bodyPr/>
          <a:lstStyle/>
          <a:p>
            <a:pPr algn="ctr"/>
            <a:r>
              <a:rPr lang="en-US" dirty="0" smtClean="0"/>
              <a:t>Final Demo of Assignment</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effectLst>
                  <a:outerShdw blurRad="38100" dist="38100" dir="2700000" algn="tl">
                    <a:srgbClr val="000000">
                      <a:alpha val="43137"/>
                    </a:srgbClr>
                  </a:outerShdw>
                </a:effectLst>
              </a:rPr>
              <a:t>Group – 8</a:t>
            </a:r>
          </a:p>
          <a:p>
            <a:r>
              <a:rPr lang="en-US" dirty="0" err="1" smtClean="0"/>
              <a:t>Maunik</a:t>
            </a:r>
            <a:r>
              <a:rPr lang="en-US" dirty="0" smtClean="0"/>
              <a:t> Shah</a:t>
            </a:r>
          </a:p>
          <a:p>
            <a:r>
              <a:rPr lang="en-US" dirty="0" err="1" smtClean="0"/>
              <a:t>Hemant</a:t>
            </a:r>
            <a:r>
              <a:rPr lang="en-US" dirty="0" smtClean="0"/>
              <a:t> </a:t>
            </a:r>
            <a:r>
              <a:rPr lang="en-US" dirty="0" err="1" smtClean="0"/>
              <a:t>Adil</a:t>
            </a:r>
            <a:endParaRPr lang="en-US" dirty="0" smtClean="0"/>
          </a:p>
          <a:p>
            <a:r>
              <a:rPr lang="en-US" dirty="0" err="1" smtClean="0"/>
              <a:t>Akanksha</a:t>
            </a:r>
            <a:r>
              <a:rPr lang="en-US" dirty="0" smtClean="0"/>
              <a:t> Patel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Study assignment )</a:t>
            </a:r>
          </a:p>
          <a:p>
            <a:endParaRPr lang="en-US" dirty="0" smtClean="0"/>
          </a:p>
          <a:p>
            <a:endParaRPr lang="en-US" dirty="0" smtClean="0"/>
          </a:p>
          <a:p>
            <a:r>
              <a:rPr lang="en-US" dirty="0" smtClean="0"/>
              <a:t>Presentation has been prepared...</a:t>
            </a:r>
            <a:endParaRPr lang="en-US" dirty="0"/>
          </a:p>
        </p:txBody>
      </p:sp>
      <p:sp>
        <p:nvSpPr>
          <p:cNvPr id="3" name="Title 2"/>
          <p:cNvSpPr>
            <a:spLocks noGrp="1"/>
          </p:cNvSpPr>
          <p:nvPr>
            <p:ph type="title"/>
          </p:nvPr>
        </p:nvSpPr>
        <p:spPr/>
        <p:txBody>
          <a:bodyPr/>
          <a:lstStyle/>
          <a:p>
            <a:r>
              <a:rPr lang="en-US" dirty="0" smtClean="0"/>
              <a:t>NLTK</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Demo has been prepared in terms of DFS.. Example output ::</a:t>
            </a:r>
          </a:p>
          <a:p>
            <a:endParaRPr lang="en-US" sz="2400" dirty="0" smtClean="0"/>
          </a:p>
          <a:p>
            <a:r>
              <a:rPr lang="en-US" sz="2400" dirty="0" smtClean="0"/>
              <a:t>Input siring 1 :: </a:t>
            </a:r>
            <a:r>
              <a:rPr lang="en-US" sz="2400" dirty="0" err="1" smtClean="0"/>
              <a:t>Tardeo</a:t>
            </a:r>
            <a:endParaRPr lang="en-US" sz="2400" dirty="0" smtClean="0"/>
          </a:p>
          <a:p>
            <a:pPr>
              <a:buNone/>
            </a:pPr>
            <a:r>
              <a:rPr lang="en-US" sz="2400" dirty="0" smtClean="0"/>
              <a:t>   Input siring 2 :: </a:t>
            </a:r>
            <a:r>
              <a:rPr lang="en-US" sz="2400" dirty="0" err="1" smtClean="0"/>
              <a:t>Egmore</a:t>
            </a:r>
            <a:endParaRPr lang="en-US" sz="2400" dirty="0" smtClean="0"/>
          </a:p>
          <a:p>
            <a:pPr>
              <a:buNone/>
            </a:pPr>
            <a:r>
              <a:rPr lang="en-US" sz="2200" dirty="0" smtClean="0"/>
              <a:t>   </a:t>
            </a:r>
            <a:r>
              <a:rPr lang="en-US" sz="2200" dirty="0" err="1" smtClean="0"/>
              <a:t>Tardeo</a:t>
            </a:r>
            <a:endParaRPr lang="en-US" sz="2200" dirty="0" smtClean="0"/>
          </a:p>
          <a:p>
            <a:pPr>
              <a:buNone/>
            </a:pPr>
            <a:r>
              <a:rPr lang="en-US" sz="2200" dirty="0" smtClean="0"/>
              <a:t>   Mumbai</a:t>
            </a:r>
          </a:p>
          <a:p>
            <a:pPr>
              <a:buNone/>
            </a:pPr>
            <a:r>
              <a:rPr lang="en-US" sz="2200" dirty="0" smtClean="0"/>
              <a:t>   </a:t>
            </a:r>
            <a:r>
              <a:rPr lang="en-US" sz="2200" dirty="0" err="1" smtClean="0"/>
              <a:t>Maharastra</a:t>
            </a:r>
            <a:endParaRPr lang="en-US" sz="2200" dirty="0" smtClean="0"/>
          </a:p>
          <a:p>
            <a:pPr>
              <a:buNone/>
            </a:pPr>
            <a:r>
              <a:rPr lang="en-US" sz="2200" dirty="0" smtClean="0"/>
              <a:t>   India</a:t>
            </a:r>
          </a:p>
          <a:p>
            <a:pPr>
              <a:buNone/>
            </a:pPr>
            <a:r>
              <a:rPr lang="en-US" sz="2200" dirty="0" smtClean="0"/>
              <a:t>   </a:t>
            </a:r>
            <a:r>
              <a:rPr lang="en-US" sz="2200" dirty="0" err="1" smtClean="0"/>
              <a:t>Tamilnadu</a:t>
            </a:r>
            <a:endParaRPr lang="en-US" sz="2200" dirty="0" smtClean="0"/>
          </a:p>
          <a:p>
            <a:pPr>
              <a:buNone/>
            </a:pPr>
            <a:r>
              <a:rPr lang="en-US" sz="2200" dirty="0" smtClean="0"/>
              <a:t>   Chennai</a:t>
            </a:r>
          </a:p>
          <a:p>
            <a:pPr>
              <a:buNone/>
            </a:pPr>
            <a:r>
              <a:rPr lang="en-US" sz="2200" dirty="0" smtClean="0"/>
              <a:t>   </a:t>
            </a:r>
            <a:r>
              <a:rPr lang="en-US" sz="2200" dirty="0" err="1" smtClean="0"/>
              <a:t>Egmore</a:t>
            </a:r>
            <a:endParaRPr lang="en-US" sz="2200" dirty="0"/>
          </a:p>
        </p:txBody>
      </p:sp>
      <p:sp>
        <p:nvSpPr>
          <p:cNvPr id="3" name="Title 2"/>
          <p:cNvSpPr>
            <a:spLocks noGrp="1"/>
          </p:cNvSpPr>
          <p:nvPr>
            <p:ph type="title"/>
          </p:nvPr>
        </p:nvSpPr>
        <p:spPr/>
        <p:txBody>
          <a:bodyPr/>
          <a:lstStyle/>
          <a:p>
            <a:r>
              <a:rPr lang="en-US" dirty="0" smtClean="0"/>
              <a:t>YAGO</a:t>
            </a:r>
            <a:endParaRPr lang="en-US" dirty="0"/>
          </a:p>
        </p:txBody>
      </p:sp>
      <p:sp>
        <p:nvSpPr>
          <p:cNvPr id="4" name="TextBox 3"/>
          <p:cNvSpPr txBox="1"/>
          <p:nvPr/>
        </p:nvSpPr>
        <p:spPr>
          <a:xfrm>
            <a:off x="3505200" y="4724400"/>
            <a:ext cx="5168403" cy="646331"/>
          </a:xfrm>
          <a:prstGeom prst="rect">
            <a:avLst/>
          </a:prstGeom>
          <a:noFill/>
        </p:spPr>
        <p:txBody>
          <a:bodyPr wrap="none" rtlCol="0">
            <a:spAutoFit/>
          </a:bodyPr>
          <a:lstStyle/>
          <a:p>
            <a:r>
              <a:rPr lang="en-US" dirty="0" smtClean="0"/>
              <a:t>( Using only </a:t>
            </a:r>
            <a:r>
              <a:rPr lang="en-US" dirty="0" err="1" smtClean="0"/>
              <a:t>yagoGeoData</a:t>
            </a:r>
            <a:r>
              <a:rPr lang="en-US" dirty="0" smtClean="0"/>
              <a:t> file as knowledge </a:t>
            </a:r>
          </a:p>
          <a:p>
            <a:r>
              <a:rPr lang="en-US" dirty="0" smtClean="0"/>
              <a:t>Database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767072"/>
          </a:xfrm>
        </p:spPr>
        <p:txBody>
          <a:bodyPr>
            <a:normAutofit/>
          </a:bodyPr>
          <a:lstStyle/>
          <a:p>
            <a:r>
              <a:rPr lang="en-US" dirty="0" smtClean="0"/>
              <a:t>Natural Language Processing seems like a linguistic subject as first glance but more than that it has a lot of Machine Learning , AI algorithms and Mathematics involved.. Linguistic is base but NLP is more about involving linguistic to mathematics and AI.. </a:t>
            </a:r>
          </a:p>
          <a:p>
            <a:r>
              <a:rPr lang="en-US" dirty="0" smtClean="0"/>
              <a:t>And seeing at the applications of NLP, we have to simply say that NLP is important to almost all automatic user interactive applications and that even involves future web structure.</a:t>
            </a:r>
            <a:endParaRPr lang="en-US" dirty="0"/>
          </a:p>
        </p:txBody>
      </p:sp>
      <p:sp>
        <p:nvSpPr>
          <p:cNvPr id="3" name="Title 2"/>
          <p:cNvSpPr>
            <a:spLocks noGrp="1"/>
          </p:cNvSpPr>
          <p:nvPr>
            <p:ph type="title"/>
          </p:nvPr>
        </p:nvSpPr>
        <p:spPr/>
        <p:txBody>
          <a:bodyPr/>
          <a:lstStyle/>
          <a:p>
            <a:r>
              <a:rPr lang="en-US" dirty="0" smtClean="0"/>
              <a:t>Conclusion of CS 626</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19472"/>
          </a:xfrm>
        </p:spPr>
        <p:txBody>
          <a:bodyPr>
            <a:normAutofit fontScale="92500" lnSpcReduction="10000"/>
          </a:bodyPr>
          <a:lstStyle/>
          <a:p>
            <a:r>
              <a:rPr lang="en-US" dirty="0" smtClean="0"/>
              <a:t>We now have a whole different approach to linguistic than we had 4 months ago..</a:t>
            </a:r>
          </a:p>
          <a:p>
            <a:r>
              <a:rPr lang="en-US" dirty="0" smtClean="0"/>
              <a:t>Before we learn this subject we could never think of even including probability with language, the two most distanced and most distasteful topics we had seen before coming here..</a:t>
            </a:r>
          </a:p>
          <a:p>
            <a:r>
              <a:rPr lang="en-US" dirty="0" smtClean="0"/>
              <a:t>If we tell others that we are learning linguistic subject here in IITB, they clueless guys may just laugh on us but we know that it has more interesting things to learn than we could learn in any other subject, that includes things about linguistics and applications of mathematics in linguistics too..</a:t>
            </a:r>
          </a:p>
        </p:txBody>
      </p:sp>
      <p:sp>
        <p:nvSpPr>
          <p:cNvPr id="3" name="Title 2"/>
          <p:cNvSpPr>
            <a:spLocks noGrp="1"/>
          </p:cNvSpPr>
          <p:nvPr>
            <p:ph type="title"/>
          </p:nvPr>
        </p:nvSpPr>
        <p:spPr/>
        <p:txBody>
          <a:bodyPr/>
          <a:lstStyle/>
          <a:p>
            <a:r>
              <a:rPr lang="en-US" dirty="0" smtClean="0"/>
              <a:t>Take Outs from CS 626</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r>
              <a:rPr lang="en-US" dirty="0" smtClean="0"/>
              <a:t>Unknown Word handling: </a:t>
            </a:r>
          </a:p>
          <a:p>
            <a:pPr lvl="1"/>
            <a:r>
              <a:rPr lang="en-US" dirty="0" smtClean="0"/>
              <a:t>Using Previous tags</a:t>
            </a:r>
          </a:p>
          <a:p>
            <a:pPr lvl="1"/>
            <a:r>
              <a:rPr lang="en-US" dirty="0" smtClean="0"/>
              <a:t>Using Smoothing</a:t>
            </a:r>
          </a:p>
          <a:p>
            <a:endParaRPr lang="en-US" dirty="0"/>
          </a:p>
        </p:txBody>
      </p:sp>
      <p:sp>
        <p:nvSpPr>
          <p:cNvPr id="2" name="Title 1"/>
          <p:cNvSpPr>
            <a:spLocks noGrp="1"/>
          </p:cNvSpPr>
          <p:nvPr>
            <p:ph type="title"/>
          </p:nvPr>
        </p:nvSpPr>
        <p:spPr/>
        <p:txBody>
          <a:bodyPr>
            <a:normAutofit fontScale="90000"/>
          </a:bodyPr>
          <a:lstStyle/>
          <a:p>
            <a:r>
              <a:rPr lang="en-US" dirty="0" smtClean="0"/>
              <a:t>POS Tagging using </a:t>
            </a:r>
            <a:r>
              <a:rPr lang="en-US" dirty="0" err="1" smtClean="0"/>
              <a:t>Viterbi</a:t>
            </a:r>
            <a:r>
              <a:rPr lang="en-US" dirty="0" smtClean="0"/>
              <a:t> Algorithm</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endParaRPr lang="en-US" dirty="0" smtClean="0"/>
          </a:p>
          <a:p>
            <a:r>
              <a:rPr lang="en-US" dirty="0" smtClean="0"/>
              <a:t>Unknown Word handling: </a:t>
            </a:r>
          </a:p>
          <a:p>
            <a:pPr lvl="1"/>
            <a:r>
              <a:rPr lang="en-US" dirty="0" smtClean="0"/>
              <a:t>Using Previous tags</a:t>
            </a:r>
          </a:p>
          <a:p>
            <a:endParaRPr lang="en-US" dirty="0"/>
          </a:p>
        </p:txBody>
      </p:sp>
      <p:sp>
        <p:nvSpPr>
          <p:cNvPr id="2" name="Title 1"/>
          <p:cNvSpPr>
            <a:spLocks noGrp="1"/>
          </p:cNvSpPr>
          <p:nvPr>
            <p:ph type="title"/>
          </p:nvPr>
        </p:nvSpPr>
        <p:spPr/>
        <p:txBody>
          <a:bodyPr>
            <a:normAutofit fontScale="90000"/>
          </a:bodyPr>
          <a:lstStyle/>
          <a:p>
            <a:r>
              <a:rPr lang="en-US" dirty="0" smtClean="0"/>
              <a:t>POS Tagging using </a:t>
            </a:r>
            <a:r>
              <a:rPr lang="en-US" dirty="0" err="1" smtClean="0"/>
              <a:t>Viterbi</a:t>
            </a:r>
            <a:r>
              <a:rPr lang="en-US" dirty="0" smtClean="0"/>
              <a:t> Algorithm</a:t>
            </a:r>
            <a:endParaRPr lang="en-US" dirty="0"/>
          </a:p>
        </p:txBody>
      </p:sp>
      <p:sp>
        <p:nvSpPr>
          <p:cNvPr id="4" name="Rectangle 3"/>
          <p:cNvSpPr/>
          <p:nvPr/>
        </p:nvSpPr>
        <p:spPr>
          <a:xfrm>
            <a:off x="1371600" y="2362200"/>
            <a:ext cx="15240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a:t>
            </a:r>
            <a:r>
              <a:rPr lang="en-US" baseline="-25000" dirty="0" smtClean="0"/>
              <a:t>n-1</a:t>
            </a:r>
            <a:r>
              <a:rPr lang="en-US" dirty="0" smtClean="0"/>
              <a:t>|T</a:t>
            </a:r>
            <a:r>
              <a:rPr lang="en-US" baseline="-25000" dirty="0" smtClean="0"/>
              <a:t>n-1</a:t>
            </a:r>
            <a:endParaRPr lang="en-US" baseline="-25000" dirty="0"/>
          </a:p>
        </p:txBody>
      </p:sp>
      <p:sp>
        <p:nvSpPr>
          <p:cNvPr id="5" name="Rectangle 4"/>
          <p:cNvSpPr/>
          <p:nvPr/>
        </p:nvSpPr>
        <p:spPr>
          <a:xfrm>
            <a:off x="4495800" y="2362200"/>
            <a:ext cx="2667000" cy="381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Emission Table</a:t>
            </a:r>
            <a:endParaRPr lang="en-US" dirty="0"/>
          </a:p>
        </p:txBody>
      </p:sp>
      <p:sp>
        <p:nvSpPr>
          <p:cNvPr id="8" name="Rectangle 7"/>
          <p:cNvSpPr/>
          <p:nvPr/>
        </p:nvSpPr>
        <p:spPr>
          <a:xfrm>
            <a:off x="3200400" y="2362200"/>
            <a:ext cx="9906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Wn|T</a:t>
            </a:r>
            <a:r>
              <a:rPr lang="en-US" baseline="-25000" dirty="0" err="1" smtClean="0"/>
              <a:t>n</a:t>
            </a:r>
            <a:endParaRPr lang="en-US" baseline="-25000" dirty="0"/>
          </a:p>
        </p:txBody>
      </p:sp>
      <p:graphicFrame>
        <p:nvGraphicFramePr>
          <p:cNvPr id="9" name="Table 8"/>
          <p:cNvGraphicFramePr>
            <a:graphicFrameLocks noGrp="1"/>
          </p:cNvGraphicFramePr>
          <p:nvPr/>
        </p:nvGraphicFramePr>
        <p:xfrm>
          <a:off x="4267200" y="2819400"/>
          <a:ext cx="4876800" cy="2103120"/>
        </p:xfrm>
        <a:graphic>
          <a:graphicData uri="http://schemas.openxmlformats.org/drawingml/2006/table">
            <a:tbl>
              <a:tblPr firstRow="1" bandRow="1">
                <a:tableStyleId>{5C22544A-7EE6-4342-B048-85BDC9FD1C3A}</a:tableStyleId>
              </a:tblPr>
              <a:tblGrid>
                <a:gridCol w="812800"/>
                <a:gridCol w="812800"/>
                <a:gridCol w="812800"/>
                <a:gridCol w="812800"/>
                <a:gridCol w="812800"/>
                <a:gridCol w="812800"/>
              </a:tblGrid>
              <a:tr h="344557">
                <a:tc>
                  <a:txBody>
                    <a:bodyPr/>
                    <a:lstStyle/>
                    <a:p>
                      <a:endParaRPr lang="en-US" dirty="0"/>
                    </a:p>
                  </a:txBody>
                  <a:tcPr/>
                </a:tc>
                <a:tc>
                  <a:txBody>
                    <a:bodyPr/>
                    <a:lstStyle/>
                    <a:p>
                      <a:r>
                        <a:rPr lang="en-US" dirty="0" smtClean="0"/>
                        <a:t>T</a:t>
                      </a:r>
                      <a:r>
                        <a:rPr lang="en-US" baseline="-25000" dirty="0" smtClean="0"/>
                        <a:t>1</a:t>
                      </a:r>
                      <a:endParaRPr lang="en-US" dirty="0"/>
                    </a:p>
                  </a:txBody>
                  <a:tcPr/>
                </a:tc>
                <a:tc>
                  <a:txBody>
                    <a:bodyPr/>
                    <a:lstStyle/>
                    <a:p>
                      <a:r>
                        <a:rPr lang="en-US" dirty="0" smtClean="0"/>
                        <a:t>T</a:t>
                      </a:r>
                      <a:r>
                        <a:rPr lang="en-US" baseline="-25000" dirty="0" smtClean="0"/>
                        <a:t>2</a:t>
                      </a:r>
                      <a:endParaRPr lang="en-US" dirty="0"/>
                    </a:p>
                  </a:txBody>
                  <a:tcPr/>
                </a:tc>
                <a:tc>
                  <a:txBody>
                    <a:bodyPr/>
                    <a:lstStyle/>
                    <a:p>
                      <a:endParaRPr lang="en-US"/>
                    </a:p>
                  </a:txBody>
                  <a:tcPr/>
                </a:tc>
                <a:tc>
                  <a:txBody>
                    <a:bodyPr/>
                    <a:lstStyle/>
                    <a:p>
                      <a:r>
                        <a:rPr lang="en-US" dirty="0" smtClean="0"/>
                        <a:t>T</a:t>
                      </a:r>
                      <a:r>
                        <a:rPr lang="en-US" baseline="-25000" dirty="0" smtClean="0"/>
                        <a:t>m-1</a:t>
                      </a:r>
                      <a:endParaRPr lang="en-US" dirty="0"/>
                    </a:p>
                  </a:txBody>
                  <a:tcPr/>
                </a:tc>
                <a:tc>
                  <a:txBody>
                    <a:bodyPr/>
                    <a:lstStyle/>
                    <a:p>
                      <a:r>
                        <a:rPr lang="en-US" dirty="0" smtClean="0"/>
                        <a:t>T</a:t>
                      </a:r>
                      <a:r>
                        <a:rPr lang="en-US" baseline="-25000" dirty="0" smtClean="0"/>
                        <a:t>m</a:t>
                      </a:r>
                      <a:endParaRPr lang="en-US" dirty="0"/>
                    </a:p>
                  </a:txBody>
                  <a:tcPr/>
                </a:tc>
              </a:tr>
              <a:tr h="344557">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44557">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6029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a:t>
                      </a:r>
                      <a:r>
                        <a:rPr lang="en-US" baseline="-25000" dirty="0" smtClean="0"/>
                        <a:t>n-1</a:t>
                      </a:r>
                    </a:p>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44557">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11" name="Rounded Rectangle 10"/>
          <p:cNvSpPr/>
          <p:nvPr/>
        </p:nvSpPr>
        <p:spPr>
          <a:xfrm>
            <a:off x="3962400" y="3886200"/>
            <a:ext cx="5486400" cy="457200"/>
          </a:xfrm>
          <a:prstGeom prst="roundRect">
            <a:avLst/>
          </a:prstGeom>
          <a:solidFill>
            <a:srgbClr val="FFFF00">
              <a:alpha val="4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7620000" y="3810000"/>
            <a:ext cx="838200" cy="6096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029200" y="3886200"/>
            <a:ext cx="838200" cy="6096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6705600" y="3810000"/>
            <a:ext cx="838200" cy="6096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8" name="Table 17"/>
          <p:cNvGraphicFramePr>
            <a:graphicFrameLocks noGrp="1"/>
          </p:cNvGraphicFramePr>
          <p:nvPr/>
        </p:nvGraphicFramePr>
        <p:xfrm>
          <a:off x="228600" y="4506684"/>
          <a:ext cx="4800600" cy="2351316"/>
        </p:xfrm>
        <a:graphic>
          <a:graphicData uri="http://schemas.openxmlformats.org/drawingml/2006/table">
            <a:tbl>
              <a:tblPr firstRow="1" bandRow="1">
                <a:tableStyleId>{5C22544A-7EE6-4342-B048-85BDC9FD1C3A}</a:tableStyleId>
              </a:tblPr>
              <a:tblGrid>
                <a:gridCol w="800100"/>
                <a:gridCol w="800100"/>
                <a:gridCol w="800100"/>
                <a:gridCol w="800100"/>
                <a:gridCol w="800100"/>
                <a:gridCol w="800100"/>
              </a:tblGrid>
              <a:tr h="391886">
                <a:tc>
                  <a:txBody>
                    <a:bodyPr/>
                    <a:lstStyle/>
                    <a:p>
                      <a:endParaRPr lang="en-US" dirty="0"/>
                    </a:p>
                  </a:txBody>
                  <a:tcPr/>
                </a:tc>
                <a:tc>
                  <a:txBody>
                    <a:bodyPr/>
                    <a:lstStyle/>
                    <a:p>
                      <a:r>
                        <a:rPr lang="en-US" dirty="0" smtClean="0"/>
                        <a:t>T</a:t>
                      </a:r>
                      <a:r>
                        <a:rPr lang="en-US" baseline="-25000" dirty="0" smtClean="0"/>
                        <a:t>1</a:t>
                      </a:r>
                      <a:endParaRPr lang="en-US" dirty="0"/>
                    </a:p>
                  </a:txBody>
                  <a:tcPr/>
                </a:tc>
                <a:tc>
                  <a:txBody>
                    <a:bodyPr/>
                    <a:lstStyle/>
                    <a:p>
                      <a:r>
                        <a:rPr lang="en-US" dirty="0" smtClean="0"/>
                        <a:t>T</a:t>
                      </a:r>
                      <a:r>
                        <a:rPr lang="en-US" baseline="-25000" dirty="0" smtClean="0"/>
                        <a:t>2</a:t>
                      </a:r>
                      <a:endParaRPr lang="en-US" dirty="0"/>
                    </a:p>
                  </a:txBody>
                  <a:tcPr/>
                </a:tc>
                <a:tc>
                  <a:txBody>
                    <a:bodyPr/>
                    <a:lstStyle/>
                    <a:p>
                      <a:endParaRPr lang="en-US"/>
                    </a:p>
                  </a:txBody>
                  <a:tcPr/>
                </a:tc>
                <a:tc>
                  <a:txBody>
                    <a:bodyPr/>
                    <a:lstStyle/>
                    <a:p>
                      <a:r>
                        <a:rPr lang="en-US" dirty="0" smtClean="0"/>
                        <a:t>T</a:t>
                      </a:r>
                      <a:r>
                        <a:rPr lang="en-US" baseline="-25000" dirty="0" smtClean="0"/>
                        <a:t>m-1</a:t>
                      </a:r>
                      <a:endParaRPr lang="en-US" dirty="0"/>
                    </a:p>
                  </a:txBody>
                  <a:tcPr/>
                </a:tc>
                <a:tc>
                  <a:txBody>
                    <a:bodyPr/>
                    <a:lstStyle/>
                    <a:p>
                      <a:r>
                        <a:rPr lang="en-US" dirty="0" smtClean="0"/>
                        <a:t>T</a:t>
                      </a:r>
                      <a:r>
                        <a:rPr lang="en-US" baseline="-25000" dirty="0" smtClean="0"/>
                        <a:t>m</a:t>
                      </a:r>
                      <a:endParaRPr lang="en-US" dirty="0"/>
                    </a:p>
                  </a:txBody>
                  <a:tcPr/>
                </a:tc>
              </a:tr>
              <a:tr h="391886">
                <a:tc>
                  <a:txBody>
                    <a:bodyPr/>
                    <a:lstStyle/>
                    <a:p>
                      <a:r>
                        <a:rPr lang="en-US" dirty="0" smtClean="0"/>
                        <a:t>T</a:t>
                      </a:r>
                      <a:r>
                        <a:rPr lang="en-US" baseline="-25000" dirty="0" smtClean="0"/>
                        <a:t>1</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91886">
                <a:tc>
                  <a:txBody>
                    <a:bodyPr/>
                    <a:lstStyle/>
                    <a:p>
                      <a:r>
                        <a:rPr lang="en-US" dirty="0" smtClean="0"/>
                        <a:t>T</a:t>
                      </a:r>
                      <a:r>
                        <a:rPr lang="en-US" baseline="-25000" dirty="0" smtClean="0"/>
                        <a:t>2</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91886">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91886">
                <a:tc>
                  <a:txBody>
                    <a:bodyPr/>
                    <a:lstStyle/>
                    <a:p>
                      <a:r>
                        <a:rPr lang="en-US" dirty="0" smtClean="0"/>
                        <a:t>T</a:t>
                      </a:r>
                      <a:r>
                        <a:rPr lang="en-US" baseline="-25000" dirty="0" smtClean="0"/>
                        <a:t>m-1</a:t>
                      </a:r>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91886">
                <a:tc>
                  <a:txBody>
                    <a:bodyPr/>
                    <a:lstStyle/>
                    <a:p>
                      <a:r>
                        <a:rPr lang="en-US" dirty="0" smtClean="0"/>
                        <a:t>T</a:t>
                      </a:r>
                      <a:r>
                        <a:rPr lang="en-US" baseline="-25000" dirty="0" smtClean="0"/>
                        <a:t>m</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19" name="Rectangle 18"/>
          <p:cNvSpPr/>
          <p:nvPr/>
        </p:nvSpPr>
        <p:spPr>
          <a:xfrm>
            <a:off x="914400" y="4038600"/>
            <a:ext cx="2667000" cy="381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Transition Table</a:t>
            </a:r>
          </a:p>
        </p:txBody>
      </p:sp>
      <p:sp>
        <p:nvSpPr>
          <p:cNvPr id="20" name="Oval 19"/>
          <p:cNvSpPr/>
          <p:nvPr/>
        </p:nvSpPr>
        <p:spPr>
          <a:xfrm>
            <a:off x="2819400" y="5257800"/>
            <a:ext cx="304800" cy="3048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1371600" y="5257800"/>
            <a:ext cx="304800" cy="3048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3733800" y="5257800"/>
            <a:ext cx="304800" cy="3048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3657600" y="6019800"/>
            <a:ext cx="304800" cy="3048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2133600" y="6019800"/>
            <a:ext cx="304800" cy="3048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3657600" y="6553200"/>
            <a:ext cx="304800" cy="3048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4419600" y="6019800"/>
            <a:ext cx="304800" cy="3048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1371600" y="6553200"/>
            <a:ext cx="304800" cy="3048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2819400" y="6553200"/>
            <a:ext cx="304800" cy="3048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3657600" y="6019800"/>
            <a:ext cx="304800" cy="3048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Curved Connector 30"/>
          <p:cNvCxnSpPr>
            <a:stCxn id="15" idx="0"/>
            <a:endCxn id="21" idx="0"/>
          </p:cNvCxnSpPr>
          <p:nvPr/>
        </p:nvCxnSpPr>
        <p:spPr>
          <a:xfrm rot="16200000" flipH="1" flipV="1">
            <a:off x="2800350" y="2609850"/>
            <a:ext cx="1371600" cy="3924300"/>
          </a:xfrm>
          <a:prstGeom prst="curvedConnector3">
            <a:avLst>
              <a:gd name="adj1" fmla="val -16667"/>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hape 32"/>
          <p:cNvCxnSpPr>
            <a:endCxn id="20" idx="0"/>
          </p:cNvCxnSpPr>
          <p:nvPr/>
        </p:nvCxnSpPr>
        <p:spPr>
          <a:xfrm rot="10800000" flipV="1">
            <a:off x="2971800" y="4267198"/>
            <a:ext cx="2133602" cy="990601"/>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Curved Connector 35"/>
          <p:cNvCxnSpPr>
            <a:stCxn id="15" idx="7"/>
            <a:endCxn id="22" idx="0"/>
          </p:cNvCxnSpPr>
          <p:nvPr/>
        </p:nvCxnSpPr>
        <p:spPr>
          <a:xfrm rot="16200000" flipH="1" flipV="1">
            <a:off x="4174261" y="3687413"/>
            <a:ext cx="1282326" cy="1858448"/>
          </a:xfrm>
          <a:prstGeom prst="curvedConnector3">
            <a:avLst>
              <a:gd name="adj1" fmla="val -24789"/>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Curved Connector 37"/>
          <p:cNvCxnSpPr>
            <a:stCxn id="29" idx="0"/>
            <a:endCxn id="8" idx="2"/>
          </p:cNvCxnSpPr>
          <p:nvPr/>
        </p:nvCxnSpPr>
        <p:spPr>
          <a:xfrm rot="16200000" flipV="1">
            <a:off x="2114550" y="4324350"/>
            <a:ext cx="3276600" cy="11430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linds(horizontal)">
                                      <p:cBhvr>
                                        <p:cTn id="13" dur="500"/>
                                        <p:tgtEl>
                                          <p:spTgt spid="11"/>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blinds(horizontal)">
                                      <p:cBhvr>
                                        <p:cTn id="16" dur="500"/>
                                        <p:tgtEl>
                                          <p:spTgt spid="15"/>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blinds(horizontal)">
                                      <p:cBhvr>
                                        <p:cTn id="19" dur="500"/>
                                        <p:tgtEl>
                                          <p:spTgt spid="16"/>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linds(horizontal)">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blinds(horizontal)">
                                      <p:cBhvr>
                                        <p:cTn id="27" dur="500"/>
                                        <p:tgtEl>
                                          <p:spTgt spid="19"/>
                                        </p:tgtEl>
                                      </p:cBhvr>
                                    </p:animEffect>
                                  </p:childTnLst>
                                </p:cTn>
                              </p:par>
                              <p:par>
                                <p:cTn id="28" presetID="3" presetClass="entr" presetSubtype="10" fill="hold" nodeType="with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blinds(horizontal)">
                                      <p:cBhvr>
                                        <p:cTn id="30" dur="500"/>
                                        <p:tgtEl>
                                          <p:spTgt spid="18"/>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blinds(horizontal)">
                                      <p:cBhvr>
                                        <p:cTn id="33" dur="500"/>
                                        <p:tgtEl>
                                          <p:spTgt spid="21"/>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blinds(horizontal)">
                                      <p:cBhvr>
                                        <p:cTn id="36" dur="500"/>
                                        <p:tgtEl>
                                          <p:spTgt spid="20"/>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blinds(horizontal)">
                                      <p:cBhvr>
                                        <p:cTn id="39" dur="500"/>
                                        <p:tgtEl>
                                          <p:spTgt spid="22"/>
                                        </p:tgtEl>
                                      </p:cBhvr>
                                    </p:animEffect>
                                  </p:childTnLst>
                                </p:cTn>
                              </p:par>
                              <p:par>
                                <p:cTn id="40" presetID="3" presetClass="entr" presetSubtype="10" fill="hold" nodeType="withEffect">
                                  <p:stCondLst>
                                    <p:cond delay="0"/>
                                  </p:stCondLst>
                                  <p:childTnLst>
                                    <p:set>
                                      <p:cBhvr>
                                        <p:cTn id="41" dur="1" fill="hold">
                                          <p:stCondLst>
                                            <p:cond delay="0"/>
                                          </p:stCondLst>
                                        </p:cTn>
                                        <p:tgtEl>
                                          <p:spTgt spid="36"/>
                                        </p:tgtEl>
                                        <p:attrNameLst>
                                          <p:attrName>style.visibility</p:attrName>
                                        </p:attrNameLst>
                                      </p:cBhvr>
                                      <p:to>
                                        <p:strVal val="visible"/>
                                      </p:to>
                                    </p:set>
                                    <p:animEffect transition="in" filter="blinds(horizontal)">
                                      <p:cBhvr>
                                        <p:cTn id="42" dur="500"/>
                                        <p:tgtEl>
                                          <p:spTgt spid="36"/>
                                        </p:tgtEl>
                                      </p:cBhvr>
                                    </p:animEffect>
                                  </p:childTnLst>
                                </p:cTn>
                              </p:par>
                              <p:par>
                                <p:cTn id="43" presetID="3" presetClass="entr" presetSubtype="10" fill="hold" nodeType="withEffect">
                                  <p:stCondLst>
                                    <p:cond delay="0"/>
                                  </p:stCondLst>
                                  <p:childTnLst>
                                    <p:set>
                                      <p:cBhvr>
                                        <p:cTn id="44" dur="1" fill="hold">
                                          <p:stCondLst>
                                            <p:cond delay="0"/>
                                          </p:stCondLst>
                                        </p:cTn>
                                        <p:tgtEl>
                                          <p:spTgt spid="33"/>
                                        </p:tgtEl>
                                        <p:attrNameLst>
                                          <p:attrName>style.visibility</p:attrName>
                                        </p:attrNameLst>
                                      </p:cBhvr>
                                      <p:to>
                                        <p:strVal val="visible"/>
                                      </p:to>
                                    </p:set>
                                    <p:animEffect transition="in" filter="blinds(horizontal)">
                                      <p:cBhvr>
                                        <p:cTn id="45" dur="500"/>
                                        <p:tgtEl>
                                          <p:spTgt spid="33"/>
                                        </p:tgtEl>
                                      </p:cBhvr>
                                    </p:animEffect>
                                  </p:childTnLst>
                                </p:cTn>
                              </p:par>
                              <p:par>
                                <p:cTn id="46" presetID="3" presetClass="entr" presetSubtype="10" fill="hold" nodeType="withEffect">
                                  <p:stCondLst>
                                    <p:cond delay="0"/>
                                  </p:stCondLst>
                                  <p:childTnLst>
                                    <p:set>
                                      <p:cBhvr>
                                        <p:cTn id="47" dur="1" fill="hold">
                                          <p:stCondLst>
                                            <p:cond delay="0"/>
                                          </p:stCondLst>
                                        </p:cTn>
                                        <p:tgtEl>
                                          <p:spTgt spid="31"/>
                                        </p:tgtEl>
                                        <p:attrNameLst>
                                          <p:attrName>style.visibility</p:attrName>
                                        </p:attrNameLst>
                                      </p:cBhvr>
                                      <p:to>
                                        <p:strVal val="visible"/>
                                      </p:to>
                                    </p:set>
                                    <p:animEffect transition="in" filter="blinds(horizontal)">
                                      <p:cBhvr>
                                        <p:cTn id="48" dur="500"/>
                                        <p:tgtEl>
                                          <p:spTgt spid="31"/>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blinds(horizontal)">
                                      <p:cBhvr>
                                        <p:cTn id="53" dur="500"/>
                                        <p:tgtEl>
                                          <p:spTgt spid="24"/>
                                        </p:tgtEl>
                                      </p:cBhvr>
                                    </p:animEffect>
                                  </p:childTnLst>
                                </p:cTn>
                              </p:par>
                              <p:par>
                                <p:cTn id="54" presetID="3" presetClass="entr" presetSubtype="10" fill="hold" grpId="0" nodeType="withEffect">
                                  <p:stCondLst>
                                    <p:cond delay="0"/>
                                  </p:stCondLst>
                                  <p:childTnLst>
                                    <p:set>
                                      <p:cBhvr>
                                        <p:cTn id="55" dur="1" fill="hold">
                                          <p:stCondLst>
                                            <p:cond delay="0"/>
                                          </p:stCondLst>
                                        </p:cTn>
                                        <p:tgtEl>
                                          <p:spTgt spid="23"/>
                                        </p:tgtEl>
                                        <p:attrNameLst>
                                          <p:attrName>style.visibility</p:attrName>
                                        </p:attrNameLst>
                                      </p:cBhvr>
                                      <p:to>
                                        <p:strVal val="visible"/>
                                      </p:to>
                                    </p:set>
                                    <p:animEffect transition="in" filter="blinds(horizontal)">
                                      <p:cBhvr>
                                        <p:cTn id="56" dur="500"/>
                                        <p:tgtEl>
                                          <p:spTgt spid="23"/>
                                        </p:tgtEl>
                                      </p:cBhvr>
                                    </p:animEffect>
                                  </p:childTnLst>
                                </p:cTn>
                              </p:par>
                              <p:par>
                                <p:cTn id="57" presetID="3" presetClass="entr" presetSubtype="10" fill="hold" grpId="0" nodeType="withEffect">
                                  <p:stCondLst>
                                    <p:cond delay="0"/>
                                  </p:stCondLst>
                                  <p:childTnLst>
                                    <p:set>
                                      <p:cBhvr>
                                        <p:cTn id="58" dur="1" fill="hold">
                                          <p:stCondLst>
                                            <p:cond delay="0"/>
                                          </p:stCondLst>
                                        </p:cTn>
                                        <p:tgtEl>
                                          <p:spTgt spid="26"/>
                                        </p:tgtEl>
                                        <p:attrNameLst>
                                          <p:attrName>style.visibility</p:attrName>
                                        </p:attrNameLst>
                                      </p:cBhvr>
                                      <p:to>
                                        <p:strVal val="visible"/>
                                      </p:to>
                                    </p:set>
                                    <p:animEffect transition="in" filter="blinds(horizontal)">
                                      <p:cBhvr>
                                        <p:cTn id="59" dur="500"/>
                                        <p:tgtEl>
                                          <p:spTgt spid="26"/>
                                        </p:tgtEl>
                                      </p:cBhvr>
                                    </p:animEffect>
                                  </p:childTnLst>
                                </p:cTn>
                              </p:par>
                              <p:par>
                                <p:cTn id="60" presetID="3" presetClass="entr" presetSubtype="10" fill="hold" grpId="0" nodeType="with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blinds(horizontal)">
                                      <p:cBhvr>
                                        <p:cTn id="62" dur="500"/>
                                        <p:tgtEl>
                                          <p:spTgt spid="25"/>
                                        </p:tgtEl>
                                      </p:cBhvr>
                                    </p:animEffect>
                                  </p:childTnLst>
                                </p:cTn>
                              </p:par>
                              <p:par>
                                <p:cTn id="63" presetID="3" presetClass="entr" presetSubtype="10" fill="hold" grpId="0" nodeType="withEffect">
                                  <p:stCondLst>
                                    <p:cond delay="0"/>
                                  </p:stCondLst>
                                  <p:childTnLst>
                                    <p:set>
                                      <p:cBhvr>
                                        <p:cTn id="64" dur="1" fill="hold">
                                          <p:stCondLst>
                                            <p:cond delay="0"/>
                                          </p:stCondLst>
                                        </p:cTn>
                                        <p:tgtEl>
                                          <p:spTgt spid="28"/>
                                        </p:tgtEl>
                                        <p:attrNameLst>
                                          <p:attrName>style.visibility</p:attrName>
                                        </p:attrNameLst>
                                      </p:cBhvr>
                                      <p:to>
                                        <p:strVal val="visible"/>
                                      </p:to>
                                    </p:set>
                                    <p:animEffect transition="in" filter="blinds(horizontal)">
                                      <p:cBhvr>
                                        <p:cTn id="65" dur="500"/>
                                        <p:tgtEl>
                                          <p:spTgt spid="28"/>
                                        </p:tgtEl>
                                      </p:cBhvr>
                                    </p:animEffect>
                                  </p:childTnLst>
                                </p:cTn>
                              </p:par>
                              <p:par>
                                <p:cTn id="66" presetID="3" presetClass="entr" presetSubtype="10" fill="hold" grpId="0" nodeType="withEffect">
                                  <p:stCondLst>
                                    <p:cond delay="0"/>
                                  </p:stCondLst>
                                  <p:childTnLst>
                                    <p:set>
                                      <p:cBhvr>
                                        <p:cTn id="67" dur="1" fill="hold">
                                          <p:stCondLst>
                                            <p:cond delay="0"/>
                                          </p:stCondLst>
                                        </p:cTn>
                                        <p:tgtEl>
                                          <p:spTgt spid="27"/>
                                        </p:tgtEl>
                                        <p:attrNameLst>
                                          <p:attrName>style.visibility</p:attrName>
                                        </p:attrNameLst>
                                      </p:cBhvr>
                                      <p:to>
                                        <p:strVal val="visible"/>
                                      </p:to>
                                    </p:set>
                                    <p:animEffect transition="in" filter="blinds(horizontal)">
                                      <p:cBhvr>
                                        <p:cTn id="68" dur="500"/>
                                        <p:tgtEl>
                                          <p:spTgt spid="27"/>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29"/>
                                        </p:tgtEl>
                                        <p:attrNameLst>
                                          <p:attrName>style.visibility</p:attrName>
                                        </p:attrNameLst>
                                      </p:cBhvr>
                                      <p:to>
                                        <p:strVal val="visible"/>
                                      </p:to>
                                    </p:set>
                                    <p:animEffect transition="in" filter="blinds(horizontal)">
                                      <p:cBhvr>
                                        <p:cTn id="73" dur="500"/>
                                        <p:tgtEl>
                                          <p:spTgt spid="29"/>
                                        </p:tgtEl>
                                      </p:cBhvr>
                                    </p:animEffect>
                                  </p:childTnLst>
                                </p:cTn>
                              </p:par>
                            </p:childTnLst>
                          </p:cTn>
                        </p:par>
                      </p:childTnLst>
                    </p:cTn>
                  </p:par>
                  <p:par>
                    <p:cTn id="74" fill="hold">
                      <p:stCondLst>
                        <p:cond delay="indefinite"/>
                      </p:stCondLst>
                      <p:childTnLst>
                        <p:par>
                          <p:cTn id="75" fill="hold">
                            <p:stCondLst>
                              <p:cond delay="0"/>
                            </p:stCondLst>
                            <p:childTnLst>
                              <p:par>
                                <p:cTn id="76" presetID="3" presetClass="entr" presetSubtype="10" fill="hold" nodeType="clickEffect">
                                  <p:stCondLst>
                                    <p:cond delay="0"/>
                                  </p:stCondLst>
                                  <p:childTnLst>
                                    <p:set>
                                      <p:cBhvr>
                                        <p:cTn id="77" dur="1" fill="hold">
                                          <p:stCondLst>
                                            <p:cond delay="0"/>
                                          </p:stCondLst>
                                        </p:cTn>
                                        <p:tgtEl>
                                          <p:spTgt spid="38"/>
                                        </p:tgtEl>
                                        <p:attrNameLst>
                                          <p:attrName>style.visibility</p:attrName>
                                        </p:attrNameLst>
                                      </p:cBhvr>
                                      <p:to>
                                        <p:strVal val="visible"/>
                                      </p:to>
                                    </p:set>
                                    <p:animEffect transition="in" filter="blinds(horizontal)">
                                      <p:cBhvr>
                                        <p:cTn id="78"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animBg="1"/>
      <p:bldP spid="13" grpId="0" animBg="1"/>
      <p:bldP spid="15" grpId="0" animBg="1"/>
      <p:bldP spid="16"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lstStyle/>
          <a:p>
            <a:endParaRPr lang="en-US" dirty="0" smtClean="0"/>
          </a:p>
          <a:p>
            <a:r>
              <a:rPr lang="en-US" dirty="0" smtClean="0"/>
              <a:t>Unknown Word handling: </a:t>
            </a:r>
          </a:p>
          <a:p>
            <a:pPr lvl="1"/>
            <a:r>
              <a:rPr lang="en-US" dirty="0" smtClean="0"/>
              <a:t>Using Smoothing</a:t>
            </a:r>
          </a:p>
          <a:p>
            <a:pPr lvl="1"/>
            <a:endParaRPr lang="en-US" dirty="0" smtClean="0"/>
          </a:p>
          <a:p>
            <a:pPr lvl="1"/>
            <a:endParaRPr lang="en-US" dirty="0" smtClean="0"/>
          </a:p>
          <a:p>
            <a:pPr lvl="1"/>
            <a:r>
              <a:rPr lang="en-US" dirty="0" smtClean="0"/>
              <a:t>P(</a:t>
            </a:r>
            <a:r>
              <a:rPr lang="en-US" dirty="0" err="1" smtClean="0"/>
              <a:t>W</a:t>
            </a:r>
            <a:r>
              <a:rPr lang="en-US" baseline="-25000" dirty="0" err="1" smtClean="0"/>
              <a:t>n</a:t>
            </a:r>
            <a:r>
              <a:rPr lang="en-US" dirty="0" err="1" smtClean="0"/>
              <a:t>|T</a:t>
            </a:r>
            <a:r>
              <a:rPr lang="en-US" baseline="-25000" dirty="0" err="1" smtClean="0"/>
              <a:t>n</a:t>
            </a:r>
            <a:r>
              <a:rPr lang="en-US" dirty="0" smtClean="0"/>
              <a:t>) = #(</a:t>
            </a:r>
            <a:r>
              <a:rPr lang="en-US" dirty="0" err="1" smtClean="0"/>
              <a:t>W</a:t>
            </a:r>
            <a:r>
              <a:rPr lang="en-US" baseline="-25000" dirty="0" err="1" smtClean="0"/>
              <a:t>n</a:t>
            </a:r>
            <a:r>
              <a:rPr lang="en-US" dirty="0" err="1" smtClean="0"/>
              <a:t>|T</a:t>
            </a:r>
            <a:r>
              <a:rPr lang="en-US" baseline="-25000" dirty="0" err="1" smtClean="0"/>
              <a:t>n</a:t>
            </a:r>
            <a:r>
              <a:rPr lang="en-US" dirty="0" smtClean="0"/>
              <a:t>) + ℷ</a:t>
            </a:r>
          </a:p>
          <a:p>
            <a:pPr lvl="1">
              <a:buNone/>
            </a:pPr>
            <a:r>
              <a:rPr lang="en-US" dirty="0" smtClean="0"/>
              <a:t>                      #(T) + k ℷ</a:t>
            </a:r>
          </a:p>
          <a:p>
            <a:pPr lvl="1">
              <a:buNone/>
            </a:pPr>
            <a:endParaRPr lang="en-US" dirty="0" smtClean="0"/>
          </a:p>
          <a:p>
            <a:pPr lvl="1">
              <a:buNone/>
            </a:pPr>
            <a:endParaRPr lang="en-US" dirty="0" smtClean="0"/>
          </a:p>
          <a:p>
            <a:r>
              <a:rPr lang="en-US" dirty="0" smtClean="0"/>
              <a:t>ℷ = 0.1</a:t>
            </a:r>
          </a:p>
          <a:p>
            <a:r>
              <a:rPr lang="en-US" dirty="0" smtClean="0"/>
              <a:t>K = |W| ; number of distinct words in corpus</a:t>
            </a:r>
          </a:p>
          <a:p>
            <a:r>
              <a:rPr lang="en-US" dirty="0" smtClean="0"/>
              <a:t>T = tags</a:t>
            </a:r>
          </a:p>
        </p:txBody>
      </p:sp>
      <p:sp>
        <p:nvSpPr>
          <p:cNvPr id="2" name="Title 1"/>
          <p:cNvSpPr>
            <a:spLocks noGrp="1"/>
          </p:cNvSpPr>
          <p:nvPr>
            <p:ph type="title"/>
          </p:nvPr>
        </p:nvSpPr>
        <p:spPr/>
        <p:txBody>
          <a:bodyPr>
            <a:normAutofit fontScale="90000"/>
          </a:bodyPr>
          <a:lstStyle/>
          <a:p>
            <a:r>
              <a:rPr lang="en-US" dirty="0" smtClean="0"/>
              <a:t>POS Tagging using </a:t>
            </a:r>
            <a:r>
              <a:rPr lang="en-US" dirty="0" err="1" smtClean="0"/>
              <a:t>Viterbi</a:t>
            </a:r>
            <a:r>
              <a:rPr lang="en-US" dirty="0" smtClean="0"/>
              <a:t> Algorithm</a:t>
            </a:r>
            <a:endParaRPr lang="en-US" dirty="0"/>
          </a:p>
        </p:txBody>
      </p:sp>
      <p:sp>
        <p:nvSpPr>
          <p:cNvPr id="5" name="Rectangle 4"/>
          <p:cNvSpPr/>
          <p:nvPr/>
        </p:nvSpPr>
        <p:spPr>
          <a:xfrm>
            <a:off x="1066800" y="2438400"/>
            <a:ext cx="9906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Wn|T</a:t>
            </a:r>
            <a:r>
              <a:rPr lang="en-US" baseline="-25000" dirty="0" err="1" smtClean="0"/>
              <a:t>n</a:t>
            </a:r>
            <a:endParaRPr lang="en-US" baseline="-25000" dirty="0"/>
          </a:p>
        </p:txBody>
      </p:sp>
      <p:cxnSp>
        <p:nvCxnSpPr>
          <p:cNvPr id="7" name="Straight Connector 6"/>
          <p:cNvCxnSpPr/>
          <p:nvPr/>
        </p:nvCxnSpPr>
        <p:spPr>
          <a:xfrm>
            <a:off x="2590800" y="3352800"/>
            <a:ext cx="23622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r>
              <a:rPr lang="en-US" dirty="0" smtClean="0"/>
              <a:t>Accuracy by previous tag method (bigram)</a:t>
            </a:r>
          </a:p>
          <a:p>
            <a:pPr>
              <a:buNone/>
            </a:pPr>
            <a:r>
              <a:rPr lang="en-US" dirty="0" smtClean="0"/>
              <a:t>	= 92.3702%</a:t>
            </a:r>
          </a:p>
          <a:p>
            <a:endParaRPr lang="en-US" dirty="0" smtClean="0"/>
          </a:p>
          <a:p>
            <a:r>
              <a:rPr lang="en-US" dirty="0" smtClean="0"/>
              <a:t>Accuracy by smoothing method (bigram) </a:t>
            </a:r>
          </a:p>
          <a:p>
            <a:pPr>
              <a:buNone/>
            </a:pPr>
            <a:r>
              <a:rPr lang="en-US" dirty="0" smtClean="0"/>
              <a:t>   = 92.29%</a:t>
            </a:r>
          </a:p>
          <a:p>
            <a:r>
              <a:rPr lang="en-US" dirty="0" smtClean="0"/>
              <a:t>Accuracy by smoothing method (trigram)      = 92.88% </a:t>
            </a:r>
          </a:p>
          <a:p>
            <a:pPr>
              <a:buNone/>
            </a:pPr>
            <a:endParaRPr lang="en-US" dirty="0" smtClean="0"/>
          </a:p>
        </p:txBody>
      </p:sp>
      <p:sp>
        <p:nvSpPr>
          <p:cNvPr id="2" name="Title 1"/>
          <p:cNvSpPr>
            <a:spLocks noGrp="1"/>
          </p:cNvSpPr>
          <p:nvPr>
            <p:ph type="title"/>
          </p:nvPr>
        </p:nvSpPr>
        <p:spPr/>
        <p:txBody>
          <a:bodyPr>
            <a:normAutofit fontScale="90000"/>
          </a:bodyPr>
          <a:lstStyle/>
          <a:p>
            <a:r>
              <a:rPr lang="en-US" dirty="0" smtClean="0"/>
              <a:t>POS Tagging using </a:t>
            </a:r>
            <a:r>
              <a:rPr lang="en-US" dirty="0" err="1" smtClean="0"/>
              <a:t>Viterbi</a:t>
            </a:r>
            <a:r>
              <a:rPr lang="en-US" dirty="0" smtClean="0"/>
              <a:t> Algorithm</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200" u="sng" dirty="0" smtClean="0"/>
              <a:t>D</a:t>
            </a:r>
            <a:r>
              <a:rPr lang="en-US" sz="2400" u="sng" dirty="0" smtClean="0"/>
              <a:t>iscriminative</a:t>
            </a:r>
            <a:r>
              <a:rPr lang="en-US" sz="2200" u="sng" dirty="0" smtClean="0"/>
              <a:t> Method</a:t>
            </a:r>
          </a:p>
          <a:p>
            <a:r>
              <a:rPr lang="en-US" sz="2200" dirty="0" err="1" smtClean="0"/>
              <a:t>Argmax</a:t>
            </a:r>
            <a:r>
              <a:rPr lang="en-US" sz="2200" dirty="0" smtClean="0"/>
              <a:t>  P(</a:t>
            </a:r>
            <a:r>
              <a:rPr lang="en-US" sz="2200" dirty="0" err="1" smtClean="0"/>
              <a:t>t</a:t>
            </a:r>
            <a:r>
              <a:rPr lang="en-US" sz="2200" baseline="-25000" dirty="0" err="1" smtClean="0"/>
              <a:t>n</a:t>
            </a:r>
            <a:r>
              <a:rPr lang="en-US" sz="2200" dirty="0" smtClean="0"/>
              <a:t> | </a:t>
            </a:r>
            <a:r>
              <a:rPr lang="en-US" sz="2200" dirty="0" err="1" smtClean="0"/>
              <a:t>w</a:t>
            </a:r>
            <a:r>
              <a:rPr lang="en-US" sz="2200" baseline="-25000" dirty="0" err="1" smtClean="0"/>
              <a:t>n</a:t>
            </a:r>
            <a:r>
              <a:rPr lang="en-US" sz="2200" dirty="0" smtClean="0"/>
              <a:t>, t</a:t>
            </a:r>
            <a:r>
              <a:rPr lang="en-US" sz="2200" baseline="-25000" dirty="0" smtClean="0"/>
              <a:t>n-1</a:t>
            </a:r>
            <a:r>
              <a:rPr lang="en-US" sz="2200" dirty="0" smtClean="0"/>
              <a:t>) </a:t>
            </a:r>
            <a:r>
              <a:rPr lang="en-US" sz="3200" dirty="0" smtClean="0"/>
              <a:t> </a:t>
            </a:r>
          </a:p>
          <a:p>
            <a:pPr>
              <a:buNone/>
            </a:pPr>
            <a:r>
              <a:rPr lang="en-US" sz="2200" dirty="0" smtClean="0"/>
              <a:t>		</a:t>
            </a:r>
            <a:r>
              <a:rPr lang="en-US" sz="2200" dirty="0" err="1" smtClean="0"/>
              <a:t>t</a:t>
            </a:r>
            <a:r>
              <a:rPr lang="en-US" sz="2200" baseline="-25000" dirty="0" err="1" smtClean="0"/>
              <a:t>n</a:t>
            </a:r>
            <a:r>
              <a:rPr lang="en-US" sz="2200" dirty="0" smtClean="0"/>
              <a:t> </a:t>
            </a:r>
          </a:p>
          <a:p>
            <a:endParaRPr lang="en-US" sz="2200" dirty="0" smtClean="0"/>
          </a:p>
          <a:p>
            <a:r>
              <a:rPr lang="en-US" sz="2200" dirty="0" smtClean="0"/>
              <a:t>P(</a:t>
            </a:r>
            <a:r>
              <a:rPr lang="en-US" sz="2200" dirty="0" err="1" smtClean="0"/>
              <a:t>t</a:t>
            </a:r>
            <a:r>
              <a:rPr lang="en-US" sz="2200" baseline="-25000" dirty="0" err="1" smtClean="0"/>
              <a:t>n</a:t>
            </a:r>
            <a:r>
              <a:rPr lang="en-US" sz="2200" dirty="0" smtClean="0"/>
              <a:t> | </a:t>
            </a:r>
            <a:r>
              <a:rPr lang="en-US" sz="2200" dirty="0" err="1" smtClean="0"/>
              <a:t>w</a:t>
            </a:r>
            <a:r>
              <a:rPr lang="en-US" sz="2200" baseline="-25000" dirty="0" err="1" smtClean="0"/>
              <a:t>n</a:t>
            </a:r>
            <a:r>
              <a:rPr lang="en-US" sz="2200" dirty="0" smtClean="0"/>
              <a:t>, t</a:t>
            </a:r>
            <a:r>
              <a:rPr lang="en-US" sz="2200" baseline="-25000" dirty="0" smtClean="0"/>
              <a:t>n-1</a:t>
            </a:r>
            <a:r>
              <a:rPr lang="en-US" sz="2200" dirty="0" smtClean="0"/>
              <a:t>) = #&lt;</a:t>
            </a:r>
            <a:r>
              <a:rPr lang="en-US" sz="2200" dirty="0" err="1" smtClean="0"/>
              <a:t>t</a:t>
            </a:r>
            <a:r>
              <a:rPr lang="en-US" sz="2200" baseline="-25000" dirty="0" err="1" smtClean="0"/>
              <a:t>n</a:t>
            </a:r>
            <a:r>
              <a:rPr lang="en-US" sz="2200" baseline="-25000" dirty="0" smtClean="0"/>
              <a:t>,</a:t>
            </a:r>
            <a:r>
              <a:rPr lang="en-US" sz="2200" dirty="0" smtClean="0"/>
              <a:t> </a:t>
            </a:r>
            <a:r>
              <a:rPr lang="en-US" sz="2200" dirty="0" err="1" smtClean="0"/>
              <a:t>w</a:t>
            </a:r>
            <a:r>
              <a:rPr lang="en-US" sz="2200" baseline="-25000" dirty="0" err="1" smtClean="0"/>
              <a:t>n</a:t>
            </a:r>
            <a:r>
              <a:rPr lang="en-US" sz="2200" dirty="0" smtClean="0"/>
              <a:t>, t</a:t>
            </a:r>
            <a:r>
              <a:rPr lang="en-US" sz="2200" baseline="-25000" dirty="0" smtClean="0"/>
              <a:t>n-1</a:t>
            </a:r>
            <a:r>
              <a:rPr lang="en-US" sz="1100" dirty="0" smtClean="0"/>
              <a:t> </a:t>
            </a:r>
            <a:r>
              <a:rPr lang="en-US" sz="2200" dirty="0" smtClean="0"/>
              <a:t>&gt;</a:t>
            </a:r>
            <a:endParaRPr lang="en-US" sz="2000" dirty="0" smtClean="0"/>
          </a:p>
          <a:p>
            <a:pPr>
              <a:buNone/>
            </a:pPr>
            <a:r>
              <a:rPr lang="en-US" sz="2000" dirty="0" smtClean="0"/>
              <a:t>	                              #&lt;</a:t>
            </a:r>
            <a:r>
              <a:rPr lang="en-US" sz="2000" dirty="0" err="1" smtClean="0"/>
              <a:t>w</a:t>
            </a:r>
            <a:r>
              <a:rPr lang="en-US" sz="2000" baseline="-25000" dirty="0" err="1" smtClean="0"/>
              <a:t>n</a:t>
            </a:r>
            <a:r>
              <a:rPr lang="en-US" sz="2000" dirty="0" smtClean="0"/>
              <a:t>, t</a:t>
            </a:r>
            <a:r>
              <a:rPr lang="en-US" sz="2000" baseline="-25000" dirty="0" smtClean="0"/>
              <a:t>n-1</a:t>
            </a:r>
            <a:r>
              <a:rPr lang="en-US" sz="1100" dirty="0" smtClean="0"/>
              <a:t> </a:t>
            </a:r>
            <a:r>
              <a:rPr lang="en-US" sz="2200" dirty="0" smtClean="0"/>
              <a:t>&gt;</a:t>
            </a:r>
            <a:r>
              <a:rPr lang="en-US" sz="1100" dirty="0" smtClean="0"/>
              <a:t>                </a:t>
            </a:r>
          </a:p>
          <a:p>
            <a:pPr>
              <a:buNone/>
            </a:pPr>
            <a:r>
              <a:rPr lang="en-US" sz="2200" dirty="0" smtClean="0">
                <a:solidFill>
                  <a:srgbClr val="0070C0"/>
                </a:solidFill>
              </a:rPr>
              <a:t>    Accuracy = 89.07%</a:t>
            </a:r>
          </a:p>
          <a:p>
            <a:pPr>
              <a:buFont typeface="Arial" pitchFamily="34" charset="0"/>
              <a:buChar char="•"/>
            </a:pPr>
            <a:endParaRPr lang="en-US" sz="2200" u="sng" dirty="0" smtClean="0"/>
          </a:p>
          <a:p>
            <a:pPr>
              <a:buFont typeface="Arial" pitchFamily="34" charset="0"/>
              <a:buChar char="•"/>
            </a:pPr>
            <a:r>
              <a:rPr lang="en-US" sz="2200" u="sng" dirty="0" smtClean="0"/>
              <a:t>Generative Method</a:t>
            </a:r>
            <a:r>
              <a:rPr lang="en-US" sz="1100" dirty="0" smtClean="0"/>
              <a:t>     </a:t>
            </a:r>
          </a:p>
          <a:p>
            <a:pPr>
              <a:buNone/>
            </a:pPr>
            <a:r>
              <a:rPr lang="en-US" sz="2200" dirty="0" smtClean="0">
                <a:solidFill>
                  <a:srgbClr val="0070C0"/>
                </a:solidFill>
              </a:rPr>
              <a:t>	  Accuracy = 92.29%</a:t>
            </a:r>
            <a:endParaRPr lang="en-US" sz="2200" dirty="0" smtClean="0"/>
          </a:p>
          <a:p>
            <a:pPr>
              <a:buFont typeface="Arial" pitchFamily="34" charset="0"/>
              <a:buChar char="•"/>
            </a:pPr>
            <a:endParaRPr lang="en-US" sz="1100" dirty="0" smtClean="0"/>
          </a:p>
          <a:p>
            <a:pPr>
              <a:buNone/>
            </a:pPr>
            <a:r>
              <a:rPr lang="en-US" sz="1100" dirty="0" smtClean="0"/>
              <a:t>   </a:t>
            </a:r>
            <a:endParaRPr lang="en-US" sz="1100" dirty="0"/>
          </a:p>
        </p:txBody>
      </p:sp>
      <p:sp>
        <p:nvSpPr>
          <p:cNvPr id="3" name="Title 2"/>
          <p:cNvSpPr>
            <a:spLocks noGrp="1"/>
          </p:cNvSpPr>
          <p:nvPr>
            <p:ph type="title"/>
          </p:nvPr>
        </p:nvSpPr>
        <p:spPr/>
        <p:txBody>
          <a:bodyPr>
            <a:normAutofit fontScale="90000"/>
          </a:bodyPr>
          <a:lstStyle/>
          <a:p>
            <a:pPr algn="ctr"/>
            <a:r>
              <a:rPr lang="en-US" dirty="0" smtClean="0"/>
              <a:t>Generative </a:t>
            </a:r>
            <a:r>
              <a:rPr lang="en-US" dirty="0" err="1" smtClean="0"/>
              <a:t>vs</a:t>
            </a:r>
            <a:r>
              <a:rPr lang="en-US" dirty="0" smtClean="0"/>
              <a:t> Discriminative Methods of tagging</a:t>
            </a:r>
            <a:endParaRPr lang="en-US" dirty="0"/>
          </a:p>
        </p:txBody>
      </p:sp>
      <p:cxnSp>
        <p:nvCxnSpPr>
          <p:cNvPr id="4" name="Straight Connector 3"/>
          <p:cNvCxnSpPr/>
          <p:nvPr/>
        </p:nvCxnSpPr>
        <p:spPr>
          <a:xfrm>
            <a:off x="3048000" y="3581400"/>
            <a:ext cx="1905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Only word model</a:t>
            </a:r>
          </a:p>
          <a:p>
            <a:pPr>
              <a:buNone/>
            </a:pPr>
            <a:r>
              <a:rPr lang="en-US" dirty="0" smtClean="0"/>
              <a:t> 	P(W</a:t>
            </a:r>
            <a:r>
              <a:rPr lang="en-US" baseline="-25000" dirty="0" smtClean="0"/>
              <a:t>n</a:t>
            </a:r>
            <a:r>
              <a:rPr lang="en-US" dirty="0" smtClean="0"/>
              <a:t>|W</a:t>
            </a:r>
            <a:r>
              <a:rPr lang="en-US" baseline="-25000" dirty="0" smtClean="0"/>
              <a:t>n-1</a:t>
            </a:r>
            <a:r>
              <a:rPr lang="en-US" dirty="0" smtClean="0"/>
              <a:t>)</a:t>
            </a:r>
          </a:p>
          <a:p>
            <a:pPr>
              <a:buNone/>
            </a:pPr>
            <a:r>
              <a:rPr lang="en-US" dirty="0" smtClean="0"/>
              <a:t>	Accuracy = 12.49734</a:t>
            </a:r>
          </a:p>
          <a:p>
            <a:pPr>
              <a:buNone/>
            </a:pPr>
            <a:endParaRPr lang="en-US" dirty="0" smtClean="0"/>
          </a:p>
          <a:p>
            <a:r>
              <a:rPr lang="en-US" dirty="0" smtClean="0"/>
              <a:t>Using POS Tags</a:t>
            </a:r>
          </a:p>
          <a:p>
            <a:pPr>
              <a:buNone/>
            </a:pPr>
            <a:r>
              <a:rPr lang="en-US" dirty="0" smtClean="0"/>
              <a:t>	P(W</a:t>
            </a:r>
            <a:r>
              <a:rPr lang="en-US" baseline="-25000" dirty="0" smtClean="0"/>
              <a:t>n</a:t>
            </a:r>
            <a:r>
              <a:rPr lang="en-US" dirty="0" smtClean="0"/>
              <a:t>|T</a:t>
            </a:r>
            <a:r>
              <a:rPr lang="en-US" baseline="-25000" dirty="0" smtClean="0"/>
              <a:t>n-1</a:t>
            </a:r>
            <a:r>
              <a:rPr lang="en-US" dirty="0" smtClean="0"/>
              <a:t>,W</a:t>
            </a:r>
            <a:r>
              <a:rPr lang="en-US" baseline="-25000" dirty="0" smtClean="0"/>
              <a:t>n-1</a:t>
            </a:r>
            <a:r>
              <a:rPr lang="en-US" dirty="0" smtClean="0"/>
              <a:t>)</a:t>
            </a:r>
          </a:p>
          <a:p>
            <a:pPr>
              <a:buNone/>
            </a:pPr>
            <a:r>
              <a:rPr lang="en-US" dirty="0" smtClean="0"/>
              <a:t>	Accuracy = </a:t>
            </a:r>
            <a:r>
              <a:rPr lang="en-US" dirty="0" smtClean="0"/>
              <a:t>13.16058</a:t>
            </a:r>
          </a:p>
          <a:p>
            <a:pPr>
              <a:buNone/>
            </a:pPr>
            <a:endParaRPr lang="en-US" dirty="0" smtClean="0"/>
          </a:p>
          <a:p>
            <a:pPr>
              <a:buNone/>
            </a:pPr>
            <a:r>
              <a:rPr lang="en-US" dirty="0" smtClean="0"/>
              <a:t>  Perplexity ::</a:t>
            </a:r>
          </a:p>
          <a:p>
            <a:pPr>
              <a:buNone/>
            </a:pPr>
            <a:r>
              <a:rPr lang="en-US" dirty="0" smtClean="0"/>
              <a:t>For word model =&gt; </a:t>
            </a:r>
            <a:r>
              <a:rPr lang="en-US" dirty="0" smtClean="0"/>
              <a:t>8703.63611651</a:t>
            </a:r>
          </a:p>
          <a:p>
            <a:pPr>
              <a:buNone/>
            </a:pPr>
            <a:r>
              <a:rPr lang="en-US" smtClean="0"/>
              <a:t>For word-tag model =&gt; 8211.31994867</a:t>
            </a:r>
            <a:endParaRPr lang="en-US" dirty="0" smtClean="0"/>
          </a:p>
          <a:p>
            <a:pPr>
              <a:buNone/>
            </a:pPr>
            <a:endParaRPr lang="en-US" dirty="0"/>
          </a:p>
        </p:txBody>
      </p:sp>
      <p:sp>
        <p:nvSpPr>
          <p:cNvPr id="3" name="Title 2"/>
          <p:cNvSpPr>
            <a:spLocks noGrp="1"/>
          </p:cNvSpPr>
          <p:nvPr>
            <p:ph type="title"/>
          </p:nvPr>
        </p:nvSpPr>
        <p:spPr/>
        <p:txBody>
          <a:bodyPr>
            <a:normAutofit/>
          </a:bodyPr>
          <a:lstStyle/>
          <a:p>
            <a:r>
              <a:rPr lang="en-US" dirty="0" smtClean="0"/>
              <a:t>Next Word Prediction Algorithm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600" dirty="0" smtClean="0"/>
              <a:t>g =</a:t>
            </a:r>
            <a:r>
              <a:rPr lang="el-GR" sz="2600" dirty="0" smtClean="0"/>
              <a:t>Σ</a:t>
            </a:r>
            <a:r>
              <a:rPr lang="en-US" sz="2600" dirty="0" smtClean="0"/>
              <a:t> - log(transition probability*Emission 		         probability)</a:t>
            </a:r>
          </a:p>
          <a:p>
            <a:r>
              <a:rPr lang="en-US" sz="2600" dirty="0" smtClean="0"/>
              <a:t>h = hop count * X</a:t>
            </a:r>
          </a:p>
          <a:p>
            <a:r>
              <a:rPr lang="en-US" sz="2600" dirty="0" smtClean="0"/>
              <a:t>X=min[-log (transition Probability * Emission 	        probability)]</a:t>
            </a:r>
          </a:p>
          <a:p>
            <a:endParaRPr lang="en-US" sz="2600" dirty="0" smtClean="0"/>
          </a:p>
          <a:p>
            <a:r>
              <a:rPr lang="en-US" sz="2600" dirty="0" smtClean="0"/>
              <a:t>Accuracy of system :: 89.87 %</a:t>
            </a:r>
            <a:endParaRPr lang="en-US" sz="2600" dirty="0"/>
          </a:p>
        </p:txBody>
      </p:sp>
      <p:sp>
        <p:nvSpPr>
          <p:cNvPr id="3" name="Title 2"/>
          <p:cNvSpPr>
            <a:spLocks noGrp="1"/>
          </p:cNvSpPr>
          <p:nvPr>
            <p:ph type="title"/>
          </p:nvPr>
        </p:nvSpPr>
        <p:spPr/>
        <p:txBody>
          <a:bodyPr>
            <a:normAutofit fontScale="90000"/>
          </a:bodyPr>
          <a:lstStyle/>
          <a:p>
            <a:r>
              <a:rPr lang="en-US" dirty="0" smtClean="0"/>
              <a:t>POS Tagging using A* Algorithm</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Study assignment )</a:t>
            </a:r>
          </a:p>
          <a:p>
            <a:endParaRPr lang="en-US" dirty="0" smtClean="0"/>
          </a:p>
          <a:p>
            <a:endParaRPr lang="en-US" dirty="0" smtClean="0"/>
          </a:p>
          <a:p>
            <a:r>
              <a:rPr lang="en-US" dirty="0" smtClean="0"/>
              <a:t>Presentation has already given by us…</a:t>
            </a:r>
            <a:endParaRPr lang="en-US" dirty="0"/>
          </a:p>
        </p:txBody>
      </p:sp>
      <p:sp>
        <p:nvSpPr>
          <p:cNvPr id="3" name="Title 2"/>
          <p:cNvSpPr>
            <a:spLocks noGrp="1"/>
          </p:cNvSpPr>
          <p:nvPr>
            <p:ph type="title"/>
          </p:nvPr>
        </p:nvSpPr>
        <p:spPr/>
        <p:txBody>
          <a:bodyPr/>
          <a:lstStyle/>
          <a:p>
            <a:r>
              <a:rPr lang="en-US" dirty="0" smtClean="0"/>
              <a:t>Parser projection</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918</TotalTime>
  <Words>432</Words>
  <Application>Microsoft Office PowerPoint</Application>
  <PresentationFormat>On-screen Show (4:3)</PresentationFormat>
  <Paragraphs>123</Paragraphs>
  <Slides>13</Slides>
  <Notes>4</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Final Demo of Assignment</vt:lpstr>
      <vt:lpstr>POS Tagging using Viterbi Algorithm</vt:lpstr>
      <vt:lpstr>POS Tagging using Viterbi Algorithm</vt:lpstr>
      <vt:lpstr>POS Tagging using Viterbi Algorithm</vt:lpstr>
      <vt:lpstr>POS Tagging using Viterbi Algorithm</vt:lpstr>
      <vt:lpstr>Generative vs Discriminative Methods of tagging</vt:lpstr>
      <vt:lpstr>Next Word Prediction Algorithm </vt:lpstr>
      <vt:lpstr>POS Tagging using A* Algorithm</vt:lpstr>
      <vt:lpstr>Parser projection</vt:lpstr>
      <vt:lpstr>NLTK</vt:lpstr>
      <vt:lpstr>YAGO</vt:lpstr>
      <vt:lpstr>Conclusion of CS 626</vt:lpstr>
      <vt:lpstr>Take Outs from CS 626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Final Demo of Assignment</dc:title>
  <dc:creator>maunik</dc:creator>
  <cp:lastModifiedBy>maunik</cp:lastModifiedBy>
  <cp:revision>54</cp:revision>
  <dcterms:created xsi:type="dcterms:W3CDTF">2012-11-11T05:31:09Z</dcterms:created>
  <dcterms:modified xsi:type="dcterms:W3CDTF">2012-11-21T01:34:47Z</dcterms:modified>
</cp:coreProperties>
</file>