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1" r:id="rId4"/>
    <p:sldId id="262" r:id="rId5"/>
    <p:sldId id="258" r:id="rId6"/>
    <p:sldId id="259" r:id="rId7"/>
    <p:sldId id="260" r:id="rId8"/>
    <p:sldId id="265" r:id="rId9"/>
    <p:sldId id="266" r:id="rId10"/>
    <p:sldId id="267" r:id="rId11"/>
    <p:sldId id="268" r:id="rId12"/>
    <p:sldId id="269" r:id="rId13"/>
    <p:sldId id="270" r:id="rId14"/>
    <p:sldId id="284" r:id="rId15"/>
    <p:sldId id="289" r:id="rId16"/>
    <p:sldId id="308" r:id="rId17"/>
    <p:sldId id="310" r:id="rId18"/>
    <p:sldId id="311" r:id="rId19"/>
    <p:sldId id="312" r:id="rId20"/>
    <p:sldId id="313" r:id="rId21"/>
    <p:sldId id="272" r:id="rId22"/>
    <p:sldId id="274" r:id="rId23"/>
    <p:sldId id="275" r:id="rId24"/>
    <p:sldId id="276" r:id="rId25"/>
    <p:sldId id="277" r:id="rId26"/>
    <p:sldId id="278" r:id="rId27"/>
    <p:sldId id="279" r:id="rId28"/>
    <p:sldId id="280" r:id="rId29"/>
    <p:sldId id="281" r:id="rId30"/>
    <p:sldId id="282" r:id="rId31"/>
    <p:sldId id="283" r:id="rId32"/>
    <p:sldId id="290" r:id="rId33"/>
    <p:sldId id="291" r:id="rId34"/>
    <p:sldId id="307"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9" r:id="rId48"/>
    <p:sldId id="305"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IITB\SEM%203\NLP\Assignment\results\overal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IITB\SEM%203\NLP\Assignment\results\overal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IITB\SEM%203\NLP\Assignment\results\overall.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IITB\SEM%203\NLP\Assignment\results\overal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IITB\SEM%203\NLP\Assignment\results\overall.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IITB\SEM%203\NLP\Assignment\results\overall.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val>
            <c:numRef>
              <c:f>Sheet1!$A$1:$A$10</c:f>
              <c:numCache>
                <c:formatCode>General</c:formatCode>
                <c:ptCount val="10"/>
                <c:pt idx="0">
                  <c:v>94.155715176599728</c:v>
                </c:pt>
                <c:pt idx="1">
                  <c:v>94.12879400259979</c:v>
                </c:pt>
                <c:pt idx="2">
                  <c:v>94.120880516799758</c:v>
                </c:pt>
                <c:pt idx="3">
                  <c:v>94.103063594000005</c:v>
                </c:pt>
                <c:pt idx="4">
                  <c:v>94.085906034099864</c:v>
                </c:pt>
                <c:pt idx="5">
                  <c:v>94.199986372999874</c:v>
                </c:pt>
                <c:pt idx="6">
                  <c:v>94.104667100100002</c:v>
                </c:pt>
                <c:pt idx="7">
                  <c:v>94.199457455000001</c:v>
                </c:pt>
                <c:pt idx="8">
                  <c:v>94.190441545799914</c:v>
                </c:pt>
                <c:pt idx="9">
                  <c:v>94.169445018699875</c:v>
                </c:pt>
              </c:numCache>
            </c:numRef>
          </c:val>
        </c:ser>
        <c:axId val="55772672"/>
        <c:axId val="78534528"/>
      </c:barChart>
      <c:catAx>
        <c:axId val="55772672"/>
        <c:scaling>
          <c:orientation val="minMax"/>
        </c:scaling>
        <c:axPos val="b"/>
        <c:tickLblPos val="nextTo"/>
        <c:crossAx val="78534528"/>
        <c:crosses val="autoZero"/>
        <c:auto val="1"/>
        <c:lblAlgn val="ctr"/>
        <c:lblOffset val="100"/>
      </c:catAx>
      <c:valAx>
        <c:axId val="78534528"/>
        <c:scaling>
          <c:orientation val="minMax"/>
        </c:scaling>
        <c:axPos val="l"/>
        <c:majorGridlines/>
        <c:numFmt formatCode="General" sourceLinked="1"/>
        <c:tickLblPos val="nextTo"/>
        <c:crossAx val="55772672"/>
        <c:crosses val="autoZero"/>
        <c:crossBetween val="between"/>
      </c:valAx>
    </c:plotArea>
    <c:legend>
      <c:legendPos val="r"/>
      <c:layout/>
      <c:txPr>
        <a:bodyPr/>
        <a:lstStyle/>
        <a:p>
          <a:pPr rtl="0">
            <a:defRPr/>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Sheet2!$A$1:$A$20</c:f>
              <c:strCache>
                <c:ptCount val="20"/>
                <c:pt idx="0">
                  <c:v>AJ0</c:v>
                </c:pt>
                <c:pt idx="1">
                  <c:v>AJC</c:v>
                </c:pt>
                <c:pt idx="2">
                  <c:v>AJS</c:v>
                </c:pt>
                <c:pt idx="3">
                  <c:v>AT0</c:v>
                </c:pt>
                <c:pt idx="4">
                  <c:v>AV0</c:v>
                </c:pt>
                <c:pt idx="5">
                  <c:v>AVP</c:v>
                </c:pt>
                <c:pt idx="6">
                  <c:v>AVQ</c:v>
                </c:pt>
                <c:pt idx="7">
                  <c:v>CJC</c:v>
                </c:pt>
                <c:pt idx="8">
                  <c:v>CJS</c:v>
                </c:pt>
                <c:pt idx="9">
                  <c:v>CJT</c:v>
                </c:pt>
                <c:pt idx="10">
                  <c:v>CRD</c:v>
                </c:pt>
                <c:pt idx="11">
                  <c:v>DPS</c:v>
                </c:pt>
                <c:pt idx="12">
                  <c:v>DT0</c:v>
                </c:pt>
                <c:pt idx="13">
                  <c:v>DTQ</c:v>
                </c:pt>
                <c:pt idx="14">
                  <c:v>EX0</c:v>
                </c:pt>
                <c:pt idx="15">
                  <c:v>ITJ</c:v>
                </c:pt>
                <c:pt idx="16">
                  <c:v>NN0</c:v>
                </c:pt>
                <c:pt idx="17">
                  <c:v>NN1</c:v>
                </c:pt>
                <c:pt idx="18">
                  <c:v>NN2</c:v>
                </c:pt>
                <c:pt idx="19">
                  <c:v>NP0</c:v>
                </c:pt>
              </c:strCache>
            </c:strRef>
          </c:cat>
          <c:val>
            <c:numRef>
              <c:f>Sheet2!$B$1:$B$20</c:f>
              <c:numCache>
                <c:formatCode>General</c:formatCode>
                <c:ptCount val="20"/>
                <c:pt idx="0">
                  <c:v>93.202716409999979</c:v>
                </c:pt>
                <c:pt idx="1">
                  <c:v>90.996104618800118</c:v>
                </c:pt>
                <c:pt idx="2">
                  <c:v>89.026178010499791</c:v>
                </c:pt>
                <c:pt idx="3">
                  <c:v>99.846207171000003</c:v>
                </c:pt>
                <c:pt idx="4">
                  <c:v>85.450415780300105</c:v>
                </c:pt>
                <c:pt idx="5">
                  <c:v>89.532584294200007</c:v>
                </c:pt>
                <c:pt idx="6">
                  <c:v>83.839959906700003</c:v>
                </c:pt>
                <c:pt idx="7">
                  <c:v>99.836484758799898</c:v>
                </c:pt>
                <c:pt idx="8">
                  <c:v>87.617878526199874</c:v>
                </c:pt>
                <c:pt idx="9">
                  <c:v>98.890909549000085</c:v>
                </c:pt>
                <c:pt idx="10">
                  <c:v>94.658941739199875</c:v>
                </c:pt>
                <c:pt idx="11">
                  <c:v>99.697166517799914</c:v>
                </c:pt>
                <c:pt idx="12">
                  <c:v>92.248901029799981</c:v>
                </c:pt>
                <c:pt idx="13">
                  <c:v>99.077490774899914</c:v>
                </c:pt>
                <c:pt idx="14">
                  <c:v>98.645194274000005</c:v>
                </c:pt>
                <c:pt idx="15">
                  <c:v>64.519774011300001</c:v>
                </c:pt>
                <c:pt idx="16">
                  <c:v>77.274657402000003</c:v>
                </c:pt>
                <c:pt idx="17">
                  <c:v>94.913888323799839</c:v>
                </c:pt>
                <c:pt idx="18">
                  <c:v>89.685754890399863</c:v>
                </c:pt>
                <c:pt idx="19">
                  <c:v>80.415396036899864</c:v>
                </c:pt>
              </c:numCache>
            </c:numRef>
          </c:val>
        </c:ser>
        <c:axId val="92496640"/>
        <c:axId val="92607232"/>
      </c:barChart>
      <c:catAx>
        <c:axId val="92496640"/>
        <c:scaling>
          <c:orientation val="minMax"/>
        </c:scaling>
        <c:axPos val="b"/>
        <c:tickLblPos val="nextTo"/>
        <c:crossAx val="92607232"/>
        <c:crosses val="autoZero"/>
        <c:auto val="1"/>
        <c:lblAlgn val="ctr"/>
        <c:lblOffset val="100"/>
      </c:catAx>
      <c:valAx>
        <c:axId val="92607232"/>
        <c:scaling>
          <c:orientation val="minMax"/>
        </c:scaling>
        <c:axPos val="l"/>
        <c:majorGridlines/>
        <c:numFmt formatCode="General" sourceLinked="1"/>
        <c:tickLblPos val="nextTo"/>
        <c:crossAx val="92496640"/>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Sheet2!$A$21:$A$40</c:f>
              <c:strCache>
                <c:ptCount val="20"/>
                <c:pt idx="0">
                  <c:v>ORD</c:v>
                </c:pt>
                <c:pt idx="1">
                  <c:v>PNI</c:v>
                </c:pt>
                <c:pt idx="2">
                  <c:v>PNP</c:v>
                </c:pt>
                <c:pt idx="3">
                  <c:v>PNQ</c:v>
                </c:pt>
                <c:pt idx="4">
                  <c:v>PNX</c:v>
                </c:pt>
                <c:pt idx="5">
                  <c:v>POS</c:v>
                </c:pt>
                <c:pt idx="6">
                  <c:v>PRF</c:v>
                </c:pt>
                <c:pt idx="7">
                  <c:v>PRP</c:v>
                </c:pt>
                <c:pt idx="8">
                  <c:v>PUL</c:v>
                </c:pt>
                <c:pt idx="9">
                  <c:v>PUN</c:v>
                </c:pt>
                <c:pt idx="10">
                  <c:v>PUQ</c:v>
                </c:pt>
                <c:pt idx="11">
                  <c:v>PUR</c:v>
                </c:pt>
                <c:pt idx="12">
                  <c:v>TO0</c:v>
                </c:pt>
                <c:pt idx="13">
                  <c:v>UNC</c:v>
                </c:pt>
                <c:pt idx="14">
                  <c:v>VBB</c:v>
                </c:pt>
                <c:pt idx="15">
                  <c:v>VBD</c:v>
                </c:pt>
                <c:pt idx="16">
                  <c:v>VBG</c:v>
                </c:pt>
                <c:pt idx="17">
                  <c:v>VBI</c:v>
                </c:pt>
                <c:pt idx="18">
                  <c:v>VBN</c:v>
                </c:pt>
                <c:pt idx="19">
                  <c:v>VBZ</c:v>
                </c:pt>
              </c:strCache>
            </c:strRef>
          </c:cat>
          <c:val>
            <c:numRef>
              <c:f>Sheet2!$B$21:$B$40</c:f>
              <c:numCache>
                <c:formatCode>General</c:formatCode>
                <c:ptCount val="20"/>
                <c:pt idx="0">
                  <c:v>98.346382712199784</c:v>
                </c:pt>
                <c:pt idx="1">
                  <c:v>88.546291709800101</c:v>
                </c:pt>
                <c:pt idx="2">
                  <c:v>98.656231989600002</c:v>
                </c:pt>
                <c:pt idx="3">
                  <c:v>99.052969502399989</c:v>
                </c:pt>
                <c:pt idx="4">
                  <c:v>94.333057166499827</c:v>
                </c:pt>
                <c:pt idx="5">
                  <c:v>0</c:v>
                </c:pt>
                <c:pt idx="6">
                  <c:v>99.882007056099781</c:v>
                </c:pt>
                <c:pt idx="7">
                  <c:v>96.552960673300007</c:v>
                </c:pt>
                <c:pt idx="8">
                  <c:v>0</c:v>
                </c:pt>
                <c:pt idx="9">
                  <c:v>99.942980684700117</c:v>
                </c:pt>
                <c:pt idx="10">
                  <c:v>0</c:v>
                </c:pt>
                <c:pt idx="11">
                  <c:v>0</c:v>
                </c:pt>
                <c:pt idx="12">
                  <c:v>97.223754119299883</c:v>
                </c:pt>
                <c:pt idx="13">
                  <c:v>23.333333333299986</c:v>
                </c:pt>
                <c:pt idx="14">
                  <c:v>98.878360511199858</c:v>
                </c:pt>
                <c:pt idx="15">
                  <c:v>99.887461513999838</c:v>
                </c:pt>
                <c:pt idx="16">
                  <c:v>99.749340369400002</c:v>
                </c:pt>
                <c:pt idx="17">
                  <c:v>99.944642857100007</c:v>
                </c:pt>
                <c:pt idx="18">
                  <c:v>100</c:v>
                </c:pt>
                <c:pt idx="19">
                  <c:v>99.648848598499782</c:v>
                </c:pt>
              </c:numCache>
            </c:numRef>
          </c:val>
        </c:ser>
        <c:axId val="93845376"/>
        <c:axId val="93846912"/>
      </c:barChart>
      <c:catAx>
        <c:axId val="93845376"/>
        <c:scaling>
          <c:orientation val="minMax"/>
        </c:scaling>
        <c:axPos val="b"/>
        <c:tickLblPos val="nextTo"/>
        <c:crossAx val="93846912"/>
        <c:crosses val="autoZero"/>
        <c:auto val="1"/>
        <c:lblAlgn val="ctr"/>
        <c:lblOffset val="100"/>
      </c:catAx>
      <c:valAx>
        <c:axId val="93846912"/>
        <c:scaling>
          <c:orientation val="minMax"/>
        </c:scaling>
        <c:axPos val="l"/>
        <c:majorGridlines/>
        <c:numFmt formatCode="General" sourceLinked="1"/>
        <c:tickLblPos val="nextTo"/>
        <c:crossAx val="93845376"/>
        <c:crosses val="autoZero"/>
        <c:crossBetween val="between"/>
      </c:valAx>
    </c:plotArea>
    <c:legend>
      <c:legendPos val="r"/>
      <c:layou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Sheet2!$A$41:$A$61</c:f>
              <c:strCache>
                <c:ptCount val="21"/>
                <c:pt idx="0">
                  <c:v>VDB</c:v>
                </c:pt>
                <c:pt idx="1">
                  <c:v>VDD</c:v>
                </c:pt>
                <c:pt idx="2">
                  <c:v>VDG</c:v>
                </c:pt>
                <c:pt idx="3">
                  <c:v>VDI</c:v>
                </c:pt>
                <c:pt idx="4">
                  <c:v>VDN</c:v>
                </c:pt>
                <c:pt idx="5">
                  <c:v>VDZ</c:v>
                </c:pt>
                <c:pt idx="6">
                  <c:v>VHB</c:v>
                </c:pt>
                <c:pt idx="7">
                  <c:v>VHD</c:v>
                </c:pt>
                <c:pt idx="8">
                  <c:v>VHG</c:v>
                </c:pt>
                <c:pt idx="9">
                  <c:v>VHI</c:v>
                </c:pt>
                <c:pt idx="10">
                  <c:v>VHN</c:v>
                </c:pt>
                <c:pt idx="11">
                  <c:v>VHZ</c:v>
                </c:pt>
                <c:pt idx="12">
                  <c:v>VM0</c:v>
                </c:pt>
                <c:pt idx="13">
                  <c:v>VVB</c:v>
                </c:pt>
                <c:pt idx="14">
                  <c:v>VVD</c:v>
                </c:pt>
                <c:pt idx="15">
                  <c:v>VVG</c:v>
                </c:pt>
                <c:pt idx="16">
                  <c:v>VVI</c:v>
                </c:pt>
                <c:pt idx="17">
                  <c:v>VVN</c:v>
                </c:pt>
                <c:pt idx="18">
                  <c:v>VVZ</c:v>
                </c:pt>
                <c:pt idx="19">
                  <c:v>XX0</c:v>
                </c:pt>
                <c:pt idx="20">
                  <c:v>ZZ0</c:v>
                </c:pt>
              </c:strCache>
            </c:strRef>
          </c:cat>
          <c:val>
            <c:numRef>
              <c:f>Sheet2!$B$41:$B$61</c:f>
              <c:numCache>
                <c:formatCode>General</c:formatCode>
                <c:ptCount val="21"/>
                <c:pt idx="0">
                  <c:v>98.243034055699979</c:v>
                </c:pt>
                <c:pt idx="1">
                  <c:v>100</c:v>
                </c:pt>
                <c:pt idx="2">
                  <c:v>99.698492462299853</c:v>
                </c:pt>
                <c:pt idx="3">
                  <c:v>97.859848484899914</c:v>
                </c:pt>
                <c:pt idx="4">
                  <c:v>100</c:v>
                </c:pt>
                <c:pt idx="5">
                  <c:v>100</c:v>
                </c:pt>
                <c:pt idx="6">
                  <c:v>96.930154747000088</c:v>
                </c:pt>
                <c:pt idx="7">
                  <c:v>99.750809061499979</c:v>
                </c:pt>
                <c:pt idx="8">
                  <c:v>100</c:v>
                </c:pt>
                <c:pt idx="9">
                  <c:v>96.556634304200003</c:v>
                </c:pt>
                <c:pt idx="10">
                  <c:v>82.657004830899837</c:v>
                </c:pt>
                <c:pt idx="11">
                  <c:v>99.837601499100117</c:v>
                </c:pt>
                <c:pt idx="12">
                  <c:v>97.514798126999864</c:v>
                </c:pt>
                <c:pt idx="13">
                  <c:v>74.491646147899999</c:v>
                </c:pt>
                <c:pt idx="14">
                  <c:v>89.053192731899898</c:v>
                </c:pt>
                <c:pt idx="15">
                  <c:v>88.967574783800117</c:v>
                </c:pt>
                <c:pt idx="16">
                  <c:v>94.023435576799784</c:v>
                </c:pt>
                <c:pt idx="17">
                  <c:v>92.595779575999899</c:v>
                </c:pt>
                <c:pt idx="18">
                  <c:v>88.212755390200002</c:v>
                </c:pt>
                <c:pt idx="19">
                  <c:v>99.647361647400004</c:v>
                </c:pt>
                <c:pt idx="20">
                  <c:v>62.997347480099997</c:v>
                </c:pt>
              </c:numCache>
            </c:numRef>
          </c:val>
        </c:ser>
        <c:axId val="112954752"/>
        <c:axId val="113902720"/>
      </c:barChart>
      <c:catAx>
        <c:axId val="112954752"/>
        <c:scaling>
          <c:orientation val="minMax"/>
        </c:scaling>
        <c:axPos val="b"/>
        <c:tickLblPos val="nextTo"/>
        <c:crossAx val="113902720"/>
        <c:crosses val="autoZero"/>
        <c:auto val="1"/>
        <c:lblAlgn val="ctr"/>
        <c:lblOffset val="100"/>
      </c:catAx>
      <c:valAx>
        <c:axId val="113902720"/>
        <c:scaling>
          <c:orientation val="minMax"/>
        </c:scaling>
        <c:axPos val="l"/>
        <c:majorGridlines/>
        <c:numFmt formatCode="General" sourceLinked="1"/>
        <c:tickLblPos val="nextTo"/>
        <c:crossAx val="112954752"/>
        <c:crosses val="autoZero"/>
        <c:crossBetween val="between"/>
      </c:valAx>
    </c:plotArea>
    <c:legend>
      <c:legendPos val="r"/>
      <c:layout/>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cked"/>
        <c:ser>
          <c:idx val="0"/>
          <c:order val="0"/>
          <c:marker>
            <c:symbol val="none"/>
          </c:marker>
          <c:val>
            <c:numRef>
              <c:f>Sheet1!$A$1:$A$5</c:f>
              <c:numCache>
                <c:formatCode>General</c:formatCode>
                <c:ptCount val="5"/>
                <c:pt idx="0">
                  <c:v>12.037356321800001</c:v>
                </c:pt>
                <c:pt idx="1">
                  <c:v>11.094017094</c:v>
                </c:pt>
                <c:pt idx="2">
                  <c:v>10.987449799200007</c:v>
                </c:pt>
                <c:pt idx="3">
                  <c:v>11.914544425600004</c:v>
                </c:pt>
                <c:pt idx="4">
                  <c:v>11.854317230900007</c:v>
                </c:pt>
              </c:numCache>
            </c:numRef>
          </c:val>
        </c:ser>
        <c:marker val="1"/>
        <c:axId val="116497024"/>
        <c:axId val="117244672"/>
      </c:lineChart>
      <c:catAx>
        <c:axId val="116497024"/>
        <c:scaling>
          <c:orientation val="minMax"/>
        </c:scaling>
        <c:axPos val="b"/>
        <c:tickLblPos val="nextTo"/>
        <c:crossAx val="117244672"/>
        <c:crosses val="autoZero"/>
        <c:auto val="1"/>
        <c:lblAlgn val="ctr"/>
        <c:lblOffset val="100"/>
      </c:catAx>
      <c:valAx>
        <c:axId val="117244672"/>
        <c:scaling>
          <c:orientation val="minMax"/>
        </c:scaling>
        <c:axPos val="l"/>
        <c:numFmt formatCode="General" sourceLinked="1"/>
        <c:tickLblPos val="nextTo"/>
        <c:crossAx val="116497024"/>
        <c:crosses val="autoZero"/>
        <c:crossBetween val="between"/>
      </c:valAx>
    </c:plotArea>
    <c:legend>
      <c:legendPos val="r"/>
      <c:layout/>
    </c:legend>
    <c:plotVisOnly val="1"/>
    <c:dispBlanksAs val="zero"/>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cked"/>
        <c:ser>
          <c:idx val="0"/>
          <c:order val="0"/>
          <c:marker>
            <c:symbol val="none"/>
          </c:marker>
          <c:val>
            <c:numRef>
              <c:f>Sheet1!$A$1:$A$5</c:f>
              <c:numCache>
                <c:formatCode>General</c:formatCode>
                <c:ptCount val="5"/>
                <c:pt idx="0">
                  <c:v>0.99781049289299961</c:v>
                </c:pt>
                <c:pt idx="1">
                  <c:v>0.99626177347400002</c:v>
                </c:pt>
                <c:pt idx="2">
                  <c:v>0.99693624053800001</c:v>
                </c:pt>
                <c:pt idx="3">
                  <c:v>0.99175340370300002</c:v>
                </c:pt>
                <c:pt idx="4">
                  <c:v>0.9928454630560003</c:v>
                </c:pt>
              </c:numCache>
            </c:numRef>
          </c:val>
        </c:ser>
        <c:marker val="1"/>
        <c:axId val="117288320"/>
        <c:axId val="118347264"/>
      </c:lineChart>
      <c:catAx>
        <c:axId val="117288320"/>
        <c:scaling>
          <c:orientation val="minMax"/>
        </c:scaling>
        <c:axPos val="b"/>
        <c:tickLblPos val="nextTo"/>
        <c:crossAx val="118347264"/>
        <c:crosses val="autoZero"/>
        <c:auto val="1"/>
        <c:lblAlgn val="ctr"/>
        <c:lblOffset val="100"/>
      </c:catAx>
      <c:valAx>
        <c:axId val="118347264"/>
        <c:scaling>
          <c:orientation val="minMax"/>
        </c:scaling>
        <c:axPos val="l"/>
        <c:majorGridlines/>
        <c:numFmt formatCode="General" sourceLinked="1"/>
        <c:tickLblPos val="nextTo"/>
        <c:crossAx val="117288320"/>
        <c:crosses val="autoZero"/>
        <c:crossBetween val="between"/>
      </c:valAx>
    </c:plotArea>
    <c:legend>
      <c:legendPos val="r"/>
      <c:layout/>
    </c:legend>
    <c:plotVisOnly val="1"/>
    <c:dispBlanksAs val="zero"/>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cked"/>
        <c:ser>
          <c:idx val="0"/>
          <c:order val="0"/>
          <c:marker>
            <c:symbol val="none"/>
          </c:marker>
          <c:val>
            <c:numRef>
              <c:f>Sheet1!$A$1:$A$10</c:f>
              <c:numCache>
                <c:formatCode>General</c:formatCode>
                <c:ptCount val="10"/>
                <c:pt idx="0">
                  <c:v>1.1667174758000007</c:v>
                </c:pt>
                <c:pt idx="1">
                  <c:v>1.1883897208400007</c:v>
                </c:pt>
                <c:pt idx="2">
                  <c:v>1.2055668776099986</c:v>
                </c:pt>
                <c:pt idx="3">
                  <c:v>1.2250785924299994</c:v>
                </c:pt>
                <c:pt idx="4">
                  <c:v>1.1643284929</c:v>
                </c:pt>
                <c:pt idx="5">
                  <c:v>1.1748871823300007</c:v>
                </c:pt>
                <c:pt idx="6">
                  <c:v>1.1953570877699999</c:v>
                </c:pt>
                <c:pt idx="7">
                  <c:v>1.2185522151899992</c:v>
                </c:pt>
                <c:pt idx="8">
                  <c:v>1.1910262363599993</c:v>
                </c:pt>
                <c:pt idx="9">
                  <c:v>1.1762679566100007</c:v>
                </c:pt>
              </c:numCache>
            </c:numRef>
          </c:val>
        </c:ser>
        <c:marker val="1"/>
        <c:axId val="119448704"/>
        <c:axId val="119450240"/>
      </c:lineChart>
      <c:catAx>
        <c:axId val="119448704"/>
        <c:scaling>
          <c:orientation val="minMax"/>
        </c:scaling>
        <c:axPos val="b"/>
        <c:tickLblPos val="nextTo"/>
        <c:crossAx val="119450240"/>
        <c:crosses val="autoZero"/>
        <c:auto val="1"/>
        <c:lblAlgn val="ctr"/>
        <c:lblOffset val="100"/>
      </c:catAx>
      <c:valAx>
        <c:axId val="119450240"/>
        <c:scaling>
          <c:orientation val="minMax"/>
        </c:scaling>
        <c:axPos val="l"/>
        <c:majorGridlines/>
        <c:numFmt formatCode="General" sourceLinked="1"/>
        <c:tickLblPos val="nextTo"/>
        <c:crossAx val="119448704"/>
        <c:crosses val="autoZero"/>
        <c:crossBetween val="between"/>
      </c:valAx>
    </c:plotArea>
    <c:legend>
      <c:legendPos val="r"/>
      <c:layout/>
    </c:legend>
    <c:plotVisOnly val="1"/>
    <c:dispBlanksAs val="zero"/>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cked"/>
        <c:ser>
          <c:idx val="0"/>
          <c:order val="0"/>
          <c:marker>
            <c:symbol val="none"/>
          </c:marker>
          <c:val>
            <c:numRef>
              <c:f>Sheet1!$A$1:$A$10</c:f>
              <c:numCache>
                <c:formatCode>General</c:formatCode>
                <c:ptCount val="10"/>
                <c:pt idx="0">
                  <c:v>0.965512683624</c:v>
                </c:pt>
                <c:pt idx="1">
                  <c:v>0.91190102604500034</c:v>
                </c:pt>
                <c:pt idx="2">
                  <c:v>0.96414185867600066</c:v>
                </c:pt>
                <c:pt idx="3">
                  <c:v>0.95561625843099995</c:v>
                </c:pt>
                <c:pt idx="4">
                  <c:v>0.96527991672400049</c:v>
                </c:pt>
                <c:pt idx="5">
                  <c:v>0.98442084887399972</c:v>
                </c:pt>
                <c:pt idx="6">
                  <c:v>0.98301760531699967</c:v>
                </c:pt>
                <c:pt idx="7">
                  <c:v>0.97177393966500036</c:v>
                </c:pt>
                <c:pt idx="8">
                  <c:v>0.95595420922900032</c:v>
                </c:pt>
                <c:pt idx="9">
                  <c:v>0.89447905991900001</c:v>
                </c:pt>
              </c:numCache>
            </c:numRef>
          </c:val>
        </c:ser>
        <c:marker val="1"/>
        <c:axId val="119868800"/>
        <c:axId val="120036352"/>
      </c:lineChart>
      <c:catAx>
        <c:axId val="119868800"/>
        <c:scaling>
          <c:orientation val="minMax"/>
        </c:scaling>
        <c:axPos val="b"/>
        <c:tickLblPos val="nextTo"/>
        <c:crossAx val="120036352"/>
        <c:crosses val="autoZero"/>
        <c:auto val="1"/>
        <c:lblAlgn val="ctr"/>
        <c:lblOffset val="100"/>
      </c:catAx>
      <c:valAx>
        <c:axId val="120036352"/>
        <c:scaling>
          <c:orientation val="minMax"/>
        </c:scaling>
        <c:axPos val="l"/>
        <c:majorGridlines/>
        <c:numFmt formatCode="General" sourceLinked="1"/>
        <c:tickLblPos val="nextTo"/>
        <c:crossAx val="119868800"/>
        <c:crosses val="autoZero"/>
        <c:crossBetween val="between"/>
      </c:valAx>
    </c:plotArea>
    <c:legend>
      <c:legendPos val="r"/>
      <c:layout/>
    </c:legend>
    <c:plotVisOnly val="1"/>
    <c:dispBlanksAs val="zero"/>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244355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409826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2113597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187239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1289998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1420720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409639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4063318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2600391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1946723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31846C-9E05-4361-8678-317B5AD9D1C5}" type="datetimeFigureOut">
              <a:rPr lang="en-US" smtClean="0"/>
              <a:pPr/>
              <a:t>11/17/2012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15172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31846C-9E05-4361-8678-317B5AD9D1C5}" type="datetimeFigureOut">
              <a:rPr lang="en-US" smtClean="0"/>
              <a:pPr/>
              <a:t>11/17/2012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9E594-FB61-4439-9C4C-8108DD3480B9}" type="slidenum">
              <a:rPr lang="en-US" smtClean="0"/>
              <a:pPr/>
              <a:t>‹#›</a:t>
            </a:fld>
            <a:endParaRPr lang="en-US"/>
          </a:p>
        </p:txBody>
      </p:sp>
    </p:spTree>
    <p:extLst>
      <p:ext uri="{BB962C8B-B14F-4D97-AF65-F5344CB8AC3E}">
        <p14:creationId xmlns:p14="http://schemas.microsoft.com/office/powerpoint/2010/main" xmlns="" val="2605226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r>
              <a:rPr lang="en-US" dirty="0" smtClean="0"/>
              <a:t>Natural Language Processing</a:t>
            </a:r>
            <a:br>
              <a:rPr lang="en-US" dirty="0" smtClean="0"/>
            </a:br>
            <a:r>
              <a:rPr lang="en-US" dirty="0" smtClean="0"/>
              <a:t> Assignment  </a:t>
            </a:r>
            <a:br>
              <a:rPr lang="en-US" dirty="0" smtClean="0"/>
            </a:br>
            <a:r>
              <a:rPr lang="en-US" dirty="0" smtClean="0"/>
              <a:t/>
            </a:r>
            <a:br>
              <a:rPr lang="en-US" dirty="0" smtClean="0"/>
            </a:br>
            <a:r>
              <a:rPr lang="en-US" sz="2400" dirty="0" smtClean="0"/>
              <a:t>Group Members:</a:t>
            </a:r>
            <a:br>
              <a:rPr lang="en-US" sz="2400" dirty="0" smtClean="0"/>
            </a:br>
            <a:r>
              <a:rPr lang="en-US" sz="2400" dirty="0" err="1" smtClean="0"/>
              <a:t>Soumyajit</a:t>
            </a:r>
            <a:r>
              <a:rPr lang="en-US" sz="2400" dirty="0" smtClean="0"/>
              <a:t> </a:t>
            </a:r>
            <a:r>
              <a:rPr lang="en-US" sz="2400" dirty="0"/>
              <a:t>De</a:t>
            </a:r>
            <a:br>
              <a:rPr lang="en-US" sz="2400" dirty="0"/>
            </a:br>
            <a:r>
              <a:rPr lang="en-US" sz="2400" dirty="0"/>
              <a:t>Naveen </a:t>
            </a:r>
            <a:r>
              <a:rPr lang="en-US" sz="2400" dirty="0" err="1"/>
              <a:t>Bansal</a:t>
            </a:r>
            <a:r>
              <a:rPr lang="en-US" sz="2400" dirty="0" smtClean="0"/>
              <a:t/>
            </a:r>
            <a:br>
              <a:rPr lang="en-US" sz="2400" dirty="0" smtClean="0"/>
            </a:br>
            <a:r>
              <a:rPr lang="en-US" sz="2400" dirty="0" err="1" smtClean="0"/>
              <a:t>Sanobar</a:t>
            </a:r>
            <a:r>
              <a:rPr lang="en-US" sz="2400" dirty="0" smtClean="0"/>
              <a:t> </a:t>
            </a:r>
            <a:r>
              <a:rPr lang="en-US" sz="2400" dirty="0" err="1" smtClean="0"/>
              <a:t>Nishat</a:t>
            </a:r>
            <a:r>
              <a:rPr lang="en-US" dirty="0" smtClean="0"/>
              <a:t/>
            </a:r>
            <a:br>
              <a:rPr lang="en-US" dirty="0" smtClean="0"/>
            </a:br>
            <a:endParaRPr lang="en-US" dirty="0"/>
          </a:p>
        </p:txBody>
      </p:sp>
    </p:spTree>
    <p:extLst>
      <p:ext uri="{BB962C8B-B14F-4D97-AF65-F5344CB8AC3E}">
        <p14:creationId xmlns:p14="http://schemas.microsoft.com/office/powerpoint/2010/main" xmlns="" val="2090422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 tagging Accuracy with smoothing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6178859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Precision : </a:t>
            </a:r>
            <a:r>
              <a:rPr lang="en-US" dirty="0" err="1" smtClean="0"/>
              <a:t>tp</a:t>
            </a:r>
            <a:r>
              <a:rPr lang="en-US" dirty="0" smtClean="0"/>
              <a:t>/(</a:t>
            </a:r>
            <a:r>
              <a:rPr lang="en-US" dirty="0" err="1" smtClean="0"/>
              <a:t>tp+fp</a:t>
            </a:r>
            <a:r>
              <a:rPr lang="en-US" dirty="0" smtClean="0"/>
              <a:t>) = 0.9415</a:t>
            </a:r>
          </a:p>
          <a:p>
            <a:endParaRPr lang="en-US" dirty="0" smtClean="0"/>
          </a:p>
          <a:p>
            <a:r>
              <a:rPr lang="en-US" dirty="0" smtClean="0"/>
              <a:t>Recall: </a:t>
            </a:r>
            <a:r>
              <a:rPr lang="en-US" dirty="0" err="1" smtClean="0"/>
              <a:t>tp</a:t>
            </a:r>
            <a:r>
              <a:rPr lang="en-US" dirty="0" smtClean="0"/>
              <a:t>/(</a:t>
            </a:r>
            <a:r>
              <a:rPr lang="en-US" dirty="0" err="1" smtClean="0"/>
              <a:t>tp+fn</a:t>
            </a:r>
            <a:r>
              <a:rPr lang="en-US" dirty="0" smtClean="0"/>
              <a:t>) = 1  </a:t>
            </a:r>
          </a:p>
          <a:p>
            <a:endParaRPr lang="en-US" dirty="0" smtClean="0"/>
          </a:p>
          <a:p>
            <a:r>
              <a:rPr lang="en-US" dirty="0" smtClean="0"/>
              <a:t>F-score: 2.precision.recall/(precision + recall)</a:t>
            </a:r>
          </a:p>
          <a:p>
            <a:pPr>
              <a:buNone/>
            </a:pPr>
            <a:r>
              <a:rPr lang="en-US" dirty="0" smtClean="0"/>
              <a:t> = 0.97</a:t>
            </a:r>
            <a:endParaRPr lang="en-US" dirty="0"/>
          </a:p>
        </p:txBody>
      </p:sp>
    </p:spTree>
    <p:extLst>
      <p:ext uri="{BB962C8B-B14F-4D97-AF65-F5344CB8AC3E}">
        <p14:creationId xmlns:p14="http://schemas.microsoft.com/office/powerpoint/2010/main" xmlns="" val="515486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Tag wise accuracy</a:t>
            </a:r>
            <a:endParaRPr lang="en-US" dirty="0"/>
          </a:p>
        </p:txBody>
      </p:sp>
      <p:graphicFrame>
        <p:nvGraphicFramePr>
          <p:cNvPr id="4" name="Content Placeholder 3"/>
          <p:cNvGraphicFramePr>
            <a:graphicFrameLocks noGrp="1"/>
          </p:cNvGraphicFramePr>
          <p:nvPr>
            <p:ph idx="1"/>
          </p:nvPr>
        </p:nvGraphicFramePr>
        <p:xfrm>
          <a:off x="685800" y="1600200"/>
          <a:ext cx="74676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344102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1447800" y="762000"/>
          <a:ext cx="6705600" cy="3124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1524000" y="3733800"/>
          <a:ext cx="6400800" cy="3124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2438400" y="152400"/>
            <a:ext cx="4800600" cy="584775"/>
          </a:xfrm>
          <a:prstGeom prst="rect">
            <a:avLst/>
          </a:prstGeom>
        </p:spPr>
        <p:txBody>
          <a:bodyPr wrap="square">
            <a:spAutoFit/>
          </a:bodyPr>
          <a:lstStyle/>
          <a:p>
            <a:r>
              <a:rPr lang="en-US" sz="3200" dirty="0" smtClean="0"/>
              <a:t>Tag wise accuracy (cont..)</a:t>
            </a:r>
            <a:endParaRPr lang="en-US" sz="3200" dirty="0"/>
          </a:p>
        </p:txBody>
      </p:sp>
    </p:spTree>
    <p:extLst>
      <p:ext uri="{BB962C8B-B14F-4D97-AF65-F5344CB8AC3E}">
        <p14:creationId xmlns:p14="http://schemas.microsoft.com/office/powerpoint/2010/main" xmlns="" val="4265177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2448818"/>
            <a:ext cx="6858000" cy="1077218"/>
          </a:xfrm>
          <a:prstGeom prst="rect">
            <a:avLst/>
          </a:prstGeom>
          <a:noFill/>
        </p:spPr>
        <p:txBody>
          <a:bodyPr wrap="square" rtlCol="0">
            <a:spAutoFit/>
          </a:bodyPr>
          <a:lstStyle/>
          <a:p>
            <a:r>
              <a:rPr lang="en-US" sz="3200" b="1" dirty="0" smtClean="0"/>
              <a:t>Further improvements in POS tagging </a:t>
            </a:r>
          </a:p>
          <a:p>
            <a:r>
              <a:rPr lang="en-US" sz="3200" b="1" dirty="0" smtClean="0"/>
              <a:t>            by handling unknown words </a:t>
            </a:r>
            <a:endParaRPr lang="en-US" sz="3200" b="1" dirty="0"/>
          </a:p>
        </p:txBody>
      </p:sp>
    </p:spTree>
    <p:extLst>
      <p:ext uri="{BB962C8B-B14F-4D97-AF65-F5344CB8AC3E}">
        <p14:creationId xmlns:p14="http://schemas.microsoft.com/office/powerpoint/2010/main" xmlns="" val="34574114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1579" y="825787"/>
            <a:ext cx="5847755" cy="584775"/>
          </a:xfrm>
          <a:prstGeom prst="rect">
            <a:avLst/>
          </a:prstGeom>
        </p:spPr>
        <p:txBody>
          <a:bodyPr wrap="none">
            <a:spAutoFit/>
          </a:bodyPr>
          <a:lstStyle/>
          <a:p>
            <a:r>
              <a:rPr lang="en-US" sz="3200" dirty="0"/>
              <a:t>Precision score (accuracy in %age)</a:t>
            </a:r>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00200" y="2286000"/>
            <a:ext cx="5334000" cy="3009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54328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5250" y="657225"/>
            <a:ext cx="8953500" cy="554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1409700" y="228599"/>
            <a:ext cx="6324600" cy="584775"/>
          </a:xfrm>
          <a:prstGeom prst="rect">
            <a:avLst/>
          </a:prstGeom>
          <a:noFill/>
        </p:spPr>
        <p:txBody>
          <a:bodyPr wrap="square" rtlCol="0">
            <a:spAutoFit/>
          </a:bodyPr>
          <a:lstStyle/>
          <a:p>
            <a:r>
              <a:rPr lang="en-US" sz="3200" dirty="0" smtClean="0"/>
              <a:t>               Tag wise accuracy</a:t>
            </a:r>
            <a:endParaRPr lang="en-US" sz="3200" dirty="0"/>
          </a:p>
        </p:txBody>
      </p:sp>
    </p:spTree>
    <p:extLst>
      <p:ext uri="{BB962C8B-B14F-4D97-AF65-F5344CB8AC3E}">
        <p14:creationId xmlns:p14="http://schemas.microsoft.com/office/powerpoint/2010/main" xmlns="" val="2355544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Analysis</a:t>
            </a:r>
            <a:endParaRPr lang="en-US" dirty="0"/>
          </a:p>
        </p:txBody>
      </p:sp>
      <p:sp>
        <p:nvSpPr>
          <p:cNvPr id="3" name="Content Placeholder 2"/>
          <p:cNvSpPr>
            <a:spLocks noGrp="1"/>
          </p:cNvSpPr>
          <p:nvPr>
            <p:ph idx="1"/>
          </p:nvPr>
        </p:nvSpPr>
        <p:spPr>
          <a:xfrm>
            <a:off x="457200" y="1295400"/>
            <a:ext cx="8229600" cy="4830763"/>
          </a:xfrm>
        </p:spPr>
        <p:txBody>
          <a:bodyPr/>
          <a:lstStyle/>
          <a:p>
            <a:pPr>
              <a:buNone/>
            </a:pPr>
            <a:r>
              <a:rPr lang="en-US" sz="2800" dirty="0" smtClean="0"/>
              <a:t>VVB - </a:t>
            </a:r>
            <a:r>
              <a:rPr lang="en-US" sz="2000" dirty="0" smtClean="0"/>
              <a:t>finite base form of lexical verbs </a:t>
            </a:r>
            <a:r>
              <a:rPr lang="en-US" sz="1800" dirty="0" smtClean="0"/>
              <a:t>(</a:t>
            </a:r>
            <a:r>
              <a:rPr lang="en-US" sz="2000" dirty="0" smtClean="0"/>
              <a:t>e.g. </a:t>
            </a:r>
            <a:r>
              <a:rPr lang="en-US" sz="2000" i="1" dirty="0" smtClean="0"/>
              <a:t>forget, send, live, return</a:t>
            </a:r>
            <a:r>
              <a:rPr lang="en-US" sz="2000" dirty="0" smtClean="0"/>
              <a:t>)</a:t>
            </a:r>
          </a:p>
          <a:p>
            <a:pPr>
              <a:buNone/>
            </a:pPr>
            <a:r>
              <a:rPr lang="en-US" sz="2000" dirty="0" smtClean="0"/>
              <a:t>Count: 9916</a:t>
            </a:r>
          </a:p>
          <a:p>
            <a:pPr>
              <a:buNone/>
            </a:pPr>
            <a:r>
              <a:rPr lang="en-US" sz="2000" dirty="0" smtClean="0"/>
              <a:t> </a:t>
            </a:r>
            <a:endParaRPr lang="en-US" sz="2400" dirty="0" smtClean="0"/>
          </a:p>
          <a:p>
            <a:pPr>
              <a:buNone/>
            </a:pPr>
            <a:r>
              <a:rPr lang="en-US" dirty="0" smtClean="0"/>
              <a:t> </a:t>
            </a:r>
            <a:endParaRPr lang="en-US" dirty="0"/>
          </a:p>
        </p:txBody>
      </p:sp>
      <p:graphicFrame>
        <p:nvGraphicFramePr>
          <p:cNvPr id="4" name="Table 3"/>
          <p:cNvGraphicFramePr>
            <a:graphicFrameLocks noGrp="1"/>
          </p:cNvGraphicFramePr>
          <p:nvPr/>
        </p:nvGraphicFramePr>
        <p:xfrm>
          <a:off x="457200" y="2362200"/>
          <a:ext cx="8382000" cy="3571240"/>
        </p:xfrm>
        <a:graphic>
          <a:graphicData uri="http://schemas.openxmlformats.org/drawingml/2006/table">
            <a:tbl>
              <a:tblPr firstRow="1" bandRow="1">
                <a:tableStyleId>{5940675A-B579-460E-94D1-54222C63F5DA}</a:tableStyleId>
              </a:tblPr>
              <a:tblGrid>
                <a:gridCol w="2362200"/>
                <a:gridCol w="1095375"/>
                <a:gridCol w="4924425"/>
              </a:tblGrid>
              <a:tr h="370840">
                <a:tc>
                  <a:txBody>
                    <a:bodyPr/>
                    <a:lstStyle/>
                    <a:p>
                      <a:r>
                        <a:rPr lang="en-US" sz="1600" b="1" dirty="0" smtClean="0"/>
                        <a:t>Confused with</a:t>
                      </a:r>
                      <a:endParaRPr lang="en-US" sz="1600" b="1" dirty="0"/>
                    </a:p>
                  </a:txBody>
                  <a:tcPr/>
                </a:tc>
                <a:tc>
                  <a:txBody>
                    <a:bodyPr/>
                    <a:lstStyle/>
                    <a:p>
                      <a:r>
                        <a:rPr lang="en-US" sz="1600" b="1" dirty="0" smtClean="0"/>
                        <a:t>counts</a:t>
                      </a:r>
                      <a:endParaRPr lang="en-US" sz="1600" b="1" dirty="0"/>
                    </a:p>
                  </a:txBody>
                  <a:tcPr/>
                </a:tc>
                <a:tc>
                  <a:txBody>
                    <a:bodyPr/>
                    <a:lstStyle/>
                    <a:p>
                      <a:r>
                        <a:rPr lang="en-US" sz="1600" b="1" dirty="0" smtClean="0"/>
                        <a:t>Reason</a:t>
                      </a:r>
                      <a:endParaRPr lang="en-US" sz="1600" b="1" dirty="0"/>
                    </a:p>
                  </a:txBody>
                  <a:tcPr/>
                </a:tc>
              </a:tr>
              <a:tr h="370840">
                <a:tc>
                  <a:txBody>
                    <a:bodyPr/>
                    <a:lstStyle/>
                    <a:p>
                      <a:r>
                        <a:rPr lang="en-US" sz="1600" dirty="0" smtClean="0"/>
                        <a:t>VVI (infinitive form of lexical verbs (e.g. </a:t>
                      </a:r>
                      <a:r>
                        <a:rPr lang="en-US" sz="1600" i="1" dirty="0" smtClean="0"/>
                        <a:t>forget, send, live, return</a:t>
                      </a:r>
                      <a:r>
                        <a:rPr lang="en-US" sz="1600" dirty="0" smtClean="0"/>
                        <a:t>))</a:t>
                      </a:r>
                      <a:endParaRPr lang="en-US" sz="1600" dirty="0"/>
                    </a:p>
                  </a:txBody>
                  <a:tcPr/>
                </a:tc>
                <a:tc>
                  <a:txBody>
                    <a:bodyPr/>
                    <a:lstStyle/>
                    <a:p>
                      <a:r>
                        <a:rPr lang="en-US" sz="1600" dirty="0" smtClean="0"/>
                        <a:t>1201</a:t>
                      </a:r>
                      <a:endParaRPr lang="en-US" sz="1600" dirty="0"/>
                    </a:p>
                  </a:txBody>
                  <a:tcPr/>
                </a:tc>
                <a:tc>
                  <a:txBody>
                    <a:bodyPr/>
                    <a:lstStyle/>
                    <a:p>
                      <a:r>
                        <a:rPr lang="en-US" sz="1600" dirty="0" smtClean="0"/>
                        <a:t>VVB is used to tagged the word that has the same form as the infinitive without “</a:t>
                      </a:r>
                      <a:r>
                        <a:rPr lang="en-US" sz="1600" i="1" dirty="0" smtClean="0"/>
                        <a:t>to”</a:t>
                      </a:r>
                      <a:r>
                        <a:rPr lang="en-US" sz="1600" dirty="0" smtClean="0"/>
                        <a:t> for all persons. </a:t>
                      </a:r>
                    </a:p>
                    <a:p>
                      <a:r>
                        <a:rPr lang="en-US" sz="1600" dirty="0" smtClean="0"/>
                        <a:t>E.g. He has to </a:t>
                      </a:r>
                      <a:r>
                        <a:rPr lang="en-US" sz="1600" b="1" dirty="0" smtClean="0"/>
                        <a:t>show</a:t>
                      </a:r>
                      <a:r>
                        <a:rPr lang="en-US" sz="1600" b="1" baseline="0" dirty="0" smtClean="0"/>
                        <a:t> </a:t>
                      </a:r>
                    </a:p>
                    <a:p>
                      <a:r>
                        <a:rPr lang="en-US" sz="1600" b="1" baseline="0" dirty="0" smtClean="0"/>
                        <a:t>Show</a:t>
                      </a:r>
                      <a:r>
                        <a:rPr lang="en-US" sz="1600" baseline="0" dirty="0" smtClean="0"/>
                        <a:t> me </a:t>
                      </a:r>
                      <a:endParaRPr lang="en-US" sz="1600" dirty="0"/>
                    </a:p>
                  </a:txBody>
                  <a:tcPr/>
                </a:tc>
              </a:tr>
              <a:tr h="370840">
                <a:tc>
                  <a:txBody>
                    <a:bodyPr/>
                    <a:lstStyle/>
                    <a:p>
                      <a:r>
                        <a:rPr lang="en-US" sz="1600" dirty="0" smtClean="0"/>
                        <a:t>VVD (The past tense form of lexical verbs (e.g. </a:t>
                      </a:r>
                      <a:r>
                        <a:rPr lang="en-US" sz="1600" i="1" dirty="0" smtClean="0"/>
                        <a:t>forgot, sent, lived, returned</a:t>
                      </a:r>
                      <a:r>
                        <a:rPr lang="en-US" sz="1600" dirty="0" smtClean="0"/>
                        <a:t>))</a:t>
                      </a:r>
                      <a:endParaRPr lang="en-US" sz="1600" dirty="0"/>
                    </a:p>
                  </a:txBody>
                  <a:tcPr/>
                </a:tc>
                <a:tc>
                  <a:txBody>
                    <a:bodyPr/>
                    <a:lstStyle/>
                    <a:p>
                      <a:r>
                        <a:rPr lang="en-US" sz="1600" dirty="0" smtClean="0"/>
                        <a:t>145</a:t>
                      </a:r>
                      <a:endParaRPr lang="en-US" sz="1600" dirty="0"/>
                    </a:p>
                  </a:txBody>
                  <a:tcPr/>
                </a:tc>
                <a:tc>
                  <a:txBody>
                    <a:bodyPr/>
                    <a:lstStyle/>
                    <a:p>
                      <a:r>
                        <a:rPr lang="en-US" sz="1600" dirty="0" smtClean="0"/>
                        <a:t>The</a:t>
                      </a:r>
                      <a:r>
                        <a:rPr lang="en-US" sz="1600" baseline="0" dirty="0" smtClean="0"/>
                        <a:t> base form and past tense form of many verbs are same. So domination of emission probability of such word caused VVB wrongly tagged as VVD. And effect of transition probability might got have lower influence.</a:t>
                      </a:r>
                      <a:endParaRPr lang="en-US" sz="1600" dirty="0"/>
                    </a:p>
                  </a:txBody>
                  <a:tcPr/>
                </a:tc>
              </a:tr>
              <a:tr h="370840">
                <a:tc>
                  <a:txBody>
                    <a:bodyPr/>
                    <a:lstStyle/>
                    <a:p>
                      <a:r>
                        <a:rPr lang="en-US" sz="1600" dirty="0" smtClean="0"/>
                        <a:t>NN1</a:t>
                      </a:r>
                      <a:endParaRPr lang="en-US" sz="1600" dirty="0"/>
                    </a:p>
                  </a:txBody>
                  <a:tcPr/>
                </a:tc>
                <a:tc>
                  <a:txBody>
                    <a:bodyPr/>
                    <a:lstStyle/>
                    <a:p>
                      <a:r>
                        <a:rPr lang="en-US" sz="1600" dirty="0" smtClean="0"/>
                        <a:t>303</a:t>
                      </a:r>
                      <a:endParaRPr lang="en-US" sz="1600" dirty="0"/>
                    </a:p>
                  </a:txBody>
                  <a:tcPr/>
                </a:tc>
                <a:tc>
                  <a:txBody>
                    <a:bodyPr/>
                    <a:lstStyle/>
                    <a:p>
                      <a:r>
                        <a:rPr lang="en-US" sz="1600" dirty="0" smtClean="0"/>
                        <a:t>Words</a:t>
                      </a:r>
                      <a:r>
                        <a:rPr lang="en-US" sz="1600" baseline="0" dirty="0" smtClean="0"/>
                        <a:t> with similar base form gets confuse with </a:t>
                      </a:r>
                      <a:r>
                        <a:rPr lang="en-US" sz="1600" baseline="0" smtClean="0"/>
                        <a:t>common noun.</a:t>
                      </a:r>
                      <a:endParaRPr lang="en-US" sz="1600" smtClean="0"/>
                    </a:p>
                    <a:p>
                      <a:r>
                        <a:rPr lang="en-US" sz="1600" dirty="0" smtClean="0"/>
                        <a:t>e.g.</a:t>
                      </a:r>
                      <a:r>
                        <a:rPr lang="en-US" sz="1600" baseline="0" dirty="0" smtClean="0"/>
                        <a:t> </a:t>
                      </a:r>
                      <a:r>
                        <a:rPr lang="en-US" sz="1600" dirty="0" smtClean="0"/>
                        <a:t>The seasonally adjusted </a:t>
                      </a:r>
                      <a:r>
                        <a:rPr lang="en-US" sz="1600" b="1" dirty="0" smtClean="0"/>
                        <a:t>total</a:t>
                      </a:r>
                      <a:r>
                        <a:rPr lang="en-US" sz="1600" dirty="0" smtClean="0"/>
                        <a:t> regarded as…</a:t>
                      </a:r>
                    </a:p>
                    <a:p>
                      <a:r>
                        <a:rPr lang="en-US" sz="1600" dirty="0" smtClean="0"/>
                        <a:t>Total has been tagged as VVB and NN1</a:t>
                      </a:r>
                      <a:endParaRPr lang="en-US" sz="1600"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Analysis</a:t>
            </a:r>
            <a:endParaRPr lang="en-US" dirty="0"/>
          </a:p>
        </p:txBody>
      </p:sp>
      <p:sp>
        <p:nvSpPr>
          <p:cNvPr id="3" name="Content Placeholder 2"/>
          <p:cNvSpPr>
            <a:spLocks noGrp="1"/>
          </p:cNvSpPr>
          <p:nvPr>
            <p:ph idx="1"/>
          </p:nvPr>
        </p:nvSpPr>
        <p:spPr>
          <a:xfrm>
            <a:off x="457200" y="1295400"/>
            <a:ext cx="8229600" cy="4830763"/>
          </a:xfrm>
        </p:spPr>
        <p:txBody>
          <a:bodyPr/>
          <a:lstStyle/>
          <a:p>
            <a:pPr>
              <a:buNone/>
            </a:pPr>
            <a:r>
              <a:rPr lang="en-US" sz="2800" dirty="0" smtClean="0"/>
              <a:t>ZZ0 </a:t>
            </a:r>
            <a:r>
              <a:rPr lang="en-US" sz="2000" dirty="0" smtClean="0"/>
              <a:t>- Alphabetical symbols </a:t>
            </a:r>
            <a:r>
              <a:rPr lang="pt-BR" sz="2000" dirty="0" smtClean="0"/>
              <a:t>(e.g. </a:t>
            </a:r>
            <a:r>
              <a:rPr lang="pt-BR" sz="2000" i="1" dirty="0" smtClean="0"/>
              <a:t>A, a, B, b, c, d</a:t>
            </a:r>
            <a:r>
              <a:rPr lang="pt-BR" sz="2000" dirty="0" smtClean="0"/>
              <a:t>)</a:t>
            </a:r>
            <a:r>
              <a:rPr lang="en-US" sz="2000" dirty="0" smtClean="0"/>
              <a:t> (Accuracy - 63%)</a:t>
            </a:r>
          </a:p>
          <a:p>
            <a:pPr>
              <a:buNone/>
            </a:pPr>
            <a:r>
              <a:rPr lang="en-US" sz="2000" dirty="0" smtClean="0"/>
              <a:t>Count: 337</a:t>
            </a:r>
          </a:p>
          <a:p>
            <a:pPr>
              <a:buNone/>
            </a:pPr>
            <a:r>
              <a:rPr lang="en-US" dirty="0" smtClean="0"/>
              <a:t> </a:t>
            </a:r>
            <a:endParaRPr lang="en-US" dirty="0"/>
          </a:p>
        </p:txBody>
      </p:sp>
      <p:graphicFrame>
        <p:nvGraphicFramePr>
          <p:cNvPr id="4" name="Table 3"/>
          <p:cNvGraphicFramePr>
            <a:graphicFrameLocks noGrp="1"/>
          </p:cNvGraphicFramePr>
          <p:nvPr/>
        </p:nvGraphicFramePr>
        <p:xfrm>
          <a:off x="381000" y="2514600"/>
          <a:ext cx="8382000" cy="1529080"/>
        </p:xfrm>
        <a:graphic>
          <a:graphicData uri="http://schemas.openxmlformats.org/drawingml/2006/table">
            <a:tbl>
              <a:tblPr firstRow="1" bandRow="1">
                <a:tableStyleId>{5940675A-B579-460E-94D1-54222C63F5DA}</a:tableStyleId>
              </a:tblPr>
              <a:tblGrid>
                <a:gridCol w="2514600"/>
                <a:gridCol w="942975"/>
                <a:gridCol w="4924425"/>
              </a:tblGrid>
              <a:tr h="370840">
                <a:tc>
                  <a:txBody>
                    <a:bodyPr/>
                    <a:lstStyle/>
                    <a:p>
                      <a:r>
                        <a:rPr lang="en-US" sz="1600" b="1" dirty="0" smtClean="0"/>
                        <a:t>Confused with</a:t>
                      </a:r>
                      <a:endParaRPr lang="en-US" sz="1600" b="1" dirty="0"/>
                    </a:p>
                  </a:txBody>
                  <a:tcPr/>
                </a:tc>
                <a:tc>
                  <a:txBody>
                    <a:bodyPr/>
                    <a:lstStyle/>
                    <a:p>
                      <a:r>
                        <a:rPr lang="en-US" sz="1600" b="1" dirty="0" smtClean="0"/>
                        <a:t>counts</a:t>
                      </a:r>
                      <a:endParaRPr lang="en-US" sz="1600" b="1" dirty="0"/>
                    </a:p>
                  </a:txBody>
                  <a:tcPr/>
                </a:tc>
                <a:tc>
                  <a:txBody>
                    <a:bodyPr/>
                    <a:lstStyle/>
                    <a:p>
                      <a:r>
                        <a:rPr lang="en-US" sz="1600" b="1" dirty="0" smtClean="0"/>
                        <a:t>Reason</a:t>
                      </a:r>
                      <a:endParaRPr lang="en-US" sz="1600" b="1" dirty="0"/>
                    </a:p>
                  </a:txBody>
                  <a:tcPr/>
                </a:tc>
              </a:tr>
              <a:tr h="370840">
                <a:tc>
                  <a:txBody>
                    <a:bodyPr/>
                    <a:lstStyle/>
                    <a:p>
                      <a:r>
                        <a:rPr lang="en-US" sz="1600" dirty="0" smtClean="0"/>
                        <a:t>AT0 (Article e.g. </a:t>
                      </a:r>
                      <a:r>
                        <a:rPr lang="en-US" sz="1600" i="1" dirty="0" smtClean="0"/>
                        <a:t>the, a, an</a:t>
                      </a:r>
                      <a:r>
                        <a:rPr lang="en-US" sz="1600" dirty="0" smtClean="0"/>
                        <a:t>, </a:t>
                      </a:r>
                      <a:r>
                        <a:rPr lang="en-US" sz="1600" i="1" dirty="0" smtClean="0"/>
                        <a:t>no</a:t>
                      </a:r>
                      <a:r>
                        <a:rPr lang="en-US" sz="1600" dirty="0" smtClean="0"/>
                        <a:t>)</a:t>
                      </a:r>
                      <a:endParaRPr lang="en-US" sz="1600" dirty="0"/>
                    </a:p>
                  </a:txBody>
                  <a:tcPr/>
                </a:tc>
                <a:tc>
                  <a:txBody>
                    <a:bodyPr/>
                    <a:lstStyle/>
                    <a:p>
                      <a:r>
                        <a:rPr lang="en-US" sz="1600" dirty="0" smtClean="0"/>
                        <a:t>98</a:t>
                      </a:r>
                      <a:endParaRPr lang="en-US" sz="1600" dirty="0"/>
                    </a:p>
                  </a:txBody>
                  <a:tcPr/>
                </a:tc>
                <a:tc>
                  <a:txBody>
                    <a:bodyPr/>
                    <a:lstStyle/>
                    <a:p>
                      <a:r>
                        <a:rPr lang="en-US" sz="1600" dirty="0" smtClean="0"/>
                        <a:t>Emission probability of “a” as AT0</a:t>
                      </a:r>
                      <a:r>
                        <a:rPr lang="en-US" sz="1600" baseline="0" dirty="0" smtClean="0"/>
                        <a:t> is much higher compare to ZZ0. Hence AT0 dominates while tagging “a”</a:t>
                      </a:r>
                      <a:endParaRPr lang="en-US" sz="1600" dirty="0"/>
                    </a:p>
                  </a:txBody>
                  <a:tcPr/>
                </a:tc>
              </a:tr>
              <a:tr h="370840">
                <a:tc>
                  <a:txBody>
                    <a:bodyPr/>
                    <a:lstStyle/>
                    <a:p>
                      <a:r>
                        <a:rPr lang="en-US" sz="1600" dirty="0" smtClean="0"/>
                        <a:t>CRD (Cardinal number e.g. </a:t>
                      </a:r>
                      <a:r>
                        <a:rPr lang="en-US" sz="1600" i="1" dirty="0" smtClean="0"/>
                        <a:t>one, 3, fifty-five, 3609</a:t>
                      </a:r>
                      <a:r>
                        <a:rPr lang="en-US" sz="1600" dirty="0" smtClean="0"/>
                        <a:t>)</a:t>
                      </a:r>
                      <a:endParaRPr lang="en-US" sz="1600" dirty="0"/>
                    </a:p>
                  </a:txBody>
                  <a:tcPr/>
                </a:tc>
                <a:tc>
                  <a:txBody>
                    <a:bodyPr/>
                    <a:lstStyle/>
                    <a:p>
                      <a:r>
                        <a:rPr lang="en-US" sz="1600" dirty="0" smtClean="0"/>
                        <a:t>16</a:t>
                      </a:r>
                      <a:endParaRPr lang="en-US" sz="1600" dirty="0"/>
                    </a:p>
                  </a:txBody>
                  <a:tcPr/>
                </a:tc>
                <a:tc>
                  <a:txBody>
                    <a:bodyPr/>
                    <a:lstStyle/>
                    <a:p>
                      <a:r>
                        <a:rPr lang="en-US" sz="1600" dirty="0" smtClean="0"/>
                        <a:t>Because of the assumption</a:t>
                      </a:r>
                      <a:r>
                        <a:rPr lang="en-US" sz="1600" baseline="0" dirty="0" smtClean="0"/>
                        <a:t> of bigram/trigram </a:t>
                      </a:r>
                      <a:r>
                        <a:rPr lang="en-US" sz="1600" dirty="0" smtClean="0"/>
                        <a:t>Transition</a:t>
                      </a:r>
                      <a:r>
                        <a:rPr lang="en-US" sz="1600" baseline="0" dirty="0" smtClean="0"/>
                        <a:t> probability.  </a:t>
                      </a:r>
                      <a:endParaRPr lang="en-US" sz="1600"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Analysis</a:t>
            </a:r>
            <a:endParaRPr lang="en-US" dirty="0"/>
          </a:p>
        </p:txBody>
      </p:sp>
      <p:sp>
        <p:nvSpPr>
          <p:cNvPr id="3" name="Content Placeholder 2"/>
          <p:cNvSpPr>
            <a:spLocks noGrp="1"/>
          </p:cNvSpPr>
          <p:nvPr>
            <p:ph idx="1"/>
          </p:nvPr>
        </p:nvSpPr>
        <p:spPr>
          <a:xfrm>
            <a:off x="457200" y="1295400"/>
            <a:ext cx="8458200" cy="4830763"/>
          </a:xfrm>
        </p:spPr>
        <p:txBody>
          <a:bodyPr/>
          <a:lstStyle/>
          <a:p>
            <a:pPr>
              <a:buNone/>
            </a:pPr>
            <a:r>
              <a:rPr lang="en-US" dirty="0" smtClean="0"/>
              <a:t>ITJ </a:t>
            </a:r>
            <a:r>
              <a:rPr lang="en-US" sz="2000" dirty="0" smtClean="0"/>
              <a:t>- Interjection (Accuracy - 65%)</a:t>
            </a:r>
          </a:p>
          <a:p>
            <a:pPr>
              <a:buNone/>
            </a:pPr>
            <a:r>
              <a:rPr lang="en-US" sz="2000" dirty="0" smtClean="0"/>
              <a:t> Count: 177</a:t>
            </a:r>
          </a:p>
          <a:p>
            <a:pPr>
              <a:buNone/>
            </a:pPr>
            <a:r>
              <a:rPr lang="en-US" sz="2000" dirty="0" smtClean="0"/>
              <a:t>Reason: ITJ Tag appeared so less number of times, that it didn't miss classified that much, but yet its percentage is so low</a:t>
            </a:r>
          </a:p>
          <a:p>
            <a:pPr>
              <a:buNone/>
            </a:pPr>
            <a:endParaRPr lang="en-US" dirty="0"/>
          </a:p>
        </p:txBody>
      </p:sp>
      <p:graphicFrame>
        <p:nvGraphicFramePr>
          <p:cNvPr id="4" name="Table 3"/>
          <p:cNvGraphicFramePr>
            <a:graphicFrameLocks noGrp="1"/>
          </p:cNvGraphicFramePr>
          <p:nvPr/>
        </p:nvGraphicFramePr>
        <p:xfrm>
          <a:off x="609600" y="3550920"/>
          <a:ext cx="8153401" cy="1574800"/>
        </p:xfrm>
        <a:graphic>
          <a:graphicData uri="http://schemas.openxmlformats.org/drawingml/2006/table">
            <a:tbl>
              <a:tblPr firstRow="1" bandRow="1">
                <a:tableStyleId>{5940675A-B579-460E-94D1-54222C63F5DA}</a:tableStyleId>
              </a:tblPr>
              <a:tblGrid>
                <a:gridCol w="2895600"/>
                <a:gridCol w="838200"/>
                <a:gridCol w="4419601"/>
              </a:tblGrid>
              <a:tr h="381000">
                <a:tc>
                  <a:txBody>
                    <a:bodyPr/>
                    <a:lstStyle/>
                    <a:p>
                      <a:r>
                        <a:rPr lang="en-US" sz="1600" b="1" dirty="0" smtClean="0"/>
                        <a:t>Confused with</a:t>
                      </a:r>
                      <a:endParaRPr lang="en-US" sz="1600" b="1" dirty="0"/>
                    </a:p>
                  </a:txBody>
                  <a:tcPr/>
                </a:tc>
                <a:tc>
                  <a:txBody>
                    <a:bodyPr/>
                    <a:lstStyle/>
                    <a:p>
                      <a:r>
                        <a:rPr lang="en-US" sz="1600" b="1" dirty="0" smtClean="0"/>
                        <a:t>counts</a:t>
                      </a:r>
                      <a:endParaRPr lang="en-US" sz="1600" b="1" dirty="0"/>
                    </a:p>
                  </a:txBody>
                  <a:tcPr/>
                </a:tc>
                <a:tc>
                  <a:txBody>
                    <a:bodyPr/>
                    <a:lstStyle/>
                    <a:p>
                      <a:r>
                        <a:rPr lang="en-US" sz="1600" b="1" dirty="0" smtClean="0"/>
                        <a:t>Reason</a:t>
                      </a:r>
                      <a:endParaRPr lang="en-US" sz="1600" b="1" dirty="0"/>
                    </a:p>
                  </a:txBody>
                  <a:tcPr/>
                </a:tc>
              </a:tr>
              <a:tr h="370840">
                <a:tc>
                  <a:txBody>
                    <a:bodyPr/>
                    <a:lstStyle/>
                    <a:p>
                      <a:r>
                        <a:rPr lang="en-US" sz="1600" dirty="0" smtClean="0"/>
                        <a:t>AT0 (Article (e.g. </a:t>
                      </a:r>
                      <a:r>
                        <a:rPr lang="en-US" sz="1600" i="1" dirty="0" smtClean="0"/>
                        <a:t>the, a, an</a:t>
                      </a:r>
                      <a:r>
                        <a:rPr lang="en-US" sz="1600" dirty="0" smtClean="0"/>
                        <a:t>, </a:t>
                      </a:r>
                      <a:r>
                        <a:rPr lang="en-US" sz="1600" i="1" dirty="0" smtClean="0"/>
                        <a:t>no</a:t>
                      </a:r>
                      <a:r>
                        <a:rPr lang="en-US" sz="1600" dirty="0" smtClean="0"/>
                        <a:t>))</a:t>
                      </a:r>
                      <a:endParaRPr lang="en-US" sz="1600" dirty="0"/>
                    </a:p>
                  </a:txBody>
                  <a:tcPr/>
                </a:tc>
                <a:tc>
                  <a:txBody>
                    <a:bodyPr/>
                    <a:lstStyle/>
                    <a:p>
                      <a:r>
                        <a:rPr lang="en-US" sz="1600" dirty="0" smtClean="0"/>
                        <a:t>26</a:t>
                      </a:r>
                      <a:endParaRPr lang="en-US" sz="1600" dirty="0"/>
                    </a:p>
                  </a:txBody>
                  <a:tcPr/>
                </a:tc>
                <a:tc>
                  <a:txBody>
                    <a:bodyPr/>
                    <a:lstStyle/>
                    <a:p>
                      <a:r>
                        <a:rPr lang="en-US" sz="1600" dirty="0" smtClean="0"/>
                        <a:t>“No“ is used as ITJ and article</a:t>
                      </a:r>
                      <a:r>
                        <a:rPr lang="en-US" sz="1600" baseline="0" dirty="0" smtClean="0"/>
                        <a:t> in the corpus. So confusion is due to the higher emission probability of word with AT0</a:t>
                      </a:r>
                      <a:endParaRPr lang="en-US" sz="1600" dirty="0"/>
                    </a:p>
                  </a:txBody>
                  <a:tcPr/>
                </a:tc>
              </a:tr>
              <a:tr h="370840">
                <a:tc>
                  <a:txBody>
                    <a:bodyPr/>
                    <a:lstStyle/>
                    <a:p>
                      <a:r>
                        <a:rPr lang="en-US" sz="1600" dirty="0" smtClean="0"/>
                        <a:t>NN1 (Singular common noun)</a:t>
                      </a:r>
                      <a:endParaRPr lang="en-US" sz="1600" dirty="0"/>
                    </a:p>
                  </a:txBody>
                  <a:tcPr/>
                </a:tc>
                <a:tc>
                  <a:txBody>
                    <a:bodyPr/>
                    <a:lstStyle/>
                    <a:p>
                      <a:r>
                        <a:rPr lang="en-US" sz="1600" dirty="0" smtClean="0"/>
                        <a:t>14</a:t>
                      </a:r>
                      <a:endParaRPr lang="en-US" sz="1600" dirty="0"/>
                    </a:p>
                  </a:txBody>
                  <a:tcPr/>
                </a:tc>
                <a:tc>
                  <a:txBody>
                    <a:bodyPr/>
                    <a:lstStyle/>
                    <a:p>
                      <a:r>
                        <a:rPr lang="en-US" sz="1600" dirty="0" smtClean="0"/>
                        <a:t>“Bravo” is tagged as NN1 and ITJ in corpus</a:t>
                      </a:r>
                      <a:endParaRPr lang="en-US" sz="16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Outline</a:t>
            </a:r>
            <a:endParaRPr lang="en-US" dirty="0"/>
          </a:p>
        </p:txBody>
      </p:sp>
      <p:sp>
        <p:nvSpPr>
          <p:cNvPr id="3" name="TextBox 2"/>
          <p:cNvSpPr txBox="1"/>
          <p:nvPr/>
        </p:nvSpPr>
        <p:spPr>
          <a:xfrm>
            <a:off x="457200" y="990600"/>
            <a:ext cx="8458200" cy="8956298"/>
          </a:xfrm>
          <a:prstGeom prst="rect">
            <a:avLst/>
          </a:prstGeom>
          <a:noFill/>
        </p:spPr>
        <p:txBody>
          <a:bodyPr wrap="square" rtlCol="0">
            <a:spAutoFit/>
          </a:bodyPr>
          <a:lstStyle/>
          <a:p>
            <a:pPr marL="285750" indent="-285750">
              <a:buFont typeface="Arial" pitchFamily="34" charset="0"/>
              <a:buChar char="•"/>
            </a:pPr>
            <a:r>
              <a:rPr lang="en-US" b="1" dirty="0" smtClean="0"/>
              <a:t>POS tagging</a:t>
            </a:r>
          </a:p>
          <a:p>
            <a:r>
              <a:rPr lang="en-US" dirty="0"/>
              <a:t>	T</a:t>
            </a:r>
            <a:r>
              <a:rPr lang="en-US" dirty="0" smtClean="0"/>
              <a:t>ag wise accuracy</a:t>
            </a:r>
          </a:p>
          <a:p>
            <a:r>
              <a:rPr lang="en-US" dirty="0"/>
              <a:t>	G</a:t>
            </a:r>
            <a:r>
              <a:rPr lang="en-US" dirty="0" smtClean="0"/>
              <a:t>raph- tag wise accuracy</a:t>
            </a:r>
          </a:p>
          <a:p>
            <a:r>
              <a:rPr lang="en-US" dirty="0"/>
              <a:t>	P</a:t>
            </a:r>
            <a:r>
              <a:rPr lang="en-US" dirty="0" smtClean="0"/>
              <a:t>recision recall f-score</a:t>
            </a:r>
          </a:p>
          <a:p>
            <a:pPr marL="285750" indent="-285750">
              <a:buFont typeface="Arial" pitchFamily="34" charset="0"/>
              <a:buChar char="•"/>
            </a:pPr>
            <a:r>
              <a:rPr lang="en-US" b="1" dirty="0" smtClean="0"/>
              <a:t>Improvements In POS tagging</a:t>
            </a:r>
          </a:p>
          <a:p>
            <a:r>
              <a:rPr lang="en-US" dirty="0"/>
              <a:t>	</a:t>
            </a:r>
            <a:r>
              <a:rPr lang="en-US" dirty="0" smtClean="0"/>
              <a:t>Implementation of tri-gram</a:t>
            </a:r>
          </a:p>
          <a:p>
            <a:r>
              <a:rPr lang="en-US" dirty="0"/>
              <a:t>	</a:t>
            </a:r>
            <a:r>
              <a:rPr lang="en-US" dirty="0" smtClean="0"/>
              <a:t>POS tagging with smoothing</a:t>
            </a:r>
          </a:p>
          <a:p>
            <a:r>
              <a:rPr lang="en-US" dirty="0"/>
              <a:t>	T</a:t>
            </a:r>
            <a:r>
              <a:rPr lang="en-US" dirty="0" smtClean="0"/>
              <a:t>ag wise accuracy</a:t>
            </a:r>
          </a:p>
          <a:p>
            <a:r>
              <a:rPr lang="en-US" dirty="0"/>
              <a:t>	I</a:t>
            </a:r>
            <a:r>
              <a:rPr lang="en-US" dirty="0" smtClean="0"/>
              <a:t>mproved precision, recall and f-score</a:t>
            </a:r>
          </a:p>
          <a:p>
            <a:pPr marL="285750" indent="-285750">
              <a:buFont typeface="Arial" pitchFamily="34" charset="0"/>
              <a:buChar char="•"/>
            </a:pPr>
            <a:r>
              <a:rPr lang="en-US" b="1" dirty="0" smtClean="0"/>
              <a:t>Next word prediction</a:t>
            </a:r>
          </a:p>
          <a:p>
            <a:r>
              <a:rPr lang="en-US" dirty="0"/>
              <a:t>	</a:t>
            </a:r>
            <a:r>
              <a:rPr lang="en-US" dirty="0" smtClean="0"/>
              <a:t>Model #1</a:t>
            </a:r>
          </a:p>
          <a:p>
            <a:r>
              <a:rPr lang="en-US" dirty="0"/>
              <a:t>	</a:t>
            </a:r>
            <a:r>
              <a:rPr lang="en-US" dirty="0" smtClean="0"/>
              <a:t>Model #2</a:t>
            </a:r>
          </a:p>
          <a:p>
            <a:r>
              <a:rPr lang="en-US" dirty="0"/>
              <a:t>	</a:t>
            </a:r>
            <a:r>
              <a:rPr lang="en-US" dirty="0" smtClean="0"/>
              <a:t>Implementation method and details</a:t>
            </a:r>
          </a:p>
          <a:p>
            <a:r>
              <a:rPr lang="en-US" dirty="0"/>
              <a:t>	</a:t>
            </a:r>
            <a:r>
              <a:rPr lang="en-US" dirty="0" smtClean="0"/>
              <a:t>Scoring ratio</a:t>
            </a:r>
          </a:p>
          <a:p>
            <a:r>
              <a:rPr lang="en-US" dirty="0"/>
              <a:t>	</a:t>
            </a:r>
            <a:r>
              <a:rPr lang="en-US" dirty="0" smtClean="0"/>
              <a:t>perplexity ratio</a:t>
            </a:r>
          </a:p>
          <a:p>
            <a:pPr marL="285750" indent="-285750">
              <a:buFont typeface="Arial" pitchFamily="34" charset="0"/>
              <a:buChar char="•"/>
            </a:pPr>
            <a:r>
              <a:rPr lang="en-US" b="1" dirty="0" smtClean="0"/>
              <a:t>NLTK</a:t>
            </a:r>
          </a:p>
          <a:p>
            <a:pPr marL="285750" indent="-285750">
              <a:buFont typeface="Arial" pitchFamily="34" charset="0"/>
              <a:buChar char="•"/>
            </a:pPr>
            <a:r>
              <a:rPr lang="en-US" b="1" dirty="0" err="1" smtClean="0"/>
              <a:t>Yago</a:t>
            </a:r>
            <a:endParaRPr lang="en-US" b="1" dirty="0" smtClean="0"/>
          </a:p>
          <a:p>
            <a:pPr lvl="2"/>
            <a:r>
              <a:rPr lang="en-US" dirty="0" smtClean="0"/>
              <a:t>Different examples by using </a:t>
            </a:r>
            <a:r>
              <a:rPr lang="en-US" dirty="0" err="1" smtClean="0"/>
              <a:t>yago</a:t>
            </a:r>
            <a:endParaRPr lang="en-US" dirty="0" smtClean="0"/>
          </a:p>
          <a:p>
            <a:pPr marL="285750" indent="-285750">
              <a:buFont typeface="Arial" pitchFamily="34" charset="0"/>
              <a:buChar char="•"/>
            </a:pPr>
            <a:r>
              <a:rPr lang="en-US" b="1" dirty="0" smtClean="0"/>
              <a:t>Parsing </a:t>
            </a:r>
            <a:endParaRPr lang="en-US" b="1" dirty="0"/>
          </a:p>
          <a:p>
            <a:pPr lvl="2"/>
            <a:r>
              <a:rPr lang="en-US" dirty="0"/>
              <a:t>Different examples</a:t>
            </a:r>
          </a:p>
          <a:p>
            <a:pPr lvl="2"/>
            <a:r>
              <a:rPr lang="en-US" dirty="0"/>
              <a:t>conclusions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a:t>	</a:t>
            </a:r>
            <a:endParaRPr lang="en-US" dirty="0" smtClean="0"/>
          </a:p>
          <a:p>
            <a:endParaRPr lang="en-US" dirty="0"/>
          </a:p>
        </p:txBody>
      </p:sp>
    </p:spTree>
    <p:extLst>
      <p:ext uri="{BB962C8B-B14F-4D97-AF65-F5344CB8AC3E}">
        <p14:creationId xmlns:p14="http://schemas.microsoft.com/office/powerpoint/2010/main" xmlns="" val="429522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Analysis</a:t>
            </a:r>
            <a:endParaRPr lang="en-US" dirty="0"/>
          </a:p>
        </p:txBody>
      </p:sp>
      <p:sp>
        <p:nvSpPr>
          <p:cNvPr id="3" name="Content Placeholder 2"/>
          <p:cNvSpPr>
            <a:spLocks noGrp="1"/>
          </p:cNvSpPr>
          <p:nvPr>
            <p:ph idx="1"/>
          </p:nvPr>
        </p:nvSpPr>
        <p:spPr>
          <a:xfrm>
            <a:off x="457200" y="1295400"/>
            <a:ext cx="8229600" cy="4830763"/>
          </a:xfrm>
        </p:spPr>
        <p:txBody>
          <a:bodyPr/>
          <a:lstStyle/>
          <a:p>
            <a:pPr>
              <a:buNone/>
            </a:pPr>
            <a:r>
              <a:rPr lang="en-US" dirty="0" smtClean="0"/>
              <a:t>UNC </a:t>
            </a:r>
            <a:r>
              <a:rPr lang="en-US" sz="2000" dirty="0" smtClean="0"/>
              <a:t>- Unclassified items (Accuracy - 23%)</a:t>
            </a:r>
          </a:p>
          <a:p>
            <a:pPr>
              <a:buNone/>
            </a:pPr>
            <a:r>
              <a:rPr lang="en-US" sz="2000" dirty="0" smtClean="0"/>
              <a:t> Count: 756</a:t>
            </a:r>
            <a:endParaRPr lang="en-US" sz="2000" dirty="0"/>
          </a:p>
        </p:txBody>
      </p:sp>
      <p:graphicFrame>
        <p:nvGraphicFramePr>
          <p:cNvPr id="4" name="Table 3"/>
          <p:cNvGraphicFramePr>
            <a:graphicFrameLocks noGrp="1"/>
          </p:cNvGraphicFramePr>
          <p:nvPr/>
        </p:nvGraphicFramePr>
        <p:xfrm>
          <a:off x="609600" y="2682240"/>
          <a:ext cx="8153401" cy="2362200"/>
        </p:xfrm>
        <a:graphic>
          <a:graphicData uri="http://schemas.openxmlformats.org/drawingml/2006/table">
            <a:tbl>
              <a:tblPr firstRow="1" bandRow="1">
                <a:tableStyleId>{5940675A-B579-460E-94D1-54222C63F5DA}</a:tableStyleId>
              </a:tblPr>
              <a:tblGrid>
                <a:gridCol w="2895600"/>
                <a:gridCol w="838200"/>
                <a:gridCol w="4419601"/>
              </a:tblGrid>
              <a:tr h="381000">
                <a:tc>
                  <a:txBody>
                    <a:bodyPr/>
                    <a:lstStyle/>
                    <a:p>
                      <a:r>
                        <a:rPr lang="en-US" sz="1600" b="1" dirty="0" smtClean="0"/>
                        <a:t>Confused with</a:t>
                      </a:r>
                      <a:endParaRPr lang="en-US" sz="1600" b="1" dirty="0"/>
                    </a:p>
                  </a:txBody>
                  <a:tcPr/>
                </a:tc>
                <a:tc>
                  <a:txBody>
                    <a:bodyPr/>
                    <a:lstStyle/>
                    <a:p>
                      <a:r>
                        <a:rPr lang="en-US" sz="1600" b="1" dirty="0" smtClean="0"/>
                        <a:t>counts</a:t>
                      </a:r>
                      <a:endParaRPr lang="en-US" sz="1600" b="1" dirty="0"/>
                    </a:p>
                  </a:txBody>
                  <a:tcPr/>
                </a:tc>
                <a:tc>
                  <a:txBody>
                    <a:bodyPr/>
                    <a:lstStyle/>
                    <a:p>
                      <a:r>
                        <a:rPr lang="en-US" sz="1600" b="1" dirty="0" smtClean="0"/>
                        <a:t>Reason</a:t>
                      </a:r>
                      <a:endParaRPr lang="en-US" sz="1600" b="1" dirty="0"/>
                    </a:p>
                  </a:txBody>
                  <a:tcPr/>
                </a:tc>
              </a:tr>
              <a:tr h="370840">
                <a:tc>
                  <a:txBody>
                    <a:bodyPr/>
                    <a:lstStyle/>
                    <a:p>
                      <a:r>
                        <a:rPr lang="en-US" sz="1600" dirty="0" smtClean="0"/>
                        <a:t>AT0 (Article (e.g. </a:t>
                      </a:r>
                      <a:r>
                        <a:rPr lang="en-US" sz="1600" i="1" dirty="0" smtClean="0"/>
                        <a:t>the, a, an</a:t>
                      </a:r>
                      <a:r>
                        <a:rPr lang="en-US" sz="1600" dirty="0" smtClean="0"/>
                        <a:t>, </a:t>
                      </a:r>
                      <a:r>
                        <a:rPr lang="en-US" sz="1600" i="1" dirty="0" smtClean="0"/>
                        <a:t>no</a:t>
                      </a:r>
                      <a:r>
                        <a:rPr lang="en-US" sz="1600" dirty="0" smtClean="0"/>
                        <a:t>))</a:t>
                      </a:r>
                      <a:endParaRPr lang="en-US" sz="1600" dirty="0"/>
                    </a:p>
                  </a:txBody>
                  <a:tcPr/>
                </a:tc>
                <a:tc>
                  <a:txBody>
                    <a:bodyPr/>
                    <a:lstStyle/>
                    <a:p>
                      <a:r>
                        <a:rPr lang="en-US" sz="1600" dirty="0" smtClean="0"/>
                        <a:t>69</a:t>
                      </a:r>
                      <a:endParaRPr lang="en-US" sz="1600" dirty="0"/>
                    </a:p>
                  </a:txBody>
                  <a:tcPr/>
                </a:tc>
                <a:tc>
                  <a:txBody>
                    <a:bodyPr/>
                    <a:lstStyle/>
                    <a:p>
                      <a:r>
                        <a:rPr lang="en-US" sz="1600" dirty="0" smtClean="0"/>
                        <a:t>Because of the domination</a:t>
                      </a:r>
                      <a:r>
                        <a:rPr lang="en-US" sz="1600" baseline="0" dirty="0" smtClean="0"/>
                        <a:t> of transition probability UNC is wrongly tagged</a:t>
                      </a:r>
                      <a:endParaRPr lang="en-US" sz="1600" dirty="0"/>
                    </a:p>
                  </a:txBody>
                  <a:tcPr/>
                </a:tc>
              </a:tr>
              <a:tr h="370840">
                <a:tc>
                  <a:txBody>
                    <a:bodyPr/>
                    <a:lstStyle/>
                    <a:p>
                      <a:r>
                        <a:rPr lang="en-US" sz="1600" dirty="0" smtClean="0"/>
                        <a:t>NN1 (Singular common noun)</a:t>
                      </a:r>
                      <a:endParaRPr lang="en-US" sz="1600" dirty="0"/>
                    </a:p>
                  </a:txBody>
                  <a:tcPr/>
                </a:tc>
                <a:tc>
                  <a:txBody>
                    <a:bodyPr/>
                    <a:lstStyle/>
                    <a:p>
                      <a:r>
                        <a:rPr lang="en-US" sz="1600" dirty="0" smtClean="0"/>
                        <a:t>224</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Because of the domination</a:t>
                      </a:r>
                      <a:r>
                        <a:rPr lang="en-US" sz="1600" baseline="0" dirty="0" smtClean="0"/>
                        <a:t> of transition probability UNC is wrongly tagged</a:t>
                      </a:r>
                      <a:endParaRPr lang="en-US" sz="1600" dirty="0" smtClean="0"/>
                    </a:p>
                  </a:txBody>
                  <a:tcPr/>
                </a:tc>
              </a:tr>
              <a:tr h="370840">
                <a:tc>
                  <a:txBody>
                    <a:bodyPr/>
                    <a:lstStyle/>
                    <a:p>
                      <a:r>
                        <a:rPr lang="en-US" sz="1600" dirty="0" smtClean="0"/>
                        <a:t>NP0  (Proper noun (e.g. </a:t>
                      </a:r>
                      <a:r>
                        <a:rPr lang="en-US" sz="1600" i="1" dirty="0" smtClean="0"/>
                        <a:t>London, Michael, Mars</a:t>
                      </a:r>
                      <a:r>
                        <a:rPr lang="en-US" sz="1600" dirty="0" smtClean="0"/>
                        <a:t>, </a:t>
                      </a:r>
                      <a:r>
                        <a:rPr lang="en-US" sz="1600" i="1" dirty="0" smtClean="0"/>
                        <a:t>IBM</a:t>
                      </a:r>
                      <a:r>
                        <a:rPr lang="en-US" sz="1600" dirty="0" smtClean="0"/>
                        <a:t>))</a:t>
                      </a:r>
                      <a:endParaRPr lang="en-US" sz="1600" dirty="0"/>
                    </a:p>
                  </a:txBody>
                  <a:tcPr/>
                </a:tc>
                <a:tc>
                  <a:txBody>
                    <a:bodyPr/>
                    <a:lstStyle/>
                    <a:p>
                      <a:r>
                        <a:rPr lang="en-US" sz="1600" dirty="0" smtClean="0"/>
                        <a:t>132</a:t>
                      </a:r>
                      <a:endParaRPr lang="en-US" sz="1600" dirty="0"/>
                    </a:p>
                  </a:txBody>
                  <a:tcPr/>
                </a:tc>
                <a:tc>
                  <a:txBody>
                    <a:bodyPr/>
                    <a:lstStyle/>
                    <a:p>
                      <a:r>
                        <a:rPr lang="en-US" sz="1600" dirty="0" smtClean="0"/>
                        <a:t>New word with begin capital letter is tagged as NP0, since mostly the UNC words are not repeating</a:t>
                      </a:r>
                      <a:r>
                        <a:rPr lang="en-US" sz="1600" baseline="0" dirty="0" smtClean="0"/>
                        <a:t> among different corpus.</a:t>
                      </a:r>
                      <a:endParaRPr lang="en-US" sz="1600"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r>
              <a:rPr lang="en-US" dirty="0" smtClean="0"/>
              <a:t>Next word prediction</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xmlns="" val="32716850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Model # 1</a:t>
            </a:r>
            <a:endParaRPr lang="en-US" dirty="0"/>
          </a:p>
        </p:txBody>
      </p:sp>
      <p:sp>
        <p:nvSpPr>
          <p:cNvPr id="3" name="Content Placeholder 2"/>
          <p:cNvSpPr>
            <a:spLocks noGrp="1"/>
          </p:cNvSpPr>
          <p:nvPr>
            <p:ph idx="1"/>
          </p:nvPr>
        </p:nvSpPr>
        <p:spPr/>
        <p:txBody>
          <a:bodyPr/>
          <a:lstStyle/>
          <a:p>
            <a:pPr>
              <a:buNone/>
            </a:pPr>
            <a:r>
              <a:rPr lang="en-US" dirty="0" smtClean="0"/>
              <a:t>When only previous word is given</a:t>
            </a:r>
          </a:p>
          <a:p>
            <a:pPr>
              <a:buNone/>
            </a:pPr>
            <a:r>
              <a:rPr lang="en-US" dirty="0" smtClean="0"/>
              <a:t>Example: He likes -------</a:t>
            </a:r>
            <a:endParaRPr lang="en-US" dirty="0"/>
          </a:p>
        </p:txBody>
      </p:sp>
      <p:pic>
        <p:nvPicPr>
          <p:cNvPr id="4" name="Picture 2"/>
          <p:cNvPicPr>
            <a:picLocks noChangeAspect="1" noChangeArrowheads="1"/>
          </p:cNvPicPr>
          <p:nvPr/>
        </p:nvPicPr>
        <p:blipFill>
          <a:blip r:embed="rId2"/>
          <a:srcRect/>
          <a:stretch>
            <a:fillRect/>
          </a:stretch>
        </p:blipFill>
        <p:spPr bwMode="auto">
          <a:xfrm>
            <a:off x="2515565" y="3429000"/>
            <a:ext cx="3656635" cy="1295400"/>
          </a:xfrm>
          <a:prstGeom prst="rect">
            <a:avLst/>
          </a:prstGeom>
          <a:noFill/>
          <a:ln w="9525">
            <a:noFill/>
            <a:miter lim="800000"/>
            <a:headEnd/>
            <a:tailEnd/>
          </a:ln>
          <a:effectLst/>
        </p:spPr>
      </p:pic>
    </p:spTree>
    <p:extLst>
      <p:ext uri="{BB962C8B-B14F-4D97-AF65-F5344CB8AC3E}">
        <p14:creationId xmlns:p14="http://schemas.microsoft.com/office/powerpoint/2010/main" xmlns="" val="6345434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 2</a:t>
            </a:r>
            <a:endParaRPr lang="en-US" dirty="0"/>
          </a:p>
        </p:txBody>
      </p:sp>
      <p:sp>
        <p:nvSpPr>
          <p:cNvPr id="3" name="Content Placeholder 2"/>
          <p:cNvSpPr>
            <a:spLocks noGrp="1"/>
          </p:cNvSpPr>
          <p:nvPr>
            <p:ph idx="1"/>
          </p:nvPr>
        </p:nvSpPr>
        <p:spPr/>
        <p:txBody>
          <a:bodyPr/>
          <a:lstStyle/>
          <a:p>
            <a:pPr>
              <a:buNone/>
            </a:pPr>
            <a:r>
              <a:rPr lang="en-US" dirty="0" smtClean="0"/>
              <a:t>When previous Tag &amp; previous word are known.</a:t>
            </a:r>
          </a:p>
          <a:p>
            <a:pPr>
              <a:buNone/>
            </a:pPr>
            <a:r>
              <a:rPr lang="en-US" dirty="0" smtClean="0"/>
              <a:t>Example: He_PP0 likes_VB0 --------</a:t>
            </a:r>
          </a:p>
          <a:p>
            <a:pPr>
              <a:buNone/>
            </a:pPr>
            <a:endParaRPr lang="en-US" b="1" dirty="0" smtClean="0"/>
          </a:p>
          <a:p>
            <a:pPr>
              <a:buNone/>
            </a:pPr>
            <a:r>
              <a:rPr lang="en-US" b="1" dirty="0" smtClean="0"/>
              <a:t>Previous Work</a:t>
            </a:r>
            <a:endParaRPr lang="en-US" b="1" dirty="0"/>
          </a:p>
        </p:txBody>
      </p:sp>
      <p:pic>
        <p:nvPicPr>
          <p:cNvPr id="1026" name="Picture 2"/>
          <p:cNvPicPr>
            <a:picLocks noChangeAspect="1" noChangeArrowheads="1"/>
          </p:cNvPicPr>
          <p:nvPr/>
        </p:nvPicPr>
        <p:blipFill>
          <a:blip r:embed="rId2"/>
          <a:srcRect/>
          <a:stretch>
            <a:fillRect/>
          </a:stretch>
        </p:blipFill>
        <p:spPr bwMode="auto">
          <a:xfrm>
            <a:off x="1219200" y="3810000"/>
            <a:ext cx="6791325" cy="1123950"/>
          </a:xfrm>
          <a:prstGeom prst="rect">
            <a:avLst/>
          </a:prstGeom>
          <a:noFill/>
          <a:ln w="9525">
            <a:noFill/>
            <a:miter lim="800000"/>
            <a:headEnd/>
            <a:tailEnd/>
          </a:ln>
          <a:effectLst/>
        </p:spPr>
      </p:pic>
    </p:spTree>
    <p:extLst>
      <p:ext uri="{BB962C8B-B14F-4D97-AF65-F5344CB8AC3E}">
        <p14:creationId xmlns:p14="http://schemas.microsoft.com/office/powerpoint/2010/main" xmlns="" val="17170638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 2 (cont..)</a:t>
            </a:r>
            <a:endParaRPr lang="en-US" dirty="0"/>
          </a:p>
        </p:txBody>
      </p:sp>
      <p:sp>
        <p:nvSpPr>
          <p:cNvPr id="3" name="Content Placeholder 2"/>
          <p:cNvSpPr>
            <a:spLocks noGrp="1"/>
          </p:cNvSpPr>
          <p:nvPr>
            <p:ph idx="1"/>
          </p:nvPr>
        </p:nvSpPr>
        <p:spPr/>
        <p:txBody>
          <a:bodyPr/>
          <a:lstStyle/>
          <a:p>
            <a:pPr>
              <a:buNone/>
            </a:pPr>
            <a:r>
              <a:rPr lang="en-US" b="1" dirty="0" smtClean="0"/>
              <a:t>Current Work</a:t>
            </a:r>
          </a:p>
          <a:p>
            <a:pPr>
              <a:buNone/>
            </a:pPr>
            <a:endParaRPr lang="en-US" dirty="0"/>
          </a:p>
        </p:txBody>
      </p:sp>
      <p:pic>
        <p:nvPicPr>
          <p:cNvPr id="2051" name="Picture 3"/>
          <p:cNvPicPr>
            <a:picLocks noChangeAspect="1" noChangeArrowheads="1"/>
          </p:cNvPicPr>
          <p:nvPr/>
        </p:nvPicPr>
        <p:blipFill>
          <a:blip r:embed="rId2"/>
          <a:srcRect/>
          <a:stretch>
            <a:fillRect/>
          </a:stretch>
        </p:blipFill>
        <p:spPr bwMode="auto">
          <a:xfrm>
            <a:off x="152399" y="2233613"/>
            <a:ext cx="9077399" cy="2643187"/>
          </a:xfrm>
          <a:prstGeom prst="rect">
            <a:avLst/>
          </a:prstGeom>
          <a:noFill/>
          <a:ln w="9525">
            <a:noFill/>
            <a:miter lim="800000"/>
            <a:headEnd/>
            <a:tailEnd/>
          </a:ln>
          <a:effectLst/>
        </p:spPr>
      </p:pic>
      <p:pic>
        <p:nvPicPr>
          <p:cNvPr id="2054" name="Picture 6"/>
          <p:cNvPicPr>
            <a:picLocks noChangeAspect="1" noChangeArrowheads="1"/>
          </p:cNvPicPr>
          <p:nvPr/>
        </p:nvPicPr>
        <p:blipFill>
          <a:blip r:embed="rId3"/>
          <a:srcRect/>
          <a:stretch>
            <a:fillRect/>
          </a:stretch>
        </p:blipFill>
        <p:spPr bwMode="auto">
          <a:xfrm>
            <a:off x="609600" y="5410199"/>
            <a:ext cx="8153400" cy="1132783"/>
          </a:xfrm>
          <a:prstGeom prst="rect">
            <a:avLst/>
          </a:prstGeom>
          <a:noFill/>
          <a:ln w="9525">
            <a:noFill/>
            <a:miter lim="800000"/>
            <a:headEnd/>
            <a:tailEnd/>
          </a:ln>
          <a:effectLst/>
        </p:spPr>
      </p:pic>
    </p:spTree>
    <p:extLst>
      <p:ext uri="{BB962C8B-B14F-4D97-AF65-F5344CB8AC3E}">
        <p14:creationId xmlns:p14="http://schemas.microsoft.com/office/powerpoint/2010/main" xmlns="" val="39200473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Method</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Scoring Method</a:t>
            </a:r>
          </a:p>
          <a:p>
            <a:r>
              <a:rPr lang="en-US" dirty="0" smtClean="0"/>
              <a:t>Divide the testing corpus into bigram</a:t>
            </a:r>
          </a:p>
          <a:p>
            <a:r>
              <a:rPr lang="en-US" dirty="0" smtClean="0"/>
              <a:t>Match the testing corpus 2</a:t>
            </a:r>
            <a:r>
              <a:rPr lang="en-US" baseline="30000" dirty="0" smtClean="0"/>
              <a:t>nd</a:t>
            </a:r>
            <a:r>
              <a:rPr lang="en-US" dirty="0" smtClean="0"/>
              <a:t> word of bigram with predicted word of each model</a:t>
            </a:r>
          </a:p>
          <a:p>
            <a:r>
              <a:rPr lang="en-US" dirty="0" smtClean="0"/>
              <a:t>Increment the score if match found</a:t>
            </a:r>
          </a:p>
          <a:p>
            <a:r>
              <a:rPr lang="en-US" dirty="0" smtClean="0"/>
              <a:t>The final evaluation is the ratio of the two scores of each model i.e. model1/model2</a:t>
            </a:r>
          </a:p>
          <a:p>
            <a:r>
              <a:rPr lang="en-US" dirty="0" smtClean="0"/>
              <a:t>If ratio &gt; 1 =&gt; model 1 is performing better and vice-</a:t>
            </a:r>
            <a:r>
              <a:rPr lang="en-US" dirty="0" err="1" smtClean="0"/>
              <a:t>verca</a:t>
            </a:r>
            <a:r>
              <a:rPr lang="en-US" dirty="0" smtClean="0"/>
              <a:t>.</a:t>
            </a:r>
            <a:endParaRPr lang="en-US" dirty="0"/>
          </a:p>
        </p:txBody>
      </p:sp>
    </p:spTree>
    <p:extLst>
      <p:ext uri="{BB962C8B-B14F-4D97-AF65-F5344CB8AC3E}">
        <p14:creationId xmlns:p14="http://schemas.microsoft.com/office/powerpoint/2010/main" xmlns="" val="3664150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Detail</a:t>
            </a:r>
            <a:endParaRPr lang="en-US" dirty="0"/>
          </a:p>
        </p:txBody>
      </p:sp>
      <p:graphicFrame>
        <p:nvGraphicFramePr>
          <p:cNvPr id="4" name="Content Placeholder 3"/>
          <p:cNvGraphicFramePr>
            <a:graphicFrameLocks noGrp="1"/>
          </p:cNvGraphicFramePr>
          <p:nvPr>
            <p:ph idx="1"/>
          </p:nvPr>
        </p:nvGraphicFramePr>
        <p:xfrm>
          <a:off x="457200" y="2504440"/>
          <a:ext cx="8229600" cy="2296160"/>
        </p:xfrm>
        <a:graphic>
          <a:graphicData uri="http://schemas.openxmlformats.org/drawingml/2006/table">
            <a:tbl>
              <a:tblPr firstRow="1" bandRow="1">
                <a:tableStyleId>{5940675A-B579-460E-94D1-54222C63F5DA}</a:tableStyleId>
              </a:tblPr>
              <a:tblGrid>
                <a:gridCol w="2743200"/>
                <a:gridCol w="2743200"/>
                <a:gridCol w="2743200"/>
              </a:tblGrid>
              <a:tr h="370840">
                <a:tc>
                  <a:txBody>
                    <a:bodyPr/>
                    <a:lstStyle/>
                    <a:p>
                      <a:r>
                        <a:rPr lang="en-US" dirty="0" smtClean="0"/>
                        <a:t>Previous Word</a:t>
                      </a:r>
                      <a:endParaRPr lang="en-US" dirty="0"/>
                    </a:p>
                  </a:txBody>
                  <a:tcPr/>
                </a:tc>
                <a:tc>
                  <a:txBody>
                    <a:bodyPr/>
                    <a:lstStyle/>
                    <a:p>
                      <a:r>
                        <a:rPr lang="en-US" dirty="0" smtClean="0"/>
                        <a:t>Next Predicted Word (Model 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Next Predicted Word (Model 2)</a:t>
                      </a:r>
                    </a:p>
                    <a:p>
                      <a:endParaRPr lang="en-US" dirty="0"/>
                    </a:p>
                  </a:txBody>
                  <a:tcPr/>
                </a:tc>
              </a:tr>
              <a:tr h="370840">
                <a:tc>
                  <a:txBody>
                    <a:bodyPr/>
                    <a:lstStyle/>
                    <a:p>
                      <a:r>
                        <a:rPr lang="en-US" dirty="0" smtClean="0"/>
                        <a:t>I</a:t>
                      </a:r>
                      <a:endParaRPr lang="en-US" dirty="0"/>
                    </a:p>
                  </a:txBody>
                  <a:tcPr/>
                </a:tc>
                <a:tc>
                  <a:txBody>
                    <a:bodyPr/>
                    <a:lstStyle/>
                    <a:p>
                      <a:r>
                        <a:rPr lang="en-US" dirty="0" smtClean="0"/>
                        <a:t>see</a:t>
                      </a:r>
                      <a:endParaRPr lang="en-US" dirty="0"/>
                    </a:p>
                  </a:txBody>
                  <a:tcPr/>
                </a:tc>
                <a:tc>
                  <a:txBody>
                    <a:bodyPr/>
                    <a:lstStyle/>
                    <a:p>
                      <a:r>
                        <a:rPr lang="en-US" dirty="0" smtClean="0"/>
                        <a:t>see</a:t>
                      </a:r>
                      <a:endParaRPr lang="en-US" dirty="0"/>
                    </a:p>
                  </a:txBody>
                  <a:tcPr/>
                </a:tc>
              </a:tr>
              <a:tr h="370840">
                <a:tc>
                  <a:txBody>
                    <a:bodyPr/>
                    <a:lstStyle/>
                    <a:p>
                      <a:r>
                        <a:rPr lang="en-US" dirty="0" smtClean="0"/>
                        <a:t>he</a:t>
                      </a:r>
                      <a:endParaRPr lang="en-US" dirty="0"/>
                    </a:p>
                  </a:txBody>
                  <a:tcPr/>
                </a:tc>
                <a:tc>
                  <a:txBody>
                    <a:bodyPr/>
                    <a:lstStyle/>
                    <a:p>
                      <a:r>
                        <a:rPr lang="en-US" dirty="0" smtClean="0"/>
                        <a:t>looks</a:t>
                      </a:r>
                      <a:endParaRPr lang="en-US" dirty="0"/>
                    </a:p>
                  </a:txBody>
                  <a:tcPr/>
                </a:tc>
                <a:tc>
                  <a:txBody>
                    <a:bodyPr/>
                    <a:lstStyle/>
                    <a:p>
                      <a:r>
                        <a:rPr lang="en-US" dirty="0" smtClean="0"/>
                        <a:t>goes</a:t>
                      </a:r>
                      <a:endParaRPr lang="en-US" dirty="0"/>
                    </a:p>
                  </a:txBody>
                  <a:tcPr/>
                </a:tc>
              </a:tr>
              <a:tr h="370840">
                <a:tc>
                  <a:txBody>
                    <a:bodyPr/>
                    <a:lstStyle/>
                    <a:p>
                      <a:r>
                        <a:rPr lang="en-US" dirty="0" smtClean="0"/>
                        <a:t>:</a:t>
                      </a:r>
                    </a:p>
                    <a:p>
                      <a:r>
                        <a:rPr lang="en-US" dirty="0" smtClean="0"/>
                        <a:t>:</a:t>
                      </a:r>
                      <a:endParaRPr lang="en-US" dirty="0"/>
                    </a:p>
                  </a:txBody>
                  <a:tcPr/>
                </a:tc>
                <a:tc>
                  <a:txBody>
                    <a:bodyPr/>
                    <a:lstStyle/>
                    <a:p>
                      <a:r>
                        <a:rPr lang="en-US" dirty="0" smtClean="0"/>
                        <a:t>:</a:t>
                      </a:r>
                    </a:p>
                    <a:p>
                      <a:r>
                        <a:rPr lang="en-US" dirty="0" smtClean="0"/>
                        <a:t>:</a:t>
                      </a:r>
                      <a:endParaRPr lang="en-US" dirty="0"/>
                    </a:p>
                  </a:txBody>
                  <a:tcPr/>
                </a:tc>
                <a:tc>
                  <a:txBody>
                    <a:bodyPr/>
                    <a:lstStyle/>
                    <a:p>
                      <a:r>
                        <a:rPr lang="en-US" dirty="0" smtClean="0"/>
                        <a:t>:</a:t>
                      </a:r>
                    </a:p>
                    <a:p>
                      <a:r>
                        <a:rPr lang="en-US" dirty="0" smtClean="0"/>
                        <a:t>:</a:t>
                      </a:r>
                      <a:endParaRPr lang="en-US" dirty="0"/>
                    </a:p>
                  </a:txBody>
                  <a:tcPr/>
                </a:tc>
              </a:tr>
            </a:tbl>
          </a:graphicData>
        </a:graphic>
      </p:graphicFrame>
      <p:sp>
        <p:nvSpPr>
          <p:cNvPr id="5" name="TextBox 4"/>
          <p:cNvSpPr txBox="1"/>
          <p:nvPr/>
        </p:nvSpPr>
        <p:spPr>
          <a:xfrm>
            <a:off x="533400" y="1752600"/>
            <a:ext cx="2971800" cy="584775"/>
          </a:xfrm>
          <a:prstGeom prst="rect">
            <a:avLst/>
          </a:prstGeom>
          <a:noFill/>
        </p:spPr>
        <p:txBody>
          <a:bodyPr wrap="square" rtlCol="0">
            <a:spAutoFit/>
          </a:bodyPr>
          <a:lstStyle/>
          <a:p>
            <a:r>
              <a:rPr lang="en-US" sz="3200" dirty="0" smtClean="0"/>
              <a:t>Look Up Table</a:t>
            </a:r>
            <a:endParaRPr lang="en-US" sz="3200" dirty="0"/>
          </a:p>
        </p:txBody>
      </p:sp>
      <p:sp>
        <p:nvSpPr>
          <p:cNvPr id="6" name="TextBox 5"/>
          <p:cNvSpPr txBox="1"/>
          <p:nvPr/>
        </p:nvSpPr>
        <p:spPr>
          <a:xfrm>
            <a:off x="533400" y="5410200"/>
            <a:ext cx="5791200" cy="369332"/>
          </a:xfrm>
          <a:prstGeom prst="rect">
            <a:avLst/>
          </a:prstGeom>
          <a:noFill/>
        </p:spPr>
        <p:txBody>
          <a:bodyPr wrap="square" rtlCol="0">
            <a:spAutoFit/>
          </a:bodyPr>
          <a:lstStyle/>
          <a:p>
            <a:r>
              <a:rPr lang="en-US" dirty="0" smtClean="0"/>
              <a:t>Look up  is used in predicting the next word </a:t>
            </a:r>
            <a:endParaRPr lang="en-US" dirty="0"/>
          </a:p>
        </p:txBody>
      </p:sp>
    </p:spTree>
    <p:extLst>
      <p:ext uri="{BB962C8B-B14F-4D97-AF65-F5344CB8AC3E}">
        <p14:creationId xmlns:p14="http://schemas.microsoft.com/office/powerpoint/2010/main" xmlns="" val="31670712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Scoring </a:t>
            </a:r>
            <a:r>
              <a:rPr lang="en-US" dirty="0" smtClean="0"/>
              <a:t>Ratio</a:t>
            </a:r>
            <a:endParaRPr lang="en-US" dirty="0"/>
          </a:p>
        </p:txBody>
      </p:sp>
      <p:sp>
        <p:nvSpPr>
          <p:cNvPr id="5" name="Content Placeholder 4"/>
          <p:cNvSpPr>
            <a:spLocks noGrp="1"/>
          </p:cNvSpPr>
          <p:nvPr>
            <p:ph idx="1"/>
          </p:nvPr>
        </p:nvSpPr>
        <p:spPr/>
        <p:txBody>
          <a:bodyPr/>
          <a:lstStyle/>
          <a:p>
            <a:endParaRPr lang="en-US" dirty="0"/>
          </a:p>
        </p:txBody>
      </p:sp>
      <p:graphicFrame>
        <p:nvGraphicFramePr>
          <p:cNvPr id="6" name="Chart 5"/>
          <p:cNvGraphicFramePr/>
          <p:nvPr/>
        </p:nvGraphicFramePr>
        <p:xfrm>
          <a:off x="1371600" y="1752600"/>
          <a:ext cx="58674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3022088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685800"/>
            <a:ext cx="8229600" cy="5715000"/>
          </a:xfrm>
        </p:spPr>
        <p:txBody>
          <a:bodyPr/>
          <a:lstStyle/>
          <a:p>
            <a:pPr marL="514350" indent="-514350">
              <a:buAutoNum type="arabicPeriod" startAt="2"/>
            </a:pPr>
            <a:r>
              <a:rPr lang="en-US" dirty="0" smtClean="0"/>
              <a:t>Perplexity:</a:t>
            </a:r>
          </a:p>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None/>
            </a:pPr>
            <a:r>
              <a:rPr lang="en-US" dirty="0" smtClean="0"/>
              <a:t>Comparison:</a:t>
            </a:r>
            <a:endParaRPr lang="en-US" dirty="0"/>
          </a:p>
        </p:txBody>
      </p:sp>
      <p:pic>
        <p:nvPicPr>
          <p:cNvPr id="3075" name="Picture 3"/>
          <p:cNvPicPr>
            <a:picLocks noChangeAspect="1" noChangeArrowheads="1"/>
          </p:cNvPicPr>
          <p:nvPr/>
        </p:nvPicPr>
        <p:blipFill>
          <a:blip r:embed="rId2"/>
          <a:srcRect/>
          <a:stretch>
            <a:fillRect/>
          </a:stretch>
        </p:blipFill>
        <p:spPr bwMode="auto">
          <a:xfrm>
            <a:off x="2438400" y="1600200"/>
            <a:ext cx="4086532" cy="18288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a:srcRect/>
          <a:stretch>
            <a:fillRect/>
          </a:stretch>
        </p:blipFill>
        <p:spPr bwMode="auto">
          <a:xfrm>
            <a:off x="2514600" y="4038600"/>
            <a:ext cx="4530318" cy="2819400"/>
          </a:xfrm>
          <a:prstGeom prst="rect">
            <a:avLst/>
          </a:prstGeom>
          <a:noFill/>
          <a:ln w="9525">
            <a:noFill/>
            <a:miter lim="800000"/>
            <a:headEnd/>
            <a:tailEnd/>
          </a:ln>
          <a:effectLst/>
        </p:spPr>
      </p:pic>
    </p:spTree>
    <p:extLst>
      <p:ext uri="{BB962C8B-B14F-4D97-AF65-F5344CB8AC3E}">
        <p14:creationId xmlns:p14="http://schemas.microsoft.com/office/powerpoint/2010/main" xmlns="" val="41582468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2286000" y="2057400"/>
          <a:ext cx="5943600"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752600" y="609600"/>
            <a:ext cx="5943600" cy="769441"/>
          </a:xfrm>
          <a:prstGeom prst="rect">
            <a:avLst/>
          </a:prstGeom>
          <a:noFill/>
        </p:spPr>
        <p:txBody>
          <a:bodyPr wrap="square" rtlCol="0">
            <a:spAutoFit/>
          </a:bodyPr>
          <a:lstStyle/>
          <a:p>
            <a:r>
              <a:rPr lang="en-US" sz="4400" dirty="0" smtClean="0"/>
              <a:t>Perplexity Ratio</a:t>
            </a:r>
            <a:endParaRPr lang="en-US" sz="4400" dirty="0"/>
          </a:p>
        </p:txBody>
      </p:sp>
    </p:spTree>
    <p:extLst>
      <p:ext uri="{BB962C8B-B14F-4D97-AF65-F5344CB8AC3E}">
        <p14:creationId xmlns:p14="http://schemas.microsoft.com/office/powerpoint/2010/main" xmlns="" val="2975180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67000"/>
            <a:ext cx="8229600" cy="1143000"/>
          </a:xfrm>
        </p:spPr>
        <p:txBody>
          <a:bodyPr/>
          <a:lstStyle/>
          <a:p>
            <a:r>
              <a:rPr lang="en-US" dirty="0" smtClean="0"/>
              <a:t>POS Tagging</a:t>
            </a:r>
            <a:endParaRPr lang="en-US" dirty="0"/>
          </a:p>
        </p:txBody>
      </p:sp>
    </p:spTree>
    <p:extLst>
      <p:ext uri="{BB962C8B-B14F-4D97-AF65-F5344CB8AC3E}">
        <p14:creationId xmlns:p14="http://schemas.microsoft.com/office/powerpoint/2010/main" xmlns="" val="2155592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Remarks</a:t>
            </a:r>
            <a:endParaRPr lang="en-US" dirty="0"/>
          </a:p>
        </p:txBody>
      </p:sp>
      <p:sp>
        <p:nvSpPr>
          <p:cNvPr id="3" name="Content Placeholder 2"/>
          <p:cNvSpPr>
            <a:spLocks noGrp="1"/>
          </p:cNvSpPr>
          <p:nvPr>
            <p:ph idx="1"/>
          </p:nvPr>
        </p:nvSpPr>
        <p:spPr/>
        <p:txBody>
          <a:bodyPr/>
          <a:lstStyle/>
          <a:p>
            <a:r>
              <a:rPr lang="en-US" dirty="0" smtClean="0"/>
              <a:t>Model 2 is performing poorer  than model 1 because of words are sparse among tags. </a:t>
            </a:r>
            <a:endParaRPr lang="en-US" dirty="0"/>
          </a:p>
        </p:txBody>
      </p:sp>
    </p:spTree>
    <p:extLst>
      <p:ext uri="{BB962C8B-B14F-4D97-AF65-F5344CB8AC3E}">
        <p14:creationId xmlns:p14="http://schemas.microsoft.com/office/powerpoint/2010/main" xmlns="" val="21492746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dirty="0" smtClean="0"/>
              <a:t>Further Experiments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xmlns="" val="30065868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Score (ratio) of word-prediction</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Chart 3"/>
          <p:cNvGraphicFramePr/>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8484663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Perplexity (ratio) of word-prediction</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6630377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Remarks</a:t>
            </a:r>
            <a:endParaRPr lang="en-US" dirty="0"/>
          </a:p>
        </p:txBody>
      </p:sp>
      <p:sp>
        <p:nvSpPr>
          <p:cNvPr id="3" name="Content Placeholder 2"/>
          <p:cNvSpPr>
            <a:spLocks noGrp="1"/>
          </p:cNvSpPr>
          <p:nvPr>
            <p:ph idx="1"/>
          </p:nvPr>
        </p:nvSpPr>
        <p:spPr/>
        <p:txBody>
          <a:bodyPr/>
          <a:lstStyle/>
          <a:p>
            <a:r>
              <a:rPr lang="en-US" dirty="0" smtClean="0"/>
              <a:t>Perplexity is found to be decreasing in this model.</a:t>
            </a:r>
          </a:p>
          <a:p>
            <a:r>
              <a:rPr lang="en-US" dirty="0" smtClean="0"/>
              <a:t>Overall score has been increased.  </a:t>
            </a:r>
            <a:endParaRPr lang="en-US" dirty="0"/>
          </a:p>
        </p:txBody>
      </p:sp>
    </p:spTree>
    <p:extLst>
      <p:ext uri="{BB962C8B-B14F-4D97-AF65-F5344CB8AC3E}">
        <p14:creationId xmlns:p14="http://schemas.microsoft.com/office/powerpoint/2010/main" xmlns="" val="40608757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lstStyle/>
          <a:p>
            <a:endParaRPr lang="en-US" dirty="0"/>
          </a:p>
        </p:txBody>
      </p:sp>
      <p:sp>
        <p:nvSpPr>
          <p:cNvPr id="3" name="Content Placeholder 2"/>
          <p:cNvSpPr>
            <a:spLocks noGrp="1"/>
          </p:cNvSpPr>
          <p:nvPr>
            <p:ph idx="1"/>
          </p:nvPr>
        </p:nvSpPr>
        <p:spPr/>
        <p:txBody>
          <a:bodyPr/>
          <a:lstStyle/>
          <a:p>
            <a:pPr algn="ctr">
              <a:buNone/>
            </a:pPr>
            <a:r>
              <a:rPr lang="en-US" sz="5400" dirty="0" err="1" smtClean="0"/>
              <a:t>Yago</a:t>
            </a:r>
            <a:endParaRPr lang="en-US" dirty="0"/>
          </a:p>
        </p:txBody>
      </p:sp>
    </p:spTree>
    <p:extLst>
      <p:ext uri="{BB962C8B-B14F-4D97-AF65-F5344CB8AC3E}">
        <p14:creationId xmlns:p14="http://schemas.microsoft.com/office/powerpoint/2010/main" xmlns="" val="40118786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pPr>
              <a:buNone/>
            </a:pPr>
            <a:r>
              <a:rPr lang="en-US" sz="3400" dirty="0" smtClean="0">
                <a:cs typeface="Courier New" pitchFamily="49" charset="0"/>
              </a:rPr>
              <a:t>Query : </a:t>
            </a:r>
            <a:r>
              <a:rPr lang="en-US" sz="3400" dirty="0" err="1" smtClean="0">
                <a:cs typeface="Courier New" pitchFamily="49" charset="0"/>
              </a:rPr>
              <a:t>Amitabh</a:t>
            </a:r>
            <a:r>
              <a:rPr lang="en-US" sz="3400" dirty="0" smtClean="0">
                <a:cs typeface="Courier New" pitchFamily="49" charset="0"/>
              </a:rPr>
              <a:t>  and </a:t>
            </a:r>
            <a:r>
              <a:rPr lang="en-US" sz="3400" dirty="0" err="1" smtClean="0">
                <a:cs typeface="Courier New" pitchFamily="49" charset="0"/>
              </a:rPr>
              <a:t>Sachin</a:t>
            </a:r>
            <a:r>
              <a:rPr lang="en-US" sz="3400" dirty="0" smtClean="0">
                <a:cs typeface="Courier New" pitchFamily="49" charset="0"/>
              </a:rPr>
              <a:t> </a:t>
            </a:r>
          </a:p>
          <a:p>
            <a:pPr>
              <a:buNone/>
            </a:pPr>
            <a:endParaRPr lang="en-US" dirty="0" smtClean="0">
              <a:cs typeface="Courier New" pitchFamily="49" charset="0"/>
            </a:endParaRPr>
          </a:p>
          <a:p>
            <a:pPr>
              <a:buNone/>
            </a:pPr>
            <a:r>
              <a:rPr lang="en-US" dirty="0" err="1" smtClean="0">
                <a:cs typeface="Courier New" pitchFamily="49" charset="0"/>
              </a:rPr>
              <a:t>wikicategory_Living_people</a:t>
            </a:r>
            <a:r>
              <a:rPr lang="en-US" dirty="0" smtClean="0">
                <a:cs typeface="Courier New" pitchFamily="49" charset="0"/>
              </a:rPr>
              <a:t> -- &lt;type&gt; -- </a:t>
            </a:r>
            <a:r>
              <a:rPr lang="en-US" dirty="0" err="1" smtClean="0">
                <a:cs typeface="Courier New" pitchFamily="49" charset="0"/>
              </a:rPr>
              <a:t>Amitabh_Bachchan</a:t>
            </a:r>
            <a:r>
              <a:rPr lang="en-US" dirty="0" smtClean="0">
                <a:cs typeface="Courier New" pitchFamily="49" charset="0"/>
              </a:rPr>
              <a:t> -- &lt;</a:t>
            </a:r>
            <a:r>
              <a:rPr lang="en-US" dirty="0" err="1" smtClean="0">
                <a:cs typeface="Courier New" pitchFamily="49" charset="0"/>
              </a:rPr>
              <a:t>givenNameOf</a:t>
            </a:r>
            <a:r>
              <a:rPr lang="en-US" dirty="0" smtClean="0">
                <a:cs typeface="Courier New" pitchFamily="49" charset="0"/>
              </a:rPr>
              <a:t>&gt; -- </a:t>
            </a:r>
            <a:r>
              <a:rPr lang="en-US" dirty="0" err="1" smtClean="0">
                <a:cs typeface="Courier New" pitchFamily="49" charset="0"/>
              </a:rPr>
              <a:t>Amitabh</a:t>
            </a:r>
            <a:r>
              <a:rPr lang="en-US" dirty="0" smtClean="0">
                <a:cs typeface="Courier New" pitchFamily="49" charset="0"/>
              </a:rPr>
              <a:t> </a:t>
            </a:r>
          </a:p>
          <a:p>
            <a:pPr>
              <a:buNone/>
            </a:pPr>
            <a:endParaRPr lang="en-US" dirty="0" smtClean="0">
              <a:cs typeface="Courier New" pitchFamily="49" charset="0"/>
            </a:endParaRPr>
          </a:p>
          <a:p>
            <a:pPr>
              <a:buNone/>
            </a:pPr>
            <a:r>
              <a:rPr lang="en-US" dirty="0" err="1" smtClean="0">
                <a:cs typeface="Courier New" pitchFamily="49" charset="0"/>
              </a:rPr>
              <a:t>wikicategory_Living_people</a:t>
            </a:r>
            <a:r>
              <a:rPr lang="en-US" dirty="0" smtClean="0">
                <a:cs typeface="Courier New" pitchFamily="49" charset="0"/>
              </a:rPr>
              <a:t> -- &lt;type&gt; -- </a:t>
            </a:r>
            <a:r>
              <a:rPr lang="en-US" dirty="0" err="1" smtClean="0">
                <a:cs typeface="Courier New" pitchFamily="49" charset="0"/>
              </a:rPr>
              <a:t>Sachin_Tendulkar</a:t>
            </a:r>
            <a:r>
              <a:rPr lang="en-US" dirty="0" smtClean="0">
                <a:cs typeface="Courier New" pitchFamily="49" charset="0"/>
              </a:rPr>
              <a:t> -- &lt;</a:t>
            </a:r>
            <a:r>
              <a:rPr lang="en-US" dirty="0" err="1" smtClean="0">
                <a:cs typeface="Courier New" pitchFamily="49" charset="0"/>
              </a:rPr>
              <a:t>givenNameOf</a:t>
            </a:r>
            <a:r>
              <a:rPr lang="en-US" dirty="0" smtClean="0">
                <a:cs typeface="Courier New" pitchFamily="49" charset="0"/>
              </a:rPr>
              <a:t>&gt; -- </a:t>
            </a:r>
            <a:r>
              <a:rPr lang="en-US" dirty="0" err="1" smtClean="0">
                <a:cs typeface="Courier New" pitchFamily="49" charset="0"/>
              </a:rPr>
              <a:t>Sachin</a:t>
            </a:r>
            <a:r>
              <a:rPr lang="en-US" dirty="0" smtClean="0">
                <a:cs typeface="Courier New" pitchFamily="49" charset="0"/>
              </a:rPr>
              <a:t> </a:t>
            </a:r>
          </a:p>
          <a:p>
            <a:pPr>
              <a:buNone/>
            </a:pPr>
            <a:endParaRPr lang="en-US" dirty="0" smtClean="0">
              <a:cs typeface="Courier New" pitchFamily="49" charset="0"/>
            </a:endParaRPr>
          </a:p>
          <a:p>
            <a:pPr>
              <a:buNone/>
            </a:pPr>
            <a:r>
              <a:rPr lang="en-US" dirty="0" smtClean="0">
                <a:cs typeface="Courier New" pitchFamily="49" charset="0"/>
              </a:rPr>
              <a:t>ANOTHER-PATH</a:t>
            </a:r>
          </a:p>
          <a:p>
            <a:pPr>
              <a:buNone/>
            </a:pPr>
            <a:r>
              <a:rPr lang="en-US" dirty="0" err="1" smtClean="0">
                <a:cs typeface="Courier New" pitchFamily="49" charset="0"/>
              </a:rPr>
              <a:t>wikicategory_Padma_Shri_recipients</a:t>
            </a:r>
            <a:r>
              <a:rPr lang="en-US" dirty="0" smtClean="0">
                <a:cs typeface="Courier New" pitchFamily="49" charset="0"/>
              </a:rPr>
              <a:t> -- &lt;type&gt; -- </a:t>
            </a:r>
            <a:r>
              <a:rPr lang="en-US" dirty="0" err="1" smtClean="0">
                <a:cs typeface="Courier New" pitchFamily="49" charset="0"/>
              </a:rPr>
              <a:t>Amitabh_Bachchan</a:t>
            </a:r>
            <a:r>
              <a:rPr lang="en-US" dirty="0" smtClean="0">
                <a:cs typeface="Courier New" pitchFamily="49" charset="0"/>
              </a:rPr>
              <a:t> -- &lt;</a:t>
            </a:r>
            <a:r>
              <a:rPr lang="en-US" dirty="0" err="1" smtClean="0">
                <a:cs typeface="Courier New" pitchFamily="49" charset="0"/>
              </a:rPr>
              <a:t>givenNameOf</a:t>
            </a:r>
            <a:r>
              <a:rPr lang="en-US" dirty="0" smtClean="0">
                <a:cs typeface="Courier New" pitchFamily="49" charset="0"/>
              </a:rPr>
              <a:t>&gt; -- </a:t>
            </a:r>
            <a:r>
              <a:rPr lang="en-US" dirty="0" err="1" smtClean="0">
                <a:cs typeface="Courier New" pitchFamily="49" charset="0"/>
              </a:rPr>
              <a:t>Amitabh</a:t>
            </a:r>
            <a:r>
              <a:rPr lang="en-US" dirty="0" smtClean="0">
                <a:cs typeface="Courier New" pitchFamily="49" charset="0"/>
              </a:rPr>
              <a:t> </a:t>
            </a:r>
          </a:p>
          <a:p>
            <a:pPr>
              <a:buNone/>
            </a:pPr>
            <a:endParaRPr lang="en-US" dirty="0" smtClean="0">
              <a:cs typeface="Courier New" pitchFamily="49" charset="0"/>
            </a:endParaRPr>
          </a:p>
          <a:p>
            <a:pPr>
              <a:buNone/>
            </a:pPr>
            <a:r>
              <a:rPr lang="en-US" dirty="0" err="1" smtClean="0">
                <a:cs typeface="Courier New" pitchFamily="49" charset="0"/>
              </a:rPr>
              <a:t>wikicategory_Padma_Shri_recipients</a:t>
            </a:r>
            <a:r>
              <a:rPr lang="en-US" dirty="0" smtClean="0">
                <a:cs typeface="Courier New" pitchFamily="49" charset="0"/>
              </a:rPr>
              <a:t> -- &lt;type&gt; -- </a:t>
            </a:r>
            <a:r>
              <a:rPr lang="en-US" dirty="0" err="1" smtClean="0">
                <a:cs typeface="Courier New" pitchFamily="49" charset="0"/>
              </a:rPr>
              <a:t>Sachin_Tendulkar</a:t>
            </a:r>
            <a:r>
              <a:rPr lang="en-US" dirty="0" smtClean="0">
                <a:cs typeface="Courier New" pitchFamily="49" charset="0"/>
              </a:rPr>
              <a:t> -- &lt;</a:t>
            </a:r>
            <a:r>
              <a:rPr lang="en-US" dirty="0" err="1" smtClean="0">
                <a:cs typeface="Courier New" pitchFamily="49" charset="0"/>
              </a:rPr>
              <a:t>givenNameOf</a:t>
            </a:r>
            <a:r>
              <a:rPr lang="en-US" dirty="0" smtClean="0">
                <a:cs typeface="Courier New" pitchFamily="49" charset="0"/>
              </a:rPr>
              <a:t>&gt; -- </a:t>
            </a:r>
            <a:r>
              <a:rPr lang="en-US" dirty="0" err="1" smtClean="0">
                <a:cs typeface="Courier New" pitchFamily="49" charset="0"/>
              </a:rPr>
              <a:t>Sachin</a:t>
            </a:r>
            <a:r>
              <a:rPr lang="en-US" dirty="0" smtClean="0">
                <a:cs typeface="Courier New" pitchFamily="49" charset="0"/>
              </a:rPr>
              <a:t> </a:t>
            </a:r>
          </a:p>
          <a:p>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xmlns="" val="37519188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Example#2</a:t>
            </a:r>
            <a:endParaRPr lang="en-US" dirty="0"/>
          </a:p>
        </p:txBody>
      </p:sp>
      <p:sp>
        <p:nvSpPr>
          <p:cNvPr id="3" name="Content Placeholder 2"/>
          <p:cNvSpPr>
            <a:spLocks noGrp="1"/>
          </p:cNvSpPr>
          <p:nvPr>
            <p:ph idx="1"/>
          </p:nvPr>
        </p:nvSpPr>
        <p:spPr>
          <a:xfrm>
            <a:off x="457200" y="1219200"/>
            <a:ext cx="8229600" cy="5486400"/>
          </a:xfrm>
        </p:spPr>
        <p:txBody>
          <a:bodyPr>
            <a:normAutofit fontScale="62500" lnSpcReduction="20000"/>
          </a:bodyPr>
          <a:lstStyle/>
          <a:p>
            <a:pPr>
              <a:buNone/>
            </a:pPr>
            <a:r>
              <a:rPr lang="en-US" b="1" dirty="0" smtClean="0"/>
              <a:t>Query : India and Pakistan</a:t>
            </a:r>
          </a:p>
          <a:p>
            <a:pPr>
              <a:buNone/>
            </a:pPr>
            <a:endParaRPr lang="en-US" b="1" dirty="0" smtClean="0"/>
          </a:p>
          <a:p>
            <a:pPr>
              <a:buNone/>
            </a:pPr>
            <a:r>
              <a:rPr lang="en-US" b="1" dirty="0" smtClean="0"/>
              <a:t>PATH</a:t>
            </a:r>
          </a:p>
          <a:p>
            <a:pPr>
              <a:buNone/>
            </a:pPr>
            <a:r>
              <a:rPr lang="en-US" dirty="0" err="1" smtClean="0"/>
              <a:t>wikicategory_WTO_member_economies</a:t>
            </a:r>
            <a:r>
              <a:rPr lang="en-US" dirty="0" smtClean="0"/>
              <a:t> -- &lt;type&gt; -- India </a:t>
            </a:r>
          </a:p>
          <a:p>
            <a:pPr>
              <a:buNone/>
            </a:pPr>
            <a:endParaRPr lang="en-US" dirty="0" smtClean="0"/>
          </a:p>
          <a:p>
            <a:pPr>
              <a:buNone/>
            </a:pPr>
            <a:r>
              <a:rPr lang="en-US" dirty="0" err="1" smtClean="0"/>
              <a:t>wikicategory_WTO_member_economies</a:t>
            </a:r>
            <a:r>
              <a:rPr lang="en-US" dirty="0" smtClean="0"/>
              <a:t> -- &lt;type&gt; -- Pakistan </a:t>
            </a:r>
          </a:p>
          <a:p>
            <a:pPr>
              <a:buNone/>
            </a:pPr>
            <a:endParaRPr lang="en-US" dirty="0" smtClean="0"/>
          </a:p>
          <a:p>
            <a:pPr>
              <a:buNone/>
            </a:pPr>
            <a:r>
              <a:rPr lang="en-US" b="1" dirty="0" smtClean="0"/>
              <a:t>ANOTHER-PATH</a:t>
            </a:r>
          </a:p>
          <a:p>
            <a:pPr>
              <a:buNone/>
            </a:pPr>
            <a:r>
              <a:rPr lang="en-US" dirty="0" err="1" smtClean="0"/>
              <a:t>wikicategory_English-speaking_countries_and_territories</a:t>
            </a:r>
            <a:r>
              <a:rPr lang="en-US" dirty="0" smtClean="0"/>
              <a:t> -- &lt;type&gt; -- India </a:t>
            </a:r>
          </a:p>
          <a:p>
            <a:pPr>
              <a:buNone/>
            </a:pPr>
            <a:endParaRPr lang="en-US" dirty="0" smtClean="0"/>
          </a:p>
          <a:p>
            <a:pPr>
              <a:buNone/>
            </a:pPr>
            <a:r>
              <a:rPr lang="en-US" dirty="0" err="1" smtClean="0"/>
              <a:t>wikicategory_English-speaking_countries_and_territories</a:t>
            </a:r>
            <a:r>
              <a:rPr lang="en-US" dirty="0" smtClean="0"/>
              <a:t> -- &lt;type&gt; -- Pakistan </a:t>
            </a:r>
          </a:p>
          <a:p>
            <a:pPr>
              <a:buNone/>
            </a:pPr>
            <a:endParaRPr lang="en-US" dirty="0" smtClean="0"/>
          </a:p>
          <a:p>
            <a:pPr>
              <a:buNone/>
            </a:pPr>
            <a:r>
              <a:rPr lang="en-US" b="1" dirty="0" smtClean="0"/>
              <a:t>ANOTHER-PATH</a:t>
            </a:r>
          </a:p>
          <a:p>
            <a:pPr>
              <a:buNone/>
            </a:pPr>
            <a:r>
              <a:rPr lang="en-US" dirty="0" err="1" smtClean="0"/>
              <a:t>Operation_Meghdoot</a:t>
            </a:r>
            <a:r>
              <a:rPr lang="en-US" dirty="0" smtClean="0"/>
              <a:t> -- &lt;</a:t>
            </a:r>
            <a:r>
              <a:rPr lang="en-US" dirty="0" err="1" smtClean="0"/>
              <a:t>participatedIn</a:t>
            </a:r>
            <a:r>
              <a:rPr lang="en-US" dirty="0" smtClean="0"/>
              <a:t>&gt; -- India </a:t>
            </a:r>
          </a:p>
          <a:p>
            <a:pPr>
              <a:buNone/>
            </a:pPr>
            <a:endParaRPr lang="en-US" dirty="0" smtClean="0"/>
          </a:p>
          <a:p>
            <a:pPr>
              <a:buNone/>
            </a:pPr>
            <a:r>
              <a:rPr lang="en-US" dirty="0" err="1" smtClean="0"/>
              <a:t>Operation_Meghdoot</a:t>
            </a:r>
            <a:r>
              <a:rPr lang="en-US" dirty="0" smtClean="0"/>
              <a:t> -- &lt;</a:t>
            </a:r>
            <a:r>
              <a:rPr lang="en-US" dirty="0" err="1" smtClean="0"/>
              <a:t>participatedIn</a:t>
            </a:r>
            <a:r>
              <a:rPr lang="en-US" dirty="0" smtClean="0"/>
              <a:t>&gt; -- Pakistan </a:t>
            </a:r>
          </a:p>
          <a:p>
            <a:pPr>
              <a:buNone/>
            </a:pPr>
            <a:endParaRPr lang="en-US" dirty="0" smtClean="0"/>
          </a:p>
          <a:p>
            <a:endParaRPr lang="en-US" dirty="0"/>
          </a:p>
        </p:txBody>
      </p:sp>
    </p:spTree>
    <p:extLst>
      <p:ext uri="{BB962C8B-B14F-4D97-AF65-F5344CB8AC3E}">
        <p14:creationId xmlns:p14="http://schemas.microsoft.com/office/powerpoint/2010/main" xmlns="" val="2086731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buNone/>
            </a:pPr>
            <a:r>
              <a:rPr lang="en-US" dirty="0" smtClean="0"/>
              <a:t>ANOTHER-PATH</a:t>
            </a:r>
          </a:p>
          <a:p>
            <a:pPr>
              <a:buNone/>
            </a:pPr>
            <a:r>
              <a:rPr lang="en-US" dirty="0" err="1" smtClean="0"/>
              <a:t>Operation_Trident</a:t>
            </a:r>
            <a:r>
              <a:rPr lang="en-US" dirty="0" smtClean="0"/>
              <a:t>_(Indo-</a:t>
            </a:r>
            <a:r>
              <a:rPr lang="en-US" dirty="0" err="1" smtClean="0"/>
              <a:t>Pakistani_War</a:t>
            </a:r>
            <a:r>
              <a:rPr lang="en-US" dirty="0" smtClean="0"/>
              <a:t>) -- &lt;</a:t>
            </a:r>
            <a:r>
              <a:rPr lang="en-US" dirty="0" err="1" smtClean="0"/>
              <a:t>participatedIn</a:t>
            </a:r>
            <a:r>
              <a:rPr lang="en-US" dirty="0" smtClean="0"/>
              <a:t>&gt; -- India </a:t>
            </a:r>
          </a:p>
          <a:p>
            <a:pPr>
              <a:buNone/>
            </a:pPr>
            <a:endParaRPr lang="en-US" dirty="0" smtClean="0"/>
          </a:p>
          <a:p>
            <a:pPr>
              <a:buNone/>
            </a:pPr>
            <a:r>
              <a:rPr lang="en-US" dirty="0" err="1" smtClean="0"/>
              <a:t>Operation_Trident</a:t>
            </a:r>
            <a:r>
              <a:rPr lang="en-US" dirty="0" smtClean="0"/>
              <a:t>_(Indo-</a:t>
            </a:r>
            <a:r>
              <a:rPr lang="en-US" dirty="0" err="1" smtClean="0"/>
              <a:t>Pakistani_War</a:t>
            </a:r>
            <a:r>
              <a:rPr lang="en-US" dirty="0" smtClean="0"/>
              <a:t>) -- &lt;</a:t>
            </a:r>
            <a:r>
              <a:rPr lang="en-US" dirty="0" err="1" smtClean="0"/>
              <a:t>participatedIn</a:t>
            </a:r>
            <a:r>
              <a:rPr lang="en-US" dirty="0" smtClean="0"/>
              <a:t>&gt; -- Pakistan </a:t>
            </a:r>
          </a:p>
          <a:p>
            <a:pPr>
              <a:buNone/>
            </a:pPr>
            <a:endParaRPr lang="en-US" dirty="0" smtClean="0"/>
          </a:p>
          <a:p>
            <a:pPr>
              <a:buNone/>
            </a:pPr>
            <a:r>
              <a:rPr lang="en-US" dirty="0" smtClean="0"/>
              <a:t>ANOTHER-PATH</a:t>
            </a:r>
          </a:p>
          <a:p>
            <a:pPr>
              <a:buNone/>
            </a:pPr>
            <a:r>
              <a:rPr lang="en-US" dirty="0" err="1" smtClean="0"/>
              <a:t>Siachen_conflict</a:t>
            </a:r>
            <a:r>
              <a:rPr lang="en-US" dirty="0" smtClean="0"/>
              <a:t> -- &lt;</a:t>
            </a:r>
            <a:r>
              <a:rPr lang="en-US" dirty="0" err="1" smtClean="0"/>
              <a:t>participatedIn</a:t>
            </a:r>
            <a:r>
              <a:rPr lang="en-US" dirty="0" smtClean="0"/>
              <a:t>&gt; -- India </a:t>
            </a:r>
          </a:p>
          <a:p>
            <a:pPr>
              <a:buNone/>
            </a:pPr>
            <a:endParaRPr lang="en-US" dirty="0" smtClean="0"/>
          </a:p>
          <a:p>
            <a:pPr>
              <a:buNone/>
            </a:pPr>
            <a:r>
              <a:rPr lang="en-US" dirty="0" err="1" smtClean="0"/>
              <a:t>Siachen_conflict</a:t>
            </a:r>
            <a:r>
              <a:rPr lang="en-US" dirty="0" smtClean="0"/>
              <a:t> -- &lt;</a:t>
            </a:r>
            <a:r>
              <a:rPr lang="en-US" dirty="0" err="1" smtClean="0"/>
              <a:t>participatedIn</a:t>
            </a:r>
            <a:r>
              <a:rPr lang="en-US" dirty="0" smtClean="0"/>
              <a:t>&gt; -- Pakistan </a:t>
            </a:r>
          </a:p>
          <a:p>
            <a:pPr>
              <a:buNone/>
            </a:pPr>
            <a:endParaRPr lang="en-US" dirty="0" smtClean="0"/>
          </a:p>
          <a:p>
            <a:pPr>
              <a:buNone/>
            </a:pPr>
            <a:r>
              <a:rPr lang="en-US" dirty="0" smtClean="0"/>
              <a:t>ANOTHER-PATH</a:t>
            </a:r>
          </a:p>
          <a:p>
            <a:pPr>
              <a:buNone/>
            </a:pPr>
            <a:r>
              <a:rPr lang="en-US" dirty="0" err="1" smtClean="0"/>
              <a:t>wikicategory_Asian_countries</a:t>
            </a:r>
            <a:r>
              <a:rPr lang="en-US" dirty="0" smtClean="0"/>
              <a:t> -- &lt;type&gt; -- India </a:t>
            </a:r>
          </a:p>
          <a:p>
            <a:pPr>
              <a:buNone/>
            </a:pPr>
            <a:endParaRPr lang="en-US" dirty="0" smtClean="0"/>
          </a:p>
          <a:p>
            <a:pPr>
              <a:buNone/>
            </a:pPr>
            <a:r>
              <a:rPr lang="en-US" dirty="0" err="1" smtClean="0"/>
              <a:t>wikicategory_Asian_countries</a:t>
            </a:r>
            <a:r>
              <a:rPr lang="en-US" dirty="0" smtClean="0"/>
              <a:t> -- &lt;type&gt; -- Pakistan </a:t>
            </a:r>
          </a:p>
          <a:p>
            <a:endParaRPr lang="en-US" dirty="0" smtClean="0"/>
          </a:p>
          <a:p>
            <a:endParaRPr lang="en-US" dirty="0" smtClean="0"/>
          </a:p>
          <a:p>
            <a:endParaRPr lang="en-US" dirty="0"/>
          </a:p>
        </p:txBody>
      </p:sp>
    </p:spTree>
    <p:extLst>
      <p:ext uri="{BB962C8B-B14F-4D97-AF65-F5344CB8AC3E}">
        <p14:creationId xmlns:p14="http://schemas.microsoft.com/office/powerpoint/2010/main" xmlns="" val="33217351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410200"/>
          </a:xfrm>
        </p:spPr>
        <p:txBody>
          <a:bodyPr>
            <a:normAutofit fontScale="55000" lnSpcReduction="20000"/>
          </a:bodyPr>
          <a:lstStyle/>
          <a:p>
            <a:pPr>
              <a:buNone/>
            </a:pPr>
            <a:r>
              <a:rPr lang="en-US" dirty="0" smtClean="0"/>
              <a:t>ANOTHER-PATH</a:t>
            </a:r>
          </a:p>
          <a:p>
            <a:pPr>
              <a:buNone/>
            </a:pPr>
            <a:r>
              <a:rPr lang="en-US" dirty="0" err="1" smtClean="0"/>
              <a:t>Capture_of_Kishangarh_Fort</a:t>
            </a:r>
            <a:r>
              <a:rPr lang="en-US" dirty="0" smtClean="0"/>
              <a:t> -- &lt;</a:t>
            </a:r>
            <a:r>
              <a:rPr lang="en-US" dirty="0" err="1" smtClean="0"/>
              <a:t>participatedIn</a:t>
            </a:r>
            <a:r>
              <a:rPr lang="en-US" dirty="0" smtClean="0"/>
              <a:t>&gt; -- India </a:t>
            </a:r>
          </a:p>
          <a:p>
            <a:pPr>
              <a:buNone/>
            </a:pPr>
            <a:endParaRPr lang="en-US" dirty="0" smtClean="0"/>
          </a:p>
          <a:p>
            <a:pPr>
              <a:buNone/>
            </a:pPr>
            <a:r>
              <a:rPr lang="en-US" dirty="0" err="1" smtClean="0"/>
              <a:t>Capture_of_Kishangarh_Fort</a:t>
            </a:r>
            <a:r>
              <a:rPr lang="en-US" dirty="0" smtClean="0"/>
              <a:t> -- &lt;</a:t>
            </a:r>
            <a:r>
              <a:rPr lang="en-US" dirty="0" err="1" smtClean="0"/>
              <a:t>participatedIn</a:t>
            </a:r>
            <a:r>
              <a:rPr lang="en-US" dirty="0" smtClean="0"/>
              <a:t>&gt; -- Pakistan </a:t>
            </a:r>
          </a:p>
          <a:p>
            <a:pPr>
              <a:buNone/>
            </a:pPr>
            <a:r>
              <a:rPr lang="en-US" dirty="0" smtClean="0"/>
              <a:t>ANOTHER-PATH</a:t>
            </a:r>
          </a:p>
          <a:p>
            <a:pPr>
              <a:buNone/>
            </a:pPr>
            <a:r>
              <a:rPr lang="en-US" dirty="0" err="1" smtClean="0"/>
              <a:t>wikicategory_South_Asian_countries</a:t>
            </a:r>
            <a:r>
              <a:rPr lang="en-US" dirty="0" smtClean="0"/>
              <a:t> -- &lt;type&gt; -- India </a:t>
            </a:r>
          </a:p>
          <a:p>
            <a:pPr>
              <a:buNone/>
            </a:pPr>
            <a:endParaRPr lang="en-US" dirty="0" smtClean="0"/>
          </a:p>
          <a:p>
            <a:pPr>
              <a:buNone/>
            </a:pPr>
            <a:r>
              <a:rPr lang="en-US" dirty="0" err="1" smtClean="0"/>
              <a:t>wikicategory_South_Asian_countries</a:t>
            </a:r>
            <a:r>
              <a:rPr lang="en-US" dirty="0" smtClean="0"/>
              <a:t> -- &lt;type&gt; -- Pakistan </a:t>
            </a:r>
          </a:p>
          <a:p>
            <a:pPr>
              <a:buNone/>
            </a:pPr>
            <a:endParaRPr lang="en-US" dirty="0" smtClean="0"/>
          </a:p>
          <a:p>
            <a:pPr>
              <a:buNone/>
            </a:pPr>
            <a:r>
              <a:rPr lang="en-US" dirty="0" smtClean="0"/>
              <a:t>ANOTHER-PATH</a:t>
            </a:r>
          </a:p>
          <a:p>
            <a:pPr>
              <a:buNone/>
            </a:pPr>
            <a:r>
              <a:rPr lang="en-US" dirty="0" err="1" smtClean="0"/>
              <a:t>Operation_Enduring_Freedom</a:t>
            </a:r>
            <a:r>
              <a:rPr lang="en-US" dirty="0" smtClean="0"/>
              <a:t> -- &lt;</a:t>
            </a:r>
            <a:r>
              <a:rPr lang="en-US" dirty="0" err="1" smtClean="0"/>
              <a:t>participatedIn</a:t>
            </a:r>
            <a:r>
              <a:rPr lang="en-US" dirty="0" smtClean="0"/>
              <a:t>&gt; -- India </a:t>
            </a:r>
          </a:p>
          <a:p>
            <a:pPr>
              <a:buNone/>
            </a:pPr>
            <a:endParaRPr lang="en-US" dirty="0" smtClean="0"/>
          </a:p>
          <a:p>
            <a:pPr>
              <a:buNone/>
            </a:pPr>
            <a:r>
              <a:rPr lang="en-US" dirty="0" err="1" smtClean="0"/>
              <a:t>Operation_Enduring_Freedom</a:t>
            </a:r>
            <a:r>
              <a:rPr lang="en-US" dirty="0" smtClean="0"/>
              <a:t> -- &lt;</a:t>
            </a:r>
            <a:r>
              <a:rPr lang="en-US" dirty="0" err="1" smtClean="0"/>
              <a:t>participatedIn</a:t>
            </a:r>
            <a:r>
              <a:rPr lang="en-US" dirty="0" smtClean="0"/>
              <a:t>&gt; -- Pakistan </a:t>
            </a:r>
          </a:p>
          <a:p>
            <a:pPr>
              <a:buNone/>
            </a:pPr>
            <a:endParaRPr lang="en-US" dirty="0" smtClean="0"/>
          </a:p>
          <a:p>
            <a:pPr>
              <a:buNone/>
            </a:pPr>
            <a:r>
              <a:rPr lang="en-US" dirty="0" smtClean="0"/>
              <a:t>ANOTHER-PATH</a:t>
            </a:r>
          </a:p>
          <a:p>
            <a:pPr>
              <a:buNone/>
            </a:pPr>
            <a:r>
              <a:rPr lang="en-US" dirty="0" smtClean="0"/>
              <a:t>wordnet_region_108630039 -- &lt;type&gt; -- India </a:t>
            </a:r>
          </a:p>
          <a:p>
            <a:pPr>
              <a:buNone/>
            </a:pPr>
            <a:endParaRPr lang="en-US" dirty="0" smtClean="0"/>
          </a:p>
          <a:p>
            <a:pPr>
              <a:buNone/>
            </a:pPr>
            <a:r>
              <a:rPr lang="en-US" dirty="0" smtClean="0"/>
              <a:t>wordnet_region_108630039 -- &lt;type&gt; -- Pakistan</a:t>
            </a:r>
            <a:endParaRPr lang="en-US" dirty="0"/>
          </a:p>
        </p:txBody>
      </p:sp>
    </p:spTree>
    <p:extLst>
      <p:ext uri="{BB962C8B-B14F-4D97-AF65-F5344CB8AC3E}">
        <p14:creationId xmlns:p14="http://schemas.microsoft.com/office/powerpoint/2010/main" xmlns="" val="4228672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6513" y="503238"/>
            <a:ext cx="9070975" cy="5851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8478185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lstStyle/>
          <a:p>
            <a:pPr>
              <a:buNone/>
            </a:pPr>
            <a:r>
              <a:rPr lang="en-US" dirty="0" smtClean="0"/>
              <a:t>Query: Tom and Jerry</a:t>
            </a:r>
          </a:p>
          <a:p>
            <a:pPr>
              <a:buNone/>
            </a:pPr>
            <a:endParaRPr lang="en-US" dirty="0" smtClean="0"/>
          </a:p>
          <a:p>
            <a:pPr>
              <a:buNone/>
            </a:pPr>
            <a:r>
              <a:rPr lang="en-US" dirty="0" err="1" smtClean="0"/>
              <a:t>wikicategory_Living_people</a:t>
            </a:r>
            <a:r>
              <a:rPr lang="en-US" dirty="0" smtClean="0"/>
              <a:t> -- &lt;type&gt; -- </a:t>
            </a:r>
            <a:r>
              <a:rPr lang="en-US" dirty="0" err="1" smtClean="0"/>
              <a:t>Tom_Green</a:t>
            </a:r>
            <a:r>
              <a:rPr lang="en-US" dirty="0" smtClean="0"/>
              <a:t> -- &lt;</a:t>
            </a:r>
            <a:r>
              <a:rPr lang="en-US" dirty="0" err="1" smtClean="0"/>
              <a:t>givenNameOf</a:t>
            </a:r>
            <a:r>
              <a:rPr lang="en-US" dirty="0" smtClean="0"/>
              <a:t>&gt; -- Tom </a:t>
            </a:r>
          </a:p>
          <a:p>
            <a:pPr>
              <a:buNone/>
            </a:pPr>
            <a:endParaRPr lang="en-US" dirty="0" smtClean="0"/>
          </a:p>
          <a:p>
            <a:pPr>
              <a:buNone/>
            </a:pPr>
            <a:r>
              <a:rPr lang="en-US" dirty="0" err="1" smtClean="0"/>
              <a:t>wikicategory_Living_people</a:t>
            </a:r>
            <a:r>
              <a:rPr lang="en-US" dirty="0" smtClean="0"/>
              <a:t> -- &lt;type&gt; -- </a:t>
            </a:r>
            <a:r>
              <a:rPr lang="en-US" dirty="0" err="1" smtClean="0"/>
              <a:t>Jerry_Brown</a:t>
            </a:r>
            <a:r>
              <a:rPr lang="en-US" dirty="0" smtClean="0"/>
              <a:t> -- &lt;</a:t>
            </a:r>
            <a:r>
              <a:rPr lang="en-US" dirty="0" err="1" smtClean="0"/>
              <a:t>givenNameOf</a:t>
            </a:r>
            <a:r>
              <a:rPr lang="en-US" dirty="0" smtClean="0"/>
              <a:t>&gt; -- Jerry </a:t>
            </a:r>
          </a:p>
          <a:p>
            <a:endParaRPr lang="en-US" dirty="0"/>
          </a:p>
        </p:txBody>
      </p:sp>
    </p:spTree>
    <p:extLst>
      <p:ext uri="{BB962C8B-B14F-4D97-AF65-F5344CB8AC3E}">
        <p14:creationId xmlns:p14="http://schemas.microsoft.com/office/powerpoint/2010/main" xmlns="" val="22875854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Parsing</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295400" y="1752600"/>
            <a:ext cx="6777038" cy="4688448"/>
          </a:xfrm>
          <a:prstGeom prst="rect">
            <a:avLst/>
          </a:prstGeom>
          <a:noFill/>
          <a:ln w="9525">
            <a:noFill/>
            <a:miter lim="800000"/>
            <a:headEnd/>
            <a:tailEnd/>
          </a:ln>
          <a:effectLst/>
        </p:spPr>
      </p:pic>
      <p:sp>
        <p:nvSpPr>
          <p:cNvPr id="5" name="TextBox 4"/>
          <p:cNvSpPr txBox="1"/>
          <p:nvPr/>
        </p:nvSpPr>
        <p:spPr>
          <a:xfrm>
            <a:off x="990600" y="1219200"/>
            <a:ext cx="6705600" cy="461665"/>
          </a:xfrm>
          <a:prstGeom prst="rect">
            <a:avLst/>
          </a:prstGeom>
          <a:noFill/>
        </p:spPr>
        <p:txBody>
          <a:bodyPr wrap="square" rtlCol="0">
            <a:spAutoFit/>
          </a:bodyPr>
          <a:lstStyle/>
          <a:p>
            <a:r>
              <a:rPr lang="en-US" sz="2400" dirty="0" smtClean="0"/>
              <a:t>Example#1:</a:t>
            </a:r>
            <a:endParaRPr lang="en-US" sz="2400" dirty="0"/>
          </a:p>
        </p:txBody>
      </p:sp>
    </p:spTree>
    <p:extLst>
      <p:ext uri="{BB962C8B-B14F-4D97-AF65-F5344CB8AC3E}">
        <p14:creationId xmlns:p14="http://schemas.microsoft.com/office/powerpoint/2010/main" xmlns="" val="14684518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1295400"/>
            <a:ext cx="8229600" cy="4830763"/>
          </a:xfrm>
        </p:spPr>
        <p:txBody>
          <a:bodyPr/>
          <a:lstStyle/>
          <a:p>
            <a:pPr>
              <a:buNone/>
            </a:pPr>
            <a:r>
              <a:rPr lang="en-US" dirty="0" smtClean="0"/>
              <a:t>Example#2</a:t>
            </a:r>
          </a:p>
          <a:p>
            <a:pPr>
              <a:buNone/>
            </a:pPr>
            <a:endParaRPr lang="en-US" dirty="0"/>
          </a:p>
          <a:p>
            <a:pPr>
              <a:buNone/>
            </a:pPr>
            <a:endParaRPr lang="en-US" dirty="0" smtClean="0"/>
          </a:p>
          <a:p>
            <a:pPr>
              <a:buNone/>
            </a:pPr>
            <a:endParaRPr lang="en-US" dirty="0"/>
          </a:p>
          <a:p>
            <a:pPr>
              <a:buNone/>
            </a:pPr>
            <a:endParaRPr lang="en-US" dirty="0" smtClean="0"/>
          </a:p>
          <a:p>
            <a:pPr>
              <a:buNone/>
            </a:pPr>
            <a:r>
              <a:rPr lang="en-US" dirty="0" smtClean="0"/>
              <a:t>Example#3</a:t>
            </a:r>
          </a:p>
          <a:p>
            <a:pPr>
              <a:buNone/>
            </a:pPr>
            <a:endParaRPr lang="en-US" dirty="0"/>
          </a:p>
        </p:txBody>
      </p:sp>
      <p:pic>
        <p:nvPicPr>
          <p:cNvPr id="2051" name="Picture 3"/>
          <p:cNvPicPr>
            <a:picLocks noChangeAspect="1" noChangeArrowheads="1"/>
          </p:cNvPicPr>
          <p:nvPr/>
        </p:nvPicPr>
        <p:blipFill>
          <a:blip r:embed="rId2"/>
          <a:srcRect/>
          <a:stretch>
            <a:fillRect/>
          </a:stretch>
        </p:blipFill>
        <p:spPr bwMode="auto">
          <a:xfrm>
            <a:off x="2667000" y="1066800"/>
            <a:ext cx="4411858" cy="20574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2590800" y="3733800"/>
            <a:ext cx="6531429" cy="2743200"/>
          </a:xfrm>
          <a:prstGeom prst="rect">
            <a:avLst/>
          </a:prstGeom>
          <a:noFill/>
          <a:ln w="9525">
            <a:noFill/>
            <a:miter lim="800000"/>
            <a:headEnd/>
            <a:tailEnd/>
          </a:ln>
          <a:effectLst/>
        </p:spPr>
      </p:pic>
    </p:spTree>
    <p:extLst>
      <p:ext uri="{BB962C8B-B14F-4D97-AF65-F5344CB8AC3E}">
        <p14:creationId xmlns:p14="http://schemas.microsoft.com/office/powerpoint/2010/main" xmlns="" val="25859817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1752600" y="1371600"/>
            <a:ext cx="7010400" cy="5370146"/>
          </a:xfrm>
          <a:prstGeom prst="rect">
            <a:avLst/>
          </a:prstGeom>
          <a:noFill/>
          <a:ln w="9525">
            <a:noFill/>
            <a:miter lim="800000"/>
            <a:headEnd/>
            <a:tailEnd/>
          </a:ln>
          <a:effectLst/>
        </p:spPr>
      </p:pic>
      <p:sp>
        <p:nvSpPr>
          <p:cNvPr id="5" name="TextBox 4"/>
          <p:cNvSpPr txBox="1"/>
          <p:nvPr/>
        </p:nvSpPr>
        <p:spPr>
          <a:xfrm>
            <a:off x="457200" y="914400"/>
            <a:ext cx="2971800" cy="769441"/>
          </a:xfrm>
          <a:prstGeom prst="rect">
            <a:avLst/>
          </a:prstGeom>
          <a:noFill/>
        </p:spPr>
        <p:txBody>
          <a:bodyPr wrap="square" rtlCol="0">
            <a:spAutoFit/>
          </a:bodyPr>
          <a:lstStyle/>
          <a:p>
            <a:r>
              <a:rPr lang="en-US" sz="2800" dirty="0" smtClean="0"/>
              <a:t>Example#4</a:t>
            </a:r>
            <a:endParaRPr lang="en-US" sz="2800" dirty="0"/>
          </a:p>
          <a:p>
            <a:endParaRPr lang="en-US" sz="1600" dirty="0"/>
          </a:p>
        </p:txBody>
      </p:sp>
    </p:spTree>
    <p:extLst>
      <p:ext uri="{BB962C8B-B14F-4D97-AF65-F5344CB8AC3E}">
        <p14:creationId xmlns:p14="http://schemas.microsoft.com/office/powerpoint/2010/main" xmlns="" val="40649479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Example#5</a:t>
            </a:r>
          </a:p>
          <a:p>
            <a:endParaRPr lang="en-US" dirty="0"/>
          </a:p>
          <a:p>
            <a:endParaRPr lang="en-US" dirty="0" smtClean="0"/>
          </a:p>
          <a:p>
            <a:endParaRPr lang="en-US" dirty="0"/>
          </a:p>
          <a:p>
            <a:r>
              <a:rPr lang="en-US" dirty="0" smtClean="0"/>
              <a:t>Example#6</a:t>
            </a:r>
          </a:p>
          <a:p>
            <a:endParaRPr lang="en-US" dirty="0"/>
          </a:p>
        </p:txBody>
      </p:sp>
      <p:pic>
        <p:nvPicPr>
          <p:cNvPr id="4098" name="Picture 2"/>
          <p:cNvPicPr>
            <a:picLocks noChangeAspect="1" noChangeArrowheads="1"/>
          </p:cNvPicPr>
          <p:nvPr/>
        </p:nvPicPr>
        <p:blipFill>
          <a:blip r:embed="rId2"/>
          <a:srcRect/>
          <a:stretch>
            <a:fillRect/>
          </a:stretch>
        </p:blipFill>
        <p:spPr bwMode="auto">
          <a:xfrm>
            <a:off x="2819400" y="1752600"/>
            <a:ext cx="5647429" cy="2181225"/>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2895600" y="4495800"/>
            <a:ext cx="3423188" cy="1447800"/>
          </a:xfrm>
          <a:prstGeom prst="rect">
            <a:avLst/>
          </a:prstGeom>
          <a:noFill/>
          <a:ln w="9525">
            <a:noFill/>
            <a:miter lim="800000"/>
            <a:headEnd/>
            <a:tailEnd/>
          </a:ln>
          <a:effectLst/>
        </p:spPr>
      </p:pic>
    </p:spTree>
    <p:extLst>
      <p:ext uri="{BB962C8B-B14F-4D97-AF65-F5344CB8AC3E}">
        <p14:creationId xmlns:p14="http://schemas.microsoft.com/office/powerpoint/2010/main" xmlns="" val="7857354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0"/>
            <a:ext cx="8458200" cy="5867400"/>
          </a:xfrm>
        </p:spPr>
        <p:txBody>
          <a:bodyPr/>
          <a:lstStyle/>
          <a:p>
            <a:r>
              <a:rPr lang="en-US" dirty="0" smtClean="0"/>
              <a:t>Example#7</a:t>
            </a:r>
            <a:endParaRPr lang="en-US" dirty="0"/>
          </a:p>
        </p:txBody>
      </p:sp>
      <p:pic>
        <p:nvPicPr>
          <p:cNvPr id="5123" name="Picture 3"/>
          <p:cNvPicPr>
            <a:picLocks noChangeAspect="1" noChangeArrowheads="1"/>
          </p:cNvPicPr>
          <p:nvPr/>
        </p:nvPicPr>
        <p:blipFill>
          <a:blip r:embed="rId2"/>
          <a:srcRect/>
          <a:stretch>
            <a:fillRect/>
          </a:stretch>
        </p:blipFill>
        <p:spPr bwMode="auto">
          <a:xfrm>
            <a:off x="2438399" y="1600200"/>
            <a:ext cx="6626963" cy="5029200"/>
          </a:xfrm>
          <a:prstGeom prst="rect">
            <a:avLst/>
          </a:prstGeom>
          <a:noFill/>
          <a:ln w="9525">
            <a:noFill/>
            <a:miter lim="800000"/>
            <a:headEnd/>
            <a:tailEnd/>
          </a:ln>
          <a:effectLst/>
        </p:spPr>
      </p:pic>
    </p:spTree>
    <p:extLst>
      <p:ext uri="{BB962C8B-B14F-4D97-AF65-F5344CB8AC3E}">
        <p14:creationId xmlns:p14="http://schemas.microsoft.com/office/powerpoint/2010/main" xmlns="" val="17695076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1800" dirty="0" smtClean="0"/>
              <a:t>VBZ always comes at the end of the parse tree in Hindi and Urdu.</a:t>
            </a:r>
          </a:p>
          <a:p>
            <a:pPr marL="457200" indent="-457200">
              <a:buFont typeface="+mj-lt"/>
              <a:buAutoNum type="arabicPeriod"/>
            </a:pPr>
            <a:r>
              <a:rPr lang="en-US" sz="1800" dirty="0" smtClean="0"/>
              <a:t>The structure in Hindi and Urdu is always expand or reset to NP VB</a:t>
            </a:r>
          </a:p>
          <a:p>
            <a:pPr marL="457200" indent="-457200">
              <a:buNone/>
            </a:pPr>
            <a:r>
              <a:rPr lang="en-US" sz="1800" dirty="0" smtClean="0"/>
              <a:t>	e.g. S=&gt; NP VP (no change)  OR VP =&gt; VBZ NP (interchange)</a:t>
            </a:r>
          </a:p>
          <a:p>
            <a:pPr marL="457200" indent="-457200">
              <a:buNone/>
            </a:pPr>
            <a:r>
              <a:rPr lang="en-US" sz="1800" dirty="0" smtClean="0"/>
              <a:t>3.     For exact translation in Hindi and Urdu, merging of sub-tree in English is sometimes required</a:t>
            </a:r>
          </a:p>
          <a:p>
            <a:pPr marL="457200" indent="-457200">
              <a:buAutoNum type="arabicPeriod" startAt="4"/>
            </a:pPr>
            <a:r>
              <a:rPr lang="en-US" sz="1800" dirty="0" smtClean="0"/>
              <a:t>One word to multiple words mapping is common while translating from English to Hindi/Urdu</a:t>
            </a:r>
          </a:p>
          <a:p>
            <a:pPr marL="457200" indent="-457200">
              <a:buNone/>
            </a:pPr>
            <a:r>
              <a:rPr lang="en-US" sz="1800" dirty="0" smtClean="0"/>
              <a:t>	e.g. </a:t>
            </a:r>
            <a:r>
              <a:rPr lang="en-US" sz="1800" dirty="0" err="1" smtClean="0"/>
              <a:t>donar</a:t>
            </a:r>
            <a:r>
              <a:rPr lang="en-US" sz="1800" dirty="0" smtClean="0"/>
              <a:t> =&gt; </a:t>
            </a:r>
            <a:r>
              <a:rPr lang="en-US" sz="1800" dirty="0" err="1" smtClean="0"/>
              <a:t>aatiya</a:t>
            </a:r>
            <a:r>
              <a:rPr lang="en-US" sz="1800" dirty="0" smtClean="0"/>
              <a:t> </a:t>
            </a:r>
            <a:r>
              <a:rPr lang="en-US" sz="1800" dirty="0" err="1" smtClean="0"/>
              <a:t>shuda</a:t>
            </a:r>
            <a:r>
              <a:rPr lang="en-US" sz="1800" dirty="0" smtClean="0"/>
              <a:t>  OR have =&gt; </a:t>
            </a:r>
            <a:r>
              <a:rPr lang="en-US" sz="1800" dirty="0" err="1" smtClean="0"/>
              <a:t>rakhta</a:t>
            </a:r>
            <a:r>
              <a:rPr lang="en-US" sz="1800" dirty="0" smtClean="0"/>
              <a:t> </a:t>
            </a:r>
            <a:r>
              <a:rPr lang="en-US" sz="1800" dirty="0" err="1" smtClean="0"/>
              <a:t>hai</a:t>
            </a:r>
            <a:endParaRPr lang="en-US" sz="1800" dirty="0" smtClean="0"/>
          </a:p>
          <a:p>
            <a:pPr marL="457200" indent="-457200">
              <a:buAutoNum type="arabicPeriod" startAt="5"/>
            </a:pPr>
            <a:r>
              <a:rPr lang="en-US" sz="1800" dirty="0" smtClean="0"/>
              <a:t>Phrase to phrase translation is sometimes required, so chunking is required</a:t>
            </a:r>
          </a:p>
          <a:p>
            <a:pPr marL="457200" indent="-457200">
              <a:buNone/>
            </a:pPr>
            <a:r>
              <a:rPr lang="en-US" sz="1800" dirty="0"/>
              <a:t>	</a:t>
            </a:r>
            <a:r>
              <a:rPr lang="en-US" sz="1800" dirty="0" smtClean="0"/>
              <a:t>e.g. hand in hand =&gt; </a:t>
            </a:r>
            <a:r>
              <a:rPr lang="en-US" sz="1800" dirty="0" err="1" smtClean="0"/>
              <a:t>choli</a:t>
            </a:r>
            <a:r>
              <a:rPr lang="en-US" sz="1800" dirty="0" smtClean="0"/>
              <a:t> daman ka </a:t>
            </a:r>
            <a:r>
              <a:rPr lang="en-US" sz="1800" dirty="0" err="1" smtClean="0"/>
              <a:t>saath</a:t>
            </a:r>
            <a:r>
              <a:rPr lang="en-US" sz="1800" dirty="0" smtClean="0"/>
              <a:t> (Urdu) =&gt; </a:t>
            </a:r>
            <a:r>
              <a:rPr lang="en-US" sz="1800" dirty="0" err="1" smtClean="0"/>
              <a:t>sath</a:t>
            </a:r>
            <a:r>
              <a:rPr lang="en-US" sz="1800" dirty="0" smtClean="0"/>
              <a:t> </a:t>
            </a:r>
            <a:r>
              <a:rPr lang="en-US" sz="1800" dirty="0" err="1" smtClean="0"/>
              <a:t>sath</a:t>
            </a:r>
            <a:r>
              <a:rPr lang="en-US" sz="1800" dirty="0" smtClean="0"/>
              <a:t> </a:t>
            </a:r>
            <a:r>
              <a:rPr lang="en-US" sz="1800" dirty="0" err="1" smtClean="0"/>
              <a:t>hain</a:t>
            </a:r>
            <a:r>
              <a:rPr lang="en-US" sz="1800" dirty="0" smtClean="0"/>
              <a:t> (Hindi) </a:t>
            </a:r>
          </a:p>
          <a:p>
            <a:pPr marL="457200" indent="-457200">
              <a:buAutoNum type="arabicPeriod" startAt="6"/>
            </a:pPr>
            <a:r>
              <a:rPr lang="en-US" sz="1800" dirty="0" smtClean="0"/>
              <a:t>DT NN or DT NP doesn’t interchange</a:t>
            </a:r>
          </a:p>
          <a:p>
            <a:pPr marL="457200" indent="-457200">
              <a:buAutoNum type="arabicPeriod" startAt="6"/>
            </a:pPr>
            <a:r>
              <a:rPr lang="en-US" sz="1800" dirty="0" smtClean="0"/>
              <a:t>In example#7: correct translation won’t require merging of two sub-trees MD and VP e.g. could be =&gt; </a:t>
            </a:r>
            <a:r>
              <a:rPr lang="en-US" sz="1800" dirty="0" err="1" smtClean="0"/>
              <a:t>jasakta</a:t>
            </a:r>
            <a:r>
              <a:rPr lang="en-US" sz="1800" dirty="0" smtClean="0"/>
              <a:t> </a:t>
            </a:r>
            <a:r>
              <a:rPr lang="en-US" sz="1800" dirty="0" err="1" smtClean="0"/>
              <a:t>hai</a:t>
            </a:r>
            <a:r>
              <a:rPr lang="en-US" sz="1800" dirty="0" smtClean="0"/>
              <a:t> </a:t>
            </a:r>
          </a:p>
          <a:p>
            <a:pPr marL="457200" indent="-457200">
              <a:buAutoNum type="arabicPeriod" startAt="6"/>
            </a:pPr>
            <a:endParaRPr lang="en-US" sz="1800" dirty="0" smtClean="0"/>
          </a:p>
          <a:p>
            <a:pPr marL="457200" indent="-457200">
              <a:buNone/>
            </a:pPr>
            <a:endParaRPr lang="en-US" sz="1800" dirty="0" smtClean="0"/>
          </a:p>
          <a:p>
            <a:endParaRPr lang="en-US" dirty="0"/>
          </a:p>
        </p:txBody>
      </p:sp>
    </p:spTree>
    <p:extLst>
      <p:ext uri="{BB962C8B-B14F-4D97-AF65-F5344CB8AC3E}">
        <p14:creationId xmlns:p14="http://schemas.microsoft.com/office/powerpoint/2010/main" xmlns="" val="33949620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NLTK Toolkit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NLTK is a suite of open source Python modules</a:t>
            </a:r>
          </a:p>
          <a:p>
            <a:r>
              <a:rPr lang="en-US" dirty="0" smtClean="0"/>
              <a:t>Components of NLTK : Code, Corpora &gt;30 annotated data sets</a:t>
            </a:r>
          </a:p>
          <a:p>
            <a:pPr marL="514350" indent="-514350">
              <a:buFont typeface="+mj-lt"/>
              <a:buAutoNum type="arabicPeriod"/>
            </a:pPr>
            <a:r>
              <a:rPr lang="en-US" dirty="0" smtClean="0"/>
              <a:t>corpus readers</a:t>
            </a:r>
          </a:p>
          <a:p>
            <a:pPr marL="514350" indent="-514350">
              <a:buFont typeface="+mj-lt"/>
              <a:buAutoNum type="arabicPeriod"/>
            </a:pPr>
            <a:r>
              <a:rPr lang="en-US" dirty="0" err="1" smtClean="0"/>
              <a:t>tokenizers</a:t>
            </a:r>
            <a:endParaRPr lang="en-US" dirty="0" smtClean="0"/>
          </a:p>
          <a:p>
            <a:pPr marL="514350" indent="-514350">
              <a:buFont typeface="+mj-lt"/>
              <a:buAutoNum type="arabicPeriod"/>
            </a:pPr>
            <a:r>
              <a:rPr lang="en-US" dirty="0" smtClean="0"/>
              <a:t>stemmers</a:t>
            </a:r>
          </a:p>
          <a:p>
            <a:pPr marL="514350" indent="-514350">
              <a:buFont typeface="+mj-lt"/>
              <a:buAutoNum type="arabicPeriod"/>
            </a:pPr>
            <a:r>
              <a:rPr lang="en-US" dirty="0" smtClean="0"/>
              <a:t>taggers</a:t>
            </a:r>
          </a:p>
          <a:p>
            <a:pPr marL="514350" indent="-514350">
              <a:buFont typeface="+mj-lt"/>
              <a:buAutoNum type="arabicPeriod"/>
            </a:pPr>
            <a:r>
              <a:rPr lang="en-US" dirty="0" smtClean="0"/>
              <a:t>parsers</a:t>
            </a:r>
          </a:p>
          <a:p>
            <a:pPr marL="514350" indent="-514350">
              <a:buFont typeface="+mj-lt"/>
              <a:buAutoNum type="arabicPeriod"/>
            </a:pPr>
            <a:r>
              <a:rPr lang="en-US" dirty="0" err="1" smtClean="0"/>
              <a:t>wordnet</a:t>
            </a:r>
            <a:endParaRPr lang="en-US" dirty="0" smtClean="0"/>
          </a:p>
          <a:p>
            <a:pPr marL="514350" indent="-514350">
              <a:buFont typeface="+mj-lt"/>
              <a:buAutoNum type="arabicPeriod"/>
            </a:pPr>
            <a:r>
              <a:rPr lang="en-US" smtClean="0"/>
              <a:t>semantic interpretation</a:t>
            </a:r>
          </a:p>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 - Heuristic</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smtClean="0"/>
          </a:p>
          <a:p>
            <a:endParaRPr lang="en-US" dirty="0"/>
          </a:p>
        </p:txBody>
      </p:sp>
      <p:sp>
        <p:nvSpPr>
          <p:cNvPr id="4" name="Oval 3"/>
          <p:cNvSpPr/>
          <p:nvPr/>
        </p:nvSpPr>
        <p:spPr>
          <a:xfrm>
            <a:off x="1752600" y="20574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52600" y="33528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752600" y="47244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20574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3528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52800" y="47244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181600" y="20574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181600" y="33528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181600" y="47244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705600" y="20574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05600" y="33528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705600" y="4724400"/>
            <a:ext cx="609600" cy="533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81000" y="1882676"/>
            <a:ext cx="838200" cy="2308324"/>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r>
              <a:rPr lang="en-US" sz="5400" dirty="0"/>
              <a:t>^</a:t>
            </a:r>
            <a:endParaRPr lang="en-US" dirty="0"/>
          </a:p>
        </p:txBody>
      </p:sp>
      <p:sp>
        <p:nvSpPr>
          <p:cNvPr id="19" name="TextBox 18"/>
          <p:cNvSpPr txBox="1"/>
          <p:nvPr/>
        </p:nvSpPr>
        <p:spPr>
          <a:xfrm>
            <a:off x="8458200" y="2057400"/>
            <a:ext cx="914400" cy="2092881"/>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r>
              <a:rPr lang="en-US" sz="4000" dirty="0"/>
              <a:t>$</a:t>
            </a:r>
            <a:endParaRPr lang="en-US" dirty="0"/>
          </a:p>
        </p:txBody>
      </p:sp>
      <p:cxnSp>
        <p:nvCxnSpPr>
          <p:cNvPr id="21" name="Straight Connector 20"/>
          <p:cNvCxnSpPr>
            <a:stCxn id="4" idx="3"/>
          </p:cNvCxnSpPr>
          <p:nvPr/>
        </p:nvCxnSpPr>
        <p:spPr>
          <a:xfrm rot="5400000">
            <a:off x="805680" y="2392805"/>
            <a:ext cx="916315" cy="11560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5" idx="2"/>
          </p:cNvCxnSpPr>
          <p:nvPr/>
        </p:nvCxnSpPr>
        <p:spPr>
          <a:xfrm rot="10800000">
            <a:off x="838202" y="3581400"/>
            <a:ext cx="914399" cy="3810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6" idx="2"/>
          </p:cNvCxnSpPr>
          <p:nvPr/>
        </p:nvCxnSpPr>
        <p:spPr>
          <a:xfrm rot="10800000">
            <a:off x="685800" y="3810000"/>
            <a:ext cx="1066800" cy="11811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7" idx="2"/>
            <a:endCxn id="4" idx="6"/>
          </p:cNvCxnSpPr>
          <p:nvPr/>
        </p:nvCxnSpPr>
        <p:spPr>
          <a:xfrm rot="10800000">
            <a:off x="2362200" y="2324100"/>
            <a:ext cx="9906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0800000">
            <a:off x="2362200" y="3657600"/>
            <a:ext cx="9906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0800000">
            <a:off x="2362200" y="4953000"/>
            <a:ext cx="9906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0" idx="2"/>
            <a:endCxn id="7" idx="6"/>
          </p:cNvCxnSpPr>
          <p:nvPr/>
        </p:nvCxnSpPr>
        <p:spPr>
          <a:xfrm rot="10800000">
            <a:off x="3962400" y="2324100"/>
            <a:ext cx="12192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0800000">
            <a:off x="3962400" y="3581400"/>
            <a:ext cx="12192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0800000">
            <a:off x="3962400" y="4953000"/>
            <a:ext cx="12192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3" idx="2"/>
            <a:endCxn id="10" idx="6"/>
          </p:cNvCxnSpPr>
          <p:nvPr/>
        </p:nvCxnSpPr>
        <p:spPr>
          <a:xfrm rot="10800000">
            <a:off x="5791200" y="2324100"/>
            <a:ext cx="9144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0800000">
            <a:off x="5791200" y="3581400"/>
            <a:ext cx="9144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0800000">
            <a:off x="5791200" y="4953000"/>
            <a:ext cx="9144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endCxn id="13" idx="6"/>
          </p:cNvCxnSpPr>
          <p:nvPr/>
        </p:nvCxnSpPr>
        <p:spPr>
          <a:xfrm rot="10800000">
            <a:off x="7315200" y="2324100"/>
            <a:ext cx="1295402" cy="11811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0800000">
            <a:off x="7315200" y="3657600"/>
            <a:ext cx="914399" cy="3810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15" idx="6"/>
          </p:cNvCxnSpPr>
          <p:nvPr/>
        </p:nvCxnSpPr>
        <p:spPr>
          <a:xfrm flipV="1">
            <a:off x="7315200" y="3962400"/>
            <a:ext cx="1143000" cy="10287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0800000">
            <a:off x="3886200" y="2590800"/>
            <a:ext cx="1295400" cy="762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10800000">
            <a:off x="4038600" y="2133600"/>
            <a:ext cx="10668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V="1">
            <a:off x="3467100" y="2857500"/>
            <a:ext cx="1981200" cy="1600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0800000">
            <a:off x="7239000" y="2590800"/>
            <a:ext cx="1143000" cy="990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0800000">
            <a:off x="7391400" y="3810000"/>
            <a:ext cx="10668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0800000" flipV="1">
            <a:off x="7391400" y="3963988"/>
            <a:ext cx="838200" cy="68421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a:off x="3124200" y="1905000"/>
            <a:ext cx="1066800" cy="914400"/>
          </a:xfrm>
          <a:prstGeom prst="ellipse">
            <a:avLst/>
          </a:prstGeom>
          <a:noFill/>
          <a:ln>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Connector 62"/>
          <p:cNvCxnSpPr>
            <a:stCxn id="8" idx="1"/>
            <a:endCxn id="4" idx="5"/>
          </p:cNvCxnSpPr>
          <p:nvPr/>
        </p:nvCxnSpPr>
        <p:spPr>
          <a:xfrm rot="16200000" flipV="1">
            <a:off x="2398385" y="2387226"/>
            <a:ext cx="918230" cy="11691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12" idx="1"/>
            <a:endCxn id="8" idx="5"/>
          </p:cNvCxnSpPr>
          <p:nvPr/>
        </p:nvCxnSpPr>
        <p:spPr>
          <a:xfrm rot="16200000" flipV="1">
            <a:off x="4074785" y="3606426"/>
            <a:ext cx="994430" cy="13977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15" idx="1"/>
          </p:cNvCxnSpPr>
          <p:nvPr/>
        </p:nvCxnSpPr>
        <p:spPr>
          <a:xfrm rot="16200000" flipV="1">
            <a:off x="5758680" y="3766321"/>
            <a:ext cx="992515" cy="10798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4" idx="1"/>
          </p:cNvCxnSpPr>
          <p:nvPr/>
        </p:nvCxnSpPr>
        <p:spPr>
          <a:xfrm rot="16200000" flipV="1">
            <a:off x="5758680" y="2394721"/>
            <a:ext cx="916315" cy="11560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9" idx="1"/>
          </p:cNvCxnSpPr>
          <p:nvPr/>
        </p:nvCxnSpPr>
        <p:spPr>
          <a:xfrm rot="16200000" flipV="1">
            <a:off x="2367780" y="3728221"/>
            <a:ext cx="992515" cy="11560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10" idx="3"/>
            <a:endCxn id="8" idx="6"/>
          </p:cNvCxnSpPr>
          <p:nvPr/>
        </p:nvCxnSpPr>
        <p:spPr>
          <a:xfrm rot="5400000">
            <a:off x="4063230" y="2411855"/>
            <a:ext cx="1106815" cy="13084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13" idx="3"/>
          </p:cNvCxnSpPr>
          <p:nvPr/>
        </p:nvCxnSpPr>
        <p:spPr>
          <a:xfrm rot="5400000">
            <a:off x="5776772" y="2374713"/>
            <a:ext cx="880130" cy="11560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14" idx="3"/>
            <a:endCxn id="12" idx="7"/>
          </p:cNvCxnSpPr>
          <p:nvPr/>
        </p:nvCxnSpPr>
        <p:spPr>
          <a:xfrm rot="5400000">
            <a:off x="5751185" y="3758826"/>
            <a:ext cx="994430" cy="10929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11" idx="3"/>
          </p:cNvCxnSpPr>
          <p:nvPr/>
        </p:nvCxnSpPr>
        <p:spPr>
          <a:xfrm rot="5400000">
            <a:off x="4062272" y="3632013"/>
            <a:ext cx="1032530" cy="13846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 idx="3"/>
          </p:cNvCxnSpPr>
          <p:nvPr/>
        </p:nvCxnSpPr>
        <p:spPr>
          <a:xfrm rot="5400000">
            <a:off x="2347772" y="3670113"/>
            <a:ext cx="956330" cy="12322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7" idx="3"/>
          </p:cNvCxnSpPr>
          <p:nvPr/>
        </p:nvCxnSpPr>
        <p:spPr>
          <a:xfrm rot="5400000">
            <a:off x="2347773" y="2298512"/>
            <a:ext cx="880129" cy="13084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1" idx="0"/>
            <a:endCxn id="7" idx="6"/>
          </p:cNvCxnSpPr>
          <p:nvPr/>
        </p:nvCxnSpPr>
        <p:spPr>
          <a:xfrm rot="16200000" flipV="1">
            <a:off x="4210050" y="2076450"/>
            <a:ext cx="1028700" cy="1524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a:off x="4191000" y="3733800"/>
            <a:ext cx="4038600" cy="76200"/>
          </a:xfrm>
          <a:prstGeom prst="line">
            <a:avLst/>
          </a:prstGeom>
          <a:ln w="254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5181600" y="1295400"/>
            <a:ext cx="2743200" cy="338554"/>
          </a:xfrm>
          <a:prstGeom prst="rect">
            <a:avLst/>
          </a:prstGeom>
          <a:noFill/>
        </p:spPr>
        <p:txBody>
          <a:bodyPr wrap="square" rtlCol="0">
            <a:spAutoFit/>
          </a:bodyPr>
          <a:lstStyle/>
          <a:p>
            <a:r>
              <a:rPr lang="en-US" sz="1600" dirty="0" smtClean="0">
                <a:solidFill>
                  <a:srgbClr val="00B0F0"/>
                </a:solidFill>
              </a:rPr>
              <a:t>Fixed : (Min cost)* No. of Hops</a:t>
            </a:r>
            <a:endParaRPr lang="en-US" sz="1600" dirty="0">
              <a:solidFill>
                <a:srgbClr val="00B0F0"/>
              </a:solidFill>
            </a:endParaRPr>
          </a:p>
        </p:txBody>
      </p:sp>
      <p:cxnSp>
        <p:nvCxnSpPr>
          <p:cNvPr id="99" name="Straight Connector 98"/>
          <p:cNvCxnSpPr>
            <a:stCxn id="7" idx="4"/>
            <a:endCxn id="11" idx="2"/>
          </p:cNvCxnSpPr>
          <p:nvPr/>
        </p:nvCxnSpPr>
        <p:spPr>
          <a:xfrm rot="16200000" flipH="1">
            <a:off x="3905250" y="2343150"/>
            <a:ext cx="1028700" cy="1524000"/>
          </a:xfrm>
          <a:prstGeom prst="line">
            <a:avLst/>
          </a:prstGeom>
          <a:ln w="44450">
            <a:solidFill>
              <a:srgbClr val="CC22B8"/>
            </a:solidFill>
            <a:prstDash val="sysDash"/>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endCxn id="13" idx="4"/>
          </p:cNvCxnSpPr>
          <p:nvPr/>
        </p:nvCxnSpPr>
        <p:spPr>
          <a:xfrm rot="5400000" flipH="1" flipV="1">
            <a:off x="5867401" y="2590801"/>
            <a:ext cx="1143000" cy="1142998"/>
          </a:xfrm>
          <a:prstGeom prst="line">
            <a:avLst/>
          </a:prstGeom>
          <a:ln w="44450">
            <a:solidFill>
              <a:srgbClr val="CC22B8"/>
            </a:solidFill>
            <a:prstDash val="sysDash"/>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16200000" flipH="1">
            <a:off x="7258050" y="2419350"/>
            <a:ext cx="1028700" cy="1524000"/>
          </a:xfrm>
          <a:prstGeom prst="line">
            <a:avLst/>
          </a:prstGeom>
          <a:ln w="44450">
            <a:solidFill>
              <a:srgbClr val="CC22B8"/>
            </a:solidFill>
            <a:prstDash val="sysDash"/>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914400" y="5867400"/>
            <a:ext cx="685800" cy="1588"/>
          </a:xfrm>
          <a:prstGeom prst="line">
            <a:avLst/>
          </a:prstGeom>
          <a:ln w="44450">
            <a:solidFill>
              <a:srgbClr val="CC22B8"/>
            </a:solidFill>
            <a:prstDash val="sysDash"/>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1752600" y="5715000"/>
            <a:ext cx="2133600" cy="369332"/>
          </a:xfrm>
          <a:prstGeom prst="rect">
            <a:avLst/>
          </a:prstGeom>
          <a:noFill/>
        </p:spPr>
        <p:txBody>
          <a:bodyPr wrap="square" rtlCol="0">
            <a:spAutoFit/>
          </a:bodyPr>
          <a:lstStyle/>
          <a:p>
            <a:r>
              <a:rPr lang="en-US" dirty="0" smtClean="0"/>
              <a:t>Selected Route</a:t>
            </a:r>
            <a:endParaRPr lang="en-US" dirty="0"/>
          </a:p>
        </p:txBody>
      </p:sp>
    </p:spTree>
    <p:extLst>
      <p:ext uri="{BB962C8B-B14F-4D97-AF65-F5344CB8AC3E}">
        <p14:creationId xmlns:p14="http://schemas.microsoft.com/office/powerpoint/2010/main" xmlns="" val="4144089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TextBox 2"/>
          <p:cNvSpPr txBox="1"/>
          <p:nvPr/>
        </p:nvSpPr>
        <p:spPr>
          <a:xfrm>
            <a:off x="762000" y="1676400"/>
            <a:ext cx="7924800" cy="369332"/>
          </a:xfrm>
          <a:prstGeom prst="rect">
            <a:avLst/>
          </a:prstGeom>
          <a:noFill/>
        </p:spPr>
        <p:txBody>
          <a:bodyPr wrap="square" rtlCol="0">
            <a:spAutoFit/>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6513" y="503238"/>
            <a:ext cx="9070975" cy="5851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15875"/>
            <a:ext cx="10133013" cy="682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886643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Recall, F-Score</a:t>
            </a:r>
            <a:endParaRPr lang="en-US" dirty="0"/>
          </a:p>
        </p:txBody>
      </p:sp>
      <p:sp>
        <p:nvSpPr>
          <p:cNvPr id="3" name="TextBox 2"/>
          <p:cNvSpPr txBox="1"/>
          <p:nvPr/>
        </p:nvSpPr>
        <p:spPr>
          <a:xfrm>
            <a:off x="914400" y="1600200"/>
            <a:ext cx="7543800" cy="1384995"/>
          </a:xfrm>
          <a:prstGeom prst="rect">
            <a:avLst/>
          </a:prstGeom>
          <a:noFill/>
        </p:spPr>
        <p:txBody>
          <a:bodyPr wrap="square" rtlCol="0">
            <a:spAutoFit/>
          </a:bodyPr>
          <a:lstStyle/>
          <a:p>
            <a:r>
              <a:rPr lang="en-US" sz="2800" dirty="0" smtClean="0"/>
              <a:t>Precision = 0.92</a:t>
            </a:r>
          </a:p>
          <a:p>
            <a:r>
              <a:rPr lang="en-US" sz="2800" dirty="0" smtClean="0"/>
              <a:t>Recall = 1</a:t>
            </a:r>
          </a:p>
          <a:p>
            <a:r>
              <a:rPr lang="en-US" sz="2800" dirty="0" smtClean="0"/>
              <a:t>F-score = 0.958</a:t>
            </a:r>
            <a:endParaRPr lang="en-US" sz="2800" dirty="0"/>
          </a:p>
        </p:txBody>
      </p:sp>
    </p:spTree>
    <p:extLst>
      <p:ext uri="{BB962C8B-B14F-4D97-AF65-F5344CB8AC3E}">
        <p14:creationId xmlns:p14="http://schemas.microsoft.com/office/powerpoint/2010/main" xmlns="" val="3459598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US" dirty="0" smtClean="0"/>
              <a:t>Improvements in</a:t>
            </a:r>
            <a:br>
              <a:rPr lang="en-US" dirty="0" smtClean="0"/>
            </a:br>
            <a:r>
              <a:rPr lang="en-US" dirty="0" smtClean="0"/>
              <a:t>POS tagger</a:t>
            </a:r>
            <a:endParaRPr lang="en-US" dirty="0"/>
          </a:p>
        </p:txBody>
      </p:sp>
    </p:spTree>
    <p:extLst>
      <p:ext uri="{BB962C8B-B14F-4D97-AF65-F5344CB8AC3E}">
        <p14:creationId xmlns:p14="http://schemas.microsoft.com/office/powerpoint/2010/main" xmlns="" val="1965592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 in POS Tagger</a:t>
            </a:r>
            <a:endParaRPr lang="en-US" dirty="0"/>
          </a:p>
        </p:txBody>
      </p:sp>
      <p:sp>
        <p:nvSpPr>
          <p:cNvPr id="3" name="Content Placeholder 2"/>
          <p:cNvSpPr>
            <a:spLocks noGrp="1"/>
          </p:cNvSpPr>
          <p:nvPr>
            <p:ph idx="1"/>
          </p:nvPr>
        </p:nvSpPr>
        <p:spPr/>
        <p:txBody>
          <a:bodyPr>
            <a:normAutofit/>
          </a:bodyPr>
          <a:lstStyle/>
          <a:p>
            <a:r>
              <a:rPr lang="en-US" sz="2000" dirty="0" smtClean="0"/>
              <a:t>Implementation of trigram</a:t>
            </a:r>
          </a:p>
          <a:p>
            <a:pPr>
              <a:buNone/>
            </a:pPr>
            <a:r>
              <a:rPr lang="en-US" sz="2000" dirty="0" smtClean="0"/>
              <a:t>	* issues (</a:t>
            </a:r>
            <a:r>
              <a:rPr lang="en-US" sz="2000" dirty="0" err="1" smtClean="0"/>
              <a:t>sparcity</a:t>
            </a:r>
            <a:r>
              <a:rPr lang="en-US" sz="2000" dirty="0" smtClean="0"/>
              <a:t> – solution smoothing)?</a:t>
            </a:r>
          </a:p>
          <a:p>
            <a:pPr>
              <a:buNone/>
            </a:pPr>
            <a:r>
              <a:rPr lang="en-US" sz="2000" dirty="0" smtClean="0"/>
              <a:t>	 * results – increases overall accuracy </a:t>
            </a:r>
            <a:r>
              <a:rPr lang="en-US" sz="2000" dirty="0" err="1" smtClean="0"/>
              <a:t>upto</a:t>
            </a:r>
            <a:r>
              <a:rPr lang="en-US" sz="2000" dirty="0" smtClean="0"/>
              <a:t> 94%</a:t>
            </a:r>
          </a:p>
        </p:txBody>
      </p:sp>
    </p:spTree>
    <p:extLst>
      <p:ext uri="{BB962C8B-B14F-4D97-AF65-F5344CB8AC3E}">
        <p14:creationId xmlns:p14="http://schemas.microsoft.com/office/powerpoint/2010/main" xmlns="" val="3837173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Improvement in POS Tagger (cont..)</a:t>
            </a:r>
            <a:endParaRPr lang="en-US" dirty="0"/>
          </a:p>
        </p:txBody>
      </p:sp>
      <p:sp>
        <p:nvSpPr>
          <p:cNvPr id="3" name="Content Placeholder 2"/>
          <p:cNvSpPr>
            <a:spLocks noGrp="1"/>
          </p:cNvSpPr>
          <p:nvPr>
            <p:ph idx="1"/>
          </p:nvPr>
        </p:nvSpPr>
        <p:spPr/>
        <p:txBody>
          <a:bodyPr/>
          <a:lstStyle/>
          <a:p>
            <a:r>
              <a:rPr lang="en-US" dirty="0" smtClean="0"/>
              <a:t>Implementation of smoothing Technique</a:t>
            </a:r>
          </a:p>
          <a:p>
            <a:pPr>
              <a:buNone/>
            </a:pPr>
            <a:r>
              <a:rPr lang="en-US" dirty="0" smtClean="0"/>
              <a:t>	* Linear Interpolation Technique</a:t>
            </a:r>
          </a:p>
          <a:p>
            <a:pPr>
              <a:buNone/>
            </a:pPr>
            <a:r>
              <a:rPr lang="en-US" dirty="0" smtClean="0"/>
              <a:t>	* Formula:</a:t>
            </a:r>
          </a:p>
          <a:p>
            <a:pPr>
              <a:buNone/>
            </a:pPr>
            <a:r>
              <a:rPr lang="en-US" dirty="0" smtClean="0"/>
              <a:t>		i.e.</a:t>
            </a:r>
          </a:p>
          <a:p>
            <a:pPr>
              <a:buNone/>
            </a:pPr>
            <a:r>
              <a:rPr lang="en-US" dirty="0" smtClean="0"/>
              <a:t>	* Finding value of lambda</a:t>
            </a:r>
          </a:p>
          <a:p>
            <a:endParaRPr lang="en-US" dirty="0"/>
          </a:p>
        </p:txBody>
      </p:sp>
      <p:pic>
        <p:nvPicPr>
          <p:cNvPr id="1027" name="Picture 3"/>
          <p:cNvPicPr>
            <a:picLocks noChangeAspect="1" noChangeArrowheads="1"/>
          </p:cNvPicPr>
          <p:nvPr/>
        </p:nvPicPr>
        <p:blipFill>
          <a:blip r:embed="rId2"/>
          <a:srcRect/>
          <a:stretch>
            <a:fillRect/>
          </a:stretch>
        </p:blipFill>
        <p:spPr bwMode="auto">
          <a:xfrm>
            <a:off x="2209800" y="3505200"/>
            <a:ext cx="1905000" cy="319631"/>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2590799" y="2819400"/>
            <a:ext cx="6179131" cy="457200"/>
          </a:xfrm>
          <a:prstGeom prst="rect">
            <a:avLst/>
          </a:prstGeom>
          <a:noFill/>
          <a:ln w="9525">
            <a:noFill/>
            <a:miter lim="800000"/>
            <a:headEnd/>
            <a:tailEnd/>
          </a:ln>
          <a:effectLst/>
        </p:spPr>
      </p:pic>
    </p:spTree>
    <p:extLst>
      <p:ext uri="{BB962C8B-B14F-4D97-AF65-F5344CB8AC3E}">
        <p14:creationId xmlns:p14="http://schemas.microsoft.com/office/powerpoint/2010/main" xmlns="" val="4284089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1124</Words>
  <Application>Microsoft Office PowerPoint</Application>
  <PresentationFormat>On-screen Show (4:3)</PresentationFormat>
  <Paragraphs>300</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Natural Language Processing  Assignment    Group Members: Soumyajit De Naveen Bansal Sanobar Nishat </vt:lpstr>
      <vt:lpstr>Outline</vt:lpstr>
      <vt:lpstr>POS Tagging</vt:lpstr>
      <vt:lpstr>Slide 4</vt:lpstr>
      <vt:lpstr>Outline</vt:lpstr>
      <vt:lpstr>Precision, Recall, F-Score</vt:lpstr>
      <vt:lpstr>Improvements in POS tagger</vt:lpstr>
      <vt:lpstr>Improvement in POS Tagger</vt:lpstr>
      <vt:lpstr>Improvement in POS Tagger (cont..)</vt:lpstr>
      <vt:lpstr>POS tagging Accuracy with smoothing </vt:lpstr>
      <vt:lpstr>Slide 11</vt:lpstr>
      <vt:lpstr>Tag wise accuracy</vt:lpstr>
      <vt:lpstr>Slide 13</vt:lpstr>
      <vt:lpstr>Slide 14</vt:lpstr>
      <vt:lpstr>Slide 15</vt:lpstr>
      <vt:lpstr>Slide 16</vt:lpstr>
      <vt:lpstr>Error Analysis</vt:lpstr>
      <vt:lpstr>Error Analysis</vt:lpstr>
      <vt:lpstr>Error Analysis</vt:lpstr>
      <vt:lpstr>Error Analysis</vt:lpstr>
      <vt:lpstr>Next word prediction</vt:lpstr>
      <vt:lpstr>Model # 1</vt:lpstr>
      <vt:lpstr>Model # 2</vt:lpstr>
      <vt:lpstr>Model # 2 (cont..)</vt:lpstr>
      <vt:lpstr>Evaluation Method</vt:lpstr>
      <vt:lpstr>Implementation Detail</vt:lpstr>
      <vt:lpstr>Scoring Ratio</vt:lpstr>
      <vt:lpstr>Slide 28</vt:lpstr>
      <vt:lpstr>Slide 29</vt:lpstr>
      <vt:lpstr>Remarks</vt:lpstr>
      <vt:lpstr>Further Experiments</vt:lpstr>
      <vt:lpstr>Score (ratio) of word-prediction</vt:lpstr>
      <vt:lpstr>Perplexity (ratio) of word-prediction</vt:lpstr>
      <vt:lpstr>Remarks</vt:lpstr>
      <vt:lpstr>Slide 35</vt:lpstr>
      <vt:lpstr>Example #1</vt:lpstr>
      <vt:lpstr>Example#2</vt:lpstr>
      <vt:lpstr>Slide 38</vt:lpstr>
      <vt:lpstr>Slide 39</vt:lpstr>
      <vt:lpstr>Example #3</vt:lpstr>
      <vt:lpstr>Parsing</vt:lpstr>
      <vt:lpstr>Slide 42</vt:lpstr>
      <vt:lpstr>Slide 43</vt:lpstr>
      <vt:lpstr>Slide 44</vt:lpstr>
      <vt:lpstr>Slide 45</vt:lpstr>
      <vt:lpstr>Conclusion</vt:lpstr>
      <vt:lpstr>NLTK Toolkit</vt:lpstr>
      <vt:lpstr>A* - Heuristic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Raipuria</dc:creator>
  <cp:lastModifiedBy>ada10</cp:lastModifiedBy>
  <cp:revision>35</cp:revision>
  <dcterms:created xsi:type="dcterms:W3CDTF">2012-11-11T08:18:44Z</dcterms:created>
  <dcterms:modified xsi:type="dcterms:W3CDTF">2012-11-16T20:08:47Z</dcterms:modified>
</cp:coreProperties>
</file>