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626F-9D2B-4A80-92E1-C21F3097971A}" type="datetimeFigureOut">
              <a:rPr lang="en-US" smtClean="0"/>
              <a:pPr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F7C4D-1D69-4FAF-88A7-61F2279C69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626F-9D2B-4A80-92E1-C21F3097971A}" type="datetimeFigureOut">
              <a:rPr lang="en-US" smtClean="0"/>
              <a:pPr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F7C4D-1D69-4FAF-88A7-61F2279C69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626F-9D2B-4A80-92E1-C21F3097971A}" type="datetimeFigureOut">
              <a:rPr lang="en-US" smtClean="0"/>
              <a:pPr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F7C4D-1D69-4FAF-88A7-61F2279C69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626F-9D2B-4A80-92E1-C21F3097971A}" type="datetimeFigureOut">
              <a:rPr lang="en-US" smtClean="0"/>
              <a:pPr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F7C4D-1D69-4FAF-88A7-61F2279C69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626F-9D2B-4A80-92E1-C21F3097971A}" type="datetimeFigureOut">
              <a:rPr lang="en-US" smtClean="0"/>
              <a:pPr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F7C4D-1D69-4FAF-88A7-61F2279C69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626F-9D2B-4A80-92E1-C21F3097971A}" type="datetimeFigureOut">
              <a:rPr lang="en-US" smtClean="0"/>
              <a:pPr/>
              <a:t>11/11/2012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F7C4D-1D69-4FAF-88A7-61F2279C69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626F-9D2B-4A80-92E1-C21F3097971A}" type="datetimeFigureOut">
              <a:rPr lang="en-US" smtClean="0"/>
              <a:pPr/>
              <a:t>11/11/2012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F7C4D-1D69-4FAF-88A7-61F2279C69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626F-9D2B-4A80-92E1-C21F3097971A}" type="datetimeFigureOut">
              <a:rPr lang="en-US" smtClean="0"/>
              <a:pPr/>
              <a:t>11/11/2012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F7C4D-1D69-4FAF-88A7-61F2279C69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626F-9D2B-4A80-92E1-C21F3097971A}" type="datetimeFigureOut">
              <a:rPr lang="en-US" smtClean="0"/>
              <a:pPr/>
              <a:t>11/11/2012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F7C4D-1D69-4FAF-88A7-61F2279C69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626F-9D2B-4A80-92E1-C21F3097971A}" type="datetimeFigureOut">
              <a:rPr lang="en-US" smtClean="0"/>
              <a:pPr/>
              <a:t>11/11/2012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F7C4D-1D69-4FAF-88A7-61F2279C69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626F-9D2B-4A80-92E1-C21F3097971A}" type="datetimeFigureOut">
              <a:rPr lang="en-US" smtClean="0"/>
              <a:pPr/>
              <a:t>11/11/2012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F7C4D-1D69-4FAF-88A7-61F2279C69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7626F-9D2B-4A80-92E1-C21F3097971A}" type="datetimeFigureOut">
              <a:rPr lang="en-US" smtClean="0"/>
              <a:pPr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F7C4D-1D69-4FAF-88A7-61F2279C69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Parser Projection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Biplab</a:t>
            </a:r>
            <a:r>
              <a:rPr lang="en-US" dirty="0" smtClean="0"/>
              <a:t> Ch Das</a:t>
            </a:r>
          </a:p>
          <a:p>
            <a:r>
              <a:rPr lang="en-US" dirty="0" smtClean="0"/>
              <a:t>Ravi Kumar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part Dictionary lookup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295400"/>
            <a:ext cx="8088252" cy="5378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Then nearest neighbor approach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24000"/>
            <a:ext cx="8382000" cy="2814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lets focus on the problem: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Google Translate was used for translation.</a:t>
            </a:r>
          </a:p>
          <a:p>
            <a:pPr>
              <a:buNone/>
            </a:pPr>
            <a:r>
              <a:rPr lang="en-US" dirty="0" smtClean="0"/>
              <a:t>English Sentence:</a:t>
            </a:r>
          </a:p>
          <a:p>
            <a:pPr>
              <a:buNone/>
            </a:pPr>
            <a:r>
              <a:rPr lang="en-US" dirty="0" smtClean="0"/>
              <a:t>Alignment problem is difficult.</a:t>
            </a:r>
          </a:p>
          <a:p>
            <a:pPr>
              <a:buNone/>
            </a:pPr>
            <a:r>
              <a:rPr lang="en-US" dirty="0" smtClean="0"/>
              <a:t>Hindi Translation:</a:t>
            </a:r>
          </a:p>
          <a:p>
            <a:pPr>
              <a:buNone/>
            </a:pPr>
            <a:r>
              <a:rPr lang="hi-IN" dirty="0" smtClean="0"/>
              <a:t>संरेखण समस्या मुश्किल है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Also possible:</a:t>
            </a:r>
          </a:p>
          <a:p>
            <a:pPr>
              <a:buNone/>
            </a:pPr>
            <a:r>
              <a:rPr lang="hi-IN" dirty="0" smtClean="0"/>
              <a:t>संरेखण</a:t>
            </a:r>
            <a:r>
              <a:rPr lang="en-US" dirty="0" smtClean="0"/>
              <a:t> </a:t>
            </a:r>
            <a:r>
              <a:rPr lang="hi-IN" dirty="0" smtClean="0"/>
              <a:t>मुश्किल</a:t>
            </a:r>
            <a:r>
              <a:rPr lang="en-US" dirty="0" smtClean="0"/>
              <a:t> </a:t>
            </a:r>
            <a:r>
              <a:rPr lang="hi-IN" dirty="0" smtClean="0"/>
              <a:t>समस्या</a:t>
            </a:r>
            <a:r>
              <a:rPr lang="en-US" dirty="0" smtClean="0"/>
              <a:t> </a:t>
            </a:r>
            <a:r>
              <a:rPr lang="hi-IN" dirty="0" smtClean="0"/>
              <a:t>है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Stanford Parser on it: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Pos Tags:</a:t>
            </a:r>
          </a:p>
          <a:p>
            <a:r>
              <a:rPr lang="en-US" dirty="0" smtClean="0"/>
              <a:t>Alignment/NNP is/VBZ difficult/JJ problem/NN </a:t>
            </a:r>
          </a:p>
          <a:p>
            <a:pPr>
              <a:buNone/>
            </a:pPr>
            <a:r>
              <a:rPr lang="en-US" dirty="0" smtClean="0"/>
              <a:t>The parse bracketed tree:</a:t>
            </a:r>
          </a:p>
          <a:p>
            <a:pPr>
              <a:buNone/>
            </a:pPr>
            <a:r>
              <a:rPr lang="en-US" dirty="0" smtClean="0"/>
              <a:t>(S</a:t>
            </a:r>
          </a:p>
          <a:p>
            <a:pPr>
              <a:buNone/>
            </a:pPr>
            <a:r>
              <a:rPr lang="en-US" dirty="0" smtClean="0"/>
              <a:t>	 (NP </a:t>
            </a:r>
          </a:p>
          <a:p>
            <a:pPr>
              <a:buNone/>
            </a:pPr>
            <a:r>
              <a:rPr lang="en-US" dirty="0" smtClean="0"/>
              <a:t>		(NNP Alignment)</a:t>
            </a:r>
          </a:p>
          <a:p>
            <a:pPr>
              <a:buNone/>
            </a:pPr>
            <a:r>
              <a:rPr lang="en-US" dirty="0"/>
              <a:t>	 </a:t>
            </a:r>
            <a:r>
              <a:rPr lang="en-US" dirty="0" smtClean="0"/>
              <a:t> )</a:t>
            </a:r>
          </a:p>
          <a:p>
            <a:pPr>
              <a:buNone/>
            </a:pPr>
            <a:r>
              <a:rPr lang="en-US" dirty="0" smtClean="0"/>
              <a:t> 	 (VP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(VBZ is)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 (NP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(JJ difficult)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 (NN problem)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)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)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text Alignment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Alignment -&gt;</a:t>
            </a:r>
            <a:r>
              <a:rPr lang="hi-IN" dirty="0" smtClean="0"/>
              <a:t> संरेखण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problem -&gt;</a:t>
            </a:r>
            <a:r>
              <a:rPr lang="hi-IN" dirty="0" smtClean="0"/>
              <a:t> समस्या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Is -&gt; </a:t>
            </a:r>
            <a:r>
              <a:rPr lang="hi-IN" dirty="0" smtClean="0"/>
              <a:t>है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Difficult -&gt;</a:t>
            </a:r>
            <a:r>
              <a:rPr lang="hi-IN" dirty="0" smtClean="0"/>
              <a:t> मुश्किल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Fact: POS is same in </a:t>
            </a:r>
            <a:r>
              <a:rPr lang="en-US" dirty="0" err="1" smtClean="0"/>
              <a:t>hindi</a:t>
            </a:r>
            <a:r>
              <a:rPr lang="en-US" dirty="0" smtClean="0"/>
              <a:t> and </a:t>
            </a:r>
            <a:r>
              <a:rPr lang="en-US" dirty="0" err="1" smtClean="0"/>
              <a:t>english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POS Tags for </a:t>
            </a:r>
            <a:r>
              <a:rPr lang="en-US" dirty="0" err="1" smtClean="0"/>
              <a:t>hindi</a:t>
            </a:r>
            <a:r>
              <a:rPr lang="en-US" dirty="0" smtClean="0"/>
              <a:t> sentence:</a:t>
            </a:r>
          </a:p>
          <a:p>
            <a:pPr>
              <a:buNone/>
            </a:pPr>
            <a:r>
              <a:rPr lang="hi-IN" dirty="0" smtClean="0"/>
              <a:t>संरेखण</a:t>
            </a:r>
            <a:r>
              <a:rPr lang="en-US" dirty="0" smtClean="0"/>
              <a:t>/NNP</a:t>
            </a:r>
            <a:r>
              <a:rPr lang="hi-IN" dirty="0" smtClean="0"/>
              <a:t> समस्या</a:t>
            </a:r>
            <a:r>
              <a:rPr lang="en-US" dirty="0" smtClean="0"/>
              <a:t>/NN</a:t>
            </a:r>
            <a:r>
              <a:rPr lang="hi-IN" dirty="0" smtClean="0"/>
              <a:t> मुश्किल</a:t>
            </a:r>
            <a:r>
              <a:rPr lang="en-US" dirty="0" smtClean="0"/>
              <a:t>/JJ</a:t>
            </a:r>
            <a:r>
              <a:rPr lang="hi-IN" dirty="0" smtClean="0"/>
              <a:t> है</a:t>
            </a:r>
            <a:r>
              <a:rPr lang="en-US" dirty="0" smtClean="0"/>
              <a:t>/VBZ</a:t>
            </a:r>
          </a:p>
          <a:p>
            <a:pPr>
              <a:buNone/>
            </a:pPr>
            <a:r>
              <a:rPr lang="hi-IN" dirty="0" smtClean="0"/>
              <a:t>संरेखण</a:t>
            </a:r>
            <a:r>
              <a:rPr lang="en-US" dirty="0" smtClean="0"/>
              <a:t>/NNP</a:t>
            </a:r>
            <a:r>
              <a:rPr lang="hi-IN" dirty="0" smtClean="0"/>
              <a:t> मुश्किल</a:t>
            </a:r>
            <a:r>
              <a:rPr lang="en-US" dirty="0" smtClean="0"/>
              <a:t>/JJ</a:t>
            </a:r>
            <a:r>
              <a:rPr lang="hi-IN" dirty="0" smtClean="0"/>
              <a:t> समस्या</a:t>
            </a:r>
            <a:r>
              <a:rPr lang="en-US" dirty="0" smtClean="0"/>
              <a:t>/NN</a:t>
            </a:r>
            <a:r>
              <a:rPr lang="hi-IN" dirty="0" smtClean="0"/>
              <a:t> </a:t>
            </a:r>
            <a:r>
              <a:rPr lang="en-US" dirty="0" smtClean="0"/>
              <a:t> </a:t>
            </a:r>
            <a:r>
              <a:rPr lang="hi-IN" dirty="0" smtClean="0"/>
              <a:t>है</a:t>
            </a:r>
            <a:r>
              <a:rPr lang="en-US" dirty="0" smtClean="0"/>
              <a:t>/VBZ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 Matching/Unification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The parse bracketed tree:</a:t>
            </a:r>
          </a:p>
          <a:p>
            <a:pPr>
              <a:buNone/>
            </a:pPr>
            <a:r>
              <a:rPr lang="en-US" dirty="0" smtClean="0"/>
              <a:t>(S</a:t>
            </a:r>
          </a:p>
          <a:p>
            <a:pPr>
              <a:buNone/>
            </a:pPr>
            <a:r>
              <a:rPr lang="en-US" dirty="0" smtClean="0"/>
              <a:t>	 (NP </a:t>
            </a:r>
          </a:p>
          <a:p>
            <a:pPr>
              <a:buNone/>
            </a:pPr>
            <a:r>
              <a:rPr lang="en-US" dirty="0" smtClean="0"/>
              <a:t>		(NNP Alignment)==(NNP </a:t>
            </a:r>
            <a:r>
              <a:rPr lang="hi-IN" dirty="0" smtClean="0"/>
              <a:t>संरेखण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	  )</a:t>
            </a:r>
          </a:p>
          <a:p>
            <a:pPr>
              <a:buNone/>
            </a:pPr>
            <a:r>
              <a:rPr lang="en-US" dirty="0" smtClean="0"/>
              <a:t> 	 (VP </a:t>
            </a:r>
          </a:p>
          <a:p>
            <a:pPr>
              <a:buNone/>
            </a:pPr>
            <a:r>
              <a:rPr lang="en-US" dirty="0" smtClean="0"/>
              <a:t>		(VBZ is)==(VBZ  </a:t>
            </a:r>
            <a:r>
              <a:rPr lang="hi-IN" dirty="0" smtClean="0"/>
              <a:t>है</a:t>
            </a:r>
            <a:r>
              <a:rPr lang="en-US" dirty="0" smtClean="0"/>
              <a:t>)                                                         ----(1)</a:t>
            </a:r>
          </a:p>
          <a:p>
            <a:pPr>
              <a:buNone/>
            </a:pPr>
            <a:r>
              <a:rPr lang="en-US" dirty="0" smtClean="0"/>
              <a:t>		 (NP                                                                                  ----(2)</a:t>
            </a:r>
          </a:p>
          <a:p>
            <a:pPr>
              <a:buNone/>
            </a:pPr>
            <a:r>
              <a:rPr lang="en-US" dirty="0" smtClean="0"/>
              <a:t>			(JJ difficult)==(JJ </a:t>
            </a:r>
            <a:r>
              <a:rPr lang="hi-IN" dirty="0" smtClean="0"/>
              <a:t>मुश्किल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			 (NN problem)==(NN </a:t>
            </a:r>
            <a:r>
              <a:rPr lang="hi-IN" dirty="0" smtClean="0"/>
              <a:t>समस्या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		)</a:t>
            </a:r>
          </a:p>
          <a:p>
            <a:pPr>
              <a:buNone/>
            </a:pPr>
            <a:r>
              <a:rPr lang="en-US" dirty="0" smtClean="0"/>
              <a:t>	)</a:t>
            </a:r>
          </a:p>
          <a:p>
            <a:pPr>
              <a:buNone/>
            </a:pPr>
            <a:r>
              <a:rPr lang="en-US" dirty="0" smtClean="0"/>
              <a:t>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Lets try to make the parse and sentence sequence consistent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Exchange: (1) and (2)</a:t>
            </a:r>
          </a:p>
          <a:p>
            <a:pPr>
              <a:buNone/>
            </a:pPr>
            <a:r>
              <a:rPr lang="en-US" dirty="0" smtClean="0"/>
              <a:t>(S</a:t>
            </a:r>
          </a:p>
          <a:p>
            <a:pPr>
              <a:buNone/>
            </a:pPr>
            <a:r>
              <a:rPr lang="en-US" dirty="0" smtClean="0"/>
              <a:t>	 (NP </a:t>
            </a:r>
          </a:p>
          <a:p>
            <a:pPr>
              <a:buNone/>
            </a:pPr>
            <a:r>
              <a:rPr lang="en-US" dirty="0" smtClean="0"/>
              <a:t>		(NNP Alignment)==(NNP </a:t>
            </a:r>
            <a:r>
              <a:rPr lang="hi-IN" dirty="0" smtClean="0"/>
              <a:t>संरेखण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	  )</a:t>
            </a:r>
          </a:p>
          <a:p>
            <a:pPr>
              <a:buNone/>
            </a:pPr>
            <a:r>
              <a:rPr lang="en-US" dirty="0" smtClean="0"/>
              <a:t> 	 (VP </a:t>
            </a:r>
          </a:p>
          <a:p>
            <a:pPr>
              <a:buNone/>
            </a:pPr>
            <a:r>
              <a:rPr lang="en-US" dirty="0" smtClean="0"/>
              <a:t>		 (NP                                                                                  ----(2)</a:t>
            </a:r>
          </a:p>
          <a:p>
            <a:pPr>
              <a:buNone/>
            </a:pPr>
            <a:r>
              <a:rPr lang="en-US" dirty="0" smtClean="0"/>
              <a:t>			(JJ difficult)==(JJ </a:t>
            </a:r>
            <a:r>
              <a:rPr lang="hi-IN" dirty="0" smtClean="0"/>
              <a:t>मुश्किल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			 (NN problem)==(NN </a:t>
            </a:r>
            <a:r>
              <a:rPr lang="hi-IN" dirty="0" smtClean="0"/>
              <a:t>समस्या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		)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 (VBZ is)==(VBZ  </a:t>
            </a:r>
            <a:r>
              <a:rPr lang="hi-IN" dirty="0" smtClean="0"/>
              <a:t>है</a:t>
            </a:r>
            <a:r>
              <a:rPr lang="en-US" dirty="0" smtClean="0"/>
              <a:t>)                                                         ----(1)</a:t>
            </a:r>
          </a:p>
          <a:p>
            <a:pPr>
              <a:buNone/>
            </a:pPr>
            <a:r>
              <a:rPr lang="en-US" dirty="0" smtClean="0"/>
              <a:t>	)</a:t>
            </a:r>
          </a:p>
          <a:p>
            <a:pPr>
              <a:buNone/>
            </a:pP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Proposed: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We can exchange nodes at the same level to make the unified tree be consistent with the </a:t>
            </a:r>
          </a:p>
          <a:p>
            <a:pPr>
              <a:buNone/>
            </a:pPr>
            <a:r>
              <a:rPr lang="en-US" dirty="0" smtClean="0"/>
              <a:t>	Sequence of translated sentence.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Remove the English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(S</a:t>
            </a:r>
          </a:p>
          <a:p>
            <a:pPr>
              <a:buNone/>
            </a:pPr>
            <a:r>
              <a:rPr lang="en-US" dirty="0" smtClean="0"/>
              <a:t>	 (NP </a:t>
            </a:r>
          </a:p>
          <a:p>
            <a:pPr>
              <a:buNone/>
            </a:pPr>
            <a:r>
              <a:rPr lang="en-US" dirty="0" smtClean="0"/>
              <a:t>		(NNP </a:t>
            </a:r>
            <a:r>
              <a:rPr lang="hi-IN" dirty="0" smtClean="0"/>
              <a:t>संरेखण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	  )</a:t>
            </a:r>
          </a:p>
          <a:p>
            <a:pPr>
              <a:buNone/>
            </a:pPr>
            <a:r>
              <a:rPr lang="en-US" dirty="0" smtClean="0"/>
              <a:t> 	 (VP </a:t>
            </a:r>
          </a:p>
          <a:p>
            <a:pPr>
              <a:buNone/>
            </a:pPr>
            <a:r>
              <a:rPr lang="en-US" dirty="0" smtClean="0"/>
              <a:t>		 (NP                                                                                  </a:t>
            </a:r>
          </a:p>
          <a:p>
            <a:pPr>
              <a:buNone/>
            </a:pPr>
            <a:r>
              <a:rPr lang="en-US" dirty="0" smtClean="0"/>
              <a:t>			(JJ </a:t>
            </a:r>
            <a:r>
              <a:rPr lang="hi-IN" dirty="0" smtClean="0"/>
              <a:t>मुश्किल</a:t>
            </a:r>
            <a:r>
              <a:rPr lang="en-US" dirty="0" smtClean="0"/>
              <a:t>)			-------(3)</a:t>
            </a:r>
          </a:p>
          <a:p>
            <a:pPr>
              <a:buNone/>
            </a:pPr>
            <a:r>
              <a:rPr lang="en-US" dirty="0" smtClean="0"/>
              <a:t>			 (NN </a:t>
            </a:r>
            <a:r>
              <a:rPr lang="hi-IN" dirty="0" smtClean="0"/>
              <a:t>समस्या</a:t>
            </a:r>
            <a:r>
              <a:rPr lang="en-US" dirty="0" smtClean="0"/>
              <a:t>)			-------(4)</a:t>
            </a:r>
          </a:p>
          <a:p>
            <a:pPr>
              <a:buNone/>
            </a:pPr>
            <a:r>
              <a:rPr lang="en-US" dirty="0" smtClean="0"/>
              <a:t>		)</a:t>
            </a:r>
          </a:p>
          <a:p>
            <a:pPr>
              <a:buNone/>
            </a:pPr>
            <a:r>
              <a:rPr lang="en-US" dirty="0" smtClean="0"/>
              <a:t>		 (VBZ  </a:t>
            </a:r>
            <a:r>
              <a:rPr lang="hi-IN" dirty="0" smtClean="0"/>
              <a:t>है</a:t>
            </a:r>
            <a:r>
              <a:rPr lang="en-US" dirty="0" smtClean="0"/>
              <a:t>)                                                                         </a:t>
            </a:r>
          </a:p>
          <a:p>
            <a:pPr>
              <a:buNone/>
            </a:pPr>
            <a:r>
              <a:rPr lang="en-US" dirty="0" smtClean="0"/>
              <a:t>	)</a:t>
            </a:r>
          </a:p>
          <a:p>
            <a:pPr>
              <a:buNone/>
            </a:pP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We get a parse tree for the second translation.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of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Franco M. </a:t>
            </a:r>
            <a:r>
              <a:rPr lang="en-US" dirty="0" err="1" smtClean="0"/>
              <a:t>Luque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Ten (Or More) Minutes on Unsupervised Parsing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Lets make it consistent with first translation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We use the proposed rule and exchange (3) and (4) </a:t>
            </a:r>
          </a:p>
          <a:p>
            <a:pPr>
              <a:buNone/>
            </a:pPr>
            <a:r>
              <a:rPr lang="en-US" dirty="0" smtClean="0"/>
              <a:t>(S</a:t>
            </a:r>
          </a:p>
          <a:p>
            <a:pPr>
              <a:buNone/>
            </a:pPr>
            <a:r>
              <a:rPr lang="en-US" dirty="0" smtClean="0"/>
              <a:t>	 (NP </a:t>
            </a:r>
          </a:p>
          <a:p>
            <a:pPr>
              <a:buNone/>
            </a:pPr>
            <a:r>
              <a:rPr lang="en-US" dirty="0" smtClean="0"/>
              <a:t>		(NNP </a:t>
            </a:r>
            <a:r>
              <a:rPr lang="hi-IN" dirty="0" smtClean="0"/>
              <a:t>संरेखण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	  )</a:t>
            </a:r>
          </a:p>
          <a:p>
            <a:pPr>
              <a:buNone/>
            </a:pPr>
            <a:r>
              <a:rPr lang="en-US" dirty="0" smtClean="0"/>
              <a:t> 	 (VP </a:t>
            </a:r>
          </a:p>
          <a:p>
            <a:pPr>
              <a:buNone/>
            </a:pPr>
            <a:r>
              <a:rPr lang="en-US" dirty="0" smtClean="0"/>
              <a:t>		 (NP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 (NN </a:t>
            </a:r>
            <a:r>
              <a:rPr lang="hi-IN" dirty="0" smtClean="0"/>
              <a:t>समस्या</a:t>
            </a:r>
            <a:r>
              <a:rPr lang="en-US" dirty="0" smtClean="0"/>
              <a:t>)			-------(4)                                                                      </a:t>
            </a:r>
          </a:p>
          <a:p>
            <a:pPr>
              <a:buNone/>
            </a:pPr>
            <a:r>
              <a:rPr lang="en-US" dirty="0" smtClean="0"/>
              <a:t>			(JJ </a:t>
            </a:r>
            <a:r>
              <a:rPr lang="hi-IN" dirty="0" smtClean="0"/>
              <a:t>मुश्किल</a:t>
            </a:r>
            <a:r>
              <a:rPr lang="en-US" dirty="0" smtClean="0"/>
              <a:t>)			-------(3)</a:t>
            </a:r>
          </a:p>
          <a:p>
            <a:pPr>
              <a:buNone/>
            </a:pPr>
            <a:r>
              <a:rPr lang="en-US" dirty="0" smtClean="0"/>
              <a:t>		)</a:t>
            </a:r>
          </a:p>
          <a:p>
            <a:pPr>
              <a:buNone/>
            </a:pPr>
            <a:r>
              <a:rPr lang="en-US" dirty="0" smtClean="0"/>
              <a:t>		 (VBZ  </a:t>
            </a:r>
            <a:r>
              <a:rPr lang="hi-IN" dirty="0" smtClean="0"/>
              <a:t>है</a:t>
            </a:r>
            <a:r>
              <a:rPr lang="en-US" dirty="0" smtClean="0"/>
              <a:t>)                                                                         </a:t>
            </a:r>
          </a:p>
          <a:p>
            <a:pPr>
              <a:buNone/>
            </a:pPr>
            <a:r>
              <a:rPr lang="en-US" dirty="0" smtClean="0"/>
              <a:t>	)</a:t>
            </a:r>
          </a:p>
          <a:p>
            <a:pPr>
              <a:buNone/>
            </a:pP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This is a parse tree for first translation.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Both the trees can be parsed by CFG of </a:t>
            </a:r>
            <a:r>
              <a:rPr lang="en-US" dirty="0" err="1" smtClean="0"/>
              <a:t>HIndi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Here CFG </a:t>
            </a:r>
          </a:p>
          <a:p>
            <a:pPr>
              <a:buNone/>
            </a:pPr>
            <a:r>
              <a:rPr lang="en-US" dirty="0" smtClean="0"/>
              <a:t>Is:</a:t>
            </a:r>
          </a:p>
          <a:p>
            <a:pPr>
              <a:buNone/>
            </a:pPr>
            <a:r>
              <a:rPr lang="en-US" dirty="0" smtClean="0"/>
              <a:t>S-&gt;NP VP</a:t>
            </a:r>
          </a:p>
          <a:p>
            <a:pPr>
              <a:buNone/>
            </a:pPr>
            <a:r>
              <a:rPr lang="en-US" dirty="0" smtClean="0"/>
              <a:t>VP-&gt;NP VBZ</a:t>
            </a:r>
          </a:p>
          <a:p>
            <a:pPr>
              <a:buNone/>
            </a:pPr>
            <a:r>
              <a:rPr lang="en-US" dirty="0" smtClean="0"/>
              <a:t>NP-&gt;JJ NN|NN JJ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Problem: The rule is not robust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an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shot the man with ice </a:t>
            </a:r>
            <a:r>
              <a:rPr lang="en-US" dirty="0" smtClean="0"/>
              <a:t>cream</a:t>
            </a:r>
          </a:p>
          <a:p>
            <a:pPr>
              <a:buNone/>
            </a:pPr>
            <a:r>
              <a:rPr lang="hi-IN" dirty="0" smtClean="0"/>
              <a:t>मैं आइसक्रीम के साथ आदमी </a:t>
            </a:r>
            <a:r>
              <a:rPr lang="hi-IN" dirty="0" smtClean="0"/>
              <a:t>को </a:t>
            </a:r>
            <a:r>
              <a:rPr lang="hi-IN" dirty="0" smtClean="0"/>
              <a:t>गोली मार </a:t>
            </a:r>
            <a:r>
              <a:rPr lang="hi-IN" dirty="0" smtClean="0"/>
              <a:t>दी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Translation itself is not correct!!!</a:t>
            </a:r>
          </a:p>
          <a:p>
            <a:pPr>
              <a:buNone/>
            </a:pPr>
            <a:r>
              <a:rPr lang="en-US" dirty="0" smtClean="0"/>
              <a:t>Difficult to find alignment</a:t>
            </a:r>
          </a:p>
          <a:p>
            <a:pPr>
              <a:buNone/>
            </a:pPr>
            <a:r>
              <a:rPr lang="hi-IN" dirty="0" smtClean="0"/>
              <a:t>के</a:t>
            </a:r>
            <a:r>
              <a:rPr lang="en-US" dirty="0" smtClean="0"/>
              <a:t> and </a:t>
            </a:r>
            <a:r>
              <a:rPr lang="hi-IN" dirty="0" smtClean="0"/>
              <a:t>को</a:t>
            </a:r>
            <a:r>
              <a:rPr lang="en-US" dirty="0" smtClean="0"/>
              <a:t> don’t align to anything.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can we do?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Apply </a:t>
            </a:r>
            <a:r>
              <a:rPr lang="en-US" dirty="0" smtClean="0"/>
              <a:t>Unsupervised parsing on </a:t>
            </a:r>
            <a:r>
              <a:rPr lang="en-US" dirty="0" err="1" smtClean="0"/>
              <a:t>hindi</a:t>
            </a:r>
            <a:r>
              <a:rPr lang="en-US" dirty="0" smtClean="0"/>
              <a:t> corpus. And for scoring the parse trees we can give higher scores to the one that is consistent with parse tree generated by proposed approach.  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Supervised Parsing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Supervised Parsing is the problem of building a parser using a </a:t>
            </a:r>
            <a:r>
              <a:rPr lang="en-US" dirty="0" err="1" smtClean="0"/>
              <a:t>treebank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Treebanks</a:t>
            </a:r>
            <a:r>
              <a:rPr lang="en-US" dirty="0" smtClean="0"/>
              <a:t> are corpuses of parsed sentences.</a:t>
            </a:r>
          </a:p>
          <a:p>
            <a:pPr>
              <a:buNone/>
            </a:pPr>
            <a:r>
              <a:rPr lang="en-US" dirty="0" smtClean="0"/>
              <a:t>▶A part of the </a:t>
            </a:r>
            <a:r>
              <a:rPr lang="en-US" dirty="0" err="1" smtClean="0"/>
              <a:t>treebank</a:t>
            </a:r>
            <a:r>
              <a:rPr lang="en-US" dirty="0" smtClean="0"/>
              <a:t> is used to train the parser.</a:t>
            </a:r>
          </a:p>
          <a:p>
            <a:pPr>
              <a:buNone/>
            </a:pPr>
            <a:r>
              <a:rPr lang="en-US" dirty="0" smtClean="0"/>
              <a:t>▶Another part is used to evaluate the parser.</a:t>
            </a:r>
          </a:p>
          <a:p>
            <a:pPr>
              <a:buNone/>
            </a:pPr>
            <a:r>
              <a:rPr lang="en-US" dirty="0" smtClean="0"/>
              <a:t>▶It can be seen as learning a function f : X → Y (the parser) by</a:t>
            </a:r>
          </a:p>
          <a:p>
            <a:pPr>
              <a:buNone/>
            </a:pPr>
            <a:r>
              <a:rPr lang="en-US" dirty="0" smtClean="0"/>
              <a:t>knowing some points (x1 , f (x1 )), . . . , (</a:t>
            </a:r>
            <a:r>
              <a:rPr lang="en-US" dirty="0" err="1" smtClean="0"/>
              <a:t>xn</a:t>
            </a:r>
            <a:r>
              <a:rPr lang="en-US" dirty="0" smtClean="0"/>
              <a:t> , f (</a:t>
            </a:r>
            <a:r>
              <a:rPr lang="en-US" dirty="0" err="1" smtClean="0"/>
              <a:t>xn</a:t>
            </a:r>
            <a:r>
              <a:rPr lang="en-US" dirty="0" smtClean="0"/>
              <a:t> )) (the </a:t>
            </a:r>
            <a:r>
              <a:rPr lang="en-US" dirty="0" err="1" smtClean="0"/>
              <a:t>treebank</a:t>
            </a:r>
            <a:r>
              <a:rPr lang="en-US" dirty="0" smtClean="0"/>
              <a:t>).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Unsupervised Parsing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What can we do by only knowing a set of points {x1 , . . . , </a:t>
            </a:r>
            <a:r>
              <a:rPr lang="en-US" dirty="0" err="1" smtClean="0"/>
              <a:t>xn</a:t>
            </a:r>
            <a:r>
              <a:rPr lang="en-US" dirty="0" smtClean="0"/>
              <a:t> } of</a:t>
            </a:r>
          </a:p>
          <a:p>
            <a:pPr>
              <a:buNone/>
            </a:pPr>
            <a:r>
              <a:rPr lang="en-US" dirty="0" smtClean="0"/>
              <a:t>the domain of f 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parser is trained with sentences.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▶The evaluation is still done against a </a:t>
            </a:r>
            <a:r>
              <a:rPr lang="en-US" dirty="0" err="1" smtClean="0"/>
              <a:t>treebank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▶The set of syntactic categories is unknown.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DMV+CCM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Developed by Dan Klein and Chris Manning in 2004.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Parses dependency trees that can be converted to binary</a:t>
            </a:r>
          </a:p>
          <a:p>
            <a:pPr>
              <a:buNone/>
            </a:pPr>
            <a:r>
              <a:rPr lang="en-US" dirty="0" err="1" smtClean="0"/>
              <a:t>bracketings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Learn and parse from POS tags instead of words. Must be</a:t>
            </a:r>
          </a:p>
          <a:p>
            <a:pPr>
              <a:buNone/>
            </a:pPr>
            <a:r>
              <a:rPr lang="en-US" dirty="0" smtClean="0"/>
              <a:t>combined with a POS tagger to obtain a real parser.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Evaluated on English, German and Chinese </a:t>
            </a:r>
            <a:r>
              <a:rPr lang="en-US" dirty="0" err="1" smtClean="0"/>
              <a:t>treebanks</a:t>
            </a:r>
            <a:r>
              <a:rPr lang="en-US" dirty="0" smtClean="0"/>
              <a:t>, only</a:t>
            </a:r>
          </a:p>
          <a:p>
            <a:pPr>
              <a:buNone/>
            </a:pPr>
            <a:r>
              <a:rPr lang="en-US" dirty="0" smtClean="0"/>
              <a:t>with sentences of length ≤ 10.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Punctuation is not considered in order to emulate spoken</a:t>
            </a:r>
          </a:p>
          <a:p>
            <a:pPr>
              <a:buNone/>
            </a:pPr>
            <a:r>
              <a:rPr lang="en-US" dirty="0" smtClean="0"/>
              <a:t>language.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Combining the two Models and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CCM Stands for Constituent Content Model</a:t>
            </a:r>
          </a:p>
          <a:p>
            <a:pPr>
              <a:buNone/>
            </a:pPr>
            <a:r>
              <a:rPr lang="en-US" dirty="0" smtClean="0"/>
              <a:t>DMV stands for Dependency Model with Valence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Versions of the inside-outside algorithm for PCFG’s [</a:t>
            </a:r>
            <a:r>
              <a:rPr lang="en-US" dirty="0" err="1" smtClean="0"/>
              <a:t>Lari</a:t>
            </a:r>
            <a:r>
              <a:rPr lang="en-US" dirty="0" smtClean="0"/>
              <a:t> and Young, 1990] can be used for running estimation </a:t>
            </a:r>
            <a:r>
              <a:rPr lang="en-US" dirty="0" err="1" smtClean="0"/>
              <a:t>maximation</a:t>
            </a:r>
            <a:r>
              <a:rPr lang="en-US" dirty="0" smtClean="0"/>
              <a:t> on both these probabilistic models.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But How can we use The parsed tree </a:t>
            </a:r>
            <a:r>
              <a:rPr lang="en-US" dirty="0" smtClean="0"/>
              <a:t> </a:t>
            </a:r>
            <a:r>
              <a:rPr lang="en-US" dirty="0" smtClean="0"/>
              <a:t>of </a:t>
            </a:r>
            <a:r>
              <a:rPr lang="en-US" dirty="0" smtClean="0"/>
              <a:t>other language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/>
              <a:t>	</a:t>
            </a:r>
            <a:r>
              <a:rPr lang="en-US" b="1" dirty="0" smtClean="0"/>
              <a:t>			Alignment Problem!!</a:t>
            </a:r>
            <a:endParaRPr lang="en-US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Lets consider deviate a bit from original problem.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	Suppose we have a Parallel tree bank and we need to find the alignment between sentences given in two different languages.</a:t>
            </a:r>
          </a:p>
          <a:p>
            <a:pPr>
              <a:buNone/>
            </a:pPr>
            <a:r>
              <a:rPr lang="en-US" dirty="0"/>
              <a:t>	</a:t>
            </a:r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Solution: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We can get the alignment using dependencies and constituents for Tree-Based Alignment. 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(ref: Dependencies vs. Constituents for Tree-Based Alignment by Daniel </a:t>
            </a:r>
            <a:r>
              <a:rPr lang="en-US" dirty="0" err="1" smtClean="0"/>
              <a:t>Gildea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that was not our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Lets see word problem. </a:t>
            </a:r>
          </a:p>
          <a:p>
            <a:pPr>
              <a:buNone/>
            </a:pPr>
            <a:r>
              <a:rPr lang="en-US" dirty="0" smtClean="0"/>
              <a:t>	Word alignment was Discussed in class.</a:t>
            </a:r>
            <a:endParaRPr lang="en-US" dirty="0"/>
          </a:p>
          <a:p>
            <a:pPr>
              <a:buNone/>
            </a:pPr>
            <a:r>
              <a:rPr lang="en-US" dirty="0" smtClean="0"/>
              <a:t>    There are other approaches to get  word alignment using the hybrid approach provided in [A hybrid approach to align sentences and words in English-Hindi parallel corpora, </a:t>
            </a:r>
            <a:r>
              <a:rPr lang="en-US" dirty="0" err="1" smtClean="0"/>
              <a:t>Niraj</a:t>
            </a:r>
            <a:r>
              <a:rPr lang="en-US" dirty="0" smtClean="0"/>
              <a:t> </a:t>
            </a:r>
            <a:r>
              <a:rPr lang="en-US" dirty="0" err="1" smtClean="0"/>
              <a:t>Aswani</a:t>
            </a:r>
            <a:r>
              <a:rPr lang="en-US" dirty="0"/>
              <a:t> </a:t>
            </a:r>
            <a:r>
              <a:rPr lang="en-US" dirty="0" smtClean="0"/>
              <a:t>and Robert </a:t>
            </a:r>
            <a:r>
              <a:rPr lang="en-US" dirty="0" err="1" smtClean="0"/>
              <a:t>Gaizauskas</a:t>
            </a:r>
            <a:r>
              <a:rPr lang="en-US" dirty="0" smtClean="0"/>
              <a:t>]</a:t>
            </a:r>
          </a:p>
          <a:p>
            <a:pPr>
              <a:buNone/>
            </a:pPr>
            <a:r>
              <a:rPr lang="en-US" dirty="0" smtClean="0"/>
              <a:t>Lets see an abstract view of the algorithm.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568</Words>
  <Application>Microsoft Office PowerPoint</Application>
  <PresentationFormat>On-screen Show (4:3)</PresentationFormat>
  <Paragraphs>173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Parser Projection</vt:lpstr>
      <vt:lpstr>Source of Slides</vt:lpstr>
      <vt:lpstr>Supervised Parsing</vt:lpstr>
      <vt:lpstr>Unsupervised Parsing</vt:lpstr>
      <vt:lpstr>The DMV+CCM Model</vt:lpstr>
      <vt:lpstr>Combining the two Models and training</vt:lpstr>
      <vt:lpstr>But How can we use The parsed tree  of other language </vt:lpstr>
      <vt:lpstr>Lets consider deviate a bit from original problem.  </vt:lpstr>
      <vt:lpstr>But that was not our problem</vt:lpstr>
      <vt:lpstr>The first part Dictionary lookup</vt:lpstr>
      <vt:lpstr>Then nearest neighbor approach</vt:lpstr>
      <vt:lpstr>Now lets focus on the problem:</vt:lpstr>
      <vt:lpstr>Running Stanford Parser on it:</vt:lpstr>
      <vt:lpstr>The text Alignment</vt:lpstr>
      <vt:lpstr>Fact: POS is same in hindi and english </vt:lpstr>
      <vt:lpstr>Pattern Matching/Unification</vt:lpstr>
      <vt:lpstr>Lets try to make the parse and sentence sequence consistent</vt:lpstr>
      <vt:lpstr>Rule Proposed:</vt:lpstr>
      <vt:lpstr>Remove the English words</vt:lpstr>
      <vt:lpstr>Lets make it consistent with first translation</vt:lpstr>
      <vt:lpstr>Both the trees can be parsed by CFG of HIndi</vt:lpstr>
      <vt:lpstr>Take an example</vt:lpstr>
      <vt:lpstr>What can we do?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Parser Projection</dc:title>
  <dc:creator>Biplab</dc:creator>
  <cp:lastModifiedBy>Biplab</cp:lastModifiedBy>
  <cp:revision>16</cp:revision>
  <dcterms:created xsi:type="dcterms:W3CDTF">2012-11-11T06:22:45Z</dcterms:created>
  <dcterms:modified xsi:type="dcterms:W3CDTF">2012-11-11T08:38:40Z</dcterms:modified>
</cp:coreProperties>
</file>