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5" r:id="rId9"/>
    <p:sldId id="263" r:id="rId10"/>
    <p:sldId id="275" r:id="rId11"/>
    <p:sldId id="264" r:id="rId12"/>
    <p:sldId id="267" r:id="rId13"/>
    <p:sldId id="270" r:id="rId14"/>
    <p:sldId id="268" r:id="rId15"/>
    <p:sldId id="274" r:id="rId16"/>
    <p:sldId id="272" r:id="rId17"/>
    <p:sldId id="276" r:id="rId18"/>
    <p:sldId id="269" r:id="rId19"/>
    <p:sldId id="271"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E1075FB-9E41-4EE1-9163-65150C02D2C2}"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E1075FB-9E41-4EE1-9163-65150C02D2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268910-0F5A-446F-97AD-F20A17BFE57C}" type="datetimeFigureOut">
              <a:rPr lang="en-US" smtClean="0"/>
              <a:pPr/>
              <a:t>11/11/2012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075FB-9E41-4EE1-9163-65150C02D2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4268910-0F5A-446F-97AD-F20A17BFE57C}" type="datetimeFigureOut">
              <a:rPr lang="en-US" smtClean="0"/>
              <a:pPr/>
              <a:t>11/11/2012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E1075FB-9E41-4EE1-9163-65150C02D2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file:///C:\Users\Biplab\Desktop\proper.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file:///C:\Users\Biplab\Desktop\confusion_matri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POS Tagging</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Using Hidden Markov Model</a:t>
            </a:r>
          </a:p>
          <a:p>
            <a:r>
              <a:rPr lang="en-US" dirty="0" smtClean="0"/>
              <a:t>By</a:t>
            </a:r>
          </a:p>
          <a:p>
            <a:r>
              <a:rPr lang="en-US" dirty="0" smtClean="0"/>
              <a:t>Ravi </a:t>
            </a:r>
            <a:r>
              <a:rPr lang="en-US" dirty="0" err="1" smtClean="0"/>
              <a:t>Yadav</a:t>
            </a:r>
            <a:r>
              <a:rPr lang="en-US" dirty="0" smtClean="0"/>
              <a:t> </a:t>
            </a:r>
          </a:p>
          <a:p>
            <a:r>
              <a:rPr lang="en-US" dirty="0" err="1" smtClean="0"/>
              <a:t>Amit</a:t>
            </a:r>
            <a:r>
              <a:rPr lang="en-US" dirty="0" smtClean="0"/>
              <a:t> Kumar</a:t>
            </a:r>
          </a:p>
          <a:p>
            <a:r>
              <a:rPr lang="en-US" dirty="0" err="1" smtClean="0"/>
              <a:t>Biplab</a:t>
            </a:r>
            <a:r>
              <a:rPr lang="en-US" dirty="0" smtClean="0"/>
              <a:t> Ch Das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Confusion Reason</a:t>
            </a:r>
            <a:endParaRPr lang="en-US" dirty="0"/>
          </a:p>
        </p:txBody>
      </p:sp>
      <p:sp>
        <p:nvSpPr>
          <p:cNvPr id="3" name="Content Placeholder 2"/>
          <p:cNvSpPr>
            <a:spLocks noGrp="1"/>
          </p:cNvSpPr>
          <p:nvPr>
            <p:ph idx="1"/>
          </p:nvPr>
        </p:nvSpPr>
        <p:spPr/>
        <p:txBody>
          <a:bodyPr/>
          <a:lstStyle/>
          <a:p>
            <a:pPr>
              <a:buNone/>
            </a:pPr>
            <a:r>
              <a:rPr lang="en-US" dirty="0" smtClean="0"/>
              <a:t>Most of the confusion was between NP0 and NN1</a:t>
            </a:r>
          </a:p>
          <a:p>
            <a:pPr>
              <a:buNone/>
            </a:pPr>
            <a:r>
              <a:rPr lang="en-US" dirty="0" smtClean="0"/>
              <a:t>It was because of the unknown word prediction handling done in the code.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F-score </a:t>
            </a:r>
            <a:endParaRPr lang="en-US" dirty="0"/>
          </a:p>
        </p:txBody>
      </p:sp>
      <p:sp>
        <p:nvSpPr>
          <p:cNvPr id="3" name="Content Placeholder 2"/>
          <p:cNvSpPr>
            <a:spLocks noGrp="1"/>
          </p:cNvSpPr>
          <p:nvPr>
            <p:ph idx="1"/>
          </p:nvPr>
        </p:nvSpPr>
        <p:spPr/>
        <p:txBody>
          <a:bodyPr/>
          <a:lstStyle/>
          <a:p>
            <a:pPr>
              <a:buNone/>
            </a:pPr>
            <a:r>
              <a:rPr lang="en-US" dirty="0" smtClean="0"/>
              <a:t>The proper output for the  tag wise precision-recall and the  F-score has been   calculated .</a:t>
            </a:r>
          </a:p>
          <a:p>
            <a:pPr>
              <a:buNone/>
            </a:pPr>
            <a:r>
              <a:rPr lang="en-US" dirty="0" smtClean="0"/>
              <a:t>The F-score was calculated putting the beta value to 1.</a:t>
            </a:r>
          </a:p>
          <a:p>
            <a:pPr>
              <a:buNone/>
            </a:pPr>
            <a:r>
              <a:rPr lang="en-US" dirty="0" smtClean="0">
                <a:hlinkClick r:id="rId2" action="ppaction://hlinkfile"/>
              </a:rPr>
              <a:t>file:///C:/Users/Biplab/Desktop/proper.html</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Trigram </a:t>
            </a:r>
            <a:r>
              <a:rPr lang="en-US" dirty="0" err="1" smtClean="0"/>
              <a:t>Implentation</a:t>
            </a:r>
            <a:endParaRPr lang="en-US" dirty="0"/>
          </a:p>
        </p:txBody>
      </p:sp>
      <p:sp>
        <p:nvSpPr>
          <p:cNvPr id="3" name="Content Placeholder 2"/>
          <p:cNvSpPr>
            <a:spLocks noGrp="1"/>
          </p:cNvSpPr>
          <p:nvPr>
            <p:ph idx="1"/>
          </p:nvPr>
        </p:nvSpPr>
        <p:spPr/>
        <p:txBody>
          <a:bodyPr/>
          <a:lstStyle/>
          <a:p>
            <a:pPr>
              <a:buNone/>
            </a:pPr>
            <a:r>
              <a:rPr lang="en-US" dirty="0" smtClean="0"/>
              <a:t>The trigram model was implemented for the Pos tagger.</a:t>
            </a:r>
          </a:p>
          <a:p>
            <a:pPr>
              <a:buNone/>
            </a:pPr>
            <a:r>
              <a:rPr lang="en-US" dirty="0" smtClean="0"/>
              <a:t>In this case the current tag not only depends on the previous state but also on the previous to previous state.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Trigram the extension of bigram model:</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317010" y="1981200"/>
            <a:ext cx="6988789" cy="4038599"/>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graphical model for trigram model:</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295400" y="1752600"/>
            <a:ext cx="6657975" cy="33147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star algorithm</a:t>
            </a:r>
            <a:endParaRPr lang="en-US" dirty="0"/>
          </a:p>
        </p:txBody>
      </p:sp>
      <p:sp>
        <p:nvSpPr>
          <p:cNvPr id="3" name="Content Placeholder 2"/>
          <p:cNvSpPr>
            <a:spLocks noGrp="1"/>
          </p:cNvSpPr>
          <p:nvPr>
            <p:ph idx="1"/>
          </p:nvPr>
        </p:nvSpPr>
        <p:spPr/>
        <p:txBody>
          <a:bodyPr/>
          <a:lstStyle/>
          <a:p>
            <a:pPr>
              <a:buNone/>
            </a:pPr>
            <a:r>
              <a:rPr lang="en-US" dirty="0" smtClean="0"/>
              <a:t>Heuristic used:</a:t>
            </a:r>
          </a:p>
          <a:p>
            <a:pPr>
              <a:buNone/>
            </a:pPr>
            <a:r>
              <a:rPr lang="en-US" dirty="0" smtClean="0"/>
              <a:t>-</a:t>
            </a:r>
            <a:r>
              <a:rPr lang="en-US" sz="2400" dirty="0" smtClean="0"/>
              <a:t>h</a:t>
            </a:r>
            <a:r>
              <a:rPr lang="en-US" sz="2400" baseline="-25000" dirty="0" smtClean="0"/>
              <a:t>(Ti)</a:t>
            </a:r>
            <a:r>
              <a:rPr lang="en-US" sz="2400" dirty="0" smtClean="0"/>
              <a:t>= log(P(</a:t>
            </a:r>
            <a:r>
              <a:rPr lang="en-US" sz="2400" dirty="0" err="1" smtClean="0"/>
              <a:t>Wi|Ti</a:t>
            </a:r>
            <a:r>
              <a:rPr lang="en-US" sz="2400" dirty="0" smtClean="0"/>
              <a:t>))+∑</a:t>
            </a:r>
            <a:r>
              <a:rPr lang="en-US" sz="2400" baseline="-25000" dirty="0" smtClean="0"/>
              <a:t>(j= i+1 to n) </a:t>
            </a:r>
            <a:r>
              <a:rPr lang="en-US" sz="2400" dirty="0" smtClean="0"/>
              <a:t>log(max(P(</a:t>
            </a:r>
            <a:r>
              <a:rPr lang="en-US" sz="2400" dirty="0" err="1" smtClean="0"/>
              <a:t>Wj|Tj</a:t>
            </a:r>
            <a:r>
              <a:rPr lang="en-US" sz="2400" dirty="0" smtClean="0"/>
              <a:t>)))+                            	∑</a:t>
            </a:r>
            <a:r>
              <a:rPr lang="en-US" sz="2400" baseline="-25000" dirty="0" smtClean="0"/>
              <a:t>(</a:t>
            </a:r>
            <a:r>
              <a:rPr lang="en-US" sz="2400" dirty="0" smtClean="0"/>
              <a:t>log(max(</a:t>
            </a:r>
            <a:r>
              <a:rPr lang="en-US" sz="2400" dirty="0" err="1" smtClean="0"/>
              <a:t>Ti|Tj</a:t>
            </a:r>
            <a:r>
              <a:rPr lang="en-US" sz="2400" dirty="0" smtClean="0"/>
              <a:t>))</a:t>
            </a:r>
          </a:p>
          <a:p>
            <a:pPr>
              <a:buNone/>
            </a:pPr>
            <a:endParaRPr lang="en-US" sz="2400" dirty="0" smtClean="0"/>
          </a:p>
          <a:p>
            <a:pPr>
              <a:buNone/>
            </a:pPr>
            <a:r>
              <a:rPr lang="en-US" sz="2400" dirty="0" smtClean="0"/>
              <a:t>Where,</a:t>
            </a:r>
          </a:p>
          <a:p>
            <a:pPr>
              <a:buNone/>
            </a:pPr>
            <a:r>
              <a:rPr lang="en-US" sz="2400" dirty="0" smtClean="0"/>
              <a:t> P(</a:t>
            </a:r>
            <a:r>
              <a:rPr lang="en-US" sz="2400" dirty="0" err="1" smtClean="0"/>
              <a:t>Wi|Ti</a:t>
            </a:r>
            <a:r>
              <a:rPr lang="en-US" sz="2400" dirty="0" smtClean="0"/>
              <a:t>) is the lexical </a:t>
            </a:r>
            <a:r>
              <a:rPr lang="en-US" sz="2400" dirty="0" err="1" smtClean="0"/>
              <a:t>prob</a:t>
            </a:r>
            <a:r>
              <a:rPr lang="en-US" sz="2400" dirty="0" smtClean="0"/>
              <a:t> at a node.</a:t>
            </a:r>
          </a:p>
          <a:p>
            <a:pPr>
              <a:buNone/>
            </a:pPr>
            <a:r>
              <a:rPr lang="en-US" sz="2400" dirty="0" smtClean="0"/>
              <a:t>max(</a:t>
            </a:r>
            <a:r>
              <a:rPr lang="en-US" sz="2400" dirty="0" err="1" smtClean="0"/>
              <a:t>Ti|Tj</a:t>
            </a:r>
            <a:r>
              <a:rPr lang="en-US" sz="2400" dirty="0" smtClean="0"/>
              <a:t>) is the maximum of all transitional probabilities</a:t>
            </a:r>
          </a:p>
          <a:p>
            <a:pPr>
              <a:buNone/>
            </a:pPr>
            <a:r>
              <a:rPr lang="en-US" sz="2400" dirty="0" smtClean="0"/>
              <a:t>max(</a:t>
            </a:r>
            <a:r>
              <a:rPr lang="en-US" sz="2400" dirty="0" err="1" smtClean="0"/>
              <a:t>Ti|Tj</a:t>
            </a:r>
            <a:r>
              <a:rPr lang="en-US" sz="2400" dirty="0" smtClean="0"/>
              <a:t>) is the max lexical </a:t>
            </a:r>
            <a:r>
              <a:rPr lang="en-US" sz="2400" dirty="0" err="1" smtClean="0"/>
              <a:t>prob</a:t>
            </a:r>
            <a:r>
              <a:rPr lang="en-US" sz="2400" dirty="0" smtClean="0"/>
              <a:t> at a node</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 of the tagger</a:t>
            </a:r>
            <a:endParaRPr lang="en-US" dirty="0"/>
          </a:p>
        </p:txBody>
      </p:sp>
      <p:graphicFrame>
        <p:nvGraphicFramePr>
          <p:cNvPr id="4" name="Table 3"/>
          <p:cNvGraphicFramePr>
            <a:graphicFrameLocks noGrp="1"/>
          </p:cNvGraphicFramePr>
          <p:nvPr/>
        </p:nvGraphicFramePr>
        <p:xfrm>
          <a:off x="1447800" y="1219200"/>
          <a:ext cx="7162801" cy="5281746"/>
        </p:xfrm>
        <a:graphic>
          <a:graphicData uri="http://schemas.openxmlformats.org/drawingml/2006/table">
            <a:tbl>
              <a:tblPr firstRow="1" bandRow="1">
                <a:tableStyleId>{5C22544A-7EE6-4342-B048-85BDC9FD1C3A}</a:tableStyleId>
              </a:tblPr>
              <a:tblGrid>
                <a:gridCol w="1015541"/>
                <a:gridCol w="747610"/>
                <a:gridCol w="1432560"/>
                <a:gridCol w="1983545"/>
                <a:gridCol w="1983545"/>
              </a:tblGrid>
              <a:tr h="682171">
                <a:tc>
                  <a:txBody>
                    <a:bodyPr/>
                    <a:lstStyle/>
                    <a:p>
                      <a:r>
                        <a:rPr lang="en-US" dirty="0" smtClean="0"/>
                        <a:t>Fold</a:t>
                      </a:r>
                      <a:r>
                        <a:rPr lang="en-US" baseline="0" dirty="0" smtClean="0"/>
                        <a:t> No</a:t>
                      </a:r>
                      <a:endParaRPr lang="en-US" dirty="0"/>
                    </a:p>
                  </a:txBody>
                  <a:tcPr/>
                </a:tc>
                <a:tc>
                  <a:txBody>
                    <a:bodyPr/>
                    <a:lstStyle/>
                    <a:p>
                      <a:r>
                        <a:rPr lang="en-US" dirty="0" smtClean="0"/>
                        <a:t>Bigram</a:t>
                      </a:r>
                      <a:endParaRPr lang="en-US" dirty="0"/>
                    </a:p>
                  </a:txBody>
                  <a:tcPr/>
                </a:tc>
                <a:tc>
                  <a:txBody>
                    <a:bodyPr/>
                    <a:lstStyle/>
                    <a:p>
                      <a:r>
                        <a:rPr lang="en-US" dirty="0" smtClean="0"/>
                        <a:t>Skip gram</a:t>
                      </a:r>
                    </a:p>
                    <a:p>
                      <a:r>
                        <a:rPr lang="en-US" dirty="0" smtClean="0"/>
                        <a:t>(0.75*bigram+.25 </a:t>
                      </a:r>
                      <a:r>
                        <a:rPr lang="en-US" dirty="0" err="1" smtClean="0"/>
                        <a:t>skipgram</a:t>
                      </a:r>
                      <a:r>
                        <a:rPr lang="en-US" dirty="0" smtClean="0"/>
                        <a:t>)</a:t>
                      </a:r>
                    </a:p>
                  </a:txBody>
                  <a:tcPr/>
                </a:tc>
                <a:tc>
                  <a:txBody>
                    <a:bodyPr/>
                    <a:lstStyle/>
                    <a:p>
                      <a:r>
                        <a:rPr lang="en-US" dirty="0" smtClean="0"/>
                        <a:t>(.23*bigram+.11*skipgram+.66*trigram)</a:t>
                      </a:r>
                    </a:p>
                  </a:txBody>
                  <a:tcPr/>
                </a:tc>
                <a:tc>
                  <a:txBody>
                    <a:bodyPr/>
                    <a:lstStyle/>
                    <a:p>
                      <a:r>
                        <a:rPr lang="en-US" dirty="0" smtClean="0"/>
                        <a:t>A* algorithm</a:t>
                      </a:r>
                      <a:endParaRPr lang="en-US" dirty="0" smtClean="0"/>
                    </a:p>
                  </a:txBody>
                  <a:tcPr/>
                </a:tc>
              </a:tr>
              <a:tr h="682171">
                <a:tc>
                  <a:txBody>
                    <a:bodyPr/>
                    <a:lstStyle/>
                    <a:p>
                      <a:r>
                        <a:rPr lang="en-US" dirty="0" smtClean="0"/>
                        <a:t>Fold 1</a:t>
                      </a:r>
                      <a:endParaRPr lang="en-US" dirty="0"/>
                    </a:p>
                  </a:txBody>
                  <a:tcPr/>
                </a:tc>
                <a:tc>
                  <a:txBody>
                    <a:bodyPr/>
                    <a:lstStyle/>
                    <a:p>
                      <a:r>
                        <a:rPr lang="en-US" dirty="0" smtClean="0"/>
                        <a:t>92.69</a:t>
                      </a:r>
                      <a:endParaRPr lang="en-US" dirty="0"/>
                    </a:p>
                  </a:txBody>
                  <a:tcPr/>
                </a:tc>
                <a:tc>
                  <a:txBody>
                    <a:bodyPr/>
                    <a:lstStyle/>
                    <a:p>
                      <a:r>
                        <a:rPr lang="en-US" dirty="0" smtClean="0"/>
                        <a:t>92.71</a:t>
                      </a:r>
                      <a:endParaRPr lang="en-US" dirty="0"/>
                    </a:p>
                  </a:txBody>
                  <a:tcPr/>
                </a:tc>
                <a:tc>
                  <a:txBody>
                    <a:bodyPr/>
                    <a:lstStyle/>
                    <a:p>
                      <a:r>
                        <a:rPr lang="en-US" dirty="0" smtClean="0"/>
                        <a:t>92.82</a:t>
                      </a:r>
                      <a:endParaRPr lang="en-US" dirty="0"/>
                    </a:p>
                  </a:txBody>
                  <a:tcPr/>
                </a:tc>
                <a:tc>
                  <a:txBody>
                    <a:bodyPr/>
                    <a:lstStyle/>
                    <a:p>
                      <a:r>
                        <a:rPr lang="en-US" dirty="0" smtClean="0"/>
                        <a:t>93.20</a:t>
                      </a:r>
                      <a:endParaRPr lang="en-US" dirty="0"/>
                    </a:p>
                  </a:txBody>
                  <a:tcPr/>
                </a:tc>
              </a:tr>
              <a:tr h="682171">
                <a:tc>
                  <a:txBody>
                    <a:bodyPr/>
                    <a:lstStyle/>
                    <a:p>
                      <a:r>
                        <a:rPr lang="en-US" dirty="0" smtClean="0"/>
                        <a:t>Fold 2</a:t>
                      </a:r>
                      <a:endParaRPr lang="en-US" dirty="0"/>
                    </a:p>
                  </a:txBody>
                  <a:tcPr/>
                </a:tc>
                <a:tc>
                  <a:txBody>
                    <a:bodyPr/>
                    <a:lstStyle/>
                    <a:p>
                      <a:r>
                        <a:rPr lang="en-US" dirty="0" smtClean="0"/>
                        <a:t>93.76</a:t>
                      </a:r>
                      <a:endParaRPr lang="en-US" dirty="0"/>
                    </a:p>
                  </a:txBody>
                  <a:tcPr/>
                </a:tc>
                <a:tc>
                  <a:txBody>
                    <a:bodyPr/>
                    <a:lstStyle/>
                    <a:p>
                      <a:r>
                        <a:rPr lang="en-US" dirty="0" smtClean="0"/>
                        <a:t>94.08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94.28</a:t>
                      </a:r>
                    </a:p>
                    <a:p>
                      <a:endParaRPr lang="en-US" dirty="0"/>
                    </a:p>
                  </a:txBody>
                  <a:tcPr/>
                </a:tc>
                <a:tc>
                  <a:txBody>
                    <a:bodyPr/>
                    <a:lstStyle/>
                    <a:p>
                      <a:r>
                        <a:rPr lang="en-US" dirty="0" smtClean="0"/>
                        <a:t>94.75</a:t>
                      </a:r>
                      <a:endParaRPr lang="en-US" dirty="0"/>
                    </a:p>
                  </a:txBody>
                  <a:tcPr/>
                </a:tc>
              </a:tr>
              <a:tr h="682171">
                <a:tc>
                  <a:txBody>
                    <a:bodyPr/>
                    <a:lstStyle/>
                    <a:p>
                      <a:r>
                        <a:rPr lang="en-US" dirty="0" smtClean="0"/>
                        <a:t>Fold 3</a:t>
                      </a:r>
                      <a:endParaRPr lang="en-US" dirty="0"/>
                    </a:p>
                  </a:txBody>
                  <a:tcPr/>
                </a:tc>
                <a:tc>
                  <a:txBody>
                    <a:bodyPr/>
                    <a:lstStyle/>
                    <a:p>
                      <a:r>
                        <a:rPr lang="en-US" dirty="0" smtClean="0"/>
                        <a:t>93.61</a:t>
                      </a:r>
                      <a:endParaRPr lang="en-US" dirty="0"/>
                    </a:p>
                  </a:txBody>
                  <a:tcPr/>
                </a:tc>
                <a:tc>
                  <a:txBody>
                    <a:bodyPr/>
                    <a:lstStyle/>
                    <a:p>
                      <a:r>
                        <a:rPr lang="en-US" dirty="0" smtClean="0"/>
                        <a:t>93.69</a:t>
                      </a:r>
                      <a:endParaRPr lang="en-US" dirty="0"/>
                    </a:p>
                  </a:txBody>
                  <a:tcPr/>
                </a:tc>
                <a:tc>
                  <a:txBody>
                    <a:bodyPr/>
                    <a:lstStyle/>
                    <a:p>
                      <a:r>
                        <a:rPr lang="en-US" dirty="0" smtClean="0"/>
                        <a:t>93.73</a:t>
                      </a:r>
                      <a:endParaRPr lang="en-US" dirty="0"/>
                    </a:p>
                  </a:txBody>
                  <a:tcPr/>
                </a:tc>
                <a:tc>
                  <a:txBody>
                    <a:bodyPr/>
                    <a:lstStyle/>
                    <a:p>
                      <a:r>
                        <a:rPr lang="en-US" dirty="0" smtClean="0"/>
                        <a:t>94.66</a:t>
                      </a:r>
                      <a:endParaRPr lang="en-US" dirty="0"/>
                    </a:p>
                  </a:txBody>
                  <a:tcPr/>
                </a:tc>
              </a:tr>
              <a:tr h="682171">
                <a:tc>
                  <a:txBody>
                    <a:bodyPr/>
                    <a:lstStyle/>
                    <a:p>
                      <a:r>
                        <a:rPr lang="en-US" dirty="0" smtClean="0"/>
                        <a:t>Fold 4</a:t>
                      </a:r>
                      <a:endParaRPr lang="en-US" dirty="0"/>
                    </a:p>
                  </a:txBody>
                  <a:tcPr/>
                </a:tc>
                <a:tc>
                  <a:txBody>
                    <a:bodyPr/>
                    <a:lstStyle/>
                    <a:p>
                      <a:r>
                        <a:rPr lang="en-US" dirty="0" smtClean="0"/>
                        <a:t>94.00</a:t>
                      </a:r>
                      <a:endParaRPr lang="en-US" dirty="0"/>
                    </a:p>
                  </a:txBody>
                  <a:tcPr/>
                </a:tc>
                <a:tc>
                  <a:txBody>
                    <a:bodyPr/>
                    <a:lstStyle/>
                    <a:p>
                      <a:r>
                        <a:rPr lang="en-US" dirty="0" smtClean="0"/>
                        <a:t>94.06</a:t>
                      </a:r>
                      <a:endParaRPr lang="en-US" dirty="0"/>
                    </a:p>
                  </a:txBody>
                  <a:tcPr/>
                </a:tc>
                <a:tc>
                  <a:txBody>
                    <a:bodyPr/>
                    <a:lstStyle/>
                    <a:p>
                      <a:r>
                        <a:rPr lang="en-US" dirty="0" smtClean="0"/>
                        <a:t>94.17</a:t>
                      </a:r>
                      <a:endParaRPr lang="en-US" dirty="0"/>
                    </a:p>
                  </a:txBody>
                  <a:tcPr/>
                </a:tc>
                <a:tc>
                  <a:txBody>
                    <a:bodyPr/>
                    <a:lstStyle/>
                    <a:p>
                      <a:r>
                        <a:rPr lang="en-US" dirty="0" smtClean="0"/>
                        <a:t>94.72</a:t>
                      </a:r>
                      <a:endParaRPr lang="en-US" dirty="0"/>
                    </a:p>
                  </a:txBody>
                  <a:tcPr/>
                </a:tc>
              </a:tr>
              <a:tr h="682171">
                <a:tc>
                  <a:txBody>
                    <a:bodyPr/>
                    <a:lstStyle/>
                    <a:p>
                      <a:r>
                        <a:rPr lang="en-US" dirty="0" smtClean="0"/>
                        <a:t>Fold</a:t>
                      </a:r>
                      <a:r>
                        <a:rPr lang="en-US" baseline="0" dirty="0" smtClean="0"/>
                        <a:t> 5</a:t>
                      </a:r>
                      <a:endParaRPr lang="en-US" dirty="0"/>
                    </a:p>
                  </a:txBody>
                  <a:tcPr/>
                </a:tc>
                <a:tc>
                  <a:txBody>
                    <a:bodyPr/>
                    <a:lstStyle/>
                    <a:p>
                      <a:r>
                        <a:rPr lang="en-US" dirty="0" smtClean="0"/>
                        <a:t>93.22</a:t>
                      </a:r>
                      <a:endParaRPr lang="en-US" dirty="0"/>
                    </a:p>
                  </a:txBody>
                  <a:tcPr/>
                </a:tc>
                <a:tc>
                  <a:txBody>
                    <a:bodyPr/>
                    <a:lstStyle/>
                    <a:p>
                      <a:r>
                        <a:rPr lang="en-US" dirty="0" smtClean="0"/>
                        <a:t>93.38</a:t>
                      </a:r>
                      <a:endParaRPr lang="en-US" dirty="0"/>
                    </a:p>
                  </a:txBody>
                  <a:tcPr/>
                </a:tc>
                <a:tc>
                  <a:txBody>
                    <a:bodyPr/>
                    <a:lstStyle/>
                    <a:p>
                      <a:r>
                        <a:rPr lang="en-US" dirty="0" smtClean="0"/>
                        <a:t>93.64</a:t>
                      </a:r>
                      <a:endParaRPr lang="en-US" dirty="0"/>
                    </a:p>
                  </a:txBody>
                  <a:tcPr/>
                </a:tc>
                <a:tc>
                  <a:txBody>
                    <a:bodyPr/>
                    <a:lstStyle/>
                    <a:p>
                      <a:r>
                        <a:rPr lang="en-US" dirty="0" smtClean="0"/>
                        <a:t>93.86</a:t>
                      </a:r>
                      <a:endParaRPr lang="en-US" dirty="0"/>
                    </a:p>
                  </a:txBody>
                  <a:tcPr/>
                </a:tc>
              </a:tr>
              <a:tr h="682171">
                <a:tc>
                  <a:txBody>
                    <a:bodyPr/>
                    <a:lstStyle/>
                    <a:p>
                      <a:r>
                        <a:rPr lang="en-US" dirty="0" smtClean="0"/>
                        <a:t>Overall</a:t>
                      </a:r>
                      <a:endParaRPr lang="en-US" dirty="0"/>
                    </a:p>
                  </a:txBody>
                  <a:tcPr/>
                </a:tc>
                <a:tc>
                  <a:txBody>
                    <a:bodyPr/>
                    <a:lstStyle/>
                    <a:p>
                      <a:r>
                        <a:rPr lang="en-US" dirty="0" smtClean="0"/>
                        <a:t>93.45</a:t>
                      </a:r>
                      <a:endParaRPr lang="en-US" dirty="0"/>
                    </a:p>
                  </a:txBody>
                  <a:tcPr/>
                </a:tc>
                <a:tc>
                  <a:txBody>
                    <a:bodyPr/>
                    <a:lstStyle/>
                    <a:p>
                      <a:r>
                        <a:rPr lang="en-US" dirty="0" smtClean="0"/>
                        <a:t>93.58</a:t>
                      </a:r>
                      <a:endParaRPr lang="en-US" dirty="0"/>
                    </a:p>
                  </a:txBody>
                  <a:tcPr/>
                </a:tc>
                <a:tc>
                  <a:txBody>
                    <a:bodyPr/>
                    <a:lstStyle/>
                    <a:p>
                      <a:r>
                        <a:rPr lang="en-US" dirty="0" smtClean="0"/>
                        <a:t>93.73</a:t>
                      </a:r>
                      <a:endParaRPr lang="en-US" dirty="0"/>
                    </a:p>
                  </a:txBody>
                  <a:tcPr/>
                </a:tc>
                <a:tc>
                  <a:txBody>
                    <a:bodyPr/>
                    <a:lstStyle/>
                    <a:p>
                      <a:r>
                        <a:rPr lang="en-US" dirty="0" smtClean="0"/>
                        <a:t>94.23</a:t>
                      </a:r>
                      <a:endParaRPr lang="en-US"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Discriminitive</a:t>
            </a:r>
            <a:endParaRPr lang="en-US" dirty="0"/>
          </a:p>
        </p:txBody>
      </p:sp>
      <p:sp>
        <p:nvSpPr>
          <p:cNvPr id="3" name="Content Placeholder 2"/>
          <p:cNvSpPr>
            <a:spLocks noGrp="1"/>
          </p:cNvSpPr>
          <p:nvPr>
            <p:ph idx="1"/>
          </p:nvPr>
        </p:nvSpPr>
        <p:spPr/>
        <p:txBody>
          <a:bodyPr/>
          <a:lstStyle/>
          <a:p>
            <a:pPr>
              <a:buNone/>
            </a:pPr>
            <a:r>
              <a:rPr lang="en-US" dirty="0" smtClean="0"/>
              <a:t>Model  tag directly from the data.</a:t>
            </a:r>
          </a:p>
          <a:p>
            <a:pPr>
              <a:buNone/>
            </a:pPr>
            <a:endParaRPr lang="en-US" dirty="0" smtClean="0"/>
          </a:p>
          <a:p>
            <a:pPr>
              <a:buNone/>
            </a:pPr>
            <a:r>
              <a:rPr lang="en-US" dirty="0" smtClean="0"/>
              <a:t>Expression :</a:t>
            </a:r>
          </a:p>
          <a:p>
            <a:pPr>
              <a:buNone/>
            </a:pPr>
            <a:r>
              <a:rPr lang="en-US" dirty="0" err="1" smtClean="0"/>
              <a:t>Argmax</a:t>
            </a:r>
            <a:r>
              <a:rPr lang="en-US" dirty="0" smtClean="0"/>
              <a:t>(j) P(T(j)|T(j-1),</a:t>
            </a:r>
            <a:r>
              <a:rPr lang="en-US" dirty="0" err="1" smtClean="0"/>
              <a:t>Current_word</a:t>
            </a:r>
            <a:r>
              <a:rPr lang="en-US" dirty="0" smtClean="0"/>
              <a:t>)</a:t>
            </a:r>
          </a:p>
          <a:p>
            <a:pPr>
              <a:buNone/>
            </a:pPr>
            <a:endParaRPr lang="en-US" dirty="0" smtClean="0"/>
          </a:p>
          <a:p>
            <a:pPr>
              <a:buNone/>
            </a:pPr>
            <a:r>
              <a:rPr lang="en-US" dirty="0" smtClean="0"/>
              <a:t>Accuracy </a:t>
            </a:r>
            <a:r>
              <a:rPr lang="en-US" dirty="0" err="1" smtClean="0"/>
              <a:t>acieved</a:t>
            </a:r>
            <a:r>
              <a:rPr lang="en-US" dirty="0" smtClean="0"/>
              <a:t> 72.98 %</a:t>
            </a:r>
          </a:p>
          <a:p>
            <a:pPr>
              <a:buNone/>
            </a:pPr>
            <a:r>
              <a:rPr lang="en-US" dirty="0" smtClean="0"/>
              <a:t>Possible problem :Unknown word </a:t>
            </a:r>
            <a:r>
              <a:rPr lang="en-US" smtClean="0"/>
              <a:t>handling was not done .</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Prediction</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1905000" y="1243064"/>
            <a:ext cx="5943599" cy="5233936"/>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for word </a:t>
            </a:r>
            <a:r>
              <a:rPr lang="en-US" dirty="0" err="1" smtClean="0"/>
              <a:t>prdeiction</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err="1" smtClean="0"/>
              <a:t>argmax</a:t>
            </a:r>
            <a:r>
              <a:rPr lang="en-US" dirty="0" smtClean="0"/>
              <a:t>∑</a:t>
            </a:r>
            <a:r>
              <a:rPr lang="en-US" baseline="-46000" dirty="0" smtClean="0"/>
              <a:t>(</a:t>
            </a:r>
            <a:r>
              <a:rPr lang="en-US" baseline="-46000" dirty="0" err="1" smtClean="0"/>
              <a:t>Nw</a:t>
            </a:r>
            <a:r>
              <a:rPr lang="en-US" baseline="-46000" dirty="0" smtClean="0"/>
              <a:t>)</a:t>
            </a:r>
            <a:r>
              <a:rPr lang="en-US" dirty="0" smtClean="0"/>
              <a:t>∑</a:t>
            </a:r>
            <a:r>
              <a:rPr lang="en-US" baseline="-46000" dirty="0" smtClean="0"/>
              <a:t>(</a:t>
            </a:r>
            <a:r>
              <a:rPr lang="en-US" baseline="-46000" dirty="0" err="1" smtClean="0"/>
              <a:t>Tw</a:t>
            </a:r>
            <a:r>
              <a:rPr lang="en-US" baseline="-46000" dirty="0" smtClean="0"/>
              <a:t>)</a:t>
            </a:r>
            <a:r>
              <a:rPr lang="en-US" dirty="0" smtClean="0"/>
              <a:t>I(</a:t>
            </a:r>
            <a:r>
              <a:rPr lang="en-US" dirty="0" err="1" smtClean="0"/>
              <a:t>Tw</a:t>
            </a:r>
            <a:r>
              <a:rPr lang="en-US" dirty="0" smtClean="0"/>
              <a:t>)*</a:t>
            </a:r>
            <a:r>
              <a:rPr lang="en-US" dirty="0" err="1" smtClean="0"/>
              <a:t>sim</a:t>
            </a:r>
            <a:r>
              <a:rPr lang="en-US" dirty="0" smtClean="0"/>
              <a:t>(</a:t>
            </a:r>
            <a:r>
              <a:rPr lang="en-US" dirty="0" err="1" smtClean="0"/>
              <a:t>Syn</a:t>
            </a:r>
            <a:r>
              <a:rPr lang="en-US" dirty="0" smtClean="0"/>
              <a:t>(</a:t>
            </a:r>
            <a:r>
              <a:rPr lang="en-US" dirty="0" err="1" smtClean="0"/>
              <a:t>Nw</a:t>
            </a:r>
            <a:r>
              <a:rPr lang="en-US" dirty="0" smtClean="0"/>
              <a:t>),</a:t>
            </a:r>
            <a:r>
              <a:rPr lang="en-US" dirty="0" err="1" smtClean="0"/>
              <a:t>Syn</a:t>
            </a:r>
            <a:r>
              <a:rPr lang="en-US" dirty="0" smtClean="0"/>
              <a:t>(</a:t>
            </a:r>
            <a:r>
              <a:rPr lang="en-US" dirty="0" err="1" smtClean="0"/>
              <a:t>Tw</a:t>
            </a:r>
            <a:r>
              <a:rPr lang="en-US" dirty="0" smtClean="0"/>
              <a:t>))</a:t>
            </a:r>
          </a:p>
          <a:p>
            <a:pPr>
              <a:buNone/>
            </a:pPr>
            <a:endParaRPr lang="en-US" dirty="0" smtClean="0"/>
          </a:p>
          <a:p>
            <a:pPr>
              <a:buNone/>
            </a:pPr>
            <a:r>
              <a:rPr lang="en-US" dirty="0" smtClean="0"/>
              <a:t>Where </a:t>
            </a:r>
            <a:r>
              <a:rPr lang="en-US" dirty="0" err="1" smtClean="0"/>
              <a:t>argmax</a:t>
            </a:r>
            <a:r>
              <a:rPr lang="en-US" dirty="0" smtClean="0"/>
              <a:t> is over </a:t>
            </a:r>
            <a:r>
              <a:rPr lang="en-US" dirty="0" err="1" smtClean="0"/>
              <a:t>Nw</a:t>
            </a:r>
            <a:endParaRPr lang="en-US" dirty="0" smtClean="0"/>
          </a:p>
          <a:p>
            <a:pPr>
              <a:buNone/>
            </a:pPr>
            <a:r>
              <a:rPr lang="en-US" dirty="0" smtClean="0"/>
              <a:t>Here </a:t>
            </a:r>
            <a:r>
              <a:rPr lang="en-US" dirty="0" err="1" smtClean="0"/>
              <a:t>nw</a:t>
            </a:r>
            <a:r>
              <a:rPr lang="en-US" dirty="0" smtClean="0"/>
              <a:t>=</a:t>
            </a:r>
            <a:r>
              <a:rPr lang="en-US" dirty="0" err="1" smtClean="0"/>
              <a:t>argmax</a:t>
            </a:r>
            <a:r>
              <a:rPr lang="en-US" dirty="0" smtClean="0"/>
              <a:t>(</a:t>
            </a:r>
            <a:r>
              <a:rPr lang="en-US" dirty="0" err="1" smtClean="0"/>
              <a:t>wi,wj</a:t>
            </a:r>
            <a:r>
              <a:rPr lang="en-US" dirty="0" smtClean="0"/>
              <a:t>)</a:t>
            </a:r>
            <a:r>
              <a:rPr lang="en-US" dirty="0"/>
              <a:t> </a:t>
            </a:r>
            <a:r>
              <a:rPr lang="en-US" dirty="0" smtClean="0"/>
              <a:t> maximizing over </a:t>
            </a:r>
            <a:r>
              <a:rPr lang="en-US" dirty="0" err="1" smtClean="0"/>
              <a:t>wj</a:t>
            </a:r>
            <a:endParaRPr lang="en-US" dirty="0" smtClean="0"/>
          </a:p>
          <a:p>
            <a:pPr>
              <a:buNone/>
            </a:pPr>
            <a:r>
              <a:rPr lang="en-US" dirty="0" err="1" smtClean="0"/>
              <a:t>Sim</a:t>
            </a:r>
            <a:r>
              <a:rPr lang="en-US" dirty="0" smtClean="0"/>
              <a:t> is a similarity function</a:t>
            </a:r>
          </a:p>
          <a:p>
            <a:pPr>
              <a:buNone/>
            </a:pPr>
            <a:r>
              <a:rPr lang="en-US" dirty="0" err="1" smtClean="0"/>
              <a:t>Syn</a:t>
            </a:r>
            <a:r>
              <a:rPr lang="en-US" dirty="0" smtClean="0"/>
              <a:t>(W) refers to the </a:t>
            </a:r>
            <a:r>
              <a:rPr lang="en-US" dirty="0" err="1" smtClean="0"/>
              <a:t>synset</a:t>
            </a:r>
            <a:r>
              <a:rPr lang="en-US" dirty="0" smtClean="0"/>
              <a:t> of the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the Lexical Probabilities</a:t>
            </a:r>
            <a:endParaRPr lang="en-US" dirty="0"/>
          </a:p>
        </p:txBody>
      </p:sp>
      <p:sp>
        <p:nvSpPr>
          <p:cNvPr id="3" name="Content Placeholder 2"/>
          <p:cNvSpPr>
            <a:spLocks noGrp="1"/>
          </p:cNvSpPr>
          <p:nvPr>
            <p:ph idx="1"/>
          </p:nvPr>
        </p:nvSpPr>
        <p:spPr/>
        <p:txBody>
          <a:bodyPr/>
          <a:lstStyle/>
          <a:p>
            <a:pPr>
              <a:buNone/>
            </a:pPr>
            <a:r>
              <a:rPr lang="en-US" dirty="0" smtClean="0"/>
              <a:t>	We know that p(W|T)=P(W,T)/P(T)</a:t>
            </a:r>
          </a:p>
          <a:p>
            <a:pPr>
              <a:buNone/>
            </a:pPr>
            <a:r>
              <a:rPr lang="en-US" dirty="0" smtClean="0"/>
              <a:t>	And since p(W,T)=N(W,T)/N(T)</a:t>
            </a:r>
          </a:p>
          <a:p>
            <a:pPr>
              <a:buNone/>
            </a:pPr>
            <a:endParaRPr lang="en-US" dirty="0" smtClean="0"/>
          </a:p>
          <a:p>
            <a:pPr>
              <a:buNone/>
            </a:pPr>
            <a:r>
              <a:rPr lang="en-US" dirty="0" smtClean="0"/>
              <a:t>	We Used a Hash Map to get all the counts of tagged words in the training corpus. That is we first find N(W,T).</a:t>
            </a:r>
            <a:r>
              <a:rPr lang="en-US" dirty="0"/>
              <a:t> </a:t>
            </a:r>
            <a:r>
              <a:rPr lang="en-US" dirty="0" smtClean="0"/>
              <a:t>And then divide it by 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Accuracy of the word prediction model</a:t>
            </a:r>
            <a:endParaRPr lang="en-US" dirty="0"/>
          </a:p>
        </p:txBody>
      </p:sp>
      <p:sp>
        <p:nvSpPr>
          <p:cNvPr id="3" name="Content Placeholder 2"/>
          <p:cNvSpPr>
            <a:spLocks noGrp="1"/>
          </p:cNvSpPr>
          <p:nvPr>
            <p:ph idx="1"/>
          </p:nvPr>
        </p:nvSpPr>
        <p:spPr/>
        <p:txBody>
          <a:bodyPr/>
          <a:lstStyle/>
          <a:p>
            <a:pPr>
              <a:buNone/>
            </a:pPr>
            <a:r>
              <a:rPr lang="en-US" dirty="0" smtClean="0"/>
              <a:t>	Measured  using trigram of content words and checked with the top 5 suggestions.</a:t>
            </a:r>
          </a:p>
          <a:p>
            <a:pPr>
              <a:buNone/>
            </a:pPr>
            <a:endParaRPr lang="en-US" dirty="0" smtClean="0"/>
          </a:p>
          <a:p>
            <a:pPr>
              <a:buNone/>
            </a:pPr>
            <a:endParaRPr lang="en-US" dirty="0" smtClean="0"/>
          </a:p>
          <a:p>
            <a:pPr>
              <a:buNone/>
            </a:pPr>
            <a:r>
              <a:rPr lang="en-US" dirty="0" smtClean="0"/>
              <a:t>	It came out to be 43.30% without knowing pos tags and with pos tags it increased to 46.00%</a:t>
            </a:r>
          </a:p>
          <a:p>
            <a:pPr>
              <a:buNone/>
            </a:pPr>
            <a:r>
              <a:rPr lang="en-US" dirty="0" smtClean="0"/>
              <a:t>	Most  of the confusion occurred when the next words involved names.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The transition Probabilities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We know that p(Tn|Tn-1)=P(Tn,Tn-1)/P(Tn-1)</a:t>
            </a:r>
          </a:p>
          <a:p>
            <a:pPr>
              <a:buNone/>
            </a:pPr>
            <a:r>
              <a:rPr lang="en-US" dirty="0" smtClean="0"/>
              <a:t>	And since p(W,T)=N(Tn-1,Tn)/N(Tn-1)</a:t>
            </a:r>
          </a:p>
          <a:p>
            <a:pPr>
              <a:buNone/>
            </a:pPr>
            <a:r>
              <a:rPr lang="en-US" dirty="0" smtClean="0"/>
              <a:t>	Used Hash Map again. Got the N(t(n-1),t(n)) values and then we divided it by N(t(n-1)).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folds</a:t>
            </a:r>
            <a:endParaRPr lang="en-US" dirty="0"/>
          </a:p>
        </p:txBody>
      </p:sp>
      <p:sp>
        <p:nvSpPr>
          <p:cNvPr id="3" name="Content Placeholder 2"/>
          <p:cNvSpPr>
            <a:spLocks noGrp="1"/>
          </p:cNvSpPr>
          <p:nvPr>
            <p:ph idx="1"/>
          </p:nvPr>
        </p:nvSpPr>
        <p:spPr/>
        <p:txBody>
          <a:bodyPr/>
          <a:lstStyle/>
          <a:p>
            <a:pPr>
              <a:buNone/>
            </a:pPr>
            <a:r>
              <a:rPr lang="en-US" dirty="0" smtClean="0"/>
              <a:t>The folds were separated in the ratio of 4:1</a:t>
            </a:r>
          </a:p>
          <a:p>
            <a:pPr>
              <a:buNone/>
            </a:pPr>
            <a:r>
              <a:rPr lang="en-US" dirty="0" smtClean="0"/>
              <a:t>4 for training and 1 for the testing.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Smoothing of the data</a:t>
            </a:r>
            <a:endParaRPr lang="en-US" dirty="0"/>
          </a:p>
        </p:txBody>
      </p:sp>
      <p:sp>
        <p:nvSpPr>
          <p:cNvPr id="3" name="Content Placeholder 2"/>
          <p:cNvSpPr>
            <a:spLocks noGrp="1"/>
          </p:cNvSpPr>
          <p:nvPr>
            <p:ph idx="1"/>
          </p:nvPr>
        </p:nvSpPr>
        <p:spPr/>
        <p:txBody>
          <a:bodyPr/>
          <a:lstStyle/>
          <a:p>
            <a:pPr>
              <a:buNone/>
            </a:pPr>
            <a:r>
              <a:rPr lang="en-US" dirty="0" smtClean="0"/>
              <a:t>For the non existent data we tried to smoothen the data by adding a minor value(0.0000001) to the count.</a:t>
            </a:r>
          </a:p>
          <a:p>
            <a:pPr>
              <a:buNone/>
            </a:pPr>
            <a:r>
              <a:rPr lang="en-US" dirty="0" smtClean="0"/>
              <a:t>A single zero in product can make the whole term zero.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t>
            </a:r>
            <a:r>
              <a:rPr lang="en-US" dirty="0" err="1" smtClean="0"/>
              <a:t>viterbi</a:t>
            </a:r>
            <a:r>
              <a:rPr lang="en-US" dirty="0" smtClean="0"/>
              <a:t> algorithm</a:t>
            </a:r>
            <a:endParaRPr lang="en-US" dirty="0"/>
          </a:p>
        </p:txBody>
      </p:sp>
      <p:sp>
        <p:nvSpPr>
          <p:cNvPr id="3" name="Content Placeholder 2"/>
          <p:cNvSpPr>
            <a:spLocks noGrp="1"/>
          </p:cNvSpPr>
          <p:nvPr>
            <p:ph idx="1"/>
          </p:nvPr>
        </p:nvSpPr>
        <p:spPr/>
        <p:txBody>
          <a:bodyPr>
            <a:normAutofit/>
          </a:bodyPr>
          <a:lstStyle/>
          <a:p>
            <a:pPr>
              <a:buNone/>
            </a:pPr>
            <a:r>
              <a:rPr lang="en-US" dirty="0" smtClean="0"/>
              <a:t>The </a:t>
            </a:r>
            <a:r>
              <a:rPr lang="en-US" dirty="0" err="1" smtClean="0"/>
              <a:t>viterbi</a:t>
            </a:r>
            <a:r>
              <a:rPr lang="en-US" dirty="0" smtClean="0"/>
              <a:t> algorithm was implemented to get  the best possible state sequence using the transition matrix and the emission matrix. The best possible state  sequence was considered as the best tag possible for the sentence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previous algorithm implemented</a:t>
            </a:r>
            <a:endParaRPr lang="en-US" dirty="0"/>
          </a:p>
        </p:txBody>
      </p:sp>
      <p:sp>
        <p:nvSpPr>
          <p:cNvPr id="3" name="Content Placeholder 2"/>
          <p:cNvSpPr>
            <a:spLocks noGrp="1"/>
          </p:cNvSpPr>
          <p:nvPr>
            <p:ph idx="1"/>
          </p:nvPr>
        </p:nvSpPr>
        <p:spPr/>
        <p:txBody>
          <a:bodyPr/>
          <a:lstStyle/>
          <a:p>
            <a:pPr>
              <a:buNone/>
            </a:pPr>
            <a:r>
              <a:rPr lang="en-US" dirty="0" smtClean="0"/>
              <a:t>Till now the pos tagger have implemented  the </a:t>
            </a:r>
            <a:r>
              <a:rPr lang="en-US" dirty="0" err="1" smtClean="0"/>
              <a:t>viterbi</a:t>
            </a:r>
            <a:r>
              <a:rPr lang="en-US" dirty="0" smtClean="0"/>
              <a:t> algorithm ,at the same time it we kept the  greedy  local  lookup that we presented before.</a:t>
            </a:r>
          </a:p>
          <a:p>
            <a:pPr>
              <a:buNone/>
            </a:pPr>
            <a:endParaRPr lang="en-US" dirty="0" smtClean="0"/>
          </a:p>
          <a:p>
            <a:pPr>
              <a:buNone/>
            </a:pPr>
            <a:r>
              <a:rPr lang="en-US" dirty="0" smtClean="0"/>
              <a:t>T(n)*=</a:t>
            </a:r>
            <a:r>
              <a:rPr lang="en-US" dirty="0" err="1" smtClean="0"/>
              <a:t>argmax</a:t>
            </a:r>
            <a:r>
              <a:rPr lang="en-US" baseline="-25000" dirty="0" smtClean="0"/>
              <a:t>(</a:t>
            </a:r>
            <a:r>
              <a:rPr lang="en-US" baseline="-25000" dirty="0" err="1" smtClean="0"/>
              <a:t>Tj</a:t>
            </a:r>
            <a:r>
              <a:rPr lang="en-US" baseline="-25000" dirty="0" smtClean="0"/>
              <a:t>)(</a:t>
            </a:r>
            <a:r>
              <a:rPr lang="en-US" dirty="0" smtClean="0"/>
              <a:t>p((</a:t>
            </a:r>
            <a:r>
              <a:rPr lang="en-US" dirty="0" err="1" smtClean="0"/>
              <a:t>T</a:t>
            </a:r>
            <a:r>
              <a:rPr lang="en-US" baseline="-25000" dirty="0" err="1" smtClean="0"/>
              <a:t>j</a:t>
            </a:r>
            <a:r>
              <a:rPr lang="en-US" dirty="0" err="1" smtClean="0"/>
              <a:t>|T</a:t>
            </a:r>
            <a:r>
              <a:rPr lang="en-US" baseline="-25000" dirty="0" err="1" smtClean="0"/>
              <a:t>i</a:t>
            </a:r>
            <a:r>
              <a:rPr lang="en-US" dirty="0" smtClean="0"/>
              <a:t>)*p(</a:t>
            </a:r>
            <a:r>
              <a:rPr lang="en-US" dirty="0" err="1" smtClean="0"/>
              <a:t>Wj|t</a:t>
            </a:r>
            <a:r>
              <a:rPr lang="en-US" baseline="-25000" dirty="0" err="1" smtClean="0"/>
              <a:t>j</a:t>
            </a:r>
            <a:r>
              <a:rPr lang="en-US" dirty="0" smtClean="0"/>
              <a:t>));</a:t>
            </a:r>
          </a:p>
          <a:p>
            <a:pPr>
              <a:buNone/>
            </a:pPr>
            <a:r>
              <a:rPr lang="en-US" dirty="0" smtClean="0"/>
              <a:t>Here ‘</a:t>
            </a:r>
            <a:r>
              <a:rPr lang="en-US" dirty="0" err="1" smtClean="0"/>
              <a:t>i’is</a:t>
            </a:r>
            <a:r>
              <a:rPr lang="en-US" dirty="0" smtClean="0"/>
              <a:t> </a:t>
            </a:r>
            <a:r>
              <a:rPr lang="en-US" dirty="0" err="1" smtClean="0"/>
              <a:t>prev</a:t>
            </a:r>
            <a:r>
              <a:rPr lang="en-US" dirty="0" smtClean="0"/>
              <a:t> state and ‘j’ varies. </a:t>
            </a: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 network of assumption</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838325" y="1935162"/>
            <a:ext cx="5467350" cy="3322638"/>
          </a:xfrm>
          <a:prstGeom prst="rect">
            <a:avLst/>
          </a:prstGeom>
          <a:noFill/>
          <a:ln w="9525">
            <a:noFill/>
            <a:miter lim="800000"/>
            <a:headEnd/>
            <a:tailEnd/>
          </a:ln>
          <a:effectLst/>
        </p:spPr>
      </p:pic>
      <p:sp>
        <p:nvSpPr>
          <p:cNvPr id="5" name="TextBox 4"/>
          <p:cNvSpPr txBox="1"/>
          <p:nvPr/>
        </p:nvSpPr>
        <p:spPr>
          <a:xfrm>
            <a:off x="1295400" y="5181600"/>
            <a:ext cx="6096000" cy="1477328"/>
          </a:xfrm>
          <a:prstGeom prst="rect">
            <a:avLst/>
          </a:prstGeom>
          <a:noFill/>
        </p:spPr>
        <p:txBody>
          <a:bodyPr wrap="square" rtlCol="0">
            <a:spAutoFit/>
          </a:bodyPr>
          <a:lstStyle/>
          <a:p>
            <a:r>
              <a:rPr lang="en-US" dirty="0" smtClean="0"/>
              <a:t>We  take joint probability P(</a:t>
            </a:r>
            <a:r>
              <a:rPr lang="en-US" dirty="0" err="1" smtClean="0"/>
              <a:t>Si,Sj,wi,wj</a:t>
            </a:r>
            <a:r>
              <a:rPr lang="en-US" dirty="0" smtClean="0"/>
              <a:t>)=P(</a:t>
            </a:r>
            <a:r>
              <a:rPr lang="en-US" dirty="0" err="1" smtClean="0"/>
              <a:t>sj|si</a:t>
            </a:r>
            <a:r>
              <a:rPr lang="en-US" dirty="0" smtClean="0"/>
              <a:t>)*P(</a:t>
            </a:r>
            <a:r>
              <a:rPr lang="en-US" dirty="0" err="1" smtClean="0"/>
              <a:t>si</a:t>
            </a:r>
            <a:r>
              <a:rPr lang="en-US" dirty="0" smtClean="0"/>
              <a:t>)*P(</a:t>
            </a:r>
            <a:r>
              <a:rPr lang="en-US" dirty="0" err="1" smtClean="0"/>
              <a:t>wj|sj</a:t>
            </a:r>
            <a:r>
              <a:rPr lang="en-US" dirty="0" smtClean="0"/>
              <a:t>)*P(</a:t>
            </a:r>
            <a:r>
              <a:rPr lang="en-US" dirty="0" err="1" smtClean="0"/>
              <a:t>wi|si</a:t>
            </a:r>
            <a:r>
              <a:rPr lang="en-US" dirty="0" smtClean="0"/>
              <a:t>)</a:t>
            </a:r>
          </a:p>
          <a:p>
            <a:r>
              <a:rPr lang="en-US" dirty="0" smtClean="0"/>
              <a:t>And set P(</a:t>
            </a:r>
            <a:r>
              <a:rPr lang="en-US" dirty="0" err="1" smtClean="0"/>
              <a:t>si</a:t>
            </a:r>
            <a:r>
              <a:rPr lang="en-US" dirty="0" smtClean="0"/>
              <a:t>)=1 and P(</a:t>
            </a:r>
            <a:r>
              <a:rPr lang="en-US" dirty="0" err="1" smtClean="0"/>
              <a:t>wi|si</a:t>
            </a:r>
            <a:r>
              <a:rPr lang="en-US" dirty="0" smtClean="0"/>
              <a:t>)=1(Considering the </a:t>
            </a:r>
            <a:r>
              <a:rPr lang="en-US" dirty="0" err="1" smtClean="0"/>
              <a:t>prev</a:t>
            </a:r>
            <a:r>
              <a:rPr lang="en-US" dirty="0" smtClean="0"/>
              <a:t> state is constant , we don’t need to </a:t>
            </a:r>
            <a:r>
              <a:rPr lang="en-US" dirty="0" err="1" smtClean="0"/>
              <a:t>cosider</a:t>
            </a:r>
            <a:r>
              <a:rPr lang="en-US" dirty="0" smtClean="0"/>
              <a:t> P(</a:t>
            </a:r>
            <a:r>
              <a:rPr lang="en-US" dirty="0" err="1" smtClean="0"/>
              <a:t>si</a:t>
            </a:r>
            <a:r>
              <a:rPr lang="en-US" dirty="0" smtClean="0"/>
              <a:t>) for local </a:t>
            </a:r>
            <a:r>
              <a:rPr lang="en-US" dirty="0" err="1" smtClean="0"/>
              <a:t>maximisation</a:t>
            </a: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Confusion </a:t>
            </a:r>
            <a:r>
              <a:rPr lang="en-US" dirty="0" err="1" smtClean="0"/>
              <a:t>Matix</a:t>
            </a:r>
            <a:endParaRPr lang="en-US" dirty="0"/>
          </a:p>
        </p:txBody>
      </p:sp>
      <p:sp>
        <p:nvSpPr>
          <p:cNvPr id="3" name="Content Placeholder 2"/>
          <p:cNvSpPr>
            <a:spLocks noGrp="1"/>
          </p:cNvSpPr>
          <p:nvPr>
            <p:ph idx="1"/>
          </p:nvPr>
        </p:nvSpPr>
        <p:spPr/>
        <p:txBody>
          <a:bodyPr>
            <a:normAutofit/>
          </a:bodyPr>
          <a:lstStyle/>
          <a:p>
            <a:pPr>
              <a:buNone/>
            </a:pPr>
            <a:r>
              <a:rPr lang="en-US" dirty="0" smtClean="0"/>
              <a:t>The confusion matrix have been created. The actual tags were shown in the right hand side column and the tags by the </a:t>
            </a:r>
            <a:r>
              <a:rPr lang="en-US" dirty="0" err="1" smtClean="0"/>
              <a:t>Viterbi</a:t>
            </a:r>
            <a:r>
              <a:rPr lang="en-US" dirty="0" smtClean="0"/>
              <a:t> algorithm were  enumerated   at the bottom line.</a:t>
            </a:r>
          </a:p>
          <a:p>
            <a:pPr>
              <a:buNone/>
            </a:pPr>
            <a:r>
              <a:rPr lang="en-US" dirty="0" smtClean="0">
                <a:hlinkClick r:id="rId2"/>
              </a:rPr>
              <a:t>file:///C:/Users/Biplab/Desktop/confusion_matrix.html</a:t>
            </a: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1182</TotalTime>
  <Words>524</Words>
  <Application>Microsoft Office PowerPoint</Application>
  <PresentationFormat>On-screen Show (4:3)</PresentationFormat>
  <Paragraphs>114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Apex</vt:lpstr>
      <vt:lpstr>POS Tagging</vt:lpstr>
      <vt:lpstr>Generating the Lexical Probabilities</vt:lpstr>
      <vt:lpstr>Generating The transition Probabilities</vt:lpstr>
      <vt:lpstr>Separation of folds</vt:lpstr>
      <vt:lpstr>Smoothing of the data</vt:lpstr>
      <vt:lpstr>The viterbi algorithm</vt:lpstr>
      <vt:lpstr>The previous algorithm implemented</vt:lpstr>
      <vt:lpstr>Belief network of assumption</vt:lpstr>
      <vt:lpstr>Confusion Matix</vt:lpstr>
      <vt:lpstr>Confusion Reason</vt:lpstr>
      <vt:lpstr>The F-score </vt:lpstr>
      <vt:lpstr>Trigram Implentation</vt:lpstr>
      <vt:lpstr>Trigram the extension of bigram model:</vt:lpstr>
      <vt:lpstr>The graphical model for trigram model:</vt:lpstr>
      <vt:lpstr>A star algorithm</vt:lpstr>
      <vt:lpstr>Accuracy of the tagger</vt:lpstr>
      <vt:lpstr>Discriminitive</vt:lpstr>
      <vt:lpstr>Word Prediction</vt:lpstr>
      <vt:lpstr>Model for word prdeiction:</vt:lpstr>
      <vt:lpstr>Accuracy of the word prediction model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 Tagging</dc:title>
  <dc:creator>Biplab</dc:creator>
  <cp:lastModifiedBy>Biplab</cp:lastModifiedBy>
  <cp:revision>123</cp:revision>
  <dcterms:created xsi:type="dcterms:W3CDTF">2012-08-20T03:48:44Z</dcterms:created>
  <dcterms:modified xsi:type="dcterms:W3CDTF">2012-11-11T10:32:25Z</dcterms:modified>
</cp:coreProperties>
</file>