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sldIdLst>
    <p:sldId id="256" r:id="rId2"/>
    <p:sldId id="257" r:id="rId3"/>
    <p:sldId id="258" r:id="rId4"/>
    <p:sldId id="310" r:id="rId5"/>
    <p:sldId id="305" r:id="rId6"/>
    <p:sldId id="259" r:id="rId7"/>
    <p:sldId id="311" r:id="rId8"/>
    <p:sldId id="312" r:id="rId9"/>
    <p:sldId id="313" r:id="rId10"/>
    <p:sldId id="314" r:id="rId11"/>
    <p:sldId id="315" r:id="rId12"/>
    <p:sldId id="316" r:id="rId13"/>
    <p:sldId id="317" r:id="rId14"/>
    <p:sldId id="318" r:id="rId15"/>
    <p:sldId id="319" r:id="rId16"/>
    <p:sldId id="320" r:id="rId17"/>
    <p:sldId id="338" r:id="rId18"/>
    <p:sldId id="339" r:id="rId19"/>
    <p:sldId id="340"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260" r:id="rId35"/>
    <p:sldId id="300" r:id="rId36"/>
    <p:sldId id="261" r:id="rId37"/>
    <p:sldId id="301" r:id="rId38"/>
    <p:sldId id="262" r:id="rId39"/>
    <p:sldId id="264" r:id="rId40"/>
    <p:sldId id="265" r:id="rId41"/>
    <p:sldId id="266" r:id="rId42"/>
    <p:sldId id="267" r:id="rId43"/>
    <p:sldId id="268" r:id="rId44"/>
    <p:sldId id="269" r:id="rId45"/>
    <p:sldId id="270" r:id="rId46"/>
    <p:sldId id="271" r:id="rId47"/>
    <p:sldId id="272" r:id="rId48"/>
    <p:sldId id="274" r:id="rId49"/>
    <p:sldId id="275" r:id="rId50"/>
    <p:sldId id="276" r:id="rId51"/>
    <p:sldId id="278" r:id="rId52"/>
    <p:sldId id="279" r:id="rId53"/>
    <p:sldId id="280" r:id="rId54"/>
    <p:sldId id="281" r:id="rId55"/>
    <p:sldId id="286" r:id="rId56"/>
    <p:sldId id="302" r:id="rId57"/>
    <p:sldId id="341" r:id="rId58"/>
    <p:sldId id="303" r:id="rId59"/>
    <p:sldId id="304" r:id="rId60"/>
    <p:sldId id="283" r:id="rId61"/>
    <p:sldId id="285" r:id="rId62"/>
    <p:sldId id="309" r:id="rId63"/>
    <p:sldId id="306" r:id="rId64"/>
    <p:sldId id="307" r:id="rId65"/>
    <p:sldId id="30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8" d="100"/>
          <a:sy n="78" d="100"/>
        </p:scale>
        <p:origin x="-92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91076-6C34-4A65-85B3-1CF6AE9304BE}"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D98BBD02-E6D4-42DD-95D1-DB810FFCD6C5}">
      <dgm:prSet phldrT="[Text]"/>
      <dgm:spPr/>
      <dgm:t>
        <a:bodyPr/>
        <a:lstStyle/>
        <a:p>
          <a:r>
            <a:rPr lang="en-US" dirty="0" smtClean="0"/>
            <a:t>Difference between spamming and phishing</a:t>
          </a:r>
          <a:endParaRPr lang="en-US" dirty="0"/>
        </a:p>
      </dgm:t>
    </dgm:pt>
    <dgm:pt modelId="{89F104BA-4D99-4DDF-8A42-C42C19138C9E}" type="parTrans" cxnId="{FA05336D-4B43-4051-9229-7A8ECDF23AA3}">
      <dgm:prSet/>
      <dgm:spPr/>
      <dgm:t>
        <a:bodyPr/>
        <a:lstStyle/>
        <a:p>
          <a:endParaRPr lang="en-US"/>
        </a:p>
      </dgm:t>
    </dgm:pt>
    <dgm:pt modelId="{13CE1D96-A4E4-4F2F-9378-EE632F1B1AF2}" type="sibTrans" cxnId="{FA05336D-4B43-4051-9229-7A8ECDF23AA3}">
      <dgm:prSet/>
      <dgm:spPr/>
      <dgm:t>
        <a:bodyPr/>
        <a:lstStyle/>
        <a:p>
          <a:endParaRPr lang="en-US"/>
        </a:p>
      </dgm:t>
    </dgm:pt>
    <dgm:pt modelId="{14E1296C-9D50-4D53-9200-E8156020F407}">
      <dgm:prSet phldrT="[Text]"/>
      <dgm:spPr/>
      <dgm:t>
        <a:bodyPr/>
        <a:lstStyle/>
        <a:p>
          <a:r>
            <a:rPr lang="en-US" dirty="0" smtClean="0"/>
            <a:t>Automatic Spam Detection Techniques</a:t>
          </a:r>
          <a:endParaRPr lang="en-US" dirty="0"/>
        </a:p>
      </dgm:t>
    </dgm:pt>
    <dgm:pt modelId="{E73EC7FF-8F71-428E-B5E3-7D44A1C6190B}" type="parTrans" cxnId="{02B13A54-051C-460A-9481-47163389782E}">
      <dgm:prSet/>
      <dgm:spPr/>
      <dgm:t>
        <a:bodyPr/>
        <a:lstStyle/>
        <a:p>
          <a:endParaRPr lang="en-US"/>
        </a:p>
      </dgm:t>
    </dgm:pt>
    <dgm:pt modelId="{98224AFF-7681-4727-A9E5-B3B1EB8A775C}" type="sibTrans" cxnId="{02B13A54-051C-460A-9481-47163389782E}">
      <dgm:prSet/>
      <dgm:spPr/>
      <dgm:t>
        <a:bodyPr/>
        <a:lstStyle/>
        <a:p>
          <a:endParaRPr lang="en-US"/>
        </a:p>
      </dgm:t>
    </dgm:pt>
    <dgm:pt modelId="{C4F83E97-0016-409A-AA85-7AB8EDF8ACB0}">
      <dgm:prSet phldrT="[Text]"/>
      <dgm:spPr/>
      <dgm:t>
        <a:bodyPr/>
        <a:lstStyle/>
        <a:p>
          <a:r>
            <a:rPr lang="en-US" dirty="0" smtClean="0"/>
            <a:t>Automatic Phishing Detection Techniques</a:t>
          </a:r>
          <a:endParaRPr lang="en-US" dirty="0"/>
        </a:p>
      </dgm:t>
    </dgm:pt>
    <dgm:pt modelId="{E06CAF37-CFCA-4A4E-8787-C7B2ADE977CC}" type="parTrans" cxnId="{D727B35E-2050-4F04-9AB7-C1A7AD5DB7AC}">
      <dgm:prSet/>
      <dgm:spPr/>
      <dgm:t>
        <a:bodyPr/>
        <a:lstStyle/>
        <a:p>
          <a:endParaRPr lang="en-US"/>
        </a:p>
      </dgm:t>
    </dgm:pt>
    <dgm:pt modelId="{C7D7FC9E-BA9F-4A95-B1EC-1C8116315D1F}" type="sibTrans" cxnId="{D727B35E-2050-4F04-9AB7-C1A7AD5DB7AC}">
      <dgm:prSet/>
      <dgm:spPr/>
      <dgm:t>
        <a:bodyPr/>
        <a:lstStyle/>
        <a:p>
          <a:endParaRPr lang="en-US"/>
        </a:p>
      </dgm:t>
    </dgm:pt>
    <dgm:pt modelId="{94C57303-CF15-4735-871D-913E709E9132}">
      <dgm:prSet phldrT="[Text]"/>
      <dgm:spPr/>
      <dgm:t>
        <a:bodyPr/>
        <a:lstStyle/>
        <a:p>
          <a:r>
            <a:rPr lang="en-US" dirty="0" smtClean="0"/>
            <a:t>Reference</a:t>
          </a:r>
          <a:endParaRPr lang="en-US" dirty="0"/>
        </a:p>
      </dgm:t>
    </dgm:pt>
    <dgm:pt modelId="{DAF5C547-7431-48D3-B212-67C937ABB96B}" type="parTrans" cxnId="{74B1019E-9CA7-4BA6-978A-83701C572BD3}">
      <dgm:prSet/>
      <dgm:spPr/>
      <dgm:t>
        <a:bodyPr/>
        <a:lstStyle/>
        <a:p>
          <a:endParaRPr lang="en-US"/>
        </a:p>
      </dgm:t>
    </dgm:pt>
    <dgm:pt modelId="{1424177E-691E-4564-9E30-AA4B30ABAC60}" type="sibTrans" cxnId="{74B1019E-9CA7-4BA6-978A-83701C572BD3}">
      <dgm:prSet/>
      <dgm:spPr/>
      <dgm:t>
        <a:bodyPr/>
        <a:lstStyle/>
        <a:p>
          <a:endParaRPr lang="en-US"/>
        </a:p>
      </dgm:t>
    </dgm:pt>
    <dgm:pt modelId="{18FDC136-A1AA-47AE-829F-D9EE4A1ED85B}">
      <dgm:prSet/>
      <dgm:spPr/>
      <dgm:t>
        <a:bodyPr/>
        <a:lstStyle/>
        <a:p>
          <a:r>
            <a:rPr lang="en-US" dirty="0" smtClean="0"/>
            <a:t>Literature Reference</a:t>
          </a:r>
          <a:endParaRPr lang="en-US" dirty="0"/>
        </a:p>
      </dgm:t>
    </dgm:pt>
    <dgm:pt modelId="{50137A4E-39FD-4F31-A753-5C4695701C46}" type="parTrans" cxnId="{A1F9CC7D-A7AE-4F72-9B39-2115A231EDFC}">
      <dgm:prSet/>
      <dgm:spPr/>
      <dgm:t>
        <a:bodyPr/>
        <a:lstStyle/>
        <a:p>
          <a:endParaRPr lang="en-US"/>
        </a:p>
      </dgm:t>
    </dgm:pt>
    <dgm:pt modelId="{37ABA762-29A7-4AE6-BD71-0F632D621D1E}" type="sibTrans" cxnId="{A1F9CC7D-A7AE-4F72-9B39-2115A231EDFC}">
      <dgm:prSet/>
      <dgm:spPr/>
      <dgm:t>
        <a:bodyPr/>
        <a:lstStyle/>
        <a:p>
          <a:endParaRPr lang="en-US"/>
        </a:p>
      </dgm:t>
    </dgm:pt>
    <dgm:pt modelId="{63775FF8-9A4B-4553-BB2C-5279144056B2}">
      <dgm:prSet/>
      <dgm:spPr/>
      <dgm:t>
        <a:bodyPr/>
        <a:lstStyle/>
        <a:p>
          <a:r>
            <a:rPr lang="en-US" dirty="0" smtClean="0"/>
            <a:t>Website Reference</a:t>
          </a:r>
          <a:endParaRPr lang="en-US" dirty="0"/>
        </a:p>
      </dgm:t>
    </dgm:pt>
    <dgm:pt modelId="{9547816E-5BD1-47CC-B716-E80C5FA5F753}" type="parTrans" cxnId="{92EA7C82-0FEF-451D-8A43-504AA9548569}">
      <dgm:prSet/>
      <dgm:spPr/>
      <dgm:t>
        <a:bodyPr/>
        <a:lstStyle/>
        <a:p>
          <a:endParaRPr lang="en-US"/>
        </a:p>
      </dgm:t>
    </dgm:pt>
    <dgm:pt modelId="{A6249C33-5054-4F11-A4D4-09027B939002}" type="sibTrans" cxnId="{92EA7C82-0FEF-451D-8A43-504AA9548569}">
      <dgm:prSet/>
      <dgm:spPr/>
      <dgm:t>
        <a:bodyPr/>
        <a:lstStyle/>
        <a:p>
          <a:endParaRPr lang="en-US"/>
        </a:p>
      </dgm:t>
    </dgm:pt>
    <dgm:pt modelId="{5E725B0B-1CB6-40A4-B636-AEC0B8D2A67D}">
      <dgm:prSet/>
      <dgm:spPr/>
      <dgm:t>
        <a:bodyPr/>
        <a:lstStyle/>
        <a:p>
          <a:r>
            <a:rPr lang="en-US" dirty="0" smtClean="0"/>
            <a:t>Phish-Net [ML , IR , NLP ]</a:t>
          </a:r>
          <a:endParaRPr lang="en-US" dirty="0"/>
        </a:p>
      </dgm:t>
    </dgm:pt>
    <dgm:pt modelId="{9C68A63F-17CC-489B-A552-CA88B24CD8BE}" type="parTrans" cxnId="{F55330EB-B7A7-4EEC-AA63-EDFCD9C88998}">
      <dgm:prSet/>
      <dgm:spPr/>
      <dgm:t>
        <a:bodyPr/>
        <a:lstStyle/>
        <a:p>
          <a:endParaRPr lang="en-US"/>
        </a:p>
      </dgm:t>
    </dgm:pt>
    <dgm:pt modelId="{40F35386-C4BB-4504-B353-679E882D57D7}" type="sibTrans" cxnId="{F55330EB-B7A7-4EEC-AA63-EDFCD9C88998}">
      <dgm:prSet/>
      <dgm:spPr/>
      <dgm:t>
        <a:bodyPr/>
        <a:lstStyle/>
        <a:p>
          <a:endParaRPr lang="en-US"/>
        </a:p>
      </dgm:t>
    </dgm:pt>
    <dgm:pt modelId="{0FA38CF3-6CBA-4EDA-922A-224C6B18CFC9}">
      <dgm:prSet/>
      <dgm:spPr/>
      <dgm:t>
        <a:bodyPr/>
        <a:lstStyle/>
        <a:p>
          <a:r>
            <a:rPr lang="en-US" dirty="0" smtClean="0"/>
            <a:t>CANTINA +</a:t>
          </a:r>
          <a:endParaRPr lang="en-US" dirty="0"/>
        </a:p>
      </dgm:t>
    </dgm:pt>
    <dgm:pt modelId="{A3453EF1-D4B3-4A6A-8190-639D4B9C5F0D}" type="parTrans" cxnId="{9D173414-CFF1-42FB-BC2A-4FB4A779AFE9}">
      <dgm:prSet/>
      <dgm:spPr/>
      <dgm:t>
        <a:bodyPr/>
        <a:lstStyle/>
        <a:p>
          <a:endParaRPr lang="en-US"/>
        </a:p>
      </dgm:t>
    </dgm:pt>
    <dgm:pt modelId="{A71089D6-17B1-4401-A410-74F825E9BB03}" type="sibTrans" cxnId="{9D173414-CFF1-42FB-BC2A-4FB4A779AFE9}">
      <dgm:prSet/>
      <dgm:spPr/>
      <dgm:t>
        <a:bodyPr/>
        <a:lstStyle/>
        <a:p>
          <a:endParaRPr lang="en-US"/>
        </a:p>
      </dgm:t>
    </dgm:pt>
    <dgm:pt modelId="{CACC68BA-6B10-49E1-97DB-5BE925D07A78}">
      <dgm:prSet/>
      <dgm:spPr/>
      <dgm:t>
        <a:bodyPr/>
        <a:lstStyle/>
        <a:p>
          <a:r>
            <a:rPr lang="en-US" dirty="0" smtClean="0"/>
            <a:t>Using Language Model.</a:t>
          </a:r>
          <a:endParaRPr lang="en-US" dirty="0"/>
        </a:p>
      </dgm:t>
    </dgm:pt>
    <dgm:pt modelId="{E5C30A9A-2DEB-4B4E-8D9F-DB5B0B75B23A}" type="parTrans" cxnId="{BEACA2C8-A9F1-48D2-834E-EAFA8513FCB0}">
      <dgm:prSet/>
      <dgm:spPr/>
      <dgm:t>
        <a:bodyPr/>
        <a:lstStyle/>
        <a:p>
          <a:endParaRPr lang="en-US"/>
        </a:p>
      </dgm:t>
    </dgm:pt>
    <dgm:pt modelId="{F1468F7F-0048-46BF-844A-74303FE34F7C}" type="sibTrans" cxnId="{BEACA2C8-A9F1-48D2-834E-EAFA8513FCB0}">
      <dgm:prSet/>
      <dgm:spPr/>
      <dgm:t>
        <a:bodyPr/>
        <a:lstStyle/>
        <a:p>
          <a:endParaRPr lang="en-US"/>
        </a:p>
      </dgm:t>
    </dgm:pt>
    <dgm:pt modelId="{F3DAE74A-1550-45C5-8A5F-86BB9FB5715E}">
      <dgm:prSet/>
      <dgm:spPr/>
      <dgm:t>
        <a:bodyPr/>
        <a:lstStyle/>
        <a:p>
          <a:r>
            <a:rPr lang="en-US" dirty="0" smtClean="0"/>
            <a:t>Maximum Entropy Model</a:t>
          </a:r>
          <a:endParaRPr lang="en-US" dirty="0"/>
        </a:p>
      </dgm:t>
    </dgm:pt>
    <dgm:pt modelId="{11BE985A-814A-46AF-9E58-C837178A8ADE}" type="parTrans" cxnId="{CB1AFC6A-09C3-4BCC-B451-13084C761D3E}">
      <dgm:prSet/>
      <dgm:spPr/>
      <dgm:t>
        <a:bodyPr/>
        <a:lstStyle/>
        <a:p>
          <a:endParaRPr lang="en-US"/>
        </a:p>
      </dgm:t>
    </dgm:pt>
    <dgm:pt modelId="{4CA541A1-BFE0-4F72-B7CB-F34EAD198F05}" type="sibTrans" cxnId="{CB1AFC6A-09C3-4BCC-B451-13084C761D3E}">
      <dgm:prSet/>
      <dgm:spPr/>
      <dgm:t>
        <a:bodyPr/>
        <a:lstStyle/>
        <a:p>
          <a:endParaRPr lang="en-US"/>
        </a:p>
      </dgm:t>
    </dgm:pt>
    <dgm:pt modelId="{F7D95191-4652-4972-918E-E2906DFF035E}">
      <dgm:prSet/>
      <dgm:spPr/>
      <dgm:t>
        <a:bodyPr/>
        <a:lstStyle/>
        <a:p>
          <a:r>
            <a:rPr lang="en-US" dirty="0" smtClean="0"/>
            <a:t>Conclusion of Spamming Detection</a:t>
          </a:r>
          <a:endParaRPr lang="en-US" dirty="0"/>
        </a:p>
      </dgm:t>
    </dgm:pt>
    <dgm:pt modelId="{F466D8A4-1CC1-46F0-BDD4-4AC95AD49D87}" type="parTrans" cxnId="{FE1B60CC-CAE4-45F5-BA24-48A5F00C0EDF}">
      <dgm:prSet/>
      <dgm:spPr/>
    </dgm:pt>
    <dgm:pt modelId="{6251EE8D-01F2-4BB9-9574-03DA21AC1967}" type="sibTrans" cxnId="{FE1B60CC-CAE4-45F5-BA24-48A5F00C0EDF}">
      <dgm:prSet/>
      <dgm:spPr/>
    </dgm:pt>
    <dgm:pt modelId="{B9D30BA3-79B5-410C-8B64-706383E8ACD1}">
      <dgm:prSet/>
      <dgm:spPr/>
      <dgm:t>
        <a:bodyPr/>
        <a:lstStyle/>
        <a:p>
          <a:r>
            <a:rPr lang="en-US" dirty="0" smtClean="0"/>
            <a:t>Conclusion of Phishing Detection</a:t>
          </a:r>
          <a:endParaRPr lang="en-US" dirty="0"/>
        </a:p>
      </dgm:t>
    </dgm:pt>
    <dgm:pt modelId="{139BF541-7231-4956-B358-C8E126488C40}" type="parTrans" cxnId="{EDB7E7D4-6C73-4A05-879A-40D37C1CA4CF}">
      <dgm:prSet/>
      <dgm:spPr/>
    </dgm:pt>
    <dgm:pt modelId="{2B2D1C41-8FAA-4C43-8C38-95E2EA3AD5DC}" type="sibTrans" cxnId="{EDB7E7D4-6C73-4A05-879A-40D37C1CA4CF}">
      <dgm:prSet/>
      <dgm:spPr/>
    </dgm:pt>
    <dgm:pt modelId="{5223A38A-0898-4A1D-9C62-0EC1C35E40A2}">
      <dgm:prSet/>
      <dgm:spPr/>
      <dgm:t>
        <a:bodyPr/>
        <a:lstStyle/>
        <a:p>
          <a:r>
            <a:rPr lang="en-US" dirty="0" smtClean="0"/>
            <a:t>Combination of LM features with pre-computed content and link features.</a:t>
          </a:r>
          <a:endParaRPr lang="en-US" dirty="0"/>
        </a:p>
      </dgm:t>
    </dgm:pt>
    <dgm:pt modelId="{EDC7B4A9-1E4D-4C2F-9F12-459C6C938739}" type="parTrans" cxnId="{D7A8B60E-0525-4254-AAFC-AE57AB3F90D8}">
      <dgm:prSet/>
      <dgm:spPr/>
    </dgm:pt>
    <dgm:pt modelId="{8F4C74EE-6D2D-409C-8D61-5B2B7945CECA}" type="sibTrans" cxnId="{D7A8B60E-0525-4254-AAFC-AE57AB3F90D8}">
      <dgm:prSet/>
      <dgm:spPr/>
    </dgm:pt>
    <dgm:pt modelId="{9D8152F6-799C-41F4-B732-D1E058E05799}" type="pres">
      <dgm:prSet presAssocID="{53791076-6C34-4A65-85B3-1CF6AE9304BE}" presName="outerComposite" presStyleCnt="0">
        <dgm:presLayoutVars>
          <dgm:chMax val="5"/>
          <dgm:dir/>
          <dgm:resizeHandles val="exact"/>
        </dgm:presLayoutVars>
      </dgm:prSet>
      <dgm:spPr/>
      <dgm:t>
        <a:bodyPr/>
        <a:lstStyle/>
        <a:p>
          <a:endParaRPr lang="en-US"/>
        </a:p>
      </dgm:t>
    </dgm:pt>
    <dgm:pt modelId="{DBCE9857-F7F2-44BE-A9DB-EEC29C6A76B3}" type="pres">
      <dgm:prSet presAssocID="{53791076-6C34-4A65-85B3-1CF6AE9304BE}" presName="dummyMaxCanvas" presStyleCnt="0">
        <dgm:presLayoutVars/>
      </dgm:prSet>
      <dgm:spPr/>
    </dgm:pt>
    <dgm:pt modelId="{FB34931A-DBDB-40AF-94A0-1C233C9C0840}" type="pres">
      <dgm:prSet presAssocID="{53791076-6C34-4A65-85B3-1CF6AE9304BE}" presName="FourNodes_1" presStyleLbl="node1" presStyleIdx="0" presStyleCnt="4" custScaleX="97727" custScaleY="84275">
        <dgm:presLayoutVars>
          <dgm:bulletEnabled val="1"/>
        </dgm:presLayoutVars>
      </dgm:prSet>
      <dgm:spPr/>
      <dgm:t>
        <a:bodyPr/>
        <a:lstStyle/>
        <a:p>
          <a:endParaRPr lang="en-US"/>
        </a:p>
      </dgm:t>
    </dgm:pt>
    <dgm:pt modelId="{146DB9CD-CCB3-4FE5-B28B-FCD8C074BCDF}" type="pres">
      <dgm:prSet presAssocID="{53791076-6C34-4A65-85B3-1CF6AE9304BE}" presName="FourNodes_2" presStyleLbl="node1" presStyleIdx="1" presStyleCnt="4" custScaleX="103705" custScaleY="105897">
        <dgm:presLayoutVars>
          <dgm:bulletEnabled val="1"/>
        </dgm:presLayoutVars>
      </dgm:prSet>
      <dgm:spPr/>
      <dgm:t>
        <a:bodyPr/>
        <a:lstStyle/>
        <a:p>
          <a:endParaRPr lang="en-US"/>
        </a:p>
      </dgm:t>
    </dgm:pt>
    <dgm:pt modelId="{47480318-5333-4667-9F46-2945C39DE39D}" type="pres">
      <dgm:prSet presAssocID="{53791076-6C34-4A65-85B3-1CF6AE9304BE}" presName="FourNodes_3" presStyleLbl="node1" presStyleIdx="2" presStyleCnt="4">
        <dgm:presLayoutVars>
          <dgm:bulletEnabled val="1"/>
        </dgm:presLayoutVars>
      </dgm:prSet>
      <dgm:spPr/>
      <dgm:t>
        <a:bodyPr/>
        <a:lstStyle/>
        <a:p>
          <a:endParaRPr lang="en-US"/>
        </a:p>
      </dgm:t>
    </dgm:pt>
    <dgm:pt modelId="{546B6EFE-D0BE-40AA-818C-8B60D40F3CBA}" type="pres">
      <dgm:prSet presAssocID="{53791076-6C34-4A65-85B3-1CF6AE9304BE}" presName="FourNodes_4" presStyleLbl="node1" presStyleIdx="3" presStyleCnt="4">
        <dgm:presLayoutVars>
          <dgm:bulletEnabled val="1"/>
        </dgm:presLayoutVars>
      </dgm:prSet>
      <dgm:spPr/>
      <dgm:t>
        <a:bodyPr/>
        <a:lstStyle/>
        <a:p>
          <a:endParaRPr lang="en-US"/>
        </a:p>
      </dgm:t>
    </dgm:pt>
    <dgm:pt modelId="{FBCC564D-7188-49A6-9C89-FA4B1DD328D3}" type="pres">
      <dgm:prSet presAssocID="{53791076-6C34-4A65-85B3-1CF6AE9304BE}" presName="FourConn_1-2" presStyleLbl="fgAccFollowNode1" presStyleIdx="0" presStyleCnt="3">
        <dgm:presLayoutVars>
          <dgm:bulletEnabled val="1"/>
        </dgm:presLayoutVars>
      </dgm:prSet>
      <dgm:spPr/>
      <dgm:t>
        <a:bodyPr/>
        <a:lstStyle/>
        <a:p>
          <a:endParaRPr lang="en-US"/>
        </a:p>
      </dgm:t>
    </dgm:pt>
    <dgm:pt modelId="{F35BDC9F-3BAB-44D7-B95C-2A36B5BA6C08}" type="pres">
      <dgm:prSet presAssocID="{53791076-6C34-4A65-85B3-1CF6AE9304BE}" presName="FourConn_2-3" presStyleLbl="fgAccFollowNode1" presStyleIdx="1" presStyleCnt="3">
        <dgm:presLayoutVars>
          <dgm:bulletEnabled val="1"/>
        </dgm:presLayoutVars>
      </dgm:prSet>
      <dgm:spPr/>
      <dgm:t>
        <a:bodyPr/>
        <a:lstStyle/>
        <a:p>
          <a:endParaRPr lang="en-US"/>
        </a:p>
      </dgm:t>
    </dgm:pt>
    <dgm:pt modelId="{E9626849-B196-4D65-94AF-BC68BB808706}" type="pres">
      <dgm:prSet presAssocID="{53791076-6C34-4A65-85B3-1CF6AE9304BE}" presName="FourConn_3-4" presStyleLbl="fgAccFollowNode1" presStyleIdx="2" presStyleCnt="3">
        <dgm:presLayoutVars>
          <dgm:bulletEnabled val="1"/>
        </dgm:presLayoutVars>
      </dgm:prSet>
      <dgm:spPr/>
      <dgm:t>
        <a:bodyPr/>
        <a:lstStyle/>
        <a:p>
          <a:endParaRPr lang="en-US"/>
        </a:p>
      </dgm:t>
    </dgm:pt>
    <dgm:pt modelId="{3F4ECAF8-D8D8-405B-870F-341DB4A57EBC}" type="pres">
      <dgm:prSet presAssocID="{53791076-6C34-4A65-85B3-1CF6AE9304BE}" presName="FourNodes_1_text" presStyleLbl="node1" presStyleIdx="3" presStyleCnt="4">
        <dgm:presLayoutVars>
          <dgm:bulletEnabled val="1"/>
        </dgm:presLayoutVars>
      </dgm:prSet>
      <dgm:spPr/>
      <dgm:t>
        <a:bodyPr/>
        <a:lstStyle/>
        <a:p>
          <a:endParaRPr lang="en-US"/>
        </a:p>
      </dgm:t>
    </dgm:pt>
    <dgm:pt modelId="{4DF37F44-9C4C-49BC-9291-F56635CEE7AB}" type="pres">
      <dgm:prSet presAssocID="{53791076-6C34-4A65-85B3-1CF6AE9304BE}" presName="FourNodes_2_text" presStyleLbl="node1" presStyleIdx="3" presStyleCnt="4">
        <dgm:presLayoutVars>
          <dgm:bulletEnabled val="1"/>
        </dgm:presLayoutVars>
      </dgm:prSet>
      <dgm:spPr/>
      <dgm:t>
        <a:bodyPr/>
        <a:lstStyle/>
        <a:p>
          <a:endParaRPr lang="en-US"/>
        </a:p>
      </dgm:t>
    </dgm:pt>
    <dgm:pt modelId="{04043CF1-F11B-44ED-AFDE-5C62FDF7F35D}" type="pres">
      <dgm:prSet presAssocID="{53791076-6C34-4A65-85B3-1CF6AE9304BE}" presName="FourNodes_3_text" presStyleLbl="node1" presStyleIdx="3" presStyleCnt="4">
        <dgm:presLayoutVars>
          <dgm:bulletEnabled val="1"/>
        </dgm:presLayoutVars>
      </dgm:prSet>
      <dgm:spPr/>
      <dgm:t>
        <a:bodyPr/>
        <a:lstStyle/>
        <a:p>
          <a:endParaRPr lang="en-US"/>
        </a:p>
      </dgm:t>
    </dgm:pt>
    <dgm:pt modelId="{491F8AFD-7E05-4455-9321-A6A54ADFC021}" type="pres">
      <dgm:prSet presAssocID="{53791076-6C34-4A65-85B3-1CF6AE9304BE}" presName="FourNodes_4_text" presStyleLbl="node1" presStyleIdx="3" presStyleCnt="4">
        <dgm:presLayoutVars>
          <dgm:bulletEnabled val="1"/>
        </dgm:presLayoutVars>
      </dgm:prSet>
      <dgm:spPr/>
      <dgm:t>
        <a:bodyPr/>
        <a:lstStyle/>
        <a:p>
          <a:endParaRPr lang="en-US"/>
        </a:p>
      </dgm:t>
    </dgm:pt>
  </dgm:ptLst>
  <dgm:cxnLst>
    <dgm:cxn modelId="{283BF6E7-EB13-4786-BC28-6AD18FB8F8FA}" type="presOf" srcId="{C4F83E97-0016-409A-AA85-7AB8EDF8ACB0}" destId="{04043CF1-F11B-44ED-AFDE-5C62FDF7F35D}" srcOrd="1" destOrd="0" presId="urn:microsoft.com/office/officeart/2005/8/layout/vProcess5"/>
    <dgm:cxn modelId="{9D173414-CFF1-42FB-BC2A-4FB4A779AFE9}" srcId="{C4F83E97-0016-409A-AA85-7AB8EDF8ACB0}" destId="{0FA38CF3-6CBA-4EDA-922A-224C6B18CFC9}" srcOrd="1" destOrd="0" parTransId="{A3453EF1-D4B3-4A6A-8190-639D4B9C5F0D}" sibTransId="{A71089D6-17B1-4401-A410-74F825E9BB03}"/>
    <dgm:cxn modelId="{19C71789-988E-40F7-BC89-CAF85E4BF8A7}" type="presOf" srcId="{53791076-6C34-4A65-85B3-1CF6AE9304BE}" destId="{9D8152F6-799C-41F4-B732-D1E058E05799}" srcOrd="0" destOrd="0" presId="urn:microsoft.com/office/officeart/2005/8/layout/vProcess5"/>
    <dgm:cxn modelId="{E50C0547-3E5C-4C37-ACC5-1C2905CF689B}" type="presOf" srcId="{B9D30BA3-79B5-410C-8B64-706383E8ACD1}" destId="{04043CF1-F11B-44ED-AFDE-5C62FDF7F35D}" srcOrd="1" destOrd="3" presId="urn:microsoft.com/office/officeart/2005/8/layout/vProcess5"/>
    <dgm:cxn modelId="{BEACA2C8-A9F1-48D2-834E-EAFA8513FCB0}" srcId="{14E1296C-9D50-4D53-9200-E8156020F407}" destId="{CACC68BA-6B10-49E1-97DB-5BE925D07A78}" srcOrd="0" destOrd="0" parTransId="{E5C30A9A-2DEB-4B4E-8D9F-DB5B0B75B23A}" sibTransId="{F1468F7F-0048-46BF-844A-74303FE34F7C}"/>
    <dgm:cxn modelId="{EDB7E7D4-6C73-4A05-879A-40D37C1CA4CF}" srcId="{C4F83E97-0016-409A-AA85-7AB8EDF8ACB0}" destId="{B9D30BA3-79B5-410C-8B64-706383E8ACD1}" srcOrd="2" destOrd="0" parTransId="{139BF541-7231-4956-B358-C8E126488C40}" sibTransId="{2B2D1C41-8FAA-4C43-8C38-95E2EA3AD5DC}"/>
    <dgm:cxn modelId="{F1300B79-A354-4FB4-84D7-D7CC55376AC7}" type="presOf" srcId="{F3DAE74A-1550-45C5-8A5F-86BB9FB5715E}" destId="{146DB9CD-CCB3-4FE5-B28B-FCD8C074BCDF}" srcOrd="0" destOrd="3" presId="urn:microsoft.com/office/officeart/2005/8/layout/vProcess5"/>
    <dgm:cxn modelId="{D727B35E-2050-4F04-9AB7-C1A7AD5DB7AC}" srcId="{53791076-6C34-4A65-85B3-1CF6AE9304BE}" destId="{C4F83E97-0016-409A-AA85-7AB8EDF8ACB0}" srcOrd="2" destOrd="0" parTransId="{E06CAF37-CFCA-4A4E-8787-C7B2ADE977CC}" sibTransId="{C7D7FC9E-BA9F-4A95-B1EC-1C8116315D1F}"/>
    <dgm:cxn modelId="{883B3B97-0AE7-47AE-974D-74C75FDAC479}" type="presOf" srcId="{14E1296C-9D50-4D53-9200-E8156020F407}" destId="{4DF37F44-9C4C-49BC-9291-F56635CEE7AB}" srcOrd="1" destOrd="0" presId="urn:microsoft.com/office/officeart/2005/8/layout/vProcess5"/>
    <dgm:cxn modelId="{02B13A54-051C-460A-9481-47163389782E}" srcId="{53791076-6C34-4A65-85B3-1CF6AE9304BE}" destId="{14E1296C-9D50-4D53-9200-E8156020F407}" srcOrd="1" destOrd="0" parTransId="{E73EC7FF-8F71-428E-B5E3-7D44A1C6190B}" sibTransId="{98224AFF-7681-4727-A9E5-B3B1EB8A775C}"/>
    <dgm:cxn modelId="{2D0AFE28-F274-4CDB-A2CF-F808F4377571}" type="presOf" srcId="{94C57303-CF15-4735-871D-913E709E9132}" destId="{546B6EFE-D0BE-40AA-818C-8B60D40F3CBA}" srcOrd="0" destOrd="0" presId="urn:microsoft.com/office/officeart/2005/8/layout/vProcess5"/>
    <dgm:cxn modelId="{92EA7C82-0FEF-451D-8A43-504AA9548569}" srcId="{94C57303-CF15-4735-871D-913E709E9132}" destId="{63775FF8-9A4B-4553-BB2C-5279144056B2}" srcOrd="1" destOrd="0" parTransId="{9547816E-5BD1-47CC-B716-E80C5FA5F753}" sibTransId="{A6249C33-5054-4F11-A4D4-09027B939002}"/>
    <dgm:cxn modelId="{F1A03D70-91DD-42D7-B785-0D8A906F8A0B}" type="presOf" srcId="{98224AFF-7681-4727-A9E5-B3B1EB8A775C}" destId="{F35BDC9F-3BAB-44D7-B95C-2A36B5BA6C08}" srcOrd="0" destOrd="0" presId="urn:microsoft.com/office/officeart/2005/8/layout/vProcess5"/>
    <dgm:cxn modelId="{F55330EB-B7A7-4EEC-AA63-EDFCD9C88998}" srcId="{C4F83E97-0016-409A-AA85-7AB8EDF8ACB0}" destId="{5E725B0B-1CB6-40A4-B636-AEC0B8D2A67D}" srcOrd="0" destOrd="0" parTransId="{9C68A63F-17CC-489B-A552-CA88B24CD8BE}" sibTransId="{40F35386-C4BB-4504-B353-679E882D57D7}"/>
    <dgm:cxn modelId="{FA05336D-4B43-4051-9229-7A8ECDF23AA3}" srcId="{53791076-6C34-4A65-85B3-1CF6AE9304BE}" destId="{D98BBD02-E6D4-42DD-95D1-DB810FFCD6C5}" srcOrd="0" destOrd="0" parTransId="{89F104BA-4D99-4DDF-8A42-C42C19138C9E}" sibTransId="{13CE1D96-A4E4-4F2F-9378-EE632F1B1AF2}"/>
    <dgm:cxn modelId="{9A8D4477-A2D2-48FD-ABC7-2E63616501F8}" type="presOf" srcId="{5223A38A-0898-4A1D-9C62-0EC1C35E40A2}" destId="{4DF37F44-9C4C-49BC-9291-F56635CEE7AB}" srcOrd="1" destOrd="2" presId="urn:microsoft.com/office/officeart/2005/8/layout/vProcess5"/>
    <dgm:cxn modelId="{50068280-06DE-4AAD-B662-246E21775975}" type="presOf" srcId="{5223A38A-0898-4A1D-9C62-0EC1C35E40A2}" destId="{146DB9CD-CCB3-4FE5-B28B-FCD8C074BCDF}" srcOrd="0" destOrd="2" presId="urn:microsoft.com/office/officeart/2005/8/layout/vProcess5"/>
    <dgm:cxn modelId="{990D99D8-9975-4793-93D0-9E4B4D1EA3BB}" type="presOf" srcId="{C4F83E97-0016-409A-AA85-7AB8EDF8ACB0}" destId="{47480318-5333-4667-9F46-2945C39DE39D}" srcOrd="0" destOrd="0" presId="urn:microsoft.com/office/officeart/2005/8/layout/vProcess5"/>
    <dgm:cxn modelId="{9D74198C-B525-4ACB-9981-EC0FE09FF75C}" type="presOf" srcId="{B9D30BA3-79B5-410C-8B64-706383E8ACD1}" destId="{47480318-5333-4667-9F46-2945C39DE39D}" srcOrd="0" destOrd="3" presId="urn:microsoft.com/office/officeart/2005/8/layout/vProcess5"/>
    <dgm:cxn modelId="{F8BF6E06-99CC-4BD7-BF05-E3F2E6FE3594}" type="presOf" srcId="{F7D95191-4652-4972-918E-E2906DFF035E}" destId="{4DF37F44-9C4C-49BC-9291-F56635CEE7AB}" srcOrd="1" destOrd="4" presId="urn:microsoft.com/office/officeart/2005/8/layout/vProcess5"/>
    <dgm:cxn modelId="{D7A8B60E-0525-4254-AAFC-AE57AB3F90D8}" srcId="{14E1296C-9D50-4D53-9200-E8156020F407}" destId="{5223A38A-0898-4A1D-9C62-0EC1C35E40A2}" srcOrd="1" destOrd="0" parTransId="{EDC7B4A9-1E4D-4C2F-9F12-459C6C938739}" sibTransId="{8F4C74EE-6D2D-409C-8D61-5B2B7945CECA}"/>
    <dgm:cxn modelId="{F82111E5-8EFE-4217-A6A7-812F27B48DA9}" type="presOf" srcId="{CACC68BA-6B10-49E1-97DB-5BE925D07A78}" destId="{4DF37F44-9C4C-49BC-9291-F56635CEE7AB}" srcOrd="1" destOrd="1" presId="urn:microsoft.com/office/officeart/2005/8/layout/vProcess5"/>
    <dgm:cxn modelId="{700C4C3A-051D-460E-ABB7-0AE4EC8086AD}" type="presOf" srcId="{13CE1D96-A4E4-4F2F-9378-EE632F1B1AF2}" destId="{FBCC564D-7188-49A6-9C89-FA4B1DD328D3}" srcOrd="0" destOrd="0" presId="urn:microsoft.com/office/officeart/2005/8/layout/vProcess5"/>
    <dgm:cxn modelId="{75603C01-8F7F-4F87-BAE6-9BC24328611F}" type="presOf" srcId="{0FA38CF3-6CBA-4EDA-922A-224C6B18CFC9}" destId="{04043CF1-F11B-44ED-AFDE-5C62FDF7F35D}" srcOrd="1" destOrd="2" presId="urn:microsoft.com/office/officeart/2005/8/layout/vProcess5"/>
    <dgm:cxn modelId="{2D9F170A-EF7D-4884-84A2-27B04C388DA6}" type="presOf" srcId="{0FA38CF3-6CBA-4EDA-922A-224C6B18CFC9}" destId="{47480318-5333-4667-9F46-2945C39DE39D}" srcOrd="0" destOrd="2" presId="urn:microsoft.com/office/officeart/2005/8/layout/vProcess5"/>
    <dgm:cxn modelId="{8F21E21C-7397-4106-9EC2-8C46F591D8D5}" type="presOf" srcId="{18FDC136-A1AA-47AE-829F-D9EE4A1ED85B}" destId="{546B6EFE-D0BE-40AA-818C-8B60D40F3CBA}" srcOrd="0" destOrd="1" presId="urn:microsoft.com/office/officeart/2005/8/layout/vProcess5"/>
    <dgm:cxn modelId="{CDDAB354-F7C9-483D-B0B3-DE69DE465E4F}" type="presOf" srcId="{14E1296C-9D50-4D53-9200-E8156020F407}" destId="{146DB9CD-CCB3-4FE5-B28B-FCD8C074BCDF}" srcOrd="0" destOrd="0" presId="urn:microsoft.com/office/officeart/2005/8/layout/vProcess5"/>
    <dgm:cxn modelId="{4E1FA375-C4A1-4B21-85FD-08BEB7DB6DFA}" type="presOf" srcId="{CACC68BA-6B10-49E1-97DB-5BE925D07A78}" destId="{146DB9CD-CCB3-4FE5-B28B-FCD8C074BCDF}" srcOrd="0" destOrd="1" presId="urn:microsoft.com/office/officeart/2005/8/layout/vProcess5"/>
    <dgm:cxn modelId="{FE1B60CC-CAE4-45F5-BA24-48A5F00C0EDF}" srcId="{14E1296C-9D50-4D53-9200-E8156020F407}" destId="{F7D95191-4652-4972-918E-E2906DFF035E}" srcOrd="3" destOrd="0" parTransId="{F466D8A4-1CC1-46F0-BDD4-4AC95AD49D87}" sibTransId="{6251EE8D-01F2-4BB9-9574-03DA21AC1967}"/>
    <dgm:cxn modelId="{09BEC081-CD74-48CD-A63E-06FCD0CFF01D}" type="presOf" srcId="{D98BBD02-E6D4-42DD-95D1-DB810FFCD6C5}" destId="{3F4ECAF8-D8D8-405B-870F-341DB4A57EBC}" srcOrd="1" destOrd="0" presId="urn:microsoft.com/office/officeart/2005/8/layout/vProcess5"/>
    <dgm:cxn modelId="{B295AD8B-08EE-4722-89FE-22343A3B58D3}" type="presOf" srcId="{5E725B0B-1CB6-40A4-B636-AEC0B8D2A67D}" destId="{04043CF1-F11B-44ED-AFDE-5C62FDF7F35D}" srcOrd="1" destOrd="1" presId="urn:microsoft.com/office/officeart/2005/8/layout/vProcess5"/>
    <dgm:cxn modelId="{7A785B76-9551-47BD-9EFA-2121CA0F0DCA}" type="presOf" srcId="{F3DAE74A-1550-45C5-8A5F-86BB9FB5715E}" destId="{4DF37F44-9C4C-49BC-9291-F56635CEE7AB}" srcOrd="1" destOrd="3" presId="urn:microsoft.com/office/officeart/2005/8/layout/vProcess5"/>
    <dgm:cxn modelId="{0E07200A-1C16-4E52-9713-BCDAFFB3EA4A}" type="presOf" srcId="{94C57303-CF15-4735-871D-913E709E9132}" destId="{491F8AFD-7E05-4455-9321-A6A54ADFC021}" srcOrd="1" destOrd="0" presId="urn:microsoft.com/office/officeart/2005/8/layout/vProcess5"/>
    <dgm:cxn modelId="{D284363C-A895-4827-A61F-5FD07AB0AB84}" type="presOf" srcId="{63775FF8-9A4B-4553-BB2C-5279144056B2}" destId="{546B6EFE-D0BE-40AA-818C-8B60D40F3CBA}" srcOrd="0" destOrd="2" presId="urn:microsoft.com/office/officeart/2005/8/layout/vProcess5"/>
    <dgm:cxn modelId="{74B1019E-9CA7-4BA6-978A-83701C572BD3}" srcId="{53791076-6C34-4A65-85B3-1CF6AE9304BE}" destId="{94C57303-CF15-4735-871D-913E709E9132}" srcOrd="3" destOrd="0" parTransId="{DAF5C547-7431-48D3-B212-67C937ABB96B}" sibTransId="{1424177E-691E-4564-9E30-AA4B30ABAC60}"/>
    <dgm:cxn modelId="{E958A453-9E43-40F0-85C7-72D2C0A2C273}" type="presOf" srcId="{F7D95191-4652-4972-918E-E2906DFF035E}" destId="{146DB9CD-CCB3-4FE5-B28B-FCD8C074BCDF}" srcOrd="0" destOrd="4" presId="urn:microsoft.com/office/officeart/2005/8/layout/vProcess5"/>
    <dgm:cxn modelId="{5AFB757C-1ADB-40EF-9F93-7C14F13B9286}" type="presOf" srcId="{63775FF8-9A4B-4553-BB2C-5279144056B2}" destId="{491F8AFD-7E05-4455-9321-A6A54ADFC021}" srcOrd="1" destOrd="2" presId="urn:microsoft.com/office/officeart/2005/8/layout/vProcess5"/>
    <dgm:cxn modelId="{D1359204-9BCF-4865-AB4B-739E82882633}" type="presOf" srcId="{C7D7FC9E-BA9F-4A95-B1EC-1C8116315D1F}" destId="{E9626849-B196-4D65-94AF-BC68BB808706}" srcOrd="0" destOrd="0" presId="urn:microsoft.com/office/officeart/2005/8/layout/vProcess5"/>
    <dgm:cxn modelId="{CB1AFC6A-09C3-4BCC-B451-13084C761D3E}" srcId="{14E1296C-9D50-4D53-9200-E8156020F407}" destId="{F3DAE74A-1550-45C5-8A5F-86BB9FB5715E}" srcOrd="2" destOrd="0" parTransId="{11BE985A-814A-46AF-9E58-C837178A8ADE}" sibTransId="{4CA541A1-BFE0-4F72-B7CB-F34EAD198F05}"/>
    <dgm:cxn modelId="{A1F9CC7D-A7AE-4F72-9B39-2115A231EDFC}" srcId="{94C57303-CF15-4735-871D-913E709E9132}" destId="{18FDC136-A1AA-47AE-829F-D9EE4A1ED85B}" srcOrd="0" destOrd="0" parTransId="{50137A4E-39FD-4F31-A753-5C4695701C46}" sibTransId="{37ABA762-29A7-4AE6-BD71-0F632D621D1E}"/>
    <dgm:cxn modelId="{611F644D-6109-44B4-B21D-8B136754A561}" type="presOf" srcId="{5E725B0B-1CB6-40A4-B636-AEC0B8D2A67D}" destId="{47480318-5333-4667-9F46-2945C39DE39D}" srcOrd="0" destOrd="1" presId="urn:microsoft.com/office/officeart/2005/8/layout/vProcess5"/>
    <dgm:cxn modelId="{5D234CA3-A2ED-4D21-9C1D-43AFA8DD0925}" type="presOf" srcId="{18FDC136-A1AA-47AE-829F-D9EE4A1ED85B}" destId="{491F8AFD-7E05-4455-9321-A6A54ADFC021}" srcOrd="1" destOrd="1" presId="urn:microsoft.com/office/officeart/2005/8/layout/vProcess5"/>
    <dgm:cxn modelId="{DD209FB3-9B10-4695-A35F-D526E5CABC12}" type="presOf" srcId="{D98BBD02-E6D4-42DD-95D1-DB810FFCD6C5}" destId="{FB34931A-DBDB-40AF-94A0-1C233C9C0840}" srcOrd="0" destOrd="0" presId="urn:microsoft.com/office/officeart/2005/8/layout/vProcess5"/>
    <dgm:cxn modelId="{17952A32-ECB9-45F4-B320-35AB4673E649}" type="presParOf" srcId="{9D8152F6-799C-41F4-B732-D1E058E05799}" destId="{DBCE9857-F7F2-44BE-A9DB-EEC29C6A76B3}" srcOrd="0" destOrd="0" presId="urn:microsoft.com/office/officeart/2005/8/layout/vProcess5"/>
    <dgm:cxn modelId="{8902BECA-905E-4507-B298-125D601F0565}" type="presParOf" srcId="{9D8152F6-799C-41F4-B732-D1E058E05799}" destId="{FB34931A-DBDB-40AF-94A0-1C233C9C0840}" srcOrd="1" destOrd="0" presId="urn:microsoft.com/office/officeart/2005/8/layout/vProcess5"/>
    <dgm:cxn modelId="{6E893454-DD7E-4F0A-8FAF-ADEE0EB1CA1F}" type="presParOf" srcId="{9D8152F6-799C-41F4-B732-D1E058E05799}" destId="{146DB9CD-CCB3-4FE5-B28B-FCD8C074BCDF}" srcOrd="2" destOrd="0" presId="urn:microsoft.com/office/officeart/2005/8/layout/vProcess5"/>
    <dgm:cxn modelId="{61A6EA7F-8F8A-4FC5-B229-D1B4C008CE1A}" type="presParOf" srcId="{9D8152F6-799C-41F4-B732-D1E058E05799}" destId="{47480318-5333-4667-9F46-2945C39DE39D}" srcOrd="3" destOrd="0" presId="urn:microsoft.com/office/officeart/2005/8/layout/vProcess5"/>
    <dgm:cxn modelId="{84C53748-1129-4ABE-AF5C-A20E8E24C6F7}" type="presParOf" srcId="{9D8152F6-799C-41F4-B732-D1E058E05799}" destId="{546B6EFE-D0BE-40AA-818C-8B60D40F3CBA}" srcOrd="4" destOrd="0" presId="urn:microsoft.com/office/officeart/2005/8/layout/vProcess5"/>
    <dgm:cxn modelId="{16D3939D-BD13-4154-A234-A0FD0818BB32}" type="presParOf" srcId="{9D8152F6-799C-41F4-B732-D1E058E05799}" destId="{FBCC564D-7188-49A6-9C89-FA4B1DD328D3}" srcOrd="5" destOrd="0" presId="urn:microsoft.com/office/officeart/2005/8/layout/vProcess5"/>
    <dgm:cxn modelId="{B8DD4870-789D-4610-9C95-8FEDF57C2029}" type="presParOf" srcId="{9D8152F6-799C-41F4-B732-D1E058E05799}" destId="{F35BDC9F-3BAB-44D7-B95C-2A36B5BA6C08}" srcOrd="6" destOrd="0" presId="urn:microsoft.com/office/officeart/2005/8/layout/vProcess5"/>
    <dgm:cxn modelId="{031A568C-BB47-420C-989A-BC5B0E4002F5}" type="presParOf" srcId="{9D8152F6-799C-41F4-B732-D1E058E05799}" destId="{E9626849-B196-4D65-94AF-BC68BB808706}" srcOrd="7" destOrd="0" presId="urn:microsoft.com/office/officeart/2005/8/layout/vProcess5"/>
    <dgm:cxn modelId="{53DAFB7E-A805-4687-AD69-18F737D35D73}" type="presParOf" srcId="{9D8152F6-799C-41F4-B732-D1E058E05799}" destId="{3F4ECAF8-D8D8-405B-870F-341DB4A57EBC}" srcOrd="8" destOrd="0" presId="urn:microsoft.com/office/officeart/2005/8/layout/vProcess5"/>
    <dgm:cxn modelId="{591EEC9A-FE31-4EC7-AD52-3B4A56362DFB}" type="presParOf" srcId="{9D8152F6-799C-41F4-B732-D1E058E05799}" destId="{4DF37F44-9C4C-49BC-9291-F56635CEE7AB}" srcOrd="9" destOrd="0" presId="urn:microsoft.com/office/officeart/2005/8/layout/vProcess5"/>
    <dgm:cxn modelId="{5C3BC416-F0BC-4F5D-9252-AAF37C0C373A}" type="presParOf" srcId="{9D8152F6-799C-41F4-B732-D1E058E05799}" destId="{04043CF1-F11B-44ED-AFDE-5C62FDF7F35D}" srcOrd="10" destOrd="0" presId="urn:microsoft.com/office/officeart/2005/8/layout/vProcess5"/>
    <dgm:cxn modelId="{CF2CCEDE-A1F9-4FC1-A7F2-EABCC044DA8F}" type="presParOf" srcId="{9D8152F6-799C-41F4-B732-D1E058E05799}" destId="{491F8AFD-7E05-4455-9321-A6A54ADFC021}" srcOrd="11"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59B45700-3C46-4F49-B606-BDFDB0A4B620}" type="doc">
      <dgm:prSet loTypeId="urn:microsoft.com/office/officeart/2005/8/layout/vList3" loCatId="list" qsTypeId="urn:microsoft.com/office/officeart/2005/8/quickstyle/simple1" qsCatId="simple" csTypeId="urn:microsoft.com/office/officeart/2005/8/colors/accent1_2" csCatId="accent1" phldr="1"/>
      <dgm:spPr/>
    </dgm:pt>
    <dgm:pt modelId="{FFF22F38-72BD-4D8F-B50C-73964406DC7E}">
      <dgm:prSet phldrT="[Text]"/>
      <dgm:spPr/>
      <dgm:t>
        <a:bodyPr/>
        <a:lstStyle/>
        <a:p>
          <a:r>
            <a:rPr lang="en-US" dirty="0" smtClean="0"/>
            <a:t>Lexical Analysis</a:t>
          </a:r>
          <a:endParaRPr lang="en-US" dirty="0"/>
        </a:p>
      </dgm:t>
    </dgm:pt>
    <dgm:pt modelId="{D2591598-3022-4C4C-9016-F414D1E4E4A2}" type="parTrans" cxnId="{64C273DF-1ECC-48AE-A6C4-9AD4DBB04677}">
      <dgm:prSet/>
      <dgm:spPr/>
      <dgm:t>
        <a:bodyPr/>
        <a:lstStyle/>
        <a:p>
          <a:endParaRPr lang="en-US"/>
        </a:p>
      </dgm:t>
    </dgm:pt>
    <dgm:pt modelId="{5E4891E4-A56B-4DA7-9FE7-D4040C915F31}" type="sibTrans" cxnId="{64C273DF-1ECC-48AE-A6C4-9AD4DBB04677}">
      <dgm:prSet/>
      <dgm:spPr/>
      <dgm:t>
        <a:bodyPr/>
        <a:lstStyle/>
        <a:p>
          <a:endParaRPr lang="en-US"/>
        </a:p>
      </dgm:t>
    </dgm:pt>
    <dgm:pt modelId="{7D35B75D-51DC-4D22-B097-BA7118D85A6F}">
      <dgm:prSet phldrT="[Text]"/>
      <dgm:spPr/>
      <dgm:t>
        <a:bodyPr/>
        <a:lstStyle/>
        <a:p>
          <a:r>
            <a:rPr lang="en-US" dirty="0" smtClean="0"/>
            <a:t>Part-of-speech Tagging</a:t>
          </a:r>
          <a:endParaRPr lang="en-US" dirty="0"/>
        </a:p>
      </dgm:t>
    </dgm:pt>
    <dgm:pt modelId="{F3729172-986D-4697-A0AC-473AA7974513}" type="parTrans" cxnId="{8CD7CAE1-62EE-4F51-9D72-40F8A830CD91}">
      <dgm:prSet/>
      <dgm:spPr/>
      <dgm:t>
        <a:bodyPr/>
        <a:lstStyle/>
        <a:p>
          <a:endParaRPr lang="en-US"/>
        </a:p>
      </dgm:t>
    </dgm:pt>
    <dgm:pt modelId="{46D76320-9975-48BD-9FD3-3430CA3B4137}" type="sibTrans" cxnId="{8CD7CAE1-62EE-4F51-9D72-40F8A830CD91}">
      <dgm:prSet/>
      <dgm:spPr/>
      <dgm:t>
        <a:bodyPr/>
        <a:lstStyle/>
        <a:p>
          <a:endParaRPr lang="en-US"/>
        </a:p>
      </dgm:t>
    </dgm:pt>
    <dgm:pt modelId="{532B85B5-1B6E-4EB3-BDA8-6F0E026856DA}">
      <dgm:prSet phldrT="[Text]"/>
      <dgm:spPr/>
      <dgm:t>
        <a:bodyPr/>
        <a:lstStyle/>
        <a:p>
          <a:r>
            <a:rPr lang="en-US" dirty="0" smtClean="0"/>
            <a:t>Named Entity Recognition</a:t>
          </a:r>
          <a:endParaRPr lang="en-US" dirty="0"/>
        </a:p>
      </dgm:t>
    </dgm:pt>
    <dgm:pt modelId="{1D40E833-BD28-46AA-8E1E-29C7137C41C3}" type="parTrans" cxnId="{7F6D46FF-4CEC-4BC3-AAF3-54B1DF6B1B6A}">
      <dgm:prSet/>
      <dgm:spPr/>
      <dgm:t>
        <a:bodyPr/>
        <a:lstStyle/>
        <a:p>
          <a:endParaRPr lang="en-US"/>
        </a:p>
      </dgm:t>
    </dgm:pt>
    <dgm:pt modelId="{22104404-8014-48A2-97AF-86E28CF0E9B4}" type="sibTrans" cxnId="{7F6D46FF-4CEC-4BC3-AAF3-54B1DF6B1B6A}">
      <dgm:prSet/>
      <dgm:spPr/>
      <dgm:t>
        <a:bodyPr/>
        <a:lstStyle/>
        <a:p>
          <a:endParaRPr lang="en-US"/>
        </a:p>
      </dgm:t>
    </dgm:pt>
    <dgm:pt modelId="{2D621EA2-6930-45A5-AEC7-226B8BC4E5C5}">
      <dgm:prSet phldrT="[Text]"/>
      <dgm:spPr/>
      <dgm:t>
        <a:bodyPr/>
        <a:lstStyle/>
        <a:p>
          <a:r>
            <a:rPr lang="en-US" dirty="0" smtClean="0"/>
            <a:t>Normalization of words to lower case</a:t>
          </a:r>
          <a:endParaRPr lang="en-US" dirty="0"/>
        </a:p>
      </dgm:t>
    </dgm:pt>
    <dgm:pt modelId="{C400F92C-DFAD-42D4-BDE9-5EAD959512DA}" type="parTrans" cxnId="{290EAEC3-A233-4401-9A6C-DC79DD9B7F23}">
      <dgm:prSet/>
      <dgm:spPr/>
      <dgm:t>
        <a:bodyPr/>
        <a:lstStyle/>
        <a:p>
          <a:endParaRPr lang="en-US"/>
        </a:p>
      </dgm:t>
    </dgm:pt>
    <dgm:pt modelId="{A7559B70-BD50-4803-8A72-DECB42FF35C0}" type="sibTrans" cxnId="{290EAEC3-A233-4401-9A6C-DC79DD9B7F23}">
      <dgm:prSet/>
      <dgm:spPr/>
      <dgm:t>
        <a:bodyPr/>
        <a:lstStyle/>
        <a:p>
          <a:endParaRPr lang="en-US"/>
        </a:p>
      </dgm:t>
    </dgm:pt>
    <dgm:pt modelId="{5B55D796-79A5-4BE6-85B6-1B03BD1AE9D3}">
      <dgm:prSet phldrT="[Text]"/>
      <dgm:spPr/>
      <dgm:t>
        <a:bodyPr/>
        <a:lstStyle/>
        <a:p>
          <a:r>
            <a:rPr lang="en-US" dirty="0" smtClean="0"/>
            <a:t>Stemming and </a:t>
          </a:r>
          <a:r>
            <a:rPr lang="en-US" dirty="0" err="1" smtClean="0"/>
            <a:t>Stopword</a:t>
          </a:r>
          <a:r>
            <a:rPr lang="en-US" dirty="0" smtClean="0"/>
            <a:t> Removal</a:t>
          </a:r>
          <a:endParaRPr lang="en-US" dirty="0"/>
        </a:p>
      </dgm:t>
    </dgm:pt>
    <dgm:pt modelId="{08CA47E8-0379-48D0-B6C4-7D51260646CC}" type="parTrans" cxnId="{49107802-1264-4534-BC8D-BED1FE0016F9}">
      <dgm:prSet/>
      <dgm:spPr/>
      <dgm:t>
        <a:bodyPr/>
        <a:lstStyle/>
        <a:p>
          <a:endParaRPr lang="en-US"/>
        </a:p>
      </dgm:t>
    </dgm:pt>
    <dgm:pt modelId="{C4DF37BF-62F6-4D47-BC37-423B1BCE9BCC}" type="sibTrans" cxnId="{49107802-1264-4534-BC8D-BED1FE0016F9}">
      <dgm:prSet/>
      <dgm:spPr/>
      <dgm:t>
        <a:bodyPr/>
        <a:lstStyle/>
        <a:p>
          <a:endParaRPr lang="en-US"/>
        </a:p>
      </dgm:t>
    </dgm:pt>
    <dgm:pt modelId="{D9A893CC-4143-49C6-B5FB-C569CCBD6642}">
      <dgm:prSet phldrT="[Text]"/>
      <dgm:spPr/>
      <dgm:t>
        <a:bodyPr/>
        <a:lstStyle/>
        <a:p>
          <a:r>
            <a:rPr lang="en-US" dirty="0" smtClean="0"/>
            <a:t>Semantic NLP techniques, viz., Word-Sense Disambiguation</a:t>
          </a:r>
          <a:endParaRPr lang="en-US" dirty="0"/>
        </a:p>
      </dgm:t>
    </dgm:pt>
    <dgm:pt modelId="{EF179636-9205-43D6-9423-57B8EC260236}" type="parTrans" cxnId="{BF7046C4-E7A1-4AE1-BA3C-B743B27C2509}">
      <dgm:prSet/>
      <dgm:spPr/>
      <dgm:t>
        <a:bodyPr/>
        <a:lstStyle/>
        <a:p>
          <a:endParaRPr lang="en-US"/>
        </a:p>
      </dgm:t>
    </dgm:pt>
    <dgm:pt modelId="{7EAC34C1-58BB-4844-BAB5-C4898D5B4FFF}" type="sibTrans" cxnId="{BF7046C4-E7A1-4AE1-BA3C-B743B27C2509}">
      <dgm:prSet/>
      <dgm:spPr/>
      <dgm:t>
        <a:bodyPr/>
        <a:lstStyle/>
        <a:p>
          <a:endParaRPr lang="en-US"/>
        </a:p>
      </dgm:t>
    </dgm:pt>
    <dgm:pt modelId="{9A16185E-B263-43EC-815B-5E63F82E97CE}" type="pres">
      <dgm:prSet presAssocID="{59B45700-3C46-4F49-B606-BDFDB0A4B620}" presName="linearFlow" presStyleCnt="0">
        <dgm:presLayoutVars>
          <dgm:dir/>
          <dgm:resizeHandles val="exact"/>
        </dgm:presLayoutVars>
      </dgm:prSet>
      <dgm:spPr/>
    </dgm:pt>
    <dgm:pt modelId="{2E29995E-119A-4E69-A2B3-C234A39AF3DE}" type="pres">
      <dgm:prSet presAssocID="{FFF22F38-72BD-4D8F-B50C-73964406DC7E}" presName="composite" presStyleCnt="0"/>
      <dgm:spPr/>
    </dgm:pt>
    <dgm:pt modelId="{070DECA2-B7C7-41DB-AC05-BB6F6A4C1478}" type="pres">
      <dgm:prSet presAssocID="{FFF22F38-72BD-4D8F-B50C-73964406DC7E}" presName="imgShp" presStyleLbl="fgImgPlace1" presStyleIdx="0" presStyleCnt="6"/>
      <dgm:spPr/>
    </dgm:pt>
    <dgm:pt modelId="{12535E82-5A1C-4F0D-BB5E-7037809D79B4}" type="pres">
      <dgm:prSet presAssocID="{FFF22F38-72BD-4D8F-B50C-73964406DC7E}" presName="txShp" presStyleLbl="node1" presStyleIdx="0" presStyleCnt="6">
        <dgm:presLayoutVars>
          <dgm:bulletEnabled val="1"/>
        </dgm:presLayoutVars>
      </dgm:prSet>
      <dgm:spPr/>
      <dgm:t>
        <a:bodyPr/>
        <a:lstStyle/>
        <a:p>
          <a:endParaRPr lang="en-US"/>
        </a:p>
      </dgm:t>
    </dgm:pt>
    <dgm:pt modelId="{7FC20CB6-7855-4D6C-B166-D7D1609E84AF}" type="pres">
      <dgm:prSet presAssocID="{5E4891E4-A56B-4DA7-9FE7-D4040C915F31}" presName="spacing" presStyleCnt="0"/>
      <dgm:spPr/>
    </dgm:pt>
    <dgm:pt modelId="{AA6F02A7-98F7-4047-8096-6AA0CD98E57B}" type="pres">
      <dgm:prSet presAssocID="{7D35B75D-51DC-4D22-B097-BA7118D85A6F}" presName="composite" presStyleCnt="0"/>
      <dgm:spPr/>
    </dgm:pt>
    <dgm:pt modelId="{B6CCC04E-6403-43EB-9C8B-0F0189DF33CF}" type="pres">
      <dgm:prSet presAssocID="{7D35B75D-51DC-4D22-B097-BA7118D85A6F}" presName="imgShp" presStyleLbl="fgImgPlace1" presStyleIdx="1" presStyleCnt="6"/>
      <dgm:spPr/>
    </dgm:pt>
    <dgm:pt modelId="{DE690D71-3B7B-496E-9D6D-4F7276769CEA}" type="pres">
      <dgm:prSet presAssocID="{7D35B75D-51DC-4D22-B097-BA7118D85A6F}" presName="txShp" presStyleLbl="node1" presStyleIdx="1" presStyleCnt="6">
        <dgm:presLayoutVars>
          <dgm:bulletEnabled val="1"/>
        </dgm:presLayoutVars>
      </dgm:prSet>
      <dgm:spPr/>
      <dgm:t>
        <a:bodyPr/>
        <a:lstStyle/>
        <a:p>
          <a:endParaRPr lang="en-US"/>
        </a:p>
      </dgm:t>
    </dgm:pt>
    <dgm:pt modelId="{2CDD7D7F-1516-46F5-9261-83C8E9F3B688}" type="pres">
      <dgm:prSet presAssocID="{46D76320-9975-48BD-9FD3-3430CA3B4137}" presName="spacing" presStyleCnt="0"/>
      <dgm:spPr/>
    </dgm:pt>
    <dgm:pt modelId="{DA3EF639-31BB-41B6-A907-3DFA43B4E7AA}" type="pres">
      <dgm:prSet presAssocID="{532B85B5-1B6E-4EB3-BDA8-6F0E026856DA}" presName="composite" presStyleCnt="0"/>
      <dgm:spPr/>
    </dgm:pt>
    <dgm:pt modelId="{CB638274-4B8C-4615-BBCF-A28519DBCD7E}" type="pres">
      <dgm:prSet presAssocID="{532B85B5-1B6E-4EB3-BDA8-6F0E026856DA}" presName="imgShp" presStyleLbl="fgImgPlace1" presStyleIdx="2" presStyleCnt="6"/>
      <dgm:spPr/>
    </dgm:pt>
    <dgm:pt modelId="{72144687-A14F-4776-88D5-C4C7BADB5F77}" type="pres">
      <dgm:prSet presAssocID="{532B85B5-1B6E-4EB3-BDA8-6F0E026856DA}" presName="txShp" presStyleLbl="node1" presStyleIdx="2" presStyleCnt="6">
        <dgm:presLayoutVars>
          <dgm:bulletEnabled val="1"/>
        </dgm:presLayoutVars>
      </dgm:prSet>
      <dgm:spPr/>
      <dgm:t>
        <a:bodyPr/>
        <a:lstStyle/>
        <a:p>
          <a:endParaRPr lang="en-US"/>
        </a:p>
      </dgm:t>
    </dgm:pt>
    <dgm:pt modelId="{2A46AF45-7A2D-40D0-B4E9-6A9FC6F73E1D}" type="pres">
      <dgm:prSet presAssocID="{22104404-8014-48A2-97AF-86E28CF0E9B4}" presName="spacing" presStyleCnt="0"/>
      <dgm:spPr/>
    </dgm:pt>
    <dgm:pt modelId="{E2BB9844-AE23-4729-901D-E81E1C371CE1}" type="pres">
      <dgm:prSet presAssocID="{2D621EA2-6930-45A5-AEC7-226B8BC4E5C5}" presName="composite" presStyleCnt="0"/>
      <dgm:spPr/>
    </dgm:pt>
    <dgm:pt modelId="{B7E2DB31-F8C4-4615-A3D6-44F81057D55B}" type="pres">
      <dgm:prSet presAssocID="{2D621EA2-6930-45A5-AEC7-226B8BC4E5C5}" presName="imgShp" presStyleLbl="fgImgPlace1" presStyleIdx="3" presStyleCnt="6"/>
      <dgm:spPr/>
    </dgm:pt>
    <dgm:pt modelId="{17F96095-850C-438B-893A-7D896A0A668B}" type="pres">
      <dgm:prSet presAssocID="{2D621EA2-6930-45A5-AEC7-226B8BC4E5C5}" presName="txShp" presStyleLbl="node1" presStyleIdx="3" presStyleCnt="6">
        <dgm:presLayoutVars>
          <dgm:bulletEnabled val="1"/>
        </dgm:presLayoutVars>
      </dgm:prSet>
      <dgm:spPr/>
      <dgm:t>
        <a:bodyPr/>
        <a:lstStyle/>
        <a:p>
          <a:endParaRPr lang="en-US"/>
        </a:p>
      </dgm:t>
    </dgm:pt>
    <dgm:pt modelId="{406A06AA-65EE-4741-86E7-3C3651516468}" type="pres">
      <dgm:prSet presAssocID="{A7559B70-BD50-4803-8A72-DECB42FF35C0}" presName="spacing" presStyleCnt="0"/>
      <dgm:spPr/>
    </dgm:pt>
    <dgm:pt modelId="{B3B85B3A-D69F-4A50-A236-B0E8CE10020E}" type="pres">
      <dgm:prSet presAssocID="{5B55D796-79A5-4BE6-85B6-1B03BD1AE9D3}" presName="composite" presStyleCnt="0"/>
      <dgm:spPr/>
    </dgm:pt>
    <dgm:pt modelId="{C4A0C7C6-7964-4394-A019-A468BDA1AED6}" type="pres">
      <dgm:prSet presAssocID="{5B55D796-79A5-4BE6-85B6-1B03BD1AE9D3}" presName="imgShp" presStyleLbl="fgImgPlace1" presStyleIdx="4" presStyleCnt="6"/>
      <dgm:spPr/>
    </dgm:pt>
    <dgm:pt modelId="{894DF86F-6E52-4BB0-A957-1A8F0AD33B22}" type="pres">
      <dgm:prSet presAssocID="{5B55D796-79A5-4BE6-85B6-1B03BD1AE9D3}" presName="txShp" presStyleLbl="node1" presStyleIdx="4" presStyleCnt="6">
        <dgm:presLayoutVars>
          <dgm:bulletEnabled val="1"/>
        </dgm:presLayoutVars>
      </dgm:prSet>
      <dgm:spPr/>
      <dgm:t>
        <a:bodyPr/>
        <a:lstStyle/>
        <a:p>
          <a:endParaRPr lang="en-US"/>
        </a:p>
      </dgm:t>
    </dgm:pt>
    <dgm:pt modelId="{73EA50F7-660B-4D0C-B5F2-F871FB66E9EE}" type="pres">
      <dgm:prSet presAssocID="{C4DF37BF-62F6-4D47-BC37-423B1BCE9BCC}" presName="spacing" presStyleCnt="0"/>
      <dgm:spPr/>
    </dgm:pt>
    <dgm:pt modelId="{377025B2-C69E-459C-A677-3FC1E27A70EF}" type="pres">
      <dgm:prSet presAssocID="{D9A893CC-4143-49C6-B5FB-C569CCBD6642}" presName="composite" presStyleCnt="0"/>
      <dgm:spPr/>
    </dgm:pt>
    <dgm:pt modelId="{68453CCE-4A15-4634-96D5-FDD4B72D12D8}" type="pres">
      <dgm:prSet presAssocID="{D9A893CC-4143-49C6-B5FB-C569CCBD6642}" presName="imgShp" presStyleLbl="fgImgPlace1" presStyleIdx="5" presStyleCnt="6"/>
      <dgm:spPr/>
    </dgm:pt>
    <dgm:pt modelId="{C5B13F9F-5BCF-4F10-BA20-A426AF2B8CE5}" type="pres">
      <dgm:prSet presAssocID="{D9A893CC-4143-49C6-B5FB-C569CCBD6642}" presName="txShp" presStyleLbl="node1" presStyleIdx="5" presStyleCnt="6">
        <dgm:presLayoutVars>
          <dgm:bulletEnabled val="1"/>
        </dgm:presLayoutVars>
      </dgm:prSet>
      <dgm:spPr/>
      <dgm:t>
        <a:bodyPr/>
        <a:lstStyle/>
        <a:p>
          <a:endParaRPr lang="en-US"/>
        </a:p>
      </dgm:t>
    </dgm:pt>
  </dgm:ptLst>
  <dgm:cxnLst>
    <dgm:cxn modelId="{EEC5D0CA-3783-403D-A7BE-D5BC8239F474}" type="presOf" srcId="{D9A893CC-4143-49C6-B5FB-C569CCBD6642}" destId="{C5B13F9F-5BCF-4F10-BA20-A426AF2B8CE5}" srcOrd="0" destOrd="0" presId="urn:microsoft.com/office/officeart/2005/8/layout/vList3"/>
    <dgm:cxn modelId="{290EAEC3-A233-4401-9A6C-DC79DD9B7F23}" srcId="{59B45700-3C46-4F49-B606-BDFDB0A4B620}" destId="{2D621EA2-6930-45A5-AEC7-226B8BC4E5C5}" srcOrd="3" destOrd="0" parTransId="{C400F92C-DFAD-42D4-BDE9-5EAD959512DA}" sibTransId="{A7559B70-BD50-4803-8A72-DECB42FF35C0}"/>
    <dgm:cxn modelId="{18B36973-D4DB-490E-8071-BB726F9946B2}" type="presOf" srcId="{59B45700-3C46-4F49-B606-BDFDB0A4B620}" destId="{9A16185E-B263-43EC-815B-5E63F82E97CE}" srcOrd="0" destOrd="0" presId="urn:microsoft.com/office/officeart/2005/8/layout/vList3"/>
    <dgm:cxn modelId="{C66EF273-6AD6-4646-96BE-3E189855EAEC}" type="presOf" srcId="{532B85B5-1B6E-4EB3-BDA8-6F0E026856DA}" destId="{72144687-A14F-4776-88D5-C4C7BADB5F77}" srcOrd="0" destOrd="0" presId="urn:microsoft.com/office/officeart/2005/8/layout/vList3"/>
    <dgm:cxn modelId="{02EBAC96-E0C3-4815-8E01-333340366053}" type="presOf" srcId="{FFF22F38-72BD-4D8F-B50C-73964406DC7E}" destId="{12535E82-5A1C-4F0D-BB5E-7037809D79B4}" srcOrd="0" destOrd="0" presId="urn:microsoft.com/office/officeart/2005/8/layout/vList3"/>
    <dgm:cxn modelId="{BF7046C4-E7A1-4AE1-BA3C-B743B27C2509}" srcId="{59B45700-3C46-4F49-B606-BDFDB0A4B620}" destId="{D9A893CC-4143-49C6-B5FB-C569CCBD6642}" srcOrd="5" destOrd="0" parTransId="{EF179636-9205-43D6-9423-57B8EC260236}" sibTransId="{7EAC34C1-58BB-4844-BAB5-C4898D5B4FFF}"/>
    <dgm:cxn modelId="{F8547845-7F7B-4A2E-A670-BE6F31446BD9}" type="presOf" srcId="{2D621EA2-6930-45A5-AEC7-226B8BC4E5C5}" destId="{17F96095-850C-438B-893A-7D896A0A668B}" srcOrd="0" destOrd="0" presId="urn:microsoft.com/office/officeart/2005/8/layout/vList3"/>
    <dgm:cxn modelId="{1B0F8340-6B5C-4A14-80A9-A4F3ABA637B5}" type="presOf" srcId="{7D35B75D-51DC-4D22-B097-BA7118D85A6F}" destId="{DE690D71-3B7B-496E-9D6D-4F7276769CEA}" srcOrd="0" destOrd="0" presId="urn:microsoft.com/office/officeart/2005/8/layout/vList3"/>
    <dgm:cxn modelId="{64C273DF-1ECC-48AE-A6C4-9AD4DBB04677}" srcId="{59B45700-3C46-4F49-B606-BDFDB0A4B620}" destId="{FFF22F38-72BD-4D8F-B50C-73964406DC7E}" srcOrd="0" destOrd="0" parTransId="{D2591598-3022-4C4C-9016-F414D1E4E4A2}" sibTransId="{5E4891E4-A56B-4DA7-9FE7-D4040C915F31}"/>
    <dgm:cxn modelId="{7F6D46FF-4CEC-4BC3-AAF3-54B1DF6B1B6A}" srcId="{59B45700-3C46-4F49-B606-BDFDB0A4B620}" destId="{532B85B5-1B6E-4EB3-BDA8-6F0E026856DA}" srcOrd="2" destOrd="0" parTransId="{1D40E833-BD28-46AA-8E1E-29C7137C41C3}" sibTransId="{22104404-8014-48A2-97AF-86E28CF0E9B4}"/>
    <dgm:cxn modelId="{42901597-1D7E-4AD0-834A-C44EB463D6B7}" type="presOf" srcId="{5B55D796-79A5-4BE6-85B6-1B03BD1AE9D3}" destId="{894DF86F-6E52-4BB0-A957-1A8F0AD33B22}" srcOrd="0" destOrd="0" presId="urn:microsoft.com/office/officeart/2005/8/layout/vList3"/>
    <dgm:cxn modelId="{8CD7CAE1-62EE-4F51-9D72-40F8A830CD91}" srcId="{59B45700-3C46-4F49-B606-BDFDB0A4B620}" destId="{7D35B75D-51DC-4D22-B097-BA7118D85A6F}" srcOrd="1" destOrd="0" parTransId="{F3729172-986D-4697-A0AC-473AA7974513}" sibTransId="{46D76320-9975-48BD-9FD3-3430CA3B4137}"/>
    <dgm:cxn modelId="{49107802-1264-4534-BC8D-BED1FE0016F9}" srcId="{59B45700-3C46-4F49-B606-BDFDB0A4B620}" destId="{5B55D796-79A5-4BE6-85B6-1B03BD1AE9D3}" srcOrd="4" destOrd="0" parTransId="{08CA47E8-0379-48D0-B6C4-7D51260646CC}" sibTransId="{C4DF37BF-62F6-4D47-BC37-423B1BCE9BCC}"/>
    <dgm:cxn modelId="{79EFE7DC-D063-4533-81BA-B6BE515FB885}" type="presParOf" srcId="{9A16185E-B263-43EC-815B-5E63F82E97CE}" destId="{2E29995E-119A-4E69-A2B3-C234A39AF3DE}" srcOrd="0" destOrd="0" presId="urn:microsoft.com/office/officeart/2005/8/layout/vList3"/>
    <dgm:cxn modelId="{FCAFA9CB-548E-449D-8F7B-55C7E29EC451}" type="presParOf" srcId="{2E29995E-119A-4E69-A2B3-C234A39AF3DE}" destId="{070DECA2-B7C7-41DB-AC05-BB6F6A4C1478}" srcOrd="0" destOrd="0" presId="urn:microsoft.com/office/officeart/2005/8/layout/vList3"/>
    <dgm:cxn modelId="{FA3A0308-E646-4B55-B809-27E33A145EFD}" type="presParOf" srcId="{2E29995E-119A-4E69-A2B3-C234A39AF3DE}" destId="{12535E82-5A1C-4F0D-BB5E-7037809D79B4}" srcOrd="1" destOrd="0" presId="urn:microsoft.com/office/officeart/2005/8/layout/vList3"/>
    <dgm:cxn modelId="{C6E4DF7D-39B5-4F3F-A93D-28AC428083FE}" type="presParOf" srcId="{9A16185E-B263-43EC-815B-5E63F82E97CE}" destId="{7FC20CB6-7855-4D6C-B166-D7D1609E84AF}" srcOrd="1" destOrd="0" presId="urn:microsoft.com/office/officeart/2005/8/layout/vList3"/>
    <dgm:cxn modelId="{4B03E5F1-04E3-4852-8543-D8918330A5DF}" type="presParOf" srcId="{9A16185E-B263-43EC-815B-5E63F82E97CE}" destId="{AA6F02A7-98F7-4047-8096-6AA0CD98E57B}" srcOrd="2" destOrd="0" presId="urn:microsoft.com/office/officeart/2005/8/layout/vList3"/>
    <dgm:cxn modelId="{9EFE52E2-1CBD-40D4-B021-BB6589E256B6}" type="presParOf" srcId="{AA6F02A7-98F7-4047-8096-6AA0CD98E57B}" destId="{B6CCC04E-6403-43EB-9C8B-0F0189DF33CF}" srcOrd="0" destOrd="0" presId="urn:microsoft.com/office/officeart/2005/8/layout/vList3"/>
    <dgm:cxn modelId="{693E2F25-6A06-4E00-A97F-0863AF86F201}" type="presParOf" srcId="{AA6F02A7-98F7-4047-8096-6AA0CD98E57B}" destId="{DE690D71-3B7B-496E-9D6D-4F7276769CEA}" srcOrd="1" destOrd="0" presId="urn:microsoft.com/office/officeart/2005/8/layout/vList3"/>
    <dgm:cxn modelId="{B59CCAB7-72B7-4811-9D9B-0C86ED4C6931}" type="presParOf" srcId="{9A16185E-B263-43EC-815B-5E63F82E97CE}" destId="{2CDD7D7F-1516-46F5-9261-83C8E9F3B688}" srcOrd="3" destOrd="0" presId="urn:microsoft.com/office/officeart/2005/8/layout/vList3"/>
    <dgm:cxn modelId="{74F25DAC-CD65-4D9A-8BF2-F8C7010495D1}" type="presParOf" srcId="{9A16185E-B263-43EC-815B-5E63F82E97CE}" destId="{DA3EF639-31BB-41B6-A907-3DFA43B4E7AA}" srcOrd="4" destOrd="0" presId="urn:microsoft.com/office/officeart/2005/8/layout/vList3"/>
    <dgm:cxn modelId="{50DA98F0-F202-4F74-ADD1-14CC9F4D5E40}" type="presParOf" srcId="{DA3EF639-31BB-41B6-A907-3DFA43B4E7AA}" destId="{CB638274-4B8C-4615-BBCF-A28519DBCD7E}" srcOrd="0" destOrd="0" presId="urn:microsoft.com/office/officeart/2005/8/layout/vList3"/>
    <dgm:cxn modelId="{432EDF2C-2A68-438F-B7F8-15F7D0E0BDAD}" type="presParOf" srcId="{DA3EF639-31BB-41B6-A907-3DFA43B4E7AA}" destId="{72144687-A14F-4776-88D5-C4C7BADB5F77}" srcOrd="1" destOrd="0" presId="urn:microsoft.com/office/officeart/2005/8/layout/vList3"/>
    <dgm:cxn modelId="{04F9D516-6BDF-43D4-8BB5-75EE96693CDA}" type="presParOf" srcId="{9A16185E-B263-43EC-815B-5E63F82E97CE}" destId="{2A46AF45-7A2D-40D0-B4E9-6A9FC6F73E1D}" srcOrd="5" destOrd="0" presId="urn:microsoft.com/office/officeart/2005/8/layout/vList3"/>
    <dgm:cxn modelId="{D2B3A862-3954-47FC-B9B0-9FA8F59A4AB6}" type="presParOf" srcId="{9A16185E-B263-43EC-815B-5E63F82E97CE}" destId="{E2BB9844-AE23-4729-901D-E81E1C371CE1}" srcOrd="6" destOrd="0" presId="urn:microsoft.com/office/officeart/2005/8/layout/vList3"/>
    <dgm:cxn modelId="{BF7EFCE5-5B39-4F8F-874B-A18AFE330B8D}" type="presParOf" srcId="{E2BB9844-AE23-4729-901D-E81E1C371CE1}" destId="{B7E2DB31-F8C4-4615-A3D6-44F81057D55B}" srcOrd="0" destOrd="0" presId="urn:microsoft.com/office/officeart/2005/8/layout/vList3"/>
    <dgm:cxn modelId="{954A81DE-7E7F-426E-90E8-E470B2B452EC}" type="presParOf" srcId="{E2BB9844-AE23-4729-901D-E81E1C371CE1}" destId="{17F96095-850C-438B-893A-7D896A0A668B}" srcOrd="1" destOrd="0" presId="urn:microsoft.com/office/officeart/2005/8/layout/vList3"/>
    <dgm:cxn modelId="{63CC0E4D-2BEF-4752-B483-708C7E3A9B52}" type="presParOf" srcId="{9A16185E-B263-43EC-815B-5E63F82E97CE}" destId="{406A06AA-65EE-4741-86E7-3C3651516468}" srcOrd="7" destOrd="0" presId="urn:microsoft.com/office/officeart/2005/8/layout/vList3"/>
    <dgm:cxn modelId="{BC975AF9-D4F1-49E7-8AA0-DBEF5D5F7234}" type="presParOf" srcId="{9A16185E-B263-43EC-815B-5E63F82E97CE}" destId="{B3B85B3A-D69F-4A50-A236-B0E8CE10020E}" srcOrd="8" destOrd="0" presId="urn:microsoft.com/office/officeart/2005/8/layout/vList3"/>
    <dgm:cxn modelId="{6A102787-0C1B-4BCF-A123-4DBB8803A750}" type="presParOf" srcId="{B3B85B3A-D69F-4A50-A236-B0E8CE10020E}" destId="{C4A0C7C6-7964-4394-A019-A468BDA1AED6}" srcOrd="0" destOrd="0" presId="urn:microsoft.com/office/officeart/2005/8/layout/vList3"/>
    <dgm:cxn modelId="{FF3F3155-2FD7-4AA3-A141-F20E396F9668}" type="presParOf" srcId="{B3B85B3A-D69F-4A50-A236-B0E8CE10020E}" destId="{894DF86F-6E52-4BB0-A957-1A8F0AD33B22}" srcOrd="1" destOrd="0" presId="urn:microsoft.com/office/officeart/2005/8/layout/vList3"/>
    <dgm:cxn modelId="{B49F9783-6483-4911-84C6-28E7A10FB538}" type="presParOf" srcId="{9A16185E-B263-43EC-815B-5E63F82E97CE}" destId="{73EA50F7-660B-4D0C-B5F2-F871FB66E9EE}" srcOrd="9" destOrd="0" presId="urn:microsoft.com/office/officeart/2005/8/layout/vList3"/>
    <dgm:cxn modelId="{8F798B1A-80E0-4878-AEB8-3C99FC8DF51F}" type="presParOf" srcId="{9A16185E-B263-43EC-815B-5E63F82E97CE}" destId="{377025B2-C69E-459C-A677-3FC1E27A70EF}" srcOrd="10" destOrd="0" presId="urn:microsoft.com/office/officeart/2005/8/layout/vList3"/>
    <dgm:cxn modelId="{1BAA4460-36BA-4D69-B4BC-E0CE3D9EE8BE}" type="presParOf" srcId="{377025B2-C69E-459C-A677-3FC1E27A70EF}" destId="{68453CCE-4A15-4634-96D5-FDD4B72D12D8}" srcOrd="0" destOrd="0" presId="urn:microsoft.com/office/officeart/2005/8/layout/vList3"/>
    <dgm:cxn modelId="{30F39FF5-943F-47F3-A2AA-432B89452C16}" type="presParOf" srcId="{377025B2-C69E-459C-A677-3FC1E27A70EF}" destId="{C5B13F9F-5BCF-4F10-BA20-A426AF2B8CE5}" srcOrd="1" destOrd="0" presId="urn:microsoft.com/office/officeart/2005/8/layout/vList3"/>
  </dgm:cxnLst>
  <dgm:bg/>
  <dgm:whole/>
</dgm:dataModel>
</file>

<file path=ppt/diagrams/data3.xml><?xml version="1.0" encoding="utf-8"?>
<dgm:dataModel xmlns:dgm="http://schemas.openxmlformats.org/drawingml/2006/diagram" xmlns:a="http://schemas.openxmlformats.org/drawingml/2006/main">
  <dgm:ptLst>
    <dgm:pt modelId="{34D384AE-FBB8-4634-899E-961D0D82ED59}"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2F3C11A4-852A-4394-BEFE-A9DCF120A266}">
      <dgm:prSet phldrT="[Text]"/>
      <dgm:spPr/>
      <dgm:t>
        <a:bodyPr/>
        <a:lstStyle/>
        <a:p>
          <a:r>
            <a:rPr lang="en-IN" dirty="0" smtClean="0"/>
            <a:t>If combined score of the three classifiers (header, link and text) is ≥ 2  </a:t>
          </a:r>
          <a:r>
            <a:rPr lang="en-IN" dirty="0" smtClean="0">
              <a:solidFill>
                <a:srgbClr val="FF0000"/>
              </a:solidFill>
            </a:rPr>
            <a:t>EMAIL PHISHING</a:t>
          </a:r>
          <a:r>
            <a:rPr lang="en-IN" dirty="0" smtClean="0"/>
            <a:t>.</a:t>
          </a:r>
          <a:endParaRPr lang="en-US" dirty="0"/>
        </a:p>
      </dgm:t>
    </dgm:pt>
    <dgm:pt modelId="{6CE4C9A0-C59A-4A80-B357-9000A034C6B9}" type="parTrans" cxnId="{D8D4F103-1F9E-479A-9438-A705A24C7AFC}">
      <dgm:prSet/>
      <dgm:spPr/>
      <dgm:t>
        <a:bodyPr/>
        <a:lstStyle/>
        <a:p>
          <a:endParaRPr lang="en-US"/>
        </a:p>
      </dgm:t>
    </dgm:pt>
    <dgm:pt modelId="{F10F7C9D-F17A-4C9E-BBD5-2646C2200D94}" type="sibTrans" cxnId="{D8D4F103-1F9E-479A-9438-A705A24C7AFC}">
      <dgm:prSet/>
      <dgm:spPr/>
      <dgm:t>
        <a:bodyPr/>
        <a:lstStyle/>
        <a:p>
          <a:endParaRPr lang="en-US"/>
        </a:p>
      </dgm:t>
    </dgm:pt>
    <dgm:pt modelId="{9DF06FEE-557E-4259-ADBA-188E9FAD506B}">
      <dgm:prSet phldrT="[Text]"/>
      <dgm:spPr/>
      <dgm:t>
        <a:bodyPr/>
        <a:lstStyle/>
        <a:p>
          <a:r>
            <a:rPr lang="en-US" dirty="0" smtClean="0"/>
            <a:t>Otherwise Legitimate.</a:t>
          </a:r>
          <a:endParaRPr lang="en-US" dirty="0"/>
        </a:p>
      </dgm:t>
    </dgm:pt>
    <dgm:pt modelId="{0A8CF106-931E-42C9-977D-27B4068F1984}" type="parTrans" cxnId="{ADA87647-A1E0-4B09-8CE0-359E1799399E}">
      <dgm:prSet/>
      <dgm:spPr/>
      <dgm:t>
        <a:bodyPr/>
        <a:lstStyle/>
        <a:p>
          <a:endParaRPr lang="en-US"/>
        </a:p>
      </dgm:t>
    </dgm:pt>
    <dgm:pt modelId="{F5F4CBC1-D86A-49D2-B3B6-A89807DE7E43}" type="sibTrans" cxnId="{ADA87647-A1E0-4B09-8CE0-359E1799399E}">
      <dgm:prSet/>
      <dgm:spPr/>
      <dgm:t>
        <a:bodyPr/>
        <a:lstStyle/>
        <a:p>
          <a:endParaRPr lang="en-US"/>
        </a:p>
      </dgm:t>
    </dgm:pt>
    <dgm:pt modelId="{648F0B5C-3051-49B9-90CA-8F84C4261B10}" type="pres">
      <dgm:prSet presAssocID="{34D384AE-FBB8-4634-899E-961D0D82ED59}" presName="compositeShape" presStyleCnt="0">
        <dgm:presLayoutVars>
          <dgm:chMax val="2"/>
          <dgm:dir/>
          <dgm:resizeHandles val="exact"/>
        </dgm:presLayoutVars>
      </dgm:prSet>
      <dgm:spPr/>
      <dgm:t>
        <a:bodyPr/>
        <a:lstStyle/>
        <a:p>
          <a:endParaRPr lang="en-US"/>
        </a:p>
      </dgm:t>
    </dgm:pt>
    <dgm:pt modelId="{44E05AFA-4750-48DD-8771-5DD28A003DF5}" type="pres">
      <dgm:prSet presAssocID="{34D384AE-FBB8-4634-899E-961D0D82ED59}" presName="ribbon" presStyleLbl="node1" presStyleIdx="0" presStyleCnt="1"/>
      <dgm:spPr/>
    </dgm:pt>
    <dgm:pt modelId="{AA833A6B-F1BA-495E-B6D6-852479AC030F}" type="pres">
      <dgm:prSet presAssocID="{34D384AE-FBB8-4634-899E-961D0D82ED59}" presName="leftArrowText" presStyleLbl="node1" presStyleIdx="0" presStyleCnt="1">
        <dgm:presLayoutVars>
          <dgm:chMax val="0"/>
          <dgm:bulletEnabled val="1"/>
        </dgm:presLayoutVars>
      </dgm:prSet>
      <dgm:spPr/>
      <dgm:t>
        <a:bodyPr/>
        <a:lstStyle/>
        <a:p>
          <a:endParaRPr lang="en-US"/>
        </a:p>
      </dgm:t>
    </dgm:pt>
    <dgm:pt modelId="{C83391DB-6D9D-45EF-8145-4AC36DF5E46C}" type="pres">
      <dgm:prSet presAssocID="{34D384AE-FBB8-4634-899E-961D0D82ED59}" presName="rightArrowText" presStyleLbl="node1" presStyleIdx="0" presStyleCnt="1">
        <dgm:presLayoutVars>
          <dgm:chMax val="0"/>
          <dgm:bulletEnabled val="1"/>
        </dgm:presLayoutVars>
      </dgm:prSet>
      <dgm:spPr/>
      <dgm:t>
        <a:bodyPr/>
        <a:lstStyle/>
        <a:p>
          <a:endParaRPr lang="en-US"/>
        </a:p>
      </dgm:t>
    </dgm:pt>
  </dgm:ptLst>
  <dgm:cxnLst>
    <dgm:cxn modelId="{350B5EB3-8E16-4EB9-B663-1F4471B7E45D}" type="presOf" srcId="{2F3C11A4-852A-4394-BEFE-A9DCF120A266}" destId="{AA833A6B-F1BA-495E-B6D6-852479AC030F}" srcOrd="0" destOrd="0" presId="urn:microsoft.com/office/officeart/2005/8/layout/arrow6"/>
    <dgm:cxn modelId="{2175918D-6A8F-4E10-8689-FE031E8212DC}" type="presOf" srcId="{9DF06FEE-557E-4259-ADBA-188E9FAD506B}" destId="{C83391DB-6D9D-45EF-8145-4AC36DF5E46C}" srcOrd="0" destOrd="0" presId="urn:microsoft.com/office/officeart/2005/8/layout/arrow6"/>
    <dgm:cxn modelId="{ADA87647-A1E0-4B09-8CE0-359E1799399E}" srcId="{34D384AE-FBB8-4634-899E-961D0D82ED59}" destId="{9DF06FEE-557E-4259-ADBA-188E9FAD506B}" srcOrd="1" destOrd="0" parTransId="{0A8CF106-931E-42C9-977D-27B4068F1984}" sibTransId="{F5F4CBC1-D86A-49D2-B3B6-A89807DE7E43}"/>
    <dgm:cxn modelId="{D8D4F103-1F9E-479A-9438-A705A24C7AFC}" srcId="{34D384AE-FBB8-4634-899E-961D0D82ED59}" destId="{2F3C11A4-852A-4394-BEFE-A9DCF120A266}" srcOrd="0" destOrd="0" parTransId="{6CE4C9A0-C59A-4A80-B357-9000A034C6B9}" sibTransId="{F10F7C9D-F17A-4C9E-BBD5-2646C2200D94}"/>
    <dgm:cxn modelId="{237081B0-349B-4714-ABE7-2D37CA6473AA}" type="presOf" srcId="{34D384AE-FBB8-4634-899E-961D0D82ED59}" destId="{648F0B5C-3051-49B9-90CA-8F84C4261B10}" srcOrd="0" destOrd="0" presId="urn:microsoft.com/office/officeart/2005/8/layout/arrow6"/>
    <dgm:cxn modelId="{FB954025-E262-4DE8-B891-45852A63F3FA}" type="presParOf" srcId="{648F0B5C-3051-49B9-90CA-8F84C4261B10}" destId="{44E05AFA-4750-48DD-8771-5DD28A003DF5}" srcOrd="0" destOrd="0" presId="urn:microsoft.com/office/officeart/2005/8/layout/arrow6"/>
    <dgm:cxn modelId="{6DD62EA5-CD19-4987-AAF7-DAB426304B9C}" type="presParOf" srcId="{648F0B5C-3051-49B9-90CA-8F84C4261B10}" destId="{AA833A6B-F1BA-495E-B6D6-852479AC030F}" srcOrd="1" destOrd="0" presId="urn:microsoft.com/office/officeart/2005/8/layout/arrow6"/>
    <dgm:cxn modelId="{3CD9C794-893A-4ED9-B61D-7655D6A4C877}" type="presParOf" srcId="{648F0B5C-3051-49B9-90CA-8F84C4261B10}" destId="{C83391DB-6D9D-45EF-8145-4AC36DF5E46C}" srcOrd="2" destOrd="0" presId="urn:microsoft.com/office/officeart/2005/8/layout/arrow6"/>
  </dgm:cxnLst>
  <dgm:bg/>
  <dgm:whole/>
</dgm:dataModel>
</file>

<file path=ppt/diagrams/data4.xml><?xml version="1.0" encoding="utf-8"?>
<dgm:dataModel xmlns:dgm="http://schemas.openxmlformats.org/drawingml/2006/diagram" xmlns:a="http://schemas.openxmlformats.org/drawingml/2006/main">
  <dgm:ptLst>
    <dgm:pt modelId="{EC3801A1-27A2-47F5-AC45-AFF7D139A19D}"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F424E5A4-3061-4234-B628-BC59CE25B328}">
      <dgm:prSet phldrT="[Text]"/>
      <dgm:spPr/>
      <dgm:t>
        <a:bodyPr/>
        <a:lstStyle/>
        <a:p>
          <a:r>
            <a:rPr lang="en-US" dirty="0" smtClean="0"/>
            <a:t>HASH-BASED NEAR-DUPLICATE PAGE REMOVAL</a:t>
          </a:r>
          <a:endParaRPr lang="en-US" dirty="0"/>
        </a:p>
      </dgm:t>
    </dgm:pt>
    <dgm:pt modelId="{92400D2F-34BE-4497-A176-9D2D8C65C545}" type="parTrans" cxnId="{4AD51EE5-776E-4AE2-84BC-158132F14E17}">
      <dgm:prSet/>
      <dgm:spPr/>
      <dgm:t>
        <a:bodyPr/>
        <a:lstStyle/>
        <a:p>
          <a:endParaRPr lang="en-US"/>
        </a:p>
      </dgm:t>
    </dgm:pt>
    <dgm:pt modelId="{44A6286C-27B4-4D2D-8477-9B26E58E9941}" type="sibTrans" cxnId="{4AD51EE5-776E-4AE2-84BC-158132F14E17}">
      <dgm:prSet/>
      <dgm:spPr/>
      <dgm:t>
        <a:bodyPr/>
        <a:lstStyle/>
        <a:p>
          <a:endParaRPr lang="en-US"/>
        </a:p>
      </dgm:t>
    </dgm:pt>
    <dgm:pt modelId="{B5B3A975-F21C-4211-8EE3-90AA566D85F8}">
      <dgm:prSet phldrT="[Text]"/>
      <dgm:spPr/>
      <dgm:t>
        <a:bodyPr/>
        <a:lstStyle/>
        <a:p>
          <a:r>
            <a:rPr lang="en-US" dirty="0" smtClean="0"/>
            <a:t>High similarity among phishing web pages</a:t>
          </a:r>
          <a:endParaRPr lang="en-US" dirty="0"/>
        </a:p>
      </dgm:t>
    </dgm:pt>
    <dgm:pt modelId="{76A38064-EBF0-4DC7-871C-F0E455A7488A}" type="parTrans" cxnId="{C1E5E3E1-5FD0-4C61-83AD-95A6305FCCAD}">
      <dgm:prSet/>
      <dgm:spPr/>
      <dgm:t>
        <a:bodyPr/>
        <a:lstStyle/>
        <a:p>
          <a:endParaRPr lang="en-US"/>
        </a:p>
      </dgm:t>
    </dgm:pt>
    <dgm:pt modelId="{8E1271F4-AFFE-46FE-BB9C-162ADE8602F5}" type="sibTrans" cxnId="{C1E5E3E1-5FD0-4C61-83AD-95A6305FCCAD}">
      <dgm:prSet/>
      <dgm:spPr/>
      <dgm:t>
        <a:bodyPr/>
        <a:lstStyle/>
        <a:p>
          <a:endParaRPr lang="en-US"/>
        </a:p>
      </dgm:t>
    </dgm:pt>
    <dgm:pt modelId="{F600CA88-5234-46F6-A11F-8A6F30ED0318}">
      <dgm:prSet phldrT="[Text]"/>
      <dgm:spPr/>
      <dgm:t>
        <a:bodyPr/>
        <a:lstStyle/>
        <a:p>
          <a:r>
            <a:rPr lang="en-US" dirty="0" smtClean="0"/>
            <a:t>SHA1 hash algorithm is used</a:t>
          </a:r>
          <a:endParaRPr lang="en-US" dirty="0"/>
        </a:p>
      </dgm:t>
    </dgm:pt>
    <dgm:pt modelId="{7C903580-27C3-4274-87C1-FCD24B5CD224}" type="parTrans" cxnId="{BB787F51-1095-4F5B-BBEE-4C924DB38FC8}">
      <dgm:prSet/>
      <dgm:spPr/>
      <dgm:t>
        <a:bodyPr/>
        <a:lstStyle/>
        <a:p>
          <a:endParaRPr lang="en-US"/>
        </a:p>
      </dgm:t>
    </dgm:pt>
    <dgm:pt modelId="{1C145AC8-1EF7-41B5-B162-F782B420835C}" type="sibTrans" cxnId="{BB787F51-1095-4F5B-BBEE-4C924DB38FC8}">
      <dgm:prSet/>
      <dgm:spPr/>
      <dgm:t>
        <a:bodyPr/>
        <a:lstStyle/>
        <a:p>
          <a:endParaRPr lang="en-US"/>
        </a:p>
      </dgm:t>
    </dgm:pt>
    <dgm:pt modelId="{4C6865C3-1013-4115-89AB-AE548CEF55D6}">
      <dgm:prSet phldrT="[Text]"/>
      <dgm:spPr/>
      <dgm:t>
        <a:bodyPr/>
        <a:lstStyle/>
        <a:p>
          <a:r>
            <a:rPr lang="en-US" dirty="0" smtClean="0"/>
            <a:t>LOGIN FORM DETECTION</a:t>
          </a:r>
          <a:endParaRPr lang="en-US" dirty="0"/>
        </a:p>
      </dgm:t>
    </dgm:pt>
    <dgm:pt modelId="{25D1BB42-4FA0-4E6D-89DD-3E2A5FB8B25A}" type="parTrans" cxnId="{5EBB1FDE-9943-4E42-9F03-94E9055C20CB}">
      <dgm:prSet/>
      <dgm:spPr/>
      <dgm:t>
        <a:bodyPr/>
        <a:lstStyle/>
        <a:p>
          <a:endParaRPr lang="en-US"/>
        </a:p>
      </dgm:t>
    </dgm:pt>
    <dgm:pt modelId="{B2F971D0-8C32-4C79-B64F-8FBB05B264F3}" type="sibTrans" cxnId="{5EBB1FDE-9943-4E42-9F03-94E9055C20CB}">
      <dgm:prSet/>
      <dgm:spPr/>
      <dgm:t>
        <a:bodyPr/>
        <a:lstStyle/>
        <a:p>
          <a:endParaRPr lang="en-US"/>
        </a:p>
      </dgm:t>
    </dgm:pt>
    <dgm:pt modelId="{0AF4A805-F296-403E-ADC5-2B55169DDC2F}">
      <dgm:prSet phldrT="[Text]"/>
      <dgm:spPr/>
      <dgm:t>
        <a:bodyPr/>
        <a:lstStyle/>
        <a:p>
          <a:r>
            <a:rPr lang="en-US" dirty="0" smtClean="0"/>
            <a:t>FORM tags   INPUT tags, and login keywords such as password, PIN</a:t>
          </a:r>
          <a:endParaRPr lang="en-US" dirty="0"/>
        </a:p>
      </dgm:t>
    </dgm:pt>
    <dgm:pt modelId="{C96A97E3-A2EF-4415-86D9-7CB265E7A1D1}" type="parTrans" cxnId="{D84D5106-F281-412B-9B0D-2F33412FD999}">
      <dgm:prSet/>
      <dgm:spPr/>
      <dgm:t>
        <a:bodyPr/>
        <a:lstStyle/>
        <a:p>
          <a:endParaRPr lang="en-US"/>
        </a:p>
      </dgm:t>
    </dgm:pt>
    <dgm:pt modelId="{BBC2B433-0FFE-445F-BB61-41662096DAB8}" type="sibTrans" cxnId="{D84D5106-F281-412B-9B0D-2F33412FD999}">
      <dgm:prSet/>
      <dgm:spPr/>
      <dgm:t>
        <a:bodyPr/>
        <a:lstStyle/>
        <a:p>
          <a:endParaRPr lang="en-US"/>
        </a:p>
      </dgm:t>
    </dgm:pt>
    <dgm:pt modelId="{CF2FB3FD-107F-4291-AA31-866F5B094F4A}">
      <dgm:prSet phldrT="[Text]"/>
      <dgm:spPr/>
      <dgm:t>
        <a:bodyPr/>
        <a:lstStyle/>
        <a:p>
          <a:r>
            <a:rPr lang="en-US" dirty="0" smtClean="0"/>
            <a:t>Application of NLP</a:t>
          </a:r>
          <a:endParaRPr lang="en-US" dirty="0"/>
        </a:p>
      </dgm:t>
    </dgm:pt>
    <dgm:pt modelId="{CA75AC63-9E26-462F-A857-E7DEDEA1B324}" type="parTrans" cxnId="{75DEB423-2393-4915-974A-57031A87E2D3}">
      <dgm:prSet/>
      <dgm:spPr/>
      <dgm:t>
        <a:bodyPr/>
        <a:lstStyle/>
        <a:p>
          <a:endParaRPr lang="en-US"/>
        </a:p>
      </dgm:t>
    </dgm:pt>
    <dgm:pt modelId="{A1F23BDC-C65D-4281-A9D3-F49D8A7C9EFD}" type="sibTrans" cxnId="{75DEB423-2393-4915-974A-57031A87E2D3}">
      <dgm:prSet/>
      <dgm:spPr/>
      <dgm:t>
        <a:bodyPr/>
        <a:lstStyle/>
        <a:p>
          <a:endParaRPr lang="en-US"/>
        </a:p>
      </dgm:t>
    </dgm:pt>
    <dgm:pt modelId="{B1557A50-E071-4072-9451-986D76687CBB}">
      <dgm:prSet phldrT="[Text]"/>
      <dgm:spPr/>
      <dgm:t>
        <a:bodyPr/>
        <a:lstStyle/>
        <a:p>
          <a:r>
            <a:rPr lang="en-US" dirty="0" smtClean="0"/>
            <a:t>FEATURE-RICH MACHINE LEARNING FRAMEWORK</a:t>
          </a:r>
          <a:endParaRPr lang="en-US" dirty="0"/>
        </a:p>
      </dgm:t>
    </dgm:pt>
    <dgm:pt modelId="{67E64813-F576-4FA7-A980-BA4919A18F4C}" type="parTrans" cxnId="{6E81DEF3-A8A9-41D5-8C75-7A7F1AA70420}">
      <dgm:prSet/>
      <dgm:spPr/>
      <dgm:t>
        <a:bodyPr/>
        <a:lstStyle/>
        <a:p>
          <a:endParaRPr lang="en-US"/>
        </a:p>
      </dgm:t>
    </dgm:pt>
    <dgm:pt modelId="{241F9A2E-8029-44BB-8720-32CDE666BACE}" type="sibTrans" cxnId="{6E81DEF3-A8A9-41D5-8C75-7A7F1AA70420}">
      <dgm:prSet/>
      <dgm:spPr/>
      <dgm:t>
        <a:bodyPr/>
        <a:lstStyle/>
        <a:p>
          <a:endParaRPr lang="en-US"/>
        </a:p>
      </dgm:t>
    </dgm:pt>
    <dgm:pt modelId="{D81A5CE3-80AF-46EF-A13A-D92B835C667D}">
      <dgm:prSet phldrT="[Text]"/>
      <dgm:spPr/>
      <dgm:t>
        <a:bodyPr/>
        <a:lstStyle/>
        <a:p>
          <a:r>
            <a:rPr lang="en-US" dirty="0" smtClean="0"/>
            <a:t>15 highly expressive features</a:t>
          </a:r>
          <a:endParaRPr lang="en-US" dirty="0"/>
        </a:p>
      </dgm:t>
    </dgm:pt>
    <dgm:pt modelId="{BA5741A9-7854-4A38-8B3F-0B570791B755}" type="parTrans" cxnId="{B2891F34-7D85-49DD-847C-ADAA74C3EA05}">
      <dgm:prSet/>
      <dgm:spPr/>
      <dgm:t>
        <a:bodyPr/>
        <a:lstStyle/>
        <a:p>
          <a:endParaRPr lang="en-US"/>
        </a:p>
      </dgm:t>
    </dgm:pt>
    <dgm:pt modelId="{3F357E62-2335-452C-8263-ACBAC358F5E4}" type="sibTrans" cxnId="{B2891F34-7D85-49DD-847C-ADAA74C3EA05}">
      <dgm:prSet/>
      <dgm:spPr/>
      <dgm:t>
        <a:bodyPr/>
        <a:lstStyle/>
        <a:p>
          <a:endParaRPr lang="en-US"/>
        </a:p>
      </dgm:t>
    </dgm:pt>
    <dgm:pt modelId="{FFDBF0D1-ABFB-4A4C-AB45-1B7ED19D39B4}">
      <dgm:prSet phldrT="[Text]"/>
      <dgm:spPr/>
      <dgm:t>
        <a:bodyPr/>
        <a:lstStyle/>
        <a:p>
          <a:r>
            <a:rPr lang="en-US" dirty="0" smtClean="0"/>
            <a:t>SVM, Logistic Regression etc. ML algorithms are used </a:t>
          </a:r>
          <a:endParaRPr lang="en-US" dirty="0"/>
        </a:p>
      </dgm:t>
    </dgm:pt>
    <dgm:pt modelId="{B7BE02DC-8C3F-4FB2-BA8F-D088A094CFB2}" type="parTrans" cxnId="{2C1AB889-F4B5-4CA9-9010-5947172104A5}">
      <dgm:prSet/>
      <dgm:spPr/>
      <dgm:t>
        <a:bodyPr/>
        <a:lstStyle/>
        <a:p>
          <a:endParaRPr lang="en-US"/>
        </a:p>
      </dgm:t>
    </dgm:pt>
    <dgm:pt modelId="{07B14FB8-4803-4B86-99AF-5C362E20041E}" type="sibTrans" cxnId="{2C1AB889-F4B5-4CA9-9010-5947172104A5}">
      <dgm:prSet/>
      <dgm:spPr/>
      <dgm:t>
        <a:bodyPr/>
        <a:lstStyle/>
        <a:p>
          <a:endParaRPr lang="en-US"/>
        </a:p>
      </dgm:t>
    </dgm:pt>
    <dgm:pt modelId="{BEA0C142-1524-49B7-A0F7-7A8E18D9E99E}" type="pres">
      <dgm:prSet presAssocID="{EC3801A1-27A2-47F5-AC45-AFF7D139A19D}" presName="composite" presStyleCnt="0">
        <dgm:presLayoutVars>
          <dgm:chMax val="5"/>
          <dgm:dir/>
          <dgm:animLvl val="ctr"/>
          <dgm:resizeHandles val="exact"/>
        </dgm:presLayoutVars>
      </dgm:prSet>
      <dgm:spPr/>
      <dgm:t>
        <a:bodyPr/>
        <a:lstStyle/>
        <a:p>
          <a:endParaRPr lang="en-US"/>
        </a:p>
      </dgm:t>
    </dgm:pt>
    <dgm:pt modelId="{50A658D7-8D66-4279-9DDF-44161FA04A5D}" type="pres">
      <dgm:prSet presAssocID="{EC3801A1-27A2-47F5-AC45-AFF7D139A19D}" presName="cycle" presStyleCnt="0"/>
      <dgm:spPr/>
    </dgm:pt>
    <dgm:pt modelId="{D7D1E30E-6D2F-41AE-83C8-40E041D8B62A}" type="pres">
      <dgm:prSet presAssocID="{EC3801A1-27A2-47F5-AC45-AFF7D139A19D}" presName="centerShape" presStyleCnt="0"/>
      <dgm:spPr/>
    </dgm:pt>
    <dgm:pt modelId="{EC78DAE2-A737-4730-92BB-6E05E170E480}" type="pres">
      <dgm:prSet presAssocID="{EC3801A1-27A2-47F5-AC45-AFF7D139A19D}" presName="connSite" presStyleLbl="node1" presStyleIdx="0" presStyleCnt="4"/>
      <dgm:spPr/>
    </dgm:pt>
    <dgm:pt modelId="{BFC6A5AD-1774-4F4E-A6EE-DF3EA24DD91C}" type="pres">
      <dgm:prSet presAssocID="{EC3801A1-27A2-47F5-AC45-AFF7D139A19D}" presName="visible" presStyleLbl="node1" presStyleIdx="0" presStyleCnt="4" custScaleX="44846" custScaleY="83919"/>
      <dgm:spPr/>
    </dgm:pt>
    <dgm:pt modelId="{13DD3FD0-A5A5-4B97-B2B6-6B91889BE853}" type="pres">
      <dgm:prSet presAssocID="{92400D2F-34BE-4497-A176-9D2D8C65C545}" presName="Name25" presStyleLbl="parChTrans1D1" presStyleIdx="0" presStyleCnt="3"/>
      <dgm:spPr/>
      <dgm:t>
        <a:bodyPr/>
        <a:lstStyle/>
        <a:p>
          <a:endParaRPr lang="en-US"/>
        </a:p>
      </dgm:t>
    </dgm:pt>
    <dgm:pt modelId="{EBCC1616-E85E-4D22-AE7E-3A0B00E26BF0}" type="pres">
      <dgm:prSet presAssocID="{F424E5A4-3061-4234-B628-BC59CE25B328}" presName="node" presStyleCnt="0"/>
      <dgm:spPr/>
    </dgm:pt>
    <dgm:pt modelId="{CC076064-11FB-4ACD-A56E-DCFE5EBEB9CF}" type="pres">
      <dgm:prSet presAssocID="{F424E5A4-3061-4234-B628-BC59CE25B328}" presName="parentNode" presStyleLbl="node1" presStyleIdx="1" presStyleCnt="4">
        <dgm:presLayoutVars>
          <dgm:chMax val="1"/>
          <dgm:bulletEnabled val="1"/>
        </dgm:presLayoutVars>
      </dgm:prSet>
      <dgm:spPr/>
      <dgm:t>
        <a:bodyPr/>
        <a:lstStyle/>
        <a:p>
          <a:endParaRPr lang="en-US"/>
        </a:p>
      </dgm:t>
    </dgm:pt>
    <dgm:pt modelId="{3ECCEE78-4A1A-4084-8B8F-5AB07809ED91}" type="pres">
      <dgm:prSet presAssocID="{F424E5A4-3061-4234-B628-BC59CE25B328}" presName="childNode" presStyleLbl="revTx" presStyleIdx="0" presStyleCnt="3">
        <dgm:presLayoutVars>
          <dgm:bulletEnabled val="1"/>
        </dgm:presLayoutVars>
      </dgm:prSet>
      <dgm:spPr/>
      <dgm:t>
        <a:bodyPr/>
        <a:lstStyle/>
        <a:p>
          <a:endParaRPr lang="en-US"/>
        </a:p>
      </dgm:t>
    </dgm:pt>
    <dgm:pt modelId="{0A3EA914-A8C3-457B-B108-5815A372AB0C}" type="pres">
      <dgm:prSet presAssocID="{25D1BB42-4FA0-4E6D-89DD-3E2A5FB8B25A}" presName="Name25" presStyleLbl="parChTrans1D1" presStyleIdx="1" presStyleCnt="3"/>
      <dgm:spPr/>
      <dgm:t>
        <a:bodyPr/>
        <a:lstStyle/>
        <a:p>
          <a:endParaRPr lang="en-US"/>
        </a:p>
      </dgm:t>
    </dgm:pt>
    <dgm:pt modelId="{2A6854C0-738C-4A4B-A7C4-F1EF1115365C}" type="pres">
      <dgm:prSet presAssocID="{4C6865C3-1013-4115-89AB-AE548CEF55D6}" presName="node" presStyleCnt="0"/>
      <dgm:spPr/>
    </dgm:pt>
    <dgm:pt modelId="{78C7818D-AA78-4147-A5A2-18E4010E4D49}" type="pres">
      <dgm:prSet presAssocID="{4C6865C3-1013-4115-89AB-AE548CEF55D6}" presName="parentNode" presStyleLbl="node1" presStyleIdx="2" presStyleCnt="4">
        <dgm:presLayoutVars>
          <dgm:chMax val="1"/>
          <dgm:bulletEnabled val="1"/>
        </dgm:presLayoutVars>
      </dgm:prSet>
      <dgm:spPr/>
      <dgm:t>
        <a:bodyPr/>
        <a:lstStyle/>
        <a:p>
          <a:endParaRPr lang="en-US"/>
        </a:p>
      </dgm:t>
    </dgm:pt>
    <dgm:pt modelId="{88D250EA-EC1A-4908-B568-57867D03B3A0}" type="pres">
      <dgm:prSet presAssocID="{4C6865C3-1013-4115-89AB-AE548CEF55D6}" presName="childNode" presStyleLbl="revTx" presStyleIdx="1" presStyleCnt="3">
        <dgm:presLayoutVars>
          <dgm:bulletEnabled val="1"/>
        </dgm:presLayoutVars>
      </dgm:prSet>
      <dgm:spPr/>
      <dgm:t>
        <a:bodyPr/>
        <a:lstStyle/>
        <a:p>
          <a:endParaRPr lang="en-US"/>
        </a:p>
      </dgm:t>
    </dgm:pt>
    <dgm:pt modelId="{9E53A2AA-5561-4210-A335-12EFA53A7933}" type="pres">
      <dgm:prSet presAssocID="{67E64813-F576-4FA7-A980-BA4919A18F4C}" presName="Name25" presStyleLbl="parChTrans1D1" presStyleIdx="2" presStyleCnt="3"/>
      <dgm:spPr/>
      <dgm:t>
        <a:bodyPr/>
        <a:lstStyle/>
        <a:p>
          <a:endParaRPr lang="en-US"/>
        </a:p>
      </dgm:t>
    </dgm:pt>
    <dgm:pt modelId="{EA9ED6AE-2FCE-4A3D-A648-527AB0923075}" type="pres">
      <dgm:prSet presAssocID="{B1557A50-E071-4072-9451-986D76687CBB}" presName="node" presStyleCnt="0"/>
      <dgm:spPr/>
    </dgm:pt>
    <dgm:pt modelId="{13984D22-8E00-4F10-9B0B-D7F479BD8BEC}" type="pres">
      <dgm:prSet presAssocID="{B1557A50-E071-4072-9451-986D76687CBB}" presName="parentNode" presStyleLbl="node1" presStyleIdx="3" presStyleCnt="4">
        <dgm:presLayoutVars>
          <dgm:chMax val="1"/>
          <dgm:bulletEnabled val="1"/>
        </dgm:presLayoutVars>
      </dgm:prSet>
      <dgm:spPr/>
      <dgm:t>
        <a:bodyPr/>
        <a:lstStyle/>
        <a:p>
          <a:endParaRPr lang="en-US"/>
        </a:p>
      </dgm:t>
    </dgm:pt>
    <dgm:pt modelId="{2705DB61-4609-471E-ADBB-A45983ECBC92}" type="pres">
      <dgm:prSet presAssocID="{B1557A50-E071-4072-9451-986D76687CBB}" presName="childNode" presStyleLbl="revTx" presStyleIdx="2" presStyleCnt="3">
        <dgm:presLayoutVars>
          <dgm:bulletEnabled val="1"/>
        </dgm:presLayoutVars>
      </dgm:prSet>
      <dgm:spPr/>
      <dgm:t>
        <a:bodyPr/>
        <a:lstStyle/>
        <a:p>
          <a:endParaRPr lang="en-US"/>
        </a:p>
      </dgm:t>
    </dgm:pt>
  </dgm:ptLst>
  <dgm:cxnLst>
    <dgm:cxn modelId="{D84D5106-F281-412B-9B0D-2F33412FD999}" srcId="{4C6865C3-1013-4115-89AB-AE548CEF55D6}" destId="{0AF4A805-F296-403E-ADC5-2B55169DDC2F}" srcOrd="0" destOrd="0" parTransId="{C96A97E3-A2EF-4415-86D9-7CB265E7A1D1}" sibTransId="{BBC2B433-0FFE-445F-BB61-41662096DAB8}"/>
    <dgm:cxn modelId="{48705369-87DE-403F-9612-095CFFE00CD3}" type="presOf" srcId="{25D1BB42-4FA0-4E6D-89DD-3E2A5FB8B25A}" destId="{0A3EA914-A8C3-457B-B108-5815A372AB0C}" srcOrd="0" destOrd="0" presId="urn:microsoft.com/office/officeart/2005/8/layout/radial2"/>
    <dgm:cxn modelId="{C94C94B1-0722-4883-955F-5106640589D8}" type="presOf" srcId="{D81A5CE3-80AF-46EF-A13A-D92B835C667D}" destId="{2705DB61-4609-471E-ADBB-A45983ECBC92}" srcOrd="0" destOrd="0" presId="urn:microsoft.com/office/officeart/2005/8/layout/radial2"/>
    <dgm:cxn modelId="{4AD51EE5-776E-4AE2-84BC-158132F14E17}" srcId="{EC3801A1-27A2-47F5-AC45-AFF7D139A19D}" destId="{F424E5A4-3061-4234-B628-BC59CE25B328}" srcOrd="0" destOrd="0" parTransId="{92400D2F-34BE-4497-A176-9D2D8C65C545}" sibTransId="{44A6286C-27B4-4D2D-8477-9B26E58E9941}"/>
    <dgm:cxn modelId="{04D42B31-CE05-4888-BE9E-83A7FE10FA0C}" type="presOf" srcId="{92400D2F-34BE-4497-A176-9D2D8C65C545}" destId="{13DD3FD0-A5A5-4B97-B2B6-6B91889BE853}" srcOrd="0" destOrd="0" presId="urn:microsoft.com/office/officeart/2005/8/layout/radial2"/>
    <dgm:cxn modelId="{19D830A7-6531-4EFD-9664-265E3A194F16}" type="presOf" srcId="{EC3801A1-27A2-47F5-AC45-AFF7D139A19D}" destId="{BEA0C142-1524-49B7-A0F7-7A8E18D9E99E}" srcOrd="0" destOrd="0" presId="urn:microsoft.com/office/officeart/2005/8/layout/radial2"/>
    <dgm:cxn modelId="{9B6D4AA6-29D5-41E6-B953-2D3D6DA82027}" type="presOf" srcId="{F600CA88-5234-46F6-A11F-8A6F30ED0318}" destId="{3ECCEE78-4A1A-4084-8B8F-5AB07809ED91}" srcOrd="0" destOrd="1" presId="urn:microsoft.com/office/officeart/2005/8/layout/radial2"/>
    <dgm:cxn modelId="{B2891F34-7D85-49DD-847C-ADAA74C3EA05}" srcId="{B1557A50-E071-4072-9451-986D76687CBB}" destId="{D81A5CE3-80AF-46EF-A13A-D92B835C667D}" srcOrd="0" destOrd="0" parTransId="{BA5741A9-7854-4A38-8B3F-0B570791B755}" sibTransId="{3F357E62-2335-452C-8263-ACBAC358F5E4}"/>
    <dgm:cxn modelId="{EB024154-6CDB-4B6F-B200-3CEFB2E2A7F3}" type="presOf" srcId="{B1557A50-E071-4072-9451-986D76687CBB}" destId="{13984D22-8E00-4F10-9B0B-D7F479BD8BEC}" srcOrd="0" destOrd="0" presId="urn:microsoft.com/office/officeart/2005/8/layout/radial2"/>
    <dgm:cxn modelId="{A9ACC12B-D03D-4C00-9B90-F1E3FAF88CA6}" type="presOf" srcId="{F424E5A4-3061-4234-B628-BC59CE25B328}" destId="{CC076064-11FB-4ACD-A56E-DCFE5EBEB9CF}" srcOrd="0" destOrd="0" presId="urn:microsoft.com/office/officeart/2005/8/layout/radial2"/>
    <dgm:cxn modelId="{203116D6-3D00-4AB2-BE5D-CAA1E611372E}" type="presOf" srcId="{CF2FB3FD-107F-4291-AA31-866F5B094F4A}" destId="{88D250EA-EC1A-4908-B568-57867D03B3A0}" srcOrd="0" destOrd="1" presId="urn:microsoft.com/office/officeart/2005/8/layout/radial2"/>
    <dgm:cxn modelId="{BB787F51-1095-4F5B-BBEE-4C924DB38FC8}" srcId="{F424E5A4-3061-4234-B628-BC59CE25B328}" destId="{F600CA88-5234-46F6-A11F-8A6F30ED0318}" srcOrd="1" destOrd="0" parTransId="{7C903580-27C3-4274-87C1-FCD24B5CD224}" sibTransId="{1C145AC8-1EF7-41B5-B162-F782B420835C}"/>
    <dgm:cxn modelId="{6E81DEF3-A8A9-41D5-8C75-7A7F1AA70420}" srcId="{EC3801A1-27A2-47F5-AC45-AFF7D139A19D}" destId="{B1557A50-E071-4072-9451-986D76687CBB}" srcOrd="2" destOrd="0" parTransId="{67E64813-F576-4FA7-A980-BA4919A18F4C}" sibTransId="{241F9A2E-8029-44BB-8720-32CDE666BACE}"/>
    <dgm:cxn modelId="{8A1153D1-0F6F-4A7D-B4AD-88458FB6EFDE}" type="presOf" srcId="{FFDBF0D1-ABFB-4A4C-AB45-1B7ED19D39B4}" destId="{2705DB61-4609-471E-ADBB-A45983ECBC92}" srcOrd="0" destOrd="1" presId="urn:microsoft.com/office/officeart/2005/8/layout/radial2"/>
    <dgm:cxn modelId="{D82B8221-EA3F-4317-A928-20C695F5F944}" type="presOf" srcId="{B5B3A975-F21C-4211-8EE3-90AA566D85F8}" destId="{3ECCEE78-4A1A-4084-8B8F-5AB07809ED91}" srcOrd="0" destOrd="0" presId="urn:microsoft.com/office/officeart/2005/8/layout/radial2"/>
    <dgm:cxn modelId="{C1E5E3E1-5FD0-4C61-83AD-95A6305FCCAD}" srcId="{F424E5A4-3061-4234-B628-BC59CE25B328}" destId="{B5B3A975-F21C-4211-8EE3-90AA566D85F8}" srcOrd="0" destOrd="0" parTransId="{76A38064-EBF0-4DC7-871C-F0E455A7488A}" sibTransId="{8E1271F4-AFFE-46FE-BB9C-162ADE8602F5}"/>
    <dgm:cxn modelId="{786ED51A-7E1A-44BE-9587-7E8C51460076}" type="presOf" srcId="{0AF4A805-F296-403E-ADC5-2B55169DDC2F}" destId="{88D250EA-EC1A-4908-B568-57867D03B3A0}" srcOrd="0" destOrd="0" presId="urn:microsoft.com/office/officeart/2005/8/layout/radial2"/>
    <dgm:cxn modelId="{87C0E644-6F35-4B36-808B-975556653E18}" type="presOf" srcId="{67E64813-F576-4FA7-A980-BA4919A18F4C}" destId="{9E53A2AA-5561-4210-A335-12EFA53A7933}" srcOrd="0" destOrd="0" presId="urn:microsoft.com/office/officeart/2005/8/layout/radial2"/>
    <dgm:cxn modelId="{5EBB1FDE-9943-4E42-9F03-94E9055C20CB}" srcId="{EC3801A1-27A2-47F5-AC45-AFF7D139A19D}" destId="{4C6865C3-1013-4115-89AB-AE548CEF55D6}" srcOrd="1" destOrd="0" parTransId="{25D1BB42-4FA0-4E6D-89DD-3E2A5FB8B25A}" sibTransId="{B2F971D0-8C32-4C79-B64F-8FBB05B264F3}"/>
    <dgm:cxn modelId="{0C257372-93D3-4289-85E6-F26C9672DB88}" type="presOf" srcId="{4C6865C3-1013-4115-89AB-AE548CEF55D6}" destId="{78C7818D-AA78-4147-A5A2-18E4010E4D49}" srcOrd="0" destOrd="0" presId="urn:microsoft.com/office/officeart/2005/8/layout/radial2"/>
    <dgm:cxn modelId="{2C1AB889-F4B5-4CA9-9010-5947172104A5}" srcId="{B1557A50-E071-4072-9451-986D76687CBB}" destId="{FFDBF0D1-ABFB-4A4C-AB45-1B7ED19D39B4}" srcOrd="1" destOrd="0" parTransId="{B7BE02DC-8C3F-4FB2-BA8F-D088A094CFB2}" sibTransId="{07B14FB8-4803-4B86-99AF-5C362E20041E}"/>
    <dgm:cxn modelId="{75DEB423-2393-4915-974A-57031A87E2D3}" srcId="{4C6865C3-1013-4115-89AB-AE548CEF55D6}" destId="{CF2FB3FD-107F-4291-AA31-866F5B094F4A}" srcOrd="1" destOrd="0" parTransId="{CA75AC63-9E26-462F-A857-E7DEDEA1B324}" sibTransId="{A1F23BDC-C65D-4281-A9D3-F49D8A7C9EFD}"/>
    <dgm:cxn modelId="{DD241E1D-7C6E-4041-B1A5-C6C8EC3E9458}" type="presParOf" srcId="{BEA0C142-1524-49B7-A0F7-7A8E18D9E99E}" destId="{50A658D7-8D66-4279-9DDF-44161FA04A5D}" srcOrd="0" destOrd="0" presId="urn:microsoft.com/office/officeart/2005/8/layout/radial2"/>
    <dgm:cxn modelId="{0EBFD043-1BD0-425C-BD54-69E69ED1558E}" type="presParOf" srcId="{50A658D7-8D66-4279-9DDF-44161FA04A5D}" destId="{D7D1E30E-6D2F-41AE-83C8-40E041D8B62A}" srcOrd="0" destOrd="0" presId="urn:microsoft.com/office/officeart/2005/8/layout/radial2"/>
    <dgm:cxn modelId="{26D9BC59-4778-432A-988A-A32816A2C587}" type="presParOf" srcId="{D7D1E30E-6D2F-41AE-83C8-40E041D8B62A}" destId="{EC78DAE2-A737-4730-92BB-6E05E170E480}" srcOrd="0" destOrd="0" presId="urn:microsoft.com/office/officeart/2005/8/layout/radial2"/>
    <dgm:cxn modelId="{98B3C929-F854-4307-AB19-60B6AD5836D3}" type="presParOf" srcId="{D7D1E30E-6D2F-41AE-83C8-40E041D8B62A}" destId="{BFC6A5AD-1774-4F4E-A6EE-DF3EA24DD91C}" srcOrd="1" destOrd="0" presId="urn:microsoft.com/office/officeart/2005/8/layout/radial2"/>
    <dgm:cxn modelId="{D6540144-4CC8-4254-90D5-51A7926334A9}" type="presParOf" srcId="{50A658D7-8D66-4279-9DDF-44161FA04A5D}" destId="{13DD3FD0-A5A5-4B97-B2B6-6B91889BE853}" srcOrd="1" destOrd="0" presId="urn:microsoft.com/office/officeart/2005/8/layout/radial2"/>
    <dgm:cxn modelId="{A27E1A17-5838-4060-A469-E73CCEAB7381}" type="presParOf" srcId="{50A658D7-8D66-4279-9DDF-44161FA04A5D}" destId="{EBCC1616-E85E-4D22-AE7E-3A0B00E26BF0}" srcOrd="2" destOrd="0" presId="urn:microsoft.com/office/officeart/2005/8/layout/radial2"/>
    <dgm:cxn modelId="{72843639-23F1-4B6E-AA22-D0D8A0D75B36}" type="presParOf" srcId="{EBCC1616-E85E-4D22-AE7E-3A0B00E26BF0}" destId="{CC076064-11FB-4ACD-A56E-DCFE5EBEB9CF}" srcOrd="0" destOrd="0" presId="urn:microsoft.com/office/officeart/2005/8/layout/radial2"/>
    <dgm:cxn modelId="{13710C78-3892-49DE-B143-594C7278906F}" type="presParOf" srcId="{EBCC1616-E85E-4D22-AE7E-3A0B00E26BF0}" destId="{3ECCEE78-4A1A-4084-8B8F-5AB07809ED91}" srcOrd="1" destOrd="0" presId="urn:microsoft.com/office/officeart/2005/8/layout/radial2"/>
    <dgm:cxn modelId="{8BD76EC0-8CA5-4543-95D0-F7B22CBB5065}" type="presParOf" srcId="{50A658D7-8D66-4279-9DDF-44161FA04A5D}" destId="{0A3EA914-A8C3-457B-B108-5815A372AB0C}" srcOrd="3" destOrd="0" presId="urn:microsoft.com/office/officeart/2005/8/layout/radial2"/>
    <dgm:cxn modelId="{77D15D3A-ADA3-418B-BC09-3FE4FF7A5386}" type="presParOf" srcId="{50A658D7-8D66-4279-9DDF-44161FA04A5D}" destId="{2A6854C0-738C-4A4B-A7C4-F1EF1115365C}" srcOrd="4" destOrd="0" presId="urn:microsoft.com/office/officeart/2005/8/layout/radial2"/>
    <dgm:cxn modelId="{F760BD6D-03FF-420C-8F3E-21E280BE3F48}" type="presParOf" srcId="{2A6854C0-738C-4A4B-A7C4-F1EF1115365C}" destId="{78C7818D-AA78-4147-A5A2-18E4010E4D49}" srcOrd="0" destOrd="0" presId="urn:microsoft.com/office/officeart/2005/8/layout/radial2"/>
    <dgm:cxn modelId="{64BAADCF-2254-4A1E-9238-62FBED8198A7}" type="presParOf" srcId="{2A6854C0-738C-4A4B-A7C4-F1EF1115365C}" destId="{88D250EA-EC1A-4908-B568-57867D03B3A0}" srcOrd="1" destOrd="0" presId="urn:microsoft.com/office/officeart/2005/8/layout/radial2"/>
    <dgm:cxn modelId="{D66F23CF-AA43-40AF-A442-30935FD04F3F}" type="presParOf" srcId="{50A658D7-8D66-4279-9DDF-44161FA04A5D}" destId="{9E53A2AA-5561-4210-A335-12EFA53A7933}" srcOrd="5" destOrd="0" presId="urn:microsoft.com/office/officeart/2005/8/layout/radial2"/>
    <dgm:cxn modelId="{895297E0-151B-413E-BAB8-4C90B55226CC}" type="presParOf" srcId="{50A658D7-8D66-4279-9DDF-44161FA04A5D}" destId="{EA9ED6AE-2FCE-4A3D-A648-527AB0923075}" srcOrd="6" destOrd="0" presId="urn:microsoft.com/office/officeart/2005/8/layout/radial2"/>
    <dgm:cxn modelId="{4EFC85F2-428B-485C-8A6A-E29C0DF14DD3}" type="presParOf" srcId="{EA9ED6AE-2FCE-4A3D-A648-527AB0923075}" destId="{13984D22-8E00-4F10-9B0B-D7F479BD8BEC}" srcOrd="0" destOrd="0" presId="urn:microsoft.com/office/officeart/2005/8/layout/radial2"/>
    <dgm:cxn modelId="{4E07D0C8-AD72-425C-A7FE-1BF1EC1FB5FB}" type="presParOf" srcId="{EA9ED6AE-2FCE-4A3D-A648-527AB0923075}" destId="{2705DB61-4609-471E-ADBB-A45983ECBC92}" srcOrd="1" destOrd="0" presId="urn:microsoft.com/office/officeart/2005/8/layout/radial2"/>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87FAE-EBBC-4FC6-81DB-D3143EBDD019}" type="datetimeFigureOut">
              <a:rPr lang="en-US" smtClean="0"/>
              <a:pPr/>
              <a:t>10-Nov-12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04850B-F237-40FD-B8C1-2FB7616B05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D255AE0-E4FC-4269-AAF8-BF9E2848E77E}" type="slidenum">
              <a:rPr lang="en-US"/>
              <a:pPr/>
              <a:t>10</a:t>
            </a:fld>
            <a:endParaRPr lang="en-US"/>
          </a:p>
        </p:txBody>
      </p:sp>
      <p:sp>
        <p:nvSpPr>
          <p:cNvPr id="337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62CB3A5-EB29-4CBD-92D6-F0CFF8E7282F}" type="slidenum">
              <a:rPr lang="en-US"/>
              <a:pPr/>
              <a:t>11</a:t>
            </a:fld>
            <a:endParaRPr lang="en-US"/>
          </a:p>
        </p:txBody>
      </p:sp>
      <p:sp>
        <p:nvSpPr>
          <p:cNvPr id="348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274585E-33FD-4ED6-A3C2-DE52AC8EF6FF}" type="slidenum">
              <a:rPr lang="en-US"/>
              <a:pPr/>
              <a:t>12</a:t>
            </a:fld>
            <a:endParaRPr lang="en-US"/>
          </a:p>
        </p:txBody>
      </p:sp>
      <p:sp>
        <p:nvSpPr>
          <p:cNvPr id="3584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A09F93-F2B5-4930-ADE5-D3F54856BBBD}" type="slidenum">
              <a:rPr lang="en-US"/>
              <a:pPr/>
              <a:t>13</a:t>
            </a:fld>
            <a:endParaRPr lang="en-US"/>
          </a:p>
        </p:txBody>
      </p:sp>
      <p:sp>
        <p:nvSpPr>
          <p:cNvPr id="3686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60B3520-7CE7-499A-80C8-1E3D288C4A68}" type="slidenum">
              <a:rPr lang="en-US"/>
              <a:pPr/>
              <a:t>14</a:t>
            </a:fld>
            <a:endParaRPr lang="en-US"/>
          </a:p>
        </p:txBody>
      </p:sp>
      <p:sp>
        <p:nvSpPr>
          <p:cNvPr id="3788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F3F3E2-29C8-4CCD-8C15-5F941B3C3003}" type="slidenum">
              <a:rPr lang="en-US"/>
              <a:pPr/>
              <a:t>15</a:t>
            </a:fld>
            <a:endParaRPr lang="en-US"/>
          </a:p>
        </p:txBody>
      </p:sp>
      <p:sp>
        <p:nvSpPr>
          <p:cNvPr id="3891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DB8047D-F88C-4DCB-9E3C-DB0A002A49BF}" type="slidenum">
              <a:rPr lang="en-US"/>
              <a:pPr/>
              <a:t>16</a:t>
            </a:fld>
            <a:endParaRPr lang="en-US"/>
          </a:p>
        </p:txBody>
      </p:sp>
      <p:sp>
        <p:nvSpPr>
          <p:cNvPr id="3993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3D9E8AF-8AB0-48AB-B1E7-B5C776782381}" type="slidenum">
              <a:rPr lang="en-US"/>
              <a:pPr/>
              <a:t>17</a:t>
            </a:fld>
            <a:endParaRPr lang="en-US"/>
          </a:p>
        </p:txBody>
      </p:sp>
      <p:sp>
        <p:nvSpPr>
          <p:cNvPr id="1945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D184D41-D7F0-4DA3-9AC3-166FD4E50630}" type="slidenum">
              <a:rPr lang="en-US"/>
              <a:pPr/>
              <a:t>18</a:t>
            </a:fld>
            <a:endParaRPr lang="en-US"/>
          </a:p>
        </p:txBody>
      </p:sp>
      <p:sp>
        <p:nvSpPr>
          <p:cNvPr id="204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B32F41-99BF-4479-831B-1EF248BAC398}" type="slidenum">
              <a:rPr lang="en-US"/>
              <a:pPr/>
              <a:t>19</a:t>
            </a:fld>
            <a:endParaRPr lang="en-US"/>
          </a:p>
        </p:txBody>
      </p:sp>
      <p:sp>
        <p:nvSpPr>
          <p:cNvPr id="2150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1CDC5FC-25D4-4AC9-AA40-FA10D1DF6398}" type="slidenum">
              <a:rPr lang="en-US"/>
              <a:pPr/>
              <a:t>20</a:t>
            </a:fld>
            <a:endParaRPr lang="en-US"/>
          </a:p>
        </p:txBody>
      </p:sp>
      <p:sp>
        <p:nvSpPr>
          <p:cNvPr id="4403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C1F72BA-085B-484C-8054-828CBDE2881C}" type="slidenum">
              <a:rPr lang="en-US"/>
              <a:pPr/>
              <a:t>21</a:t>
            </a:fld>
            <a:endParaRPr lang="en-US"/>
          </a:p>
        </p:txBody>
      </p:sp>
      <p:sp>
        <p:nvSpPr>
          <p:cNvPr id="4505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503B07-0E52-4671-9A03-6F49E6C06DAB}" type="slidenum">
              <a:rPr lang="en-US"/>
              <a:pPr/>
              <a:t>22</a:t>
            </a:fld>
            <a:endParaRPr lang="en-US"/>
          </a:p>
        </p:txBody>
      </p:sp>
      <p:sp>
        <p:nvSpPr>
          <p:cNvPr id="4608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80D175-62C5-425D-906B-BFC5CAF5B594}" type="slidenum">
              <a:rPr lang="en-US"/>
              <a:pPr/>
              <a:t>23</a:t>
            </a:fld>
            <a:endParaRPr lang="en-US"/>
          </a:p>
        </p:txBody>
      </p:sp>
      <p:sp>
        <p:nvSpPr>
          <p:cNvPr id="4710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F58F21-F826-45F8-B025-455CF734FDD4}" type="slidenum">
              <a:rPr lang="en-US"/>
              <a:pPr/>
              <a:t>24</a:t>
            </a:fld>
            <a:endParaRPr lang="en-US"/>
          </a:p>
        </p:txBody>
      </p:sp>
      <p:sp>
        <p:nvSpPr>
          <p:cNvPr id="4812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DB229D7-2436-4317-B127-A97A560445E2}" type="slidenum">
              <a:rPr lang="en-US"/>
              <a:pPr/>
              <a:t>25</a:t>
            </a:fld>
            <a:endParaRPr lang="en-US"/>
          </a:p>
        </p:txBody>
      </p:sp>
      <p:sp>
        <p:nvSpPr>
          <p:cNvPr id="4915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66AE94-7E3F-43C6-8B3D-E0693E6D0EA5}" type="slidenum">
              <a:rPr lang="en-US"/>
              <a:pPr/>
              <a:t>26</a:t>
            </a:fld>
            <a:endParaRPr lang="en-US"/>
          </a:p>
        </p:txBody>
      </p:sp>
      <p:sp>
        <p:nvSpPr>
          <p:cNvPr id="5017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7E89164-680D-4537-BA3F-1904A7F34873}" type="slidenum">
              <a:rPr lang="en-US"/>
              <a:pPr/>
              <a:t>27</a:t>
            </a:fld>
            <a:endParaRPr lang="en-US"/>
          </a:p>
        </p:txBody>
      </p:sp>
      <p:sp>
        <p:nvSpPr>
          <p:cNvPr id="512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5B939D1-F850-457A-9720-DF18E10D92BE}" type="slidenum">
              <a:rPr lang="en-US"/>
              <a:pPr/>
              <a:t>28</a:t>
            </a:fld>
            <a:endParaRPr lang="en-US"/>
          </a:p>
        </p:txBody>
      </p:sp>
      <p:sp>
        <p:nvSpPr>
          <p:cNvPr id="5222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ED8058A-75D7-4234-BA3F-04D3E6CBA740}" type="slidenum">
              <a:rPr lang="en-US"/>
              <a:pPr/>
              <a:t>29</a:t>
            </a:fld>
            <a:endParaRPr lang="en-US"/>
          </a:p>
        </p:txBody>
      </p:sp>
      <p:sp>
        <p:nvSpPr>
          <p:cNvPr id="5324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C3B5DFA-B7B4-45AB-B653-09AE337FA062}" type="slidenum">
              <a:rPr lang="en-US"/>
              <a:pPr/>
              <a:t>30</a:t>
            </a:fld>
            <a:endParaRPr lang="en-US"/>
          </a:p>
        </p:txBody>
      </p:sp>
      <p:sp>
        <p:nvSpPr>
          <p:cNvPr id="5427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250E401-05A3-4FC0-B1B8-EBAD7477FE5C}" type="slidenum">
              <a:rPr lang="en-US"/>
              <a:pPr/>
              <a:t>31</a:t>
            </a:fld>
            <a:endParaRPr lang="en-US"/>
          </a:p>
        </p:txBody>
      </p:sp>
      <p:sp>
        <p:nvSpPr>
          <p:cNvPr id="552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524657-E4E7-4D31-87B6-3C91CBCFDE6A}" type="slidenum">
              <a:rPr lang="en-US"/>
              <a:pPr/>
              <a:t>32</a:t>
            </a:fld>
            <a:endParaRPr lang="en-US"/>
          </a:p>
        </p:txBody>
      </p:sp>
      <p:sp>
        <p:nvSpPr>
          <p:cNvPr id="5632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840E61F-57C6-4BDF-BEB3-AA29457C887E}" type="slidenum">
              <a:rPr lang="en-US"/>
              <a:pPr/>
              <a:t>33</a:t>
            </a:fld>
            <a:endParaRPr lang="en-US"/>
          </a:p>
        </p:txBody>
      </p:sp>
      <p:sp>
        <p:nvSpPr>
          <p:cNvPr id="5734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FFE1B1C-A085-43D5-BE53-76D91193F879}" type="slidenum">
              <a:rPr lang="en-IN"/>
              <a:pPr/>
              <a:t>38</a:t>
            </a:fld>
            <a:endParaRPr lang="en-IN"/>
          </a:p>
        </p:txBody>
      </p:sp>
      <p:sp>
        <p:nvSpPr>
          <p:cNvPr id="2355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AEF38CC-9EA2-4664-BFEC-93038B687F77}" type="slidenum">
              <a:rPr lang="en-IN"/>
              <a:pPr/>
              <a:t>39</a:t>
            </a:fld>
            <a:endParaRPr lang="en-IN"/>
          </a:p>
        </p:txBody>
      </p:sp>
      <p:sp>
        <p:nvSpPr>
          <p:cNvPr id="2560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84E4B0D-AF82-4ECE-9FEB-EDA2F2D1B064}" type="slidenum">
              <a:rPr lang="en-IN"/>
              <a:pPr/>
              <a:t>40</a:t>
            </a:fld>
            <a:endParaRPr lang="en-IN"/>
          </a:p>
        </p:txBody>
      </p:sp>
      <p:sp>
        <p:nvSpPr>
          <p:cNvPr id="2662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66C8B5E-CC43-4DA0-9060-F4612C98C28E}" type="slidenum">
              <a:rPr lang="en-IN"/>
              <a:pPr/>
              <a:t>41</a:t>
            </a:fld>
            <a:endParaRPr lang="en-IN"/>
          </a:p>
        </p:txBody>
      </p:sp>
      <p:sp>
        <p:nvSpPr>
          <p:cNvPr id="2764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0F952AF-AA63-4F8F-9C06-B9DBA4B7B4B3}" type="slidenum">
              <a:rPr lang="en-IN"/>
              <a:pPr/>
              <a:t>42</a:t>
            </a:fld>
            <a:endParaRPr lang="en-IN"/>
          </a:p>
        </p:txBody>
      </p:sp>
      <p:sp>
        <p:nvSpPr>
          <p:cNvPr id="2867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D58ED03-D025-4470-843E-C1AF2C0144C0}" type="slidenum">
              <a:rPr lang="en-IN"/>
              <a:pPr/>
              <a:t>43</a:t>
            </a:fld>
            <a:endParaRPr lang="en-IN"/>
          </a:p>
        </p:txBody>
      </p:sp>
      <p:sp>
        <p:nvSpPr>
          <p:cNvPr id="2969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04D5EB6-A8FF-479D-8F9D-13D2AB918702}" type="slidenum">
              <a:rPr lang="en-IN"/>
              <a:pPr/>
              <a:t>44</a:t>
            </a:fld>
            <a:endParaRPr lang="en-IN"/>
          </a:p>
        </p:txBody>
      </p:sp>
      <p:sp>
        <p:nvSpPr>
          <p:cNvPr id="3072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825850D-7340-4731-A310-05716B147FB2}" type="slidenum">
              <a:rPr lang="en-IN"/>
              <a:pPr/>
              <a:t>45</a:t>
            </a:fld>
            <a:endParaRPr lang="en-IN"/>
          </a:p>
        </p:txBody>
      </p:sp>
      <p:sp>
        <p:nvSpPr>
          <p:cNvPr id="3174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05F9F0D-6089-4F79-A683-947C0B54021C}" type="slidenum">
              <a:rPr lang="en-IN"/>
              <a:pPr/>
              <a:t>46</a:t>
            </a:fld>
            <a:endParaRPr lang="en-IN"/>
          </a:p>
        </p:txBody>
      </p:sp>
      <p:sp>
        <p:nvSpPr>
          <p:cNvPr id="327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7D6E57E-FA58-4D96-91D0-CA76EB390455}" type="slidenum">
              <a:rPr lang="en-IN"/>
              <a:pPr/>
              <a:t>47</a:t>
            </a:fld>
            <a:endParaRPr lang="en-IN"/>
          </a:p>
        </p:txBody>
      </p:sp>
      <p:sp>
        <p:nvSpPr>
          <p:cNvPr id="337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49FA786-B2AF-453F-88C8-E0F70F5E7938}" type="slidenum">
              <a:rPr lang="en-IN"/>
              <a:pPr/>
              <a:t>48</a:t>
            </a:fld>
            <a:endParaRPr lang="en-IN"/>
          </a:p>
        </p:txBody>
      </p:sp>
      <p:sp>
        <p:nvSpPr>
          <p:cNvPr id="3584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B3284BE-D117-41C1-AC14-75DC9B21CD67}" type="slidenum">
              <a:rPr lang="en-IN"/>
              <a:pPr/>
              <a:t>49</a:t>
            </a:fld>
            <a:endParaRPr lang="en-IN"/>
          </a:p>
        </p:txBody>
      </p:sp>
      <p:sp>
        <p:nvSpPr>
          <p:cNvPr id="3686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90847B-11EF-4653-9809-54E7779E794D}" type="slidenum">
              <a:rPr lang="en-IN"/>
              <a:pPr/>
              <a:t>50</a:t>
            </a:fld>
            <a:endParaRPr lang="en-IN"/>
          </a:p>
        </p:txBody>
      </p:sp>
      <p:sp>
        <p:nvSpPr>
          <p:cNvPr id="3788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05AC9B-0185-4A65-86E3-8881C6ABA8FE}" type="slidenum">
              <a:rPr lang="en-IN"/>
              <a:pPr/>
              <a:t>51</a:t>
            </a:fld>
            <a:endParaRPr lang="en-IN"/>
          </a:p>
        </p:txBody>
      </p:sp>
      <p:sp>
        <p:nvSpPr>
          <p:cNvPr id="3993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B03AB2-6073-466A-9267-C4594F29D5A4}" type="slidenum">
              <a:rPr lang="en-IN"/>
              <a:pPr/>
              <a:t>52</a:t>
            </a:fld>
            <a:endParaRPr lang="en-IN"/>
          </a:p>
        </p:txBody>
      </p:sp>
      <p:sp>
        <p:nvSpPr>
          <p:cNvPr id="4096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9BEC7DD-7A68-4CC3-9D16-30CB94F1FAA1}" type="slidenum">
              <a:rPr lang="en-IN"/>
              <a:pPr/>
              <a:t>53</a:t>
            </a:fld>
            <a:endParaRPr lang="en-IN"/>
          </a:p>
        </p:txBody>
      </p:sp>
      <p:sp>
        <p:nvSpPr>
          <p:cNvPr id="4198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F50555-7FCE-47DF-B275-1FDE5D66C797}" type="slidenum">
              <a:rPr lang="en-IN"/>
              <a:pPr/>
              <a:t>54</a:t>
            </a:fld>
            <a:endParaRPr lang="en-IN"/>
          </a:p>
        </p:txBody>
      </p:sp>
      <p:sp>
        <p:nvSpPr>
          <p:cNvPr id="4300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04850B-F237-40FD-B8C1-2FB7616B05C1}" type="slidenum">
              <a:rPr lang="en-US" smtClean="0"/>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7A68E5-7750-4C2E-A8D3-87065A53D08B}" type="slidenum">
              <a:rPr lang="en-US"/>
              <a:pPr/>
              <a:t>7</a:t>
            </a:fld>
            <a:endParaRPr lang="en-US"/>
          </a:p>
        </p:txBody>
      </p:sp>
      <p:sp>
        <p:nvSpPr>
          <p:cNvPr id="3072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665D2C-503B-4009-B1A4-4173E2954B26}" type="slidenum">
              <a:rPr lang="en-US"/>
              <a:pPr/>
              <a:t>8</a:t>
            </a:fld>
            <a:endParaRPr lang="en-US"/>
          </a:p>
        </p:txBody>
      </p:sp>
      <p:sp>
        <p:nvSpPr>
          <p:cNvPr id="3174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EE53E2E-AB6F-4328-920B-4A7A31EE3F56}" type="slidenum">
              <a:rPr lang="en-US"/>
              <a:pPr/>
              <a:t>9</a:t>
            </a:fld>
            <a:endParaRPr lang="en-US"/>
          </a:p>
        </p:txBody>
      </p:sp>
      <p:sp>
        <p:nvSpPr>
          <p:cNvPr id="327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53BCCB-D7C0-434F-BD74-314527ECEF08}" type="datetime1">
              <a:rPr lang="en-US" smtClean="0"/>
              <a:pPr/>
              <a:t>10-Nov-12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74D3E-D331-494A-9E37-20C00FF7A3AB}" type="datetime1">
              <a:rPr lang="en-US" smtClean="0"/>
              <a:pPr/>
              <a:t>10-Nov-12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2E41F8-CFEC-427D-BD96-B5CF74892A2B}" type="datetime1">
              <a:rPr lang="en-US" smtClean="0"/>
              <a:pPr/>
              <a:t>10-Nov-12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1" y="6247376"/>
            <a:ext cx="2128320" cy="470930"/>
          </a:xfrm>
        </p:spPr>
        <p:txBody>
          <a:bodyPr/>
          <a:lstStyle>
            <a:lvl1pPr>
              <a:defRPr/>
            </a:lvl1pPr>
          </a:lstStyle>
          <a:p>
            <a:fld id="{2C2186B7-2641-4653-A760-9A1EE6F0C79F}" type="datetime1">
              <a:rPr lang="en-US" smtClean="0"/>
              <a:pPr/>
              <a:t>10-Nov-12</a:t>
            </a:fld>
            <a:endParaRPr lang="en-IN"/>
          </a:p>
        </p:txBody>
      </p:sp>
      <p:sp>
        <p:nvSpPr>
          <p:cNvPr id="4" name="Footer Placeholder 3"/>
          <p:cNvSpPr>
            <a:spLocks noGrp="1"/>
          </p:cNvSpPr>
          <p:nvPr>
            <p:ph type="ftr" idx="11"/>
          </p:nvPr>
        </p:nvSpPr>
        <p:spPr>
          <a:xfrm>
            <a:off x="3127680" y="6247376"/>
            <a:ext cx="2897280" cy="470930"/>
          </a:xfrm>
        </p:spPr>
        <p:txBody>
          <a:bodyPr/>
          <a:lstStyle>
            <a:lvl1pPr>
              <a:defRPr/>
            </a:lvl1pPr>
          </a:lstStyle>
          <a:p>
            <a:endParaRPr lang="en-IN"/>
          </a:p>
        </p:txBody>
      </p:sp>
      <p:sp>
        <p:nvSpPr>
          <p:cNvPr id="5" name="Slide Number Placeholder 4"/>
          <p:cNvSpPr>
            <a:spLocks noGrp="1"/>
          </p:cNvSpPr>
          <p:nvPr>
            <p:ph type="sldNum" idx="12"/>
          </p:nvPr>
        </p:nvSpPr>
        <p:spPr>
          <a:xfrm>
            <a:off x="6554880" y="6247376"/>
            <a:ext cx="2128320" cy="470930"/>
          </a:xfrm>
        </p:spPr>
        <p:txBody>
          <a:bodyPr/>
          <a:lstStyle>
            <a:lvl1pPr>
              <a:defRPr/>
            </a:lvl1pPr>
          </a:lstStyle>
          <a:p>
            <a:fld id="{146F2391-620A-4A51-8FC1-62FA0DA2B87A}" type="slidenum">
              <a:rPr lang="en-IN"/>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63379-ED3F-4CCC-9BEC-F1E923521392}" type="datetime1">
              <a:rPr lang="en-US" smtClean="0"/>
              <a:pPr/>
              <a:t>10-Nov-12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80661-5C9A-4F69-AA29-0B008C728C6F}" type="datetime1">
              <a:rPr lang="en-US" smtClean="0"/>
              <a:pPr/>
              <a:t>10-Nov-12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BB1869-0693-405B-B5EB-1F5DF1267439}" type="datetime1">
              <a:rPr lang="en-US" smtClean="0"/>
              <a:pPr/>
              <a:t>10-Nov-12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CBF2B-9B1C-4749-AD3C-E5E4D5C486C0}" type="datetime1">
              <a:rPr lang="en-US" smtClean="0"/>
              <a:pPr/>
              <a:t>10-Nov-12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2CC372-134B-45EE-9715-3F2C86C14D73}" type="datetime1">
              <a:rPr lang="en-US" smtClean="0"/>
              <a:pPr/>
              <a:t>10-Nov-12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D6011-5B71-4467-BBDA-FE8D3145FA63}" type="datetime1">
              <a:rPr lang="en-US" smtClean="0"/>
              <a:pPr/>
              <a:t>10-Nov-12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BF085-30E3-4516-B39B-E921433C681B}" type="datetime1">
              <a:rPr lang="en-US" smtClean="0"/>
              <a:pPr/>
              <a:t>10-Nov-12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CFE37-5ABF-4288-BD84-E4BC8FB8C268}" type="datetime1">
              <a:rPr lang="en-US" smtClean="0"/>
              <a:pPr/>
              <a:t>10-Nov-12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7000"/>
            <a:lum/>
          </a:blip>
          <a:srcRect/>
          <a:stretch>
            <a:fillRect l="-9000" r="-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DF433-E17F-4436-BED0-138051A421B3}" type="datetime1">
              <a:rPr lang="en-US" smtClean="0"/>
              <a:pPr/>
              <a:t>10-Nov-12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omain.com/big-money-youtube-free-download-poker-online.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ebay.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http://www.washingtonpost.com/blogs/ezra-klein/files/2012/08/Spam2_2.jp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prettygoodplan.com/wp-content/uploads/2011/04/website_development_program.jpg" TargetMode="External"/><Relationship Id="rId5" Type="http://schemas.openxmlformats.org/officeDocument/2006/relationships/hyperlink" Target="http://en.wikipedia.org/wiki/Phishing" TargetMode="External"/><Relationship Id="rId4" Type="http://schemas.openxmlformats.org/officeDocument/2006/relationships/hyperlink" Target="http://en.wikipedia.org/wiki/Email_spam"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534400" cy="1676400"/>
          </a:xfrm>
        </p:spPr>
        <p:txBody>
          <a:bodyPr>
            <a:normAutofit fontScale="90000"/>
          </a:bodyPr>
          <a:lstStyle/>
          <a:p>
            <a:r>
              <a:rPr lang="en-US" dirty="0" smtClean="0">
                <a:solidFill>
                  <a:srgbClr val="002060"/>
                </a:solidFill>
                <a:latin typeface="Castellar" pitchFamily="18" charset="0"/>
              </a:rPr>
              <a:t>Automatic Detection of Spamming and Phishing</a:t>
            </a:r>
            <a:endParaRPr lang="en-US" dirty="0">
              <a:solidFill>
                <a:srgbClr val="002060"/>
              </a:solidFill>
              <a:latin typeface="Castellar" pitchFamily="18" charset="0"/>
            </a:endParaRPr>
          </a:p>
        </p:txBody>
      </p:sp>
      <p:sp>
        <p:nvSpPr>
          <p:cNvPr id="3" name="Subtitle 2"/>
          <p:cNvSpPr>
            <a:spLocks noGrp="1"/>
          </p:cNvSpPr>
          <p:nvPr>
            <p:ph type="subTitle" idx="1"/>
          </p:nvPr>
        </p:nvSpPr>
        <p:spPr/>
        <p:txBody>
          <a:bodyPr/>
          <a:lstStyle/>
          <a:p>
            <a:r>
              <a:rPr lang="en-US" b="1" dirty="0" smtClean="0">
                <a:solidFill>
                  <a:schemeClr val="accent2">
                    <a:lumMod val="75000"/>
                  </a:schemeClr>
                </a:solidFill>
                <a:latin typeface="Algerian" pitchFamily="82" charset="0"/>
              </a:rPr>
              <a:t>Kallol Dey</a:t>
            </a:r>
          </a:p>
          <a:p>
            <a:r>
              <a:rPr lang="en-US" b="1" dirty="0" err="1" smtClean="0">
                <a:solidFill>
                  <a:schemeClr val="accent2">
                    <a:lumMod val="75000"/>
                  </a:schemeClr>
                </a:solidFill>
                <a:latin typeface="Algerian" pitchFamily="82" charset="0"/>
              </a:rPr>
              <a:t>Rahul</a:t>
            </a:r>
            <a:r>
              <a:rPr lang="en-US" b="1" dirty="0" smtClean="0">
                <a:solidFill>
                  <a:schemeClr val="accent2">
                    <a:lumMod val="75000"/>
                  </a:schemeClr>
                </a:solidFill>
                <a:latin typeface="Algerian" pitchFamily="82" charset="0"/>
              </a:rPr>
              <a:t> </a:t>
            </a:r>
            <a:r>
              <a:rPr lang="en-US" b="1" dirty="0" err="1" smtClean="0">
                <a:solidFill>
                  <a:schemeClr val="accent2">
                    <a:lumMod val="75000"/>
                  </a:schemeClr>
                </a:solidFill>
                <a:latin typeface="Algerian" pitchFamily="82" charset="0"/>
              </a:rPr>
              <a:t>Mitra</a:t>
            </a:r>
            <a:endParaRPr lang="en-US" b="1" dirty="0" smtClean="0">
              <a:solidFill>
                <a:schemeClr val="accent2">
                  <a:lumMod val="75000"/>
                </a:schemeClr>
              </a:solidFill>
              <a:latin typeface="Algerian" pitchFamily="82" charset="0"/>
            </a:endParaRPr>
          </a:p>
          <a:p>
            <a:r>
              <a:rPr lang="en-US" b="1" dirty="0" err="1" smtClean="0">
                <a:solidFill>
                  <a:schemeClr val="accent2">
                    <a:lumMod val="75000"/>
                  </a:schemeClr>
                </a:solidFill>
                <a:latin typeface="Algerian" pitchFamily="82" charset="0"/>
              </a:rPr>
              <a:t>Shubham</a:t>
            </a:r>
            <a:r>
              <a:rPr lang="en-US" b="1" dirty="0" smtClean="0">
                <a:solidFill>
                  <a:schemeClr val="accent2">
                    <a:lumMod val="75000"/>
                  </a:schemeClr>
                </a:solidFill>
                <a:latin typeface="Algerian" pitchFamily="82" charset="0"/>
              </a:rPr>
              <a:t> </a:t>
            </a:r>
            <a:r>
              <a:rPr lang="en-US" b="1" dirty="0" err="1" smtClean="0">
                <a:solidFill>
                  <a:schemeClr val="accent2">
                    <a:lumMod val="75000"/>
                  </a:schemeClr>
                </a:solidFill>
                <a:latin typeface="Algerian" pitchFamily="82" charset="0"/>
              </a:rPr>
              <a:t>Gautam</a:t>
            </a:r>
            <a:endParaRPr lang="en-US" b="1" dirty="0" smtClean="0">
              <a:solidFill>
                <a:schemeClr val="accent2">
                  <a:lumMod val="75000"/>
                </a:schemeClr>
              </a:solidFill>
              <a:latin typeface="Algerian" pitchFamily="82" charset="0"/>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p:nvPr>
        </p:nvSpPr>
        <p:spPr>
          <a:xfrm>
            <a:off x="456480" y="331235"/>
            <a:ext cx="8252640" cy="6055836"/>
          </a:xfrm>
          <a:ln/>
        </p:spPr>
        <p:txBody>
          <a:bodyPr anchor="t"/>
          <a:lstStyle/>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smtClean="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CheapAirfareWorld.com </a:t>
            </a:r>
            <a:r>
              <a:rPr lang="en-US" sz="2400" dirty="0"/>
              <a:t>comes under page 3 of results under sponsored links. </a:t>
            </a:r>
          </a:p>
        </p:txBody>
      </p:sp>
      <p:pic>
        <p:nvPicPr>
          <p:cNvPr id="6146" name="Picture 2"/>
          <p:cNvPicPr>
            <a:picLocks noChangeAspect="1" noChangeArrowheads="1"/>
          </p:cNvPicPr>
          <p:nvPr/>
        </p:nvPicPr>
        <p:blipFill>
          <a:blip r:embed="rId3"/>
          <a:srcRect/>
          <a:stretch>
            <a:fillRect/>
          </a:stretch>
        </p:blipFill>
        <p:spPr bwMode="auto">
          <a:xfrm>
            <a:off x="1447800" y="1752599"/>
            <a:ext cx="6821733" cy="4717999"/>
          </a:xfrm>
          <a:prstGeom prst="rect">
            <a:avLst/>
          </a:prstGeom>
          <a:noFill/>
          <a:ln w="9525">
            <a:noFill/>
            <a:round/>
            <a:headEnd/>
            <a:tailEnd/>
          </a:ln>
          <a:effectLst/>
        </p:spPr>
      </p:pic>
      <p:graphicFrame>
        <p:nvGraphicFramePr>
          <p:cNvPr id="4"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Examples of</a:t>
                      </a:r>
                      <a:r>
                        <a:rPr lang="en-US" baseline="0" dirty="0" smtClean="0">
                          <a:solidFill>
                            <a:srgbClr val="00B050"/>
                          </a:solidFill>
                        </a:rPr>
                        <a:t> </a:t>
                      </a:r>
                      <a:r>
                        <a:rPr lang="en-US" dirty="0" smtClean="0">
                          <a:solidFill>
                            <a:srgbClr val="00B050"/>
                          </a:solidFill>
                        </a:rPr>
                        <a:t>Linked Spam</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body"/>
          </p:nvPr>
        </p:nvSpPr>
        <p:spPr>
          <a:xfrm>
            <a:off x="456480" y="331235"/>
            <a:ext cx="8045280" cy="6055836"/>
          </a:xfrm>
          <a:ln/>
        </p:spPr>
        <p:txBody>
          <a:bodyPr anchor="t"/>
          <a:lstStyle/>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smtClean="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Now </a:t>
            </a:r>
            <a:r>
              <a:rPr lang="en-US" sz="2400" dirty="0"/>
              <a:t>if lowest Air fare linked is clicked then a page opens which consists of sponsored links to highly ranked web pages.</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p:txBody>
      </p:sp>
      <p:pic>
        <p:nvPicPr>
          <p:cNvPr id="7170" name="Picture 2"/>
          <p:cNvPicPr>
            <a:picLocks noChangeAspect="1" noChangeArrowheads="1"/>
          </p:cNvPicPr>
          <p:nvPr/>
        </p:nvPicPr>
        <p:blipFill>
          <a:blip r:embed="rId3"/>
          <a:srcRect/>
          <a:stretch>
            <a:fillRect/>
          </a:stretch>
        </p:blipFill>
        <p:spPr bwMode="auto">
          <a:xfrm>
            <a:off x="580321" y="1989647"/>
            <a:ext cx="7344479" cy="4646569"/>
          </a:xfrm>
          <a:prstGeom prst="rect">
            <a:avLst/>
          </a:prstGeom>
          <a:noFill/>
          <a:ln w="9525">
            <a:noFill/>
            <a:round/>
            <a:headEnd/>
            <a:tailEnd/>
          </a:ln>
          <a:effectLst/>
        </p:spPr>
      </p:pic>
      <p:graphicFrame>
        <p:nvGraphicFramePr>
          <p:cNvPr id="4"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Examples of</a:t>
                      </a:r>
                      <a:r>
                        <a:rPr lang="en-US" baseline="0" dirty="0" smtClean="0">
                          <a:solidFill>
                            <a:srgbClr val="00B050"/>
                          </a:solidFill>
                        </a:rPr>
                        <a:t> </a:t>
                      </a:r>
                      <a:r>
                        <a:rPr lang="en-US" dirty="0" smtClean="0">
                          <a:solidFill>
                            <a:srgbClr val="00B050"/>
                          </a:solidFill>
                        </a:rPr>
                        <a:t>Linked Spam</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6480" y="913056"/>
            <a:ext cx="8045280" cy="5475455"/>
          </a:xfrm>
          <a:ln/>
        </p:spPr>
        <p:txBody>
          <a:bodyPr>
            <a:normAutofit lnSpcReduction="1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These techniques involve altering the logical view that a search engine has over the page's contents. They all aim at manipulate techniques of information retrieval on text collections.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Some techniques of creating Content Spam are: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Keyword stuffing: involves the calculated placement of keywords within a page to raise the keyword count, variety, and density of the page.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Meta-tag stuffing:  involves repeating keywords in the Meta tags, and using meta keywords that are unrelated to the site's content.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Hidden or invisible text: Unrelated hidden text is disguised by making it the same color as the background.</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Article spinning:  involves rewriting existing articles, as opposed to merely scraping content from other sites</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Content Spam</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6480" y="1327819"/>
            <a:ext cx="8045280" cy="4977163"/>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Here is web page which has been banned by </a:t>
            </a:r>
            <a:r>
              <a:rPr lang="en-US" sz="2400" dirty="0" err="1"/>
              <a:t>google</a:t>
            </a:r>
            <a:r>
              <a:rPr lang="en-US" sz="2400" dirty="0"/>
              <a:t> for Spamming. Figure below shows a part of page having a small text area which does show anything unusual . </a:t>
            </a:r>
          </a:p>
        </p:txBody>
      </p:sp>
      <p:pic>
        <p:nvPicPr>
          <p:cNvPr id="9219" name="Picture 3"/>
          <p:cNvPicPr>
            <a:picLocks noChangeAspect="1" noChangeArrowheads="1"/>
          </p:cNvPicPr>
          <p:nvPr/>
        </p:nvPicPr>
        <p:blipFill>
          <a:blip r:embed="rId3"/>
          <a:srcRect/>
          <a:stretch>
            <a:fillRect/>
          </a:stretch>
        </p:blipFill>
        <p:spPr bwMode="auto">
          <a:xfrm>
            <a:off x="872640" y="2428095"/>
            <a:ext cx="6757920" cy="4042505"/>
          </a:xfrm>
          <a:prstGeom prst="rect">
            <a:avLst/>
          </a:prstGeom>
          <a:noFill/>
          <a:ln w="9525">
            <a:noFill/>
            <a:round/>
            <a:headEnd/>
            <a:tailEnd/>
          </a:ln>
          <a:effectLst/>
        </p:spPr>
      </p:pic>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Content Spam </a:t>
                      </a:r>
                    </a:p>
                    <a:p>
                      <a:pPr algn="ctr"/>
                      <a:r>
                        <a:rPr lang="en-US" dirty="0" smtClean="0">
                          <a:solidFill>
                            <a:srgbClr val="00B050"/>
                          </a:solidFill>
                        </a:rPr>
                        <a:t>Keyword Stuffing</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p:nvPr>
        </p:nvSpPr>
        <p:spPr>
          <a:xfrm>
            <a:off x="456480" y="249147"/>
            <a:ext cx="8045280" cy="6304982"/>
          </a:xfrm>
          <a:ln/>
        </p:spPr>
        <p:txBody>
          <a:bodyPr anchor="t"/>
          <a:lstStyle/>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smtClean="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However </a:t>
            </a:r>
            <a:r>
              <a:rPr lang="en-US" sz="2400" dirty="0"/>
              <a:t>if we inspect the html code the following comes up which are nothing but popular keywords.</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 </a:t>
            </a:r>
          </a:p>
        </p:txBody>
      </p:sp>
      <p:pic>
        <p:nvPicPr>
          <p:cNvPr id="10242" name="Picture 2"/>
          <p:cNvPicPr>
            <a:picLocks noChangeAspect="1" noChangeArrowheads="1"/>
          </p:cNvPicPr>
          <p:nvPr/>
        </p:nvPicPr>
        <p:blipFill>
          <a:blip r:embed="rId3"/>
          <a:srcRect/>
          <a:stretch>
            <a:fillRect/>
          </a:stretch>
        </p:blipFill>
        <p:spPr bwMode="auto">
          <a:xfrm>
            <a:off x="609600" y="1676400"/>
            <a:ext cx="7496879" cy="4995344"/>
          </a:xfrm>
          <a:prstGeom prst="rect">
            <a:avLst/>
          </a:prstGeom>
          <a:noFill/>
          <a:ln w="9525">
            <a:noFill/>
            <a:round/>
            <a:headEnd/>
            <a:tailEnd/>
          </a:ln>
          <a:effectLst/>
        </p:spPr>
      </p:pic>
      <p:graphicFrame>
        <p:nvGraphicFramePr>
          <p:cNvPr id="4"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Content Spam </a:t>
                      </a:r>
                    </a:p>
                    <a:p>
                      <a:pPr algn="ctr"/>
                      <a:r>
                        <a:rPr lang="en-US" dirty="0" smtClean="0">
                          <a:solidFill>
                            <a:srgbClr val="00B050"/>
                          </a:solidFill>
                        </a:rPr>
                        <a:t>Keyword Stuffing</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6480" y="1604329"/>
            <a:ext cx="8045280" cy="3977698"/>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Comment Spam are special kind of link Spam originating from comments and responses added to web pages which support dynamic user editing.</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Comment Spamming can be done very easily by the spammer and also enjoy the high ranks the blogs they linked to.  </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Comment Spam</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6480" y="1604329"/>
            <a:ext cx="8045280" cy="3977698"/>
          </a:xfrm>
          <a:ln/>
        </p:spPr>
        <p:txBody>
          <a:bodyPr>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Here we examine the language models Posts, Comments and the links in the comments.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Here its expected that the language models of the original post and the spammed comments and spam links would be different.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As opposed to detection through difference in </a:t>
            </a:r>
            <a:r>
              <a:rPr lang="en-US" sz="2400" dirty="0" err="1"/>
              <a:t>langauage</a:t>
            </a:r>
            <a:r>
              <a:rPr lang="en-US" sz="2400" dirty="0"/>
              <a:t> models, detection of Spam through detection of Keyword and Regular Expression suffers from the following disadvantages: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Updating training data continuously</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Large training data</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a:t>
            </a:r>
            <a:endParaRPr lang="en-US" sz="2400" dirty="0"/>
          </a:p>
        </p:txBody>
      </p:sp>
      <p:graphicFrame>
        <p:nvGraphicFramePr>
          <p:cNvPr id="4"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Broad Methodology in Detecting Comment Spam</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533400" y="1143000"/>
            <a:ext cx="8077200" cy="3352800"/>
          </a:xfrm>
          <a:ln/>
        </p:spPr>
        <p:txBody>
          <a:bodyP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a:t>Language Model : probability distribution over strings, indicating the likely hood of observing this strings in the language.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a:t>So different texts can be compared by formulating their individual language model and comparing those distribution using the well known KL Divergence method.</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a:t>Therefore here for the original post there is a LM and for each subsequent comments we have at most two LM one for the comment text and one for the linked page in the comment (if any).</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a:t>
            </a:r>
            <a:r>
              <a:rPr lang="en-US" dirty="0" smtClean="0"/>
              <a:t>  </a:t>
            </a:r>
            <a:endParaRPr lang="en-US" dirty="0"/>
          </a:p>
        </p:txBody>
      </p:sp>
      <p:pic>
        <p:nvPicPr>
          <p:cNvPr id="7171" name="Picture 3"/>
          <p:cNvPicPr>
            <a:picLocks noChangeAspect="1" noChangeArrowheads="1"/>
          </p:cNvPicPr>
          <p:nvPr/>
        </p:nvPicPr>
        <p:blipFill>
          <a:blip r:embed="rId3"/>
          <a:srcRect/>
          <a:stretch>
            <a:fillRect/>
          </a:stretch>
        </p:blipFill>
        <p:spPr bwMode="auto">
          <a:xfrm>
            <a:off x="685800" y="3962400"/>
            <a:ext cx="4645440" cy="2545131"/>
          </a:xfrm>
          <a:prstGeom prst="rect">
            <a:avLst/>
          </a:prstGeom>
          <a:noFill/>
          <a:ln w="9525">
            <a:noFill/>
            <a:round/>
            <a:headEnd/>
            <a:tailEnd/>
          </a:ln>
          <a:effectLst/>
        </p:spPr>
      </p:pic>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Language Model For Text Comparison.</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85280" y="1604329"/>
            <a:ext cx="8045280" cy="3977698"/>
          </a:xfrm>
          <a:ln/>
        </p:spPr>
        <p:txBody>
          <a:bodyPr>
            <a:normAutofit fontScale="92500" lnSpcReduction="2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To account for Data </a:t>
            </a:r>
            <a:r>
              <a:rPr lang="en-US" dirty="0" err="1"/>
              <a:t>Sparsity</a:t>
            </a:r>
            <a:r>
              <a:rPr lang="en-US" dirty="0"/>
              <a:t> in small text's LM Interpolated Aggregate Smoothing is done on probabilities of words in the LM.</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Finally, the KL Divergence between the 2 LMs  is given by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KL(</a:t>
            </a:r>
            <a:r>
              <a:rPr lang="en-US" dirty="0" err="1">
                <a:cs typeface="Arial" charset="0"/>
              </a:rPr>
              <a:t>θ</a:t>
            </a:r>
            <a:r>
              <a:rPr lang="en-US" sz="1500" dirty="0" err="1">
                <a:cs typeface="Arial" charset="0"/>
              </a:rPr>
              <a:t>i</a:t>
            </a:r>
            <a:r>
              <a:rPr lang="en-US" sz="1500" dirty="0">
                <a:cs typeface="Arial" charset="0"/>
              </a:rPr>
              <a:t> </a:t>
            </a:r>
            <a:r>
              <a:rPr lang="en-US" dirty="0">
                <a:cs typeface="Arial" charset="0"/>
              </a:rPr>
              <a:t>|| </a:t>
            </a:r>
            <a:r>
              <a:rPr lang="en-US" dirty="0" err="1">
                <a:cs typeface="Arial" charset="0"/>
              </a:rPr>
              <a:t>θ</a:t>
            </a:r>
            <a:r>
              <a:rPr lang="en-US" sz="1500" dirty="0" err="1">
                <a:cs typeface="Arial" charset="0"/>
              </a:rPr>
              <a:t>j</a:t>
            </a:r>
            <a:r>
              <a:rPr lang="en-US" dirty="0"/>
              <a:t>) = </a:t>
            </a:r>
            <a:r>
              <a:rPr lang="en-US" sz="3300" dirty="0" smtClean="0">
                <a:cs typeface="Arial" charset="0"/>
              </a:rPr>
              <a:t>∑</a:t>
            </a:r>
            <a:r>
              <a:rPr lang="en-US" sz="3300" baseline="-25000" dirty="0" smtClean="0">
                <a:cs typeface="Arial" charset="0"/>
              </a:rPr>
              <a:t>w</a:t>
            </a:r>
            <a:r>
              <a:rPr lang="en-US" dirty="0" smtClean="0"/>
              <a:t>  </a:t>
            </a:r>
            <a:r>
              <a:rPr lang="en-US" dirty="0"/>
              <a:t>p(</a:t>
            </a:r>
            <a:r>
              <a:rPr lang="en-US" dirty="0" err="1"/>
              <a:t>w|</a:t>
            </a:r>
            <a:r>
              <a:rPr lang="en-US" dirty="0" err="1">
                <a:cs typeface="Arial" charset="0"/>
              </a:rPr>
              <a:t>θ</a:t>
            </a:r>
            <a:r>
              <a:rPr lang="en-US" sz="1500" dirty="0" err="1">
                <a:cs typeface="Arial" charset="0"/>
              </a:rPr>
              <a:t>i</a:t>
            </a:r>
            <a:r>
              <a:rPr lang="en-US" dirty="0"/>
              <a:t>)log( p(</a:t>
            </a:r>
            <a:r>
              <a:rPr lang="en-US" dirty="0" err="1"/>
              <a:t>w|</a:t>
            </a:r>
            <a:r>
              <a:rPr lang="en-US" dirty="0" err="1">
                <a:cs typeface="Arial" charset="0"/>
              </a:rPr>
              <a:t>θ</a:t>
            </a:r>
            <a:r>
              <a:rPr lang="en-US" sz="1500" dirty="0" err="1">
                <a:cs typeface="Arial" charset="0"/>
              </a:rPr>
              <a:t>i</a:t>
            </a:r>
            <a:r>
              <a:rPr lang="en-US" dirty="0"/>
              <a:t>) / p(</a:t>
            </a:r>
            <a:r>
              <a:rPr lang="en-US" dirty="0" err="1"/>
              <a:t>w|</a:t>
            </a:r>
            <a:r>
              <a:rPr lang="en-US" dirty="0" err="1">
                <a:cs typeface="Arial" charset="0"/>
              </a:rPr>
              <a:t>θ</a:t>
            </a:r>
            <a:r>
              <a:rPr lang="en-US" sz="1500" dirty="0" err="1">
                <a:cs typeface="Arial" charset="0"/>
              </a:rPr>
              <a:t>j</a:t>
            </a:r>
            <a:r>
              <a:rPr lang="en-US" dirty="0"/>
              <a:t>) )                            </a:t>
            </a:r>
            <a:r>
              <a:rPr lang="en-US" dirty="0" smtClean="0"/>
              <a:t>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where p(</a:t>
            </a:r>
            <a:r>
              <a:rPr lang="en-US" dirty="0" err="1" smtClean="0"/>
              <a:t>w|</a:t>
            </a:r>
            <a:r>
              <a:rPr lang="en-US" dirty="0" err="1" smtClean="0">
                <a:cs typeface="Arial" charset="0"/>
              </a:rPr>
              <a:t>θ</a:t>
            </a:r>
            <a:r>
              <a:rPr lang="en-US" sz="1500" dirty="0" err="1" smtClean="0">
                <a:cs typeface="Arial" charset="0"/>
              </a:rPr>
              <a:t>i</a:t>
            </a:r>
            <a:r>
              <a:rPr lang="en-US" dirty="0" smtClean="0"/>
              <a:t>) is probability in observing the word in distribution </a:t>
            </a:r>
            <a:r>
              <a:rPr lang="en-US" dirty="0" err="1" smtClean="0">
                <a:cs typeface="Arial" charset="0"/>
              </a:rPr>
              <a:t>θ</a:t>
            </a:r>
            <a:r>
              <a:rPr lang="en-US" sz="1500" dirty="0" err="1" smtClean="0">
                <a:cs typeface="Arial" charset="0"/>
              </a:rPr>
              <a:t>i</a:t>
            </a:r>
            <a:r>
              <a:rPr lang="en-US" sz="1500" dirty="0" smtClean="0">
                <a:cs typeface="Arial" charset="0"/>
              </a:rPr>
              <a:t>.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Language Model For Text Comparison.</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6480" y="1604328"/>
            <a:ext cx="8045280" cy="4872671"/>
          </a:xfrm>
          <a:ln/>
        </p:spPr>
        <p:txBody>
          <a:bodyPr>
            <a:normAutofit fontScale="62500" lnSpcReduction="2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dirty="0"/>
              <a:t>Let </a:t>
            </a:r>
            <a:r>
              <a:rPr lang="en-US" sz="3600" dirty="0" err="1">
                <a:cs typeface="Arial" charset="0"/>
              </a:rPr>
              <a:t>θ</a:t>
            </a:r>
            <a:r>
              <a:rPr lang="en-US" sz="2500" dirty="0" err="1">
                <a:cs typeface="Arial" charset="0"/>
              </a:rPr>
              <a:t>p</a:t>
            </a:r>
            <a:r>
              <a:rPr lang="en-US" sz="3600" dirty="0">
                <a:cs typeface="Arial" charset="0"/>
              </a:rPr>
              <a:t> and </a:t>
            </a:r>
            <a:r>
              <a:rPr lang="en-US" sz="3600" dirty="0" err="1">
                <a:cs typeface="Arial" charset="0"/>
              </a:rPr>
              <a:t>θ</a:t>
            </a:r>
            <a:r>
              <a:rPr lang="en-US" sz="2500" dirty="0" err="1">
                <a:cs typeface="Arial" charset="0"/>
              </a:rPr>
              <a:t>c</a:t>
            </a:r>
            <a:r>
              <a:rPr lang="en-US" sz="3600" dirty="0">
                <a:cs typeface="Arial" charset="0"/>
              </a:rPr>
              <a:t> be the model for post and comment respectively.</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dirty="0">
                <a:cs typeface="Arial" charset="0"/>
              </a:rPr>
              <a:t>The probabilities of words are estimated from this model and then are smoothed by using a general probability model of words on the Internet.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dirty="0">
                <a:cs typeface="Arial" charset="0"/>
              </a:rPr>
              <a:t>The probability distributions </a:t>
            </a:r>
            <a:r>
              <a:rPr lang="en-US" sz="3600" dirty="0" err="1">
                <a:cs typeface="Arial" charset="0"/>
              </a:rPr>
              <a:t>θp</a:t>
            </a:r>
            <a:r>
              <a:rPr lang="en-US" sz="3600" dirty="0">
                <a:cs typeface="Arial" charset="0"/>
              </a:rPr>
              <a:t> and </a:t>
            </a:r>
            <a:r>
              <a:rPr lang="en-US" sz="3600" dirty="0" err="1">
                <a:cs typeface="Arial" charset="0"/>
              </a:rPr>
              <a:t>θc</a:t>
            </a:r>
            <a:r>
              <a:rPr lang="en-US" sz="3600" dirty="0">
                <a:cs typeface="Arial" charset="0"/>
              </a:rPr>
              <a:t> created using Maximum </a:t>
            </a:r>
            <a:r>
              <a:rPr lang="en-US" sz="3600" dirty="0" err="1">
                <a:cs typeface="Arial" charset="0"/>
              </a:rPr>
              <a:t>Likelyhood</a:t>
            </a:r>
            <a:r>
              <a:rPr lang="en-US" sz="3600" dirty="0">
                <a:cs typeface="Arial" charset="0"/>
              </a:rPr>
              <a:t> over the texts available.</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dirty="0" smtClean="0">
                <a:cs typeface="Arial" charset="0"/>
              </a:rPr>
              <a:t>	p(w</a:t>
            </a:r>
            <a:r>
              <a:rPr lang="en-US" sz="2500" dirty="0" smtClean="0">
                <a:cs typeface="Arial" charset="0"/>
              </a:rPr>
              <a:t>0-n</a:t>
            </a:r>
            <a:r>
              <a:rPr lang="en-US" sz="3600" dirty="0" smtClean="0">
                <a:cs typeface="Arial" charset="0"/>
              </a:rPr>
              <a:t>|θ</a:t>
            </a:r>
            <a:r>
              <a:rPr lang="en-US" sz="2500" dirty="0" smtClean="0">
                <a:cs typeface="Arial" charset="0"/>
              </a:rPr>
              <a:t>p</a:t>
            </a:r>
            <a:r>
              <a:rPr lang="en-US" sz="3600" dirty="0">
                <a:cs typeface="Arial" charset="0"/>
              </a:rPr>
              <a:t>) = </a:t>
            </a:r>
            <a:r>
              <a:rPr lang="en-US" sz="3600" dirty="0" err="1">
                <a:cs typeface="Arial" charset="0"/>
              </a:rPr>
              <a:t>λp</a:t>
            </a:r>
            <a:r>
              <a:rPr lang="en-US" sz="3600" dirty="0">
                <a:cs typeface="Arial" charset="0"/>
              </a:rPr>
              <a:t>(w</a:t>
            </a:r>
            <a:r>
              <a:rPr lang="en-US" sz="2500" dirty="0">
                <a:cs typeface="Arial" charset="0"/>
              </a:rPr>
              <a:t>0-n</a:t>
            </a:r>
            <a:r>
              <a:rPr lang="en-US" sz="3600" dirty="0">
                <a:cs typeface="Arial" charset="0"/>
              </a:rPr>
              <a:t>|θ</a:t>
            </a:r>
            <a:r>
              <a:rPr lang="en-US" sz="2500" dirty="0">
                <a:cs typeface="Arial" charset="0"/>
              </a:rPr>
              <a:t>p</a:t>
            </a:r>
            <a:r>
              <a:rPr lang="en-US" sz="3600" dirty="0">
                <a:cs typeface="Arial" charset="0"/>
              </a:rPr>
              <a:t>) + (1-λ)p(w</a:t>
            </a:r>
            <a:r>
              <a:rPr lang="en-US" sz="2500" dirty="0">
                <a:cs typeface="Arial" charset="0"/>
              </a:rPr>
              <a:t>0-n</a:t>
            </a:r>
            <a:r>
              <a:rPr lang="en-US" sz="3600" dirty="0">
                <a:cs typeface="Arial" charset="0"/>
              </a:rPr>
              <a:t>|θ</a:t>
            </a:r>
            <a:r>
              <a:rPr lang="en-US" sz="2500" dirty="0">
                <a:cs typeface="Arial" charset="0"/>
              </a:rPr>
              <a:t>internet</a:t>
            </a:r>
            <a:r>
              <a:rPr lang="en-US" sz="3600" dirty="0">
                <a:cs typeface="Arial" charset="0"/>
              </a:rPr>
              <a:t>)</a:t>
            </a:r>
            <a:r>
              <a:rPr lang="ar-SA" sz="3600" dirty="0">
                <a:cs typeface="Arial" charset="0"/>
              </a:rPr>
              <a:t>‏</a:t>
            </a:r>
            <a:endParaRPr lang="en-US" sz="3600" dirty="0">
              <a:cs typeface="Arial" charset="0"/>
            </a:endParaRP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dirty="0" smtClean="0">
                <a:cs typeface="Arial" charset="0"/>
              </a:rPr>
              <a:t>	Since </a:t>
            </a:r>
            <a:r>
              <a:rPr lang="en-US" sz="3600" dirty="0">
                <a:cs typeface="Arial" charset="0"/>
              </a:rPr>
              <a:t>the model is taken in this approach is a unigram model</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dirty="0">
                <a:cs typeface="Arial" charset="0"/>
              </a:rPr>
              <a:t>so,</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dirty="0" smtClean="0">
                <a:cs typeface="Arial" charset="0"/>
              </a:rPr>
              <a:t>	p(</a:t>
            </a:r>
            <a:r>
              <a:rPr lang="en-US" sz="3800" dirty="0" smtClean="0">
                <a:cs typeface="Arial" charset="0"/>
              </a:rPr>
              <a:t>w</a:t>
            </a:r>
            <a:r>
              <a:rPr lang="en-US" sz="2500" baseline="-25000" dirty="0" smtClean="0">
                <a:cs typeface="Arial" charset="0"/>
              </a:rPr>
              <a:t>0-n</a:t>
            </a:r>
            <a:r>
              <a:rPr lang="en-US" sz="3600" dirty="0" smtClean="0">
                <a:cs typeface="Arial" charset="0"/>
              </a:rPr>
              <a:t>|θ</a:t>
            </a:r>
            <a:r>
              <a:rPr lang="en-US" sz="2500" dirty="0" smtClean="0">
                <a:cs typeface="Arial" charset="0"/>
              </a:rPr>
              <a:t>p</a:t>
            </a:r>
            <a:r>
              <a:rPr lang="en-US" sz="3600" dirty="0">
                <a:cs typeface="Arial" charset="0"/>
              </a:rPr>
              <a:t>) = </a:t>
            </a:r>
            <a:r>
              <a:rPr lang="en-US" sz="5800" dirty="0">
                <a:cs typeface="Arial" charset="0"/>
              </a:rPr>
              <a:t>π</a:t>
            </a:r>
            <a:r>
              <a:rPr lang="en-US" sz="3600" dirty="0">
                <a:cs typeface="Arial" charset="0"/>
              </a:rPr>
              <a:t> p(</a:t>
            </a:r>
            <a:r>
              <a:rPr lang="en-US" sz="3800" dirty="0" err="1">
                <a:cs typeface="Arial" charset="0"/>
              </a:rPr>
              <a:t>w</a:t>
            </a:r>
            <a:r>
              <a:rPr lang="en-US" sz="2500" baseline="-25000" dirty="0" err="1">
                <a:cs typeface="Arial" charset="0"/>
              </a:rPr>
              <a:t>i</a:t>
            </a:r>
            <a:r>
              <a:rPr lang="en-US" sz="3600" dirty="0" err="1">
                <a:cs typeface="Arial" charset="0"/>
              </a:rPr>
              <a:t>|θ</a:t>
            </a:r>
            <a:r>
              <a:rPr lang="en-US" sz="2500" dirty="0" err="1">
                <a:cs typeface="Arial" charset="0"/>
              </a:rPr>
              <a:t>p</a:t>
            </a:r>
            <a:r>
              <a:rPr lang="en-US" sz="3600" dirty="0">
                <a:cs typeface="Arial" charset="0"/>
              </a:rPr>
              <a:t>),  similarly we can compute the probabilities for </a:t>
            </a:r>
            <a:r>
              <a:rPr lang="en-US" sz="3600" dirty="0" err="1">
                <a:cs typeface="Arial" charset="0"/>
              </a:rPr>
              <a:t>θ</a:t>
            </a:r>
            <a:r>
              <a:rPr lang="en-US" sz="2500" dirty="0" err="1">
                <a:cs typeface="Arial" charset="0"/>
              </a:rPr>
              <a:t>c</a:t>
            </a:r>
            <a:r>
              <a:rPr lang="en-US" sz="3600" dirty="0">
                <a:cs typeface="Arial" charset="0"/>
              </a:rPr>
              <a:t>.  </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cs typeface="Arial" charset="0"/>
              </a:rPr>
              <a:t>                                     </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Comparing Language Models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458200" cy="5334000"/>
          </a:xfrm>
        </p:spPr>
        <p:txBody>
          <a:bodyPr>
            <a:normAutofit/>
          </a:bodyPr>
          <a:lstStyle/>
          <a:p>
            <a:pPr>
              <a:buFont typeface="Wingdings" pitchFamily="2" charset="2"/>
              <a:buChar char="q"/>
            </a:pPr>
            <a:r>
              <a:rPr lang="en-US" sz="2200" dirty="0" smtClean="0"/>
              <a:t>What is Spam ?</a:t>
            </a:r>
          </a:p>
          <a:p>
            <a:pPr lvl="1">
              <a:buFont typeface="Wingdings" pitchFamily="2" charset="2"/>
              <a:buChar char="q"/>
            </a:pPr>
            <a:r>
              <a:rPr lang="en-US" sz="1800" dirty="0" smtClean="0"/>
              <a:t>According to </a:t>
            </a:r>
            <a:r>
              <a:rPr lang="en-US" sz="1800" dirty="0" err="1" smtClean="0"/>
              <a:t>wikipedia</a:t>
            </a:r>
            <a:r>
              <a:rPr lang="en-US" sz="1800" dirty="0" smtClean="0"/>
              <a:t> …	</a:t>
            </a:r>
          </a:p>
          <a:p>
            <a:pPr>
              <a:buNone/>
            </a:pPr>
            <a:r>
              <a:rPr lang="en-US" sz="2200" dirty="0" smtClean="0"/>
              <a:t>	Email spam, also known as junk email or unsolicited bulk email (UBE),is a subset of electronic spam involving nearly identical	 messages sent to numerous recipients by email. Clicking on links in spam email may send users to phishing web sites or sites that are hosting malware. </a:t>
            </a:r>
          </a:p>
          <a:p>
            <a:pPr>
              <a:buNone/>
            </a:pPr>
            <a:endParaRPr lang="en-US" sz="2200" dirty="0" smtClean="0"/>
          </a:p>
          <a:p>
            <a:pPr>
              <a:buFont typeface="Wingdings" pitchFamily="2" charset="2"/>
              <a:buChar char="q"/>
            </a:pPr>
            <a:r>
              <a:rPr lang="en-US" sz="2200" dirty="0" smtClean="0"/>
              <a:t>What is Phishing?</a:t>
            </a:r>
          </a:p>
          <a:p>
            <a:pPr lvl="1">
              <a:buFont typeface="Wingdings" pitchFamily="2" charset="2"/>
              <a:buChar char="q"/>
            </a:pPr>
            <a:r>
              <a:rPr lang="en-US" sz="1400" dirty="0" smtClean="0"/>
              <a:t>According to </a:t>
            </a:r>
            <a:r>
              <a:rPr lang="en-US" sz="1400" dirty="0" err="1" smtClean="0"/>
              <a:t>wikipedia</a:t>
            </a:r>
            <a:r>
              <a:rPr lang="en-US" sz="1400" dirty="0" smtClean="0"/>
              <a:t> ….</a:t>
            </a:r>
          </a:p>
          <a:p>
            <a:pPr>
              <a:buNone/>
            </a:pPr>
            <a:r>
              <a:rPr lang="en-US" sz="2600" dirty="0" smtClean="0"/>
              <a:t>	</a:t>
            </a:r>
            <a:r>
              <a:rPr lang="en-US" sz="2200" dirty="0" smtClean="0"/>
              <a:t>Phishing is the act of attempting to acquire information such as usernames, passwords, and credit card details (and sometimes, indirectly, money) by masquerading as a trustworthy entity in an electronic communication.</a:t>
            </a:r>
          </a:p>
          <a:p>
            <a:pPr lvl="1">
              <a:buFont typeface="Wingdings" pitchFamily="2" charset="2"/>
              <a:buChar char="q"/>
            </a:pPr>
            <a:endParaRPr lang="en-US" sz="1400" dirty="0" smtClean="0"/>
          </a:p>
          <a:p>
            <a:pPr>
              <a:buNone/>
            </a:pPr>
            <a:endParaRPr lang="en-US" sz="2200" dirty="0" smtClean="0"/>
          </a:p>
          <a:p>
            <a:endParaRPr lang="en-US" sz="2200" dirty="0" smtClean="0"/>
          </a:p>
          <a:p>
            <a:endParaRPr lang="en-US" sz="2200" dirty="0" smtClean="0"/>
          </a:p>
          <a:p>
            <a:endParaRPr lang="en-US" dirty="0"/>
          </a:p>
        </p:txBody>
      </p:sp>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Trivial Definition.</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and Phishing.</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56481" y="1160762"/>
            <a:ext cx="8169120" cy="4977163"/>
          </a:xfrm>
          <a:ln/>
        </p:spPr>
        <p:txBody>
          <a:bodyPr>
            <a:normAutofit fontScale="925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KLD(Free Ring tones || Free Ring tones for Your Mobile Phone from PremieRingtones.com) = 0.25</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KLD(Best UK Reviews || Findabmw.co.uk – BMW Information Resource) = 3.86</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So, we can see that in the first two language models there is very less disagreement between each other hence the lower divergence value. </a:t>
            </a:r>
          </a:p>
        </p:txBody>
      </p:sp>
      <p:graphicFrame>
        <p:nvGraphicFramePr>
          <p:cNvPr id="4"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Example of KL Divergence giving similarity measure between Language Models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6480" y="1078674"/>
            <a:ext cx="8500320" cy="5723161"/>
          </a:xfrm>
          <a:ln/>
        </p:spPr>
        <p:txBody>
          <a:bodyP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600" b="1" dirty="0"/>
              <a:t>Step 1</a:t>
            </a:r>
            <a:r>
              <a:rPr lang="en-US" sz="1600" dirty="0"/>
              <a:t>: Calculate KL Divergence for all Comments in a POST.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600" dirty="0"/>
              <a:t>These divergence values can be seen as drawn from a probability distribution which is a mixture of </a:t>
            </a:r>
            <a:r>
              <a:rPr lang="en-US" sz="1600" dirty="0" err="1"/>
              <a:t>Gaussains</a:t>
            </a:r>
            <a:r>
              <a:rPr lang="en-US" sz="1600" dirty="0"/>
              <a:t>. i.e. Gaussian with the lowest mean represents the language model closest to that of the original POST.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600" dirty="0"/>
              <a:t>In this approach it is assumed that the KL- Divergence values are drawn from 2 such Gaussian distributions, one for Spam and another for not Spam.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600" b="1" dirty="0"/>
              <a:t>Step 2:</a:t>
            </a:r>
            <a:r>
              <a:rPr lang="en-US" sz="1600" dirty="0"/>
              <a:t> To estimate the parameters of the Gaussian distributions EM is used.</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600" b="1" dirty="0"/>
              <a:t>Step 3:</a:t>
            </a:r>
            <a:r>
              <a:rPr lang="en-US" sz="1600" dirty="0"/>
              <a:t> Finally a comment is classified as Spam if its probability is more in the Spam distribution than in the non-Spam distribution. This can be easily achieved by a vertical separator between the distributions as shown in figure below.</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600" dirty="0"/>
              <a:t>By changing the value of the threshold no. false negatives and false positives can be </a:t>
            </a:r>
            <a:r>
              <a:rPr lang="en-US" sz="1600" dirty="0" smtClean="0"/>
              <a:t>controlled</a:t>
            </a:r>
            <a:r>
              <a:rPr lang="en-US" sz="3600" dirty="0" smtClean="0"/>
              <a:t> </a:t>
            </a:r>
            <a:endParaRPr lang="en-US" sz="3600" dirty="0"/>
          </a:p>
        </p:txBody>
      </p:sp>
      <p:pic>
        <p:nvPicPr>
          <p:cNvPr id="17411" name="Picture 3"/>
          <p:cNvPicPr>
            <a:picLocks noChangeAspect="1" noChangeArrowheads="1"/>
          </p:cNvPicPr>
          <p:nvPr/>
        </p:nvPicPr>
        <p:blipFill>
          <a:blip r:embed="rId3"/>
          <a:srcRect/>
          <a:stretch>
            <a:fillRect/>
          </a:stretch>
        </p:blipFill>
        <p:spPr bwMode="auto">
          <a:xfrm>
            <a:off x="689760" y="4641608"/>
            <a:ext cx="7630560" cy="1575525"/>
          </a:xfrm>
          <a:prstGeom prst="rect">
            <a:avLst/>
          </a:prstGeom>
          <a:noFill/>
          <a:ln w="9525">
            <a:noFill/>
            <a:round/>
            <a:headEnd/>
            <a:tailEnd/>
          </a:ln>
          <a:effectLst/>
        </p:spPr>
      </p:pic>
      <p:sp>
        <p:nvSpPr>
          <p:cNvPr id="17412" name="Text Box 4"/>
          <p:cNvSpPr txBox="1">
            <a:spLocks noChangeArrowheads="1"/>
          </p:cNvSpPr>
          <p:nvPr/>
        </p:nvSpPr>
        <p:spPr bwMode="auto">
          <a:xfrm>
            <a:off x="1493280" y="6304982"/>
            <a:ext cx="2108160" cy="313953"/>
          </a:xfrm>
          <a:prstGeom prst="rect">
            <a:avLst/>
          </a:prstGeom>
          <a:noFill/>
          <a:ln w="9525">
            <a:noFill/>
            <a:round/>
            <a:headEnd/>
            <a:tailEnd/>
          </a:ln>
          <a:effectLst/>
        </p:spPr>
        <p:txBody>
          <a:bodyPr wrap="none" lIns="81639" tIns="40820" rIns="81639" bIns="40820"/>
          <a:lstStyle/>
          <a:p>
            <a:pPr>
              <a:tabLst>
                <a:tab pos="656650" algn="l"/>
                <a:tab pos="1313299" algn="l"/>
                <a:tab pos="1969949" algn="l"/>
              </a:tabLst>
            </a:pPr>
            <a:r>
              <a:rPr lang="en-US" dirty="0">
                <a:solidFill>
                  <a:srgbClr val="000000"/>
                </a:solidFill>
                <a:ea typeface="Droid Sans" charset="0"/>
                <a:cs typeface="Droid Sans" charset="0"/>
              </a:rPr>
              <a:t>Mixture of </a:t>
            </a:r>
            <a:r>
              <a:rPr lang="en-US" dirty="0" err="1">
                <a:solidFill>
                  <a:srgbClr val="000000"/>
                </a:solidFill>
                <a:ea typeface="Droid Sans" charset="0"/>
                <a:cs typeface="Droid Sans" charset="0"/>
              </a:rPr>
              <a:t>Gaussains</a:t>
            </a:r>
            <a:endParaRPr lang="en-US" dirty="0">
              <a:solidFill>
                <a:srgbClr val="000000"/>
              </a:solidFill>
              <a:ea typeface="Droid Sans" charset="0"/>
              <a:cs typeface="Droid Sans" charset="0"/>
            </a:endParaRPr>
          </a:p>
        </p:txBody>
      </p:sp>
      <p:sp>
        <p:nvSpPr>
          <p:cNvPr id="17413" name="Text Box 5"/>
          <p:cNvSpPr txBox="1">
            <a:spLocks noChangeArrowheads="1"/>
          </p:cNvSpPr>
          <p:nvPr/>
        </p:nvSpPr>
        <p:spPr bwMode="auto">
          <a:xfrm>
            <a:off x="4914721" y="6217133"/>
            <a:ext cx="3458880" cy="547257"/>
          </a:xfrm>
          <a:prstGeom prst="rect">
            <a:avLst/>
          </a:prstGeom>
          <a:noFill/>
          <a:ln w="9525">
            <a:noFill/>
            <a:round/>
            <a:headEnd/>
            <a:tailEnd/>
          </a:ln>
          <a:effectLst/>
        </p:spPr>
        <p:txBody>
          <a:bodyPr wrap="none" lIns="81639" tIns="40820" rIns="81639" bIns="40820"/>
          <a:lstStyle/>
          <a:p>
            <a:pPr>
              <a:tabLst>
                <a:tab pos="656650" algn="l"/>
                <a:tab pos="1313299" algn="l"/>
                <a:tab pos="1969949" algn="l"/>
                <a:tab pos="2626599" algn="l"/>
                <a:tab pos="3283248" algn="l"/>
              </a:tabLst>
            </a:pPr>
            <a:r>
              <a:rPr lang="en-US" dirty="0">
                <a:solidFill>
                  <a:srgbClr val="000000"/>
                </a:solidFill>
                <a:ea typeface="Droid Sans" charset="0"/>
                <a:cs typeface="Droid Sans" charset="0"/>
              </a:rPr>
              <a:t>Two different Component Gaussian,</a:t>
            </a:r>
          </a:p>
          <a:p>
            <a:pPr>
              <a:tabLst>
                <a:tab pos="656650" algn="l"/>
                <a:tab pos="1313299" algn="l"/>
                <a:tab pos="1969949" algn="l"/>
                <a:tab pos="2626599" algn="l"/>
                <a:tab pos="3283248" algn="l"/>
              </a:tabLst>
            </a:pPr>
            <a:r>
              <a:rPr lang="en-US" dirty="0">
                <a:solidFill>
                  <a:srgbClr val="000000"/>
                </a:solidFill>
                <a:ea typeface="Droid Sans" charset="0"/>
                <a:cs typeface="Droid Sans" charset="0"/>
              </a:rPr>
              <a:t>red being non Spam</a:t>
            </a:r>
          </a:p>
        </p:txBody>
      </p:sp>
      <p:graphicFrame>
        <p:nvGraphicFramePr>
          <p:cNvPr id="8"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Spam classification</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56480" y="1604329"/>
            <a:ext cx="8045280" cy="3977698"/>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This model for Spam detection was tested on 50 Blog posts containing 1024 comments.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68% if the comments were found to be link Spam and so randomly 68% was labeled as Spam and that was taken as the baseline.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p:txBody>
      </p:sp>
      <p:pic>
        <p:nvPicPr>
          <p:cNvPr id="18435" name="Picture 3"/>
          <p:cNvPicPr>
            <a:picLocks noChangeAspect="1" noChangeArrowheads="1"/>
          </p:cNvPicPr>
          <p:nvPr/>
        </p:nvPicPr>
        <p:blipFill>
          <a:blip r:embed="rId3"/>
          <a:srcRect/>
          <a:stretch>
            <a:fillRect/>
          </a:stretch>
        </p:blipFill>
        <p:spPr bwMode="auto">
          <a:xfrm>
            <a:off x="533400" y="4343400"/>
            <a:ext cx="7757280" cy="2079578"/>
          </a:xfrm>
          <a:prstGeom prst="rect">
            <a:avLst/>
          </a:prstGeom>
          <a:noFill/>
          <a:ln w="9525">
            <a:noFill/>
            <a:round/>
            <a:headEnd/>
            <a:tailEnd/>
          </a:ln>
          <a:effectLst/>
        </p:spPr>
      </p:pic>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Results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98241" y="2243756"/>
            <a:ext cx="8045280" cy="3977698"/>
          </a:xfrm>
          <a:ln/>
        </p:spPr>
        <p:txBody>
          <a:bodyPr>
            <a:normAutofit fontScale="70000" lnSpcReduction="2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33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300" dirty="0"/>
              <a:t>Sometimes Spammers can even fake the language model of the posts by copying phrases from the posts in the comments. This may lead to </a:t>
            </a:r>
            <a:r>
              <a:rPr lang="en-US" sz="3300" dirty="0" err="1"/>
              <a:t>mis</a:t>
            </a:r>
            <a:r>
              <a:rPr lang="en-US" sz="3300" dirty="0"/>
              <a:t>-classification of the comments.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300" dirty="0"/>
              <a:t>However this can also provide an opportunity for search engines which has connectivity server to detect such Spam sites which is linked to different blogs (to increase page ranks ) which has completely different language models.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300" dirty="0"/>
              <a:t>Also another limitations is the misclassification of valid comments which uses a different set of vocabulary from the one used in the original post. </a:t>
            </a:r>
            <a:r>
              <a:rPr lang="en-US" dirty="0"/>
              <a:t>  </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Language Model For Text Comparison.</a:t>
                      </a:r>
                    </a:p>
                    <a:p>
                      <a:pPr algn="ctr"/>
                      <a:r>
                        <a:rPr lang="en-US" dirty="0" smtClean="0">
                          <a:solidFill>
                            <a:srgbClr val="00B050"/>
                          </a:solidFill>
                        </a:rPr>
                        <a:t>Limitations of this model.</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456480" y="1604329"/>
            <a:ext cx="8045280" cy="3977698"/>
          </a:xfrm>
          <a:ln/>
        </p:spPr>
        <p:txBody>
          <a:bodyPr>
            <a:normAutofit fontScale="925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Requirement for expansion of this model is that many times blog comments are very short and this causes sparse language models. So to enrich the language models one way is to follow the links in comments and posts and their contents recursively up to a certain depth but here a trade-off has to be made between topic drift and richer language models. </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Language Model For Text Comparison.</a:t>
                      </a:r>
                    </a:p>
                    <a:p>
                      <a:pPr algn="ctr"/>
                      <a:r>
                        <a:rPr lang="en-US" dirty="0" smtClean="0">
                          <a:solidFill>
                            <a:srgbClr val="00B050"/>
                          </a:solidFill>
                        </a:rPr>
                        <a:t>Model Expansion and Future Work .</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08160" y="995145"/>
            <a:ext cx="8377920" cy="5557543"/>
          </a:xfrm>
          <a:ln/>
        </p:spPr>
        <p:txBody>
          <a:bodyPr>
            <a:normAutofit fontScale="70000" lnSpcReduction="2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The previous approach can be used to improve classification rate of General Spam Links and Pages.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Here an extension of the basic approach is used to analyze several sources of information extracted from each web page.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The different sources of information are: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From source: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anchor text , Surrounding anchor text, </a:t>
            </a:r>
            <a:r>
              <a:rPr lang="en-US" dirty="0" err="1"/>
              <a:t>Url</a:t>
            </a:r>
            <a:r>
              <a:rPr lang="en-US" dirty="0"/>
              <a:t> terms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From Target: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Title, Page Content, Meta Tags																																							 </a:t>
            </a:r>
            <a:r>
              <a:rPr lang="en-US" sz="2500" dirty="0"/>
              <a:t>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using these sources of information new features are extracted that will be used for classification of Spam </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 </a:t>
            </a:r>
            <a:endParaRPr lang="en-US" dirty="0"/>
          </a:p>
        </p:txBody>
      </p:sp>
      <p:graphicFrame>
        <p:nvGraphicFramePr>
          <p:cNvPr id="4"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General Spam Detection based on the previous approach</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body"/>
          </p:nvPr>
        </p:nvSpPr>
        <p:spPr>
          <a:xfrm>
            <a:off x="456480" y="913056"/>
            <a:ext cx="8045280" cy="5641073"/>
          </a:xfrm>
          <a:ln/>
        </p:spPr>
        <p:txBody>
          <a:bodyPr anchor="t">
            <a:normAutofit fontScale="77500" lnSpcReduction="20000"/>
          </a:bodyPr>
          <a:lstStyle/>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900" dirty="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900" dirty="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a:t>Here the classifier used to classify Spam pages is a cost sensitive decision tree with bagging being used to increase accuracy. Here while training a cost 0 is set to right classification. Also for Spam pages misclassified as normal the cost set is R times higher than the cost set normal pages misclassified as Spam.  </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a:t>As this approach tries to combine Language models with the existing information to generate better features, the baseline measure considered for this approach is the measure obtained by </a:t>
            </a:r>
            <a:r>
              <a:rPr lang="en-US" sz="2900" dirty="0" err="1"/>
              <a:t>precomputed</a:t>
            </a:r>
            <a:r>
              <a:rPr lang="en-US" sz="2900" dirty="0"/>
              <a:t> content and link features.</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a:t>The performance measure adopted for comparison are True positive, False positive rate and F-measure</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a:t> As with previous approach KL Divergence is used to determine the similarity between the 2 language models.</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900" dirty="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900" dirty="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Method</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6480" y="1604329"/>
            <a:ext cx="8045280" cy="3977698"/>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New features are derived from the difference in language model of source information and target pages information.</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These features are: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Anchor Text – Target Content : A great divergence between this text and content of linked page shows clear evidence of Spam.</a:t>
            </a:r>
          </a:p>
          <a:p>
            <a:pPr algn="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p:txBody>
      </p:sp>
      <p:pic>
        <p:nvPicPr>
          <p:cNvPr id="23555" name="Picture 3"/>
          <p:cNvPicPr>
            <a:picLocks noChangeAspect="1" noChangeArrowheads="1"/>
          </p:cNvPicPr>
          <p:nvPr/>
        </p:nvPicPr>
        <p:blipFill>
          <a:blip r:embed="rId3"/>
          <a:srcRect/>
          <a:stretch>
            <a:fillRect/>
          </a:stretch>
        </p:blipFill>
        <p:spPr bwMode="auto">
          <a:xfrm>
            <a:off x="829440" y="4396782"/>
            <a:ext cx="4811040" cy="1990289"/>
          </a:xfrm>
          <a:prstGeom prst="rect">
            <a:avLst/>
          </a:prstGeom>
          <a:noFill/>
          <a:ln w="9525">
            <a:noFill/>
            <a:round/>
            <a:headEnd/>
            <a:tailEnd/>
          </a:ln>
          <a:effectLst/>
        </p:spPr>
      </p:pic>
      <p:sp>
        <p:nvSpPr>
          <p:cNvPr id="23556" name="Text Box 4"/>
          <p:cNvSpPr txBox="1">
            <a:spLocks noChangeArrowheads="1"/>
          </p:cNvSpPr>
          <p:nvPr/>
        </p:nvSpPr>
        <p:spPr bwMode="auto">
          <a:xfrm>
            <a:off x="6137280" y="4396782"/>
            <a:ext cx="2488320" cy="1012426"/>
          </a:xfrm>
          <a:prstGeom prst="rect">
            <a:avLst/>
          </a:prstGeom>
          <a:noFill/>
          <a:ln w="9525">
            <a:noFill/>
            <a:round/>
            <a:headEnd/>
            <a:tailEnd/>
          </a:ln>
          <a:effectLst/>
        </p:spPr>
        <p:txBody>
          <a:bodyPr lIns="81639" tIns="40820" rIns="81639" bIns="40820"/>
          <a:lstStyle/>
          <a:p>
            <a:pPr>
              <a:tabLst>
                <a:tab pos="656650" algn="l"/>
                <a:tab pos="1313299" algn="l"/>
                <a:tab pos="1969949" algn="l"/>
              </a:tabLst>
            </a:pPr>
            <a:r>
              <a:rPr lang="en-US" dirty="0">
                <a:solidFill>
                  <a:srgbClr val="000000"/>
                </a:solidFill>
                <a:ea typeface="Droid Sans" charset="0"/>
                <a:cs typeface="Droid Sans" charset="0"/>
              </a:rPr>
              <a:t>Figure showing KL Divergence Between Anchor Text and Target Content.</a:t>
            </a:r>
          </a:p>
        </p:txBody>
      </p:sp>
      <p:graphicFrame>
        <p:nvGraphicFramePr>
          <p:cNvPr id="7"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Description of the new Features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body"/>
          </p:nvPr>
        </p:nvSpPr>
        <p:spPr>
          <a:xfrm>
            <a:off x="457200" y="838200"/>
            <a:ext cx="8334720" cy="6019800"/>
          </a:xfrm>
          <a:ln/>
        </p:spPr>
        <p:txBody>
          <a:bodyPr anchor="t"/>
          <a:lstStyle/>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From </a:t>
            </a:r>
            <a:r>
              <a:rPr lang="en-US" sz="2400" dirty="0"/>
              <a:t>the previous graph we can see alone anchor text does not provide distinguishing value </a:t>
            </a:r>
            <a:r>
              <a:rPr lang="en-US" sz="2400" dirty="0" err="1"/>
              <a:t>eg</a:t>
            </a:r>
            <a:r>
              <a:rPr lang="en-US" sz="2400" dirty="0"/>
              <a:t>. From a link having “click me ” there is no way to distinguish between normal and spam. 														The surrounding anchor text provides much more information and richer language model.</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	</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We can see that the Spam curve is displaced more towards higher KL divergence value.</a:t>
            </a:r>
          </a:p>
        </p:txBody>
      </p:sp>
      <p:pic>
        <p:nvPicPr>
          <p:cNvPr id="24578" name="Picture 2"/>
          <p:cNvPicPr>
            <a:picLocks noChangeAspect="1" noChangeArrowheads="1"/>
          </p:cNvPicPr>
          <p:nvPr/>
        </p:nvPicPr>
        <p:blipFill>
          <a:blip r:embed="rId3"/>
          <a:srcRect/>
          <a:stretch>
            <a:fillRect/>
          </a:stretch>
        </p:blipFill>
        <p:spPr bwMode="auto">
          <a:xfrm>
            <a:off x="838200" y="3200400"/>
            <a:ext cx="4849920" cy="1742583"/>
          </a:xfrm>
          <a:prstGeom prst="rect">
            <a:avLst/>
          </a:prstGeom>
          <a:noFill/>
          <a:ln w="9525">
            <a:noFill/>
            <a:round/>
            <a:headEnd/>
            <a:tailEnd/>
          </a:ln>
          <a:effectLst/>
        </p:spPr>
      </p:pic>
      <p:sp>
        <p:nvSpPr>
          <p:cNvPr id="24579" name="Text Box 3"/>
          <p:cNvSpPr txBox="1">
            <a:spLocks noChangeArrowheads="1"/>
          </p:cNvSpPr>
          <p:nvPr/>
        </p:nvSpPr>
        <p:spPr bwMode="auto">
          <a:xfrm>
            <a:off x="6137280" y="3318109"/>
            <a:ext cx="3025440" cy="1012427"/>
          </a:xfrm>
          <a:prstGeom prst="rect">
            <a:avLst/>
          </a:prstGeom>
          <a:noFill/>
          <a:ln w="9525">
            <a:noFill/>
            <a:round/>
            <a:headEnd/>
            <a:tailEnd/>
          </a:ln>
          <a:effectLst/>
        </p:spPr>
        <p:txBody>
          <a:bodyPr wrap="none" lIns="81639" tIns="40820" rIns="81639" bIns="40820"/>
          <a:lstStyle/>
          <a:p>
            <a:pPr>
              <a:tabLst>
                <a:tab pos="656650" algn="l"/>
                <a:tab pos="1313299" algn="l"/>
                <a:tab pos="1969949" algn="l"/>
                <a:tab pos="2626599" algn="l"/>
              </a:tabLst>
            </a:pPr>
            <a:r>
              <a:rPr lang="en-US" dirty="0">
                <a:solidFill>
                  <a:srgbClr val="000000"/>
                </a:solidFill>
                <a:ea typeface="Droid Sans" charset="0"/>
                <a:cs typeface="Droid Sans" charset="0"/>
              </a:rPr>
              <a:t>Figure showing KL Divergence </a:t>
            </a:r>
          </a:p>
          <a:p>
            <a:pPr>
              <a:tabLst>
                <a:tab pos="656650" algn="l"/>
                <a:tab pos="1313299" algn="l"/>
                <a:tab pos="1969949" algn="l"/>
                <a:tab pos="2626599" algn="l"/>
              </a:tabLst>
            </a:pPr>
            <a:r>
              <a:rPr lang="en-US" dirty="0">
                <a:solidFill>
                  <a:srgbClr val="000000"/>
                </a:solidFill>
                <a:ea typeface="Droid Sans" charset="0"/>
                <a:cs typeface="Droid Sans" charset="0"/>
              </a:rPr>
              <a:t>between Surrounding Anchor </a:t>
            </a:r>
          </a:p>
          <a:p>
            <a:pPr>
              <a:tabLst>
                <a:tab pos="656650" algn="l"/>
                <a:tab pos="1313299" algn="l"/>
                <a:tab pos="1969949" algn="l"/>
                <a:tab pos="2626599" algn="l"/>
              </a:tabLst>
            </a:pPr>
            <a:r>
              <a:rPr lang="en-US" dirty="0">
                <a:solidFill>
                  <a:srgbClr val="000000"/>
                </a:solidFill>
                <a:ea typeface="Droid Sans" charset="0"/>
                <a:cs typeface="Droid Sans" charset="0"/>
              </a:rPr>
              <a:t>Text and Target Content.</a:t>
            </a:r>
          </a:p>
          <a:p>
            <a:pPr>
              <a:tabLst>
                <a:tab pos="656650" algn="l"/>
                <a:tab pos="1313299" algn="l"/>
                <a:tab pos="1969949" algn="l"/>
                <a:tab pos="2626599" algn="l"/>
              </a:tabLst>
            </a:pPr>
            <a:endParaRPr lang="en-US" dirty="0">
              <a:solidFill>
                <a:srgbClr val="000000"/>
              </a:solidFill>
              <a:ea typeface="Droid Sans" charset="0"/>
              <a:cs typeface="Droid Sans" charset="0"/>
            </a:endParaRP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Description of the new Features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body"/>
          </p:nvPr>
        </p:nvSpPr>
        <p:spPr>
          <a:xfrm>
            <a:off x="533400" y="553018"/>
            <a:ext cx="8045280" cy="6304982"/>
          </a:xfrm>
          <a:ln/>
        </p:spPr>
        <p:txBody>
          <a:bodyPr anchor="t">
            <a:normAutofit/>
          </a:bodyPr>
          <a:lstStyle/>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smtClean="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err="1" smtClean="0"/>
              <a:t>Url</a:t>
            </a:r>
            <a:r>
              <a:rPr lang="en-US" sz="2400" dirty="0" smtClean="0"/>
              <a:t> Terms – Target Content: </a:t>
            </a:r>
            <a:r>
              <a:rPr lang="en-US" sz="2400" dirty="0"/>
              <a:t>	</a:t>
            </a:r>
            <a:r>
              <a:rPr lang="en-US" sz="2400" dirty="0" smtClean="0"/>
              <a:t>The </a:t>
            </a:r>
            <a:r>
              <a:rPr lang="en-US" sz="2400" dirty="0" err="1"/>
              <a:t>Url</a:t>
            </a:r>
            <a:r>
              <a:rPr lang="en-US" sz="2400" dirty="0"/>
              <a:t> terms are mainly </a:t>
            </a:r>
            <a:r>
              <a:rPr lang="en-US" sz="2400" dirty="0" err="1"/>
              <a:t>protocol,domain,path</a:t>
            </a:r>
            <a:r>
              <a:rPr lang="en-US" sz="2400" dirty="0"/>
              <a:t> and file.	</a:t>
            </a:r>
            <a:r>
              <a:rPr lang="en-US" sz="2400" dirty="0" smtClean="0"/>
              <a:t> </a:t>
            </a:r>
            <a:r>
              <a:rPr lang="en-US" sz="2400" dirty="0"/>
              <a:t>The language model from these terms can be used to detect Spam techniques.										</a:t>
            </a:r>
            <a:r>
              <a:rPr lang="en-US" sz="2400" dirty="0" smtClean="0"/>
              <a:t> </a:t>
            </a:r>
            <a:r>
              <a:rPr lang="en-US" sz="2400" dirty="0" err="1"/>
              <a:t>eg</a:t>
            </a:r>
            <a:r>
              <a:rPr lang="en-US" sz="2400" dirty="0"/>
              <a:t>.  </a:t>
            </a:r>
            <a:r>
              <a:rPr lang="en-US" sz="2400" dirty="0" smtClean="0">
                <a:hlinkClick r:id="rId3"/>
              </a:rPr>
              <a:t>www.domain.com/big-money-youtube-free-download-poker-online.html</a:t>
            </a:r>
            <a:r>
              <a:rPr lang="en-US" sz="2400" dirty="0" smtClean="0"/>
              <a:t> and </a:t>
            </a:r>
            <a:r>
              <a:rPr lang="en-US" sz="2400" dirty="0"/>
              <a:t>it is linked to an online music store so then it can be said that this link is Spam.                                       </a:t>
            </a:r>
            <a:endParaRPr lang="en-US" sz="2400" dirty="0" smtClean="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t>            </a:t>
            </a:r>
            <a:r>
              <a:rPr lang="en-US" sz="1800" dirty="0"/>
              <a:t>So 60% (by analyzing several </a:t>
            </a:r>
            <a:r>
              <a:rPr lang="en-US" sz="1800" dirty="0" err="1"/>
              <a:t>urls</a:t>
            </a:r>
            <a:r>
              <a:rPr lang="en-US" sz="1800" dirty="0"/>
              <a:t> )of the terms are used to calculate the KL Divergence between </a:t>
            </a:r>
            <a:r>
              <a:rPr lang="en-US" sz="1800" dirty="0" err="1"/>
              <a:t>url</a:t>
            </a:r>
            <a:r>
              <a:rPr lang="en-US" sz="1800" dirty="0"/>
              <a:t> terms and target content.</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  		</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a:t>The figure clearly shows difference between normal and Spam histograms.</a:t>
            </a:r>
          </a:p>
        </p:txBody>
      </p:sp>
      <p:pic>
        <p:nvPicPr>
          <p:cNvPr id="25602" name="Picture 2"/>
          <p:cNvPicPr>
            <a:picLocks noChangeAspect="1" noChangeArrowheads="1"/>
          </p:cNvPicPr>
          <p:nvPr/>
        </p:nvPicPr>
        <p:blipFill>
          <a:blip r:embed="rId4"/>
          <a:srcRect/>
          <a:stretch>
            <a:fillRect/>
          </a:stretch>
        </p:blipFill>
        <p:spPr bwMode="auto">
          <a:xfrm>
            <a:off x="838200" y="4267200"/>
            <a:ext cx="4811040" cy="1659054"/>
          </a:xfrm>
          <a:prstGeom prst="rect">
            <a:avLst/>
          </a:prstGeom>
          <a:noFill/>
          <a:ln w="9525">
            <a:noFill/>
            <a:round/>
            <a:headEnd/>
            <a:tailEnd/>
          </a:ln>
          <a:effectLst/>
        </p:spPr>
      </p:pic>
      <p:sp>
        <p:nvSpPr>
          <p:cNvPr id="25603" name="Text Box 3"/>
          <p:cNvSpPr txBox="1">
            <a:spLocks noChangeArrowheads="1"/>
          </p:cNvSpPr>
          <p:nvPr/>
        </p:nvSpPr>
        <p:spPr bwMode="auto">
          <a:xfrm>
            <a:off x="5889601" y="4231164"/>
            <a:ext cx="2930400" cy="779122"/>
          </a:xfrm>
          <a:prstGeom prst="rect">
            <a:avLst/>
          </a:prstGeom>
          <a:noFill/>
          <a:ln w="9525">
            <a:noFill/>
            <a:round/>
            <a:headEnd/>
            <a:tailEnd/>
          </a:ln>
          <a:effectLst/>
        </p:spPr>
        <p:txBody>
          <a:bodyPr wrap="none" lIns="81639" tIns="40820" rIns="81639" bIns="40820"/>
          <a:lstStyle/>
          <a:p>
            <a:pPr>
              <a:tabLst>
                <a:tab pos="656650" algn="l"/>
                <a:tab pos="1313299" algn="l"/>
                <a:tab pos="1969949" algn="l"/>
                <a:tab pos="2626599" algn="l"/>
              </a:tabLst>
            </a:pPr>
            <a:r>
              <a:rPr lang="en-US" dirty="0">
                <a:solidFill>
                  <a:srgbClr val="000000"/>
                </a:solidFill>
                <a:ea typeface="Droid Sans" charset="0"/>
                <a:cs typeface="Droid Sans" charset="0"/>
              </a:rPr>
              <a:t>Figure shows KL divergence </a:t>
            </a:r>
          </a:p>
          <a:p>
            <a:pPr>
              <a:tabLst>
                <a:tab pos="656650" algn="l"/>
                <a:tab pos="1313299" algn="l"/>
                <a:tab pos="1969949" algn="l"/>
                <a:tab pos="2626599" algn="l"/>
              </a:tabLst>
            </a:pPr>
            <a:r>
              <a:rPr lang="en-US" dirty="0">
                <a:solidFill>
                  <a:srgbClr val="000000"/>
                </a:solidFill>
                <a:ea typeface="Droid Sans" charset="0"/>
                <a:cs typeface="Droid Sans" charset="0"/>
              </a:rPr>
              <a:t>between </a:t>
            </a:r>
            <a:r>
              <a:rPr lang="en-US" dirty="0" err="1">
                <a:solidFill>
                  <a:srgbClr val="000000"/>
                </a:solidFill>
                <a:ea typeface="Droid Sans" charset="0"/>
                <a:cs typeface="Droid Sans" charset="0"/>
              </a:rPr>
              <a:t>Url</a:t>
            </a:r>
            <a:r>
              <a:rPr lang="en-US" dirty="0">
                <a:solidFill>
                  <a:srgbClr val="000000"/>
                </a:solidFill>
                <a:ea typeface="Droid Sans" charset="0"/>
                <a:cs typeface="Droid Sans" charset="0"/>
              </a:rPr>
              <a:t> terms and Target </a:t>
            </a:r>
          </a:p>
          <a:p>
            <a:pPr>
              <a:tabLst>
                <a:tab pos="656650" algn="l"/>
                <a:tab pos="1313299" algn="l"/>
                <a:tab pos="1969949" algn="l"/>
                <a:tab pos="2626599" algn="l"/>
              </a:tabLst>
            </a:pPr>
            <a:r>
              <a:rPr lang="en-US" dirty="0">
                <a:solidFill>
                  <a:srgbClr val="000000"/>
                </a:solidFill>
                <a:ea typeface="Droid Sans" charset="0"/>
                <a:cs typeface="Droid Sans" charset="0"/>
              </a:rPr>
              <a:t>Contents  </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URL Terms.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382000" cy="5638800"/>
          </a:xfrm>
        </p:spPr>
        <p:txBody>
          <a:bodyPr>
            <a:normAutofit/>
          </a:bodyPr>
          <a:lstStyle/>
          <a:p>
            <a:r>
              <a:rPr lang="en-US" sz="1600" dirty="0" smtClean="0"/>
              <a:t>Phishing attacks in the United States caused $3.2 billion loss in 2007, with about 3.6 million victims falling for the attacks, a huge increase from the 2.3 million the year before.</a:t>
            </a:r>
          </a:p>
          <a:p>
            <a:r>
              <a:rPr lang="en-US" sz="1600" dirty="0" smtClean="0"/>
              <a:t>Q1 2012 summary for Spam emails :    </a:t>
            </a:r>
          </a:p>
          <a:p>
            <a:pPr>
              <a:buNone/>
            </a:pPr>
            <a:r>
              <a:rPr lang="en-US" sz="1600" dirty="0" smtClean="0"/>
              <a:t>		In Q1 of 2012, the share of spam in mail traffic was down 3 percentage points compared to the previous quarter, averaging 76.6%.Asia (44%) and Latin America (21%) remain the most prominent sources of spam. </a:t>
            </a:r>
          </a:p>
          <a:p>
            <a:pPr>
              <a:buNone/>
            </a:pPr>
            <a:r>
              <a:rPr lang="en-US" sz="1600" dirty="0" smtClean="0"/>
              <a:t>		The proportion of emails with malicious attachments grew by 0.1 percentage points compared to Q4 2011 and averaged 3.3%The share of phishing emails averaged 0.02% of all mail traffic. </a:t>
            </a:r>
            <a:endParaRPr lang="en-US" dirty="0" smtClean="0"/>
          </a:p>
          <a:p>
            <a:pPr>
              <a:buNone/>
            </a:pPr>
            <a:endParaRPr lang="en-US" dirty="0" smtClean="0"/>
          </a:p>
          <a:p>
            <a:pPr>
              <a:buNone/>
            </a:pPr>
            <a:endParaRPr lang="en-US" dirty="0" smtClean="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Why</a:t>
                      </a:r>
                      <a:r>
                        <a:rPr lang="en-US" baseline="0" dirty="0" smtClean="0">
                          <a:solidFill>
                            <a:srgbClr val="00B050"/>
                          </a:solidFill>
                        </a:rPr>
                        <a:t> We Need To Know This</a:t>
                      </a:r>
                      <a:r>
                        <a:rPr lang="en-US" dirty="0" smtClean="0">
                          <a:solidFill>
                            <a:srgbClr val="00B050"/>
                          </a:solidFill>
                        </a:rPr>
                        <a:t>.</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Motivations</a:t>
                      </a:r>
                      <a:r>
                        <a:rPr lang="en-US" baseline="0" dirty="0" smtClean="0">
                          <a:solidFill>
                            <a:srgbClr val="002060"/>
                          </a:solidFill>
                        </a:rPr>
                        <a:t> Behind.</a:t>
                      </a:r>
                      <a:endParaRPr lang="en-US" dirty="0">
                        <a:solidFill>
                          <a:srgbClr val="002060"/>
                        </a:solidFill>
                      </a:endParaRPr>
                    </a:p>
                  </a:txBody>
                  <a:tcPr>
                    <a:solidFill>
                      <a:schemeClr val="accent3">
                        <a:lumMod val="20000"/>
                        <a:lumOff val="80000"/>
                      </a:schemeClr>
                    </a:solidFill>
                  </a:tcPr>
                </a:tc>
              </a:tr>
            </a:tbl>
          </a:graphicData>
        </a:graphic>
      </p:graphicFrame>
      <p:pic>
        <p:nvPicPr>
          <p:cNvPr id="6" name="Picture 5" descr="spam-cartoon.png"/>
          <p:cNvPicPr>
            <a:picLocks noChangeAspect="1"/>
          </p:cNvPicPr>
          <p:nvPr/>
        </p:nvPicPr>
        <p:blipFill>
          <a:blip r:embed="rId4"/>
          <a:stretch>
            <a:fillRect/>
          </a:stretch>
        </p:blipFill>
        <p:spPr>
          <a:xfrm>
            <a:off x="98497" y="3601078"/>
            <a:ext cx="4625903" cy="3374788"/>
          </a:xfrm>
          <a:prstGeom prst="rect">
            <a:avLst/>
          </a:prstGeom>
        </p:spPr>
      </p:pic>
      <p:sp>
        <p:nvSpPr>
          <p:cNvPr id="7" name="TextBox 6"/>
          <p:cNvSpPr txBox="1"/>
          <p:nvPr/>
        </p:nvSpPr>
        <p:spPr>
          <a:xfrm>
            <a:off x="4800600" y="4114800"/>
            <a:ext cx="4191000" cy="2590800"/>
          </a:xfrm>
          <a:prstGeom prst="rect">
            <a:avLst/>
          </a:prstGeom>
          <a:noFill/>
        </p:spPr>
        <p:txBody>
          <a:bodyPr wrap="square" rtlCol="0">
            <a:spAutoFit/>
          </a:bodyPr>
          <a:lstStyle/>
          <a:p>
            <a:endParaRPr lang="en-US" dirty="0" smtClean="0"/>
          </a:p>
          <a:p>
            <a:r>
              <a:rPr lang="en-US" dirty="0" smtClean="0"/>
              <a:t>	</a:t>
            </a:r>
            <a:r>
              <a:rPr lang="en-US" sz="2000" b="1" u="sng" dirty="0" smtClean="0"/>
              <a:t>Natural Language and ML based approach will be useful for automatic detection of spam and phishing attack.  So the motivation behind today’s talk is to describe some novel ideas related to this.</a:t>
            </a:r>
            <a:endParaRPr lang="en-US" b="1" u="sng" dirty="0" smtClean="0"/>
          </a:p>
          <a:p>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body"/>
          </p:nvPr>
        </p:nvSpPr>
        <p:spPr>
          <a:xfrm>
            <a:off x="496800" y="335556"/>
            <a:ext cx="8045280" cy="6051515"/>
          </a:xfrm>
          <a:ln/>
        </p:spPr>
        <p:txBody>
          <a:bodyPr anchor="t">
            <a:normAutofit/>
          </a:bodyPr>
          <a:lstStyle/>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000" dirty="0" smtClean="0"/>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Other features are:	    Anchor Text – Title, Surrounding Anchor Text – Title, </a:t>
            </a:r>
            <a:r>
              <a:rPr lang="en-US" sz="2000" dirty="0" err="1" smtClean="0"/>
              <a:t>Url</a:t>
            </a:r>
            <a:r>
              <a:rPr lang="en-US" sz="2000" dirty="0" smtClean="0"/>
              <a:t>-Terms Title.</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		Another </a:t>
            </a:r>
            <a:r>
              <a:rPr lang="en-US" sz="2000" dirty="0"/>
              <a:t>important source of information of a web page are its Meta Tags:													These are mainly used by search engine optimizations and attributes like 'Description' and 'keywords' which is used to in this approach to build a virtual document.</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a:t>Now combining sources of information from the source page to create richer language model and computing its divergence with meta tags gives a better probability distribution  of a page being Spam.		</a:t>
            </a:r>
            <a:r>
              <a:rPr lang="en-US" sz="2400" dirty="0"/>
              <a:t>				            	</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p:txBody>
      </p:sp>
      <p:pic>
        <p:nvPicPr>
          <p:cNvPr id="26626" name="Picture 2"/>
          <p:cNvPicPr>
            <a:picLocks noChangeAspect="1" noChangeArrowheads="1"/>
          </p:cNvPicPr>
          <p:nvPr/>
        </p:nvPicPr>
        <p:blipFill>
          <a:blip r:embed="rId3"/>
          <a:srcRect/>
          <a:stretch>
            <a:fillRect/>
          </a:stretch>
        </p:blipFill>
        <p:spPr bwMode="auto">
          <a:xfrm>
            <a:off x="762000" y="4800600"/>
            <a:ext cx="4482720" cy="1659054"/>
          </a:xfrm>
          <a:prstGeom prst="rect">
            <a:avLst/>
          </a:prstGeom>
          <a:noFill/>
          <a:ln w="9525">
            <a:noFill/>
            <a:round/>
            <a:headEnd/>
            <a:tailEnd/>
          </a:ln>
          <a:effectLst/>
        </p:spPr>
      </p:pic>
      <p:sp>
        <p:nvSpPr>
          <p:cNvPr id="26627" name="Text Box 3"/>
          <p:cNvSpPr txBox="1">
            <a:spLocks noChangeArrowheads="1"/>
          </p:cNvSpPr>
          <p:nvPr/>
        </p:nvSpPr>
        <p:spPr bwMode="auto">
          <a:xfrm>
            <a:off x="5562600" y="4876800"/>
            <a:ext cx="3411360" cy="1244291"/>
          </a:xfrm>
          <a:prstGeom prst="rect">
            <a:avLst/>
          </a:prstGeom>
          <a:noFill/>
          <a:ln w="9525">
            <a:noFill/>
            <a:round/>
            <a:headEnd/>
            <a:tailEnd/>
          </a:ln>
          <a:effectLst/>
        </p:spPr>
        <p:txBody>
          <a:bodyPr wrap="none" lIns="81639" tIns="40820" rIns="81639" bIns="40820"/>
          <a:lstStyle/>
          <a:p>
            <a:pPr>
              <a:tabLst>
                <a:tab pos="656650" algn="l"/>
                <a:tab pos="1313299" algn="l"/>
                <a:tab pos="1969949" algn="l"/>
                <a:tab pos="2626599" algn="l"/>
                <a:tab pos="3283248" algn="l"/>
              </a:tabLst>
            </a:pPr>
            <a:r>
              <a:rPr lang="en-US" dirty="0">
                <a:solidFill>
                  <a:srgbClr val="000000"/>
                </a:solidFill>
                <a:ea typeface="Droid Sans" charset="0"/>
                <a:cs typeface="Droid Sans" charset="0"/>
              </a:rPr>
              <a:t>Figure shows the probability </a:t>
            </a:r>
          </a:p>
          <a:p>
            <a:pPr>
              <a:tabLst>
                <a:tab pos="656650" algn="l"/>
                <a:tab pos="1313299" algn="l"/>
                <a:tab pos="1969949" algn="l"/>
                <a:tab pos="2626599" algn="l"/>
                <a:tab pos="3283248" algn="l"/>
              </a:tabLst>
            </a:pPr>
            <a:r>
              <a:rPr lang="en-US" dirty="0">
                <a:solidFill>
                  <a:srgbClr val="000000"/>
                </a:solidFill>
                <a:ea typeface="Droid Sans" charset="0"/>
                <a:cs typeface="Droid Sans" charset="0"/>
              </a:rPr>
              <a:t>distribution of Spam and normal</a:t>
            </a:r>
          </a:p>
          <a:p>
            <a:pPr>
              <a:tabLst>
                <a:tab pos="656650" algn="l"/>
                <a:tab pos="1313299" algn="l"/>
                <a:tab pos="1969949" algn="l"/>
                <a:tab pos="2626599" algn="l"/>
                <a:tab pos="3283248" algn="l"/>
              </a:tabLst>
            </a:pPr>
            <a:r>
              <a:rPr lang="en-US" dirty="0">
                <a:solidFill>
                  <a:srgbClr val="000000"/>
                </a:solidFill>
                <a:ea typeface="Droid Sans" charset="0"/>
                <a:cs typeface="Droid Sans" charset="0"/>
              </a:rPr>
              <a:t>With KL divergence of combination </a:t>
            </a:r>
          </a:p>
          <a:p>
            <a:pPr>
              <a:tabLst>
                <a:tab pos="656650" algn="l"/>
                <a:tab pos="1313299" algn="l"/>
                <a:tab pos="1969949" algn="l"/>
                <a:tab pos="2626599" algn="l"/>
                <a:tab pos="3283248" algn="l"/>
              </a:tabLst>
            </a:pPr>
            <a:r>
              <a:rPr lang="en-US" dirty="0">
                <a:solidFill>
                  <a:srgbClr val="000000"/>
                </a:solidFill>
                <a:ea typeface="Droid Sans" charset="0"/>
                <a:cs typeface="Droid Sans" charset="0"/>
              </a:rPr>
              <a:t>Surrounding Text and </a:t>
            </a:r>
            <a:r>
              <a:rPr lang="en-US" dirty="0" err="1">
                <a:solidFill>
                  <a:srgbClr val="000000"/>
                </a:solidFill>
                <a:ea typeface="Droid Sans" charset="0"/>
                <a:cs typeface="Droid Sans" charset="0"/>
              </a:rPr>
              <a:t>Url</a:t>
            </a:r>
            <a:r>
              <a:rPr lang="en-US" dirty="0">
                <a:solidFill>
                  <a:srgbClr val="000000"/>
                </a:solidFill>
                <a:ea typeface="Droid Sans" charset="0"/>
                <a:cs typeface="Droid Sans" charset="0"/>
              </a:rPr>
              <a:t> Terms </a:t>
            </a:r>
          </a:p>
          <a:p>
            <a:pPr>
              <a:tabLst>
                <a:tab pos="656650" algn="l"/>
                <a:tab pos="1313299" algn="l"/>
                <a:tab pos="1969949" algn="l"/>
                <a:tab pos="2626599" algn="l"/>
                <a:tab pos="3283248" algn="l"/>
              </a:tabLst>
            </a:pPr>
            <a:r>
              <a:rPr lang="en-US" dirty="0">
                <a:solidFill>
                  <a:srgbClr val="000000"/>
                </a:solidFill>
                <a:ea typeface="Droid Sans" charset="0"/>
                <a:cs typeface="Droid Sans" charset="0"/>
              </a:rPr>
              <a:t>with meta tags. </a:t>
            </a:r>
          </a:p>
        </p:txBody>
      </p:sp>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FEATURES. </a:t>
                      </a: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body"/>
          </p:nvPr>
        </p:nvSpPr>
        <p:spPr>
          <a:xfrm>
            <a:off x="456480" y="995145"/>
            <a:ext cx="8045280" cy="5391926"/>
          </a:xfrm>
          <a:ln/>
        </p:spPr>
        <p:txBody>
          <a:bodyPr anchor="t"/>
          <a:lstStyle/>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a:t>So far it was assumed irrespective of the type of links the distribution of normal and Spam over Divergence measure would be the same but in reality its not. This is due to fact that search engines considers relationship (ratio) among internal and external links to compute Page Ranks. So spammers accordingly use this information to spam their links accordingly. This is also justified from the following figures.</a:t>
            </a:r>
          </a:p>
          <a:p>
            <a:pPr marL="391686" indent="-293764" algn="l">
              <a:spcAft>
                <a:spcPts val="1293"/>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p:txBody>
      </p:sp>
      <p:pic>
        <p:nvPicPr>
          <p:cNvPr id="27651" name="Picture 3"/>
          <p:cNvPicPr>
            <a:picLocks noChangeAspect="1" noChangeArrowheads="1"/>
          </p:cNvPicPr>
          <p:nvPr/>
        </p:nvPicPr>
        <p:blipFill>
          <a:blip r:embed="rId3"/>
          <a:srcRect/>
          <a:stretch>
            <a:fillRect/>
          </a:stretch>
        </p:blipFill>
        <p:spPr bwMode="auto">
          <a:xfrm>
            <a:off x="527040" y="3732872"/>
            <a:ext cx="5029920" cy="2868781"/>
          </a:xfrm>
          <a:prstGeom prst="rect">
            <a:avLst/>
          </a:prstGeom>
          <a:noFill/>
          <a:ln w="9525">
            <a:noFill/>
            <a:round/>
            <a:headEnd/>
            <a:tailEnd/>
          </a:ln>
          <a:effectLst/>
        </p:spPr>
      </p:pic>
      <p:sp>
        <p:nvSpPr>
          <p:cNvPr id="27652" name="Text Box 4"/>
          <p:cNvSpPr txBox="1">
            <a:spLocks noChangeArrowheads="1"/>
          </p:cNvSpPr>
          <p:nvPr/>
        </p:nvSpPr>
        <p:spPr bwMode="auto">
          <a:xfrm>
            <a:off x="5971680" y="3982018"/>
            <a:ext cx="3075840" cy="1244291"/>
          </a:xfrm>
          <a:prstGeom prst="rect">
            <a:avLst/>
          </a:prstGeom>
          <a:noFill/>
          <a:ln w="9525">
            <a:noFill/>
            <a:round/>
            <a:headEnd/>
            <a:tailEnd/>
          </a:ln>
          <a:effectLst/>
        </p:spPr>
        <p:txBody>
          <a:bodyPr wrap="none" lIns="81639" tIns="40820" rIns="81639" bIns="40820"/>
          <a:lstStyle/>
          <a:p>
            <a:pPr>
              <a:tabLst>
                <a:tab pos="656650" algn="l"/>
                <a:tab pos="1313299" algn="l"/>
                <a:tab pos="1969949" algn="l"/>
                <a:tab pos="2626599" algn="l"/>
              </a:tabLst>
            </a:pPr>
            <a:r>
              <a:rPr lang="en-US" dirty="0">
                <a:solidFill>
                  <a:srgbClr val="000000"/>
                </a:solidFill>
                <a:ea typeface="Droid Sans" charset="0"/>
                <a:cs typeface="Droid Sans" charset="0"/>
              </a:rPr>
              <a:t>Top Figure shows distribution </a:t>
            </a:r>
          </a:p>
          <a:p>
            <a:pPr>
              <a:tabLst>
                <a:tab pos="656650" algn="l"/>
                <a:tab pos="1313299" algn="l"/>
                <a:tab pos="1969949" algn="l"/>
                <a:tab pos="2626599" algn="l"/>
              </a:tabLst>
            </a:pPr>
            <a:r>
              <a:rPr lang="en-US" dirty="0">
                <a:solidFill>
                  <a:srgbClr val="000000"/>
                </a:solidFill>
                <a:ea typeface="Droid Sans" charset="0"/>
                <a:cs typeface="Droid Sans" charset="0"/>
              </a:rPr>
              <a:t>of Spam and normal for anchor </a:t>
            </a:r>
          </a:p>
          <a:p>
            <a:pPr>
              <a:tabLst>
                <a:tab pos="656650" algn="l"/>
                <a:tab pos="1313299" algn="l"/>
                <a:tab pos="1969949" algn="l"/>
                <a:tab pos="2626599" algn="l"/>
              </a:tabLst>
            </a:pPr>
            <a:r>
              <a:rPr lang="en-US" dirty="0">
                <a:solidFill>
                  <a:srgbClr val="000000"/>
                </a:solidFill>
                <a:ea typeface="Droid Sans" charset="0"/>
                <a:cs typeface="Droid Sans" charset="0"/>
              </a:rPr>
              <a:t>Text – Content for internal links </a:t>
            </a:r>
          </a:p>
          <a:p>
            <a:pPr>
              <a:tabLst>
                <a:tab pos="656650" algn="l"/>
                <a:tab pos="1313299" algn="l"/>
                <a:tab pos="1969949" algn="l"/>
                <a:tab pos="2626599" algn="l"/>
              </a:tabLst>
            </a:pPr>
            <a:r>
              <a:rPr lang="en-US" dirty="0">
                <a:solidFill>
                  <a:srgbClr val="000000"/>
                </a:solidFill>
                <a:ea typeface="Droid Sans" charset="0"/>
                <a:cs typeface="Droid Sans" charset="0"/>
              </a:rPr>
              <a:t>and bottom shows for external </a:t>
            </a:r>
          </a:p>
          <a:p>
            <a:pPr>
              <a:tabLst>
                <a:tab pos="656650" algn="l"/>
                <a:tab pos="1313299" algn="l"/>
                <a:tab pos="1969949" algn="l"/>
                <a:tab pos="2626599" algn="l"/>
              </a:tabLst>
            </a:pPr>
            <a:r>
              <a:rPr lang="en-US" dirty="0">
                <a:solidFill>
                  <a:srgbClr val="000000"/>
                </a:solidFill>
                <a:ea typeface="Droid Sans" charset="0"/>
                <a:cs typeface="Droid Sans" charset="0"/>
              </a:rPr>
              <a:t>Links. </a:t>
            </a:r>
          </a:p>
        </p:txBody>
      </p:sp>
      <p:graphicFrame>
        <p:nvGraphicFramePr>
          <p:cNvPr id="7"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Different Types of Links. </a:t>
                      </a: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6480" y="995145"/>
            <a:ext cx="8045280" cy="5475455"/>
          </a:xfrm>
          <a:ln/>
        </p:spPr>
        <p:txBody>
          <a:bodyPr>
            <a:normAutofit fontScale="925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For classification of Spam by combining language models with </a:t>
            </a:r>
            <a:r>
              <a:rPr lang="en-US" sz="2400" dirty="0" err="1"/>
              <a:t>precomputed</a:t>
            </a:r>
            <a:r>
              <a:rPr lang="en-US" sz="2400" dirty="0"/>
              <a:t> features 42 </a:t>
            </a:r>
            <a:r>
              <a:rPr lang="en-US" sz="2400" dirty="0" err="1"/>
              <a:t>precomputed</a:t>
            </a:r>
            <a:r>
              <a:rPr lang="en-US" sz="2400" dirty="0"/>
              <a:t> features were along with 14 language model features.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Above figure shows the 14 different features obtained from language models of various sources of information. Also out of the 42 </a:t>
            </a:r>
            <a:r>
              <a:rPr lang="en-US" sz="2400" dirty="0" err="1"/>
              <a:t>precomputed</a:t>
            </a:r>
            <a:r>
              <a:rPr lang="en-US" sz="2400" dirty="0"/>
              <a:t> features 14 were for internal links, 14 were for external links, 14 for both internal and external links.</a:t>
            </a:r>
          </a:p>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   </a:t>
            </a:r>
          </a:p>
        </p:txBody>
      </p:sp>
      <p:pic>
        <p:nvPicPr>
          <p:cNvPr id="28675" name="Picture 3"/>
          <p:cNvPicPr>
            <a:picLocks noChangeAspect="1" noChangeArrowheads="1"/>
          </p:cNvPicPr>
          <p:nvPr/>
        </p:nvPicPr>
        <p:blipFill>
          <a:blip r:embed="rId3"/>
          <a:srcRect/>
          <a:stretch>
            <a:fillRect/>
          </a:stretch>
        </p:blipFill>
        <p:spPr bwMode="auto">
          <a:xfrm>
            <a:off x="912960" y="2073818"/>
            <a:ext cx="7050240" cy="2488581"/>
          </a:xfrm>
          <a:prstGeom prst="rect">
            <a:avLst/>
          </a:prstGeom>
          <a:noFill/>
          <a:ln w="9525">
            <a:noFill/>
            <a:round/>
            <a:headEnd/>
            <a:tailEnd/>
          </a:ln>
          <a:effectLst/>
        </p:spPr>
      </p:pic>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Results and Conclusion. </a:t>
                      </a: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6480" y="1160762"/>
            <a:ext cx="8045280" cy="5391926"/>
          </a:xfrm>
          <a:ln/>
        </p:spPr>
        <p:txBody>
          <a:bodyPr>
            <a:normAutofit fontScale="92500" lnSpcReduction="1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800" dirty="0"/>
              <a:t>This classifier was tested for Web Spam UK 2006 and 2007 data and the following figure shows the results.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18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1800"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1800"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800" dirty="0" smtClean="0"/>
              <a:t>So </a:t>
            </a:r>
            <a:r>
              <a:rPr lang="en-US" sz="1800" dirty="0"/>
              <a:t>we can conclude that LM features alone does not give better results than as content or link features due to the fact that the number of features in LM is much less. Here we see in both the cases that F-score and the classification accuracy increases when all the features ( </a:t>
            </a:r>
            <a:r>
              <a:rPr lang="en-US" sz="1800" dirty="0" err="1"/>
              <a:t>i.e</a:t>
            </a:r>
            <a:r>
              <a:rPr lang="en-US" sz="1800" dirty="0"/>
              <a:t> LM ) are combined.</a:t>
            </a:r>
            <a:r>
              <a:rPr lang="en-US" sz="2400" dirty="0"/>
              <a:t>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400" dirty="0"/>
          </a:p>
        </p:txBody>
      </p:sp>
      <p:pic>
        <p:nvPicPr>
          <p:cNvPr id="29699" name="Picture 3"/>
          <p:cNvPicPr>
            <a:picLocks noChangeAspect="1" noChangeArrowheads="1"/>
          </p:cNvPicPr>
          <p:nvPr/>
        </p:nvPicPr>
        <p:blipFill>
          <a:blip r:embed="rId3"/>
          <a:srcRect/>
          <a:stretch>
            <a:fillRect/>
          </a:stretch>
        </p:blipFill>
        <p:spPr bwMode="auto">
          <a:xfrm>
            <a:off x="829440" y="1659055"/>
            <a:ext cx="5808960" cy="1742583"/>
          </a:xfrm>
          <a:prstGeom prst="rect">
            <a:avLst/>
          </a:prstGeom>
          <a:noFill/>
          <a:ln w="9525">
            <a:noFill/>
            <a:round/>
            <a:headEnd/>
            <a:tailEnd/>
          </a:ln>
          <a:effectLst/>
        </p:spPr>
      </p:pic>
      <p:pic>
        <p:nvPicPr>
          <p:cNvPr id="29700" name="Picture 4"/>
          <p:cNvPicPr>
            <a:picLocks noChangeAspect="1" noChangeArrowheads="1"/>
          </p:cNvPicPr>
          <p:nvPr/>
        </p:nvPicPr>
        <p:blipFill>
          <a:blip r:embed="rId4"/>
          <a:srcRect/>
          <a:stretch>
            <a:fillRect/>
          </a:stretch>
        </p:blipFill>
        <p:spPr bwMode="auto">
          <a:xfrm>
            <a:off x="838200" y="3352800"/>
            <a:ext cx="5756879" cy="1761031"/>
          </a:xfrm>
          <a:prstGeom prst="rect">
            <a:avLst/>
          </a:prstGeom>
          <a:noFill/>
          <a:ln w="9525">
            <a:noFill/>
            <a:round/>
            <a:headEnd/>
            <a:tailEnd/>
          </a:ln>
          <a:effectLst/>
        </p:spPr>
      </p:pic>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Results and Conclusion. </a:t>
                      </a: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305800" cy="5715000"/>
          </a:xfrm>
        </p:spPr>
        <p:txBody>
          <a:bodyPr>
            <a:normAutofit fontScale="85000" lnSpcReduction="10000"/>
          </a:bodyPr>
          <a:lstStyle/>
          <a:p>
            <a:r>
              <a:rPr lang="en-US" sz="2000" dirty="0" smtClean="0"/>
              <a:t>The goal of the ME principle is that, given a set of features, a set of functions f1 : : : fm (measuring the contribution of each feature to the model) and a set of constrains, we have to find the probability distribution that satisfies the constrains and minimizes the relative entropy .In general, a conditional Maximum Entropy model is an exponential (log-linear) model has the form:</a:t>
            </a:r>
          </a:p>
          <a:p>
            <a:endParaRPr lang="en-US" sz="2000" dirty="0" smtClean="0"/>
          </a:p>
          <a:p>
            <a:endParaRPr lang="en-US" sz="2000" dirty="0" smtClean="0"/>
          </a:p>
          <a:p>
            <a:endParaRPr lang="en-US" sz="2000" dirty="0" smtClean="0"/>
          </a:p>
          <a:p>
            <a:pPr>
              <a:buNone/>
            </a:pPr>
            <a:r>
              <a:rPr lang="en-US" sz="2000" dirty="0" smtClean="0"/>
              <a:t>	</a:t>
            </a:r>
          </a:p>
          <a:p>
            <a:pPr>
              <a:buNone/>
            </a:pPr>
            <a:endParaRPr lang="en-US" sz="2000" dirty="0" smtClean="0"/>
          </a:p>
          <a:p>
            <a:pPr>
              <a:buNone/>
            </a:pPr>
            <a:r>
              <a:rPr lang="en-US" sz="2000" dirty="0" smtClean="0"/>
              <a:t>where p(</a:t>
            </a:r>
            <a:r>
              <a:rPr lang="en-US" sz="2000" dirty="0" err="1" smtClean="0"/>
              <a:t>a|b</a:t>
            </a:r>
            <a:r>
              <a:rPr lang="en-US" sz="2000" dirty="0" smtClean="0"/>
              <a:t>) denotes the probability of predicting an outcome a in the given context b with constraint or "feature" functions </a:t>
            </a:r>
            <a:r>
              <a:rPr lang="en-US" sz="2000" dirty="0" err="1" smtClean="0"/>
              <a:t>f</a:t>
            </a:r>
            <a:r>
              <a:rPr lang="en-US" sz="2000" baseline="-25000" dirty="0" err="1" smtClean="0"/>
              <a:t>j</a:t>
            </a:r>
            <a:r>
              <a:rPr lang="en-US" sz="2000" dirty="0" smtClean="0"/>
              <a:t> (a ,b).</a:t>
            </a:r>
          </a:p>
          <a:p>
            <a:pPr>
              <a:buNone/>
            </a:pPr>
            <a:endParaRPr lang="en-US" sz="2000" dirty="0" smtClean="0"/>
          </a:p>
          <a:p>
            <a:pPr>
              <a:buNone/>
            </a:pPr>
            <a:r>
              <a:rPr lang="en-US" sz="2000" dirty="0" smtClean="0"/>
              <a:t>Here k is the number of features and                                                  is a normalization factor to ensure that </a:t>
            </a:r>
            <a:r>
              <a:rPr lang="en-US" sz="2000" dirty="0" smtClean="0">
                <a:latin typeface="Batang"/>
                <a:ea typeface="Batang"/>
              </a:rPr>
              <a:t>∑</a:t>
            </a:r>
            <a:r>
              <a:rPr lang="en-US" sz="2000" baseline="-25000" dirty="0" smtClean="0">
                <a:latin typeface="Batang"/>
                <a:ea typeface="Batang"/>
              </a:rPr>
              <a:t>a</a:t>
            </a:r>
            <a:r>
              <a:rPr lang="en-US" sz="2000" dirty="0" smtClean="0">
                <a:latin typeface="Batang"/>
                <a:ea typeface="Batang"/>
              </a:rPr>
              <a:t> P(</a:t>
            </a:r>
            <a:r>
              <a:rPr lang="en-US" sz="2000" dirty="0" err="1" smtClean="0">
                <a:latin typeface="Batang"/>
                <a:ea typeface="Batang"/>
              </a:rPr>
              <a:t>a|b</a:t>
            </a:r>
            <a:r>
              <a:rPr lang="en-US" sz="2000" dirty="0" smtClean="0">
                <a:latin typeface="Batang"/>
                <a:ea typeface="Batang"/>
              </a:rPr>
              <a:t>)=1</a:t>
            </a:r>
          </a:p>
          <a:p>
            <a:pPr>
              <a:buNone/>
            </a:pPr>
            <a:endParaRPr lang="en-US" sz="2000" dirty="0" smtClean="0">
              <a:latin typeface="Batang"/>
              <a:ea typeface="Batang"/>
            </a:endParaRPr>
          </a:p>
          <a:p>
            <a:pPr>
              <a:buNone/>
            </a:pPr>
            <a:r>
              <a:rPr lang="en-US" sz="1900" dirty="0" smtClean="0"/>
              <a:t>The parameters</a:t>
            </a:r>
            <a:r>
              <a:rPr lang="en-US" sz="2400" dirty="0" smtClean="0"/>
              <a:t> </a:t>
            </a:r>
            <a:r>
              <a:rPr lang="el-GR" sz="2400" dirty="0" smtClean="0">
                <a:latin typeface="Batang"/>
                <a:ea typeface="Batang"/>
              </a:rPr>
              <a:t>α</a:t>
            </a:r>
            <a:r>
              <a:rPr lang="en-US" sz="2400" baseline="30000" dirty="0" smtClean="0">
                <a:latin typeface="Batang"/>
                <a:ea typeface="Batang"/>
              </a:rPr>
              <a:t>j</a:t>
            </a:r>
            <a:r>
              <a:rPr lang="en-US" sz="2400" dirty="0" smtClean="0"/>
              <a:t> </a:t>
            </a:r>
            <a:r>
              <a:rPr lang="en-US" sz="1900" dirty="0" smtClean="0"/>
              <a:t> can be derived from an iterative algorithm called Generalized Iterative Scaling. </a:t>
            </a:r>
            <a:r>
              <a:rPr lang="en-US" sz="1900" baseline="30000" dirty="0" smtClean="0"/>
              <a:t>[extra slide ]</a:t>
            </a:r>
            <a:endParaRPr lang="en-US" sz="2100" baseline="30000" dirty="0" smtClean="0"/>
          </a:p>
          <a:p>
            <a:pPr>
              <a:buNone/>
            </a:pPr>
            <a:r>
              <a:rPr lang="en-US" sz="2000" dirty="0" smtClean="0"/>
              <a:t> </a:t>
            </a:r>
          </a:p>
          <a:p>
            <a:pPr>
              <a:buNone/>
            </a:pPr>
            <a:r>
              <a:rPr lang="en-US" sz="2100" b="1" dirty="0" smtClean="0"/>
              <a:t>What about </a:t>
            </a:r>
            <a:r>
              <a:rPr lang="en-US" sz="2100" b="1" dirty="0" err="1" smtClean="0"/>
              <a:t>f</a:t>
            </a:r>
            <a:r>
              <a:rPr lang="en-US" sz="2100" b="1" baseline="-25000" dirty="0" err="1" smtClean="0"/>
              <a:t>j</a:t>
            </a:r>
            <a:r>
              <a:rPr lang="en-US" sz="2100" b="1" dirty="0" smtClean="0"/>
              <a:t>(</a:t>
            </a:r>
            <a:r>
              <a:rPr lang="en-US" sz="2100" b="1" dirty="0" err="1" smtClean="0"/>
              <a:t>a,b</a:t>
            </a:r>
            <a:r>
              <a:rPr lang="en-US" sz="2100" b="1" dirty="0" smtClean="0"/>
              <a:t>) ?    Feature function of every selected feature.</a:t>
            </a:r>
            <a:endParaRPr lang="en-US" sz="2000" dirty="0" smtClean="0"/>
          </a:p>
          <a:p>
            <a:pPr>
              <a:buNone/>
            </a:pPr>
            <a:r>
              <a:rPr lang="en-US" sz="2000" dirty="0" smtClean="0"/>
              <a:t>			</a:t>
            </a:r>
            <a:endParaRPr lang="en-US" sz="2000" dirty="0"/>
          </a:p>
        </p:txBody>
      </p:sp>
      <p:pic>
        <p:nvPicPr>
          <p:cNvPr id="7" name="Picture 6" descr="Capture.JPG"/>
          <p:cNvPicPr>
            <a:picLocks noChangeAspect="1"/>
          </p:cNvPicPr>
          <p:nvPr/>
        </p:nvPicPr>
        <p:blipFill>
          <a:blip r:embed="rId4"/>
          <a:stretch>
            <a:fillRect/>
          </a:stretch>
        </p:blipFill>
        <p:spPr>
          <a:xfrm>
            <a:off x="3048000" y="2133600"/>
            <a:ext cx="3002280" cy="1072243"/>
          </a:xfrm>
          <a:prstGeom prst="rect">
            <a:avLst/>
          </a:prstGeom>
        </p:spPr>
      </p:pic>
      <p:pic>
        <p:nvPicPr>
          <p:cNvPr id="5" name="Picture 4" descr="Capturea.JPG"/>
          <p:cNvPicPr>
            <a:picLocks noChangeAspect="1"/>
          </p:cNvPicPr>
          <p:nvPr/>
        </p:nvPicPr>
        <p:blipFill>
          <a:blip r:embed="rId5"/>
          <a:stretch>
            <a:fillRect/>
          </a:stretch>
        </p:blipFill>
        <p:spPr>
          <a:xfrm>
            <a:off x="3962400" y="4114800"/>
            <a:ext cx="2171700" cy="257175"/>
          </a:xfrm>
          <a:prstGeom prst="rect">
            <a:avLst/>
          </a:prstGeom>
        </p:spPr>
      </p:pic>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Maximum</a:t>
                      </a:r>
                      <a:r>
                        <a:rPr lang="en-US" baseline="0" dirty="0" smtClean="0">
                          <a:solidFill>
                            <a:srgbClr val="00B050"/>
                          </a:solidFill>
                        </a:rPr>
                        <a:t> Entropy Model</a:t>
                      </a:r>
                      <a:r>
                        <a:rPr lang="en-US" dirty="0" smtClean="0">
                          <a:solidFill>
                            <a:srgbClr val="00B050"/>
                          </a:solidFill>
                        </a:rPr>
                        <a:t>. </a:t>
                      </a: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8" name="Slide Number Placeholder 7"/>
          <p:cNvSpPr>
            <a:spLocks noGrp="1"/>
          </p:cNvSpPr>
          <p:nvPr>
            <p:ph type="sldNum" sz="quarter" idx="12"/>
          </p:nvPr>
        </p:nvSpPr>
        <p:spPr/>
        <p:txBody>
          <a:bodyPr/>
          <a:lstStyle/>
          <a:p>
            <a:fld id="{B6F15528-21DE-4FAA-801E-634DDDAF4B2B}" type="slidenum">
              <a:rPr lang="en-US" smtClean="0"/>
              <a:pPr/>
              <a:t>34</a:t>
            </a:fld>
            <a:endParaRPr lang="en-US"/>
          </a:p>
        </p:txBody>
      </p:sp>
      <p:sp>
        <p:nvSpPr>
          <p:cNvPr id="9" name="TextBox 8"/>
          <p:cNvSpPr txBox="1"/>
          <p:nvPr/>
        </p:nvSpPr>
        <p:spPr>
          <a:xfrm>
            <a:off x="6629400" y="2362200"/>
            <a:ext cx="2286000" cy="646331"/>
          </a:xfrm>
          <a:prstGeom prst="rect">
            <a:avLst/>
          </a:prstGeom>
          <a:noFill/>
        </p:spPr>
        <p:txBody>
          <a:bodyPr wrap="square" rtlCol="0">
            <a:spAutoFit/>
          </a:bodyPr>
          <a:lstStyle/>
          <a:p>
            <a:r>
              <a:rPr lang="en-US" dirty="0" smtClean="0"/>
              <a:t>b =message</a:t>
            </a:r>
          </a:p>
          <a:p>
            <a:r>
              <a:rPr lang="en-US" dirty="0" smtClean="0"/>
              <a:t>a={Spam ,Legitimate}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additive="base">
                                        <p:cTn id="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066800"/>
            <a:ext cx="8610600" cy="5562600"/>
          </a:xfrm>
        </p:spPr>
        <p:txBody>
          <a:bodyPr>
            <a:normAutofit/>
          </a:bodyPr>
          <a:lstStyle/>
          <a:p>
            <a:pPr>
              <a:buNone/>
            </a:pPr>
            <a:r>
              <a:rPr lang="en-US" sz="2000" dirty="0" smtClean="0"/>
              <a:t>The </a:t>
            </a:r>
            <a:r>
              <a:rPr lang="el-GR" sz="2000" dirty="0" smtClean="0">
                <a:ea typeface="Batang"/>
              </a:rPr>
              <a:t>Χ</a:t>
            </a:r>
            <a:r>
              <a:rPr lang="en-US" sz="2000" baseline="30000" dirty="0" smtClean="0">
                <a:ea typeface="Batang"/>
              </a:rPr>
              <a:t>2</a:t>
            </a:r>
            <a:r>
              <a:rPr lang="en-US" sz="2000" dirty="0" smtClean="0">
                <a:ea typeface="Batang"/>
              </a:rPr>
              <a:t> test is used to find the feature selection from the corpus :</a:t>
            </a:r>
          </a:p>
          <a:p>
            <a:endParaRPr lang="en-US" sz="2000" dirty="0" smtClean="0"/>
          </a:p>
          <a:p>
            <a:pPr>
              <a:buNone/>
            </a:pPr>
            <a:endParaRPr lang="en-US" sz="2000" dirty="0" smtClean="0"/>
          </a:p>
          <a:p>
            <a:pPr>
              <a:buNone/>
            </a:pPr>
            <a:endParaRPr lang="en-US" sz="1600" dirty="0" smtClean="0"/>
          </a:p>
          <a:p>
            <a:pPr>
              <a:buNone/>
            </a:pPr>
            <a:endParaRPr lang="en-US" sz="1600" dirty="0" smtClean="0"/>
          </a:p>
          <a:p>
            <a:pPr>
              <a:buNone/>
            </a:pPr>
            <a:endParaRPr lang="en-US" sz="1600" dirty="0" smtClean="0"/>
          </a:p>
          <a:p>
            <a:pPr>
              <a:buNone/>
            </a:pPr>
            <a:endParaRPr lang="en-US" sz="1800" dirty="0" smtClean="0"/>
          </a:p>
          <a:p>
            <a:pPr>
              <a:buNone/>
            </a:pPr>
            <a:r>
              <a:rPr lang="en-US" sz="1800" dirty="0" smtClean="0"/>
              <a:t>All features will have context predicates in the form: 	</a:t>
            </a:r>
          </a:p>
          <a:p>
            <a:pPr>
              <a:buNone/>
            </a:pPr>
            <a:r>
              <a:rPr lang="en-US" sz="1800" dirty="0" smtClean="0"/>
              <a:t>	</a:t>
            </a:r>
            <a:r>
              <a:rPr lang="en-US" sz="1800" dirty="0" err="1" smtClean="0"/>
              <a:t>cp</a:t>
            </a:r>
            <a:r>
              <a:rPr lang="en-US" sz="1800" baseline="-25000" dirty="0" err="1" smtClean="0"/>
              <a:t>f</a:t>
            </a:r>
            <a:r>
              <a:rPr lang="en-US" sz="1800" baseline="-25000" dirty="0" smtClean="0"/>
              <a:t> </a:t>
            </a:r>
            <a:r>
              <a:rPr lang="en-US" sz="1800" dirty="0" smtClean="0"/>
              <a:t> (b) = true if message b contains feature f 					             	  =false  , otherwise .</a:t>
            </a:r>
          </a:p>
          <a:p>
            <a:pPr>
              <a:buNone/>
            </a:pPr>
            <a:endParaRPr lang="en-US" sz="1800" dirty="0" smtClean="0"/>
          </a:p>
        </p:txBody>
      </p:sp>
      <p:pic>
        <p:nvPicPr>
          <p:cNvPr id="6" name="Picture 5" descr="Captureaaa.JPG"/>
          <p:cNvPicPr>
            <a:picLocks noChangeAspect="1"/>
          </p:cNvPicPr>
          <p:nvPr/>
        </p:nvPicPr>
        <p:blipFill>
          <a:blip r:embed="rId3"/>
          <a:stretch>
            <a:fillRect/>
          </a:stretch>
        </p:blipFill>
        <p:spPr>
          <a:xfrm>
            <a:off x="228600" y="1524000"/>
            <a:ext cx="4343400" cy="685800"/>
          </a:xfrm>
          <a:prstGeom prst="rect">
            <a:avLst/>
          </a:prstGeom>
        </p:spPr>
      </p:pic>
      <p:sp>
        <p:nvSpPr>
          <p:cNvPr id="7" name="TextBox 6"/>
          <p:cNvSpPr txBox="1"/>
          <p:nvPr/>
        </p:nvSpPr>
        <p:spPr>
          <a:xfrm>
            <a:off x="4495800" y="1447800"/>
            <a:ext cx="4648200" cy="1485022"/>
          </a:xfrm>
          <a:prstGeom prst="rect">
            <a:avLst/>
          </a:prstGeom>
          <a:noFill/>
        </p:spPr>
        <p:txBody>
          <a:bodyPr wrap="square" rtlCol="0">
            <a:spAutoFit/>
          </a:bodyPr>
          <a:lstStyle/>
          <a:p>
            <a:pPr>
              <a:buNone/>
            </a:pPr>
            <a:r>
              <a:rPr lang="en-US" sz="1600" i="1" dirty="0" smtClean="0"/>
              <a:t>A is the no of times feature  </a:t>
            </a:r>
            <a:r>
              <a:rPr lang="en-US" sz="1600" b="1" i="1" dirty="0" smtClean="0"/>
              <a:t>f</a:t>
            </a:r>
            <a:r>
              <a:rPr lang="en-US" sz="1600" i="1" dirty="0" smtClean="0"/>
              <a:t> and category </a:t>
            </a:r>
            <a:r>
              <a:rPr lang="en-US" sz="1600" b="1" i="1" dirty="0" smtClean="0"/>
              <a:t>c </a:t>
            </a:r>
            <a:r>
              <a:rPr lang="en-US" sz="1600" i="1" dirty="0" smtClean="0"/>
              <a:t>co-occur. </a:t>
            </a:r>
          </a:p>
          <a:p>
            <a:pPr>
              <a:buNone/>
            </a:pPr>
            <a:r>
              <a:rPr lang="en-US" sz="1600" i="1" dirty="0" smtClean="0"/>
              <a:t>B is the number of times of  </a:t>
            </a:r>
            <a:r>
              <a:rPr lang="en-US" sz="1600" b="1" i="1" dirty="0" smtClean="0"/>
              <a:t> f </a:t>
            </a:r>
            <a:r>
              <a:rPr lang="en-US" sz="1600" i="1" dirty="0" smtClean="0"/>
              <a:t>occurs without </a:t>
            </a:r>
            <a:r>
              <a:rPr lang="en-US" sz="1600" b="1" i="1" dirty="0" smtClean="0"/>
              <a:t>c</a:t>
            </a:r>
            <a:r>
              <a:rPr lang="en-US" sz="1600" i="1" dirty="0" smtClean="0"/>
              <a:t>. </a:t>
            </a:r>
          </a:p>
          <a:p>
            <a:pPr>
              <a:buNone/>
            </a:pPr>
            <a:r>
              <a:rPr lang="en-US" sz="1600" i="1" dirty="0" smtClean="0"/>
              <a:t>C is the number of times   </a:t>
            </a:r>
            <a:r>
              <a:rPr lang="en-US" sz="1600" b="1" i="1" dirty="0" smtClean="0"/>
              <a:t>c </a:t>
            </a:r>
            <a:r>
              <a:rPr lang="en-US" sz="1600" i="1" dirty="0" smtClean="0"/>
              <a:t> occurs without  </a:t>
            </a:r>
            <a:r>
              <a:rPr lang="en-US" sz="1600" b="1" i="1" dirty="0" smtClean="0"/>
              <a:t>f.</a:t>
            </a:r>
            <a:r>
              <a:rPr lang="en-US" sz="1600" i="1" dirty="0" smtClean="0"/>
              <a:t> </a:t>
            </a:r>
          </a:p>
          <a:p>
            <a:pPr>
              <a:buNone/>
            </a:pPr>
            <a:r>
              <a:rPr lang="en-US" sz="1600" i="1" dirty="0" smtClean="0"/>
              <a:t>D is the number of times neither </a:t>
            </a:r>
            <a:r>
              <a:rPr lang="en-US" sz="1600" b="1" i="1" dirty="0" smtClean="0"/>
              <a:t>c</a:t>
            </a:r>
            <a:r>
              <a:rPr lang="en-US" sz="1600" i="1" dirty="0" smtClean="0"/>
              <a:t> or </a:t>
            </a:r>
            <a:r>
              <a:rPr lang="en-US" sz="1600" b="1" i="1" dirty="0" smtClean="0"/>
              <a:t>f</a:t>
            </a:r>
            <a:r>
              <a:rPr lang="en-US" sz="1600" i="1" dirty="0" smtClean="0"/>
              <a:t> occurs and </a:t>
            </a:r>
          </a:p>
          <a:p>
            <a:pPr>
              <a:buNone/>
            </a:pPr>
            <a:r>
              <a:rPr lang="en-US" sz="1600" i="1" dirty="0" smtClean="0"/>
              <a:t>N is the total number of documents (messages).</a:t>
            </a:r>
          </a:p>
          <a:p>
            <a:endParaRPr lang="en-US" sz="1050" dirty="0"/>
          </a:p>
        </p:txBody>
      </p:sp>
      <p:graphicFrame>
        <p:nvGraphicFramePr>
          <p:cNvPr id="10"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Maximum Entropy Model. </a:t>
                      </a:r>
                    </a:p>
                    <a:p>
                      <a:pPr algn="ctr"/>
                      <a:r>
                        <a:rPr lang="en-US" dirty="0" smtClean="0">
                          <a:solidFill>
                            <a:srgbClr val="00B050"/>
                          </a:solidFill>
                        </a:rPr>
                        <a:t>Feature Selection Techniques.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8" name="Slide Number Placeholder 7"/>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610600" cy="5791200"/>
          </a:xfrm>
        </p:spPr>
        <p:txBody>
          <a:bodyPr>
            <a:normAutofit fontScale="92500" lnSpcReduction="20000"/>
          </a:bodyPr>
          <a:lstStyle/>
          <a:p>
            <a:pPr lvl="1">
              <a:buNone/>
            </a:pPr>
            <a:endParaRPr lang="en-US" sz="2000" dirty="0" smtClean="0"/>
          </a:p>
          <a:p>
            <a:pPr lvl="1">
              <a:buNone/>
            </a:pPr>
            <a:r>
              <a:rPr lang="en-US" sz="2000" dirty="0" smtClean="0"/>
              <a:t>Therefore all features have the form:</a:t>
            </a:r>
          </a:p>
          <a:p>
            <a:pPr lvl="1">
              <a:buNone/>
            </a:pPr>
            <a:r>
              <a:rPr lang="en-US" sz="2000" dirty="0" smtClean="0"/>
              <a:t>				f(</a:t>
            </a:r>
            <a:r>
              <a:rPr lang="en-US" sz="2000" dirty="0" err="1" smtClean="0"/>
              <a:t>a,b</a:t>
            </a:r>
            <a:r>
              <a:rPr lang="en-US" sz="2000" dirty="0" smtClean="0"/>
              <a:t>)= 1 if </a:t>
            </a:r>
            <a:r>
              <a:rPr lang="en-US" sz="2000" dirty="0" err="1" smtClean="0"/>
              <a:t>cp</a:t>
            </a:r>
            <a:r>
              <a:rPr lang="en-US" sz="2000" baseline="-25000" dirty="0" err="1" smtClean="0"/>
              <a:t>f</a:t>
            </a:r>
            <a:r>
              <a:rPr lang="en-US" sz="2000" baseline="-25000" dirty="0" smtClean="0"/>
              <a:t> </a:t>
            </a:r>
            <a:r>
              <a:rPr lang="en-US" sz="2000" dirty="0" smtClean="0"/>
              <a:t> (b) true</a:t>
            </a:r>
          </a:p>
          <a:p>
            <a:pPr lvl="1">
              <a:buNone/>
            </a:pPr>
            <a:r>
              <a:rPr lang="en-US" sz="2000" dirty="0" smtClean="0">
                <a:latin typeface="Batang"/>
                <a:ea typeface="Batang"/>
              </a:rPr>
              <a:t>					=0  otherwise</a:t>
            </a:r>
            <a:endParaRPr lang="en-US" sz="2000" dirty="0" smtClean="0"/>
          </a:p>
          <a:p>
            <a:pPr lvl="1">
              <a:buNone/>
            </a:pPr>
            <a:r>
              <a:rPr lang="en-US" sz="2000" dirty="0" smtClean="0"/>
              <a:t>where cp is the contextual predicate which maps a pair of outcome a and context b to {</a:t>
            </a:r>
            <a:r>
              <a:rPr lang="en-US" sz="2000" dirty="0" err="1" smtClean="0"/>
              <a:t>true,false</a:t>
            </a:r>
            <a:r>
              <a:rPr lang="en-US" sz="2000" dirty="0" smtClean="0"/>
              <a:t>}.</a:t>
            </a:r>
          </a:p>
          <a:p>
            <a:pPr lvl="1">
              <a:buNone/>
            </a:pPr>
            <a:r>
              <a:rPr lang="en-US" sz="2000" dirty="0" smtClean="0"/>
              <a:t>Here </a:t>
            </a:r>
            <a:r>
              <a:rPr lang="en-US" sz="2000" b="1" dirty="0" smtClean="0"/>
              <a:t>a</a:t>
            </a:r>
            <a:r>
              <a:rPr lang="en-US" sz="2000" dirty="0" smtClean="0"/>
              <a:t> is the possible category     {SPAM , LEGITIMATE} of message b</a:t>
            </a:r>
            <a:endParaRPr lang="en-US" sz="2000" dirty="0"/>
          </a:p>
          <a:p>
            <a:pPr>
              <a:buNone/>
            </a:pPr>
            <a:r>
              <a:rPr lang="en-US" sz="2400" dirty="0" smtClean="0"/>
              <a:t>Feature Selection : </a:t>
            </a:r>
          </a:p>
          <a:p>
            <a:pPr>
              <a:buFont typeface="Wingdings" pitchFamily="2" charset="2"/>
              <a:buChar char="Ø"/>
            </a:pPr>
            <a:r>
              <a:rPr lang="en-US" sz="2400" dirty="0" smtClean="0"/>
              <a:t>Term Feature </a:t>
            </a:r>
          </a:p>
          <a:p>
            <a:pPr lvl="2">
              <a:buFont typeface="Wingdings" pitchFamily="2" charset="2"/>
              <a:buChar char="v"/>
            </a:pPr>
            <a:r>
              <a:rPr lang="en-US" sz="1600" dirty="0" smtClean="0"/>
              <a:t>“FREE!!” </a:t>
            </a:r>
          </a:p>
          <a:p>
            <a:pPr lvl="2">
              <a:buFont typeface="Wingdings" pitchFamily="2" charset="2"/>
              <a:buChar char="v"/>
            </a:pPr>
            <a:r>
              <a:rPr lang="en-US" sz="1600" dirty="0" smtClean="0"/>
              <a:t> “Click Here …” </a:t>
            </a:r>
          </a:p>
          <a:p>
            <a:pPr lvl="2">
              <a:buFont typeface="Wingdings" pitchFamily="2" charset="2"/>
              <a:buChar char="v"/>
            </a:pPr>
            <a:r>
              <a:rPr lang="en-US" sz="1600" dirty="0" smtClean="0"/>
              <a:t>“WIN $*** ”</a:t>
            </a:r>
          </a:p>
          <a:p>
            <a:pPr>
              <a:buFont typeface="Wingdings" pitchFamily="2" charset="2"/>
              <a:buChar char="Ø"/>
            </a:pPr>
            <a:r>
              <a:rPr lang="en-US" sz="2400" dirty="0" smtClean="0"/>
              <a:t>Domain Specific Feature</a:t>
            </a:r>
          </a:p>
          <a:p>
            <a:pPr lvl="2">
              <a:buFont typeface="Wingdings" pitchFamily="2" charset="2"/>
              <a:buChar char="v"/>
            </a:pPr>
            <a:r>
              <a:rPr lang="en-US" sz="1600" dirty="0" smtClean="0"/>
              <a:t>use “Dear User” as user name ,</a:t>
            </a:r>
          </a:p>
          <a:p>
            <a:pPr lvl="2">
              <a:buFont typeface="Wingdings" pitchFamily="2" charset="2"/>
              <a:buChar char="v"/>
            </a:pPr>
            <a:r>
              <a:rPr lang="en-US" sz="1600" dirty="0" smtClean="0"/>
              <a:t>All Caps in subject (some of us use !!)</a:t>
            </a:r>
          </a:p>
          <a:p>
            <a:pPr lvl="2">
              <a:buFont typeface="Wingdings" pitchFamily="2" charset="2"/>
              <a:buChar char="v"/>
            </a:pPr>
            <a:r>
              <a:rPr lang="en-US" sz="1600" dirty="0" smtClean="0"/>
              <a:t> relying command to load outside URL )</a:t>
            </a:r>
          </a:p>
          <a:p>
            <a:pPr>
              <a:buNone/>
            </a:pPr>
            <a:endParaRPr lang="en-US" sz="2400" dirty="0" smtClean="0"/>
          </a:p>
          <a:p>
            <a:pPr>
              <a:buNone/>
            </a:pPr>
            <a:r>
              <a:rPr lang="en-US" sz="2400" dirty="0" smtClean="0"/>
              <a:t>In this way we know which  features are really need to give importance..</a:t>
            </a:r>
          </a:p>
          <a:p>
            <a:pPr>
              <a:buNone/>
            </a:pPr>
            <a:r>
              <a:rPr lang="en-US" sz="2400" dirty="0" smtClean="0"/>
              <a:t> 	</a:t>
            </a:r>
          </a:p>
        </p:txBody>
      </p:sp>
      <p:graphicFrame>
        <p:nvGraphicFramePr>
          <p:cNvPr id="7"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Maximum Entropy Model. </a:t>
                      </a:r>
                    </a:p>
                    <a:p>
                      <a:pPr algn="ctr"/>
                      <a:r>
                        <a:rPr lang="en-US" dirty="0" smtClean="0">
                          <a:solidFill>
                            <a:srgbClr val="00B050"/>
                          </a:solidFill>
                        </a:rPr>
                        <a:t>Feature Selection Techniques.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400" dirty="0" smtClean="0"/>
              <a:t>Several Possible Solution using Natural Language Techniques and ML techniques.</a:t>
            </a:r>
          </a:p>
          <a:p>
            <a:pPr>
              <a:buNone/>
            </a:pPr>
            <a:r>
              <a:rPr lang="en-US" sz="2400" dirty="0" smtClean="0"/>
              <a:t>Here we described the followings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400" dirty="0" smtClean="0"/>
              <a:t>Schemes based on Information Retrieval</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400" dirty="0" smtClean="0"/>
              <a:t>Machine learning based techniques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400" dirty="0" smtClean="0"/>
              <a:t>String, pattern and visual matching based detection schemes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400" dirty="0" smtClean="0"/>
              <a:t>CANTINA + </a:t>
            </a:r>
          </a:p>
          <a:p>
            <a:pPr>
              <a:buNone/>
            </a:pPr>
            <a:endParaRPr lang="en-US" sz="2400" dirty="0" smtClean="0"/>
          </a:p>
          <a:p>
            <a:pPr>
              <a:buNone/>
            </a:pPr>
            <a:endParaRPr lang="en-US" sz="2400" dirty="0"/>
          </a:p>
        </p:txBody>
      </p:sp>
      <p:graphicFrame>
        <p:nvGraphicFramePr>
          <p:cNvPr id="4"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Available Way Outs.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4294967295"/>
          </p:nvPr>
        </p:nvSpPr>
        <p:spPr bwMode="auto">
          <a:xfrm>
            <a:off x="260640" y="1306218"/>
            <a:ext cx="8425440" cy="4768340"/>
          </a:xfrm>
          <a:prstGeom prst="rect">
            <a:avLst/>
          </a:prstGeom>
          <a:noFill/>
          <a:ln/>
        </p:spPr>
        <p:txBody>
          <a:bodyPr lIns="0" tIns="0" rIns="0" bIns="0" anchor="ctr"/>
          <a:lstStyle/>
          <a:p>
            <a:pPr marL="0" indent="0" algn="just">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It operates between a user’s mail transfer agent (MTA) and mail user agent (MUA) and processes each arriving email for phishing attacks even before reaching the inbox.</a:t>
            </a:r>
          </a:p>
          <a:p>
            <a:pPr marL="0" indent="0" algn="just">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dirty="0"/>
          </a:p>
          <a:p>
            <a:pPr marL="0" indent="0" algn="just">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It uses the information present in the email header, text in the email body and the links embedded in the email.</a:t>
            </a:r>
          </a:p>
          <a:p>
            <a:pPr marL="0" indent="0" algn="just">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dirty="0"/>
          </a:p>
          <a:p>
            <a:pPr marL="0" indent="0" algn="just">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It is our objective to maximize the distance between the user and the </a:t>
            </a:r>
            <a:r>
              <a:rPr lang="en-IN" sz="2000" dirty="0" err="1"/>
              <a:t>phisher</a:t>
            </a:r>
            <a:r>
              <a:rPr lang="en-IN" sz="2000" dirty="0"/>
              <a:t> - clicking a malicious link puts the user closer to the threat.</a:t>
            </a:r>
          </a:p>
          <a:p>
            <a:pPr marL="0" indent="0" algn="just">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dirty="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 What</a:t>
                      </a:r>
                      <a:r>
                        <a:rPr lang="en-US" baseline="0" dirty="0" smtClean="0">
                          <a:solidFill>
                            <a:srgbClr val="00B050"/>
                          </a:solidFill>
                        </a:rPr>
                        <a:t> is </a:t>
                      </a:r>
                      <a:r>
                        <a:rPr lang="en-US" dirty="0" smtClean="0">
                          <a:solidFill>
                            <a:srgbClr val="00B050"/>
                          </a:solidFill>
                        </a:rPr>
                        <a:t>Phish Net</a:t>
                      </a:r>
                      <a:r>
                        <a:rPr lang="en-US" baseline="0" dirty="0" smtClean="0">
                          <a:solidFill>
                            <a:srgbClr val="00B050"/>
                          </a:solidFill>
                        </a:rPr>
                        <a:t> ?</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idx="12"/>
          </p:nvPr>
        </p:nvSpPr>
        <p:spPr/>
        <p:txBody>
          <a:bodyPr/>
          <a:lstStyle/>
          <a:p>
            <a:fld id="{146F2391-620A-4A51-8FC1-62FA0DA2B87A}" type="slidenum">
              <a:rPr lang="en-IN" smtClean="0"/>
              <a:pPr/>
              <a:t>38</a:t>
            </a:fld>
            <a:endParaRPr lang="en-IN"/>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6480" y="1663375"/>
            <a:ext cx="8045280" cy="3977698"/>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u="sng" dirty="0"/>
              <a:t>TF-IDF (Term Frequency-Inverse Document Frequency):</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u="sng" dirty="0"/>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 Its a weight used to determine the </a:t>
            </a:r>
            <a:r>
              <a:rPr lang="en-IN" sz="2000" b="1" i="1" dirty="0"/>
              <a:t>importance</a:t>
            </a:r>
            <a:r>
              <a:rPr lang="en-IN" sz="2000" dirty="0"/>
              <a:t> of a word to a document in a collection of documents.</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dirty="0"/>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 The importance of a word increases proportionally to the number of times a word appears in the document (term frequency) and is inversely proportional to the document frequency of the word in the collection.</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 Information Retrieval based Approach</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066800"/>
          <a:ext cx="8382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Outline Of Today’s Talk.</a:t>
                      </a:r>
                      <a:endParaRPr lang="en-US" dirty="0">
                        <a:solidFill>
                          <a:srgbClr val="00B050"/>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dirty="0" smtClean="0">
                          <a:solidFill>
                            <a:srgbClr val="002060"/>
                          </a:solidFill>
                        </a:rPr>
                        <a:t>Spamming</a:t>
                      </a:r>
                      <a:r>
                        <a:rPr lang="en-US" baseline="0" dirty="0" smtClean="0">
                          <a:solidFill>
                            <a:srgbClr val="002060"/>
                          </a:solidFill>
                        </a:rPr>
                        <a:t> and Phishing.</a:t>
                      </a:r>
                      <a:endParaRPr lang="en-US" dirty="0">
                        <a:solidFill>
                          <a:srgbClr val="002060"/>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6480" y="1604329"/>
            <a:ext cx="8045280" cy="3977698"/>
          </a:xfrm>
          <a:ln/>
        </p:spPr>
        <p:txBody>
          <a:bodyPr/>
          <a:lstStyle/>
          <a:p>
            <a:pPr lvl="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200" dirty="0">
                <a:effectLst>
                  <a:outerShdw blurRad="38100" dist="38100" dir="2700000" algn="tl">
                    <a:srgbClr val="C0C0C0"/>
                  </a:outerShdw>
                </a:effectLst>
              </a:rPr>
              <a:t>Dynamic Markov Chains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dirty="0"/>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The idea here is to model the “language” of each class of messages. For each class a probabilistic automaton is learned that allows, for a new message, to output a probability with which the message belongs to that class.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dirty="0"/>
          </a:p>
        </p:txBody>
      </p:sp>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Machine Learning based Technique</a:t>
                      </a:r>
                    </a:p>
                    <a:p>
                      <a:pPr algn="ctr"/>
                      <a:r>
                        <a:rPr lang="en-US" dirty="0" smtClean="0">
                          <a:solidFill>
                            <a:srgbClr val="00B050"/>
                          </a:solidFill>
                        </a:rPr>
                        <a:t>1 of 3.</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6480" y="1604329"/>
            <a:ext cx="8045280" cy="4795703"/>
          </a:xfrm>
          <a:ln/>
        </p:spPr>
        <p:txBody>
          <a:bodyPr/>
          <a:lstStyle/>
          <a:p>
            <a:pPr lvl="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500" dirty="0">
                <a:effectLst>
                  <a:outerShdw blurRad="38100" dist="38100" dir="2700000" algn="tl">
                    <a:srgbClr val="C0C0C0"/>
                  </a:outerShdw>
                </a:effectLst>
              </a:rPr>
              <a:t>Dynamic Markov Chains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400" dirty="0"/>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Let the sequence of bits (b1 , . . . , </a:t>
            </a:r>
            <a:r>
              <a:rPr lang="en-IN" sz="2000" dirty="0" err="1"/>
              <a:t>bn</a:t>
            </a:r>
            <a:r>
              <a:rPr lang="en-IN" sz="2000" dirty="0"/>
              <a:t> ) be the representation of an email. </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Let M be a model for the sequence of bits (b1 , . . . , </a:t>
            </a:r>
            <a:r>
              <a:rPr lang="en-IN" sz="2000" dirty="0" err="1"/>
              <a:t>bn</a:t>
            </a:r>
            <a:r>
              <a:rPr lang="en-IN" sz="2000" dirty="0"/>
              <a:t> ), which predicts the probability p(bi |b1 , . . . , bi−1 , M ) that bit bi = 1 given the sequence of previous bits b1 , . . . , bi−1 .</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Then the average log-likelihood of the email for the model is :</a:t>
            </a:r>
          </a:p>
          <a:p>
            <a:pPr algn="just">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400" dirty="0"/>
          </a:p>
          <a:p>
            <a:pPr lvl="1"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400" dirty="0"/>
          </a:p>
          <a:p>
            <a:pPr lvl="1"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400" dirty="0"/>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dirty="0"/>
          </a:p>
        </p:txBody>
      </p:sp>
      <p:pic>
        <p:nvPicPr>
          <p:cNvPr id="7171" name="Picture 3"/>
          <p:cNvPicPr>
            <a:picLocks noChangeAspect="1" noChangeArrowheads="1"/>
          </p:cNvPicPr>
          <p:nvPr/>
        </p:nvPicPr>
        <p:blipFill>
          <a:blip r:embed="rId3"/>
          <a:srcRect/>
          <a:stretch>
            <a:fillRect/>
          </a:stretch>
        </p:blipFill>
        <p:spPr bwMode="auto">
          <a:xfrm>
            <a:off x="783361" y="4722256"/>
            <a:ext cx="8045280" cy="1091635"/>
          </a:xfrm>
          <a:prstGeom prst="rect">
            <a:avLst/>
          </a:prstGeom>
          <a:noFill/>
          <a:ln w="9525">
            <a:noFill/>
            <a:round/>
            <a:headEnd/>
            <a:tailEnd/>
          </a:ln>
          <a:effectLst/>
        </p:spPr>
      </p:pic>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Machine Learning based Technique</a:t>
                      </a:r>
                    </a:p>
                    <a:p>
                      <a:pPr algn="ctr"/>
                      <a:r>
                        <a:rPr lang="en-US" dirty="0" smtClean="0">
                          <a:solidFill>
                            <a:srgbClr val="00B050"/>
                          </a:solidFill>
                        </a:rPr>
                        <a:t>2 of 3.</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6480" y="1444472"/>
            <a:ext cx="8045280" cy="4696333"/>
          </a:xfrm>
          <a:ln/>
        </p:spPr>
        <p:txBody>
          <a:bodyPr/>
          <a:lstStyle/>
          <a:p>
            <a:pPr lvl="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500" dirty="0">
                <a:effectLst>
                  <a:outerShdw blurRad="38100" dist="38100" dir="2700000" algn="tl">
                    <a:srgbClr val="C0C0C0"/>
                  </a:outerShdw>
                </a:effectLst>
              </a:rPr>
              <a:t>Dynamic Markov Chain</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dirty="0"/>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Assume that we have estimated a model Mc for each of the classes ham, spam and phishing. The class c for which log p(b1 , . . . , </a:t>
            </a:r>
            <a:r>
              <a:rPr lang="en-IN" sz="2000" dirty="0" err="1"/>
              <a:t>bn</a:t>
            </a:r>
            <a:r>
              <a:rPr lang="en-IN" sz="2000" dirty="0"/>
              <a:t> |Mc ) is maximal is the most likely class of the email x. Therefore the classification of x can be formulated based on the maximal log-likelihood for all classes C as: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500" dirty="0">
              <a:effectLst>
                <a:outerShdw blurRad="38100" dist="38100" dir="2700000" algn="tl">
                  <a:srgbClr val="C0C0C0"/>
                </a:outerShdw>
              </a:effectLst>
            </a:endParaRPr>
          </a:p>
        </p:txBody>
      </p:sp>
      <p:pic>
        <p:nvPicPr>
          <p:cNvPr id="8195" name="Picture 3"/>
          <p:cNvPicPr>
            <a:picLocks noChangeAspect="1" noChangeArrowheads="1"/>
          </p:cNvPicPr>
          <p:nvPr/>
        </p:nvPicPr>
        <p:blipFill>
          <a:blip r:embed="rId3"/>
          <a:srcRect/>
          <a:stretch>
            <a:fillRect/>
          </a:stretch>
        </p:blipFill>
        <p:spPr bwMode="auto">
          <a:xfrm>
            <a:off x="1516320" y="3809201"/>
            <a:ext cx="6255360" cy="959141"/>
          </a:xfrm>
          <a:prstGeom prst="rect">
            <a:avLst/>
          </a:prstGeom>
          <a:noFill/>
          <a:ln w="9525">
            <a:noFill/>
            <a:round/>
            <a:headEnd/>
            <a:tailEnd/>
          </a:ln>
          <a:effectLst/>
        </p:spPr>
      </p:pic>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Machine Learning based Technique.</a:t>
                      </a:r>
                    </a:p>
                    <a:p>
                      <a:pPr algn="ctr"/>
                      <a:r>
                        <a:rPr lang="en-US" dirty="0" smtClean="0">
                          <a:solidFill>
                            <a:srgbClr val="00B050"/>
                          </a:solidFill>
                        </a:rPr>
                        <a:t>3</a:t>
                      </a:r>
                      <a:r>
                        <a:rPr lang="en-US" baseline="0" dirty="0" smtClean="0">
                          <a:solidFill>
                            <a:srgbClr val="00B050"/>
                          </a:solidFill>
                        </a:rPr>
                        <a:t> of 3.</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Approach to Email text processing via NLP </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graphicFrame>
        <p:nvGraphicFramePr>
          <p:cNvPr id="7" name="Diagram 6"/>
          <p:cNvGraphicFramePr/>
          <p:nvPr/>
        </p:nvGraphicFramePr>
        <p:xfrm>
          <a:off x="762000" y="1143000"/>
          <a:ext cx="7620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6480" y="1604329"/>
            <a:ext cx="8045280" cy="3977698"/>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2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200" dirty="0"/>
              <a:t>Text Analysis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200" dirty="0"/>
              <a:t>Header Analysis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200" dirty="0"/>
              <a:t>Link Analysis</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6480" y="1604329"/>
            <a:ext cx="8045280" cy="3977698"/>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u="sng" dirty="0">
                <a:effectLst>
                  <a:outerShdw blurRad="38100" dist="38100" dir="2700000" algn="tl">
                    <a:srgbClr val="C0C0C0"/>
                  </a:outerShdw>
                </a:effectLst>
              </a:rPr>
              <a:t>Text Analysis: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u="sng" dirty="0">
              <a:effectLst>
                <a:outerShdw blurRad="38100" dist="38100" dir="2700000" algn="tl">
                  <a:srgbClr val="C0C0C0"/>
                </a:outerShdw>
              </a:effectLst>
            </a:endParaRPr>
          </a:p>
          <a:p>
            <a:pPr lvl="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200" dirty="0"/>
              <a:t>Text Score</a:t>
            </a:r>
          </a:p>
          <a:p>
            <a:pPr lvl="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200" dirty="0"/>
              <a:t>Context Score</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6480" y="1604329"/>
            <a:ext cx="8045280" cy="4861950"/>
          </a:xfrm>
          <a:ln/>
        </p:spPr>
        <p:txBody>
          <a:bodyPr/>
          <a:lstStyle/>
          <a:p>
            <a:pPr lvl="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500" dirty="0" err="1" smtClean="0">
                <a:effectLst>
                  <a:outerShdw blurRad="38100" dist="38100" dir="2700000" algn="tl">
                    <a:srgbClr val="C0C0C0"/>
                  </a:outerShdw>
                </a:effectLst>
              </a:rPr>
              <a:t>Textscore</a:t>
            </a:r>
            <a:endParaRPr lang="en-IN" sz="2500" dirty="0">
              <a:effectLst>
                <a:outerShdw blurRad="38100" dist="38100" dir="2700000" algn="tl">
                  <a:srgbClr val="C0C0C0"/>
                </a:outerShdw>
              </a:effectLst>
            </a:endParaRP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Let V = {click, follow, visit, go, update, apply, submit, confirm, cancel, dispute, </a:t>
            </a:r>
            <a:r>
              <a:rPr lang="en-IN" sz="2000" dirty="0" err="1"/>
              <a:t>enroll</a:t>
            </a:r>
            <a:r>
              <a:rPr lang="en-IN" sz="2000" dirty="0"/>
              <a:t>}</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SA = </a:t>
            </a:r>
            <a:r>
              <a:rPr lang="en-IN" sz="2000" dirty="0" err="1"/>
              <a:t>Synset</a:t>
            </a:r>
            <a:r>
              <a:rPr lang="en-IN" sz="2000" dirty="0"/>
              <a:t>({here, there, herein, therein, hereto, thereto, hither, thither, hitherto, thitherto}) </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U = {now, nowadays, present, today, instantly, straightaway, straight, directly, once, forthwith, urgently, desperately, immediately, within, inside, soon, shortly, presently, before, ahead, front}</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D = {above, below, under, lower, upper, in, on, into, between, besides, succeeding, trailing, beginning, end, this, that, right, left, east, north, west, south}</a:t>
            </a:r>
          </a:p>
          <a:p>
            <a:pPr algn="just">
              <a:buSzPct val="39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u="sng" dirty="0">
              <a:effectLst>
                <a:outerShdw blurRad="38100" dist="38100" dir="2700000" algn="tl">
                  <a:srgbClr val="C0C0C0"/>
                </a:outerShdw>
              </a:effectLst>
            </a:endParaRP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Text Analysis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6480" y="1371601"/>
            <a:ext cx="8045280" cy="5028432"/>
          </a:xfrm>
          <a:ln/>
        </p:spPr>
        <p:txBody>
          <a:bodyPr/>
          <a:lstStyle/>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smtClean="0"/>
              <a:t>Consider </a:t>
            </a:r>
            <a:r>
              <a:rPr lang="en-IN" sz="2000" dirty="0"/>
              <a:t>a phishing email in which the bad link appears in the top right-hand corner of the email and the email (among other things) directs the reader to “click the link above.”</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The score of verb v is given by :</a:t>
            </a:r>
          </a:p>
          <a:p>
            <a:pPr lvl="4"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dirty="0"/>
              <a:t>score(v) = {1 + x(l + a)}/2</a:t>
            </a:r>
            <a:r>
              <a:rPr lang="en-IN" baseline="30000" dirty="0"/>
              <a:t>L</a:t>
            </a:r>
            <a:r>
              <a:rPr lang="en-IN" dirty="0"/>
              <a:t> </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x = 1 if the sentence containing v also contains either a word from SA ∪ D, and, either a link or the word “</a:t>
            </a:r>
            <a:r>
              <a:rPr lang="en-IN" sz="2000" dirty="0" err="1"/>
              <a:t>url</a:t>
            </a:r>
            <a:r>
              <a:rPr lang="en-IN" sz="2000" dirty="0"/>
              <a:t>,” “link,” or “links” appears in the same sentence; otherwise, x = 0.</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l = no. of links</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a = 1 if there is a word from U or a mention of money in the sentence containing v, otherwise a = 0.</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l = level of the </a:t>
            </a:r>
            <a:r>
              <a:rPr lang="en-IN" sz="2000" dirty="0" smtClean="0"/>
              <a:t>verb</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b="1" dirty="0" smtClean="0"/>
          </a:p>
          <a:p>
            <a:pPr marL="342900" lvl="2" indent="-342900"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b="1" dirty="0" err="1" smtClean="0"/>
              <a:t>Textscore</a:t>
            </a:r>
            <a:r>
              <a:rPr lang="en-IN" b="1" dirty="0" smtClean="0"/>
              <a:t>(e) = Max{score(v) | v ∈ e}</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dirty="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Text Analysis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56480" y="1604329"/>
            <a:ext cx="8045280" cy="3977698"/>
          </a:xfrm>
          <a:ln/>
        </p:spPr>
        <p:txBody>
          <a:bodyPr/>
          <a:lstStyle/>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3200" dirty="0" smtClean="0">
                <a:effectLst>
                  <a:outerShdw blurRad="38100" dist="38100" dir="2700000" algn="tl">
                    <a:srgbClr val="C0C0C0"/>
                  </a:outerShdw>
                </a:effectLst>
              </a:rPr>
              <a:t>Context </a:t>
            </a:r>
            <a:r>
              <a:rPr lang="en-IN" sz="3200" dirty="0">
                <a:effectLst>
                  <a:outerShdw blurRad="38100" dist="38100" dir="2700000" algn="tl">
                    <a:srgbClr val="C0C0C0"/>
                  </a:outerShdw>
                </a:effectLst>
              </a:rPr>
              <a:t>Score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err="1"/>
              <a:t>ev</a:t>
            </a:r>
            <a:r>
              <a:rPr lang="en-IN" sz="2000" dirty="0"/>
              <a:t> = email vector</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err="1"/>
              <a:t>ec</a:t>
            </a:r>
            <a:r>
              <a:rPr lang="en-IN" sz="2000" dirty="0"/>
              <a:t> = corresponding vector for each email in the context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we perform similarity computation between </a:t>
            </a:r>
            <a:r>
              <a:rPr lang="en-IN" sz="2000" dirty="0" err="1"/>
              <a:t>ev</a:t>
            </a:r>
            <a:r>
              <a:rPr lang="en-IN" sz="2000" dirty="0"/>
              <a:t> and </a:t>
            </a:r>
            <a:r>
              <a:rPr lang="en-IN" sz="2000" dirty="0" err="1"/>
              <a:t>ec</a:t>
            </a:r>
            <a:r>
              <a:rPr lang="en-IN" sz="2000" dirty="0"/>
              <a:t>.</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Similarity(</a:t>
            </a:r>
            <a:r>
              <a:rPr lang="en-IN" sz="2000" dirty="0" err="1"/>
              <a:t>ev</a:t>
            </a:r>
            <a:r>
              <a:rPr lang="en-IN" sz="2000" dirty="0"/>
              <a:t>, </a:t>
            </a:r>
            <a:r>
              <a:rPr lang="en-IN" sz="2000" dirty="0" err="1"/>
              <a:t>ec</a:t>
            </a:r>
            <a:r>
              <a:rPr lang="en-IN" sz="2000" dirty="0"/>
              <a:t>) = cosine θ</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400" b="1" dirty="0" err="1"/>
              <a:t>Contextscore</a:t>
            </a:r>
            <a:r>
              <a:rPr lang="en-IN" sz="2400" b="1" dirty="0"/>
              <a:t>(</a:t>
            </a:r>
            <a:r>
              <a:rPr lang="en-IN" sz="2400" b="1" dirty="0" err="1"/>
              <a:t>ev</a:t>
            </a:r>
            <a:r>
              <a:rPr lang="en-IN" sz="2400" b="1" dirty="0"/>
              <a:t>) = </a:t>
            </a:r>
            <a:r>
              <a:rPr lang="en-IN" sz="2400" b="1" dirty="0" err="1"/>
              <a:t>max</a:t>
            </a:r>
            <a:r>
              <a:rPr lang="en-IN" sz="2400" b="1" baseline="-33000" dirty="0" err="1"/>
              <a:t>ec∈C</a:t>
            </a:r>
            <a:r>
              <a:rPr lang="en-IN" sz="2400" b="1" dirty="0"/>
              <a:t> Similarity(</a:t>
            </a:r>
            <a:r>
              <a:rPr lang="en-IN" sz="2400" b="1" dirty="0" err="1"/>
              <a:t>ev</a:t>
            </a:r>
            <a:r>
              <a:rPr lang="en-IN" sz="2400" b="1" dirty="0"/>
              <a:t>, </a:t>
            </a:r>
            <a:r>
              <a:rPr lang="en-IN" sz="2400" b="1" dirty="0" err="1"/>
              <a:t>ec</a:t>
            </a:r>
            <a:r>
              <a:rPr lang="en-IN" sz="2400" b="1" dirty="0"/>
              <a:t>)</a:t>
            </a:r>
            <a:r>
              <a:rPr lang="ar-SA" sz="2000" dirty="0">
                <a:cs typeface="Arial" charset="0"/>
              </a:rPr>
              <a:t>‏</a:t>
            </a:r>
            <a:endParaRPr lang="en-IN" sz="20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4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400" dirty="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Text Analysis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56480" y="1604329"/>
            <a:ext cx="8045280" cy="3977698"/>
          </a:xfrm>
          <a:ln/>
        </p:spPr>
        <p:txBody>
          <a:bodyPr/>
          <a:lstStyle/>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3300" dirty="0" smtClean="0">
                <a:effectLst>
                  <a:outerShdw blurRad="38100" dist="38100" dir="2700000" algn="tl">
                    <a:srgbClr val="C0C0C0"/>
                  </a:outerShdw>
                </a:effectLst>
              </a:rPr>
              <a:t>Final-text-score(e</a:t>
            </a:r>
            <a:r>
              <a:rPr lang="en-IN" sz="3300" dirty="0">
                <a:effectLst>
                  <a:outerShdw blurRad="38100" dist="38100" dir="2700000" algn="tl">
                    <a:srgbClr val="C0C0C0"/>
                  </a:outerShdw>
                </a:effectLst>
              </a:rPr>
              <a:t>)</a:t>
            </a:r>
            <a:r>
              <a:rPr lang="ar-SA" sz="3300" dirty="0">
                <a:effectLst>
                  <a:outerShdw blurRad="38100" dist="38100" dir="2700000" algn="tl">
                    <a:srgbClr val="C0C0C0"/>
                  </a:outerShdw>
                </a:effectLst>
                <a:cs typeface="Arial" charset="0"/>
              </a:rPr>
              <a:t>‏</a:t>
            </a:r>
            <a:endParaRPr lang="en-IN" sz="3300" dirty="0">
              <a:effectLst>
                <a:outerShdw blurRad="38100" dist="38100" dir="2700000" algn="tl">
                  <a:srgbClr val="C0C0C0"/>
                </a:outerShdw>
              </a:effectLst>
            </a:endParaRPr>
          </a:p>
          <a:p>
            <a:pPr lvl="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500" dirty="0">
              <a:effectLst>
                <a:outerShdw blurRad="38100" dist="38100" dir="2700000" algn="tl">
                  <a:srgbClr val="C0C0C0"/>
                </a:outerShdw>
              </a:effectLst>
            </a:endParaRP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The combination of </a:t>
            </a:r>
            <a:r>
              <a:rPr lang="en-IN" sz="2000" dirty="0" err="1"/>
              <a:t>Textscore</a:t>
            </a:r>
            <a:r>
              <a:rPr lang="en-IN" sz="2000" dirty="0"/>
              <a:t>(e) and </a:t>
            </a:r>
            <a:r>
              <a:rPr lang="en-IN" sz="2000" dirty="0" err="1"/>
              <a:t>Contextscore</a:t>
            </a:r>
            <a:r>
              <a:rPr lang="en-IN" sz="2000" dirty="0"/>
              <a:t>(e) is done logically to yield Final-text-score(e)</a:t>
            </a:r>
            <a:r>
              <a:rPr lang="ar-SA" sz="2000" dirty="0">
                <a:cs typeface="Arial" charset="0"/>
              </a:rPr>
              <a:t>‏</a:t>
            </a:r>
            <a:endParaRPr lang="en-IN" sz="2000"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u="sng" dirty="0">
              <a:effectLst>
                <a:outerShdw blurRad="38100" dist="38100" dir="2700000" algn="tl">
                  <a:srgbClr val="C0C0C0"/>
                </a:outerShdw>
              </a:effectLst>
            </a:endParaRP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Text Analysis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blip>
          <a:srcRect/>
          <a:tile tx="0" ty="0" sx="100000" sy="100000" flip="none" algn="tl"/>
        </a:blip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990600"/>
            <a:ext cx="4040188" cy="457200"/>
          </a:xfrm>
        </p:spPr>
        <p:txBody>
          <a:bodyPr/>
          <a:lstStyle/>
          <a:p>
            <a:pPr algn="ctr"/>
            <a:r>
              <a:rPr lang="en-US" dirty="0" smtClean="0"/>
              <a:t>Spamming</a:t>
            </a:r>
            <a:endParaRPr lang="en-US" dirty="0"/>
          </a:p>
        </p:txBody>
      </p:sp>
      <p:sp>
        <p:nvSpPr>
          <p:cNvPr id="9" name="Content Placeholder 8"/>
          <p:cNvSpPr>
            <a:spLocks noGrp="1"/>
          </p:cNvSpPr>
          <p:nvPr>
            <p:ph sz="half" idx="2"/>
          </p:nvPr>
        </p:nvSpPr>
        <p:spPr>
          <a:xfrm>
            <a:off x="381000" y="1600200"/>
            <a:ext cx="4116388" cy="4648200"/>
          </a:xfrm>
        </p:spPr>
        <p:txBody>
          <a:bodyPr>
            <a:normAutofit/>
          </a:bodyPr>
          <a:lstStyle/>
          <a:p>
            <a:r>
              <a:rPr lang="en-US" sz="1800" dirty="0" smtClean="0"/>
              <a:t>Spamming is when a cyber criminal sends emails designed to make a victim spend money on counterfeit or fake goods.</a:t>
            </a:r>
          </a:p>
          <a:p>
            <a:r>
              <a:rPr lang="en-US" sz="1800" dirty="0" smtClean="0"/>
              <a:t>Irritating if consider not harmful all the time.</a:t>
            </a:r>
          </a:p>
          <a:p>
            <a:endParaRPr lang="en-US" sz="1800" dirty="0" smtClean="0"/>
          </a:p>
          <a:p>
            <a:pPr>
              <a:buNone/>
            </a:pPr>
            <a:endParaRPr lang="en-US" sz="1800" dirty="0"/>
          </a:p>
        </p:txBody>
      </p:sp>
      <p:sp>
        <p:nvSpPr>
          <p:cNvPr id="10" name="Text Placeholder 9"/>
          <p:cNvSpPr>
            <a:spLocks noGrp="1"/>
          </p:cNvSpPr>
          <p:nvPr>
            <p:ph type="body" sz="quarter" idx="3"/>
          </p:nvPr>
        </p:nvSpPr>
        <p:spPr>
          <a:xfrm>
            <a:off x="4648200" y="914400"/>
            <a:ext cx="4041775" cy="457200"/>
          </a:xfrm>
        </p:spPr>
        <p:txBody>
          <a:bodyPr/>
          <a:lstStyle/>
          <a:p>
            <a:pPr algn="ctr"/>
            <a:r>
              <a:rPr lang="en-US" dirty="0" smtClean="0"/>
              <a:t>Phishing</a:t>
            </a:r>
            <a:endParaRPr lang="en-US" dirty="0"/>
          </a:p>
        </p:txBody>
      </p:sp>
      <p:sp>
        <p:nvSpPr>
          <p:cNvPr id="11" name="Content Placeholder 10"/>
          <p:cNvSpPr>
            <a:spLocks noGrp="1"/>
          </p:cNvSpPr>
          <p:nvPr>
            <p:ph sz="quarter" idx="4"/>
          </p:nvPr>
        </p:nvSpPr>
        <p:spPr>
          <a:xfrm>
            <a:off x="4724400" y="1600200"/>
            <a:ext cx="4114800" cy="4800600"/>
          </a:xfrm>
        </p:spPr>
        <p:txBody>
          <a:bodyPr>
            <a:normAutofit/>
          </a:bodyPr>
          <a:lstStyle/>
          <a:p>
            <a:r>
              <a:rPr lang="en-US" sz="1800" dirty="0" smtClean="0"/>
              <a:t>Phishing attacks are designed to steal a person’s login and password details so that the cyber criminal can assume control of the victim’s social network, email and online bank accounts.</a:t>
            </a:r>
          </a:p>
          <a:p>
            <a:r>
              <a:rPr lang="en-US" sz="1800" dirty="0" smtClean="0"/>
              <a:t>More harmful.</a:t>
            </a:r>
          </a:p>
          <a:p>
            <a:pPr>
              <a:buNone/>
            </a:pPr>
            <a:endParaRPr lang="en-US" sz="1800" dirty="0"/>
          </a:p>
        </p:txBody>
      </p:sp>
      <p:graphicFrame>
        <p:nvGraphicFramePr>
          <p:cNvPr id="12"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Difference</a:t>
                      </a:r>
                      <a:endParaRPr lang="en-US" dirty="0">
                        <a:solidFill>
                          <a:srgbClr val="00B050"/>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dirty="0" smtClean="0">
                          <a:solidFill>
                            <a:srgbClr val="002060"/>
                          </a:solidFill>
                        </a:rPr>
                        <a:t>Spamming</a:t>
                      </a:r>
                      <a:r>
                        <a:rPr lang="en-US" baseline="0" dirty="0" smtClean="0">
                          <a:solidFill>
                            <a:srgbClr val="002060"/>
                          </a:solidFill>
                        </a:rPr>
                        <a:t> and Phishing.</a:t>
                      </a:r>
                      <a:endParaRPr lang="en-US" dirty="0">
                        <a:solidFill>
                          <a:srgbClr val="002060"/>
                        </a:solidFill>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14" name="Picture 13" descr="spammmmmm.JPG"/>
          <p:cNvPicPr>
            <a:picLocks noChangeAspect="1"/>
          </p:cNvPicPr>
          <p:nvPr/>
        </p:nvPicPr>
        <p:blipFill>
          <a:blip r:embed="rId4"/>
          <a:stretch>
            <a:fillRect/>
          </a:stretch>
        </p:blipFill>
        <p:spPr>
          <a:xfrm>
            <a:off x="152401" y="3505200"/>
            <a:ext cx="4480118" cy="3352800"/>
          </a:xfrm>
          <a:prstGeom prst="rect">
            <a:avLst/>
          </a:prstGeom>
        </p:spPr>
      </p:pic>
      <p:pic>
        <p:nvPicPr>
          <p:cNvPr id="15" name="Picture 14" descr="phishingmmm.JPG"/>
          <p:cNvPicPr>
            <a:picLocks noChangeAspect="1"/>
          </p:cNvPicPr>
          <p:nvPr/>
        </p:nvPicPr>
        <p:blipFill>
          <a:blip r:embed="rId5"/>
          <a:stretch>
            <a:fillRect/>
          </a:stretch>
        </p:blipFill>
        <p:spPr>
          <a:xfrm>
            <a:off x="4208041" y="3483448"/>
            <a:ext cx="4935959" cy="3374552"/>
          </a:xfrm>
          <a:prstGeom prst="rect">
            <a:avLst/>
          </a:prstGeom>
        </p:spPr>
      </p:pic>
      <p:sp>
        <p:nvSpPr>
          <p:cNvPr id="13" name="Slide Number Placeholder 12"/>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456480" y="1604328"/>
            <a:ext cx="8045280" cy="4415471"/>
          </a:xfrm>
          <a:ln/>
        </p:spPr>
        <p:txBody>
          <a:bodyPr/>
          <a:lstStyle/>
          <a:p>
            <a:pPr>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400" dirty="0"/>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First, the user is asked to input his/her other email addresses that forward emails to this current email address and this information is stored</a:t>
            </a:r>
            <a:r>
              <a:rPr lang="en-IN" sz="2000" dirty="0" smtClean="0"/>
              <a:t>.</a:t>
            </a:r>
          </a:p>
          <a:p>
            <a:pPr algn="just">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000" dirty="0"/>
          </a:p>
          <a:p>
            <a:pPr lvl="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400" dirty="0" smtClean="0">
                <a:effectLst>
                  <a:outerShdw blurRad="38100" dist="38100" dir="2700000" algn="tl">
                    <a:srgbClr val="C0C0C0"/>
                  </a:outerShdw>
                </a:effectLst>
              </a:rPr>
              <a:t>Phase 1 - Extracting the data</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smtClean="0"/>
              <a:t>We extract the FROM and DELIVERED-TO fields from the header. Then, we extract the RECEIVED FROM field(s).</a:t>
            </a:r>
          </a:p>
          <a:p>
            <a:pPr lvl="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500" dirty="0">
              <a:effectLst>
                <a:outerShdw blurRad="38100" dist="38100" dir="2700000" algn="tl">
                  <a:srgbClr val="C0C0C0"/>
                </a:outerShdw>
              </a:effectLst>
            </a:endParaRP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dirty="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Header Analysis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56480" y="1604328"/>
            <a:ext cx="8045280" cy="4666090"/>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u="sng" dirty="0">
                <a:effectLst>
                  <a:outerShdw blurRad="38100" dist="38100" dir="2700000" algn="tl">
                    <a:srgbClr val="C0C0C0"/>
                  </a:outerShdw>
                </a:effectLst>
              </a:rPr>
              <a:t>Header Analysis: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u="sng" dirty="0">
              <a:effectLst>
                <a:outerShdw blurRad="38100" dist="38100" dir="2700000" algn="tl">
                  <a:srgbClr val="C0C0C0"/>
                </a:outerShdw>
              </a:effectLst>
            </a:endParaRPr>
          </a:p>
          <a:p>
            <a:pPr lvl="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400" dirty="0">
                <a:effectLst>
                  <a:outerShdw blurRad="38100" dist="38100" dir="2700000" algn="tl">
                    <a:srgbClr val="C0C0C0"/>
                  </a:outerShdw>
                </a:effectLst>
              </a:rPr>
              <a:t>Phase 2 - Verifying the data</a:t>
            </a:r>
          </a:p>
          <a:p>
            <a:pPr lvl="4">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sz="2400" dirty="0">
              <a:effectLst>
                <a:outerShdw blurRad="38100" dist="38100" dir="2700000" algn="tl">
                  <a:srgbClr val="C0C0C0"/>
                </a:outerShdw>
              </a:effectLst>
            </a:endParaRP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If the first Received From field has the same domain name as the FROM FIELD or LOCALHOST or ANY FORWARDING EMAIL ACCOUNT, then the email is legitimate. (score = 0)</a:t>
            </a:r>
            <a:r>
              <a:rPr lang="ar-SA" sz="2000" dirty="0">
                <a:cs typeface="Arial" charset="0"/>
              </a:rPr>
              <a:t>‏</a:t>
            </a:r>
            <a:endParaRPr lang="en-IN" sz="2000" dirty="0"/>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Otherwise, if the first Received From field has the same domain name as the user’s current email account’s domain name, then we look at the next received from field.</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Otherwise, we mark the email as phishing. (score = 1)</a:t>
            </a:r>
            <a:r>
              <a:rPr lang="ar-SA" sz="2000" dirty="0">
                <a:cs typeface="Arial" charset="0"/>
              </a:rPr>
              <a:t>‏</a:t>
            </a:r>
            <a:endParaRPr lang="en-IN" sz="2000" dirty="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Header Analysis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456480" y="1604329"/>
            <a:ext cx="8045280" cy="3977698"/>
          </a:xfrm>
          <a:ln/>
        </p:spPr>
        <p:txBody>
          <a:bodyPr/>
          <a:lstStyle/>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smtClean="0"/>
              <a:t>In </a:t>
            </a:r>
            <a:r>
              <a:rPr lang="en-IN" sz="2000" dirty="0"/>
              <a:t>this classifier, our objective is to determine whether the URLs present in the email point to the legitimate website that the text in the body of the email claims.</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We extract all domains from the links in the email in an array.</a:t>
            </a:r>
          </a:p>
          <a:p>
            <a:pPr algn="jus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000" dirty="0"/>
              <a:t>The </a:t>
            </a:r>
            <a:r>
              <a:rPr lang="en-IN" sz="2000" dirty="0" err="1"/>
              <a:t>linkAnalysis</a:t>
            </a:r>
            <a:r>
              <a:rPr lang="en-IN" sz="2000" dirty="0"/>
              <a:t>() classifier assigns an email a score of 1 for phishing and 0 for legitimate.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IN" dirty="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Link Analysis.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Combining Scores of the Three Classifiers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graphicFrame>
        <p:nvGraphicFramePr>
          <p:cNvPr id="6" name="Diagram 5"/>
          <p:cNvGraphicFramePr/>
          <p:nvPr/>
        </p:nvGraphicFramePr>
        <p:xfrm>
          <a:off x="381000" y="990600"/>
          <a:ext cx="8534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31040" y="979303"/>
            <a:ext cx="8229600" cy="5682837"/>
          </a:xfrm>
          <a:ln/>
        </p:spPr>
        <p:txBody>
          <a:bodyPr>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effectLst>
                  <a:outerShdw blurRad="38100" dist="38100" dir="2700000" algn="tl">
                    <a:srgbClr val="C0C0C0"/>
                  </a:outerShdw>
                </a:effectLst>
              </a:rPr>
              <a:t>Input</a:t>
            </a:r>
            <a:r>
              <a:rPr lang="en-IN" sz="1400" dirty="0"/>
              <a:t>: SMTP server name, user name, password</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effectLst>
                  <a:outerShdw blurRad="38100" dist="38100" dir="2700000" algn="tl">
                    <a:srgbClr val="C0C0C0"/>
                  </a:outerShdw>
                </a:effectLst>
              </a:rPr>
              <a:t>Output</a:t>
            </a:r>
            <a:r>
              <a:rPr lang="en-IN" sz="1400" dirty="0"/>
              <a:t>: Label for each email: Phishing or Legitimate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Fetch email from SMTP server</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if (new email downloaded) then</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err="1"/>
              <a:t>foreach</a:t>
            </a:r>
            <a:r>
              <a:rPr lang="en-IN" sz="1400" dirty="0"/>
              <a:t> email e do</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header h = </a:t>
            </a:r>
            <a:r>
              <a:rPr lang="en-IN" sz="1400" dirty="0" err="1"/>
              <a:t>extractHeader</a:t>
            </a:r>
            <a:r>
              <a:rPr lang="en-IN" sz="1400" dirty="0"/>
              <a:t>();</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if (h indicates that e is HTML encoded) then</a:t>
            </a:r>
          </a:p>
          <a:p>
            <a:pPr lvl="3">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err="1"/>
              <a:t>decodedEmail</a:t>
            </a:r>
            <a:r>
              <a:rPr lang="en-IN" sz="1400" dirty="0"/>
              <a:t> </a:t>
            </a:r>
            <a:r>
              <a:rPr lang="en-IN" sz="1400" dirty="0" err="1"/>
              <a:t>dE</a:t>
            </a:r>
            <a:r>
              <a:rPr lang="en-IN" sz="1400" dirty="0"/>
              <a:t>=</a:t>
            </a:r>
            <a:r>
              <a:rPr lang="en-IN" sz="1400" dirty="0" err="1"/>
              <a:t>HTMLDecode</a:t>
            </a:r>
            <a:r>
              <a:rPr lang="en-IN" sz="1400" dirty="0"/>
              <a:t>(e);</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end</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err="1"/>
              <a:t>parsedEmail</a:t>
            </a:r>
            <a:r>
              <a:rPr lang="en-IN" sz="1400" dirty="0"/>
              <a:t> </a:t>
            </a:r>
            <a:r>
              <a:rPr lang="en-IN" sz="1400" dirty="0" err="1"/>
              <a:t>pE</a:t>
            </a:r>
            <a:r>
              <a:rPr lang="en-IN" sz="1400" dirty="0"/>
              <a:t> = </a:t>
            </a:r>
            <a:r>
              <a:rPr lang="en-IN" sz="1400" dirty="0" err="1"/>
              <a:t>emailParser</a:t>
            </a:r>
            <a:r>
              <a:rPr lang="en-IN" sz="1400" dirty="0"/>
              <a:t>(</a:t>
            </a:r>
            <a:r>
              <a:rPr lang="en-IN" sz="1400" dirty="0" err="1"/>
              <a:t>dE</a:t>
            </a:r>
            <a:r>
              <a:rPr lang="en-IN" sz="1400" dirty="0"/>
              <a:t>);</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err="1"/>
              <a:t>headerScore</a:t>
            </a:r>
            <a:r>
              <a:rPr lang="en-IN" sz="1400" dirty="0"/>
              <a:t> = </a:t>
            </a:r>
            <a:r>
              <a:rPr lang="en-IN" sz="1400" dirty="0" err="1"/>
              <a:t>headerAnalysis</a:t>
            </a:r>
            <a:r>
              <a:rPr lang="en-IN" sz="1400" dirty="0"/>
              <a:t>(header);</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err="1"/>
              <a:t>linkScore</a:t>
            </a:r>
            <a:r>
              <a:rPr lang="en-IN" sz="1400" dirty="0"/>
              <a:t> = </a:t>
            </a:r>
            <a:r>
              <a:rPr lang="en-IN" sz="1400" dirty="0" err="1"/>
              <a:t>linkAnalysis</a:t>
            </a:r>
            <a:r>
              <a:rPr lang="en-IN" sz="1400" dirty="0"/>
              <a:t>(links);</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err="1"/>
              <a:t>textScore</a:t>
            </a:r>
            <a:r>
              <a:rPr lang="en-IN" sz="1400" dirty="0"/>
              <a:t> = </a:t>
            </a:r>
            <a:r>
              <a:rPr lang="en-IN" sz="1400" dirty="0" err="1"/>
              <a:t>textAnalysis</a:t>
            </a:r>
            <a:r>
              <a:rPr lang="en-IN" sz="1400" dirty="0"/>
              <a:t>(text);</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err="1"/>
              <a:t>cs</a:t>
            </a:r>
            <a:r>
              <a:rPr lang="en-IN" sz="1400" dirty="0"/>
              <a:t> = </a:t>
            </a:r>
            <a:r>
              <a:rPr lang="en-IN" sz="1400" dirty="0" err="1"/>
              <a:t>combineScore</a:t>
            </a:r>
            <a:r>
              <a:rPr lang="en-IN" sz="1400" dirty="0"/>
              <a:t>(</a:t>
            </a:r>
            <a:r>
              <a:rPr lang="en-IN" sz="1400" dirty="0" err="1"/>
              <a:t>headerScore</a:t>
            </a:r>
            <a:r>
              <a:rPr lang="en-IN" sz="1400" dirty="0"/>
              <a:t>, </a:t>
            </a:r>
            <a:r>
              <a:rPr lang="en-IN" sz="1400" dirty="0" err="1"/>
              <a:t>linkScore</a:t>
            </a:r>
            <a:r>
              <a:rPr lang="en-IN" sz="1400" dirty="0"/>
              <a:t>, </a:t>
            </a:r>
            <a:r>
              <a:rPr lang="en-IN" sz="1400" dirty="0" err="1"/>
              <a:t>textScore</a:t>
            </a:r>
            <a:r>
              <a:rPr lang="en-IN" sz="1400" dirty="0"/>
              <a:t>);</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if </a:t>
            </a:r>
            <a:r>
              <a:rPr lang="en-IN" sz="1400" dirty="0" err="1"/>
              <a:t>cs</a:t>
            </a:r>
            <a:r>
              <a:rPr lang="en-IN" sz="1400" dirty="0"/>
              <a:t> ≥ 2 then</a:t>
            </a:r>
          </a:p>
          <a:p>
            <a:pPr lvl="3">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Output Label: Phishing</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end</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else</a:t>
            </a:r>
          </a:p>
          <a:p>
            <a:pPr lvl="3">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Output Label: Legitimate</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end</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end</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1400" dirty="0"/>
              <a:t> end</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Combining Scores of the Three Classifiers</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211763"/>
          </a:xfrm>
        </p:spPr>
        <p:txBody>
          <a:bodyPr>
            <a:normAutofit/>
          </a:bodyPr>
          <a:lstStyle/>
          <a:p>
            <a:pPr>
              <a:buNone/>
            </a:pPr>
            <a:r>
              <a:rPr lang="en-US" sz="3000" dirty="0" smtClean="0"/>
              <a:t>The layered system of CANTINA+ consists of 3 major modules.</a:t>
            </a:r>
          </a:p>
          <a:p>
            <a:pPr>
              <a:buNone/>
            </a:pPr>
            <a:r>
              <a:rPr lang="en-US" sz="3000" dirty="0" smtClean="0"/>
              <a:t> </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CANTINA +</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graphicFrame>
        <p:nvGraphicFramePr>
          <p:cNvPr id="6" name="Diagram 5"/>
          <p:cNvGraphicFramePr/>
          <p:nvPr/>
        </p:nvGraphicFramePr>
        <p:xfrm>
          <a:off x="228600" y="1600200"/>
          <a:ext cx="8534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CANTINA </a:t>
                      </a:r>
                      <a:r>
                        <a:rPr lang="en-US" dirty="0" smtClean="0">
                          <a:solidFill>
                            <a:srgbClr val="00B050"/>
                          </a:solidFill>
                        </a:rPr>
                        <a:t>+ : Features </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
        <p:nvSpPr>
          <p:cNvPr id="9" name="Content Placeholder 8"/>
          <p:cNvSpPr>
            <a:spLocks noGrp="1"/>
          </p:cNvSpPr>
          <p:nvPr>
            <p:ph idx="1"/>
          </p:nvPr>
        </p:nvSpPr>
        <p:spPr/>
        <p:txBody>
          <a:bodyPr>
            <a:normAutofit/>
          </a:bodyPr>
          <a:lstStyle/>
          <a:p>
            <a:r>
              <a:rPr lang="en-US" sz="2000" dirty="0" smtClean="0"/>
              <a:t>Embedded </a:t>
            </a:r>
            <a:r>
              <a:rPr lang="en-US" sz="2000" dirty="0" smtClean="0"/>
              <a:t>domain: </a:t>
            </a:r>
            <a:r>
              <a:rPr lang="en-US" sz="2000" dirty="0" smtClean="0"/>
              <a:t>This feature examines the </a:t>
            </a:r>
            <a:r>
              <a:rPr lang="en-US" sz="2000" dirty="0" smtClean="0"/>
              <a:t>presence </a:t>
            </a:r>
            <a:r>
              <a:rPr lang="en-US" sz="2000" dirty="0" smtClean="0"/>
              <a:t>of dot separated domain/hostname patterns such as </a:t>
            </a:r>
            <a:r>
              <a:rPr lang="en-US" sz="2000" dirty="0" smtClean="0">
                <a:hlinkClick r:id="rId3"/>
              </a:rPr>
              <a:t>www.ebay.com</a:t>
            </a:r>
            <a:endParaRPr lang="en-US" sz="2000" dirty="0" smtClean="0"/>
          </a:p>
          <a:p>
            <a:r>
              <a:rPr lang="en-US" sz="2000" dirty="0" smtClean="0"/>
              <a:t>IP address</a:t>
            </a:r>
            <a:r>
              <a:rPr lang="en-US" sz="2000" dirty="0" smtClean="0"/>
              <a:t>.</a:t>
            </a:r>
          </a:p>
          <a:p>
            <a:r>
              <a:rPr lang="en-US" sz="2000" dirty="0" smtClean="0"/>
              <a:t>No of Dots in address</a:t>
            </a:r>
          </a:p>
          <a:p>
            <a:r>
              <a:rPr lang="en-US" sz="2000" dirty="0" smtClean="0"/>
              <a:t>Bad forms in html</a:t>
            </a:r>
          </a:p>
          <a:p>
            <a:r>
              <a:rPr lang="en-US" sz="2000" dirty="0" smtClean="0"/>
              <a:t>Bad action fields</a:t>
            </a:r>
          </a:p>
          <a:p>
            <a:r>
              <a:rPr lang="en-US" sz="2000" dirty="0" smtClean="0"/>
              <a:t>Age of Domain</a:t>
            </a:r>
          </a:p>
          <a:p>
            <a:r>
              <a:rPr lang="en-US" sz="2000" dirty="0" smtClean="0"/>
              <a:t>Page in top search results </a:t>
            </a:r>
          </a:p>
          <a:p>
            <a:pPr>
              <a:buNone/>
            </a:pPr>
            <a:r>
              <a:rPr lang="en-US" sz="2000" smtClean="0"/>
              <a:t>Etc ….</a:t>
            </a:r>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naCapture.JPG"/>
          <p:cNvPicPr>
            <a:picLocks noGrp="1" noChangeAspect="1"/>
          </p:cNvPicPr>
          <p:nvPr>
            <p:ph idx="1"/>
          </p:nvPr>
        </p:nvPicPr>
        <p:blipFill>
          <a:blip r:embed="rId3"/>
          <a:stretch>
            <a:fillRect/>
          </a:stretch>
        </p:blipFill>
        <p:spPr>
          <a:xfrm>
            <a:off x="1295399" y="1066800"/>
            <a:ext cx="6336179" cy="4038600"/>
          </a:xfrm>
        </p:spPr>
      </p:pic>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 Detection Algorithm</a:t>
                      </a:r>
                    </a:p>
                    <a:p>
                      <a:pPr algn="ctr"/>
                      <a:r>
                        <a:rPr lang="en-US" dirty="0" smtClean="0">
                          <a:solidFill>
                            <a:srgbClr val="00B050"/>
                          </a:solidFill>
                        </a:rPr>
                        <a:t>CANTINA +</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Phishing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8" name="TextBox 7"/>
          <p:cNvSpPr txBox="1"/>
          <p:nvPr/>
        </p:nvSpPr>
        <p:spPr>
          <a:xfrm>
            <a:off x="457200" y="5181600"/>
            <a:ext cx="8381999" cy="1446550"/>
          </a:xfrm>
          <a:prstGeom prst="rect">
            <a:avLst/>
          </a:prstGeom>
          <a:noFill/>
        </p:spPr>
        <p:txBody>
          <a:bodyPr wrap="square" rtlCol="0">
            <a:spAutoFit/>
          </a:bodyPr>
          <a:lstStyle/>
          <a:p>
            <a:r>
              <a:rPr lang="en-US" sz="1100" dirty="0" smtClean="0"/>
              <a:t>A1) 15 feature values are extracted from each instance in the training corpus; </a:t>
            </a:r>
          </a:p>
          <a:p>
            <a:r>
              <a:rPr lang="en-US" sz="1100" dirty="0" smtClean="0"/>
              <a:t>A2) the feature values are organized in proper format and</a:t>
            </a:r>
          </a:p>
          <a:p>
            <a:r>
              <a:rPr lang="en-US" sz="1100" dirty="0" smtClean="0"/>
              <a:t>forwarded to the machine learning engine;</a:t>
            </a:r>
          </a:p>
          <a:p>
            <a:r>
              <a:rPr lang="en-US" sz="1100" dirty="0" smtClean="0"/>
              <a:t> A3) classifiers are built for phish detection. In the testing stage</a:t>
            </a:r>
          </a:p>
          <a:p>
            <a:r>
              <a:rPr lang="en-US" sz="1100" dirty="0" smtClean="0"/>
              <a:t>B1) the hash-based filter examines whether or not the incoming page is a </a:t>
            </a:r>
            <a:r>
              <a:rPr lang="en-US" sz="1100" dirty="0" err="1" smtClean="0"/>
              <a:t>nearduplicate</a:t>
            </a:r>
            <a:r>
              <a:rPr lang="en-US" sz="1100" dirty="0" smtClean="0"/>
              <a:t> of known phish based on comparing SHA1 hashes;</a:t>
            </a:r>
          </a:p>
          <a:p>
            <a:r>
              <a:rPr lang="en-US" sz="1100" dirty="0" smtClean="0"/>
              <a:t> B2) if no hash match is found, the login form detector is called, which directly classifies the webpage as legitimate if no login form is identified;</a:t>
            </a:r>
          </a:p>
          <a:p>
            <a:r>
              <a:rPr lang="en-US" sz="1100" dirty="0" smtClean="0"/>
              <a:t> B3) the webpage is sent to the feature extractor when a login form is detected;</a:t>
            </a:r>
          </a:p>
          <a:p>
            <a:r>
              <a:rPr lang="en-US" sz="1100" dirty="0" smtClean="0"/>
              <a:t> B4)the pre-trained learning models run on the features and predict a class label for the webpage.</a:t>
            </a:r>
            <a:endParaRPr lang="en-US" sz="11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5105400"/>
          </a:xfrm>
        </p:spPr>
        <p:txBody>
          <a:bodyPr>
            <a:normAutofit/>
          </a:bodyPr>
          <a:lstStyle/>
          <a:p>
            <a:r>
              <a:rPr lang="en-US" sz="2400" dirty="0" smtClean="0"/>
              <a:t>CANTINA + is good but depend on some condition like if a phishing page has more no of appearance in search engine then the features of CANTINA+ may not select it as phishing page.</a:t>
            </a:r>
          </a:p>
          <a:p>
            <a:r>
              <a:rPr lang="en-US" sz="2400" dirty="0" smtClean="0"/>
              <a:t>Phish Net gives an accuracy of 97 %  with very low false positive.</a:t>
            </a:r>
            <a:endParaRPr lang="en-US" sz="2400" dirty="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Phishing.</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Conclusion.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5105400"/>
          </a:xfrm>
        </p:spPr>
        <p:txBody>
          <a:bodyPr>
            <a:normAutofit fontScale="92500" lnSpcReduction="20000"/>
          </a:bodyPr>
          <a:lstStyle/>
          <a:p>
            <a:r>
              <a:rPr lang="en-US" sz="2000" dirty="0" smtClean="0"/>
              <a:t>Statistical NLP  by Manning ,</a:t>
            </a:r>
            <a:r>
              <a:rPr lang="en-US" sz="2000" dirty="0" err="1" smtClean="0"/>
              <a:t>Schuetze</a:t>
            </a:r>
            <a:r>
              <a:rPr lang="en-US" sz="2000" dirty="0" smtClean="0"/>
              <a:t>.</a:t>
            </a:r>
          </a:p>
          <a:p>
            <a:r>
              <a:rPr lang="en-US" sz="2000" dirty="0" smtClean="0"/>
              <a:t>CANTINA+: A Feature-rich Machine Learning Framework for Detecting Phishing Web Sites. </a:t>
            </a:r>
          </a:p>
          <a:p>
            <a:r>
              <a:rPr lang="en-US" sz="2000" dirty="0" smtClean="0"/>
              <a:t>New Filtering Approaches for Phishing Email by </a:t>
            </a:r>
            <a:r>
              <a:rPr lang="en-US" sz="2000" dirty="0" err="1" smtClean="0"/>
              <a:t>Fraunhofer</a:t>
            </a:r>
            <a:r>
              <a:rPr lang="en-US" sz="2000" dirty="0" smtClean="0"/>
              <a:t> IAIS, K.U. Leuven </a:t>
            </a:r>
          </a:p>
          <a:p>
            <a:r>
              <a:rPr lang="en-US" sz="2000" dirty="0" smtClean="0"/>
              <a:t>Detecting Phishing Emails the Natural Language Way by </a:t>
            </a:r>
            <a:r>
              <a:rPr lang="en-US" sz="2000" dirty="0" err="1" smtClean="0"/>
              <a:t>Rakesh</a:t>
            </a:r>
            <a:r>
              <a:rPr lang="en-US" sz="2000" dirty="0" smtClean="0"/>
              <a:t> </a:t>
            </a:r>
            <a:r>
              <a:rPr lang="en-US" sz="2000" dirty="0" err="1" smtClean="0"/>
              <a:t>Verma</a:t>
            </a:r>
            <a:r>
              <a:rPr lang="en-US" sz="2000" dirty="0" smtClean="0"/>
              <a:t>, </a:t>
            </a:r>
            <a:r>
              <a:rPr lang="en-US" sz="2000" dirty="0" err="1" smtClean="0"/>
              <a:t>Narasimha</a:t>
            </a:r>
            <a:r>
              <a:rPr lang="en-US" sz="2000" dirty="0" smtClean="0"/>
              <a:t> </a:t>
            </a:r>
            <a:r>
              <a:rPr lang="en-US" sz="2000" dirty="0" err="1" smtClean="0"/>
              <a:t>Shashidhar</a:t>
            </a:r>
            <a:r>
              <a:rPr lang="en-US" sz="2000" dirty="0" smtClean="0"/>
              <a:t>, and </a:t>
            </a:r>
            <a:r>
              <a:rPr lang="en-US" sz="2000" dirty="0" err="1" smtClean="0"/>
              <a:t>Nabil</a:t>
            </a:r>
            <a:r>
              <a:rPr lang="en-US" sz="2000" dirty="0" smtClean="0"/>
              <a:t> </a:t>
            </a:r>
            <a:r>
              <a:rPr lang="en-US" sz="2000" dirty="0" err="1" smtClean="0"/>
              <a:t>Hossain</a:t>
            </a:r>
            <a:r>
              <a:rPr lang="en-US" sz="2000" dirty="0" smtClean="0"/>
              <a:t> </a:t>
            </a:r>
            <a:r>
              <a:rPr lang="en-US" sz="2000" dirty="0" smtClean="0"/>
              <a:t> </a:t>
            </a:r>
            <a:r>
              <a:rPr lang="en-US" sz="2000" dirty="0" smtClean="0"/>
              <a:t>ESORICS 2012</a:t>
            </a:r>
            <a:r>
              <a:rPr lang="en-US" sz="2000" dirty="0" smtClean="0"/>
              <a:t>, Heidelberg.</a:t>
            </a:r>
            <a:endParaRPr lang="en-US" sz="2000" dirty="0" smtClean="0"/>
          </a:p>
          <a:p>
            <a:r>
              <a:rPr lang="en-US" sz="2000" dirty="0" smtClean="0"/>
              <a:t>Filtering Junk Mail with A Maximum Entropy Model  by ZHANG Le and YAO </a:t>
            </a:r>
            <a:r>
              <a:rPr lang="en-US" sz="2000" dirty="0" err="1" smtClean="0"/>
              <a:t>Tian</a:t>
            </a:r>
            <a:r>
              <a:rPr lang="en-US" sz="2000" dirty="0" smtClean="0"/>
              <a:t>-shun  , ICCPOL 2003 </a:t>
            </a:r>
            <a:r>
              <a:rPr lang="en-US" sz="2000" dirty="0" smtClean="0"/>
              <a:t>,China.</a:t>
            </a:r>
            <a:endParaRPr lang="en-US" sz="2000" dirty="0" smtClean="0"/>
          </a:p>
          <a:p>
            <a:r>
              <a:rPr lang="en-US" sz="2000" dirty="0" smtClean="0"/>
              <a:t>Fighting Unicode-Obfuscated Spam by </a:t>
            </a:r>
            <a:r>
              <a:rPr lang="en-US" sz="2000" dirty="0" err="1" smtClean="0"/>
              <a:t>Changwei</a:t>
            </a:r>
            <a:r>
              <a:rPr lang="en-US" sz="2000" dirty="0" smtClean="0"/>
              <a:t> Liu Sid </a:t>
            </a:r>
            <a:r>
              <a:rPr lang="en-US" sz="2000" dirty="0" err="1" smtClean="0"/>
              <a:t>Stamm</a:t>
            </a:r>
            <a:endParaRPr lang="en-US" sz="2000" dirty="0" smtClean="0"/>
          </a:p>
          <a:p>
            <a:r>
              <a:rPr lang="en-US" sz="2000" dirty="0" smtClean="0"/>
              <a:t>Link-Based Characterization and Detection of Web Spam Luca </a:t>
            </a:r>
            <a:r>
              <a:rPr lang="en-US" sz="2000" dirty="0" err="1" smtClean="0"/>
              <a:t>Becchetti</a:t>
            </a:r>
            <a:r>
              <a:rPr lang="en-US" sz="2000" dirty="0" smtClean="0"/>
              <a:t>, Carlos Castillo, Debora </a:t>
            </a:r>
            <a:r>
              <a:rPr lang="en-US" sz="2000" dirty="0" err="1" smtClean="0"/>
              <a:t>Donato</a:t>
            </a:r>
            <a:r>
              <a:rPr lang="en-US" sz="2000" dirty="0" smtClean="0"/>
              <a:t>, Stefano </a:t>
            </a:r>
            <a:r>
              <a:rPr lang="en-US" sz="2000" dirty="0" err="1" smtClean="0"/>
              <a:t>Leonardi</a:t>
            </a:r>
            <a:r>
              <a:rPr lang="en-US" sz="2000" dirty="0" smtClean="0"/>
              <a:t>, </a:t>
            </a:r>
            <a:r>
              <a:rPr lang="en-US" sz="2000" dirty="0" err="1" smtClean="0"/>
              <a:t>Università</a:t>
            </a:r>
            <a:r>
              <a:rPr lang="en-US" sz="2000" dirty="0" smtClean="0"/>
              <a:t> </a:t>
            </a:r>
            <a:r>
              <a:rPr lang="en-US" sz="2000" dirty="0" err="1" smtClean="0"/>
              <a:t>di</a:t>
            </a:r>
            <a:r>
              <a:rPr lang="en-US" sz="2000" dirty="0" smtClean="0"/>
              <a:t> Roma "La </a:t>
            </a:r>
            <a:r>
              <a:rPr lang="en-US" sz="2000" dirty="0" err="1" smtClean="0"/>
              <a:t>Sapienza</a:t>
            </a:r>
            <a:r>
              <a:rPr lang="en-US" sz="2000" dirty="0" smtClean="0"/>
              <a:t>", and Ricardo </a:t>
            </a:r>
            <a:r>
              <a:rPr lang="en-US" sz="2000" dirty="0" err="1" smtClean="0"/>
              <a:t>Baeza</a:t>
            </a:r>
            <a:r>
              <a:rPr lang="en-US" sz="2000" dirty="0" smtClean="0"/>
              <a:t>-Yates, Yahoo! Research Barcelona on AIRWEB  ,2006.</a:t>
            </a:r>
          </a:p>
          <a:p>
            <a:r>
              <a:rPr lang="en-US" sz="2000" dirty="0" smtClean="0"/>
              <a:t>Web Spam Identification through LM analysis by Juan Martinez-</a:t>
            </a:r>
            <a:r>
              <a:rPr lang="en-US" sz="2000" dirty="0" err="1" smtClean="0"/>
              <a:t>Romo</a:t>
            </a:r>
            <a:r>
              <a:rPr lang="en-US" sz="2000" dirty="0" smtClean="0"/>
              <a:t> and Lourdes </a:t>
            </a:r>
            <a:r>
              <a:rPr lang="en-US" sz="2000" dirty="0" err="1" smtClean="0"/>
              <a:t>Araujo</a:t>
            </a:r>
            <a:r>
              <a:rPr lang="en-US" sz="2000" dirty="0" smtClean="0"/>
              <a:t>. AIRWEB 2009 Madrid Spain. </a:t>
            </a:r>
          </a:p>
          <a:p>
            <a:r>
              <a:rPr lang="en-US" sz="2000" dirty="0" smtClean="0"/>
              <a:t>Blocking blog spam with LM model disagreement by </a:t>
            </a:r>
            <a:r>
              <a:rPr lang="en-US" sz="2000" dirty="0" err="1" smtClean="0"/>
              <a:t>Gilad</a:t>
            </a:r>
            <a:r>
              <a:rPr lang="en-US" sz="2000" dirty="0" smtClean="0"/>
              <a:t> </a:t>
            </a:r>
            <a:r>
              <a:rPr lang="en-US" sz="2000" dirty="0" err="1" smtClean="0"/>
              <a:t>Mishne</a:t>
            </a:r>
            <a:r>
              <a:rPr lang="en-US" sz="2000" dirty="0" smtClean="0"/>
              <a:t> &amp; et al</a:t>
            </a:r>
            <a:r>
              <a:rPr lang="en-US" sz="2000" dirty="0" smtClean="0"/>
              <a:t>. AIRWEB 2005 ,Chiba ,Japan.</a:t>
            </a:r>
            <a:endParaRPr lang="en-US" sz="2000" dirty="0" smtClean="0"/>
          </a:p>
          <a:p>
            <a:r>
              <a:rPr lang="en-US" sz="2000" dirty="0" smtClean="0"/>
              <a:t>Detecting Nepotistic Links by LM model disagreement by </a:t>
            </a:r>
            <a:r>
              <a:rPr lang="en-US" sz="2000" dirty="0" err="1" smtClean="0"/>
              <a:t>Andras</a:t>
            </a:r>
            <a:r>
              <a:rPr lang="en-US" sz="2000" dirty="0" smtClean="0"/>
              <a:t> A </a:t>
            </a:r>
            <a:r>
              <a:rPr lang="en-US" sz="2000" dirty="0" err="1" smtClean="0"/>
              <a:t>Benczur</a:t>
            </a:r>
            <a:r>
              <a:rPr lang="en-US" sz="2000" dirty="0" smtClean="0"/>
              <a:t> et al. WWW 2006 , Edinburg h, Scotland.</a:t>
            </a:r>
          </a:p>
          <a:p>
            <a:pPr>
              <a:buNone/>
            </a:pPr>
            <a:endParaRPr lang="en-US" sz="2000" dirty="0" smtClean="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Literature Reference.</a:t>
                      </a:r>
                      <a:endParaRPr lang="en-US" dirty="0">
                        <a:solidFill>
                          <a:srgbClr val="00B050"/>
                        </a:solidFill>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Spamming and Phishing</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4876800" cy="5715000"/>
          </a:xfrm>
        </p:spPr>
        <p:txBody>
          <a:bodyPr>
            <a:normAutofit lnSpcReduction="10000"/>
          </a:bodyPr>
          <a:lstStyle/>
          <a:p>
            <a:r>
              <a:rPr lang="en-US" sz="1800" dirty="0" smtClean="0"/>
              <a:t>Two classes of methods have been shown to be useful for classifying e-mail messages. The rule based method uses a set of heuristic rules to classify e-mail messages while the statistical based approach models the difference of messages statistically, usually under a machine learning framework.</a:t>
            </a:r>
          </a:p>
          <a:p>
            <a:r>
              <a:rPr lang="en-US" sz="1800" dirty="0" smtClean="0"/>
              <a:t>Rule based approach is fruitful when all classes are static, and their components are easily separated according to some features.(However this is not the case most of the time.)</a:t>
            </a:r>
          </a:p>
          <a:p>
            <a:r>
              <a:rPr lang="en-US" sz="1800" dirty="0" smtClean="0"/>
              <a:t>Generally speaking, the statistical based methods are found to outperform the rule based method . </a:t>
            </a:r>
          </a:p>
          <a:p>
            <a:r>
              <a:rPr lang="en-US" sz="1800" dirty="0" smtClean="0"/>
              <a:t>A hybrid approach, utilizing a Maximum Entropy Model is used in a junk mail filtering task.[2]</a:t>
            </a:r>
          </a:p>
          <a:p>
            <a:r>
              <a:rPr lang="en-US" sz="1800" dirty="0" smtClean="0"/>
              <a:t>Detecting comment spamming using Language Model.</a:t>
            </a:r>
          </a:p>
          <a:p>
            <a:r>
              <a:rPr lang="en-US" sz="1800" dirty="0" smtClean="0"/>
              <a:t>LM with pre-computed  link features.</a:t>
            </a:r>
          </a:p>
          <a:p>
            <a:endParaRPr lang="en-US" sz="1800" dirty="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Available Way outs. </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pic>
        <p:nvPicPr>
          <p:cNvPr id="6" name="Picture 5" descr="spam-photo.gif"/>
          <p:cNvPicPr>
            <a:picLocks noChangeAspect="1"/>
          </p:cNvPicPr>
          <p:nvPr/>
        </p:nvPicPr>
        <p:blipFill>
          <a:blip r:embed="rId4"/>
          <a:stretch>
            <a:fillRect/>
          </a:stretch>
        </p:blipFill>
        <p:spPr>
          <a:xfrm>
            <a:off x="5410200" y="990600"/>
            <a:ext cx="3539438" cy="2645641"/>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hlinkClick r:id="rId4"/>
              </a:rPr>
              <a:t>http://en.wikipedia.org/wiki/Email_spam</a:t>
            </a:r>
            <a:endParaRPr lang="en-US" sz="2400" dirty="0" smtClean="0"/>
          </a:p>
          <a:p>
            <a:r>
              <a:rPr lang="en-US" sz="2400" dirty="0" smtClean="0">
                <a:hlinkClick r:id="rId5"/>
              </a:rPr>
              <a:t>http://en.wikipedia.org/wiki/Phishing</a:t>
            </a:r>
            <a:endParaRPr lang="en-US" sz="2400" dirty="0" smtClean="0"/>
          </a:p>
          <a:p>
            <a:r>
              <a:rPr lang="en-US" sz="2400" dirty="0" smtClean="0">
                <a:hlinkClick r:id="rId6"/>
              </a:rPr>
              <a:t>http://prettygoodplan.com/wp-content/uploads/2011/04/website_development_program.jpg</a:t>
            </a:r>
            <a:endParaRPr lang="en-US" sz="2400" dirty="0" smtClean="0"/>
          </a:p>
          <a:p>
            <a:r>
              <a:rPr lang="en-US" sz="2400" dirty="0" smtClean="0">
                <a:hlinkClick r:id="rId7"/>
              </a:rPr>
              <a:t>http://www.washingtonpost.com/blogs/ezra-klein/files/2012/08/Spam2_2.jpg</a:t>
            </a:r>
            <a:endParaRPr lang="en-US" sz="2400" dirty="0" smtClean="0"/>
          </a:p>
          <a:p>
            <a:endParaRPr lang="en-US" sz="2400" dirty="0" smtClean="0"/>
          </a:p>
          <a:p>
            <a:endParaRPr lang="en-US" sz="2400" dirty="0" smtClean="0"/>
          </a:p>
          <a:p>
            <a:endParaRPr lang="en-US" dirty="0"/>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Website Reference.</a:t>
                      </a:r>
                      <a:endParaRPr lang="en-US" dirty="0">
                        <a:solidFill>
                          <a:srgbClr val="00B050"/>
                        </a:solidFill>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Spamming and Phishing</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Thank You.</a:t>
                      </a:r>
                      <a:endParaRPr lang="en-US" dirty="0">
                        <a:solidFill>
                          <a:srgbClr val="00B050"/>
                        </a:solidFill>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Caution : Don’t</a:t>
                      </a:r>
                      <a:r>
                        <a:rPr lang="en-US" baseline="0" dirty="0" smtClean="0">
                          <a:solidFill>
                            <a:srgbClr val="002060"/>
                          </a:solidFill>
                        </a:rPr>
                        <a:t> be victim of Phishing.</a:t>
                      </a:r>
                      <a:endParaRPr lang="en-US" dirty="0">
                        <a:solidFill>
                          <a:srgbClr val="002060"/>
                        </a:solidFill>
                      </a:endParaRPr>
                    </a:p>
                  </a:txBody>
                  <a:tcPr>
                    <a:solidFill>
                      <a:schemeClr val="accent3">
                        <a:lumMod val="20000"/>
                        <a:lumOff val="80000"/>
                      </a:schemeClr>
                    </a:solidFill>
                  </a:tcPr>
                </a:tc>
              </a:tr>
            </a:tbl>
          </a:graphicData>
        </a:graphic>
      </p:graphicFrame>
      <p:pic>
        <p:nvPicPr>
          <p:cNvPr id="6" name="Picture 5" descr="Phish.jpg"/>
          <p:cNvPicPr>
            <a:picLocks noChangeAspect="1"/>
          </p:cNvPicPr>
          <p:nvPr/>
        </p:nvPicPr>
        <p:blipFill>
          <a:blip r:embed="rId3"/>
          <a:stretch>
            <a:fillRect/>
          </a:stretch>
        </p:blipFill>
        <p:spPr>
          <a:xfrm>
            <a:off x="1371600" y="1295400"/>
            <a:ext cx="6553200" cy="4568663"/>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7772400" cy="1362075"/>
          </a:xfrm>
        </p:spPr>
        <p:txBody>
          <a:bodyPr/>
          <a:lstStyle/>
          <a:p>
            <a:pPr algn="ctr"/>
            <a:r>
              <a:rPr lang="en-US" dirty="0" smtClean="0"/>
              <a:t>EXTRA SLIDES  !!!</a:t>
            </a:r>
            <a:br>
              <a:rPr lang="en-US" dirty="0" smtClean="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FF0000"/>
                          </a:solidFill>
                        </a:rPr>
                        <a:t>EXTRA SLIDE.</a:t>
                      </a:r>
                      <a:endParaRPr lang="en-US" dirty="0">
                        <a:solidFill>
                          <a:srgbClr val="FF0000"/>
                        </a:solidFill>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GIS 1.</a:t>
                      </a:r>
                      <a:endParaRPr lang="en-US" dirty="0">
                        <a:solidFill>
                          <a:srgbClr val="002060"/>
                        </a:solidFill>
                      </a:endParaRPr>
                    </a:p>
                  </a:txBody>
                  <a:tcPr>
                    <a:solidFill>
                      <a:schemeClr val="accent3">
                        <a:lumMod val="20000"/>
                        <a:lumOff val="80000"/>
                      </a:schemeClr>
                    </a:solidFill>
                  </a:tcPr>
                </a:tc>
              </a:tr>
            </a:tbl>
          </a:graphicData>
        </a:graphic>
      </p:graphicFrame>
      <p:pic>
        <p:nvPicPr>
          <p:cNvPr id="1026" name="Picture 2"/>
          <p:cNvPicPr>
            <a:picLocks noGrp="1" noChangeAspect="1" noChangeArrowheads="1"/>
          </p:cNvPicPr>
          <p:nvPr>
            <p:ph idx="1"/>
          </p:nvPr>
        </p:nvPicPr>
        <p:blipFill>
          <a:blip r:embed="rId3"/>
          <a:srcRect/>
          <a:stretch>
            <a:fillRect/>
          </a:stretch>
        </p:blipFill>
        <p:spPr bwMode="auto">
          <a:xfrm>
            <a:off x="0" y="1828800"/>
            <a:ext cx="9144000" cy="28806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FF0000"/>
                          </a:solidFill>
                        </a:rPr>
                        <a:t>EXTRA SLIDE.</a:t>
                      </a:r>
                      <a:endParaRPr lang="en-US" dirty="0">
                        <a:solidFill>
                          <a:srgbClr val="FF0000"/>
                        </a:solidFill>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GIS 2.</a:t>
                      </a:r>
                      <a:endParaRPr lang="en-US" dirty="0">
                        <a:solidFill>
                          <a:srgbClr val="002060"/>
                        </a:solidFill>
                      </a:endParaRPr>
                    </a:p>
                  </a:txBody>
                  <a:tcPr>
                    <a:solidFill>
                      <a:schemeClr val="accent3">
                        <a:lumMod val="20000"/>
                        <a:lumOff val="80000"/>
                      </a:schemeClr>
                    </a:solidFill>
                  </a:tcPr>
                </a:tc>
              </a:tr>
            </a:tbl>
          </a:graphicData>
        </a:graphic>
      </p:graphicFrame>
      <p:pic>
        <p:nvPicPr>
          <p:cNvPr id="2050" name="Picture 2"/>
          <p:cNvPicPr>
            <a:picLocks noGrp="1" noChangeAspect="1" noChangeArrowheads="1"/>
          </p:cNvPicPr>
          <p:nvPr>
            <p:ph idx="1"/>
          </p:nvPr>
        </p:nvPicPr>
        <p:blipFill>
          <a:blip r:embed="rId3"/>
          <a:srcRect/>
          <a:stretch>
            <a:fillRect/>
          </a:stretch>
        </p:blipFill>
        <p:spPr bwMode="auto">
          <a:xfrm>
            <a:off x="264348" y="908478"/>
            <a:ext cx="8727252" cy="52637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pic>
        <p:nvPicPr>
          <p:cNvPr id="3074" name="Picture 2"/>
          <p:cNvPicPr>
            <a:picLocks noGrp="1" noChangeAspect="1" noChangeArrowheads="1"/>
          </p:cNvPicPr>
          <p:nvPr>
            <p:ph idx="1"/>
          </p:nvPr>
        </p:nvPicPr>
        <p:blipFill>
          <a:blip r:embed="rId3"/>
          <a:srcRect/>
          <a:stretch>
            <a:fillRect/>
          </a:stretch>
        </p:blipFill>
        <p:spPr bwMode="auto">
          <a:xfrm>
            <a:off x="1447800" y="1646815"/>
            <a:ext cx="6379003" cy="4525385"/>
          </a:xfrm>
          <a:prstGeom prst="rect">
            <a:avLst/>
          </a:prstGeom>
          <a:noFill/>
          <a:ln w="9525">
            <a:noFill/>
            <a:miter lim="800000"/>
            <a:headEnd/>
            <a:tailEnd/>
          </a:ln>
          <a:effectLst/>
        </p:spPr>
      </p:pic>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FF0000"/>
                          </a:solidFill>
                        </a:rPr>
                        <a:t>EXTRA SLIDE.</a:t>
                      </a:r>
                      <a:endParaRPr lang="en-US" dirty="0">
                        <a:solidFill>
                          <a:srgbClr val="FF0000"/>
                        </a:solidFill>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CHI</a:t>
                      </a:r>
                      <a:r>
                        <a:rPr lang="en-US" baseline="0" dirty="0" smtClean="0">
                          <a:solidFill>
                            <a:srgbClr val="002060"/>
                          </a:solidFill>
                        </a:rPr>
                        <a:t>  </a:t>
                      </a:r>
                      <a:r>
                        <a:rPr lang="en-US" dirty="0" smtClean="0">
                          <a:solidFill>
                            <a:srgbClr val="002060"/>
                          </a:solidFill>
                        </a:rPr>
                        <a:t>.</a:t>
                      </a:r>
                      <a:endParaRPr lang="en-US" dirty="0">
                        <a:solidFill>
                          <a:srgbClr val="002060"/>
                        </a:solidFill>
                      </a:endParaRPr>
                    </a:p>
                  </a:txBody>
                  <a:tcPr>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6480" y="1604329"/>
            <a:ext cx="8045280" cy="3977698"/>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There are broadly two types of Spam based on which classification techniques are devised:-</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Linked Spam</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Content Spam</a:t>
            </a:r>
          </a:p>
        </p:txBody>
      </p:sp>
      <p:graphicFrame>
        <p:nvGraphicFramePr>
          <p:cNvPr id="4"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Types Of Spam</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6480" y="1604328"/>
            <a:ext cx="8382720" cy="5101271"/>
          </a:xfrm>
          <a:ln/>
        </p:spPr>
        <p:txBody>
          <a:bodyPr>
            <a:normAutofit fontScale="925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Link Based Spam </a:t>
            </a:r>
            <a:r>
              <a:rPr lang="en-US" sz="2400" dirty="0" smtClean="0"/>
              <a:t>detection techniques detects </a:t>
            </a:r>
            <a:r>
              <a:rPr lang="en-US" sz="2400" dirty="0"/>
              <a:t>Links Spam which are defined as links between pages that are present for reasons other than merit.  Link Spam takes advantage of link-based ranking algorithms, which gives websites higher rankings the more other highly ranked websites link to it.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Common way of creating Link Spam are: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Link farms: which are tightly-knit communities of pages referencing each other.</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Hidden links: Putting hyper links where visitors will not see them to increase link popularity. Highlighted link text can help rank a web page higher for matching that phrase.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Sybil attack: A Sybil attack is the forging of multiple identities for malicious intent. A Spammer may create multiple web sites at different domain names that all link to each other, such as fake blogs.</a:t>
            </a:r>
          </a:p>
        </p:txBody>
      </p:sp>
      <p:graphicFrame>
        <p:nvGraphicFramePr>
          <p:cNvPr id="5"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Linked Spam</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6480" y="1244291"/>
            <a:ext cx="8045280" cy="5308397"/>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a:t>The following figure shows the search results when “low cost airfare” is searched.</a:t>
            </a:r>
          </a:p>
        </p:txBody>
      </p:sp>
      <p:pic>
        <p:nvPicPr>
          <p:cNvPr id="5123" name="Picture 3"/>
          <p:cNvPicPr>
            <a:picLocks noChangeAspect="1" noChangeArrowheads="1"/>
          </p:cNvPicPr>
          <p:nvPr/>
        </p:nvPicPr>
        <p:blipFill>
          <a:blip r:embed="rId3"/>
          <a:srcRect/>
          <a:stretch>
            <a:fillRect/>
          </a:stretch>
        </p:blipFill>
        <p:spPr bwMode="auto">
          <a:xfrm>
            <a:off x="591840" y="2157347"/>
            <a:ext cx="8035200" cy="4396782"/>
          </a:xfrm>
          <a:prstGeom prst="rect">
            <a:avLst/>
          </a:prstGeom>
          <a:noFill/>
          <a:ln w="9525">
            <a:noFill/>
            <a:round/>
            <a:headEnd/>
            <a:tailEnd/>
          </a:ln>
          <a:effectLst/>
        </p:spPr>
      </p:pic>
      <p:graphicFrame>
        <p:nvGraphicFramePr>
          <p:cNvPr id="6" name="Content Placeholder 13"/>
          <p:cNvGraphicFramePr>
            <a:graphicFrameLocks/>
          </p:cNvGraphicFramePr>
          <p:nvPr/>
        </p:nvGraphicFramePr>
        <p:xfrm>
          <a:off x="381000" y="152400"/>
          <a:ext cx="8458200" cy="685800"/>
        </p:xfrm>
        <a:graphic>
          <a:graphicData uri="http://schemas.openxmlformats.org/drawingml/2006/table">
            <a:tbl>
              <a:tblPr firstRow="1" bandRow="1">
                <a:tableStyleId>{5C22544A-7EE6-4342-B048-85BDC9FD1C3A}</a:tableStyleId>
              </a:tblPr>
              <a:tblGrid>
                <a:gridCol w="4229100"/>
                <a:gridCol w="4229100"/>
              </a:tblGrid>
              <a:tr h="685800">
                <a:tc>
                  <a:txBody>
                    <a:bodyPr/>
                    <a:lstStyle/>
                    <a:p>
                      <a:pPr algn="ctr"/>
                      <a:r>
                        <a:rPr lang="en-US" dirty="0" smtClean="0">
                          <a:solidFill>
                            <a:srgbClr val="00B050"/>
                          </a:solidFill>
                        </a:rPr>
                        <a:t>Examples of</a:t>
                      </a:r>
                      <a:r>
                        <a:rPr lang="en-US" baseline="0" dirty="0" smtClean="0">
                          <a:solidFill>
                            <a:srgbClr val="00B050"/>
                          </a:solidFill>
                        </a:rPr>
                        <a:t> </a:t>
                      </a:r>
                      <a:r>
                        <a:rPr lang="en-US" dirty="0" smtClean="0">
                          <a:solidFill>
                            <a:srgbClr val="00B050"/>
                          </a:solidFill>
                        </a:rPr>
                        <a:t>Linked Spam</a:t>
                      </a:r>
                      <a:endParaRPr lang="en-US" dirty="0">
                        <a:solidFill>
                          <a:srgbClr val="00B050"/>
                        </a:solidFill>
                      </a:endParaRPr>
                    </a:p>
                  </a:txBody>
                  <a:tcPr>
                    <a:solidFill>
                      <a:schemeClr val="accent1">
                        <a:lumMod val="20000"/>
                        <a:lumOff val="80000"/>
                      </a:schemeClr>
                    </a:solidFill>
                  </a:tcPr>
                </a:tc>
                <a:tc>
                  <a:txBody>
                    <a:bodyPr/>
                    <a:lstStyle/>
                    <a:p>
                      <a:pPr algn="ctr"/>
                      <a:r>
                        <a:rPr lang="en-US" dirty="0" smtClean="0">
                          <a:solidFill>
                            <a:srgbClr val="002060"/>
                          </a:solidFill>
                        </a:rPr>
                        <a:t>Spamming</a:t>
                      </a:r>
                      <a:r>
                        <a:rPr lang="en-US" baseline="0" dirty="0" smtClean="0">
                          <a:solidFill>
                            <a:srgbClr val="002060"/>
                          </a:solidFill>
                        </a:rPr>
                        <a:t> Detection.</a:t>
                      </a:r>
                      <a:endParaRPr lang="en-US" dirty="0">
                        <a:solidFill>
                          <a:srgbClr val="002060"/>
                        </a:solidFill>
                      </a:endParaRPr>
                    </a:p>
                  </a:txBody>
                  <a:tcPr>
                    <a:solidFill>
                      <a:schemeClr val="accent3">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4424</Words>
  <Application>Microsoft Office PowerPoint</Application>
  <PresentationFormat>On-screen Show (4:3)</PresentationFormat>
  <Paragraphs>665</Paragraphs>
  <Slides>65</Slides>
  <Notes>65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Automatic Detection of Spamming and Phishing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EXTRA SLIDES  !!! </vt:lpstr>
      <vt:lpstr>Slide 63</vt:lpstr>
      <vt:lpstr>Slide 64</vt:lpstr>
      <vt:lpstr>Slide 65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KALLOL</dc:creator>
  <cp:lastModifiedBy>KALLOL</cp:lastModifiedBy>
  <cp:revision>196</cp:revision>
  <dcterms:created xsi:type="dcterms:W3CDTF">2006-08-16T00:00:00Z</dcterms:created>
  <dcterms:modified xsi:type="dcterms:W3CDTF">2012-11-10T09:35:14Z</dcterms:modified>
</cp:coreProperties>
</file>