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9" r:id="rId4"/>
    <p:sldId id="258" r:id="rId5"/>
    <p:sldId id="260" r:id="rId6"/>
    <p:sldId id="286" r:id="rId7"/>
    <p:sldId id="302" r:id="rId8"/>
    <p:sldId id="261" r:id="rId9"/>
    <p:sldId id="262" r:id="rId10"/>
    <p:sldId id="263" r:id="rId11"/>
    <p:sldId id="291" r:id="rId12"/>
    <p:sldId id="292" r:id="rId13"/>
    <p:sldId id="264" r:id="rId14"/>
    <p:sldId id="287" r:id="rId15"/>
    <p:sldId id="301" r:id="rId16"/>
    <p:sldId id="266" r:id="rId17"/>
    <p:sldId id="267" r:id="rId18"/>
    <p:sldId id="293" r:id="rId19"/>
    <p:sldId id="304" r:id="rId20"/>
    <p:sldId id="305" r:id="rId21"/>
    <p:sldId id="306" r:id="rId22"/>
    <p:sldId id="307" r:id="rId23"/>
    <p:sldId id="308" r:id="rId24"/>
    <p:sldId id="303" r:id="rId25"/>
    <p:sldId id="309" r:id="rId26"/>
    <p:sldId id="310" r:id="rId27"/>
    <p:sldId id="311" r:id="rId28"/>
    <p:sldId id="312" r:id="rId29"/>
    <p:sldId id="313" r:id="rId30"/>
    <p:sldId id="314" r:id="rId31"/>
    <p:sldId id="294" r:id="rId32"/>
    <p:sldId id="268" r:id="rId33"/>
    <p:sldId id="272" r:id="rId34"/>
    <p:sldId id="296" r:id="rId35"/>
    <p:sldId id="288" r:id="rId36"/>
    <p:sldId id="275" r:id="rId37"/>
    <p:sldId id="298" r:id="rId38"/>
    <p:sldId id="289" r:id="rId39"/>
    <p:sldId id="276" r:id="rId40"/>
    <p:sldId id="315" r:id="rId41"/>
    <p:sldId id="30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37" autoAdjust="0"/>
  </p:normalViewPr>
  <p:slideViewPr>
    <p:cSldViewPr>
      <p:cViewPr>
        <p:scale>
          <a:sx n="66" d="100"/>
          <a:sy n="66" d="100"/>
        </p:scale>
        <p:origin x="-2142" y="-270"/>
      </p:cViewPr>
      <p:guideLst>
        <p:guide orient="horz" pos="2160"/>
        <p:guide pos="2880"/>
      </p:guideLst>
    </p:cSldViewPr>
  </p:slideViewPr>
  <p:outlineViewPr>
    <p:cViewPr>
      <p:scale>
        <a:sx n="33" d="100"/>
        <a:sy n="33" d="100"/>
      </p:scale>
      <p:origin x="48" y="417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D91B83-85DE-4C3E-900E-93C53B41479D}" type="datetimeFigureOut">
              <a:rPr lang="en-IN" smtClean="0"/>
              <a:t>18-11-2012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29FA5-34EE-4A98-A915-64F13C9F2EAA}" type="slidenum">
              <a:rPr lang="en-IN" smtClean="0"/>
              <a:t>‹#›</a:t>
            </a:fld>
            <a:endParaRPr lang="en-IN"/>
          </a:p>
        </p:txBody>
      </p:sp>
    </p:spTree>
    <p:extLst>
      <p:ext uri="{BB962C8B-B14F-4D97-AF65-F5344CB8AC3E}">
        <p14:creationId xmlns:p14="http://schemas.microsoft.com/office/powerpoint/2010/main" val="1456224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a:t>
            </a:fld>
            <a:endParaRPr lang="en-IN"/>
          </a:p>
        </p:txBody>
      </p:sp>
    </p:spTree>
    <p:extLst>
      <p:ext uri="{BB962C8B-B14F-4D97-AF65-F5344CB8AC3E}">
        <p14:creationId xmlns:p14="http://schemas.microsoft.com/office/powerpoint/2010/main" val="3656537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10</a:t>
            </a:fld>
            <a:endParaRPr lang="en-IN" dirty="0"/>
          </a:p>
        </p:txBody>
      </p:sp>
    </p:spTree>
    <p:extLst>
      <p:ext uri="{BB962C8B-B14F-4D97-AF65-F5344CB8AC3E}">
        <p14:creationId xmlns:p14="http://schemas.microsoft.com/office/powerpoint/2010/main" val="3240352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11</a:t>
            </a:fld>
            <a:endParaRPr lang="en-IN"/>
          </a:p>
        </p:txBody>
      </p:sp>
    </p:spTree>
    <p:extLst>
      <p:ext uri="{BB962C8B-B14F-4D97-AF65-F5344CB8AC3E}">
        <p14:creationId xmlns:p14="http://schemas.microsoft.com/office/powerpoint/2010/main" val="467037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12</a:t>
            </a:fld>
            <a:endParaRPr lang="en-IN"/>
          </a:p>
        </p:txBody>
      </p:sp>
    </p:spTree>
    <p:extLst>
      <p:ext uri="{BB962C8B-B14F-4D97-AF65-F5344CB8AC3E}">
        <p14:creationId xmlns:p14="http://schemas.microsoft.com/office/powerpoint/2010/main" val="354309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13</a:t>
            </a:fld>
            <a:endParaRPr lang="en-IN" dirty="0"/>
          </a:p>
        </p:txBody>
      </p:sp>
    </p:spTree>
    <p:extLst>
      <p:ext uri="{BB962C8B-B14F-4D97-AF65-F5344CB8AC3E}">
        <p14:creationId xmlns:p14="http://schemas.microsoft.com/office/powerpoint/2010/main" val="333318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14</a:t>
            </a:fld>
            <a:endParaRPr lang="en-IN"/>
          </a:p>
        </p:txBody>
      </p:sp>
    </p:spTree>
    <p:extLst>
      <p:ext uri="{BB962C8B-B14F-4D97-AF65-F5344CB8AC3E}">
        <p14:creationId xmlns:p14="http://schemas.microsoft.com/office/powerpoint/2010/main" val="3360454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15</a:t>
            </a:fld>
            <a:endParaRPr lang="en-IN"/>
          </a:p>
        </p:txBody>
      </p:sp>
    </p:spTree>
    <p:extLst>
      <p:ext uri="{BB962C8B-B14F-4D97-AF65-F5344CB8AC3E}">
        <p14:creationId xmlns:p14="http://schemas.microsoft.com/office/powerpoint/2010/main" val="403436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16</a:t>
            </a:fld>
            <a:endParaRPr lang="en-IN" dirty="0"/>
          </a:p>
        </p:txBody>
      </p:sp>
    </p:spTree>
    <p:extLst>
      <p:ext uri="{BB962C8B-B14F-4D97-AF65-F5344CB8AC3E}">
        <p14:creationId xmlns:p14="http://schemas.microsoft.com/office/powerpoint/2010/main" val="3159829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17</a:t>
            </a:fld>
            <a:endParaRPr lang="en-IN" dirty="0"/>
          </a:p>
        </p:txBody>
      </p:sp>
    </p:spTree>
    <p:extLst>
      <p:ext uri="{BB962C8B-B14F-4D97-AF65-F5344CB8AC3E}">
        <p14:creationId xmlns:p14="http://schemas.microsoft.com/office/powerpoint/2010/main" val="829068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18</a:t>
            </a:fld>
            <a:endParaRPr lang="en-IN"/>
          </a:p>
        </p:txBody>
      </p:sp>
    </p:spTree>
    <p:extLst>
      <p:ext uri="{BB962C8B-B14F-4D97-AF65-F5344CB8AC3E}">
        <p14:creationId xmlns:p14="http://schemas.microsoft.com/office/powerpoint/2010/main" val="1902336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19</a:t>
            </a:fld>
            <a:endParaRPr lang="en-IN"/>
          </a:p>
        </p:txBody>
      </p:sp>
    </p:spTree>
    <p:extLst>
      <p:ext uri="{BB962C8B-B14F-4D97-AF65-F5344CB8AC3E}">
        <p14:creationId xmlns:p14="http://schemas.microsoft.com/office/powerpoint/2010/main" val="128269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2</a:t>
            </a:fld>
            <a:endParaRPr lang="en-IN" dirty="0"/>
          </a:p>
        </p:txBody>
      </p:sp>
    </p:spTree>
    <p:extLst>
      <p:ext uri="{BB962C8B-B14F-4D97-AF65-F5344CB8AC3E}">
        <p14:creationId xmlns:p14="http://schemas.microsoft.com/office/powerpoint/2010/main" val="3345931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20</a:t>
            </a:fld>
            <a:endParaRPr lang="en-IN"/>
          </a:p>
        </p:txBody>
      </p:sp>
    </p:spTree>
    <p:extLst>
      <p:ext uri="{BB962C8B-B14F-4D97-AF65-F5344CB8AC3E}">
        <p14:creationId xmlns:p14="http://schemas.microsoft.com/office/powerpoint/2010/main" val="3791881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21</a:t>
            </a:fld>
            <a:endParaRPr lang="en-IN"/>
          </a:p>
        </p:txBody>
      </p:sp>
    </p:spTree>
    <p:extLst>
      <p:ext uri="{BB962C8B-B14F-4D97-AF65-F5344CB8AC3E}">
        <p14:creationId xmlns:p14="http://schemas.microsoft.com/office/powerpoint/2010/main" val="28658730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22</a:t>
            </a:fld>
            <a:endParaRPr lang="en-IN"/>
          </a:p>
        </p:txBody>
      </p:sp>
    </p:spTree>
    <p:extLst>
      <p:ext uri="{BB962C8B-B14F-4D97-AF65-F5344CB8AC3E}">
        <p14:creationId xmlns:p14="http://schemas.microsoft.com/office/powerpoint/2010/main" val="2908693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23</a:t>
            </a:fld>
            <a:endParaRPr lang="en-IN"/>
          </a:p>
        </p:txBody>
      </p:sp>
    </p:spTree>
    <p:extLst>
      <p:ext uri="{BB962C8B-B14F-4D97-AF65-F5344CB8AC3E}">
        <p14:creationId xmlns:p14="http://schemas.microsoft.com/office/powerpoint/2010/main" val="3707841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24</a:t>
            </a:fld>
            <a:endParaRPr lang="en-IN"/>
          </a:p>
        </p:txBody>
      </p:sp>
    </p:spTree>
    <p:extLst>
      <p:ext uri="{BB962C8B-B14F-4D97-AF65-F5344CB8AC3E}">
        <p14:creationId xmlns:p14="http://schemas.microsoft.com/office/powerpoint/2010/main" val="25911482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25</a:t>
            </a:fld>
            <a:endParaRPr lang="en-IN"/>
          </a:p>
        </p:txBody>
      </p:sp>
    </p:spTree>
    <p:extLst>
      <p:ext uri="{BB962C8B-B14F-4D97-AF65-F5344CB8AC3E}">
        <p14:creationId xmlns:p14="http://schemas.microsoft.com/office/powerpoint/2010/main" val="4150139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26</a:t>
            </a:fld>
            <a:endParaRPr lang="en-IN"/>
          </a:p>
        </p:txBody>
      </p:sp>
    </p:spTree>
    <p:extLst>
      <p:ext uri="{BB962C8B-B14F-4D97-AF65-F5344CB8AC3E}">
        <p14:creationId xmlns:p14="http://schemas.microsoft.com/office/powerpoint/2010/main" val="1636590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27</a:t>
            </a:fld>
            <a:endParaRPr lang="en-IN"/>
          </a:p>
        </p:txBody>
      </p:sp>
    </p:spTree>
    <p:extLst>
      <p:ext uri="{BB962C8B-B14F-4D97-AF65-F5344CB8AC3E}">
        <p14:creationId xmlns:p14="http://schemas.microsoft.com/office/powerpoint/2010/main" val="39503796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28</a:t>
            </a:fld>
            <a:endParaRPr lang="en-IN"/>
          </a:p>
        </p:txBody>
      </p:sp>
    </p:spTree>
    <p:extLst>
      <p:ext uri="{BB962C8B-B14F-4D97-AF65-F5344CB8AC3E}">
        <p14:creationId xmlns:p14="http://schemas.microsoft.com/office/powerpoint/2010/main" val="29222888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29</a:t>
            </a:fld>
            <a:endParaRPr lang="en-IN"/>
          </a:p>
        </p:txBody>
      </p:sp>
    </p:spTree>
    <p:extLst>
      <p:ext uri="{BB962C8B-B14F-4D97-AF65-F5344CB8AC3E}">
        <p14:creationId xmlns:p14="http://schemas.microsoft.com/office/powerpoint/2010/main" val="4258994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3</a:t>
            </a:fld>
            <a:endParaRPr lang="en-IN" dirty="0"/>
          </a:p>
        </p:txBody>
      </p:sp>
    </p:spTree>
    <p:extLst>
      <p:ext uri="{BB962C8B-B14F-4D97-AF65-F5344CB8AC3E}">
        <p14:creationId xmlns:p14="http://schemas.microsoft.com/office/powerpoint/2010/main" val="35002687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30</a:t>
            </a:fld>
            <a:endParaRPr lang="en-IN"/>
          </a:p>
        </p:txBody>
      </p:sp>
    </p:spTree>
    <p:extLst>
      <p:ext uri="{BB962C8B-B14F-4D97-AF65-F5344CB8AC3E}">
        <p14:creationId xmlns:p14="http://schemas.microsoft.com/office/powerpoint/2010/main" val="529469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31</a:t>
            </a:fld>
            <a:endParaRPr lang="en-IN"/>
          </a:p>
        </p:txBody>
      </p:sp>
    </p:spTree>
    <p:extLst>
      <p:ext uri="{BB962C8B-B14F-4D97-AF65-F5344CB8AC3E}">
        <p14:creationId xmlns:p14="http://schemas.microsoft.com/office/powerpoint/2010/main" val="16315565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32</a:t>
            </a:fld>
            <a:endParaRPr lang="en-IN"/>
          </a:p>
        </p:txBody>
      </p:sp>
    </p:spTree>
    <p:extLst>
      <p:ext uri="{BB962C8B-B14F-4D97-AF65-F5344CB8AC3E}">
        <p14:creationId xmlns:p14="http://schemas.microsoft.com/office/powerpoint/2010/main" val="13100099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33</a:t>
            </a:fld>
            <a:endParaRPr lang="en-IN"/>
          </a:p>
        </p:txBody>
      </p:sp>
    </p:spTree>
    <p:extLst>
      <p:ext uri="{BB962C8B-B14F-4D97-AF65-F5344CB8AC3E}">
        <p14:creationId xmlns:p14="http://schemas.microsoft.com/office/powerpoint/2010/main" val="6248954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34</a:t>
            </a:fld>
            <a:endParaRPr lang="en-IN"/>
          </a:p>
        </p:txBody>
      </p:sp>
    </p:spTree>
    <p:extLst>
      <p:ext uri="{BB962C8B-B14F-4D97-AF65-F5344CB8AC3E}">
        <p14:creationId xmlns:p14="http://schemas.microsoft.com/office/powerpoint/2010/main" val="35056713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35</a:t>
            </a:fld>
            <a:endParaRPr lang="en-IN"/>
          </a:p>
        </p:txBody>
      </p:sp>
    </p:spTree>
    <p:extLst>
      <p:ext uri="{BB962C8B-B14F-4D97-AF65-F5344CB8AC3E}">
        <p14:creationId xmlns:p14="http://schemas.microsoft.com/office/powerpoint/2010/main" val="41522317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36</a:t>
            </a:fld>
            <a:endParaRPr lang="en-IN"/>
          </a:p>
        </p:txBody>
      </p:sp>
    </p:spTree>
    <p:extLst>
      <p:ext uri="{BB962C8B-B14F-4D97-AF65-F5344CB8AC3E}">
        <p14:creationId xmlns:p14="http://schemas.microsoft.com/office/powerpoint/2010/main" val="23650580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37</a:t>
            </a:fld>
            <a:endParaRPr lang="en-IN"/>
          </a:p>
        </p:txBody>
      </p:sp>
    </p:spTree>
    <p:extLst>
      <p:ext uri="{BB962C8B-B14F-4D97-AF65-F5344CB8AC3E}">
        <p14:creationId xmlns:p14="http://schemas.microsoft.com/office/powerpoint/2010/main" val="13345171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38</a:t>
            </a:fld>
            <a:endParaRPr lang="en-IN"/>
          </a:p>
        </p:txBody>
      </p:sp>
    </p:spTree>
    <p:extLst>
      <p:ext uri="{BB962C8B-B14F-4D97-AF65-F5344CB8AC3E}">
        <p14:creationId xmlns:p14="http://schemas.microsoft.com/office/powerpoint/2010/main" val="31710383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39</a:t>
            </a:fld>
            <a:endParaRPr lang="en-IN"/>
          </a:p>
        </p:txBody>
      </p:sp>
    </p:spTree>
    <p:extLst>
      <p:ext uri="{BB962C8B-B14F-4D97-AF65-F5344CB8AC3E}">
        <p14:creationId xmlns:p14="http://schemas.microsoft.com/office/powerpoint/2010/main" val="3988433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4</a:t>
            </a:fld>
            <a:endParaRPr lang="en-IN" dirty="0"/>
          </a:p>
        </p:txBody>
      </p:sp>
    </p:spTree>
    <p:extLst>
      <p:ext uri="{BB962C8B-B14F-4D97-AF65-F5344CB8AC3E}">
        <p14:creationId xmlns:p14="http://schemas.microsoft.com/office/powerpoint/2010/main" val="42599748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40</a:t>
            </a:fld>
            <a:endParaRPr lang="en-IN"/>
          </a:p>
        </p:txBody>
      </p:sp>
    </p:spTree>
    <p:extLst>
      <p:ext uri="{BB962C8B-B14F-4D97-AF65-F5344CB8AC3E}">
        <p14:creationId xmlns:p14="http://schemas.microsoft.com/office/powerpoint/2010/main" val="14277405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41</a:t>
            </a:fld>
            <a:endParaRPr lang="en-IN"/>
          </a:p>
        </p:txBody>
      </p:sp>
    </p:spTree>
    <p:extLst>
      <p:ext uri="{BB962C8B-B14F-4D97-AF65-F5344CB8AC3E}">
        <p14:creationId xmlns:p14="http://schemas.microsoft.com/office/powerpoint/2010/main" val="3035430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5</a:t>
            </a:fld>
            <a:endParaRPr lang="en-IN" dirty="0"/>
          </a:p>
        </p:txBody>
      </p:sp>
    </p:spTree>
    <p:extLst>
      <p:ext uri="{BB962C8B-B14F-4D97-AF65-F5344CB8AC3E}">
        <p14:creationId xmlns:p14="http://schemas.microsoft.com/office/powerpoint/2010/main" val="3442182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6</a:t>
            </a:fld>
            <a:endParaRPr lang="en-IN"/>
          </a:p>
        </p:txBody>
      </p:sp>
    </p:spTree>
    <p:extLst>
      <p:ext uri="{BB962C8B-B14F-4D97-AF65-F5344CB8AC3E}">
        <p14:creationId xmlns:p14="http://schemas.microsoft.com/office/powerpoint/2010/main" val="3234787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6529FA5-34EE-4A98-A915-64F13C9F2EAA}" type="slidenum">
              <a:rPr lang="en-IN" smtClean="0"/>
              <a:t>7</a:t>
            </a:fld>
            <a:endParaRPr lang="en-IN"/>
          </a:p>
        </p:txBody>
      </p:sp>
    </p:spTree>
    <p:extLst>
      <p:ext uri="{BB962C8B-B14F-4D97-AF65-F5344CB8AC3E}">
        <p14:creationId xmlns:p14="http://schemas.microsoft.com/office/powerpoint/2010/main" val="275994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8</a:t>
            </a:fld>
            <a:endParaRPr lang="en-IN" dirty="0"/>
          </a:p>
        </p:txBody>
      </p:sp>
    </p:spTree>
    <p:extLst>
      <p:ext uri="{BB962C8B-B14F-4D97-AF65-F5344CB8AC3E}">
        <p14:creationId xmlns:p14="http://schemas.microsoft.com/office/powerpoint/2010/main" val="2237997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529FA5-34EE-4A98-A915-64F13C9F2EAA}" type="slidenum">
              <a:rPr lang="en-IN" smtClean="0"/>
              <a:t>9</a:t>
            </a:fld>
            <a:endParaRPr lang="en-IN" dirty="0"/>
          </a:p>
        </p:txBody>
      </p:sp>
    </p:spTree>
    <p:extLst>
      <p:ext uri="{BB962C8B-B14F-4D97-AF65-F5344CB8AC3E}">
        <p14:creationId xmlns:p14="http://schemas.microsoft.com/office/powerpoint/2010/main" val="3509350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389743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59189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172842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105499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605051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US" smtClean="0"/>
              <a:t>13-03-2012</a:t>
            </a:r>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159627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US" smtClean="0"/>
              <a:t>13-03-2012</a:t>
            </a:r>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344083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US" smtClean="0"/>
              <a:t>13-03-2012</a:t>
            </a:r>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219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13-03-2012</a:t>
            </a:r>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405386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13-03-2012</a:t>
            </a:r>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275469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13-03-2012</a:t>
            </a:r>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1703DA-E9AF-4F93-BBA3-9E3D99C0B4A0}" type="slidenum">
              <a:rPr lang="en-IN" smtClean="0"/>
              <a:t>‹#›</a:t>
            </a:fld>
            <a:endParaRPr lang="en-IN"/>
          </a:p>
        </p:txBody>
      </p:sp>
    </p:spTree>
    <p:extLst>
      <p:ext uri="{BB962C8B-B14F-4D97-AF65-F5344CB8AC3E}">
        <p14:creationId xmlns:p14="http://schemas.microsoft.com/office/powerpoint/2010/main" val="339547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13-03-2012</a:t>
            </a:r>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703DA-E9AF-4F93-BBA3-9E3D99C0B4A0}" type="slidenum">
              <a:rPr lang="en-IN" smtClean="0"/>
              <a:t>‹#›</a:t>
            </a:fld>
            <a:endParaRPr lang="en-IN"/>
          </a:p>
        </p:txBody>
      </p:sp>
    </p:spTree>
    <p:extLst>
      <p:ext uri="{BB962C8B-B14F-4D97-AF65-F5344CB8AC3E}">
        <p14:creationId xmlns:p14="http://schemas.microsoft.com/office/powerpoint/2010/main" val="3896449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en.wikipedia.org/wiki/"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hyperlink" Target="http://en.wikipedia.org/wiki/Special:BookSources/978-1556196195" TargetMode="External"/><Relationship Id="rId5" Type="http://schemas.openxmlformats.org/officeDocument/2006/relationships/hyperlink" Target="http://en.wikipedia.org/wiki/International_Standard_Book_Number" TargetMode="External"/><Relationship Id="rId4" Type="http://schemas.openxmlformats.org/officeDocument/2006/relationships/hyperlink" Target="http://www.petemandik.com/philosophy/papers/brookmandik.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2448272"/>
          </a:xfrm>
        </p:spPr>
        <p:txBody>
          <a:bodyPr>
            <a:normAutofit/>
          </a:bodyPr>
          <a:lstStyle/>
          <a:p>
            <a:r>
              <a:rPr lang="en-US" sz="7200" dirty="0" err="1" smtClean="0"/>
              <a:t>Neurolinguistics</a:t>
            </a:r>
            <a:endParaRPr lang="en-IN" sz="7200" dirty="0"/>
          </a:p>
        </p:txBody>
      </p:sp>
      <p:sp>
        <p:nvSpPr>
          <p:cNvPr id="3" name="Subtitle 2"/>
          <p:cNvSpPr>
            <a:spLocks noGrp="1"/>
          </p:cNvSpPr>
          <p:nvPr>
            <p:ph type="subTitle" idx="1"/>
          </p:nvPr>
        </p:nvSpPr>
        <p:spPr>
          <a:xfrm>
            <a:off x="395536" y="3933056"/>
            <a:ext cx="8280920" cy="2592288"/>
          </a:xfrm>
        </p:spPr>
        <p:txBody>
          <a:bodyPr>
            <a:normAutofit/>
          </a:bodyPr>
          <a:lstStyle/>
          <a:p>
            <a:r>
              <a:rPr lang="en-IN" sz="2400" dirty="0" err="1" smtClean="0">
                <a:solidFill>
                  <a:schemeClr val="accent1">
                    <a:lumMod val="75000"/>
                    <a:lumOff val="25000"/>
                  </a:schemeClr>
                </a:solidFill>
              </a:rPr>
              <a:t>Tarun</a:t>
            </a:r>
            <a:r>
              <a:rPr lang="en-IN" sz="2400" dirty="0" smtClean="0">
                <a:solidFill>
                  <a:schemeClr val="accent1">
                    <a:lumMod val="75000"/>
                    <a:lumOff val="25000"/>
                  </a:schemeClr>
                </a:solidFill>
              </a:rPr>
              <a:t> </a:t>
            </a:r>
            <a:r>
              <a:rPr lang="en-IN" sz="2400" dirty="0" err="1" smtClean="0">
                <a:solidFill>
                  <a:schemeClr val="accent1">
                    <a:lumMod val="75000"/>
                    <a:lumOff val="25000"/>
                  </a:schemeClr>
                </a:solidFill>
              </a:rPr>
              <a:t>Gujjula</a:t>
            </a:r>
            <a:r>
              <a:rPr lang="en-IN" sz="2400" dirty="0" smtClean="0">
                <a:solidFill>
                  <a:schemeClr val="accent1">
                    <a:lumMod val="75000"/>
                    <a:lumOff val="25000"/>
                  </a:schemeClr>
                </a:solidFill>
              </a:rPr>
              <a:t> </a:t>
            </a:r>
          </a:p>
          <a:p>
            <a:r>
              <a:rPr lang="en-IN" sz="2400" dirty="0">
                <a:solidFill>
                  <a:schemeClr val="accent1">
                    <a:lumMod val="75000"/>
                    <a:lumOff val="25000"/>
                  </a:schemeClr>
                </a:solidFill>
              </a:rPr>
              <a:t>Varun </a:t>
            </a:r>
            <a:r>
              <a:rPr lang="en-IN" sz="2400" dirty="0" err="1">
                <a:solidFill>
                  <a:schemeClr val="accent1">
                    <a:lumMod val="75000"/>
                    <a:lumOff val="25000"/>
                  </a:schemeClr>
                </a:solidFill>
              </a:rPr>
              <a:t>Suprashanth</a:t>
            </a:r>
            <a:endParaRPr lang="en-IN" sz="2400" dirty="0">
              <a:solidFill>
                <a:schemeClr val="accent1">
                  <a:lumMod val="75000"/>
                  <a:lumOff val="25000"/>
                </a:schemeClr>
              </a:solidFill>
            </a:endParaRPr>
          </a:p>
          <a:p>
            <a:r>
              <a:rPr lang="en-US" sz="2400" dirty="0" err="1" smtClean="0">
                <a:solidFill>
                  <a:schemeClr val="accent1">
                    <a:lumMod val="75000"/>
                    <a:lumOff val="25000"/>
                  </a:schemeClr>
                </a:solidFill>
              </a:rPr>
              <a:t>Asok</a:t>
            </a:r>
            <a:r>
              <a:rPr lang="en-US" sz="2400" dirty="0" smtClean="0">
                <a:solidFill>
                  <a:schemeClr val="accent1">
                    <a:lumMod val="75000"/>
                    <a:lumOff val="25000"/>
                  </a:schemeClr>
                </a:solidFill>
              </a:rPr>
              <a:t>  </a:t>
            </a:r>
            <a:r>
              <a:rPr lang="en-US" sz="2400" dirty="0" err="1" smtClean="0">
                <a:solidFill>
                  <a:schemeClr val="accent1">
                    <a:lumMod val="75000"/>
                    <a:lumOff val="25000"/>
                  </a:schemeClr>
                </a:solidFill>
              </a:rPr>
              <a:t>Ramachandran</a:t>
            </a:r>
            <a:endParaRPr lang="en-IN" sz="2400" dirty="0" smtClean="0">
              <a:solidFill>
                <a:schemeClr val="accent1">
                  <a:lumMod val="75000"/>
                  <a:lumOff val="25000"/>
                </a:schemeClr>
              </a:solidFill>
            </a:endParaRPr>
          </a:p>
          <a:p>
            <a:endParaRPr lang="en-IN" sz="1800" dirty="0">
              <a:solidFill>
                <a:schemeClr val="accent1">
                  <a:lumMod val="75000"/>
                  <a:lumOff val="25000"/>
                </a:schemeClr>
              </a:solidFill>
            </a:endParaRPr>
          </a:p>
          <a:p>
            <a:endParaRPr lang="en-IN" sz="1800" dirty="0" smtClean="0">
              <a:solidFill>
                <a:schemeClr val="accent1">
                  <a:lumMod val="75000"/>
                  <a:lumOff val="25000"/>
                </a:schemeClr>
              </a:solidFill>
            </a:endParaRPr>
          </a:p>
          <a:p>
            <a:r>
              <a:rPr lang="en-IN" sz="1800" dirty="0" smtClean="0">
                <a:solidFill>
                  <a:schemeClr val="accent1">
                    <a:lumMod val="75000"/>
                    <a:lumOff val="25000"/>
                  </a:schemeClr>
                </a:solidFill>
              </a:rPr>
              <a:t>Under Guidance of </a:t>
            </a:r>
            <a:r>
              <a:rPr lang="en-IN" sz="1800" dirty="0" err="1" smtClean="0">
                <a:solidFill>
                  <a:schemeClr val="accent1">
                    <a:lumMod val="75000"/>
                    <a:lumOff val="25000"/>
                  </a:schemeClr>
                </a:solidFill>
              </a:rPr>
              <a:t>Dr.</a:t>
            </a:r>
            <a:r>
              <a:rPr lang="en-IN" sz="1800" dirty="0" smtClean="0">
                <a:solidFill>
                  <a:schemeClr val="accent1">
                    <a:lumMod val="75000"/>
                    <a:lumOff val="25000"/>
                  </a:schemeClr>
                </a:solidFill>
              </a:rPr>
              <a:t> </a:t>
            </a:r>
            <a:r>
              <a:rPr lang="en-IN" sz="1800" dirty="0" err="1" smtClean="0">
                <a:solidFill>
                  <a:schemeClr val="accent1">
                    <a:lumMod val="75000"/>
                    <a:lumOff val="25000"/>
                  </a:schemeClr>
                </a:solidFill>
              </a:rPr>
              <a:t>Pushpak</a:t>
            </a:r>
            <a:r>
              <a:rPr lang="en-IN" sz="1800" dirty="0" smtClean="0">
                <a:solidFill>
                  <a:schemeClr val="accent1">
                    <a:lumMod val="75000"/>
                    <a:lumOff val="25000"/>
                  </a:schemeClr>
                </a:solidFill>
              </a:rPr>
              <a:t>  Bhattacharya</a:t>
            </a:r>
            <a:endParaRPr lang="en-IN" sz="1800" dirty="0">
              <a:solidFill>
                <a:schemeClr val="accent1">
                  <a:lumMod val="75000"/>
                  <a:lumOff val="25000"/>
                </a:schemeClr>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1</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779177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04664"/>
            <a:ext cx="7772400" cy="1470025"/>
          </a:xfrm>
        </p:spPr>
        <p:txBody>
          <a:bodyPr/>
          <a:lstStyle/>
          <a:p>
            <a:pPr algn="l"/>
            <a:r>
              <a:rPr lang="en-US" dirty="0" smtClean="0"/>
              <a:t>Areas of the Brain</a:t>
            </a:r>
            <a:endParaRPr lang="en-IN" dirty="0"/>
          </a:p>
        </p:txBody>
      </p:sp>
      <p:sp>
        <p:nvSpPr>
          <p:cNvPr id="6" name="Subtitle 5"/>
          <p:cNvSpPr>
            <a:spLocks noGrp="1"/>
          </p:cNvSpPr>
          <p:nvPr>
            <p:ph type="subTitle" idx="1"/>
          </p:nvPr>
        </p:nvSpPr>
        <p:spPr>
          <a:xfrm>
            <a:off x="755576" y="1844824"/>
            <a:ext cx="7704856" cy="4248472"/>
          </a:xfrm>
        </p:spPr>
        <p:txBody>
          <a:bodyPr>
            <a:normAutofit/>
          </a:bodyPr>
          <a:lstStyle/>
          <a:p>
            <a:pPr marL="457200" indent="-457200" algn="l">
              <a:buFont typeface="Arial" pitchFamily="34" charset="0"/>
              <a:buChar char="•"/>
            </a:pPr>
            <a:endParaRPr lang="en-US" sz="2800" dirty="0" smtClean="0">
              <a:solidFill>
                <a:schemeClr val="tx2"/>
              </a:solidFill>
            </a:endParaRPr>
          </a:p>
          <a:p>
            <a:pPr marL="457200" indent="-457200" algn="l">
              <a:buFont typeface="Arial" pitchFamily="34" charset="0"/>
              <a:buChar char="•"/>
            </a:pPr>
            <a:r>
              <a:rPr lang="en-US" sz="2800" dirty="0" err="1" smtClean="0">
                <a:solidFill>
                  <a:schemeClr val="tx2"/>
                </a:solidFill>
              </a:rPr>
              <a:t>Broca’s</a:t>
            </a:r>
            <a:r>
              <a:rPr lang="en-US" sz="2800" dirty="0" smtClean="0">
                <a:solidFill>
                  <a:schemeClr val="tx2"/>
                </a:solidFill>
              </a:rPr>
              <a:t> Area : </a:t>
            </a:r>
            <a:r>
              <a:rPr lang="en-US" sz="2800" dirty="0" err="1" smtClean="0">
                <a:solidFill>
                  <a:schemeClr val="tx2"/>
                </a:solidFill>
              </a:rPr>
              <a:t>Broca’s</a:t>
            </a:r>
            <a:r>
              <a:rPr lang="en-US" sz="2800" dirty="0" smtClean="0">
                <a:solidFill>
                  <a:schemeClr val="tx2"/>
                </a:solidFill>
              </a:rPr>
              <a:t> area is the part of the </a:t>
            </a:r>
          </a:p>
          <a:p>
            <a:pPr algn="l"/>
            <a:r>
              <a:rPr lang="en-US" sz="2800" dirty="0">
                <a:solidFill>
                  <a:schemeClr val="tx2"/>
                </a:solidFill>
              </a:rPr>
              <a:t> </a:t>
            </a:r>
            <a:r>
              <a:rPr lang="en-US" sz="2800" dirty="0" smtClean="0">
                <a:solidFill>
                  <a:schemeClr val="tx2"/>
                </a:solidFill>
              </a:rPr>
              <a:t>     brain mainly linked with speech production.</a:t>
            </a:r>
            <a:endParaRPr lang="en-IN" sz="2800" dirty="0" smtClean="0">
              <a:solidFill>
                <a:schemeClr val="tx2"/>
              </a:solidFill>
            </a:endParaRPr>
          </a:p>
          <a:p>
            <a:pPr algn="l"/>
            <a:r>
              <a:rPr lang="en-US" sz="2800" dirty="0">
                <a:solidFill>
                  <a:schemeClr val="tx2"/>
                </a:solidFill>
              </a:rPr>
              <a:t> </a:t>
            </a:r>
            <a:r>
              <a:rPr lang="en-US" sz="2800" dirty="0" smtClean="0">
                <a:solidFill>
                  <a:schemeClr val="tx2"/>
                </a:solidFill>
              </a:rPr>
              <a:t>     Although initially only linked with production </a:t>
            </a:r>
          </a:p>
          <a:p>
            <a:pPr algn="l"/>
            <a:r>
              <a:rPr lang="en-US" sz="2800" dirty="0">
                <a:solidFill>
                  <a:schemeClr val="tx2"/>
                </a:solidFill>
              </a:rPr>
              <a:t> </a:t>
            </a:r>
            <a:r>
              <a:rPr lang="en-US" sz="2800" dirty="0" smtClean="0">
                <a:solidFill>
                  <a:schemeClr val="tx2"/>
                </a:solidFill>
              </a:rPr>
              <a:t>     recent research has also revealed that this area</a:t>
            </a:r>
          </a:p>
          <a:p>
            <a:pPr algn="l"/>
            <a:r>
              <a:rPr lang="en-US" sz="2800" dirty="0">
                <a:solidFill>
                  <a:schemeClr val="tx2"/>
                </a:solidFill>
              </a:rPr>
              <a:t> </a:t>
            </a:r>
            <a:r>
              <a:rPr lang="en-US" sz="2800" dirty="0" smtClean="0">
                <a:solidFill>
                  <a:schemeClr val="tx2"/>
                </a:solidFill>
              </a:rPr>
              <a:t>     might also play an important role in</a:t>
            </a:r>
          </a:p>
          <a:p>
            <a:pPr algn="l"/>
            <a:r>
              <a:rPr lang="en-US" sz="2800" dirty="0">
                <a:solidFill>
                  <a:schemeClr val="tx2"/>
                </a:solidFill>
              </a:rPr>
              <a:t> </a:t>
            </a:r>
            <a:r>
              <a:rPr lang="en-US" sz="2800" dirty="0" smtClean="0">
                <a:solidFill>
                  <a:schemeClr val="tx2"/>
                </a:solidFill>
              </a:rPr>
              <a:t>     understanding language as well.</a:t>
            </a:r>
          </a:p>
          <a:p>
            <a:pPr algn="l"/>
            <a:r>
              <a:rPr lang="en-US" sz="2800" dirty="0" smtClean="0">
                <a:solidFill>
                  <a:schemeClr val="tx2"/>
                </a:solidFill>
              </a:rPr>
              <a:t> </a:t>
            </a:r>
          </a:p>
        </p:txBody>
      </p:sp>
      <p:sp>
        <p:nvSpPr>
          <p:cNvPr id="8" name="Date Placeholder 7"/>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10</a:t>
            </a:fld>
            <a:endParaRPr lang="en-IN"/>
          </a:p>
        </p:txBody>
      </p:sp>
    </p:spTree>
    <p:extLst>
      <p:ext uri="{BB962C8B-B14F-4D97-AF65-F5344CB8AC3E}">
        <p14:creationId xmlns:p14="http://schemas.microsoft.com/office/powerpoint/2010/main" val="1142537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Areas of the Brain</a:t>
            </a:r>
            <a:endParaRPr lang="en-US" dirty="0"/>
          </a:p>
        </p:txBody>
      </p:sp>
      <p:sp>
        <p:nvSpPr>
          <p:cNvPr id="3" name="Slide Number Placeholder 2"/>
          <p:cNvSpPr>
            <a:spLocks noGrp="1"/>
          </p:cNvSpPr>
          <p:nvPr>
            <p:ph type="sldNum" sz="quarter" idx="12"/>
          </p:nvPr>
        </p:nvSpPr>
        <p:spPr/>
        <p:txBody>
          <a:bodyPr/>
          <a:lstStyle/>
          <a:p>
            <a:fld id="{891703DA-E9AF-4F93-BBA3-9E3D99C0B4A0}" type="slidenum">
              <a:rPr lang="en-IN" smtClean="0"/>
              <a:t>11</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
        <p:nvSpPr>
          <p:cNvPr id="5" name="Content Placeholder 4"/>
          <p:cNvSpPr>
            <a:spLocks noGrp="1"/>
          </p:cNvSpPr>
          <p:nvPr>
            <p:ph idx="1"/>
          </p:nvPr>
        </p:nvSpPr>
        <p:spPr/>
        <p:txBody>
          <a:bodyPr/>
          <a:lstStyle/>
          <a:p>
            <a:r>
              <a:rPr lang="en-US" dirty="0" smtClean="0">
                <a:solidFill>
                  <a:schemeClr val="tx2"/>
                </a:solidFill>
              </a:rPr>
              <a:t>Wernicke’s Area : is the part of the brain which is primarily associated with the written and spoken language.</a:t>
            </a:r>
          </a:p>
          <a:p>
            <a:endParaRPr lang="en-US" dirty="0">
              <a:solidFill>
                <a:schemeClr val="tx2"/>
              </a:solidFill>
            </a:endParaRPr>
          </a:p>
          <a:p>
            <a:r>
              <a:rPr lang="en-US" dirty="0" smtClean="0">
                <a:solidFill>
                  <a:schemeClr val="tx2"/>
                </a:solidFill>
              </a:rPr>
              <a:t>Both </a:t>
            </a:r>
            <a:r>
              <a:rPr lang="en-US" dirty="0" err="1" smtClean="0">
                <a:solidFill>
                  <a:schemeClr val="tx2"/>
                </a:solidFill>
              </a:rPr>
              <a:t>Broca’s</a:t>
            </a:r>
            <a:r>
              <a:rPr lang="en-US" dirty="0" smtClean="0">
                <a:solidFill>
                  <a:schemeClr val="tx2"/>
                </a:solidFill>
              </a:rPr>
              <a:t> Area and Wernicke’s Area play an important role in understanding the inner functions of a brain.</a:t>
            </a:r>
          </a:p>
        </p:txBody>
      </p:sp>
    </p:spTree>
    <p:extLst>
      <p:ext uri="{BB962C8B-B14F-4D97-AF65-F5344CB8AC3E}">
        <p14:creationId xmlns:p14="http://schemas.microsoft.com/office/powerpoint/2010/main" val="658749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Neurobiology of Language</a:t>
            </a:r>
            <a:endParaRPr lang="en-US" dirty="0"/>
          </a:p>
        </p:txBody>
      </p:sp>
      <p:sp>
        <p:nvSpPr>
          <p:cNvPr id="5" name="Content Placeholder 4"/>
          <p:cNvSpPr>
            <a:spLocks noGrp="1"/>
          </p:cNvSpPr>
          <p:nvPr>
            <p:ph idx="1"/>
          </p:nvPr>
        </p:nvSpPr>
        <p:spPr/>
        <p:txBody>
          <a:bodyPr>
            <a:normAutofit fontScale="92500"/>
          </a:bodyPr>
          <a:lstStyle/>
          <a:p>
            <a:r>
              <a:rPr lang="en-US" dirty="0" smtClean="0">
                <a:solidFill>
                  <a:schemeClr val="tx2"/>
                </a:solidFill>
              </a:rPr>
              <a:t>The most common method to study the brain </a:t>
            </a:r>
          </a:p>
          <a:p>
            <a:pPr marL="0" indent="0">
              <a:buNone/>
            </a:pPr>
            <a:r>
              <a:rPr lang="en-US" dirty="0" smtClean="0">
                <a:solidFill>
                  <a:schemeClr val="tx2"/>
                </a:solidFill>
              </a:rPr>
              <a:t>    has been to surprise it in various ways.</a:t>
            </a:r>
          </a:p>
          <a:p>
            <a:r>
              <a:rPr lang="en-US" dirty="0" smtClean="0">
                <a:solidFill>
                  <a:schemeClr val="tx2"/>
                </a:solidFill>
              </a:rPr>
              <a:t>Mismatch Negativity(MMN) is a very useful tool used widely to gauge this in many branches of neuroscience and psychology.</a:t>
            </a:r>
          </a:p>
          <a:p>
            <a:r>
              <a:rPr lang="en-US" dirty="0" smtClean="0">
                <a:solidFill>
                  <a:schemeClr val="tx2"/>
                </a:solidFill>
              </a:rPr>
              <a:t>The brain produces different electrical signals</a:t>
            </a:r>
            <a:r>
              <a:rPr lang="en-US" dirty="0">
                <a:solidFill>
                  <a:schemeClr val="tx2"/>
                </a:solidFill>
              </a:rPr>
              <a:t> </a:t>
            </a:r>
            <a:r>
              <a:rPr lang="en-US" dirty="0" smtClean="0">
                <a:solidFill>
                  <a:schemeClr val="tx2"/>
                </a:solidFill>
              </a:rPr>
              <a:t>for different stimuli. These electrical signals are tracked from the aforementioned areas to find the and understand the different responses.</a:t>
            </a:r>
          </a:p>
        </p:txBody>
      </p:sp>
      <p:sp>
        <p:nvSpPr>
          <p:cNvPr id="6" name="Date Placeholder 5"/>
          <p:cNvSpPr>
            <a:spLocks noGrp="1"/>
          </p:cNvSpPr>
          <p:nvPr>
            <p:ph type="dt" sz="half" idx="10"/>
          </p:nvPr>
        </p:nvSpPr>
        <p:spPr/>
        <p:txBody>
          <a:bodyPr/>
          <a:lstStyle/>
          <a:p>
            <a:r>
              <a:rPr lang="en-US" smtClean="0"/>
              <a:t>13-03-2012</a:t>
            </a:r>
            <a:endParaRPr lang="en-IN"/>
          </a:p>
        </p:txBody>
      </p:sp>
      <p:sp>
        <p:nvSpPr>
          <p:cNvPr id="3" name="Slide Number Placeholder 2"/>
          <p:cNvSpPr>
            <a:spLocks noGrp="1"/>
          </p:cNvSpPr>
          <p:nvPr>
            <p:ph type="sldNum" sz="quarter" idx="12"/>
          </p:nvPr>
        </p:nvSpPr>
        <p:spPr/>
        <p:txBody>
          <a:bodyPr/>
          <a:lstStyle/>
          <a:p>
            <a:fld id="{891703DA-E9AF-4F93-BBA3-9E3D99C0B4A0}" type="slidenum">
              <a:rPr lang="en-IN" smtClean="0"/>
              <a:t>12</a:t>
            </a:fld>
            <a:endParaRPr lang="en-IN"/>
          </a:p>
        </p:txBody>
      </p:sp>
    </p:spTree>
    <p:extLst>
      <p:ext uri="{BB962C8B-B14F-4D97-AF65-F5344CB8AC3E}">
        <p14:creationId xmlns:p14="http://schemas.microsoft.com/office/powerpoint/2010/main" val="1144503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Neurobiology of Language</a:t>
            </a:r>
            <a:endParaRPr lang="en-IN" dirty="0"/>
          </a:p>
        </p:txBody>
      </p:sp>
      <p:sp>
        <p:nvSpPr>
          <p:cNvPr id="3" name="Content Placeholder 2"/>
          <p:cNvSpPr>
            <a:spLocks noGrp="1"/>
          </p:cNvSpPr>
          <p:nvPr>
            <p:ph idx="1"/>
          </p:nvPr>
        </p:nvSpPr>
        <p:spPr>
          <a:xfrm>
            <a:off x="457200" y="1600200"/>
            <a:ext cx="8219256" cy="4525963"/>
          </a:xfrm>
        </p:spPr>
        <p:txBody>
          <a:bodyPr>
            <a:normAutofit fontScale="85000" lnSpcReduction="10000"/>
          </a:bodyPr>
          <a:lstStyle/>
          <a:p>
            <a:r>
              <a:rPr lang="en-IN" dirty="0">
                <a:solidFill>
                  <a:schemeClr val="tx2"/>
                </a:solidFill>
              </a:rPr>
              <a:t>The MMN is a response to a deviant within a sequence of otherwise regular </a:t>
            </a:r>
            <a:r>
              <a:rPr lang="en-IN" dirty="0" smtClean="0">
                <a:solidFill>
                  <a:schemeClr val="tx2"/>
                </a:solidFill>
              </a:rPr>
              <a:t>stimuli. Thus</a:t>
            </a:r>
            <a:r>
              <a:rPr lang="en-IN" dirty="0">
                <a:solidFill>
                  <a:schemeClr val="tx2"/>
                </a:solidFill>
              </a:rPr>
              <a:t>, in an experimental setting, it is produced when stimuli are presented in a many-to-one </a:t>
            </a:r>
            <a:r>
              <a:rPr lang="en-IN" dirty="0" smtClean="0">
                <a:solidFill>
                  <a:schemeClr val="tx2"/>
                </a:solidFill>
              </a:rPr>
              <a:t>ratio.  For </a:t>
            </a:r>
            <a:r>
              <a:rPr lang="en-IN" dirty="0">
                <a:solidFill>
                  <a:schemeClr val="tx2"/>
                </a:solidFill>
              </a:rPr>
              <a:t>example, in a sequence of sounds </a:t>
            </a:r>
            <a:r>
              <a:rPr lang="en-IN" i="1" dirty="0">
                <a:solidFill>
                  <a:schemeClr val="tx2"/>
                </a:solidFill>
              </a:rPr>
              <a:t>s </a:t>
            </a:r>
            <a:r>
              <a:rPr lang="en-IN" i="1" dirty="0" err="1" smtClean="0">
                <a:solidFill>
                  <a:schemeClr val="tx2"/>
                </a:solidFill>
              </a:rPr>
              <a:t>ssssssdssssdsss</a:t>
            </a:r>
            <a:r>
              <a:rPr lang="en-IN" i="1" dirty="0">
                <a:solidFill>
                  <a:schemeClr val="tx2"/>
                </a:solidFill>
              </a:rPr>
              <a:t>...</a:t>
            </a:r>
            <a:r>
              <a:rPr lang="en-IN" dirty="0">
                <a:solidFill>
                  <a:schemeClr val="tx2"/>
                </a:solidFill>
              </a:rPr>
              <a:t>, the </a:t>
            </a:r>
            <a:r>
              <a:rPr lang="en-IN" i="1" dirty="0">
                <a:solidFill>
                  <a:schemeClr val="tx2"/>
                </a:solidFill>
              </a:rPr>
              <a:t>d</a:t>
            </a:r>
            <a:r>
              <a:rPr lang="en-IN" dirty="0">
                <a:solidFill>
                  <a:schemeClr val="tx2"/>
                </a:solidFill>
              </a:rPr>
              <a:t> is the deviant or oddball stimulus, and will elicit an MMN response. </a:t>
            </a:r>
          </a:p>
          <a:p>
            <a:r>
              <a:rPr lang="en-IN" dirty="0" smtClean="0">
                <a:solidFill>
                  <a:schemeClr val="tx2"/>
                </a:solidFill>
              </a:rPr>
              <a:t>The </a:t>
            </a:r>
            <a:r>
              <a:rPr lang="en-IN" dirty="0">
                <a:solidFill>
                  <a:schemeClr val="tx2"/>
                </a:solidFill>
              </a:rPr>
              <a:t>mismatch negativity occurs even if the subject is not consciously paying attention to the stimuli. Processing of sensory stimulus features is essential for humans in determining  </a:t>
            </a:r>
            <a:r>
              <a:rPr lang="en-IN" dirty="0" smtClean="0">
                <a:solidFill>
                  <a:schemeClr val="tx2"/>
                </a:solidFill>
              </a:rPr>
              <a:t>their </a:t>
            </a:r>
            <a:r>
              <a:rPr lang="en-IN" dirty="0">
                <a:solidFill>
                  <a:schemeClr val="tx2"/>
                </a:solidFill>
              </a:rPr>
              <a:t>responses and actions.</a:t>
            </a:r>
            <a:endParaRPr lang="en-US" dirty="0">
              <a:solidFill>
                <a:schemeClr val="tx2"/>
              </a:solidFill>
            </a:endParaRPr>
          </a:p>
          <a:p>
            <a:endParaRPr lang="en-IN" dirty="0"/>
          </a:p>
        </p:txBody>
      </p:sp>
      <p:sp>
        <p:nvSpPr>
          <p:cNvPr id="5" name="Slide Number Placeholder 4"/>
          <p:cNvSpPr>
            <a:spLocks noGrp="1"/>
          </p:cNvSpPr>
          <p:nvPr>
            <p:ph type="sldNum" sz="quarter" idx="12"/>
          </p:nvPr>
        </p:nvSpPr>
        <p:spPr/>
        <p:txBody>
          <a:bodyPr/>
          <a:lstStyle/>
          <a:p>
            <a:fld id="{891703DA-E9AF-4F93-BBA3-9E3D99C0B4A0}" type="slidenum">
              <a:rPr lang="en-IN" smtClean="0"/>
              <a:t>13</a:t>
            </a:fld>
            <a:endParaRPr lang="en-IN"/>
          </a:p>
        </p:txBody>
      </p:sp>
      <p:sp>
        <p:nvSpPr>
          <p:cNvPr id="8" name="Date Placeholder 7"/>
          <p:cNvSpPr>
            <a:spLocks noGrp="1"/>
          </p:cNvSpPr>
          <p:nvPr>
            <p:ph type="dt" sz="half" idx="10"/>
          </p:nvPr>
        </p:nvSpPr>
        <p:spPr/>
        <p:txBody>
          <a:bodyPr/>
          <a:lstStyle/>
          <a:p>
            <a:r>
              <a:rPr lang="en-US" dirty="0" smtClean="0"/>
              <a:t>13-03-2012</a:t>
            </a:r>
            <a:endParaRPr lang="en-IN" dirty="0"/>
          </a:p>
        </p:txBody>
      </p:sp>
    </p:spTree>
    <p:extLst>
      <p:ext uri="{BB962C8B-B14F-4D97-AF65-F5344CB8AC3E}">
        <p14:creationId xmlns:p14="http://schemas.microsoft.com/office/powerpoint/2010/main" val="1746774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Neurobiology of Language</a:t>
            </a:r>
            <a:endParaRPr lang="en-US" dirty="0"/>
          </a:p>
        </p:txBody>
      </p:sp>
      <p:sp>
        <p:nvSpPr>
          <p:cNvPr id="4" name="Slide Number Placeholder 3"/>
          <p:cNvSpPr>
            <a:spLocks noGrp="1"/>
          </p:cNvSpPr>
          <p:nvPr>
            <p:ph type="sldNum" sz="quarter" idx="12"/>
          </p:nvPr>
        </p:nvSpPr>
        <p:spPr/>
        <p:txBody>
          <a:bodyPr/>
          <a:lstStyle/>
          <a:p>
            <a:fld id="{891703DA-E9AF-4F93-BBA3-9E3D99C0B4A0}" type="slidenum">
              <a:rPr lang="en-IN" smtClean="0"/>
              <a:t>14</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04488" y="1600200"/>
            <a:ext cx="673502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8826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1426170"/>
          </a:xfrm>
        </p:spPr>
        <p:txBody>
          <a:bodyPr>
            <a:normAutofit/>
          </a:bodyPr>
          <a:lstStyle/>
          <a:p>
            <a:pPr algn="l"/>
            <a:r>
              <a:rPr lang="en-US" dirty="0" smtClean="0"/>
              <a:t>Neurobiology of Language</a:t>
            </a:r>
            <a:endParaRPr lang="en-US" dirty="0"/>
          </a:p>
        </p:txBody>
      </p:sp>
      <p:sp>
        <p:nvSpPr>
          <p:cNvPr id="4" name="Slide Number Placeholder 3"/>
          <p:cNvSpPr>
            <a:spLocks noGrp="1"/>
          </p:cNvSpPr>
          <p:nvPr>
            <p:ph type="sldNum" sz="quarter" idx="12"/>
          </p:nvPr>
        </p:nvSpPr>
        <p:spPr/>
        <p:txBody>
          <a:bodyPr/>
          <a:lstStyle/>
          <a:p>
            <a:fld id="{891703DA-E9AF-4F93-BBA3-9E3D99C0B4A0}" type="slidenum">
              <a:rPr lang="en-IN" smtClean="0"/>
              <a:t>15</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
        <p:nvSpPr>
          <p:cNvPr id="3" name="Content Placeholder 2"/>
          <p:cNvSpPr>
            <a:spLocks noGrp="1"/>
          </p:cNvSpPr>
          <p:nvPr>
            <p:ph idx="1"/>
          </p:nvPr>
        </p:nvSpPr>
        <p:spPr/>
        <p:txBody>
          <a:bodyPr/>
          <a:lstStyle/>
          <a:p>
            <a:r>
              <a:rPr lang="en-IN" dirty="0">
                <a:solidFill>
                  <a:schemeClr val="accent1"/>
                </a:solidFill>
              </a:rPr>
              <a:t>The brain responds </a:t>
            </a:r>
            <a:r>
              <a:rPr lang="en-IN" dirty="0" smtClean="0">
                <a:solidFill>
                  <a:schemeClr val="accent1"/>
                </a:solidFill>
              </a:rPr>
              <a:t>to implausibility </a:t>
            </a:r>
            <a:r>
              <a:rPr lang="en-IN" dirty="0">
                <a:solidFill>
                  <a:schemeClr val="accent1"/>
                </a:solidFill>
              </a:rPr>
              <a:t>in </a:t>
            </a:r>
            <a:r>
              <a:rPr lang="en-IN" dirty="0" smtClean="0">
                <a:solidFill>
                  <a:schemeClr val="accent1"/>
                </a:solidFill>
              </a:rPr>
              <a:t>a robust </a:t>
            </a:r>
            <a:r>
              <a:rPr lang="en-IN" dirty="0">
                <a:solidFill>
                  <a:schemeClr val="accent1"/>
                </a:solidFill>
              </a:rPr>
              <a:t>manner</a:t>
            </a:r>
            <a:r>
              <a:rPr lang="en-IN" dirty="0" smtClean="0">
                <a:solidFill>
                  <a:schemeClr val="accent1"/>
                </a:solidFill>
              </a:rPr>
              <a:t>.</a:t>
            </a:r>
          </a:p>
          <a:p>
            <a:endParaRPr lang="en-IN" dirty="0" smtClean="0">
              <a:solidFill>
                <a:schemeClr val="accent1"/>
              </a:solidFill>
            </a:endParaRPr>
          </a:p>
          <a:p>
            <a:pPr marL="0" indent="0">
              <a:buNone/>
            </a:pPr>
            <a:endParaRPr lang="en-US" dirty="0" smtClean="0">
              <a:solidFill>
                <a:schemeClr val="accent1"/>
              </a:solidFill>
            </a:endParaRPr>
          </a:p>
          <a:p>
            <a:pPr marL="0" indent="0">
              <a:buNone/>
            </a:pPr>
            <a:endParaRPr lang="en-US" dirty="0">
              <a:solidFill>
                <a:schemeClr val="accent1"/>
              </a:solidFill>
            </a:endParaRPr>
          </a:p>
          <a:p>
            <a:r>
              <a:rPr lang="en-US" dirty="0" smtClean="0">
                <a:solidFill>
                  <a:schemeClr val="accent1"/>
                </a:solidFill>
              </a:rPr>
              <a:t>The </a:t>
            </a:r>
            <a:r>
              <a:rPr lang="en-US" dirty="0" err="1" smtClean="0">
                <a:solidFill>
                  <a:schemeClr val="accent1"/>
                </a:solidFill>
              </a:rPr>
              <a:t>undotted</a:t>
            </a:r>
            <a:r>
              <a:rPr lang="en-US" dirty="0" smtClean="0">
                <a:solidFill>
                  <a:schemeClr val="accent1"/>
                </a:solidFill>
              </a:rPr>
              <a:t> curve is for the first sentence whereas the dotted one is for the second.</a:t>
            </a:r>
          </a:p>
          <a:p>
            <a:endParaRPr lang="en-IN" dirty="0">
              <a:solidFill>
                <a:schemeClr val="accent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852936"/>
            <a:ext cx="487680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8278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Neurobiology of Language</a:t>
            </a:r>
            <a:endParaRPr lang="en-IN" dirty="0"/>
          </a:p>
        </p:txBody>
      </p:sp>
      <p:sp>
        <p:nvSpPr>
          <p:cNvPr id="3" name="Content Placeholder 2"/>
          <p:cNvSpPr>
            <a:spLocks noGrp="1"/>
          </p:cNvSpPr>
          <p:nvPr>
            <p:ph idx="1"/>
          </p:nvPr>
        </p:nvSpPr>
        <p:spPr>
          <a:xfrm>
            <a:off x="457200" y="1484784"/>
            <a:ext cx="8229600" cy="4641379"/>
          </a:xfrm>
        </p:spPr>
        <p:txBody>
          <a:bodyPr>
            <a:normAutofit/>
          </a:bodyPr>
          <a:lstStyle/>
          <a:p>
            <a:endParaRPr lang="en-US" sz="2800" dirty="0" smtClean="0">
              <a:solidFill>
                <a:schemeClr val="tx2"/>
              </a:solidFill>
            </a:endParaRPr>
          </a:p>
          <a:p>
            <a:r>
              <a:rPr lang="en-US" sz="2800" dirty="0" smtClean="0">
                <a:solidFill>
                  <a:schemeClr val="tx2"/>
                </a:solidFill>
              </a:rPr>
              <a:t>The spike in the electric discharge is due to the absurdity of the sentence.</a:t>
            </a:r>
          </a:p>
          <a:p>
            <a:endParaRPr lang="en-US" sz="2800" dirty="0" smtClean="0">
              <a:solidFill>
                <a:schemeClr val="tx2"/>
              </a:solidFill>
            </a:endParaRPr>
          </a:p>
          <a:p>
            <a:r>
              <a:rPr lang="en-US" sz="2800" dirty="0" smtClean="0">
                <a:solidFill>
                  <a:schemeClr val="tx2"/>
                </a:solidFill>
              </a:rPr>
              <a:t>Although </a:t>
            </a:r>
            <a:r>
              <a:rPr lang="en-US" sz="2800" dirty="0" err="1" smtClean="0">
                <a:solidFill>
                  <a:schemeClr val="tx2"/>
                </a:solidFill>
              </a:rPr>
              <a:t>gramatically</a:t>
            </a:r>
            <a:r>
              <a:rPr lang="en-US" sz="2800" dirty="0" smtClean="0">
                <a:solidFill>
                  <a:schemeClr val="tx2"/>
                </a:solidFill>
              </a:rPr>
              <a:t> correct the human brain </a:t>
            </a:r>
            <a:r>
              <a:rPr lang="en-US" sz="2800" dirty="0" err="1" smtClean="0">
                <a:solidFill>
                  <a:schemeClr val="tx2"/>
                </a:solidFill>
              </a:rPr>
              <a:t>recognises</a:t>
            </a:r>
            <a:r>
              <a:rPr lang="en-US" sz="2800" dirty="0" smtClean="0">
                <a:solidFill>
                  <a:schemeClr val="tx2"/>
                </a:solidFill>
              </a:rPr>
              <a:t> that the sentence is flawed which might be quite a task to replicate with a computer.</a:t>
            </a:r>
            <a:endParaRPr lang="en-IN" sz="2800" dirty="0">
              <a:solidFill>
                <a:schemeClr val="tx2"/>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16</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438500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Neurobiology of Language</a:t>
            </a:r>
            <a:endParaRPr lang="en-IN" dirty="0"/>
          </a:p>
        </p:txBody>
      </p:sp>
      <p:sp>
        <p:nvSpPr>
          <p:cNvPr id="9" name="Content Placeholder 8"/>
          <p:cNvSpPr>
            <a:spLocks noGrp="1"/>
          </p:cNvSpPr>
          <p:nvPr>
            <p:ph idx="1"/>
          </p:nvPr>
        </p:nvSpPr>
        <p:spPr/>
        <p:txBody>
          <a:bodyPr/>
          <a:lstStyle/>
          <a:p>
            <a:endParaRPr lang="en-US" dirty="0" smtClean="0"/>
          </a:p>
          <a:p>
            <a:endParaRPr lang="en-US" dirty="0"/>
          </a:p>
          <a:p>
            <a:endParaRPr lang="en-US" dirty="0" smtClean="0"/>
          </a:p>
          <a:p>
            <a:r>
              <a:rPr lang="en-US" dirty="0" err="1" smtClean="0">
                <a:solidFill>
                  <a:schemeClr val="accent1"/>
                </a:solidFill>
              </a:rPr>
              <a:t>Gramatically</a:t>
            </a:r>
            <a:r>
              <a:rPr lang="en-US" dirty="0" smtClean="0">
                <a:solidFill>
                  <a:schemeClr val="accent1"/>
                </a:solidFill>
              </a:rPr>
              <a:t> incorrect </a:t>
            </a:r>
          </a:p>
          <a:p>
            <a:pPr marL="0" indent="0">
              <a:buNone/>
            </a:pPr>
            <a:r>
              <a:rPr lang="en-US" dirty="0">
                <a:solidFill>
                  <a:schemeClr val="accent1"/>
                </a:solidFill>
              </a:rPr>
              <a:t> </a:t>
            </a:r>
            <a:r>
              <a:rPr lang="en-US" dirty="0" smtClean="0">
                <a:solidFill>
                  <a:schemeClr val="accent1"/>
                </a:solidFill>
              </a:rPr>
              <a:t>   sentences prompt a </a:t>
            </a:r>
          </a:p>
          <a:p>
            <a:pPr marL="0" indent="0">
              <a:buNone/>
            </a:pPr>
            <a:r>
              <a:rPr lang="en-US" dirty="0">
                <a:solidFill>
                  <a:schemeClr val="accent1"/>
                </a:solidFill>
              </a:rPr>
              <a:t> </a:t>
            </a:r>
            <a:r>
              <a:rPr lang="en-US" dirty="0" smtClean="0">
                <a:solidFill>
                  <a:schemeClr val="accent1"/>
                </a:solidFill>
              </a:rPr>
              <a:t>   robust response from</a:t>
            </a:r>
          </a:p>
          <a:p>
            <a:pPr marL="0" indent="0">
              <a:buNone/>
            </a:pPr>
            <a:r>
              <a:rPr lang="en-US" dirty="0">
                <a:solidFill>
                  <a:schemeClr val="accent1"/>
                </a:solidFill>
              </a:rPr>
              <a:t> </a:t>
            </a:r>
            <a:r>
              <a:rPr lang="en-US" dirty="0" smtClean="0">
                <a:solidFill>
                  <a:schemeClr val="accent1"/>
                </a:solidFill>
              </a:rPr>
              <a:t>   our brains.</a:t>
            </a:r>
            <a:endParaRPr lang="en-IN" dirty="0">
              <a:solidFill>
                <a:schemeClr val="accent1"/>
              </a:solidFill>
            </a:endParaRPr>
          </a:p>
        </p:txBody>
      </p:sp>
      <p:sp>
        <p:nvSpPr>
          <p:cNvPr id="7" name="Date Placeholder 6"/>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17</a:t>
            </a:fld>
            <a:endParaRPr lang="en-IN"/>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774" y="1619781"/>
            <a:ext cx="49911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3420006"/>
            <a:ext cx="3808115" cy="319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4439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Linguistics</a:t>
            </a:r>
            <a:endParaRPr lang="en-US" dirty="0"/>
          </a:p>
        </p:txBody>
      </p:sp>
      <p:sp>
        <p:nvSpPr>
          <p:cNvPr id="3" name="Content Placeholder 2"/>
          <p:cNvSpPr>
            <a:spLocks noGrp="1"/>
          </p:cNvSpPr>
          <p:nvPr>
            <p:ph idx="1"/>
          </p:nvPr>
        </p:nvSpPr>
        <p:spPr/>
        <p:txBody>
          <a:bodyPr>
            <a:normAutofit/>
          </a:bodyPr>
          <a:lstStyle/>
          <a:p>
            <a:r>
              <a:rPr lang="en-US" dirty="0" smtClean="0">
                <a:solidFill>
                  <a:schemeClr val="accent1"/>
                </a:solidFill>
              </a:rPr>
              <a:t>Cognition : The mental action or process of acquiring knowledge through thought, experience and senses.</a:t>
            </a:r>
          </a:p>
          <a:p>
            <a:r>
              <a:rPr lang="en-IN" i="1" dirty="0">
                <a:solidFill>
                  <a:schemeClr val="accent1"/>
                </a:solidFill>
              </a:rPr>
              <a:t>Cognitive linguistics </a:t>
            </a:r>
            <a:r>
              <a:rPr lang="en-IN" dirty="0">
                <a:solidFill>
                  <a:schemeClr val="accent1"/>
                </a:solidFill>
              </a:rPr>
              <a:t>is an </a:t>
            </a:r>
            <a:r>
              <a:rPr lang="en-IN" dirty="0" smtClean="0">
                <a:solidFill>
                  <a:schemeClr val="accent1"/>
                </a:solidFill>
              </a:rPr>
              <a:t>emerging discipline </a:t>
            </a:r>
            <a:r>
              <a:rPr lang="en-IN" dirty="0">
                <a:solidFill>
                  <a:schemeClr val="accent1"/>
                </a:solidFill>
              </a:rPr>
              <a:t>that studies the cognitive properties of </a:t>
            </a:r>
            <a:r>
              <a:rPr lang="en-IN" dirty="0" smtClean="0">
                <a:solidFill>
                  <a:schemeClr val="accent1"/>
                </a:solidFill>
              </a:rPr>
              <a:t>natural languages </a:t>
            </a:r>
            <a:r>
              <a:rPr lang="en-IN" dirty="0">
                <a:solidFill>
                  <a:schemeClr val="accent1"/>
                </a:solidFill>
              </a:rPr>
              <a:t>and the cognitive models of languages in </a:t>
            </a:r>
            <a:r>
              <a:rPr lang="en-IN" dirty="0" smtClean="0">
                <a:solidFill>
                  <a:schemeClr val="accent1"/>
                </a:solidFill>
              </a:rPr>
              <a:t>cognitive computing </a:t>
            </a:r>
            <a:r>
              <a:rPr lang="en-IN" dirty="0">
                <a:solidFill>
                  <a:schemeClr val="accent1"/>
                </a:solidFill>
              </a:rPr>
              <a:t>and computational intelligence</a:t>
            </a:r>
            <a:r>
              <a:rPr lang="en-IN" dirty="0" smtClean="0">
                <a:solidFill>
                  <a:schemeClr val="accent1"/>
                </a:solidFill>
              </a:rPr>
              <a:t>.</a:t>
            </a:r>
            <a:endParaRPr lang="en-US" dirty="0" smtClean="0">
              <a:solidFill>
                <a:schemeClr val="accent1"/>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18</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1217356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Linguistics</a:t>
            </a:r>
            <a:endParaRPr lang="en-IN" dirty="0"/>
          </a:p>
        </p:txBody>
      </p:sp>
      <p:sp>
        <p:nvSpPr>
          <p:cNvPr id="3" name="Content Placeholder 2"/>
          <p:cNvSpPr>
            <a:spLocks noGrp="1"/>
          </p:cNvSpPr>
          <p:nvPr>
            <p:ph idx="1"/>
          </p:nvPr>
        </p:nvSpPr>
        <p:spPr/>
        <p:txBody>
          <a:bodyPr/>
          <a:lstStyle/>
          <a:p>
            <a:r>
              <a:rPr lang="en-US" dirty="0">
                <a:solidFill>
                  <a:schemeClr val="accent1"/>
                </a:solidFill>
              </a:rPr>
              <a:t>Cognitive Linguistics is a very volatile topic and often times only loosely based on objective proof.</a:t>
            </a:r>
          </a:p>
          <a:p>
            <a:r>
              <a:rPr lang="en-US" dirty="0">
                <a:solidFill>
                  <a:schemeClr val="accent1"/>
                </a:solidFill>
              </a:rPr>
              <a:t>This is not due to the lack of effort but rather a lack of a knowledge of all the parameters involved. </a:t>
            </a:r>
          </a:p>
          <a:p>
            <a:r>
              <a:rPr lang="en-US" dirty="0">
                <a:solidFill>
                  <a:schemeClr val="accent1"/>
                </a:solidFill>
              </a:rPr>
              <a:t>When it comes to dealing with the grey matter, scientists are literally in the grey area.</a:t>
            </a:r>
          </a:p>
          <a:p>
            <a:endParaRPr lang="en-IN" dirty="0"/>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19</a:t>
            </a:fld>
            <a:endParaRPr lang="en-IN"/>
          </a:p>
        </p:txBody>
      </p:sp>
    </p:spTree>
    <p:extLst>
      <p:ext uri="{BB962C8B-B14F-4D97-AF65-F5344CB8AC3E}">
        <p14:creationId xmlns:p14="http://schemas.microsoft.com/office/powerpoint/2010/main" val="39694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smtClean="0"/>
              <a:t>Outline	</a:t>
            </a:r>
            <a:endParaRPr lang="en-IN" dirty="0"/>
          </a:p>
        </p:txBody>
      </p:sp>
      <p:sp>
        <p:nvSpPr>
          <p:cNvPr id="3" name="Content Placeholder 2"/>
          <p:cNvSpPr>
            <a:spLocks noGrp="1"/>
          </p:cNvSpPr>
          <p:nvPr>
            <p:ph idx="1"/>
          </p:nvPr>
        </p:nvSpPr>
        <p:spPr/>
        <p:txBody>
          <a:bodyPr>
            <a:normAutofit/>
          </a:bodyPr>
          <a:lstStyle/>
          <a:p>
            <a:r>
              <a:rPr lang="en-US" sz="3600" dirty="0" smtClean="0">
                <a:solidFill>
                  <a:schemeClr val="accent1"/>
                </a:solidFill>
              </a:rPr>
              <a:t>What is </a:t>
            </a:r>
            <a:r>
              <a:rPr lang="en-US" sz="3600" dirty="0" err="1" smtClean="0">
                <a:solidFill>
                  <a:schemeClr val="accent1"/>
                </a:solidFill>
              </a:rPr>
              <a:t>Neurolinguistics</a:t>
            </a:r>
            <a:r>
              <a:rPr lang="en-US" sz="3600" dirty="0" smtClean="0">
                <a:solidFill>
                  <a:schemeClr val="accent1"/>
                </a:solidFill>
              </a:rPr>
              <a:t> ?</a:t>
            </a:r>
          </a:p>
          <a:p>
            <a:r>
              <a:rPr lang="en-US" sz="3600" dirty="0" smtClean="0">
                <a:solidFill>
                  <a:schemeClr val="accent1"/>
                </a:solidFill>
              </a:rPr>
              <a:t>Motivation</a:t>
            </a:r>
          </a:p>
          <a:p>
            <a:r>
              <a:rPr lang="en-US" sz="3600" dirty="0" smtClean="0">
                <a:solidFill>
                  <a:schemeClr val="accent1"/>
                </a:solidFill>
              </a:rPr>
              <a:t>Areas of the Brain</a:t>
            </a:r>
          </a:p>
          <a:p>
            <a:r>
              <a:rPr lang="en-US" sz="3600" dirty="0" smtClean="0">
                <a:solidFill>
                  <a:schemeClr val="accent1"/>
                </a:solidFill>
              </a:rPr>
              <a:t>Neurobiology of Language</a:t>
            </a:r>
          </a:p>
          <a:p>
            <a:r>
              <a:rPr lang="en-US" sz="3600" dirty="0" smtClean="0">
                <a:solidFill>
                  <a:schemeClr val="accent1"/>
                </a:solidFill>
              </a:rPr>
              <a:t>Cognitive Linguistics</a:t>
            </a:r>
          </a:p>
          <a:p>
            <a:r>
              <a:rPr lang="en-US" sz="3600" dirty="0" smtClean="0">
                <a:solidFill>
                  <a:schemeClr val="accent1"/>
                </a:solidFill>
              </a:rPr>
              <a:t>Conclusion</a:t>
            </a:r>
            <a:endParaRPr lang="en-US" sz="3600" dirty="0" smtClean="0">
              <a:solidFill>
                <a:schemeClr val="accent1"/>
              </a:solidFill>
            </a:endParaRPr>
          </a:p>
          <a:p>
            <a:endParaRPr lang="en-US" dirty="0" smtClean="0">
              <a:solidFill>
                <a:schemeClr val="accent1"/>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2</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893340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a:t>
            </a:r>
            <a:r>
              <a:rPr lang="en-US" dirty="0" smtClean="0"/>
              <a:t>Linguistics - Representation</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1"/>
                </a:solidFill>
              </a:rPr>
              <a:t>Before we go into recent schools of thought on Cognitive Linguistics we would like to dwell for a small amount of time on the formal frameworks involved in studying cognitive linguistics.</a:t>
            </a:r>
          </a:p>
          <a:p>
            <a:r>
              <a:rPr lang="en-US" dirty="0" smtClean="0">
                <a:solidFill>
                  <a:schemeClr val="accent1"/>
                </a:solidFill>
              </a:rPr>
              <a:t>The mathematical models can be divided into three hierarchical structures:</a:t>
            </a:r>
            <a:endParaRPr lang="en-IN" dirty="0" smtClean="0">
              <a:solidFill>
                <a:schemeClr val="accent1"/>
              </a:solidFill>
            </a:endParaRPr>
          </a:p>
          <a:p>
            <a:pPr marL="514350" indent="-514350">
              <a:buFont typeface="+mj-lt"/>
              <a:buAutoNum type="arabicPeriod"/>
            </a:pPr>
            <a:r>
              <a:rPr lang="en-US" dirty="0" smtClean="0">
                <a:solidFill>
                  <a:schemeClr val="accent1"/>
                </a:solidFill>
              </a:rPr>
              <a:t>Formal methods to describe natural languages at a very  abstract level.</a:t>
            </a:r>
          </a:p>
          <a:p>
            <a:pPr marL="514350" indent="-514350">
              <a:buFont typeface="+mj-lt"/>
              <a:buAutoNum type="arabicPeriod"/>
            </a:pPr>
            <a:r>
              <a:rPr lang="en-IN" dirty="0" smtClean="0">
                <a:solidFill>
                  <a:schemeClr val="accent1"/>
                </a:solidFill>
              </a:rPr>
              <a:t>Formal models on lexical </a:t>
            </a:r>
            <a:r>
              <a:rPr lang="en-IN" dirty="0">
                <a:solidFill>
                  <a:schemeClr val="accent1"/>
                </a:solidFill>
              </a:rPr>
              <a:t>and syntactical structures </a:t>
            </a:r>
            <a:r>
              <a:rPr lang="en-IN" dirty="0" smtClean="0">
                <a:solidFill>
                  <a:schemeClr val="accent1"/>
                </a:solidFill>
              </a:rPr>
              <a:t>of languages</a:t>
            </a:r>
            <a:r>
              <a:rPr lang="en-IN" dirty="0" smtClean="0"/>
              <a:t>.</a:t>
            </a: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20</a:t>
            </a:fld>
            <a:endParaRPr lang="en-IN"/>
          </a:p>
        </p:txBody>
      </p:sp>
    </p:spTree>
    <p:extLst>
      <p:ext uri="{BB962C8B-B14F-4D97-AF65-F5344CB8AC3E}">
        <p14:creationId xmlns:p14="http://schemas.microsoft.com/office/powerpoint/2010/main" val="2768742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a:t>
            </a:r>
            <a:r>
              <a:rPr lang="en-US" dirty="0" smtClean="0"/>
              <a:t>Linguistics </a:t>
            </a:r>
            <a:r>
              <a:rPr lang="en-US" dirty="0" smtClean="0"/>
              <a:t>- Representation</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US" sz="3000" dirty="0" smtClean="0">
                <a:solidFill>
                  <a:schemeClr val="accent1"/>
                </a:solidFill>
              </a:rPr>
              <a:t>3. Models to develop general patterns of sentence</a:t>
            </a:r>
          </a:p>
          <a:p>
            <a:pPr marL="0" indent="0">
              <a:buNone/>
            </a:pPr>
            <a:r>
              <a:rPr lang="en-US" sz="3000" dirty="0">
                <a:solidFill>
                  <a:schemeClr val="accent1"/>
                </a:solidFill>
              </a:rPr>
              <a:t> </a:t>
            </a:r>
            <a:r>
              <a:rPr lang="en-US" sz="3000" dirty="0" smtClean="0">
                <a:solidFill>
                  <a:schemeClr val="accent1"/>
                </a:solidFill>
              </a:rPr>
              <a:t>    structures and the detective grammar of a </a:t>
            </a:r>
          </a:p>
          <a:p>
            <a:pPr marL="0" indent="0">
              <a:buNone/>
            </a:pPr>
            <a:r>
              <a:rPr lang="en-US" sz="3000" dirty="0">
                <a:solidFill>
                  <a:schemeClr val="accent1"/>
                </a:solidFill>
              </a:rPr>
              <a:t> </a:t>
            </a:r>
            <a:r>
              <a:rPr lang="en-US" sz="3000" dirty="0" smtClean="0">
                <a:solidFill>
                  <a:schemeClr val="accent1"/>
                </a:solidFill>
              </a:rPr>
              <a:t>    language in a rigorous approach.</a:t>
            </a:r>
          </a:p>
          <a:p>
            <a:r>
              <a:rPr lang="en-US" sz="3000" dirty="0" smtClean="0">
                <a:solidFill>
                  <a:schemeClr val="accent1"/>
                </a:solidFill>
              </a:rPr>
              <a:t>Since the last two models have been discussed in class in one way or an other and due to the scope of the seminar we will stick with the first model to just give an oversight.</a:t>
            </a:r>
          </a:p>
          <a:p>
            <a:r>
              <a:rPr lang="en-US" sz="3000" dirty="0" smtClean="0">
                <a:solidFill>
                  <a:schemeClr val="accent1"/>
                </a:solidFill>
              </a:rPr>
              <a:t>Reference for further reading : </a:t>
            </a:r>
            <a:r>
              <a:rPr lang="en-IN" sz="2800" dirty="0">
                <a:solidFill>
                  <a:schemeClr val="accent1"/>
                </a:solidFill>
              </a:rPr>
              <a:t>Towards a Formal Framework of Cognitive </a:t>
            </a:r>
            <a:r>
              <a:rPr lang="en-IN" sz="2800" dirty="0" smtClean="0">
                <a:solidFill>
                  <a:schemeClr val="accent1"/>
                </a:solidFill>
              </a:rPr>
              <a:t>Linguistics by </a:t>
            </a:r>
            <a:r>
              <a:rPr lang="en-IN" sz="2800" dirty="0" err="1" smtClean="0">
                <a:solidFill>
                  <a:schemeClr val="accent1"/>
                </a:solidFill>
              </a:rPr>
              <a:t>Yingxu</a:t>
            </a:r>
            <a:r>
              <a:rPr lang="en-IN" sz="2800" dirty="0" smtClean="0">
                <a:solidFill>
                  <a:schemeClr val="accent1"/>
                </a:solidFill>
              </a:rPr>
              <a:t> Wang </a:t>
            </a:r>
            <a:r>
              <a:rPr lang="en-IN" sz="2800" dirty="0">
                <a:solidFill>
                  <a:schemeClr val="accent1"/>
                </a:solidFill>
              </a:rPr>
              <a:t>and Robert C. Berwick </a:t>
            </a:r>
            <a:r>
              <a:rPr lang="en-IN" sz="2800" dirty="0" smtClean="0">
                <a:solidFill>
                  <a:schemeClr val="accent1"/>
                </a:solidFill>
              </a:rPr>
              <a:t>.</a:t>
            </a:r>
            <a:endParaRPr lang="en-US" sz="3000" dirty="0" smtClean="0">
              <a:solidFill>
                <a:schemeClr val="accent1"/>
              </a:solidFill>
            </a:endParaRPr>
          </a:p>
          <a:p>
            <a:pPr marL="0" indent="0">
              <a:buNone/>
            </a:pPr>
            <a:endParaRPr lang="en-US" sz="3000" dirty="0">
              <a:solidFill>
                <a:schemeClr val="accent1"/>
              </a:solidFill>
            </a:endParaRP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21</a:t>
            </a:fld>
            <a:endParaRPr lang="en-IN"/>
          </a:p>
        </p:txBody>
      </p:sp>
    </p:spTree>
    <p:extLst>
      <p:ext uri="{BB962C8B-B14F-4D97-AF65-F5344CB8AC3E}">
        <p14:creationId xmlns:p14="http://schemas.microsoft.com/office/powerpoint/2010/main" val="738261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a:t>
            </a:r>
            <a:r>
              <a:rPr lang="en-US" dirty="0" smtClean="0"/>
              <a:t>Linguistics - Representation</a:t>
            </a:r>
            <a:endParaRPr lang="en-IN" dirty="0"/>
          </a:p>
        </p:txBody>
      </p:sp>
      <p:sp>
        <p:nvSpPr>
          <p:cNvPr id="3" name="Content Placeholder 2"/>
          <p:cNvSpPr>
            <a:spLocks noGrp="1"/>
          </p:cNvSpPr>
          <p:nvPr>
            <p:ph idx="1"/>
          </p:nvPr>
        </p:nvSpPr>
        <p:spPr/>
        <p:txBody>
          <a:bodyPr>
            <a:normAutofit lnSpcReduction="10000"/>
          </a:bodyPr>
          <a:lstStyle/>
          <a:p>
            <a:r>
              <a:rPr lang="en-IN" dirty="0">
                <a:solidFill>
                  <a:schemeClr val="accent1"/>
                </a:solidFill>
              </a:rPr>
              <a:t>A formal model of a general language such as </a:t>
            </a:r>
            <a:r>
              <a:rPr lang="en-IN" dirty="0" smtClean="0">
                <a:solidFill>
                  <a:schemeClr val="accent1"/>
                </a:solidFill>
              </a:rPr>
              <a:t>English can </a:t>
            </a:r>
            <a:r>
              <a:rPr lang="en-IN" dirty="0">
                <a:solidFill>
                  <a:schemeClr val="accent1"/>
                </a:solidFill>
              </a:rPr>
              <a:t>be described as an abstract language using </a:t>
            </a:r>
            <a:r>
              <a:rPr lang="en-IN" dirty="0" err="1" smtClean="0">
                <a:solidFill>
                  <a:schemeClr val="accent1"/>
                </a:solidFill>
              </a:rPr>
              <a:t>denotational</a:t>
            </a:r>
            <a:r>
              <a:rPr lang="en-IN" dirty="0" smtClean="0">
                <a:solidFill>
                  <a:schemeClr val="accent1"/>
                </a:solidFill>
              </a:rPr>
              <a:t> mathematics </a:t>
            </a:r>
            <a:r>
              <a:rPr lang="en-IN" dirty="0">
                <a:solidFill>
                  <a:schemeClr val="accent1"/>
                </a:solidFill>
              </a:rPr>
              <a:t>[Wang, 2008a, 2011]. </a:t>
            </a:r>
            <a:endParaRPr lang="en-IN" dirty="0" smtClean="0">
              <a:solidFill>
                <a:schemeClr val="accent1"/>
              </a:solidFill>
            </a:endParaRPr>
          </a:p>
          <a:p>
            <a:r>
              <a:rPr lang="en-IN" dirty="0" smtClean="0">
                <a:solidFill>
                  <a:schemeClr val="accent1"/>
                </a:solidFill>
              </a:rPr>
              <a:t>Based </a:t>
            </a:r>
            <a:r>
              <a:rPr lang="en-IN" dirty="0">
                <a:solidFill>
                  <a:schemeClr val="accent1"/>
                </a:solidFill>
              </a:rPr>
              <a:t>on the </a:t>
            </a:r>
            <a:r>
              <a:rPr lang="en-IN" dirty="0" smtClean="0">
                <a:solidFill>
                  <a:schemeClr val="accent1"/>
                </a:solidFill>
              </a:rPr>
              <a:t>general abstract </a:t>
            </a:r>
            <a:r>
              <a:rPr lang="en-IN" dirty="0">
                <a:solidFill>
                  <a:schemeClr val="accent1"/>
                </a:solidFill>
              </a:rPr>
              <a:t>language model, the structural models of </a:t>
            </a:r>
            <a:r>
              <a:rPr lang="en-IN" dirty="0" smtClean="0">
                <a:solidFill>
                  <a:schemeClr val="accent1"/>
                </a:solidFill>
              </a:rPr>
              <a:t>natural languages </a:t>
            </a:r>
            <a:r>
              <a:rPr lang="en-IN" dirty="0">
                <a:solidFill>
                  <a:schemeClr val="accent1"/>
                </a:solidFill>
              </a:rPr>
              <a:t>can be created at the lexis, phrase, </a:t>
            </a:r>
            <a:r>
              <a:rPr lang="en-IN" dirty="0" smtClean="0">
                <a:solidFill>
                  <a:schemeClr val="accent1"/>
                </a:solidFill>
              </a:rPr>
              <a:t>clause, sentence</a:t>
            </a:r>
            <a:r>
              <a:rPr lang="en-IN" dirty="0">
                <a:solidFill>
                  <a:schemeClr val="accent1"/>
                </a:solidFill>
              </a:rPr>
              <a:t>, paragraph, and article levels from the bottom up.</a:t>
            </a: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22</a:t>
            </a:fld>
            <a:endParaRPr lang="en-IN"/>
          </a:p>
        </p:txBody>
      </p:sp>
    </p:spTree>
    <p:extLst>
      <p:ext uri="{BB962C8B-B14F-4D97-AF65-F5344CB8AC3E}">
        <p14:creationId xmlns:p14="http://schemas.microsoft.com/office/powerpoint/2010/main" val="1327545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a:t>
            </a:r>
            <a:r>
              <a:rPr lang="en-US" dirty="0" smtClean="0"/>
              <a:t>Linguistics - Representation</a:t>
            </a:r>
            <a:endParaRPr lang="en-IN"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544" y="1340768"/>
                <a:ext cx="8219256" cy="4785395"/>
              </a:xfrm>
            </p:spPr>
            <p:txBody>
              <a:bodyPr>
                <a:noAutofit/>
              </a:bodyPr>
              <a:lstStyle/>
              <a:p>
                <a:r>
                  <a:rPr lang="en-IN" sz="2300" dirty="0" smtClean="0">
                    <a:solidFill>
                      <a:schemeClr val="accent1"/>
                    </a:solidFill>
                  </a:rPr>
                  <a:t>The </a:t>
                </a:r>
                <a:r>
                  <a:rPr lang="en-IN" sz="2300" i="1" dirty="0">
                    <a:solidFill>
                      <a:schemeClr val="accent1"/>
                    </a:solidFill>
                  </a:rPr>
                  <a:t>abstract language</a:t>
                </a:r>
                <a:r>
                  <a:rPr lang="en-IN" sz="2300" dirty="0">
                    <a:solidFill>
                      <a:schemeClr val="accent1"/>
                    </a:solidFill>
                  </a:rPr>
                  <a:t>, L, is a </a:t>
                </a:r>
                <a:r>
                  <a:rPr lang="en-IN" sz="2300" dirty="0" smtClean="0">
                    <a:solidFill>
                      <a:schemeClr val="accent1"/>
                    </a:solidFill>
                  </a:rPr>
                  <a:t>5-tuple, i.e.: L </a:t>
                </a:r>
                <a:r>
                  <a:rPr lang="en-IN" sz="2300" dirty="0">
                    <a:solidFill>
                      <a:schemeClr val="accent1"/>
                    </a:solidFill>
                  </a:rPr>
                  <a:t>=</a:t>
                </a:r>
                <a:r>
                  <a:rPr lang="en-IN" sz="2300" dirty="0" smtClean="0">
                    <a:solidFill>
                      <a:schemeClr val="accent1"/>
                    </a:solidFill>
                  </a:rPr>
                  <a:t> </a:t>
                </a:r>
                <a:r>
                  <a:rPr lang="en-IN" sz="2300" dirty="0">
                    <a:solidFill>
                      <a:schemeClr val="accent1"/>
                    </a:solidFill>
                  </a:rPr>
                  <a:t>(</a:t>
                </a:r>
                <a:r>
                  <a:rPr lang="en-IN" sz="2300" dirty="0" smtClean="0">
                    <a:solidFill>
                      <a:schemeClr val="accent1"/>
                    </a:solidFill>
                  </a:rPr>
                  <a:t>E,X,W,R,S) where </a:t>
                </a:r>
              </a:p>
              <a:p>
                <a:pPr marL="514350" indent="-514350">
                  <a:buFont typeface="+mj-lt"/>
                  <a:buAutoNum type="arabicPeriod"/>
                </a:pPr>
                <a:r>
                  <a:rPr lang="en-IN" sz="2300" dirty="0" smtClean="0">
                    <a:solidFill>
                      <a:schemeClr val="accent1"/>
                    </a:solidFill>
                  </a:rPr>
                  <a:t>E </a:t>
                </a:r>
                <a:r>
                  <a:rPr lang="en-IN" sz="2300" dirty="0">
                    <a:solidFill>
                      <a:schemeClr val="accent1"/>
                    </a:solidFill>
                  </a:rPr>
                  <a:t>is a finite ordered set of alphabet of the </a:t>
                </a:r>
                <a:r>
                  <a:rPr lang="en-IN" sz="2300" dirty="0" smtClean="0">
                    <a:solidFill>
                      <a:schemeClr val="accent1"/>
                    </a:solidFill>
                  </a:rPr>
                  <a:t>language, E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 L.</a:t>
                </a:r>
                <a:endParaRPr lang="en-IN" sz="2300" dirty="0">
                  <a:solidFill>
                    <a:schemeClr val="accent1"/>
                  </a:solidFill>
                </a:endParaRPr>
              </a:p>
              <a:p>
                <a:pPr marL="514350" indent="-514350">
                  <a:buFont typeface="+mj-lt"/>
                  <a:buAutoNum type="arabicPeriod"/>
                </a:pPr>
                <a:r>
                  <a:rPr lang="en-IN" sz="2300" dirty="0" smtClean="0">
                    <a:solidFill>
                      <a:schemeClr val="accent1"/>
                    </a:solidFill>
                  </a:rPr>
                  <a:t>X </a:t>
                </a:r>
                <a:r>
                  <a:rPr lang="en-IN" sz="2300" dirty="0">
                    <a:solidFill>
                      <a:schemeClr val="accent1"/>
                    </a:solidFill>
                  </a:rPr>
                  <a:t>is a power set of </a:t>
                </a:r>
                <a:r>
                  <a:rPr lang="en-IN" sz="2300" i="1" dirty="0">
                    <a:solidFill>
                      <a:schemeClr val="accent1"/>
                    </a:solidFill>
                  </a:rPr>
                  <a:t>lexical relations </a:t>
                </a:r>
                <a:r>
                  <a:rPr lang="en-IN" sz="2300" dirty="0">
                    <a:solidFill>
                      <a:schemeClr val="accent1"/>
                    </a:solidFill>
                  </a:rPr>
                  <a:t>between </a:t>
                </a:r>
                <a:r>
                  <a:rPr lang="en-IN" sz="2300" dirty="0" smtClean="0">
                    <a:solidFill>
                      <a:schemeClr val="accent1"/>
                    </a:solidFill>
                  </a:rPr>
                  <a:t>the letters </a:t>
                </a:r>
                <a:r>
                  <a:rPr lang="en-IN" sz="2300" dirty="0">
                    <a:solidFill>
                      <a:schemeClr val="accent1"/>
                    </a:solidFill>
                  </a:rPr>
                  <a:t>in the alphabet, X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 </a:t>
                </a:r>
                <a14:m>
                  <m:oMath xmlns:m="http://schemas.openxmlformats.org/officeDocument/2006/math">
                    <m:r>
                      <a:rPr lang="en-IN" sz="2300" i="1" dirty="0" smtClean="0">
                        <a:solidFill>
                          <a:schemeClr val="accent1"/>
                        </a:solidFill>
                        <a:latin typeface="Cambria Math"/>
                        <a:ea typeface="Cambria Math"/>
                      </a:rPr>
                      <m:t>𝜌</m:t>
                    </m:r>
                  </m:oMath>
                </a14:m>
                <a:r>
                  <a:rPr lang="en-IN" sz="2300" dirty="0" smtClean="0">
                    <a:solidFill>
                      <a:schemeClr val="accent1"/>
                    </a:solidFill>
                  </a:rPr>
                  <a:t>E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L.</a:t>
                </a:r>
                <a:endParaRPr lang="en-IN" sz="2300" dirty="0">
                  <a:solidFill>
                    <a:schemeClr val="accent1"/>
                  </a:solidFill>
                </a:endParaRPr>
              </a:p>
              <a:p>
                <a:pPr marL="514350" indent="-514350">
                  <a:buFont typeface="+mj-lt"/>
                  <a:buAutoNum type="arabicPeriod"/>
                </a:pPr>
                <a:r>
                  <a:rPr lang="en-IN" sz="2300" dirty="0" smtClean="0">
                    <a:solidFill>
                      <a:schemeClr val="accent1"/>
                    </a:solidFill>
                  </a:rPr>
                  <a:t>W </a:t>
                </a:r>
                <a:r>
                  <a:rPr lang="en-IN" sz="2300" dirty="0">
                    <a:solidFill>
                      <a:schemeClr val="accent1"/>
                    </a:solidFill>
                  </a:rPr>
                  <a:t>is a finite nonempty set of </a:t>
                </a:r>
                <a:r>
                  <a:rPr lang="en-IN" sz="2300" i="1" dirty="0">
                    <a:solidFill>
                      <a:schemeClr val="accent1"/>
                    </a:solidFill>
                  </a:rPr>
                  <a:t>words </a:t>
                </a:r>
                <a:r>
                  <a:rPr lang="en-IN" sz="2300" dirty="0">
                    <a:solidFill>
                      <a:schemeClr val="accent1"/>
                    </a:solidFill>
                  </a:rPr>
                  <a:t>that </a:t>
                </a:r>
                <a:r>
                  <a:rPr lang="en-IN" sz="2300" dirty="0" smtClean="0">
                    <a:solidFill>
                      <a:schemeClr val="accent1"/>
                    </a:solidFill>
                  </a:rPr>
                  <a:t>are identified </a:t>
                </a:r>
                <a:r>
                  <a:rPr lang="en-IN" sz="2300" dirty="0">
                    <a:solidFill>
                      <a:schemeClr val="accent1"/>
                    </a:solidFill>
                  </a:rPr>
                  <a:t>strings of the alphabet in the </a:t>
                </a:r>
                <a:r>
                  <a:rPr lang="en-IN" sz="2300" dirty="0" smtClean="0">
                    <a:solidFill>
                      <a:schemeClr val="accent1"/>
                    </a:solidFill>
                  </a:rPr>
                  <a:t>language, W ={</a:t>
                </a:r>
                <a14:m>
                  <m:oMath xmlns:m="http://schemas.openxmlformats.org/officeDocument/2006/math">
                    <m:r>
                      <a:rPr lang="en-IN" sz="2300" i="1" smtClean="0">
                        <a:solidFill>
                          <a:schemeClr val="accent1"/>
                        </a:solidFill>
                        <a:latin typeface="Cambria Math"/>
                        <a:ea typeface="Cambria Math"/>
                      </a:rPr>
                      <m:t>𝜌</m:t>
                    </m:r>
                  </m:oMath>
                </a14:m>
                <a:r>
                  <a:rPr lang="en-IN" sz="2300" dirty="0" smtClean="0">
                    <a:solidFill>
                      <a:schemeClr val="accent1"/>
                    </a:solidFill>
                  </a:rPr>
                  <a:t>E </a:t>
                </a:r>
                <a:r>
                  <a:rPr lang="en-IN" sz="2300" dirty="0">
                    <a:solidFill>
                      <a:schemeClr val="accent1"/>
                    </a:solidFill>
                  </a:rPr>
                  <a:t>| X}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 </a:t>
                </a:r>
                <a:r>
                  <a:rPr lang="en-IN" sz="2300" dirty="0">
                    <a:solidFill>
                      <a:schemeClr val="accent1"/>
                    </a:solidFill>
                  </a:rPr>
                  <a:t>L. A subset of W is known as </a:t>
                </a:r>
                <a:r>
                  <a:rPr lang="en-IN" sz="2300" dirty="0" smtClean="0">
                    <a:solidFill>
                      <a:schemeClr val="accent1"/>
                    </a:solidFill>
                  </a:rPr>
                  <a:t>the </a:t>
                </a:r>
                <a:r>
                  <a:rPr lang="en-IN" sz="2300" i="1" dirty="0" smtClean="0">
                    <a:solidFill>
                      <a:schemeClr val="accent1"/>
                    </a:solidFill>
                  </a:rPr>
                  <a:t>primitive </a:t>
                </a:r>
                <a:r>
                  <a:rPr lang="en-IN" sz="2300" i="1" dirty="0">
                    <a:solidFill>
                      <a:schemeClr val="accent1"/>
                    </a:solidFill>
                  </a:rPr>
                  <a:t>words </a:t>
                </a:r>
                <a:r>
                  <a:rPr lang="en-IN" sz="2300" dirty="0">
                    <a:solidFill>
                      <a:schemeClr val="accent1"/>
                    </a:solidFill>
                  </a:rPr>
                  <a:t>(W0), W0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 </a:t>
                </a:r>
                <a:r>
                  <a:rPr lang="en-IN" sz="2300" dirty="0">
                    <a:solidFill>
                      <a:schemeClr val="accent1"/>
                    </a:solidFill>
                  </a:rPr>
                  <a:t>W, that </a:t>
                </a:r>
                <a:r>
                  <a:rPr lang="en-IN" sz="2300" dirty="0" smtClean="0">
                    <a:solidFill>
                      <a:schemeClr val="accent1"/>
                    </a:solidFill>
                  </a:rPr>
                  <a:t>directly represents </a:t>
                </a:r>
                <a:r>
                  <a:rPr lang="en-IN" sz="2300" dirty="0">
                    <a:solidFill>
                      <a:schemeClr val="accent1"/>
                    </a:solidFill>
                  </a:rPr>
                  <a:t>real-world entities, proper names, </a:t>
                </a:r>
                <a:r>
                  <a:rPr lang="en-IN" sz="2300" dirty="0" err="1" smtClean="0">
                    <a:solidFill>
                      <a:schemeClr val="accent1"/>
                    </a:solidFill>
                  </a:rPr>
                  <a:t>metabehaviours</a:t>
                </a:r>
                <a:r>
                  <a:rPr lang="en-IN" sz="2300" dirty="0" smtClean="0">
                    <a:solidFill>
                      <a:schemeClr val="accent1"/>
                    </a:solidFill>
                  </a:rPr>
                  <a:t>, and </a:t>
                </a:r>
                <a:r>
                  <a:rPr lang="en-IN" sz="2300" dirty="0">
                    <a:solidFill>
                      <a:schemeClr val="accent1"/>
                    </a:solidFill>
                  </a:rPr>
                  <a:t>abstract concepts that cannot </a:t>
                </a:r>
                <a:r>
                  <a:rPr lang="en-IN" sz="2300" dirty="0" smtClean="0">
                    <a:solidFill>
                      <a:schemeClr val="accent1"/>
                    </a:solidFill>
                  </a:rPr>
                  <a:t>be further </a:t>
                </a:r>
                <a:r>
                  <a:rPr lang="en-IN" sz="2300" dirty="0">
                    <a:solidFill>
                      <a:schemeClr val="accent1"/>
                    </a:solidFill>
                  </a:rPr>
                  <a:t>deduced onto more primitive concepts </a:t>
                </a:r>
                <a:r>
                  <a:rPr lang="en-IN" sz="2300" dirty="0" smtClean="0">
                    <a:solidFill>
                      <a:schemeClr val="accent1"/>
                    </a:solidFill>
                  </a:rPr>
                  <a:t>or behaviours</a:t>
                </a:r>
                <a:endParaRPr lang="en-IN" sz="2300" dirty="0">
                  <a:solidFill>
                    <a:schemeClr val="accent1"/>
                  </a:solidFill>
                </a:endParaRPr>
              </a:p>
              <a:p>
                <a:pPr marL="514350" indent="-514350">
                  <a:buFont typeface="+mj-lt"/>
                  <a:buAutoNum type="arabicPeriod"/>
                </a:pPr>
                <a:r>
                  <a:rPr lang="en-IN" sz="2300" dirty="0" smtClean="0">
                    <a:solidFill>
                      <a:schemeClr val="accent1"/>
                    </a:solidFill>
                  </a:rPr>
                  <a:t>R </a:t>
                </a:r>
                <a:r>
                  <a:rPr lang="en-IN" sz="2300" dirty="0">
                    <a:solidFill>
                      <a:schemeClr val="accent1"/>
                    </a:solidFill>
                  </a:rPr>
                  <a:t>is a power set of </a:t>
                </a:r>
                <a:r>
                  <a:rPr lang="en-IN" sz="2300" i="1" dirty="0">
                    <a:solidFill>
                      <a:schemeClr val="accent1"/>
                    </a:solidFill>
                  </a:rPr>
                  <a:t>syntactic relations </a:t>
                </a:r>
                <a:r>
                  <a:rPr lang="en-IN" sz="2300" dirty="0" smtClean="0">
                    <a:solidFill>
                      <a:schemeClr val="accent1"/>
                    </a:solidFill>
                  </a:rPr>
                  <a:t>between words</a:t>
                </a:r>
                <a:r>
                  <a:rPr lang="en-IN" sz="2300" dirty="0">
                    <a:solidFill>
                      <a:schemeClr val="accent1"/>
                    </a:solidFill>
                  </a:rPr>
                  <a:t>, R = </a:t>
                </a:r>
                <a14:m>
                  <m:oMath xmlns:m="http://schemas.openxmlformats.org/officeDocument/2006/math">
                    <m:r>
                      <a:rPr lang="en-IN" sz="2300" i="1" smtClean="0">
                        <a:solidFill>
                          <a:schemeClr val="accent1"/>
                        </a:solidFill>
                        <a:latin typeface="Cambria Math"/>
                        <a:ea typeface="Cambria Math"/>
                      </a:rPr>
                      <m:t>𝜌</m:t>
                    </m:r>
                  </m:oMath>
                </a14:m>
                <a:r>
                  <a:rPr lang="en-IN" sz="2300" dirty="0" smtClean="0">
                    <a:solidFill>
                      <a:schemeClr val="accent1"/>
                    </a:solidFill>
                  </a:rPr>
                  <a:t>W</a:t>
                </a:r>
                <a14:m>
                  <m:oMath xmlns:m="http://schemas.openxmlformats.org/officeDocument/2006/math">
                    <m:r>
                      <a:rPr lang="en-IN" sz="2300" i="1" dirty="0" smtClean="0">
                        <a:solidFill>
                          <a:schemeClr val="accent1"/>
                        </a:solidFill>
                        <a:latin typeface="Cambria Math"/>
                        <a:ea typeface="Cambria Math"/>
                      </a:rPr>
                      <m:t>×</m:t>
                    </m:r>
                  </m:oMath>
                </a14:m>
                <a:r>
                  <a:rPr lang="en-IN" sz="2300" dirty="0" smtClean="0">
                    <a:solidFill>
                      <a:schemeClr val="accent1"/>
                    </a:solidFill>
                  </a:rPr>
                  <a:t> </a:t>
                </a:r>
                <a14:m>
                  <m:oMath xmlns:m="http://schemas.openxmlformats.org/officeDocument/2006/math">
                    <m:r>
                      <a:rPr lang="en-IN" sz="2300" i="1" dirty="0" smtClean="0">
                        <a:solidFill>
                          <a:schemeClr val="accent1"/>
                        </a:solidFill>
                        <a:latin typeface="Cambria Math"/>
                        <a:ea typeface="Cambria Math"/>
                      </a:rPr>
                      <m:t>𝜌</m:t>
                    </m:r>
                  </m:oMath>
                </a14:m>
                <a:r>
                  <a:rPr lang="en-IN" sz="2300" dirty="0" smtClean="0">
                    <a:solidFill>
                      <a:schemeClr val="accent1"/>
                    </a:solidFill>
                  </a:rPr>
                  <a:t>W </a:t>
                </a:r>
                <a14:m>
                  <m:oMath xmlns:m="http://schemas.openxmlformats.org/officeDocument/2006/math">
                    <m:r>
                      <a:rPr lang="en-IN" sz="2300" i="1" smtClean="0">
                        <a:solidFill>
                          <a:schemeClr val="accent1"/>
                        </a:solidFill>
                        <a:latin typeface="Cambria Math"/>
                        <a:ea typeface="Cambria Math"/>
                      </a:rPr>
                      <m:t>∈</m:t>
                    </m:r>
                  </m:oMath>
                </a14:m>
                <a:r>
                  <a:rPr lang="en-IN" sz="2300" dirty="0" smtClean="0">
                    <a:solidFill>
                      <a:schemeClr val="accent1"/>
                    </a:solidFill>
                  </a:rPr>
                  <a:t> </a:t>
                </a:r>
                <a:r>
                  <a:rPr lang="en-IN" sz="2300" dirty="0">
                    <a:solidFill>
                      <a:schemeClr val="accent1"/>
                    </a:solidFill>
                  </a:rPr>
                  <a:t>L</a:t>
                </a:r>
                <a:r>
                  <a:rPr lang="en-IN" sz="2300" dirty="0" smtClean="0">
                    <a:solidFill>
                      <a:schemeClr val="accent1"/>
                    </a:solidFill>
                  </a:rPr>
                  <a:t>;</a:t>
                </a:r>
                <a:endParaRPr lang="en-IN" sz="2300" dirty="0">
                  <a:solidFill>
                    <a:schemeClr val="accent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544" y="1340768"/>
                <a:ext cx="8219256" cy="4785395"/>
              </a:xfrm>
              <a:blipFill rotWithShape="1">
                <a:blip r:embed="rId3"/>
                <a:stretch>
                  <a:fillRect l="-1113" t="-892" r="-1335"/>
                </a:stretch>
              </a:blipFill>
            </p:spPr>
            <p:txBody>
              <a:bodyPr/>
              <a:lstStyle/>
              <a:p>
                <a:r>
                  <a:rPr lang="en-IN">
                    <a:noFill/>
                  </a:rPr>
                  <a:t> </a:t>
                </a:r>
              </a:p>
            </p:txBody>
          </p:sp>
        </mc:Fallback>
      </mc:AlternateContent>
      <p:sp>
        <p:nvSpPr>
          <p:cNvPr id="4" name="Date Placeholder 3"/>
          <p:cNvSpPr>
            <a:spLocks noGrp="1"/>
          </p:cNvSpPr>
          <p:nvPr>
            <p:ph type="dt" sz="half" idx="10"/>
          </p:nvPr>
        </p:nvSpPr>
        <p:spPr/>
        <p:txBody>
          <a:bodyPr/>
          <a:lstStyle/>
          <a:p>
            <a:endParaRPr lang="en-IN" dirty="0"/>
          </a:p>
        </p:txBody>
      </p:sp>
      <p:sp>
        <p:nvSpPr>
          <p:cNvPr id="5" name="Slide Number Placeholder 4"/>
          <p:cNvSpPr>
            <a:spLocks noGrp="1"/>
          </p:cNvSpPr>
          <p:nvPr>
            <p:ph type="sldNum" sz="quarter" idx="12"/>
          </p:nvPr>
        </p:nvSpPr>
        <p:spPr/>
        <p:txBody>
          <a:bodyPr/>
          <a:lstStyle/>
          <a:p>
            <a:fld id="{891703DA-E9AF-4F93-BBA3-9E3D99C0B4A0}" type="slidenum">
              <a:rPr lang="en-IN" smtClean="0"/>
              <a:t>23</a:t>
            </a:fld>
            <a:endParaRPr lang="en-IN"/>
          </a:p>
        </p:txBody>
      </p:sp>
    </p:spTree>
    <p:extLst>
      <p:ext uri="{BB962C8B-B14F-4D97-AF65-F5344CB8AC3E}">
        <p14:creationId xmlns:p14="http://schemas.microsoft.com/office/powerpoint/2010/main" val="1190083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a:t>
            </a:r>
            <a:r>
              <a:rPr lang="en-US" dirty="0" smtClean="0"/>
              <a:t>Linguistics - Representation</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pPr marL="0" indent="0">
                  <a:buNone/>
                </a:pPr>
                <a:r>
                  <a:rPr lang="en-IN" dirty="0" smtClean="0">
                    <a:solidFill>
                      <a:schemeClr val="accent1"/>
                    </a:solidFill>
                  </a:rPr>
                  <a:t>5. S </a:t>
                </a:r>
                <a:r>
                  <a:rPr lang="en-IN" dirty="0">
                    <a:solidFill>
                      <a:schemeClr val="accent1"/>
                    </a:solidFill>
                  </a:rPr>
                  <a:t>is a power set of </a:t>
                </a:r>
                <a:r>
                  <a:rPr lang="en-IN" i="1" dirty="0">
                    <a:solidFill>
                      <a:schemeClr val="accent1"/>
                    </a:solidFill>
                  </a:rPr>
                  <a:t>semantic relations </a:t>
                </a:r>
                <a:r>
                  <a:rPr lang="en-IN" dirty="0">
                    <a:solidFill>
                      <a:schemeClr val="accent1"/>
                    </a:solidFill>
                  </a:rPr>
                  <a:t>between </a:t>
                </a:r>
              </a:p>
              <a:p>
                <a:pPr marL="0" indent="0">
                  <a:buNone/>
                </a:pPr>
                <a:r>
                  <a:rPr lang="en-US" dirty="0">
                    <a:solidFill>
                      <a:schemeClr val="accent1"/>
                    </a:solidFill>
                  </a:rPr>
                  <a:t> </a:t>
                </a:r>
                <a:r>
                  <a:rPr lang="en-US" dirty="0" smtClean="0">
                    <a:solidFill>
                      <a:schemeClr val="accent1"/>
                    </a:solidFill>
                  </a:rPr>
                  <a:t>   words , </a:t>
                </a:r>
                <a:r>
                  <a:rPr lang="en-IN" dirty="0">
                    <a:solidFill>
                      <a:schemeClr val="accent1"/>
                    </a:solidFill>
                  </a:rPr>
                  <a:t>S = </a:t>
                </a:r>
                <a14:m>
                  <m:oMath xmlns:m="http://schemas.openxmlformats.org/officeDocument/2006/math">
                    <m:r>
                      <a:rPr lang="en-IN" i="1">
                        <a:solidFill>
                          <a:schemeClr val="accent1"/>
                        </a:solidFill>
                        <a:latin typeface="Cambria Math"/>
                        <a:ea typeface="Cambria Math"/>
                      </a:rPr>
                      <m:t>𝜌</m:t>
                    </m:r>
                  </m:oMath>
                </a14:m>
                <a:r>
                  <a:rPr lang="en-IN" dirty="0">
                    <a:solidFill>
                      <a:schemeClr val="accent1"/>
                    </a:solidFill>
                  </a:rPr>
                  <a:t>R </a:t>
                </a:r>
                <a14:m>
                  <m:oMath xmlns:m="http://schemas.openxmlformats.org/officeDocument/2006/math">
                    <m:r>
                      <a:rPr lang="en-IN" i="1">
                        <a:solidFill>
                          <a:schemeClr val="accent1"/>
                        </a:solidFill>
                        <a:latin typeface="Cambria Math"/>
                        <a:ea typeface="Cambria Math"/>
                      </a:rPr>
                      <m:t>→</m:t>
                    </m:r>
                  </m:oMath>
                </a14:m>
                <a:r>
                  <a:rPr lang="en-IN" dirty="0">
                    <a:solidFill>
                      <a:schemeClr val="accent1"/>
                    </a:solidFill>
                  </a:rPr>
                  <a:t> </a:t>
                </a:r>
                <a14:m>
                  <m:oMath xmlns:m="http://schemas.openxmlformats.org/officeDocument/2006/math">
                    <m:r>
                      <a:rPr lang="en-IN" i="1" dirty="0">
                        <a:solidFill>
                          <a:schemeClr val="accent1"/>
                        </a:solidFill>
                        <a:latin typeface="Cambria Math"/>
                        <a:ea typeface="Cambria Math"/>
                      </a:rPr>
                      <m:t>𝜌</m:t>
                    </m:r>
                  </m:oMath>
                </a14:m>
                <a:r>
                  <a:rPr lang="en-IN" dirty="0">
                    <a:solidFill>
                      <a:schemeClr val="accent1"/>
                    </a:solidFill>
                  </a:rPr>
                  <a:t>R0 = </a:t>
                </a:r>
                <a14:m>
                  <m:oMath xmlns:m="http://schemas.openxmlformats.org/officeDocument/2006/math">
                    <m:r>
                      <a:rPr lang="en-IN" i="1">
                        <a:solidFill>
                          <a:schemeClr val="accent1"/>
                        </a:solidFill>
                        <a:latin typeface="Cambria Math"/>
                        <a:ea typeface="Cambria Math"/>
                      </a:rPr>
                      <m:t>𝜌</m:t>
                    </m:r>
                  </m:oMath>
                </a14:m>
                <a:r>
                  <a:rPr lang="en-IN" dirty="0">
                    <a:solidFill>
                      <a:schemeClr val="accent1"/>
                    </a:solidFill>
                  </a:rPr>
                  <a:t>W </a:t>
                </a:r>
                <a14:m>
                  <m:oMath xmlns:m="http://schemas.openxmlformats.org/officeDocument/2006/math">
                    <m:r>
                      <a:rPr lang="en-IN" i="1">
                        <a:solidFill>
                          <a:schemeClr val="accent1"/>
                        </a:solidFill>
                        <a:latin typeface="Cambria Math"/>
                        <a:ea typeface="Cambria Math"/>
                      </a:rPr>
                      <m:t>×</m:t>
                    </m:r>
                  </m:oMath>
                </a14:m>
                <a:r>
                  <a:rPr lang="en-IN" dirty="0">
                    <a:solidFill>
                      <a:schemeClr val="accent1"/>
                    </a:solidFill>
                  </a:rPr>
                  <a:t> </a:t>
                </a:r>
                <a14:m>
                  <m:oMath xmlns:m="http://schemas.openxmlformats.org/officeDocument/2006/math">
                    <m:r>
                      <a:rPr lang="en-IN" i="1" dirty="0">
                        <a:solidFill>
                          <a:schemeClr val="accent1"/>
                        </a:solidFill>
                        <a:latin typeface="Cambria Math"/>
                        <a:ea typeface="Cambria Math"/>
                      </a:rPr>
                      <m:t>𝜌</m:t>
                    </m:r>
                  </m:oMath>
                </a14:m>
                <a:r>
                  <a:rPr lang="en-IN" dirty="0">
                    <a:solidFill>
                      <a:schemeClr val="accent1"/>
                    </a:solidFill>
                  </a:rPr>
                  <a:t>W</a:t>
                </a:r>
                <a:r>
                  <a:rPr lang="en-IN" dirty="0">
                    <a:solidFill>
                      <a:schemeClr val="accent1"/>
                    </a:solidFill>
                    <a:ea typeface="Cambria Math"/>
                  </a:rPr>
                  <a:t> </a:t>
                </a:r>
                <a14:m>
                  <m:oMath xmlns:m="http://schemas.openxmlformats.org/officeDocument/2006/math">
                    <m:r>
                      <a:rPr lang="en-IN" i="1">
                        <a:solidFill>
                          <a:schemeClr val="accent1"/>
                        </a:solidFill>
                        <a:latin typeface="Cambria Math"/>
                        <a:ea typeface="Cambria Math"/>
                      </a:rPr>
                      <m:t>→</m:t>
                    </m:r>
                    <m:r>
                      <a:rPr lang="en-IN" i="1">
                        <a:solidFill>
                          <a:schemeClr val="accent1"/>
                        </a:solidFill>
                        <a:latin typeface="Cambria Math"/>
                        <a:ea typeface="Cambria Math"/>
                      </a:rPr>
                      <m:t>𝜌</m:t>
                    </m:r>
                  </m:oMath>
                </a14:m>
                <a:r>
                  <a:rPr lang="en-IN" dirty="0">
                    <a:solidFill>
                      <a:schemeClr val="accent1"/>
                    </a:solidFill>
                  </a:rPr>
                  <a:t>W</a:t>
                </a:r>
                <a14:m>
                  <m:oMath xmlns:m="http://schemas.openxmlformats.org/officeDocument/2006/math">
                    <m:r>
                      <a:rPr lang="en-IN" i="1" dirty="0">
                        <a:solidFill>
                          <a:schemeClr val="accent1"/>
                        </a:solidFill>
                        <a:latin typeface="Cambria Math"/>
                        <a:ea typeface="Cambria Math"/>
                      </a:rPr>
                      <m:t>°</m:t>
                    </m:r>
                  </m:oMath>
                </a14:m>
                <a:r>
                  <a:rPr lang="en-IN" dirty="0">
                    <a:solidFill>
                      <a:schemeClr val="accent1"/>
                    </a:solidFill>
                  </a:rPr>
                  <a:t> </a:t>
                </a:r>
                <a14:m>
                  <m:oMath xmlns:m="http://schemas.openxmlformats.org/officeDocument/2006/math">
                    <m:r>
                      <a:rPr lang="en-IN" i="1" dirty="0">
                        <a:solidFill>
                          <a:schemeClr val="accent1"/>
                        </a:solidFill>
                        <a:latin typeface="Cambria Math"/>
                        <a:ea typeface="Cambria Math"/>
                      </a:rPr>
                      <m:t>×</m:t>
                    </m:r>
                    <m:r>
                      <a:rPr lang="en-IN" i="1" dirty="0">
                        <a:solidFill>
                          <a:schemeClr val="accent1"/>
                        </a:solidFill>
                        <a:latin typeface="Cambria Math"/>
                        <a:ea typeface="Cambria Math"/>
                      </a:rPr>
                      <m:t>𝜌</m:t>
                    </m:r>
                  </m:oMath>
                </a14:m>
                <a:r>
                  <a:rPr lang="en-IN" dirty="0">
                    <a:solidFill>
                      <a:schemeClr val="accent1"/>
                    </a:solidFill>
                  </a:rPr>
                  <a:t>W</a:t>
                </a:r>
                <a14:m>
                  <m:oMath xmlns:m="http://schemas.openxmlformats.org/officeDocument/2006/math">
                    <m:r>
                      <a:rPr lang="en-IN" i="1" dirty="0">
                        <a:solidFill>
                          <a:schemeClr val="accent1"/>
                        </a:solidFill>
                        <a:latin typeface="Cambria Math"/>
                        <a:ea typeface="Cambria Math"/>
                      </a:rPr>
                      <m:t>°</m:t>
                    </m:r>
                  </m:oMath>
                </a14:m>
                <a:r>
                  <a:rPr lang="en-IN" dirty="0">
                    <a:solidFill>
                      <a:schemeClr val="accent1"/>
                    </a:solidFill>
                  </a:rPr>
                  <a:t>,</a:t>
                </a:r>
              </a:p>
              <a:p>
                <a:pPr marL="0" indent="0">
                  <a:buNone/>
                </a:pPr>
                <a:r>
                  <a:rPr lang="en-US" dirty="0" smtClean="0">
                    <a:solidFill>
                      <a:schemeClr val="accent1"/>
                    </a:solidFill>
                  </a:rPr>
                  <a:t>    </a:t>
                </a:r>
                <a:r>
                  <a:rPr lang="en-IN" dirty="0" smtClean="0">
                    <a:solidFill>
                      <a:schemeClr val="accent1"/>
                    </a:solidFill>
                  </a:rPr>
                  <a:t>R</a:t>
                </a:r>
                <a14:m>
                  <m:oMath xmlns:m="http://schemas.openxmlformats.org/officeDocument/2006/math">
                    <m:r>
                      <a:rPr lang="en-IN" i="1" dirty="0">
                        <a:solidFill>
                          <a:schemeClr val="accent1"/>
                        </a:solidFill>
                        <a:latin typeface="Cambria Math"/>
                        <a:ea typeface="Cambria Math"/>
                      </a:rPr>
                      <m:t>°</m:t>
                    </m:r>
                  </m:oMath>
                </a14:m>
                <a:r>
                  <a:rPr lang="en-IN" dirty="0">
                    <a:solidFill>
                      <a:schemeClr val="accent1"/>
                    </a:solidFill>
                  </a:rPr>
                  <a:t> </a:t>
                </a:r>
                <a14:m>
                  <m:oMath xmlns:m="http://schemas.openxmlformats.org/officeDocument/2006/math">
                    <m:r>
                      <a:rPr lang="en-IN" i="1" dirty="0">
                        <a:solidFill>
                          <a:schemeClr val="accent1"/>
                        </a:solidFill>
                        <a:latin typeface="Cambria Math"/>
                        <a:ea typeface="Cambria Math"/>
                      </a:rPr>
                      <m:t>∈</m:t>
                    </m:r>
                  </m:oMath>
                </a14:m>
                <a:r>
                  <a:rPr lang="en-IN" dirty="0">
                    <a:solidFill>
                      <a:schemeClr val="accent1"/>
                    </a:solidFill>
                  </a:rPr>
                  <a:t> R </a:t>
                </a:r>
                <a14:m>
                  <m:oMath xmlns:m="http://schemas.openxmlformats.org/officeDocument/2006/math">
                    <m:r>
                      <a:rPr lang="en-IN" i="1">
                        <a:solidFill>
                          <a:schemeClr val="accent1"/>
                        </a:solidFill>
                        <a:latin typeface="Cambria Math"/>
                        <a:ea typeface="Cambria Math"/>
                      </a:rPr>
                      <m:t>∈</m:t>
                    </m:r>
                  </m:oMath>
                </a14:m>
                <a:r>
                  <a:rPr lang="en-IN" dirty="0">
                    <a:solidFill>
                      <a:schemeClr val="accent1"/>
                    </a:solidFill>
                  </a:rPr>
                  <a:t> L</a:t>
                </a:r>
                <a:r>
                  <a:rPr lang="en-IN" dirty="0" smtClean="0">
                    <a:solidFill>
                      <a:schemeClr val="accent1"/>
                    </a:solidFill>
                  </a:rPr>
                  <a:t>.</a:t>
                </a:r>
                <a:endParaRPr lang="en-US" dirty="0" smtClean="0">
                  <a:solidFill>
                    <a:schemeClr val="accent1"/>
                  </a:solidFill>
                </a:endParaRPr>
              </a:p>
              <a:p>
                <a:endParaRPr lang="en-US" dirty="0" smtClean="0">
                  <a:solidFill>
                    <a:schemeClr val="accent1"/>
                  </a:solidFill>
                </a:endParaRPr>
              </a:p>
              <a:p>
                <a:r>
                  <a:rPr lang="en-US" dirty="0" smtClean="0">
                    <a:solidFill>
                      <a:schemeClr val="accent1"/>
                    </a:solidFill>
                  </a:rPr>
                  <a:t>Now </a:t>
                </a:r>
                <a:r>
                  <a:rPr lang="en-US" dirty="0" smtClean="0">
                    <a:solidFill>
                      <a:schemeClr val="accent1"/>
                    </a:solidFill>
                  </a:rPr>
                  <a:t>we’ll see what some of the present day views are and what the cognitive linguists think. </a:t>
                </a:r>
              </a:p>
              <a:p>
                <a:endParaRPr lang="en-US" dirty="0" smtClean="0">
                  <a:solidFill>
                    <a:schemeClr val="accent1"/>
                  </a:solidFill>
                </a:endParaRPr>
              </a:p>
              <a:p>
                <a:r>
                  <a:rPr lang="en-US" dirty="0" smtClean="0">
                    <a:solidFill>
                      <a:schemeClr val="accent1"/>
                    </a:solidFill>
                  </a:rPr>
                  <a:t>One of the most important and controversial views is linguistic relativity.</a:t>
                </a:r>
              </a:p>
              <a:p>
                <a:endParaRPr lang="en-US" dirty="0" smtClean="0">
                  <a:solidFill>
                    <a:schemeClr val="accent1"/>
                  </a:solidFill>
                </a:endParaRPr>
              </a:p>
              <a:p>
                <a:endParaRPr lang="en-US" dirty="0" smtClean="0">
                  <a:solidFill>
                    <a:schemeClr val="accent1"/>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704" t="-2695" r="-1185" b="-135"/>
                </a:stretch>
              </a:blipFill>
            </p:spPr>
            <p:txBody>
              <a:bodyPr/>
              <a:lstStyle/>
              <a:p>
                <a:r>
                  <a:rPr lang="en-IN">
                    <a:noFill/>
                  </a:rPr>
                  <a:t> </a:t>
                </a:r>
              </a:p>
            </p:txBody>
          </p:sp>
        </mc:Fallback>
      </mc:AlternateContent>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24</a:t>
            </a:fld>
            <a:endParaRPr lang="en-IN"/>
          </a:p>
        </p:txBody>
      </p:sp>
    </p:spTree>
    <p:extLst>
      <p:ext uri="{BB962C8B-B14F-4D97-AF65-F5344CB8AC3E}">
        <p14:creationId xmlns:p14="http://schemas.microsoft.com/office/powerpoint/2010/main" val="3356075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Linguistics - Representation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a:solidFill>
                  <a:schemeClr val="tx2"/>
                </a:solidFill>
              </a:rPr>
              <a:t>The lexes are a category of syntactic units that </a:t>
            </a:r>
            <a:r>
              <a:rPr lang="en-IN" dirty="0" smtClean="0">
                <a:solidFill>
                  <a:schemeClr val="tx2"/>
                </a:solidFill>
              </a:rPr>
              <a:t>represent the </a:t>
            </a:r>
            <a:r>
              <a:rPr lang="en-IN" dirty="0">
                <a:solidFill>
                  <a:schemeClr val="tx2"/>
                </a:solidFill>
              </a:rPr>
              <a:t>six basic parts of speech. The modifiers are a category </a:t>
            </a:r>
            <a:r>
              <a:rPr lang="en-IN" dirty="0" smtClean="0">
                <a:solidFill>
                  <a:schemeClr val="tx2"/>
                </a:solidFill>
              </a:rPr>
              <a:t>of syntactic </a:t>
            </a:r>
            <a:r>
              <a:rPr lang="en-IN" dirty="0">
                <a:solidFill>
                  <a:schemeClr val="tx2"/>
                </a:solidFill>
              </a:rPr>
              <a:t>units that that refines and restricts the semantics </a:t>
            </a:r>
            <a:r>
              <a:rPr lang="en-IN" dirty="0" smtClean="0">
                <a:solidFill>
                  <a:schemeClr val="tx2"/>
                </a:solidFill>
              </a:rPr>
              <a:t>of words</a:t>
            </a:r>
            <a:r>
              <a:rPr lang="en-IN" dirty="0">
                <a:solidFill>
                  <a:schemeClr val="tx2"/>
                </a:solidFill>
              </a:rPr>
              <a:t>. The phrases are a category of syntactic units </a:t>
            </a:r>
            <a:r>
              <a:rPr lang="en-IN" dirty="0" smtClean="0">
                <a:solidFill>
                  <a:schemeClr val="tx2"/>
                </a:solidFill>
              </a:rPr>
              <a:t>that compose </a:t>
            </a:r>
            <a:r>
              <a:rPr lang="en-IN" dirty="0">
                <a:solidFill>
                  <a:schemeClr val="tx2"/>
                </a:solidFill>
              </a:rPr>
              <a:t>multiple words into a complex unit</a:t>
            </a:r>
            <a:r>
              <a:rPr lang="en-IN" dirty="0" smtClean="0">
                <a:solidFill>
                  <a:schemeClr val="tx2"/>
                </a:solidFill>
              </a:rPr>
              <a:t>.</a:t>
            </a:r>
          </a:p>
          <a:p>
            <a:r>
              <a:rPr lang="en-IN" b="1" dirty="0" smtClean="0">
                <a:solidFill>
                  <a:schemeClr val="tx2"/>
                </a:solidFill>
              </a:rPr>
              <a:t>Definition: </a:t>
            </a:r>
            <a:r>
              <a:rPr lang="en-IN" dirty="0">
                <a:solidFill>
                  <a:schemeClr val="tx2"/>
                </a:solidFill>
              </a:rPr>
              <a:t>The </a:t>
            </a:r>
            <a:r>
              <a:rPr lang="en-IN" i="1" dirty="0">
                <a:solidFill>
                  <a:schemeClr val="tx2"/>
                </a:solidFill>
              </a:rPr>
              <a:t>set of lexical elements </a:t>
            </a:r>
            <a:r>
              <a:rPr lang="en-IN" dirty="0">
                <a:solidFill>
                  <a:schemeClr val="tx2"/>
                </a:solidFill>
              </a:rPr>
              <a:t>E</a:t>
            </a:r>
            <a:r>
              <a:rPr lang="en-IN" dirty="0" smtClean="0">
                <a:solidFill>
                  <a:schemeClr val="tx2"/>
                </a:solidFill>
              </a:rPr>
              <a:t> </a:t>
            </a:r>
            <a:r>
              <a:rPr lang="en-IN" dirty="0">
                <a:solidFill>
                  <a:schemeClr val="tx2"/>
                </a:solidFill>
              </a:rPr>
              <a:t>of a </a:t>
            </a:r>
            <a:r>
              <a:rPr lang="en-IN" dirty="0" smtClean="0">
                <a:solidFill>
                  <a:schemeClr val="tx2"/>
                </a:solidFill>
              </a:rPr>
              <a:t>sentence S </a:t>
            </a:r>
            <a:r>
              <a:rPr lang="en-IN" dirty="0">
                <a:solidFill>
                  <a:schemeClr val="tx2"/>
                </a:solidFill>
              </a:rPr>
              <a:t>in language L can be classified into the categories of </a:t>
            </a:r>
            <a:r>
              <a:rPr lang="en-IN" i="1" dirty="0" smtClean="0">
                <a:solidFill>
                  <a:schemeClr val="tx2"/>
                </a:solidFill>
              </a:rPr>
              <a:t>lexes </a:t>
            </a:r>
            <a:r>
              <a:rPr lang="en-IN" dirty="0" smtClean="0">
                <a:solidFill>
                  <a:schemeClr val="tx2"/>
                </a:solidFill>
              </a:rPr>
              <a:t>(L’), </a:t>
            </a:r>
            <a:r>
              <a:rPr lang="en-IN" i="1" dirty="0">
                <a:solidFill>
                  <a:schemeClr val="tx2"/>
                </a:solidFill>
              </a:rPr>
              <a:t>modifiers </a:t>
            </a:r>
            <a:r>
              <a:rPr lang="en-IN" dirty="0" smtClean="0">
                <a:solidFill>
                  <a:schemeClr val="tx2"/>
                </a:solidFill>
              </a:rPr>
              <a:t>(M), </a:t>
            </a:r>
            <a:r>
              <a:rPr lang="en-IN" dirty="0">
                <a:solidFill>
                  <a:schemeClr val="tx2"/>
                </a:solidFill>
              </a:rPr>
              <a:t>and </a:t>
            </a:r>
            <a:r>
              <a:rPr lang="en-IN" i="1" dirty="0">
                <a:solidFill>
                  <a:schemeClr val="tx2"/>
                </a:solidFill>
              </a:rPr>
              <a:t>phrases </a:t>
            </a:r>
            <a:r>
              <a:rPr lang="en-IN" dirty="0" smtClean="0">
                <a:solidFill>
                  <a:schemeClr val="tx2"/>
                </a:solidFill>
              </a:rPr>
              <a:t>(P).</a:t>
            </a:r>
            <a:endParaRPr lang="en-IN" dirty="0">
              <a:solidFill>
                <a:schemeClr val="tx2"/>
              </a:solidFill>
            </a:endParaRP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25</a:t>
            </a:fld>
            <a:endParaRPr lang="en-IN"/>
          </a:p>
        </p:txBody>
      </p:sp>
    </p:spTree>
    <p:extLst>
      <p:ext uri="{BB962C8B-B14F-4D97-AF65-F5344CB8AC3E}">
        <p14:creationId xmlns:p14="http://schemas.microsoft.com/office/powerpoint/2010/main" val="160382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Linguistics - Representation</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70000" lnSpcReduction="20000"/>
              </a:bodyPr>
              <a:lstStyle/>
              <a:p>
                <a:r>
                  <a:rPr lang="en-IN" dirty="0" smtClean="0">
                    <a:solidFill>
                      <a:schemeClr val="tx2"/>
                    </a:solidFill>
                  </a:rPr>
                  <a:t>E= {L’,M,P} = {N,X,V,A,D,P} || {</a:t>
                </a:r>
                <a:r>
                  <a:rPr lang="en-IN" i="1" dirty="0" smtClean="0">
                    <a:solidFill>
                      <a:schemeClr val="tx2"/>
                    </a:solidFill>
                  </a:rPr>
                  <a:t>NP</a:t>
                </a:r>
                <a:r>
                  <a:rPr lang="en-IN" dirty="0" smtClean="0">
                    <a:solidFill>
                      <a:schemeClr val="tx2"/>
                    </a:solidFill>
                  </a:rPr>
                  <a:t>,</a:t>
                </a:r>
                <a:r>
                  <a:rPr lang="en-IN" i="1" dirty="0" smtClean="0">
                    <a:solidFill>
                      <a:schemeClr val="tx2"/>
                    </a:solidFill>
                  </a:rPr>
                  <a:t>VP</a:t>
                </a:r>
                <a:r>
                  <a:rPr lang="en-IN" dirty="0" smtClean="0">
                    <a:solidFill>
                      <a:schemeClr val="tx2"/>
                    </a:solidFill>
                  </a:rPr>
                  <a:t>,</a:t>
                </a:r>
                <a:r>
                  <a:rPr lang="en-IN" i="1" dirty="0" smtClean="0">
                    <a:solidFill>
                      <a:schemeClr val="tx2"/>
                    </a:solidFill>
                  </a:rPr>
                  <a:t>AP</a:t>
                </a:r>
                <a:r>
                  <a:rPr lang="en-IN" dirty="0" smtClean="0">
                    <a:solidFill>
                      <a:schemeClr val="tx2"/>
                    </a:solidFill>
                  </a:rPr>
                  <a:t>,</a:t>
                </a:r>
                <a:r>
                  <a:rPr lang="en-IN" i="1" dirty="0" smtClean="0">
                    <a:solidFill>
                      <a:schemeClr val="tx2"/>
                    </a:solidFill>
                  </a:rPr>
                  <a:t>DP</a:t>
                </a:r>
                <a:r>
                  <a:rPr lang="en-IN" dirty="0" smtClean="0">
                    <a:solidFill>
                      <a:schemeClr val="tx2"/>
                    </a:solidFill>
                  </a:rPr>
                  <a:t>,</a:t>
                </a:r>
                <a:r>
                  <a:rPr lang="en-IN" i="1" dirty="0" smtClean="0">
                    <a:solidFill>
                      <a:schemeClr val="tx2"/>
                    </a:solidFill>
                  </a:rPr>
                  <a:t>PP</a:t>
                </a:r>
                <a:r>
                  <a:rPr lang="en-IN" dirty="0" smtClean="0">
                    <a:solidFill>
                      <a:schemeClr val="tx2"/>
                    </a:solidFill>
                  </a:rPr>
                  <a:t>,</a:t>
                </a:r>
                <a:r>
                  <a:rPr lang="en-IN" i="1" dirty="0" smtClean="0">
                    <a:solidFill>
                      <a:schemeClr val="tx2"/>
                    </a:solidFill>
                  </a:rPr>
                  <a:t>CP</a:t>
                </a:r>
                <a:r>
                  <a:rPr lang="en-IN" dirty="0" smtClean="0">
                    <a:solidFill>
                      <a:schemeClr val="tx2"/>
                    </a:solidFill>
                  </a:rPr>
                  <a:t>} || {</a:t>
                </a:r>
                <a:r>
                  <a:rPr lang="en-IN" i="1" dirty="0" smtClean="0">
                    <a:solidFill>
                      <a:schemeClr val="tx2"/>
                    </a:solidFill>
                  </a:rPr>
                  <a:t>t </a:t>
                </a:r>
                <a:r>
                  <a:rPr lang="en-IN" i="1" dirty="0">
                    <a:solidFill>
                      <a:schemeClr val="tx2"/>
                    </a:solidFill>
                  </a:rPr>
                  <a:t>k d a g </a:t>
                </a:r>
                <a:r>
                  <a:rPr lang="en-IN" dirty="0" smtClean="0">
                    <a:solidFill>
                      <a:schemeClr val="tx2"/>
                    </a:solidFill>
                  </a:rPr>
                  <a:t>s}</a:t>
                </a:r>
              </a:p>
              <a:p>
                <a:endParaRPr lang="en-IN" b="1" dirty="0" smtClean="0">
                  <a:solidFill>
                    <a:schemeClr val="tx2"/>
                  </a:solidFill>
                </a:endParaRPr>
              </a:p>
              <a:p>
                <a:r>
                  <a:rPr lang="en-IN" b="1" dirty="0" smtClean="0">
                    <a:solidFill>
                      <a:schemeClr val="tx2"/>
                    </a:solidFill>
                  </a:rPr>
                  <a:t>Definition: </a:t>
                </a:r>
                <a:r>
                  <a:rPr lang="en-IN" dirty="0">
                    <a:solidFill>
                      <a:schemeClr val="tx2"/>
                    </a:solidFill>
                  </a:rPr>
                  <a:t>The </a:t>
                </a:r>
                <a:r>
                  <a:rPr lang="en-IN" i="1" dirty="0">
                    <a:solidFill>
                      <a:schemeClr val="tx2"/>
                    </a:solidFill>
                  </a:rPr>
                  <a:t>lexes</a:t>
                </a:r>
                <a:r>
                  <a:rPr lang="en-IN" dirty="0">
                    <a:solidFill>
                      <a:schemeClr val="tx2"/>
                    </a:solidFill>
                  </a:rPr>
                  <a:t>, </a:t>
                </a:r>
                <a:r>
                  <a:rPr lang="en-IN" dirty="0" smtClean="0">
                    <a:solidFill>
                      <a:schemeClr val="tx2"/>
                    </a:solidFill>
                  </a:rPr>
                  <a:t>L’, </a:t>
                </a:r>
                <a:r>
                  <a:rPr lang="en-IN" dirty="0">
                    <a:solidFill>
                      <a:schemeClr val="tx2"/>
                    </a:solidFill>
                  </a:rPr>
                  <a:t>in language </a:t>
                </a:r>
                <a:r>
                  <a:rPr lang="en-IN" dirty="0" smtClean="0">
                    <a:solidFill>
                      <a:schemeClr val="tx2"/>
                    </a:solidFill>
                  </a:rPr>
                  <a:t>L </a:t>
                </a:r>
                <a:r>
                  <a:rPr lang="en-IN" dirty="0">
                    <a:solidFill>
                      <a:schemeClr val="tx2"/>
                    </a:solidFill>
                  </a:rPr>
                  <a:t>encompass </a:t>
                </a:r>
                <a:r>
                  <a:rPr lang="en-IN" dirty="0" smtClean="0">
                    <a:solidFill>
                      <a:schemeClr val="tx2"/>
                    </a:solidFill>
                  </a:rPr>
                  <a:t>six categories </a:t>
                </a:r>
                <a:r>
                  <a:rPr lang="en-IN" dirty="0">
                    <a:solidFill>
                      <a:schemeClr val="tx2"/>
                    </a:solidFill>
                  </a:rPr>
                  <a:t>of lexical roles known as the parts of speech </a:t>
                </a:r>
                <a:r>
                  <a:rPr lang="en-IN" dirty="0" smtClean="0">
                    <a:solidFill>
                      <a:schemeClr val="tx2"/>
                    </a:solidFill>
                  </a:rPr>
                  <a:t>such as </a:t>
                </a:r>
                <a:r>
                  <a:rPr lang="en-IN" dirty="0">
                    <a:solidFill>
                      <a:schemeClr val="tx2"/>
                    </a:solidFill>
                  </a:rPr>
                  <a:t>noun, pronoun, verb, adjective, adverb, and </a:t>
                </a:r>
                <a:r>
                  <a:rPr lang="en-IN" dirty="0" smtClean="0">
                    <a:solidFill>
                      <a:schemeClr val="tx2"/>
                    </a:solidFill>
                  </a:rPr>
                  <a:t>preposition where </a:t>
                </a:r>
                <a:r>
                  <a:rPr lang="en-IN" dirty="0">
                    <a:solidFill>
                      <a:schemeClr val="tx2"/>
                    </a:solidFill>
                  </a:rPr>
                  <a:t>each category can be formally </a:t>
                </a:r>
                <a:r>
                  <a:rPr lang="en-IN" dirty="0" err="1">
                    <a:solidFill>
                      <a:schemeClr val="tx2"/>
                    </a:solidFill>
                  </a:rPr>
                  <a:t>modeled</a:t>
                </a:r>
                <a:r>
                  <a:rPr lang="en-IN" dirty="0">
                    <a:solidFill>
                      <a:schemeClr val="tx2"/>
                    </a:solidFill>
                  </a:rPr>
                  <a:t> as a </a:t>
                </a:r>
                <a:r>
                  <a:rPr lang="en-IN" dirty="0" smtClean="0">
                    <a:solidFill>
                      <a:schemeClr val="tx2"/>
                    </a:solidFill>
                  </a:rPr>
                  <a:t>specific set </a:t>
                </a:r>
                <a:r>
                  <a:rPr lang="en-IN" dirty="0">
                    <a:solidFill>
                      <a:schemeClr val="tx2"/>
                    </a:solidFill>
                  </a:rPr>
                  <a:t>of words in the lexical categories </a:t>
                </a:r>
                <a:r>
                  <a:rPr lang="en-IN" dirty="0" smtClean="0">
                    <a:solidFill>
                      <a:schemeClr val="tx2"/>
                    </a:solidFill>
                  </a:rPr>
                  <a:t>N, X, V, A, D, and P, </a:t>
                </a:r>
                <a:r>
                  <a:rPr lang="en-IN" dirty="0">
                    <a:solidFill>
                      <a:schemeClr val="tx2"/>
                    </a:solidFill>
                  </a:rPr>
                  <a:t>respectively, in L, i.e.:</a:t>
                </a:r>
              </a:p>
              <a:p>
                <a:r>
                  <a:rPr lang="en-US" dirty="0" smtClean="0">
                    <a:solidFill>
                      <a:schemeClr val="tx2"/>
                    </a:solidFill>
                  </a:rPr>
                  <a:t>N = {n</a:t>
                </a:r>
                <a14:m>
                  <m:oMath xmlns:m="http://schemas.openxmlformats.org/officeDocument/2006/math">
                    <m:r>
                      <a:rPr lang="en-US" i="1" smtClean="0">
                        <a:solidFill>
                          <a:schemeClr val="tx2"/>
                        </a:solidFill>
                        <a:latin typeface="Cambria Math"/>
                        <a:ea typeface="Cambria Math"/>
                      </a:rPr>
                      <m:t>∈</m:t>
                    </m:r>
                    <m:r>
                      <a:rPr lang="en-US" b="0" i="1" smtClean="0">
                        <a:solidFill>
                          <a:schemeClr val="tx2"/>
                        </a:solidFill>
                        <a:latin typeface="Cambria Math"/>
                        <a:ea typeface="Cambria Math"/>
                      </a:rPr>
                      <m:t>𝑁</m:t>
                    </m:r>
                    <m:r>
                      <a:rPr lang="en-US" b="0" i="1" smtClean="0">
                        <a:solidFill>
                          <a:schemeClr val="tx2"/>
                        </a:solidFill>
                        <a:latin typeface="Cambria Math"/>
                        <a:ea typeface="Cambria Math"/>
                      </a:rPr>
                      <m:t>| </m:t>
                    </m:r>
                    <m:r>
                      <a:rPr lang="en-US" b="0" i="1" smtClean="0">
                        <a:solidFill>
                          <a:schemeClr val="tx2"/>
                        </a:solidFill>
                        <a:latin typeface="Cambria Math"/>
                        <a:ea typeface="Cambria Math"/>
                      </a:rPr>
                      <m:t>𝑁</m:t>
                    </m:r>
                    <m:r>
                      <a:rPr lang="en-US" b="0" i="1" smtClean="0">
                        <a:solidFill>
                          <a:schemeClr val="tx2"/>
                        </a:solidFill>
                        <a:latin typeface="Cambria Math"/>
                        <a:ea typeface="Cambria Math"/>
                      </a:rPr>
                      <m:t>∈</m:t>
                    </m:r>
                    <m:r>
                      <a:rPr lang="en-US" b="0" i="1" smtClean="0">
                        <a:solidFill>
                          <a:schemeClr val="tx2"/>
                        </a:solidFill>
                        <a:latin typeface="Cambria Math"/>
                        <a:ea typeface="Cambria Math"/>
                      </a:rPr>
                      <m:t>𝑊</m:t>
                    </m:r>
                    <m:r>
                      <a:rPr lang="en-US" b="0" i="1" smtClean="0">
                        <a:solidFill>
                          <a:schemeClr val="tx2"/>
                        </a:solidFill>
                        <a:latin typeface="Cambria Math"/>
                        <a:ea typeface="Cambria Math"/>
                      </a:rPr>
                      <m:t> ∈</m:t>
                    </m:r>
                    <m:r>
                      <a:rPr lang="en-US" b="0" i="1" smtClean="0">
                        <a:solidFill>
                          <a:schemeClr val="tx2"/>
                        </a:solidFill>
                        <a:latin typeface="Cambria Math"/>
                        <a:ea typeface="Cambria Math"/>
                      </a:rPr>
                      <m:t>𝐿</m:t>
                    </m:r>
                  </m:oMath>
                </a14:m>
                <a:r>
                  <a:rPr lang="en-US" dirty="0" smtClean="0">
                    <a:solidFill>
                      <a:schemeClr val="tx2"/>
                    </a:solidFill>
                  </a:rPr>
                  <a:t>}</a:t>
                </a:r>
                <a:endParaRPr lang="en-IN" dirty="0">
                  <a:solidFill>
                    <a:schemeClr val="tx2"/>
                  </a:solidFill>
                </a:endParaRPr>
              </a:p>
              <a:p>
                <a:r>
                  <a:rPr lang="en-US" dirty="0" smtClean="0">
                    <a:solidFill>
                      <a:schemeClr val="tx2"/>
                    </a:solidFill>
                  </a:rPr>
                  <a:t>X =  {x</a:t>
                </a:r>
                <a14:m>
                  <m:oMath xmlns:m="http://schemas.openxmlformats.org/officeDocument/2006/math">
                    <m:r>
                      <a:rPr lang="en-US" i="1">
                        <a:solidFill>
                          <a:schemeClr val="tx2"/>
                        </a:solidFill>
                        <a:latin typeface="Cambria Math"/>
                        <a:ea typeface="Cambria Math"/>
                      </a:rPr>
                      <m:t>∈</m:t>
                    </m:r>
                    <m:r>
                      <a:rPr lang="en-US" b="0" i="1" smtClean="0">
                        <a:solidFill>
                          <a:schemeClr val="tx2"/>
                        </a:solidFill>
                        <a:latin typeface="Cambria Math"/>
                        <a:ea typeface="Cambria Math"/>
                      </a:rPr>
                      <m:t>𝑋</m:t>
                    </m:r>
                    <m:r>
                      <a:rPr lang="en-US" b="0" i="1" smtClean="0">
                        <a:solidFill>
                          <a:schemeClr val="tx2"/>
                        </a:solidFill>
                        <a:latin typeface="Cambria Math"/>
                        <a:ea typeface="Cambria Math"/>
                      </a:rPr>
                      <m:t> | </m:t>
                    </m:r>
                    <m:r>
                      <a:rPr lang="en-US" b="0" i="1" smtClean="0">
                        <a:solidFill>
                          <a:schemeClr val="tx2"/>
                        </a:solidFill>
                        <a:latin typeface="Cambria Math"/>
                        <a:ea typeface="Cambria Math"/>
                      </a:rPr>
                      <m:t>𝑋</m:t>
                    </m:r>
                    <m:r>
                      <a:rPr lang="en-US" i="1">
                        <a:solidFill>
                          <a:schemeClr val="tx2"/>
                        </a:solidFill>
                        <a:latin typeface="Cambria Math"/>
                        <a:ea typeface="Cambria Math"/>
                      </a:rPr>
                      <m:t>∈</m:t>
                    </m:r>
                    <m:r>
                      <a:rPr lang="en-US" i="1">
                        <a:solidFill>
                          <a:schemeClr val="tx2"/>
                        </a:solidFill>
                        <a:latin typeface="Cambria Math"/>
                        <a:ea typeface="Cambria Math"/>
                      </a:rPr>
                      <m:t>𝑊</m:t>
                    </m:r>
                    <m:r>
                      <a:rPr lang="en-US" i="1">
                        <a:solidFill>
                          <a:schemeClr val="tx2"/>
                        </a:solidFill>
                        <a:latin typeface="Cambria Math"/>
                        <a:ea typeface="Cambria Math"/>
                      </a:rPr>
                      <m:t> ∈</m:t>
                    </m:r>
                    <m:r>
                      <a:rPr lang="en-US" i="1">
                        <a:solidFill>
                          <a:schemeClr val="tx2"/>
                        </a:solidFill>
                        <a:latin typeface="Cambria Math"/>
                        <a:ea typeface="Cambria Math"/>
                      </a:rPr>
                      <m:t>𝐿</m:t>
                    </m:r>
                  </m:oMath>
                </a14:m>
                <a:r>
                  <a:rPr lang="en-US" dirty="0" smtClean="0">
                    <a:solidFill>
                      <a:schemeClr val="tx2"/>
                    </a:solidFill>
                  </a:rPr>
                  <a:t>}</a:t>
                </a:r>
              </a:p>
              <a:p>
                <a:r>
                  <a:rPr lang="en-US" dirty="0" smtClean="0">
                    <a:solidFill>
                      <a:schemeClr val="tx2"/>
                    </a:solidFill>
                  </a:rPr>
                  <a:t>V </a:t>
                </a:r>
                <a:r>
                  <a:rPr lang="en-US" dirty="0">
                    <a:solidFill>
                      <a:schemeClr val="tx2"/>
                    </a:solidFill>
                  </a:rPr>
                  <a:t>= </a:t>
                </a:r>
                <a:r>
                  <a:rPr lang="en-US" dirty="0" smtClean="0">
                    <a:solidFill>
                      <a:schemeClr val="tx2"/>
                    </a:solidFill>
                  </a:rPr>
                  <a:t> {v</a:t>
                </a:r>
                <a14:m>
                  <m:oMath xmlns:m="http://schemas.openxmlformats.org/officeDocument/2006/math">
                    <m:r>
                      <a:rPr lang="en-US" i="1">
                        <a:solidFill>
                          <a:schemeClr val="tx2"/>
                        </a:solidFill>
                        <a:latin typeface="Cambria Math"/>
                        <a:ea typeface="Cambria Math"/>
                      </a:rPr>
                      <m:t>∈</m:t>
                    </m:r>
                    <m:r>
                      <a:rPr lang="en-US" b="0" i="1" smtClean="0">
                        <a:solidFill>
                          <a:schemeClr val="tx2"/>
                        </a:solidFill>
                        <a:latin typeface="Cambria Math"/>
                        <a:ea typeface="Cambria Math"/>
                      </a:rPr>
                      <m:t>𝑉</m:t>
                    </m:r>
                    <m:r>
                      <a:rPr lang="en-US" i="1">
                        <a:solidFill>
                          <a:schemeClr val="tx2"/>
                        </a:solidFill>
                        <a:latin typeface="Cambria Math"/>
                        <a:ea typeface="Cambria Math"/>
                      </a:rPr>
                      <m:t>|</m:t>
                    </m:r>
                    <m:r>
                      <a:rPr lang="en-US" b="0" i="1" smtClean="0">
                        <a:solidFill>
                          <a:schemeClr val="tx2"/>
                        </a:solidFill>
                        <a:latin typeface="Cambria Math"/>
                        <a:ea typeface="Cambria Math"/>
                      </a:rPr>
                      <m:t>𝑉</m:t>
                    </m:r>
                    <m:r>
                      <a:rPr lang="en-US" i="1">
                        <a:solidFill>
                          <a:schemeClr val="tx2"/>
                        </a:solidFill>
                        <a:latin typeface="Cambria Math"/>
                        <a:ea typeface="Cambria Math"/>
                      </a:rPr>
                      <m:t>∈</m:t>
                    </m:r>
                    <m:r>
                      <a:rPr lang="en-US" i="1">
                        <a:solidFill>
                          <a:schemeClr val="tx2"/>
                        </a:solidFill>
                        <a:latin typeface="Cambria Math"/>
                        <a:ea typeface="Cambria Math"/>
                      </a:rPr>
                      <m:t>𝑊</m:t>
                    </m:r>
                    <m:r>
                      <a:rPr lang="en-US" i="1">
                        <a:solidFill>
                          <a:schemeClr val="tx2"/>
                        </a:solidFill>
                        <a:latin typeface="Cambria Math"/>
                        <a:ea typeface="Cambria Math"/>
                      </a:rPr>
                      <m:t> ∈</m:t>
                    </m:r>
                    <m:r>
                      <a:rPr lang="en-US" i="1">
                        <a:solidFill>
                          <a:schemeClr val="tx2"/>
                        </a:solidFill>
                        <a:latin typeface="Cambria Math"/>
                        <a:ea typeface="Cambria Math"/>
                      </a:rPr>
                      <m:t>𝐿</m:t>
                    </m:r>
                  </m:oMath>
                </a14:m>
                <a:r>
                  <a:rPr lang="en-US" dirty="0" smtClean="0">
                    <a:solidFill>
                      <a:schemeClr val="tx2"/>
                    </a:solidFill>
                  </a:rPr>
                  <a:t>}</a:t>
                </a:r>
              </a:p>
              <a:p>
                <a:r>
                  <a:rPr lang="en-US" dirty="0" smtClean="0">
                    <a:solidFill>
                      <a:schemeClr val="tx2"/>
                    </a:solidFill>
                  </a:rPr>
                  <a:t>A </a:t>
                </a:r>
                <a:r>
                  <a:rPr lang="en-US" dirty="0">
                    <a:solidFill>
                      <a:schemeClr val="tx2"/>
                    </a:solidFill>
                  </a:rPr>
                  <a:t>= {</a:t>
                </a:r>
                <a:r>
                  <a:rPr lang="en-US" dirty="0" smtClean="0">
                    <a:solidFill>
                      <a:schemeClr val="tx2"/>
                    </a:solidFill>
                  </a:rPr>
                  <a:t>a</a:t>
                </a:r>
                <a14:m>
                  <m:oMath xmlns:m="http://schemas.openxmlformats.org/officeDocument/2006/math">
                    <m:r>
                      <a:rPr lang="en-US" i="1">
                        <a:solidFill>
                          <a:schemeClr val="tx2"/>
                        </a:solidFill>
                        <a:latin typeface="Cambria Math"/>
                        <a:ea typeface="Cambria Math"/>
                      </a:rPr>
                      <m:t>∈</m:t>
                    </m:r>
                    <m:r>
                      <a:rPr lang="en-US" b="0" i="1" smtClean="0">
                        <a:solidFill>
                          <a:schemeClr val="tx2"/>
                        </a:solidFill>
                        <a:latin typeface="Cambria Math"/>
                        <a:ea typeface="Cambria Math"/>
                      </a:rPr>
                      <m:t>𝐴</m:t>
                    </m:r>
                    <m:r>
                      <a:rPr lang="en-US" b="0" i="1" smtClean="0">
                        <a:solidFill>
                          <a:schemeClr val="tx2"/>
                        </a:solidFill>
                        <a:latin typeface="Cambria Math"/>
                        <a:ea typeface="Cambria Math"/>
                      </a:rPr>
                      <m:t> | </m:t>
                    </m:r>
                    <m:r>
                      <a:rPr lang="en-US" b="0" i="1" smtClean="0">
                        <a:solidFill>
                          <a:schemeClr val="tx2"/>
                        </a:solidFill>
                        <a:latin typeface="Cambria Math"/>
                        <a:ea typeface="Cambria Math"/>
                      </a:rPr>
                      <m:t>𝐴</m:t>
                    </m:r>
                    <m:r>
                      <a:rPr lang="en-US" i="1">
                        <a:solidFill>
                          <a:schemeClr val="tx2"/>
                        </a:solidFill>
                        <a:latin typeface="Cambria Math"/>
                        <a:ea typeface="Cambria Math"/>
                      </a:rPr>
                      <m:t>∈</m:t>
                    </m:r>
                    <m:r>
                      <a:rPr lang="en-US" i="1">
                        <a:solidFill>
                          <a:schemeClr val="tx2"/>
                        </a:solidFill>
                        <a:latin typeface="Cambria Math"/>
                        <a:ea typeface="Cambria Math"/>
                      </a:rPr>
                      <m:t>𝑊</m:t>
                    </m:r>
                    <m:r>
                      <a:rPr lang="en-US" i="1">
                        <a:solidFill>
                          <a:schemeClr val="tx2"/>
                        </a:solidFill>
                        <a:latin typeface="Cambria Math"/>
                        <a:ea typeface="Cambria Math"/>
                      </a:rPr>
                      <m:t> ∈</m:t>
                    </m:r>
                    <m:r>
                      <a:rPr lang="en-US" i="1">
                        <a:solidFill>
                          <a:schemeClr val="tx2"/>
                        </a:solidFill>
                        <a:latin typeface="Cambria Math"/>
                        <a:ea typeface="Cambria Math"/>
                      </a:rPr>
                      <m:t>𝐿</m:t>
                    </m:r>
                  </m:oMath>
                </a14:m>
                <a:r>
                  <a:rPr lang="en-US" dirty="0" smtClean="0">
                    <a:solidFill>
                      <a:schemeClr val="tx2"/>
                    </a:solidFill>
                  </a:rPr>
                  <a:t>}</a:t>
                </a:r>
              </a:p>
              <a:p>
                <a:r>
                  <a:rPr lang="en-US" dirty="0" smtClean="0">
                    <a:solidFill>
                      <a:schemeClr val="tx2"/>
                    </a:solidFill>
                  </a:rPr>
                  <a:t>D </a:t>
                </a:r>
                <a:r>
                  <a:rPr lang="en-US" dirty="0">
                    <a:solidFill>
                      <a:schemeClr val="tx2"/>
                    </a:solidFill>
                  </a:rPr>
                  <a:t>= {</a:t>
                </a:r>
                <a:r>
                  <a:rPr lang="en-US" dirty="0" smtClean="0">
                    <a:solidFill>
                      <a:schemeClr val="tx2"/>
                    </a:solidFill>
                  </a:rPr>
                  <a:t>d</a:t>
                </a:r>
                <a14:m>
                  <m:oMath xmlns:m="http://schemas.openxmlformats.org/officeDocument/2006/math">
                    <m:r>
                      <a:rPr lang="en-US" i="1">
                        <a:solidFill>
                          <a:schemeClr val="tx2"/>
                        </a:solidFill>
                        <a:latin typeface="Cambria Math"/>
                        <a:ea typeface="Cambria Math"/>
                      </a:rPr>
                      <m:t>∈</m:t>
                    </m:r>
                    <m:r>
                      <a:rPr lang="en-US" b="0" i="1" smtClean="0">
                        <a:solidFill>
                          <a:schemeClr val="tx2"/>
                        </a:solidFill>
                        <a:latin typeface="Cambria Math"/>
                        <a:ea typeface="Cambria Math"/>
                      </a:rPr>
                      <m:t>𝐷</m:t>
                    </m:r>
                    <m:r>
                      <a:rPr lang="en-US" i="1">
                        <a:solidFill>
                          <a:schemeClr val="tx2"/>
                        </a:solidFill>
                        <a:latin typeface="Cambria Math"/>
                        <a:ea typeface="Cambria Math"/>
                      </a:rPr>
                      <m:t>| </m:t>
                    </m:r>
                    <m:r>
                      <a:rPr lang="en-US" b="0" i="1" smtClean="0">
                        <a:solidFill>
                          <a:schemeClr val="tx2"/>
                        </a:solidFill>
                        <a:latin typeface="Cambria Math"/>
                        <a:ea typeface="Cambria Math"/>
                      </a:rPr>
                      <m:t>𝐷</m:t>
                    </m:r>
                    <m:r>
                      <a:rPr lang="en-US" i="1">
                        <a:solidFill>
                          <a:schemeClr val="tx2"/>
                        </a:solidFill>
                        <a:latin typeface="Cambria Math"/>
                        <a:ea typeface="Cambria Math"/>
                      </a:rPr>
                      <m:t>∈</m:t>
                    </m:r>
                    <m:r>
                      <a:rPr lang="en-US" i="1">
                        <a:solidFill>
                          <a:schemeClr val="tx2"/>
                        </a:solidFill>
                        <a:latin typeface="Cambria Math"/>
                        <a:ea typeface="Cambria Math"/>
                      </a:rPr>
                      <m:t>𝑊</m:t>
                    </m:r>
                    <m:r>
                      <a:rPr lang="en-US" i="1">
                        <a:solidFill>
                          <a:schemeClr val="tx2"/>
                        </a:solidFill>
                        <a:latin typeface="Cambria Math"/>
                        <a:ea typeface="Cambria Math"/>
                      </a:rPr>
                      <m:t> ∈</m:t>
                    </m:r>
                    <m:r>
                      <a:rPr lang="en-US" i="1">
                        <a:solidFill>
                          <a:schemeClr val="tx2"/>
                        </a:solidFill>
                        <a:latin typeface="Cambria Math"/>
                        <a:ea typeface="Cambria Math"/>
                      </a:rPr>
                      <m:t>𝐿</m:t>
                    </m:r>
                  </m:oMath>
                </a14:m>
                <a:r>
                  <a:rPr lang="en-US" dirty="0" smtClean="0">
                    <a:solidFill>
                      <a:schemeClr val="tx2"/>
                    </a:solidFill>
                  </a:rPr>
                  <a:t>}</a:t>
                </a:r>
              </a:p>
              <a:p>
                <a:r>
                  <a:rPr lang="en-US" dirty="0" smtClean="0">
                    <a:solidFill>
                      <a:schemeClr val="tx2"/>
                    </a:solidFill>
                  </a:rPr>
                  <a:t>P </a:t>
                </a:r>
                <a:r>
                  <a:rPr lang="en-US" dirty="0">
                    <a:solidFill>
                      <a:schemeClr val="tx2"/>
                    </a:solidFill>
                  </a:rPr>
                  <a:t>= {</a:t>
                </a:r>
                <a:r>
                  <a:rPr lang="en-US" dirty="0" smtClean="0">
                    <a:solidFill>
                      <a:schemeClr val="tx2"/>
                    </a:solidFill>
                  </a:rPr>
                  <a:t>p</a:t>
                </a:r>
                <a14:m>
                  <m:oMath xmlns:m="http://schemas.openxmlformats.org/officeDocument/2006/math">
                    <m:r>
                      <a:rPr lang="en-US" i="1">
                        <a:solidFill>
                          <a:schemeClr val="tx2"/>
                        </a:solidFill>
                        <a:latin typeface="Cambria Math"/>
                        <a:ea typeface="Cambria Math"/>
                      </a:rPr>
                      <m:t>∈</m:t>
                    </m:r>
                    <m:r>
                      <a:rPr lang="en-US" b="0" i="1" smtClean="0">
                        <a:solidFill>
                          <a:schemeClr val="tx2"/>
                        </a:solidFill>
                        <a:latin typeface="Cambria Math"/>
                        <a:ea typeface="Cambria Math"/>
                      </a:rPr>
                      <m:t>𝑃</m:t>
                    </m:r>
                    <m:r>
                      <a:rPr lang="en-US" b="0" i="1" smtClean="0">
                        <a:solidFill>
                          <a:schemeClr val="tx2"/>
                        </a:solidFill>
                        <a:latin typeface="Cambria Math"/>
                        <a:ea typeface="Cambria Math"/>
                      </a:rPr>
                      <m:t> | </m:t>
                    </m:r>
                    <m:r>
                      <a:rPr lang="en-US" b="0" i="1" smtClean="0">
                        <a:solidFill>
                          <a:schemeClr val="tx2"/>
                        </a:solidFill>
                        <a:latin typeface="Cambria Math"/>
                        <a:ea typeface="Cambria Math"/>
                      </a:rPr>
                      <m:t>𝑃</m:t>
                    </m:r>
                    <m:r>
                      <a:rPr lang="en-US" i="1">
                        <a:solidFill>
                          <a:schemeClr val="tx2"/>
                        </a:solidFill>
                        <a:latin typeface="Cambria Math"/>
                        <a:ea typeface="Cambria Math"/>
                      </a:rPr>
                      <m:t>∈</m:t>
                    </m:r>
                    <m:r>
                      <a:rPr lang="en-US" i="1">
                        <a:solidFill>
                          <a:schemeClr val="tx2"/>
                        </a:solidFill>
                        <a:latin typeface="Cambria Math"/>
                        <a:ea typeface="Cambria Math"/>
                      </a:rPr>
                      <m:t>𝑊</m:t>
                    </m:r>
                    <m:r>
                      <a:rPr lang="en-US" i="1">
                        <a:solidFill>
                          <a:schemeClr val="tx2"/>
                        </a:solidFill>
                        <a:latin typeface="Cambria Math"/>
                        <a:ea typeface="Cambria Math"/>
                      </a:rPr>
                      <m:t> ∈</m:t>
                    </m:r>
                    <m:r>
                      <a:rPr lang="en-US" i="1">
                        <a:solidFill>
                          <a:schemeClr val="tx2"/>
                        </a:solidFill>
                        <a:latin typeface="Cambria Math"/>
                        <a:ea typeface="Cambria Math"/>
                      </a:rPr>
                      <m:t>𝐿</m:t>
                    </m:r>
                  </m:oMath>
                </a14:m>
                <a:r>
                  <a:rPr lang="en-US" dirty="0" smtClean="0">
                    <a:solidFill>
                      <a:schemeClr val="tx2"/>
                    </a:solidFill>
                  </a:rPr>
                  <a:t>}</a:t>
                </a:r>
                <a:endParaRPr lang="en-IN"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815" t="-2156"/>
                </a:stretch>
              </a:blipFill>
            </p:spPr>
            <p:txBody>
              <a:bodyPr/>
              <a:lstStyle/>
              <a:p>
                <a:r>
                  <a:rPr lang="en-IN">
                    <a:noFill/>
                  </a:rPr>
                  <a:t> </a:t>
                </a:r>
              </a:p>
            </p:txBody>
          </p:sp>
        </mc:Fallback>
      </mc:AlternateContent>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26</a:t>
            </a:fld>
            <a:endParaRPr lang="en-IN"/>
          </a:p>
        </p:txBody>
      </p:sp>
    </p:spTree>
    <p:extLst>
      <p:ext uri="{BB962C8B-B14F-4D97-AF65-F5344CB8AC3E}">
        <p14:creationId xmlns:p14="http://schemas.microsoft.com/office/powerpoint/2010/main" val="2997389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Linguistics - Representation</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n-US" dirty="0" smtClean="0">
                    <a:solidFill>
                      <a:schemeClr val="tx2"/>
                    </a:solidFill>
                  </a:rPr>
                  <a:t>Noun:</a:t>
                </a:r>
                <a:r>
                  <a:rPr lang="en-IN" dirty="0" smtClean="0">
                    <a:solidFill>
                      <a:schemeClr val="tx2"/>
                    </a:solidFill>
                  </a:rPr>
                  <a:t> </a:t>
                </a:r>
                <a:r>
                  <a:rPr lang="en-IN" dirty="0">
                    <a:solidFill>
                      <a:schemeClr val="tx2"/>
                    </a:solidFill>
                  </a:rPr>
                  <a:t>A </a:t>
                </a:r>
                <a:r>
                  <a:rPr lang="en-IN" i="1" dirty="0">
                    <a:solidFill>
                      <a:schemeClr val="tx2"/>
                    </a:solidFill>
                  </a:rPr>
                  <a:t>noun</a:t>
                </a:r>
                <a:r>
                  <a:rPr lang="en-IN" dirty="0">
                    <a:solidFill>
                      <a:schemeClr val="tx2"/>
                    </a:solidFill>
                  </a:rPr>
                  <a:t>, </a:t>
                </a:r>
                <a:r>
                  <a:rPr lang="en-IN" dirty="0" smtClean="0">
                    <a:solidFill>
                      <a:schemeClr val="tx2"/>
                    </a:solidFill>
                  </a:rPr>
                  <a:t>N , </a:t>
                </a:r>
                <a:r>
                  <a:rPr lang="en-IN" dirty="0">
                    <a:solidFill>
                      <a:schemeClr val="tx2"/>
                    </a:solidFill>
                  </a:rPr>
                  <a:t>in language L is a part </a:t>
                </a:r>
                <a:r>
                  <a:rPr lang="en-IN" dirty="0" smtClean="0">
                    <a:solidFill>
                      <a:schemeClr val="tx2"/>
                    </a:solidFill>
                  </a:rPr>
                  <a:t>of speech </a:t>
                </a:r>
                <a:r>
                  <a:rPr lang="en-IN" dirty="0">
                    <a:solidFill>
                      <a:schemeClr val="tx2"/>
                    </a:solidFill>
                  </a:rPr>
                  <a:t>that identifies and represents a real-world entity, </a:t>
                </a:r>
                <a:r>
                  <a:rPr lang="en-IN" dirty="0" smtClean="0">
                    <a:solidFill>
                      <a:schemeClr val="tx2"/>
                    </a:solidFill>
                  </a:rPr>
                  <a:t>a proper </a:t>
                </a:r>
                <a:r>
                  <a:rPr lang="en-IN" dirty="0">
                    <a:solidFill>
                      <a:schemeClr val="tx2"/>
                    </a:solidFill>
                  </a:rPr>
                  <a:t>name, a meta-</a:t>
                </a:r>
                <a:r>
                  <a:rPr lang="en-IN" dirty="0" err="1">
                    <a:solidFill>
                      <a:schemeClr val="tx2"/>
                    </a:solidFill>
                  </a:rPr>
                  <a:t>behavior</a:t>
                </a:r>
                <a:r>
                  <a:rPr lang="en-IN" dirty="0">
                    <a:solidFill>
                      <a:schemeClr val="tx2"/>
                    </a:solidFill>
                  </a:rPr>
                  <a:t>, or an abstract concept in </a:t>
                </a:r>
                <a:r>
                  <a:rPr lang="en-IN" dirty="0" smtClean="0">
                    <a:solidFill>
                      <a:schemeClr val="tx2"/>
                    </a:solidFill>
                  </a:rPr>
                  <a:t>the following pattern: </a:t>
                </a:r>
              </a:p>
              <a:p>
                <a:r>
                  <a:rPr lang="en-US" dirty="0" smtClean="0">
                    <a:solidFill>
                      <a:schemeClr val="tx2"/>
                    </a:solidFill>
                  </a:rPr>
                  <a:t>N = N</a:t>
                </a:r>
                <a14:m>
                  <m:oMath xmlns:m="http://schemas.openxmlformats.org/officeDocument/2006/math">
                    <m:r>
                      <a:rPr lang="en-US" b="0" i="1" smtClean="0">
                        <a:solidFill>
                          <a:schemeClr val="tx2"/>
                        </a:solidFill>
                        <a:latin typeface="Cambria Math"/>
                      </a:rPr>
                      <m:t>0</m:t>
                    </m:r>
                    <m:d>
                      <m:dPr>
                        <m:begChr m:val="|"/>
                        <m:endChr m:val="|"/>
                        <m:ctrlPr>
                          <a:rPr lang="en-US" b="0" i="1" smtClean="0">
                            <a:solidFill>
                              <a:schemeClr val="tx2"/>
                            </a:solidFill>
                            <a:latin typeface="Cambria Math"/>
                          </a:rPr>
                        </m:ctrlPr>
                      </m:dPr>
                      <m:e>
                        <m:r>
                          <a:rPr lang="en-US" b="0" i="1" smtClean="0">
                            <a:solidFill>
                              <a:schemeClr val="tx2"/>
                            </a:solidFill>
                            <a:latin typeface="Cambria Math"/>
                          </a:rPr>
                          <m:t>𝑁</m:t>
                        </m:r>
                        <m:r>
                          <a:rPr lang="en-US" b="0" i="1" smtClean="0">
                            <a:solidFill>
                              <a:schemeClr val="tx2"/>
                            </a:solidFill>
                            <a:latin typeface="Cambria Math"/>
                          </a:rPr>
                          <m:t>1</m:t>
                        </m:r>
                      </m:e>
                    </m:d>
                    <m:r>
                      <a:rPr lang="en-US" b="0" i="1" smtClean="0">
                        <a:solidFill>
                          <a:schemeClr val="tx2"/>
                        </a:solidFill>
                        <a:latin typeface="Cambria Math"/>
                      </a:rPr>
                      <m:t>𝑁𝑛</m:t>
                    </m:r>
                    <m:r>
                      <a:rPr lang="en-US" b="0" i="0" smtClean="0">
                        <a:solidFill>
                          <a:schemeClr val="tx2"/>
                        </a:solidFill>
                        <a:latin typeface="Cambria Math"/>
                      </a:rPr>
                      <m:t> </m:t>
                    </m:r>
                  </m:oMath>
                </a14:m>
                <a:r>
                  <a:rPr lang="en-IN" dirty="0" smtClean="0">
                    <a:solidFill>
                      <a:schemeClr val="tx2"/>
                    </a:solidFill>
                  </a:rPr>
                  <a:t> //Mass, Singular, Plural nouns</a:t>
                </a:r>
              </a:p>
              <a:p>
                <a:r>
                  <a:rPr lang="en-US" dirty="0" smtClean="0">
                    <a:solidFill>
                      <a:schemeClr val="tx2"/>
                    </a:solidFill>
                  </a:rPr>
                  <a:t>|</a:t>
                </a:r>
                <a:r>
                  <a:rPr lang="en-US" dirty="0" err="1" smtClean="0">
                    <a:solidFill>
                      <a:schemeClr val="tx2"/>
                    </a:solidFill>
                  </a:rPr>
                  <a:t>Nn</a:t>
                </a:r>
                <a:r>
                  <a:rPr lang="en-US" dirty="0" smtClean="0">
                    <a:solidFill>
                      <a:schemeClr val="tx2"/>
                    </a:solidFill>
                  </a:rPr>
                  <a:t>’                    //Irregular plural nouns</a:t>
                </a:r>
              </a:p>
              <a:p>
                <a:r>
                  <a:rPr lang="en-US" dirty="0" smtClean="0">
                    <a:solidFill>
                      <a:schemeClr val="tx2"/>
                    </a:solidFill>
                  </a:rPr>
                  <a:t>|</a:t>
                </a:r>
                <a:r>
                  <a:rPr lang="en-US" dirty="0" err="1" smtClean="0">
                    <a:solidFill>
                      <a:schemeClr val="tx2"/>
                    </a:solidFill>
                  </a:rPr>
                  <a:t>Np</a:t>
                </a:r>
                <a:r>
                  <a:rPr lang="en-US" dirty="0" smtClean="0">
                    <a:solidFill>
                      <a:schemeClr val="tx2"/>
                    </a:solidFill>
                  </a:rPr>
                  <a:t>                     //Proper Nouns</a:t>
                </a:r>
              </a:p>
              <a:p>
                <a:r>
                  <a:rPr lang="en-US" dirty="0" smtClean="0">
                    <a:solidFill>
                      <a:schemeClr val="tx2"/>
                    </a:solidFill>
                  </a:rPr>
                  <a:t>X                         // Pronouns</a:t>
                </a:r>
              </a:p>
              <a:p>
                <a:r>
                  <a:rPr lang="en-US" dirty="0" err="1" smtClean="0">
                    <a:solidFill>
                      <a:schemeClr val="tx2"/>
                    </a:solidFill>
                  </a:rPr>
                  <a:t>V+ing</a:t>
                </a:r>
                <a:r>
                  <a:rPr lang="en-US" dirty="0" smtClean="0">
                    <a:solidFill>
                      <a:schemeClr val="tx2"/>
                    </a:solidFill>
                  </a:rPr>
                  <a:t>                 // Gerunds</a:t>
                </a:r>
              </a:p>
              <a:p>
                <a:r>
                  <a:rPr lang="en-US" dirty="0" err="1" smtClean="0">
                    <a:solidFill>
                      <a:schemeClr val="tx2"/>
                    </a:solidFill>
                  </a:rPr>
                  <a:t>Nc</a:t>
                </a:r>
                <a:r>
                  <a:rPr lang="en-US" dirty="0" smtClean="0">
                    <a:solidFill>
                      <a:schemeClr val="tx2"/>
                    </a:solidFill>
                  </a:rPr>
                  <a:t>                      // Complex Nouns</a:t>
                </a:r>
              </a:p>
              <a:p>
                <a:endParaRPr lang="en-IN" dirty="0" smtClean="0">
                  <a:solidFill>
                    <a:schemeClr val="tx2"/>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3504" r="-2296"/>
                </a:stretch>
              </a:blipFill>
            </p:spPr>
            <p:txBody>
              <a:bodyPr/>
              <a:lstStyle/>
              <a:p>
                <a:r>
                  <a:rPr lang="en-IN">
                    <a:noFill/>
                  </a:rPr>
                  <a:t> </a:t>
                </a:r>
              </a:p>
            </p:txBody>
          </p:sp>
        </mc:Fallback>
      </mc:AlternateContent>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27</a:t>
            </a:fld>
            <a:endParaRPr lang="en-IN"/>
          </a:p>
        </p:txBody>
      </p:sp>
    </p:spTree>
    <p:extLst>
      <p:ext uri="{BB962C8B-B14F-4D97-AF65-F5344CB8AC3E}">
        <p14:creationId xmlns:p14="http://schemas.microsoft.com/office/powerpoint/2010/main" val="12608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Cognitive Linguistics - Representation</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tx2"/>
                </a:solidFill>
              </a:rPr>
              <a:t>Pronouns: </a:t>
            </a:r>
            <a:r>
              <a:rPr lang="en-IN" dirty="0" smtClean="0">
                <a:solidFill>
                  <a:schemeClr val="tx2"/>
                </a:solidFill>
              </a:rPr>
              <a:t>A </a:t>
            </a:r>
            <a:r>
              <a:rPr lang="en-IN" i="1" dirty="0">
                <a:solidFill>
                  <a:schemeClr val="tx2"/>
                </a:solidFill>
              </a:rPr>
              <a:t>pronoun</a:t>
            </a:r>
            <a:r>
              <a:rPr lang="en-IN" dirty="0">
                <a:solidFill>
                  <a:schemeClr val="tx2"/>
                </a:solidFill>
              </a:rPr>
              <a:t>, </a:t>
            </a:r>
            <a:r>
              <a:rPr lang="en-IN" dirty="0" smtClean="0">
                <a:solidFill>
                  <a:schemeClr val="tx2"/>
                </a:solidFill>
              </a:rPr>
              <a:t>X </a:t>
            </a:r>
            <a:r>
              <a:rPr lang="en-IN" dirty="0">
                <a:solidFill>
                  <a:schemeClr val="tx2"/>
                </a:solidFill>
              </a:rPr>
              <a:t>, in language L is a part </a:t>
            </a:r>
            <a:r>
              <a:rPr lang="en-IN" dirty="0" smtClean="0">
                <a:solidFill>
                  <a:schemeClr val="tx2"/>
                </a:solidFill>
              </a:rPr>
              <a:t>of speech </a:t>
            </a:r>
            <a:r>
              <a:rPr lang="en-IN" dirty="0">
                <a:solidFill>
                  <a:schemeClr val="tx2"/>
                </a:solidFill>
              </a:rPr>
              <a:t>that is used to represent or indicate a </a:t>
            </a:r>
            <a:r>
              <a:rPr lang="en-IN" dirty="0" smtClean="0">
                <a:solidFill>
                  <a:schemeClr val="tx2"/>
                </a:solidFill>
              </a:rPr>
              <a:t>personal, impersonal</a:t>
            </a:r>
            <a:r>
              <a:rPr lang="en-IN" dirty="0">
                <a:solidFill>
                  <a:schemeClr val="tx2"/>
                </a:solidFill>
              </a:rPr>
              <a:t>, and proper noun in nine categories in </a:t>
            </a:r>
            <a:r>
              <a:rPr lang="en-IN" dirty="0" smtClean="0">
                <a:solidFill>
                  <a:schemeClr val="tx2"/>
                </a:solidFill>
              </a:rPr>
              <a:t>the following </a:t>
            </a:r>
            <a:r>
              <a:rPr lang="en-IN" dirty="0">
                <a:solidFill>
                  <a:schemeClr val="tx2"/>
                </a:solidFill>
              </a:rPr>
              <a:t>pattern</a:t>
            </a:r>
            <a:r>
              <a:rPr lang="en-IN" dirty="0" smtClean="0">
                <a:solidFill>
                  <a:schemeClr val="tx2"/>
                </a:solidFill>
              </a:rPr>
              <a:t>:</a:t>
            </a:r>
          </a:p>
          <a:p>
            <a:r>
              <a:rPr lang="en-US" dirty="0" smtClean="0">
                <a:solidFill>
                  <a:schemeClr val="tx2"/>
                </a:solidFill>
              </a:rPr>
              <a:t>X=X01     | X0n            // </a:t>
            </a:r>
            <a:r>
              <a:rPr lang="en-IN" dirty="0">
                <a:solidFill>
                  <a:schemeClr val="tx2"/>
                </a:solidFill>
              </a:rPr>
              <a:t>Impersonal, single/plural</a:t>
            </a:r>
            <a:endParaRPr lang="en-US" dirty="0" smtClean="0">
              <a:solidFill>
                <a:schemeClr val="tx2"/>
              </a:solidFill>
            </a:endParaRPr>
          </a:p>
          <a:p>
            <a:r>
              <a:rPr lang="en-US" dirty="0">
                <a:solidFill>
                  <a:schemeClr val="tx2"/>
                </a:solidFill>
              </a:rPr>
              <a:t> </a:t>
            </a:r>
            <a:r>
              <a:rPr lang="en-US" dirty="0" smtClean="0">
                <a:solidFill>
                  <a:schemeClr val="tx2"/>
                </a:solidFill>
              </a:rPr>
              <a:t> | X11    | X1n            //</a:t>
            </a:r>
            <a:r>
              <a:rPr lang="en-IN" dirty="0">
                <a:solidFill>
                  <a:schemeClr val="tx2"/>
                </a:solidFill>
              </a:rPr>
              <a:t>First person, single/plural</a:t>
            </a:r>
            <a:endParaRPr lang="en-US" dirty="0" smtClean="0">
              <a:solidFill>
                <a:schemeClr val="tx2"/>
              </a:solidFill>
            </a:endParaRPr>
          </a:p>
          <a:p>
            <a:r>
              <a:rPr lang="en-US" dirty="0">
                <a:solidFill>
                  <a:schemeClr val="tx2"/>
                </a:solidFill>
              </a:rPr>
              <a:t> </a:t>
            </a:r>
            <a:r>
              <a:rPr lang="en-US" dirty="0" smtClean="0">
                <a:solidFill>
                  <a:schemeClr val="tx2"/>
                </a:solidFill>
              </a:rPr>
              <a:t> | X21    | X2n           //</a:t>
            </a:r>
            <a:r>
              <a:rPr lang="en-IN" dirty="0">
                <a:solidFill>
                  <a:schemeClr val="tx2"/>
                </a:solidFill>
              </a:rPr>
              <a:t>Second person, single/plural</a:t>
            </a:r>
            <a:endParaRPr lang="en-US" dirty="0" smtClean="0">
              <a:solidFill>
                <a:schemeClr val="tx2"/>
              </a:solidFill>
            </a:endParaRPr>
          </a:p>
          <a:p>
            <a:r>
              <a:rPr lang="en-US" dirty="0">
                <a:solidFill>
                  <a:schemeClr val="tx2"/>
                </a:solidFill>
              </a:rPr>
              <a:t> </a:t>
            </a:r>
            <a:r>
              <a:rPr lang="en-US" dirty="0" smtClean="0">
                <a:solidFill>
                  <a:schemeClr val="tx2"/>
                </a:solidFill>
              </a:rPr>
              <a:t> | X31m | X3nm      //</a:t>
            </a:r>
            <a:r>
              <a:rPr lang="en-IN" dirty="0">
                <a:solidFill>
                  <a:schemeClr val="tx2"/>
                </a:solidFill>
              </a:rPr>
              <a:t>Third person (male), single/plural</a:t>
            </a:r>
            <a:endParaRPr lang="en-US" dirty="0" smtClean="0">
              <a:solidFill>
                <a:schemeClr val="tx2"/>
              </a:solidFill>
            </a:endParaRPr>
          </a:p>
          <a:p>
            <a:r>
              <a:rPr lang="en-US" dirty="0" smtClean="0">
                <a:solidFill>
                  <a:schemeClr val="tx2"/>
                </a:solidFill>
              </a:rPr>
              <a:t>  | X31f   | X3nf        //Third </a:t>
            </a:r>
            <a:r>
              <a:rPr lang="en-IN" dirty="0" smtClean="0">
                <a:solidFill>
                  <a:schemeClr val="tx2"/>
                </a:solidFill>
              </a:rPr>
              <a:t>person </a:t>
            </a:r>
            <a:r>
              <a:rPr lang="en-IN" dirty="0">
                <a:solidFill>
                  <a:schemeClr val="tx2"/>
                </a:solidFill>
              </a:rPr>
              <a:t>(female), single/plural</a:t>
            </a:r>
            <a:endParaRPr lang="en-US" dirty="0" smtClean="0">
              <a:solidFill>
                <a:schemeClr val="tx2"/>
              </a:solidFill>
            </a:endParaRPr>
          </a:p>
          <a:p>
            <a:r>
              <a:rPr lang="en-US" dirty="0" smtClean="0">
                <a:solidFill>
                  <a:schemeClr val="tx2"/>
                </a:solidFill>
              </a:rPr>
              <a:t>  | </a:t>
            </a:r>
            <a:r>
              <a:rPr lang="en-US" dirty="0" err="1" smtClean="0">
                <a:solidFill>
                  <a:schemeClr val="tx2"/>
                </a:solidFill>
              </a:rPr>
              <a:t>Xp</a:t>
            </a:r>
            <a:r>
              <a:rPr lang="en-US" dirty="0" smtClean="0">
                <a:solidFill>
                  <a:schemeClr val="tx2"/>
                </a:solidFill>
              </a:rPr>
              <a:t>                         // </a:t>
            </a:r>
            <a:r>
              <a:rPr lang="en-IN" dirty="0">
                <a:solidFill>
                  <a:schemeClr val="tx2"/>
                </a:solidFill>
              </a:rPr>
              <a:t>General person</a:t>
            </a:r>
            <a:endParaRPr lang="en-US" dirty="0" smtClean="0">
              <a:solidFill>
                <a:schemeClr val="tx2"/>
              </a:solidFill>
            </a:endParaRPr>
          </a:p>
          <a:p>
            <a:r>
              <a:rPr lang="en-US" dirty="0">
                <a:solidFill>
                  <a:schemeClr val="tx2"/>
                </a:solidFill>
              </a:rPr>
              <a:t> </a:t>
            </a:r>
            <a:r>
              <a:rPr lang="en-US" dirty="0" smtClean="0">
                <a:solidFill>
                  <a:schemeClr val="tx2"/>
                </a:solidFill>
              </a:rPr>
              <a:t> | Xi1     | </a:t>
            </a:r>
            <a:r>
              <a:rPr lang="en-US" dirty="0" err="1" smtClean="0">
                <a:solidFill>
                  <a:schemeClr val="tx2"/>
                </a:solidFill>
              </a:rPr>
              <a:t>Xin</a:t>
            </a:r>
            <a:r>
              <a:rPr lang="en-US" dirty="0" smtClean="0">
                <a:solidFill>
                  <a:schemeClr val="tx2"/>
                </a:solidFill>
              </a:rPr>
              <a:t>          //</a:t>
            </a:r>
            <a:r>
              <a:rPr lang="en-IN" dirty="0" err="1">
                <a:solidFill>
                  <a:schemeClr val="tx2"/>
                </a:solidFill>
              </a:rPr>
              <a:t>Indefinitive</a:t>
            </a:r>
            <a:r>
              <a:rPr lang="en-IN" dirty="0">
                <a:solidFill>
                  <a:schemeClr val="tx2"/>
                </a:solidFill>
              </a:rPr>
              <a:t>, single/plural</a:t>
            </a:r>
            <a:endParaRPr lang="en-US" dirty="0" smtClean="0">
              <a:solidFill>
                <a:schemeClr val="tx2"/>
              </a:solidFill>
            </a:endParaRPr>
          </a:p>
          <a:p>
            <a:r>
              <a:rPr lang="en-US" dirty="0" smtClean="0">
                <a:solidFill>
                  <a:schemeClr val="tx2"/>
                </a:solidFill>
              </a:rPr>
              <a:t>  | Xth1  | </a:t>
            </a:r>
            <a:r>
              <a:rPr lang="en-US" dirty="0" err="1" smtClean="0">
                <a:solidFill>
                  <a:schemeClr val="tx2"/>
                </a:solidFill>
              </a:rPr>
              <a:t>Xthn</a:t>
            </a:r>
            <a:r>
              <a:rPr lang="en-US" dirty="0" smtClean="0">
                <a:solidFill>
                  <a:schemeClr val="tx2"/>
                </a:solidFill>
              </a:rPr>
              <a:t>       // </a:t>
            </a:r>
            <a:r>
              <a:rPr lang="en-IN" dirty="0">
                <a:solidFill>
                  <a:schemeClr val="tx2"/>
                </a:solidFill>
              </a:rPr>
              <a:t>Demonstrative, single/plural</a:t>
            </a:r>
            <a:endParaRPr lang="en-US" dirty="0" smtClean="0">
              <a:solidFill>
                <a:schemeClr val="tx2"/>
              </a:solidFill>
            </a:endParaRPr>
          </a:p>
          <a:p>
            <a:r>
              <a:rPr lang="en-US" dirty="0" smtClean="0">
                <a:solidFill>
                  <a:schemeClr val="tx2"/>
                </a:solidFill>
              </a:rPr>
              <a:t>  | </a:t>
            </a:r>
            <a:r>
              <a:rPr lang="en-US" dirty="0" err="1" smtClean="0">
                <a:solidFill>
                  <a:schemeClr val="tx2"/>
                </a:solidFill>
              </a:rPr>
              <a:t>Xwh</a:t>
            </a:r>
            <a:r>
              <a:rPr lang="en-US" dirty="0" smtClean="0">
                <a:solidFill>
                  <a:schemeClr val="tx2"/>
                </a:solidFill>
              </a:rPr>
              <a:t>                     // </a:t>
            </a:r>
            <a:r>
              <a:rPr lang="en-IN" dirty="0">
                <a:solidFill>
                  <a:schemeClr val="tx2"/>
                </a:solidFill>
              </a:rPr>
              <a:t>Interrogative</a:t>
            </a:r>
            <a:endParaRPr lang="en-IN" dirty="0">
              <a:solidFill>
                <a:schemeClr val="tx2"/>
              </a:solidFill>
            </a:endParaRP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28</a:t>
            </a:fld>
            <a:endParaRPr lang="en-IN"/>
          </a:p>
        </p:txBody>
      </p:sp>
    </p:spTree>
    <p:extLst>
      <p:ext uri="{BB962C8B-B14F-4D97-AF65-F5344CB8AC3E}">
        <p14:creationId xmlns:p14="http://schemas.microsoft.com/office/powerpoint/2010/main" val="1128647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Linguistics - Representation</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IN" dirty="0" smtClean="0">
                    <a:solidFill>
                      <a:schemeClr val="tx2"/>
                    </a:solidFill>
                  </a:rPr>
                  <a:t>The </a:t>
                </a:r>
                <a:r>
                  <a:rPr lang="en-IN" i="1" dirty="0">
                    <a:solidFill>
                      <a:schemeClr val="tx2"/>
                    </a:solidFill>
                  </a:rPr>
                  <a:t>modifiers </a:t>
                </a:r>
                <a:r>
                  <a:rPr lang="en-IN" dirty="0">
                    <a:solidFill>
                      <a:schemeClr val="tx2"/>
                    </a:solidFill>
                  </a:rPr>
                  <a:t>in </a:t>
                </a:r>
                <a:r>
                  <a:rPr lang="en-IN" dirty="0" smtClean="0">
                    <a:solidFill>
                      <a:schemeClr val="tx2"/>
                    </a:solidFill>
                  </a:rPr>
                  <a:t>language L </a:t>
                </a:r>
                <a:r>
                  <a:rPr lang="en-IN" dirty="0">
                    <a:solidFill>
                      <a:schemeClr val="tx2"/>
                    </a:solidFill>
                  </a:rPr>
                  <a:t>are words or </a:t>
                </a:r>
                <a:r>
                  <a:rPr lang="en-IN" dirty="0" smtClean="0">
                    <a:solidFill>
                      <a:schemeClr val="tx2"/>
                    </a:solidFill>
                  </a:rPr>
                  <a:t>phrases that </a:t>
                </a:r>
                <a:r>
                  <a:rPr lang="en-IN" dirty="0">
                    <a:solidFill>
                      <a:schemeClr val="tx2"/>
                    </a:solidFill>
                  </a:rPr>
                  <a:t>describe, limit, qualify or connect another word or </a:t>
                </a:r>
                <a:r>
                  <a:rPr lang="en-IN" dirty="0" smtClean="0">
                    <a:solidFill>
                      <a:schemeClr val="tx2"/>
                    </a:solidFill>
                  </a:rPr>
                  <a:t>phrase in </a:t>
                </a:r>
                <a:r>
                  <a:rPr lang="en-IN" dirty="0">
                    <a:solidFill>
                      <a:schemeClr val="tx2"/>
                    </a:solidFill>
                  </a:rPr>
                  <a:t>the categories of </a:t>
                </a:r>
                <a:r>
                  <a:rPr lang="en-IN" i="1" dirty="0">
                    <a:solidFill>
                      <a:schemeClr val="tx2"/>
                    </a:solidFill>
                  </a:rPr>
                  <a:t>determiners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𝜏</m:t>
                    </m:r>
                  </m:oMath>
                </a14:m>
                <a:r>
                  <a:rPr lang="en-IN" dirty="0" smtClean="0">
                    <a:solidFill>
                      <a:schemeClr val="tx2"/>
                    </a:solidFill>
                  </a:rPr>
                  <a:t>), </a:t>
                </a:r>
                <a:r>
                  <a:rPr lang="en-IN" i="1" dirty="0">
                    <a:solidFill>
                      <a:schemeClr val="tx2"/>
                    </a:solidFill>
                  </a:rPr>
                  <a:t>qualifiers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𝜑</m:t>
                    </m:r>
                  </m:oMath>
                </a14:m>
                <a:r>
                  <a:rPr lang="en-IN" dirty="0" smtClean="0">
                    <a:solidFill>
                      <a:schemeClr val="tx2"/>
                    </a:solidFill>
                  </a:rPr>
                  <a:t>), </a:t>
                </a:r>
                <a:r>
                  <a:rPr lang="en-IN" i="1" dirty="0" smtClean="0">
                    <a:solidFill>
                      <a:schemeClr val="tx2"/>
                    </a:solidFill>
                  </a:rPr>
                  <a:t>degrees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𝛿</m:t>
                    </m:r>
                  </m:oMath>
                </a14:m>
                <a:r>
                  <a:rPr lang="en-IN" dirty="0" smtClean="0">
                    <a:solidFill>
                      <a:schemeClr val="tx2"/>
                    </a:solidFill>
                  </a:rPr>
                  <a:t>), </a:t>
                </a:r>
                <a:r>
                  <a:rPr lang="en-IN" i="1" dirty="0">
                    <a:solidFill>
                      <a:schemeClr val="tx2"/>
                    </a:solidFill>
                  </a:rPr>
                  <a:t>auxiliaries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𝛼</m:t>
                    </m:r>
                  </m:oMath>
                </a14:m>
                <a:r>
                  <a:rPr lang="en-IN" dirty="0" smtClean="0">
                    <a:solidFill>
                      <a:schemeClr val="tx2"/>
                    </a:solidFill>
                  </a:rPr>
                  <a:t>), </a:t>
                </a:r>
                <a:r>
                  <a:rPr lang="en-IN" i="1" dirty="0">
                    <a:solidFill>
                      <a:schemeClr val="tx2"/>
                    </a:solidFill>
                  </a:rPr>
                  <a:t>negatives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m:t>
                    </m:r>
                  </m:oMath>
                </a14:m>
                <a:r>
                  <a:rPr lang="en-IN" dirty="0" smtClean="0">
                    <a:solidFill>
                      <a:schemeClr val="tx2"/>
                    </a:solidFill>
                  </a:rPr>
                  <a:t>), </a:t>
                </a:r>
                <a:r>
                  <a:rPr lang="en-IN" i="1" dirty="0">
                    <a:solidFill>
                      <a:schemeClr val="tx2"/>
                    </a:solidFill>
                  </a:rPr>
                  <a:t>conjunctions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𝛾</m:t>
                    </m:r>
                  </m:oMath>
                </a14:m>
                <a:r>
                  <a:rPr lang="en-IN" dirty="0" smtClean="0">
                    <a:solidFill>
                      <a:schemeClr val="tx2"/>
                    </a:solidFill>
                  </a:rPr>
                  <a:t>), and </a:t>
                </a:r>
                <a:r>
                  <a:rPr lang="en-IN" i="1" dirty="0" smtClean="0">
                    <a:solidFill>
                      <a:schemeClr val="tx2"/>
                    </a:solidFill>
                  </a:rPr>
                  <a:t>interjections </a:t>
                </a:r>
                <a:r>
                  <a:rPr lang="en-IN" dirty="0" smtClean="0">
                    <a:solidFill>
                      <a:schemeClr val="tx2"/>
                    </a:solidFill>
                  </a:rPr>
                  <a:t>(</a:t>
                </a:r>
                <a14:m>
                  <m:oMath xmlns:m="http://schemas.openxmlformats.org/officeDocument/2006/math">
                    <m:r>
                      <a:rPr lang="en-IN" i="1" smtClean="0">
                        <a:solidFill>
                          <a:schemeClr val="tx2"/>
                        </a:solidFill>
                        <a:latin typeface="Cambria Math"/>
                        <a:ea typeface="Cambria Math"/>
                      </a:rPr>
                      <m:t>𝜎</m:t>
                    </m:r>
                  </m:oMath>
                </a14:m>
                <a:r>
                  <a:rPr lang="en-IN" dirty="0" smtClean="0">
                    <a:solidFill>
                      <a:schemeClr val="tx2"/>
                    </a:solidFill>
                  </a:rPr>
                  <a:t>) </a:t>
                </a:r>
                <a:r>
                  <a:rPr lang="en-IN" dirty="0">
                    <a:solidFill>
                      <a:schemeClr val="tx2"/>
                    </a:solidFill>
                  </a:rPr>
                  <a:t>where each category can be </a:t>
                </a:r>
                <a:r>
                  <a:rPr lang="en-IN" dirty="0" smtClean="0">
                    <a:solidFill>
                      <a:schemeClr val="tx2"/>
                    </a:solidFill>
                  </a:rPr>
                  <a:t>formally </a:t>
                </a:r>
                <a:r>
                  <a:rPr lang="en-IN" dirty="0" err="1" smtClean="0">
                    <a:solidFill>
                      <a:schemeClr val="tx2"/>
                    </a:solidFill>
                  </a:rPr>
                  <a:t>modeled</a:t>
                </a:r>
                <a:r>
                  <a:rPr lang="en-IN" dirty="0" smtClean="0">
                    <a:solidFill>
                      <a:schemeClr val="tx2"/>
                    </a:solidFill>
                  </a:rPr>
                  <a:t> </a:t>
                </a:r>
                <a:r>
                  <a:rPr lang="en-IN" dirty="0">
                    <a:solidFill>
                      <a:schemeClr val="tx2"/>
                    </a:solidFill>
                  </a:rPr>
                  <a:t>as a specific </a:t>
                </a:r>
                <a:r>
                  <a:rPr lang="en-IN" dirty="0" smtClean="0">
                    <a:solidFill>
                      <a:schemeClr val="tx2"/>
                    </a:solidFill>
                  </a:rPr>
                  <a:t>set.</a:t>
                </a:r>
                <a:endParaRPr lang="en-IN" dirty="0">
                  <a:solidFill>
                    <a:schemeClr val="tx2"/>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630" t="-1752" r="-2296"/>
                </a:stretch>
              </a:blipFill>
            </p:spPr>
            <p:txBody>
              <a:bodyPr/>
              <a:lstStyle/>
              <a:p>
                <a:r>
                  <a:rPr lang="en-IN">
                    <a:noFill/>
                  </a:rPr>
                  <a:t> </a:t>
                </a:r>
              </a:p>
            </p:txBody>
          </p:sp>
        </mc:Fallback>
      </mc:AlternateContent>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29</a:t>
            </a:fld>
            <a:endParaRPr lang="en-IN"/>
          </a:p>
        </p:txBody>
      </p:sp>
    </p:spTree>
    <p:extLst>
      <p:ext uri="{BB962C8B-B14F-4D97-AF65-F5344CB8AC3E}">
        <p14:creationId xmlns:p14="http://schemas.microsoft.com/office/powerpoint/2010/main" val="459971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38138"/>
          </a:xfrm>
        </p:spPr>
        <p:txBody>
          <a:bodyPr>
            <a:normAutofit/>
          </a:bodyPr>
          <a:lstStyle/>
          <a:p>
            <a:pPr algn="l"/>
            <a:r>
              <a:rPr lang="en-US" dirty="0" smtClean="0"/>
              <a:t>What is </a:t>
            </a:r>
            <a:r>
              <a:rPr lang="en-US" dirty="0" err="1" smtClean="0"/>
              <a:t>Neurolinguistics</a:t>
            </a:r>
            <a:r>
              <a:rPr lang="en-US" dirty="0" smtClean="0"/>
              <a:t>?</a:t>
            </a:r>
            <a:endParaRPr lang="en-IN" dirty="0"/>
          </a:p>
        </p:txBody>
      </p:sp>
      <p:sp>
        <p:nvSpPr>
          <p:cNvPr id="3" name="Content Placeholder 2"/>
          <p:cNvSpPr>
            <a:spLocks noGrp="1"/>
          </p:cNvSpPr>
          <p:nvPr>
            <p:ph idx="1"/>
          </p:nvPr>
        </p:nvSpPr>
        <p:spPr>
          <a:xfrm>
            <a:off x="457200" y="1600200"/>
            <a:ext cx="8291264" cy="4525963"/>
          </a:xfrm>
        </p:spPr>
        <p:txBody>
          <a:bodyPr>
            <a:normAutofit/>
          </a:bodyPr>
          <a:lstStyle/>
          <a:p>
            <a:pPr marL="0" indent="0">
              <a:buNone/>
            </a:pPr>
            <a:r>
              <a:rPr lang="en-US" dirty="0" err="1" smtClean="0">
                <a:solidFill>
                  <a:schemeClr val="tx2"/>
                </a:solidFill>
              </a:rPr>
              <a:t>Neurolinguistics</a:t>
            </a:r>
            <a:r>
              <a:rPr lang="en-US" dirty="0" smtClean="0">
                <a:solidFill>
                  <a:schemeClr val="tx2"/>
                </a:solidFill>
              </a:rPr>
              <a:t> is the study of the neural mechanisms in the human brain that control the comprehension, production, and acquisition of language. As an interdisciplinary field, </a:t>
            </a:r>
            <a:r>
              <a:rPr lang="en-US" dirty="0" err="1" smtClean="0">
                <a:solidFill>
                  <a:schemeClr val="tx2"/>
                </a:solidFill>
              </a:rPr>
              <a:t>neurolinguistics</a:t>
            </a:r>
            <a:r>
              <a:rPr lang="en-US" dirty="0" smtClean="0">
                <a:solidFill>
                  <a:schemeClr val="tx2"/>
                </a:solidFill>
              </a:rPr>
              <a:t> draws </a:t>
            </a:r>
            <a:r>
              <a:rPr lang="en-US" dirty="0" err="1" smtClean="0">
                <a:solidFill>
                  <a:schemeClr val="tx2"/>
                </a:solidFill>
              </a:rPr>
              <a:t>methodolgy</a:t>
            </a:r>
            <a:r>
              <a:rPr lang="en-US" dirty="0" smtClean="0">
                <a:solidFill>
                  <a:schemeClr val="tx2"/>
                </a:solidFill>
              </a:rPr>
              <a:t> and theory from fields such as neuroscience, linguistics, cognitive science, neurobiology, communication disorders, neuropsychology and computer science.</a:t>
            </a:r>
            <a:endParaRPr lang="en-IN" dirty="0" smtClean="0">
              <a:solidFill>
                <a:schemeClr val="tx2"/>
              </a:solidFill>
            </a:endParaRPr>
          </a:p>
          <a:p>
            <a:pPr marL="0" indent="0">
              <a:buNone/>
            </a:pPr>
            <a:endParaRPr lang="en-IN" sz="2400" dirty="0"/>
          </a:p>
        </p:txBody>
      </p:sp>
      <p:sp>
        <p:nvSpPr>
          <p:cNvPr id="4" name="Slide Number Placeholder 3"/>
          <p:cNvSpPr>
            <a:spLocks noGrp="1"/>
          </p:cNvSpPr>
          <p:nvPr>
            <p:ph type="sldNum" sz="quarter" idx="12"/>
          </p:nvPr>
        </p:nvSpPr>
        <p:spPr/>
        <p:txBody>
          <a:bodyPr/>
          <a:lstStyle/>
          <a:p>
            <a:fld id="{891703DA-E9AF-4F93-BBA3-9E3D99C0B4A0}" type="slidenum">
              <a:rPr lang="en-IN" smtClean="0"/>
              <a:t>3</a:t>
            </a:fld>
            <a:endParaRPr lang="en-IN"/>
          </a:p>
        </p:txBody>
      </p:sp>
      <p:sp>
        <p:nvSpPr>
          <p:cNvPr id="8" name="Date Placeholder 7"/>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2307859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Cognitive Linguistics - Representation</a:t>
            </a:r>
            <a:endParaRPr lang="en-IN" dirty="0"/>
          </a:p>
        </p:txBody>
      </p:sp>
      <p:sp>
        <p:nvSpPr>
          <p:cNvPr id="3" name="Content Placeholder 2"/>
          <p:cNvSpPr>
            <a:spLocks noGrp="1"/>
          </p:cNvSpPr>
          <p:nvPr>
            <p:ph idx="1"/>
          </p:nvPr>
        </p:nvSpPr>
        <p:spPr/>
        <p:txBody>
          <a:bodyPr>
            <a:normAutofit/>
          </a:bodyPr>
          <a:lstStyle/>
          <a:p>
            <a:r>
              <a:rPr lang="en-IN" dirty="0">
                <a:solidFill>
                  <a:schemeClr val="tx2"/>
                </a:solidFill>
              </a:rPr>
              <a:t>A </a:t>
            </a:r>
            <a:r>
              <a:rPr lang="en-IN" i="1" dirty="0">
                <a:solidFill>
                  <a:schemeClr val="tx2"/>
                </a:solidFill>
              </a:rPr>
              <a:t>phrase </a:t>
            </a:r>
            <a:r>
              <a:rPr lang="en-IN" dirty="0">
                <a:solidFill>
                  <a:schemeClr val="tx2"/>
                </a:solidFill>
              </a:rPr>
              <a:t>in L is a combination </a:t>
            </a:r>
            <a:r>
              <a:rPr lang="en-IN" dirty="0" smtClean="0">
                <a:solidFill>
                  <a:schemeClr val="tx2"/>
                </a:solidFill>
              </a:rPr>
              <a:t>of multiple </a:t>
            </a:r>
            <a:r>
              <a:rPr lang="en-IN" dirty="0">
                <a:solidFill>
                  <a:schemeClr val="tx2"/>
                </a:solidFill>
              </a:rPr>
              <a:t>words that forms an element of sentence in </a:t>
            </a:r>
            <a:r>
              <a:rPr lang="en-IN" dirty="0" smtClean="0">
                <a:solidFill>
                  <a:schemeClr val="tx2"/>
                </a:solidFill>
              </a:rPr>
              <a:t>the categories </a:t>
            </a:r>
            <a:r>
              <a:rPr lang="en-IN" dirty="0">
                <a:solidFill>
                  <a:schemeClr val="tx2"/>
                </a:solidFill>
              </a:rPr>
              <a:t>of </a:t>
            </a:r>
            <a:r>
              <a:rPr lang="en-IN" i="1" dirty="0">
                <a:solidFill>
                  <a:schemeClr val="tx2"/>
                </a:solidFill>
              </a:rPr>
              <a:t>noun phrase </a:t>
            </a:r>
            <a:r>
              <a:rPr lang="en-IN" dirty="0">
                <a:solidFill>
                  <a:schemeClr val="tx2"/>
                </a:solidFill>
              </a:rPr>
              <a:t>(</a:t>
            </a:r>
            <a:r>
              <a:rPr lang="en-IN" i="1" dirty="0">
                <a:solidFill>
                  <a:schemeClr val="tx2"/>
                </a:solidFill>
              </a:rPr>
              <a:t>NP</a:t>
            </a:r>
            <a:r>
              <a:rPr lang="en-IN" dirty="0">
                <a:solidFill>
                  <a:schemeClr val="tx2"/>
                </a:solidFill>
              </a:rPr>
              <a:t>), </a:t>
            </a:r>
            <a:r>
              <a:rPr lang="en-IN" i="1" dirty="0">
                <a:solidFill>
                  <a:schemeClr val="tx2"/>
                </a:solidFill>
              </a:rPr>
              <a:t>verb phrase </a:t>
            </a:r>
            <a:r>
              <a:rPr lang="en-IN" dirty="0">
                <a:solidFill>
                  <a:schemeClr val="tx2"/>
                </a:solidFill>
              </a:rPr>
              <a:t>(</a:t>
            </a:r>
            <a:r>
              <a:rPr lang="en-IN" i="1" dirty="0">
                <a:solidFill>
                  <a:schemeClr val="tx2"/>
                </a:solidFill>
              </a:rPr>
              <a:t>VP</a:t>
            </a:r>
            <a:r>
              <a:rPr lang="en-IN" dirty="0">
                <a:solidFill>
                  <a:schemeClr val="tx2"/>
                </a:solidFill>
              </a:rPr>
              <a:t>), </a:t>
            </a:r>
            <a:r>
              <a:rPr lang="en-IN" i="1" dirty="0" smtClean="0">
                <a:solidFill>
                  <a:schemeClr val="tx2"/>
                </a:solidFill>
              </a:rPr>
              <a:t>adjective </a:t>
            </a:r>
            <a:r>
              <a:rPr lang="fr-FR" i="1" dirty="0" smtClean="0">
                <a:solidFill>
                  <a:schemeClr val="tx2"/>
                </a:solidFill>
              </a:rPr>
              <a:t>phrase </a:t>
            </a:r>
            <a:r>
              <a:rPr lang="fr-FR" dirty="0">
                <a:solidFill>
                  <a:schemeClr val="tx2"/>
                </a:solidFill>
              </a:rPr>
              <a:t>(</a:t>
            </a:r>
            <a:r>
              <a:rPr lang="fr-FR" i="1" dirty="0">
                <a:solidFill>
                  <a:schemeClr val="tx2"/>
                </a:solidFill>
              </a:rPr>
              <a:t>AP</a:t>
            </a:r>
            <a:r>
              <a:rPr lang="fr-FR" dirty="0">
                <a:solidFill>
                  <a:schemeClr val="tx2"/>
                </a:solidFill>
              </a:rPr>
              <a:t>), </a:t>
            </a:r>
            <a:r>
              <a:rPr lang="fr-FR" i="1" dirty="0" err="1">
                <a:solidFill>
                  <a:schemeClr val="tx2"/>
                </a:solidFill>
              </a:rPr>
              <a:t>adverb</a:t>
            </a:r>
            <a:r>
              <a:rPr lang="fr-FR" i="1" dirty="0">
                <a:solidFill>
                  <a:schemeClr val="tx2"/>
                </a:solidFill>
              </a:rPr>
              <a:t> phrase </a:t>
            </a:r>
            <a:r>
              <a:rPr lang="fr-FR" dirty="0">
                <a:solidFill>
                  <a:schemeClr val="tx2"/>
                </a:solidFill>
              </a:rPr>
              <a:t>(</a:t>
            </a:r>
            <a:r>
              <a:rPr lang="fr-FR" i="1" dirty="0">
                <a:solidFill>
                  <a:schemeClr val="tx2"/>
                </a:solidFill>
              </a:rPr>
              <a:t>DP</a:t>
            </a:r>
            <a:r>
              <a:rPr lang="fr-FR" dirty="0">
                <a:solidFill>
                  <a:schemeClr val="tx2"/>
                </a:solidFill>
              </a:rPr>
              <a:t>), </a:t>
            </a:r>
            <a:r>
              <a:rPr lang="fr-FR" i="1" dirty="0">
                <a:solidFill>
                  <a:schemeClr val="tx2"/>
                </a:solidFill>
              </a:rPr>
              <a:t>proposition phrase </a:t>
            </a:r>
            <a:r>
              <a:rPr lang="fr-FR" dirty="0">
                <a:solidFill>
                  <a:schemeClr val="tx2"/>
                </a:solidFill>
              </a:rPr>
              <a:t>(</a:t>
            </a:r>
            <a:r>
              <a:rPr lang="fr-FR" i="1" dirty="0">
                <a:solidFill>
                  <a:schemeClr val="tx2"/>
                </a:solidFill>
              </a:rPr>
              <a:t>PP</a:t>
            </a:r>
            <a:r>
              <a:rPr lang="fr-FR" dirty="0" smtClean="0">
                <a:solidFill>
                  <a:schemeClr val="tx2"/>
                </a:solidFill>
              </a:rPr>
              <a:t>), </a:t>
            </a:r>
            <a:r>
              <a:rPr lang="en-IN" dirty="0" smtClean="0">
                <a:solidFill>
                  <a:schemeClr val="tx2"/>
                </a:solidFill>
              </a:rPr>
              <a:t>and </a:t>
            </a:r>
            <a:r>
              <a:rPr lang="en-IN" i="1" dirty="0">
                <a:solidFill>
                  <a:schemeClr val="tx2"/>
                </a:solidFill>
              </a:rPr>
              <a:t>complement phrase </a:t>
            </a:r>
            <a:r>
              <a:rPr lang="en-IN" dirty="0">
                <a:solidFill>
                  <a:schemeClr val="tx2"/>
                </a:solidFill>
              </a:rPr>
              <a:t>(</a:t>
            </a:r>
            <a:r>
              <a:rPr lang="en-IN" i="1" dirty="0">
                <a:solidFill>
                  <a:schemeClr val="tx2"/>
                </a:solidFill>
              </a:rPr>
              <a:t>PP</a:t>
            </a:r>
            <a:r>
              <a:rPr lang="en-IN" dirty="0">
                <a:solidFill>
                  <a:schemeClr val="tx2"/>
                </a:solidFill>
              </a:rPr>
              <a:t>) where each category of </a:t>
            </a:r>
            <a:r>
              <a:rPr lang="en-IN" dirty="0" smtClean="0">
                <a:solidFill>
                  <a:schemeClr val="tx2"/>
                </a:solidFill>
              </a:rPr>
              <a:t>the phrases </a:t>
            </a:r>
            <a:r>
              <a:rPr lang="en-IN" dirty="0">
                <a:solidFill>
                  <a:schemeClr val="tx2"/>
                </a:solidFill>
              </a:rPr>
              <a:t>can be formally </a:t>
            </a:r>
            <a:r>
              <a:rPr lang="en-IN" dirty="0" err="1">
                <a:solidFill>
                  <a:schemeClr val="tx2"/>
                </a:solidFill>
              </a:rPr>
              <a:t>modeled</a:t>
            </a:r>
            <a:r>
              <a:rPr lang="en-IN" dirty="0">
                <a:solidFill>
                  <a:schemeClr val="tx2"/>
                </a:solidFill>
              </a:rPr>
              <a:t> as a specific set in </a:t>
            </a:r>
            <a:r>
              <a:rPr lang="en-IN" dirty="0" smtClean="0">
                <a:solidFill>
                  <a:schemeClr val="tx2"/>
                </a:solidFill>
              </a:rPr>
              <a:t>L.</a:t>
            </a:r>
            <a:endParaRPr lang="en-IN" dirty="0">
              <a:solidFill>
                <a:schemeClr val="tx2"/>
              </a:solidFill>
            </a:endParaRP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30</a:t>
            </a:fld>
            <a:endParaRPr lang="en-IN"/>
          </a:p>
        </p:txBody>
      </p:sp>
    </p:spTree>
    <p:extLst>
      <p:ext uri="{BB962C8B-B14F-4D97-AF65-F5344CB8AC3E}">
        <p14:creationId xmlns:p14="http://schemas.microsoft.com/office/powerpoint/2010/main" val="3994367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Cognitive </a:t>
            </a:r>
            <a:r>
              <a:rPr lang="en-US" dirty="0" smtClean="0"/>
              <a:t>Linguistics – Theories</a:t>
            </a:r>
            <a:endParaRPr lang="en-US" dirty="0"/>
          </a:p>
        </p:txBody>
      </p:sp>
      <p:sp>
        <p:nvSpPr>
          <p:cNvPr id="6" name="Slide Number Placeholder 5"/>
          <p:cNvSpPr>
            <a:spLocks noGrp="1"/>
          </p:cNvSpPr>
          <p:nvPr>
            <p:ph type="sldNum" sz="quarter" idx="12"/>
          </p:nvPr>
        </p:nvSpPr>
        <p:spPr/>
        <p:txBody>
          <a:bodyPr/>
          <a:lstStyle/>
          <a:p>
            <a:fld id="{891703DA-E9AF-4F93-BBA3-9E3D99C0B4A0}" type="slidenum">
              <a:rPr lang="en-IN" smtClean="0"/>
              <a:t>31</a:t>
            </a:fld>
            <a:endParaRPr lang="en-IN"/>
          </a:p>
        </p:txBody>
      </p:sp>
      <p:sp>
        <p:nvSpPr>
          <p:cNvPr id="8" name="Date Placeholder 7"/>
          <p:cNvSpPr>
            <a:spLocks noGrp="1"/>
          </p:cNvSpPr>
          <p:nvPr>
            <p:ph type="dt" sz="half" idx="10"/>
          </p:nvPr>
        </p:nvSpPr>
        <p:spPr/>
        <p:txBody>
          <a:bodyPr/>
          <a:lstStyle/>
          <a:p>
            <a:r>
              <a:rPr lang="en-US" smtClean="0"/>
              <a:t>13-03-2012</a:t>
            </a:r>
            <a:endParaRPr lang="en-IN"/>
          </a:p>
        </p:txBody>
      </p:sp>
      <p:sp>
        <p:nvSpPr>
          <p:cNvPr id="7" name="Content Placeholder 6"/>
          <p:cNvSpPr>
            <a:spLocks noGrp="1"/>
          </p:cNvSpPr>
          <p:nvPr>
            <p:ph idx="1"/>
          </p:nvPr>
        </p:nvSpPr>
        <p:spPr/>
        <p:txBody>
          <a:bodyPr>
            <a:normAutofit fontScale="92500" lnSpcReduction="20000"/>
          </a:bodyPr>
          <a:lstStyle/>
          <a:p>
            <a:r>
              <a:rPr lang="en-IN" dirty="0">
                <a:solidFill>
                  <a:schemeClr val="accent1"/>
                </a:solidFill>
              </a:rPr>
              <a:t>The principle of linguistic relativity holds that the structure of a </a:t>
            </a:r>
            <a:r>
              <a:rPr lang="en-IN" dirty="0" smtClean="0">
                <a:solidFill>
                  <a:schemeClr val="accent1"/>
                </a:solidFill>
              </a:rPr>
              <a:t>language</a:t>
            </a:r>
            <a:r>
              <a:rPr lang="en-IN" dirty="0">
                <a:solidFill>
                  <a:schemeClr val="accent1"/>
                </a:solidFill>
              </a:rPr>
              <a:t> affects the ways in which its speakers conceptualize their world, i.e. their </a:t>
            </a:r>
            <a:r>
              <a:rPr lang="en-IN" dirty="0" smtClean="0">
                <a:solidFill>
                  <a:schemeClr val="accent1"/>
                </a:solidFill>
              </a:rPr>
              <a:t>world view, </a:t>
            </a:r>
            <a:r>
              <a:rPr lang="en-IN" dirty="0">
                <a:solidFill>
                  <a:schemeClr val="accent1"/>
                </a:solidFill>
              </a:rPr>
              <a:t>or otherwise influences </a:t>
            </a:r>
            <a:r>
              <a:rPr lang="en-IN" dirty="0" smtClean="0">
                <a:solidFill>
                  <a:schemeClr val="accent1"/>
                </a:solidFill>
              </a:rPr>
              <a:t>their cognitive processes.</a:t>
            </a:r>
          </a:p>
          <a:p>
            <a:r>
              <a:rPr lang="en-IN" dirty="0" smtClean="0">
                <a:solidFill>
                  <a:schemeClr val="accent1"/>
                </a:solidFill>
              </a:rPr>
              <a:t> </a:t>
            </a:r>
            <a:r>
              <a:rPr lang="en-IN" dirty="0">
                <a:solidFill>
                  <a:schemeClr val="accent1"/>
                </a:solidFill>
              </a:rPr>
              <a:t>Popularly known as the Sapir–Whorf </a:t>
            </a:r>
            <a:r>
              <a:rPr lang="en-IN" dirty="0" smtClean="0">
                <a:solidFill>
                  <a:schemeClr val="accent1"/>
                </a:solidFill>
              </a:rPr>
              <a:t>hypothesis, </a:t>
            </a:r>
            <a:r>
              <a:rPr lang="en-IN" dirty="0">
                <a:solidFill>
                  <a:schemeClr val="accent1"/>
                </a:solidFill>
              </a:rPr>
              <a:t>the principle is often defined as having two versions: </a:t>
            </a:r>
            <a:endParaRPr lang="en-IN" dirty="0" smtClean="0">
              <a:solidFill>
                <a:schemeClr val="accent1"/>
              </a:solidFill>
            </a:endParaRPr>
          </a:p>
          <a:p>
            <a:r>
              <a:rPr lang="en-IN" dirty="0" smtClean="0">
                <a:solidFill>
                  <a:schemeClr val="accent1"/>
                </a:solidFill>
              </a:rPr>
              <a:t> (</a:t>
            </a:r>
            <a:r>
              <a:rPr lang="en-IN" dirty="0" err="1">
                <a:solidFill>
                  <a:schemeClr val="accent1"/>
                </a:solidFill>
              </a:rPr>
              <a:t>i</a:t>
            </a:r>
            <a:r>
              <a:rPr lang="en-IN" dirty="0">
                <a:solidFill>
                  <a:schemeClr val="accent1"/>
                </a:solidFill>
              </a:rPr>
              <a:t>) the </a:t>
            </a:r>
            <a:r>
              <a:rPr lang="en-IN" i="1" dirty="0">
                <a:solidFill>
                  <a:schemeClr val="accent1"/>
                </a:solidFill>
              </a:rPr>
              <a:t>strong</a:t>
            </a:r>
            <a:r>
              <a:rPr lang="en-IN" dirty="0">
                <a:solidFill>
                  <a:schemeClr val="accent1"/>
                </a:solidFill>
              </a:rPr>
              <a:t> version that language determines </a:t>
            </a:r>
            <a:r>
              <a:rPr lang="en-IN" dirty="0" smtClean="0">
                <a:solidFill>
                  <a:schemeClr val="accent1"/>
                </a:solidFill>
              </a:rPr>
              <a:t>                                                                  thought </a:t>
            </a:r>
            <a:r>
              <a:rPr lang="en-IN" dirty="0">
                <a:solidFill>
                  <a:schemeClr val="accent1"/>
                </a:solidFill>
              </a:rPr>
              <a:t>and that linguistic categories limit and determine cognitive categories and </a:t>
            </a:r>
            <a:endParaRPr lang="en-IN" dirty="0" smtClean="0">
              <a:solidFill>
                <a:schemeClr val="accent1"/>
              </a:solidFill>
            </a:endParaRPr>
          </a:p>
        </p:txBody>
      </p:sp>
    </p:spTree>
    <p:extLst>
      <p:ext uri="{BB962C8B-B14F-4D97-AF65-F5344CB8AC3E}">
        <p14:creationId xmlns:p14="http://schemas.microsoft.com/office/powerpoint/2010/main" val="4204841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IN" dirty="0"/>
          </a:p>
        </p:txBody>
      </p:sp>
      <p:sp>
        <p:nvSpPr>
          <p:cNvPr id="3" name="Content Placeholder 2"/>
          <p:cNvSpPr>
            <a:spLocks noGrp="1"/>
          </p:cNvSpPr>
          <p:nvPr>
            <p:ph idx="1"/>
          </p:nvPr>
        </p:nvSpPr>
        <p:spPr/>
        <p:txBody>
          <a:bodyPr>
            <a:normAutofit fontScale="92500" lnSpcReduction="10000"/>
          </a:bodyPr>
          <a:lstStyle/>
          <a:p>
            <a:pPr marL="0" indent="0">
              <a:buNone/>
            </a:pPr>
            <a:r>
              <a:rPr lang="en-IN" dirty="0" smtClean="0">
                <a:solidFill>
                  <a:schemeClr val="accent1"/>
                </a:solidFill>
              </a:rPr>
              <a:t>(</a:t>
            </a:r>
            <a:r>
              <a:rPr lang="en-IN" dirty="0">
                <a:solidFill>
                  <a:schemeClr val="accent1"/>
                </a:solidFill>
              </a:rPr>
              <a:t>ii) the </a:t>
            </a:r>
            <a:r>
              <a:rPr lang="en-IN" i="1" dirty="0">
                <a:solidFill>
                  <a:schemeClr val="accent1"/>
                </a:solidFill>
              </a:rPr>
              <a:t>weak</a:t>
            </a:r>
            <a:r>
              <a:rPr lang="en-IN" dirty="0">
                <a:solidFill>
                  <a:schemeClr val="accent1"/>
                </a:solidFill>
              </a:rPr>
              <a:t> version that linguistic categories and usage influence thought and certain kinds of non-linguistic behaviour</a:t>
            </a:r>
            <a:r>
              <a:rPr lang="en-IN" dirty="0" smtClean="0">
                <a:solidFill>
                  <a:schemeClr val="accent1"/>
                </a:solidFill>
              </a:rPr>
              <a:t>.</a:t>
            </a:r>
          </a:p>
          <a:p>
            <a:r>
              <a:rPr lang="en-US" dirty="0" err="1" smtClean="0">
                <a:solidFill>
                  <a:schemeClr val="accent1"/>
                </a:solidFill>
              </a:rPr>
              <a:t>Eg</a:t>
            </a:r>
            <a:r>
              <a:rPr lang="en-US" dirty="0" smtClean="0">
                <a:solidFill>
                  <a:schemeClr val="accent1"/>
                </a:solidFill>
              </a:rPr>
              <a:t>: </a:t>
            </a:r>
            <a:r>
              <a:rPr lang="en-IN" dirty="0" smtClean="0">
                <a:solidFill>
                  <a:schemeClr val="accent1"/>
                </a:solidFill>
              </a:rPr>
              <a:t>There is a </a:t>
            </a:r>
            <a:r>
              <a:rPr lang="en-IN" dirty="0">
                <a:solidFill>
                  <a:schemeClr val="accent1"/>
                </a:solidFill>
              </a:rPr>
              <a:t>language </a:t>
            </a:r>
            <a:r>
              <a:rPr lang="en-IN" dirty="0" err="1">
                <a:solidFill>
                  <a:schemeClr val="accent1"/>
                </a:solidFill>
              </a:rPr>
              <a:t>Guugu</a:t>
            </a:r>
            <a:r>
              <a:rPr lang="en-IN" dirty="0">
                <a:solidFill>
                  <a:schemeClr val="accent1"/>
                </a:solidFill>
              </a:rPr>
              <a:t> </a:t>
            </a:r>
            <a:r>
              <a:rPr lang="en-IN" dirty="0" err="1">
                <a:solidFill>
                  <a:schemeClr val="accent1"/>
                </a:solidFill>
              </a:rPr>
              <a:t>Yimithirr</a:t>
            </a:r>
            <a:r>
              <a:rPr lang="en-IN" dirty="0">
                <a:solidFill>
                  <a:schemeClr val="accent1"/>
                </a:solidFill>
              </a:rPr>
              <a:t> (spoken by an indigenous </a:t>
            </a:r>
            <a:r>
              <a:rPr lang="en-IN" dirty="0" smtClean="0">
                <a:solidFill>
                  <a:schemeClr val="accent1"/>
                </a:solidFill>
              </a:rPr>
              <a:t>group</a:t>
            </a:r>
            <a:r>
              <a:rPr lang="en-IN" dirty="0">
                <a:solidFill>
                  <a:schemeClr val="accent1"/>
                </a:solidFill>
              </a:rPr>
              <a:t> in Queensland, Australia) which does not use “</a:t>
            </a:r>
            <a:r>
              <a:rPr lang="en-IN" dirty="0" err="1" smtClean="0">
                <a:solidFill>
                  <a:schemeClr val="accent1"/>
                </a:solidFill>
              </a:rPr>
              <a:t>left”,“right”,“behind</a:t>
            </a:r>
            <a:r>
              <a:rPr lang="en-IN" dirty="0" smtClean="0">
                <a:solidFill>
                  <a:schemeClr val="accent1"/>
                </a:solidFill>
              </a:rPr>
              <a:t>” </a:t>
            </a:r>
            <a:r>
              <a:rPr lang="en-IN" dirty="0">
                <a:solidFill>
                  <a:schemeClr val="accent1"/>
                </a:solidFill>
              </a:rPr>
              <a:t>or “in front </a:t>
            </a:r>
            <a:r>
              <a:rPr lang="en-IN" dirty="0" smtClean="0">
                <a:solidFill>
                  <a:schemeClr val="accent1"/>
                </a:solidFill>
              </a:rPr>
              <a:t>of” to</a:t>
            </a:r>
            <a:r>
              <a:rPr lang="en-IN" dirty="0">
                <a:solidFill>
                  <a:schemeClr val="accent1"/>
                </a:solidFill>
              </a:rPr>
              <a:t> </a:t>
            </a:r>
            <a:r>
              <a:rPr lang="en-IN" dirty="0" smtClean="0">
                <a:solidFill>
                  <a:schemeClr val="accent1"/>
                </a:solidFill>
              </a:rPr>
              <a:t>describe</a:t>
            </a:r>
            <a:r>
              <a:rPr lang="en-IN" dirty="0">
                <a:solidFill>
                  <a:schemeClr val="accent1"/>
                </a:solidFill>
              </a:rPr>
              <a:t> </a:t>
            </a:r>
            <a:r>
              <a:rPr lang="en-IN" dirty="0" err="1" smtClean="0">
                <a:solidFill>
                  <a:schemeClr val="accent1"/>
                </a:solidFill>
              </a:rPr>
              <a:t>positions.Instead</a:t>
            </a:r>
            <a:r>
              <a:rPr lang="en-IN" dirty="0">
                <a:solidFill>
                  <a:schemeClr val="accent1"/>
                </a:solidFill>
              </a:rPr>
              <a:t>, </a:t>
            </a:r>
            <a:r>
              <a:rPr lang="en-IN" dirty="0" err="1">
                <a:solidFill>
                  <a:schemeClr val="accent1"/>
                </a:solidFill>
              </a:rPr>
              <a:t>Guugu</a:t>
            </a:r>
            <a:r>
              <a:rPr lang="en-IN" dirty="0">
                <a:solidFill>
                  <a:schemeClr val="accent1"/>
                </a:solidFill>
              </a:rPr>
              <a:t> </a:t>
            </a:r>
            <a:r>
              <a:rPr lang="en-IN" dirty="0" err="1">
                <a:solidFill>
                  <a:schemeClr val="accent1"/>
                </a:solidFill>
              </a:rPr>
              <a:t>Yimithirr</a:t>
            </a:r>
            <a:r>
              <a:rPr lang="en-IN" dirty="0">
                <a:solidFill>
                  <a:schemeClr val="accent1"/>
                </a:solidFill>
              </a:rPr>
              <a:t> speakers use cardinal directions (north, south, east, and </a:t>
            </a:r>
            <a:r>
              <a:rPr lang="en-IN" dirty="0" smtClean="0">
                <a:solidFill>
                  <a:schemeClr val="accent1"/>
                </a:solidFill>
              </a:rPr>
              <a:t>west) to</a:t>
            </a:r>
            <a:r>
              <a:rPr lang="en-IN" dirty="0">
                <a:solidFill>
                  <a:schemeClr val="accent1"/>
                </a:solidFill>
              </a:rPr>
              <a:t> </a:t>
            </a:r>
            <a:r>
              <a:rPr lang="en-IN" dirty="0" smtClean="0">
                <a:solidFill>
                  <a:schemeClr val="accent1"/>
                </a:solidFill>
              </a:rPr>
              <a:t>describe</a:t>
            </a:r>
            <a:r>
              <a:rPr lang="en-IN" dirty="0">
                <a:solidFill>
                  <a:schemeClr val="accent1"/>
                </a:solidFill>
              </a:rPr>
              <a:t> the relationships between things. </a:t>
            </a:r>
            <a:endParaRPr lang="en-IN" dirty="0" smtClean="0">
              <a:solidFill>
                <a:schemeClr val="accent1"/>
              </a:solidFill>
            </a:endParaRPr>
          </a:p>
          <a:p>
            <a:pPr marL="0" indent="0">
              <a:buNone/>
            </a:pPr>
            <a:endParaRPr lang="en-IN" dirty="0">
              <a:solidFill>
                <a:schemeClr val="accent1"/>
              </a:solidFill>
            </a:endParaRPr>
          </a:p>
          <a:p>
            <a:pPr marL="0" indent="0">
              <a:buNone/>
            </a:pPr>
            <a:endParaRPr lang="en-IN" dirty="0"/>
          </a:p>
        </p:txBody>
      </p:sp>
      <p:sp>
        <p:nvSpPr>
          <p:cNvPr id="4" name="Slide Number Placeholder 3"/>
          <p:cNvSpPr>
            <a:spLocks noGrp="1"/>
          </p:cNvSpPr>
          <p:nvPr>
            <p:ph type="sldNum" sz="quarter" idx="12"/>
          </p:nvPr>
        </p:nvSpPr>
        <p:spPr/>
        <p:txBody>
          <a:bodyPr/>
          <a:lstStyle/>
          <a:p>
            <a:fld id="{891703DA-E9AF-4F93-BBA3-9E3D99C0B4A0}" type="slidenum">
              <a:rPr lang="en-IN" smtClean="0"/>
              <a:t>32</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2237935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a:bodyPr>
          <a:lstStyle/>
          <a:p>
            <a:r>
              <a:rPr lang="en-IN" sz="2800" dirty="0">
                <a:solidFill>
                  <a:schemeClr val="accent1"/>
                </a:solidFill>
              </a:rPr>
              <a:t>Where an English speaker may say, “To get to the bathroom, go to the end of the hallway and turn left. It’s the second door on the right,” a </a:t>
            </a:r>
            <a:r>
              <a:rPr lang="en-IN" sz="2800" dirty="0" err="1">
                <a:solidFill>
                  <a:schemeClr val="accent1"/>
                </a:solidFill>
              </a:rPr>
              <a:t>Guugu</a:t>
            </a:r>
            <a:r>
              <a:rPr lang="en-IN" sz="2800" dirty="0">
                <a:solidFill>
                  <a:schemeClr val="accent1"/>
                </a:solidFill>
              </a:rPr>
              <a:t> </a:t>
            </a:r>
            <a:r>
              <a:rPr lang="en-IN" sz="2800" dirty="0" err="1">
                <a:solidFill>
                  <a:schemeClr val="accent1"/>
                </a:solidFill>
              </a:rPr>
              <a:t>Yimithirr</a:t>
            </a:r>
            <a:r>
              <a:rPr lang="en-IN" sz="2800" dirty="0">
                <a:solidFill>
                  <a:schemeClr val="accent1"/>
                </a:solidFill>
              </a:rPr>
              <a:t> speaker would say, “Go to the end of the hallway and turn north. It’s the second door on the west side.” </a:t>
            </a:r>
            <a:endParaRPr lang="en-IN" sz="2800" dirty="0" smtClean="0">
              <a:solidFill>
                <a:schemeClr val="accent1"/>
              </a:solidFill>
            </a:endParaRPr>
          </a:p>
          <a:p>
            <a:r>
              <a:rPr lang="en-IN" sz="2800" dirty="0" smtClean="0">
                <a:solidFill>
                  <a:schemeClr val="accent1"/>
                </a:solidFill>
              </a:rPr>
              <a:t>As </a:t>
            </a:r>
            <a:r>
              <a:rPr lang="en-IN" sz="2800" dirty="0">
                <a:solidFill>
                  <a:schemeClr val="accent1"/>
                </a:solidFill>
              </a:rPr>
              <a:t>Guy </a:t>
            </a:r>
            <a:r>
              <a:rPr lang="en-IN" sz="2800" dirty="0" err="1">
                <a:solidFill>
                  <a:schemeClr val="accent1"/>
                </a:solidFill>
              </a:rPr>
              <a:t>Deutscher</a:t>
            </a:r>
            <a:r>
              <a:rPr lang="en-IN" sz="2800" dirty="0">
                <a:solidFill>
                  <a:schemeClr val="accent1"/>
                </a:solidFill>
              </a:rPr>
              <a:t> explains in his book </a:t>
            </a:r>
            <a:r>
              <a:rPr lang="en-IN" sz="2800" i="1" dirty="0">
                <a:solidFill>
                  <a:schemeClr val="accent1"/>
                </a:solidFill>
              </a:rPr>
              <a:t>Through the Language Glass</a:t>
            </a:r>
            <a:r>
              <a:rPr lang="en-IN" sz="2800" dirty="0">
                <a:solidFill>
                  <a:schemeClr val="accent1"/>
                </a:solidFill>
              </a:rPr>
              <a:t>, the small change in vocabulary may have an immense influence in your attitude towards the world.</a:t>
            </a:r>
            <a:br>
              <a:rPr lang="en-IN" sz="2800" dirty="0">
                <a:solidFill>
                  <a:schemeClr val="accent1"/>
                </a:solidFill>
              </a:rPr>
            </a:br>
            <a:r>
              <a:rPr lang="en-IN" sz="2800" dirty="0">
                <a:solidFill>
                  <a:schemeClr val="accent1"/>
                </a:solidFill>
              </a:rPr>
              <a:t> </a:t>
            </a:r>
          </a:p>
          <a:p>
            <a:endParaRPr lang="en-US" sz="2800" dirty="0" smtClean="0">
              <a:solidFill>
                <a:schemeClr val="tx2"/>
              </a:solidFill>
            </a:endParaRPr>
          </a:p>
          <a:p>
            <a:pPr marL="0" indent="0">
              <a:buNone/>
            </a:pPr>
            <a:endParaRPr lang="en-US" sz="2800" dirty="0">
              <a:solidFill>
                <a:schemeClr val="tx2"/>
              </a:solidFill>
            </a:endParaRPr>
          </a:p>
          <a:p>
            <a:pPr marL="0" indent="0">
              <a:buNone/>
            </a:pPr>
            <a:endParaRPr lang="en-US" sz="2800" dirty="0" smtClean="0">
              <a:solidFill>
                <a:schemeClr val="tx2"/>
              </a:solidFill>
            </a:endParaRPr>
          </a:p>
          <a:p>
            <a:pPr marL="0" indent="0">
              <a:buNone/>
            </a:pPr>
            <a:endParaRPr lang="en-US" sz="2800" dirty="0">
              <a:solidFill>
                <a:schemeClr val="tx2"/>
              </a:solidFill>
            </a:endParaRPr>
          </a:p>
          <a:p>
            <a:endParaRPr lang="en-US" dirty="0"/>
          </a:p>
        </p:txBody>
      </p:sp>
      <p:sp>
        <p:nvSpPr>
          <p:cNvPr id="4" name="Slide Number Placeholder 3"/>
          <p:cNvSpPr>
            <a:spLocks noGrp="1"/>
          </p:cNvSpPr>
          <p:nvPr>
            <p:ph type="sldNum" sz="quarter" idx="12"/>
          </p:nvPr>
        </p:nvSpPr>
        <p:spPr/>
        <p:txBody>
          <a:bodyPr/>
          <a:lstStyle/>
          <a:p>
            <a:fld id="{891703DA-E9AF-4F93-BBA3-9E3D99C0B4A0}" type="slidenum">
              <a:rPr lang="en-IN" smtClean="0"/>
              <a:t>33</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40278387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lnSpcReduction="10000"/>
          </a:bodyPr>
          <a:lstStyle/>
          <a:p>
            <a:r>
              <a:rPr lang="en-IN" dirty="0">
                <a:solidFill>
                  <a:schemeClr val="accent1"/>
                </a:solidFill>
              </a:rPr>
              <a:t>For example, those who follow analytic philosophy from Ludwig Wittgenstein </a:t>
            </a:r>
            <a:r>
              <a:rPr lang="en-IN" dirty="0" smtClean="0">
                <a:solidFill>
                  <a:schemeClr val="accent1"/>
                </a:solidFill>
              </a:rPr>
              <a:t>might </a:t>
            </a:r>
            <a:r>
              <a:rPr lang="en-IN" dirty="0">
                <a:solidFill>
                  <a:schemeClr val="accent1"/>
                </a:solidFill>
              </a:rPr>
              <a:t>accept the proposition that, as Wittgenstein said in the </a:t>
            </a:r>
            <a:r>
              <a:rPr lang="en-IN" dirty="0" err="1">
                <a:solidFill>
                  <a:schemeClr val="accent1"/>
                </a:solidFill>
              </a:rPr>
              <a:t>Tractatus</a:t>
            </a:r>
            <a:r>
              <a:rPr lang="en-IN" dirty="0">
                <a:solidFill>
                  <a:schemeClr val="accent1"/>
                </a:solidFill>
              </a:rPr>
              <a:t> </a:t>
            </a:r>
            <a:r>
              <a:rPr lang="en-IN" dirty="0" err="1" smtClean="0">
                <a:solidFill>
                  <a:schemeClr val="accent1"/>
                </a:solidFill>
              </a:rPr>
              <a:t>Logico-Philosophicus</a:t>
            </a:r>
            <a:r>
              <a:rPr lang="en-IN" dirty="0" smtClean="0">
                <a:solidFill>
                  <a:schemeClr val="accent1"/>
                </a:solidFill>
              </a:rPr>
              <a:t> </a:t>
            </a:r>
          </a:p>
          <a:p>
            <a:r>
              <a:rPr lang="en-IN" dirty="0" smtClean="0">
                <a:solidFill>
                  <a:schemeClr val="accent1"/>
                </a:solidFill>
              </a:rPr>
              <a:t>"</a:t>
            </a:r>
            <a:r>
              <a:rPr lang="en-IN" dirty="0">
                <a:solidFill>
                  <a:schemeClr val="accent1"/>
                </a:solidFill>
              </a:rPr>
              <a:t>The limits of my language mean the limits of my world." (proposition 5.6</a:t>
            </a:r>
            <a:r>
              <a:rPr lang="en-IN" dirty="0" smtClean="0">
                <a:solidFill>
                  <a:schemeClr val="accent1"/>
                </a:solidFill>
              </a:rPr>
              <a:t>)</a:t>
            </a:r>
          </a:p>
          <a:p>
            <a:r>
              <a:rPr lang="en-IN" dirty="0" smtClean="0">
                <a:solidFill>
                  <a:schemeClr val="accent1"/>
                </a:solidFill>
              </a:rPr>
              <a:t> </a:t>
            </a:r>
            <a:r>
              <a:rPr lang="en-IN" dirty="0">
                <a:solidFill>
                  <a:schemeClr val="accent1"/>
                </a:solidFill>
              </a:rPr>
              <a:t>"The subject does not belong to the world, but it is a limit of the world." (proposition 5.632) </a:t>
            </a:r>
          </a:p>
        </p:txBody>
      </p:sp>
      <p:sp>
        <p:nvSpPr>
          <p:cNvPr id="4" name="Slide Number Placeholder 3"/>
          <p:cNvSpPr>
            <a:spLocks noGrp="1"/>
          </p:cNvSpPr>
          <p:nvPr>
            <p:ph type="sldNum" sz="quarter" idx="12"/>
          </p:nvPr>
        </p:nvSpPr>
        <p:spPr/>
        <p:txBody>
          <a:bodyPr/>
          <a:lstStyle/>
          <a:p>
            <a:fld id="{891703DA-E9AF-4F93-BBA3-9E3D99C0B4A0}" type="slidenum">
              <a:rPr lang="en-IN" smtClean="0"/>
              <a:t>34</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5023098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a:bodyPr>
          <a:lstStyle/>
          <a:p>
            <a:r>
              <a:rPr lang="en-IN" dirty="0" smtClean="0">
                <a:solidFill>
                  <a:schemeClr val="accent1"/>
                </a:solidFill>
              </a:rPr>
              <a:t>"</a:t>
            </a:r>
            <a:r>
              <a:rPr lang="en-IN" dirty="0">
                <a:solidFill>
                  <a:schemeClr val="accent1"/>
                </a:solidFill>
              </a:rPr>
              <a:t>About what one can not speak, one must remain silent." (proposition 7). </a:t>
            </a:r>
            <a:endParaRPr lang="en-IN" dirty="0" smtClean="0">
              <a:solidFill>
                <a:schemeClr val="accent1"/>
              </a:solidFill>
            </a:endParaRPr>
          </a:p>
          <a:p>
            <a:r>
              <a:rPr lang="en-IN" dirty="0" smtClean="0">
                <a:solidFill>
                  <a:schemeClr val="accent1"/>
                </a:solidFill>
              </a:rPr>
              <a:t>That </a:t>
            </a:r>
            <a:r>
              <a:rPr lang="en-IN" dirty="0">
                <a:solidFill>
                  <a:schemeClr val="accent1"/>
                </a:solidFill>
              </a:rPr>
              <a:t>is, the words we possess determine the things that we can know. If we have an experience, we are confined not just in our communication of it, but also in our knowledge of it, by the words we possess.</a:t>
            </a:r>
            <a:endParaRPr lang="en-US" dirty="0">
              <a:solidFill>
                <a:schemeClr val="accent1"/>
              </a:solidFill>
            </a:endParaRPr>
          </a:p>
          <a:p>
            <a:endParaRPr lang="en-US" dirty="0"/>
          </a:p>
        </p:txBody>
      </p:sp>
      <p:sp>
        <p:nvSpPr>
          <p:cNvPr id="4" name="Slide Number Placeholder 3"/>
          <p:cNvSpPr>
            <a:spLocks noGrp="1"/>
          </p:cNvSpPr>
          <p:nvPr>
            <p:ph type="sldNum" sz="quarter" idx="12"/>
          </p:nvPr>
        </p:nvSpPr>
        <p:spPr/>
        <p:txBody>
          <a:bodyPr/>
          <a:lstStyle/>
          <a:p>
            <a:fld id="{891703DA-E9AF-4F93-BBA3-9E3D99C0B4A0}" type="slidenum">
              <a:rPr lang="en-IN" smtClean="0"/>
              <a:t>35</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10407714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tx2"/>
                </a:solidFill>
              </a:rPr>
              <a:t>Another interesting theory is another one of Noam Chomsky’s brain child .</a:t>
            </a:r>
          </a:p>
          <a:p>
            <a:r>
              <a:rPr lang="en-IN" sz="2800" dirty="0">
                <a:solidFill>
                  <a:schemeClr val="accent1"/>
                </a:solidFill>
              </a:rPr>
              <a:t>Cognitive approaches to grammar are theories of grammar that relate grammar to mental processes and structures in human cognition. </a:t>
            </a:r>
            <a:endParaRPr lang="en-IN" sz="2800" dirty="0" smtClean="0">
              <a:solidFill>
                <a:schemeClr val="accent1"/>
              </a:solidFill>
            </a:endParaRPr>
          </a:p>
          <a:p>
            <a:r>
              <a:rPr lang="en-IN" sz="2800" dirty="0" smtClean="0">
                <a:solidFill>
                  <a:schemeClr val="accent1"/>
                </a:solidFill>
              </a:rPr>
              <a:t>While </a:t>
            </a:r>
            <a:r>
              <a:rPr lang="en-IN" sz="2800" dirty="0">
                <a:solidFill>
                  <a:schemeClr val="accent1"/>
                </a:solidFill>
              </a:rPr>
              <a:t>Chomsky's theories of generative grammar are the most influential in most areas of linguistics, other theories also deal with the cognitive aspects of grammar.</a:t>
            </a:r>
            <a:endParaRPr lang="en-US" sz="2800" dirty="0">
              <a:solidFill>
                <a:schemeClr val="accent1"/>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36</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14512976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a:bodyPr>
          <a:lstStyle/>
          <a:p>
            <a:r>
              <a:rPr lang="en-IN" sz="2800" dirty="0">
                <a:solidFill>
                  <a:schemeClr val="accent1"/>
                </a:solidFill>
              </a:rPr>
              <a:t>The approach of Noam Chomsky and his fellow generative grammarians is that of an autonomous mental faculty that it is governed by mental processes operating on mental representations of different kinds of symbols that apply only within this faculty</a:t>
            </a:r>
            <a:r>
              <a:rPr lang="en-IN" sz="2800" dirty="0" smtClean="0">
                <a:solidFill>
                  <a:schemeClr val="accent1"/>
                </a:solidFill>
              </a:rPr>
              <a:t>.</a:t>
            </a:r>
          </a:p>
          <a:p>
            <a:r>
              <a:rPr lang="en-US" sz="2800" dirty="0" err="1" smtClean="0">
                <a:solidFill>
                  <a:schemeClr val="accent1"/>
                </a:solidFill>
              </a:rPr>
              <a:t>i.e</a:t>
            </a:r>
            <a:r>
              <a:rPr lang="en-US" sz="2800" dirty="0" smtClean="0">
                <a:solidFill>
                  <a:schemeClr val="accent1"/>
                </a:solidFill>
              </a:rPr>
              <a:t> they believe that there is an area in </a:t>
            </a:r>
            <a:r>
              <a:rPr lang="en-US" sz="2800" dirty="0">
                <a:solidFill>
                  <a:schemeClr val="accent1"/>
                </a:solidFill>
              </a:rPr>
              <a:t>o</a:t>
            </a:r>
            <a:r>
              <a:rPr lang="en-US" sz="2800" dirty="0" smtClean="0">
                <a:solidFill>
                  <a:schemeClr val="accent1"/>
                </a:solidFill>
              </a:rPr>
              <a:t>ur brain which is solely responsible for using generative grammatical rules to decode a language.</a:t>
            </a:r>
            <a:endParaRPr lang="en-US" sz="2800" dirty="0">
              <a:solidFill>
                <a:schemeClr val="accent1"/>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37</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5970848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Another interesting phenomenon is linguistic ‘déjà vu’. </a:t>
            </a:r>
          </a:p>
          <a:p>
            <a:endParaRPr lang="en-US" dirty="0" smtClean="0">
              <a:solidFill>
                <a:schemeClr val="accent1"/>
              </a:solidFill>
            </a:endParaRPr>
          </a:p>
          <a:p>
            <a:r>
              <a:rPr lang="en-US" dirty="0" err="1" smtClean="0">
                <a:solidFill>
                  <a:schemeClr val="accent1"/>
                </a:solidFill>
              </a:rPr>
              <a:t>Eg</a:t>
            </a:r>
            <a:r>
              <a:rPr lang="en-US" dirty="0" smtClean="0">
                <a:solidFill>
                  <a:schemeClr val="accent1"/>
                </a:solidFill>
              </a:rPr>
              <a:t> : Suddenly noticing stuff you’ve never noticed before. If you learn a new word you suddenly notice it more frequently than you did before.</a:t>
            </a:r>
            <a:endParaRPr lang="en-US" dirty="0">
              <a:solidFill>
                <a:schemeClr val="accent1"/>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38</a:t>
            </a:fld>
            <a:endParaRPr lang="en-IN" dirty="0"/>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19268576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Cognitive </a:t>
            </a:r>
            <a:r>
              <a:rPr lang="en-US" dirty="0" smtClean="0"/>
              <a:t>Linguistics - Theories</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tx2"/>
                </a:solidFill>
              </a:rPr>
              <a:t>People attribute this fact to déjà vu which is more because of a lag in the processing of the brain than anything.</a:t>
            </a:r>
          </a:p>
          <a:p>
            <a:r>
              <a:rPr lang="en-US" sz="2800" dirty="0" smtClean="0">
                <a:solidFill>
                  <a:schemeClr val="tx2"/>
                </a:solidFill>
              </a:rPr>
              <a:t>A possible explanation is that when a person hears a word with a context attached with it registers better in our memory. Therefore although we might have heard the word before many times it did not register a strong enough mark on our brain.</a:t>
            </a:r>
            <a:endParaRPr lang="en-IN" sz="2800" dirty="0">
              <a:solidFill>
                <a:schemeClr val="tx2"/>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39</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692924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Motivation</a:t>
            </a:r>
            <a:endParaRPr lang="en-IN"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tx2"/>
                </a:solidFill>
                <a:latin typeface="Perpetua" pitchFamily="18" charset="0"/>
              </a:rPr>
              <a:t>“</a:t>
            </a:r>
            <a:r>
              <a:rPr lang="en-IN" sz="2800" i="1" dirty="0" smtClean="0">
                <a:solidFill>
                  <a:schemeClr val="tx2"/>
                </a:solidFill>
              </a:rPr>
              <a:t>If </a:t>
            </a:r>
            <a:r>
              <a:rPr lang="en-IN" sz="2800" i="1" dirty="0">
                <a:solidFill>
                  <a:schemeClr val="tx2"/>
                </a:solidFill>
              </a:rPr>
              <a:t>one were to rank a list of civilization's greatest and most elusive intellectual challenges, the problem of "decoding" ourselves -- understanding the inner workings of our minds and our brains, and how the architecture of these elements is encoded in our genome -- would surely be at the top</a:t>
            </a:r>
            <a:r>
              <a:rPr lang="en-IN" sz="2800" i="1" dirty="0" smtClean="0">
                <a:solidFill>
                  <a:schemeClr val="tx2"/>
                </a:solidFill>
              </a:rPr>
              <a:t>.“</a:t>
            </a:r>
          </a:p>
          <a:p>
            <a:pPr marL="0" indent="0">
              <a:buNone/>
            </a:pPr>
            <a:endParaRPr lang="en-IN" sz="2800" i="1" dirty="0" smtClean="0">
              <a:solidFill>
                <a:schemeClr val="tx2"/>
              </a:solidFill>
            </a:endParaRPr>
          </a:p>
          <a:p>
            <a:pPr marL="0" indent="0">
              <a:buNone/>
            </a:pPr>
            <a:r>
              <a:rPr lang="en-IN" sz="2800" i="1" dirty="0" smtClean="0">
                <a:solidFill>
                  <a:schemeClr val="tx2"/>
                </a:solidFill>
              </a:rPr>
              <a:t>– </a:t>
            </a:r>
            <a:r>
              <a:rPr lang="en-IN" sz="2800" i="1" dirty="0" err="1" smtClean="0">
                <a:solidFill>
                  <a:schemeClr val="tx2"/>
                </a:solidFill>
              </a:rPr>
              <a:t>Yarden</a:t>
            </a:r>
            <a:r>
              <a:rPr lang="en-IN" sz="2800" i="1" dirty="0" smtClean="0">
                <a:solidFill>
                  <a:schemeClr val="tx2"/>
                </a:solidFill>
              </a:rPr>
              <a:t> Katz while interviewing Noam Chomsky</a:t>
            </a:r>
          </a:p>
          <a:p>
            <a:pPr marL="0" indent="0">
              <a:buNone/>
            </a:pPr>
            <a:r>
              <a:rPr lang="en-IN" sz="2800" i="1" dirty="0">
                <a:solidFill>
                  <a:schemeClr val="tx2"/>
                </a:solidFill>
              </a:rPr>
              <a:t> </a:t>
            </a:r>
            <a:r>
              <a:rPr lang="en-IN" sz="2800" i="1" dirty="0" smtClean="0">
                <a:solidFill>
                  <a:schemeClr val="tx2"/>
                </a:solidFill>
              </a:rPr>
              <a:t>                        </a:t>
            </a:r>
            <a:endParaRPr lang="en-IN" sz="2800" dirty="0">
              <a:solidFill>
                <a:schemeClr val="tx2"/>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4</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38990840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tx2"/>
                </a:solidFill>
              </a:rPr>
              <a:t>To recap we have seen in this seminar ways to represent language, how our brain might store language and subsequently process it.</a:t>
            </a:r>
          </a:p>
          <a:p>
            <a:r>
              <a:rPr lang="en-US" dirty="0" smtClean="0">
                <a:solidFill>
                  <a:schemeClr val="tx2"/>
                </a:solidFill>
              </a:rPr>
              <a:t>We looked thorough three theories presently doing the rounds of Cognitive Linguistics and studied them superficially.</a:t>
            </a:r>
          </a:p>
          <a:p>
            <a:r>
              <a:rPr lang="en-US" dirty="0" smtClean="0">
                <a:solidFill>
                  <a:schemeClr val="tx2"/>
                </a:solidFill>
              </a:rPr>
              <a:t>And to conclude although the waters of cognitive linguistics maybe deep and murky they give us enough to work on. Work is being done to make the boundaries and rules concerning our subconscious more concrete and rigid. Although this might be too far ahead but HAL looks certainly doable based on the </a:t>
            </a:r>
            <a:r>
              <a:rPr lang="en-US" dirty="0" err="1" smtClean="0">
                <a:solidFill>
                  <a:schemeClr val="tx2"/>
                </a:solidFill>
              </a:rPr>
              <a:t>Hachido</a:t>
            </a:r>
            <a:r>
              <a:rPr lang="en-US" dirty="0" smtClean="0">
                <a:solidFill>
                  <a:schemeClr val="tx2"/>
                </a:solidFill>
              </a:rPr>
              <a:t> robots. A distant one but a possibility certainly.</a:t>
            </a:r>
            <a:endParaRPr lang="en-IN" dirty="0">
              <a:solidFill>
                <a:schemeClr val="tx2"/>
              </a:solidFill>
            </a:endParaRPr>
          </a:p>
        </p:txBody>
      </p:sp>
      <p:sp>
        <p:nvSpPr>
          <p:cNvPr id="4" name="Date Placeholder 3"/>
          <p:cNvSpPr>
            <a:spLocks noGrp="1"/>
          </p:cNvSpPr>
          <p:nvPr>
            <p:ph type="dt" sz="half" idx="10"/>
          </p:nvPr>
        </p:nvSpPr>
        <p:spPr/>
        <p:txBody>
          <a:bodyPr/>
          <a:lstStyle/>
          <a:p>
            <a:r>
              <a:rPr lang="en-US" smtClean="0"/>
              <a:t>13-03-2012</a:t>
            </a:r>
            <a:endParaRPr lang="en-IN"/>
          </a:p>
        </p:txBody>
      </p:sp>
      <p:sp>
        <p:nvSpPr>
          <p:cNvPr id="5" name="Slide Number Placeholder 4"/>
          <p:cNvSpPr>
            <a:spLocks noGrp="1"/>
          </p:cNvSpPr>
          <p:nvPr>
            <p:ph type="sldNum" sz="quarter" idx="12"/>
          </p:nvPr>
        </p:nvSpPr>
        <p:spPr/>
        <p:txBody>
          <a:bodyPr/>
          <a:lstStyle/>
          <a:p>
            <a:fld id="{891703DA-E9AF-4F93-BBA3-9E3D99C0B4A0}" type="slidenum">
              <a:rPr lang="en-IN" smtClean="0"/>
              <a:t>40</a:t>
            </a:fld>
            <a:endParaRPr lang="en-IN"/>
          </a:p>
        </p:txBody>
      </p:sp>
    </p:spTree>
    <p:extLst>
      <p:ext uri="{BB962C8B-B14F-4D97-AF65-F5344CB8AC3E}">
        <p14:creationId xmlns:p14="http://schemas.microsoft.com/office/powerpoint/2010/main" val="301518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r>
              <a:rPr lang="en-US" sz="2000" dirty="0" smtClean="0">
                <a:solidFill>
                  <a:schemeClr val="accent1"/>
                </a:solidFill>
                <a:hlinkClick r:id="rId3"/>
              </a:rPr>
              <a:t>http://en.wikipedia.org/wiki/</a:t>
            </a:r>
            <a:endParaRPr lang="en-US" sz="2000" dirty="0" smtClean="0">
              <a:solidFill>
                <a:schemeClr val="accent1"/>
              </a:solidFill>
            </a:endParaRPr>
          </a:p>
          <a:p>
            <a:r>
              <a:rPr lang="en-IN" sz="2000" dirty="0"/>
              <a:t> </a:t>
            </a:r>
            <a:r>
              <a:rPr lang="en-IN" sz="2000" dirty="0">
                <a:hlinkClick r:id="rId4"/>
              </a:rPr>
              <a:t>http://</a:t>
            </a:r>
            <a:r>
              <a:rPr lang="en-IN" sz="2000" dirty="0" smtClean="0">
                <a:hlinkClick r:id="rId4"/>
              </a:rPr>
              <a:t>www.petemandik.com/philosophy/papers/brookmandik.pdf</a:t>
            </a:r>
            <a:endParaRPr lang="en-IN" sz="2000" dirty="0" smtClean="0"/>
          </a:p>
          <a:p>
            <a:r>
              <a:rPr lang="en-IN" sz="2000" dirty="0">
                <a:solidFill>
                  <a:schemeClr val="accent1"/>
                </a:solidFill>
              </a:rPr>
              <a:t>Lee, Penny (1996). "The Logic and Development of the Linguistic Relativity Principle". </a:t>
            </a:r>
            <a:r>
              <a:rPr lang="en-IN" sz="2000" i="1" dirty="0">
                <a:solidFill>
                  <a:schemeClr val="accent1"/>
                </a:solidFill>
              </a:rPr>
              <a:t>The Whorf Theory Complex: A Critical Reconstruction</a:t>
            </a:r>
            <a:r>
              <a:rPr lang="en-IN" sz="2000" dirty="0">
                <a:solidFill>
                  <a:schemeClr val="accent1"/>
                </a:solidFill>
              </a:rPr>
              <a:t>. John </a:t>
            </a:r>
            <a:r>
              <a:rPr lang="en-IN" sz="2000" dirty="0" err="1">
                <a:solidFill>
                  <a:schemeClr val="accent1"/>
                </a:solidFill>
              </a:rPr>
              <a:t>Benjamins</a:t>
            </a:r>
            <a:r>
              <a:rPr lang="en-IN" sz="2000" dirty="0">
                <a:solidFill>
                  <a:schemeClr val="accent1"/>
                </a:solidFill>
              </a:rPr>
              <a:t> Publishing. p. 84.</a:t>
            </a:r>
            <a:r>
              <a:rPr lang="en-IN" sz="2000" dirty="0">
                <a:solidFill>
                  <a:schemeClr val="accent1"/>
                </a:solidFill>
                <a:hlinkClick r:id="rId5" tooltip="International Standard Book Number"/>
              </a:rPr>
              <a:t>ISBN</a:t>
            </a:r>
            <a:r>
              <a:rPr lang="en-IN" sz="2000" dirty="0">
                <a:solidFill>
                  <a:schemeClr val="accent1"/>
                </a:solidFill>
              </a:rPr>
              <a:t> </a:t>
            </a:r>
            <a:r>
              <a:rPr lang="en-IN" sz="2000" dirty="0">
                <a:solidFill>
                  <a:schemeClr val="accent1"/>
                </a:solidFill>
                <a:hlinkClick r:id="rId6" tooltip="Special:BookSources/978-1556196195"/>
              </a:rPr>
              <a:t>978-1556196195</a:t>
            </a:r>
            <a:r>
              <a:rPr lang="en-IN" sz="2000" dirty="0" smtClean="0">
                <a:solidFill>
                  <a:schemeClr val="accent1"/>
                </a:solidFill>
              </a:rPr>
              <a:t>.</a:t>
            </a:r>
          </a:p>
          <a:p>
            <a:r>
              <a:rPr lang="en-US" sz="2000" dirty="0" smtClean="0">
                <a:solidFill>
                  <a:schemeClr val="accent1"/>
                </a:solidFill>
              </a:rPr>
              <a:t>Introductory Lectures on </a:t>
            </a:r>
            <a:r>
              <a:rPr lang="en-US" sz="2000" dirty="0" err="1" smtClean="0">
                <a:solidFill>
                  <a:schemeClr val="accent1"/>
                </a:solidFill>
              </a:rPr>
              <a:t>Neurolinguistics</a:t>
            </a:r>
            <a:r>
              <a:rPr lang="en-US" sz="2000" dirty="0" smtClean="0">
                <a:solidFill>
                  <a:schemeClr val="accent1"/>
                </a:solidFill>
              </a:rPr>
              <a:t> from the Psychology Department  </a:t>
            </a:r>
            <a:r>
              <a:rPr lang="en-US" sz="2000" dirty="0" smtClean="0">
                <a:solidFill>
                  <a:schemeClr val="accent1"/>
                </a:solidFill>
              </a:rPr>
              <a:t>New </a:t>
            </a:r>
            <a:r>
              <a:rPr lang="en-US" sz="2000" dirty="0" smtClean="0">
                <a:solidFill>
                  <a:schemeClr val="accent1"/>
                </a:solidFill>
              </a:rPr>
              <a:t>York University</a:t>
            </a:r>
            <a:r>
              <a:rPr lang="en-US" sz="2000" dirty="0" smtClean="0">
                <a:solidFill>
                  <a:schemeClr val="accent1"/>
                </a:solidFill>
              </a:rPr>
              <a:t>. (</a:t>
            </a:r>
            <a:r>
              <a:rPr lang="en-US" sz="2000" dirty="0" smtClean="0">
                <a:solidFill>
                  <a:schemeClr val="accent1"/>
                </a:solidFill>
              </a:rPr>
              <a:t>2010 Fall)</a:t>
            </a:r>
            <a:endParaRPr lang="en-US" sz="2000" dirty="0" smtClean="0">
              <a:solidFill>
                <a:schemeClr val="accent1"/>
              </a:solidFill>
            </a:endParaRPr>
          </a:p>
          <a:p>
            <a:r>
              <a:rPr lang="en-IN" sz="2000" dirty="0">
                <a:solidFill>
                  <a:schemeClr val="accent1"/>
                </a:solidFill>
              </a:rPr>
              <a:t>Towards a Formal Framework of Cognitive </a:t>
            </a:r>
            <a:r>
              <a:rPr lang="en-IN" sz="2000" dirty="0" smtClean="0">
                <a:solidFill>
                  <a:schemeClr val="accent1"/>
                </a:solidFill>
              </a:rPr>
              <a:t>Linguistics(2012), </a:t>
            </a:r>
            <a:r>
              <a:rPr lang="en-IN" sz="2000" dirty="0" err="1" smtClean="0">
                <a:solidFill>
                  <a:schemeClr val="accent1"/>
                </a:solidFill>
              </a:rPr>
              <a:t>Yingxu</a:t>
            </a:r>
            <a:r>
              <a:rPr lang="en-IN" sz="2000" dirty="0" smtClean="0">
                <a:solidFill>
                  <a:schemeClr val="accent1"/>
                </a:solidFill>
              </a:rPr>
              <a:t> Wang </a:t>
            </a:r>
            <a:r>
              <a:rPr lang="en-IN" sz="2000" dirty="0">
                <a:solidFill>
                  <a:schemeClr val="accent1"/>
                </a:solidFill>
              </a:rPr>
              <a:t>and Robert C. Berwick </a:t>
            </a:r>
            <a:r>
              <a:rPr lang="en-IN" sz="2000" dirty="0" smtClean="0">
                <a:solidFill>
                  <a:schemeClr val="accent1"/>
                </a:solidFill>
              </a:rPr>
              <a:t>,</a:t>
            </a:r>
            <a:r>
              <a:rPr lang="en-IN" sz="2000" dirty="0">
                <a:solidFill>
                  <a:schemeClr val="accent1"/>
                </a:solidFill>
              </a:rPr>
              <a:t> </a:t>
            </a:r>
            <a:r>
              <a:rPr lang="en-IN" sz="2000" dirty="0" smtClean="0">
                <a:solidFill>
                  <a:schemeClr val="accent1"/>
                </a:solidFill>
              </a:rPr>
              <a:t>International </a:t>
            </a:r>
            <a:r>
              <a:rPr lang="en-IN" sz="2000" dirty="0">
                <a:solidFill>
                  <a:schemeClr val="accent1"/>
                </a:solidFill>
              </a:rPr>
              <a:t>Institute of Cognitive Informatics and Cognitive Computing (IICICC</a:t>
            </a:r>
            <a:r>
              <a:rPr lang="en-IN" sz="2000" dirty="0" smtClean="0">
                <a:solidFill>
                  <a:schemeClr val="accent1"/>
                </a:solidFill>
              </a:rPr>
              <a:t>). </a:t>
            </a:r>
            <a:endParaRPr lang="en-US" sz="2000" dirty="0" smtClean="0">
              <a:solidFill>
                <a:schemeClr val="accent1"/>
              </a:solidFill>
            </a:endParaRPr>
          </a:p>
          <a:p>
            <a:endParaRPr lang="en-IN" sz="2000" dirty="0" smtClean="0">
              <a:solidFill>
                <a:schemeClr val="accent1"/>
              </a:solidFill>
            </a:endParaRPr>
          </a:p>
          <a:p>
            <a:endParaRPr lang="en-IN" sz="2000" dirty="0" smtClean="0"/>
          </a:p>
          <a:p>
            <a:endParaRPr lang="en-US" sz="2000" dirty="0" smtClean="0">
              <a:solidFill>
                <a:schemeClr val="accent1"/>
              </a:solidFill>
            </a:endParaRPr>
          </a:p>
          <a:p>
            <a:endParaRPr lang="en-US" sz="2800" dirty="0" smtClean="0">
              <a:solidFill>
                <a:srgbClr val="0070C0"/>
              </a:solidFill>
            </a:endParaRPr>
          </a:p>
          <a:p>
            <a:endParaRPr lang="en-US" dirty="0">
              <a:solidFill>
                <a:schemeClr val="tx2"/>
              </a:solidFill>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41</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296520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Motivation</a:t>
            </a:r>
            <a:endParaRPr lang="en-IN" dirty="0"/>
          </a:p>
        </p:txBody>
      </p:sp>
      <p:sp>
        <p:nvSpPr>
          <p:cNvPr id="3" name="Content Placeholder 2"/>
          <p:cNvSpPr>
            <a:spLocks noGrp="1"/>
          </p:cNvSpPr>
          <p:nvPr>
            <p:ph idx="1"/>
          </p:nvPr>
        </p:nvSpPr>
        <p:spPr>
          <a:xfrm>
            <a:off x="467544" y="1196752"/>
            <a:ext cx="8229600" cy="5400600"/>
          </a:xfrm>
        </p:spPr>
        <p:txBody>
          <a:bodyPr>
            <a:normAutofit/>
          </a:bodyPr>
          <a:lstStyle/>
          <a:p>
            <a:endParaRPr lang="en-US" sz="2800" dirty="0" smtClean="0">
              <a:solidFill>
                <a:schemeClr val="tx2"/>
              </a:solidFill>
            </a:endParaRPr>
          </a:p>
          <a:p>
            <a:r>
              <a:rPr lang="en-US" sz="2800" dirty="0" smtClean="0">
                <a:solidFill>
                  <a:schemeClr val="tx2"/>
                </a:solidFill>
              </a:rPr>
              <a:t>The main aim of the ongoing research in both NLP and AI, if it could be put in simple terms, is to try and emulate the human brain. </a:t>
            </a:r>
          </a:p>
          <a:p>
            <a:endParaRPr lang="en-US" sz="2800" dirty="0" smtClean="0">
              <a:solidFill>
                <a:schemeClr val="tx2"/>
              </a:solidFill>
            </a:endParaRPr>
          </a:p>
          <a:p>
            <a:r>
              <a:rPr lang="en-US" sz="2800" dirty="0" smtClean="0">
                <a:solidFill>
                  <a:schemeClr val="tx2"/>
                </a:solidFill>
              </a:rPr>
              <a:t>It comes as no surprise why. In a world increasingly being based on one model or the other, the grey matter between our ears serves as the best model anyone can ask for.</a:t>
            </a:r>
          </a:p>
          <a:p>
            <a:endParaRPr lang="en-US" dirty="0" smtClean="0"/>
          </a:p>
          <a:p>
            <a:endParaRPr lang="en-IN" dirty="0"/>
          </a:p>
        </p:txBody>
      </p:sp>
      <p:sp>
        <p:nvSpPr>
          <p:cNvPr id="4" name="Slide Number Placeholder 3"/>
          <p:cNvSpPr>
            <a:spLocks noGrp="1"/>
          </p:cNvSpPr>
          <p:nvPr>
            <p:ph type="sldNum" sz="quarter" idx="12"/>
          </p:nvPr>
        </p:nvSpPr>
        <p:spPr/>
        <p:txBody>
          <a:bodyPr/>
          <a:lstStyle/>
          <a:p>
            <a:fld id="{891703DA-E9AF-4F93-BBA3-9E3D99C0B4A0}" type="slidenum">
              <a:rPr lang="en-IN" smtClean="0"/>
              <a:t>5</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841704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Motivation</a:t>
            </a:r>
            <a:endParaRPr lang="en-US" dirty="0"/>
          </a:p>
        </p:txBody>
      </p:sp>
      <p:sp>
        <p:nvSpPr>
          <p:cNvPr id="3" name="Content Placeholder 2"/>
          <p:cNvSpPr>
            <a:spLocks noGrp="1"/>
          </p:cNvSpPr>
          <p:nvPr>
            <p:ph idx="1"/>
          </p:nvPr>
        </p:nvSpPr>
        <p:spPr/>
        <p:txBody>
          <a:bodyPr>
            <a:normAutofit/>
          </a:bodyPr>
          <a:lstStyle/>
          <a:p>
            <a:endParaRPr lang="en-US" sz="2800" dirty="0">
              <a:solidFill>
                <a:schemeClr val="tx2"/>
              </a:solidFill>
            </a:endParaRPr>
          </a:p>
          <a:p>
            <a:endParaRPr lang="en-US" dirty="0"/>
          </a:p>
        </p:txBody>
      </p:sp>
      <p:sp>
        <p:nvSpPr>
          <p:cNvPr id="4" name="Slide Number Placeholder 3"/>
          <p:cNvSpPr>
            <a:spLocks noGrp="1"/>
          </p:cNvSpPr>
          <p:nvPr>
            <p:ph type="sldNum" sz="quarter" idx="12"/>
          </p:nvPr>
        </p:nvSpPr>
        <p:spPr/>
        <p:txBody>
          <a:bodyPr/>
          <a:lstStyle/>
          <a:p>
            <a:fld id="{891703DA-E9AF-4F93-BBA3-9E3D99C0B4A0}" type="slidenum">
              <a:rPr lang="en-IN" smtClean="0"/>
              <a:t>6</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710" y="1772816"/>
            <a:ext cx="7839722" cy="4376182"/>
          </a:xfrm>
          <a:prstGeom prst="rect">
            <a:avLst/>
          </a:prstGeom>
        </p:spPr>
      </p:pic>
    </p:spTree>
    <p:extLst>
      <p:ext uri="{BB962C8B-B14F-4D97-AF65-F5344CB8AC3E}">
        <p14:creationId xmlns:p14="http://schemas.microsoft.com/office/powerpoint/2010/main" val="2385682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Motivation</a:t>
            </a:r>
            <a:endParaRPr lang="en-IN" dirty="0"/>
          </a:p>
        </p:txBody>
      </p:sp>
      <p:sp>
        <p:nvSpPr>
          <p:cNvPr id="3" name="Content Placeholder 2"/>
          <p:cNvSpPr>
            <a:spLocks noGrp="1"/>
          </p:cNvSpPr>
          <p:nvPr>
            <p:ph idx="1"/>
          </p:nvPr>
        </p:nvSpPr>
        <p:spPr/>
        <p:txBody>
          <a:bodyPr>
            <a:normAutofit/>
          </a:bodyPr>
          <a:lstStyle/>
          <a:p>
            <a:r>
              <a:rPr lang="en-US" sz="2800" dirty="0" smtClean="0">
                <a:solidFill>
                  <a:schemeClr val="tx2"/>
                </a:solidFill>
              </a:rPr>
              <a:t>This picture is taken from the movie 2001 : A Space Odyssey. The two men are inside an onboard ejection capsule to talk without the spaceship’s rogue computer (the red dot outside the window) listening.</a:t>
            </a:r>
          </a:p>
          <a:p>
            <a:endParaRPr lang="en-US" sz="2800" dirty="0" smtClean="0">
              <a:solidFill>
                <a:schemeClr val="tx2"/>
              </a:solidFill>
            </a:endParaRPr>
          </a:p>
          <a:p>
            <a:r>
              <a:rPr lang="en-US" sz="2800" dirty="0" smtClean="0">
                <a:solidFill>
                  <a:schemeClr val="tx2"/>
                </a:solidFill>
              </a:rPr>
              <a:t>But sadly for them, the computer could lip read!! </a:t>
            </a:r>
            <a:endParaRPr lang="en-US" sz="2800" dirty="0">
              <a:solidFill>
                <a:schemeClr val="tx2"/>
              </a:solidFill>
            </a:endParaRPr>
          </a:p>
          <a:p>
            <a:pPr marL="0" indent="0">
              <a:buNone/>
            </a:pPr>
            <a:r>
              <a:rPr lang="en-US" sz="2800" dirty="0" smtClean="0">
                <a:solidFill>
                  <a:schemeClr val="tx2"/>
                </a:solidFill>
              </a:rPr>
              <a:t>    And this is something the author Arthur C. Clarke</a:t>
            </a:r>
          </a:p>
          <a:p>
            <a:pPr marL="0" indent="0">
              <a:buNone/>
            </a:pPr>
            <a:r>
              <a:rPr lang="en-US" sz="2800" dirty="0">
                <a:solidFill>
                  <a:schemeClr val="tx2"/>
                </a:solidFill>
              </a:rPr>
              <a:t> </a:t>
            </a:r>
            <a:r>
              <a:rPr lang="en-US" sz="2800" dirty="0" smtClean="0">
                <a:solidFill>
                  <a:schemeClr val="tx2"/>
                </a:solidFill>
              </a:rPr>
              <a:t>   came up way back in 1968.    </a:t>
            </a:r>
            <a:endParaRPr lang="en-IN" sz="2800" dirty="0">
              <a:solidFill>
                <a:schemeClr val="tx2"/>
              </a:solidFill>
            </a:endParaRPr>
          </a:p>
        </p:txBody>
      </p:sp>
      <p:sp>
        <p:nvSpPr>
          <p:cNvPr id="4" name="Date Placeholder 3"/>
          <p:cNvSpPr>
            <a:spLocks noGrp="1"/>
          </p:cNvSpPr>
          <p:nvPr>
            <p:ph type="dt" sz="half" idx="10"/>
          </p:nvPr>
        </p:nvSpPr>
        <p:spPr/>
        <p:txBody>
          <a:bodyPr/>
          <a:lstStyle/>
          <a:p>
            <a:endParaRPr lang="en-IN" dirty="0"/>
          </a:p>
        </p:txBody>
      </p:sp>
      <p:sp>
        <p:nvSpPr>
          <p:cNvPr id="5" name="Slide Number Placeholder 4"/>
          <p:cNvSpPr>
            <a:spLocks noGrp="1"/>
          </p:cNvSpPr>
          <p:nvPr>
            <p:ph type="sldNum" sz="quarter" idx="12"/>
          </p:nvPr>
        </p:nvSpPr>
        <p:spPr/>
        <p:txBody>
          <a:bodyPr/>
          <a:lstStyle/>
          <a:p>
            <a:fld id="{891703DA-E9AF-4F93-BBA3-9E3D99C0B4A0}" type="slidenum">
              <a:rPr lang="en-IN" smtClean="0"/>
              <a:t>7</a:t>
            </a:fld>
            <a:endParaRPr lang="en-IN"/>
          </a:p>
        </p:txBody>
      </p:sp>
    </p:spTree>
    <p:extLst>
      <p:ext uri="{BB962C8B-B14F-4D97-AF65-F5344CB8AC3E}">
        <p14:creationId xmlns:p14="http://schemas.microsoft.com/office/powerpoint/2010/main" val="3760183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Motivation</a:t>
            </a:r>
            <a:endParaRPr lang="en-IN" dirty="0"/>
          </a:p>
        </p:txBody>
      </p:sp>
      <p:sp>
        <p:nvSpPr>
          <p:cNvPr id="3" name="Content Placeholder 2"/>
          <p:cNvSpPr>
            <a:spLocks noGrp="1"/>
          </p:cNvSpPr>
          <p:nvPr>
            <p:ph idx="1"/>
          </p:nvPr>
        </p:nvSpPr>
        <p:spPr>
          <a:solidFill>
            <a:schemeClr val="bg1"/>
          </a:solidFill>
        </p:spPr>
        <p:txBody>
          <a:bodyPr>
            <a:normAutofit lnSpcReduction="10000"/>
          </a:bodyPr>
          <a:lstStyle/>
          <a:p>
            <a:r>
              <a:rPr lang="en-US" sz="2800" dirty="0" smtClean="0">
                <a:solidFill>
                  <a:schemeClr val="tx2"/>
                </a:solidFill>
                <a:latin typeface="+mj-lt"/>
              </a:rPr>
              <a:t>Although the idea seems a bit far fetched now (lip reading computers! seriously!)  we are not far from    Mr. Clarkes vision if not for 2001 </a:t>
            </a:r>
            <a:r>
              <a:rPr lang="en-US" sz="2800" dirty="0" err="1" smtClean="0">
                <a:solidFill>
                  <a:schemeClr val="tx2"/>
                </a:solidFill>
                <a:latin typeface="+mj-lt"/>
              </a:rPr>
              <a:t>atleast</a:t>
            </a:r>
            <a:r>
              <a:rPr lang="en-US" sz="2800" dirty="0" smtClean="0">
                <a:solidFill>
                  <a:schemeClr val="tx2"/>
                </a:solidFill>
                <a:latin typeface="+mj-lt"/>
              </a:rPr>
              <a:t> 2012.</a:t>
            </a:r>
          </a:p>
          <a:p>
            <a:r>
              <a:rPr lang="en-US" sz="2800" dirty="0" smtClean="0">
                <a:solidFill>
                  <a:schemeClr val="tx2"/>
                </a:solidFill>
                <a:latin typeface="+mj-lt"/>
              </a:rPr>
              <a:t>Products like SIRI and Watson are pushing the boundaries of Artificial Intelligence and in turn Language Processing every day.</a:t>
            </a:r>
          </a:p>
          <a:p>
            <a:r>
              <a:rPr lang="en-US" sz="2800" dirty="0" smtClean="0">
                <a:solidFill>
                  <a:schemeClr val="tx2"/>
                </a:solidFill>
                <a:latin typeface="+mj-lt"/>
              </a:rPr>
              <a:t>In this seminar we shall study how our brain processes language, how should we go about studying that and maybe using the results even find out if HAL is actually possible or not.</a:t>
            </a:r>
            <a:endParaRPr lang="en-US" sz="2800" dirty="0">
              <a:solidFill>
                <a:schemeClr val="tx2"/>
              </a:solidFill>
              <a:latin typeface="+mj-lt"/>
            </a:endParaRPr>
          </a:p>
        </p:txBody>
      </p:sp>
      <p:sp>
        <p:nvSpPr>
          <p:cNvPr id="4" name="Slide Number Placeholder 3"/>
          <p:cNvSpPr>
            <a:spLocks noGrp="1"/>
          </p:cNvSpPr>
          <p:nvPr>
            <p:ph type="sldNum" sz="quarter" idx="12"/>
          </p:nvPr>
        </p:nvSpPr>
        <p:spPr/>
        <p:txBody>
          <a:bodyPr/>
          <a:lstStyle/>
          <a:p>
            <a:fld id="{891703DA-E9AF-4F93-BBA3-9E3D99C0B4A0}" type="slidenum">
              <a:rPr lang="en-IN" smtClean="0"/>
              <a:t>8</a:t>
            </a:fld>
            <a:endParaRPr lang="en-IN"/>
          </a:p>
        </p:txBody>
      </p:sp>
      <p:sp>
        <p:nvSpPr>
          <p:cNvPr id="6" name="Date Placeholder 5"/>
          <p:cNvSpPr>
            <a:spLocks noGrp="1"/>
          </p:cNvSpPr>
          <p:nvPr>
            <p:ph type="dt" sz="half" idx="10"/>
          </p:nvPr>
        </p:nvSpPr>
        <p:spPr/>
        <p:txBody>
          <a:bodyPr/>
          <a:lstStyle/>
          <a:p>
            <a:r>
              <a:rPr lang="en-US" smtClean="0"/>
              <a:t>13-03-2012</a:t>
            </a:r>
            <a:endParaRPr lang="en-IN"/>
          </a:p>
        </p:txBody>
      </p:sp>
    </p:spTree>
    <p:extLst>
      <p:ext uri="{BB962C8B-B14F-4D97-AF65-F5344CB8AC3E}">
        <p14:creationId xmlns:p14="http://schemas.microsoft.com/office/powerpoint/2010/main" val="1701767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1162050"/>
          </a:xfrm>
        </p:spPr>
        <p:txBody>
          <a:bodyPr>
            <a:normAutofit/>
          </a:bodyPr>
          <a:lstStyle/>
          <a:p>
            <a:pPr algn="l"/>
            <a:r>
              <a:rPr lang="en-US" sz="4400" b="0" dirty="0" smtClean="0"/>
              <a:t>Areas of the Brain</a:t>
            </a:r>
            <a:endParaRPr lang="en-IN" sz="4400" b="0"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7704" y="1844824"/>
            <a:ext cx="5400600" cy="3744416"/>
          </a:xfrm>
        </p:spPr>
      </p:pic>
      <p:sp>
        <p:nvSpPr>
          <p:cNvPr id="7" name="Date Placeholder 6"/>
          <p:cNvSpPr>
            <a:spLocks noGrp="1"/>
          </p:cNvSpPr>
          <p:nvPr>
            <p:ph type="dt" sz="half" idx="10"/>
          </p:nvPr>
        </p:nvSpPr>
        <p:spPr/>
        <p:txBody>
          <a:bodyPr/>
          <a:lstStyle/>
          <a:p>
            <a:endParaRPr lang="en-IN" dirty="0"/>
          </a:p>
        </p:txBody>
      </p:sp>
      <p:sp>
        <p:nvSpPr>
          <p:cNvPr id="5" name="Slide Number Placeholder 4"/>
          <p:cNvSpPr>
            <a:spLocks noGrp="1"/>
          </p:cNvSpPr>
          <p:nvPr>
            <p:ph type="sldNum" sz="quarter" idx="12"/>
          </p:nvPr>
        </p:nvSpPr>
        <p:spPr/>
        <p:txBody>
          <a:bodyPr/>
          <a:lstStyle/>
          <a:p>
            <a:fld id="{891703DA-E9AF-4F93-BBA3-9E3D99C0B4A0}" type="slidenum">
              <a:rPr lang="en-IN" smtClean="0"/>
              <a:t>9</a:t>
            </a:fld>
            <a:endParaRPr lang="en-IN"/>
          </a:p>
        </p:txBody>
      </p:sp>
    </p:spTree>
    <p:extLst>
      <p:ext uri="{BB962C8B-B14F-4D97-AF65-F5344CB8AC3E}">
        <p14:creationId xmlns:p14="http://schemas.microsoft.com/office/powerpoint/2010/main" val="249612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4F81BD"/>
      </a:dk1>
      <a:lt1>
        <a:sysClr val="window" lastClr="FFFFFF"/>
      </a:lt1>
      <a:dk2>
        <a:srgbClr val="000000"/>
      </a:dk2>
      <a:lt2>
        <a:srgbClr val="FFFFFF"/>
      </a:lt2>
      <a:accent1>
        <a:srgbClr val="00000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8057</TotalTime>
  <Words>2332</Words>
  <Application>Microsoft Office PowerPoint</Application>
  <PresentationFormat>On-screen Show (4:3)</PresentationFormat>
  <Paragraphs>317</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Neurolinguistics</vt:lpstr>
      <vt:lpstr>Outline </vt:lpstr>
      <vt:lpstr>What is Neurolinguistics?</vt:lpstr>
      <vt:lpstr>Motivation</vt:lpstr>
      <vt:lpstr>Motivation</vt:lpstr>
      <vt:lpstr>Motivation</vt:lpstr>
      <vt:lpstr>Motivation</vt:lpstr>
      <vt:lpstr>Motivation</vt:lpstr>
      <vt:lpstr>Areas of the Brain</vt:lpstr>
      <vt:lpstr>Areas of the Brain</vt:lpstr>
      <vt:lpstr>Areas of the Brain</vt:lpstr>
      <vt:lpstr>Neurobiology of Language</vt:lpstr>
      <vt:lpstr>Neurobiology of Language</vt:lpstr>
      <vt:lpstr>Neurobiology of Language</vt:lpstr>
      <vt:lpstr>Neurobiology of Language</vt:lpstr>
      <vt:lpstr>Neurobiology of Language</vt:lpstr>
      <vt:lpstr>Neurobiology of Language</vt:lpstr>
      <vt:lpstr>Cognitive Linguistics</vt:lpstr>
      <vt:lpstr>Cognitive Linguistics</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Representation</vt:lpstr>
      <vt:lpstr>Cognitive Linguistics – Theories</vt:lpstr>
      <vt:lpstr>Cognitive Linguistics - Theories</vt:lpstr>
      <vt:lpstr>Cognitive Linguistics - Theories</vt:lpstr>
      <vt:lpstr>Cognitive Linguistics - Theories</vt:lpstr>
      <vt:lpstr>Cognitive Linguistics - Theories</vt:lpstr>
      <vt:lpstr>Cognitive Linguistics - Theories</vt:lpstr>
      <vt:lpstr>Cognitive Linguistics - Theories</vt:lpstr>
      <vt:lpstr>Cognitive Linguistics - Theories</vt:lpstr>
      <vt:lpstr>Cognitive Linguistics - Theories</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varun</dc:creator>
  <cp:lastModifiedBy>varun</cp:lastModifiedBy>
  <cp:revision>133</cp:revision>
  <dcterms:created xsi:type="dcterms:W3CDTF">2012-03-09T10:22:05Z</dcterms:created>
  <dcterms:modified xsi:type="dcterms:W3CDTF">2012-11-18T21:14:26Z</dcterms:modified>
</cp:coreProperties>
</file>