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1" r:id="rId4"/>
    <p:sldId id="288" r:id="rId5"/>
    <p:sldId id="287" r:id="rId6"/>
    <p:sldId id="286" r:id="rId7"/>
    <p:sldId id="258" r:id="rId8"/>
    <p:sldId id="259" r:id="rId9"/>
    <p:sldId id="260" r:id="rId10"/>
    <p:sldId id="261" r:id="rId11"/>
    <p:sldId id="262" r:id="rId12"/>
    <p:sldId id="263" r:id="rId13"/>
    <p:sldId id="264" r:id="rId14"/>
    <p:sldId id="265" r:id="rId15"/>
    <p:sldId id="266" r:id="rId16"/>
    <p:sldId id="267" r:id="rId17"/>
    <p:sldId id="268" r:id="rId18"/>
    <p:sldId id="282" r:id="rId19"/>
    <p:sldId id="283" r:id="rId20"/>
    <p:sldId id="284" r:id="rId21"/>
    <p:sldId id="277" r:id="rId22"/>
    <p:sldId id="290" r:id="rId23"/>
    <p:sldId id="291" r:id="rId24"/>
    <p:sldId id="292" r:id="rId25"/>
    <p:sldId id="293" r:id="rId26"/>
    <p:sldId id="294" r:id="rId27"/>
    <p:sldId id="269" r:id="rId28"/>
    <p:sldId id="270" r:id="rId29"/>
    <p:sldId id="271" r:id="rId30"/>
    <p:sldId id="272" r:id="rId31"/>
    <p:sldId id="276" r:id="rId32"/>
    <p:sldId id="278" r:id="rId33"/>
    <p:sldId id="280" r:id="rId34"/>
    <p:sldId id="279" r:id="rId35"/>
    <p:sldId id="273" r:id="rId36"/>
    <p:sldId id="275" r:id="rId37"/>
    <p:sldId id="289" r:id="rId38"/>
    <p:sldId id="27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9FB7858-29B0-4943-9FB7-201B3937A85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B7858-29B0-4943-9FB7-201B3937A85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B7858-29B0-4943-9FB7-201B3937A8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2D6570-6772-4300-98B2-FFF310253C69}"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9FB7858-29B0-4943-9FB7-201B3937A85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2D6570-6772-4300-98B2-FFF310253C69}" type="datetimeFigureOut">
              <a:rPr lang="en-US" smtClean="0"/>
              <a:pPr/>
              <a:t>11/14/2012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FB7858-29B0-4943-9FB7-201B3937A85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aipoem.com/" TargetMode="External"/><Relationship Id="rId2" Type="http://schemas.openxmlformats.org/officeDocument/2006/relationships/hyperlink" Target="http://honestpoet.wordpress.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Where the computers and Arts meet</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Artificial Poetry</a:t>
            </a:r>
          </a:p>
          <a:p>
            <a:r>
              <a:rPr lang="en-US" dirty="0" smtClean="0"/>
              <a:t>By </a:t>
            </a:r>
          </a:p>
          <a:p>
            <a:r>
              <a:rPr lang="en-US" dirty="0" err="1" smtClean="0"/>
              <a:t>Biplab</a:t>
            </a:r>
            <a:r>
              <a:rPr lang="en-US" dirty="0" smtClean="0"/>
              <a:t> Ch Das</a:t>
            </a:r>
          </a:p>
          <a:p>
            <a:r>
              <a:rPr lang="en-US" dirty="0" smtClean="0"/>
              <a:t>Ravi Kumar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Ascii</a:t>
            </a:r>
            <a:r>
              <a:rPr lang="en-US" dirty="0" smtClean="0"/>
              <a:t> Art Generators</a:t>
            </a:r>
            <a:endParaRPr lang="en-US" dirty="0"/>
          </a:p>
        </p:txBody>
      </p:sp>
      <p:pic>
        <p:nvPicPr>
          <p:cNvPr id="1026" name="Picture 2" descr="C:\Users\Biplab\Desktop\mona lisa.JPG"/>
          <p:cNvPicPr>
            <a:picLocks noChangeAspect="1" noChangeArrowheads="1"/>
          </p:cNvPicPr>
          <p:nvPr/>
        </p:nvPicPr>
        <p:blipFill>
          <a:blip r:embed="rId2"/>
          <a:srcRect/>
          <a:stretch>
            <a:fillRect/>
          </a:stretch>
        </p:blipFill>
        <p:spPr bwMode="auto">
          <a:xfrm>
            <a:off x="1371600" y="1295400"/>
            <a:ext cx="6705599" cy="531418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Linguistic creativity</a:t>
            </a:r>
            <a:endParaRPr lang="en-US" dirty="0"/>
          </a:p>
        </p:txBody>
      </p:sp>
      <p:sp>
        <p:nvSpPr>
          <p:cNvPr id="3" name="Content Placeholder 2"/>
          <p:cNvSpPr>
            <a:spLocks noGrp="1"/>
          </p:cNvSpPr>
          <p:nvPr>
            <p:ph idx="1"/>
          </p:nvPr>
        </p:nvSpPr>
        <p:spPr/>
        <p:txBody>
          <a:bodyPr/>
          <a:lstStyle/>
          <a:p>
            <a:r>
              <a:rPr lang="en-US" dirty="0" smtClean="0"/>
              <a:t>Story Generation</a:t>
            </a:r>
          </a:p>
          <a:p>
            <a:r>
              <a:rPr lang="en-US" dirty="0" smtClean="0"/>
              <a:t>Analogy</a:t>
            </a:r>
          </a:p>
          <a:p>
            <a:r>
              <a:rPr lang="en-US" dirty="0" smtClean="0"/>
              <a:t>Joke generation</a:t>
            </a:r>
          </a:p>
          <a:p>
            <a:r>
              <a:rPr lang="en-US" dirty="0" smtClean="0"/>
              <a:t>Neologism</a:t>
            </a:r>
            <a:endParaRPr lang="en-US" dirty="0"/>
          </a:p>
          <a:p>
            <a:pPr>
              <a:buNone/>
            </a:pPr>
            <a:r>
              <a:rPr lang="en-US" b="1" dirty="0" smtClean="0"/>
              <a:t>	“</a:t>
            </a:r>
            <a:r>
              <a:rPr lang="en-US" b="1" dirty="0" err="1" smtClean="0"/>
              <a:t>Farhanitrate</a:t>
            </a:r>
            <a:r>
              <a:rPr lang="en-US" dirty="0"/>
              <a:t> and </a:t>
            </a:r>
            <a:r>
              <a:rPr lang="en-US" b="1" dirty="0" err="1" smtClean="0"/>
              <a:t>Prerajulisation</a:t>
            </a:r>
            <a:r>
              <a:rPr lang="en-US" b="1" dirty="0" smtClean="0"/>
              <a:t>”</a:t>
            </a:r>
          </a:p>
          <a:p>
            <a:pPr>
              <a:buNone/>
            </a:pPr>
            <a:r>
              <a:rPr lang="en-US" b="1" dirty="0" smtClean="0"/>
              <a:t>Sounds Familiar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Artificial Poetry</a:t>
            </a:r>
            <a:endParaRPr lang="en-US" dirty="0"/>
          </a:p>
        </p:txBody>
      </p:sp>
      <p:sp>
        <p:nvSpPr>
          <p:cNvPr id="3" name="Content Placeholder 2"/>
          <p:cNvSpPr>
            <a:spLocks noGrp="1"/>
          </p:cNvSpPr>
          <p:nvPr>
            <p:ph idx="1"/>
          </p:nvPr>
        </p:nvSpPr>
        <p:spPr/>
        <p:txBody>
          <a:bodyPr/>
          <a:lstStyle/>
          <a:p>
            <a:pPr>
              <a:buNone/>
            </a:pPr>
            <a:r>
              <a:rPr lang="en-US" dirty="0" smtClean="0"/>
              <a:t>	Generation of </a:t>
            </a:r>
            <a:r>
              <a:rPr lang="en-US" dirty="0"/>
              <a:t>Poetry </a:t>
            </a:r>
            <a:r>
              <a:rPr lang="en-US" dirty="0" smtClean="0"/>
              <a:t>that uses </a:t>
            </a:r>
            <a:r>
              <a:rPr lang="en-US" dirty="0"/>
              <a:t>forms and conventions to suggest differential interpretation to words, or to evoke emotive </a:t>
            </a:r>
            <a:r>
              <a:rPr lang="en-US" dirty="0" smtClean="0"/>
              <a:t>responses using computers.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artificial poetry</a:t>
            </a:r>
            <a:endParaRPr lang="en-US" dirty="0"/>
          </a:p>
        </p:txBody>
      </p:sp>
      <p:sp>
        <p:nvSpPr>
          <p:cNvPr id="3" name="Content Placeholder 2"/>
          <p:cNvSpPr>
            <a:spLocks noGrp="1"/>
          </p:cNvSpPr>
          <p:nvPr>
            <p:ph idx="1"/>
          </p:nvPr>
        </p:nvSpPr>
        <p:spPr/>
        <p:txBody>
          <a:bodyPr/>
          <a:lstStyle/>
          <a:p>
            <a:pPr>
              <a:buNone/>
            </a:pPr>
            <a:r>
              <a:rPr lang="en-US" dirty="0" smtClean="0"/>
              <a:t>Iterative Approach from an object list.</a:t>
            </a:r>
          </a:p>
          <a:p>
            <a:pPr>
              <a:buNone/>
            </a:pPr>
            <a:r>
              <a:rPr lang="en-US" dirty="0" err="1" smtClean="0"/>
              <a:t>objectlist</a:t>
            </a:r>
            <a:r>
              <a:rPr lang="en-US" dirty="0" smtClean="0"/>
              <a:t>=</a:t>
            </a:r>
          </a:p>
          <a:p>
            <a:pPr>
              <a:buNone/>
            </a:pPr>
            <a:r>
              <a:rPr lang="en-US" dirty="0" smtClean="0"/>
              <a:t>[ 'the things I have',</a:t>
            </a:r>
          </a:p>
          <a:p>
            <a:pPr>
              <a:buNone/>
            </a:pPr>
            <a:r>
              <a:rPr lang="en-US" dirty="0" smtClean="0"/>
              <a:t> 'the people I love',</a:t>
            </a:r>
          </a:p>
          <a:p>
            <a:pPr>
              <a:buNone/>
            </a:pPr>
            <a:r>
              <a:rPr lang="en-US" dirty="0" smtClean="0"/>
              <a:t> 'the labors I do',</a:t>
            </a:r>
          </a:p>
          <a:p>
            <a:pPr>
              <a:buNone/>
            </a:pPr>
            <a:r>
              <a:rPr lang="en-US" dirty="0" smtClean="0"/>
              <a:t> 'the perceptions I experience',</a:t>
            </a:r>
          </a:p>
          <a:p>
            <a:pPr>
              <a:buNone/>
            </a:pPr>
            <a:r>
              <a:rPr lang="en-US" dirty="0" smtClean="0"/>
              <a:t> 'the thoughts I think', </a:t>
            </a:r>
          </a:p>
          <a:p>
            <a:pPr>
              <a:buNone/>
            </a:pPr>
            <a:r>
              <a:rPr lang="en-US" dirty="0" smtClean="0"/>
              <a:t>'the emotions I feel',</a:t>
            </a:r>
          </a:p>
          <a:p>
            <a:pPr>
              <a:buNone/>
            </a:pPr>
            <a:r>
              <a:rPr lang="en-US" dirty="0" smtClean="0"/>
              <a:t> 'the rules I follow']</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Steps</a:t>
            </a:r>
            <a:endParaRPr lang="en-US" dirty="0"/>
          </a:p>
        </p:txBody>
      </p:sp>
      <p:sp>
        <p:nvSpPr>
          <p:cNvPr id="3" name="Content Placeholder 2"/>
          <p:cNvSpPr>
            <a:spLocks noGrp="1"/>
          </p:cNvSpPr>
          <p:nvPr>
            <p:ph idx="1"/>
          </p:nvPr>
        </p:nvSpPr>
        <p:spPr/>
        <p:txBody>
          <a:bodyPr>
            <a:normAutofit/>
          </a:bodyPr>
          <a:lstStyle/>
          <a:p>
            <a:pPr>
              <a:buNone/>
            </a:pPr>
            <a:r>
              <a:rPr lang="en-US" dirty="0" smtClean="0"/>
              <a:t>Let “item” be an element in object list</a:t>
            </a:r>
          </a:p>
          <a:p>
            <a:pPr>
              <a:buNone/>
            </a:pPr>
            <a:endParaRPr lang="en-US" dirty="0"/>
          </a:p>
          <a:p>
            <a:pPr>
              <a:buNone/>
            </a:pPr>
            <a:r>
              <a:rPr lang="en-US" dirty="0" smtClean="0"/>
              <a:t>Step 1:'I am not '+item</a:t>
            </a:r>
          </a:p>
          <a:p>
            <a:pPr>
              <a:buNone/>
            </a:pPr>
            <a:r>
              <a:rPr lang="en-US" dirty="0" smtClean="0"/>
              <a:t>But at this moment…</a:t>
            </a:r>
          </a:p>
          <a:p>
            <a:pPr>
              <a:buNone/>
            </a:pPr>
            <a:r>
              <a:rPr lang="en-US" dirty="0" smtClean="0"/>
              <a:t>Step 2:item+' become me.‘(reverse order)</a:t>
            </a:r>
          </a:p>
          <a:p>
            <a:pPr>
              <a:buNone/>
            </a:pPr>
            <a:r>
              <a:rPr lang="en-US" dirty="0" smtClean="0"/>
              <a:t>Step 3:item(random)</a:t>
            </a:r>
          </a:p>
          <a:p>
            <a:pPr>
              <a:buNone/>
            </a:pPr>
            <a:r>
              <a:rPr lang="en-US" dirty="0" smtClean="0"/>
              <a:t>But I will be unhappy if I forget . . .</a:t>
            </a:r>
          </a:p>
          <a:p>
            <a:pPr>
              <a:buNone/>
            </a:pPr>
            <a:r>
              <a:rPr lang="en-US" dirty="0" smtClean="0"/>
              <a:t>Step 4: 'I am not '+item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based</a:t>
            </a:r>
            <a:endParaRPr lang="en-US" dirty="0"/>
          </a:p>
        </p:txBody>
      </p:sp>
      <p:sp>
        <p:nvSpPr>
          <p:cNvPr id="3" name="Content Placeholder 2"/>
          <p:cNvSpPr>
            <a:spLocks noGrp="1"/>
          </p:cNvSpPr>
          <p:nvPr>
            <p:ph idx="1"/>
          </p:nvPr>
        </p:nvSpPr>
        <p:spPr/>
        <p:txBody>
          <a:bodyPr/>
          <a:lstStyle/>
          <a:p>
            <a:pPr>
              <a:buNone/>
            </a:pPr>
            <a:r>
              <a:rPr lang="en-US" dirty="0" smtClean="0"/>
              <a:t>Its like fill in the blanks….</a:t>
            </a:r>
            <a:endParaRPr lang="en-US" dirty="0"/>
          </a:p>
        </p:txBody>
      </p:sp>
      <p:pic>
        <p:nvPicPr>
          <p:cNvPr id="2050" name="Picture 2"/>
          <p:cNvPicPr>
            <a:picLocks noChangeAspect="1" noChangeArrowheads="1"/>
          </p:cNvPicPr>
          <p:nvPr/>
        </p:nvPicPr>
        <p:blipFill>
          <a:blip r:embed="rId2"/>
          <a:srcRect/>
          <a:stretch>
            <a:fillRect/>
          </a:stretch>
        </p:blipFill>
        <p:spPr bwMode="auto">
          <a:xfrm>
            <a:off x="533400" y="2362200"/>
            <a:ext cx="7772400" cy="4142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838200" y="304800"/>
            <a:ext cx="7781391" cy="60363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other approaches:</a:t>
            </a:r>
            <a:endParaRPr lang="en-US" dirty="0"/>
          </a:p>
        </p:txBody>
      </p:sp>
      <p:sp>
        <p:nvSpPr>
          <p:cNvPr id="3" name="Content Placeholder 2"/>
          <p:cNvSpPr>
            <a:spLocks noGrp="1"/>
          </p:cNvSpPr>
          <p:nvPr>
            <p:ph idx="1"/>
          </p:nvPr>
        </p:nvSpPr>
        <p:spPr/>
        <p:txBody>
          <a:bodyPr>
            <a:normAutofit/>
          </a:bodyPr>
          <a:lstStyle/>
          <a:p>
            <a:pPr>
              <a:buNone/>
            </a:pPr>
            <a:r>
              <a:rPr lang="en-US" u="sng" dirty="0" smtClean="0"/>
              <a:t>Evolutionary Algorithms</a:t>
            </a:r>
          </a:p>
          <a:p>
            <a:pPr>
              <a:buNone/>
            </a:pPr>
            <a:r>
              <a:rPr lang="en-US" dirty="0" smtClean="0"/>
              <a:t>General  points:</a:t>
            </a:r>
          </a:p>
          <a:p>
            <a:pPr>
              <a:buNone/>
            </a:pPr>
            <a:r>
              <a:rPr lang="en-US" dirty="0" err="1" smtClean="0"/>
              <a:t>i</a:t>
            </a:r>
            <a:r>
              <a:rPr lang="en-US" dirty="0" smtClean="0"/>
              <a:t>)The scoring function can be made to give a higher scores to sentences that rhyme most has more </a:t>
            </a:r>
            <a:r>
              <a:rPr lang="en-US" dirty="0" err="1" smtClean="0"/>
              <a:t>aliterations</a:t>
            </a:r>
            <a:r>
              <a:rPr lang="en-US" dirty="0" smtClean="0"/>
              <a:t> </a:t>
            </a:r>
            <a:r>
              <a:rPr lang="en-US" dirty="0" err="1" smtClean="0"/>
              <a:t>metre</a:t>
            </a:r>
            <a:r>
              <a:rPr lang="en-US" dirty="0" smtClean="0"/>
              <a:t> etc.</a:t>
            </a:r>
          </a:p>
          <a:p>
            <a:pPr>
              <a:buNone/>
            </a:pPr>
            <a:r>
              <a:rPr lang="en-US" dirty="0" smtClean="0"/>
              <a:t>ii)randomness is well suited for “creativity” in poem generation(mutation in </a:t>
            </a:r>
            <a:r>
              <a:rPr lang="en-US" dirty="0" err="1" smtClean="0"/>
              <a:t>th</a:t>
            </a:r>
            <a:r>
              <a:rPr lang="en-US" dirty="0" smtClean="0"/>
              <a:t> EA approach)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EA poetry</a:t>
            </a:r>
            <a:endParaRPr lang="en-US" dirty="0"/>
          </a:p>
        </p:txBody>
      </p:sp>
      <p:sp>
        <p:nvSpPr>
          <p:cNvPr id="3" name="Content Placeholder 2"/>
          <p:cNvSpPr>
            <a:spLocks noGrp="1"/>
          </p:cNvSpPr>
          <p:nvPr>
            <p:ph idx="1"/>
          </p:nvPr>
        </p:nvSpPr>
        <p:spPr/>
        <p:txBody>
          <a:bodyPr/>
          <a:lstStyle/>
          <a:p>
            <a:pPr>
              <a:buNone/>
            </a:pPr>
            <a:r>
              <a:rPr lang="en-US" i="1" dirty="0" smtClean="0"/>
              <a:t>The cat is the cat which is dead.</a:t>
            </a:r>
          </a:p>
          <a:p>
            <a:pPr>
              <a:buNone/>
            </a:pPr>
            <a:r>
              <a:rPr lang="en-US" i="1" dirty="0" smtClean="0"/>
              <a:t>The bread which is gone is the bread.</a:t>
            </a:r>
          </a:p>
          <a:p>
            <a:pPr>
              <a:buNone/>
            </a:pPr>
            <a:r>
              <a:rPr lang="en-US" i="1" dirty="0" smtClean="0"/>
              <a:t>The cat which consumed</a:t>
            </a:r>
          </a:p>
          <a:p>
            <a:pPr>
              <a:buNone/>
            </a:pPr>
            <a:r>
              <a:rPr lang="en-US" i="1" dirty="0" smtClean="0"/>
              <a:t>the bread is the cat</a:t>
            </a:r>
          </a:p>
          <a:p>
            <a:pPr>
              <a:buNone/>
            </a:pPr>
            <a:r>
              <a:rPr lang="en-US" i="1" dirty="0" smtClean="0"/>
              <a:t>which gobbled the bread which is gone.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Sample output from ELUAR</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Sparkles of whiteness fly in my eyes,</a:t>
            </a:r>
          </a:p>
          <a:p>
            <a:pPr>
              <a:buNone/>
            </a:pPr>
            <a:r>
              <a:rPr lang="en-US" i="1" dirty="0" smtClean="0"/>
              <a:t>The moan of stars </a:t>
            </a:r>
            <a:r>
              <a:rPr lang="en-US" i="1" dirty="0" err="1" smtClean="0"/>
              <a:t>swang</a:t>
            </a:r>
            <a:r>
              <a:rPr lang="en-US" i="1" dirty="0" smtClean="0"/>
              <a:t> branches of trees,</a:t>
            </a:r>
          </a:p>
          <a:p>
            <a:pPr>
              <a:buNone/>
            </a:pPr>
            <a:r>
              <a:rPr lang="en-US" i="1" dirty="0" smtClean="0"/>
              <a:t>The heart of time sings in the snowy night.</a:t>
            </a:r>
          </a:p>
          <a:p>
            <a:pPr>
              <a:buNone/>
            </a:pPr>
            <a:r>
              <a:rPr lang="en-US" i="1" dirty="0" smtClean="0"/>
              <a:t>Seconds of Eternity fly in grass,</a:t>
            </a:r>
          </a:p>
          <a:p>
            <a:pPr>
              <a:buNone/>
            </a:pPr>
            <a:r>
              <a:rPr lang="en-US" i="1" dirty="0" smtClean="0"/>
              <a:t>The Clock of rain turns,</a:t>
            </a:r>
          </a:p>
          <a:p>
            <a:pPr>
              <a:buNone/>
            </a:pPr>
            <a:r>
              <a:rPr lang="en-US" i="1" dirty="0" smtClean="0"/>
              <a:t>Death of the Apples,</a:t>
            </a:r>
          </a:p>
          <a:p>
            <a:pPr>
              <a:buNone/>
            </a:pPr>
            <a:r>
              <a:rPr lang="en-US" i="1" dirty="0" smtClean="0"/>
              <a:t>The Equinox penetrates the words.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a:buNone/>
            </a:pPr>
            <a:r>
              <a:rPr lang="en-US" dirty="0" smtClean="0"/>
              <a:t>Creativity and the stages of creative process</a:t>
            </a:r>
          </a:p>
          <a:p>
            <a:pPr>
              <a:buNone/>
            </a:pPr>
            <a:r>
              <a:rPr lang="en-US" dirty="0" smtClean="0"/>
              <a:t>Computational </a:t>
            </a:r>
            <a:r>
              <a:rPr lang="en-US" dirty="0" smtClean="0"/>
              <a:t>Creativity</a:t>
            </a:r>
          </a:p>
          <a:p>
            <a:pPr>
              <a:buNone/>
            </a:pPr>
            <a:r>
              <a:rPr lang="en-US" dirty="0" smtClean="0"/>
              <a:t>Artificial Poetry</a:t>
            </a:r>
          </a:p>
          <a:p>
            <a:pPr>
              <a:buNone/>
            </a:pPr>
            <a:r>
              <a:rPr lang="en-US" dirty="0" smtClean="0"/>
              <a:t>Types of artificial poetry</a:t>
            </a:r>
          </a:p>
          <a:p>
            <a:pPr>
              <a:buNone/>
            </a:pPr>
            <a:r>
              <a:rPr lang="en-US" dirty="0" smtClean="0"/>
              <a:t>Poetry using bigram and </a:t>
            </a:r>
            <a:r>
              <a:rPr lang="en-US" dirty="0" err="1" smtClean="0"/>
              <a:t>wordnet</a:t>
            </a:r>
            <a:endParaRPr lang="en-US" dirty="0" smtClean="0"/>
          </a:p>
          <a:p>
            <a:pPr>
              <a:buNone/>
            </a:pPr>
            <a:r>
              <a:rPr lang="en-US" dirty="0" smtClean="0"/>
              <a:t>Some demonstrations in between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output from ALFRED</a:t>
            </a:r>
            <a:endParaRPr lang="en-US" dirty="0"/>
          </a:p>
        </p:txBody>
      </p:sp>
      <p:sp>
        <p:nvSpPr>
          <p:cNvPr id="3" name="Content Placeholder 2"/>
          <p:cNvSpPr>
            <a:spLocks noGrp="1"/>
          </p:cNvSpPr>
          <p:nvPr>
            <p:ph idx="1"/>
          </p:nvPr>
        </p:nvSpPr>
        <p:spPr/>
        <p:txBody>
          <a:bodyPr/>
          <a:lstStyle/>
          <a:p>
            <a:pPr>
              <a:buNone/>
            </a:pPr>
            <a:r>
              <a:rPr lang="en-US" i="1" dirty="0" err="1" smtClean="0"/>
              <a:t>wheresoever</a:t>
            </a:r>
            <a:r>
              <a:rPr lang="en-US" i="1" dirty="0" smtClean="0"/>
              <a:t> amorphous – just barely the nightclub,</a:t>
            </a:r>
          </a:p>
          <a:p>
            <a:pPr>
              <a:buNone/>
            </a:pPr>
            <a:r>
              <a:rPr lang="en-US" i="1" dirty="0" smtClean="0"/>
              <a:t>howsoever apostolic amidst a calamity,</a:t>
            </a:r>
          </a:p>
          <a:p>
            <a:pPr>
              <a:buNone/>
            </a:pPr>
            <a:r>
              <a:rPr lang="en-US" i="1" dirty="0" smtClean="0"/>
              <a:t>a dragon will irrigate a Copernican currant – an emphysema.</a:t>
            </a:r>
          </a:p>
          <a:p>
            <a:pPr>
              <a:buNone/>
            </a:pPr>
            <a:r>
              <a:rPr lang="en-US" i="1" dirty="0" smtClean="0"/>
              <a:t>His cowlick must have incinerated a housebroken revelry as per a melamine.</a:t>
            </a:r>
          </a:p>
          <a:p>
            <a:pPr>
              <a:buNone/>
            </a:pPr>
            <a:r>
              <a:rPr lang="en-US" i="1" dirty="0" smtClean="0"/>
              <a:t>your inactive hydrocarbon could atone.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have a digression </a:t>
            </a:r>
            <a:endParaRPr lang="en-US" dirty="0"/>
          </a:p>
        </p:txBody>
      </p:sp>
      <p:sp>
        <p:nvSpPr>
          <p:cNvPr id="3" name="Content Placeholder 2"/>
          <p:cNvSpPr>
            <a:spLocks noGrp="1"/>
          </p:cNvSpPr>
          <p:nvPr>
            <p:ph idx="1"/>
          </p:nvPr>
        </p:nvSpPr>
        <p:spPr/>
        <p:txBody>
          <a:bodyPr/>
          <a:lstStyle/>
          <a:p>
            <a:pPr>
              <a:buNone/>
            </a:pPr>
            <a:r>
              <a:rPr lang="en-US" dirty="0" smtClean="0"/>
              <a:t>Fun with syllables and words</a:t>
            </a:r>
          </a:p>
          <a:p>
            <a:pPr>
              <a:buNone/>
            </a:pPr>
            <a:r>
              <a:rPr lang="en-US" dirty="0" smtClean="0"/>
              <a:t>The STANDUP joke generator:</a:t>
            </a:r>
          </a:p>
          <a:p>
            <a:pPr>
              <a:buNone/>
            </a:pPr>
            <a:r>
              <a:rPr lang="en-US" dirty="0" smtClean="0"/>
              <a:t>It is a software that generates jokes on the fly</a:t>
            </a:r>
            <a:r>
              <a:rPr lang="en-US" dirty="0" smtClean="0"/>
              <a:t>.</a:t>
            </a:r>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Joke generators:</a:t>
            </a:r>
            <a:endParaRPr lang="en-US" dirty="0"/>
          </a:p>
        </p:txBody>
      </p:sp>
      <p:sp>
        <p:nvSpPr>
          <p:cNvPr id="3" name="Content Placeholder 2"/>
          <p:cNvSpPr>
            <a:spLocks noGrp="1"/>
          </p:cNvSpPr>
          <p:nvPr>
            <p:ph idx="1"/>
          </p:nvPr>
        </p:nvSpPr>
        <p:spPr/>
        <p:txBody>
          <a:bodyPr/>
          <a:lstStyle/>
          <a:p>
            <a:pPr>
              <a:buNone/>
            </a:pPr>
            <a:r>
              <a:rPr lang="en-US" dirty="0" smtClean="0"/>
              <a:t>JAPE:</a:t>
            </a:r>
          </a:p>
          <a:p>
            <a:pPr>
              <a:buNone/>
            </a:pPr>
            <a:r>
              <a:rPr lang="en-US" dirty="0" smtClean="0"/>
              <a:t> Graeme Ritchie and Kim </a:t>
            </a:r>
            <a:r>
              <a:rPr lang="en-US" dirty="0" err="1" smtClean="0"/>
              <a:t>Binsted</a:t>
            </a:r>
            <a:r>
              <a:rPr lang="en-US" dirty="0" smtClean="0"/>
              <a:t> in their 1994 research paper described a computer program, JAPE, designed to generate question-answer-type </a:t>
            </a:r>
            <a:r>
              <a:rPr lang="en-US" dirty="0" smtClean="0"/>
              <a:t>pun from </a:t>
            </a:r>
            <a:r>
              <a:rPr lang="en-US" dirty="0" smtClean="0"/>
              <a:t>a general, i.e., non-humorous, lexicon</a:t>
            </a:r>
            <a:r>
              <a:rPr lang="en-US" dirty="0" smtClean="0"/>
              <a:t>.</a:t>
            </a:r>
            <a:endParaRPr lang="en-US" baseline="30000" dirty="0" smtClean="0"/>
          </a:p>
          <a:p>
            <a:pPr>
              <a:buNone/>
            </a:pPr>
            <a:r>
              <a:rPr lang="en-US" dirty="0" smtClean="0"/>
              <a:t> (The program name is an acronym for "Joke Analysis and Production Engine".)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examples produced by JAPE are:</a:t>
            </a:r>
            <a:endParaRPr lang="en-US" dirty="0"/>
          </a:p>
        </p:txBody>
      </p:sp>
      <p:sp>
        <p:nvSpPr>
          <p:cNvPr id="3" name="Content Placeholder 2"/>
          <p:cNvSpPr>
            <a:spLocks noGrp="1"/>
          </p:cNvSpPr>
          <p:nvPr>
            <p:ph idx="1"/>
          </p:nvPr>
        </p:nvSpPr>
        <p:spPr/>
        <p:txBody>
          <a:bodyPr/>
          <a:lstStyle/>
          <a:p>
            <a:pPr>
              <a:buNone/>
            </a:pPr>
            <a:r>
              <a:rPr lang="en-US" dirty="0" smtClean="0"/>
              <a:t>Q: What is the difference between leaves and a car</a:t>
            </a:r>
            <a:r>
              <a:rPr lang="en-US" dirty="0" smtClean="0"/>
              <a:t>?</a:t>
            </a:r>
          </a:p>
          <a:p>
            <a:pPr>
              <a:buNone/>
            </a:pPr>
            <a:r>
              <a:rPr lang="en-US" dirty="0" smtClean="0"/>
              <a:t>A</a:t>
            </a:r>
            <a:r>
              <a:rPr lang="en-US" dirty="0" smtClean="0"/>
              <a:t>: One you brush and rake, the other you rush and brake</a:t>
            </a:r>
            <a:r>
              <a:rPr lang="en-US" dirty="0" smtClean="0"/>
              <a:t>.</a:t>
            </a:r>
          </a:p>
          <a:p>
            <a:pPr>
              <a:buNone/>
            </a:pPr>
            <a:endParaRPr lang="en-US" dirty="0" smtClean="0"/>
          </a:p>
          <a:p>
            <a:pPr>
              <a:buNone/>
            </a:pPr>
            <a:r>
              <a:rPr lang="en-US" dirty="0" smtClean="0"/>
              <a:t>Q</a:t>
            </a:r>
            <a:r>
              <a:rPr lang="en-US" dirty="0" smtClean="0"/>
              <a:t>: What do you call a strange market</a:t>
            </a:r>
            <a:r>
              <a:rPr lang="en-US" dirty="0" smtClean="0"/>
              <a:t>?</a:t>
            </a:r>
          </a:p>
          <a:p>
            <a:pPr>
              <a:buNone/>
            </a:pPr>
            <a:r>
              <a:rPr lang="en-US" dirty="0" smtClean="0"/>
              <a:t>A</a:t>
            </a:r>
            <a:r>
              <a:rPr lang="en-US" dirty="0" smtClean="0"/>
              <a:t>: A bizarre bazaar.</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STANDUP</a:t>
            </a:r>
            <a:r>
              <a:rPr lang="en-US" dirty="0" smtClean="0">
                <a:sym typeface="Wingdings" pitchFamily="2" charset="2"/>
              </a:rPr>
              <a:t>: </a:t>
            </a:r>
            <a:endParaRPr lang="en-US" dirty="0"/>
          </a:p>
        </p:txBody>
      </p:sp>
      <p:sp>
        <p:nvSpPr>
          <p:cNvPr id="3" name="Content Placeholder 2"/>
          <p:cNvSpPr>
            <a:spLocks noGrp="1"/>
          </p:cNvSpPr>
          <p:nvPr>
            <p:ph idx="1"/>
          </p:nvPr>
        </p:nvSpPr>
        <p:spPr/>
        <p:txBody>
          <a:bodyPr>
            <a:normAutofit/>
          </a:bodyPr>
          <a:lstStyle/>
          <a:p>
            <a:pPr>
              <a:buNone/>
            </a:pPr>
            <a:r>
              <a:rPr lang="en-US" dirty="0" smtClean="0"/>
              <a:t>	Since then[1994] </a:t>
            </a:r>
            <a:r>
              <a:rPr lang="en-US" dirty="0" smtClean="0"/>
              <a:t>the approach has been improved, and the latest report, dated 2007, describes the STANDUP joke generator, implemented in Java programming </a:t>
            </a:r>
            <a:r>
              <a:rPr lang="en-US" dirty="0" smtClean="0"/>
              <a:t>language</a:t>
            </a:r>
            <a:r>
              <a:rPr lang="en-US" dirty="0" smtClean="0"/>
              <a:t>. The STANDUP generator was tested on children within the framework of analyzing its usability for language skills development for children with communication disabilities, e.g., because of cerebral </a:t>
            </a:r>
            <a:r>
              <a:rPr lang="en-US" dirty="0" smtClean="0"/>
              <a:t>palsy.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STANDUP(Cont…)</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t>(</a:t>
            </a:r>
            <a:r>
              <a:rPr lang="en-US" dirty="0" smtClean="0"/>
              <a:t>The project name is an acronym for "System To Augment Non-speakers' Dialog Using Puns" and an allusion to standup comedy.) Children responded to this "language playground" with enthusiasm, and showed marked improvement on certain types of language </a:t>
            </a:r>
            <a:r>
              <a:rPr lang="en-US" dirty="0" smtClean="0"/>
              <a:t>tests.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Jokes generated by STANDUP:</a:t>
            </a:r>
            <a:endParaRPr lang="en-US" dirty="0"/>
          </a:p>
        </p:txBody>
      </p:sp>
      <p:sp>
        <p:nvSpPr>
          <p:cNvPr id="3" name="Content Placeholder 2"/>
          <p:cNvSpPr>
            <a:spLocks noGrp="1"/>
          </p:cNvSpPr>
          <p:nvPr>
            <p:ph idx="1"/>
          </p:nvPr>
        </p:nvSpPr>
        <p:spPr/>
        <p:txBody>
          <a:bodyPr/>
          <a:lstStyle/>
          <a:p>
            <a:pPr>
              <a:buNone/>
            </a:pPr>
            <a:r>
              <a:rPr lang="en-US" dirty="0" smtClean="0"/>
              <a:t>What do you get when you cross a GOD Almighty   and</a:t>
            </a:r>
          </a:p>
          <a:p>
            <a:pPr>
              <a:buNone/>
            </a:pPr>
            <a:r>
              <a:rPr lang="en-US" dirty="0" smtClean="0"/>
              <a:t>	</a:t>
            </a:r>
            <a:r>
              <a:rPr lang="en-US" dirty="0" smtClean="0"/>
              <a:t>a plan .A divine design .</a:t>
            </a:r>
          </a:p>
          <a:p>
            <a:pPr>
              <a:buNone/>
            </a:pPr>
            <a:r>
              <a:rPr lang="en-US" dirty="0" smtClean="0"/>
              <a:t> </a:t>
            </a:r>
          </a:p>
          <a:p>
            <a:pPr>
              <a:buNone/>
            </a:pPr>
            <a:r>
              <a:rPr lang="en-US" dirty="0" smtClean="0"/>
              <a:t>How is a gray start like a dense point. They are kind of dull beginning.</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Infinite monkey theorem</a:t>
            </a:r>
            <a:br>
              <a:rPr lang="en-US" dirty="0"/>
            </a:br>
            <a:endParaRPr lang="en-US" dirty="0"/>
          </a:p>
        </p:txBody>
      </p:sp>
      <p:sp>
        <p:nvSpPr>
          <p:cNvPr id="3" name="Content Placeholder 2"/>
          <p:cNvSpPr>
            <a:spLocks noGrp="1"/>
          </p:cNvSpPr>
          <p:nvPr>
            <p:ph idx="1"/>
          </p:nvPr>
        </p:nvSpPr>
        <p:spPr/>
        <p:txBody>
          <a:bodyPr/>
          <a:lstStyle/>
          <a:p>
            <a:pPr>
              <a:buNone/>
            </a:pPr>
            <a:r>
              <a:rPr lang="en-US" dirty="0" smtClean="0"/>
              <a:t>	The</a:t>
            </a:r>
            <a:r>
              <a:rPr lang="en-US" dirty="0"/>
              <a:t> </a:t>
            </a:r>
            <a:r>
              <a:rPr lang="en-US" b="1" dirty="0"/>
              <a:t>infinite monkey theorem</a:t>
            </a:r>
            <a:r>
              <a:rPr lang="en-US" dirty="0"/>
              <a:t> states that a monkey hitting keys at </a:t>
            </a:r>
            <a:r>
              <a:rPr lang="en-US" u="sng" dirty="0"/>
              <a:t>random</a:t>
            </a:r>
            <a:r>
              <a:rPr lang="en-US" dirty="0"/>
              <a:t> on a typewriter keyboard for an infinite amount of time </a:t>
            </a:r>
            <a:r>
              <a:rPr lang="en-US" dirty="0" smtClean="0"/>
              <a:t>will almost </a:t>
            </a:r>
            <a:r>
              <a:rPr lang="en-US" dirty="0"/>
              <a:t>surely type a given text, such as the complete works of William Shakespeare</a:t>
            </a:r>
            <a:r>
              <a:rPr lang="en-US" dirty="0" smtClean="0"/>
              <a:t>.</a:t>
            </a:r>
          </a:p>
          <a:p>
            <a:pPr>
              <a:buNone/>
            </a:pPr>
            <a:r>
              <a:rPr lang="en-US" dirty="0"/>
              <a:t>	</a:t>
            </a:r>
          </a:p>
          <a:p>
            <a:pPr>
              <a:buNone/>
            </a:pPr>
            <a:r>
              <a:rPr lang="en-US" dirty="0" smtClean="0"/>
              <a:t>	Why cant the computer do it??</a:t>
            </a:r>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words of wisdom</a:t>
            </a:r>
            <a:endParaRPr lang="en-US" dirty="0"/>
          </a:p>
        </p:txBody>
      </p:sp>
      <p:sp>
        <p:nvSpPr>
          <p:cNvPr id="3" name="Content Placeholder 2"/>
          <p:cNvSpPr>
            <a:spLocks noGrp="1"/>
          </p:cNvSpPr>
          <p:nvPr>
            <p:ph idx="1"/>
          </p:nvPr>
        </p:nvSpPr>
        <p:spPr/>
        <p:txBody>
          <a:bodyPr/>
          <a:lstStyle/>
          <a:p>
            <a:pPr>
              <a:buNone/>
            </a:pPr>
            <a:r>
              <a:rPr lang="en-US" dirty="0" smtClean="0"/>
              <a:t>	“It </a:t>
            </a:r>
            <a:r>
              <a:rPr lang="en-US" dirty="0"/>
              <a:t>had seen all your head</a:t>
            </a:r>
            <a:r>
              <a:rPr lang="en-US" dirty="0" smtClean="0"/>
              <a:t/>
            </a:r>
            <a:br>
              <a:rPr lang="en-US" dirty="0" smtClean="0"/>
            </a:br>
            <a:r>
              <a:rPr lang="en-US" dirty="0"/>
              <a:t>Like an idea has gone mad</a:t>
            </a:r>
            <a:r>
              <a:rPr lang="en-US" dirty="0" smtClean="0"/>
              <a:t/>
            </a:r>
            <a:br>
              <a:rPr lang="en-US" dirty="0" smtClean="0"/>
            </a:br>
            <a:r>
              <a:rPr lang="en-US" dirty="0"/>
              <a:t>Or other man in one is</a:t>
            </a:r>
            <a:r>
              <a:rPr lang="en-US" dirty="0" smtClean="0"/>
              <a:t/>
            </a:r>
            <a:br>
              <a:rPr lang="en-US" dirty="0" smtClean="0"/>
            </a:br>
            <a:r>
              <a:rPr lang="en-US" dirty="0"/>
              <a:t>In an air as a crisis</a:t>
            </a:r>
            <a:r>
              <a:rPr lang="en-US" dirty="0" smtClean="0"/>
              <a:t/>
            </a:r>
            <a:br>
              <a:rPr lang="en-US" dirty="0" smtClean="0"/>
            </a:br>
            <a:r>
              <a:rPr lang="en-US" dirty="0"/>
              <a:t>Personalities may come back a good</a:t>
            </a:r>
            <a:r>
              <a:rPr lang="en-US" dirty="0" smtClean="0"/>
              <a:t/>
            </a:r>
            <a:br>
              <a:rPr lang="en-US" dirty="0" smtClean="0"/>
            </a:br>
            <a:r>
              <a:rPr lang="en-US" dirty="0"/>
              <a:t>Thing like a good sense </a:t>
            </a:r>
            <a:r>
              <a:rPr lang="en-US" dirty="0" smtClean="0"/>
              <a:t>stood”</a:t>
            </a:r>
          </a:p>
          <a:p>
            <a:pPr>
              <a:buNone/>
            </a:pPr>
            <a:r>
              <a:rPr lang="en-US" dirty="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wordnet</a:t>
            </a:r>
            <a:r>
              <a:rPr lang="en-US" dirty="0" smtClean="0"/>
              <a:t> based approach</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The extension of the next word prediction.</a:t>
            </a:r>
          </a:p>
          <a:p>
            <a:pPr>
              <a:buNone/>
            </a:pPr>
            <a:r>
              <a:rPr lang="en-US" dirty="0" smtClean="0"/>
              <a:t>(Bigrams)</a:t>
            </a:r>
            <a:endParaRPr lang="en-US" dirty="0"/>
          </a:p>
          <a:p>
            <a:pPr>
              <a:buNone/>
            </a:pPr>
            <a:r>
              <a:rPr lang="en-US" dirty="0" smtClean="0"/>
              <a:t>Some Math:</a:t>
            </a:r>
          </a:p>
          <a:p>
            <a:pPr>
              <a:buNone/>
            </a:pPr>
            <a:r>
              <a:rPr lang="en-US" dirty="0"/>
              <a:t>	</a:t>
            </a:r>
            <a:r>
              <a:rPr lang="en-US" dirty="0" err="1" smtClean="0"/>
              <a:t>argmax</a:t>
            </a:r>
            <a:r>
              <a:rPr lang="en-US" dirty="0" smtClean="0"/>
              <a:t>∑</a:t>
            </a:r>
            <a:r>
              <a:rPr lang="en-US" baseline="-46000" dirty="0" smtClean="0"/>
              <a:t>(</a:t>
            </a:r>
            <a:r>
              <a:rPr lang="en-US" baseline="-46000" dirty="0" err="1" smtClean="0"/>
              <a:t>Nw</a:t>
            </a:r>
            <a:r>
              <a:rPr lang="en-US" baseline="-46000" dirty="0" smtClean="0"/>
              <a:t>)</a:t>
            </a:r>
            <a:r>
              <a:rPr lang="en-US" dirty="0" smtClean="0"/>
              <a:t>∑</a:t>
            </a:r>
            <a:r>
              <a:rPr lang="en-US" baseline="-46000" dirty="0" smtClean="0"/>
              <a:t>(</a:t>
            </a:r>
            <a:r>
              <a:rPr lang="en-US" baseline="-46000" dirty="0" err="1" smtClean="0"/>
              <a:t>Tw</a:t>
            </a:r>
            <a:r>
              <a:rPr lang="en-US" baseline="-46000" dirty="0" smtClean="0"/>
              <a:t>)</a:t>
            </a:r>
            <a:r>
              <a:rPr lang="en-US" dirty="0" smtClean="0"/>
              <a:t>I(</a:t>
            </a:r>
            <a:r>
              <a:rPr lang="en-US" dirty="0" err="1" smtClean="0"/>
              <a:t>Tw</a:t>
            </a:r>
            <a:r>
              <a:rPr lang="en-US" dirty="0" smtClean="0"/>
              <a:t>)*</a:t>
            </a:r>
            <a:r>
              <a:rPr lang="en-US" dirty="0" err="1" smtClean="0"/>
              <a:t>sim</a:t>
            </a:r>
            <a:r>
              <a:rPr lang="en-US" dirty="0" smtClean="0"/>
              <a:t>(</a:t>
            </a:r>
            <a:r>
              <a:rPr lang="en-US" dirty="0" err="1" smtClean="0"/>
              <a:t>Syn</a:t>
            </a:r>
            <a:r>
              <a:rPr lang="en-US" dirty="0" smtClean="0"/>
              <a:t>(</a:t>
            </a:r>
            <a:r>
              <a:rPr lang="en-US" dirty="0" err="1" smtClean="0"/>
              <a:t>Nw</a:t>
            </a:r>
            <a:r>
              <a:rPr lang="en-US" dirty="0" smtClean="0"/>
              <a:t>),</a:t>
            </a:r>
            <a:r>
              <a:rPr lang="en-US" dirty="0" err="1" smtClean="0"/>
              <a:t>Syn</a:t>
            </a:r>
            <a:r>
              <a:rPr lang="en-US" dirty="0" smtClean="0"/>
              <a:t>(</a:t>
            </a:r>
            <a:r>
              <a:rPr lang="en-US" dirty="0" err="1" smtClean="0"/>
              <a:t>Tw</a:t>
            </a:r>
            <a:r>
              <a:rPr lang="en-US" dirty="0" smtClean="0"/>
              <a:t>))</a:t>
            </a:r>
          </a:p>
          <a:p>
            <a:pPr>
              <a:buNone/>
            </a:pPr>
            <a:endParaRPr lang="en-US" dirty="0" smtClean="0"/>
          </a:p>
          <a:p>
            <a:pPr>
              <a:buNone/>
            </a:pPr>
            <a:r>
              <a:rPr lang="en-US" dirty="0" smtClean="0"/>
              <a:t>Where </a:t>
            </a:r>
            <a:r>
              <a:rPr lang="en-US" dirty="0" err="1" smtClean="0"/>
              <a:t>argmax</a:t>
            </a:r>
            <a:r>
              <a:rPr lang="en-US" dirty="0" smtClean="0"/>
              <a:t> is over </a:t>
            </a:r>
            <a:r>
              <a:rPr lang="en-US" dirty="0" err="1" smtClean="0"/>
              <a:t>Nw</a:t>
            </a:r>
            <a:endParaRPr lang="en-US" dirty="0" smtClean="0"/>
          </a:p>
          <a:p>
            <a:pPr>
              <a:buNone/>
            </a:pPr>
            <a:r>
              <a:rPr lang="en-US" dirty="0" smtClean="0"/>
              <a:t>Here </a:t>
            </a:r>
            <a:r>
              <a:rPr lang="en-US" dirty="0" err="1" smtClean="0"/>
              <a:t>nw</a:t>
            </a:r>
            <a:r>
              <a:rPr lang="en-US" dirty="0" smtClean="0"/>
              <a:t>=</a:t>
            </a:r>
            <a:r>
              <a:rPr lang="en-US" dirty="0" err="1" smtClean="0"/>
              <a:t>argmax</a:t>
            </a:r>
            <a:r>
              <a:rPr lang="en-US" dirty="0" smtClean="0"/>
              <a:t>(</a:t>
            </a:r>
            <a:r>
              <a:rPr lang="en-US" dirty="0" err="1" smtClean="0"/>
              <a:t>wi,wj</a:t>
            </a:r>
            <a:r>
              <a:rPr lang="en-US" dirty="0" smtClean="0"/>
              <a:t>)  maximizing over </a:t>
            </a:r>
            <a:r>
              <a:rPr lang="en-US" dirty="0" err="1" smtClean="0"/>
              <a:t>wj</a:t>
            </a:r>
            <a:endParaRPr lang="en-US" dirty="0" smtClean="0"/>
          </a:p>
          <a:p>
            <a:pPr>
              <a:buNone/>
            </a:pPr>
            <a:r>
              <a:rPr lang="en-US" dirty="0" err="1" smtClean="0"/>
              <a:t>Sim</a:t>
            </a:r>
            <a:r>
              <a:rPr lang="en-US" dirty="0" smtClean="0"/>
              <a:t> is a similarity function</a:t>
            </a:r>
          </a:p>
          <a:p>
            <a:pPr>
              <a:buNone/>
            </a:pPr>
            <a:r>
              <a:rPr lang="en-US" dirty="0" err="1" smtClean="0"/>
              <a:t>Syn</a:t>
            </a:r>
            <a:r>
              <a:rPr lang="en-US" dirty="0" smtClean="0"/>
              <a:t>(W) refers to the </a:t>
            </a:r>
            <a:r>
              <a:rPr lang="en-US" dirty="0" err="1" smtClean="0"/>
              <a:t>synset</a:t>
            </a:r>
            <a:r>
              <a:rPr lang="en-US" dirty="0" smtClean="0"/>
              <a:t> of the words</a:t>
            </a:r>
          </a:p>
          <a:p>
            <a:pPr>
              <a:buNone/>
            </a:pPr>
            <a:r>
              <a:rPr lang="en-US" dirty="0" err="1" smtClean="0"/>
              <a:t>Tw</a:t>
            </a:r>
            <a:r>
              <a:rPr lang="en-US" dirty="0" smtClean="0"/>
              <a:t> is text </a:t>
            </a:r>
            <a:r>
              <a:rPr lang="en-US" dirty="0" err="1" smtClean="0"/>
              <a:t>word.Nw</a:t>
            </a:r>
            <a:r>
              <a:rPr lang="en-US" dirty="0" smtClean="0"/>
              <a:t> is the next possible word.</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motivated?</a:t>
            </a:r>
            <a:endParaRPr lang="en-US" dirty="0"/>
          </a:p>
        </p:txBody>
      </p:sp>
      <p:sp>
        <p:nvSpPr>
          <p:cNvPr id="3" name="Content Placeholder 2"/>
          <p:cNvSpPr>
            <a:spLocks noGrp="1"/>
          </p:cNvSpPr>
          <p:nvPr>
            <p:ph idx="1"/>
          </p:nvPr>
        </p:nvSpPr>
        <p:spPr/>
        <p:txBody>
          <a:bodyPr/>
          <a:lstStyle/>
          <a:p>
            <a:pPr>
              <a:buNone/>
            </a:pPr>
            <a:r>
              <a:rPr lang="en-US" dirty="0" smtClean="0"/>
              <a:t>   Computers can do many things that human beings can do. Some times better.</a:t>
            </a:r>
          </a:p>
          <a:p>
            <a:pPr>
              <a:buNone/>
            </a:pPr>
            <a:r>
              <a:rPr lang="en-US" dirty="0" smtClean="0"/>
              <a:t>	Try this: </a:t>
            </a:r>
          </a:p>
          <a:p>
            <a:pPr>
              <a:buNone/>
            </a:pPr>
            <a:r>
              <a:rPr lang="en-US" dirty="0" smtClean="0"/>
              <a:t>	1231467284678*3632778937982793987/7237378</a:t>
            </a:r>
          </a:p>
          <a:p>
            <a:pPr>
              <a:buNone/>
            </a:pPr>
            <a:endParaRPr lang="en-US" dirty="0" smtClean="0"/>
          </a:p>
          <a:p>
            <a:pPr>
              <a:buNone/>
            </a:pPr>
            <a:r>
              <a:rPr lang="en-US" dirty="0" smtClean="0"/>
              <a:t>	 Computers are put in “Technology ” and the  “science “ category.</a:t>
            </a:r>
          </a:p>
          <a:p>
            <a:pPr>
              <a:buNone/>
            </a:pPr>
            <a:r>
              <a:rPr lang="en-US" dirty="0" smtClean="0"/>
              <a:t>	All the arts are by human.</a:t>
            </a:r>
          </a:p>
          <a:p>
            <a:pPr>
              <a:buNone/>
            </a:pPr>
            <a:r>
              <a:rPr lang="en-US" dirty="0" smtClean="0"/>
              <a:t>	So why should the computers be behind.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some rhymes and Simile</a:t>
            </a:r>
            <a:endParaRPr lang="en-US" dirty="0"/>
          </a:p>
        </p:txBody>
      </p:sp>
      <p:sp>
        <p:nvSpPr>
          <p:cNvPr id="3" name="Content Placeholder 2"/>
          <p:cNvSpPr>
            <a:spLocks noGrp="1"/>
          </p:cNvSpPr>
          <p:nvPr>
            <p:ph idx="1"/>
          </p:nvPr>
        </p:nvSpPr>
        <p:spPr/>
        <p:txBody>
          <a:bodyPr>
            <a:normAutofit/>
          </a:bodyPr>
          <a:lstStyle/>
          <a:p>
            <a:pPr>
              <a:buNone/>
            </a:pPr>
            <a:r>
              <a:rPr lang="en-US" dirty="0"/>
              <a:t>	</a:t>
            </a:r>
            <a:r>
              <a:rPr lang="en-US" dirty="0" smtClean="0"/>
              <a:t>Eureka !!</a:t>
            </a:r>
          </a:p>
          <a:p>
            <a:pPr>
              <a:buNone/>
            </a:pPr>
            <a:r>
              <a:rPr lang="en-US" dirty="0"/>
              <a:t>	</a:t>
            </a:r>
            <a:r>
              <a:rPr lang="en-US" dirty="0" smtClean="0"/>
              <a:t> We have a poetry generator.</a:t>
            </a:r>
          </a:p>
          <a:p>
            <a:pPr>
              <a:buNone/>
            </a:pPr>
            <a:r>
              <a:rPr lang="en-US" dirty="0" smtClean="0"/>
              <a:t>	</a:t>
            </a:r>
          </a:p>
          <a:p>
            <a:pPr>
              <a:buNone/>
            </a:pPr>
            <a:r>
              <a:rPr lang="en-US" dirty="0"/>
              <a:t>	</a:t>
            </a:r>
            <a:r>
              <a:rPr lang="en-US" dirty="0" err="1" smtClean="0"/>
              <a:t>i</a:t>
            </a:r>
            <a:r>
              <a:rPr lang="en-US" dirty="0" smtClean="0"/>
              <a:t>)For rhymes we matched the last two or three letters of the last word.</a:t>
            </a:r>
          </a:p>
          <a:p>
            <a:pPr>
              <a:buNone/>
            </a:pPr>
            <a:r>
              <a:rPr lang="en-US" dirty="0"/>
              <a:t>	</a:t>
            </a:r>
            <a:r>
              <a:rPr lang="en-US" dirty="0" smtClean="0"/>
              <a:t>Could have done better .(Parallel phoneme corpus.)</a:t>
            </a:r>
          </a:p>
          <a:p>
            <a:pPr>
              <a:buNone/>
            </a:pPr>
            <a:r>
              <a:rPr lang="en-US" dirty="0" smtClean="0"/>
              <a:t>	ii)For simile give “like” a higher probability as next word.</a:t>
            </a:r>
          </a:p>
          <a:p>
            <a:pPr>
              <a:buNone/>
            </a:pP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Rhyme is not about matching  letters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Why not match syllables instead of end letters for rhyming.</a:t>
            </a:r>
          </a:p>
          <a:p>
            <a:pPr>
              <a:buNone/>
            </a:pPr>
            <a:r>
              <a:rPr lang="en-US" dirty="0" smtClean="0"/>
              <a:t>Thanks to CMU dictionary we have the syllables.</a:t>
            </a:r>
          </a:p>
          <a:p>
            <a:pPr>
              <a:buNone/>
            </a:pPr>
            <a:endParaRPr lang="en-US" dirty="0" smtClean="0"/>
          </a:p>
          <a:p>
            <a:pPr>
              <a:buNone/>
            </a:pPr>
            <a:r>
              <a:rPr lang="en-US" dirty="0" smtClean="0"/>
              <a:t>('fir', ['F', 'ER1']) </a:t>
            </a:r>
          </a:p>
          <a:p>
            <a:pPr>
              <a:buNone/>
            </a:pPr>
            <a:r>
              <a:rPr lang="en-US" dirty="0" smtClean="0"/>
              <a:t>('fire', ['F', 'AY1', 'ER0']) </a:t>
            </a:r>
          </a:p>
          <a:p>
            <a:pPr>
              <a:buNone/>
            </a:pPr>
            <a:r>
              <a:rPr lang="en-US" dirty="0" smtClean="0"/>
              <a:t>('fire', ['F', 'AY1', 'R'])</a:t>
            </a:r>
          </a:p>
          <a:p>
            <a:pPr>
              <a:buNone/>
            </a:pPr>
            <a:r>
              <a:rPr lang="en-US" dirty="0" smtClean="0"/>
              <a:t> ('firearm', ['F', 'AY1', 'ER0', 'AA2', 'R', 'M'])</a:t>
            </a:r>
          </a:p>
          <a:p>
            <a:pPr>
              <a:buNone/>
            </a:pPr>
            <a:r>
              <a:rPr lang="en-US" dirty="0" smtClean="0"/>
              <a:t> ('firearm', ['F', 'AY1', 'R', 'AA2', 'R', 'M'])</a:t>
            </a:r>
          </a:p>
          <a:p>
            <a:pPr>
              <a:buNone/>
            </a:pPr>
            <a:r>
              <a:rPr lang="en-US" dirty="0" smtClean="0"/>
              <a:t> ('firearms', ['F', 'AY1', 'ER0', 'AA2', 'R', 'M', 'Z']) </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a:t>
            </a:r>
            <a:br>
              <a:rPr lang="en-US" dirty="0" smtClean="0"/>
            </a:br>
            <a:r>
              <a:rPr lang="en-US" dirty="0" smtClean="0"/>
              <a:t>Poem 1:</a:t>
            </a:r>
            <a:endParaRPr lang="en-US" dirty="0"/>
          </a:p>
        </p:txBody>
      </p:sp>
      <p:sp>
        <p:nvSpPr>
          <p:cNvPr id="3" name="Content Placeholder 2"/>
          <p:cNvSpPr>
            <a:spLocks noGrp="1"/>
          </p:cNvSpPr>
          <p:nvPr>
            <p:ph idx="1"/>
          </p:nvPr>
        </p:nvSpPr>
        <p:spPr/>
        <p:txBody>
          <a:bodyPr/>
          <a:lstStyle/>
          <a:p>
            <a:pPr>
              <a:buNone/>
            </a:pPr>
            <a:r>
              <a:rPr lang="en-US" dirty="0" smtClean="0"/>
              <a:t>Is  so  is  in  a  long</a:t>
            </a:r>
          </a:p>
          <a:p>
            <a:pPr>
              <a:buNone/>
            </a:pPr>
            <a:r>
              <a:rPr lang="en-US" dirty="0" smtClean="0"/>
              <a:t>Time  is  so  as  one  long</a:t>
            </a:r>
          </a:p>
          <a:p>
            <a:pPr>
              <a:buNone/>
            </a:pPr>
            <a:r>
              <a:rPr lang="en-US" dirty="0" smtClean="0"/>
              <a:t>Wilt  have  taken  away  at  length</a:t>
            </a:r>
          </a:p>
          <a:p>
            <a:pPr>
              <a:buNone/>
            </a:pPr>
            <a:r>
              <a:rPr lang="en-US" dirty="0" smtClean="0"/>
              <a:t>A  time  is  no  matter  </a:t>
            </a:r>
            <a:r>
              <a:rPr lang="en-US" dirty="0" err="1" smtClean="0"/>
              <a:t>belongeth</a:t>
            </a:r>
            <a:endParaRPr lang="en-US" dirty="0" smtClean="0"/>
          </a:p>
          <a:p>
            <a:pPr>
              <a:buNone/>
            </a:pPr>
            <a:endParaRPr lang="en-US" dirty="0" smtClean="0"/>
          </a:p>
          <a:p>
            <a:pPr>
              <a:buNone/>
            </a:pPr>
            <a:r>
              <a:rPr lang="en-US" dirty="0" smtClean="0"/>
              <a:t>Not so great !!!</a:t>
            </a:r>
          </a:p>
          <a:p>
            <a:pPr>
              <a:buNone/>
            </a:pPr>
            <a:r>
              <a:rPr lang="en-US" dirty="0" smtClean="0"/>
              <a:t>(Some old </a:t>
            </a:r>
            <a:r>
              <a:rPr lang="en-US" dirty="0" err="1" smtClean="0"/>
              <a:t>english</a:t>
            </a:r>
            <a:r>
              <a:rPr lang="en-US" dirty="0" smtClean="0"/>
              <a:t> words were used)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Poem 2:Fail(</a:t>
            </a:r>
            <a:r>
              <a:rPr lang="en-US" dirty="0" smtClean="0">
                <a:sym typeface="Wingdings" pitchFamily="2" charset="2"/>
              </a:rPr>
              <a:t></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Can  give  way  he  saw  nothing</a:t>
            </a:r>
          </a:p>
          <a:p>
            <a:pPr>
              <a:buNone/>
            </a:pPr>
            <a:r>
              <a:rPr lang="en-US" dirty="0" smtClean="0"/>
              <a:t>Like  me  not  know  you  going</a:t>
            </a:r>
          </a:p>
          <a:p>
            <a:pPr>
              <a:buNone/>
            </a:pPr>
            <a:r>
              <a:rPr lang="en-US" dirty="0" smtClean="0"/>
              <a:t>Away  in  one  end  it  had</a:t>
            </a:r>
          </a:p>
          <a:p>
            <a:pPr>
              <a:buNone/>
            </a:pPr>
            <a:r>
              <a:rPr lang="en-US" dirty="0" smtClean="0"/>
              <a:t>Seen  all  to  make  out  again</a:t>
            </a:r>
          </a:p>
          <a:p>
            <a:pPr>
              <a:buNone/>
            </a:pPr>
            <a:endParaRPr lang="en-US" dirty="0" smtClean="0"/>
          </a:p>
          <a:p>
            <a:pPr>
              <a:buNone/>
            </a:pPr>
            <a:r>
              <a:rPr lang="en-US" dirty="0" smtClean="0"/>
              <a:t>“But If everyone understands the poem. It cant be a poem”</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Poem 3:</a:t>
            </a:r>
            <a:endParaRPr lang="en-US" dirty="0"/>
          </a:p>
        </p:txBody>
      </p:sp>
      <p:sp>
        <p:nvSpPr>
          <p:cNvPr id="3" name="Content Placeholder 2"/>
          <p:cNvSpPr>
            <a:spLocks noGrp="1"/>
          </p:cNvSpPr>
          <p:nvPr>
            <p:ph idx="1"/>
          </p:nvPr>
        </p:nvSpPr>
        <p:spPr/>
        <p:txBody>
          <a:bodyPr/>
          <a:lstStyle/>
          <a:p>
            <a:pPr>
              <a:buNone/>
            </a:pPr>
            <a:r>
              <a:rPr lang="en-US" dirty="0" smtClean="0"/>
              <a:t>	“It had seen all your head</a:t>
            </a:r>
            <a:br>
              <a:rPr lang="en-US" dirty="0" smtClean="0"/>
            </a:br>
            <a:r>
              <a:rPr lang="en-US" dirty="0" smtClean="0"/>
              <a:t>Like an idea has gone mad</a:t>
            </a:r>
            <a:br>
              <a:rPr lang="en-US" dirty="0" smtClean="0"/>
            </a:br>
            <a:r>
              <a:rPr lang="en-US" dirty="0" smtClean="0"/>
              <a:t>Or other man in one is</a:t>
            </a:r>
            <a:br>
              <a:rPr lang="en-US" dirty="0" smtClean="0"/>
            </a:br>
            <a:r>
              <a:rPr lang="en-US" dirty="0" smtClean="0"/>
              <a:t>In an air as a crisis</a:t>
            </a:r>
            <a:br>
              <a:rPr lang="en-US" dirty="0" smtClean="0"/>
            </a:br>
            <a:r>
              <a:rPr lang="en-US" dirty="0" smtClean="0"/>
              <a:t>Personalities may come back a good</a:t>
            </a:r>
            <a:br>
              <a:rPr lang="en-US" dirty="0" smtClean="0"/>
            </a:br>
            <a:r>
              <a:rPr lang="en-US" dirty="0" smtClean="0"/>
              <a:t>Thing like a good sense stood”</a:t>
            </a:r>
          </a:p>
          <a:p>
            <a:pPr>
              <a:buNone/>
            </a:pPr>
            <a:endParaRPr lang="en-US" dirty="0" smtClean="0"/>
          </a:p>
          <a:p>
            <a:pPr>
              <a:buNone/>
            </a:pPr>
            <a:r>
              <a:rPr lang="en-US" dirty="0" smtClean="0"/>
              <a:t>	It’s the same “word of wisdom presented before”</a:t>
            </a:r>
          </a:p>
          <a:p>
            <a:pPr>
              <a:buNone/>
            </a:pPr>
            <a:r>
              <a:rPr lang="en-US" dirty="0" smtClean="0"/>
              <a:t>	“Makes some sense”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Computers can be creative . They can be used in a creative way .</a:t>
            </a:r>
          </a:p>
          <a:p>
            <a:r>
              <a:rPr lang="en-US" dirty="0" smtClean="0"/>
              <a:t>But at the moment man is better than computer in case of poetry generation </a:t>
            </a:r>
          </a:p>
          <a:p>
            <a:r>
              <a:rPr lang="en-US" dirty="0" smtClean="0"/>
              <a:t>It requires human involvement in artificial poem generation,</a:t>
            </a:r>
          </a:p>
          <a:p>
            <a:r>
              <a:rPr lang="en-US" dirty="0" smtClean="0"/>
              <a:t>A complete  unsupervised approach is difficult.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smtClean="0"/>
              <a:t>[1]</a:t>
            </a:r>
            <a:r>
              <a:rPr lang="en-US" i="1" dirty="0" smtClean="0"/>
              <a:t> </a:t>
            </a:r>
            <a:r>
              <a:rPr lang="en-US" dirty="0" err="1" smtClean="0"/>
              <a:t>Hisar</a:t>
            </a:r>
            <a:r>
              <a:rPr lang="en-US" dirty="0" smtClean="0"/>
              <a:t> </a:t>
            </a:r>
            <a:r>
              <a:rPr lang="en-US" dirty="0" err="1" smtClean="0"/>
              <a:t>Maruli</a:t>
            </a:r>
            <a:r>
              <a:rPr lang="en-US" dirty="0" smtClean="0"/>
              <a:t> </a:t>
            </a:r>
            <a:r>
              <a:rPr lang="en-US" dirty="0" err="1" smtClean="0"/>
              <a:t>Manurung</a:t>
            </a:r>
            <a:r>
              <a:rPr lang="en-US" dirty="0" smtClean="0"/>
              <a:t>, An evolutionary algorithm approach to poetry generation, University of Edinburgh, 2003</a:t>
            </a:r>
          </a:p>
          <a:p>
            <a:r>
              <a:rPr lang="en-US" dirty="0" smtClean="0"/>
              <a:t>[2] </a:t>
            </a:r>
            <a:r>
              <a:rPr lang="en-US" dirty="0" smtClean="0">
                <a:hlinkClick r:id="rId2"/>
              </a:rPr>
              <a:t>http://honestpoet.wordpress.com/</a:t>
            </a:r>
            <a:r>
              <a:rPr lang="en-US" dirty="0" smtClean="0"/>
              <a:t> poem posted by </a:t>
            </a:r>
            <a:r>
              <a:rPr lang="en-US" dirty="0" err="1" smtClean="0"/>
              <a:t>majutsu</a:t>
            </a:r>
            <a:endParaRPr lang="en-US" dirty="0" smtClean="0"/>
          </a:p>
          <a:p>
            <a:r>
              <a:rPr lang="en-US" dirty="0" smtClean="0"/>
              <a:t>[3]http://en.wikipedia.org/wiki/Computational_creativity [accessed on 10/11/12]</a:t>
            </a:r>
          </a:p>
          <a:p>
            <a:r>
              <a:rPr lang="en-US" dirty="0" smtClean="0"/>
              <a:t>[4] </a:t>
            </a:r>
            <a:r>
              <a:rPr lang="en-US" dirty="0" smtClean="0">
                <a:hlinkClick r:id="rId3"/>
              </a:rPr>
              <a:t>http://www.aipoem.com/</a:t>
            </a:r>
            <a:r>
              <a:rPr lang="en-US" dirty="0" smtClean="0"/>
              <a:t> for generating the template based poem [accessed on 9/11/12]</a:t>
            </a:r>
          </a:p>
          <a:p>
            <a:r>
              <a:rPr lang="en-US" dirty="0" smtClean="0"/>
              <a:t>[5] Jacob </a:t>
            </a:r>
            <a:r>
              <a:rPr lang="en-US" dirty="0" err="1" smtClean="0"/>
              <a:t>Perkins,Python</a:t>
            </a:r>
            <a:r>
              <a:rPr lang="en-US" dirty="0" smtClean="0"/>
              <a:t> Text processing with NLTK 2.0 </a:t>
            </a:r>
            <a:r>
              <a:rPr lang="en-US" dirty="0" err="1" smtClean="0"/>
              <a:t>Cookbook,PACKT</a:t>
            </a:r>
            <a:r>
              <a:rPr lang="en-US" dirty="0" smtClean="0"/>
              <a:t> Publishing,2010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[6] http://www.printmag.com/Article/The-5-Stages-of-Your-Creative-Process [accessed on </a:t>
            </a:r>
            <a:r>
              <a:rPr lang="en-US" dirty="0" smtClean="0"/>
              <a:t>14/11/12]</a:t>
            </a:r>
          </a:p>
          <a:p>
            <a:pPr>
              <a:buNone/>
            </a:pPr>
            <a:r>
              <a:rPr lang="en-US" dirty="0" smtClean="0"/>
              <a:t>[7] http://</a:t>
            </a:r>
            <a:r>
              <a:rPr lang="en-US" dirty="0" smtClean="0"/>
              <a:t>en.wikipedia.org/wiki/Creativity</a:t>
            </a:r>
            <a:r>
              <a:rPr lang="en-US" dirty="0" smtClean="0"/>
              <a:t> </a:t>
            </a:r>
            <a:r>
              <a:rPr lang="en-US" dirty="0" smtClean="0"/>
              <a:t>[accessed on 14/11/12]</a:t>
            </a:r>
            <a:endParaRPr lang="en-US" dirty="0" smtClean="0"/>
          </a:p>
          <a:p>
            <a:pPr>
              <a:buNone/>
            </a:pPr>
            <a:r>
              <a:rPr lang="en-US" dirty="0" smtClean="0"/>
              <a:t>[</a:t>
            </a:r>
            <a:r>
              <a:rPr lang="en-US" dirty="0" smtClean="0"/>
              <a:t>8] http://</a:t>
            </a:r>
            <a:r>
              <a:rPr lang="en-US" dirty="0" smtClean="0"/>
              <a:t>en.wikipedia.org/wiki/Computational_humor</a:t>
            </a:r>
            <a:endParaRPr lang="en-US" dirty="0" smtClean="0"/>
          </a:p>
          <a:p>
            <a:pPr>
              <a:buNone/>
            </a:pPr>
            <a:r>
              <a:rPr lang="en-US" dirty="0" smtClean="0"/>
              <a:t>.[accessed </a:t>
            </a:r>
            <a:r>
              <a:rPr lang="en-US" dirty="0" smtClean="0"/>
              <a:t>on 14/11/12]</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a:t>
            </a:r>
          </a:p>
          <a:p>
            <a:pPr>
              <a:buNone/>
            </a:pPr>
            <a:r>
              <a:rPr lang="en-US" dirty="0" smtClean="0"/>
              <a:t>				</a:t>
            </a:r>
          </a:p>
          <a:p>
            <a:pPr>
              <a:buNone/>
            </a:pPr>
            <a:r>
              <a:rPr lang="en-US" dirty="0" smtClean="0"/>
              <a:t>				Questions??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creativity?</a:t>
            </a:r>
            <a:endParaRPr lang="en-US" dirty="0"/>
          </a:p>
        </p:txBody>
      </p:sp>
      <p:sp>
        <p:nvSpPr>
          <p:cNvPr id="3" name="Content Placeholder 2"/>
          <p:cNvSpPr>
            <a:spLocks noGrp="1"/>
          </p:cNvSpPr>
          <p:nvPr>
            <p:ph idx="1"/>
          </p:nvPr>
        </p:nvSpPr>
        <p:spPr/>
        <p:txBody>
          <a:bodyPr/>
          <a:lstStyle/>
          <a:p>
            <a:pPr>
              <a:buNone/>
            </a:pPr>
            <a:r>
              <a:rPr lang="en-US" b="1" dirty="0" smtClean="0"/>
              <a:t>	Creativity</a:t>
            </a:r>
            <a:r>
              <a:rPr lang="en-US" dirty="0" smtClean="0"/>
              <a:t> refers to the invention or origination of any new thing (a product, solution, artwork, literary work, joke, etc.) that has value. "New" may refer to the individual creator or the society or domain within which novelty occurs. "Valuable", similarly, may be defined in a variety of </a:t>
            </a:r>
            <a:r>
              <a:rPr lang="en-US" dirty="0" smtClean="0"/>
              <a:t>ways.</a:t>
            </a:r>
          </a:p>
          <a:p>
            <a:pPr>
              <a:buNone/>
            </a:pPr>
            <a:r>
              <a:rPr lang="en-US" dirty="0" smtClean="0"/>
              <a:t>	</a:t>
            </a:r>
            <a:r>
              <a:rPr lang="en-US" dirty="0" smtClean="0"/>
              <a:t>					-</a:t>
            </a:r>
            <a:r>
              <a:rPr lang="en-US" dirty="0" err="1" smtClean="0"/>
              <a:t>wikipedia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Five stages of creativity:</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i="1" dirty="0" smtClean="0"/>
              <a:t>Possibility:</a:t>
            </a:r>
          </a:p>
          <a:p>
            <a:pPr marL="514350" indent="-514350">
              <a:buNone/>
            </a:pPr>
            <a:r>
              <a:rPr lang="en-US" dirty="0" smtClean="0"/>
              <a:t>	You </a:t>
            </a:r>
            <a:r>
              <a:rPr lang="en-US" dirty="0" smtClean="0"/>
              <a:t>might have some interesting starter ideas, but </a:t>
            </a:r>
            <a:r>
              <a:rPr lang="en-US" dirty="0" smtClean="0"/>
              <a:t>really, you </a:t>
            </a:r>
            <a:r>
              <a:rPr lang="en-US" dirty="0" smtClean="0"/>
              <a:t>probably have nothing</a:t>
            </a:r>
            <a:r>
              <a:rPr lang="en-US" dirty="0" smtClean="0"/>
              <a:t>.</a:t>
            </a:r>
          </a:p>
          <a:p>
            <a:pPr marL="514350" indent="-514350">
              <a:buNone/>
            </a:pPr>
            <a:r>
              <a:rPr lang="en-US" dirty="0" smtClean="0"/>
              <a:t>	</a:t>
            </a:r>
            <a:r>
              <a:rPr lang="en-US" dirty="0" smtClean="0"/>
              <a:t>“</a:t>
            </a:r>
            <a:r>
              <a:rPr lang="en-US" dirty="0" smtClean="0"/>
              <a:t>Here’s a cool idea. Here’s another one. And another. Man, I’m pretty good</a:t>
            </a:r>
            <a:r>
              <a:rPr lang="en-US" dirty="0" smtClean="0"/>
              <a:t>.”</a:t>
            </a:r>
            <a:r>
              <a:rPr lang="en-US" dirty="0" smtClean="0"/>
              <a:t/>
            </a:r>
            <a:br>
              <a:rPr lang="en-US" dirty="0" smtClean="0"/>
            </a:br>
            <a:endParaRPr lang="en-US" dirty="0" smtClean="0"/>
          </a:p>
          <a:p>
            <a:pPr marL="514350" indent="-514350">
              <a:buAutoNum type="arabicPeriod" startAt="2"/>
            </a:pPr>
            <a:r>
              <a:rPr lang="en-US" i="1" dirty="0" smtClean="0"/>
              <a:t>Doubt</a:t>
            </a:r>
            <a:r>
              <a:rPr lang="en-US" dirty="0" smtClean="0"/>
              <a:t>:</a:t>
            </a:r>
          </a:p>
          <a:p>
            <a:pPr marL="514350" indent="-514350">
              <a:buNone/>
            </a:pPr>
            <a:r>
              <a:rPr lang="en-US" dirty="0" smtClean="0"/>
              <a:t>	As you begin to look at your ideas more closely, you realize, um… they’re actually not that great. Doubt sets in and uncertainty set in. You might become defensive, and start questioning the process, and yourself</a:t>
            </a:r>
            <a:r>
              <a:rPr lang="en-US"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20000"/>
          </a:bodyPr>
          <a:lstStyle/>
          <a:p>
            <a:pPr>
              <a:buNone/>
            </a:pPr>
            <a:endParaRPr lang="en-US" dirty="0" smtClean="0"/>
          </a:p>
          <a:p>
            <a:pPr>
              <a:buNone/>
            </a:pPr>
            <a:r>
              <a:rPr lang="en-US" dirty="0" smtClean="0"/>
              <a:t>3.</a:t>
            </a:r>
            <a:r>
              <a:rPr lang="en-US" i="1" dirty="0" smtClean="0"/>
              <a:t> Agony</a:t>
            </a:r>
            <a:r>
              <a:rPr lang="en-US" dirty="0" smtClean="0"/>
              <a:t/>
            </a:r>
            <a:br>
              <a:rPr lang="en-US" dirty="0" smtClean="0"/>
            </a:br>
            <a:r>
              <a:rPr lang="en-US" dirty="0" smtClean="0"/>
              <a:t>The </a:t>
            </a:r>
            <a:r>
              <a:rPr lang="en-US" dirty="0" smtClean="0"/>
              <a:t>most grueling of all steps in the creative process, this stage is a red-blooded struggle. Nothing seems to work. Your co-workers get stressed by the perceived lack of progress</a:t>
            </a:r>
            <a:r>
              <a:rPr lang="en-US" dirty="0" smtClean="0"/>
              <a:t>.</a:t>
            </a:r>
          </a:p>
          <a:p>
            <a:pPr>
              <a:buNone/>
            </a:pPr>
            <a:endParaRPr lang="en-US" dirty="0" smtClean="0"/>
          </a:p>
          <a:p>
            <a:pPr>
              <a:buNone/>
            </a:pPr>
            <a:r>
              <a:rPr lang="en-US" dirty="0" smtClean="0"/>
              <a:t>4.</a:t>
            </a:r>
            <a:r>
              <a:rPr lang="en-US" i="1" dirty="0" smtClean="0"/>
              <a:t> Epiphany</a:t>
            </a:r>
            <a:r>
              <a:rPr lang="en-US" dirty="0" smtClean="0"/>
              <a:t/>
            </a:r>
            <a:br>
              <a:rPr lang="en-US" dirty="0" smtClean="0"/>
            </a:br>
            <a:r>
              <a:rPr lang="en-US" dirty="0" smtClean="0"/>
              <a:t>You’ve </a:t>
            </a:r>
            <a:r>
              <a:rPr lang="en-US" dirty="0" smtClean="0"/>
              <a:t>done it! You’ve just invented a big, new idea. With a burst of energy and relief, your breakthrough has happened</a:t>
            </a:r>
            <a:r>
              <a:rPr lang="en-US" dirty="0" smtClean="0"/>
              <a:t>.</a:t>
            </a:r>
          </a:p>
          <a:p>
            <a:pPr>
              <a:buNone/>
            </a:pPr>
            <a:endParaRPr lang="en-US" dirty="0" smtClean="0"/>
          </a:p>
          <a:p>
            <a:pPr>
              <a:buNone/>
            </a:pPr>
            <a:r>
              <a:rPr lang="en-US" dirty="0" smtClean="0"/>
              <a:t>5.</a:t>
            </a:r>
            <a:r>
              <a:rPr lang="en-US" i="1" dirty="0" smtClean="0"/>
              <a:t> Finesse</a:t>
            </a:r>
            <a:r>
              <a:rPr lang="en-US" dirty="0" smtClean="0"/>
              <a:t/>
            </a:r>
            <a:br>
              <a:rPr lang="en-US" dirty="0" smtClean="0"/>
            </a:br>
            <a:r>
              <a:rPr lang="en-US" dirty="0" smtClean="0"/>
              <a:t/>
            </a:r>
            <a:br>
              <a:rPr lang="en-US" dirty="0" smtClean="0"/>
            </a:br>
            <a:r>
              <a:rPr lang="en-US" dirty="0" smtClean="0"/>
              <a:t>Now you’re crafting the raw idea to be more strategic and purposeful. Your skill and training really begins to shine through, as you </a:t>
            </a:r>
            <a:r>
              <a:rPr lang="en-US" dirty="0" smtClean="0"/>
              <a:t>sharpen </a:t>
            </a:r>
            <a:r>
              <a:rPr lang="en-US" dirty="0" smtClean="0"/>
              <a:t>and </a:t>
            </a:r>
            <a:r>
              <a:rPr lang="en-US" dirty="0" err="1" smtClean="0"/>
              <a:t>reﬁne</a:t>
            </a:r>
            <a:r>
              <a:rPr lang="en-US" dirty="0" smtClean="0"/>
              <a:t> your concept into the best possible execution. </a:t>
            </a:r>
            <a:br>
              <a:rPr lang="en-US" dirty="0" smtClean="0"/>
            </a:br>
            <a:r>
              <a:rPr lang="en-US" dirty="0" smtClean="0"/>
              <a:t/>
            </a:r>
            <a:br>
              <a:rPr lang="en-US" dirty="0" smtClean="0"/>
            </a:br>
            <a:r>
              <a:rPr lang="en-US" dirty="0" smtClean="0"/>
              <a:t/>
            </a:r>
            <a:br>
              <a:rPr lang="en-US" dirty="0" smtClean="0"/>
            </a:b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Creativity</a:t>
            </a:r>
            <a:endParaRPr lang="en-US" dirty="0"/>
          </a:p>
        </p:txBody>
      </p:sp>
      <p:sp>
        <p:nvSpPr>
          <p:cNvPr id="3" name="Content Placeholder 2"/>
          <p:cNvSpPr>
            <a:spLocks noGrp="1"/>
          </p:cNvSpPr>
          <p:nvPr>
            <p:ph idx="1"/>
          </p:nvPr>
        </p:nvSpPr>
        <p:spPr/>
        <p:txBody>
          <a:bodyPr>
            <a:normAutofit/>
          </a:bodyPr>
          <a:lstStyle/>
          <a:p>
            <a:pPr>
              <a:buNone/>
            </a:pPr>
            <a:r>
              <a:rPr lang="en-US" dirty="0" smtClean="0"/>
              <a:t>	Computational </a:t>
            </a:r>
            <a:r>
              <a:rPr lang="en-US" dirty="0"/>
              <a:t>creativity (also known as artificial creativity, mechanical creativity or creative computation) is a multidisciplinary </a:t>
            </a:r>
            <a:r>
              <a:rPr lang="en-US" dirty="0" smtClean="0"/>
              <a:t>Endeavour </a:t>
            </a:r>
            <a:r>
              <a:rPr lang="en-US" dirty="0"/>
              <a:t>that is located at the intersection of the fields of artificial intelligence, cognitive psychology, philosophy, and the arts</a:t>
            </a:r>
            <a:r>
              <a:rPr lang="en-US" dirty="0" smtClean="0"/>
              <a:t>.</a:t>
            </a:r>
          </a:p>
          <a:p>
            <a:pPr>
              <a:buNone/>
            </a:pPr>
            <a:r>
              <a:rPr lang="en-US" dirty="0"/>
              <a:t>	</a:t>
            </a:r>
            <a:r>
              <a:rPr lang="en-US" dirty="0" smtClean="0"/>
              <a:t>-Wikipedia</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Computational Creativity</a:t>
            </a:r>
            <a:endParaRPr lang="en-US" dirty="0"/>
          </a:p>
        </p:txBody>
      </p:sp>
      <p:sp>
        <p:nvSpPr>
          <p:cNvPr id="3" name="Content Placeholder 2"/>
          <p:cNvSpPr>
            <a:spLocks noGrp="1"/>
          </p:cNvSpPr>
          <p:nvPr>
            <p:ph idx="1"/>
          </p:nvPr>
        </p:nvSpPr>
        <p:spPr/>
        <p:txBody>
          <a:bodyPr/>
          <a:lstStyle/>
          <a:p>
            <a:r>
              <a:rPr lang="en-US" dirty="0" smtClean="0"/>
              <a:t>To construct program capable of human level creativity</a:t>
            </a:r>
          </a:p>
          <a:p>
            <a:r>
              <a:rPr lang="en-US" dirty="0"/>
              <a:t>to better understand human creativity and to formulate an algorithmic perspective on creative behavior in </a:t>
            </a:r>
            <a:r>
              <a:rPr lang="en-US" dirty="0" smtClean="0"/>
              <a:t>humans</a:t>
            </a:r>
          </a:p>
          <a:p>
            <a:r>
              <a:rPr lang="en-US" dirty="0"/>
              <a:t>to design programs that can enhance human creativity without necessarily being creative themselves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creativity</a:t>
            </a:r>
            <a:endParaRPr lang="en-US" dirty="0"/>
          </a:p>
        </p:txBody>
      </p:sp>
      <p:sp>
        <p:nvSpPr>
          <p:cNvPr id="3" name="Content Placeholder 2"/>
          <p:cNvSpPr>
            <a:spLocks noGrp="1"/>
          </p:cNvSpPr>
          <p:nvPr>
            <p:ph idx="1"/>
          </p:nvPr>
        </p:nvSpPr>
        <p:spPr/>
        <p:txBody>
          <a:bodyPr>
            <a:normAutofit/>
          </a:bodyPr>
          <a:lstStyle/>
          <a:p>
            <a:r>
              <a:rPr lang="en-US" dirty="0" smtClean="0"/>
              <a:t>Music </a:t>
            </a:r>
          </a:p>
          <a:p>
            <a:pPr>
              <a:buNone/>
            </a:pPr>
            <a:r>
              <a:rPr lang="en-US" dirty="0" smtClean="0"/>
              <a:t>Its about creating music using computers.</a:t>
            </a:r>
          </a:p>
          <a:p>
            <a:pPr>
              <a:buNone/>
            </a:pPr>
            <a:r>
              <a:rPr lang="en-US" dirty="0"/>
              <a:t> </a:t>
            </a:r>
            <a:r>
              <a:rPr lang="en-US" dirty="0" smtClean="0"/>
              <a:t>EMI is a good example.</a:t>
            </a:r>
          </a:p>
          <a:p>
            <a:pPr>
              <a:buNone/>
            </a:pPr>
            <a:r>
              <a:rPr lang="en-US" dirty="0" smtClean="0"/>
              <a:t>It extends to Experiments in Musical Intelligence.</a:t>
            </a:r>
          </a:p>
          <a:p>
            <a:pPr>
              <a:buNone/>
            </a:pPr>
            <a:r>
              <a:rPr lang="en-US" dirty="0" smtClean="0"/>
              <a:t>It was developed by David cope and generates classical music.</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341</TotalTime>
  <Words>927</Words>
  <Application>Microsoft Office PowerPoint</Application>
  <PresentationFormat>On-screen Show (4:3)</PresentationFormat>
  <Paragraphs>205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Where the computers and Arts meet</vt:lpstr>
      <vt:lpstr>The plan</vt:lpstr>
      <vt:lpstr>Why motivated?</vt:lpstr>
      <vt:lpstr>What is creativity?</vt:lpstr>
      <vt:lpstr>The Five stages of creativity:</vt:lpstr>
      <vt:lpstr>Slide 6</vt:lpstr>
      <vt:lpstr>Computational Creativity</vt:lpstr>
      <vt:lpstr>Goals of Computational Creativity</vt:lpstr>
      <vt:lpstr>Types of creativity</vt:lpstr>
      <vt:lpstr>Ascii Art Generators</vt:lpstr>
      <vt:lpstr>Linguistic creativity</vt:lpstr>
      <vt:lpstr>Artificial Poetry</vt:lpstr>
      <vt:lpstr>Types of artificial poetry</vt:lpstr>
      <vt:lpstr>The Steps</vt:lpstr>
      <vt:lpstr>Template based</vt:lpstr>
      <vt:lpstr>Slide 16</vt:lpstr>
      <vt:lpstr>There are other approaches:</vt:lpstr>
      <vt:lpstr>Some of EA poetry</vt:lpstr>
      <vt:lpstr> Sample output from ELUAR </vt:lpstr>
      <vt:lpstr>Sample output from ALFRED</vt:lpstr>
      <vt:lpstr>Lets have a digression </vt:lpstr>
      <vt:lpstr>Joke generators:</vt:lpstr>
      <vt:lpstr>Some examples produced by JAPE are:</vt:lpstr>
      <vt:lpstr>STANDUP: </vt:lpstr>
      <vt:lpstr>STANDUP(Cont…)</vt:lpstr>
      <vt:lpstr>Some Jokes generated by STANDUP:</vt:lpstr>
      <vt:lpstr>Infinite monkey theorem </vt:lpstr>
      <vt:lpstr>Some words of wisdom</vt:lpstr>
      <vt:lpstr>The wordnet based approach</vt:lpstr>
      <vt:lpstr>Add some rhymes and Simile</vt:lpstr>
      <vt:lpstr>Rhyme is not about matching  letters</vt:lpstr>
      <vt:lpstr>Results : Poem 1:</vt:lpstr>
      <vt:lpstr>Poem 2:Fail()</vt:lpstr>
      <vt:lpstr>Poem 3:</vt:lpstr>
      <vt:lpstr>Conclusions</vt:lpstr>
      <vt:lpstr>References:</vt:lpstr>
      <vt:lpstr>Slide 37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Computers can be Artist</dc:title>
  <dc:creator>Biplab</dc:creator>
  <cp:lastModifiedBy>Biplab</cp:lastModifiedBy>
  <cp:revision>35</cp:revision>
  <dcterms:created xsi:type="dcterms:W3CDTF">2012-11-08T18:42:46Z</dcterms:created>
  <dcterms:modified xsi:type="dcterms:W3CDTF">2012-11-14T06:28:31Z</dcterms:modified>
</cp:coreProperties>
</file>