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65" r:id="rId3"/>
    <p:sldId id="260" r:id="rId4"/>
    <p:sldId id="283" r:id="rId5"/>
    <p:sldId id="261" r:id="rId6"/>
    <p:sldId id="262" r:id="rId7"/>
    <p:sldId id="263" r:id="rId8"/>
    <p:sldId id="264" r:id="rId9"/>
    <p:sldId id="266" r:id="rId10"/>
    <p:sldId id="285" r:id="rId11"/>
    <p:sldId id="271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6E32-B11C-4C1F-96E6-F0FE92D18918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96AA0-1C88-4066-A1F2-25CDD815E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Q:</a:t>
            </a:r>
            <a:r>
              <a:rPr lang="en-US" baseline="0" dirty="0" smtClean="0"/>
              <a:t> Why dual ascent is slow?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96AA0-1C88-4066-A1F2-25CDD815EA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 map to machine learning</a:t>
            </a:r>
            <a:r>
              <a:rPr lang="en-US" baseline="0" dirty="0" smtClean="0"/>
              <a:t> algorithm then, its clear that dual decomposition actually does feature splitting.</a:t>
            </a:r>
          </a:p>
          <a:p>
            <a:r>
              <a:rPr lang="en-US" baseline="0" dirty="0" err="1" smtClean="0"/>
              <a:t>A_i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x_i</a:t>
            </a:r>
            <a:r>
              <a:rPr lang="en-US" baseline="0" dirty="0" smtClean="0"/>
              <a:t> = column space of A(remember). If someone argues why for “Y” update we need to gather, then </a:t>
            </a:r>
            <a:r>
              <a:rPr lang="en-US" baseline="0" dirty="0" err="1" smtClean="0"/>
              <a:t>ans</a:t>
            </a:r>
            <a:r>
              <a:rPr lang="en-US" baseline="0" dirty="0" smtClean="0"/>
              <a:t> is : actually not for “Y” we are gathering, Here in this L(</a:t>
            </a:r>
            <a:r>
              <a:rPr lang="en-US" baseline="0" dirty="0" err="1" smtClean="0"/>
              <a:t>x,y</a:t>
            </a:r>
            <a:r>
              <a:rPr lang="en-US" baseline="0" dirty="0" smtClean="0"/>
              <a:t>) we need </a:t>
            </a:r>
            <a:r>
              <a:rPr lang="en-US" baseline="0" dirty="0" err="1" smtClean="0"/>
              <a:t>y^T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A_i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x_i</a:t>
            </a:r>
            <a:r>
              <a:rPr lang="en-US" baseline="0" dirty="0" smtClean="0"/>
              <a:t> . So we need to supply Y to all nodes.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96AA0-1C88-4066-A1F2-25CDD815EA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96AA0-1C88-4066-A1F2-25CDD815EA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of the updates in alternating fashio</a:t>
            </a:r>
            <a:r>
              <a:rPr lang="en-US" baseline="0" dirty="0" smtClean="0"/>
              <a:t>n of x and z, it is called as ADMM. “f” and “g” should be closed , proper , real-valued convex functions. Saddle point should exist and strong duality should hold.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96AA0-1C88-4066-A1F2-25CDD815EA5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of the updates in alternating fashio</a:t>
            </a:r>
            <a:r>
              <a:rPr lang="en-US" baseline="0" dirty="0" smtClean="0"/>
              <a:t>n of x and z, it is called as ADMM. “f” and “g” should be closed , proper , real-valued convex functions. Saddle point should exist and strong duality should hold.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96AA0-1C88-4066-A1F2-25CDD815EA5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at this stage we can apply ADMM too, but let’s go for SGD</a:t>
            </a:r>
            <a:r>
              <a:rPr lang="en-US" baseline="0" dirty="0" smtClean="0"/>
              <a:t> formulation.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96AA0-1C88-4066-A1F2-25CDD815EA5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86150" y="1682266"/>
            <a:ext cx="7571700" cy="4764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2057400"/>
          </a:xfrm>
        </p:spPr>
        <p:txBody>
          <a:bodyPr/>
          <a:lstStyle/>
          <a:p>
            <a:pPr algn="ctr"/>
            <a:r>
              <a:rPr lang="en-US" dirty="0" smtClean="0">
                <a:latin typeface="AR JULIAN" pitchFamily="2" charset="0"/>
              </a:rPr>
              <a:t>ADMM and DSO</a:t>
            </a:r>
            <a:endParaRPr lang="en-US" dirty="0">
              <a:latin typeface="AR JULI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772400" cy="2286000"/>
          </a:xfrm>
        </p:spPr>
        <p:txBody>
          <a:bodyPr>
            <a:normAutofit/>
          </a:bodyPr>
          <a:lstStyle/>
          <a:p>
            <a:endParaRPr lang="en-US" sz="3200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ADMM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Blend of dual decomposition and augmented </a:t>
            </a:r>
            <a:r>
              <a:rPr lang="en-US" dirty="0" err="1" smtClean="0"/>
              <a:t>Lagrangian</a:t>
            </a:r>
            <a:r>
              <a:rPr lang="en-US" dirty="0" smtClean="0"/>
              <a:t> method(AL).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ADMM</a:t>
            </a:r>
            <a:r>
              <a:rPr lang="en-US" dirty="0" smtClean="0"/>
              <a:t> updates would be: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114800"/>
            <a:ext cx="459567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Scaled ADMM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pPr lvl="1"/>
            <a:r>
              <a:rPr lang="en-US" dirty="0" smtClean="0"/>
              <a:t>Scale the dual variable: u=y/</a:t>
            </a:r>
            <a:r>
              <a:rPr lang="el-GR" dirty="0" smtClean="0">
                <a:latin typeface="Times New Roman"/>
                <a:cs typeface="Times New Roman"/>
              </a:rPr>
              <a:t>ρ</a:t>
            </a:r>
            <a:endParaRPr lang="en-US" dirty="0" smtClean="0"/>
          </a:p>
          <a:p>
            <a:pPr lvl="1"/>
            <a:r>
              <a:rPr lang="en-US" dirty="0" smtClean="0"/>
              <a:t>The standard ADMM updates would look like: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formulas are shorter in this version.</a:t>
            </a:r>
          </a:p>
          <a:p>
            <a:pPr lvl="1"/>
            <a:r>
              <a:rPr lang="en-US" dirty="0" smtClean="0"/>
              <a:t>This version is widely used.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667000"/>
            <a:ext cx="836096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square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method of least-square where we minimize the sum of square of errors for regression purpose: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standard ADMM to work, we will reformulate the problem as:  </a:t>
            </a:r>
          </a:p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5105400"/>
            <a:ext cx="2514600" cy="1232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048000"/>
            <a:ext cx="271669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1676400"/>
            <a:ext cx="77724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DSO (Distributed Stochastic </a:t>
            </a:r>
            <a:r>
              <a:rPr lang="en-US" sz="3600" dirty="0" smtClean="0"/>
              <a:t>Optimization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Regularized Risk Minimization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RRM 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Introducing constraints: 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905000"/>
            <a:ext cx="47145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3886200"/>
            <a:ext cx="5217548" cy="15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Lagrangian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Lagrangian</a:t>
            </a:r>
            <a:r>
              <a:rPr lang="en-US" dirty="0" smtClean="0"/>
              <a:t>: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" sz="3200" dirty="0" smtClean="0"/>
              <a:t>Fenchel-Legendre conjugate :</a:t>
            </a:r>
          </a:p>
          <a:p>
            <a:pPr lvl="0">
              <a:buNone/>
            </a:pPr>
            <a:endParaRPr lang="en" dirty="0" smtClean="0"/>
          </a:p>
          <a:p>
            <a:pPr lvl="0"/>
            <a:endParaRPr lang="en" dirty="0" smtClean="0"/>
          </a:p>
          <a:p>
            <a:pPr lvl="0"/>
            <a:r>
              <a:rPr lang="en" dirty="0" smtClean="0"/>
              <a:t> </a:t>
            </a:r>
            <a:r>
              <a:rPr lang="en" dirty="0" smtClean="0"/>
              <a:t>Lagrangian can be rewritten as</a:t>
            </a:r>
            <a:r>
              <a:rPr lang="en" dirty="0" smtClean="0"/>
              <a:t>:</a:t>
            </a:r>
            <a:endParaRPr lang="en" dirty="0" smtClean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133600"/>
            <a:ext cx="749000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562600"/>
            <a:ext cx="7086600" cy="1069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38600"/>
            <a:ext cx="3657600" cy="824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ight Arrow 6"/>
          <p:cNvSpPr/>
          <p:nvPr/>
        </p:nvSpPr>
        <p:spPr>
          <a:xfrm>
            <a:off x="3810000" y="42672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55127" y="4114800"/>
            <a:ext cx="448887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/>
          <a:lstStyle/>
          <a:p>
            <a:r>
              <a:rPr lang="en-US" dirty="0" smtClean="0"/>
              <a:t> Again rewriting the previous equation but only for non-zero features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applying stochastic gradient descent for w and ascent for α 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that we can parallelize this stochastic optimization algorithm.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514600"/>
            <a:ext cx="6400800" cy="1187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00600"/>
            <a:ext cx="448887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4800600"/>
            <a:ext cx="4343400" cy="935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1066800" y="228600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sz="4000" dirty="0"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762000" y="1066800"/>
            <a:ext cx="7367250" cy="43375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200000"/>
              </a:lnSpc>
              <a:spcBef>
                <a:spcPts val="0"/>
              </a:spcBef>
            </a:pP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95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bom\sem_3\mtp1\mtp1_report\ds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029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33600" y="5562600"/>
            <a:ext cx="46346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Working of DSO</a:t>
            </a:r>
            <a:endParaRPr lang="en-US" sz="4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Thank-you 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Dual Ascent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Dual decomposition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Augmented </a:t>
            </a:r>
            <a:r>
              <a:rPr lang="en-US" dirty="0" err="1" smtClean="0"/>
              <a:t>Lagrangian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Pre-requisites for ADMM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Ascent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371600"/>
            <a:ext cx="81534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Constraint convex optimization of the form: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Lagrangian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Dual function: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Issue:</a:t>
            </a:r>
          </a:p>
          <a:p>
            <a:pPr lvl="2"/>
            <a:r>
              <a:rPr lang="en-US" dirty="0" smtClean="0"/>
              <a:t>Slow convergence</a:t>
            </a:r>
          </a:p>
          <a:p>
            <a:pPr lvl="2"/>
            <a:r>
              <a:rPr lang="en-US" dirty="0" smtClean="0"/>
              <a:t>No </a:t>
            </a:r>
            <a:r>
              <a:rPr lang="en-US" dirty="0" err="1" smtClean="0"/>
              <a:t>distributedness</a:t>
            </a:r>
            <a:r>
              <a:rPr lang="en-US" dirty="0" smtClean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514600"/>
            <a:ext cx="267880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3810000"/>
            <a:ext cx="401224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4572000"/>
            <a:ext cx="2438400" cy="71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41527"/>
            <a:ext cx="6553200" cy="621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766048" cy="5334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Same constraint convex optimization problem but separable.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Lagrangian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Parallelization is possible.</a:t>
            </a:r>
          </a:p>
          <a:p>
            <a:pPr lvl="1"/>
            <a:r>
              <a:rPr lang="en-US" dirty="0" smtClean="0"/>
              <a:t>Issue:</a:t>
            </a:r>
          </a:p>
          <a:p>
            <a:pPr lvl="2"/>
            <a:r>
              <a:rPr lang="en-US" dirty="0" smtClean="0"/>
              <a:t>Still slow convergence.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514600"/>
            <a:ext cx="2133600" cy="1040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2514600"/>
            <a:ext cx="182479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3962400"/>
            <a:ext cx="6629400" cy="101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0"/>
            <a:ext cx="7459212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57150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xi updates of t+1 iteration are send to a central hub which calculates y(t+1) and then again propagates it to different machines.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Augmented </a:t>
            </a:r>
            <a:r>
              <a:rPr lang="en-US" dirty="0" err="1" smtClean="0"/>
              <a:t>Lagrangian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8766048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Constraint convex optimization : Updated objective function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 the </a:t>
            </a:r>
            <a:r>
              <a:rPr lang="en-US" dirty="0" err="1" smtClean="0"/>
              <a:t>Lagrangian</a:t>
            </a:r>
            <a:r>
              <a:rPr lang="en-US" dirty="0" smtClean="0"/>
              <a:t> would look like: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Updates would look like: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Issue:</a:t>
            </a:r>
          </a:p>
          <a:p>
            <a:pPr lvl="2"/>
            <a:r>
              <a:rPr lang="en-US" dirty="0" smtClean="0"/>
              <a:t>Due to this new term we lost decomposability but improved convergence.</a:t>
            </a:r>
          </a:p>
          <a:p>
            <a:pPr lvl="2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286000"/>
            <a:ext cx="3276600" cy="102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3581400"/>
            <a:ext cx="5867400" cy="63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4495800"/>
            <a:ext cx="4342039" cy="1232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3810000"/>
            <a:ext cx="7123113" cy="152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Standard ADMM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Scaled ADMM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1371600"/>
            <a:ext cx="7620000" cy="1447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ADMM (Alternating Direction Method of multipliers)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ADMM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lvl="1"/>
            <a:r>
              <a:rPr lang="en-US" dirty="0" smtClean="0"/>
              <a:t>Constraint convex optimization 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Augmented </a:t>
            </a:r>
            <a:r>
              <a:rPr lang="en-US" dirty="0" err="1" smtClean="0"/>
              <a:t>Lagrangian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AL</a:t>
            </a:r>
            <a:r>
              <a:rPr lang="en-US" dirty="0" smtClean="0"/>
              <a:t> updates would be like: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057400"/>
            <a:ext cx="41148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05200"/>
            <a:ext cx="9144000" cy="6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5029200"/>
            <a:ext cx="403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60198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598</TotalTime>
  <Words>495</Words>
  <Application>Microsoft Office PowerPoint</Application>
  <PresentationFormat>On-screen Show (4:3)</PresentationFormat>
  <Paragraphs>112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ADMM and DSO</vt:lpstr>
      <vt:lpstr>Pre-requisites for ADMM</vt:lpstr>
      <vt:lpstr>Dual Ascent</vt:lpstr>
      <vt:lpstr>Slide 4</vt:lpstr>
      <vt:lpstr>Dual decomposition</vt:lpstr>
      <vt:lpstr>Slide 6</vt:lpstr>
      <vt:lpstr>Augmented Lagrangian method</vt:lpstr>
      <vt:lpstr>ADMM (Alternating Direction Method of multipliers)</vt:lpstr>
      <vt:lpstr>Standard ADMM</vt:lpstr>
      <vt:lpstr>Standard ADMM</vt:lpstr>
      <vt:lpstr>Scaled ADMM</vt:lpstr>
      <vt:lpstr>Least square problem</vt:lpstr>
      <vt:lpstr>DSO (Distributed Stochastic Optimization)</vt:lpstr>
      <vt:lpstr>Regularized Risk Minimization</vt:lpstr>
      <vt:lpstr>Lagrangian</vt:lpstr>
      <vt:lpstr>DSO</vt:lpstr>
      <vt:lpstr>Slide 17</vt:lpstr>
      <vt:lpstr>Slide 18</vt:lpstr>
      <vt:lpstr>Thank-you  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algorithms for machine learning</dc:title>
  <dc:creator>Ayush</dc:creator>
  <cp:lastModifiedBy>Windows User</cp:lastModifiedBy>
  <cp:revision>123</cp:revision>
  <dcterms:created xsi:type="dcterms:W3CDTF">2006-08-16T00:00:00Z</dcterms:created>
  <dcterms:modified xsi:type="dcterms:W3CDTF">2015-10-31T14:57:44Z</dcterms:modified>
</cp:coreProperties>
</file>