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67" r:id="rId3"/>
    <p:sldId id="257" r:id="rId4"/>
    <p:sldId id="311" r:id="rId5"/>
    <p:sldId id="258" r:id="rId6"/>
    <p:sldId id="268" r:id="rId7"/>
    <p:sldId id="259" r:id="rId8"/>
    <p:sldId id="260" r:id="rId9"/>
    <p:sldId id="261" r:id="rId10"/>
    <p:sldId id="312" r:id="rId11"/>
    <p:sldId id="263" r:id="rId12"/>
    <p:sldId id="266" r:id="rId13"/>
    <p:sldId id="274" r:id="rId14"/>
    <p:sldId id="269" r:id="rId15"/>
    <p:sldId id="264" r:id="rId16"/>
    <p:sldId id="265" r:id="rId17"/>
    <p:sldId id="270" r:id="rId18"/>
    <p:sldId id="271" r:id="rId19"/>
    <p:sldId id="272" r:id="rId20"/>
    <p:sldId id="313" r:id="rId21"/>
    <p:sldId id="275" r:id="rId22"/>
    <p:sldId id="276" r:id="rId23"/>
    <p:sldId id="277" r:id="rId24"/>
    <p:sldId id="279" r:id="rId25"/>
    <p:sldId id="315" r:id="rId26"/>
    <p:sldId id="280" r:id="rId27"/>
    <p:sldId id="281" r:id="rId28"/>
    <p:sldId id="316" r:id="rId29"/>
    <p:sldId id="283" r:id="rId30"/>
    <p:sldId id="284" r:id="rId31"/>
    <p:sldId id="285" r:id="rId32"/>
    <p:sldId id="286" r:id="rId33"/>
    <p:sldId id="287" r:id="rId34"/>
    <p:sldId id="31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8" r:id="rId54"/>
    <p:sldId id="314" r:id="rId55"/>
    <p:sldId id="309" r:id="rId56"/>
    <p:sldId id="31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98E4D-1C11-4013-B0EF-2459CFFCE044}" type="datetimeFigureOut">
              <a:rPr lang="en-US" smtClean="0"/>
              <a:t>7/22/2011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4D09C-CD8B-47CA-99AB-A99BF5A18A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9C99AFD8-5F7A-4027-9EC7-A1CBA21A238C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21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399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2A2A5D53-2E86-40B6-83AA-6DAB98319816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32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512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72A2AD24-6BA4-4D82-9BE7-CB6C71CA0C8B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33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5222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25DBC48D-CC97-468F-ADCA-AC0037037D26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35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5325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BBEC6FDB-DFFB-40F2-9859-BD907E526D58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36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5427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758E5F6C-4B28-4E38-8CF8-974C21BAD798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37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552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F98AB910-D0C9-4D73-99B8-F7ABBFE118DD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38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563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C13409A8-F076-44EB-8294-7BBDBE4D1497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39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573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C5C80234-E60D-4F23-ADC8-1B03E34EE9F9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40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583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F693662C-74DF-4D5F-8800-435C1ACC9F4C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41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593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3DCB8856-29DB-4740-8044-2BFF680BCA4A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42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604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C35CD37E-FD95-479A-9AFF-CC9E554D8CDB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22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409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D0DEE714-A86E-4976-B45A-8F8494CCB46C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43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614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BDAFEAF9-7283-495B-B29E-320FCF72A80A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44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624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750464E1-F3A1-4CB2-A141-A2EA65599AB9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45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634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54D31843-EA2F-44ED-A78A-5278B3E95D00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46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645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57409CE8-329C-460D-9667-397BFA954847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47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655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DB265BDD-E30E-4D1E-BAB0-F019889C246A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48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665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98C950FE-4CA6-4831-963B-25F76BB2515C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49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675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49B58B5E-8530-4168-8BAE-2C78F983F831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50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686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AB10A2CE-A27E-4460-ABDD-E672C9340938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51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696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599B17DC-B540-4BE3-9520-7A87A9C465D9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52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706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98D83DF8-0FCA-4680-9DD3-D04AC68620D9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23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419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394D36EB-6B2F-4453-A6EB-DC04B4657DBF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53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716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FD0AB69A-3321-4E6D-8CDA-63603A523DEB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55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727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CB382C2F-681B-431C-B256-5A01857A559C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56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737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99BF7B2E-208F-4CF3-86C1-9620654096FA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24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440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5B6D0C08-FDB8-48FA-AA36-B1E1BF866C0B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26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450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9BF905D6-CFCC-436E-BC4A-20CF23CEC2D6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27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460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A92752A6-F1CE-4EFB-999C-1DB7B422CF81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29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481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4FE14C70-9836-4081-9EC7-745AC5C9BF00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30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491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12" charset="0"/>
              <a:buNone/>
            </a:pPr>
            <a:fld id="{E53E6B40-4FC3-46D4-B14C-8B21254D8F65}" type="slidenum">
              <a:rPr lang="en-IN">
                <a:latin typeface="Times New Roman" pitchFamily="112" charset="0"/>
              </a:rPr>
              <a:pPr>
                <a:buFont typeface="Times New Roman" pitchFamily="112" charset="0"/>
                <a:buNone/>
              </a:pPr>
              <a:t>31</a:t>
            </a:fld>
            <a:endParaRPr lang="en-IN">
              <a:latin typeface="Times New Roman" pitchFamily="112" charset="0"/>
            </a:endParaRPr>
          </a:p>
        </p:txBody>
      </p:sp>
      <p:sp>
        <p:nvSpPr>
          <p:cNvPr id="501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256F-0581-41DD-BF5A-ADDC8036E65A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A89-EB14-4F01-AAF9-209C79FEA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256F-0581-41DD-BF5A-ADDC8036E65A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A89-EB14-4F01-AAF9-209C79FEA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256F-0581-41DD-BF5A-ADDC8036E65A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A89-EB14-4F01-AAF9-209C79FEA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256F-0581-41DD-BF5A-ADDC8036E65A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A89-EB14-4F01-AAF9-209C79FEA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256F-0581-41DD-BF5A-ADDC8036E65A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A89-EB14-4F01-AAF9-209C79FEA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256F-0581-41DD-BF5A-ADDC8036E65A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A89-EB14-4F01-AAF9-209C79FEA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256F-0581-41DD-BF5A-ADDC8036E65A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A89-EB14-4F01-AAF9-209C79FEA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256F-0581-41DD-BF5A-ADDC8036E65A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A89-EB14-4F01-AAF9-209C79FEA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256F-0581-41DD-BF5A-ADDC8036E65A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A89-EB14-4F01-AAF9-209C79FEA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256F-0581-41DD-BF5A-ADDC8036E65A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A89-EB14-4F01-AAF9-209C79FEA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256F-0581-41DD-BF5A-ADDC8036E65A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1A89-EB14-4F01-AAF9-209C79FEA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0256F-0581-41DD-BF5A-ADDC8036E65A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1A89-EB14-4F01-AAF9-209C79FEA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1.jpeg"/><Relationship Id="rId15" Type="http://schemas.openxmlformats.org/officeDocument/2006/relationships/image" Target="../media/image51.jpeg"/><Relationship Id="rId10" Type="http://schemas.openxmlformats.org/officeDocument/2006/relationships/image" Target="../media/image37.jpeg"/><Relationship Id="rId4" Type="http://schemas.openxmlformats.org/officeDocument/2006/relationships/image" Target="../media/image30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nime.org/" TargetMode="External"/><Relationship Id="rId3" Type="http://schemas.openxmlformats.org/officeDocument/2006/relationships/hyperlink" Target="http://www.cs.waikato.ac.nz/ml/weka" TargetMode="External"/><Relationship Id="rId7" Type="http://schemas.openxmlformats.org/officeDocument/2006/relationships/hyperlink" Target="http://orange.biolab.si/" TargetMode="External"/><Relationship Id="rId12" Type="http://schemas.openxmlformats.org/officeDocument/2006/relationships/hyperlink" Target="http://code.google.com/apis/predict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pid-i.com/content/view/181/190/" TargetMode="External"/><Relationship Id="rId11" Type="http://schemas.openxmlformats.org/officeDocument/2006/relationships/hyperlink" Target="http://elefant.developer.nicta.com.au/" TargetMode="External"/><Relationship Id="rId5" Type="http://schemas.openxmlformats.org/officeDocument/2006/relationships/hyperlink" Target="http://www.r-project.org/" TargetMode="External"/><Relationship Id="rId10" Type="http://schemas.openxmlformats.org/officeDocument/2006/relationships/hyperlink" Target="http://www.shogun-toolbox.org/" TargetMode="External"/><Relationship Id="rId4" Type="http://schemas.openxmlformats.org/officeDocument/2006/relationships/hyperlink" Target="http://www.scilab.org/" TargetMode="External"/><Relationship Id="rId9" Type="http://schemas.openxmlformats.org/officeDocument/2006/relationships/hyperlink" Target="http://svmlight.joachims.org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iitb.ac.in/~cs725/notes/classNote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ideolectures.net/andrew_ng/" TargetMode="External"/><Relationship Id="rId4" Type="http://schemas.openxmlformats.org/officeDocument/2006/relationships/hyperlink" Target="http://www.stanford.edu/class/cs229/material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Foundations of Machine Learning </a:t>
            </a:r>
            <a:r>
              <a:rPr lang="en-US" dirty="0" smtClean="0"/>
              <a:t>(CS725)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Autumn 2011</a:t>
            </a:r>
          </a:p>
          <a:p>
            <a:r>
              <a:rPr lang="en-US" dirty="0" smtClean="0"/>
              <a:t>Instructor: </a:t>
            </a:r>
            <a:r>
              <a:rPr lang="en-US" i="1" dirty="0" smtClean="0"/>
              <a:t>Prof. </a:t>
            </a:r>
            <a:r>
              <a:rPr lang="en-US" i="1" dirty="0" err="1" smtClean="0"/>
              <a:t>Ganesh</a:t>
            </a:r>
            <a:r>
              <a:rPr lang="en-US" i="1" dirty="0" smtClean="0"/>
              <a:t> </a:t>
            </a:r>
            <a:r>
              <a:rPr lang="en-US" i="1" dirty="0" err="1" smtClean="0"/>
              <a:t>Ramakrishnan</a:t>
            </a:r>
            <a:endParaRPr lang="en-US" i="1" dirty="0" smtClean="0"/>
          </a:p>
          <a:p>
            <a:r>
              <a:rPr lang="en-US" sz="3000" smtClean="0"/>
              <a:t>TAs: </a:t>
            </a:r>
            <a:r>
              <a:rPr lang="en-US" sz="3000" i="1" dirty="0" smtClean="0"/>
              <a:t>Ajay Nagesh, Amrita </a:t>
            </a:r>
            <a:r>
              <a:rPr lang="en-US" sz="3000" i="1" dirty="0" err="1" smtClean="0"/>
              <a:t>Saha</a:t>
            </a:r>
            <a:r>
              <a:rPr lang="en-US" sz="3000" i="1" dirty="0" smtClean="0"/>
              <a:t>, </a:t>
            </a:r>
            <a:r>
              <a:rPr lang="en-US" sz="3000" i="1" dirty="0" err="1" smtClean="0"/>
              <a:t>Kedharnath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Narahari</a:t>
            </a:r>
            <a:endParaRPr lang="en-US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Applications of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Data </a:t>
            </a:r>
            <a:r>
              <a:rPr lang="en-US" i="1" dirty="0" err="1" smtClean="0"/>
              <a:t>Data</a:t>
            </a:r>
            <a:r>
              <a:rPr lang="en-US" i="1" dirty="0" smtClean="0"/>
              <a:t> Everywhere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0"/>
            <a:ext cx="6324600" cy="4525963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sz="3800" dirty="0" smtClean="0"/>
              <a:t>Library of Congress text database of ~20 TB</a:t>
            </a:r>
          </a:p>
          <a:p>
            <a:r>
              <a:rPr lang="en-US" sz="3800" dirty="0" smtClean="0"/>
              <a:t>AT&amp;T </a:t>
            </a:r>
            <a:r>
              <a:rPr lang="en-US" sz="3800" dirty="0" smtClean="0"/>
              <a:t>323 TB, 1.9 trillion phone call records.</a:t>
            </a:r>
          </a:p>
          <a:p>
            <a:r>
              <a:rPr lang="en-US" sz="3800" dirty="0" smtClean="0"/>
              <a:t>World </a:t>
            </a:r>
            <a:r>
              <a:rPr lang="en-US" sz="3800" dirty="0" smtClean="0"/>
              <a:t>of </a:t>
            </a:r>
            <a:r>
              <a:rPr lang="en-US" sz="3800" dirty="0" err="1" smtClean="0"/>
              <a:t>Warcraft</a:t>
            </a:r>
            <a:r>
              <a:rPr lang="en-US" sz="3800" dirty="0" smtClean="0"/>
              <a:t> utilizes </a:t>
            </a:r>
            <a:r>
              <a:rPr lang="en-US" sz="3800" dirty="0" smtClean="0"/>
              <a:t>1.3 PB of storage to maintain its game.</a:t>
            </a:r>
          </a:p>
          <a:p>
            <a:r>
              <a:rPr lang="en-US" sz="3800" dirty="0" smtClean="0"/>
              <a:t>Avatar </a:t>
            </a:r>
            <a:r>
              <a:rPr lang="en-US" sz="3800" dirty="0" smtClean="0"/>
              <a:t>movie reported to have taken over 1 PB of local storage at </a:t>
            </a:r>
            <a:r>
              <a:rPr lang="en-US" sz="3800" i="1" dirty="0" err="1" smtClean="0"/>
              <a:t>WetaDigital</a:t>
            </a:r>
            <a:r>
              <a:rPr lang="en-US" sz="3800" i="1" dirty="0" smtClean="0"/>
              <a:t> for the rendering of the 3D CGI effects.</a:t>
            </a:r>
          </a:p>
          <a:p>
            <a:r>
              <a:rPr lang="en-US" sz="3800" dirty="0" smtClean="0"/>
              <a:t>Google </a:t>
            </a:r>
            <a:r>
              <a:rPr lang="en-US" sz="3800" dirty="0" smtClean="0"/>
              <a:t>processes ~24 PB of data per day.</a:t>
            </a:r>
          </a:p>
          <a:p>
            <a:r>
              <a:rPr lang="en-US" sz="3800" dirty="0" smtClean="0"/>
              <a:t>YouTube</a:t>
            </a:r>
            <a:r>
              <a:rPr lang="en-US" sz="3800" dirty="0" smtClean="0"/>
              <a:t>: 24 hours of video uploaded every minute. More video is uploaded in 60 days than all 3 major US networks created in 60 years. According to </a:t>
            </a:r>
            <a:r>
              <a:rPr lang="en-US" sz="3800" i="1" dirty="0" smtClean="0"/>
              <a:t>Cisco</a:t>
            </a:r>
            <a:r>
              <a:rPr lang="en-US" sz="3800" i="1" dirty="0" smtClean="0"/>
              <a:t>, internet video will generate over 18 EB of traffic per month in 2013</a:t>
            </a:r>
            <a:r>
              <a:rPr lang="en-US" sz="3800" i="1" dirty="0" smtClean="0"/>
              <a:t>.</a:t>
            </a:r>
            <a:endParaRPr lang="en-US" sz="3800" i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17526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Overload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3581400" cy="34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16" y="3657600"/>
            <a:ext cx="578648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 is one of the front-line </a:t>
            </a:r>
            <a:r>
              <a:rPr lang="en-US" dirty="0" smtClean="0"/>
              <a:t>technologies to handle Information Overload</a:t>
            </a:r>
          </a:p>
          <a:p>
            <a:r>
              <a:rPr lang="en-US" b="1" dirty="0" smtClean="0"/>
              <a:t>Business</a:t>
            </a:r>
            <a:endParaRPr lang="en-US" b="1" dirty="0" smtClean="0"/>
          </a:p>
          <a:p>
            <a:pPr lvl="1"/>
            <a:r>
              <a:rPr lang="en-US" sz="2400" dirty="0" smtClean="0"/>
              <a:t>Mining correlations, trends, </a:t>
            </a:r>
            <a:r>
              <a:rPr lang="en-US" sz="2400" dirty="0" err="1" smtClean="0"/>
              <a:t>spatio</a:t>
            </a:r>
            <a:r>
              <a:rPr lang="en-US" sz="2400" dirty="0" smtClean="0"/>
              <a:t>-temporal predictions.</a:t>
            </a:r>
          </a:p>
          <a:p>
            <a:pPr lvl="1"/>
            <a:r>
              <a:rPr lang="en-US" sz="2400" dirty="0" smtClean="0"/>
              <a:t>Efficient supply chain management.</a:t>
            </a:r>
          </a:p>
          <a:p>
            <a:pPr lvl="1"/>
            <a:r>
              <a:rPr lang="en-US" sz="2400" dirty="0" smtClean="0"/>
              <a:t>Opinion mining and sentiment analysis.</a:t>
            </a:r>
          </a:p>
          <a:p>
            <a:pPr lvl="1"/>
            <a:r>
              <a:rPr lang="en-US" sz="2400" dirty="0" smtClean="0"/>
              <a:t>Recommender </a:t>
            </a:r>
            <a:r>
              <a:rPr lang="en-US" dirty="0" smtClean="0"/>
              <a:t>systems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000625"/>
            <a:ext cx="3152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943600"/>
            <a:ext cx="1704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1" y="5562600"/>
            <a:ext cx="1904999" cy="94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9624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Fields related to Machine </a:t>
            </a:r>
            <a:r>
              <a:rPr lang="en-US" dirty="0" smtClean="0"/>
              <a:t>Learning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40080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Fields related to Machine </a:t>
            </a: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Artificial </a:t>
            </a:r>
            <a:r>
              <a:rPr lang="en-US" dirty="0" smtClean="0"/>
              <a:t>Intelligence: computational </a:t>
            </a:r>
            <a:r>
              <a:rPr lang="en-US" dirty="0" smtClean="0"/>
              <a:t>intelligence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smtClean="0"/>
              <a:t>Mining: searching through large volumes of </a:t>
            </a:r>
            <a:r>
              <a:rPr lang="en-US" dirty="0" smtClean="0"/>
              <a:t>data</a:t>
            </a:r>
            <a:endParaRPr lang="en-US" dirty="0" smtClean="0"/>
          </a:p>
          <a:p>
            <a:r>
              <a:rPr lang="en-US" dirty="0" smtClean="0"/>
              <a:t>Neural </a:t>
            </a:r>
            <a:r>
              <a:rPr lang="en-US" dirty="0" smtClean="0"/>
              <a:t>Networks: neural/brain inspired </a:t>
            </a:r>
            <a:r>
              <a:rPr lang="en-US" dirty="0" smtClean="0"/>
              <a:t>methods</a:t>
            </a:r>
            <a:endParaRPr lang="en-US" dirty="0" smtClean="0"/>
          </a:p>
          <a:p>
            <a:r>
              <a:rPr lang="en-US" dirty="0" smtClean="0"/>
              <a:t>Signal Processing: signals, video, speech, </a:t>
            </a:r>
            <a:r>
              <a:rPr lang="en-US" dirty="0" smtClean="0"/>
              <a:t>image</a:t>
            </a:r>
            <a:endParaRPr lang="en-US" dirty="0" smtClean="0"/>
          </a:p>
          <a:p>
            <a:r>
              <a:rPr lang="en-US" dirty="0" smtClean="0"/>
              <a:t>Pattern Recognition: </a:t>
            </a:r>
            <a:r>
              <a:rPr lang="en-US" dirty="0" smtClean="0"/>
              <a:t>labeling data</a:t>
            </a:r>
          </a:p>
          <a:p>
            <a:r>
              <a:rPr lang="en-US" dirty="0" smtClean="0"/>
              <a:t>Robotics: building autonomous robots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Application of Machine Learning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190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990600"/>
            <a:ext cx="3733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023895"/>
            <a:ext cx="4572000" cy="283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886200"/>
            <a:ext cx="31337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62800" y="990600"/>
            <a:ext cx="1526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Deep Blue</a:t>
            </a:r>
          </a:p>
          <a:p>
            <a:pPr algn="ctr"/>
            <a:r>
              <a:rPr lang="en-US" b="1" dirty="0" smtClean="0"/>
              <a:t>and the chess </a:t>
            </a:r>
          </a:p>
          <a:p>
            <a:pPr algn="ctr"/>
            <a:r>
              <a:rPr lang="en-US" b="1" dirty="0" smtClean="0"/>
              <a:t>Challenge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6096000"/>
            <a:ext cx="104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RoboCup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6248400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Online Poker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Application of Machine Learning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4648200"/>
            <a:ext cx="45815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62400"/>
            <a:ext cx="41814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066800"/>
            <a:ext cx="443065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181600" y="838200"/>
            <a:ext cx="39624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Biology (Structure learning)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/>
              <a:t>Animation</a:t>
            </a:r>
            <a:r>
              <a:rPr lang="en-US" sz="2800" dirty="0" smtClean="0"/>
              <a:t> and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Tracking and activity recognition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1"/>
            <a:ext cx="4572000" cy="1981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Application in speech and Natural Language processing</a:t>
            </a:r>
          </a:p>
          <a:p>
            <a:r>
              <a:rPr lang="en-US" dirty="0" smtClean="0"/>
              <a:t>Probabilistic Context Free Grammars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114800" cy="310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9575" y="3724275"/>
            <a:ext cx="49244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4572000"/>
            <a:ext cx="3733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Graphical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700" baseline="0" dirty="0" smtClean="0"/>
              <a:t>Social</a:t>
            </a:r>
            <a:r>
              <a:rPr lang="en-US" sz="2700" dirty="0" smtClean="0"/>
              <a:t> network graph analysis, causality analysis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Q and A: IBM Watson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352800"/>
            <a:ext cx="3352800" cy="223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276600"/>
            <a:ext cx="46577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066800"/>
            <a:ext cx="8763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Question and Answering : Jeopardy challenge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/>
              <a:t>Watson</a:t>
            </a:r>
            <a:r>
              <a:rPr lang="en-US" sz="2800" dirty="0" smtClean="0"/>
              <a:t> emerged winner when pitted against all time best rated players in the history of Jeopardy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488668"/>
            <a:ext cx="222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IBM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grand goal</a:t>
            </a:r>
            <a:endParaRPr lang="en-US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629400" cy="49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15516" y="6488668"/>
            <a:ext cx="452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the movie </a:t>
            </a:r>
            <a:r>
              <a:rPr lang="en-US" b="1" dirty="0" smtClean="0"/>
              <a:t>2001: A Space Odyssey</a:t>
            </a:r>
            <a:r>
              <a:rPr lang="en-US" dirty="0" smtClean="0"/>
              <a:t> (1968)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Machine Learning</a:t>
            </a:r>
            <a:br>
              <a:rPr lang="en-US" dirty="0" smtClean="0"/>
            </a:br>
            <a:r>
              <a:rPr lang="en-US" dirty="0" smtClean="0"/>
              <a:t>Models and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 eaLnBrk="1"/>
            <a:r>
              <a:rPr lang="en-US" smtClean="0"/>
              <a:t>Machine Learning Process</a:t>
            </a:r>
            <a:endParaRPr lang="en-IN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How to do the learning actually?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IN" dirty="0" smtClean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/>
          <a:srcRect l="23763" t="27066" r="13815" b="11815"/>
          <a:stretch>
            <a:fillRect/>
          </a:stretch>
        </p:blipFill>
        <p:spPr bwMode="auto">
          <a:xfrm>
            <a:off x="506880" y="1474715"/>
            <a:ext cx="8261280" cy="4745299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145456"/>
            <a:ext cx="8228160" cy="1144920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Learning (Formally)</a:t>
            </a:r>
            <a:endParaRPr lang="en-IN" dirty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290376"/>
            <a:ext cx="8196480" cy="4764020"/>
          </a:xfrm>
        </p:spPr>
        <p:txBody>
          <a:bodyPr>
            <a:normAutofit lnSpcReduction="10000"/>
          </a:bodyPr>
          <a:lstStyle/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500" b="1" dirty="0" smtClean="0"/>
              <a:t>Task</a:t>
            </a:r>
            <a:endParaRPr lang="en-IN" sz="2500" b="1" dirty="0" smtClean="0"/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dirty="0" smtClean="0"/>
              <a:t>To </a:t>
            </a:r>
            <a:r>
              <a:rPr lang="en-IN" sz="2400" dirty="0" smtClean="0"/>
              <a:t>apply some machine learning method to the data obtained from </a:t>
            </a:r>
            <a:r>
              <a:rPr lang="en-IN" sz="2400" dirty="0" smtClean="0"/>
              <a:t>a given domain (</a:t>
            </a:r>
            <a:r>
              <a:rPr lang="en-IN" sz="2400" i="1" dirty="0" smtClean="0"/>
              <a:t>Training Data</a:t>
            </a:r>
            <a:r>
              <a:rPr lang="en-IN" sz="2400" dirty="0" smtClean="0"/>
              <a:t>)</a:t>
            </a:r>
            <a:endParaRPr lang="en-IN" sz="2400" dirty="0" smtClean="0"/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dirty="0" smtClean="0"/>
              <a:t>The domain </a:t>
            </a:r>
            <a:r>
              <a:rPr lang="en-IN" sz="2400" dirty="0" smtClean="0"/>
              <a:t>has some </a:t>
            </a:r>
            <a:r>
              <a:rPr lang="en-IN" sz="2400" dirty="0" smtClean="0"/>
              <a:t>characteristics, </a:t>
            </a:r>
            <a:r>
              <a:rPr lang="en-IN" sz="2400" dirty="0" smtClean="0"/>
              <a:t>which we are trying to </a:t>
            </a:r>
            <a:r>
              <a:rPr lang="en-IN" sz="2400" dirty="0" smtClean="0"/>
              <a:t>learn (</a:t>
            </a:r>
            <a:r>
              <a:rPr lang="en-IN" sz="2400" i="1" dirty="0" smtClean="0"/>
              <a:t>Model</a:t>
            </a:r>
            <a:r>
              <a:rPr lang="en-IN" sz="2400" dirty="0" smtClean="0"/>
              <a:t>)</a:t>
            </a:r>
            <a:endParaRPr lang="en-IN" sz="2400" dirty="0" smtClean="0"/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b="1" dirty="0" smtClean="0"/>
              <a:t>Objective</a:t>
            </a:r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dirty="0" smtClean="0"/>
              <a:t>To </a:t>
            </a:r>
            <a:r>
              <a:rPr lang="en-IN" sz="2400" dirty="0" smtClean="0"/>
              <a:t>minimise the error in prediction </a:t>
            </a:r>
            <a:endParaRPr lang="en-IN" sz="2400" dirty="0" smtClean="0"/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500" b="1" dirty="0" smtClean="0"/>
              <a:t>Types of Learning</a:t>
            </a:r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dirty="0" smtClean="0"/>
              <a:t>Supervised Learning</a:t>
            </a:r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dirty="0" smtClean="0"/>
              <a:t>Unsupervised Learning</a:t>
            </a:r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dirty="0" smtClean="0"/>
              <a:t>Semi-Supervised Learning</a:t>
            </a:r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dirty="0" smtClean="0"/>
              <a:t>Active Learning</a:t>
            </a:r>
          </a:p>
          <a:p>
            <a:pPr marL="383322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IN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Supervised Learning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300457"/>
            <a:ext cx="8359200" cy="4526395"/>
          </a:xfrm>
        </p:spPr>
        <p:txBody>
          <a:bodyPr>
            <a:normAutofit lnSpcReduction="10000"/>
          </a:bodyPr>
          <a:lstStyle/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500" dirty="0" smtClean="0"/>
              <a:t>Classification / Regression problem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500" dirty="0" smtClean="0"/>
              <a:t>Where some samples of data (Training data) with the correct class labels are provided.</a:t>
            </a:r>
          </a:p>
          <a:p>
            <a:pPr marL="754571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000" dirty="0" smtClean="0"/>
              <a:t>i.e. Some correspondence between input (</a:t>
            </a:r>
            <a:r>
              <a:rPr lang="en-IN" sz="2000" b="1" dirty="0" smtClean="0">
                <a:latin typeface="URW Chancery L" charset="0"/>
              </a:rPr>
              <a:t>X</a:t>
            </a:r>
            <a:r>
              <a:rPr lang="en-IN" sz="2000" dirty="0" smtClean="0">
                <a:latin typeface="URW Chancery L" charset="0"/>
              </a:rPr>
              <a:t>) &amp;</a:t>
            </a:r>
            <a:r>
              <a:rPr lang="en-IN" sz="2000" b="1" dirty="0" smtClean="0">
                <a:latin typeface="URW Chancery L" charset="0"/>
              </a:rPr>
              <a:t> </a:t>
            </a:r>
            <a:r>
              <a:rPr lang="en-IN" sz="2000" dirty="0" smtClean="0">
                <a:cs typeface="Arial" charset="0"/>
              </a:rPr>
              <a:t>output (</a:t>
            </a:r>
            <a:r>
              <a:rPr lang="en-IN" sz="2000" b="1" dirty="0" smtClean="0">
                <a:cs typeface="Arial" charset="0"/>
              </a:rPr>
              <a:t>Y</a:t>
            </a:r>
            <a:r>
              <a:rPr lang="en-IN" sz="2000" dirty="0" smtClean="0">
                <a:cs typeface="Arial" charset="0"/>
              </a:rPr>
              <a:t>) given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500" dirty="0" smtClean="0"/>
              <a:t>Using knowledge from training data, the classifier/ </a:t>
            </a:r>
            <a:r>
              <a:rPr lang="en-IN" sz="2500" dirty="0" err="1" smtClean="0"/>
              <a:t>regressor</a:t>
            </a:r>
            <a:r>
              <a:rPr lang="en-IN" sz="2500" dirty="0" smtClean="0"/>
              <a:t> model is learnt</a:t>
            </a:r>
          </a:p>
          <a:p>
            <a:pPr marL="754571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000" dirty="0" smtClean="0"/>
              <a:t>i.e. Learn some function </a:t>
            </a:r>
            <a:r>
              <a:rPr lang="en-IN" sz="2000" b="1" dirty="0" smtClean="0">
                <a:latin typeface="URW Chancery L" charset="0"/>
              </a:rPr>
              <a:t>f </a:t>
            </a:r>
            <a:r>
              <a:rPr lang="en-IN" sz="2000" b="1" dirty="0" smtClean="0"/>
              <a:t>: </a:t>
            </a:r>
            <a:r>
              <a:rPr lang="en-IN" sz="2000" b="1" dirty="0" smtClean="0">
                <a:latin typeface="URW Chancery L" charset="0"/>
              </a:rPr>
              <a:t>f(X) = Y</a:t>
            </a:r>
          </a:p>
          <a:p>
            <a:pPr marL="391686" indent="-293764">
              <a:lnSpc>
                <a:spcPct val="107000"/>
              </a:lnSpc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500" b="1" dirty="0" smtClean="0">
                <a:latin typeface="URW Chancery L" charset="0"/>
              </a:rPr>
              <a:t>f</a:t>
            </a:r>
            <a:r>
              <a:rPr lang="en-IN" sz="2500" dirty="0" smtClean="0"/>
              <a:t> may be probabilistic/deterministic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500" dirty="0" smtClean="0"/>
              <a:t>Learning the model </a:t>
            </a:r>
            <a:r>
              <a:rPr lang="en-IN" sz="2500" dirty="0" smtClean="0">
                <a:cs typeface="Arial" charset="0"/>
              </a:rPr>
              <a:t>≡ Fitting the parameters of model to minimise prediction error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500" dirty="0" smtClean="0">
                <a:cs typeface="Arial" charset="0"/>
              </a:rPr>
              <a:t>Model can then be tested on test-data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Regression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 l="13261" t="19690" r="13261" b="24611"/>
          <a:stretch>
            <a:fillRect/>
          </a:stretch>
        </p:blipFill>
        <p:spPr bwMode="auto">
          <a:xfrm>
            <a:off x="1131840" y="1926923"/>
            <a:ext cx="7522560" cy="348372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801" y="1633132"/>
            <a:ext cx="8228160" cy="4526396"/>
          </a:xfrm>
        </p:spPr>
        <p:txBody>
          <a:bodyPr/>
          <a:lstStyle/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Linear regression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620640" y="5355923"/>
            <a:ext cx="5224320" cy="1238530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lIns="81639" tIns="64821" rIns="81639" bIns="40820"/>
          <a:lstStyle/>
          <a:p>
            <a:pPr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IN" sz="2700" dirty="0">
                <a:solidFill>
                  <a:srgbClr val="000000"/>
                </a:solidFill>
              </a:rPr>
              <a:t>  Uses</a:t>
            </a:r>
          </a:p>
          <a:p>
            <a:pPr marL="587529" lvl="2" indent="-195843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IN" sz="2700" dirty="0">
                <a:solidFill>
                  <a:srgbClr val="000000"/>
                </a:solidFill>
              </a:rPr>
              <a:t>Stock Prediction</a:t>
            </a:r>
          </a:p>
          <a:p>
            <a:pPr marL="587529" lvl="2" indent="-195843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IN" sz="2700" dirty="0">
                <a:solidFill>
                  <a:srgbClr val="000000"/>
                </a:solidFill>
              </a:rPr>
              <a:t>Outlier detection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Regression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Regression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441592"/>
            <a:ext cx="8228160" cy="4526395"/>
          </a:xfrm>
        </p:spPr>
        <p:txBody>
          <a:bodyPr/>
          <a:lstStyle/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Non Linear regression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 l="13538" t="31987" r="38678" b="5417"/>
          <a:stretch>
            <a:fillRect/>
          </a:stretch>
        </p:blipFill>
        <p:spPr bwMode="auto">
          <a:xfrm>
            <a:off x="537120" y="1944204"/>
            <a:ext cx="6353280" cy="452351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 l="9441" t="6299" r="8669" b="6929"/>
          <a:stretch>
            <a:fillRect/>
          </a:stretch>
        </p:blipFill>
        <p:spPr bwMode="auto">
          <a:xfrm>
            <a:off x="816481" y="908736"/>
            <a:ext cx="7184160" cy="4969961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21602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All models are not good</a:t>
            </a:r>
            <a:endParaRPr lang="en-IN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5845575"/>
            <a:ext cx="8359200" cy="849689"/>
          </a:xfrm>
        </p:spPr>
        <p:txBody>
          <a:bodyPr>
            <a:normAutofit/>
          </a:bodyPr>
          <a:lstStyle/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C</a:t>
            </a:r>
            <a:r>
              <a:rPr lang="en-IN" dirty="0" smtClean="0"/>
              <a:t>onstrain </a:t>
            </a:r>
            <a:r>
              <a:rPr lang="en-IN" dirty="0" smtClean="0"/>
              <a:t>the </a:t>
            </a:r>
            <a:r>
              <a:rPr lang="en-IN" dirty="0" smtClean="0"/>
              <a:t>parameters</a:t>
            </a:r>
            <a:endParaRPr lang="en-IN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Classification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85800" y="1524000"/>
            <a:ext cx="8077200" cy="495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0000" y="1676400"/>
            <a:ext cx="1296000" cy="129613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760" y="1676400"/>
            <a:ext cx="1296000" cy="129613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0960" y="1676400"/>
            <a:ext cx="1296000" cy="129613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720" y="1666318"/>
            <a:ext cx="1296000" cy="129613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60960" y="3364257"/>
            <a:ext cx="1296000" cy="129613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720" y="3364257"/>
            <a:ext cx="1296000" cy="129613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88480" y="3332573"/>
            <a:ext cx="1308960" cy="1306217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9760" y="3364257"/>
            <a:ext cx="1296000" cy="129613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88481" y="4997388"/>
            <a:ext cx="1306080" cy="1306217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19681" y="5010350"/>
            <a:ext cx="1306080" cy="129325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80640" y="4997388"/>
            <a:ext cx="1306080" cy="1273094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49440" y="4997388"/>
            <a:ext cx="1306080" cy="1273094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858720" y="2155970"/>
            <a:ext cx="2285280" cy="653829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lIns="81639" tIns="64821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IN" sz="2700" dirty="0" err="1">
                <a:solidFill>
                  <a:srgbClr val="000000"/>
                </a:solidFill>
              </a:rPr>
              <a:t>BearHead</a:t>
            </a:r>
            <a:endParaRPr lang="en-IN" sz="2700" dirty="0">
              <a:solidFill>
                <a:srgbClr val="000000"/>
              </a:solidFill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858720" y="3953279"/>
            <a:ext cx="2285280" cy="653829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lIns="81639" tIns="64821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IN" sz="2700" dirty="0" err="1">
                <a:solidFill>
                  <a:srgbClr val="000000"/>
                </a:solidFill>
              </a:rPr>
              <a:t>DuckHead</a:t>
            </a:r>
            <a:endParaRPr lang="en-IN" sz="2700" dirty="0">
              <a:solidFill>
                <a:srgbClr val="000000"/>
              </a:solidFill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858720" y="5520163"/>
            <a:ext cx="2285280" cy="653829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lIns="81639" tIns="64821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IN" sz="2700" dirty="0" err="1">
                <a:solidFill>
                  <a:srgbClr val="000000"/>
                </a:solidFill>
              </a:rPr>
              <a:t>LionHead</a:t>
            </a:r>
            <a:endParaRPr lang="en-IN" sz="2700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85800" y="3124200"/>
            <a:ext cx="800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" y="4800600"/>
            <a:ext cx="807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114300" y="4000500"/>
            <a:ext cx="495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1355630" y="3999706"/>
            <a:ext cx="495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821718" y="3999706"/>
            <a:ext cx="495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382294" y="3999706"/>
            <a:ext cx="495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8600" y="22860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28600" y="38100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54102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371600" y="11430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895600" y="11430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343400" y="11430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f3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791200" y="11430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f4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086600" y="106680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label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98560" y="3211218"/>
            <a:ext cx="8229600" cy="137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3400" y="3276600"/>
            <a:ext cx="1306080" cy="1275974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50" name="Picture 1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362200" y="3276600"/>
            <a:ext cx="1306080" cy="1306218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7098361" y="3603515"/>
            <a:ext cx="1306080" cy="44212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lIns="81639" tIns="63220" rIns="81639" bIns="40820"/>
          <a:lstStyle/>
          <a:p>
            <a:pPr>
              <a:tabLst>
                <a:tab pos="656650" algn="l"/>
              </a:tabLst>
            </a:pPr>
            <a:r>
              <a:rPr lang="en-IN" sz="2500" dirty="0">
                <a:solidFill>
                  <a:srgbClr val="000000"/>
                </a:solidFill>
              </a:rPr>
              <a:t>    ???</a:t>
            </a:r>
          </a:p>
        </p:txBody>
      </p:sp>
      <p:sp>
        <p:nvSpPr>
          <p:cNvPr id="5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 eaLnBrk="1"/>
            <a:r>
              <a:rPr lang="en-IN" dirty="0" smtClean="0"/>
              <a:t>Supervised Classification example</a:t>
            </a:r>
            <a:endParaRPr lang="en-IN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62400" y="32766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334000" y="3276600"/>
            <a:ext cx="13302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24"/>
          <p:cNvSpPr txBox="1">
            <a:spLocks noChangeArrowheads="1"/>
          </p:cNvSpPr>
          <p:nvPr/>
        </p:nvSpPr>
        <p:spPr bwMode="auto">
          <a:xfrm>
            <a:off x="6357600" y="6604967"/>
            <a:ext cx="2786400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/>
              <a:t>LHI Animal Faces Dataset</a:t>
            </a:r>
            <a:endParaRPr lang="en-IN" sz="1100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0254" grpId="0"/>
      <p:bldP spid="10254" grpId="1"/>
      <p:bldP spid="10255" grpId="0"/>
      <p:bldP spid="10255" grpId="1"/>
      <p:bldP spid="10256" grpId="0"/>
      <p:bldP spid="10256" grpId="1"/>
      <p:bldP spid="39" grpId="0"/>
      <p:bldP spid="39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 animBg="1"/>
      <p:bldP spid="53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Introduction to Machine Learning</a:t>
            </a:r>
          </a:p>
          <a:p>
            <a:pPr lvl="1"/>
            <a:r>
              <a:rPr lang="en-US" sz="2200" dirty="0" smtClean="0"/>
              <a:t>What </a:t>
            </a:r>
            <a:r>
              <a:rPr lang="en-US" sz="2200" dirty="0" smtClean="0"/>
              <a:t>is machine learning?</a:t>
            </a:r>
          </a:p>
          <a:p>
            <a:pPr lvl="1"/>
            <a:r>
              <a:rPr lang="en-US" sz="2200" dirty="0" smtClean="0"/>
              <a:t>Why </a:t>
            </a:r>
            <a:r>
              <a:rPr lang="en-US" sz="2200" dirty="0" smtClean="0"/>
              <a:t>machine </a:t>
            </a:r>
            <a:r>
              <a:rPr lang="en-US" sz="2200" dirty="0" smtClean="0"/>
              <a:t>learning</a:t>
            </a:r>
            <a:endParaRPr lang="en-US" sz="2200" dirty="0" smtClean="0"/>
          </a:p>
          <a:p>
            <a:pPr lvl="1"/>
            <a:r>
              <a:rPr lang="en-US" sz="2200" dirty="0" smtClean="0"/>
              <a:t>How </a:t>
            </a:r>
            <a:r>
              <a:rPr lang="en-US" sz="2200" dirty="0" smtClean="0"/>
              <a:t>machine learning relates to other fields</a:t>
            </a:r>
          </a:p>
          <a:p>
            <a:r>
              <a:rPr lang="en-US" sz="2800" dirty="0" smtClean="0"/>
              <a:t>Real world applications</a:t>
            </a:r>
          </a:p>
          <a:p>
            <a:r>
              <a:rPr lang="en-US" sz="2800" dirty="0" smtClean="0"/>
              <a:t>Machine Learning : Models and methods</a:t>
            </a:r>
          </a:p>
          <a:p>
            <a:pPr lvl="1"/>
            <a:r>
              <a:rPr lang="en-US" sz="2200" dirty="0" smtClean="0"/>
              <a:t>Supervised</a:t>
            </a:r>
          </a:p>
          <a:p>
            <a:pPr lvl="1"/>
            <a:r>
              <a:rPr lang="en-US" sz="2200" dirty="0" smtClean="0"/>
              <a:t>Unsupervised</a:t>
            </a:r>
          </a:p>
          <a:p>
            <a:pPr lvl="1"/>
            <a:r>
              <a:rPr lang="en-US" sz="2200" dirty="0" smtClean="0"/>
              <a:t>Semi-supervised</a:t>
            </a:r>
          </a:p>
          <a:p>
            <a:pPr lvl="1"/>
            <a:r>
              <a:rPr lang="en-US" sz="2200" dirty="0" smtClean="0"/>
              <a:t>Active learning</a:t>
            </a:r>
          </a:p>
          <a:p>
            <a:r>
              <a:rPr lang="en-US" sz="2800" dirty="0" smtClean="0"/>
              <a:t>Course Information</a:t>
            </a:r>
          </a:p>
          <a:p>
            <a:pPr lvl="1"/>
            <a:r>
              <a:rPr lang="en-US" sz="2200" dirty="0" smtClean="0"/>
              <a:t>Tools </a:t>
            </a:r>
            <a:r>
              <a:rPr lang="en-US" sz="2200" dirty="0" smtClean="0"/>
              <a:t>and </a:t>
            </a:r>
            <a:r>
              <a:rPr lang="en-US" sz="2200" dirty="0" smtClean="0"/>
              <a:t>software</a:t>
            </a:r>
            <a:endParaRPr lang="en-US" sz="2200" dirty="0" smtClean="0"/>
          </a:p>
          <a:p>
            <a:pPr lvl="1"/>
            <a:r>
              <a:rPr lang="en-US" sz="2200" dirty="0" smtClean="0"/>
              <a:t>Pre-requisites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Classification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 l="49730" t="14763" r="19615" b="29532"/>
          <a:stretch>
            <a:fillRect/>
          </a:stretch>
        </p:blipFill>
        <p:spPr bwMode="auto">
          <a:xfrm>
            <a:off x="4507200" y="1614410"/>
            <a:ext cx="4317120" cy="4195160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400" y="1484796"/>
            <a:ext cx="4924800" cy="4925317"/>
          </a:xfrm>
        </p:spPr>
        <p:txBody>
          <a:bodyPr/>
          <a:lstStyle/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IN" sz="1800" dirty="0" smtClean="0"/>
              <a:t>Example:</a:t>
            </a:r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IN" sz="1800" dirty="0" smtClean="0"/>
              <a:t> Credit Scoring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IN" sz="1800" dirty="0" smtClean="0"/>
              <a:t>Goal: </a:t>
            </a:r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IN" sz="1800" dirty="0" smtClean="0"/>
              <a:t>Differentiating between high-risk and low-risk customers based on their income and savings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IN" sz="1800" dirty="0" err="1" smtClean="0"/>
              <a:t>Discriminant</a:t>
            </a:r>
            <a:r>
              <a:rPr lang="en-IN" sz="1800" dirty="0" smtClean="0"/>
              <a:t>: </a:t>
            </a:r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IN" sz="1800" dirty="0" smtClean="0"/>
              <a:t>IF</a:t>
            </a:r>
            <a:r>
              <a:rPr lang="en-IN" sz="1800" b="1" dirty="0" smtClean="0"/>
              <a:t> income &gt; θ</a:t>
            </a:r>
            <a:r>
              <a:rPr lang="en-IN" sz="1800" b="1" baseline="-33000" dirty="0" smtClean="0"/>
              <a:t>1</a:t>
            </a:r>
            <a:r>
              <a:rPr lang="en-IN" sz="1800" b="1" dirty="0" smtClean="0"/>
              <a:t> </a:t>
            </a:r>
            <a:r>
              <a:rPr lang="en-IN" sz="1800" dirty="0" smtClean="0"/>
              <a:t>AND </a:t>
            </a:r>
            <a:r>
              <a:rPr lang="en-IN" sz="1800" b="1" dirty="0" smtClean="0"/>
              <a:t>savings &gt; θ</a:t>
            </a:r>
            <a:r>
              <a:rPr lang="en-IN" sz="1800" b="1" baseline="-33000" dirty="0" smtClean="0"/>
              <a:t>2</a:t>
            </a:r>
            <a:r>
              <a:rPr lang="en-IN" sz="1800" dirty="0" smtClean="0"/>
              <a:t> THEN</a:t>
            </a:r>
            <a:r>
              <a:rPr lang="en-IN" sz="1800" b="1" dirty="0" smtClean="0"/>
              <a:t> low-risk</a:t>
            </a:r>
            <a:r>
              <a:rPr lang="en-IN" sz="1800" dirty="0" smtClean="0"/>
              <a:t> ELSE </a:t>
            </a:r>
            <a:r>
              <a:rPr lang="en-IN" sz="1800" b="1" dirty="0" smtClean="0"/>
              <a:t>high-risk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IN" sz="1800" dirty="0" err="1" smtClean="0"/>
              <a:t>Discriminant</a:t>
            </a:r>
            <a:r>
              <a:rPr lang="en-IN" sz="1800" dirty="0" smtClean="0"/>
              <a:t> is called '</a:t>
            </a:r>
            <a:r>
              <a:rPr lang="en-IN" sz="1800" b="1" dirty="0" smtClean="0"/>
              <a:t>hypothesis</a:t>
            </a:r>
            <a:r>
              <a:rPr lang="en-IN" sz="1800" dirty="0" smtClean="0"/>
              <a:t>'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IN" sz="1800" dirty="0" smtClean="0"/>
              <a:t>Input attribute space is called '</a:t>
            </a:r>
            <a:r>
              <a:rPr lang="en-IN" sz="1800" b="1" dirty="0" smtClean="0"/>
              <a:t>Feature Space</a:t>
            </a:r>
            <a:r>
              <a:rPr lang="en-IN" sz="1800" dirty="0" smtClean="0"/>
              <a:t>'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IN" sz="1800" dirty="0" smtClean="0"/>
              <a:t>Here Input data is 2-dimensional and the output is binary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Other applications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/>
          <a:srcRect l="13815" r="13815"/>
          <a:stretch>
            <a:fillRect/>
          </a:stretch>
        </p:blipFill>
        <p:spPr bwMode="auto">
          <a:xfrm>
            <a:off x="836641" y="1398388"/>
            <a:ext cx="6838560" cy="5134139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Building non-linear </a:t>
            </a:r>
            <a:r>
              <a:rPr lang="en-IN" dirty="0" smtClean="0"/>
              <a:t>classifiers</a:t>
            </a:r>
            <a:endParaRPr lang="en-IN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5658355"/>
            <a:ext cx="8228160" cy="816565"/>
          </a:xfrm>
        </p:spPr>
        <p:txBody>
          <a:bodyPr/>
          <a:lstStyle/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Curse of dimensionality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200" y="1290376"/>
            <a:ext cx="7136640" cy="412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Application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l="22099" r="22099" b="10339"/>
          <a:stretch>
            <a:fillRect/>
          </a:stretch>
        </p:blipFill>
        <p:spPr bwMode="auto">
          <a:xfrm>
            <a:off x="1752600" y="1524000"/>
            <a:ext cx="5832000" cy="4807225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What is the right hypothesis?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9389"/>
            <a:ext cx="8228160" cy="1134839"/>
          </a:xfrm>
        </p:spPr>
        <p:txBody>
          <a:bodyPr tIns="35202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What is the right hypothesis for this classification problem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17128" t="23134" r="16023" b="5901"/>
          <a:stretch>
            <a:fillRect/>
          </a:stretch>
        </p:blipFill>
        <p:spPr bwMode="auto">
          <a:xfrm>
            <a:off x="816481" y="1633131"/>
            <a:ext cx="6694560" cy="424556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9389"/>
            <a:ext cx="8228160" cy="1134839"/>
          </a:xfrm>
        </p:spPr>
        <p:txBody>
          <a:bodyPr tIns="35202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What is the right hypothesis for this regression problem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13538" t="24556" r="16579"/>
          <a:stretch>
            <a:fillRect/>
          </a:stretch>
        </p:blipFill>
        <p:spPr bwMode="auto">
          <a:xfrm>
            <a:off x="849600" y="1592807"/>
            <a:ext cx="7032960" cy="4356458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Which linear hypothesis is better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 l="13815" t="14763" r="13815"/>
          <a:stretch>
            <a:fillRect/>
          </a:stretch>
        </p:blipFill>
        <p:spPr bwMode="auto">
          <a:xfrm>
            <a:off x="1306081" y="1468954"/>
            <a:ext cx="6586560" cy="4356458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1" y="5389046"/>
            <a:ext cx="4407840" cy="1143480"/>
          </a:xfrm>
        </p:spPr>
        <p:txBody>
          <a:bodyPr/>
          <a:lstStyle/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IN" dirty="0" smtClean="0"/>
              <a:t>Max – Margin Classifier</a:t>
            </a:r>
          </a:p>
        </p:txBody>
      </p:sp>
      <p:sp>
        <p:nvSpPr>
          <p:cNvPr id="18437" name="Oval 6"/>
          <p:cNvSpPr>
            <a:spLocks noChangeArrowheads="1"/>
          </p:cNvSpPr>
          <p:nvPr/>
        </p:nvSpPr>
        <p:spPr bwMode="auto">
          <a:xfrm>
            <a:off x="1785601" y="2910546"/>
            <a:ext cx="194400" cy="194420"/>
          </a:xfrm>
          <a:prstGeom prst="ellips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IN"/>
          </a:p>
        </p:txBody>
      </p:sp>
      <p:sp>
        <p:nvSpPr>
          <p:cNvPr id="18438" name="Oval 7"/>
          <p:cNvSpPr>
            <a:spLocks noChangeArrowheads="1"/>
          </p:cNvSpPr>
          <p:nvPr/>
        </p:nvSpPr>
        <p:spPr bwMode="auto">
          <a:xfrm>
            <a:off x="2406240" y="4002181"/>
            <a:ext cx="194400" cy="194420"/>
          </a:xfrm>
          <a:prstGeom prst="ellips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IN"/>
          </a:p>
        </p:txBody>
      </p:sp>
      <p:sp>
        <p:nvSpPr>
          <p:cNvPr id="18439" name="Oval 8"/>
          <p:cNvSpPr>
            <a:spLocks noChangeArrowheads="1"/>
          </p:cNvSpPr>
          <p:nvPr/>
        </p:nvSpPr>
        <p:spPr bwMode="auto">
          <a:xfrm>
            <a:off x="2512800" y="4234045"/>
            <a:ext cx="194400" cy="194421"/>
          </a:xfrm>
          <a:prstGeom prst="ellips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IN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Other considerations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>
            <a:noAutofit/>
          </a:bodyPr>
          <a:lstStyle/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600" b="1" dirty="0" smtClean="0"/>
              <a:t>Feature extraction</a:t>
            </a:r>
            <a:r>
              <a:rPr lang="en-IN" sz="2600" dirty="0" smtClean="0"/>
              <a:t>: which are the good features that characterise the data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600" b="1" dirty="0" smtClean="0"/>
              <a:t>Model selection</a:t>
            </a:r>
            <a:r>
              <a:rPr lang="en-IN" sz="2600" dirty="0" smtClean="0"/>
              <a:t>: picking the right model using some scoring/fitting function: </a:t>
            </a:r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dirty="0" smtClean="0"/>
              <a:t>It is important not only to provide a good predictor, but also to assess accurately how “good” the model is on unseen test data</a:t>
            </a:r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dirty="0" smtClean="0"/>
              <a:t>So a good performance estimator is needed to rank the model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600" b="1" dirty="0" smtClean="0"/>
              <a:t>Model averaging</a:t>
            </a:r>
            <a:r>
              <a:rPr lang="en-IN" sz="2600" dirty="0" smtClean="0"/>
              <a:t>: Instead of picking a single model, it might be better to do a weighted average over the best-fit models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 eaLnBrk="1"/>
            <a:r>
              <a:rPr lang="en-US" smtClean="0"/>
              <a:t>Which hypothesis is better?</a:t>
            </a:r>
            <a:endParaRPr lang="en-IN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>
            <a:normAutofit/>
          </a:bodyPr>
          <a:lstStyle/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 Unless you know something about the distribution of problems your learning algorithm will encounter,</a:t>
            </a:r>
            <a:r>
              <a:rPr lang="en-IN" b="1" i="1" dirty="0" smtClean="0"/>
              <a:t> any  hypothesis that agrees with all your data is as good as any other. 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 You have to make assumptions about the underlying features.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Hence </a:t>
            </a:r>
            <a:r>
              <a:rPr lang="en-IN" dirty="0" smtClean="0"/>
              <a:t>learning is inductive, not deductive.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Unsupervised Learning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4329"/>
            <a:ext cx="8196480" cy="3457803"/>
          </a:xfrm>
        </p:spPr>
        <p:txBody>
          <a:bodyPr/>
          <a:lstStyle/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Labels may be too expensive to generate or may be completely unknown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There </a:t>
            </a:r>
            <a:r>
              <a:rPr lang="en-IN" dirty="0" smtClean="0"/>
              <a:t>is lots of training data but with no class </a:t>
            </a:r>
            <a:r>
              <a:rPr lang="en-IN" dirty="0" smtClean="0"/>
              <a:t>labels </a:t>
            </a:r>
            <a:r>
              <a:rPr lang="en-IN" dirty="0" smtClean="0"/>
              <a:t>assigned to it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057400"/>
            <a:ext cx="1296000" cy="129613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6800" y="401803"/>
            <a:ext cx="1296000" cy="129613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560" y="391721"/>
            <a:ext cx="1296000" cy="129613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560" y="2089660"/>
            <a:ext cx="1296000" cy="129613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381000"/>
            <a:ext cx="1308960" cy="1306217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65600" y="2089660"/>
            <a:ext cx="1296000" cy="129613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22538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2057400"/>
            <a:ext cx="1306080" cy="1306217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22539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55521" y="3735753"/>
            <a:ext cx="1306080" cy="129325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22540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6480" y="3722791"/>
            <a:ext cx="1306080" cy="1273094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22541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33800" y="381000"/>
            <a:ext cx="1306080" cy="1273094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22542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6480" y="5389046"/>
            <a:ext cx="1306080" cy="1275974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22543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5280" y="5389046"/>
            <a:ext cx="1306080" cy="1306218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22544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65600" y="5389046"/>
            <a:ext cx="1296000" cy="129613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22545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35840" y="5389046"/>
            <a:ext cx="1296000" cy="129613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sp>
        <p:nvSpPr>
          <p:cNvPr id="22546" name="Text Box 17"/>
          <p:cNvSpPr txBox="1">
            <a:spLocks noChangeArrowheads="1"/>
          </p:cNvSpPr>
          <p:nvPr/>
        </p:nvSpPr>
        <p:spPr bwMode="auto">
          <a:xfrm>
            <a:off x="6857280" y="3102086"/>
            <a:ext cx="2449440" cy="2612434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lIns="81639" tIns="92824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IN" sz="5900" dirty="0">
                <a:solidFill>
                  <a:srgbClr val="000000"/>
                </a:solidFill>
              </a:rPr>
              <a:t> ???</a:t>
            </a:r>
          </a:p>
        </p:txBody>
      </p:sp>
      <p:sp>
        <p:nvSpPr>
          <p:cNvPr id="22547" name="TextBox 20"/>
          <p:cNvSpPr txBox="1">
            <a:spLocks noChangeArrowheads="1"/>
          </p:cNvSpPr>
          <p:nvPr/>
        </p:nvSpPr>
        <p:spPr bwMode="auto">
          <a:xfrm>
            <a:off x="6580801" y="6410114"/>
            <a:ext cx="2786400" cy="2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en-US" sz="1100" dirty="0" smtClean="0"/>
              <a:t>Source: LHI </a:t>
            </a:r>
            <a:r>
              <a:rPr lang="en-US" sz="1100" dirty="0"/>
              <a:t>Animal Faces Dataset</a:t>
            </a:r>
            <a:endParaRPr lang="en-IN" sz="11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0" y="3733800"/>
            <a:ext cx="1296000" cy="129613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257800" y="3733800"/>
            <a:ext cx="1296000" cy="129613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Unsupervised Learning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For example clustering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Clustering –</a:t>
            </a:r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grouping similar objects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Similar in which way?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IN" dirty="0" smtClean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 l="28453" t="29384" r="41441" b="14763"/>
          <a:stretch>
            <a:fillRect/>
          </a:stretch>
        </p:blipFill>
        <p:spPr bwMode="auto">
          <a:xfrm>
            <a:off x="5224321" y="2155907"/>
            <a:ext cx="2740320" cy="2854380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Clustering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 l="12708" r="12708"/>
          <a:stretch>
            <a:fillRect/>
          </a:stretch>
        </p:blipFill>
        <p:spPr bwMode="auto">
          <a:xfrm>
            <a:off x="1195201" y="1419989"/>
            <a:ext cx="6887520" cy="5134139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/>
          <a:srcRect l="12708" r="12708"/>
          <a:stretch>
            <a:fillRect/>
          </a:stretch>
        </p:blipFill>
        <p:spPr bwMode="auto">
          <a:xfrm>
            <a:off x="816480" y="326915"/>
            <a:ext cx="7837920" cy="6227214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 eaLnBrk="1"/>
            <a:r>
              <a:rPr lang="en-US" dirty="0" smtClean="0"/>
              <a:t>Clustering Problems</a:t>
            </a:r>
            <a:endParaRPr lang="en-IN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1" y="1689298"/>
            <a:ext cx="8228160" cy="4526395"/>
          </a:xfrm>
        </p:spPr>
        <p:txBody>
          <a:bodyPr/>
          <a:lstStyle/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How to tell which type of clustering is desirable?</a:t>
            </a:r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IN" dirty="0" smtClean="0"/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IN" dirty="0" smtClean="0"/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IN" dirty="0" smtClean="0"/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IN" dirty="0" smtClean="0"/>
          </a:p>
          <a:p>
            <a:pPr marL="391686" indent="-293764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IN" dirty="0" smtClean="0"/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5879521" y="4605603"/>
            <a:ext cx="370080" cy="1441"/>
          </a:xfrm>
          <a:prstGeom prst="line">
            <a:avLst/>
          </a:prstGeom>
          <a:noFill/>
          <a:ln w="19080">
            <a:solidFill>
              <a:srgbClr val="FFFFFF"/>
            </a:solidFill>
            <a:prstDash val="dash"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6249601" y="4288771"/>
            <a:ext cx="263520" cy="423404"/>
          </a:xfrm>
          <a:prstGeom prst="line">
            <a:avLst/>
          </a:prstGeom>
          <a:noFill/>
          <a:ln w="19080">
            <a:solidFill>
              <a:srgbClr val="FFFFFF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5456161" y="4288770"/>
            <a:ext cx="370080" cy="316833"/>
          </a:xfrm>
          <a:prstGeom prst="line">
            <a:avLst/>
          </a:prstGeom>
          <a:noFill/>
          <a:ln w="19080">
            <a:solidFill>
              <a:srgbClr val="FFFFFF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3931200" y="4601284"/>
            <a:ext cx="370080" cy="1440"/>
          </a:xfrm>
          <a:prstGeom prst="line">
            <a:avLst/>
          </a:prstGeom>
          <a:noFill/>
          <a:ln w="19080">
            <a:solidFill>
              <a:srgbClr val="FFFFFF"/>
            </a:solidFill>
            <a:prstDash val="dash"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4301280" y="4284451"/>
            <a:ext cx="263520" cy="423404"/>
          </a:xfrm>
          <a:prstGeom prst="line">
            <a:avLst/>
          </a:prstGeom>
          <a:noFill/>
          <a:ln w="19080">
            <a:solidFill>
              <a:srgbClr val="FFFFFF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3507840" y="4284450"/>
            <a:ext cx="370080" cy="316833"/>
          </a:xfrm>
          <a:prstGeom prst="line">
            <a:avLst/>
          </a:prstGeom>
          <a:noFill/>
          <a:ln w="19080">
            <a:solidFill>
              <a:srgbClr val="FFFFFF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53760" y="4725137"/>
            <a:ext cx="2017440" cy="1597127"/>
            <a:chOff x="3754" y="2217"/>
            <a:chExt cx="1500" cy="1277"/>
          </a:xfrm>
        </p:grpSpPr>
        <p:sp>
          <p:nvSpPr>
            <p:cNvPr id="26677" name="Oval 10"/>
            <p:cNvSpPr>
              <a:spLocks noChangeArrowheads="1"/>
            </p:cNvSpPr>
            <p:nvPr/>
          </p:nvSpPr>
          <p:spPr bwMode="auto">
            <a:xfrm>
              <a:off x="3754" y="2217"/>
              <a:ext cx="141" cy="132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78" name="Oval 11"/>
            <p:cNvSpPr>
              <a:spLocks noChangeArrowheads="1"/>
            </p:cNvSpPr>
            <p:nvPr/>
          </p:nvSpPr>
          <p:spPr bwMode="auto">
            <a:xfrm>
              <a:off x="3801" y="2525"/>
              <a:ext cx="141" cy="132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79" name="Oval 12"/>
            <p:cNvSpPr>
              <a:spLocks noChangeArrowheads="1"/>
            </p:cNvSpPr>
            <p:nvPr/>
          </p:nvSpPr>
          <p:spPr bwMode="auto">
            <a:xfrm>
              <a:off x="4317" y="2260"/>
              <a:ext cx="141" cy="132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80" name="Oval 13"/>
            <p:cNvSpPr>
              <a:spLocks noChangeArrowheads="1"/>
            </p:cNvSpPr>
            <p:nvPr/>
          </p:nvSpPr>
          <p:spPr bwMode="auto">
            <a:xfrm>
              <a:off x="4129" y="2437"/>
              <a:ext cx="141" cy="132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81" name="Oval 14"/>
            <p:cNvSpPr>
              <a:spLocks noChangeArrowheads="1"/>
            </p:cNvSpPr>
            <p:nvPr/>
          </p:nvSpPr>
          <p:spPr bwMode="auto">
            <a:xfrm>
              <a:off x="4739" y="2525"/>
              <a:ext cx="141" cy="132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82" name="Oval 15"/>
            <p:cNvSpPr>
              <a:spLocks noChangeArrowheads="1"/>
            </p:cNvSpPr>
            <p:nvPr/>
          </p:nvSpPr>
          <p:spPr bwMode="auto">
            <a:xfrm>
              <a:off x="4223" y="2658"/>
              <a:ext cx="141" cy="132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83" name="Oval 16"/>
            <p:cNvSpPr>
              <a:spLocks noChangeArrowheads="1"/>
            </p:cNvSpPr>
            <p:nvPr/>
          </p:nvSpPr>
          <p:spPr bwMode="auto">
            <a:xfrm>
              <a:off x="5114" y="2525"/>
              <a:ext cx="141" cy="132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84" name="Oval 17"/>
            <p:cNvSpPr>
              <a:spLocks noChangeArrowheads="1"/>
            </p:cNvSpPr>
            <p:nvPr/>
          </p:nvSpPr>
          <p:spPr bwMode="auto">
            <a:xfrm>
              <a:off x="3801" y="3054"/>
              <a:ext cx="141" cy="132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85" name="Oval 18"/>
            <p:cNvSpPr>
              <a:spLocks noChangeArrowheads="1"/>
            </p:cNvSpPr>
            <p:nvPr/>
          </p:nvSpPr>
          <p:spPr bwMode="auto">
            <a:xfrm>
              <a:off x="4317" y="2922"/>
              <a:ext cx="141" cy="132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86" name="Oval 19"/>
            <p:cNvSpPr>
              <a:spLocks noChangeArrowheads="1"/>
            </p:cNvSpPr>
            <p:nvPr/>
          </p:nvSpPr>
          <p:spPr bwMode="auto">
            <a:xfrm>
              <a:off x="4317" y="3275"/>
              <a:ext cx="141" cy="132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87" name="Oval 20"/>
            <p:cNvSpPr>
              <a:spLocks noChangeArrowheads="1"/>
            </p:cNvSpPr>
            <p:nvPr/>
          </p:nvSpPr>
          <p:spPr bwMode="auto">
            <a:xfrm>
              <a:off x="4739" y="2922"/>
              <a:ext cx="141" cy="132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88" name="Oval 21"/>
            <p:cNvSpPr>
              <a:spLocks noChangeArrowheads="1"/>
            </p:cNvSpPr>
            <p:nvPr/>
          </p:nvSpPr>
          <p:spPr bwMode="auto">
            <a:xfrm>
              <a:off x="5114" y="3054"/>
              <a:ext cx="141" cy="132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89" name="Oval 22"/>
            <p:cNvSpPr>
              <a:spLocks noChangeArrowheads="1"/>
            </p:cNvSpPr>
            <p:nvPr/>
          </p:nvSpPr>
          <p:spPr bwMode="auto">
            <a:xfrm>
              <a:off x="4786" y="3363"/>
              <a:ext cx="140" cy="132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90" name="Oval 23"/>
            <p:cNvSpPr>
              <a:spLocks noChangeArrowheads="1"/>
            </p:cNvSpPr>
            <p:nvPr/>
          </p:nvSpPr>
          <p:spPr bwMode="auto">
            <a:xfrm>
              <a:off x="5114" y="2217"/>
              <a:ext cx="141" cy="132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6635" name="Rectangle 24"/>
          <p:cNvSpPr>
            <a:spLocks noChangeArrowheads="1"/>
          </p:cNvSpPr>
          <p:nvPr/>
        </p:nvSpPr>
        <p:spPr bwMode="auto">
          <a:xfrm>
            <a:off x="5225761" y="2937908"/>
            <a:ext cx="2610720" cy="228696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IN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785601" y="4725137"/>
            <a:ext cx="1910880" cy="1555363"/>
            <a:chOff x="1488" y="2284"/>
            <a:chExt cx="1572" cy="1344"/>
          </a:xfrm>
        </p:grpSpPr>
        <p:sp>
          <p:nvSpPr>
            <p:cNvPr id="26663" name="Oval 27"/>
            <p:cNvSpPr>
              <a:spLocks noChangeArrowheads="1"/>
            </p:cNvSpPr>
            <p:nvPr/>
          </p:nvSpPr>
          <p:spPr bwMode="auto">
            <a:xfrm>
              <a:off x="1488" y="2284"/>
              <a:ext cx="147" cy="139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64" name="Oval 28"/>
            <p:cNvSpPr>
              <a:spLocks noChangeArrowheads="1"/>
            </p:cNvSpPr>
            <p:nvPr/>
          </p:nvSpPr>
          <p:spPr bwMode="auto">
            <a:xfrm>
              <a:off x="1537" y="2608"/>
              <a:ext cx="147" cy="139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65" name="Oval 29"/>
            <p:cNvSpPr>
              <a:spLocks noChangeArrowheads="1"/>
            </p:cNvSpPr>
            <p:nvPr/>
          </p:nvSpPr>
          <p:spPr bwMode="auto">
            <a:xfrm>
              <a:off x="2078" y="2330"/>
              <a:ext cx="147" cy="139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66" name="Oval 30"/>
            <p:cNvSpPr>
              <a:spLocks noChangeArrowheads="1"/>
            </p:cNvSpPr>
            <p:nvPr/>
          </p:nvSpPr>
          <p:spPr bwMode="auto">
            <a:xfrm>
              <a:off x="1881" y="2515"/>
              <a:ext cx="147" cy="139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67" name="Oval 31"/>
            <p:cNvSpPr>
              <a:spLocks noChangeArrowheads="1"/>
            </p:cNvSpPr>
            <p:nvPr/>
          </p:nvSpPr>
          <p:spPr bwMode="auto">
            <a:xfrm>
              <a:off x="2521" y="2608"/>
              <a:ext cx="147" cy="139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68" name="Oval 32"/>
            <p:cNvSpPr>
              <a:spLocks noChangeArrowheads="1"/>
            </p:cNvSpPr>
            <p:nvPr/>
          </p:nvSpPr>
          <p:spPr bwMode="auto">
            <a:xfrm>
              <a:off x="1980" y="2747"/>
              <a:ext cx="147" cy="139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69" name="Oval 33"/>
            <p:cNvSpPr>
              <a:spLocks noChangeArrowheads="1"/>
            </p:cNvSpPr>
            <p:nvPr/>
          </p:nvSpPr>
          <p:spPr bwMode="auto">
            <a:xfrm>
              <a:off x="2914" y="2608"/>
              <a:ext cx="147" cy="139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70" name="Oval 34"/>
            <p:cNvSpPr>
              <a:spLocks noChangeArrowheads="1"/>
            </p:cNvSpPr>
            <p:nvPr/>
          </p:nvSpPr>
          <p:spPr bwMode="auto">
            <a:xfrm>
              <a:off x="1537" y="3165"/>
              <a:ext cx="147" cy="139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71" name="Oval 35"/>
            <p:cNvSpPr>
              <a:spLocks noChangeArrowheads="1"/>
            </p:cNvSpPr>
            <p:nvPr/>
          </p:nvSpPr>
          <p:spPr bwMode="auto">
            <a:xfrm>
              <a:off x="2078" y="3026"/>
              <a:ext cx="147" cy="139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72" name="Oval 36"/>
            <p:cNvSpPr>
              <a:spLocks noChangeArrowheads="1"/>
            </p:cNvSpPr>
            <p:nvPr/>
          </p:nvSpPr>
          <p:spPr bwMode="auto">
            <a:xfrm>
              <a:off x="2078" y="3397"/>
              <a:ext cx="147" cy="139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73" name="Oval 37"/>
            <p:cNvSpPr>
              <a:spLocks noChangeArrowheads="1"/>
            </p:cNvSpPr>
            <p:nvPr/>
          </p:nvSpPr>
          <p:spPr bwMode="auto">
            <a:xfrm>
              <a:off x="2521" y="3026"/>
              <a:ext cx="147" cy="139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74" name="Oval 38"/>
            <p:cNvSpPr>
              <a:spLocks noChangeArrowheads="1"/>
            </p:cNvSpPr>
            <p:nvPr/>
          </p:nvSpPr>
          <p:spPr bwMode="auto">
            <a:xfrm>
              <a:off x="2914" y="3165"/>
              <a:ext cx="147" cy="139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75" name="Oval 39"/>
            <p:cNvSpPr>
              <a:spLocks noChangeArrowheads="1"/>
            </p:cNvSpPr>
            <p:nvPr/>
          </p:nvSpPr>
          <p:spPr bwMode="auto">
            <a:xfrm>
              <a:off x="2570" y="3489"/>
              <a:ext cx="148" cy="139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76" name="Oval 40"/>
            <p:cNvSpPr>
              <a:spLocks noChangeArrowheads="1"/>
            </p:cNvSpPr>
            <p:nvPr/>
          </p:nvSpPr>
          <p:spPr bwMode="auto">
            <a:xfrm>
              <a:off x="2914" y="2284"/>
              <a:ext cx="147" cy="139"/>
            </a:xfrm>
            <a:prstGeom prst="ellipse">
              <a:avLst/>
            </a:prstGeom>
            <a:solidFill>
              <a:srgbClr val="0000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6637" name="Line 42"/>
          <p:cNvSpPr>
            <a:spLocks noChangeShapeType="1"/>
          </p:cNvSpPr>
          <p:nvPr/>
        </p:nvSpPr>
        <p:spPr bwMode="auto">
          <a:xfrm>
            <a:off x="1975680" y="4601284"/>
            <a:ext cx="370080" cy="1440"/>
          </a:xfrm>
          <a:prstGeom prst="line">
            <a:avLst/>
          </a:prstGeom>
          <a:noFill/>
          <a:ln w="19080">
            <a:solidFill>
              <a:srgbClr val="FFFFFF"/>
            </a:solidFill>
            <a:prstDash val="dash"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6638" name="Line 43"/>
          <p:cNvSpPr>
            <a:spLocks noChangeShapeType="1"/>
          </p:cNvSpPr>
          <p:nvPr/>
        </p:nvSpPr>
        <p:spPr bwMode="auto">
          <a:xfrm>
            <a:off x="1552320" y="4284450"/>
            <a:ext cx="370080" cy="316833"/>
          </a:xfrm>
          <a:prstGeom prst="line">
            <a:avLst/>
          </a:prstGeom>
          <a:noFill/>
          <a:ln w="19080">
            <a:solidFill>
              <a:srgbClr val="FFFFFF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6639" name="Line 44"/>
          <p:cNvSpPr>
            <a:spLocks noChangeShapeType="1"/>
          </p:cNvSpPr>
          <p:nvPr/>
        </p:nvSpPr>
        <p:spPr bwMode="auto">
          <a:xfrm>
            <a:off x="1169280" y="5533061"/>
            <a:ext cx="518400" cy="1441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6640" name="Line 45"/>
          <p:cNvSpPr>
            <a:spLocks noChangeShapeType="1"/>
          </p:cNvSpPr>
          <p:nvPr/>
        </p:nvSpPr>
        <p:spPr bwMode="auto">
          <a:xfrm>
            <a:off x="4154400" y="5540262"/>
            <a:ext cx="518400" cy="1440"/>
          </a:xfrm>
          <a:prstGeom prst="line">
            <a:avLst/>
          </a:prstGeom>
          <a:noFill/>
          <a:ln w="28440">
            <a:solidFill>
              <a:srgbClr val="FFFFFF"/>
            </a:solidFill>
            <a:prstDash val="dash"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6641" name="Rectangle 47"/>
          <p:cNvSpPr>
            <a:spLocks noChangeArrowheads="1"/>
          </p:cNvSpPr>
          <p:nvPr/>
        </p:nvSpPr>
        <p:spPr bwMode="auto">
          <a:xfrm>
            <a:off x="1461601" y="4530716"/>
            <a:ext cx="2581920" cy="201333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IN"/>
          </a:p>
        </p:txBody>
      </p:sp>
      <p:sp>
        <p:nvSpPr>
          <p:cNvPr id="26642" name="Rectangle 48"/>
          <p:cNvSpPr>
            <a:spLocks noChangeArrowheads="1"/>
          </p:cNvSpPr>
          <p:nvPr/>
        </p:nvSpPr>
        <p:spPr bwMode="auto">
          <a:xfrm>
            <a:off x="5839201" y="4526396"/>
            <a:ext cx="2491200" cy="201333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IN"/>
          </a:p>
        </p:txBody>
      </p:sp>
      <p:cxnSp>
        <p:nvCxnSpPr>
          <p:cNvPr id="26643" name="AutoShape 49"/>
          <p:cNvCxnSpPr>
            <a:cxnSpLocks noChangeShapeType="1"/>
          </p:cNvCxnSpPr>
          <p:nvPr/>
        </p:nvCxnSpPr>
        <p:spPr bwMode="auto">
          <a:xfrm>
            <a:off x="3218401" y="3102085"/>
            <a:ext cx="1440" cy="1441"/>
          </a:xfrm>
          <a:prstGeom prst="straightConnector1">
            <a:avLst/>
          </a:prstGeom>
          <a:noFill/>
          <a:ln w="180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6644" name="AutoShape 50"/>
          <p:cNvCxnSpPr>
            <a:cxnSpLocks noChangeShapeType="1"/>
          </p:cNvCxnSpPr>
          <p:nvPr/>
        </p:nvCxnSpPr>
        <p:spPr bwMode="auto">
          <a:xfrm>
            <a:off x="2136960" y="7383656"/>
            <a:ext cx="273600" cy="622145"/>
          </a:xfrm>
          <a:prstGeom prst="straightConnector1">
            <a:avLst/>
          </a:prstGeom>
          <a:noFill/>
          <a:ln w="360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988801" y="2392092"/>
            <a:ext cx="1910880" cy="1555363"/>
            <a:chOff x="1488" y="2284"/>
            <a:chExt cx="1572" cy="1344"/>
          </a:xfrm>
        </p:grpSpPr>
        <p:sp>
          <p:nvSpPr>
            <p:cNvPr id="26649" name="Oval 27"/>
            <p:cNvSpPr>
              <a:spLocks noChangeArrowheads="1"/>
            </p:cNvSpPr>
            <p:nvPr/>
          </p:nvSpPr>
          <p:spPr bwMode="auto">
            <a:xfrm>
              <a:off x="1488" y="2284"/>
              <a:ext cx="147" cy="139"/>
            </a:xfrm>
            <a:prstGeom prst="ellipse">
              <a:avLst/>
            </a:prstGeom>
            <a:solidFill>
              <a:schemeClr val="tx1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50" name="Oval 28"/>
            <p:cNvSpPr>
              <a:spLocks noChangeArrowheads="1"/>
            </p:cNvSpPr>
            <p:nvPr/>
          </p:nvSpPr>
          <p:spPr bwMode="auto">
            <a:xfrm>
              <a:off x="1537" y="2608"/>
              <a:ext cx="147" cy="139"/>
            </a:xfrm>
            <a:prstGeom prst="ellipse">
              <a:avLst/>
            </a:prstGeom>
            <a:solidFill>
              <a:schemeClr val="tx1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51" name="Oval 29"/>
            <p:cNvSpPr>
              <a:spLocks noChangeArrowheads="1"/>
            </p:cNvSpPr>
            <p:nvPr/>
          </p:nvSpPr>
          <p:spPr bwMode="auto">
            <a:xfrm>
              <a:off x="2078" y="2330"/>
              <a:ext cx="147" cy="139"/>
            </a:xfrm>
            <a:prstGeom prst="ellipse">
              <a:avLst/>
            </a:prstGeom>
            <a:solidFill>
              <a:schemeClr val="tx1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52" name="Oval 30"/>
            <p:cNvSpPr>
              <a:spLocks noChangeArrowheads="1"/>
            </p:cNvSpPr>
            <p:nvPr/>
          </p:nvSpPr>
          <p:spPr bwMode="auto">
            <a:xfrm>
              <a:off x="1881" y="2515"/>
              <a:ext cx="147" cy="139"/>
            </a:xfrm>
            <a:prstGeom prst="ellipse">
              <a:avLst/>
            </a:prstGeom>
            <a:solidFill>
              <a:schemeClr val="tx1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53" name="Oval 31"/>
            <p:cNvSpPr>
              <a:spLocks noChangeArrowheads="1"/>
            </p:cNvSpPr>
            <p:nvPr/>
          </p:nvSpPr>
          <p:spPr bwMode="auto">
            <a:xfrm>
              <a:off x="2521" y="2608"/>
              <a:ext cx="147" cy="139"/>
            </a:xfrm>
            <a:prstGeom prst="ellipse">
              <a:avLst/>
            </a:prstGeom>
            <a:solidFill>
              <a:schemeClr val="tx1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54" name="Oval 32"/>
            <p:cNvSpPr>
              <a:spLocks noChangeArrowheads="1"/>
            </p:cNvSpPr>
            <p:nvPr/>
          </p:nvSpPr>
          <p:spPr bwMode="auto">
            <a:xfrm>
              <a:off x="1980" y="2747"/>
              <a:ext cx="147" cy="139"/>
            </a:xfrm>
            <a:prstGeom prst="ellipse">
              <a:avLst/>
            </a:prstGeom>
            <a:solidFill>
              <a:schemeClr val="tx1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55" name="Oval 33"/>
            <p:cNvSpPr>
              <a:spLocks noChangeArrowheads="1"/>
            </p:cNvSpPr>
            <p:nvPr/>
          </p:nvSpPr>
          <p:spPr bwMode="auto">
            <a:xfrm>
              <a:off x="2914" y="2608"/>
              <a:ext cx="147" cy="139"/>
            </a:xfrm>
            <a:prstGeom prst="ellipse">
              <a:avLst/>
            </a:prstGeom>
            <a:solidFill>
              <a:schemeClr val="tx1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56" name="Oval 34"/>
            <p:cNvSpPr>
              <a:spLocks noChangeArrowheads="1"/>
            </p:cNvSpPr>
            <p:nvPr/>
          </p:nvSpPr>
          <p:spPr bwMode="auto">
            <a:xfrm>
              <a:off x="1537" y="3165"/>
              <a:ext cx="147" cy="139"/>
            </a:xfrm>
            <a:prstGeom prst="ellipse">
              <a:avLst/>
            </a:prstGeom>
            <a:solidFill>
              <a:schemeClr val="tx1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57" name="Oval 35"/>
            <p:cNvSpPr>
              <a:spLocks noChangeArrowheads="1"/>
            </p:cNvSpPr>
            <p:nvPr/>
          </p:nvSpPr>
          <p:spPr bwMode="auto">
            <a:xfrm>
              <a:off x="2078" y="3026"/>
              <a:ext cx="147" cy="139"/>
            </a:xfrm>
            <a:prstGeom prst="ellipse">
              <a:avLst/>
            </a:prstGeom>
            <a:solidFill>
              <a:schemeClr val="tx1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58" name="Oval 36"/>
            <p:cNvSpPr>
              <a:spLocks noChangeArrowheads="1"/>
            </p:cNvSpPr>
            <p:nvPr/>
          </p:nvSpPr>
          <p:spPr bwMode="auto">
            <a:xfrm>
              <a:off x="2078" y="3397"/>
              <a:ext cx="147" cy="139"/>
            </a:xfrm>
            <a:prstGeom prst="ellipse">
              <a:avLst/>
            </a:prstGeom>
            <a:solidFill>
              <a:schemeClr val="tx1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59" name="Oval 37"/>
            <p:cNvSpPr>
              <a:spLocks noChangeArrowheads="1"/>
            </p:cNvSpPr>
            <p:nvPr/>
          </p:nvSpPr>
          <p:spPr bwMode="auto">
            <a:xfrm>
              <a:off x="2521" y="3026"/>
              <a:ext cx="147" cy="139"/>
            </a:xfrm>
            <a:prstGeom prst="ellipse">
              <a:avLst/>
            </a:prstGeom>
            <a:solidFill>
              <a:schemeClr val="tx1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60" name="Oval 38"/>
            <p:cNvSpPr>
              <a:spLocks noChangeArrowheads="1"/>
            </p:cNvSpPr>
            <p:nvPr/>
          </p:nvSpPr>
          <p:spPr bwMode="auto">
            <a:xfrm>
              <a:off x="2914" y="3165"/>
              <a:ext cx="147" cy="139"/>
            </a:xfrm>
            <a:prstGeom prst="ellipse">
              <a:avLst/>
            </a:prstGeom>
            <a:solidFill>
              <a:schemeClr val="tx1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61" name="Oval 39"/>
            <p:cNvSpPr>
              <a:spLocks noChangeArrowheads="1"/>
            </p:cNvSpPr>
            <p:nvPr/>
          </p:nvSpPr>
          <p:spPr bwMode="auto">
            <a:xfrm>
              <a:off x="2570" y="3489"/>
              <a:ext cx="148" cy="139"/>
            </a:xfrm>
            <a:prstGeom prst="ellipse">
              <a:avLst/>
            </a:prstGeom>
            <a:solidFill>
              <a:schemeClr val="tx1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62" name="Oval 40"/>
            <p:cNvSpPr>
              <a:spLocks noChangeArrowheads="1"/>
            </p:cNvSpPr>
            <p:nvPr/>
          </p:nvSpPr>
          <p:spPr bwMode="auto">
            <a:xfrm>
              <a:off x="2914" y="2284"/>
              <a:ext cx="147" cy="139"/>
            </a:xfrm>
            <a:prstGeom prst="ellipse">
              <a:avLst/>
            </a:prstGeom>
            <a:solidFill>
              <a:schemeClr val="tx1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6646" name="Rectangle 47"/>
          <p:cNvSpPr>
            <a:spLocks noChangeArrowheads="1"/>
          </p:cNvSpPr>
          <p:nvPr/>
        </p:nvSpPr>
        <p:spPr bwMode="auto">
          <a:xfrm>
            <a:off x="3610081" y="2197671"/>
            <a:ext cx="2581920" cy="201333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IN"/>
          </a:p>
        </p:txBody>
      </p:sp>
      <p:cxnSp>
        <p:nvCxnSpPr>
          <p:cNvPr id="26647" name="Straight Arrow Connector 70"/>
          <p:cNvCxnSpPr>
            <a:cxnSpLocks noChangeShapeType="1"/>
          </p:cNvCxnSpPr>
          <p:nvPr/>
        </p:nvCxnSpPr>
        <p:spPr bwMode="auto">
          <a:xfrm rot="5400000">
            <a:off x="2757567" y="3623455"/>
            <a:ext cx="648068" cy="648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48" name="Straight Arrow Connector 71"/>
          <p:cNvCxnSpPr>
            <a:cxnSpLocks noChangeShapeType="1"/>
          </p:cNvCxnSpPr>
          <p:nvPr/>
        </p:nvCxnSpPr>
        <p:spPr bwMode="auto">
          <a:xfrm>
            <a:off x="6451201" y="3623421"/>
            <a:ext cx="712800" cy="51845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Semi-Supervised Learning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>
            <a:normAutofit fontScale="92500" lnSpcReduction="10000"/>
          </a:bodyPr>
          <a:lstStyle/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latin typeface="Times New Roman" pitchFamily="112" charset="0"/>
              </a:rPr>
              <a:t>Supervised learning + Additional unlabeled data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latin typeface="Times New Roman" pitchFamily="112" charset="0"/>
              </a:rPr>
              <a:t>Unsupervised learning + Additional labeled data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dirty="0" smtClean="0">
                <a:latin typeface="Times New Roman" pitchFamily="112" charset="0"/>
              </a:rPr>
              <a:t>Learning Algorithm:</a:t>
            </a:r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>
                <a:latin typeface="Times New Roman" pitchFamily="112" charset="0"/>
              </a:rPr>
              <a:t>Start from the labeled data to build an initial classifier</a:t>
            </a:r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>
                <a:latin typeface="Times New Roman" pitchFamily="112" charset="0"/>
              </a:rPr>
              <a:t>Use the unlabeled data to enhance the model	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dirty="0" smtClean="0">
                <a:latin typeface="Times New Roman" pitchFamily="112" charset="0"/>
              </a:rPr>
              <a:t>Some Techniques:</a:t>
            </a:r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>
                <a:latin typeface="Times New Roman" pitchFamily="112" charset="0"/>
              </a:rPr>
              <a:t>Co-Training: two or more learners can be trained using an independent set of different features</a:t>
            </a:r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>
                <a:latin typeface="Times New Roman" pitchFamily="112" charset="0"/>
              </a:rPr>
              <a:t>Or to model joint probability distribution of the features and labels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Example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ideally...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 l="13815" t="19690" r="13815" b="14763"/>
          <a:stretch>
            <a:fillRect/>
          </a:stretch>
        </p:blipFill>
        <p:spPr bwMode="auto">
          <a:xfrm>
            <a:off x="326880" y="2148706"/>
            <a:ext cx="8778240" cy="4383820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Active Learning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572645"/>
            <a:ext cx="8523360" cy="5645393"/>
          </a:xfrm>
        </p:spPr>
        <p:txBody>
          <a:bodyPr tIns="22401"/>
          <a:lstStyle/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500" dirty="0" smtClean="0"/>
              <a:t>Unlabeled data is easy to obtain; but labels may be very expensive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500" dirty="0" smtClean="0"/>
              <a:t>For </a:t>
            </a:r>
            <a:r>
              <a:rPr lang="en-IN" sz="2500" dirty="0" smtClean="0"/>
              <a:t>e.g</a:t>
            </a:r>
            <a:r>
              <a:rPr lang="en-IN" sz="2500" dirty="0" smtClean="0"/>
              <a:t>. Speech recognizer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500" dirty="0" smtClean="0"/>
              <a:t>Active Learning</a:t>
            </a:r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dirty="0" smtClean="0"/>
              <a:t>Initially all data labels are hidden</a:t>
            </a:r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dirty="0" smtClean="0"/>
              <a:t>There is some charge for revealing every label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500" dirty="0" smtClean="0"/>
              <a:t>Active Learner will interactively query the user for labels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500" dirty="0" smtClean="0"/>
              <a:t>By intelligent querying, a lot less number of labels will be required than in usual supervised training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500" dirty="0" smtClean="0"/>
              <a:t>But a bad algorithm might focus on unimportant or invalid examples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/>
          <a:srcRect l="26247" t="19690" r="26247"/>
          <a:stretch>
            <a:fillRect/>
          </a:stretch>
        </p:blipFill>
        <p:spPr bwMode="auto">
          <a:xfrm>
            <a:off x="1632960" y="979303"/>
            <a:ext cx="7511040" cy="5868617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body"/>
          </p:nvPr>
        </p:nvSpPr>
        <p:spPr>
          <a:xfrm>
            <a:off x="456481" y="1604329"/>
            <a:ext cx="8228160" cy="4526396"/>
          </a:xfrm>
        </p:spPr>
        <p:txBody>
          <a:bodyPr tIns="25602" anchor="t"/>
          <a:lstStyle/>
          <a:p>
            <a:pPr marL="391686" indent="-293764" algn="l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IN" sz="2900" dirty="0" smtClean="0"/>
              <a:t>Ideally,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456481" y="313953"/>
            <a:ext cx="8228160" cy="1062832"/>
          </a:xfrm>
        </p:spPr>
        <p:txBody>
          <a:bodyPr tIns="35202" anchor="ctr">
            <a:normAutofit/>
          </a:bodyPr>
          <a:lstStyle/>
          <a:p>
            <a:pPr marL="0" indent="0" algn="ctr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IN" sz="4400" dirty="0" smtClean="0"/>
              <a:t>Active Learning: Example</a:t>
            </a:r>
            <a:endParaRPr lang="en-IN" sz="4400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3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Ability for abstract thought, understanding, communication, reasoning, planning, emotional intelligence, problem solving, </a:t>
            </a:r>
            <a:r>
              <a:rPr lang="en-US" b="1" dirty="0" smtClean="0"/>
              <a:t>learning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ability to learn and/or adapt is generally considered </a:t>
            </a:r>
            <a:r>
              <a:rPr lang="en-US" dirty="0" smtClean="0"/>
              <a:t>a hallmark </a:t>
            </a:r>
            <a:r>
              <a:rPr lang="en-US" dirty="0" smtClean="0"/>
              <a:t>of </a:t>
            </a:r>
            <a:r>
              <a:rPr lang="en-US" dirty="0" smtClean="0"/>
              <a:t>intelligence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552950"/>
            <a:ext cx="45053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Active Learning: Example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5840" y="1355183"/>
            <a:ext cx="8228160" cy="4526395"/>
          </a:xfrm>
        </p:spPr>
        <p:txBody>
          <a:bodyPr>
            <a:normAutofit lnSpcReduction="10000"/>
          </a:bodyPr>
          <a:lstStyle/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200" dirty="0" smtClean="0"/>
              <a:t>Suppose data lies on a real line and the classifier </a:t>
            </a:r>
            <a:r>
              <a:rPr lang="en-IN" sz="2200" dirty="0" err="1" smtClean="0"/>
              <a:t>discriminant</a:t>
            </a:r>
            <a:r>
              <a:rPr lang="en-IN" sz="2200" dirty="0" smtClean="0"/>
              <a:t>  looks like </a:t>
            </a:r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000" dirty="0" smtClean="0"/>
              <a:t>H= {h</a:t>
            </a:r>
            <a:r>
              <a:rPr lang="en-IN" sz="2000" baseline="-33000" dirty="0" smtClean="0"/>
              <a:t>w</a:t>
            </a:r>
            <a:r>
              <a:rPr lang="en-IN" sz="2000" dirty="0" smtClean="0"/>
              <a:t>}: h</a:t>
            </a:r>
            <a:r>
              <a:rPr lang="en-IN" sz="2000" baseline="-33000" dirty="0" smtClean="0"/>
              <a:t>w</a:t>
            </a:r>
            <a:r>
              <a:rPr lang="en-IN" sz="2000" dirty="0" smtClean="0"/>
              <a:t>(x) = 1 if x &gt; w, 0 otherwise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200" dirty="0" smtClean="0"/>
              <a:t>Theoretically we can prove that if the actual data distribution P can be classified using some hypothesis h</a:t>
            </a:r>
            <a:r>
              <a:rPr lang="en-IN" sz="2200" baseline="-33000" dirty="0" smtClean="0"/>
              <a:t>w</a:t>
            </a:r>
            <a:r>
              <a:rPr lang="en-IN" sz="2200" dirty="0" smtClean="0"/>
              <a:t> in H </a:t>
            </a:r>
          </a:p>
          <a:p>
            <a:pPr marL="783372" lvl="1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000" dirty="0" smtClean="0"/>
              <a:t>Then to get a classifier with error 'e', we just need O(1/e) random </a:t>
            </a:r>
            <a:r>
              <a:rPr lang="en-IN" sz="2000" dirty="0" err="1" smtClean="0"/>
              <a:t>labeled</a:t>
            </a:r>
            <a:r>
              <a:rPr lang="en-IN" sz="2000" dirty="0" smtClean="0"/>
              <a:t> samples from P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200" dirty="0" smtClean="0"/>
              <a:t>Now labels are sequences of 0s and 1s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200" dirty="0" smtClean="0"/>
              <a:t>Goal is to discover the pt 'w' where transition occurs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200" dirty="0" smtClean="0"/>
              <a:t>Find that using binary search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200" dirty="0" smtClean="0"/>
              <a:t>So only log (1/e) samples queried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200" dirty="0" smtClean="0"/>
              <a:t>Exponential improvement in terms of number of samples required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Active Learning and </a:t>
            </a:r>
            <a:r>
              <a:rPr lang="en-IN" dirty="0" err="1" smtClean="0"/>
              <a:t>survelliance</a:t>
            </a:r>
            <a:r>
              <a:rPr lang="en-IN" dirty="0" smtClean="0"/>
              <a:t>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eaLnBrk="1">
              <a:buFont typeface="Times New Roman" pitchFamily="112" charset="0"/>
              <a:buNone/>
            </a:pPr>
            <a:endParaRPr lang="en-IN" smtClean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 l="13815" t="14763" r="12708"/>
          <a:stretch>
            <a:fillRect/>
          </a:stretch>
        </p:blipFill>
        <p:spPr bwMode="auto">
          <a:xfrm>
            <a:off x="97920" y="1143480"/>
            <a:ext cx="8858880" cy="5715961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9389"/>
            <a:ext cx="8228160" cy="1134839"/>
          </a:xfrm>
        </p:spPr>
        <p:txBody>
          <a:bodyPr tIns="35202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Active Learning and sensor networks	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eaLnBrk="1">
              <a:buFont typeface="Times New Roman" pitchFamily="112" charset="0"/>
              <a:buNone/>
            </a:pPr>
            <a:endParaRPr lang="en-IN" smtClean="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/>
          <a:srcRect l="13815" t="13774" r="13815"/>
          <a:stretch>
            <a:fillRect/>
          </a:stretch>
        </p:blipFill>
        <p:spPr bwMode="auto">
          <a:xfrm>
            <a:off x="692641" y="1621610"/>
            <a:ext cx="7961760" cy="4910916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 eaLnBrk="1"/>
            <a:r>
              <a:rPr lang="en-US" smtClean="0"/>
              <a:t>How learning happens</a:t>
            </a:r>
            <a:endParaRPr lang="en-IN" smtClean="0"/>
          </a:p>
        </p:txBody>
      </p:sp>
      <p:graphicFrame>
        <p:nvGraphicFramePr>
          <p:cNvPr id="34819" name="Group 3"/>
          <p:cNvGraphicFramePr>
            <a:graphicFrameLocks noGrp="1"/>
          </p:cNvGraphicFramePr>
          <p:nvPr/>
        </p:nvGraphicFramePr>
        <p:xfrm>
          <a:off x="1202401" y="1679217"/>
          <a:ext cx="7128050" cy="4564443"/>
        </p:xfrm>
        <a:graphic>
          <a:graphicData uri="http://schemas.openxmlformats.org/drawingml/2006/table">
            <a:tbl>
              <a:tblPr/>
              <a:tblGrid>
                <a:gridCol w="3564823"/>
                <a:gridCol w="3563227"/>
              </a:tblGrid>
              <a:tr h="3627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Human</a:t>
                      </a:r>
                    </a:p>
                  </a:txBody>
                  <a:tcPr marL="81638" marR="81638" marT="49314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Machine</a:t>
                      </a:r>
                    </a:p>
                  </a:txBody>
                  <a:tcPr marL="81638" marR="81638" marT="49314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72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Memorize</a:t>
                      </a:r>
                    </a:p>
                  </a:txBody>
                  <a:tcPr marL="81638" marR="81638" marT="49314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k-Nearest Neighbours,</a:t>
                      </a:r>
                      <a:b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</a:b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Case/Example-based learning</a:t>
                      </a:r>
                    </a:p>
                  </a:txBody>
                  <a:tcPr marL="81638" marR="81638" marT="49314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16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Observe someone else, 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charset="0"/>
                        <a:ea typeface="DejaVu Sans" charset="0"/>
                        <a:cs typeface="DejaVu Sans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then </a:t>
                      </a: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repeat</a:t>
                      </a:r>
                    </a:p>
                  </a:txBody>
                  <a:tcPr marL="81638" marR="81638" marT="49314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Supervised Learning, Learning by Demonstration</a:t>
                      </a:r>
                    </a:p>
                  </a:txBody>
                  <a:tcPr marL="81638" marR="81638" marT="49314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72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Keep trying until it works 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charset="0"/>
                        <a:ea typeface="DejaVu Sans" charset="0"/>
                        <a:cs typeface="DejaVu Sans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(</a:t>
                      </a: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riding a bike)</a:t>
                      </a:r>
                    </a:p>
                  </a:txBody>
                  <a:tcPr marL="81638" marR="81638" marT="49314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Reinforcement Learning</a:t>
                      </a:r>
                    </a:p>
                  </a:txBody>
                  <a:tcPr marL="81638" marR="81638" marT="49314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7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20 Questions</a:t>
                      </a:r>
                    </a:p>
                  </a:txBody>
                  <a:tcPr marL="81638" marR="81638" marT="49314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Active Learning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charset="0"/>
                        <a:ea typeface="DejaVu Sans" charset="0"/>
                        <a:cs typeface="DejaVu Sans" charset="0"/>
                      </a:endParaRPr>
                    </a:p>
                  </a:txBody>
                  <a:tcPr marL="81638" marR="81638" marT="49314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72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Pattern matching </a:t>
                      </a:r>
                      <a:endParaRPr kumimoji="0" lang="en-I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charset="0"/>
                        <a:ea typeface="DejaVu Sans" charset="0"/>
                        <a:cs typeface="DejaVu Sans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(</a:t>
                      </a: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faces, voices, languages)</a:t>
                      </a:r>
                    </a:p>
                  </a:txBody>
                  <a:tcPr marL="81638" marR="81638" marT="49314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Pattern Recognition</a:t>
                      </a:r>
                    </a:p>
                  </a:txBody>
                  <a:tcPr marL="81638" marR="81638" marT="49314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90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Guess that current trend will continue (stock market, real estate prices)</a:t>
                      </a:r>
                    </a:p>
                  </a:txBody>
                  <a:tcPr marL="81638" marR="81638" marT="49314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en-I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charset="0"/>
                          <a:ea typeface="DejaVu Sans" charset="0"/>
                          <a:cs typeface="DejaVu Sans" charset="0"/>
                        </a:rPr>
                        <a:t>Regression</a:t>
                      </a:r>
                    </a:p>
                  </a:txBody>
                  <a:tcPr marL="81638" marR="81638" marT="49314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Course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Tools and Resources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687520" cy="4526396"/>
          </a:xfrm>
        </p:spPr>
        <p:txBody>
          <a:bodyPr/>
          <a:lstStyle/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b="1" dirty="0" smtClean="0"/>
              <a:t>Weka:</a:t>
            </a:r>
            <a:r>
              <a:rPr lang="en-IN" sz="2400" dirty="0" smtClean="0"/>
              <a:t> </a:t>
            </a:r>
            <a:r>
              <a:rPr lang="en-IN" sz="2400" b="1" dirty="0" smtClean="0">
                <a:hlinkClick r:id="rId3"/>
              </a:rPr>
              <a:t>http://www.cs.waikato.ac.nz/ml/weka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b="1" dirty="0" err="1" smtClean="0"/>
              <a:t>Scilab</a:t>
            </a:r>
            <a:r>
              <a:rPr lang="en-IN" sz="2400" b="1" dirty="0" smtClean="0"/>
              <a:t>: </a:t>
            </a:r>
            <a:r>
              <a:rPr lang="en-IN" sz="2400" b="1" dirty="0" smtClean="0">
                <a:hlinkClick r:id="rId4"/>
              </a:rPr>
              <a:t>http://www.scilab.org</a:t>
            </a:r>
            <a:r>
              <a:rPr lang="en-IN" sz="2400" b="1" dirty="0" smtClean="0">
                <a:hlinkClick r:id="rId4"/>
              </a:rPr>
              <a:t>/</a:t>
            </a:r>
            <a:r>
              <a:rPr lang="en-IN" sz="2400" b="1" dirty="0" smtClean="0"/>
              <a:t> 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b="1" dirty="0" smtClean="0"/>
              <a:t>R-software</a:t>
            </a:r>
            <a:r>
              <a:rPr lang="en-IN" sz="2400" dirty="0" smtClean="0"/>
              <a:t>:</a:t>
            </a:r>
            <a:r>
              <a:rPr lang="en-IN" sz="2400" dirty="0" smtClean="0">
                <a:hlinkClick r:id="rId5"/>
              </a:rPr>
              <a:t> http://www.r-project.org/</a:t>
            </a:r>
            <a:endParaRPr lang="en-IN" sz="2400" dirty="0" smtClean="0"/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b="1" dirty="0" err="1" smtClean="0"/>
              <a:t>RapidMiner</a:t>
            </a:r>
            <a:r>
              <a:rPr lang="en-IN" sz="2400" dirty="0" smtClean="0"/>
              <a:t>: </a:t>
            </a:r>
            <a:r>
              <a:rPr lang="en-IN" sz="2400" dirty="0" smtClean="0">
                <a:hlinkClick r:id="rId6"/>
              </a:rPr>
              <a:t>http://rapid-i.com/content/view/181/190/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b="1" dirty="0" smtClean="0"/>
              <a:t>Orange</a:t>
            </a:r>
            <a:r>
              <a:rPr lang="en-IN" sz="2400" dirty="0" smtClean="0"/>
              <a:t>: </a:t>
            </a:r>
            <a:r>
              <a:rPr lang="en-IN" sz="2400" dirty="0" smtClean="0">
                <a:hlinkClick r:id="rId7"/>
              </a:rPr>
              <a:t>http</a:t>
            </a:r>
            <a:r>
              <a:rPr lang="en-IN" sz="2400" dirty="0" smtClean="0">
                <a:hlinkClick r:id="rId7"/>
              </a:rPr>
              <a:t>://</a:t>
            </a:r>
            <a:r>
              <a:rPr lang="en-IN" sz="2400" dirty="0" smtClean="0">
                <a:hlinkClick r:id="rId7"/>
              </a:rPr>
              <a:t>orange.biolab.si/</a:t>
            </a:r>
            <a:endParaRPr lang="en-IN" sz="2400" dirty="0" smtClean="0"/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b="1" dirty="0" smtClean="0"/>
              <a:t>KNIME</a:t>
            </a:r>
            <a:r>
              <a:rPr lang="en-IN" sz="2400" dirty="0" smtClean="0"/>
              <a:t>: </a:t>
            </a:r>
            <a:r>
              <a:rPr lang="en-IN" sz="2400" dirty="0" smtClean="0">
                <a:hlinkClick r:id="rId8"/>
              </a:rPr>
              <a:t>http://www.knime.org/</a:t>
            </a:r>
            <a:endParaRPr lang="en-IN" sz="2400" dirty="0" smtClean="0"/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b="1" dirty="0" smtClean="0"/>
              <a:t>SVM </a:t>
            </a:r>
            <a:r>
              <a:rPr lang="en-IN" sz="2400" b="1" dirty="0" smtClean="0"/>
              <a:t>Light</a:t>
            </a:r>
            <a:r>
              <a:rPr lang="en-IN" sz="2400" dirty="0" smtClean="0"/>
              <a:t>: </a:t>
            </a:r>
            <a:r>
              <a:rPr lang="en-IN" sz="2400" dirty="0" smtClean="0">
                <a:hlinkClick r:id="rId9"/>
              </a:rPr>
              <a:t>http://svmlight.joachims.org</a:t>
            </a:r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b="1" dirty="0" err="1" smtClean="0"/>
              <a:t>ShogunToolbox</a:t>
            </a:r>
            <a:r>
              <a:rPr lang="en-IN" sz="2400" dirty="0" smtClean="0"/>
              <a:t>: </a:t>
            </a:r>
            <a:r>
              <a:rPr lang="en-IN" sz="2400" dirty="0" smtClean="0">
                <a:hlinkClick r:id="rId10"/>
              </a:rPr>
              <a:t>http://www.shogun-toolbox.org/</a:t>
            </a:r>
            <a:endParaRPr lang="en-IN" sz="2400" dirty="0" smtClean="0"/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b="1" dirty="0" err="1" smtClean="0"/>
              <a:t>Elefant</a:t>
            </a:r>
            <a:r>
              <a:rPr lang="en-IN" sz="2400" dirty="0" smtClean="0"/>
              <a:t>: </a:t>
            </a:r>
            <a:r>
              <a:rPr lang="en-IN" sz="2400" dirty="0" smtClean="0">
                <a:hlinkClick r:id="rId11"/>
              </a:rPr>
              <a:t>http://elefant.developer.nicta.com.au</a:t>
            </a:r>
            <a:endParaRPr lang="en-IN" sz="2400" dirty="0" smtClean="0"/>
          </a:p>
          <a:p>
            <a:pPr marL="391686" indent="-293764">
              <a:buSzPct val="45000"/>
              <a:buFont typeface="Wingdings" pitchFamily="11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sz="2400" b="1" dirty="0" smtClean="0"/>
              <a:t>Google prediction API</a:t>
            </a:r>
            <a:r>
              <a:rPr lang="en-IN" sz="2400" dirty="0" smtClean="0"/>
              <a:t>: </a:t>
            </a:r>
            <a:r>
              <a:rPr lang="en-IN" sz="2400" dirty="0" smtClean="0">
                <a:hlinkClick r:id="rId12"/>
              </a:rPr>
              <a:t>http://code.google.com/apis/predict/</a:t>
            </a:r>
            <a:endParaRPr lang="en-IN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IN" dirty="0" smtClean="0"/>
              <a:t>Course Info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419989"/>
            <a:ext cx="8196480" cy="4764020"/>
          </a:xfrm>
          <a:solidFill>
            <a:schemeClr val="bg1"/>
          </a:solidFill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IN" sz="2200" b="1" dirty="0" smtClean="0"/>
              <a:t>Pre-requisites for course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IN" sz="1800" dirty="0" smtClean="0"/>
              <a:t>Probability &amp; Statistics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IN" sz="1800" dirty="0" smtClean="0"/>
              <a:t>Basics of convex optimization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IN" sz="1800" dirty="0" smtClean="0"/>
              <a:t>Basics of linear algebra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IN" sz="2200" b="1" dirty="0" smtClean="0"/>
              <a:t>Online Materials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IN" sz="1800" dirty="0" smtClean="0"/>
              <a:t>Online </a:t>
            </a:r>
            <a:r>
              <a:rPr lang="en-IN" sz="1800" dirty="0" smtClean="0"/>
              <a:t>class-notes : </a:t>
            </a:r>
            <a:r>
              <a:rPr lang="en-IN" sz="18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</a:t>
            </a:r>
            <a:r>
              <a:rPr lang="en-IN" sz="18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://www.cse.iitb.ac.in/~cs725/notes/classNotes/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IN" sz="1600" dirty="0" smtClean="0"/>
              <a:t>Username: cs717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IN" sz="1600" dirty="0" smtClean="0"/>
              <a:t>Password: cs717_student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IN" sz="1800" dirty="0" smtClean="0"/>
              <a:t>Andrew Ng. Notes </a:t>
            </a:r>
            <a:r>
              <a:rPr lang="en-IN" sz="1800" dirty="0" smtClean="0">
                <a:hlinkClick r:id="rId4"/>
              </a:rPr>
              <a:t>http://www.stanford.edu/class/cs229/materials.html</a:t>
            </a:r>
            <a:r>
              <a:rPr lang="en-IN" sz="1800" dirty="0" smtClean="0"/>
              <a:t> and video lecture series </a:t>
            </a:r>
            <a:r>
              <a:rPr lang="en-IN" sz="1800" dirty="0" smtClean="0">
                <a:hlinkClick r:id="rId5"/>
              </a:rPr>
              <a:t>http://videolectures.net/andrew_ng/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IN" sz="2200" b="1" dirty="0" smtClean="0"/>
              <a:t>Main Text Book</a:t>
            </a:r>
            <a:r>
              <a:rPr lang="en-IN" sz="1800" dirty="0" smtClean="0"/>
              <a:t>: Pattern Recognition and Machine Learning – Christopher Bishop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IN" sz="2200" b="1" dirty="0" smtClean="0"/>
              <a:t>Reference</a:t>
            </a:r>
            <a:r>
              <a:rPr lang="en-IN" sz="1800" dirty="0" smtClean="0"/>
              <a:t>: Hastie, </a:t>
            </a:r>
            <a:r>
              <a:rPr lang="en-IN" sz="1800" dirty="0" err="1" smtClean="0"/>
              <a:t>Tibshirani</a:t>
            </a:r>
            <a:r>
              <a:rPr lang="en-IN" sz="1800" dirty="0" smtClean="0"/>
              <a:t>, Friedman  The elements of Statistical Learning Springer </a:t>
            </a:r>
            <a:r>
              <a:rPr lang="en-IN" sz="1800" dirty="0" err="1" smtClean="0"/>
              <a:t>Verlag</a:t>
            </a:r>
            <a:r>
              <a:rPr lang="en-IN" sz="1800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and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``</a:t>
            </a:r>
            <a:r>
              <a:rPr lang="en-US" i="1" dirty="0" smtClean="0"/>
              <a:t>Learning denotes changes in the system that are adaptive in the sense that they enable the system to do the </a:t>
            </a:r>
            <a:r>
              <a:rPr lang="en-US" i="1" dirty="0" smtClean="0"/>
              <a:t>task(s) </a:t>
            </a:r>
            <a:r>
              <a:rPr lang="en-US" i="1" dirty="0" smtClean="0"/>
              <a:t>drawn from the same population more efficiently and more effectively the next time.''--Herbert Simon</a:t>
            </a:r>
          </a:p>
          <a:p>
            <a:r>
              <a:rPr lang="en-US" dirty="0" smtClean="0"/>
              <a:t>Machine Learning is concerned with the development of algorithms and techniques that allow computers to </a:t>
            </a:r>
            <a:r>
              <a:rPr lang="en-US" i="1" dirty="0" smtClean="0"/>
              <a:t>learn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“Machine </a:t>
            </a:r>
            <a:r>
              <a:rPr lang="en-US" dirty="0" smtClean="0"/>
              <a:t>learning studies the process of constructing abstractions </a:t>
            </a:r>
            <a:r>
              <a:rPr lang="en-US" dirty="0" smtClean="0"/>
              <a:t>(features</a:t>
            </a:r>
            <a:r>
              <a:rPr lang="en-US" dirty="0" smtClean="0"/>
              <a:t>, concepts, functions, relations and ways of acting) automatically from data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276600"/>
            <a:ext cx="6248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E.g.: Learning </a:t>
            </a:r>
            <a:r>
              <a:rPr lang="en-US" dirty="0" smtClean="0"/>
              <a:t>concepts and words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97000"/>
            <a:ext cx="6735763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802063" y="939800"/>
            <a:ext cx="4775200" cy="1911350"/>
            <a:chOff x="2665" y="711"/>
            <a:chExt cx="3008" cy="1204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665" y="1007"/>
              <a:ext cx="599" cy="4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465" y="999"/>
              <a:ext cx="599" cy="4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465" y="1457"/>
              <a:ext cx="599" cy="4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689" y="711"/>
              <a:ext cx="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i="0">
                  <a:solidFill>
                    <a:srgbClr val="FF0000"/>
                  </a:solidFill>
                </a:rPr>
                <a:t>“tufa”</a:t>
              </a:r>
              <a:endParaRPr lang="en-US" i="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5089" y="1095"/>
              <a:ext cx="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i="0">
                  <a:solidFill>
                    <a:srgbClr val="FF0000"/>
                  </a:solidFill>
                </a:rPr>
                <a:t>“tufa”</a:t>
              </a:r>
              <a:endParaRPr lang="en-US" i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089" y="1531"/>
              <a:ext cx="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i="0" dirty="0">
                  <a:solidFill>
                    <a:srgbClr val="FF0000"/>
                  </a:solidFill>
                </a:rPr>
                <a:t>“</a:t>
              </a:r>
              <a:r>
                <a:rPr lang="en-US" i="0" dirty="0" err="1">
                  <a:solidFill>
                    <a:srgbClr val="FF0000"/>
                  </a:solidFill>
                </a:rPr>
                <a:t>tufa</a:t>
              </a:r>
              <a:r>
                <a:rPr lang="en-US" i="0" dirty="0">
                  <a:solidFill>
                    <a:srgbClr val="FF0000"/>
                  </a:solidFill>
                </a:rPr>
                <a:t>”</a:t>
              </a:r>
              <a:endParaRPr lang="en-US" i="0" dirty="0"/>
            </a:p>
          </p:txBody>
        </p:sp>
      </p:grpSp>
      <p:sp>
        <p:nvSpPr>
          <p:cNvPr id="13" name="Rectangle 11"/>
          <p:cNvSpPr txBox="1">
            <a:spLocks noChangeArrowheads="1"/>
          </p:cNvSpPr>
          <p:nvPr/>
        </p:nvSpPr>
        <p:spPr>
          <a:xfrm>
            <a:off x="3886200" y="5791200"/>
            <a:ext cx="4724400" cy="838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you pick out 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tufas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61076" y="6488668"/>
            <a:ext cx="248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Josh </a:t>
            </a:r>
            <a:r>
              <a:rPr lang="en-US" i="1" dirty="0" err="1" smtClean="0"/>
              <a:t>Tenenbaum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Machine Learning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Human expertise does not </a:t>
            </a:r>
            <a:r>
              <a:rPr lang="en-US" dirty="0" smtClean="0"/>
              <a:t>exist  (e.g</a:t>
            </a:r>
            <a:r>
              <a:rPr lang="en-US" dirty="0" smtClean="0"/>
              <a:t>. </a:t>
            </a:r>
            <a:r>
              <a:rPr lang="en-US" i="1" dirty="0" smtClean="0"/>
              <a:t>Martian </a:t>
            </a:r>
            <a:r>
              <a:rPr lang="en-US" i="1" dirty="0" smtClean="0"/>
              <a:t>exploration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Humans cannot explain their expertise or reduce it to </a:t>
            </a:r>
            <a:r>
              <a:rPr lang="en-US" dirty="0" smtClean="0"/>
              <a:t>a rule set, </a:t>
            </a:r>
            <a:r>
              <a:rPr lang="en-US" dirty="0" smtClean="0"/>
              <a:t>or their explanation is incomplete and </a:t>
            </a:r>
            <a:r>
              <a:rPr lang="en-US" dirty="0" smtClean="0"/>
              <a:t>needs tuning (e.g</a:t>
            </a:r>
            <a:r>
              <a:rPr lang="en-US" dirty="0" smtClean="0"/>
              <a:t>. </a:t>
            </a:r>
            <a:r>
              <a:rPr lang="en-US" i="1" dirty="0" smtClean="0"/>
              <a:t>speech </a:t>
            </a:r>
            <a:r>
              <a:rPr lang="en-US" i="1" dirty="0" smtClean="0"/>
              <a:t>recognition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Situation changing in </a:t>
            </a:r>
            <a:r>
              <a:rPr lang="en-US" dirty="0" smtClean="0"/>
              <a:t>time (e.g</a:t>
            </a:r>
            <a:r>
              <a:rPr lang="en-US" dirty="0" smtClean="0"/>
              <a:t>. </a:t>
            </a:r>
            <a:r>
              <a:rPr lang="en-US" i="1" dirty="0" smtClean="0"/>
              <a:t>spam/junk email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</a:p>
          <a:p>
            <a:r>
              <a:rPr lang="en-US" dirty="0" smtClean="0"/>
              <a:t>Humans are expensive to train </a:t>
            </a:r>
            <a:r>
              <a:rPr lang="en-US" dirty="0" smtClean="0"/>
              <a:t>up (e.g</a:t>
            </a:r>
            <a:r>
              <a:rPr lang="en-US" dirty="0" smtClean="0"/>
              <a:t>. </a:t>
            </a:r>
            <a:r>
              <a:rPr lang="en-US" i="1" dirty="0" err="1" smtClean="0"/>
              <a:t>zipcode</a:t>
            </a:r>
            <a:r>
              <a:rPr lang="en-US" i="1" dirty="0" smtClean="0"/>
              <a:t> </a:t>
            </a:r>
            <a:r>
              <a:rPr lang="en-US" i="1" dirty="0" smtClean="0"/>
              <a:t>recognition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There </a:t>
            </a:r>
            <a:r>
              <a:rPr lang="en-US" dirty="0" smtClean="0"/>
              <a:t>are large amounts of data </a:t>
            </a:r>
            <a:r>
              <a:rPr lang="en-US" dirty="0" smtClean="0"/>
              <a:t>(e.g</a:t>
            </a:r>
            <a:r>
              <a:rPr lang="en-US" dirty="0" smtClean="0"/>
              <a:t>. </a:t>
            </a:r>
            <a:r>
              <a:rPr lang="en-US" i="1" dirty="0" smtClean="0"/>
              <a:t>discover </a:t>
            </a:r>
            <a:r>
              <a:rPr lang="en-US" i="1" dirty="0" smtClean="0"/>
              <a:t>astronomical objects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5718</TotalTime>
  <Words>1585</Words>
  <Application>Microsoft Office PowerPoint</Application>
  <PresentationFormat>On-screen Show (4:3)</PresentationFormat>
  <Paragraphs>298</Paragraphs>
  <Slides>56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Foundations of Machine Learning (CS725)</vt:lpstr>
      <vt:lpstr>The grand goal</vt:lpstr>
      <vt:lpstr>Outline</vt:lpstr>
      <vt:lpstr>Introduction to  Machine Learning</vt:lpstr>
      <vt:lpstr>Intelligence</vt:lpstr>
      <vt:lpstr>Learning and Machine Learning</vt:lpstr>
      <vt:lpstr>Machine Learning</vt:lpstr>
      <vt:lpstr>E.g.: Learning concepts and words</vt:lpstr>
      <vt:lpstr>Why Machine Learning ?</vt:lpstr>
      <vt:lpstr>Applications of Machine Learning</vt:lpstr>
      <vt:lpstr>Data Data Everywhere …</vt:lpstr>
      <vt:lpstr>Information Overload</vt:lpstr>
      <vt:lpstr>Machine Learning to the rescue</vt:lpstr>
      <vt:lpstr>Fields related to Machine Learning</vt:lpstr>
      <vt:lpstr>Fields related to Machine Learning</vt:lpstr>
      <vt:lpstr>Application of Machine Learning </vt:lpstr>
      <vt:lpstr>Application of Machine Learning</vt:lpstr>
      <vt:lpstr>Application of Machine Learning</vt:lpstr>
      <vt:lpstr>Deep Q and A: IBM Watson</vt:lpstr>
      <vt:lpstr>Machine Learning Models and Methods</vt:lpstr>
      <vt:lpstr>Machine Learning Process</vt:lpstr>
      <vt:lpstr>Learning (Formally)</vt:lpstr>
      <vt:lpstr>Supervised Learning</vt:lpstr>
      <vt:lpstr>Regression</vt:lpstr>
      <vt:lpstr>Slide 25</vt:lpstr>
      <vt:lpstr>Regression</vt:lpstr>
      <vt:lpstr>All models are not good</vt:lpstr>
      <vt:lpstr>Slide 28</vt:lpstr>
      <vt:lpstr>Supervised Classification example</vt:lpstr>
      <vt:lpstr>Classification</vt:lpstr>
      <vt:lpstr>Other applications</vt:lpstr>
      <vt:lpstr>Building non-linear classifiers</vt:lpstr>
      <vt:lpstr>Application</vt:lpstr>
      <vt:lpstr>Slide 34</vt:lpstr>
      <vt:lpstr>What is the right hypothesis for this classification problem</vt:lpstr>
      <vt:lpstr>What is the right hypothesis for this regression problem</vt:lpstr>
      <vt:lpstr>Which linear hypothesis is better</vt:lpstr>
      <vt:lpstr>Other considerations</vt:lpstr>
      <vt:lpstr>Which hypothesis is better?</vt:lpstr>
      <vt:lpstr>Unsupervised Learning</vt:lpstr>
      <vt:lpstr>Slide 41</vt:lpstr>
      <vt:lpstr>Unsupervised Learning</vt:lpstr>
      <vt:lpstr>Clustering</vt:lpstr>
      <vt:lpstr>Slide 44</vt:lpstr>
      <vt:lpstr>Clustering Problems</vt:lpstr>
      <vt:lpstr>Semi-Supervised Learning</vt:lpstr>
      <vt:lpstr>Example</vt:lpstr>
      <vt:lpstr>Active Learning</vt:lpstr>
      <vt:lpstr>Active Learning: Example</vt:lpstr>
      <vt:lpstr>Active Learning: Example</vt:lpstr>
      <vt:lpstr>Active Learning and survelliance </vt:lpstr>
      <vt:lpstr>Active Learning and sensor networks </vt:lpstr>
      <vt:lpstr>How learning happens</vt:lpstr>
      <vt:lpstr>Course Information</vt:lpstr>
      <vt:lpstr>Tools and Resources</vt:lpstr>
      <vt:lpstr>Course Info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Machine Learning</dc:title>
  <dc:creator>Ajay</dc:creator>
  <cp:lastModifiedBy>Ajay</cp:lastModifiedBy>
  <cp:revision>149</cp:revision>
  <dcterms:created xsi:type="dcterms:W3CDTF">2011-07-18T09:05:41Z</dcterms:created>
  <dcterms:modified xsi:type="dcterms:W3CDTF">2011-07-22T08:30:25Z</dcterms:modified>
</cp:coreProperties>
</file>