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webextensions/webextension2.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handoutMasterIdLst>
    <p:handoutMasterId r:id="rId22"/>
  </p:handoutMasterIdLst>
  <p:sldIdLst>
    <p:sldId id="273" r:id="rId2"/>
    <p:sldId id="510" r:id="rId3"/>
    <p:sldId id="519" r:id="rId4"/>
    <p:sldId id="363" r:id="rId5"/>
    <p:sldId id="533" r:id="rId6"/>
    <p:sldId id="538" r:id="rId7"/>
    <p:sldId id="532" r:id="rId8"/>
    <p:sldId id="523" r:id="rId9"/>
    <p:sldId id="524" r:id="rId10"/>
    <p:sldId id="520" r:id="rId11"/>
    <p:sldId id="505" r:id="rId12"/>
    <p:sldId id="537" r:id="rId13"/>
    <p:sldId id="539" r:id="rId14"/>
    <p:sldId id="530" r:id="rId15"/>
    <p:sldId id="534" r:id="rId16"/>
    <p:sldId id="535" r:id="rId17"/>
    <p:sldId id="536" r:id="rId18"/>
    <p:sldId id="531" r:id="rId19"/>
    <p:sldId id="35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E75E278A-FF0E-49A4-B170-79828D63BBAD}">
          <p14:sldIdLst>
            <p14:sldId id="273"/>
            <p14:sldId id="510"/>
            <p14:sldId id="519"/>
            <p14:sldId id="363"/>
            <p14:sldId id="533"/>
            <p14:sldId id="538"/>
            <p14:sldId id="532"/>
            <p14:sldId id="523"/>
            <p14:sldId id="524"/>
            <p14:sldId id="520"/>
            <p14:sldId id="505"/>
            <p14:sldId id="537"/>
            <p14:sldId id="539"/>
            <p14:sldId id="530"/>
            <p14:sldId id="534"/>
            <p14:sldId id="535"/>
            <p14:sldId id="536"/>
            <p14:sldId id="531"/>
            <p14:sldId id="3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92AD3A-93BC-F577-1F21-FFC975A9AF75}" name="Debojeet Das" initials="DD" userId="ad896c5b061fa8aa" providerId="Windows Live"/>
  <p188:author id="{15100B5E-C8A4-D49C-BAA5-0B05D6F3C9A2}" name="Purushottam Kulkarni" initials="PK" userId="S::purukulk@iitb.ac.in::0b0fee78-ccd3-4fe9-b92a-f066851c6fd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B1FF"/>
    <a:srgbClr val="D24726"/>
    <a:srgbClr val="1F4E9A"/>
    <a:srgbClr val="EBEBEB"/>
    <a:srgbClr val="FEE4B7"/>
    <a:srgbClr val="FFD9D7"/>
    <a:srgbClr val="F8F8F8"/>
    <a:srgbClr val="D2B4A6"/>
    <a:srgbClr val="734F29"/>
    <a:srgbClr val="DD46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D0C5E6-EAF3-4DD1-913C-E8D48EFC8F8F}" v="69" dt="2024-10-30T10:58:41.7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79"/>
    <p:restoredTop sz="88712"/>
  </p:normalViewPr>
  <p:slideViewPr>
    <p:cSldViewPr snapToGrid="0">
      <p:cViewPr>
        <p:scale>
          <a:sx n="76" d="100"/>
          <a:sy n="76" d="100"/>
        </p:scale>
        <p:origin x="928" y="116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rushottam Kulkarni" userId="S::purukulk@iitb.ac.in::0b0fee78-ccd3-4fe9-b92a-f066851c6fd2" providerId="AD" clId="Web-{6AD0C5E6-EAF3-4DD1-913C-E8D48EFC8F8F}"/>
    <pc:docChg chg="mod modSld">
      <pc:chgData name="Purushottam Kulkarni" userId="S::purukulk@iitb.ac.in::0b0fee78-ccd3-4fe9-b92a-f066851c6fd2" providerId="AD" clId="Web-{6AD0C5E6-EAF3-4DD1-913C-E8D48EFC8F8F}" dt="2024-10-30T10:56:45.261" v="41" actId="20577"/>
      <pc:docMkLst>
        <pc:docMk/>
      </pc:docMkLst>
      <pc:sldChg chg="modSp">
        <pc:chgData name="Purushottam Kulkarni" userId="S::purukulk@iitb.ac.in::0b0fee78-ccd3-4fe9-b92a-f066851c6fd2" providerId="AD" clId="Web-{6AD0C5E6-EAF3-4DD1-913C-E8D48EFC8F8F}" dt="2024-10-30T10:45:26.287" v="9" actId="20577"/>
        <pc:sldMkLst>
          <pc:docMk/>
          <pc:sldMk cId="3739791936" sldId="363"/>
        </pc:sldMkLst>
        <pc:spChg chg="mod">
          <ac:chgData name="Purushottam Kulkarni" userId="S::purukulk@iitb.ac.in::0b0fee78-ccd3-4fe9-b92a-f066851c6fd2" providerId="AD" clId="Web-{6AD0C5E6-EAF3-4DD1-913C-E8D48EFC8F8F}" dt="2024-10-30T10:44:30.771" v="6" actId="1076"/>
          <ac:spMkLst>
            <pc:docMk/>
            <pc:sldMk cId="3739791936" sldId="363"/>
            <ac:spMk id="5" creationId="{D68E6473-11ED-FA94-ACF9-526FD6CE14E5}"/>
          </ac:spMkLst>
        </pc:spChg>
        <pc:spChg chg="mod">
          <ac:chgData name="Purushottam Kulkarni" userId="S::purukulk@iitb.ac.in::0b0fee78-ccd3-4fe9-b92a-f066851c6fd2" providerId="AD" clId="Web-{6AD0C5E6-EAF3-4DD1-913C-E8D48EFC8F8F}" dt="2024-10-30T10:45:26.287" v="9" actId="20577"/>
          <ac:spMkLst>
            <pc:docMk/>
            <pc:sldMk cId="3739791936" sldId="363"/>
            <ac:spMk id="25" creationId="{85A066E9-9F84-F209-1380-041B055EF536}"/>
          </ac:spMkLst>
        </pc:spChg>
      </pc:sldChg>
      <pc:sldChg chg="modSp">
        <pc:chgData name="Purushottam Kulkarni" userId="S::purukulk@iitb.ac.in::0b0fee78-ccd3-4fe9-b92a-f066851c6fd2" providerId="AD" clId="Web-{6AD0C5E6-EAF3-4DD1-913C-E8D48EFC8F8F}" dt="2024-10-30T10:53:54.416" v="37" actId="20577"/>
        <pc:sldMkLst>
          <pc:docMk/>
          <pc:sldMk cId="1923381664" sldId="520"/>
        </pc:sldMkLst>
        <pc:spChg chg="mod">
          <ac:chgData name="Purushottam Kulkarni" userId="S::purukulk@iitb.ac.in::0b0fee78-ccd3-4fe9-b92a-f066851c6fd2" providerId="AD" clId="Web-{6AD0C5E6-EAF3-4DD1-913C-E8D48EFC8F8F}" dt="2024-10-30T10:53:54.416" v="37" actId="20577"/>
          <ac:spMkLst>
            <pc:docMk/>
            <pc:sldMk cId="1923381664" sldId="520"/>
            <ac:spMk id="2" creationId="{772F4E6A-5C08-374A-F803-9EDEF88E11B7}"/>
          </ac:spMkLst>
        </pc:spChg>
      </pc:sldChg>
      <pc:sldChg chg="modSp">
        <pc:chgData name="Purushottam Kulkarni" userId="S::purukulk@iitb.ac.in::0b0fee78-ccd3-4fe9-b92a-f066851c6fd2" providerId="AD" clId="Web-{6AD0C5E6-EAF3-4DD1-913C-E8D48EFC8F8F}" dt="2024-10-30T10:53:02.681" v="26" actId="20577"/>
        <pc:sldMkLst>
          <pc:docMk/>
          <pc:sldMk cId="2670830899" sldId="523"/>
        </pc:sldMkLst>
        <pc:spChg chg="mod">
          <ac:chgData name="Purushottam Kulkarni" userId="S::purukulk@iitb.ac.in::0b0fee78-ccd3-4fe9-b92a-f066851c6fd2" providerId="AD" clId="Web-{6AD0C5E6-EAF3-4DD1-913C-E8D48EFC8F8F}" dt="2024-10-30T10:52:04.649" v="22" actId="20577"/>
          <ac:spMkLst>
            <pc:docMk/>
            <pc:sldMk cId="2670830899" sldId="523"/>
            <ac:spMk id="2" creationId="{BB8DCAB0-10A6-3BCA-0848-FE85387CC522}"/>
          </ac:spMkLst>
        </pc:spChg>
        <pc:spChg chg="mod">
          <ac:chgData name="Purushottam Kulkarni" userId="S::purukulk@iitb.ac.in::0b0fee78-ccd3-4fe9-b92a-f066851c6fd2" providerId="AD" clId="Web-{6AD0C5E6-EAF3-4DD1-913C-E8D48EFC8F8F}" dt="2024-10-30T10:53:02.681" v="26" actId="20577"/>
          <ac:spMkLst>
            <pc:docMk/>
            <pc:sldMk cId="2670830899" sldId="523"/>
            <ac:spMk id="87" creationId="{90753A23-2B96-C874-C938-4536EE1A412A}"/>
          </ac:spMkLst>
        </pc:spChg>
      </pc:sldChg>
      <pc:sldChg chg="modSp">
        <pc:chgData name="Purushottam Kulkarni" userId="S::purukulk@iitb.ac.in::0b0fee78-ccd3-4fe9-b92a-f066851c6fd2" providerId="AD" clId="Web-{6AD0C5E6-EAF3-4DD1-913C-E8D48EFC8F8F}" dt="2024-10-30T10:56:45.261" v="41" actId="20577"/>
        <pc:sldMkLst>
          <pc:docMk/>
          <pc:sldMk cId="3424689394" sldId="530"/>
        </pc:sldMkLst>
        <pc:spChg chg="mod">
          <ac:chgData name="Purushottam Kulkarni" userId="S::purukulk@iitb.ac.in::0b0fee78-ccd3-4fe9-b92a-f066851c6fd2" providerId="AD" clId="Web-{6AD0C5E6-EAF3-4DD1-913C-E8D48EFC8F8F}" dt="2024-10-30T10:56:45.261" v="41" actId="20577"/>
          <ac:spMkLst>
            <pc:docMk/>
            <pc:sldMk cId="3424689394" sldId="530"/>
            <ac:spMk id="2" creationId="{A6DC53FB-5347-DFB4-B39D-857A5F1080B1}"/>
          </ac:spMkLst>
        </pc:spChg>
      </pc:sldChg>
      <pc:sldChg chg="modSp">
        <pc:chgData name="Purushottam Kulkarni" userId="S::purukulk@iitb.ac.in::0b0fee78-ccd3-4fe9-b92a-f066851c6fd2" providerId="AD" clId="Web-{6AD0C5E6-EAF3-4DD1-913C-E8D48EFC8F8F}" dt="2024-10-30T10:47:49.444" v="19" actId="1076"/>
        <pc:sldMkLst>
          <pc:docMk/>
          <pc:sldMk cId="1042825038" sldId="533"/>
        </pc:sldMkLst>
        <pc:spChg chg="mod">
          <ac:chgData name="Purushottam Kulkarni" userId="S::purukulk@iitb.ac.in::0b0fee78-ccd3-4fe9-b92a-f066851c6fd2" providerId="AD" clId="Web-{6AD0C5E6-EAF3-4DD1-913C-E8D48EFC8F8F}" dt="2024-10-30T10:45:52.006" v="18" actId="20577"/>
          <ac:spMkLst>
            <pc:docMk/>
            <pc:sldMk cId="1042825038" sldId="533"/>
            <ac:spMk id="2" creationId="{0A427EEB-4776-01DD-63AF-BF7CFB705B43}"/>
          </ac:spMkLst>
        </pc:spChg>
        <pc:spChg chg="mod">
          <ac:chgData name="Purushottam Kulkarni" userId="S::purukulk@iitb.ac.in::0b0fee78-ccd3-4fe9-b92a-f066851c6fd2" providerId="AD" clId="Web-{6AD0C5E6-EAF3-4DD1-913C-E8D48EFC8F8F}" dt="2024-10-30T10:47:49.444" v="19" actId="1076"/>
          <ac:spMkLst>
            <pc:docMk/>
            <pc:sldMk cId="1042825038" sldId="533"/>
            <ac:spMk id="6" creationId="{9504B7E1-2231-5F88-5B21-7768737A307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9B40BF-9D76-BF5B-16AD-82FAE0FE33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81BC4F5-4124-ACFE-EE12-8CE9EF99E23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544749-FED3-2844-979E-FBF05AEEA9C7}" type="datetimeFigureOut">
              <a:rPr lang="en-US" smtClean="0"/>
              <a:t>11/6/24</a:t>
            </a:fld>
            <a:endParaRPr lang="en-US"/>
          </a:p>
        </p:txBody>
      </p:sp>
      <p:sp>
        <p:nvSpPr>
          <p:cNvPr id="4" name="Footer Placeholder 3">
            <a:extLst>
              <a:ext uri="{FF2B5EF4-FFF2-40B4-BE49-F238E27FC236}">
                <a16:creationId xmlns:a16="http://schemas.microsoft.com/office/drawing/2014/main" id="{451EEA90-4DBD-BB67-2E4B-97ACB67982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66670D9-F211-116E-753E-F5F1A6604F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ED5461-FC2E-3944-A735-7D4DDCB33BC7}" type="slidenum">
              <a:rPr lang="en-US" smtClean="0"/>
              <a:t>‹#›</a:t>
            </a:fld>
            <a:endParaRPr lang="en-US"/>
          </a:p>
        </p:txBody>
      </p:sp>
    </p:spTree>
    <p:extLst>
      <p:ext uri="{BB962C8B-B14F-4D97-AF65-F5344CB8AC3E}">
        <p14:creationId xmlns:p14="http://schemas.microsoft.com/office/powerpoint/2010/main" val="2327028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Good afternoon everyone. In this talk, I will present to you Fastlane which is a new framework that we can use to easily build high performance network applications. This is a joint work with Lakshya and Mythili Vutukuru.</a:t>
            </a:r>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2370055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6E617-D2DE-1E35-0E9D-DE4355EA9F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456288-FEFB-65BC-A33E-D094FF4398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D1168C-9A34-3A13-0FF8-FA77D5FD6797}"/>
              </a:ext>
            </a:extLst>
          </p:cNvPr>
          <p:cNvSpPr>
            <a:spLocks noGrp="1"/>
          </p:cNvSpPr>
          <p:nvPr>
            <p:ph type="body" idx="1"/>
          </p:nvPr>
        </p:nvSpPr>
        <p:spPr/>
        <p:txBody>
          <a:bodyPr/>
          <a:lstStyle/>
          <a:p>
            <a:pPr algn="l"/>
            <a:r>
              <a:rPr lang="en-US" b="0" i="0" u="none" strike="noStrike" dirty="0">
                <a:solidFill>
                  <a:srgbClr val="000000"/>
                </a:solidFill>
                <a:effectLst/>
              </a:rPr>
              <a:t>Here we show the implementation of Fastlane</a:t>
            </a:r>
            <a:br>
              <a:rPr lang="en-US" b="0" i="0" u="none" strike="noStrike" dirty="0">
                <a:solidFill>
                  <a:srgbClr val="000000"/>
                </a:solidFill>
                <a:effectLst/>
              </a:rPr>
            </a:br>
            <a:r>
              <a:rPr lang="en-US" b="0" i="0" u="none" strike="noStrike" dirty="0">
                <a:solidFill>
                  <a:srgbClr val="000000"/>
                </a:solidFill>
                <a:effectLst/>
              </a:rPr>
              <a:t>We use a TAP device to handle packet injection to and from the kernel. We provide </a:t>
            </a:r>
            <a:r>
              <a:rPr lang="en-US" b="1" i="0" u="none" strike="noStrike" dirty="0">
                <a:solidFill>
                  <a:srgbClr val="000000"/>
                </a:solidFill>
                <a:effectLst/>
              </a:rPr>
              <a:t>Shared memory</a:t>
            </a:r>
            <a:r>
              <a:rPr lang="en-US" b="0" i="0" u="none" strike="noStrike" dirty="0">
                <a:solidFill>
                  <a:srgbClr val="000000"/>
                </a:solidFill>
                <a:effectLst/>
              </a:rPr>
              <a:t> and corresponding APIs to facilitate communication between the fast path and the slow path. The framework is designed to be highly modular, allowing developers to configure packet processing without rewriting application.</a:t>
            </a:r>
          </a:p>
          <a:p>
            <a:pPr algn="l"/>
            <a:r>
              <a:rPr lang="en-US" b="0" i="0" u="none" strike="noStrike" dirty="0">
                <a:solidFill>
                  <a:srgbClr val="000000"/>
                </a:solidFill>
                <a:effectLst/>
              </a:rPr>
              <a:t>These elements ensure that Fastlane can process packets at high speed without forcing developers to redesign their entire application stack. </a:t>
            </a:r>
          </a:p>
          <a:p>
            <a:endParaRPr lang="en-US" dirty="0"/>
          </a:p>
        </p:txBody>
      </p:sp>
      <p:sp>
        <p:nvSpPr>
          <p:cNvPr id="4" name="Slide Number Placeholder 3">
            <a:extLst>
              <a:ext uri="{FF2B5EF4-FFF2-40B4-BE49-F238E27FC236}">
                <a16:creationId xmlns:a16="http://schemas.microsoft.com/office/drawing/2014/main" id="{84125825-4486-B8A3-5225-9C8CEC31048E}"/>
              </a:ext>
            </a:extLst>
          </p:cNvPr>
          <p:cNvSpPr>
            <a:spLocks noGrp="1"/>
          </p:cNvSpPr>
          <p:nvPr>
            <p:ph type="sldNum" sz="quarter" idx="5"/>
          </p:nvPr>
        </p:nvSpPr>
        <p:spPr/>
        <p:txBody>
          <a:bodyPr/>
          <a:lstStyle/>
          <a:p>
            <a:fld id="{DF61EA0F-A667-4B49-8422-0062BC55E249}" type="slidenum">
              <a:rPr lang="en-US" smtClean="0"/>
              <a:t>10</a:t>
            </a:fld>
            <a:endParaRPr lang="en-US"/>
          </a:p>
        </p:txBody>
      </p:sp>
    </p:spTree>
    <p:extLst>
      <p:ext uri="{BB962C8B-B14F-4D97-AF65-F5344CB8AC3E}">
        <p14:creationId xmlns:p14="http://schemas.microsoft.com/office/powerpoint/2010/main" val="1513020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000000"/>
                </a:solidFill>
                <a:effectLst/>
              </a:rPr>
              <a:t>To illustrate how Fastlane works in a real-world scenario, let’s look at a case study involving a 5G User Plane Function, or UPF.</a:t>
            </a:r>
          </a:p>
          <a:p>
            <a:pPr algn="l"/>
            <a:r>
              <a:rPr lang="en-US" b="0" i="0" u="none" strike="noStrike" dirty="0">
                <a:solidFill>
                  <a:srgbClr val="000000"/>
                </a:solidFill>
                <a:effectLst/>
              </a:rPr>
              <a:t>UPFs are critical in 5G as they handle data packet forwarding between user device and data network. UPF communicates with Control plane NFs using JSON over HTTP/TCP and PFCP over UDP. For the actual packet forwarding it uses GTP over UDP. The GTP processing happens at very high rate whereas the control plane packet come at low-rates but has higher complexity requiring complex parsing logic.</a:t>
            </a:r>
            <a:br>
              <a:rPr lang="en-US" b="0" i="0" u="none" strike="noStrike" dirty="0">
                <a:solidFill>
                  <a:srgbClr val="000000"/>
                </a:solidFill>
                <a:effectLst/>
              </a:rPr>
            </a:br>
            <a:br>
              <a:rPr lang="en-US" b="0" i="0" u="none" strike="noStrike" dirty="0">
                <a:solidFill>
                  <a:srgbClr val="000000"/>
                </a:solidFill>
                <a:effectLst/>
              </a:rPr>
            </a:br>
            <a:r>
              <a:rPr lang="en-US" b="0" i="0" u="none" strike="noStrike" dirty="0">
                <a:solidFill>
                  <a:srgbClr val="000000"/>
                </a:solidFill>
                <a:effectLst/>
              </a:rPr>
              <a:t>Using the idea of slow path and fast path, we can implement the GTP handling as fast path and leave all other packet processing to slow path application</a:t>
            </a:r>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11</a:t>
            </a:fld>
            <a:endParaRPr lang="en-US"/>
          </a:p>
        </p:txBody>
      </p:sp>
    </p:spTree>
    <p:extLst>
      <p:ext uri="{BB962C8B-B14F-4D97-AF65-F5344CB8AC3E}">
        <p14:creationId xmlns:p14="http://schemas.microsoft.com/office/powerpoint/2010/main" val="2854513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000000"/>
                </a:solidFill>
                <a:effectLst/>
              </a:rPr>
              <a:t>In our evaluation, we ported an existing 5G UPF which was built on top of kernel network stack to Fastlane. Here, the existing 5G UPF was modified to act as the slow path whereas a new </a:t>
            </a:r>
            <a:r>
              <a:rPr lang="en-US" b="1" i="0" u="none" strike="noStrike" dirty="0">
                <a:solidFill>
                  <a:srgbClr val="000000"/>
                </a:solidFill>
                <a:effectLst/>
              </a:rPr>
              <a:t>fast path</a:t>
            </a:r>
            <a:r>
              <a:rPr lang="en-US" b="0" i="0" u="none" strike="noStrike" dirty="0">
                <a:solidFill>
                  <a:srgbClr val="000000"/>
                </a:solidFill>
                <a:effectLst/>
              </a:rPr>
              <a:t> UPF was created which reuses the GTP (GPRS Tunneling Protocol) logic from the existing UPF implementation, which means we were able to  build fast path network application without rewriting core application components.</a:t>
            </a:r>
          </a:p>
          <a:p>
            <a:pPr algn="l"/>
            <a:r>
              <a:rPr lang="en-US" b="0" i="0" u="none" strike="noStrike" dirty="0">
                <a:solidFill>
                  <a:srgbClr val="000000"/>
                </a:solidFill>
                <a:effectLst/>
              </a:rPr>
              <a:t>This case study highlights Fastlane's ability to leverage existing code, making it possible to achieve high performance with minimal changes.</a:t>
            </a:r>
          </a:p>
          <a:p>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12</a:t>
            </a:fld>
            <a:endParaRPr lang="en-US"/>
          </a:p>
        </p:txBody>
      </p:sp>
    </p:spTree>
    <p:extLst>
      <p:ext uri="{BB962C8B-B14F-4D97-AF65-F5344CB8AC3E}">
        <p14:creationId xmlns:p14="http://schemas.microsoft.com/office/powerpoint/2010/main" val="390050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F11C5-2775-963C-0A60-F2DE21D439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3EA3CC-A7D1-5B50-BA50-7C3D505B2C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B4DE06-745E-E118-3D93-693ECBD8562B}"/>
              </a:ext>
            </a:extLst>
          </p:cNvPr>
          <p:cNvSpPr>
            <a:spLocks noGrp="1"/>
          </p:cNvSpPr>
          <p:nvPr>
            <p:ph type="body" idx="1"/>
          </p:nvPr>
        </p:nvSpPr>
        <p:spPr/>
        <p:txBody>
          <a:bodyPr/>
          <a:lstStyle/>
          <a:p>
            <a:r>
              <a:rPr lang="en-US" b="0" i="0" u="none" strike="noStrike" dirty="0">
                <a:solidFill>
                  <a:srgbClr val="000000"/>
                </a:solidFill>
                <a:effectLst/>
                <a:latin typeface="-webkit-standard"/>
              </a:rPr>
              <a:t>For our evaluation, we utilized a three-machine setup, with two machines configured as the RAN (Radio Access Network) and DNN (Data Network Node). The RAN was set up to handle 10,000 concurrent users, utilizing 20,000 PDRs (Packet Detection Rules) and 20,000 FARs (Forwarding Action Rules). All packets sent to the DNN were then forwarded back to the RAN, creating a continuous flow for testing and evaluation.</a:t>
            </a:r>
            <a:endParaRPr lang="en-US" dirty="0"/>
          </a:p>
        </p:txBody>
      </p:sp>
      <p:sp>
        <p:nvSpPr>
          <p:cNvPr id="4" name="Slide Number Placeholder 3">
            <a:extLst>
              <a:ext uri="{FF2B5EF4-FFF2-40B4-BE49-F238E27FC236}">
                <a16:creationId xmlns:a16="http://schemas.microsoft.com/office/drawing/2014/main" id="{EE3A3E44-A309-0FAD-6856-BE5A8BFFF5BA}"/>
              </a:ext>
            </a:extLst>
          </p:cNvPr>
          <p:cNvSpPr>
            <a:spLocks noGrp="1"/>
          </p:cNvSpPr>
          <p:nvPr>
            <p:ph type="sldNum" sz="quarter" idx="5"/>
          </p:nvPr>
        </p:nvSpPr>
        <p:spPr/>
        <p:txBody>
          <a:bodyPr/>
          <a:lstStyle/>
          <a:p>
            <a:fld id="{DF61EA0F-A667-4B49-8422-0062BC55E249}" type="slidenum">
              <a:rPr lang="en-US" smtClean="0"/>
              <a:t>13</a:t>
            </a:fld>
            <a:endParaRPr lang="en-US"/>
          </a:p>
        </p:txBody>
      </p:sp>
    </p:spTree>
    <p:extLst>
      <p:ext uri="{BB962C8B-B14F-4D97-AF65-F5344CB8AC3E}">
        <p14:creationId xmlns:p14="http://schemas.microsoft.com/office/powerpoint/2010/main" val="1994266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Initially the Kernel based UPF was able to provide only 0.11 Mpps for 64B packets.</a:t>
            </a:r>
          </a:p>
          <a:p>
            <a:endParaRPr lang="en-US" dirty="0"/>
          </a:p>
          <a:p>
            <a:r>
              <a:rPr lang="en-US" dirty="0"/>
              <a:t>Whereas wen we used the ported UPF we were able to increase that by around 90 times incase of DPDK and 22 times incase of CNDP for 64B packets.</a:t>
            </a:r>
          </a:p>
          <a:p>
            <a:endParaRPr lang="en-US" dirty="0"/>
          </a:p>
          <a:p>
            <a:r>
              <a:rPr lang="en-US" b="0" i="0" u="none" strike="noStrike" dirty="0">
                <a:solidFill>
                  <a:srgbClr val="000000"/>
                </a:solidFill>
                <a:effectLst/>
                <a:latin typeface="Helvetica" pitchFamily="2" charset="0"/>
              </a:rPr>
              <a:t>The difference of the performance between DPDK vs CNDP is to be expected as we discussed earlier.</a:t>
            </a:r>
          </a:p>
          <a:p>
            <a:endParaRPr lang="en-US" b="0" i="0" u="none" strike="noStrike" dirty="0">
              <a:solidFill>
                <a:srgbClr val="000000"/>
              </a:solidFill>
              <a:effectLst/>
              <a:latin typeface="Helvetica" pitchFamily="2" charset="0"/>
            </a:endParaRPr>
          </a:p>
          <a:p>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14</a:t>
            </a:fld>
            <a:endParaRPr lang="en-US"/>
          </a:p>
        </p:txBody>
      </p:sp>
    </p:spTree>
    <p:extLst>
      <p:ext uri="{BB962C8B-B14F-4D97-AF65-F5344CB8AC3E}">
        <p14:creationId xmlns:p14="http://schemas.microsoft.com/office/powerpoint/2010/main" val="3847575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adding in range of 0.2-5.5 us</a:t>
            </a:r>
          </a:p>
        </p:txBody>
      </p:sp>
      <p:sp>
        <p:nvSpPr>
          <p:cNvPr id="4" name="Slide Number Placeholder 3"/>
          <p:cNvSpPr>
            <a:spLocks noGrp="1"/>
          </p:cNvSpPr>
          <p:nvPr>
            <p:ph type="sldNum" sz="quarter" idx="5"/>
          </p:nvPr>
        </p:nvSpPr>
        <p:spPr/>
        <p:txBody>
          <a:bodyPr/>
          <a:lstStyle/>
          <a:p>
            <a:fld id="{DF61EA0F-A667-4B49-8422-0062BC55E249}" type="slidenum">
              <a:rPr lang="en-US" smtClean="0"/>
              <a:t>16</a:t>
            </a:fld>
            <a:endParaRPr lang="en-US"/>
          </a:p>
        </p:txBody>
      </p:sp>
    </p:spTree>
    <p:extLst>
      <p:ext uri="{BB962C8B-B14F-4D97-AF65-F5344CB8AC3E}">
        <p14:creationId xmlns:p14="http://schemas.microsoft.com/office/powerpoint/2010/main" val="4024219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000000"/>
                </a:solidFill>
                <a:effectLst/>
              </a:rPr>
              <a:t>To summarize, Fastlane provides a practical solution for porting fast-path applications to high-performance packet I/O frameworks while retaining the flexibility of the kernel stack.</a:t>
            </a:r>
          </a:p>
          <a:p>
            <a:pPr algn="l"/>
            <a:r>
              <a:rPr lang="en-US" b="0" i="0" u="none" strike="noStrike" dirty="0">
                <a:solidFill>
                  <a:srgbClr val="000000"/>
                </a:solidFill>
                <a:effectLst/>
              </a:rPr>
              <a:t>Fastlane eases application development by dividing applications into fast and slow paths. It supports both DPDK and CNDP, giving developers flexibility depending on their requirements. It works well in both bare-metal and cloud deployment environments.</a:t>
            </a:r>
            <a:br>
              <a:rPr lang="en-US" b="0" i="0" u="none" strike="noStrike" dirty="0">
                <a:solidFill>
                  <a:srgbClr val="000000"/>
                </a:solidFill>
                <a:effectLst/>
              </a:rPr>
            </a:br>
            <a:endParaRPr lang="en-US" b="0" i="0" u="none" strike="noStrike" dirty="0">
              <a:solidFill>
                <a:srgbClr val="000000"/>
              </a:solidFill>
              <a:effectLst/>
            </a:endParaRPr>
          </a:p>
          <a:p>
            <a:pPr algn="l"/>
            <a:r>
              <a:rPr lang="en-US" b="0" i="0" u="none" strike="noStrike" dirty="0">
                <a:solidFill>
                  <a:srgbClr val="000000"/>
                </a:solidFill>
                <a:effectLst/>
              </a:rPr>
              <a:t>Looking ahead, we plan to introduce auto-scaling to Fastlane and enable runtime switching between DPDK and CNDP based on resource availability.</a:t>
            </a:r>
          </a:p>
          <a:p>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18</a:t>
            </a:fld>
            <a:endParaRPr lang="en-US"/>
          </a:p>
        </p:txBody>
      </p:sp>
    </p:spTree>
    <p:extLst>
      <p:ext uri="{BB962C8B-B14F-4D97-AF65-F5344CB8AC3E}">
        <p14:creationId xmlns:p14="http://schemas.microsoft.com/office/powerpoint/2010/main" val="687688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Thank you for your attention. I’d be happy to take any questions you have.</a:t>
            </a:r>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19</a:t>
            </a:fld>
            <a:endParaRPr lang="en-US"/>
          </a:p>
        </p:txBody>
      </p:sp>
    </p:spTree>
    <p:extLst>
      <p:ext uri="{BB962C8B-B14F-4D97-AF65-F5344CB8AC3E}">
        <p14:creationId xmlns:p14="http://schemas.microsoft.com/office/powerpoint/2010/main" val="3903625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CC62B-982B-4712-71F1-5D86083A79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15A1A-79FD-42E0-6C64-10E3D5BB96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26589C-4907-8E97-C656-5FFB6112D511}"/>
              </a:ext>
            </a:extLst>
          </p:cNvPr>
          <p:cNvSpPr>
            <a:spLocks noGrp="1"/>
          </p:cNvSpPr>
          <p:nvPr>
            <p:ph type="body" idx="1"/>
          </p:nvPr>
        </p:nvSpPr>
        <p:spPr/>
        <p:txBody>
          <a:bodyPr/>
          <a:lstStyle/>
          <a:p>
            <a:r>
              <a:rPr lang="en-US" b="1" dirty="0"/>
              <a:t>Why do we need high performance network I/O framework?</a:t>
            </a:r>
          </a:p>
          <a:p>
            <a:r>
              <a:rPr lang="en-US" dirty="0"/>
              <a:t>High-speed applications need to process massive amounts of traffic at high speeds. However, using the traditional kernel network stack for this is too slow because of multiple overheads like packet copying, context switching, and kernel data structure allocations, all of which can severely impact performance more so when deployed in containerized environments.</a:t>
            </a:r>
          </a:p>
          <a:p>
            <a:endParaRPr lang="en-US" dirty="0"/>
          </a:p>
          <a:p>
            <a:r>
              <a:rPr lang="en-US" dirty="0"/>
              <a:t>While it’s easy to write network functions using traditional socket interfaces, this approach just isn’t fast enough to handle modern high-performance needs of network functions.</a:t>
            </a:r>
            <a:br>
              <a:rPr lang="en-US" dirty="0"/>
            </a:br>
            <a:br>
              <a:rPr lang="en-US" dirty="0"/>
            </a:br>
            <a:br>
              <a:rPr lang="en-US" dirty="0"/>
            </a:br>
            <a:r>
              <a:rPr lang="en-US" dirty="0"/>
              <a:t>-- longer version</a:t>
            </a:r>
            <a:br>
              <a:rPr lang="en-US" dirty="0"/>
            </a:br>
            <a:r>
              <a:rPr lang="en-US" dirty="0"/>
              <a:t>As we all know the kernel implements the network stack and it interacts with the driver to deliver packets into NF through a socket interface. This generalized way of handling packets can be used in any scenario. But the kernel network stack is very slow for handling packets required for high performance network functions. The reason for the same being packet copies, context switches, kernel data structure allocations and so on. Moreover, when the NFs are deployed inside a container the overheads increase, as multiple network stack traversal is required for packet delivery.</a:t>
            </a:r>
            <a:br>
              <a:rPr lang="en-US" dirty="0"/>
            </a:br>
            <a:br>
              <a:rPr lang="en-US" dirty="0"/>
            </a:br>
            <a:r>
              <a:rPr lang="en-US" dirty="0"/>
              <a:t>Keeping the problems aside. The benefits of using the traditional network stack is the ease that it provides to build a NF. Moreover, most of the legacy applications are built over traditional network stack only.</a:t>
            </a:r>
          </a:p>
          <a:p>
            <a:endParaRPr lang="en-US" dirty="0"/>
          </a:p>
        </p:txBody>
      </p:sp>
      <p:sp>
        <p:nvSpPr>
          <p:cNvPr id="4" name="Slide Number Placeholder 3">
            <a:extLst>
              <a:ext uri="{FF2B5EF4-FFF2-40B4-BE49-F238E27FC236}">
                <a16:creationId xmlns:a16="http://schemas.microsoft.com/office/drawing/2014/main" id="{E920D133-48F4-D169-7B0A-69C175F613B7}"/>
              </a:ext>
            </a:extLst>
          </p:cNvPr>
          <p:cNvSpPr>
            <a:spLocks noGrp="1"/>
          </p:cNvSpPr>
          <p:nvPr>
            <p:ph type="sldNum" sz="quarter" idx="5"/>
          </p:nvPr>
        </p:nvSpPr>
        <p:spPr/>
        <p:txBody>
          <a:bodyPr/>
          <a:lstStyle/>
          <a:p>
            <a:fld id="{DF61EA0F-A667-4B49-8422-0062BC55E249}" type="slidenum">
              <a:rPr lang="en-US" smtClean="0"/>
              <a:t>2</a:t>
            </a:fld>
            <a:endParaRPr lang="en-US"/>
          </a:p>
        </p:txBody>
      </p:sp>
    </p:spTree>
    <p:extLst>
      <p:ext uri="{BB962C8B-B14F-4D97-AF65-F5344CB8AC3E}">
        <p14:creationId xmlns:p14="http://schemas.microsoft.com/office/powerpoint/2010/main" val="393842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tackle these limitations, high-performance network I/O frameworks like DPDK and CNDP are widely used.</a:t>
            </a:r>
          </a:p>
          <a:p>
            <a:endParaRPr lang="en-US" dirty="0"/>
          </a:p>
          <a:p>
            <a:r>
              <a:rPr lang="en-US" dirty="0"/>
              <a:t>Data Plane Development Kit or DPDK </a:t>
            </a:r>
            <a:r>
              <a:rPr lang="en-US" b="0" i="0" u="none" strike="noStrike" dirty="0">
                <a:solidFill>
                  <a:srgbClr val="000000"/>
                </a:solidFill>
                <a:effectLst/>
                <a:latin typeface="-webkit-standard"/>
              </a:rPr>
              <a:t>bypasses the kernel stack altogether, allowing direct packet access with busy polling in user space, although this improves performance it has many disadvantages for example the kernel network stack can’t interact with the NIC therefore you can’t use tools like </a:t>
            </a:r>
            <a:r>
              <a:rPr lang="en-US" b="0" i="0" u="none" strike="noStrike" dirty="0" err="1">
                <a:solidFill>
                  <a:srgbClr val="000000"/>
                </a:solidFill>
                <a:effectLst/>
                <a:latin typeface="-webkit-standard"/>
              </a:rPr>
              <a:t>ethtool</a:t>
            </a:r>
            <a:r>
              <a:rPr lang="en-US" b="0" i="0" u="none" strike="noStrike" dirty="0">
                <a:solidFill>
                  <a:srgbClr val="000000"/>
                </a:solidFill>
                <a:effectLst/>
                <a:latin typeface="-webkit-standard"/>
              </a:rPr>
              <a:t>, </a:t>
            </a:r>
            <a:r>
              <a:rPr lang="en-US" b="0" i="0" u="none" strike="noStrike" dirty="0" err="1">
                <a:solidFill>
                  <a:srgbClr val="000000"/>
                </a:solidFill>
                <a:effectLst/>
                <a:latin typeface="-webkit-standard"/>
              </a:rPr>
              <a:t>iproute</a:t>
            </a:r>
            <a:r>
              <a:rPr lang="en-US" b="0" i="0" u="none" strike="noStrike" dirty="0">
                <a:solidFill>
                  <a:srgbClr val="000000"/>
                </a:solidFill>
                <a:effectLst/>
                <a:latin typeface="-webkit-standard"/>
              </a:rPr>
              <a:t> tools etc.</a:t>
            </a:r>
          </a:p>
          <a:p>
            <a:endParaRPr lang="en-US" dirty="0"/>
          </a:p>
          <a:p>
            <a:r>
              <a:rPr lang="en-US" dirty="0"/>
              <a:t>On the other hand, there is Cloud Native Data Plane or CNDP which is an alternative to DPDK that uses eBPF with a zero-copy XDP hook to redirect packets to </a:t>
            </a:r>
            <a:r>
              <a:rPr lang="en-US" dirty="0" err="1"/>
              <a:t>userspace</a:t>
            </a:r>
            <a:r>
              <a:rPr lang="en-US" dirty="0"/>
              <a:t>, bypassing further kernel processing. This approach allows the network stack to still have control over the NIC, unlike DPDK.</a:t>
            </a:r>
          </a:p>
          <a:p>
            <a:endParaRPr lang="en-US" dirty="0"/>
          </a:p>
          <a:p>
            <a:r>
              <a:rPr lang="en-US" dirty="0"/>
              <a:t>But to use these frameworks the applications needs to re-written using their required libraries which is a big problem for developers.</a:t>
            </a:r>
          </a:p>
        </p:txBody>
      </p:sp>
      <p:sp>
        <p:nvSpPr>
          <p:cNvPr id="4" name="Slide Number Placeholder 3"/>
          <p:cNvSpPr>
            <a:spLocks noGrp="1"/>
          </p:cNvSpPr>
          <p:nvPr>
            <p:ph type="sldNum" sz="quarter" idx="5"/>
          </p:nvPr>
        </p:nvSpPr>
        <p:spPr/>
        <p:txBody>
          <a:bodyPr/>
          <a:lstStyle/>
          <a:p>
            <a:fld id="{DF61EA0F-A667-4B49-8422-0062BC55E249}" type="slidenum">
              <a:rPr lang="en-US" smtClean="0"/>
              <a:t>3</a:t>
            </a:fld>
            <a:endParaRPr lang="en-US"/>
          </a:p>
        </p:txBody>
      </p:sp>
    </p:spTree>
    <p:extLst>
      <p:ext uri="{BB962C8B-B14F-4D97-AF65-F5344CB8AC3E}">
        <p14:creationId xmlns:p14="http://schemas.microsoft.com/office/powerpoint/2010/main" val="2953050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But which framework should a developer use?</a:t>
            </a:r>
          </a:p>
          <a:p>
            <a:r>
              <a:rPr lang="en-US" b="0" i="0" u="none" strike="noStrike" dirty="0">
                <a:solidFill>
                  <a:srgbClr val="000000"/>
                </a:solidFill>
                <a:effectLst/>
                <a:latin typeface="-webkit-standard"/>
              </a:rPr>
              <a:t>.As we can see from the plots. Since, DPDK uses user-space polling mode driver to configure, control and receive/transmit packets in </a:t>
            </a:r>
            <a:r>
              <a:rPr lang="en-US" b="0" i="0" u="none" strike="noStrike" dirty="0" err="1">
                <a:solidFill>
                  <a:srgbClr val="000000"/>
                </a:solidFill>
                <a:effectLst/>
                <a:latin typeface="-webkit-standard"/>
              </a:rPr>
              <a:t>userspcace</a:t>
            </a:r>
            <a:r>
              <a:rPr lang="en-US" b="0" i="0" u="none" strike="noStrike" dirty="0">
                <a:solidFill>
                  <a:srgbClr val="000000"/>
                </a:solidFill>
                <a:effectLst/>
                <a:latin typeface="-webkit-standard"/>
              </a:rPr>
              <a:t> it can perform more packet processing than CNDP which still relies on the kernel drive for doing the same.</a:t>
            </a:r>
          </a:p>
          <a:p>
            <a:endParaRPr lang="en-US" b="0" i="0" u="none" strike="noStrike" dirty="0">
              <a:solidFill>
                <a:srgbClr val="000000"/>
              </a:solidFill>
              <a:effectLst/>
              <a:latin typeface="-webkit-standard"/>
            </a:endParaRPr>
          </a:p>
          <a:p>
            <a:r>
              <a:rPr lang="en-US" b="0" i="0" u="none" strike="noStrike" dirty="0">
                <a:solidFill>
                  <a:srgbClr val="000000"/>
                </a:solidFill>
                <a:effectLst/>
                <a:latin typeface="-webkit-standard"/>
              </a:rPr>
              <a:t>On the other hand, since CNDP uses the kernel driver which allows the application to be more efficient in terms of CPU cycle usage. If we look at the plot we can see at low loads CNDP used very low CPU, whereas DPDK was always running at 100% CPU utilization.</a:t>
            </a:r>
            <a:br>
              <a:rPr lang="en-US" b="0" i="0" u="none" strike="noStrike" dirty="0">
                <a:solidFill>
                  <a:srgbClr val="000000"/>
                </a:solidFill>
                <a:effectLst/>
                <a:latin typeface="-webkit-standard"/>
              </a:rPr>
            </a:br>
            <a:br>
              <a:rPr lang="en-US" b="0" i="0" u="none" strike="noStrike" dirty="0">
                <a:solidFill>
                  <a:srgbClr val="000000"/>
                </a:solidFill>
                <a:effectLst/>
                <a:latin typeface="-webkit-standard"/>
              </a:rPr>
            </a:br>
            <a:r>
              <a:rPr lang="en-US" b="0" i="0" u="none" strike="noStrike" dirty="0">
                <a:solidFill>
                  <a:srgbClr val="000000"/>
                </a:solidFill>
                <a:effectLst/>
                <a:latin typeface="-webkit-standard"/>
              </a:rPr>
              <a:t>A simple rule that developers can follow will be to -</a:t>
            </a:r>
          </a:p>
          <a:p>
            <a:r>
              <a:rPr lang="en-US" b="0" i="0" u="none" strike="noStrike" dirty="0">
                <a:solidFill>
                  <a:srgbClr val="000000"/>
                </a:solidFill>
                <a:effectLst/>
                <a:latin typeface="-webkit-standard"/>
              </a:rPr>
              <a:t>Go for DPDK if you need performance, or else</a:t>
            </a:r>
          </a:p>
          <a:p>
            <a:r>
              <a:rPr lang="en-US" b="0" i="0" u="none" strike="noStrike" dirty="0">
                <a:solidFill>
                  <a:srgbClr val="000000"/>
                </a:solidFill>
                <a:effectLst/>
                <a:latin typeface="-webkit-standard"/>
              </a:rPr>
              <a:t>Go for CNDP if you need efficiency</a:t>
            </a:r>
            <a:endParaRPr lang="en-US" b="0" dirty="0"/>
          </a:p>
        </p:txBody>
      </p:sp>
      <p:sp>
        <p:nvSpPr>
          <p:cNvPr id="4" name="Slide Number Placeholder 3"/>
          <p:cNvSpPr>
            <a:spLocks noGrp="1"/>
          </p:cNvSpPr>
          <p:nvPr>
            <p:ph type="sldNum" sz="quarter" idx="5"/>
          </p:nvPr>
        </p:nvSpPr>
        <p:spPr/>
        <p:txBody>
          <a:bodyPr/>
          <a:lstStyle/>
          <a:p>
            <a:fld id="{DF61EA0F-A667-4B49-8422-0062BC55E249}" type="slidenum">
              <a:rPr lang="en-US" smtClean="0"/>
              <a:t>4</a:t>
            </a:fld>
            <a:endParaRPr lang="en-US"/>
          </a:p>
        </p:txBody>
      </p:sp>
    </p:spTree>
    <p:extLst>
      <p:ext uri="{BB962C8B-B14F-4D97-AF65-F5344CB8AC3E}">
        <p14:creationId xmlns:p14="http://schemas.microsoft.com/office/powerpoint/2010/main" val="1145008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for a developer who is tasked to develop a high-performance NF the current solutions can either provide ease of development or performance or efficiency.</a:t>
            </a:r>
          </a:p>
          <a:p>
            <a:endParaRPr lang="en-US" dirty="0"/>
          </a:p>
          <a:p>
            <a:r>
              <a:rPr lang="en-US" dirty="0"/>
              <a:t>Moreover, when porting a legacy application, developers face the challenge of learning and understanding the new framework while also re-engineering applications originally designed for the traditional network stack.</a:t>
            </a:r>
          </a:p>
          <a:p>
            <a:endParaRPr lang="en-US" dirty="0"/>
          </a:p>
          <a:p>
            <a:r>
              <a:rPr lang="en-US" dirty="0"/>
              <a:t>Fastlane was designed to simplify this entire process. Our goal was to set up enable high-performance network functions while minimizing the development and configuration overhead for developers.</a:t>
            </a:r>
          </a:p>
          <a:p>
            <a:endParaRPr lang="en-US" dirty="0"/>
          </a:p>
          <a:p>
            <a:r>
              <a:rPr lang="en-US" dirty="0"/>
              <a:t>Fastlane achieves this by dividing each application into two parts:</a:t>
            </a:r>
          </a:p>
          <a:p>
            <a:pPr marL="171450" indent="-171450">
              <a:buFontTx/>
              <a:buChar char="-"/>
            </a:pPr>
            <a:r>
              <a:rPr lang="en-US" dirty="0"/>
              <a:t>A fast path for high-speed traffic</a:t>
            </a:r>
          </a:p>
          <a:p>
            <a:pPr marL="171450" indent="-171450">
              <a:buFontTx/>
              <a:buChar char="-"/>
            </a:pPr>
            <a:r>
              <a:rPr lang="en-US" dirty="0"/>
              <a:t>And a slow path that uses the traditional kernel network stack for handling low-speed traffic.</a:t>
            </a:r>
          </a:p>
          <a:p>
            <a:br>
              <a:rPr lang="en-US" dirty="0"/>
            </a:br>
            <a:r>
              <a:rPr lang="en-US" dirty="0"/>
              <a:t>Although a developer can try to setup this design on their own, it can again make the developer go down the rabbit hole of learning, understanding, and re-</a:t>
            </a:r>
            <a:r>
              <a:rPr lang="en-US" dirty="0" err="1"/>
              <a:t>enginerring</a:t>
            </a:r>
            <a:r>
              <a:rPr lang="en-US" dirty="0"/>
              <a:t> the entire application. Fastlane eases the set up of this split-path approach, it allows developers to achieve high throughput while making the deployment easier and more adaptable to different network environments</a:t>
            </a:r>
          </a:p>
        </p:txBody>
      </p:sp>
      <p:sp>
        <p:nvSpPr>
          <p:cNvPr id="4" name="Slide Number Placeholder 3"/>
          <p:cNvSpPr>
            <a:spLocks noGrp="1"/>
          </p:cNvSpPr>
          <p:nvPr>
            <p:ph type="sldNum" sz="quarter" idx="5"/>
          </p:nvPr>
        </p:nvSpPr>
        <p:spPr/>
        <p:txBody>
          <a:bodyPr/>
          <a:lstStyle/>
          <a:p>
            <a:fld id="{DF61EA0F-A667-4B49-8422-0062BC55E249}" type="slidenum">
              <a:rPr lang="en-US" smtClean="0"/>
              <a:t>5</a:t>
            </a:fld>
            <a:endParaRPr lang="en-US"/>
          </a:p>
        </p:txBody>
      </p:sp>
    </p:spTree>
    <p:extLst>
      <p:ext uri="{BB962C8B-B14F-4D97-AF65-F5344CB8AC3E}">
        <p14:creationId xmlns:p14="http://schemas.microsoft.com/office/powerpoint/2010/main" val="2494272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EF5B3-47CD-CCE3-CB7D-BC3FF4CA45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934202-A43F-5459-957D-13A692E4A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B0C6D6-7ED9-6717-A48B-1E35E3D54D02}"/>
              </a:ext>
            </a:extLst>
          </p:cNvPr>
          <p:cNvSpPr>
            <a:spLocks noGrp="1"/>
          </p:cNvSpPr>
          <p:nvPr>
            <p:ph type="body" idx="1"/>
          </p:nvPr>
        </p:nvSpPr>
        <p:spPr/>
        <p:txBody>
          <a:bodyPr/>
          <a:lstStyle/>
          <a:p>
            <a:pPr algn="l"/>
            <a:r>
              <a:rPr lang="en-US" b="0" i="0" u="none" strike="noStrike" dirty="0">
                <a:solidFill>
                  <a:srgbClr val="000000"/>
                </a:solidFill>
                <a:effectLst/>
              </a:rPr>
              <a:t>Let’s take a look at Fastlane’s architecture.</a:t>
            </a:r>
          </a:p>
          <a:p>
            <a:pPr algn="l"/>
            <a:r>
              <a:rPr lang="en-US" b="0" i="0" u="none" strike="noStrike" dirty="0">
                <a:solidFill>
                  <a:srgbClr val="000000"/>
                </a:solidFill>
                <a:effectLst/>
              </a:rPr>
              <a:t>The core of Fastlane consists of </a:t>
            </a:r>
            <a:r>
              <a:rPr lang="en-US" b="1" i="0" u="none" strike="noStrike" dirty="0">
                <a:solidFill>
                  <a:srgbClr val="000000"/>
                </a:solidFill>
                <a:effectLst/>
              </a:rPr>
              <a:t>a fast path packet processor</a:t>
            </a:r>
            <a:r>
              <a:rPr lang="en-US" b="0" i="0" u="none" strike="noStrike" dirty="0">
                <a:solidFill>
                  <a:srgbClr val="000000"/>
                </a:solidFill>
                <a:effectLst/>
              </a:rPr>
              <a:t> for handling high-speed traffic with DPDK or CNDP, </a:t>
            </a:r>
            <a:r>
              <a:rPr lang="en-US" b="1" i="0" u="none" strike="noStrike" dirty="0">
                <a:solidFill>
                  <a:srgbClr val="000000"/>
                </a:solidFill>
                <a:effectLst/>
              </a:rPr>
              <a:t>a slow path</a:t>
            </a:r>
            <a:r>
              <a:rPr lang="en-US" b="0" i="0" u="none" strike="noStrike" dirty="0">
                <a:solidFill>
                  <a:srgbClr val="000000"/>
                </a:solidFill>
                <a:effectLst/>
              </a:rPr>
              <a:t> that relies on the kernel stack to manage lower-priority traffic and the </a:t>
            </a:r>
            <a:r>
              <a:rPr lang="en-US" b="1" i="0" u="none" strike="noStrike" dirty="0">
                <a:solidFill>
                  <a:srgbClr val="000000"/>
                </a:solidFill>
                <a:effectLst/>
              </a:rPr>
              <a:t>packet I/O framework interface</a:t>
            </a:r>
            <a:r>
              <a:rPr lang="en-US" b="0" i="0" u="none" strike="noStrike" dirty="0">
                <a:solidFill>
                  <a:srgbClr val="000000"/>
                </a:solidFill>
                <a:effectLst/>
              </a:rPr>
              <a:t>, where you can switch between DPDK and CNDP based on the use case. The change in the underlying framework doesn’t require any modification in the applications.</a:t>
            </a:r>
          </a:p>
        </p:txBody>
      </p:sp>
      <p:sp>
        <p:nvSpPr>
          <p:cNvPr id="4" name="Slide Number Placeholder 3">
            <a:extLst>
              <a:ext uri="{FF2B5EF4-FFF2-40B4-BE49-F238E27FC236}">
                <a16:creationId xmlns:a16="http://schemas.microsoft.com/office/drawing/2014/main" id="{B9D3BB23-7403-E338-0D11-5B09D7E5BB7F}"/>
              </a:ext>
            </a:extLst>
          </p:cNvPr>
          <p:cNvSpPr>
            <a:spLocks noGrp="1"/>
          </p:cNvSpPr>
          <p:nvPr>
            <p:ph type="sldNum" sz="quarter" idx="5"/>
          </p:nvPr>
        </p:nvSpPr>
        <p:spPr/>
        <p:txBody>
          <a:bodyPr/>
          <a:lstStyle/>
          <a:p>
            <a:fld id="{DF61EA0F-A667-4B49-8422-0062BC55E249}" type="slidenum">
              <a:rPr lang="en-US" smtClean="0"/>
              <a:t>6</a:t>
            </a:fld>
            <a:endParaRPr lang="en-US"/>
          </a:p>
        </p:txBody>
      </p:sp>
    </p:spTree>
    <p:extLst>
      <p:ext uri="{BB962C8B-B14F-4D97-AF65-F5344CB8AC3E}">
        <p14:creationId xmlns:p14="http://schemas.microsoft.com/office/powerpoint/2010/main" val="233234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4606D-5277-DC9A-6240-9EDEF53637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B2F8A9-D371-7454-538E-53D68FA557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6C7D7E-8585-B317-6149-9716E42A32B2}"/>
              </a:ext>
            </a:extLst>
          </p:cNvPr>
          <p:cNvSpPr>
            <a:spLocks noGrp="1"/>
          </p:cNvSpPr>
          <p:nvPr>
            <p:ph type="body" idx="1"/>
          </p:nvPr>
        </p:nvSpPr>
        <p:spPr/>
        <p:txBody>
          <a:bodyPr/>
          <a:lstStyle/>
          <a:p>
            <a:pPr algn="l"/>
            <a:r>
              <a:rPr lang="en-US" b="0" i="0" u="none" strike="noStrike" dirty="0">
                <a:solidFill>
                  <a:srgbClr val="000000"/>
                </a:solidFill>
                <a:effectLst/>
              </a:rPr>
              <a:t>To get started the user has to provide a Fast path application logic and a slow path application.</a:t>
            </a:r>
          </a:p>
          <a:p>
            <a:pPr algn="l"/>
            <a:br>
              <a:rPr lang="en-US" b="0" i="0" u="none" strike="noStrike" dirty="0">
                <a:solidFill>
                  <a:srgbClr val="000000"/>
                </a:solidFill>
                <a:effectLst/>
              </a:rPr>
            </a:br>
            <a:r>
              <a:rPr lang="en-US" b="0" i="0" u="none" strike="noStrike" dirty="0">
                <a:solidFill>
                  <a:srgbClr val="000000"/>
                </a:solidFill>
                <a:effectLst/>
              </a:rPr>
              <a:t>Configuration is managed via JSON files, so you don’t need to modify the code for setup. This makes Fastlane flexible and easy to deploy across different environments.</a:t>
            </a:r>
            <a:endParaRPr lang="en-US" dirty="0"/>
          </a:p>
          <a:p>
            <a:endParaRPr lang="en-US" dirty="0"/>
          </a:p>
        </p:txBody>
      </p:sp>
      <p:sp>
        <p:nvSpPr>
          <p:cNvPr id="4" name="Slide Number Placeholder 3">
            <a:extLst>
              <a:ext uri="{FF2B5EF4-FFF2-40B4-BE49-F238E27FC236}">
                <a16:creationId xmlns:a16="http://schemas.microsoft.com/office/drawing/2014/main" id="{94A3D234-072C-9E97-EDBD-39E4D356EEB8}"/>
              </a:ext>
            </a:extLst>
          </p:cNvPr>
          <p:cNvSpPr>
            <a:spLocks noGrp="1"/>
          </p:cNvSpPr>
          <p:nvPr>
            <p:ph type="sldNum" sz="quarter" idx="5"/>
          </p:nvPr>
        </p:nvSpPr>
        <p:spPr/>
        <p:txBody>
          <a:bodyPr/>
          <a:lstStyle/>
          <a:p>
            <a:fld id="{DF61EA0F-A667-4B49-8422-0062BC55E249}" type="slidenum">
              <a:rPr lang="en-US" smtClean="0"/>
              <a:t>7</a:t>
            </a:fld>
            <a:endParaRPr lang="en-US"/>
          </a:p>
        </p:txBody>
      </p:sp>
    </p:spTree>
    <p:extLst>
      <p:ext uri="{BB962C8B-B14F-4D97-AF65-F5344CB8AC3E}">
        <p14:creationId xmlns:p14="http://schemas.microsoft.com/office/powerpoint/2010/main" val="4289731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000000"/>
                </a:solidFill>
                <a:effectLst/>
              </a:rPr>
              <a:t>Here’s how packet processing works in Fastlane.</a:t>
            </a:r>
            <a:br>
              <a:rPr lang="en-US" b="0" i="0" u="none" strike="noStrike" dirty="0">
                <a:solidFill>
                  <a:srgbClr val="000000"/>
                </a:solidFill>
                <a:effectLst/>
              </a:rPr>
            </a:br>
            <a:br>
              <a:rPr lang="en-US" b="0" i="0" u="none" strike="noStrike" dirty="0">
                <a:solidFill>
                  <a:srgbClr val="000000"/>
                </a:solidFill>
                <a:effectLst/>
              </a:rPr>
            </a:br>
            <a:r>
              <a:rPr lang="en-US" b="0" i="0" u="none" strike="noStrike" dirty="0">
                <a:solidFill>
                  <a:srgbClr val="000000"/>
                </a:solidFill>
                <a:effectLst/>
              </a:rPr>
              <a:t>Packets arrive and are directed to either the fast path or the slow path based on application requirements. The fast path processes high-speed packets quickly, applying a 'verdict' to each packet which can be a NIC port to transmit the packet out of the NIC, Drop to drop the packet, or Kernel to send the packet to network stack for further processing in the slow path. This model allows Fastlane to make efficient use of resources, processing high-speed traffic in the fast path while managing less time-sensitive packets in the slow path.</a:t>
            </a:r>
            <a:br>
              <a:rPr lang="en-US" b="0" i="0" u="none" strike="noStrike" dirty="0">
                <a:solidFill>
                  <a:srgbClr val="000000"/>
                </a:solidFill>
                <a:effectLst/>
              </a:rPr>
            </a:br>
            <a:endParaRPr lang="en-US" b="0" i="0" u="none" strike="noStrike" dirty="0">
              <a:solidFill>
                <a:srgbClr val="000000"/>
              </a:solidFill>
              <a:effectLst/>
            </a:endParaRPr>
          </a:p>
          <a:p>
            <a:pPr algn="l"/>
            <a:r>
              <a:rPr lang="en-US" b="0" i="0" u="none" strike="noStrike" dirty="0">
                <a:solidFill>
                  <a:srgbClr val="000000"/>
                </a:solidFill>
                <a:effectLst/>
              </a:rPr>
              <a:t>But how to handle the packets originating from the slow path? These packets may need to be re-injected into the fast path for further processing or directly transmitted based on their updated requirements.</a:t>
            </a:r>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8</a:t>
            </a:fld>
            <a:endParaRPr lang="en-US"/>
          </a:p>
        </p:txBody>
      </p:sp>
    </p:spTree>
    <p:extLst>
      <p:ext uri="{BB962C8B-B14F-4D97-AF65-F5344CB8AC3E}">
        <p14:creationId xmlns:p14="http://schemas.microsoft.com/office/powerpoint/2010/main" val="4110750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To tackle this Fastlane provides mechanisms to handle this flow using a handler, allowing packets processed in the slow path to either re-enter the fast path for additional processing or be sent to their destination efficiently using the verdict semantics of Fastlane. This seamless flow between paths ensures that all packets, regardless of origin or speed requirements, are handled with optimal resource allocation and processing speed.</a:t>
            </a:r>
            <a:endParaRPr lang="en-US" dirty="0"/>
          </a:p>
        </p:txBody>
      </p:sp>
      <p:sp>
        <p:nvSpPr>
          <p:cNvPr id="4" name="Slide Number Placeholder 3"/>
          <p:cNvSpPr>
            <a:spLocks noGrp="1"/>
          </p:cNvSpPr>
          <p:nvPr>
            <p:ph type="sldNum" sz="quarter" idx="5"/>
          </p:nvPr>
        </p:nvSpPr>
        <p:spPr/>
        <p:txBody>
          <a:bodyPr/>
          <a:lstStyle/>
          <a:p>
            <a:fld id="{DF61EA0F-A667-4B49-8422-0062BC55E249}" type="slidenum">
              <a:rPr lang="en-US" smtClean="0"/>
              <a:t>9</a:t>
            </a:fld>
            <a:endParaRPr lang="en-US"/>
          </a:p>
        </p:txBody>
      </p:sp>
    </p:spTree>
    <p:extLst>
      <p:ext uri="{BB962C8B-B14F-4D97-AF65-F5344CB8AC3E}">
        <p14:creationId xmlns:p14="http://schemas.microsoft.com/office/powerpoint/2010/main" val="4202955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p:cNvSpPr/>
          <p:nvPr/>
        </p:nvSpPr>
        <p:spPr>
          <a:xfrm>
            <a:off x="0" y="1"/>
            <a:ext cx="12192000" cy="3240156"/>
          </a:xfrm>
          <a:prstGeom prst="rect">
            <a:avLst/>
          </a:prstGeom>
          <a:solidFill>
            <a:srgbClr val="1F4E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8280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872359"/>
          </a:xfrm>
          <a:prstGeom prst="rect">
            <a:avLst/>
          </a:prstGeom>
          <a:solidFill>
            <a:srgbClr val="1F4E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872359"/>
          </a:xfrm>
        </p:spPr>
        <p:txBody>
          <a:bodyPr anchor="ctr">
            <a:normAutofit/>
          </a:bodyPr>
          <a:lstStyle>
            <a:lvl1pPr>
              <a:defRPr sz="3600">
                <a:solidFill>
                  <a:schemeClr val="bg1"/>
                </a:solidFill>
              </a:defRPr>
            </a:lvl1pPr>
          </a:lstStyle>
          <a:p>
            <a:r>
              <a:rPr lang="en-GB"/>
              <a:t>Click to edit Master title style</a:t>
            </a:r>
            <a:endParaRPr lang="en-US"/>
          </a:p>
        </p:txBody>
      </p:sp>
      <p:sp>
        <p:nvSpPr>
          <p:cNvPr id="3" name="Content Placeholder 2"/>
          <p:cNvSpPr>
            <a:spLocks noGrp="1"/>
          </p:cNvSpPr>
          <p:nvPr>
            <p:ph idx="1"/>
          </p:nvPr>
        </p:nvSpPr>
        <p:spPr>
          <a:xfrm>
            <a:off x="838201" y="1040524"/>
            <a:ext cx="4167753" cy="5136439"/>
          </a:xfrm>
        </p:spPr>
        <p:txBody>
          <a:bodyPr lIns="0" tIns="0" rIns="0" bIns="0">
            <a:normAutofit/>
          </a:bodyPr>
          <a:lstStyle>
            <a:lvl1pPr marL="0" indent="0">
              <a:lnSpc>
                <a:spcPct val="130000"/>
              </a:lnSpc>
              <a:spcBef>
                <a:spcPts val="500"/>
              </a:spcBef>
              <a:spcAft>
                <a:spcPts val="1000"/>
              </a:spcAft>
              <a:buNone/>
              <a:defRPr sz="1600" baseline="0">
                <a:solidFill>
                  <a:schemeClr val="tx1">
                    <a:lumMod val="65000"/>
                    <a:lumOff val="35000"/>
                  </a:schemeClr>
                </a:solidFill>
              </a:defRPr>
            </a:lvl1pPr>
            <a:lvl2pPr>
              <a:lnSpc>
                <a:spcPct val="130000"/>
              </a:lnSpc>
              <a:spcBef>
                <a:spcPts val="500"/>
              </a:spcBef>
              <a:spcAft>
                <a:spcPts val="1000"/>
              </a:spcAft>
              <a:defRPr sz="1400" baseline="0">
                <a:solidFill>
                  <a:schemeClr val="tx1">
                    <a:lumMod val="65000"/>
                    <a:lumOff val="35000"/>
                  </a:schemeClr>
                </a:solidFill>
              </a:defRPr>
            </a:lvl2pPr>
            <a:lvl3pPr>
              <a:lnSpc>
                <a:spcPct val="130000"/>
              </a:lnSpc>
              <a:spcAft>
                <a:spcPts val="1000"/>
              </a:spcAft>
              <a:defRPr sz="1200" baseline="0">
                <a:solidFill>
                  <a:schemeClr val="tx1">
                    <a:lumMod val="65000"/>
                    <a:lumOff val="35000"/>
                  </a:schemeClr>
                </a:solidFill>
              </a:defRPr>
            </a:lvl3pPr>
            <a:lvl4pPr>
              <a:lnSpc>
                <a:spcPct val="130000"/>
              </a:lnSpc>
              <a:spcAft>
                <a:spcPts val="1000"/>
              </a:spcAft>
              <a:defRPr sz="1100" baseline="0">
                <a:solidFill>
                  <a:schemeClr val="tx1">
                    <a:lumMod val="65000"/>
                    <a:lumOff val="35000"/>
                  </a:schemeClr>
                </a:solidFill>
              </a:defRPr>
            </a:lvl4pPr>
            <a:lvl5pPr>
              <a:lnSpc>
                <a:spcPct val="130000"/>
              </a:lnSpc>
              <a:spcAft>
                <a:spcPts val="1000"/>
              </a:spcAft>
              <a:defRPr sz="1100" baseline="0">
                <a:solidFill>
                  <a:schemeClr val="tx1">
                    <a:lumMod val="65000"/>
                    <a:lumOff val="35000"/>
                  </a:schemeClr>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baseline="0">
                <a:solidFill>
                  <a:schemeClr val="tx1">
                    <a:lumMod val="65000"/>
                    <a:lumOff val="35000"/>
                  </a:schemeClr>
                </a:solidFill>
              </a:defRPr>
            </a:lvl1pPr>
          </a:lstStyle>
          <a:p>
            <a:fld id="{B337771C-0D28-9E46-AB04-35011F9368EE}" type="datetime1">
              <a:rPr lang="en-US" smtClean="0"/>
              <a:t>11/6/24</a:t>
            </a:fld>
            <a:endParaRPr lang="en-US"/>
          </a:p>
        </p:txBody>
      </p:sp>
      <p:sp>
        <p:nvSpPr>
          <p:cNvPr id="5" name="Footer Placeholder 4"/>
          <p:cNvSpPr>
            <a:spLocks noGrp="1"/>
          </p:cNvSpPr>
          <p:nvPr>
            <p:ph type="ftr" sz="quarter" idx="11"/>
          </p:nvPr>
        </p:nvSpPr>
        <p:spPr/>
        <p:txBody>
          <a:bodyPr/>
          <a:lstStyle>
            <a:lvl1pPr>
              <a:defRPr baseline="0">
                <a:solidFill>
                  <a:schemeClr val="tx1">
                    <a:lumMod val="65000"/>
                    <a:lumOff val="35000"/>
                  </a:schemeClr>
                </a:solidFill>
              </a:defRPr>
            </a:lvl1pPr>
          </a:lstStyle>
          <a:p>
            <a:r>
              <a:rPr lang="en-US"/>
              <a:t>Fastlane: A framework for building fast path network applications</a:t>
            </a:r>
          </a:p>
        </p:txBody>
      </p:sp>
      <p:sp>
        <p:nvSpPr>
          <p:cNvPr id="6" name="Slide Number Placeholder 5"/>
          <p:cNvSpPr>
            <a:spLocks noGrp="1"/>
          </p:cNvSpPr>
          <p:nvPr>
            <p:ph type="sldNum" sz="quarter" idx="12"/>
          </p:nvPr>
        </p:nvSpPr>
        <p:spPr/>
        <p:txBody>
          <a:bodyPr/>
          <a:lstStyle>
            <a:lvl1pPr>
              <a:defRPr baseline="0">
                <a:solidFill>
                  <a:schemeClr val="tx1">
                    <a:lumMod val="65000"/>
                    <a:lumOff val="3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p:cNvSpPr/>
          <p:nvPr/>
        </p:nvSpPr>
        <p:spPr>
          <a:xfrm>
            <a:off x="0" y="0"/>
            <a:ext cx="12192000" cy="872359"/>
          </a:xfrm>
          <a:prstGeom prst="rect">
            <a:avLst/>
          </a:prstGeom>
          <a:solidFill>
            <a:srgbClr val="1F4E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872359"/>
          </a:xfrm>
        </p:spPr>
        <p:txBody>
          <a:bodyPr anchor="ctr">
            <a:normAutofit/>
          </a:bodyPr>
          <a:lstStyle>
            <a:lvl1pPr algn="l">
              <a:defRPr sz="3600">
                <a:solidFill>
                  <a:schemeClr val="bg1"/>
                </a:solidFill>
              </a:defRPr>
            </a:lvl1pPr>
          </a:lstStyle>
          <a:p>
            <a:r>
              <a:rPr lang="en-GB"/>
              <a:t>Click to edit Master title style</a:t>
            </a:r>
            <a:endParaRPr lang="en-US"/>
          </a:p>
        </p:txBody>
      </p:sp>
      <p:sp>
        <p:nvSpPr>
          <p:cNvPr id="4" name="Date Placeholder 3"/>
          <p:cNvSpPr>
            <a:spLocks noGrp="1"/>
          </p:cNvSpPr>
          <p:nvPr>
            <p:ph type="dt" sz="half" idx="10"/>
          </p:nvPr>
        </p:nvSpPr>
        <p:spPr/>
        <p:txBody>
          <a:bodyPr/>
          <a:lstStyle>
            <a:lvl1pPr>
              <a:defRPr baseline="0">
                <a:solidFill>
                  <a:schemeClr val="tx1">
                    <a:lumMod val="65000"/>
                    <a:lumOff val="35000"/>
                  </a:schemeClr>
                </a:solidFill>
              </a:defRPr>
            </a:lvl1pPr>
          </a:lstStyle>
          <a:p>
            <a:fld id="{0C77D667-88F4-AA41-9601-AD8A26B68547}" type="datetime1">
              <a:rPr lang="en-US" smtClean="0"/>
              <a:t>11/6/24</a:t>
            </a:fld>
            <a:endParaRPr lang="en-US"/>
          </a:p>
        </p:txBody>
      </p:sp>
      <p:sp>
        <p:nvSpPr>
          <p:cNvPr id="5" name="Footer Placeholder 4"/>
          <p:cNvSpPr>
            <a:spLocks noGrp="1"/>
          </p:cNvSpPr>
          <p:nvPr>
            <p:ph type="ftr" sz="quarter" idx="11"/>
          </p:nvPr>
        </p:nvSpPr>
        <p:spPr/>
        <p:txBody>
          <a:bodyPr/>
          <a:lstStyle>
            <a:lvl1pPr>
              <a:defRPr baseline="0">
                <a:solidFill>
                  <a:schemeClr val="tx1">
                    <a:lumMod val="65000"/>
                    <a:lumOff val="35000"/>
                  </a:schemeClr>
                </a:solidFill>
              </a:defRPr>
            </a:lvl1pPr>
          </a:lstStyle>
          <a:p>
            <a:r>
              <a:rPr lang="en-US"/>
              <a:t>Fastlane: A framework for building fast path network applications</a:t>
            </a:r>
          </a:p>
        </p:txBody>
      </p:sp>
      <p:sp>
        <p:nvSpPr>
          <p:cNvPr id="6" name="Slide Number Placeholder 5"/>
          <p:cNvSpPr>
            <a:spLocks noGrp="1"/>
          </p:cNvSpPr>
          <p:nvPr>
            <p:ph type="sldNum" sz="quarter" idx="12"/>
          </p:nvPr>
        </p:nvSpPr>
        <p:spPr/>
        <p:txBody>
          <a:bodyPr/>
          <a:lstStyle>
            <a:lvl1pPr>
              <a:defRPr baseline="0">
                <a:solidFill>
                  <a:schemeClr val="tx1">
                    <a:lumMod val="65000"/>
                    <a:lumOff val="35000"/>
                  </a:schemeClr>
                </a:solidFill>
              </a:defRPr>
            </a:lvl1pPr>
          </a:lstStyle>
          <a:p>
            <a:fld id="{9860EDB8-5305-433F-BE41-D7A86D811DB3}" type="slidenum">
              <a:rPr lang="en-US" smtClean="0"/>
              <a:pPr/>
              <a:t>‹#›</a:t>
            </a:fld>
            <a:endParaRPr lang="en-US"/>
          </a:p>
        </p:txBody>
      </p:sp>
      <p:sp>
        <p:nvSpPr>
          <p:cNvPr id="8" name="Content Placeholder 3">
            <a:extLst>
              <a:ext uri="{FF2B5EF4-FFF2-40B4-BE49-F238E27FC236}">
                <a16:creationId xmlns:a16="http://schemas.microsoft.com/office/drawing/2014/main" id="{5AD666F8-297E-C745-7DD3-8D575CC505EA}"/>
              </a:ext>
            </a:extLst>
          </p:cNvPr>
          <p:cNvSpPr>
            <a:spLocks noGrp="1"/>
          </p:cNvSpPr>
          <p:nvPr>
            <p:ph sz="half" idx="2"/>
          </p:nvPr>
        </p:nvSpPr>
        <p:spPr>
          <a:xfrm>
            <a:off x="541611" y="1211851"/>
            <a:ext cx="10812190" cy="4999763"/>
          </a:xfrm>
        </p:spPr>
        <p:txBody>
          <a:bodyPr vert="horz" lIns="91440" tIns="45720" rIns="91440" bIns="45720" rtlCol="0">
            <a:normAutofit/>
          </a:bodyPr>
          <a:lstStyle>
            <a:lvl1pPr>
              <a:lnSpc>
                <a:spcPts val="1800"/>
              </a:lnSpc>
              <a:spcBef>
                <a:spcPts val="1000"/>
              </a:spcBef>
              <a:spcAft>
                <a:spcPts val="1000"/>
              </a:spcAft>
              <a:defRPr lang="en-US" sz="2400" baseline="0" smtClean="0">
                <a:solidFill>
                  <a:schemeClr val="tx1">
                    <a:lumMod val="65000"/>
                    <a:lumOff val="35000"/>
                  </a:schemeClr>
                </a:solidFill>
                <a:latin typeface="+mj-lt"/>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en-GB"/>
              <a:t>Click to edit Master text styles</a:t>
            </a:r>
          </a:p>
        </p:txBody>
      </p:sp>
    </p:spTree>
    <p:extLst>
      <p:ext uri="{BB962C8B-B14F-4D97-AF65-F5344CB8AC3E}">
        <p14:creationId xmlns:p14="http://schemas.microsoft.com/office/powerpoint/2010/main" val="2502282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9818"/>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838200" y="1460938"/>
            <a:ext cx="10515600" cy="47160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B419F39A-AD1F-0941-8B9F-E0BE1D3FAC09}" type="datetime1">
              <a:rPr lang="en-US" smtClean="0"/>
              <a:t>11/6/24</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r>
              <a:rPr lang="en-US"/>
              <a:t>Fastlane: A framework for building fast path network applications</a:t>
            </a:r>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5" r:id="rId3"/>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emf"/></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04191" y="1031504"/>
            <a:ext cx="11360426" cy="1624509"/>
          </a:xfrm>
        </p:spPr>
        <p:txBody>
          <a:bodyPr anchor="t">
            <a:normAutofit fontScale="90000"/>
          </a:bodyPr>
          <a:lstStyle/>
          <a:p>
            <a:r>
              <a:rPr lang="en-US" sz="4600" dirty="0">
                <a:solidFill>
                  <a:schemeClr val="bg1"/>
                </a:solidFill>
                <a:latin typeface="Arial"/>
                <a:cs typeface="Arial"/>
              </a:rPr>
              <a:t>Fastlane: A framework for building fast path</a:t>
            </a:r>
            <a:br>
              <a:rPr lang="en-US" sz="4600" dirty="0">
                <a:solidFill>
                  <a:schemeClr val="bg1"/>
                </a:solidFill>
                <a:latin typeface="Arial"/>
                <a:cs typeface="Arial"/>
              </a:rPr>
            </a:br>
            <a:r>
              <a:rPr lang="en-US" sz="4600" dirty="0">
                <a:solidFill>
                  <a:schemeClr val="bg1"/>
                </a:solidFill>
                <a:latin typeface="Arial"/>
                <a:cs typeface="Arial"/>
              </a:rPr>
              <a:t>network applications</a:t>
            </a:r>
          </a:p>
        </p:txBody>
      </p:sp>
      <p:pic>
        <p:nvPicPr>
          <p:cNvPr id="6" name="Google Shape;57;p13">
            <a:extLst>
              <a:ext uri="{FF2B5EF4-FFF2-40B4-BE49-F238E27FC236}">
                <a16:creationId xmlns:a16="http://schemas.microsoft.com/office/drawing/2014/main" id="{9C013193-C592-28DF-080C-0A5D6FD09D74}"/>
              </a:ext>
            </a:extLst>
          </p:cNvPr>
          <p:cNvPicPr preferRelativeResize="0"/>
          <p:nvPr/>
        </p:nvPicPr>
        <p:blipFill>
          <a:blip r:embed="rId3">
            <a:alphaModFix/>
          </a:blip>
          <a:stretch>
            <a:fillRect/>
          </a:stretch>
        </p:blipFill>
        <p:spPr>
          <a:xfrm>
            <a:off x="10044646" y="4075896"/>
            <a:ext cx="1743163" cy="1750600"/>
          </a:xfrm>
          <a:prstGeom prst="rect">
            <a:avLst/>
          </a:prstGeom>
          <a:noFill/>
          <a:ln>
            <a:noFill/>
          </a:ln>
        </p:spPr>
      </p:pic>
      <p:sp>
        <p:nvSpPr>
          <p:cNvPr id="7" name="Subtitle 2">
            <a:extLst>
              <a:ext uri="{FF2B5EF4-FFF2-40B4-BE49-F238E27FC236}">
                <a16:creationId xmlns:a16="http://schemas.microsoft.com/office/drawing/2014/main" id="{27A64416-2A66-CACE-0263-68BACC45394C}"/>
              </a:ext>
            </a:extLst>
          </p:cNvPr>
          <p:cNvSpPr txBox="1">
            <a:spLocks/>
          </p:cNvSpPr>
          <p:nvPr/>
        </p:nvSpPr>
        <p:spPr>
          <a:xfrm>
            <a:off x="404191" y="3683456"/>
            <a:ext cx="11355819" cy="317454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latin typeface="Arial"/>
                <a:cs typeface="Arial"/>
              </a:rPr>
              <a:t>Debojeet Das</a:t>
            </a:r>
            <a:r>
              <a:rPr lang="en-US" dirty="0">
                <a:latin typeface="Arial"/>
                <a:cs typeface="Arial"/>
              </a:rPr>
              <a:t>, Lakshya, Mythili Vutukuru</a:t>
            </a:r>
          </a:p>
          <a:p>
            <a:pPr marL="0" indent="0">
              <a:buFont typeface="Arial" panose="020B0604020202020204" pitchFamily="34" charset="0"/>
              <a:buNone/>
            </a:pPr>
            <a:r>
              <a:rPr lang="en-US" sz="2400" dirty="0">
                <a:latin typeface="Arial"/>
                <a:cs typeface="Arial"/>
              </a:rPr>
              <a:t>Systems and Networking Research Group (</a:t>
            </a:r>
            <a:r>
              <a:rPr lang="en-US" sz="2400" dirty="0" err="1">
                <a:latin typeface="Arial"/>
                <a:cs typeface="Arial"/>
              </a:rPr>
              <a:t>SynerG</a:t>
            </a:r>
            <a:r>
              <a:rPr lang="en-US" sz="2400" dirty="0">
                <a:latin typeface="Arial"/>
                <a:cs typeface="Arial"/>
              </a:rPr>
              <a:t>)</a:t>
            </a:r>
          </a:p>
          <a:p>
            <a:pPr marL="0" indent="0">
              <a:buFont typeface="Arial" panose="020B0604020202020204" pitchFamily="34" charset="0"/>
              <a:buNone/>
            </a:pPr>
            <a:r>
              <a:rPr lang="en-US" sz="2400" dirty="0">
                <a:latin typeface="Arial"/>
                <a:cs typeface="Arial"/>
              </a:rPr>
              <a:t>Department of CSE, IIT Bombay</a:t>
            </a:r>
          </a:p>
          <a:p>
            <a:pPr marL="0" indent="0">
              <a:buFont typeface="Arial" panose="020B0604020202020204" pitchFamily="34" charset="0"/>
              <a:buNone/>
            </a:pPr>
            <a:endParaRPr lang="en-US" sz="2400" dirty="0">
              <a:latin typeface="Arial"/>
              <a:cs typeface="Arial"/>
            </a:endParaRPr>
          </a:p>
          <a:p>
            <a:pPr marL="0" indent="0">
              <a:buFont typeface="Arial" panose="020B0604020202020204" pitchFamily="34" charset="0"/>
              <a:buNone/>
            </a:pPr>
            <a:r>
              <a:rPr lang="en-US" sz="2400" dirty="0">
                <a:latin typeface="Arial"/>
                <a:cs typeface="Arial"/>
              </a:rPr>
              <a:t>10</a:t>
            </a:r>
            <a:r>
              <a:rPr lang="en-US" sz="2400" baseline="30000" dirty="0">
                <a:latin typeface="Arial"/>
                <a:cs typeface="Arial"/>
              </a:rPr>
              <a:t>th</a:t>
            </a:r>
            <a:r>
              <a:rPr lang="en-US" sz="2400" dirty="0">
                <a:latin typeface="Arial"/>
                <a:cs typeface="Arial"/>
              </a:rPr>
              <a:t> IEEE NFV-SDN '24</a:t>
            </a:r>
          </a:p>
          <a:p>
            <a:pPr marL="0" indent="0">
              <a:buFont typeface="Arial" panose="020B0604020202020204" pitchFamily="34" charset="0"/>
              <a:buNone/>
            </a:pPr>
            <a:r>
              <a:rPr lang="en-US" sz="2400" dirty="0">
                <a:latin typeface="Arial"/>
                <a:cs typeface="Arial"/>
              </a:rPr>
              <a:t>Natal, Brazil, Nov 2024</a:t>
            </a:r>
          </a:p>
        </p:txBody>
      </p:sp>
    </p:spTree>
    <p:extLst>
      <p:ext uri="{BB962C8B-B14F-4D97-AF65-F5344CB8AC3E}">
        <p14:creationId xmlns:p14="http://schemas.microsoft.com/office/powerpoint/2010/main" val="161531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87C8A-7D3D-7969-F49E-EC02A638A3D7}"/>
            </a:ext>
          </a:extLst>
        </p:cNvPr>
        <p:cNvGrpSpPr/>
        <p:nvPr/>
      </p:nvGrpSpPr>
      <p:grpSpPr>
        <a:xfrm>
          <a:off x="0" y="0"/>
          <a:ext cx="0" cy="0"/>
          <a:chOff x="0" y="0"/>
          <a:chExt cx="0" cy="0"/>
        </a:xfrm>
      </p:grpSpPr>
      <p:sp>
        <p:nvSpPr>
          <p:cNvPr id="26" name="Up-Down Arrow 25">
            <a:extLst>
              <a:ext uri="{FF2B5EF4-FFF2-40B4-BE49-F238E27FC236}">
                <a16:creationId xmlns:a16="http://schemas.microsoft.com/office/drawing/2014/main" id="{5A9FC134-6929-D23E-2DCD-4B7681542951}"/>
              </a:ext>
            </a:extLst>
          </p:cNvPr>
          <p:cNvSpPr/>
          <p:nvPr/>
        </p:nvSpPr>
        <p:spPr>
          <a:xfrm rot="16200000">
            <a:off x="6208132" y="1166221"/>
            <a:ext cx="422710" cy="1724601"/>
          </a:xfrm>
          <a:prstGeom prst="upDownArrow">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772F4E6A-5C08-374A-F803-9EDEF88E11B7}"/>
              </a:ext>
            </a:extLst>
          </p:cNvPr>
          <p:cNvSpPr>
            <a:spLocks noGrp="1"/>
          </p:cNvSpPr>
          <p:nvPr>
            <p:ph type="title"/>
          </p:nvPr>
        </p:nvSpPr>
        <p:spPr/>
        <p:txBody>
          <a:bodyPr>
            <a:normAutofit/>
          </a:bodyPr>
          <a:lstStyle/>
          <a:p>
            <a:r>
              <a:rPr lang="en-US" sz="2800" dirty="0">
                <a:cs typeface="Arial"/>
              </a:rPr>
              <a:t>Fastlane implementation highlights</a:t>
            </a:r>
          </a:p>
        </p:txBody>
      </p:sp>
      <p:sp>
        <p:nvSpPr>
          <p:cNvPr id="3" name="Date Placeholder 2">
            <a:extLst>
              <a:ext uri="{FF2B5EF4-FFF2-40B4-BE49-F238E27FC236}">
                <a16:creationId xmlns:a16="http://schemas.microsoft.com/office/drawing/2014/main" id="{9675ED87-FBCF-90CF-4137-F34951E0F495}"/>
              </a:ext>
            </a:extLst>
          </p:cNvPr>
          <p:cNvSpPr>
            <a:spLocks noGrp="1"/>
          </p:cNvSpPr>
          <p:nvPr>
            <p:ph type="dt" sz="half" idx="10"/>
          </p:nvPr>
        </p:nvSpPr>
        <p:spPr/>
        <p:txBody>
          <a:bodyPr/>
          <a:lstStyle/>
          <a:p>
            <a:fld id="{5C3DA36C-D49B-AC4F-B4A8-D4A118646A1D}" type="datetime1">
              <a:rPr lang="en-US" smtClean="0"/>
              <a:t>11/6/24</a:t>
            </a:fld>
            <a:endParaRPr lang="en-US"/>
          </a:p>
        </p:txBody>
      </p:sp>
      <p:sp>
        <p:nvSpPr>
          <p:cNvPr id="4" name="Slide Number Placeholder 3">
            <a:extLst>
              <a:ext uri="{FF2B5EF4-FFF2-40B4-BE49-F238E27FC236}">
                <a16:creationId xmlns:a16="http://schemas.microsoft.com/office/drawing/2014/main" id="{251CE01B-A75B-F261-8029-0B5AE2701E37}"/>
              </a:ext>
            </a:extLst>
          </p:cNvPr>
          <p:cNvSpPr>
            <a:spLocks noGrp="1"/>
          </p:cNvSpPr>
          <p:nvPr>
            <p:ph type="sldNum" sz="quarter" idx="12"/>
          </p:nvPr>
        </p:nvSpPr>
        <p:spPr/>
        <p:txBody>
          <a:bodyPr/>
          <a:lstStyle/>
          <a:p>
            <a:fld id="{9860EDB8-5305-433F-BE41-D7A86D811DB3}" type="slidenum">
              <a:rPr lang="en-US" smtClean="0"/>
              <a:pPr/>
              <a:t>10</a:t>
            </a:fld>
            <a:endParaRPr lang="en-US"/>
          </a:p>
        </p:txBody>
      </p:sp>
      <p:sp>
        <p:nvSpPr>
          <p:cNvPr id="10" name="Rectangle 9">
            <a:extLst>
              <a:ext uri="{FF2B5EF4-FFF2-40B4-BE49-F238E27FC236}">
                <a16:creationId xmlns:a16="http://schemas.microsoft.com/office/drawing/2014/main" id="{76792E53-DB4D-3312-8341-5208789F6A28}"/>
              </a:ext>
            </a:extLst>
          </p:cNvPr>
          <p:cNvSpPr/>
          <p:nvPr/>
        </p:nvSpPr>
        <p:spPr>
          <a:xfrm>
            <a:off x="2905427" y="1244065"/>
            <a:ext cx="2651760"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8367164B-58A6-B584-244D-00E4287BC0BB}"/>
              </a:ext>
            </a:extLst>
          </p:cNvPr>
          <p:cNvCxnSpPr>
            <a:cxnSpLocks/>
            <a:stCxn id="13" idx="3"/>
          </p:cNvCxnSpPr>
          <p:nvPr/>
        </p:nvCxnSpPr>
        <p:spPr>
          <a:xfrm flipV="1">
            <a:off x="5338212" y="2930892"/>
            <a:ext cx="1943576" cy="1"/>
          </a:xfrm>
          <a:prstGeom prst="straightConnector1">
            <a:avLst/>
          </a:prstGeom>
          <a:ln w="38100">
            <a:headEnd type="triangle"/>
            <a:tailEnd type="triangle"/>
          </a:ln>
        </p:spPr>
        <p:style>
          <a:lnRef idx="3">
            <a:schemeClr val="dk1"/>
          </a:lnRef>
          <a:fillRef idx="0">
            <a:schemeClr val="dk1"/>
          </a:fillRef>
          <a:effectRef idx="2">
            <a:schemeClr val="dk1"/>
          </a:effectRef>
          <a:fontRef idx="minor">
            <a:schemeClr val="tx1"/>
          </a:fontRef>
        </p:style>
      </p:cxnSp>
      <p:sp>
        <p:nvSpPr>
          <p:cNvPr id="11" name="Rectangle 10">
            <a:extLst>
              <a:ext uri="{FF2B5EF4-FFF2-40B4-BE49-F238E27FC236}">
                <a16:creationId xmlns:a16="http://schemas.microsoft.com/office/drawing/2014/main" id="{4B2D0F36-49E7-9035-C79C-768F55A22D95}"/>
              </a:ext>
            </a:extLst>
          </p:cNvPr>
          <p:cNvSpPr/>
          <p:nvPr/>
        </p:nvSpPr>
        <p:spPr>
          <a:xfrm>
            <a:off x="3124402" y="1667575"/>
            <a:ext cx="2213810" cy="721895"/>
          </a:xfrm>
          <a:prstGeom prst="rect">
            <a:avLst/>
          </a:prstGeom>
          <a:solidFill>
            <a:schemeClr val="accent2">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t>Fast path packet processor</a:t>
            </a:r>
          </a:p>
        </p:txBody>
      </p:sp>
      <p:sp>
        <p:nvSpPr>
          <p:cNvPr id="12" name="TextBox 11">
            <a:extLst>
              <a:ext uri="{FF2B5EF4-FFF2-40B4-BE49-F238E27FC236}">
                <a16:creationId xmlns:a16="http://schemas.microsoft.com/office/drawing/2014/main" id="{B3B86EB6-276E-A291-059F-F93E1FF3AC3E}"/>
              </a:ext>
            </a:extLst>
          </p:cNvPr>
          <p:cNvSpPr txBox="1"/>
          <p:nvPr/>
        </p:nvSpPr>
        <p:spPr>
          <a:xfrm>
            <a:off x="3645249" y="1244065"/>
            <a:ext cx="1172116" cy="369332"/>
          </a:xfrm>
          <a:prstGeom prst="rect">
            <a:avLst/>
          </a:prstGeom>
          <a:noFill/>
        </p:spPr>
        <p:txBody>
          <a:bodyPr wrap="none" rtlCol="0">
            <a:spAutoFit/>
          </a:bodyPr>
          <a:lstStyle/>
          <a:p>
            <a:r>
              <a:rPr lang="en-US"/>
              <a:t>Fast Path</a:t>
            </a:r>
          </a:p>
        </p:txBody>
      </p:sp>
      <p:sp>
        <p:nvSpPr>
          <p:cNvPr id="13" name="Rectangle 12">
            <a:extLst>
              <a:ext uri="{FF2B5EF4-FFF2-40B4-BE49-F238E27FC236}">
                <a16:creationId xmlns:a16="http://schemas.microsoft.com/office/drawing/2014/main" id="{94B063D6-0144-0A2E-09F9-E6124C88BE09}"/>
              </a:ext>
            </a:extLst>
          </p:cNvPr>
          <p:cNvSpPr/>
          <p:nvPr/>
        </p:nvSpPr>
        <p:spPr>
          <a:xfrm>
            <a:off x="4048427" y="2555507"/>
            <a:ext cx="1289785" cy="750771"/>
          </a:xfrm>
          <a:prstGeom prst="rect">
            <a:avLst/>
          </a:prstGeom>
          <a:solidFill>
            <a:schemeClr val="bg1">
              <a:lumMod val="85000"/>
            </a:schemeClr>
          </a:solid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TAP Processor</a:t>
            </a:r>
          </a:p>
        </p:txBody>
      </p:sp>
      <p:sp>
        <p:nvSpPr>
          <p:cNvPr id="14" name="Rectangle 13">
            <a:extLst>
              <a:ext uri="{FF2B5EF4-FFF2-40B4-BE49-F238E27FC236}">
                <a16:creationId xmlns:a16="http://schemas.microsoft.com/office/drawing/2014/main" id="{8131525B-2C6F-88AE-D8D1-DAF48247434B}"/>
              </a:ext>
            </a:extLst>
          </p:cNvPr>
          <p:cNvSpPr/>
          <p:nvPr/>
        </p:nvSpPr>
        <p:spPr>
          <a:xfrm>
            <a:off x="7257247" y="1244065"/>
            <a:ext cx="1986414"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Application</a:t>
            </a:r>
          </a:p>
          <a:p>
            <a:pPr algn="ctr"/>
            <a:r>
              <a:rPr lang="en-US"/>
              <a:t>In</a:t>
            </a:r>
          </a:p>
          <a:p>
            <a:pPr algn="ctr"/>
            <a:r>
              <a:rPr lang="en-US"/>
              <a:t>Slow Path</a:t>
            </a:r>
          </a:p>
        </p:txBody>
      </p:sp>
      <p:sp>
        <p:nvSpPr>
          <p:cNvPr id="15" name="Rectangle 14">
            <a:extLst>
              <a:ext uri="{FF2B5EF4-FFF2-40B4-BE49-F238E27FC236}">
                <a16:creationId xmlns:a16="http://schemas.microsoft.com/office/drawing/2014/main" id="{97B81BB6-8A18-577E-3AFB-C7E0AE988B2B}"/>
              </a:ext>
            </a:extLst>
          </p:cNvPr>
          <p:cNvSpPr/>
          <p:nvPr/>
        </p:nvSpPr>
        <p:spPr>
          <a:xfrm>
            <a:off x="2905427" y="3812405"/>
            <a:ext cx="3861134" cy="721895"/>
          </a:xfrm>
          <a:prstGeom prst="rect">
            <a:avLst/>
          </a:prstGeom>
          <a:solidFill>
            <a:schemeClr val="accent4">
              <a:lumMod val="40000"/>
              <a:lumOff val="60000"/>
            </a:schemeClr>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t>Packet I/O Framework</a:t>
            </a:r>
            <a:br>
              <a:rPr lang="en-US"/>
            </a:br>
            <a:r>
              <a:rPr lang="en-US" b="1"/>
              <a:t>(DPDK, CNDP)</a:t>
            </a:r>
          </a:p>
        </p:txBody>
      </p:sp>
      <p:cxnSp>
        <p:nvCxnSpPr>
          <p:cNvPr id="17" name="Straight Arrow Connector 16">
            <a:extLst>
              <a:ext uri="{FF2B5EF4-FFF2-40B4-BE49-F238E27FC236}">
                <a16:creationId xmlns:a16="http://schemas.microsoft.com/office/drawing/2014/main" id="{FB09D1A0-1E77-4B7E-5A05-19D2F56B6F01}"/>
              </a:ext>
            </a:extLst>
          </p:cNvPr>
          <p:cNvCxnSpPr/>
          <p:nvPr/>
        </p:nvCxnSpPr>
        <p:spPr>
          <a:xfrm>
            <a:off x="3724978" y="2389470"/>
            <a:ext cx="0" cy="1422935"/>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E82F6E54-34EA-872C-0C66-A5525A53AAE3}"/>
              </a:ext>
            </a:extLst>
          </p:cNvPr>
          <p:cNvCxnSpPr>
            <a:cxnSpLocks/>
            <a:stCxn id="13" idx="2"/>
          </p:cNvCxnSpPr>
          <p:nvPr/>
        </p:nvCxnSpPr>
        <p:spPr>
          <a:xfrm>
            <a:off x="4693320" y="3306278"/>
            <a:ext cx="0" cy="506127"/>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1" name="Rectangle 20">
            <a:extLst>
              <a:ext uri="{FF2B5EF4-FFF2-40B4-BE49-F238E27FC236}">
                <a16:creationId xmlns:a16="http://schemas.microsoft.com/office/drawing/2014/main" id="{49A83341-38D1-9CB5-0A09-F77D613E3ADD}"/>
              </a:ext>
            </a:extLst>
          </p:cNvPr>
          <p:cNvSpPr/>
          <p:nvPr/>
        </p:nvSpPr>
        <p:spPr>
          <a:xfrm>
            <a:off x="5791652" y="2743199"/>
            <a:ext cx="935154" cy="375386"/>
          </a:xfrm>
          <a:prstGeom prst="rect">
            <a:avLst/>
          </a:prstGeom>
          <a:solidFill>
            <a:schemeClr val="tx2">
              <a:lumMod val="20000"/>
              <a:lumOff val="80000"/>
            </a:schemeClr>
          </a:solid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t>TAP</a:t>
            </a:r>
          </a:p>
        </p:txBody>
      </p:sp>
      <p:sp>
        <p:nvSpPr>
          <p:cNvPr id="25" name="Rectangle 24">
            <a:extLst>
              <a:ext uri="{FF2B5EF4-FFF2-40B4-BE49-F238E27FC236}">
                <a16:creationId xmlns:a16="http://schemas.microsoft.com/office/drawing/2014/main" id="{4960B25A-D52E-DA7A-90E7-FE81943D4FE6}"/>
              </a:ext>
            </a:extLst>
          </p:cNvPr>
          <p:cNvSpPr/>
          <p:nvPr/>
        </p:nvSpPr>
        <p:spPr>
          <a:xfrm>
            <a:off x="5951910" y="1662759"/>
            <a:ext cx="935154" cy="678583"/>
          </a:xfrm>
          <a:prstGeom prst="rect">
            <a:avLst/>
          </a:prstGeom>
          <a:pattFill prst="wdUpDiag">
            <a:fgClr>
              <a:schemeClr val="bg2">
                <a:lumMod val="90000"/>
              </a:schemeClr>
            </a:fgClr>
            <a:bgClr>
              <a:schemeClr val="bg1"/>
            </a:bgClr>
          </a:patt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 name="TextBox 26">
            <a:extLst>
              <a:ext uri="{FF2B5EF4-FFF2-40B4-BE49-F238E27FC236}">
                <a16:creationId xmlns:a16="http://schemas.microsoft.com/office/drawing/2014/main" id="{8FF41DA4-6541-90CE-A85E-2329281E2F36}"/>
              </a:ext>
            </a:extLst>
          </p:cNvPr>
          <p:cNvSpPr txBox="1"/>
          <p:nvPr/>
        </p:nvSpPr>
        <p:spPr>
          <a:xfrm>
            <a:off x="5506416" y="1285241"/>
            <a:ext cx="1826141" cy="369332"/>
          </a:xfrm>
          <a:prstGeom prst="rect">
            <a:avLst/>
          </a:prstGeom>
          <a:noFill/>
        </p:spPr>
        <p:txBody>
          <a:bodyPr wrap="none" rtlCol="0">
            <a:spAutoFit/>
          </a:bodyPr>
          <a:lstStyle/>
          <a:p>
            <a:r>
              <a:rPr lang="en-US"/>
              <a:t>Shared Memory</a:t>
            </a:r>
          </a:p>
        </p:txBody>
      </p:sp>
      <p:sp>
        <p:nvSpPr>
          <p:cNvPr id="5" name="TextBox 4">
            <a:extLst>
              <a:ext uri="{FF2B5EF4-FFF2-40B4-BE49-F238E27FC236}">
                <a16:creationId xmlns:a16="http://schemas.microsoft.com/office/drawing/2014/main" id="{EE18A798-5030-7DC8-29D3-8E5FE8C0BA1E}"/>
              </a:ext>
            </a:extLst>
          </p:cNvPr>
          <p:cNvSpPr txBox="1"/>
          <p:nvPr/>
        </p:nvSpPr>
        <p:spPr>
          <a:xfrm>
            <a:off x="838200" y="4812735"/>
            <a:ext cx="6171433" cy="1287468"/>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en-US" dirty="0"/>
              <a:t>Packet injection to the kernel is done using TAP device</a:t>
            </a:r>
          </a:p>
          <a:p>
            <a:pPr marL="285750" indent="-285750">
              <a:lnSpc>
                <a:spcPct val="150000"/>
              </a:lnSpc>
              <a:buFont typeface="Arial" panose="020B0604020202020204" pitchFamily="34" charset="0"/>
              <a:buChar char="•"/>
            </a:pPr>
            <a:r>
              <a:rPr lang="en-US" dirty="0"/>
              <a:t>TAP processor handles the packet sent from application</a:t>
            </a:r>
          </a:p>
          <a:p>
            <a:pPr marL="285750" indent="-285750">
              <a:lnSpc>
                <a:spcPct val="150000"/>
              </a:lnSpc>
              <a:buFont typeface="Arial" panose="020B0604020202020204" pitchFamily="34" charset="0"/>
              <a:buChar char="•"/>
            </a:pPr>
            <a:r>
              <a:rPr lang="en-US" dirty="0"/>
              <a:t>Shared Memory - for fast path-slow path interactions</a:t>
            </a:r>
          </a:p>
        </p:txBody>
      </p:sp>
      <p:sp>
        <p:nvSpPr>
          <p:cNvPr id="16" name="Footer Placeholder 21">
            <a:extLst>
              <a:ext uri="{FF2B5EF4-FFF2-40B4-BE49-F238E27FC236}">
                <a16:creationId xmlns:a16="http://schemas.microsoft.com/office/drawing/2014/main" id="{EFB788CE-C8EC-D684-3F2C-203D08573DB8}"/>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1923381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75DE7-F0B6-7594-AC25-4B41BCC550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C3532C-87B0-F68D-5114-7EB745F5AEB3}"/>
              </a:ext>
            </a:extLst>
          </p:cNvPr>
          <p:cNvSpPr>
            <a:spLocks noGrp="1"/>
          </p:cNvSpPr>
          <p:nvPr>
            <p:ph type="title"/>
          </p:nvPr>
        </p:nvSpPr>
        <p:spPr/>
        <p:txBody>
          <a:bodyPr>
            <a:normAutofit/>
          </a:bodyPr>
          <a:lstStyle/>
          <a:p>
            <a:r>
              <a:rPr lang="en-US" sz="2800" dirty="0">
                <a:cs typeface="Arial"/>
              </a:rPr>
              <a:t>Real world example – 5G UPF</a:t>
            </a:r>
          </a:p>
        </p:txBody>
      </p:sp>
      <p:sp>
        <p:nvSpPr>
          <p:cNvPr id="3" name="Date Placeholder 2">
            <a:extLst>
              <a:ext uri="{FF2B5EF4-FFF2-40B4-BE49-F238E27FC236}">
                <a16:creationId xmlns:a16="http://schemas.microsoft.com/office/drawing/2014/main" id="{984AAA51-8B25-1F1D-C21D-A19EB4BF5211}"/>
              </a:ext>
            </a:extLst>
          </p:cNvPr>
          <p:cNvSpPr>
            <a:spLocks noGrp="1"/>
          </p:cNvSpPr>
          <p:nvPr>
            <p:ph type="dt" sz="half" idx="10"/>
          </p:nvPr>
        </p:nvSpPr>
        <p:spPr/>
        <p:txBody>
          <a:bodyPr/>
          <a:lstStyle/>
          <a:p>
            <a:fld id="{2ADCD572-BF52-2B40-A7A9-072BD45B3725}" type="datetime1">
              <a:rPr lang="en-US" smtClean="0"/>
              <a:t>11/6/24</a:t>
            </a:fld>
            <a:endParaRPr lang="en-US"/>
          </a:p>
        </p:txBody>
      </p:sp>
      <p:sp>
        <p:nvSpPr>
          <p:cNvPr id="4" name="Slide Number Placeholder 3">
            <a:extLst>
              <a:ext uri="{FF2B5EF4-FFF2-40B4-BE49-F238E27FC236}">
                <a16:creationId xmlns:a16="http://schemas.microsoft.com/office/drawing/2014/main" id="{E1CCA980-69CE-CAA0-C879-8A4D50114B83}"/>
              </a:ext>
            </a:extLst>
          </p:cNvPr>
          <p:cNvSpPr>
            <a:spLocks noGrp="1"/>
          </p:cNvSpPr>
          <p:nvPr>
            <p:ph type="sldNum" sz="quarter" idx="12"/>
          </p:nvPr>
        </p:nvSpPr>
        <p:spPr/>
        <p:txBody>
          <a:bodyPr/>
          <a:lstStyle/>
          <a:p>
            <a:fld id="{9860EDB8-5305-433F-BE41-D7A86D811DB3}" type="slidenum">
              <a:rPr lang="en-US" smtClean="0"/>
              <a:pPr/>
              <a:t>11</a:t>
            </a:fld>
            <a:endParaRPr lang="en-US"/>
          </a:p>
        </p:txBody>
      </p:sp>
      <p:pic>
        <p:nvPicPr>
          <p:cNvPr id="5122" name="Picture 2">
            <a:extLst>
              <a:ext uri="{FF2B5EF4-FFF2-40B4-BE49-F238E27FC236}">
                <a16:creationId xmlns:a16="http://schemas.microsoft.com/office/drawing/2014/main" id="{9D8212D0-ABE7-C444-ABA0-56A37C8732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9043" y="3821673"/>
            <a:ext cx="1147916" cy="1147916"/>
          </a:xfrm>
          <a:prstGeom prst="rect">
            <a:avLst/>
          </a:prstGeom>
          <a:noFill/>
          <a:extLst>
            <a:ext uri="{909E8E84-426E-40DD-AFC4-6F175D3DCCD1}">
              <a14:hiddenFill xmlns:a14="http://schemas.microsoft.com/office/drawing/2010/main">
                <a:solidFill>
                  <a:srgbClr val="FFFFFF"/>
                </a:solidFill>
              </a14:hiddenFill>
            </a:ext>
          </a:extLst>
        </p:spPr>
      </p:pic>
      <p:pic>
        <p:nvPicPr>
          <p:cNvPr id="6" name="Graphic 5" descr="Smart Phone with solid fill">
            <a:extLst>
              <a:ext uri="{FF2B5EF4-FFF2-40B4-BE49-F238E27FC236}">
                <a16:creationId xmlns:a16="http://schemas.microsoft.com/office/drawing/2014/main" id="{4702C7F6-30F3-8BCD-1117-5BCF9D19A75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77218" y="4094357"/>
            <a:ext cx="592394" cy="592394"/>
          </a:xfrm>
          <a:prstGeom prst="rect">
            <a:avLst/>
          </a:prstGeom>
        </p:spPr>
      </p:pic>
      <p:sp>
        <p:nvSpPr>
          <p:cNvPr id="7" name="Rectangle 6">
            <a:extLst>
              <a:ext uri="{FF2B5EF4-FFF2-40B4-BE49-F238E27FC236}">
                <a16:creationId xmlns:a16="http://schemas.microsoft.com/office/drawing/2014/main" id="{E16D1D32-25C5-0592-4351-FCADC02B9A9B}"/>
              </a:ext>
            </a:extLst>
          </p:cNvPr>
          <p:cNvSpPr/>
          <p:nvPr/>
        </p:nvSpPr>
        <p:spPr>
          <a:xfrm>
            <a:off x="5422490" y="4059944"/>
            <a:ext cx="1347020" cy="6390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a:t>UPF</a:t>
            </a:r>
            <a:endParaRPr lang="en-US"/>
          </a:p>
        </p:txBody>
      </p:sp>
      <p:sp>
        <p:nvSpPr>
          <p:cNvPr id="8" name="Rectangle 7">
            <a:extLst>
              <a:ext uri="{FF2B5EF4-FFF2-40B4-BE49-F238E27FC236}">
                <a16:creationId xmlns:a16="http://schemas.microsoft.com/office/drawing/2014/main" id="{9742B1BA-B6DE-C6E8-EB4A-83B3F09DDCFD}"/>
              </a:ext>
            </a:extLst>
          </p:cNvPr>
          <p:cNvSpPr/>
          <p:nvPr/>
        </p:nvSpPr>
        <p:spPr>
          <a:xfrm>
            <a:off x="4454013" y="1700981"/>
            <a:ext cx="3873910" cy="1150374"/>
          </a:xfrm>
          <a:prstGeom prst="rect">
            <a:avLst/>
          </a:prstGeom>
          <a:solidFill>
            <a:schemeClr val="bg1">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8" name="Rectangle 17">
            <a:extLst>
              <a:ext uri="{FF2B5EF4-FFF2-40B4-BE49-F238E27FC236}">
                <a16:creationId xmlns:a16="http://schemas.microsoft.com/office/drawing/2014/main" id="{B06EE333-3D9E-027B-31F0-EE74B57264CD}"/>
              </a:ext>
            </a:extLst>
          </p:cNvPr>
          <p:cNvSpPr/>
          <p:nvPr/>
        </p:nvSpPr>
        <p:spPr>
          <a:xfrm>
            <a:off x="5802434" y="2263027"/>
            <a:ext cx="824681" cy="324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SMF</a:t>
            </a:r>
          </a:p>
        </p:txBody>
      </p:sp>
      <p:sp>
        <p:nvSpPr>
          <p:cNvPr id="19" name="Rectangle 18">
            <a:extLst>
              <a:ext uri="{FF2B5EF4-FFF2-40B4-BE49-F238E27FC236}">
                <a16:creationId xmlns:a16="http://schemas.microsoft.com/office/drawing/2014/main" id="{A17C0286-CE79-8AC8-9346-3BBD38656E63}"/>
              </a:ext>
            </a:extLst>
          </p:cNvPr>
          <p:cNvSpPr/>
          <p:nvPr/>
        </p:nvSpPr>
        <p:spPr>
          <a:xfrm>
            <a:off x="4798755" y="2256359"/>
            <a:ext cx="824681" cy="324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NRF</a:t>
            </a:r>
          </a:p>
        </p:txBody>
      </p:sp>
      <p:sp>
        <p:nvSpPr>
          <p:cNvPr id="21" name="TextBox 20">
            <a:extLst>
              <a:ext uri="{FF2B5EF4-FFF2-40B4-BE49-F238E27FC236}">
                <a16:creationId xmlns:a16="http://schemas.microsoft.com/office/drawing/2014/main" id="{184BA430-5057-DC72-CF68-EB5537F2527A}"/>
              </a:ext>
            </a:extLst>
          </p:cNvPr>
          <p:cNvSpPr txBox="1"/>
          <p:nvPr/>
        </p:nvSpPr>
        <p:spPr>
          <a:xfrm>
            <a:off x="6972251" y="2204310"/>
            <a:ext cx="889987" cy="369332"/>
          </a:xfrm>
          <a:prstGeom prst="rect">
            <a:avLst/>
          </a:prstGeom>
          <a:noFill/>
        </p:spPr>
        <p:txBody>
          <a:bodyPr wrap="none" rtlCol="0">
            <a:spAutoFit/>
          </a:bodyPr>
          <a:lstStyle/>
          <a:p>
            <a:r>
              <a:rPr lang="en-US"/>
              <a:t>. . . . . .</a:t>
            </a:r>
          </a:p>
        </p:txBody>
      </p:sp>
      <p:sp>
        <p:nvSpPr>
          <p:cNvPr id="22" name="TextBox 21">
            <a:extLst>
              <a:ext uri="{FF2B5EF4-FFF2-40B4-BE49-F238E27FC236}">
                <a16:creationId xmlns:a16="http://schemas.microsoft.com/office/drawing/2014/main" id="{8201B001-4149-F157-1679-E50835B94C5E}"/>
              </a:ext>
            </a:extLst>
          </p:cNvPr>
          <p:cNvSpPr txBox="1"/>
          <p:nvPr/>
        </p:nvSpPr>
        <p:spPr>
          <a:xfrm>
            <a:off x="4612276" y="1768353"/>
            <a:ext cx="3557384" cy="369332"/>
          </a:xfrm>
          <a:prstGeom prst="rect">
            <a:avLst/>
          </a:prstGeom>
          <a:noFill/>
        </p:spPr>
        <p:txBody>
          <a:bodyPr wrap="none" rtlCol="0">
            <a:spAutoFit/>
          </a:bodyPr>
          <a:lstStyle/>
          <a:p>
            <a:r>
              <a:rPr lang="en-US"/>
              <a:t>Control Plane Network Functions</a:t>
            </a:r>
          </a:p>
        </p:txBody>
      </p:sp>
      <p:pic>
        <p:nvPicPr>
          <p:cNvPr id="24" name="Graphic 23" descr="Cloud with solid fill">
            <a:extLst>
              <a:ext uri="{FF2B5EF4-FFF2-40B4-BE49-F238E27FC236}">
                <a16:creationId xmlns:a16="http://schemas.microsoft.com/office/drawing/2014/main" id="{3C7DD068-2F39-6CA2-C2A0-D0153AE5A0C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58133" y="3674804"/>
            <a:ext cx="1441655" cy="1441655"/>
          </a:xfrm>
          <a:prstGeom prst="rect">
            <a:avLst/>
          </a:prstGeom>
        </p:spPr>
      </p:pic>
      <p:cxnSp>
        <p:nvCxnSpPr>
          <p:cNvPr id="26" name="Straight Connector 25">
            <a:extLst>
              <a:ext uri="{FF2B5EF4-FFF2-40B4-BE49-F238E27FC236}">
                <a16:creationId xmlns:a16="http://schemas.microsoft.com/office/drawing/2014/main" id="{C59C11CD-1B60-E0AF-0ED4-508D3D20E13E}"/>
              </a:ext>
            </a:extLst>
          </p:cNvPr>
          <p:cNvCxnSpPr/>
          <p:nvPr/>
        </p:nvCxnSpPr>
        <p:spPr>
          <a:xfrm>
            <a:off x="3834581" y="1406013"/>
            <a:ext cx="0" cy="441468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7" name="Straight Connector 26">
            <a:extLst>
              <a:ext uri="{FF2B5EF4-FFF2-40B4-BE49-F238E27FC236}">
                <a16:creationId xmlns:a16="http://schemas.microsoft.com/office/drawing/2014/main" id="{5C28F134-E278-9000-2A16-A8E8B9A444B1}"/>
              </a:ext>
            </a:extLst>
          </p:cNvPr>
          <p:cNvCxnSpPr/>
          <p:nvPr/>
        </p:nvCxnSpPr>
        <p:spPr>
          <a:xfrm>
            <a:off x="8814619" y="1467462"/>
            <a:ext cx="0" cy="441468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4" name="Straight Arrow Connector 33">
            <a:extLst>
              <a:ext uri="{FF2B5EF4-FFF2-40B4-BE49-F238E27FC236}">
                <a16:creationId xmlns:a16="http://schemas.microsoft.com/office/drawing/2014/main" id="{68C2A607-DE11-6D44-273C-C8379BECD15C}"/>
              </a:ext>
            </a:extLst>
          </p:cNvPr>
          <p:cNvCxnSpPr>
            <a:cxnSpLocks/>
            <a:stCxn id="7" idx="3"/>
            <a:endCxn id="24" idx="1"/>
          </p:cNvCxnSpPr>
          <p:nvPr/>
        </p:nvCxnSpPr>
        <p:spPr>
          <a:xfrm>
            <a:off x="6769510" y="4379493"/>
            <a:ext cx="2388623" cy="16139"/>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42" name="Straight Arrow Connector 41">
            <a:extLst>
              <a:ext uri="{FF2B5EF4-FFF2-40B4-BE49-F238E27FC236}">
                <a16:creationId xmlns:a16="http://schemas.microsoft.com/office/drawing/2014/main" id="{E7E4E611-2D8B-617C-2B08-518FB5230891}"/>
              </a:ext>
            </a:extLst>
          </p:cNvPr>
          <p:cNvCxnSpPr>
            <a:cxnSpLocks/>
          </p:cNvCxnSpPr>
          <p:nvPr/>
        </p:nvCxnSpPr>
        <p:spPr>
          <a:xfrm>
            <a:off x="1396181" y="4395631"/>
            <a:ext cx="835742"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47" name="TextBox 46">
            <a:extLst>
              <a:ext uri="{FF2B5EF4-FFF2-40B4-BE49-F238E27FC236}">
                <a16:creationId xmlns:a16="http://schemas.microsoft.com/office/drawing/2014/main" id="{92EFD00D-02EA-8B5D-5BC7-DBDC9EDABB68}"/>
              </a:ext>
            </a:extLst>
          </p:cNvPr>
          <p:cNvSpPr txBox="1"/>
          <p:nvPr/>
        </p:nvSpPr>
        <p:spPr>
          <a:xfrm>
            <a:off x="5112397" y="5840362"/>
            <a:ext cx="1967205" cy="369332"/>
          </a:xfrm>
          <a:prstGeom prst="rect">
            <a:avLst/>
          </a:prstGeom>
          <a:noFill/>
        </p:spPr>
        <p:txBody>
          <a:bodyPr wrap="none" rtlCol="0">
            <a:spAutoFit/>
          </a:bodyPr>
          <a:lstStyle/>
          <a:p>
            <a:r>
              <a:rPr lang="en-US"/>
              <a:t>5G Core Network</a:t>
            </a:r>
          </a:p>
        </p:txBody>
      </p:sp>
      <p:sp>
        <p:nvSpPr>
          <p:cNvPr id="48" name="TextBox 47">
            <a:extLst>
              <a:ext uri="{FF2B5EF4-FFF2-40B4-BE49-F238E27FC236}">
                <a16:creationId xmlns:a16="http://schemas.microsoft.com/office/drawing/2014/main" id="{7BC0A907-AFC5-51ED-6638-A6374B951F11}"/>
              </a:ext>
            </a:extLst>
          </p:cNvPr>
          <p:cNvSpPr txBox="1"/>
          <p:nvPr/>
        </p:nvSpPr>
        <p:spPr>
          <a:xfrm>
            <a:off x="9301316" y="5840362"/>
            <a:ext cx="1582484" cy="369332"/>
          </a:xfrm>
          <a:prstGeom prst="rect">
            <a:avLst/>
          </a:prstGeom>
          <a:noFill/>
        </p:spPr>
        <p:txBody>
          <a:bodyPr wrap="none" rtlCol="0">
            <a:spAutoFit/>
          </a:bodyPr>
          <a:lstStyle/>
          <a:p>
            <a:r>
              <a:rPr lang="en-US"/>
              <a:t>Data Network</a:t>
            </a:r>
          </a:p>
        </p:txBody>
      </p:sp>
      <p:sp>
        <p:nvSpPr>
          <p:cNvPr id="49" name="TextBox 48">
            <a:extLst>
              <a:ext uri="{FF2B5EF4-FFF2-40B4-BE49-F238E27FC236}">
                <a16:creationId xmlns:a16="http://schemas.microsoft.com/office/drawing/2014/main" id="{8E34FCE5-02E2-0415-11B1-A8E5283A6845}"/>
              </a:ext>
            </a:extLst>
          </p:cNvPr>
          <p:cNvSpPr txBox="1"/>
          <p:nvPr/>
        </p:nvSpPr>
        <p:spPr>
          <a:xfrm>
            <a:off x="1139035" y="5840362"/>
            <a:ext cx="2493055" cy="369332"/>
          </a:xfrm>
          <a:prstGeom prst="rect">
            <a:avLst/>
          </a:prstGeom>
          <a:noFill/>
        </p:spPr>
        <p:txBody>
          <a:bodyPr wrap="none" rtlCol="0">
            <a:spAutoFit/>
          </a:bodyPr>
          <a:lstStyle/>
          <a:p>
            <a:r>
              <a:rPr lang="en-US"/>
              <a:t>Radio Access Network</a:t>
            </a:r>
          </a:p>
        </p:txBody>
      </p:sp>
      <p:cxnSp>
        <p:nvCxnSpPr>
          <p:cNvPr id="17" name="Straight Arrow Connector 16">
            <a:extLst>
              <a:ext uri="{FF2B5EF4-FFF2-40B4-BE49-F238E27FC236}">
                <a16:creationId xmlns:a16="http://schemas.microsoft.com/office/drawing/2014/main" id="{7FF8C50A-6C2D-E289-371D-7BBF423BF7E2}"/>
              </a:ext>
            </a:extLst>
          </p:cNvPr>
          <p:cNvCxnSpPr>
            <a:cxnSpLocks/>
          </p:cNvCxnSpPr>
          <p:nvPr/>
        </p:nvCxnSpPr>
        <p:spPr>
          <a:xfrm flipV="1">
            <a:off x="2865021" y="4379493"/>
            <a:ext cx="2557469" cy="806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cxnSp>
        <p:nvCxnSpPr>
          <p:cNvPr id="20" name="Straight Arrow Connector 19">
            <a:extLst>
              <a:ext uri="{FF2B5EF4-FFF2-40B4-BE49-F238E27FC236}">
                <a16:creationId xmlns:a16="http://schemas.microsoft.com/office/drawing/2014/main" id="{BE65950C-007A-F644-94FE-CB18AFFD4943}"/>
              </a:ext>
            </a:extLst>
          </p:cNvPr>
          <p:cNvCxnSpPr>
            <a:cxnSpLocks/>
          </p:cNvCxnSpPr>
          <p:nvPr/>
        </p:nvCxnSpPr>
        <p:spPr>
          <a:xfrm>
            <a:off x="5211096" y="2580823"/>
            <a:ext cx="521110" cy="1479121"/>
          </a:xfrm>
          <a:prstGeom prst="straightConnector1">
            <a:avLst/>
          </a:prstGeom>
          <a:ln>
            <a:solidFill>
              <a:schemeClr val="accent6"/>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0A7703E5-6B77-D837-CC94-B2C8495F37A2}"/>
              </a:ext>
            </a:extLst>
          </p:cNvPr>
          <p:cNvCxnSpPr>
            <a:cxnSpLocks/>
          </p:cNvCxnSpPr>
          <p:nvPr/>
        </p:nvCxnSpPr>
        <p:spPr>
          <a:xfrm flipH="1">
            <a:off x="6096000" y="2587491"/>
            <a:ext cx="118775" cy="1472453"/>
          </a:xfrm>
          <a:prstGeom prst="straightConnector1">
            <a:avLst/>
          </a:prstGeom>
          <a:ln>
            <a:solidFill>
              <a:schemeClr val="accent2"/>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02CABD19-38D4-1672-B226-93BA05E359B0}"/>
              </a:ext>
            </a:extLst>
          </p:cNvPr>
          <p:cNvCxnSpPr>
            <a:cxnSpLocks/>
          </p:cNvCxnSpPr>
          <p:nvPr/>
        </p:nvCxnSpPr>
        <p:spPr>
          <a:xfrm>
            <a:off x="747251" y="1467462"/>
            <a:ext cx="505279" cy="0"/>
          </a:xfrm>
          <a:prstGeom prst="straightConnector1">
            <a:avLst/>
          </a:prstGeom>
          <a:ln>
            <a:solidFill>
              <a:schemeClr val="accent6"/>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DF0CA4A5-1878-F879-62ED-72B28FFD1086}"/>
              </a:ext>
            </a:extLst>
          </p:cNvPr>
          <p:cNvCxnSpPr>
            <a:cxnSpLocks/>
          </p:cNvCxnSpPr>
          <p:nvPr/>
        </p:nvCxnSpPr>
        <p:spPr>
          <a:xfrm>
            <a:off x="747251" y="1768353"/>
            <a:ext cx="505279" cy="0"/>
          </a:xfrm>
          <a:prstGeom prst="straightConnector1">
            <a:avLst/>
          </a:prstGeom>
          <a:ln>
            <a:solidFill>
              <a:schemeClr val="accent2"/>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3635D8C1-5D33-CEE3-04CB-4A732103801B}"/>
              </a:ext>
            </a:extLst>
          </p:cNvPr>
          <p:cNvCxnSpPr>
            <a:cxnSpLocks/>
          </p:cNvCxnSpPr>
          <p:nvPr/>
        </p:nvCxnSpPr>
        <p:spPr>
          <a:xfrm>
            <a:off x="747251" y="2074605"/>
            <a:ext cx="505279" cy="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30" name="TextBox 29">
            <a:extLst>
              <a:ext uri="{FF2B5EF4-FFF2-40B4-BE49-F238E27FC236}">
                <a16:creationId xmlns:a16="http://schemas.microsoft.com/office/drawing/2014/main" id="{F29EFE67-66E5-C2A7-B1EE-469AE5139E64}"/>
              </a:ext>
            </a:extLst>
          </p:cNvPr>
          <p:cNvSpPr txBox="1"/>
          <p:nvPr/>
        </p:nvSpPr>
        <p:spPr>
          <a:xfrm>
            <a:off x="1322758" y="1897780"/>
            <a:ext cx="1719381" cy="369332"/>
          </a:xfrm>
          <a:prstGeom prst="rect">
            <a:avLst/>
          </a:prstGeom>
          <a:noFill/>
        </p:spPr>
        <p:txBody>
          <a:bodyPr wrap="none" rtlCol="0">
            <a:spAutoFit/>
          </a:bodyPr>
          <a:lstStyle/>
          <a:p>
            <a:r>
              <a:rPr lang="en-US"/>
              <a:t>GTP over UDP</a:t>
            </a:r>
          </a:p>
        </p:txBody>
      </p:sp>
      <p:sp>
        <p:nvSpPr>
          <p:cNvPr id="31" name="TextBox 30">
            <a:extLst>
              <a:ext uri="{FF2B5EF4-FFF2-40B4-BE49-F238E27FC236}">
                <a16:creationId xmlns:a16="http://schemas.microsoft.com/office/drawing/2014/main" id="{8980BEDA-57FF-9CA7-BD62-15A9E2F2F725}"/>
              </a:ext>
            </a:extLst>
          </p:cNvPr>
          <p:cNvSpPr txBox="1"/>
          <p:nvPr/>
        </p:nvSpPr>
        <p:spPr>
          <a:xfrm>
            <a:off x="1327352" y="1583687"/>
            <a:ext cx="1860446" cy="369332"/>
          </a:xfrm>
          <a:prstGeom prst="rect">
            <a:avLst/>
          </a:prstGeom>
          <a:noFill/>
        </p:spPr>
        <p:txBody>
          <a:bodyPr wrap="none" rtlCol="0">
            <a:spAutoFit/>
          </a:bodyPr>
          <a:lstStyle/>
          <a:p>
            <a:r>
              <a:rPr lang="en-US"/>
              <a:t>PFCP over UDP</a:t>
            </a:r>
          </a:p>
        </p:txBody>
      </p:sp>
      <p:sp>
        <p:nvSpPr>
          <p:cNvPr id="33" name="TextBox 32">
            <a:extLst>
              <a:ext uri="{FF2B5EF4-FFF2-40B4-BE49-F238E27FC236}">
                <a16:creationId xmlns:a16="http://schemas.microsoft.com/office/drawing/2014/main" id="{B7FED47E-32D3-E76C-75CE-12CA0AD3D985}"/>
              </a:ext>
            </a:extLst>
          </p:cNvPr>
          <p:cNvSpPr txBox="1"/>
          <p:nvPr/>
        </p:nvSpPr>
        <p:spPr>
          <a:xfrm>
            <a:off x="1318548" y="1277041"/>
            <a:ext cx="2505814" cy="369332"/>
          </a:xfrm>
          <a:prstGeom prst="rect">
            <a:avLst/>
          </a:prstGeom>
          <a:noFill/>
        </p:spPr>
        <p:txBody>
          <a:bodyPr wrap="none" rtlCol="0">
            <a:spAutoFit/>
          </a:bodyPr>
          <a:lstStyle/>
          <a:p>
            <a:r>
              <a:rPr lang="en-US"/>
              <a:t>JSON over HTTP/TCP</a:t>
            </a:r>
          </a:p>
        </p:txBody>
      </p:sp>
      <p:sp>
        <p:nvSpPr>
          <p:cNvPr id="10" name="TextBox 9">
            <a:extLst>
              <a:ext uri="{FF2B5EF4-FFF2-40B4-BE49-F238E27FC236}">
                <a16:creationId xmlns:a16="http://schemas.microsoft.com/office/drawing/2014/main" id="{7E83577A-58B6-C285-6FE3-D1B085C459C2}"/>
              </a:ext>
            </a:extLst>
          </p:cNvPr>
          <p:cNvSpPr txBox="1"/>
          <p:nvPr/>
        </p:nvSpPr>
        <p:spPr>
          <a:xfrm>
            <a:off x="523237" y="4699094"/>
            <a:ext cx="1300356" cy="338554"/>
          </a:xfrm>
          <a:prstGeom prst="rect">
            <a:avLst/>
          </a:prstGeom>
          <a:noFill/>
        </p:spPr>
        <p:txBody>
          <a:bodyPr wrap="none" rtlCol="0">
            <a:spAutoFit/>
          </a:bodyPr>
          <a:lstStyle/>
          <a:p>
            <a:r>
              <a:rPr lang="en-US" sz="1600" dirty="0"/>
              <a:t>User Device</a:t>
            </a:r>
          </a:p>
        </p:txBody>
      </p:sp>
      <p:sp>
        <p:nvSpPr>
          <p:cNvPr id="11" name="TextBox 10">
            <a:extLst>
              <a:ext uri="{FF2B5EF4-FFF2-40B4-BE49-F238E27FC236}">
                <a16:creationId xmlns:a16="http://schemas.microsoft.com/office/drawing/2014/main" id="{9970CD0B-77E7-3182-4F07-173C0237A21A}"/>
              </a:ext>
            </a:extLst>
          </p:cNvPr>
          <p:cNvSpPr txBox="1"/>
          <p:nvPr/>
        </p:nvSpPr>
        <p:spPr>
          <a:xfrm>
            <a:off x="1986073" y="4927851"/>
            <a:ext cx="1346844" cy="338554"/>
          </a:xfrm>
          <a:prstGeom prst="rect">
            <a:avLst/>
          </a:prstGeom>
          <a:noFill/>
        </p:spPr>
        <p:txBody>
          <a:bodyPr wrap="none" rtlCol="0">
            <a:spAutoFit/>
          </a:bodyPr>
          <a:lstStyle/>
          <a:p>
            <a:r>
              <a:rPr lang="en-US" sz="1600" dirty="0"/>
              <a:t>Base Station</a:t>
            </a:r>
          </a:p>
        </p:txBody>
      </p:sp>
      <p:sp>
        <p:nvSpPr>
          <p:cNvPr id="14" name="Footer Placeholder 21">
            <a:extLst>
              <a:ext uri="{FF2B5EF4-FFF2-40B4-BE49-F238E27FC236}">
                <a16:creationId xmlns:a16="http://schemas.microsoft.com/office/drawing/2014/main" id="{D6524072-E55B-83AD-9B9A-89134B6B9115}"/>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836852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32367-CABC-D54A-87B1-3305436559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05C1B4-844C-0866-9EB7-AA237DB77B7D}"/>
              </a:ext>
            </a:extLst>
          </p:cNvPr>
          <p:cNvSpPr>
            <a:spLocks noGrp="1"/>
          </p:cNvSpPr>
          <p:nvPr>
            <p:ph type="title"/>
          </p:nvPr>
        </p:nvSpPr>
        <p:spPr/>
        <p:txBody>
          <a:bodyPr>
            <a:normAutofit/>
          </a:bodyPr>
          <a:lstStyle/>
          <a:p>
            <a:r>
              <a:rPr lang="en-US" sz="2800" dirty="0">
                <a:cs typeface="Arial"/>
              </a:rPr>
              <a:t>Real world example – Fastlane 5G UPF</a:t>
            </a:r>
          </a:p>
        </p:txBody>
      </p:sp>
      <p:sp>
        <p:nvSpPr>
          <p:cNvPr id="3" name="Date Placeholder 2">
            <a:extLst>
              <a:ext uri="{FF2B5EF4-FFF2-40B4-BE49-F238E27FC236}">
                <a16:creationId xmlns:a16="http://schemas.microsoft.com/office/drawing/2014/main" id="{92664BB7-C1B8-E46F-81BE-70FF63DCF79C}"/>
              </a:ext>
            </a:extLst>
          </p:cNvPr>
          <p:cNvSpPr>
            <a:spLocks noGrp="1"/>
          </p:cNvSpPr>
          <p:nvPr>
            <p:ph type="dt" sz="half" idx="10"/>
          </p:nvPr>
        </p:nvSpPr>
        <p:spPr/>
        <p:txBody>
          <a:bodyPr/>
          <a:lstStyle/>
          <a:p>
            <a:fld id="{4EB0B400-A4EA-164A-B274-946AAB6DC3E7}" type="datetime1">
              <a:rPr lang="en-US" smtClean="0"/>
              <a:t>11/6/24</a:t>
            </a:fld>
            <a:endParaRPr lang="en-US"/>
          </a:p>
        </p:txBody>
      </p:sp>
      <p:sp>
        <p:nvSpPr>
          <p:cNvPr id="4" name="Slide Number Placeholder 3">
            <a:extLst>
              <a:ext uri="{FF2B5EF4-FFF2-40B4-BE49-F238E27FC236}">
                <a16:creationId xmlns:a16="http://schemas.microsoft.com/office/drawing/2014/main" id="{96C0F023-331D-528E-9711-E746BA1F441A}"/>
              </a:ext>
            </a:extLst>
          </p:cNvPr>
          <p:cNvSpPr>
            <a:spLocks noGrp="1"/>
          </p:cNvSpPr>
          <p:nvPr>
            <p:ph type="sldNum" sz="quarter" idx="12"/>
          </p:nvPr>
        </p:nvSpPr>
        <p:spPr/>
        <p:txBody>
          <a:bodyPr/>
          <a:lstStyle/>
          <a:p>
            <a:fld id="{9860EDB8-5305-433F-BE41-D7A86D811DB3}" type="slidenum">
              <a:rPr lang="en-US" smtClean="0"/>
              <a:pPr/>
              <a:t>12</a:t>
            </a:fld>
            <a:endParaRPr lang="en-US"/>
          </a:p>
        </p:txBody>
      </p:sp>
      <p:pic>
        <p:nvPicPr>
          <p:cNvPr id="5122" name="Picture 2">
            <a:extLst>
              <a:ext uri="{FF2B5EF4-FFF2-40B4-BE49-F238E27FC236}">
                <a16:creationId xmlns:a16="http://schemas.microsoft.com/office/drawing/2014/main" id="{02C5D59F-D046-CC02-1B2A-D323971C55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9043" y="3821673"/>
            <a:ext cx="1147916" cy="1147916"/>
          </a:xfrm>
          <a:prstGeom prst="rect">
            <a:avLst/>
          </a:prstGeom>
          <a:noFill/>
          <a:extLst>
            <a:ext uri="{909E8E84-426E-40DD-AFC4-6F175D3DCCD1}">
              <a14:hiddenFill xmlns:a14="http://schemas.microsoft.com/office/drawing/2010/main">
                <a:solidFill>
                  <a:srgbClr val="FFFFFF"/>
                </a:solidFill>
              </a14:hiddenFill>
            </a:ext>
          </a:extLst>
        </p:spPr>
      </p:pic>
      <p:pic>
        <p:nvPicPr>
          <p:cNvPr id="6" name="Graphic 5" descr="Smart Phone with solid fill">
            <a:extLst>
              <a:ext uri="{FF2B5EF4-FFF2-40B4-BE49-F238E27FC236}">
                <a16:creationId xmlns:a16="http://schemas.microsoft.com/office/drawing/2014/main" id="{D2F578EE-C4FB-C9F9-4EDD-B11A2DBEDB6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77218" y="4094357"/>
            <a:ext cx="592394" cy="592394"/>
          </a:xfrm>
          <a:prstGeom prst="rect">
            <a:avLst/>
          </a:prstGeom>
        </p:spPr>
      </p:pic>
      <p:sp>
        <p:nvSpPr>
          <p:cNvPr id="8" name="Rectangle 7">
            <a:extLst>
              <a:ext uri="{FF2B5EF4-FFF2-40B4-BE49-F238E27FC236}">
                <a16:creationId xmlns:a16="http://schemas.microsoft.com/office/drawing/2014/main" id="{7CC917FE-C771-5284-A7CA-20CE50E1FBB6}"/>
              </a:ext>
            </a:extLst>
          </p:cNvPr>
          <p:cNvSpPr/>
          <p:nvPr/>
        </p:nvSpPr>
        <p:spPr>
          <a:xfrm>
            <a:off x="4454013" y="1700981"/>
            <a:ext cx="3873910" cy="1150374"/>
          </a:xfrm>
          <a:prstGeom prst="rect">
            <a:avLst/>
          </a:prstGeom>
          <a:solidFill>
            <a:schemeClr val="bg1">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8" name="Rectangle 17">
            <a:extLst>
              <a:ext uri="{FF2B5EF4-FFF2-40B4-BE49-F238E27FC236}">
                <a16:creationId xmlns:a16="http://schemas.microsoft.com/office/drawing/2014/main" id="{F8E5EEAE-0B71-CE45-E744-97D3516F16E1}"/>
              </a:ext>
            </a:extLst>
          </p:cNvPr>
          <p:cNvSpPr/>
          <p:nvPr/>
        </p:nvSpPr>
        <p:spPr>
          <a:xfrm>
            <a:off x="5802434" y="2263027"/>
            <a:ext cx="824681" cy="324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SMF</a:t>
            </a:r>
          </a:p>
        </p:txBody>
      </p:sp>
      <p:sp>
        <p:nvSpPr>
          <p:cNvPr id="19" name="Rectangle 18">
            <a:extLst>
              <a:ext uri="{FF2B5EF4-FFF2-40B4-BE49-F238E27FC236}">
                <a16:creationId xmlns:a16="http://schemas.microsoft.com/office/drawing/2014/main" id="{0BA6E50C-DA47-87B5-ABF7-679F7FE20B59}"/>
              </a:ext>
            </a:extLst>
          </p:cNvPr>
          <p:cNvSpPr/>
          <p:nvPr/>
        </p:nvSpPr>
        <p:spPr>
          <a:xfrm>
            <a:off x="4798755" y="2256359"/>
            <a:ext cx="824681" cy="324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NRF</a:t>
            </a:r>
          </a:p>
        </p:txBody>
      </p:sp>
      <p:sp>
        <p:nvSpPr>
          <p:cNvPr id="21" name="TextBox 20">
            <a:extLst>
              <a:ext uri="{FF2B5EF4-FFF2-40B4-BE49-F238E27FC236}">
                <a16:creationId xmlns:a16="http://schemas.microsoft.com/office/drawing/2014/main" id="{4C0E48ED-6507-46C9-D25A-B62DF6CB4AC7}"/>
              </a:ext>
            </a:extLst>
          </p:cNvPr>
          <p:cNvSpPr txBox="1"/>
          <p:nvPr/>
        </p:nvSpPr>
        <p:spPr>
          <a:xfrm>
            <a:off x="6972251" y="2204310"/>
            <a:ext cx="889987" cy="369332"/>
          </a:xfrm>
          <a:prstGeom prst="rect">
            <a:avLst/>
          </a:prstGeom>
          <a:noFill/>
        </p:spPr>
        <p:txBody>
          <a:bodyPr wrap="none" rtlCol="0">
            <a:spAutoFit/>
          </a:bodyPr>
          <a:lstStyle/>
          <a:p>
            <a:r>
              <a:rPr lang="en-US"/>
              <a:t>. . . . . .</a:t>
            </a:r>
          </a:p>
        </p:txBody>
      </p:sp>
      <p:sp>
        <p:nvSpPr>
          <p:cNvPr id="22" name="TextBox 21">
            <a:extLst>
              <a:ext uri="{FF2B5EF4-FFF2-40B4-BE49-F238E27FC236}">
                <a16:creationId xmlns:a16="http://schemas.microsoft.com/office/drawing/2014/main" id="{EA0300B5-59C0-31D0-44C8-6075A098471C}"/>
              </a:ext>
            </a:extLst>
          </p:cNvPr>
          <p:cNvSpPr txBox="1"/>
          <p:nvPr/>
        </p:nvSpPr>
        <p:spPr>
          <a:xfrm>
            <a:off x="4612276" y="1768353"/>
            <a:ext cx="3557384" cy="369332"/>
          </a:xfrm>
          <a:prstGeom prst="rect">
            <a:avLst/>
          </a:prstGeom>
          <a:noFill/>
        </p:spPr>
        <p:txBody>
          <a:bodyPr wrap="none" rtlCol="0">
            <a:spAutoFit/>
          </a:bodyPr>
          <a:lstStyle/>
          <a:p>
            <a:r>
              <a:rPr lang="en-US"/>
              <a:t>Control Plane Network Functions</a:t>
            </a:r>
          </a:p>
        </p:txBody>
      </p:sp>
      <p:pic>
        <p:nvPicPr>
          <p:cNvPr id="24" name="Graphic 23" descr="Cloud with solid fill">
            <a:extLst>
              <a:ext uri="{FF2B5EF4-FFF2-40B4-BE49-F238E27FC236}">
                <a16:creationId xmlns:a16="http://schemas.microsoft.com/office/drawing/2014/main" id="{81CCF332-1F91-7320-18D7-BDD7DF274D4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58133" y="3674804"/>
            <a:ext cx="1441655" cy="1441655"/>
          </a:xfrm>
          <a:prstGeom prst="rect">
            <a:avLst/>
          </a:prstGeom>
        </p:spPr>
      </p:pic>
      <p:cxnSp>
        <p:nvCxnSpPr>
          <p:cNvPr id="26" name="Straight Connector 25">
            <a:extLst>
              <a:ext uri="{FF2B5EF4-FFF2-40B4-BE49-F238E27FC236}">
                <a16:creationId xmlns:a16="http://schemas.microsoft.com/office/drawing/2014/main" id="{7B392771-A3A8-CFCB-2044-71A6E4DF7DF5}"/>
              </a:ext>
            </a:extLst>
          </p:cNvPr>
          <p:cNvCxnSpPr/>
          <p:nvPr/>
        </p:nvCxnSpPr>
        <p:spPr>
          <a:xfrm>
            <a:off x="3834581" y="1406013"/>
            <a:ext cx="0" cy="441468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7" name="Straight Connector 26">
            <a:extLst>
              <a:ext uri="{FF2B5EF4-FFF2-40B4-BE49-F238E27FC236}">
                <a16:creationId xmlns:a16="http://schemas.microsoft.com/office/drawing/2014/main" id="{6496152C-7BCB-AAB1-E6A2-977EBA7AC795}"/>
              </a:ext>
            </a:extLst>
          </p:cNvPr>
          <p:cNvCxnSpPr/>
          <p:nvPr/>
        </p:nvCxnSpPr>
        <p:spPr>
          <a:xfrm>
            <a:off x="8814619" y="1467462"/>
            <a:ext cx="0" cy="441468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4" name="Straight Arrow Connector 33">
            <a:extLst>
              <a:ext uri="{FF2B5EF4-FFF2-40B4-BE49-F238E27FC236}">
                <a16:creationId xmlns:a16="http://schemas.microsoft.com/office/drawing/2014/main" id="{751B5255-B9FC-A1CF-202F-13549607A992}"/>
              </a:ext>
            </a:extLst>
          </p:cNvPr>
          <p:cNvCxnSpPr>
            <a:cxnSpLocks/>
            <a:endCxn id="24" idx="1"/>
          </p:cNvCxnSpPr>
          <p:nvPr/>
        </p:nvCxnSpPr>
        <p:spPr>
          <a:xfrm>
            <a:off x="6769510" y="4379493"/>
            <a:ext cx="2388623" cy="16139"/>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42" name="Straight Arrow Connector 41">
            <a:extLst>
              <a:ext uri="{FF2B5EF4-FFF2-40B4-BE49-F238E27FC236}">
                <a16:creationId xmlns:a16="http://schemas.microsoft.com/office/drawing/2014/main" id="{4AA6CDF4-91A3-7FD1-DA64-A38B69585266}"/>
              </a:ext>
            </a:extLst>
          </p:cNvPr>
          <p:cNvCxnSpPr>
            <a:cxnSpLocks/>
          </p:cNvCxnSpPr>
          <p:nvPr/>
        </p:nvCxnSpPr>
        <p:spPr>
          <a:xfrm>
            <a:off x="1396181" y="4395631"/>
            <a:ext cx="835742"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47" name="TextBox 46">
            <a:extLst>
              <a:ext uri="{FF2B5EF4-FFF2-40B4-BE49-F238E27FC236}">
                <a16:creationId xmlns:a16="http://schemas.microsoft.com/office/drawing/2014/main" id="{68822D1B-0362-77ED-48D3-F24A50D8B018}"/>
              </a:ext>
            </a:extLst>
          </p:cNvPr>
          <p:cNvSpPr txBox="1"/>
          <p:nvPr/>
        </p:nvSpPr>
        <p:spPr>
          <a:xfrm>
            <a:off x="5112397" y="5840362"/>
            <a:ext cx="1967205" cy="369332"/>
          </a:xfrm>
          <a:prstGeom prst="rect">
            <a:avLst/>
          </a:prstGeom>
          <a:noFill/>
        </p:spPr>
        <p:txBody>
          <a:bodyPr wrap="none" rtlCol="0">
            <a:spAutoFit/>
          </a:bodyPr>
          <a:lstStyle/>
          <a:p>
            <a:r>
              <a:rPr lang="en-US"/>
              <a:t>5G Core Network</a:t>
            </a:r>
          </a:p>
        </p:txBody>
      </p:sp>
      <p:sp>
        <p:nvSpPr>
          <p:cNvPr id="48" name="TextBox 47">
            <a:extLst>
              <a:ext uri="{FF2B5EF4-FFF2-40B4-BE49-F238E27FC236}">
                <a16:creationId xmlns:a16="http://schemas.microsoft.com/office/drawing/2014/main" id="{7053F2BE-40DC-7CC4-2D60-3154B5F039DA}"/>
              </a:ext>
            </a:extLst>
          </p:cNvPr>
          <p:cNvSpPr txBox="1"/>
          <p:nvPr/>
        </p:nvSpPr>
        <p:spPr>
          <a:xfrm>
            <a:off x="9301316" y="5840362"/>
            <a:ext cx="1582484" cy="369332"/>
          </a:xfrm>
          <a:prstGeom prst="rect">
            <a:avLst/>
          </a:prstGeom>
          <a:noFill/>
        </p:spPr>
        <p:txBody>
          <a:bodyPr wrap="none" rtlCol="0">
            <a:spAutoFit/>
          </a:bodyPr>
          <a:lstStyle/>
          <a:p>
            <a:r>
              <a:rPr lang="en-US"/>
              <a:t>Data Network</a:t>
            </a:r>
          </a:p>
        </p:txBody>
      </p:sp>
      <p:sp>
        <p:nvSpPr>
          <p:cNvPr id="49" name="TextBox 48">
            <a:extLst>
              <a:ext uri="{FF2B5EF4-FFF2-40B4-BE49-F238E27FC236}">
                <a16:creationId xmlns:a16="http://schemas.microsoft.com/office/drawing/2014/main" id="{0A2508A2-255A-318B-BAF9-2F03D54C8DC7}"/>
              </a:ext>
            </a:extLst>
          </p:cNvPr>
          <p:cNvSpPr txBox="1"/>
          <p:nvPr/>
        </p:nvSpPr>
        <p:spPr>
          <a:xfrm>
            <a:off x="1139035" y="5840362"/>
            <a:ext cx="2493055" cy="369332"/>
          </a:xfrm>
          <a:prstGeom prst="rect">
            <a:avLst/>
          </a:prstGeom>
          <a:noFill/>
        </p:spPr>
        <p:txBody>
          <a:bodyPr wrap="none" rtlCol="0">
            <a:spAutoFit/>
          </a:bodyPr>
          <a:lstStyle/>
          <a:p>
            <a:r>
              <a:rPr lang="en-US"/>
              <a:t>Radio Access Network</a:t>
            </a:r>
          </a:p>
        </p:txBody>
      </p:sp>
      <p:cxnSp>
        <p:nvCxnSpPr>
          <p:cNvPr id="17" name="Straight Arrow Connector 16">
            <a:extLst>
              <a:ext uri="{FF2B5EF4-FFF2-40B4-BE49-F238E27FC236}">
                <a16:creationId xmlns:a16="http://schemas.microsoft.com/office/drawing/2014/main" id="{64E28E77-4937-83D2-4D5E-763D076B9D40}"/>
              </a:ext>
            </a:extLst>
          </p:cNvPr>
          <p:cNvCxnSpPr>
            <a:cxnSpLocks/>
          </p:cNvCxnSpPr>
          <p:nvPr/>
        </p:nvCxnSpPr>
        <p:spPr>
          <a:xfrm flipV="1">
            <a:off x="2865021" y="4379493"/>
            <a:ext cx="2557469" cy="806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cxnSp>
        <p:nvCxnSpPr>
          <p:cNvPr id="25" name="Straight Arrow Connector 24">
            <a:extLst>
              <a:ext uri="{FF2B5EF4-FFF2-40B4-BE49-F238E27FC236}">
                <a16:creationId xmlns:a16="http://schemas.microsoft.com/office/drawing/2014/main" id="{14769780-DA6F-1537-4F3D-6AF68189446C}"/>
              </a:ext>
            </a:extLst>
          </p:cNvPr>
          <p:cNvCxnSpPr>
            <a:cxnSpLocks/>
          </p:cNvCxnSpPr>
          <p:nvPr/>
        </p:nvCxnSpPr>
        <p:spPr>
          <a:xfrm>
            <a:off x="747251" y="1467462"/>
            <a:ext cx="505279" cy="0"/>
          </a:xfrm>
          <a:prstGeom prst="straightConnector1">
            <a:avLst/>
          </a:prstGeom>
          <a:ln>
            <a:solidFill>
              <a:schemeClr val="accent6"/>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754EB027-D68E-1012-D14A-898AA098FC92}"/>
              </a:ext>
            </a:extLst>
          </p:cNvPr>
          <p:cNvCxnSpPr>
            <a:cxnSpLocks/>
          </p:cNvCxnSpPr>
          <p:nvPr/>
        </p:nvCxnSpPr>
        <p:spPr>
          <a:xfrm>
            <a:off x="747251" y="1768353"/>
            <a:ext cx="505279" cy="0"/>
          </a:xfrm>
          <a:prstGeom prst="straightConnector1">
            <a:avLst/>
          </a:prstGeom>
          <a:ln>
            <a:solidFill>
              <a:schemeClr val="accent2"/>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9DEC7F5D-0473-AA01-B38A-C7236B4777EF}"/>
              </a:ext>
            </a:extLst>
          </p:cNvPr>
          <p:cNvCxnSpPr>
            <a:cxnSpLocks/>
          </p:cNvCxnSpPr>
          <p:nvPr/>
        </p:nvCxnSpPr>
        <p:spPr>
          <a:xfrm>
            <a:off x="747251" y="2074605"/>
            <a:ext cx="505279" cy="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30" name="TextBox 29">
            <a:extLst>
              <a:ext uri="{FF2B5EF4-FFF2-40B4-BE49-F238E27FC236}">
                <a16:creationId xmlns:a16="http://schemas.microsoft.com/office/drawing/2014/main" id="{C4ECAF45-0A85-A093-99A1-293CEBF55714}"/>
              </a:ext>
            </a:extLst>
          </p:cNvPr>
          <p:cNvSpPr txBox="1"/>
          <p:nvPr/>
        </p:nvSpPr>
        <p:spPr>
          <a:xfrm>
            <a:off x="1322758" y="1897780"/>
            <a:ext cx="1719381" cy="369332"/>
          </a:xfrm>
          <a:prstGeom prst="rect">
            <a:avLst/>
          </a:prstGeom>
          <a:noFill/>
        </p:spPr>
        <p:txBody>
          <a:bodyPr wrap="none" rtlCol="0">
            <a:spAutoFit/>
          </a:bodyPr>
          <a:lstStyle/>
          <a:p>
            <a:r>
              <a:rPr lang="en-US"/>
              <a:t>GTP over UDP</a:t>
            </a:r>
          </a:p>
        </p:txBody>
      </p:sp>
      <p:sp>
        <p:nvSpPr>
          <p:cNvPr id="31" name="TextBox 30">
            <a:extLst>
              <a:ext uri="{FF2B5EF4-FFF2-40B4-BE49-F238E27FC236}">
                <a16:creationId xmlns:a16="http://schemas.microsoft.com/office/drawing/2014/main" id="{9CE9436F-7BC1-1EF3-CE57-E12FE4C2FB9F}"/>
              </a:ext>
            </a:extLst>
          </p:cNvPr>
          <p:cNvSpPr txBox="1"/>
          <p:nvPr/>
        </p:nvSpPr>
        <p:spPr>
          <a:xfrm>
            <a:off x="1327352" y="1583687"/>
            <a:ext cx="1860446" cy="369332"/>
          </a:xfrm>
          <a:prstGeom prst="rect">
            <a:avLst/>
          </a:prstGeom>
          <a:noFill/>
        </p:spPr>
        <p:txBody>
          <a:bodyPr wrap="none" rtlCol="0">
            <a:spAutoFit/>
          </a:bodyPr>
          <a:lstStyle/>
          <a:p>
            <a:r>
              <a:rPr lang="en-US"/>
              <a:t>PFCP over UDP</a:t>
            </a:r>
          </a:p>
        </p:txBody>
      </p:sp>
      <p:sp>
        <p:nvSpPr>
          <p:cNvPr id="33" name="TextBox 32">
            <a:extLst>
              <a:ext uri="{FF2B5EF4-FFF2-40B4-BE49-F238E27FC236}">
                <a16:creationId xmlns:a16="http://schemas.microsoft.com/office/drawing/2014/main" id="{422CB089-67E6-1CB6-8456-78698BACFDA5}"/>
              </a:ext>
            </a:extLst>
          </p:cNvPr>
          <p:cNvSpPr txBox="1"/>
          <p:nvPr/>
        </p:nvSpPr>
        <p:spPr>
          <a:xfrm>
            <a:off x="1318548" y="1277041"/>
            <a:ext cx="2505814" cy="369332"/>
          </a:xfrm>
          <a:prstGeom prst="rect">
            <a:avLst/>
          </a:prstGeom>
          <a:noFill/>
        </p:spPr>
        <p:txBody>
          <a:bodyPr wrap="none" rtlCol="0">
            <a:spAutoFit/>
          </a:bodyPr>
          <a:lstStyle/>
          <a:p>
            <a:r>
              <a:rPr lang="en-US"/>
              <a:t>JSON over HTTP/TCP</a:t>
            </a:r>
          </a:p>
        </p:txBody>
      </p:sp>
      <p:sp>
        <p:nvSpPr>
          <p:cNvPr id="5" name="Rectangle 4">
            <a:extLst>
              <a:ext uri="{FF2B5EF4-FFF2-40B4-BE49-F238E27FC236}">
                <a16:creationId xmlns:a16="http://schemas.microsoft.com/office/drawing/2014/main" id="{5D10817D-E238-734F-0676-F2B60D95E1A8}"/>
              </a:ext>
            </a:extLst>
          </p:cNvPr>
          <p:cNvSpPr/>
          <p:nvPr/>
        </p:nvSpPr>
        <p:spPr>
          <a:xfrm>
            <a:off x="5422490" y="4059944"/>
            <a:ext cx="1347020" cy="63909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a:t>UPF</a:t>
            </a:r>
            <a:endParaRPr lang="en-US"/>
          </a:p>
        </p:txBody>
      </p:sp>
      <p:sp>
        <p:nvSpPr>
          <p:cNvPr id="9" name="Rectangle 8">
            <a:extLst>
              <a:ext uri="{FF2B5EF4-FFF2-40B4-BE49-F238E27FC236}">
                <a16:creationId xmlns:a16="http://schemas.microsoft.com/office/drawing/2014/main" id="{53B888FE-8A2F-C846-3127-2D310693D7F8}"/>
              </a:ext>
            </a:extLst>
          </p:cNvPr>
          <p:cNvSpPr/>
          <p:nvPr/>
        </p:nvSpPr>
        <p:spPr>
          <a:xfrm>
            <a:off x="5402209" y="3144075"/>
            <a:ext cx="1347020" cy="6390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a:t>UPF</a:t>
            </a:r>
            <a:endParaRPr lang="en-US"/>
          </a:p>
        </p:txBody>
      </p:sp>
      <p:cxnSp>
        <p:nvCxnSpPr>
          <p:cNvPr id="10" name="Straight Arrow Connector 9">
            <a:extLst>
              <a:ext uri="{FF2B5EF4-FFF2-40B4-BE49-F238E27FC236}">
                <a16:creationId xmlns:a16="http://schemas.microsoft.com/office/drawing/2014/main" id="{2EB90477-6C55-C98C-B6D3-B61EEA992867}"/>
              </a:ext>
            </a:extLst>
          </p:cNvPr>
          <p:cNvCxnSpPr>
            <a:cxnSpLocks/>
          </p:cNvCxnSpPr>
          <p:nvPr/>
        </p:nvCxnSpPr>
        <p:spPr>
          <a:xfrm>
            <a:off x="5211096" y="2580823"/>
            <a:ext cx="487060" cy="563252"/>
          </a:xfrm>
          <a:prstGeom prst="straightConnector1">
            <a:avLst/>
          </a:prstGeom>
          <a:ln>
            <a:solidFill>
              <a:schemeClr val="accent6"/>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11" name="Straight Arrow Connector 10">
            <a:extLst>
              <a:ext uri="{FF2B5EF4-FFF2-40B4-BE49-F238E27FC236}">
                <a16:creationId xmlns:a16="http://schemas.microsoft.com/office/drawing/2014/main" id="{2FC1C2CC-8194-43CE-1E91-92AF8890DC4E}"/>
              </a:ext>
            </a:extLst>
          </p:cNvPr>
          <p:cNvCxnSpPr>
            <a:cxnSpLocks/>
          </p:cNvCxnSpPr>
          <p:nvPr/>
        </p:nvCxnSpPr>
        <p:spPr>
          <a:xfrm flipH="1">
            <a:off x="6075719" y="2587491"/>
            <a:ext cx="139056" cy="556584"/>
          </a:xfrm>
          <a:prstGeom prst="straightConnector1">
            <a:avLst/>
          </a:prstGeom>
          <a:ln>
            <a:solidFill>
              <a:schemeClr val="accent2"/>
            </a:solidFill>
            <a:prstDash val="sysDot"/>
            <a:headEnd type="triangle"/>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a:extLst>
              <a:ext uri="{FF2B5EF4-FFF2-40B4-BE49-F238E27FC236}">
                <a16:creationId xmlns:a16="http://schemas.microsoft.com/office/drawing/2014/main" id="{5974AF96-1A57-BB99-C9E2-EAC12194DB07}"/>
              </a:ext>
            </a:extLst>
          </p:cNvPr>
          <p:cNvCxnSpPr/>
          <p:nvPr/>
        </p:nvCxnSpPr>
        <p:spPr>
          <a:xfrm>
            <a:off x="6096000" y="3821673"/>
            <a:ext cx="0" cy="238271"/>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Rectangle 12">
            <a:extLst>
              <a:ext uri="{FF2B5EF4-FFF2-40B4-BE49-F238E27FC236}">
                <a16:creationId xmlns:a16="http://schemas.microsoft.com/office/drawing/2014/main" id="{7E5FFA23-F072-FD89-8B87-05DE91AE05C6}"/>
              </a:ext>
            </a:extLst>
          </p:cNvPr>
          <p:cNvSpPr/>
          <p:nvPr/>
        </p:nvSpPr>
        <p:spPr>
          <a:xfrm>
            <a:off x="8954807" y="1406013"/>
            <a:ext cx="429824" cy="21516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4" name="Rectangle 13">
            <a:extLst>
              <a:ext uri="{FF2B5EF4-FFF2-40B4-BE49-F238E27FC236}">
                <a16:creationId xmlns:a16="http://schemas.microsoft.com/office/drawing/2014/main" id="{43BFBD56-14D7-3C41-030C-0732A66BA559}"/>
              </a:ext>
            </a:extLst>
          </p:cNvPr>
          <p:cNvSpPr/>
          <p:nvPr/>
        </p:nvSpPr>
        <p:spPr>
          <a:xfrm>
            <a:off x="8954810" y="2061828"/>
            <a:ext cx="429821" cy="25292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448EF79F-480E-8624-55E0-A941697DCECC}"/>
              </a:ext>
            </a:extLst>
          </p:cNvPr>
          <p:cNvSpPr txBox="1"/>
          <p:nvPr/>
        </p:nvSpPr>
        <p:spPr>
          <a:xfrm>
            <a:off x="9355756" y="1356043"/>
            <a:ext cx="2787943" cy="646331"/>
          </a:xfrm>
          <a:prstGeom prst="rect">
            <a:avLst/>
          </a:prstGeom>
          <a:noFill/>
        </p:spPr>
        <p:txBody>
          <a:bodyPr wrap="none" rtlCol="0">
            <a:spAutoFit/>
          </a:bodyPr>
          <a:lstStyle/>
          <a:p>
            <a:r>
              <a:rPr lang="en-US"/>
              <a:t>UPF running over kernel </a:t>
            </a:r>
          </a:p>
          <a:p>
            <a:r>
              <a:rPr lang="en-US"/>
              <a:t>network stack (slow path)</a:t>
            </a:r>
          </a:p>
        </p:txBody>
      </p:sp>
      <p:sp>
        <p:nvSpPr>
          <p:cNvPr id="16" name="TextBox 15">
            <a:extLst>
              <a:ext uri="{FF2B5EF4-FFF2-40B4-BE49-F238E27FC236}">
                <a16:creationId xmlns:a16="http://schemas.microsoft.com/office/drawing/2014/main" id="{35C7094F-ADAF-C490-16E0-8BE3AFC663A3}"/>
              </a:ext>
            </a:extLst>
          </p:cNvPr>
          <p:cNvSpPr txBox="1"/>
          <p:nvPr/>
        </p:nvSpPr>
        <p:spPr>
          <a:xfrm>
            <a:off x="9388072" y="2014711"/>
            <a:ext cx="2698175" cy="369332"/>
          </a:xfrm>
          <a:prstGeom prst="rect">
            <a:avLst/>
          </a:prstGeom>
          <a:noFill/>
        </p:spPr>
        <p:txBody>
          <a:bodyPr wrap="none" rtlCol="0">
            <a:spAutoFit/>
          </a:bodyPr>
          <a:lstStyle/>
          <a:p>
            <a:r>
              <a:rPr lang="en-US"/>
              <a:t>Fastlane UPF (fast path)</a:t>
            </a:r>
          </a:p>
        </p:txBody>
      </p:sp>
      <p:cxnSp>
        <p:nvCxnSpPr>
          <p:cNvPr id="32" name="Straight Arrow Connector 31">
            <a:extLst>
              <a:ext uri="{FF2B5EF4-FFF2-40B4-BE49-F238E27FC236}">
                <a16:creationId xmlns:a16="http://schemas.microsoft.com/office/drawing/2014/main" id="{192F692B-AE98-5888-9735-0E001C530D96}"/>
              </a:ext>
            </a:extLst>
          </p:cNvPr>
          <p:cNvCxnSpPr>
            <a:cxnSpLocks/>
          </p:cNvCxnSpPr>
          <p:nvPr/>
        </p:nvCxnSpPr>
        <p:spPr>
          <a:xfrm flipH="1">
            <a:off x="9016072" y="2660269"/>
            <a:ext cx="285244" cy="0"/>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5" name="TextBox 34">
            <a:extLst>
              <a:ext uri="{FF2B5EF4-FFF2-40B4-BE49-F238E27FC236}">
                <a16:creationId xmlns:a16="http://schemas.microsoft.com/office/drawing/2014/main" id="{59701D0C-D1C9-9B48-DCC6-05B78F178F1E}"/>
              </a:ext>
            </a:extLst>
          </p:cNvPr>
          <p:cNvSpPr txBox="1"/>
          <p:nvPr/>
        </p:nvSpPr>
        <p:spPr>
          <a:xfrm>
            <a:off x="9392910" y="2455723"/>
            <a:ext cx="2313454" cy="369332"/>
          </a:xfrm>
          <a:prstGeom prst="rect">
            <a:avLst/>
          </a:prstGeom>
          <a:noFill/>
        </p:spPr>
        <p:txBody>
          <a:bodyPr wrap="none" rtlCol="0">
            <a:spAutoFit/>
          </a:bodyPr>
          <a:lstStyle/>
          <a:p>
            <a:r>
              <a:rPr lang="en-US" dirty="0"/>
              <a:t>Fastlane interactions</a:t>
            </a:r>
          </a:p>
        </p:txBody>
      </p:sp>
      <p:sp>
        <p:nvSpPr>
          <p:cNvPr id="23" name="TextBox 22">
            <a:extLst>
              <a:ext uri="{FF2B5EF4-FFF2-40B4-BE49-F238E27FC236}">
                <a16:creationId xmlns:a16="http://schemas.microsoft.com/office/drawing/2014/main" id="{2E87809F-BA96-DE12-0DB3-FF52AEB4A3E4}"/>
              </a:ext>
            </a:extLst>
          </p:cNvPr>
          <p:cNvSpPr txBox="1"/>
          <p:nvPr/>
        </p:nvSpPr>
        <p:spPr>
          <a:xfrm>
            <a:off x="523237" y="4699094"/>
            <a:ext cx="1300356" cy="338554"/>
          </a:xfrm>
          <a:prstGeom prst="rect">
            <a:avLst/>
          </a:prstGeom>
          <a:noFill/>
        </p:spPr>
        <p:txBody>
          <a:bodyPr wrap="none" rtlCol="0">
            <a:spAutoFit/>
          </a:bodyPr>
          <a:lstStyle/>
          <a:p>
            <a:r>
              <a:rPr lang="en-US" sz="1600" dirty="0"/>
              <a:t>User Device</a:t>
            </a:r>
          </a:p>
        </p:txBody>
      </p:sp>
      <p:sp>
        <p:nvSpPr>
          <p:cNvPr id="36" name="TextBox 35">
            <a:extLst>
              <a:ext uri="{FF2B5EF4-FFF2-40B4-BE49-F238E27FC236}">
                <a16:creationId xmlns:a16="http://schemas.microsoft.com/office/drawing/2014/main" id="{61AA9AE0-66B6-AFE8-241F-63D4CD4E0032}"/>
              </a:ext>
            </a:extLst>
          </p:cNvPr>
          <p:cNvSpPr txBox="1"/>
          <p:nvPr/>
        </p:nvSpPr>
        <p:spPr>
          <a:xfrm>
            <a:off x="1986073" y="4927851"/>
            <a:ext cx="1346844" cy="338554"/>
          </a:xfrm>
          <a:prstGeom prst="rect">
            <a:avLst/>
          </a:prstGeom>
          <a:noFill/>
        </p:spPr>
        <p:txBody>
          <a:bodyPr wrap="none" rtlCol="0">
            <a:spAutoFit/>
          </a:bodyPr>
          <a:lstStyle/>
          <a:p>
            <a:r>
              <a:rPr lang="en-US" sz="1600" dirty="0"/>
              <a:t>Base Station</a:t>
            </a:r>
          </a:p>
        </p:txBody>
      </p:sp>
      <p:sp>
        <p:nvSpPr>
          <p:cNvPr id="39" name="Footer Placeholder 21">
            <a:extLst>
              <a:ext uri="{FF2B5EF4-FFF2-40B4-BE49-F238E27FC236}">
                <a16:creationId xmlns:a16="http://schemas.microsoft.com/office/drawing/2014/main" id="{778FE1E1-0288-6DDD-118C-66CAFB6DD1FB}"/>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1653808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21510-93A6-124C-391F-36FA86C7E3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3524E0-C65D-A620-05DD-1D9A6BB3228B}"/>
              </a:ext>
            </a:extLst>
          </p:cNvPr>
          <p:cNvSpPr>
            <a:spLocks noGrp="1"/>
          </p:cNvSpPr>
          <p:nvPr>
            <p:ph type="title"/>
          </p:nvPr>
        </p:nvSpPr>
        <p:spPr/>
        <p:txBody>
          <a:bodyPr>
            <a:normAutofit/>
          </a:bodyPr>
          <a:lstStyle/>
          <a:p>
            <a:r>
              <a:rPr lang="en-US" sz="2800" dirty="0">
                <a:cs typeface="Arial"/>
              </a:rPr>
              <a:t>UPF System setup details</a:t>
            </a:r>
          </a:p>
        </p:txBody>
      </p:sp>
      <p:sp>
        <p:nvSpPr>
          <p:cNvPr id="3" name="Date Placeholder 2">
            <a:extLst>
              <a:ext uri="{FF2B5EF4-FFF2-40B4-BE49-F238E27FC236}">
                <a16:creationId xmlns:a16="http://schemas.microsoft.com/office/drawing/2014/main" id="{F8885BF2-EDA4-FAC2-7A9B-46992879B1EB}"/>
              </a:ext>
            </a:extLst>
          </p:cNvPr>
          <p:cNvSpPr>
            <a:spLocks noGrp="1"/>
          </p:cNvSpPr>
          <p:nvPr>
            <p:ph type="dt" sz="half" idx="10"/>
          </p:nvPr>
        </p:nvSpPr>
        <p:spPr/>
        <p:txBody>
          <a:bodyPr/>
          <a:lstStyle/>
          <a:p>
            <a:fld id="{DB6D8CF0-FD9E-3042-8A29-68F187538FF5}" type="datetime1">
              <a:rPr lang="en-US" smtClean="0"/>
              <a:t>11/6/24</a:t>
            </a:fld>
            <a:endParaRPr lang="en-US"/>
          </a:p>
        </p:txBody>
      </p:sp>
      <p:sp>
        <p:nvSpPr>
          <p:cNvPr id="4" name="Slide Number Placeholder 3">
            <a:extLst>
              <a:ext uri="{FF2B5EF4-FFF2-40B4-BE49-F238E27FC236}">
                <a16:creationId xmlns:a16="http://schemas.microsoft.com/office/drawing/2014/main" id="{DD085A78-057C-E676-A312-E83A76BBB032}"/>
              </a:ext>
            </a:extLst>
          </p:cNvPr>
          <p:cNvSpPr>
            <a:spLocks noGrp="1"/>
          </p:cNvSpPr>
          <p:nvPr>
            <p:ph type="sldNum" sz="quarter" idx="12"/>
          </p:nvPr>
        </p:nvSpPr>
        <p:spPr/>
        <p:txBody>
          <a:bodyPr/>
          <a:lstStyle/>
          <a:p>
            <a:fld id="{9860EDB8-5305-433F-BE41-D7A86D811DB3}" type="slidenum">
              <a:rPr lang="en-US" smtClean="0"/>
              <a:pPr/>
              <a:t>13</a:t>
            </a:fld>
            <a:endParaRPr lang="en-US"/>
          </a:p>
        </p:txBody>
      </p:sp>
      <p:sp>
        <p:nvSpPr>
          <p:cNvPr id="37" name="Rectangle 36">
            <a:extLst>
              <a:ext uri="{FF2B5EF4-FFF2-40B4-BE49-F238E27FC236}">
                <a16:creationId xmlns:a16="http://schemas.microsoft.com/office/drawing/2014/main" id="{0DC48E8E-353E-C64F-E774-3C363E98D3FE}"/>
              </a:ext>
            </a:extLst>
          </p:cNvPr>
          <p:cNvSpPr/>
          <p:nvPr/>
        </p:nvSpPr>
        <p:spPr>
          <a:xfrm>
            <a:off x="4032986" y="1241053"/>
            <a:ext cx="4316472" cy="11117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IN"/>
          </a:p>
        </p:txBody>
      </p:sp>
      <p:sp>
        <p:nvSpPr>
          <p:cNvPr id="38" name="Rectangle 37">
            <a:extLst>
              <a:ext uri="{FF2B5EF4-FFF2-40B4-BE49-F238E27FC236}">
                <a16:creationId xmlns:a16="http://schemas.microsoft.com/office/drawing/2014/main" id="{994E53B5-903E-2232-EF74-7C2472F46870}"/>
              </a:ext>
            </a:extLst>
          </p:cNvPr>
          <p:cNvSpPr/>
          <p:nvPr/>
        </p:nvSpPr>
        <p:spPr>
          <a:xfrm>
            <a:off x="8820680" y="1241054"/>
            <a:ext cx="1306286" cy="1101353"/>
          </a:xfrm>
          <a:prstGeom prst="rect">
            <a:avLst/>
          </a:prstGeom>
          <a:solidFill>
            <a:schemeClr val="accent2">
              <a:lumMod val="40000"/>
              <a:lumOff val="60000"/>
            </a:schemeClr>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IN"/>
          </a:p>
        </p:txBody>
      </p:sp>
      <p:sp>
        <p:nvSpPr>
          <p:cNvPr id="40" name="TextBox 39">
            <a:extLst>
              <a:ext uri="{FF2B5EF4-FFF2-40B4-BE49-F238E27FC236}">
                <a16:creationId xmlns:a16="http://schemas.microsoft.com/office/drawing/2014/main" id="{3E967727-E176-A9C1-DE36-600590658F9A}"/>
              </a:ext>
            </a:extLst>
          </p:cNvPr>
          <p:cNvSpPr txBox="1"/>
          <p:nvPr/>
        </p:nvSpPr>
        <p:spPr>
          <a:xfrm>
            <a:off x="8995998" y="1385584"/>
            <a:ext cx="955651" cy="307777"/>
          </a:xfrm>
          <a:prstGeom prst="rect">
            <a:avLst/>
          </a:prstGeom>
          <a:noFill/>
        </p:spPr>
        <p:txBody>
          <a:bodyPr wrap="square" rtlCol="0">
            <a:spAutoFit/>
          </a:bodyPr>
          <a:lstStyle/>
          <a:p>
            <a:pPr algn="ctr"/>
            <a:r>
              <a:rPr lang="en-IN" b="1" dirty="0"/>
              <a:t>DNN</a:t>
            </a:r>
          </a:p>
        </p:txBody>
      </p:sp>
      <p:sp>
        <p:nvSpPr>
          <p:cNvPr id="41" name="Rectangle 40">
            <a:extLst>
              <a:ext uri="{FF2B5EF4-FFF2-40B4-BE49-F238E27FC236}">
                <a16:creationId xmlns:a16="http://schemas.microsoft.com/office/drawing/2014/main" id="{C2166CC5-1AE5-C002-70E9-C938D2FAD7B8}"/>
              </a:ext>
            </a:extLst>
          </p:cNvPr>
          <p:cNvSpPr/>
          <p:nvPr/>
        </p:nvSpPr>
        <p:spPr>
          <a:xfrm>
            <a:off x="4247721" y="1423902"/>
            <a:ext cx="1848279" cy="56220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IN" b="1" dirty="0"/>
              <a:t>UPF</a:t>
            </a:r>
          </a:p>
        </p:txBody>
      </p:sp>
      <p:cxnSp>
        <p:nvCxnSpPr>
          <p:cNvPr id="51" name="Connector: Elbow 15">
            <a:extLst>
              <a:ext uri="{FF2B5EF4-FFF2-40B4-BE49-F238E27FC236}">
                <a16:creationId xmlns:a16="http://schemas.microsoft.com/office/drawing/2014/main" id="{267DA520-9932-A040-FC5E-13FD10650B7B}"/>
              </a:ext>
            </a:extLst>
          </p:cNvPr>
          <p:cNvCxnSpPr>
            <a:cxnSpLocks/>
          </p:cNvCxnSpPr>
          <p:nvPr/>
        </p:nvCxnSpPr>
        <p:spPr>
          <a:xfrm rot="5400000" flipH="1" flipV="1">
            <a:off x="8549985" y="1440682"/>
            <a:ext cx="12606" cy="1836821"/>
          </a:xfrm>
          <a:prstGeom prst="bentConnector3">
            <a:avLst>
              <a:gd name="adj1" fmla="val -1813422"/>
            </a:avLst>
          </a:prstGeom>
        </p:spPr>
        <p:style>
          <a:lnRef idx="2">
            <a:schemeClr val="dk1"/>
          </a:lnRef>
          <a:fillRef idx="0">
            <a:schemeClr val="dk1"/>
          </a:fillRef>
          <a:effectRef idx="1">
            <a:schemeClr val="dk1"/>
          </a:effectRef>
          <a:fontRef idx="minor">
            <a:schemeClr val="tx1"/>
          </a:fontRef>
        </p:style>
      </p:cxnSp>
      <p:sp>
        <p:nvSpPr>
          <p:cNvPr id="59" name="Rectangle 58">
            <a:extLst>
              <a:ext uri="{FF2B5EF4-FFF2-40B4-BE49-F238E27FC236}">
                <a16:creationId xmlns:a16="http://schemas.microsoft.com/office/drawing/2014/main" id="{2C44631A-5089-E434-0D5E-1F1B8F664605}"/>
              </a:ext>
            </a:extLst>
          </p:cNvPr>
          <p:cNvSpPr/>
          <p:nvPr/>
        </p:nvSpPr>
        <p:spPr>
          <a:xfrm>
            <a:off x="2188428" y="1241053"/>
            <a:ext cx="1430901" cy="1099129"/>
          </a:xfrm>
          <a:prstGeom prst="rect">
            <a:avLst/>
          </a:prstGeom>
          <a:solidFill>
            <a:schemeClr val="bg1">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TextBox 59">
            <a:extLst>
              <a:ext uri="{FF2B5EF4-FFF2-40B4-BE49-F238E27FC236}">
                <a16:creationId xmlns:a16="http://schemas.microsoft.com/office/drawing/2014/main" id="{A448F0C0-F71D-51B1-95E5-C29F63820D3E}"/>
              </a:ext>
            </a:extLst>
          </p:cNvPr>
          <p:cNvSpPr txBox="1"/>
          <p:nvPr/>
        </p:nvSpPr>
        <p:spPr>
          <a:xfrm>
            <a:off x="2445797" y="1358331"/>
            <a:ext cx="955651" cy="369332"/>
          </a:xfrm>
          <a:prstGeom prst="rect">
            <a:avLst/>
          </a:prstGeom>
          <a:noFill/>
        </p:spPr>
        <p:txBody>
          <a:bodyPr wrap="square" rtlCol="0">
            <a:spAutoFit/>
          </a:bodyPr>
          <a:lstStyle/>
          <a:p>
            <a:pPr algn="ctr"/>
            <a:r>
              <a:rPr lang="en-IN" b="1" dirty="0"/>
              <a:t>RAN</a:t>
            </a:r>
          </a:p>
        </p:txBody>
      </p:sp>
      <p:sp>
        <p:nvSpPr>
          <p:cNvPr id="62" name="Rectangle 61">
            <a:extLst>
              <a:ext uri="{FF2B5EF4-FFF2-40B4-BE49-F238E27FC236}">
                <a16:creationId xmlns:a16="http://schemas.microsoft.com/office/drawing/2014/main" id="{C639A489-5710-85FF-934A-3067CBE259B6}"/>
              </a:ext>
            </a:extLst>
          </p:cNvPr>
          <p:cNvSpPr/>
          <p:nvPr/>
        </p:nvSpPr>
        <p:spPr>
          <a:xfrm>
            <a:off x="2572102" y="2096357"/>
            <a:ext cx="673035" cy="23661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IN" sz="1600" dirty="0">
                <a:latin typeface="Share Tech" panose="020B0604020202020204" charset="0"/>
              </a:rPr>
              <a:t>NIC</a:t>
            </a:r>
          </a:p>
        </p:txBody>
      </p:sp>
      <p:cxnSp>
        <p:nvCxnSpPr>
          <p:cNvPr id="1025" name="Connector: Elbow 15">
            <a:extLst>
              <a:ext uri="{FF2B5EF4-FFF2-40B4-BE49-F238E27FC236}">
                <a16:creationId xmlns:a16="http://schemas.microsoft.com/office/drawing/2014/main" id="{6394B1B4-FC46-D56A-0BEA-191C469E2020}"/>
              </a:ext>
            </a:extLst>
          </p:cNvPr>
          <p:cNvCxnSpPr>
            <a:cxnSpLocks/>
            <a:endCxn id="62" idx="2"/>
          </p:cNvCxnSpPr>
          <p:nvPr/>
        </p:nvCxnSpPr>
        <p:spPr>
          <a:xfrm rot="5400000" flipH="1">
            <a:off x="3909329" y="1332261"/>
            <a:ext cx="7213" cy="2008632"/>
          </a:xfrm>
          <a:prstGeom prst="bentConnector3">
            <a:avLst>
              <a:gd name="adj1" fmla="val -3169278"/>
            </a:avLst>
          </a:prstGeom>
        </p:spPr>
        <p:style>
          <a:lnRef idx="2">
            <a:schemeClr val="dk1"/>
          </a:lnRef>
          <a:fillRef idx="0">
            <a:schemeClr val="dk1"/>
          </a:fillRef>
          <a:effectRef idx="1">
            <a:schemeClr val="dk1"/>
          </a:effectRef>
          <a:fontRef idx="minor">
            <a:schemeClr val="tx1"/>
          </a:fontRef>
        </p:style>
      </p:cxnSp>
      <p:sp>
        <p:nvSpPr>
          <p:cNvPr id="1032" name="TextBox 1031">
            <a:extLst>
              <a:ext uri="{FF2B5EF4-FFF2-40B4-BE49-F238E27FC236}">
                <a16:creationId xmlns:a16="http://schemas.microsoft.com/office/drawing/2014/main" id="{E5F81926-DD25-BE50-3DF4-167C3E2D68FC}"/>
              </a:ext>
            </a:extLst>
          </p:cNvPr>
          <p:cNvSpPr txBox="1"/>
          <p:nvPr/>
        </p:nvSpPr>
        <p:spPr>
          <a:xfrm>
            <a:off x="838200" y="2887923"/>
            <a:ext cx="6708888" cy="2129622"/>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en-US" dirty="0"/>
              <a:t>Intel(R) Xeon(R) CPU E5-2670 v3 @ 2.30GHz, 128 GB RAM</a:t>
            </a:r>
          </a:p>
          <a:p>
            <a:pPr marL="285750" indent="-285750">
              <a:lnSpc>
                <a:spcPct val="150000"/>
              </a:lnSpc>
              <a:buFont typeface="Arial" panose="020B0604020202020204" pitchFamily="34" charset="0"/>
              <a:buChar char="•"/>
            </a:pPr>
            <a:r>
              <a:rPr lang="en-US" dirty="0"/>
              <a:t>Intel XL710 NICs (40 Gbps)</a:t>
            </a:r>
          </a:p>
          <a:p>
            <a:pPr marL="285750" indent="-285750">
              <a:lnSpc>
                <a:spcPct val="150000"/>
              </a:lnSpc>
              <a:buFont typeface="Arial" panose="020B0604020202020204" pitchFamily="34" charset="0"/>
              <a:buChar char="•"/>
            </a:pPr>
            <a:r>
              <a:rPr lang="en-US" dirty="0"/>
              <a:t>Ubuntu 22.04 (Linux kernel 5.15.0-25-generic)</a:t>
            </a:r>
          </a:p>
          <a:p>
            <a:pPr marL="285750" indent="-285750">
              <a:lnSpc>
                <a:spcPct val="150000"/>
              </a:lnSpc>
              <a:buFont typeface="Arial" panose="020B0604020202020204" pitchFamily="34" charset="0"/>
              <a:buChar char="•"/>
            </a:pPr>
            <a:r>
              <a:rPr lang="en-US" dirty="0"/>
              <a:t>10K user sessions </a:t>
            </a:r>
          </a:p>
          <a:p>
            <a:pPr marL="285750" indent="-285750">
              <a:lnSpc>
                <a:spcPct val="150000"/>
              </a:lnSpc>
              <a:buFont typeface="Arial" panose="020B0604020202020204" pitchFamily="34" charset="0"/>
              <a:buChar char="•"/>
            </a:pPr>
            <a:r>
              <a:rPr lang="en-US" dirty="0">
                <a:solidFill>
                  <a:srgbClr val="000000"/>
                </a:solidFill>
                <a:effectLst/>
                <a:latin typeface="Helvetica" pitchFamily="2" charset="0"/>
              </a:rPr>
              <a:t>20K PDRs, 20K F</a:t>
            </a:r>
            <a:r>
              <a:rPr lang="en-US" dirty="0">
                <a:solidFill>
                  <a:srgbClr val="000000"/>
                </a:solidFill>
                <a:latin typeface="Helvetica" pitchFamily="2" charset="0"/>
              </a:rPr>
              <a:t>ARs</a:t>
            </a:r>
            <a:endParaRPr lang="en-US" dirty="0">
              <a:solidFill>
                <a:srgbClr val="000000"/>
              </a:solidFill>
              <a:effectLst/>
              <a:latin typeface="Helvetica" pitchFamily="2" charset="0"/>
            </a:endParaRPr>
          </a:p>
        </p:txBody>
      </p:sp>
      <p:sp>
        <p:nvSpPr>
          <p:cNvPr id="1034" name="Rectangle 1033">
            <a:extLst>
              <a:ext uri="{FF2B5EF4-FFF2-40B4-BE49-F238E27FC236}">
                <a16:creationId xmlns:a16="http://schemas.microsoft.com/office/drawing/2014/main" id="{E20064AA-DF46-36D5-3CF4-E6322C47A625}"/>
              </a:ext>
            </a:extLst>
          </p:cNvPr>
          <p:cNvSpPr/>
          <p:nvPr/>
        </p:nvSpPr>
        <p:spPr>
          <a:xfrm>
            <a:off x="4580734" y="2108975"/>
            <a:ext cx="673035" cy="23661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IN" sz="1600" dirty="0">
                <a:latin typeface="Share Tech" panose="020B0604020202020204" charset="0"/>
              </a:rPr>
              <a:t>NIC</a:t>
            </a:r>
          </a:p>
        </p:txBody>
      </p:sp>
      <p:sp>
        <p:nvSpPr>
          <p:cNvPr id="1035" name="Rectangle 1034">
            <a:extLst>
              <a:ext uri="{FF2B5EF4-FFF2-40B4-BE49-F238E27FC236}">
                <a16:creationId xmlns:a16="http://schemas.microsoft.com/office/drawing/2014/main" id="{C56162D8-A26D-AA6F-C6A0-D78C599E37BD}"/>
              </a:ext>
            </a:extLst>
          </p:cNvPr>
          <p:cNvSpPr/>
          <p:nvPr/>
        </p:nvSpPr>
        <p:spPr>
          <a:xfrm>
            <a:off x="7274750" y="2116176"/>
            <a:ext cx="673035" cy="23661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IN" sz="1600" dirty="0">
                <a:latin typeface="Share Tech" panose="020B0604020202020204" charset="0"/>
              </a:rPr>
              <a:t>NIC</a:t>
            </a:r>
          </a:p>
        </p:txBody>
      </p:sp>
      <p:sp>
        <p:nvSpPr>
          <p:cNvPr id="1036" name="Rectangle 1035">
            <a:extLst>
              <a:ext uri="{FF2B5EF4-FFF2-40B4-BE49-F238E27FC236}">
                <a16:creationId xmlns:a16="http://schemas.microsoft.com/office/drawing/2014/main" id="{7D9C0EBB-F16A-2C8D-5642-8C9EAF775B36}"/>
              </a:ext>
            </a:extLst>
          </p:cNvPr>
          <p:cNvSpPr/>
          <p:nvPr/>
        </p:nvSpPr>
        <p:spPr>
          <a:xfrm>
            <a:off x="9137305" y="2096356"/>
            <a:ext cx="673035" cy="23661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IN" sz="1600" dirty="0">
                <a:latin typeface="Share Tech" panose="020B0604020202020204" charset="0"/>
              </a:rPr>
              <a:t>NIC</a:t>
            </a:r>
          </a:p>
        </p:txBody>
      </p:sp>
      <p:sp>
        <p:nvSpPr>
          <p:cNvPr id="7" name="Rectangle 6">
            <a:extLst>
              <a:ext uri="{FF2B5EF4-FFF2-40B4-BE49-F238E27FC236}">
                <a16:creationId xmlns:a16="http://schemas.microsoft.com/office/drawing/2014/main" id="{325870AA-0B62-4276-3EB5-E46EA40A1E51}"/>
              </a:ext>
            </a:extLst>
          </p:cNvPr>
          <p:cNvSpPr/>
          <p:nvPr/>
        </p:nvSpPr>
        <p:spPr>
          <a:xfrm>
            <a:off x="6271318" y="1434614"/>
            <a:ext cx="1848279" cy="562202"/>
          </a:xfrm>
          <a:prstGeom prst="rect">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IN" b="1" dirty="0"/>
              <a:t>5G control plane</a:t>
            </a:r>
          </a:p>
        </p:txBody>
      </p:sp>
      <p:sp>
        <p:nvSpPr>
          <p:cNvPr id="10" name="Footer Placeholder 21">
            <a:extLst>
              <a:ext uri="{FF2B5EF4-FFF2-40B4-BE49-F238E27FC236}">
                <a16:creationId xmlns:a16="http://schemas.microsoft.com/office/drawing/2014/main" id="{367F57B6-BF10-CEB4-E0B3-9E82216829A3}"/>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52416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44810-6AC6-9A88-E943-10D03E2723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DC53FB-5347-DFB4-B39D-857A5F1080B1}"/>
              </a:ext>
            </a:extLst>
          </p:cNvPr>
          <p:cNvSpPr>
            <a:spLocks noGrp="1"/>
          </p:cNvSpPr>
          <p:nvPr>
            <p:ph type="title"/>
          </p:nvPr>
        </p:nvSpPr>
        <p:spPr/>
        <p:txBody>
          <a:bodyPr>
            <a:normAutofit/>
          </a:bodyPr>
          <a:lstStyle/>
          <a:p>
            <a:r>
              <a:rPr lang="en-US" sz="2800" dirty="0">
                <a:cs typeface="Arial"/>
              </a:rPr>
              <a:t>Fastlane evaluation</a:t>
            </a:r>
          </a:p>
        </p:txBody>
      </p:sp>
      <p:sp>
        <p:nvSpPr>
          <p:cNvPr id="3" name="Date Placeholder 2">
            <a:extLst>
              <a:ext uri="{FF2B5EF4-FFF2-40B4-BE49-F238E27FC236}">
                <a16:creationId xmlns:a16="http://schemas.microsoft.com/office/drawing/2014/main" id="{EFA4FCD4-6E81-BD21-7AB9-559D3EF57DD8}"/>
              </a:ext>
            </a:extLst>
          </p:cNvPr>
          <p:cNvSpPr>
            <a:spLocks noGrp="1"/>
          </p:cNvSpPr>
          <p:nvPr>
            <p:ph type="dt" sz="half" idx="10"/>
          </p:nvPr>
        </p:nvSpPr>
        <p:spPr/>
        <p:txBody>
          <a:bodyPr/>
          <a:lstStyle/>
          <a:p>
            <a:fld id="{749853CB-4850-124F-9011-D470CDD21565}" type="datetime1">
              <a:rPr lang="en-US" smtClean="0"/>
              <a:t>11/6/24</a:t>
            </a:fld>
            <a:endParaRPr lang="en-US"/>
          </a:p>
        </p:txBody>
      </p:sp>
      <p:sp>
        <p:nvSpPr>
          <p:cNvPr id="4" name="Slide Number Placeholder 3">
            <a:extLst>
              <a:ext uri="{FF2B5EF4-FFF2-40B4-BE49-F238E27FC236}">
                <a16:creationId xmlns:a16="http://schemas.microsoft.com/office/drawing/2014/main" id="{511EAB4E-A415-8BD4-D83E-741678067CF0}"/>
              </a:ext>
            </a:extLst>
          </p:cNvPr>
          <p:cNvSpPr>
            <a:spLocks noGrp="1"/>
          </p:cNvSpPr>
          <p:nvPr>
            <p:ph type="sldNum" sz="quarter" idx="12"/>
          </p:nvPr>
        </p:nvSpPr>
        <p:spPr/>
        <p:txBody>
          <a:bodyPr/>
          <a:lstStyle/>
          <a:p>
            <a:fld id="{9860EDB8-5305-433F-BE41-D7A86D811DB3}" type="slidenum">
              <a:rPr lang="en-US" smtClean="0"/>
              <a:pPr/>
              <a:t>14</a:t>
            </a:fld>
            <a:endParaRPr lang="en-US"/>
          </a:p>
        </p:txBody>
      </p:sp>
      <p:sp>
        <p:nvSpPr>
          <p:cNvPr id="9" name="TextBox 8">
            <a:extLst>
              <a:ext uri="{FF2B5EF4-FFF2-40B4-BE49-F238E27FC236}">
                <a16:creationId xmlns:a16="http://schemas.microsoft.com/office/drawing/2014/main" id="{A73A5416-D7B5-184A-98D7-AFB723F003EA}"/>
              </a:ext>
            </a:extLst>
          </p:cNvPr>
          <p:cNvSpPr txBox="1"/>
          <p:nvPr/>
        </p:nvSpPr>
        <p:spPr>
          <a:xfrm>
            <a:off x="1711692" y="1043006"/>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Is Fastlane’s separation of fast path and slow path processing </a:t>
            </a:r>
            <a:r>
              <a:rPr lang="en-US" b="1"/>
              <a:t>effective</a:t>
            </a:r>
            <a:r>
              <a:rPr lang="en-US"/>
              <a:t>?</a:t>
            </a:r>
          </a:p>
        </p:txBody>
      </p:sp>
      <p:pic>
        <p:nvPicPr>
          <p:cNvPr id="11" name="Picture 10">
            <a:extLst>
              <a:ext uri="{FF2B5EF4-FFF2-40B4-BE49-F238E27FC236}">
                <a16:creationId xmlns:a16="http://schemas.microsoft.com/office/drawing/2014/main" id="{A53C478D-EA0E-F7BE-34F2-B67195220F71}"/>
              </a:ext>
            </a:extLst>
          </p:cNvPr>
          <p:cNvPicPr>
            <a:picLocks noChangeAspect="1"/>
          </p:cNvPicPr>
          <p:nvPr/>
        </p:nvPicPr>
        <p:blipFill>
          <a:blip r:embed="rId3"/>
          <a:srcRect r="48336"/>
          <a:stretch/>
        </p:blipFill>
        <p:spPr>
          <a:xfrm>
            <a:off x="6169573" y="2169205"/>
            <a:ext cx="4834759" cy="3550648"/>
          </a:xfrm>
          <a:prstGeom prst="rect">
            <a:avLst/>
          </a:prstGeom>
        </p:spPr>
      </p:pic>
      <p:pic>
        <p:nvPicPr>
          <p:cNvPr id="14" name="Picture 2">
            <a:extLst>
              <a:ext uri="{FF2B5EF4-FFF2-40B4-BE49-F238E27FC236}">
                <a16:creationId xmlns:a16="http://schemas.microsoft.com/office/drawing/2014/main" id="{61A4680B-0313-392D-94F5-D72E0B3B92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71474" y="1020892"/>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1B85A26-4060-7980-4F1B-1C9B26BBEF68}"/>
              </a:ext>
            </a:extLst>
          </p:cNvPr>
          <p:cNvSpPr txBox="1"/>
          <p:nvPr/>
        </p:nvSpPr>
        <p:spPr>
          <a:xfrm>
            <a:off x="604434" y="2785266"/>
            <a:ext cx="4628190" cy="1287468"/>
          </a:xfrm>
          <a:prstGeom prst="rect">
            <a:avLst/>
          </a:prstGeom>
          <a:noFill/>
        </p:spPr>
        <p:txBody>
          <a:bodyPr wrap="none" rtlCol="0">
            <a:spAutoFit/>
          </a:bodyPr>
          <a:lstStyle/>
          <a:p>
            <a:pPr>
              <a:lnSpc>
                <a:spcPct val="150000"/>
              </a:lnSpc>
            </a:pPr>
            <a:r>
              <a:rPr lang="en-US"/>
              <a:t>UPF over N/W stack &lt;&lt; 1Mpps</a:t>
            </a:r>
            <a:endParaRPr lang="en-US" b="1"/>
          </a:p>
          <a:p>
            <a:pPr>
              <a:lnSpc>
                <a:spcPct val="150000"/>
              </a:lnSpc>
            </a:pPr>
            <a:r>
              <a:rPr lang="en-US" b="1"/>
              <a:t>UPF over N/W stack &lt;&lt;&lt; Fastlane-DPDK </a:t>
            </a:r>
          </a:p>
          <a:p>
            <a:pPr>
              <a:lnSpc>
                <a:spcPct val="150000"/>
              </a:lnSpc>
            </a:pPr>
            <a:r>
              <a:rPr lang="en-US" b="1"/>
              <a:t>UPF over N/W stack &lt;&lt; Fastlane-CNDP</a:t>
            </a:r>
          </a:p>
        </p:txBody>
      </p:sp>
      <p:sp>
        <p:nvSpPr>
          <p:cNvPr id="12" name="Footer Placeholder 21">
            <a:extLst>
              <a:ext uri="{FF2B5EF4-FFF2-40B4-BE49-F238E27FC236}">
                <a16:creationId xmlns:a16="http://schemas.microsoft.com/office/drawing/2014/main" id="{1DA6EE59-80DD-6847-A384-32C79F2A98E1}"/>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424689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D0436-B772-7A7C-5FB7-F994F400CD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D6836E-835B-FFDC-D819-19D696315312}"/>
              </a:ext>
            </a:extLst>
          </p:cNvPr>
          <p:cNvSpPr>
            <a:spLocks noGrp="1"/>
          </p:cNvSpPr>
          <p:nvPr>
            <p:ph type="title"/>
          </p:nvPr>
        </p:nvSpPr>
        <p:spPr/>
        <p:txBody>
          <a:bodyPr>
            <a:normAutofit/>
          </a:bodyPr>
          <a:lstStyle/>
          <a:p>
            <a:r>
              <a:rPr lang="en-US" sz="2800" dirty="0">
                <a:cs typeface="Arial"/>
              </a:rPr>
              <a:t>Fastlane evaluation</a:t>
            </a:r>
          </a:p>
        </p:txBody>
      </p:sp>
      <p:sp>
        <p:nvSpPr>
          <p:cNvPr id="3" name="Date Placeholder 2">
            <a:extLst>
              <a:ext uri="{FF2B5EF4-FFF2-40B4-BE49-F238E27FC236}">
                <a16:creationId xmlns:a16="http://schemas.microsoft.com/office/drawing/2014/main" id="{75A4B569-9662-1DB1-FF95-5FAB96FC451A}"/>
              </a:ext>
            </a:extLst>
          </p:cNvPr>
          <p:cNvSpPr>
            <a:spLocks noGrp="1"/>
          </p:cNvSpPr>
          <p:nvPr>
            <p:ph type="dt" sz="half" idx="10"/>
          </p:nvPr>
        </p:nvSpPr>
        <p:spPr/>
        <p:txBody>
          <a:bodyPr/>
          <a:lstStyle/>
          <a:p>
            <a:fld id="{E8E50931-F56B-AB40-B1C4-89D69758F4E0}" type="datetime1">
              <a:rPr lang="en-US" smtClean="0"/>
              <a:t>11/6/24</a:t>
            </a:fld>
            <a:endParaRPr lang="en-US"/>
          </a:p>
        </p:txBody>
      </p:sp>
      <p:sp>
        <p:nvSpPr>
          <p:cNvPr id="4" name="Slide Number Placeholder 3">
            <a:extLst>
              <a:ext uri="{FF2B5EF4-FFF2-40B4-BE49-F238E27FC236}">
                <a16:creationId xmlns:a16="http://schemas.microsoft.com/office/drawing/2014/main" id="{52066A43-EE4B-D8AE-D623-0F064CC62D4A}"/>
              </a:ext>
            </a:extLst>
          </p:cNvPr>
          <p:cNvSpPr>
            <a:spLocks noGrp="1"/>
          </p:cNvSpPr>
          <p:nvPr>
            <p:ph type="sldNum" sz="quarter" idx="12"/>
          </p:nvPr>
        </p:nvSpPr>
        <p:spPr/>
        <p:txBody>
          <a:bodyPr/>
          <a:lstStyle/>
          <a:p>
            <a:fld id="{9860EDB8-5305-433F-BE41-D7A86D811DB3}" type="slidenum">
              <a:rPr lang="en-US" smtClean="0"/>
              <a:pPr/>
              <a:t>15</a:t>
            </a:fld>
            <a:endParaRPr lang="en-US"/>
          </a:p>
        </p:txBody>
      </p:sp>
      <p:sp>
        <p:nvSpPr>
          <p:cNvPr id="9" name="TextBox 8">
            <a:extLst>
              <a:ext uri="{FF2B5EF4-FFF2-40B4-BE49-F238E27FC236}">
                <a16:creationId xmlns:a16="http://schemas.microsoft.com/office/drawing/2014/main" id="{7F507D13-F12C-C971-E4D5-C735DDE05EA8}"/>
              </a:ext>
            </a:extLst>
          </p:cNvPr>
          <p:cNvSpPr txBox="1"/>
          <p:nvPr/>
        </p:nvSpPr>
        <p:spPr>
          <a:xfrm>
            <a:off x="1711692" y="1043006"/>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Is Fastlane’s separation of fast path and slow path processing effective?</a:t>
            </a:r>
          </a:p>
        </p:txBody>
      </p:sp>
      <p:pic>
        <p:nvPicPr>
          <p:cNvPr id="14" name="Picture 2">
            <a:extLst>
              <a:ext uri="{FF2B5EF4-FFF2-40B4-BE49-F238E27FC236}">
                <a16:creationId xmlns:a16="http://schemas.microsoft.com/office/drawing/2014/main" id="{C76750FE-88D0-F02B-0421-2BADE78A9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474" y="1020892"/>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1DA0942-14A2-E9FC-5C56-6D7666BB4991}"/>
              </a:ext>
            </a:extLst>
          </p:cNvPr>
          <p:cNvSpPr txBox="1"/>
          <p:nvPr/>
        </p:nvSpPr>
        <p:spPr>
          <a:xfrm>
            <a:off x="1711692" y="1588541"/>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Does Fastlane </a:t>
            </a:r>
            <a:r>
              <a:rPr lang="en-US" b="1"/>
              <a:t>simplify the development efforts </a:t>
            </a:r>
            <a:r>
              <a:rPr lang="en-US"/>
              <a:t>of fast path network applications?</a:t>
            </a:r>
          </a:p>
        </p:txBody>
      </p:sp>
      <p:pic>
        <p:nvPicPr>
          <p:cNvPr id="6" name="Picture 2">
            <a:extLst>
              <a:ext uri="{FF2B5EF4-FFF2-40B4-BE49-F238E27FC236}">
                <a16:creationId xmlns:a16="http://schemas.microsoft.com/office/drawing/2014/main" id="{7D9CD160-5C47-B60E-7C7F-5CB58F6BA5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473" y="1535917"/>
            <a:ext cx="474579" cy="47457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a:extLst>
              <a:ext uri="{FF2B5EF4-FFF2-40B4-BE49-F238E27FC236}">
                <a16:creationId xmlns:a16="http://schemas.microsoft.com/office/drawing/2014/main" id="{CC263C8B-36FC-3CB0-5953-8F7240E1D0F0}"/>
              </a:ext>
            </a:extLst>
          </p:cNvPr>
          <p:cNvGraphicFramePr>
            <a:graphicFrameLocks noGrp="1"/>
          </p:cNvGraphicFramePr>
          <p:nvPr>
            <p:extLst>
              <p:ext uri="{D42A27DB-BD31-4B8C-83A1-F6EECF244321}">
                <p14:modId xmlns:p14="http://schemas.microsoft.com/office/powerpoint/2010/main" val="4047684225"/>
              </p:ext>
            </p:extLst>
          </p:nvPr>
        </p:nvGraphicFramePr>
        <p:xfrm>
          <a:off x="2931117" y="2872740"/>
          <a:ext cx="6096000" cy="1112520"/>
        </p:xfrm>
        <a:graphic>
          <a:graphicData uri="http://schemas.openxmlformats.org/drawingml/2006/table">
            <a:tbl>
              <a:tblPr bandRow="1">
                <a:tableStyleId>{5940675A-B579-460E-94D1-54222C63F5DA}</a:tableStyleId>
              </a:tblPr>
              <a:tblGrid>
                <a:gridCol w="2032000">
                  <a:extLst>
                    <a:ext uri="{9D8B030D-6E8A-4147-A177-3AD203B41FA5}">
                      <a16:colId xmlns:a16="http://schemas.microsoft.com/office/drawing/2014/main" val="4089390852"/>
                    </a:ext>
                  </a:extLst>
                </a:gridCol>
                <a:gridCol w="2032000">
                  <a:extLst>
                    <a:ext uri="{9D8B030D-6E8A-4147-A177-3AD203B41FA5}">
                      <a16:colId xmlns:a16="http://schemas.microsoft.com/office/drawing/2014/main" val="3222317315"/>
                    </a:ext>
                  </a:extLst>
                </a:gridCol>
                <a:gridCol w="2032000">
                  <a:extLst>
                    <a:ext uri="{9D8B030D-6E8A-4147-A177-3AD203B41FA5}">
                      <a16:colId xmlns:a16="http://schemas.microsoft.com/office/drawing/2014/main" val="527799012"/>
                    </a:ext>
                  </a:extLst>
                </a:gridCol>
              </a:tblGrid>
              <a:tr h="370840">
                <a:tc gridSpan="2">
                  <a:txBody>
                    <a:bodyPr/>
                    <a:lstStyle/>
                    <a:p>
                      <a:pPr algn="ctr"/>
                      <a:r>
                        <a:rPr lang="en-US"/>
                        <a:t>Traditional UPF</a:t>
                      </a:r>
                    </a:p>
                  </a:txBody>
                  <a:tcPr/>
                </a:tc>
                <a:tc hMerge="1">
                  <a:txBody>
                    <a:bodyPr/>
                    <a:lstStyle/>
                    <a:p>
                      <a:endParaRPr lang="en-US"/>
                    </a:p>
                  </a:txBody>
                  <a:tcPr/>
                </a:tc>
                <a:tc>
                  <a:txBody>
                    <a:bodyPr/>
                    <a:lstStyle/>
                    <a:p>
                      <a:pPr algn="ctr"/>
                      <a:r>
                        <a:rPr lang="en-US"/>
                        <a:t>Fastlane UPF*</a:t>
                      </a:r>
                    </a:p>
                  </a:txBody>
                  <a:tcPr/>
                </a:tc>
                <a:extLst>
                  <a:ext uri="{0D108BD9-81ED-4DB2-BD59-A6C34878D82A}">
                    <a16:rowId xmlns:a16="http://schemas.microsoft.com/office/drawing/2014/main" val="3065139136"/>
                  </a:ext>
                </a:extLst>
              </a:tr>
              <a:tr h="370840">
                <a:tc>
                  <a:txBody>
                    <a:bodyPr/>
                    <a:lstStyle/>
                    <a:p>
                      <a:pPr algn="ctr"/>
                      <a:r>
                        <a:rPr lang="en-US" dirty="0"/>
                        <a:t>Total LOC</a:t>
                      </a:r>
                    </a:p>
                  </a:txBody>
                  <a:tcPr/>
                </a:tc>
                <a:tc>
                  <a:txBody>
                    <a:bodyPr/>
                    <a:lstStyle/>
                    <a:p>
                      <a:pPr algn="ctr"/>
                      <a:r>
                        <a:rPr lang="en-US" dirty="0"/>
                        <a:t>Modified LOC</a:t>
                      </a:r>
                    </a:p>
                  </a:txBody>
                  <a:tcPr/>
                </a:tc>
                <a:tc>
                  <a:txBody>
                    <a:bodyPr/>
                    <a:lstStyle/>
                    <a:p>
                      <a:pPr algn="ctr"/>
                      <a:r>
                        <a:rPr lang="en-US" dirty="0"/>
                        <a:t>New LOC</a:t>
                      </a:r>
                    </a:p>
                  </a:txBody>
                  <a:tcPr/>
                </a:tc>
                <a:extLst>
                  <a:ext uri="{0D108BD9-81ED-4DB2-BD59-A6C34878D82A}">
                    <a16:rowId xmlns:a16="http://schemas.microsoft.com/office/drawing/2014/main" val="3248748110"/>
                  </a:ext>
                </a:extLst>
              </a:tr>
              <a:tr h="370840">
                <a:tc>
                  <a:txBody>
                    <a:bodyPr/>
                    <a:lstStyle/>
                    <a:p>
                      <a:pPr algn="ctr"/>
                      <a:r>
                        <a:rPr lang="en-US" dirty="0"/>
                        <a:t>4954</a:t>
                      </a:r>
                    </a:p>
                  </a:txBody>
                  <a:tcPr/>
                </a:tc>
                <a:tc>
                  <a:txBody>
                    <a:bodyPr/>
                    <a:lstStyle/>
                    <a:p>
                      <a:pPr algn="ctr"/>
                      <a:r>
                        <a:rPr lang="en-US" dirty="0">
                          <a:solidFill>
                            <a:schemeClr val="accent2">
                              <a:lumMod val="75000"/>
                            </a:schemeClr>
                          </a:solidFill>
                        </a:rPr>
                        <a:t>472</a:t>
                      </a:r>
                    </a:p>
                  </a:txBody>
                  <a:tcPr/>
                </a:tc>
                <a:tc>
                  <a:txBody>
                    <a:bodyPr/>
                    <a:lstStyle/>
                    <a:p>
                      <a:pPr algn="ctr"/>
                      <a:r>
                        <a:rPr lang="en-US" dirty="0">
                          <a:solidFill>
                            <a:schemeClr val="accent6">
                              <a:lumMod val="75000"/>
                            </a:schemeClr>
                          </a:solidFill>
                        </a:rPr>
                        <a:t>311</a:t>
                      </a:r>
                    </a:p>
                  </a:txBody>
                  <a:tcPr/>
                </a:tc>
                <a:extLst>
                  <a:ext uri="{0D108BD9-81ED-4DB2-BD59-A6C34878D82A}">
                    <a16:rowId xmlns:a16="http://schemas.microsoft.com/office/drawing/2014/main" val="4240734863"/>
                  </a:ext>
                </a:extLst>
              </a:tr>
            </a:tbl>
          </a:graphicData>
        </a:graphic>
      </p:graphicFrame>
      <p:sp>
        <p:nvSpPr>
          <p:cNvPr id="8" name="TextBox 7">
            <a:extLst>
              <a:ext uri="{FF2B5EF4-FFF2-40B4-BE49-F238E27FC236}">
                <a16:creationId xmlns:a16="http://schemas.microsoft.com/office/drawing/2014/main" id="{7C0962DF-267C-F21C-1C96-8C486D3837C6}"/>
              </a:ext>
            </a:extLst>
          </p:cNvPr>
          <p:cNvSpPr txBox="1"/>
          <p:nvPr/>
        </p:nvSpPr>
        <p:spPr>
          <a:xfrm>
            <a:off x="2931117" y="4004192"/>
            <a:ext cx="5456558" cy="307777"/>
          </a:xfrm>
          <a:prstGeom prst="rect">
            <a:avLst/>
          </a:prstGeom>
          <a:noFill/>
        </p:spPr>
        <p:txBody>
          <a:bodyPr wrap="none" rtlCol="0">
            <a:spAutoFit/>
          </a:bodyPr>
          <a:lstStyle/>
          <a:p>
            <a:r>
              <a:rPr lang="en-US" sz="1400"/>
              <a:t>*Fastlane UPF reuses the GTP application logic of Traditional UPF</a:t>
            </a:r>
          </a:p>
        </p:txBody>
      </p:sp>
      <p:sp>
        <p:nvSpPr>
          <p:cNvPr id="15" name="Footer Placeholder 21">
            <a:extLst>
              <a:ext uri="{FF2B5EF4-FFF2-40B4-BE49-F238E27FC236}">
                <a16:creationId xmlns:a16="http://schemas.microsoft.com/office/drawing/2014/main" id="{5A8F6410-4D54-986B-B864-22E485BD651F}"/>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54524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0B597B-94C2-C4ED-3432-2F99830B9D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CDC190-94A8-4F3A-E8DB-3FAB98206CA7}"/>
              </a:ext>
            </a:extLst>
          </p:cNvPr>
          <p:cNvSpPr>
            <a:spLocks noGrp="1"/>
          </p:cNvSpPr>
          <p:nvPr>
            <p:ph type="title"/>
          </p:nvPr>
        </p:nvSpPr>
        <p:spPr/>
        <p:txBody>
          <a:bodyPr>
            <a:normAutofit/>
          </a:bodyPr>
          <a:lstStyle/>
          <a:p>
            <a:r>
              <a:rPr lang="en-US" sz="2800" dirty="0">
                <a:cs typeface="Arial"/>
              </a:rPr>
              <a:t>Fastlane evaluation</a:t>
            </a:r>
          </a:p>
        </p:txBody>
      </p:sp>
      <p:sp>
        <p:nvSpPr>
          <p:cNvPr id="3" name="Date Placeholder 2">
            <a:extLst>
              <a:ext uri="{FF2B5EF4-FFF2-40B4-BE49-F238E27FC236}">
                <a16:creationId xmlns:a16="http://schemas.microsoft.com/office/drawing/2014/main" id="{901501BD-2D8B-3E0C-62CF-595298984718}"/>
              </a:ext>
            </a:extLst>
          </p:cNvPr>
          <p:cNvSpPr>
            <a:spLocks noGrp="1"/>
          </p:cNvSpPr>
          <p:nvPr>
            <p:ph type="dt" sz="half" idx="10"/>
          </p:nvPr>
        </p:nvSpPr>
        <p:spPr/>
        <p:txBody>
          <a:bodyPr/>
          <a:lstStyle/>
          <a:p>
            <a:fld id="{5435A028-78AC-F14F-B361-395B07E33CE2}" type="datetime1">
              <a:rPr lang="en-US" smtClean="0"/>
              <a:t>11/6/24</a:t>
            </a:fld>
            <a:endParaRPr lang="en-US"/>
          </a:p>
        </p:txBody>
      </p:sp>
      <p:sp>
        <p:nvSpPr>
          <p:cNvPr id="4" name="Slide Number Placeholder 3">
            <a:extLst>
              <a:ext uri="{FF2B5EF4-FFF2-40B4-BE49-F238E27FC236}">
                <a16:creationId xmlns:a16="http://schemas.microsoft.com/office/drawing/2014/main" id="{B8C46C9B-339E-CE96-D49D-D9DE623395BE}"/>
              </a:ext>
            </a:extLst>
          </p:cNvPr>
          <p:cNvSpPr>
            <a:spLocks noGrp="1"/>
          </p:cNvSpPr>
          <p:nvPr>
            <p:ph type="sldNum" sz="quarter" idx="12"/>
          </p:nvPr>
        </p:nvSpPr>
        <p:spPr/>
        <p:txBody>
          <a:bodyPr/>
          <a:lstStyle/>
          <a:p>
            <a:fld id="{9860EDB8-5305-433F-BE41-D7A86D811DB3}" type="slidenum">
              <a:rPr lang="en-US" smtClean="0"/>
              <a:pPr/>
              <a:t>16</a:t>
            </a:fld>
            <a:endParaRPr lang="en-US"/>
          </a:p>
        </p:txBody>
      </p:sp>
      <p:sp>
        <p:nvSpPr>
          <p:cNvPr id="9" name="TextBox 8">
            <a:extLst>
              <a:ext uri="{FF2B5EF4-FFF2-40B4-BE49-F238E27FC236}">
                <a16:creationId xmlns:a16="http://schemas.microsoft.com/office/drawing/2014/main" id="{F360E5C9-F799-0167-7D20-2A0F598E020E}"/>
              </a:ext>
            </a:extLst>
          </p:cNvPr>
          <p:cNvSpPr txBox="1"/>
          <p:nvPr/>
        </p:nvSpPr>
        <p:spPr>
          <a:xfrm>
            <a:off x="1711692" y="1043006"/>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Is Fastlane’s separation of fast path and slow path processing effective?</a:t>
            </a:r>
          </a:p>
        </p:txBody>
      </p:sp>
      <p:pic>
        <p:nvPicPr>
          <p:cNvPr id="14" name="Picture 2">
            <a:extLst>
              <a:ext uri="{FF2B5EF4-FFF2-40B4-BE49-F238E27FC236}">
                <a16:creationId xmlns:a16="http://schemas.microsoft.com/office/drawing/2014/main" id="{157610D7-1995-343B-6DB1-42DA42D7C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71474" y="1020892"/>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1CEA7A7-F943-3854-B281-EDA3D191B92D}"/>
              </a:ext>
            </a:extLst>
          </p:cNvPr>
          <p:cNvSpPr txBox="1"/>
          <p:nvPr/>
        </p:nvSpPr>
        <p:spPr>
          <a:xfrm>
            <a:off x="1711692" y="1588541"/>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Does Fastlane simplify the development efforts of fast path network applications?</a:t>
            </a:r>
          </a:p>
        </p:txBody>
      </p:sp>
      <p:pic>
        <p:nvPicPr>
          <p:cNvPr id="6" name="Picture 2">
            <a:extLst>
              <a:ext uri="{FF2B5EF4-FFF2-40B4-BE49-F238E27FC236}">
                <a16:creationId xmlns:a16="http://schemas.microsoft.com/office/drawing/2014/main" id="{831616A7-4A88-34E1-3D35-729728DC8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71473" y="1535917"/>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0355503-68AE-BE14-B3A2-96BB93616AC3}"/>
              </a:ext>
            </a:extLst>
          </p:cNvPr>
          <p:cNvSpPr txBox="1"/>
          <p:nvPr/>
        </p:nvSpPr>
        <p:spPr>
          <a:xfrm>
            <a:off x="1711692" y="2134076"/>
            <a:ext cx="876861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Can applications built using Fastlane </a:t>
            </a:r>
            <a:r>
              <a:rPr lang="en-US" b="1"/>
              <a:t>deliver performance</a:t>
            </a:r>
            <a:r>
              <a:rPr lang="en-US"/>
              <a:t> comparable to those developed natively with CNDP or DPDK?</a:t>
            </a:r>
          </a:p>
        </p:txBody>
      </p:sp>
      <p:pic>
        <p:nvPicPr>
          <p:cNvPr id="12" name="Picture 11">
            <a:extLst>
              <a:ext uri="{FF2B5EF4-FFF2-40B4-BE49-F238E27FC236}">
                <a16:creationId xmlns:a16="http://schemas.microsoft.com/office/drawing/2014/main" id="{FE273D2F-C59C-C5C9-6083-F1E62ED30B7A}"/>
              </a:ext>
            </a:extLst>
          </p:cNvPr>
          <p:cNvPicPr>
            <a:picLocks noChangeAspect="1"/>
          </p:cNvPicPr>
          <p:nvPr/>
        </p:nvPicPr>
        <p:blipFill>
          <a:blip r:embed="rId4"/>
          <a:srcRect r="49680"/>
          <a:stretch/>
        </p:blipFill>
        <p:spPr>
          <a:xfrm>
            <a:off x="1063758" y="3121459"/>
            <a:ext cx="4233456" cy="3182580"/>
          </a:xfrm>
          <a:prstGeom prst="rect">
            <a:avLst/>
          </a:prstGeom>
        </p:spPr>
      </p:pic>
      <p:pic>
        <p:nvPicPr>
          <p:cNvPr id="13" name="Picture 2">
            <a:extLst>
              <a:ext uri="{FF2B5EF4-FFF2-40B4-BE49-F238E27FC236}">
                <a16:creationId xmlns:a16="http://schemas.microsoft.com/office/drawing/2014/main" id="{42F6E8BE-1495-5BB2-9478-F8445DBEAF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71472" y="2219951"/>
            <a:ext cx="474579" cy="47457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FBB9807-6B7B-0260-3746-B02885E103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07200" y="3808441"/>
            <a:ext cx="6083300" cy="1778000"/>
          </a:xfrm>
          <a:prstGeom prst="rect">
            <a:avLst/>
          </a:prstGeom>
        </p:spPr>
      </p:pic>
      <p:sp>
        <p:nvSpPr>
          <p:cNvPr id="17" name="Footer Placeholder 21">
            <a:extLst>
              <a:ext uri="{FF2B5EF4-FFF2-40B4-BE49-F238E27FC236}">
                <a16:creationId xmlns:a16="http://schemas.microsoft.com/office/drawing/2014/main" id="{1142D07B-A2E0-4425-F7D4-B6A24E153F58}"/>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5022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2AF21-137A-A18A-6367-DB5F5DD60D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C767BD-EE8F-E823-6C8C-8D126B146137}"/>
              </a:ext>
            </a:extLst>
          </p:cNvPr>
          <p:cNvSpPr>
            <a:spLocks noGrp="1"/>
          </p:cNvSpPr>
          <p:nvPr>
            <p:ph type="title"/>
          </p:nvPr>
        </p:nvSpPr>
        <p:spPr/>
        <p:txBody>
          <a:bodyPr>
            <a:normAutofit/>
          </a:bodyPr>
          <a:lstStyle/>
          <a:p>
            <a:r>
              <a:rPr lang="en-US" sz="2800" dirty="0">
                <a:cs typeface="Arial"/>
              </a:rPr>
              <a:t>Fastlane evaluation</a:t>
            </a:r>
          </a:p>
        </p:txBody>
      </p:sp>
      <p:sp>
        <p:nvSpPr>
          <p:cNvPr id="3" name="Date Placeholder 2">
            <a:extLst>
              <a:ext uri="{FF2B5EF4-FFF2-40B4-BE49-F238E27FC236}">
                <a16:creationId xmlns:a16="http://schemas.microsoft.com/office/drawing/2014/main" id="{5C3392B4-B6A5-C02C-B115-52C26AF7968B}"/>
              </a:ext>
            </a:extLst>
          </p:cNvPr>
          <p:cNvSpPr>
            <a:spLocks noGrp="1"/>
          </p:cNvSpPr>
          <p:nvPr>
            <p:ph type="dt" sz="half" idx="10"/>
          </p:nvPr>
        </p:nvSpPr>
        <p:spPr/>
        <p:txBody>
          <a:bodyPr/>
          <a:lstStyle/>
          <a:p>
            <a:fld id="{0B9E88DD-6872-B44A-A563-7E3A18FA4120}" type="datetime1">
              <a:rPr lang="en-US" smtClean="0"/>
              <a:t>11/6/24</a:t>
            </a:fld>
            <a:endParaRPr lang="en-US"/>
          </a:p>
        </p:txBody>
      </p:sp>
      <p:sp>
        <p:nvSpPr>
          <p:cNvPr id="4" name="Slide Number Placeholder 3">
            <a:extLst>
              <a:ext uri="{FF2B5EF4-FFF2-40B4-BE49-F238E27FC236}">
                <a16:creationId xmlns:a16="http://schemas.microsoft.com/office/drawing/2014/main" id="{665862A4-7EE5-1563-99B3-AA03157C2FC8}"/>
              </a:ext>
            </a:extLst>
          </p:cNvPr>
          <p:cNvSpPr>
            <a:spLocks noGrp="1"/>
          </p:cNvSpPr>
          <p:nvPr>
            <p:ph type="sldNum" sz="quarter" idx="12"/>
          </p:nvPr>
        </p:nvSpPr>
        <p:spPr/>
        <p:txBody>
          <a:bodyPr/>
          <a:lstStyle/>
          <a:p>
            <a:fld id="{9860EDB8-5305-433F-BE41-D7A86D811DB3}" type="slidenum">
              <a:rPr lang="en-US" smtClean="0"/>
              <a:pPr/>
              <a:t>17</a:t>
            </a:fld>
            <a:endParaRPr lang="en-US"/>
          </a:p>
        </p:txBody>
      </p:sp>
      <p:sp>
        <p:nvSpPr>
          <p:cNvPr id="9" name="TextBox 8">
            <a:extLst>
              <a:ext uri="{FF2B5EF4-FFF2-40B4-BE49-F238E27FC236}">
                <a16:creationId xmlns:a16="http://schemas.microsoft.com/office/drawing/2014/main" id="{96CCC758-900E-6ACD-A8E8-4D6ED4D86C0C}"/>
              </a:ext>
            </a:extLst>
          </p:cNvPr>
          <p:cNvSpPr txBox="1"/>
          <p:nvPr/>
        </p:nvSpPr>
        <p:spPr>
          <a:xfrm>
            <a:off x="1711692" y="1043006"/>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Is Fastlane’s separation of fast path and slow path processing effective?</a:t>
            </a:r>
          </a:p>
        </p:txBody>
      </p:sp>
      <p:pic>
        <p:nvPicPr>
          <p:cNvPr id="14" name="Picture 2">
            <a:extLst>
              <a:ext uri="{FF2B5EF4-FFF2-40B4-BE49-F238E27FC236}">
                <a16:creationId xmlns:a16="http://schemas.microsoft.com/office/drawing/2014/main" id="{A408BD4B-B6DA-0913-A56D-DE2EE96031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474" y="1020892"/>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78DD039-3313-B9B0-4226-798F8B3B5689}"/>
              </a:ext>
            </a:extLst>
          </p:cNvPr>
          <p:cNvSpPr txBox="1"/>
          <p:nvPr/>
        </p:nvSpPr>
        <p:spPr>
          <a:xfrm>
            <a:off x="1711692" y="1588541"/>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Does Fastlane simplify the development efforts of fast path network applications?</a:t>
            </a:r>
          </a:p>
        </p:txBody>
      </p:sp>
      <p:pic>
        <p:nvPicPr>
          <p:cNvPr id="6" name="Picture 2">
            <a:extLst>
              <a:ext uri="{FF2B5EF4-FFF2-40B4-BE49-F238E27FC236}">
                <a16:creationId xmlns:a16="http://schemas.microsoft.com/office/drawing/2014/main" id="{4079ED4F-E27E-A554-2361-EEF6C749A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473" y="1535917"/>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C350F83B-ED67-C0BF-26A5-319FA3955D55}"/>
              </a:ext>
            </a:extLst>
          </p:cNvPr>
          <p:cNvSpPr txBox="1"/>
          <p:nvPr/>
        </p:nvSpPr>
        <p:spPr>
          <a:xfrm>
            <a:off x="1711692" y="2134076"/>
            <a:ext cx="876861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Can applications built using Fastlane deliver performance comparable to those developed natively with CNDP or DPDK?</a:t>
            </a:r>
          </a:p>
        </p:txBody>
      </p:sp>
      <p:pic>
        <p:nvPicPr>
          <p:cNvPr id="13" name="Picture 2">
            <a:extLst>
              <a:ext uri="{FF2B5EF4-FFF2-40B4-BE49-F238E27FC236}">
                <a16:creationId xmlns:a16="http://schemas.microsoft.com/office/drawing/2014/main" id="{16D20FEE-5238-0A39-6A06-C1C081255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472" y="2219951"/>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D2A986A-5B85-29F5-FB65-0254E8A6E1AB}"/>
              </a:ext>
            </a:extLst>
          </p:cNvPr>
          <p:cNvSpPr txBox="1"/>
          <p:nvPr/>
        </p:nvSpPr>
        <p:spPr>
          <a:xfrm>
            <a:off x="1711692" y="2976563"/>
            <a:ext cx="876861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t>Are applications built with Fastlane </a:t>
            </a:r>
            <a:r>
              <a:rPr lang="en-US" b="1"/>
              <a:t>scalable</a:t>
            </a:r>
            <a:r>
              <a:rPr lang="en-US"/>
              <a:t> across multiple cores?</a:t>
            </a:r>
          </a:p>
        </p:txBody>
      </p:sp>
      <p:pic>
        <p:nvPicPr>
          <p:cNvPr id="8" name="Picture 7">
            <a:extLst>
              <a:ext uri="{FF2B5EF4-FFF2-40B4-BE49-F238E27FC236}">
                <a16:creationId xmlns:a16="http://schemas.microsoft.com/office/drawing/2014/main" id="{F25320B3-0216-71AE-5957-9BC59E27335C}"/>
              </a:ext>
            </a:extLst>
          </p:cNvPr>
          <p:cNvPicPr>
            <a:picLocks noChangeAspect="1"/>
          </p:cNvPicPr>
          <p:nvPr/>
        </p:nvPicPr>
        <p:blipFill>
          <a:blip r:embed="rId3"/>
          <a:stretch>
            <a:fillRect/>
          </a:stretch>
        </p:blipFill>
        <p:spPr>
          <a:xfrm>
            <a:off x="3397250" y="3616758"/>
            <a:ext cx="5397500" cy="2654300"/>
          </a:xfrm>
          <a:prstGeom prst="rect">
            <a:avLst/>
          </a:prstGeom>
        </p:spPr>
      </p:pic>
      <p:pic>
        <p:nvPicPr>
          <p:cNvPr id="10" name="Picture 2">
            <a:extLst>
              <a:ext uri="{FF2B5EF4-FFF2-40B4-BE49-F238E27FC236}">
                <a16:creationId xmlns:a16="http://schemas.microsoft.com/office/drawing/2014/main" id="{9B99816D-81F0-0CB0-1201-385F7DDF1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475" y="2956610"/>
            <a:ext cx="474579" cy="474579"/>
          </a:xfrm>
          <a:prstGeom prst="rect">
            <a:avLst/>
          </a:prstGeom>
          <a:noFill/>
          <a:extLst>
            <a:ext uri="{909E8E84-426E-40DD-AFC4-6F175D3DCCD1}">
              <a14:hiddenFill xmlns:a14="http://schemas.microsoft.com/office/drawing/2010/main">
                <a:solidFill>
                  <a:srgbClr val="FFFFFF"/>
                </a:solidFill>
              </a14:hiddenFill>
            </a:ext>
          </a:extLst>
        </p:spPr>
      </p:pic>
      <p:sp>
        <p:nvSpPr>
          <p:cNvPr id="18" name="Footer Placeholder 21">
            <a:extLst>
              <a:ext uri="{FF2B5EF4-FFF2-40B4-BE49-F238E27FC236}">
                <a16:creationId xmlns:a16="http://schemas.microsoft.com/office/drawing/2014/main" id="{2DBE40FB-D5C4-D2B3-FDF6-29BEAEB1BF0C}"/>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09819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9F3AA-AB4E-E397-AB2E-BC5C8F4F84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15B667-2A21-B99B-97DF-17BF29E2FC43}"/>
              </a:ext>
            </a:extLst>
          </p:cNvPr>
          <p:cNvSpPr>
            <a:spLocks noGrp="1"/>
          </p:cNvSpPr>
          <p:nvPr>
            <p:ph type="title"/>
          </p:nvPr>
        </p:nvSpPr>
        <p:spPr/>
        <p:txBody>
          <a:bodyPr>
            <a:normAutofit/>
          </a:bodyPr>
          <a:lstStyle/>
          <a:p>
            <a:r>
              <a:rPr lang="en-US" sz="2800">
                <a:cs typeface="Arial"/>
              </a:rPr>
              <a:t>Summary</a:t>
            </a:r>
          </a:p>
        </p:txBody>
      </p:sp>
      <p:sp>
        <p:nvSpPr>
          <p:cNvPr id="3" name="Date Placeholder 2">
            <a:extLst>
              <a:ext uri="{FF2B5EF4-FFF2-40B4-BE49-F238E27FC236}">
                <a16:creationId xmlns:a16="http://schemas.microsoft.com/office/drawing/2014/main" id="{894328B8-9B91-17FC-4BDC-DA15267F4FC2}"/>
              </a:ext>
            </a:extLst>
          </p:cNvPr>
          <p:cNvSpPr>
            <a:spLocks noGrp="1"/>
          </p:cNvSpPr>
          <p:nvPr>
            <p:ph type="dt" sz="half" idx="10"/>
          </p:nvPr>
        </p:nvSpPr>
        <p:spPr/>
        <p:txBody>
          <a:bodyPr/>
          <a:lstStyle/>
          <a:p>
            <a:fld id="{98775D1E-8A59-764C-BC5A-C85D6073638B}" type="datetime1">
              <a:rPr lang="en-US" smtClean="0"/>
              <a:t>11/6/24</a:t>
            </a:fld>
            <a:endParaRPr lang="en-US"/>
          </a:p>
        </p:txBody>
      </p:sp>
      <p:sp>
        <p:nvSpPr>
          <p:cNvPr id="4" name="Slide Number Placeholder 3">
            <a:extLst>
              <a:ext uri="{FF2B5EF4-FFF2-40B4-BE49-F238E27FC236}">
                <a16:creationId xmlns:a16="http://schemas.microsoft.com/office/drawing/2014/main" id="{BE3CED1E-C626-E40A-E28E-DF0ECDB47312}"/>
              </a:ext>
            </a:extLst>
          </p:cNvPr>
          <p:cNvSpPr>
            <a:spLocks noGrp="1"/>
          </p:cNvSpPr>
          <p:nvPr>
            <p:ph type="sldNum" sz="quarter" idx="12"/>
          </p:nvPr>
        </p:nvSpPr>
        <p:spPr/>
        <p:txBody>
          <a:bodyPr/>
          <a:lstStyle/>
          <a:p>
            <a:fld id="{9860EDB8-5305-433F-BE41-D7A86D811DB3}" type="slidenum">
              <a:rPr lang="en-US" smtClean="0"/>
              <a:pPr/>
              <a:t>18</a:t>
            </a:fld>
            <a:endParaRPr lang="en-US"/>
          </a:p>
        </p:txBody>
      </p:sp>
      <p:sp>
        <p:nvSpPr>
          <p:cNvPr id="5" name="Content Placeholder 9">
            <a:extLst>
              <a:ext uri="{FF2B5EF4-FFF2-40B4-BE49-F238E27FC236}">
                <a16:creationId xmlns:a16="http://schemas.microsoft.com/office/drawing/2014/main" id="{A6AE59B2-FEE9-0340-0DE8-A6CEDECDFA6D}"/>
              </a:ext>
            </a:extLst>
          </p:cNvPr>
          <p:cNvSpPr txBox="1">
            <a:spLocks/>
          </p:cNvSpPr>
          <p:nvPr/>
        </p:nvSpPr>
        <p:spPr>
          <a:xfrm>
            <a:off x="721317" y="1157684"/>
            <a:ext cx="10515600" cy="5001378"/>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IN" sz="2000" dirty="0">
                <a:solidFill>
                  <a:schemeClr val="tx1">
                    <a:lumMod val="75000"/>
                    <a:lumOff val="25000"/>
                  </a:schemeClr>
                </a:solidFill>
                <a:latin typeface="Arial"/>
                <a:cs typeface="Arial"/>
              </a:rPr>
              <a:t>Fastlane, a framework that ports the fast path of network applications to high-speed packet I/O frameworks, while keeping the slow path on the traditional network stack</a:t>
            </a:r>
          </a:p>
          <a:p>
            <a:pPr>
              <a:lnSpc>
                <a:spcPct val="150000"/>
              </a:lnSpc>
            </a:pPr>
            <a:r>
              <a:rPr lang="en-IN" sz="2000" dirty="0">
                <a:solidFill>
                  <a:schemeClr val="tx1">
                    <a:lumMod val="75000"/>
                    <a:lumOff val="25000"/>
                  </a:schemeClr>
                </a:solidFill>
                <a:latin typeface="Arial"/>
                <a:cs typeface="Arial"/>
              </a:rPr>
              <a:t>Fastlane:</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provides easy porting using split </a:t>
            </a:r>
            <a:r>
              <a:rPr lang="en-IN" sz="2000" i="1" dirty="0">
                <a:solidFill>
                  <a:schemeClr val="tx1">
                    <a:lumMod val="75000"/>
                    <a:lumOff val="25000"/>
                  </a:schemeClr>
                </a:solidFill>
                <a:latin typeface="Arial"/>
                <a:cs typeface="Arial"/>
              </a:rPr>
              <a:t>fast-path,</a:t>
            </a:r>
            <a:r>
              <a:rPr lang="en-IN" sz="2000" dirty="0">
                <a:solidFill>
                  <a:schemeClr val="tx1">
                    <a:lumMod val="75000"/>
                    <a:lumOff val="25000"/>
                  </a:schemeClr>
                </a:solidFill>
                <a:latin typeface="Arial"/>
                <a:cs typeface="Arial"/>
              </a:rPr>
              <a:t> </a:t>
            </a:r>
            <a:r>
              <a:rPr lang="en-IN" sz="2000" i="1" dirty="0">
                <a:solidFill>
                  <a:schemeClr val="tx1">
                    <a:lumMod val="75000"/>
                    <a:lumOff val="25000"/>
                  </a:schemeClr>
                </a:solidFill>
                <a:latin typeface="Arial"/>
                <a:cs typeface="Arial"/>
              </a:rPr>
              <a:t>slow-path</a:t>
            </a:r>
            <a:r>
              <a:rPr lang="en-IN" sz="2000" dirty="0">
                <a:solidFill>
                  <a:schemeClr val="tx1">
                    <a:lumMod val="75000"/>
                    <a:lumOff val="25000"/>
                  </a:schemeClr>
                </a:solidFill>
                <a:latin typeface="Arial"/>
                <a:cs typeface="Arial"/>
              </a:rPr>
              <a:t> design</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no application re-writes due to its Packet I/O agnostic API</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works in both </a:t>
            </a:r>
            <a:r>
              <a:rPr lang="en-IN" sz="2000" dirty="0" err="1">
                <a:solidFill>
                  <a:schemeClr val="tx1">
                    <a:lumMod val="75000"/>
                    <a:lumOff val="25000"/>
                  </a:schemeClr>
                </a:solidFill>
                <a:latin typeface="Arial"/>
                <a:cs typeface="Arial"/>
              </a:rPr>
              <a:t>baremetal</a:t>
            </a:r>
            <a:r>
              <a:rPr lang="en-IN" sz="2000" dirty="0">
                <a:solidFill>
                  <a:schemeClr val="tx1">
                    <a:lumMod val="75000"/>
                    <a:lumOff val="25000"/>
                  </a:schemeClr>
                </a:solidFill>
                <a:latin typeface="Arial"/>
                <a:cs typeface="Arial"/>
              </a:rPr>
              <a:t> and cloud</a:t>
            </a:r>
          </a:p>
          <a:p>
            <a:pPr>
              <a:lnSpc>
                <a:spcPct val="150000"/>
              </a:lnSpc>
            </a:pPr>
            <a:r>
              <a:rPr lang="en-IN" sz="2000" dirty="0">
                <a:solidFill>
                  <a:schemeClr val="tx1">
                    <a:lumMod val="75000"/>
                    <a:lumOff val="25000"/>
                  </a:schemeClr>
                </a:solidFill>
                <a:latin typeface="Arial"/>
                <a:cs typeface="Arial"/>
              </a:rPr>
              <a:t>Looking ahead:</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auto-scaling in cloud</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runtime switching between DPDK and CNDP</a:t>
            </a:r>
          </a:p>
        </p:txBody>
      </p:sp>
      <p:sp>
        <p:nvSpPr>
          <p:cNvPr id="10" name="Footer Placeholder 21">
            <a:extLst>
              <a:ext uri="{FF2B5EF4-FFF2-40B4-BE49-F238E27FC236}">
                <a16:creationId xmlns:a16="http://schemas.microsoft.com/office/drawing/2014/main" id="{7249B708-5652-8540-2B65-390B0B2517BF}"/>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4261517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9F412AC-DDC9-0E5B-2001-E46C588BDB7F}"/>
              </a:ext>
            </a:extLst>
          </p:cNvPr>
          <p:cNvSpPr txBox="1">
            <a:spLocks/>
          </p:cNvSpPr>
          <p:nvPr/>
        </p:nvSpPr>
        <p:spPr>
          <a:xfrm>
            <a:off x="404191" y="2348941"/>
            <a:ext cx="11383618" cy="1006617"/>
          </a:xfrm>
          <a:prstGeom prst="rect">
            <a:avLst/>
          </a:prstGeom>
        </p:spPr>
        <p:txBody>
          <a:bodyPr vert="horz" lIns="91440" tIns="45720" rIns="91440" bIns="45720" rtlCol="0" anchor="t">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n-US" sz="4000" dirty="0">
                <a:solidFill>
                  <a:schemeClr val="bg1"/>
                </a:solidFill>
                <a:latin typeface="Arial"/>
                <a:cs typeface="Arial"/>
              </a:rPr>
              <a:t>Thank You!</a:t>
            </a:r>
          </a:p>
        </p:txBody>
      </p:sp>
      <p:sp>
        <p:nvSpPr>
          <p:cNvPr id="6" name="TextBox 5">
            <a:extLst>
              <a:ext uri="{FF2B5EF4-FFF2-40B4-BE49-F238E27FC236}">
                <a16:creationId xmlns:a16="http://schemas.microsoft.com/office/drawing/2014/main" id="{FBBCE883-2681-979C-9144-D5E7FBCCFD5B}"/>
              </a:ext>
            </a:extLst>
          </p:cNvPr>
          <p:cNvSpPr txBox="1"/>
          <p:nvPr/>
        </p:nvSpPr>
        <p:spPr>
          <a:xfrm>
            <a:off x="404191" y="3355558"/>
            <a:ext cx="11360426" cy="523220"/>
          </a:xfrm>
          <a:prstGeom prst="rect">
            <a:avLst/>
          </a:prstGeom>
          <a:noFill/>
        </p:spPr>
        <p:txBody>
          <a:bodyPr wrap="square" rtlCol="0">
            <a:spAutoFit/>
          </a:bodyPr>
          <a:lstStyle/>
          <a:p>
            <a:pPr algn="ctr"/>
            <a:r>
              <a:rPr lang="en-US" sz="2800" dirty="0"/>
              <a:t>Questions?</a:t>
            </a:r>
          </a:p>
        </p:txBody>
      </p:sp>
      <p:sp>
        <p:nvSpPr>
          <p:cNvPr id="7" name="TextBox 6">
            <a:extLst>
              <a:ext uri="{FF2B5EF4-FFF2-40B4-BE49-F238E27FC236}">
                <a16:creationId xmlns:a16="http://schemas.microsoft.com/office/drawing/2014/main" id="{517668CC-8C79-385D-82F9-31A551B330D0}"/>
              </a:ext>
            </a:extLst>
          </p:cNvPr>
          <p:cNvSpPr txBox="1"/>
          <p:nvPr/>
        </p:nvSpPr>
        <p:spPr>
          <a:xfrm>
            <a:off x="404191" y="5932431"/>
            <a:ext cx="2945037" cy="369332"/>
          </a:xfrm>
          <a:prstGeom prst="rect">
            <a:avLst/>
          </a:prstGeom>
          <a:noFill/>
        </p:spPr>
        <p:txBody>
          <a:bodyPr wrap="none" rtlCol="0">
            <a:spAutoFit/>
          </a:bodyPr>
          <a:lstStyle/>
          <a:p>
            <a:r>
              <a:rPr lang="en-US" dirty="0" err="1"/>
              <a:t>debojeetdas@cse.iitb.ac.in</a:t>
            </a:r>
            <a:endParaRPr lang="en-US" dirty="0"/>
          </a:p>
        </p:txBody>
      </p:sp>
      <p:sp>
        <p:nvSpPr>
          <p:cNvPr id="2" name="Title 1">
            <a:extLst>
              <a:ext uri="{FF2B5EF4-FFF2-40B4-BE49-F238E27FC236}">
                <a16:creationId xmlns:a16="http://schemas.microsoft.com/office/drawing/2014/main" id="{40AC41DA-47DD-4103-84DD-60DB11D83B3D}"/>
              </a:ext>
            </a:extLst>
          </p:cNvPr>
          <p:cNvSpPr txBox="1">
            <a:spLocks/>
          </p:cNvSpPr>
          <p:nvPr/>
        </p:nvSpPr>
        <p:spPr>
          <a:xfrm>
            <a:off x="404191" y="501417"/>
            <a:ext cx="11360426" cy="1624509"/>
          </a:xfrm>
          <a:prstGeom prst="rect">
            <a:avLst/>
          </a:prstGeom>
        </p:spPr>
        <p:txBody>
          <a:bodyPr vert="horz" lIns="91440" tIns="45720" rIns="91440" bIns="45720" rtlCol="0" anchor="t">
            <a:normAutofit fontScale="97500"/>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n-US" sz="4000" dirty="0">
                <a:solidFill>
                  <a:schemeClr val="bg1"/>
                </a:solidFill>
                <a:latin typeface="Arial"/>
                <a:cs typeface="Arial"/>
              </a:rPr>
              <a:t>Fastlane: A framework for building fast path</a:t>
            </a:r>
            <a:br>
              <a:rPr lang="en-US" sz="4000" dirty="0">
                <a:solidFill>
                  <a:schemeClr val="bg1"/>
                </a:solidFill>
                <a:latin typeface="Arial"/>
                <a:cs typeface="Arial"/>
              </a:rPr>
            </a:br>
            <a:r>
              <a:rPr lang="en-US" sz="4000" dirty="0">
                <a:solidFill>
                  <a:schemeClr val="bg1"/>
                </a:solidFill>
                <a:latin typeface="Arial"/>
                <a:cs typeface="Arial"/>
              </a:rPr>
              <a:t>network applications</a:t>
            </a:r>
          </a:p>
        </p:txBody>
      </p:sp>
      <p:sp>
        <p:nvSpPr>
          <p:cNvPr id="4" name="TextBox 3">
            <a:extLst>
              <a:ext uri="{FF2B5EF4-FFF2-40B4-BE49-F238E27FC236}">
                <a16:creationId xmlns:a16="http://schemas.microsoft.com/office/drawing/2014/main" id="{3442F681-2C56-883C-8C33-F592950D78EF}"/>
              </a:ext>
            </a:extLst>
          </p:cNvPr>
          <p:cNvSpPr txBox="1"/>
          <p:nvPr/>
        </p:nvSpPr>
        <p:spPr>
          <a:xfrm>
            <a:off x="404191" y="5563099"/>
            <a:ext cx="1739579" cy="400110"/>
          </a:xfrm>
          <a:prstGeom prst="rect">
            <a:avLst/>
          </a:prstGeom>
          <a:noFill/>
        </p:spPr>
        <p:txBody>
          <a:bodyPr wrap="none" rtlCol="0">
            <a:spAutoFit/>
          </a:bodyPr>
          <a:lstStyle/>
          <a:p>
            <a:r>
              <a:rPr lang="en-US" sz="2000" dirty="0"/>
              <a:t>Debojeet Das</a:t>
            </a:r>
          </a:p>
        </p:txBody>
      </p:sp>
      <p:pic>
        <p:nvPicPr>
          <p:cNvPr id="8" name="Google Shape;57;p13">
            <a:extLst>
              <a:ext uri="{FF2B5EF4-FFF2-40B4-BE49-F238E27FC236}">
                <a16:creationId xmlns:a16="http://schemas.microsoft.com/office/drawing/2014/main" id="{689E2796-4BE3-7AC2-D927-752E31C206C6}"/>
              </a:ext>
            </a:extLst>
          </p:cNvPr>
          <p:cNvPicPr preferRelativeResize="0">
            <a:picLocks noChangeAspect="1"/>
          </p:cNvPicPr>
          <p:nvPr/>
        </p:nvPicPr>
        <p:blipFill>
          <a:blip r:embed="rId3">
            <a:alphaModFix/>
          </a:blip>
          <a:stretch>
            <a:fillRect/>
          </a:stretch>
        </p:blipFill>
        <p:spPr>
          <a:xfrm>
            <a:off x="10684933" y="5390286"/>
            <a:ext cx="1079684" cy="1084290"/>
          </a:xfrm>
          <a:prstGeom prst="rect">
            <a:avLst/>
          </a:prstGeom>
          <a:noFill/>
          <a:ln>
            <a:noFill/>
          </a:ln>
        </p:spPr>
      </p:pic>
    </p:spTree>
    <p:extLst>
      <p:ext uri="{BB962C8B-B14F-4D97-AF65-F5344CB8AC3E}">
        <p14:creationId xmlns:p14="http://schemas.microsoft.com/office/powerpoint/2010/main" val="226559262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A1CF10-6331-E581-D2D4-3E294676C8A2}"/>
            </a:ext>
          </a:extLst>
        </p:cNvPr>
        <p:cNvGrpSpPr/>
        <p:nvPr/>
      </p:nvGrpSpPr>
      <p:grpSpPr>
        <a:xfrm>
          <a:off x="0" y="0"/>
          <a:ext cx="0" cy="0"/>
          <a:chOff x="0" y="0"/>
          <a:chExt cx="0" cy="0"/>
        </a:xfrm>
      </p:grpSpPr>
      <p:sp>
        <p:nvSpPr>
          <p:cNvPr id="19" name="Content Placeholder 9">
            <a:extLst>
              <a:ext uri="{FF2B5EF4-FFF2-40B4-BE49-F238E27FC236}">
                <a16:creationId xmlns:a16="http://schemas.microsoft.com/office/drawing/2014/main" id="{A68A737A-E136-A3CC-9344-BF511C35B172}"/>
              </a:ext>
            </a:extLst>
          </p:cNvPr>
          <p:cNvSpPr txBox="1">
            <a:spLocks/>
          </p:cNvSpPr>
          <p:nvPr/>
        </p:nvSpPr>
        <p:spPr>
          <a:xfrm>
            <a:off x="580971" y="1996313"/>
            <a:ext cx="6561215" cy="3404004"/>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IN" sz="2000" dirty="0">
                <a:solidFill>
                  <a:schemeClr val="tx1">
                    <a:lumMod val="75000"/>
                    <a:lumOff val="25000"/>
                  </a:schemeClr>
                </a:solidFill>
                <a:latin typeface="Arial"/>
                <a:cs typeface="Arial"/>
              </a:rPr>
              <a:t>         Packet copying</a:t>
            </a:r>
          </a:p>
          <a:p>
            <a:pPr marL="0" indent="0">
              <a:lnSpc>
                <a:spcPct val="100000"/>
              </a:lnSpc>
              <a:buNone/>
            </a:pPr>
            <a:r>
              <a:rPr lang="en-IN" sz="2000" dirty="0">
                <a:solidFill>
                  <a:schemeClr val="tx1">
                    <a:lumMod val="75000"/>
                    <a:lumOff val="25000"/>
                  </a:schemeClr>
                </a:solidFill>
                <a:latin typeface="Arial"/>
                <a:cs typeface="Arial"/>
              </a:rPr>
              <a:t>         Context switching</a:t>
            </a:r>
          </a:p>
          <a:p>
            <a:pPr marL="0" indent="0">
              <a:lnSpc>
                <a:spcPct val="100000"/>
              </a:lnSpc>
              <a:buNone/>
            </a:pPr>
            <a:r>
              <a:rPr lang="en-IN" sz="2000" dirty="0">
                <a:solidFill>
                  <a:schemeClr val="tx1">
                    <a:lumMod val="75000"/>
                    <a:lumOff val="25000"/>
                  </a:schemeClr>
                </a:solidFill>
                <a:latin typeface="Arial"/>
                <a:cs typeface="Arial"/>
              </a:rPr>
              <a:t>         Kernel data structure allocation</a:t>
            </a:r>
          </a:p>
          <a:p>
            <a:pPr marL="0" indent="0">
              <a:lnSpc>
                <a:spcPct val="100000"/>
              </a:lnSpc>
              <a:buNone/>
            </a:pPr>
            <a:r>
              <a:rPr lang="en-IN" sz="2000" dirty="0">
                <a:solidFill>
                  <a:schemeClr val="tx1">
                    <a:lumMod val="75000"/>
                    <a:lumOff val="25000"/>
                  </a:schemeClr>
                </a:solidFill>
                <a:latin typeface="Arial"/>
                <a:cs typeface="Arial"/>
              </a:rPr>
              <a:t>Processing overheads </a:t>
            </a:r>
            <a:r>
              <a:rPr lang="en-IN" sz="2000" dirty="0">
                <a:solidFill>
                  <a:srgbClr val="FF0000"/>
                </a:solidFill>
                <a:latin typeface="Arial"/>
                <a:cs typeface="Arial"/>
              </a:rPr>
              <a:t>increase </a:t>
            </a:r>
            <a:r>
              <a:rPr lang="en-IN" sz="2000" dirty="0">
                <a:solidFill>
                  <a:schemeClr val="tx1">
                    <a:lumMod val="75000"/>
                    <a:lumOff val="25000"/>
                  </a:schemeClr>
                </a:solidFill>
                <a:latin typeface="Arial"/>
                <a:cs typeface="Arial"/>
              </a:rPr>
              <a:t>with containers</a:t>
            </a:r>
          </a:p>
        </p:txBody>
      </p:sp>
      <p:sp>
        <p:nvSpPr>
          <p:cNvPr id="18" name="TextBox 17">
            <a:extLst>
              <a:ext uri="{FF2B5EF4-FFF2-40B4-BE49-F238E27FC236}">
                <a16:creationId xmlns:a16="http://schemas.microsoft.com/office/drawing/2014/main" id="{C2DA1174-594C-611A-657E-423BB26143C1}"/>
              </a:ext>
            </a:extLst>
          </p:cNvPr>
          <p:cNvSpPr txBox="1"/>
          <p:nvPr/>
        </p:nvSpPr>
        <p:spPr>
          <a:xfrm>
            <a:off x="604434" y="4534966"/>
            <a:ext cx="5592435" cy="923330"/>
          </a:xfrm>
          <a:prstGeom prst="rect">
            <a:avLst/>
          </a:prstGeom>
          <a:noFill/>
          <a:ln w="12700">
            <a:solidFill>
              <a:schemeClr val="accent6"/>
            </a:solidFill>
          </a:ln>
        </p:spPr>
        <p:txBody>
          <a:bodyPr wrap="square" rtlCol="0" anchor="ctr">
            <a:spAutoFit/>
          </a:bodyPr>
          <a:lstStyle/>
          <a:p>
            <a:r>
              <a:rPr lang="en-IN" sz="1800">
                <a:solidFill>
                  <a:schemeClr val="tx1">
                    <a:lumMod val="75000"/>
                    <a:lumOff val="25000"/>
                  </a:schemeClr>
                </a:solidFill>
                <a:latin typeface="Arial"/>
                <a:cs typeface="Arial"/>
              </a:rPr>
              <a:t>         </a:t>
            </a:r>
            <a:r>
              <a:rPr lang="en-IN">
                <a:solidFill>
                  <a:schemeClr val="tx1">
                    <a:lumMod val="75000"/>
                    <a:lumOff val="25000"/>
                  </a:schemeClr>
                </a:solidFill>
                <a:latin typeface="Arial"/>
                <a:cs typeface="Arial"/>
              </a:rPr>
              <a:t> </a:t>
            </a:r>
          </a:p>
          <a:p>
            <a:r>
              <a:rPr lang="en-IN">
                <a:solidFill>
                  <a:schemeClr val="tx1">
                    <a:lumMod val="75000"/>
                    <a:lumOff val="25000"/>
                  </a:schemeClr>
                </a:solidFill>
                <a:latin typeface="Arial"/>
                <a:cs typeface="Arial"/>
              </a:rPr>
              <a:t>          </a:t>
            </a:r>
            <a:r>
              <a:rPr lang="en-IN" sz="1800">
                <a:solidFill>
                  <a:schemeClr val="tx1">
                    <a:lumMod val="75000"/>
                    <a:lumOff val="25000"/>
                  </a:schemeClr>
                </a:solidFill>
                <a:latin typeface="Arial"/>
                <a:cs typeface="Arial"/>
              </a:rPr>
              <a:t>NFs easier to develop with the socket interface</a:t>
            </a:r>
          </a:p>
          <a:p>
            <a:endParaRPr lang="en-IN" sz="1800">
              <a:solidFill>
                <a:schemeClr val="tx1">
                  <a:lumMod val="75000"/>
                  <a:lumOff val="25000"/>
                </a:schemeClr>
              </a:solidFill>
              <a:latin typeface="Arial"/>
              <a:cs typeface="Arial"/>
            </a:endParaRPr>
          </a:p>
        </p:txBody>
      </p:sp>
      <p:sp>
        <p:nvSpPr>
          <p:cNvPr id="2" name="Title 1">
            <a:extLst>
              <a:ext uri="{FF2B5EF4-FFF2-40B4-BE49-F238E27FC236}">
                <a16:creationId xmlns:a16="http://schemas.microsoft.com/office/drawing/2014/main" id="{36B4CA22-15BA-3C2B-E33C-A108D0E104E2}"/>
              </a:ext>
            </a:extLst>
          </p:cNvPr>
          <p:cNvSpPr>
            <a:spLocks noGrp="1"/>
          </p:cNvSpPr>
          <p:nvPr>
            <p:ph type="title"/>
          </p:nvPr>
        </p:nvSpPr>
        <p:spPr/>
        <p:txBody>
          <a:bodyPr>
            <a:noAutofit/>
          </a:bodyPr>
          <a:lstStyle/>
          <a:p>
            <a:r>
              <a:rPr lang="en-US" sz="2800" dirty="0">
                <a:cs typeface="Arial"/>
              </a:rPr>
              <a:t>High performance Network IO and the OS</a:t>
            </a:r>
          </a:p>
        </p:txBody>
      </p:sp>
      <p:sp>
        <p:nvSpPr>
          <p:cNvPr id="3" name="Date Placeholder 2">
            <a:extLst>
              <a:ext uri="{FF2B5EF4-FFF2-40B4-BE49-F238E27FC236}">
                <a16:creationId xmlns:a16="http://schemas.microsoft.com/office/drawing/2014/main" id="{23F1B203-B0F9-F78B-C627-7C074698F9E7}"/>
              </a:ext>
            </a:extLst>
          </p:cNvPr>
          <p:cNvSpPr>
            <a:spLocks noGrp="1"/>
          </p:cNvSpPr>
          <p:nvPr>
            <p:ph type="dt" sz="half" idx="10"/>
          </p:nvPr>
        </p:nvSpPr>
        <p:spPr/>
        <p:txBody>
          <a:bodyPr/>
          <a:lstStyle/>
          <a:p>
            <a:fld id="{2205A641-72A9-3545-A4D2-2562F4D53F70}" type="datetime1">
              <a:rPr lang="en-US" smtClean="0"/>
              <a:t>11/6/24</a:t>
            </a:fld>
            <a:endParaRPr lang="en-US"/>
          </a:p>
        </p:txBody>
      </p:sp>
      <p:sp>
        <p:nvSpPr>
          <p:cNvPr id="4" name="Slide Number Placeholder 3">
            <a:extLst>
              <a:ext uri="{FF2B5EF4-FFF2-40B4-BE49-F238E27FC236}">
                <a16:creationId xmlns:a16="http://schemas.microsoft.com/office/drawing/2014/main" id="{B121591D-B9C3-DE92-3753-E1D65568FC1F}"/>
              </a:ext>
            </a:extLst>
          </p:cNvPr>
          <p:cNvSpPr>
            <a:spLocks noGrp="1"/>
          </p:cNvSpPr>
          <p:nvPr>
            <p:ph type="sldNum" sz="quarter" idx="12"/>
          </p:nvPr>
        </p:nvSpPr>
        <p:spPr/>
        <p:txBody>
          <a:bodyPr/>
          <a:lstStyle/>
          <a:p>
            <a:fld id="{9860EDB8-5305-433F-BE41-D7A86D811DB3}" type="slidenum">
              <a:rPr lang="en-US" smtClean="0"/>
              <a:pPr/>
              <a:t>2</a:t>
            </a:fld>
            <a:endParaRPr lang="en-US"/>
          </a:p>
        </p:txBody>
      </p:sp>
      <p:sp>
        <p:nvSpPr>
          <p:cNvPr id="6" name="Content Placeholder 9">
            <a:extLst>
              <a:ext uri="{FF2B5EF4-FFF2-40B4-BE49-F238E27FC236}">
                <a16:creationId xmlns:a16="http://schemas.microsoft.com/office/drawing/2014/main" id="{BC720898-18B7-A1A7-23FE-0FB445C0E328}"/>
              </a:ext>
            </a:extLst>
          </p:cNvPr>
          <p:cNvSpPr txBox="1">
            <a:spLocks/>
          </p:cNvSpPr>
          <p:nvPr/>
        </p:nvSpPr>
        <p:spPr>
          <a:xfrm>
            <a:off x="604434" y="1149927"/>
            <a:ext cx="6561215" cy="759536"/>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IN" sz="2000">
                <a:solidFill>
                  <a:schemeClr val="tx1">
                    <a:lumMod val="75000"/>
                    <a:lumOff val="25000"/>
                  </a:schemeClr>
                </a:solidFill>
                <a:latin typeface="Arial"/>
                <a:cs typeface="Arial"/>
              </a:rPr>
              <a:t>Kernel network stack is </a:t>
            </a:r>
            <a:r>
              <a:rPr lang="en-IN" sz="2000">
                <a:solidFill>
                  <a:srgbClr val="FF0000"/>
                </a:solidFill>
                <a:latin typeface="Arial"/>
                <a:cs typeface="Arial"/>
              </a:rPr>
              <a:t>too slow </a:t>
            </a:r>
            <a:r>
              <a:rPr lang="en-IN" sz="2000">
                <a:solidFill>
                  <a:schemeClr val="tx1">
                    <a:lumMod val="75000"/>
                    <a:lumOff val="25000"/>
                  </a:schemeClr>
                </a:solidFill>
                <a:latin typeface="Arial"/>
                <a:cs typeface="Arial"/>
              </a:rPr>
              <a:t>for high-performance Network Functions (NFs)</a:t>
            </a:r>
          </a:p>
        </p:txBody>
      </p:sp>
      <p:cxnSp>
        <p:nvCxnSpPr>
          <p:cNvPr id="5" name="Straight Connector 4">
            <a:extLst>
              <a:ext uri="{FF2B5EF4-FFF2-40B4-BE49-F238E27FC236}">
                <a16:creationId xmlns:a16="http://schemas.microsoft.com/office/drawing/2014/main" id="{DAEC914B-0237-29F6-7BE8-B197D442D77C}"/>
              </a:ext>
            </a:extLst>
          </p:cNvPr>
          <p:cNvCxnSpPr>
            <a:cxnSpLocks/>
          </p:cNvCxnSpPr>
          <p:nvPr/>
        </p:nvCxnSpPr>
        <p:spPr>
          <a:xfrm>
            <a:off x="7385791" y="2588358"/>
            <a:ext cx="4201775"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Rectangle 6">
            <a:extLst>
              <a:ext uri="{FF2B5EF4-FFF2-40B4-BE49-F238E27FC236}">
                <a16:creationId xmlns:a16="http://schemas.microsoft.com/office/drawing/2014/main" id="{897C2290-32E3-054E-38CA-02B7C8CFF735}"/>
              </a:ext>
            </a:extLst>
          </p:cNvPr>
          <p:cNvSpPr/>
          <p:nvPr/>
        </p:nvSpPr>
        <p:spPr>
          <a:xfrm>
            <a:off x="7385791" y="1180068"/>
            <a:ext cx="4201775" cy="4281281"/>
          </a:xfrm>
          <a:prstGeom prst="rect">
            <a:avLst/>
          </a:prstGeom>
          <a:noFill/>
          <a:ln w="12700">
            <a:solidFill>
              <a:schemeClr val="accent1">
                <a:shade val="15000"/>
              </a:schemeClr>
            </a:solidFill>
            <a:prstDash val="solid"/>
            <a:extLst>
              <a:ext uri="{C807C97D-BFC1-408E-A445-0C87EB9F89A2}">
                <ask:lineSketchStyleProps xmlns:ask="http://schemas.microsoft.com/office/drawing/2018/sketchyshapes" sd="1219033472">
                  <a:custGeom>
                    <a:avLst/>
                    <a:gdLst>
                      <a:gd name="connsiteX0" fmla="*/ 0 w 2339788"/>
                      <a:gd name="connsiteY0" fmla="*/ 0 h 4195483"/>
                      <a:gd name="connsiteX1" fmla="*/ 561549 w 2339788"/>
                      <a:gd name="connsiteY1" fmla="*/ 0 h 4195483"/>
                      <a:gd name="connsiteX2" fmla="*/ 1076302 w 2339788"/>
                      <a:gd name="connsiteY2" fmla="*/ 0 h 4195483"/>
                      <a:gd name="connsiteX3" fmla="*/ 1708045 w 2339788"/>
                      <a:gd name="connsiteY3" fmla="*/ 0 h 4195483"/>
                      <a:gd name="connsiteX4" fmla="*/ 2339788 w 2339788"/>
                      <a:gd name="connsiteY4" fmla="*/ 0 h 4195483"/>
                      <a:gd name="connsiteX5" fmla="*/ 2339788 w 2339788"/>
                      <a:gd name="connsiteY5" fmla="*/ 657292 h 4195483"/>
                      <a:gd name="connsiteX6" fmla="*/ 2339788 w 2339788"/>
                      <a:gd name="connsiteY6" fmla="*/ 1272630 h 4195483"/>
                      <a:gd name="connsiteX7" fmla="*/ 2339788 w 2339788"/>
                      <a:gd name="connsiteY7" fmla="*/ 1971877 h 4195483"/>
                      <a:gd name="connsiteX8" fmla="*/ 2339788 w 2339788"/>
                      <a:gd name="connsiteY8" fmla="*/ 2671124 h 4195483"/>
                      <a:gd name="connsiteX9" fmla="*/ 2339788 w 2339788"/>
                      <a:gd name="connsiteY9" fmla="*/ 3286462 h 4195483"/>
                      <a:gd name="connsiteX10" fmla="*/ 2339788 w 2339788"/>
                      <a:gd name="connsiteY10" fmla="*/ 4195483 h 4195483"/>
                      <a:gd name="connsiteX11" fmla="*/ 1754841 w 2339788"/>
                      <a:gd name="connsiteY11" fmla="*/ 4195483 h 4195483"/>
                      <a:gd name="connsiteX12" fmla="*/ 1193292 w 2339788"/>
                      <a:gd name="connsiteY12" fmla="*/ 4195483 h 4195483"/>
                      <a:gd name="connsiteX13" fmla="*/ 561549 w 2339788"/>
                      <a:gd name="connsiteY13" fmla="*/ 4195483 h 4195483"/>
                      <a:gd name="connsiteX14" fmla="*/ 0 w 2339788"/>
                      <a:gd name="connsiteY14" fmla="*/ 4195483 h 4195483"/>
                      <a:gd name="connsiteX15" fmla="*/ 0 w 2339788"/>
                      <a:gd name="connsiteY15" fmla="*/ 3580145 h 4195483"/>
                      <a:gd name="connsiteX16" fmla="*/ 0 w 2339788"/>
                      <a:gd name="connsiteY16" fmla="*/ 2880898 h 4195483"/>
                      <a:gd name="connsiteX17" fmla="*/ 0 w 2339788"/>
                      <a:gd name="connsiteY17" fmla="*/ 2223606 h 4195483"/>
                      <a:gd name="connsiteX18" fmla="*/ 0 w 2339788"/>
                      <a:gd name="connsiteY18" fmla="*/ 1650223 h 4195483"/>
                      <a:gd name="connsiteX19" fmla="*/ 0 w 2339788"/>
                      <a:gd name="connsiteY19" fmla="*/ 1034886 h 4195483"/>
                      <a:gd name="connsiteX20" fmla="*/ 0 w 2339788"/>
                      <a:gd name="connsiteY20" fmla="*/ 0 h 4195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39788" h="4195483" extrusionOk="0">
                        <a:moveTo>
                          <a:pt x="0" y="0"/>
                        </a:moveTo>
                        <a:cubicBezTo>
                          <a:pt x="203981" y="1818"/>
                          <a:pt x="345272" y="-6926"/>
                          <a:pt x="561549" y="0"/>
                        </a:cubicBezTo>
                        <a:cubicBezTo>
                          <a:pt x="777826" y="6926"/>
                          <a:pt x="876112" y="1250"/>
                          <a:pt x="1076302" y="0"/>
                        </a:cubicBezTo>
                        <a:cubicBezTo>
                          <a:pt x="1276492" y="-1250"/>
                          <a:pt x="1512557" y="5126"/>
                          <a:pt x="1708045" y="0"/>
                        </a:cubicBezTo>
                        <a:cubicBezTo>
                          <a:pt x="1903533" y="-5126"/>
                          <a:pt x="2063375" y="-18231"/>
                          <a:pt x="2339788" y="0"/>
                        </a:cubicBezTo>
                        <a:cubicBezTo>
                          <a:pt x="2357004" y="269219"/>
                          <a:pt x="2312369" y="383308"/>
                          <a:pt x="2339788" y="657292"/>
                        </a:cubicBezTo>
                        <a:cubicBezTo>
                          <a:pt x="2367207" y="931276"/>
                          <a:pt x="2361647" y="1089739"/>
                          <a:pt x="2339788" y="1272630"/>
                        </a:cubicBezTo>
                        <a:cubicBezTo>
                          <a:pt x="2317929" y="1455521"/>
                          <a:pt x="2326971" y="1811524"/>
                          <a:pt x="2339788" y="1971877"/>
                        </a:cubicBezTo>
                        <a:cubicBezTo>
                          <a:pt x="2352605" y="2132230"/>
                          <a:pt x="2322586" y="2427238"/>
                          <a:pt x="2339788" y="2671124"/>
                        </a:cubicBezTo>
                        <a:cubicBezTo>
                          <a:pt x="2356990" y="2915010"/>
                          <a:pt x="2343132" y="3104030"/>
                          <a:pt x="2339788" y="3286462"/>
                        </a:cubicBezTo>
                        <a:cubicBezTo>
                          <a:pt x="2336444" y="3468894"/>
                          <a:pt x="2365369" y="3760400"/>
                          <a:pt x="2339788" y="4195483"/>
                        </a:cubicBezTo>
                        <a:cubicBezTo>
                          <a:pt x="2134717" y="4206769"/>
                          <a:pt x="2024502" y="4220541"/>
                          <a:pt x="1754841" y="4195483"/>
                        </a:cubicBezTo>
                        <a:cubicBezTo>
                          <a:pt x="1485180" y="4170425"/>
                          <a:pt x="1408944" y="4213416"/>
                          <a:pt x="1193292" y="4195483"/>
                        </a:cubicBezTo>
                        <a:cubicBezTo>
                          <a:pt x="977640" y="4177550"/>
                          <a:pt x="737571" y="4222030"/>
                          <a:pt x="561549" y="4195483"/>
                        </a:cubicBezTo>
                        <a:cubicBezTo>
                          <a:pt x="385527" y="4168936"/>
                          <a:pt x="141293" y="4182627"/>
                          <a:pt x="0" y="4195483"/>
                        </a:cubicBezTo>
                        <a:cubicBezTo>
                          <a:pt x="7705" y="4050169"/>
                          <a:pt x="19295" y="3800436"/>
                          <a:pt x="0" y="3580145"/>
                        </a:cubicBezTo>
                        <a:cubicBezTo>
                          <a:pt x="-19295" y="3359854"/>
                          <a:pt x="-9704" y="3111792"/>
                          <a:pt x="0" y="2880898"/>
                        </a:cubicBezTo>
                        <a:cubicBezTo>
                          <a:pt x="9704" y="2650004"/>
                          <a:pt x="25178" y="2371891"/>
                          <a:pt x="0" y="2223606"/>
                        </a:cubicBezTo>
                        <a:cubicBezTo>
                          <a:pt x="-25178" y="2075321"/>
                          <a:pt x="21653" y="1858457"/>
                          <a:pt x="0" y="1650223"/>
                        </a:cubicBezTo>
                        <a:cubicBezTo>
                          <a:pt x="-21653" y="1441989"/>
                          <a:pt x="28374" y="1192573"/>
                          <a:pt x="0" y="1034886"/>
                        </a:cubicBezTo>
                        <a:cubicBezTo>
                          <a:pt x="-28374" y="877199"/>
                          <a:pt x="4551" y="296565"/>
                          <a:pt x="0" y="0"/>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Rounded Rectangle 7">
            <a:extLst>
              <a:ext uri="{FF2B5EF4-FFF2-40B4-BE49-F238E27FC236}">
                <a16:creationId xmlns:a16="http://schemas.microsoft.com/office/drawing/2014/main" id="{9E35DE96-1BA0-99D2-F907-BD100FF189C4}"/>
              </a:ext>
            </a:extLst>
          </p:cNvPr>
          <p:cNvSpPr/>
          <p:nvPr/>
        </p:nvSpPr>
        <p:spPr>
          <a:xfrm>
            <a:off x="8794165" y="5204079"/>
            <a:ext cx="1309669" cy="511637"/>
          </a:xfrm>
          <a:prstGeom prst="roundRect">
            <a:avLst>
              <a:gd name="adj" fmla="val 50000"/>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a:t>NIC</a:t>
            </a:r>
            <a:endParaRPr lang="en-US" sz="1400"/>
          </a:p>
        </p:txBody>
      </p:sp>
      <p:sp>
        <p:nvSpPr>
          <p:cNvPr id="9" name="Rectangle 8">
            <a:extLst>
              <a:ext uri="{FF2B5EF4-FFF2-40B4-BE49-F238E27FC236}">
                <a16:creationId xmlns:a16="http://schemas.microsoft.com/office/drawing/2014/main" id="{B9CCA060-42A5-4B5E-D909-CAF9F9208383}"/>
              </a:ext>
            </a:extLst>
          </p:cNvPr>
          <p:cNvSpPr/>
          <p:nvPr/>
        </p:nvSpPr>
        <p:spPr>
          <a:xfrm>
            <a:off x="8873946" y="4584273"/>
            <a:ext cx="1150112" cy="306437"/>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a:t>Driver</a:t>
            </a:r>
            <a:endParaRPr lang="en-US" sz="1400"/>
          </a:p>
        </p:txBody>
      </p:sp>
      <p:sp>
        <p:nvSpPr>
          <p:cNvPr id="10" name="Rectangle 9">
            <a:extLst>
              <a:ext uri="{FF2B5EF4-FFF2-40B4-BE49-F238E27FC236}">
                <a16:creationId xmlns:a16="http://schemas.microsoft.com/office/drawing/2014/main" id="{73E02AA7-7146-45E5-A871-0C9644730D61}"/>
              </a:ext>
            </a:extLst>
          </p:cNvPr>
          <p:cNvSpPr/>
          <p:nvPr/>
        </p:nvSpPr>
        <p:spPr>
          <a:xfrm>
            <a:off x="8701478" y="3794608"/>
            <a:ext cx="1495041" cy="515992"/>
          </a:xfrm>
          <a:prstGeom prst="rect">
            <a:avLst/>
          </a:prstGeom>
          <a:ln>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a:t>Host N/W stack</a:t>
            </a:r>
          </a:p>
        </p:txBody>
      </p:sp>
      <p:sp>
        <p:nvSpPr>
          <p:cNvPr id="11" name="Direct Access Storage 10">
            <a:extLst>
              <a:ext uri="{FF2B5EF4-FFF2-40B4-BE49-F238E27FC236}">
                <a16:creationId xmlns:a16="http://schemas.microsoft.com/office/drawing/2014/main" id="{93A7CEC3-C61D-3371-015A-5C53FEF5E702}"/>
              </a:ext>
            </a:extLst>
          </p:cNvPr>
          <p:cNvSpPr/>
          <p:nvPr/>
        </p:nvSpPr>
        <p:spPr>
          <a:xfrm rot="16200000">
            <a:off x="8389666" y="2246338"/>
            <a:ext cx="418878" cy="836656"/>
          </a:xfrm>
          <a:prstGeom prst="flowChartMagneticDrum">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vert" rtlCol="0" anchor="ctr"/>
          <a:lstStyle/>
          <a:p>
            <a:pPr algn="ctr"/>
            <a:r>
              <a:rPr lang="en-US" sz="1600"/>
              <a:t>Socket</a:t>
            </a:r>
            <a:endParaRPr lang="en-US" sz="1400"/>
          </a:p>
        </p:txBody>
      </p:sp>
      <p:sp>
        <p:nvSpPr>
          <p:cNvPr id="12" name="Rectangle 11">
            <a:extLst>
              <a:ext uri="{FF2B5EF4-FFF2-40B4-BE49-F238E27FC236}">
                <a16:creationId xmlns:a16="http://schemas.microsoft.com/office/drawing/2014/main" id="{E08C3AED-203B-9F5E-2DB3-8AB5C0869FA6}"/>
              </a:ext>
            </a:extLst>
          </p:cNvPr>
          <p:cNvSpPr/>
          <p:nvPr/>
        </p:nvSpPr>
        <p:spPr>
          <a:xfrm>
            <a:off x="7882377" y="1290675"/>
            <a:ext cx="1433457" cy="79577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a:t>NF in host</a:t>
            </a:r>
          </a:p>
        </p:txBody>
      </p:sp>
      <p:sp>
        <p:nvSpPr>
          <p:cNvPr id="13" name="TextBox 12">
            <a:extLst>
              <a:ext uri="{FF2B5EF4-FFF2-40B4-BE49-F238E27FC236}">
                <a16:creationId xmlns:a16="http://schemas.microsoft.com/office/drawing/2014/main" id="{5455AAB3-9FAB-C73D-2C4F-D9D8F883EBA7}"/>
              </a:ext>
            </a:extLst>
          </p:cNvPr>
          <p:cNvSpPr txBox="1"/>
          <p:nvPr/>
        </p:nvSpPr>
        <p:spPr>
          <a:xfrm rot="16200000">
            <a:off x="6994498" y="1791609"/>
            <a:ext cx="1090363" cy="307777"/>
          </a:xfrm>
          <a:prstGeom prst="rect">
            <a:avLst/>
          </a:prstGeom>
          <a:noFill/>
        </p:spPr>
        <p:txBody>
          <a:bodyPr wrap="none" rtlCol="0">
            <a:spAutoFit/>
          </a:bodyPr>
          <a:lstStyle/>
          <a:p>
            <a:r>
              <a:rPr lang="en-US" sz="1400"/>
              <a:t>User space</a:t>
            </a:r>
          </a:p>
        </p:txBody>
      </p:sp>
      <p:sp>
        <p:nvSpPr>
          <p:cNvPr id="14" name="TextBox 13">
            <a:extLst>
              <a:ext uri="{FF2B5EF4-FFF2-40B4-BE49-F238E27FC236}">
                <a16:creationId xmlns:a16="http://schemas.microsoft.com/office/drawing/2014/main" id="{DF656F3B-EC13-8359-71B7-3284281C8579}"/>
              </a:ext>
            </a:extLst>
          </p:cNvPr>
          <p:cNvSpPr txBox="1"/>
          <p:nvPr/>
        </p:nvSpPr>
        <p:spPr>
          <a:xfrm rot="16200000">
            <a:off x="6910797" y="3049381"/>
            <a:ext cx="1229824" cy="307777"/>
          </a:xfrm>
          <a:prstGeom prst="rect">
            <a:avLst/>
          </a:prstGeom>
          <a:noFill/>
        </p:spPr>
        <p:txBody>
          <a:bodyPr wrap="none" rtlCol="0">
            <a:spAutoFit/>
          </a:bodyPr>
          <a:lstStyle/>
          <a:p>
            <a:r>
              <a:rPr lang="en-US" sz="1400"/>
              <a:t>Kernel space</a:t>
            </a:r>
          </a:p>
        </p:txBody>
      </p:sp>
      <p:cxnSp>
        <p:nvCxnSpPr>
          <p:cNvPr id="15" name="Elbow Connector 14">
            <a:extLst>
              <a:ext uri="{FF2B5EF4-FFF2-40B4-BE49-F238E27FC236}">
                <a16:creationId xmlns:a16="http://schemas.microsoft.com/office/drawing/2014/main" id="{30B330BF-8559-A7B0-C811-44514493414E}"/>
              </a:ext>
            </a:extLst>
          </p:cNvPr>
          <p:cNvCxnSpPr>
            <a:cxnSpLocks/>
            <a:stCxn id="8" idx="0"/>
            <a:endCxn id="9" idx="2"/>
          </p:cNvCxnSpPr>
          <p:nvPr/>
        </p:nvCxnSpPr>
        <p:spPr>
          <a:xfrm rot="5400000" flipH="1" flipV="1">
            <a:off x="9292317" y="5047394"/>
            <a:ext cx="313369" cy="2"/>
          </a:xfrm>
          <a:prstGeom prst="bentConnector3">
            <a:avLst>
              <a:gd name="adj1" fmla="val 50000"/>
            </a:avLst>
          </a:prstGeom>
          <a:ln>
            <a:headEnd type="triangle"/>
            <a:tailEnd type="triangle"/>
          </a:ln>
        </p:spPr>
        <p:style>
          <a:lnRef idx="3">
            <a:schemeClr val="accent2"/>
          </a:lnRef>
          <a:fillRef idx="0">
            <a:schemeClr val="accent2"/>
          </a:fillRef>
          <a:effectRef idx="2">
            <a:schemeClr val="accent2"/>
          </a:effectRef>
          <a:fontRef idx="minor">
            <a:schemeClr val="tx1"/>
          </a:fontRef>
        </p:style>
      </p:cxnSp>
      <p:cxnSp>
        <p:nvCxnSpPr>
          <p:cNvPr id="16" name="Elbow Connector 15">
            <a:extLst>
              <a:ext uri="{FF2B5EF4-FFF2-40B4-BE49-F238E27FC236}">
                <a16:creationId xmlns:a16="http://schemas.microsoft.com/office/drawing/2014/main" id="{3647899B-B74B-BCDE-5189-B979E91CC318}"/>
              </a:ext>
            </a:extLst>
          </p:cNvPr>
          <p:cNvCxnSpPr>
            <a:cxnSpLocks/>
            <a:stCxn id="9" idx="0"/>
            <a:endCxn id="10" idx="2"/>
          </p:cNvCxnSpPr>
          <p:nvPr/>
        </p:nvCxnSpPr>
        <p:spPr>
          <a:xfrm rot="16200000" flipV="1">
            <a:off x="9312165" y="4447435"/>
            <a:ext cx="273673" cy="3"/>
          </a:xfrm>
          <a:prstGeom prst="bentConnector3">
            <a:avLst>
              <a:gd name="adj1" fmla="val 50000"/>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26" name="Elbow Connector 25">
            <a:extLst>
              <a:ext uri="{FF2B5EF4-FFF2-40B4-BE49-F238E27FC236}">
                <a16:creationId xmlns:a16="http://schemas.microsoft.com/office/drawing/2014/main" id="{FCD7119C-26C1-D49F-B082-AC0504AB5CCD}"/>
              </a:ext>
            </a:extLst>
          </p:cNvPr>
          <p:cNvCxnSpPr>
            <a:cxnSpLocks/>
            <a:stCxn id="10" idx="0"/>
            <a:endCxn id="11" idx="1"/>
          </p:cNvCxnSpPr>
          <p:nvPr/>
        </p:nvCxnSpPr>
        <p:spPr>
          <a:xfrm rot="16200000" flipV="1">
            <a:off x="8563801" y="2909410"/>
            <a:ext cx="920503" cy="849894"/>
          </a:xfrm>
          <a:prstGeom prst="bentConnector3">
            <a:avLst>
              <a:gd name="adj1" fmla="val 50000"/>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29" name="Elbow Connector 28">
            <a:extLst>
              <a:ext uri="{FF2B5EF4-FFF2-40B4-BE49-F238E27FC236}">
                <a16:creationId xmlns:a16="http://schemas.microsoft.com/office/drawing/2014/main" id="{4CA87095-7614-498E-490B-4887F44233CC}"/>
              </a:ext>
            </a:extLst>
          </p:cNvPr>
          <p:cNvCxnSpPr>
            <a:cxnSpLocks/>
            <a:stCxn id="11" idx="4"/>
            <a:endCxn id="12" idx="2"/>
          </p:cNvCxnSpPr>
          <p:nvPr/>
        </p:nvCxnSpPr>
        <p:spPr>
          <a:xfrm rot="5400000" flipH="1" flipV="1">
            <a:off x="8414717" y="2270839"/>
            <a:ext cx="368776" cy="1"/>
          </a:xfrm>
          <a:prstGeom prst="bentConnector3">
            <a:avLst>
              <a:gd name="adj1" fmla="val 50000"/>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58" name="Rectangle 57">
            <a:extLst>
              <a:ext uri="{FF2B5EF4-FFF2-40B4-BE49-F238E27FC236}">
                <a16:creationId xmlns:a16="http://schemas.microsoft.com/office/drawing/2014/main" id="{7E7982DD-244A-FF2A-E1DA-A0289A6A4C40}"/>
              </a:ext>
            </a:extLst>
          </p:cNvPr>
          <p:cNvSpPr/>
          <p:nvPr/>
        </p:nvSpPr>
        <p:spPr>
          <a:xfrm>
            <a:off x="9811784" y="1283978"/>
            <a:ext cx="1433457" cy="79577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a:t>NF in container</a:t>
            </a:r>
          </a:p>
        </p:txBody>
      </p:sp>
      <p:sp>
        <p:nvSpPr>
          <p:cNvPr id="59" name="Direct Access Storage 58">
            <a:extLst>
              <a:ext uri="{FF2B5EF4-FFF2-40B4-BE49-F238E27FC236}">
                <a16:creationId xmlns:a16="http://schemas.microsoft.com/office/drawing/2014/main" id="{4779D152-B3AE-88E2-3741-23D76A08060B}"/>
              </a:ext>
            </a:extLst>
          </p:cNvPr>
          <p:cNvSpPr/>
          <p:nvPr/>
        </p:nvSpPr>
        <p:spPr>
          <a:xfrm rot="16200000">
            <a:off x="10319074" y="2243497"/>
            <a:ext cx="418878" cy="836656"/>
          </a:xfrm>
          <a:prstGeom prst="flowChartMagneticDrum">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vert" rtlCol="0" anchor="ctr"/>
          <a:lstStyle/>
          <a:p>
            <a:pPr algn="ctr"/>
            <a:r>
              <a:rPr lang="en-US" sz="1600"/>
              <a:t>Socket</a:t>
            </a:r>
            <a:endParaRPr lang="en-US" sz="1400"/>
          </a:p>
        </p:txBody>
      </p:sp>
      <p:sp>
        <p:nvSpPr>
          <p:cNvPr id="60" name="Rectangle 59">
            <a:extLst>
              <a:ext uri="{FF2B5EF4-FFF2-40B4-BE49-F238E27FC236}">
                <a16:creationId xmlns:a16="http://schemas.microsoft.com/office/drawing/2014/main" id="{63C71119-3C1A-DF28-52E5-97CCA4A67C41}"/>
              </a:ext>
            </a:extLst>
          </p:cNvPr>
          <p:cNvSpPr/>
          <p:nvPr/>
        </p:nvSpPr>
        <p:spPr>
          <a:xfrm>
            <a:off x="9859011" y="3101072"/>
            <a:ext cx="1339006" cy="563031"/>
          </a:xfrm>
          <a:prstGeom prst="rect">
            <a:avLst/>
          </a:prstGeom>
          <a:ln>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a:t>Container N/W stack</a:t>
            </a:r>
          </a:p>
        </p:txBody>
      </p:sp>
      <p:cxnSp>
        <p:nvCxnSpPr>
          <p:cNvPr id="63" name="Elbow Connector 62">
            <a:extLst>
              <a:ext uri="{FF2B5EF4-FFF2-40B4-BE49-F238E27FC236}">
                <a16:creationId xmlns:a16="http://schemas.microsoft.com/office/drawing/2014/main" id="{C2A8495A-FE9F-171C-43FC-A95D2B0C0B60}"/>
              </a:ext>
            </a:extLst>
          </p:cNvPr>
          <p:cNvCxnSpPr>
            <a:cxnSpLocks/>
            <a:stCxn id="10" idx="3"/>
            <a:endCxn id="60" idx="2"/>
          </p:cNvCxnSpPr>
          <p:nvPr/>
        </p:nvCxnSpPr>
        <p:spPr>
          <a:xfrm flipV="1">
            <a:off x="10196519" y="3664103"/>
            <a:ext cx="331995" cy="388501"/>
          </a:xfrm>
          <a:prstGeom prst="bentConnector2">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87" name="Elbow Connector 86">
            <a:extLst>
              <a:ext uri="{FF2B5EF4-FFF2-40B4-BE49-F238E27FC236}">
                <a16:creationId xmlns:a16="http://schemas.microsoft.com/office/drawing/2014/main" id="{E06849FC-502C-22DE-9758-5B6B267061D7}"/>
              </a:ext>
            </a:extLst>
          </p:cNvPr>
          <p:cNvCxnSpPr>
            <a:cxnSpLocks/>
            <a:stCxn id="60" idx="0"/>
            <a:endCxn id="59" idx="1"/>
          </p:cNvCxnSpPr>
          <p:nvPr/>
        </p:nvCxnSpPr>
        <p:spPr>
          <a:xfrm rot="16200000" flipV="1">
            <a:off x="10413610" y="2986167"/>
            <a:ext cx="229808" cy="1"/>
          </a:xfrm>
          <a:prstGeom prst="bentConnector3">
            <a:avLst>
              <a:gd name="adj1" fmla="val 50000"/>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8118016C-DD7D-7FE9-187C-6FB16E51ABAD}"/>
              </a:ext>
            </a:extLst>
          </p:cNvPr>
          <p:cNvCxnSpPr>
            <a:stCxn id="58" idx="2"/>
            <a:endCxn id="59" idx="4"/>
          </p:cNvCxnSpPr>
          <p:nvPr/>
        </p:nvCxnSpPr>
        <p:spPr>
          <a:xfrm>
            <a:off x="10528513" y="2079754"/>
            <a:ext cx="0" cy="372632"/>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pic>
        <p:nvPicPr>
          <p:cNvPr id="106" name="Picture 2">
            <a:extLst>
              <a:ext uri="{FF2B5EF4-FFF2-40B4-BE49-F238E27FC236}">
                <a16:creationId xmlns:a16="http://schemas.microsoft.com/office/drawing/2014/main" id="{06D9958E-1DC4-F87D-CF5B-AAAB531815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342" y="1979820"/>
            <a:ext cx="467995" cy="4679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B25BC85-1CEF-2916-4B85-A00B647EDD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759" y="4782531"/>
            <a:ext cx="467995" cy="467995"/>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2">
            <a:extLst>
              <a:ext uri="{FF2B5EF4-FFF2-40B4-BE49-F238E27FC236}">
                <a16:creationId xmlns:a16="http://schemas.microsoft.com/office/drawing/2014/main" id="{DFCB5F35-182F-9155-AAAC-9CE6F2FC82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760" y="2518172"/>
            <a:ext cx="467995" cy="467995"/>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2">
            <a:extLst>
              <a:ext uri="{FF2B5EF4-FFF2-40B4-BE49-F238E27FC236}">
                <a16:creationId xmlns:a16="http://schemas.microsoft.com/office/drawing/2014/main" id="{81688F03-99AA-366D-61C4-C8630158C8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760" y="3101072"/>
            <a:ext cx="467995" cy="467995"/>
          </a:xfrm>
          <a:prstGeom prst="rect">
            <a:avLst/>
          </a:prstGeom>
          <a:noFill/>
          <a:extLst>
            <a:ext uri="{909E8E84-426E-40DD-AFC4-6F175D3DCCD1}">
              <a14:hiddenFill xmlns:a14="http://schemas.microsoft.com/office/drawing/2010/main">
                <a:solidFill>
                  <a:srgbClr val="FFFFFF"/>
                </a:solidFill>
              </a14:hiddenFill>
            </a:ext>
          </a:extLst>
        </p:spPr>
      </p:pic>
      <p:sp>
        <p:nvSpPr>
          <p:cNvPr id="22" name="Footer Placeholder 21">
            <a:extLst>
              <a:ext uri="{FF2B5EF4-FFF2-40B4-BE49-F238E27FC236}">
                <a16:creationId xmlns:a16="http://schemas.microsoft.com/office/drawing/2014/main" id="{63FE0E0F-E58D-DF38-3B1D-4815FFE90249}"/>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366069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76443-FB08-D9FD-6C25-3C3132FF2A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526BFA-4438-FA41-58AB-92750F8023B8}"/>
              </a:ext>
            </a:extLst>
          </p:cNvPr>
          <p:cNvSpPr>
            <a:spLocks noGrp="1"/>
          </p:cNvSpPr>
          <p:nvPr>
            <p:ph type="title"/>
          </p:nvPr>
        </p:nvSpPr>
        <p:spPr/>
        <p:txBody>
          <a:bodyPr>
            <a:normAutofit/>
          </a:bodyPr>
          <a:lstStyle/>
          <a:p>
            <a:r>
              <a:rPr lang="en-US" sz="2800" dirty="0">
                <a:cs typeface="Arial"/>
              </a:rPr>
              <a:t>High performance network IO frameworks</a:t>
            </a:r>
          </a:p>
        </p:txBody>
      </p:sp>
      <p:sp>
        <p:nvSpPr>
          <p:cNvPr id="3" name="Date Placeholder 2">
            <a:extLst>
              <a:ext uri="{FF2B5EF4-FFF2-40B4-BE49-F238E27FC236}">
                <a16:creationId xmlns:a16="http://schemas.microsoft.com/office/drawing/2014/main" id="{91995833-1F49-83D8-0BA3-64BA28848ACD}"/>
              </a:ext>
            </a:extLst>
          </p:cNvPr>
          <p:cNvSpPr>
            <a:spLocks noGrp="1"/>
          </p:cNvSpPr>
          <p:nvPr>
            <p:ph type="dt" sz="half" idx="10"/>
          </p:nvPr>
        </p:nvSpPr>
        <p:spPr/>
        <p:txBody>
          <a:bodyPr/>
          <a:lstStyle/>
          <a:p>
            <a:fld id="{32146F74-8377-C646-8C5A-E26B56E6D10A}" type="datetime1">
              <a:rPr lang="en-US" smtClean="0"/>
              <a:t>11/6/24</a:t>
            </a:fld>
            <a:endParaRPr lang="en-US"/>
          </a:p>
        </p:txBody>
      </p:sp>
      <p:sp>
        <p:nvSpPr>
          <p:cNvPr id="4" name="Slide Number Placeholder 3">
            <a:extLst>
              <a:ext uri="{FF2B5EF4-FFF2-40B4-BE49-F238E27FC236}">
                <a16:creationId xmlns:a16="http://schemas.microsoft.com/office/drawing/2014/main" id="{4A2072FB-2125-1B26-511E-5FAB26737F9D}"/>
              </a:ext>
            </a:extLst>
          </p:cNvPr>
          <p:cNvSpPr>
            <a:spLocks noGrp="1"/>
          </p:cNvSpPr>
          <p:nvPr>
            <p:ph type="sldNum" sz="quarter" idx="12"/>
          </p:nvPr>
        </p:nvSpPr>
        <p:spPr/>
        <p:txBody>
          <a:bodyPr/>
          <a:lstStyle/>
          <a:p>
            <a:fld id="{9860EDB8-5305-433F-BE41-D7A86D811DB3}" type="slidenum">
              <a:rPr lang="en-US" smtClean="0"/>
              <a:pPr/>
              <a:t>3</a:t>
            </a:fld>
            <a:endParaRPr lang="en-US"/>
          </a:p>
        </p:txBody>
      </p:sp>
      <p:cxnSp>
        <p:nvCxnSpPr>
          <p:cNvPr id="28" name="Straight Connector 27">
            <a:extLst>
              <a:ext uri="{FF2B5EF4-FFF2-40B4-BE49-F238E27FC236}">
                <a16:creationId xmlns:a16="http://schemas.microsoft.com/office/drawing/2014/main" id="{CC4D8E64-D130-E7C7-B7C4-3FE75A2F1C91}"/>
              </a:ext>
            </a:extLst>
          </p:cNvPr>
          <p:cNvCxnSpPr>
            <a:cxnSpLocks/>
          </p:cNvCxnSpPr>
          <p:nvPr/>
        </p:nvCxnSpPr>
        <p:spPr>
          <a:xfrm>
            <a:off x="6771041" y="3783317"/>
            <a:ext cx="207441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9" name="Rectangle 28">
            <a:extLst>
              <a:ext uri="{FF2B5EF4-FFF2-40B4-BE49-F238E27FC236}">
                <a16:creationId xmlns:a16="http://schemas.microsoft.com/office/drawing/2014/main" id="{58CF27B1-7EAF-CE1D-DB87-D755A9551ECD}"/>
              </a:ext>
            </a:extLst>
          </p:cNvPr>
          <p:cNvSpPr/>
          <p:nvPr/>
        </p:nvSpPr>
        <p:spPr>
          <a:xfrm>
            <a:off x="6741391" y="1747166"/>
            <a:ext cx="2117015" cy="3595951"/>
          </a:xfrm>
          <a:prstGeom prst="rect">
            <a:avLst/>
          </a:prstGeom>
          <a:noFill/>
          <a:ln w="12700">
            <a:solidFill>
              <a:schemeClr val="accent1">
                <a:shade val="15000"/>
              </a:schemeClr>
            </a:solidFill>
            <a:prstDash val="solid"/>
            <a:extLst>
              <a:ext uri="{C807C97D-BFC1-408E-A445-0C87EB9F89A2}">
                <ask:lineSketchStyleProps xmlns:ask="http://schemas.microsoft.com/office/drawing/2018/sketchyshapes" sd="1219033472">
                  <a:custGeom>
                    <a:avLst/>
                    <a:gdLst>
                      <a:gd name="connsiteX0" fmla="*/ 0 w 2339788"/>
                      <a:gd name="connsiteY0" fmla="*/ 0 h 4195483"/>
                      <a:gd name="connsiteX1" fmla="*/ 561549 w 2339788"/>
                      <a:gd name="connsiteY1" fmla="*/ 0 h 4195483"/>
                      <a:gd name="connsiteX2" fmla="*/ 1076302 w 2339788"/>
                      <a:gd name="connsiteY2" fmla="*/ 0 h 4195483"/>
                      <a:gd name="connsiteX3" fmla="*/ 1708045 w 2339788"/>
                      <a:gd name="connsiteY3" fmla="*/ 0 h 4195483"/>
                      <a:gd name="connsiteX4" fmla="*/ 2339788 w 2339788"/>
                      <a:gd name="connsiteY4" fmla="*/ 0 h 4195483"/>
                      <a:gd name="connsiteX5" fmla="*/ 2339788 w 2339788"/>
                      <a:gd name="connsiteY5" fmla="*/ 657292 h 4195483"/>
                      <a:gd name="connsiteX6" fmla="*/ 2339788 w 2339788"/>
                      <a:gd name="connsiteY6" fmla="*/ 1272630 h 4195483"/>
                      <a:gd name="connsiteX7" fmla="*/ 2339788 w 2339788"/>
                      <a:gd name="connsiteY7" fmla="*/ 1971877 h 4195483"/>
                      <a:gd name="connsiteX8" fmla="*/ 2339788 w 2339788"/>
                      <a:gd name="connsiteY8" fmla="*/ 2671124 h 4195483"/>
                      <a:gd name="connsiteX9" fmla="*/ 2339788 w 2339788"/>
                      <a:gd name="connsiteY9" fmla="*/ 3286462 h 4195483"/>
                      <a:gd name="connsiteX10" fmla="*/ 2339788 w 2339788"/>
                      <a:gd name="connsiteY10" fmla="*/ 4195483 h 4195483"/>
                      <a:gd name="connsiteX11" fmla="*/ 1754841 w 2339788"/>
                      <a:gd name="connsiteY11" fmla="*/ 4195483 h 4195483"/>
                      <a:gd name="connsiteX12" fmla="*/ 1193292 w 2339788"/>
                      <a:gd name="connsiteY12" fmla="*/ 4195483 h 4195483"/>
                      <a:gd name="connsiteX13" fmla="*/ 561549 w 2339788"/>
                      <a:gd name="connsiteY13" fmla="*/ 4195483 h 4195483"/>
                      <a:gd name="connsiteX14" fmla="*/ 0 w 2339788"/>
                      <a:gd name="connsiteY14" fmla="*/ 4195483 h 4195483"/>
                      <a:gd name="connsiteX15" fmla="*/ 0 w 2339788"/>
                      <a:gd name="connsiteY15" fmla="*/ 3580145 h 4195483"/>
                      <a:gd name="connsiteX16" fmla="*/ 0 w 2339788"/>
                      <a:gd name="connsiteY16" fmla="*/ 2880898 h 4195483"/>
                      <a:gd name="connsiteX17" fmla="*/ 0 w 2339788"/>
                      <a:gd name="connsiteY17" fmla="*/ 2223606 h 4195483"/>
                      <a:gd name="connsiteX18" fmla="*/ 0 w 2339788"/>
                      <a:gd name="connsiteY18" fmla="*/ 1650223 h 4195483"/>
                      <a:gd name="connsiteX19" fmla="*/ 0 w 2339788"/>
                      <a:gd name="connsiteY19" fmla="*/ 1034886 h 4195483"/>
                      <a:gd name="connsiteX20" fmla="*/ 0 w 2339788"/>
                      <a:gd name="connsiteY20" fmla="*/ 0 h 4195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39788" h="4195483" extrusionOk="0">
                        <a:moveTo>
                          <a:pt x="0" y="0"/>
                        </a:moveTo>
                        <a:cubicBezTo>
                          <a:pt x="203981" y="1818"/>
                          <a:pt x="345272" y="-6926"/>
                          <a:pt x="561549" y="0"/>
                        </a:cubicBezTo>
                        <a:cubicBezTo>
                          <a:pt x="777826" y="6926"/>
                          <a:pt x="876112" y="1250"/>
                          <a:pt x="1076302" y="0"/>
                        </a:cubicBezTo>
                        <a:cubicBezTo>
                          <a:pt x="1276492" y="-1250"/>
                          <a:pt x="1512557" y="5126"/>
                          <a:pt x="1708045" y="0"/>
                        </a:cubicBezTo>
                        <a:cubicBezTo>
                          <a:pt x="1903533" y="-5126"/>
                          <a:pt x="2063375" y="-18231"/>
                          <a:pt x="2339788" y="0"/>
                        </a:cubicBezTo>
                        <a:cubicBezTo>
                          <a:pt x="2357004" y="269219"/>
                          <a:pt x="2312369" y="383308"/>
                          <a:pt x="2339788" y="657292"/>
                        </a:cubicBezTo>
                        <a:cubicBezTo>
                          <a:pt x="2367207" y="931276"/>
                          <a:pt x="2361647" y="1089739"/>
                          <a:pt x="2339788" y="1272630"/>
                        </a:cubicBezTo>
                        <a:cubicBezTo>
                          <a:pt x="2317929" y="1455521"/>
                          <a:pt x="2326971" y="1811524"/>
                          <a:pt x="2339788" y="1971877"/>
                        </a:cubicBezTo>
                        <a:cubicBezTo>
                          <a:pt x="2352605" y="2132230"/>
                          <a:pt x="2322586" y="2427238"/>
                          <a:pt x="2339788" y="2671124"/>
                        </a:cubicBezTo>
                        <a:cubicBezTo>
                          <a:pt x="2356990" y="2915010"/>
                          <a:pt x="2343132" y="3104030"/>
                          <a:pt x="2339788" y="3286462"/>
                        </a:cubicBezTo>
                        <a:cubicBezTo>
                          <a:pt x="2336444" y="3468894"/>
                          <a:pt x="2365369" y="3760400"/>
                          <a:pt x="2339788" y="4195483"/>
                        </a:cubicBezTo>
                        <a:cubicBezTo>
                          <a:pt x="2134717" y="4206769"/>
                          <a:pt x="2024502" y="4220541"/>
                          <a:pt x="1754841" y="4195483"/>
                        </a:cubicBezTo>
                        <a:cubicBezTo>
                          <a:pt x="1485180" y="4170425"/>
                          <a:pt x="1408944" y="4213416"/>
                          <a:pt x="1193292" y="4195483"/>
                        </a:cubicBezTo>
                        <a:cubicBezTo>
                          <a:pt x="977640" y="4177550"/>
                          <a:pt x="737571" y="4222030"/>
                          <a:pt x="561549" y="4195483"/>
                        </a:cubicBezTo>
                        <a:cubicBezTo>
                          <a:pt x="385527" y="4168936"/>
                          <a:pt x="141293" y="4182627"/>
                          <a:pt x="0" y="4195483"/>
                        </a:cubicBezTo>
                        <a:cubicBezTo>
                          <a:pt x="7705" y="4050169"/>
                          <a:pt x="19295" y="3800436"/>
                          <a:pt x="0" y="3580145"/>
                        </a:cubicBezTo>
                        <a:cubicBezTo>
                          <a:pt x="-19295" y="3359854"/>
                          <a:pt x="-9704" y="3111792"/>
                          <a:pt x="0" y="2880898"/>
                        </a:cubicBezTo>
                        <a:cubicBezTo>
                          <a:pt x="9704" y="2650004"/>
                          <a:pt x="25178" y="2371891"/>
                          <a:pt x="0" y="2223606"/>
                        </a:cubicBezTo>
                        <a:cubicBezTo>
                          <a:pt x="-25178" y="2075321"/>
                          <a:pt x="21653" y="1858457"/>
                          <a:pt x="0" y="1650223"/>
                        </a:cubicBezTo>
                        <a:cubicBezTo>
                          <a:pt x="-21653" y="1441989"/>
                          <a:pt x="28374" y="1192573"/>
                          <a:pt x="0" y="1034886"/>
                        </a:cubicBezTo>
                        <a:cubicBezTo>
                          <a:pt x="-28374" y="877199"/>
                          <a:pt x="4551" y="296565"/>
                          <a:pt x="0" y="0"/>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4AF7C79-C15A-0EB9-97FD-EF1D813C94CD}"/>
              </a:ext>
            </a:extLst>
          </p:cNvPr>
          <p:cNvSpPr/>
          <p:nvPr/>
        </p:nvSpPr>
        <p:spPr>
          <a:xfrm>
            <a:off x="7042008" y="1862820"/>
            <a:ext cx="1592793" cy="1495478"/>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1600"/>
              <a:t>NF in host/container</a:t>
            </a:r>
          </a:p>
        </p:txBody>
      </p:sp>
      <p:sp>
        <p:nvSpPr>
          <p:cNvPr id="31" name="TextBox 30">
            <a:extLst>
              <a:ext uri="{FF2B5EF4-FFF2-40B4-BE49-F238E27FC236}">
                <a16:creationId xmlns:a16="http://schemas.microsoft.com/office/drawing/2014/main" id="{7233895A-4502-DBF3-27D3-AACEE46C3E45}"/>
              </a:ext>
            </a:extLst>
          </p:cNvPr>
          <p:cNvSpPr txBox="1"/>
          <p:nvPr/>
        </p:nvSpPr>
        <p:spPr>
          <a:xfrm rot="16200000">
            <a:off x="6350098" y="2791698"/>
            <a:ext cx="1090363" cy="307777"/>
          </a:xfrm>
          <a:prstGeom prst="rect">
            <a:avLst/>
          </a:prstGeom>
          <a:noFill/>
        </p:spPr>
        <p:txBody>
          <a:bodyPr wrap="none" rtlCol="0">
            <a:spAutoFit/>
          </a:bodyPr>
          <a:lstStyle/>
          <a:p>
            <a:r>
              <a:rPr lang="en-US" sz="1400"/>
              <a:t>User space</a:t>
            </a:r>
          </a:p>
        </p:txBody>
      </p:sp>
      <p:sp>
        <p:nvSpPr>
          <p:cNvPr id="32" name="TextBox 31">
            <a:extLst>
              <a:ext uri="{FF2B5EF4-FFF2-40B4-BE49-F238E27FC236}">
                <a16:creationId xmlns:a16="http://schemas.microsoft.com/office/drawing/2014/main" id="{A4B91893-85D6-CAD0-953A-FF83FFE8BFCB}"/>
              </a:ext>
            </a:extLst>
          </p:cNvPr>
          <p:cNvSpPr txBox="1"/>
          <p:nvPr/>
        </p:nvSpPr>
        <p:spPr>
          <a:xfrm rot="16200000">
            <a:off x="6288751" y="4456717"/>
            <a:ext cx="1229824" cy="307777"/>
          </a:xfrm>
          <a:prstGeom prst="rect">
            <a:avLst/>
          </a:prstGeom>
          <a:noFill/>
        </p:spPr>
        <p:txBody>
          <a:bodyPr wrap="none" rtlCol="0">
            <a:spAutoFit/>
          </a:bodyPr>
          <a:lstStyle/>
          <a:p>
            <a:r>
              <a:rPr lang="en-US" sz="1400"/>
              <a:t>Kernel space</a:t>
            </a:r>
          </a:p>
        </p:txBody>
      </p:sp>
      <p:sp>
        <p:nvSpPr>
          <p:cNvPr id="34" name="Rounded Rectangle 33">
            <a:extLst>
              <a:ext uri="{FF2B5EF4-FFF2-40B4-BE49-F238E27FC236}">
                <a16:creationId xmlns:a16="http://schemas.microsoft.com/office/drawing/2014/main" id="{C09FB820-8C3F-76A7-B111-A787CE981E22}"/>
              </a:ext>
            </a:extLst>
          </p:cNvPr>
          <p:cNvSpPr/>
          <p:nvPr/>
        </p:nvSpPr>
        <p:spPr>
          <a:xfrm>
            <a:off x="7183569" y="5054732"/>
            <a:ext cx="1309669" cy="511637"/>
          </a:xfrm>
          <a:prstGeom prst="roundRect">
            <a:avLst>
              <a:gd name="adj" fmla="val 50000"/>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a:t>NIC</a:t>
            </a:r>
          </a:p>
        </p:txBody>
      </p:sp>
      <p:sp>
        <p:nvSpPr>
          <p:cNvPr id="35" name="Rectangle 34">
            <a:extLst>
              <a:ext uri="{FF2B5EF4-FFF2-40B4-BE49-F238E27FC236}">
                <a16:creationId xmlns:a16="http://schemas.microsoft.com/office/drawing/2014/main" id="{F63F0CDB-AAD9-14AF-3DBA-FE507A51CB43}"/>
              </a:ext>
            </a:extLst>
          </p:cNvPr>
          <p:cNvSpPr/>
          <p:nvPr/>
        </p:nvSpPr>
        <p:spPr>
          <a:xfrm>
            <a:off x="7144778" y="2622447"/>
            <a:ext cx="1387252" cy="642486"/>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a:t>CNDP Library</a:t>
            </a:r>
          </a:p>
        </p:txBody>
      </p:sp>
      <p:sp>
        <p:nvSpPr>
          <p:cNvPr id="8" name="Direct Access Storage 7">
            <a:extLst>
              <a:ext uri="{FF2B5EF4-FFF2-40B4-BE49-F238E27FC236}">
                <a16:creationId xmlns:a16="http://schemas.microsoft.com/office/drawing/2014/main" id="{071013D0-27CF-4D11-6E3F-134175B20E06}"/>
              </a:ext>
            </a:extLst>
          </p:cNvPr>
          <p:cNvSpPr/>
          <p:nvPr/>
        </p:nvSpPr>
        <p:spPr>
          <a:xfrm rot="16200000">
            <a:off x="7631974" y="3397525"/>
            <a:ext cx="418878" cy="836656"/>
          </a:xfrm>
          <a:prstGeom prst="flowChartMagneticDrum">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vert" rtlCol="0" anchor="ctr"/>
          <a:lstStyle/>
          <a:p>
            <a:pPr algn="ctr"/>
            <a:r>
              <a:rPr lang="en-US" sz="1400"/>
              <a:t>Socket</a:t>
            </a:r>
          </a:p>
        </p:txBody>
      </p:sp>
      <p:sp>
        <p:nvSpPr>
          <p:cNvPr id="9" name="Rectangle 8">
            <a:extLst>
              <a:ext uri="{FF2B5EF4-FFF2-40B4-BE49-F238E27FC236}">
                <a16:creationId xmlns:a16="http://schemas.microsoft.com/office/drawing/2014/main" id="{90B41AE5-77DE-97F6-1B54-6D45CCF463D1}"/>
              </a:ext>
            </a:extLst>
          </p:cNvPr>
          <p:cNvSpPr/>
          <p:nvPr/>
        </p:nvSpPr>
        <p:spPr>
          <a:xfrm>
            <a:off x="7263347" y="4500178"/>
            <a:ext cx="1150112" cy="306437"/>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a:t>Driver</a:t>
            </a:r>
            <a:endParaRPr lang="en-US" sz="1400"/>
          </a:p>
        </p:txBody>
      </p:sp>
      <p:sp>
        <p:nvSpPr>
          <p:cNvPr id="7" name="Rounded Rectangle 6">
            <a:extLst>
              <a:ext uri="{FF2B5EF4-FFF2-40B4-BE49-F238E27FC236}">
                <a16:creationId xmlns:a16="http://schemas.microsoft.com/office/drawing/2014/main" id="{7FA0A81A-A0D1-C32D-7D1D-5C4021C54801}"/>
              </a:ext>
            </a:extLst>
          </p:cNvPr>
          <p:cNvSpPr/>
          <p:nvPr/>
        </p:nvSpPr>
        <p:spPr>
          <a:xfrm>
            <a:off x="7450545" y="4287727"/>
            <a:ext cx="775716" cy="25814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a:t>XDP</a:t>
            </a:r>
            <a:endParaRPr lang="en-US" sz="1400"/>
          </a:p>
        </p:txBody>
      </p:sp>
      <p:cxnSp>
        <p:nvCxnSpPr>
          <p:cNvPr id="10" name="Elbow Connector 9">
            <a:extLst>
              <a:ext uri="{FF2B5EF4-FFF2-40B4-BE49-F238E27FC236}">
                <a16:creationId xmlns:a16="http://schemas.microsoft.com/office/drawing/2014/main" id="{DFD5FAE7-1662-9C6F-8B34-152DBB7C170D}"/>
              </a:ext>
            </a:extLst>
          </p:cNvPr>
          <p:cNvCxnSpPr>
            <a:cxnSpLocks/>
            <a:stCxn id="34" idx="0"/>
            <a:endCxn id="9" idx="2"/>
          </p:cNvCxnSpPr>
          <p:nvPr/>
        </p:nvCxnSpPr>
        <p:spPr>
          <a:xfrm rot="16200000" flipV="1">
            <a:off x="7714346" y="4930673"/>
            <a:ext cx="248117" cy="1"/>
          </a:xfrm>
          <a:prstGeom prst="bentConnector3">
            <a:avLst>
              <a:gd name="adj1" fmla="val 50000"/>
            </a:avLst>
          </a:prstGeom>
          <a:ln>
            <a:headEnd type="triangle"/>
            <a:tailEnd type="triangle"/>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6F866AB8-1CFB-26D9-AF9A-9C3E7DBF4A20}"/>
              </a:ext>
            </a:extLst>
          </p:cNvPr>
          <p:cNvCxnSpPr>
            <a:cxnSpLocks/>
            <a:stCxn id="8" idx="1"/>
            <a:endCxn id="7" idx="0"/>
          </p:cNvCxnSpPr>
          <p:nvPr/>
        </p:nvCxnSpPr>
        <p:spPr>
          <a:xfrm flipH="1">
            <a:off x="7838403" y="4025292"/>
            <a:ext cx="3010" cy="262435"/>
          </a:xfrm>
          <a:prstGeom prst="straightConnector1">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23" name="Straight Arrow Connector 22">
            <a:extLst>
              <a:ext uri="{FF2B5EF4-FFF2-40B4-BE49-F238E27FC236}">
                <a16:creationId xmlns:a16="http://schemas.microsoft.com/office/drawing/2014/main" id="{312B86E6-8AAB-80CB-B2EF-74B0B87EF278}"/>
              </a:ext>
            </a:extLst>
          </p:cNvPr>
          <p:cNvCxnSpPr>
            <a:cxnSpLocks/>
            <a:stCxn id="30" idx="2"/>
            <a:endCxn id="8" idx="4"/>
          </p:cNvCxnSpPr>
          <p:nvPr/>
        </p:nvCxnSpPr>
        <p:spPr>
          <a:xfrm>
            <a:off x="7838405" y="3358298"/>
            <a:ext cx="3008" cy="248116"/>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5" name="Straight Connector 4">
            <a:extLst>
              <a:ext uri="{FF2B5EF4-FFF2-40B4-BE49-F238E27FC236}">
                <a16:creationId xmlns:a16="http://schemas.microsoft.com/office/drawing/2014/main" id="{DA4D329F-CDE5-0FC7-DB2F-32972DF3D72C}"/>
              </a:ext>
            </a:extLst>
          </p:cNvPr>
          <p:cNvCxnSpPr>
            <a:cxnSpLocks/>
          </p:cNvCxnSpPr>
          <p:nvPr/>
        </p:nvCxnSpPr>
        <p:spPr>
          <a:xfrm>
            <a:off x="327383" y="3874877"/>
            <a:ext cx="211701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Rectangle 10">
            <a:extLst>
              <a:ext uri="{FF2B5EF4-FFF2-40B4-BE49-F238E27FC236}">
                <a16:creationId xmlns:a16="http://schemas.microsoft.com/office/drawing/2014/main" id="{77146E2D-EF21-606F-F822-A1819EF88D80}"/>
              </a:ext>
            </a:extLst>
          </p:cNvPr>
          <p:cNvSpPr/>
          <p:nvPr/>
        </p:nvSpPr>
        <p:spPr>
          <a:xfrm>
            <a:off x="327384" y="1747166"/>
            <a:ext cx="2117015" cy="3669141"/>
          </a:xfrm>
          <a:prstGeom prst="rect">
            <a:avLst/>
          </a:prstGeom>
          <a:noFill/>
          <a:ln w="12700">
            <a:solidFill>
              <a:schemeClr val="accent1">
                <a:shade val="15000"/>
              </a:schemeClr>
            </a:solidFill>
            <a:prstDash val="solid"/>
            <a:extLst>
              <a:ext uri="{C807C97D-BFC1-408E-A445-0C87EB9F89A2}">
                <ask:lineSketchStyleProps xmlns:ask="http://schemas.microsoft.com/office/drawing/2018/sketchyshapes" sd="1219033472">
                  <a:custGeom>
                    <a:avLst/>
                    <a:gdLst>
                      <a:gd name="connsiteX0" fmla="*/ 0 w 2339788"/>
                      <a:gd name="connsiteY0" fmla="*/ 0 h 4195483"/>
                      <a:gd name="connsiteX1" fmla="*/ 561549 w 2339788"/>
                      <a:gd name="connsiteY1" fmla="*/ 0 h 4195483"/>
                      <a:gd name="connsiteX2" fmla="*/ 1076302 w 2339788"/>
                      <a:gd name="connsiteY2" fmla="*/ 0 h 4195483"/>
                      <a:gd name="connsiteX3" fmla="*/ 1708045 w 2339788"/>
                      <a:gd name="connsiteY3" fmla="*/ 0 h 4195483"/>
                      <a:gd name="connsiteX4" fmla="*/ 2339788 w 2339788"/>
                      <a:gd name="connsiteY4" fmla="*/ 0 h 4195483"/>
                      <a:gd name="connsiteX5" fmla="*/ 2339788 w 2339788"/>
                      <a:gd name="connsiteY5" fmla="*/ 657292 h 4195483"/>
                      <a:gd name="connsiteX6" fmla="*/ 2339788 w 2339788"/>
                      <a:gd name="connsiteY6" fmla="*/ 1272630 h 4195483"/>
                      <a:gd name="connsiteX7" fmla="*/ 2339788 w 2339788"/>
                      <a:gd name="connsiteY7" fmla="*/ 1971877 h 4195483"/>
                      <a:gd name="connsiteX8" fmla="*/ 2339788 w 2339788"/>
                      <a:gd name="connsiteY8" fmla="*/ 2671124 h 4195483"/>
                      <a:gd name="connsiteX9" fmla="*/ 2339788 w 2339788"/>
                      <a:gd name="connsiteY9" fmla="*/ 3286462 h 4195483"/>
                      <a:gd name="connsiteX10" fmla="*/ 2339788 w 2339788"/>
                      <a:gd name="connsiteY10" fmla="*/ 4195483 h 4195483"/>
                      <a:gd name="connsiteX11" fmla="*/ 1754841 w 2339788"/>
                      <a:gd name="connsiteY11" fmla="*/ 4195483 h 4195483"/>
                      <a:gd name="connsiteX12" fmla="*/ 1193292 w 2339788"/>
                      <a:gd name="connsiteY12" fmla="*/ 4195483 h 4195483"/>
                      <a:gd name="connsiteX13" fmla="*/ 561549 w 2339788"/>
                      <a:gd name="connsiteY13" fmla="*/ 4195483 h 4195483"/>
                      <a:gd name="connsiteX14" fmla="*/ 0 w 2339788"/>
                      <a:gd name="connsiteY14" fmla="*/ 4195483 h 4195483"/>
                      <a:gd name="connsiteX15" fmla="*/ 0 w 2339788"/>
                      <a:gd name="connsiteY15" fmla="*/ 3580145 h 4195483"/>
                      <a:gd name="connsiteX16" fmla="*/ 0 w 2339788"/>
                      <a:gd name="connsiteY16" fmla="*/ 2880898 h 4195483"/>
                      <a:gd name="connsiteX17" fmla="*/ 0 w 2339788"/>
                      <a:gd name="connsiteY17" fmla="*/ 2223606 h 4195483"/>
                      <a:gd name="connsiteX18" fmla="*/ 0 w 2339788"/>
                      <a:gd name="connsiteY18" fmla="*/ 1650223 h 4195483"/>
                      <a:gd name="connsiteX19" fmla="*/ 0 w 2339788"/>
                      <a:gd name="connsiteY19" fmla="*/ 1034886 h 4195483"/>
                      <a:gd name="connsiteX20" fmla="*/ 0 w 2339788"/>
                      <a:gd name="connsiteY20" fmla="*/ 0 h 4195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39788" h="4195483" extrusionOk="0">
                        <a:moveTo>
                          <a:pt x="0" y="0"/>
                        </a:moveTo>
                        <a:cubicBezTo>
                          <a:pt x="203981" y="1818"/>
                          <a:pt x="345272" y="-6926"/>
                          <a:pt x="561549" y="0"/>
                        </a:cubicBezTo>
                        <a:cubicBezTo>
                          <a:pt x="777826" y="6926"/>
                          <a:pt x="876112" y="1250"/>
                          <a:pt x="1076302" y="0"/>
                        </a:cubicBezTo>
                        <a:cubicBezTo>
                          <a:pt x="1276492" y="-1250"/>
                          <a:pt x="1512557" y="5126"/>
                          <a:pt x="1708045" y="0"/>
                        </a:cubicBezTo>
                        <a:cubicBezTo>
                          <a:pt x="1903533" y="-5126"/>
                          <a:pt x="2063375" y="-18231"/>
                          <a:pt x="2339788" y="0"/>
                        </a:cubicBezTo>
                        <a:cubicBezTo>
                          <a:pt x="2357004" y="269219"/>
                          <a:pt x="2312369" y="383308"/>
                          <a:pt x="2339788" y="657292"/>
                        </a:cubicBezTo>
                        <a:cubicBezTo>
                          <a:pt x="2367207" y="931276"/>
                          <a:pt x="2361647" y="1089739"/>
                          <a:pt x="2339788" y="1272630"/>
                        </a:cubicBezTo>
                        <a:cubicBezTo>
                          <a:pt x="2317929" y="1455521"/>
                          <a:pt x="2326971" y="1811524"/>
                          <a:pt x="2339788" y="1971877"/>
                        </a:cubicBezTo>
                        <a:cubicBezTo>
                          <a:pt x="2352605" y="2132230"/>
                          <a:pt x="2322586" y="2427238"/>
                          <a:pt x="2339788" y="2671124"/>
                        </a:cubicBezTo>
                        <a:cubicBezTo>
                          <a:pt x="2356990" y="2915010"/>
                          <a:pt x="2343132" y="3104030"/>
                          <a:pt x="2339788" y="3286462"/>
                        </a:cubicBezTo>
                        <a:cubicBezTo>
                          <a:pt x="2336444" y="3468894"/>
                          <a:pt x="2365369" y="3760400"/>
                          <a:pt x="2339788" y="4195483"/>
                        </a:cubicBezTo>
                        <a:cubicBezTo>
                          <a:pt x="2134717" y="4206769"/>
                          <a:pt x="2024502" y="4220541"/>
                          <a:pt x="1754841" y="4195483"/>
                        </a:cubicBezTo>
                        <a:cubicBezTo>
                          <a:pt x="1485180" y="4170425"/>
                          <a:pt x="1408944" y="4213416"/>
                          <a:pt x="1193292" y="4195483"/>
                        </a:cubicBezTo>
                        <a:cubicBezTo>
                          <a:pt x="977640" y="4177550"/>
                          <a:pt x="737571" y="4222030"/>
                          <a:pt x="561549" y="4195483"/>
                        </a:cubicBezTo>
                        <a:cubicBezTo>
                          <a:pt x="385527" y="4168936"/>
                          <a:pt x="141293" y="4182627"/>
                          <a:pt x="0" y="4195483"/>
                        </a:cubicBezTo>
                        <a:cubicBezTo>
                          <a:pt x="7705" y="4050169"/>
                          <a:pt x="19295" y="3800436"/>
                          <a:pt x="0" y="3580145"/>
                        </a:cubicBezTo>
                        <a:cubicBezTo>
                          <a:pt x="-19295" y="3359854"/>
                          <a:pt x="-9704" y="3111792"/>
                          <a:pt x="0" y="2880898"/>
                        </a:cubicBezTo>
                        <a:cubicBezTo>
                          <a:pt x="9704" y="2650004"/>
                          <a:pt x="25178" y="2371891"/>
                          <a:pt x="0" y="2223606"/>
                        </a:cubicBezTo>
                        <a:cubicBezTo>
                          <a:pt x="-25178" y="2075321"/>
                          <a:pt x="21653" y="1858457"/>
                          <a:pt x="0" y="1650223"/>
                        </a:cubicBezTo>
                        <a:cubicBezTo>
                          <a:pt x="-21653" y="1441989"/>
                          <a:pt x="28374" y="1192573"/>
                          <a:pt x="0" y="1034886"/>
                        </a:cubicBezTo>
                        <a:cubicBezTo>
                          <a:pt x="-28374" y="877199"/>
                          <a:pt x="4551" y="296565"/>
                          <a:pt x="0" y="0"/>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68C1877-4062-2DC9-E806-DBD6D6390A8B}"/>
              </a:ext>
            </a:extLst>
          </p:cNvPr>
          <p:cNvSpPr/>
          <p:nvPr/>
        </p:nvSpPr>
        <p:spPr>
          <a:xfrm>
            <a:off x="624269" y="1862819"/>
            <a:ext cx="1592793" cy="1627943"/>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1600"/>
              <a:t>NF in host/container</a:t>
            </a:r>
          </a:p>
        </p:txBody>
      </p:sp>
      <p:sp>
        <p:nvSpPr>
          <p:cNvPr id="13" name="TextBox 12">
            <a:extLst>
              <a:ext uri="{FF2B5EF4-FFF2-40B4-BE49-F238E27FC236}">
                <a16:creationId xmlns:a16="http://schemas.microsoft.com/office/drawing/2014/main" id="{B5C13BDE-901A-14C4-C48C-B45BD5B28F6A}"/>
              </a:ext>
            </a:extLst>
          </p:cNvPr>
          <p:cNvSpPr txBox="1"/>
          <p:nvPr/>
        </p:nvSpPr>
        <p:spPr>
          <a:xfrm rot="16200000">
            <a:off x="-63910" y="2791698"/>
            <a:ext cx="1090363" cy="307777"/>
          </a:xfrm>
          <a:prstGeom prst="rect">
            <a:avLst/>
          </a:prstGeom>
          <a:noFill/>
        </p:spPr>
        <p:txBody>
          <a:bodyPr wrap="none" rtlCol="0">
            <a:spAutoFit/>
          </a:bodyPr>
          <a:lstStyle/>
          <a:p>
            <a:r>
              <a:rPr lang="en-US" sz="1400"/>
              <a:t>User space</a:t>
            </a:r>
          </a:p>
        </p:txBody>
      </p:sp>
      <p:sp>
        <p:nvSpPr>
          <p:cNvPr id="14" name="TextBox 13">
            <a:extLst>
              <a:ext uri="{FF2B5EF4-FFF2-40B4-BE49-F238E27FC236}">
                <a16:creationId xmlns:a16="http://schemas.microsoft.com/office/drawing/2014/main" id="{65A606D3-7C22-A31B-EB4B-F060B526D326}"/>
              </a:ext>
            </a:extLst>
          </p:cNvPr>
          <p:cNvSpPr txBox="1"/>
          <p:nvPr/>
        </p:nvSpPr>
        <p:spPr>
          <a:xfrm rot="16200000">
            <a:off x="-125257" y="4456717"/>
            <a:ext cx="1229824" cy="307777"/>
          </a:xfrm>
          <a:prstGeom prst="rect">
            <a:avLst/>
          </a:prstGeom>
          <a:noFill/>
        </p:spPr>
        <p:txBody>
          <a:bodyPr wrap="none" rtlCol="0">
            <a:spAutoFit/>
          </a:bodyPr>
          <a:lstStyle/>
          <a:p>
            <a:r>
              <a:rPr lang="en-US" sz="1400"/>
              <a:t>Kernel space</a:t>
            </a:r>
          </a:p>
        </p:txBody>
      </p:sp>
      <p:sp>
        <p:nvSpPr>
          <p:cNvPr id="15" name="Rounded Rectangle 14">
            <a:extLst>
              <a:ext uri="{FF2B5EF4-FFF2-40B4-BE49-F238E27FC236}">
                <a16:creationId xmlns:a16="http://schemas.microsoft.com/office/drawing/2014/main" id="{080D0694-C045-2B01-85D9-9D3207D01370}"/>
              </a:ext>
            </a:extLst>
          </p:cNvPr>
          <p:cNvSpPr/>
          <p:nvPr/>
        </p:nvSpPr>
        <p:spPr>
          <a:xfrm>
            <a:off x="765830" y="5106836"/>
            <a:ext cx="1309669" cy="511637"/>
          </a:xfrm>
          <a:prstGeom prst="roundRect">
            <a:avLst>
              <a:gd name="adj" fmla="val 50000"/>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a:t>NIC</a:t>
            </a:r>
          </a:p>
        </p:txBody>
      </p:sp>
      <p:sp>
        <p:nvSpPr>
          <p:cNvPr id="16" name="Rectangle 15">
            <a:extLst>
              <a:ext uri="{FF2B5EF4-FFF2-40B4-BE49-F238E27FC236}">
                <a16:creationId xmlns:a16="http://schemas.microsoft.com/office/drawing/2014/main" id="{44C53F6C-6B1D-86EB-6E9B-E10516EBEA5C}"/>
              </a:ext>
            </a:extLst>
          </p:cNvPr>
          <p:cNvSpPr/>
          <p:nvPr/>
        </p:nvSpPr>
        <p:spPr>
          <a:xfrm>
            <a:off x="727039" y="2622447"/>
            <a:ext cx="1387252" cy="642486"/>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a:t>DPDK Library</a:t>
            </a:r>
          </a:p>
        </p:txBody>
      </p:sp>
      <p:cxnSp>
        <p:nvCxnSpPr>
          <p:cNvPr id="17" name="Elbow Connector 16">
            <a:extLst>
              <a:ext uri="{FF2B5EF4-FFF2-40B4-BE49-F238E27FC236}">
                <a16:creationId xmlns:a16="http://schemas.microsoft.com/office/drawing/2014/main" id="{91A0456C-D82D-C140-ED33-E212ABA5146E}"/>
              </a:ext>
            </a:extLst>
          </p:cNvPr>
          <p:cNvCxnSpPr>
            <a:cxnSpLocks/>
            <a:stCxn id="15" idx="0"/>
            <a:endCxn id="12" idx="2"/>
          </p:cNvCxnSpPr>
          <p:nvPr/>
        </p:nvCxnSpPr>
        <p:spPr>
          <a:xfrm rot="5400000" flipH="1" flipV="1">
            <a:off x="612628" y="4298799"/>
            <a:ext cx="1616074" cy="1"/>
          </a:xfrm>
          <a:prstGeom prst="bentConnector3">
            <a:avLst>
              <a:gd name="adj1" fmla="val 50000"/>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19" name="TextBox 18">
            <a:extLst>
              <a:ext uri="{FF2B5EF4-FFF2-40B4-BE49-F238E27FC236}">
                <a16:creationId xmlns:a16="http://schemas.microsoft.com/office/drawing/2014/main" id="{AD3A72A6-F3A5-CFF7-8870-0B4C52BA29FF}"/>
              </a:ext>
            </a:extLst>
          </p:cNvPr>
          <p:cNvSpPr txBox="1"/>
          <p:nvPr/>
        </p:nvSpPr>
        <p:spPr>
          <a:xfrm>
            <a:off x="270882" y="904166"/>
            <a:ext cx="5604372" cy="923330"/>
          </a:xfrm>
          <a:prstGeom prst="rect">
            <a:avLst/>
          </a:prstGeom>
          <a:noFill/>
        </p:spPr>
        <p:txBody>
          <a:bodyPr wrap="square">
            <a:spAutoFit/>
          </a:bodyPr>
          <a:lstStyle/>
          <a:p>
            <a:pPr algn="ctr"/>
            <a:r>
              <a:rPr lang="en-IN" sz="1800" b="1">
                <a:solidFill>
                  <a:schemeClr val="tx1">
                    <a:lumMod val="75000"/>
                    <a:lumOff val="25000"/>
                  </a:schemeClr>
                </a:solidFill>
                <a:latin typeface="Arial"/>
                <a:cs typeface="Arial"/>
              </a:rPr>
              <a:t>Data Path Development Kit (DPDK)</a:t>
            </a:r>
          </a:p>
          <a:p>
            <a:pPr algn="ctr"/>
            <a:r>
              <a:rPr lang="en-US"/>
              <a:t>Kernel Bypass using user-space polling</a:t>
            </a:r>
          </a:p>
          <a:p>
            <a:pPr algn="ctr"/>
            <a:endParaRPr lang="en-US"/>
          </a:p>
        </p:txBody>
      </p:sp>
      <p:sp>
        <p:nvSpPr>
          <p:cNvPr id="21" name="TextBox 20">
            <a:extLst>
              <a:ext uri="{FF2B5EF4-FFF2-40B4-BE49-F238E27FC236}">
                <a16:creationId xmlns:a16="http://schemas.microsoft.com/office/drawing/2014/main" id="{6F63EA28-CFDA-9AB4-C01C-415EDCC7BADD}"/>
              </a:ext>
            </a:extLst>
          </p:cNvPr>
          <p:cNvSpPr txBox="1"/>
          <p:nvPr/>
        </p:nvSpPr>
        <p:spPr>
          <a:xfrm>
            <a:off x="5955842" y="940054"/>
            <a:ext cx="5781358" cy="923330"/>
          </a:xfrm>
          <a:prstGeom prst="rect">
            <a:avLst/>
          </a:prstGeom>
          <a:noFill/>
        </p:spPr>
        <p:txBody>
          <a:bodyPr wrap="square">
            <a:spAutoFit/>
          </a:bodyPr>
          <a:lstStyle/>
          <a:p>
            <a:pPr algn="ctr"/>
            <a:r>
              <a:rPr lang="en-IN" sz="1800" b="1">
                <a:solidFill>
                  <a:schemeClr val="tx1">
                    <a:lumMod val="75000"/>
                    <a:lumOff val="25000"/>
                  </a:schemeClr>
                </a:solidFill>
                <a:latin typeface="Arial"/>
                <a:cs typeface="Arial"/>
              </a:rPr>
              <a:t>Cloud Native Data Plane (CNDP)</a:t>
            </a:r>
            <a:br>
              <a:rPr lang="en-IN" sz="1800" b="1">
                <a:solidFill>
                  <a:schemeClr val="tx1">
                    <a:lumMod val="75000"/>
                    <a:lumOff val="25000"/>
                  </a:schemeClr>
                </a:solidFill>
                <a:latin typeface="Arial"/>
                <a:cs typeface="Arial"/>
              </a:rPr>
            </a:br>
            <a:r>
              <a:rPr lang="en-US"/>
              <a:t>Kernel Bypass using eBPF XDP hook</a:t>
            </a:r>
          </a:p>
          <a:p>
            <a:pPr algn="ctr"/>
            <a:endParaRPr lang="en-US"/>
          </a:p>
        </p:txBody>
      </p:sp>
      <p:pic>
        <p:nvPicPr>
          <p:cNvPr id="33" name="Picture 4">
            <a:extLst>
              <a:ext uri="{FF2B5EF4-FFF2-40B4-BE49-F238E27FC236}">
                <a16:creationId xmlns:a16="http://schemas.microsoft.com/office/drawing/2014/main" id="{17A49E8C-2C46-FDDA-9B46-FA60448A2B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420" y="1761063"/>
            <a:ext cx="467995" cy="467995"/>
          </a:xfrm>
          <a:prstGeom prst="rect">
            <a:avLst/>
          </a:prstGeom>
          <a:noFill/>
          <a:extLst>
            <a:ext uri="{909E8E84-426E-40DD-AFC4-6F175D3DCCD1}">
              <a14:hiddenFill xmlns:a14="http://schemas.microsoft.com/office/drawing/2010/main">
                <a:solidFill>
                  <a:srgbClr val="FFFFFF"/>
                </a:solidFill>
              </a14:hiddenFill>
            </a:ext>
          </a:extLst>
        </p:spPr>
      </p:pic>
      <p:sp>
        <p:nvSpPr>
          <p:cNvPr id="36" name="Content Placeholder 9">
            <a:extLst>
              <a:ext uri="{FF2B5EF4-FFF2-40B4-BE49-F238E27FC236}">
                <a16:creationId xmlns:a16="http://schemas.microsoft.com/office/drawing/2014/main" id="{1AC93F55-6149-4950-321D-5B8F10A835E1}"/>
              </a:ext>
            </a:extLst>
          </p:cNvPr>
          <p:cNvSpPr txBox="1">
            <a:spLocks/>
          </p:cNvSpPr>
          <p:nvPr/>
        </p:nvSpPr>
        <p:spPr>
          <a:xfrm>
            <a:off x="2735673" y="2335732"/>
            <a:ext cx="2333264" cy="1312213"/>
          </a:xfrm>
          <a:prstGeom prst="rect">
            <a:avLst/>
          </a:prstGeom>
          <a:noFill/>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IN" sz="2000">
                <a:solidFill>
                  <a:schemeClr val="accent6">
                    <a:lumMod val="75000"/>
                  </a:schemeClr>
                </a:solidFill>
                <a:latin typeface="Arial"/>
                <a:cs typeface="Arial"/>
              </a:rPr>
              <a:t>Zero Copy</a:t>
            </a:r>
          </a:p>
          <a:p>
            <a:pPr marL="0" indent="0" algn="ctr">
              <a:lnSpc>
                <a:spcPct val="100000"/>
              </a:lnSpc>
              <a:buFont typeface="Arial" panose="020B0604020202020204" pitchFamily="34" charset="0"/>
              <a:buNone/>
            </a:pPr>
            <a:r>
              <a:rPr lang="en-IN" sz="2000">
                <a:solidFill>
                  <a:schemeClr val="accent6">
                    <a:lumMod val="75000"/>
                  </a:schemeClr>
                </a:solidFill>
                <a:latin typeface="Arial"/>
                <a:cs typeface="Arial"/>
              </a:rPr>
              <a:t>Reduced context switches</a:t>
            </a:r>
          </a:p>
        </p:txBody>
      </p:sp>
      <p:pic>
        <p:nvPicPr>
          <p:cNvPr id="37" name="Picture 2">
            <a:extLst>
              <a:ext uri="{FF2B5EF4-FFF2-40B4-BE49-F238E27FC236}">
                <a16:creationId xmlns:a16="http://schemas.microsoft.com/office/drawing/2014/main" id="{CB79FB38-8633-304D-36D9-929CF49F1F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3923" y="3867095"/>
            <a:ext cx="467995" cy="467995"/>
          </a:xfrm>
          <a:prstGeom prst="rect">
            <a:avLst/>
          </a:prstGeom>
          <a:noFill/>
          <a:extLst>
            <a:ext uri="{909E8E84-426E-40DD-AFC4-6F175D3DCCD1}">
              <a14:hiddenFill xmlns:a14="http://schemas.microsoft.com/office/drawing/2010/main">
                <a:solidFill>
                  <a:srgbClr val="FFFFFF"/>
                </a:solidFill>
              </a14:hiddenFill>
            </a:ext>
          </a:extLst>
        </p:spPr>
      </p:pic>
      <p:sp>
        <p:nvSpPr>
          <p:cNvPr id="38" name="Content Placeholder 9">
            <a:extLst>
              <a:ext uri="{FF2B5EF4-FFF2-40B4-BE49-F238E27FC236}">
                <a16:creationId xmlns:a16="http://schemas.microsoft.com/office/drawing/2014/main" id="{C5F49198-D0EA-8218-5F73-C01C78AA80A6}"/>
              </a:ext>
            </a:extLst>
          </p:cNvPr>
          <p:cNvSpPr txBox="1">
            <a:spLocks/>
          </p:cNvSpPr>
          <p:nvPr/>
        </p:nvSpPr>
        <p:spPr>
          <a:xfrm>
            <a:off x="2778854" y="4437149"/>
            <a:ext cx="2333264" cy="1312213"/>
          </a:xfrm>
          <a:prstGeom prst="rect">
            <a:avLst/>
          </a:prstGeom>
          <a:ln w="12700">
            <a:noFill/>
          </a:ln>
        </p:spPr>
        <p:txBody>
          <a:bodyPr vert="horz" lIns="91440" tIns="45720" rIns="91440" bIns="45720" rtlCol="0" anchor="t">
            <a:normAutofit fontScale="92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IN" sz="2000">
                <a:solidFill>
                  <a:srgbClr val="C00000"/>
                </a:solidFill>
                <a:latin typeface="Arial"/>
                <a:cs typeface="Arial"/>
              </a:rPr>
              <a:t>N/W stack has no control over NIC</a:t>
            </a:r>
          </a:p>
          <a:p>
            <a:pPr marL="0" indent="0" algn="ctr">
              <a:lnSpc>
                <a:spcPct val="100000"/>
              </a:lnSpc>
              <a:buFont typeface="Arial" panose="020B0604020202020204" pitchFamily="34" charset="0"/>
              <a:buNone/>
            </a:pPr>
            <a:r>
              <a:rPr lang="en-IN" sz="2000">
                <a:solidFill>
                  <a:srgbClr val="C00000"/>
                </a:solidFill>
                <a:latin typeface="Arial"/>
                <a:cs typeface="Arial"/>
              </a:rPr>
              <a:t>Application rewrite is required</a:t>
            </a:r>
          </a:p>
        </p:txBody>
      </p:sp>
      <p:sp>
        <p:nvSpPr>
          <p:cNvPr id="39" name="Content Placeholder 9">
            <a:extLst>
              <a:ext uri="{FF2B5EF4-FFF2-40B4-BE49-F238E27FC236}">
                <a16:creationId xmlns:a16="http://schemas.microsoft.com/office/drawing/2014/main" id="{48EC5C16-BF5C-8B46-D9F2-221886391715}"/>
              </a:ext>
            </a:extLst>
          </p:cNvPr>
          <p:cNvSpPr txBox="1">
            <a:spLocks/>
          </p:cNvSpPr>
          <p:nvPr/>
        </p:nvSpPr>
        <p:spPr>
          <a:xfrm>
            <a:off x="9260769" y="2335732"/>
            <a:ext cx="2333264" cy="1312213"/>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IN" sz="2000">
                <a:solidFill>
                  <a:schemeClr val="accent6">
                    <a:lumMod val="75000"/>
                  </a:schemeClr>
                </a:solidFill>
                <a:latin typeface="Arial"/>
                <a:cs typeface="Arial"/>
              </a:rPr>
              <a:t>Zero Copy</a:t>
            </a:r>
          </a:p>
          <a:p>
            <a:pPr marL="0" indent="0" algn="ctr">
              <a:lnSpc>
                <a:spcPct val="100000"/>
              </a:lnSpc>
              <a:buFont typeface="Arial" panose="020B0604020202020204" pitchFamily="34" charset="0"/>
              <a:buNone/>
            </a:pPr>
            <a:r>
              <a:rPr lang="en-IN" sz="2000">
                <a:solidFill>
                  <a:schemeClr val="accent6">
                    <a:lumMod val="75000"/>
                  </a:schemeClr>
                </a:solidFill>
                <a:latin typeface="Arial"/>
                <a:cs typeface="Arial"/>
              </a:rPr>
              <a:t>Traditional N/W stack can use NIC</a:t>
            </a:r>
          </a:p>
        </p:txBody>
      </p:sp>
      <p:pic>
        <p:nvPicPr>
          <p:cNvPr id="40" name="Picture 4">
            <a:extLst>
              <a:ext uri="{FF2B5EF4-FFF2-40B4-BE49-F238E27FC236}">
                <a16:creationId xmlns:a16="http://schemas.microsoft.com/office/drawing/2014/main" id="{9FF3A57D-79F4-416A-94E5-4DE3AE8FFB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3403" y="1766243"/>
            <a:ext cx="467995" cy="467995"/>
          </a:xfrm>
          <a:prstGeom prst="rect">
            <a:avLst/>
          </a:prstGeom>
          <a:noFill/>
          <a:extLst>
            <a:ext uri="{909E8E84-426E-40DD-AFC4-6F175D3DCCD1}">
              <a14:hiddenFill xmlns:a14="http://schemas.microsoft.com/office/drawing/2010/main">
                <a:solidFill>
                  <a:srgbClr val="FFFFFF"/>
                </a:solidFill>
              </a14:hiddenFill>
            </a:ext>
          </a:extLst>
        </p:spPr>
      </p:pic>
      <p:sp>
        <p:nvSpPr>
          <p:cNvPr id="41" name="Content Placeholder 9">
            <a:extLst>
              <a:ext uri="{FF2B5EF4-FFF2-40B4-BE49-F238E27FC236}">
                <a16:creationId xmlns:a16="http://schemas.microsoft.com/office/drawing/2014/main" id="{A2B0F1EB-CBD6-7E56-9E1B-FB17411F9C4E}"/>
              </a:ext>
            </a:extLst>
          </p:cNvPr>
          <p:cNvSpPr txBox="1">
            <a:spLocks/>
          </p:cNvSpPr>
          <p:nvPr/>
        </p:nvSpPr>
        <p:spPr>
          <a:xfrm>
            <a:off x="9273511" y="4420529"/>
            <a:ext cx="2333264" cy="767832"/>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IN" sz="2000">
                <a:solidFill>
                  <a:srgbClr val="C00000"/>
                </a:solidFill>
                <a:latin typeface="Arial"/>
                <a:cs typeface="Arial"/>
              </a:rPr>
              <a:t>Application rewrite is required</a:t>
            </a:r>
          </a:p>
        </p:txBody>
      </p:sp>
      <p:pic>
        <p:nvPicPr>
          <p:cNvPr id="42" name="Picture 2">
            <a:extLst>
              <a:ext uri="{FF2B5EF4-FFF2-40B4-BE49-F238E27FC236}">
                <a16:creationId xmlns:a16="http://schemas.microsoft.com/office/drawing/2014/main" id="{033EB50B-CE45-503E-7D01-41E9F8377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93402" y="3867096"/>
            <a:ext cx="467995" cy="467995"/>
          </a:xfrm>
          <a:prstGeom prst="rect">
            <a:avLst/>
          </a:prstGeom>
          <a:noFill/>
          <a:extLst>
            <a:ext uri="{909E8E84-426E-40DD-AFC4-6F175D3DCCD1}">
              <a14:hiddenFill xmlns:a14="http://schemas.microsoft.com/office/drawing/2010/main">
                <a:solidFill>
                  <a:srgbClr val="FFFFFF"/>
                </a:solidFill>
              </a14:hiddenFill>
            </a:ext>
          </a:extLst>
        </p:spPr>
      </p:pic>
      <p:sp>
        <p:nvSpPr>
          <p:cNvPr id="25" name="Footer Placeholder 21">
            <a:extLst>
              <a:ext uri="{FF2B5EF4-FFF2-40B4-BE49-F238E27FC236}">
                <a16:creationId xmlns:a16="http://schemas.microsoft.com/office/drawing/2014/main" id="{0267D69E-9129-C45F-4651-48FA82B8FA4A}"/>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2914144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E571B-DA4F-A96D-375E-E167368CA5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BFB37-49AF-750D-328B-22CB4979D5DF}"/>
              </a:ext>
            </a:extLst>
          </p:cNvPr>
          <p:cNvSpPr>
            <a:spLocks noGrp="1"/>
          </p:cNvSpPr>
          <p:nvPr>
            <p:ph type="title"/>
          </p:nvPr>
        </p:nvSpPr>
        <p:spPr/>
        <p:txBody>
          <a:bodyPr>
            <a:normAutofit/>
          </a:bodyPr>
          <a:lstStyle/>
          <a:p>
            <a:r>
              <a:rPr lang="en-US" sz="2800">
                <a:cs typeface="Arial"/>
              </a:rPr>
              <a:t>DPDK vs. CNDP</a:t>
            </a:r>
          </a:p>
        </p:txBody>
      </p:sp>
      <p:sp>
        <p:nvSpPr>
          <p:cNvPr id="3" name="Date Placeholder 2">
            <a:extLst>
              <a:ext uri="{FF2B5EF4-FFF2-40B4-BE49-F238E27FC236}">
                <a16:creationId xmlns:a16="http://schemas.microsoft.com/office/drawing/2014/main" id="{720C6F7F-AC0E-5346-957B-D47CF9B4A771}"/>
              </a:ext>
            </a:extLst>
          </p:cNvPr>
          <p:cNvSpPr>
            <a:spLocks noGrp="1"/>
          </p:cNvSpPr>
          <p:nvPr>
            <p:ph type="dt" sz="half" idx="10"/>
          </p:nvPr>
        </p:nvSpPr>
        <p:spPr/>
        <p:txBody>
          <a:bodyPr/>
          <a:lstStyle/>
          <a:p>
            <a:fld id="{E71F2390-7449-714A-8F74-8C11CFE7E73B}" type="datetime1">
              <a:rPr lang="en-US" smtClean="0"/>
              <a:t>11/6/24</a:t>
            </a:fld>
            <a:endParaRPr lang="en-US"/>
          </a:p>
        </p:txBody>
      </p:sp>
      <p:sp>
        <p:nvSpPr>
          <p:cNvPr id="4" name="Slide Number Placeholder 3">
            <a:extLst>
              <a:ext uri="{FF2B5EF4-FFF2-40B4-BE49-F238E27FC236}">
                <a16:creationId xmlns:a16="http://schemas.microsoft.com/office/drawing/2014/main" id="{A3C503C0-9D39-67FB-2A64-E0CEA5027438}"/>
              </a:ext>
            </a:extLst>
          </p:cNvPr>
          <p:cNvSpPr>
            <a:spLocks noGrp="1"/>
          </p:cNvSpPr>
          <p:nvPr>
            <p:ph type="sldNum" sz="quarter" idx="12"/>
          </p:nvPr>
        </p:nvSpPr>
        <p:spPr/>
        <p:txBody>
          <a:bodyPr/>
          <a:lstStyle/>
          <a:p>
            <a:fld id="{9860EDB8-5305-433F-BE41-D7A86D811DB3}" type="slidenum">
              <a:rPr lang="en-US" smtClean="0"/>
              <a:pPr/>
              <a:t>4</a:t>
            </a:fld>
            <a:endParaRPr lang="en-US"/>
          </a:p>
        </p:txBody>
      </p:sp>
      <p:pic>
        <p:nvPicPr>
          <p:cNvPr id="14" name="Picture 13">
            <a:extLst>
              <a:ext uri="{FF2B5EF4-FFF2-40B4-BE49-F238E27FC236}">
                <a16:creationId xmlns:a16="http://schemas.microsoft.com/office/drawing/2014/main" id="{95240A21-486A-CCFB-277B-DBB2BE7F8D77}"/>
              </a:ext>
            </a:extLst>
          </p:cNvPr>
          <p:cNvPicPr>
            <a:picLocks noChangeAspect="1"/>
          </p:cNvPicPr>
          <p:nvPr/>
        </p:nvPicPr>
        <p:blipFill>
          <a:blip r:embed="rId3"/>
          <a:srcRect r="49501"/>
          <a:stretch/>
        </p:blipFill>
        <p:spPr>
          <a:xfrm>
            <a:off x="505366" y="1089277"/>
            <a:ext cx="4111781" cy="3070009"/>
          </a:xfrm>
          <a:prstGeom prst="rect">
            <a:avLst/>
          </a:prstGeom>
        </p:spPr>
      </p:pic>
      <p:sp>
        <p:nvSpPr>
          <p:cNvPr id="19" name="TextBox 18">
            <a:extLst>
              <a:ext uri="{FF2B5EF4-FFF2-40B4-BE49-F238E27FC236}">
                <a16:creationId xmlns:a16="http://schemas.microsoft.com/office/drawing/2014/main" id="{02AD060B-8F51-43D8-8534-4B4D6079FFE2}"/>
              </a:ext>
            </a:extLst>
          </p:cNvPr>
          <p:cNvSpPr txBox="1"/>
          <p:nvPr/>
        </p:nvSpPr>
        <p:spPr>
          <a:xfrm>
            <a:off x="296792" y="4364790"/>
            <a:ext cx="5143396" cy="369332"/>
          </a:xfrm>
          <a:prstGeom prst="rect">
            <a:avLst/>
          </a:prstGeom>
          <a:noFill/>
        </p:spPr>
        <p:txBody>
          <a:bodyPr wrap="none" rtlCol="0">
            <a:spAutoFit/>
          </a:bodyPr>
          <a:lstStyle/>
          <a:p>
            <a:r>
              <a:rPr lang="en-US"/>
              <a:t>DPDK outperforms CNDP in terms of throughput</a:t>
            </a:r>
          </a:p>
        </p:txBody>
      </p:sp>
      <p:grpSp>
        <p:nvGrpSpPr>
          <p:cNvPr id="26" name="Group 25">
            <a:extLst>
              <a:ext uri="{FF2B5EF4-FFF2-40B4-BE49-F238E27FC236}">
                <a16:creationId xmlns:a16="http://schemas.microsoft.com/office/drawing/2014/main" id="{6A21556B-3EC8-82A3-D4DD-0455856C93B8}"/>
              </a:ext>
            </a:extLst>
          </p:cNvPr>
          <p:cNvGrpSpPr/>
          <p:nvPr/>
        </p:nvGrpSpPr>
        <p:grpSpPr>
          <a:xfrm>
            <a:off x="3269806" y="5350194"/>
            <a:ext cx="5652387" cy="762379"/>
            <a:chOff x="2985250" y="5066272"/>
            <a:chExt cx="5652387" cy="762379"/>
          </a:xfrm>
        </p:grpSpPr>
        <p:sp>
          <p:nvSpPr>
            <p:cNvPr id="16" name="Content Placeholder 9">
              <a:extLst>
                <a:ext uri="{FF2B5EF4-FFF2-40B4-BE49-F238E27FC236}">
                  <a16:creationId xmlns:a16="http://schemas.microsoft.com/office/drawing/2014/main" id="{17AC83FB-D6F2-5F56-C45D-5CBF308B543A}"/>
                </a:ext>
              </a:extLst>
            </p:cNvPr>
            <p:cNvSpPr txBox="1">
              <a:spLocks/>
            </p:cNvSpPr>
            <p:nvPr/>
          </p:nvSpPr>
          <p:spPr>
            <a:xfrm>
              <a:off x="3736597" y="5066273"/>
              <a:ext cx="2255663" cy="751347"/>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IN" sz="2000">
                  <a:solidFill>
                    <a:schemeClr val="tx1">
                      <a:lumMod val="75000"/>
                      <a:lumOff val="25000"/>
                    </a:schemeClr>
                  </a:solidFill>
                  <a:latin typeface="Arial"/>
                  <a:cs typeface="Arial"/>
                </a:rPr>
                <a:t>For Performance</a:t>
              </a:r>
              <a:br>
                <a:rPr lang="en-IN" sz="2000">
                  <a:solidFill>
                    <a:schemeClr val="tx1">
                      <a:lumMod val="75000"/>
                      <a:lumOff val="25000"/>
                    </a:schemeClr>
                  </a:solidFill>
                  <a:latin typeface="Arial"/>
                  <a:cs typeface="Arial"/>
                </a:rPr>
              </a:br>
              <a:r>
                <a:rPr lang="en-IN" sz="2000" b="1">
                  <a:solidFill>
                    <a:schemeClr val="tx1">
                      <a:lumMod val="75000"/>
                      <a:lumOff val="25000"/>
                    </a:schemeClr>
                  </a:solidFill>
                  <a:latin typeface="Arial"/>
                  <a:cs typeface="Arial"/>
                </a:rPr>
                <a:t>DPDK</a:t>
              </a:r>
            </a:p>
          </p:txBody>
        </p:sp>
        <p:pic>
          <p:nvPicPr>
            <p:cNvPr id="4098" name="Picture 2">
              <a:extLst>
                <a:ext uri="{FF2B5EF4-FFF2-40B4-BE49-F238E27FC236}">
                  <a16:creationId xmlns:a16="http://schemas.microsoft.com/office/drawing/2014/main" id="{92BEE8DD-8BF1-0CAA-0AEF-36ED8EBD3D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5250" y="5066272"/>
              <a:ext cx="751347" cy="75134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203F16AB-7780-0E13-FC44-55D2030FD8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7973" y="5077304"/>
              <a:ext cx="751347" cy="751347"/>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EDDCD297-8F92-3F8B-AE8B-FCEB5E85A11C}"/>
                </a:ext>
              </a:extLst>
            </p:cNvPr>
            <p:cNvSpPr txBox="1"/>
            <p:nvPr/>
          </p:nvSpPr>
          <p:spPr>
            <a:xfrm>
              <a:off x="7059320" y="5125733"/>
              <a:ext cx="1578317" cy="646331"/>
            </a:xfrm>
            <a:prstGeom prst="rect">
              <a:avLst/>
            </a:prstGeom>
            <a:noFill/>
          </p:spPr>
          <p:txBody>
            <a:bodyPr wrap="none" rtlCol="0">
              <a:spAutoFit/>
            </a:bodyPr>
            <a:lstStyle/>
            <a:p>
              <a:r>
                <a:rPr lang="en-IN" sz="1800" dirty="0">
                  <a:solidFill>
                    <a:schemeClr val="tx1">
                      <a:lumMod val="75000"/>
                      <a:lumOff val="25000"/>
                    </a:schemeClr>
                  </a:solidFill>
                  <a:latin typeface="Arial"/>
                  <a:cs typeface="Arial"/>
                </a:rPr>
                <a:t>For Efficiency</a:t>
              </a:r>
              <a:br>
                <a:rPr lang="en-IN" sz="1800" dirty="0">
                  <a:solidFill>
                    <a:schemeClr val="tx1">
                      <a:lumMod val="75000"/>
                      <a:lumOff val="25000"/>
                    </a:schemeClr>
                  </a:solidFill>
                  <a:latin typeface="Arial"/>
                  <a:cs typeface="Arial"/>
                </a:rPr>
              </a:br>
              <a:r>
                <a:rPr lang="en-IN" sz="1800" b="1" dirty="0">
                  <a:solidFill>
                    <a:schemeClr val="tx1">
                      <a:lumMod val="75000"/>
                      <a:lumOff val="25000"/>
                    </a:schemeClr>
                  </a:solidFill>
                  <a:latin typeface="Arial"/>
                  <a:cs typeface="Arial"/>
                </a:rPr>
                <a:t>CNDP</a:t>
              </a:r>
            </a:p>
          </p:txBody>
        </p:sp>
      </p:grpSp>
      <p:sp>
        <p:nvSpPr>
          <p:cNvPr id="25" name="TextBox 24">
            <a:extLst>
              <a:ext uri="{FF2B5EF4-FFF2-40B4-BE49-F238E27FC236}">
                <a16:creationId xmlns:a16="http://schemas.microsoft.com/office/drawing/2014/main" id="{85A066E9-9F84-F209-1380-041B055EF536}"/>
              </a:ext>
            </a:extLst>
          </p:cNvPr>
          <p:cNvSpPr txBox="1"/>
          <p:nvPr/>
        </p:nvSpPr>
        <p:spPr>
          <a:xfrm>
            <a:off x="5959679" y="4364790"/>
            <a:ext cx="4848443" cy="369332"/>
          </a:xfrm>
          <a:prstGeom prst="rect">
            <a:avLst/>
          </a:prstGeom>
          <a:noFill/>
        </p:spPr>
        <p:txBody>
          <a:bodyPr wrap="none" lIns="91440" tIns="45720" rIns="91440" bIns="45720" rtlCol="0" anchor="t">
            <a:spAutoFit/>
          </a:bodyPr>
          <a:lstStyle/>
          <a:p>
            <a:r>
              <a:rPr lang="en-US"/>
              <a:t>CNDP’s CPU utilization is proportional to load</a:t>
            </a:r>
          </a:p>
        </p:txBody>
      </p:sp>
      <p:pic>
        <p:nvPicPr>
          <p:cNvPr id="30" name="Picture 29">
            <a:extLst>
              <a:ext uri="{FF2B5EF4-FFF2-40B4-BE49-F238E27FC236}">
                <a16:creationId xmlns:a16="http://schemas.microsoft.com/office/drawing/2014/main" id="{DE536BA6-E443-B7E8-B72B-D940002C10F8}"/>
              </a:ext>
            </a:extLst>
          </p:cNvPr>
          <p:cNvPicPr>
            <a:picLocks noChangeAspect="1"/>
          </p:cNvPicPr>
          <p:nvPr/>
        </p:nvPicPr>
        <p:blipFill>
          <a:blip r:embed="rId6"/>
          <a:stretch>
            <a:fillRect/>
          </a:stretch>
        </p:blipFill>
        <p:spPr>
          <a:xfrm>
            <a:off x="5124152" y="1011909"/>
            <a:ext cx="6562482" cy="3249027"/>
          </a:xfrm>
          <a:prstGeom prst="rect">
            <a:avLst/>
          </a:prstGeom>
        </p:spPr>
      </p:pic>
      <p:sp>
        <p:nvSpPr>
          <p:cNvPr id="5" name="Oval 4">
            <a:extLst>
              <a:ext uri="{FF2B5EF4-FFF2-40B4-BE49-F238E27FC236}">
                <a16:creationId xmlns:a16="http://schemas.microsoft.com/office/drawing/2014/main" id="{D68E6473-11ED-FA94-ACF9-526FD6CE14E5}"/>
              </a:ext>
            </a:extLst>
          </p:cNvPr>
          <p:cNvSpPr/>
          <p:nvPr/>
        </p:nvSpPr>
        <p:spPr>
          <a:xfrm>
            <a:off x="7036645" y="1840543"/>
            <a:ext cx="1170214" cy="2163097"/>
          </a:xfrm>
          <a:prstGeom prst="ellipse">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solidFill>
                <a:srgbClr val="FF0000"/>
              </a:solidFill>
            </a:endParaRPr>
          </a:p>
        </p:txBody>
      </p:sp>
      <p:sp>
        <p:nvSpPr>
          <p:cNvPr id="10" name="Footer Placeholder 21">
            <a:extLst>
              <a:ext uri="{FF2B5EF4-FFF2-40B4-BE49-F238E27FC236}">
                <a16:creationId xmlns:a16="http://schemas.microsoft.com/office/drawing/2014/main" id="{54AF3EC4-44A2-F0AD-BB4B-B51948846D54}"/>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73979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294A5-F244-AAC3-6F9F-F05C05A1EA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427EEB-4776-01DD-63AF-BF7CFB705B43}"/>
              </a:ext>
            </a:extLst>
          </p:cNvPr>
          <p:cNvSpPr>
            <a:spLocks noGrp="1"/>
          </p:cNvSpPr>
          <p:nvPr>
            <p:ph type="title"/>
          </p:nvPr>
        </p:nvSpPr>
        <p:spPr/>
        <p:txBody>
          <a:bodyPr>
            <a:normAutofit/>
          </a:bodyPr>
          <a:lstStyle/>
          <a:p>
            <a:r>
              <a:rPr lang="en-US" sz="2800" dirty="0"/>
              <a:t>Requirements for high-performance NF development/porting</a:t>
            </a:r>
          </a:p>
        </p:txBody>
      </p:sp>
      <p:sp>
        <p:nvSpPr>
          <p:cNvPr id="3" name="Date Placeholder 2">
            <a:extLst>
              <a:ext uri="{FF2B5EF4-FFF2-40B4-BE49-F238E27FC236}">
                <a16:creationId xmlns:a16="http://schemas.microsoft.com/office/drawing/2014/main" id="{882FB067-4E79-757B-C360-909E508EC344}"/>
              </a:ext>
            </a:extLst>
          </p:cNvPr>
          <p:cNvSpPr>
            <a:spLocks noGrp="1"/>
          </p:cNvSpPr>
          <p:nvPr>
            <p:ph type="dt" sz="half" idx="10"/>
          </p:nvPr>
        </p:nvSpPr>
        <p:spPr/>
        <p:txBody>
          <a:bodyPr/>
          <a:lstStyle/>
          <a:p>
            <a:fld id="{80ED71FA-E50D-E74A-9DBE-04DCBF38D6B6}" type="datetime1">
              <a:rPr lang="en-US" smtClean="0"/>
              <a:t>11/6/24</a:t>
            </a:fld>
            <a:endParaRPr lang="en-US"/>
          </a:p>
        </p:txBody>
      </p:sp>
      <p:sp>
        <p:nvSpPr>
          <p:cNvPr id="4" name="Slide Number Placeholder 3">
            <a:extLst>
              <a:ext uri="{FF2B5EF4-FFF2-40B4-BE49-F238E27FC236}">
                <a16:creationId xmlns:a16="http://schemas.microsoft.com/office/drawing/2014/main" id="{B3DB052A-C45F-6EE9-E447-0D0C8D65CA56}"/>
              </a:ext>
            </a:extLst>
          </p:cNvPr>
          <p:cNvSpPr>
            <a:spLocks noGrp="1"/>
          </p:cNvSpPr>
          <p:nvPr>
            <p:ph type="sldNum" sz="quarter" idx="12"/>
          </p:nvPr>
        </p:nvSpPr>
        <p:spPr/>
        <p:txBody>
          <a:bodyPr/>
          <a:lstStyle/>
          <a:p>
            <a:fld id="{9860EDB8-5305-433F-BE41-D7A86D811DB3}" type="slidenum">
              <a:rPr lang="en-US" smtClean="0"/>
              <a:pPr/>
              <a:t>5</a:t>
            </a:fld>
            <a:endParaRPr lang="en-US"/>
          </a:p>
        </p:txBody>
      </p:sp>
      <p:sp>
        <p:nvSpPr>
          <p:cNvPr id="15" name="Content Placeholder 9">
            <a:extLst>
              <a:ext uri="{FF2B5EF4-FFF2-40B4-BE49-F238E27FC236}">
                <a16:creationId xmlns:a16="http://schemas.microsoft.com/office/drawing/2014/main" id="{F3FE71D2-BA40-2B5C-5B86-22F8BBB8D8F1}"/>
              </a:ext>
            </a:extLst>
          </p:cNvPr>
          <p:cNvSpPr txBox="1">
            <a:spLocks/>
          </p:cNvSpPr>
          <p:nvPr/>
        </p:nvSpPr>
        <p:spPr>
          <a:xfrm>
            <a:off x="838200" y="1149927"/>
            <a:ext cx="10515600" cy="3193474"/>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500"/>
              </a:spcBef>
              <a:spcAft>
                <a:spcPts val="500"/>
              </a:spcAft>
            </a:pPr>
            <a:r>
              <a:rPr lang="en-IN" sz="2000" dirty="0">
                <a:solidFill>
                  <a:schemeClr val="tx1"/>
                </a:solidFill>
                <a:latin typeface="Arial"/>
                <a:cs typeface="Arial"/>
              </a:rPr>
              <a:t>Current solutions for NF development are silos that address one challenge only</a:t>
            </a:r>
            <a:br>
              <a:rPr lang="en-IN" sz="2000" dirty="0">
                <a:solidFill>
                  <a:schemeClr val="tx1"/>
                </a:solidFill>
                <a:latin typeface="Arial"/>
                <a:cs typeface="Arial"/>
              </a:rPr>
            </a:br>
            <a:r>
              <a:rPr lang="en-IN" sz="2000" dirty="0">
                <a:solidFill>
                  <a:schemeClr val="tx1"/>
                </a:solidFill>
                <a:latin typeface="Arial"/>
                <a:cs typeface="Arial"/>
              </a:rPr>
              <a:t>	Ease of development or Performance or Efficiency</a:t>
            </a:r>
          </a:p>
          <a:p>
            <a:pPr>
              <a:lnSpc>
                <a:spcPct val="150000"/>
              </a:lnSpc>
              <a:spcBef>
                <a:spcPts val="500"/>
              </a:spcBef>
              <a:spcAft>
                <a:spcPts val="500"/>
              </a:spcAft>
            </a:pPr>
            <a:r>
              <a:rPr lang="en-IN" sz="2000" dirty="0">
                <a:solidFill>
                  <a:schemeClr val="tx1"/>
                </a:solidFill>
                <a:latin typeface="Arial"/>
                <a:cs typeface="Arial"/>
              </a:rPr>
              <a:t>For porting legacy applications to high performance packet I/O framework:</a:t>
            </a:r>
            <a:br>
              <a:rPr lang="en-IN" sz="2000" dirty="0">
                <a:solidFill>
                  <a:schemeClr val="tx1"/>
                </a:solidFill>
                <a:latin typeface="Arial"/>
                <a:cs typeface="Arial"/>
              </a:rPr>
            </a:br>
            <a:r>
              <a:rPr lang="en-IN" sz="2000" dirty="0">
                <a:solidFill>
                  <a:schemeClr val="tx1"/>
                </a:solidFill>
                <a:latin typeface="Arial"/>
                <a:cs typeface="Arial"/>
              </a:rPr>
              <a:t>- Learn and understand new framework</a:t>
            </a:r>
            <a:br>
              <a:rPr lang="en-IN" sz="2000" dirty="0">
                <a:solidFill>
                  <a:schemeClr val="tx1"/>
                </a:solidFill>
                <a:latin typeface="Arial"/>
                <a:cs typeface="Arial"/>
              </a:rPr>
            </a:br>
            <a:r>
              <a:rPr lang="en-IN" sz="2000" dirty="0">
                <a:solidFill>
                  <a:schemeClr val="tx1"/>
                </a:solidFill>
                <a:latin typeface="Arial"/>
                <a:cs typeface="Arial"/>
              </a:rPr>
              <a:t>- Re-engineer the application for the new framework.</a:t>
            </a:r>
          </a:p>
          <a:p>
            <a:pPr>
              <a:lnSpc>
                <a:spcPct val="150000"/>
              </a:lnSpc>
              <a:spcBef>
                <a:spcPts val="500"/>
              </a:spcBef>
              <a:spcAft>
                <a:spcPts val="500"/>
              </a:spcAft>
            </a:pPr>
            <a:r>
              <a:rPr lang="en-US" sz="2000" b="1" dirty="0">
                <a:solidFill>
                  <a:schemeClr val="tx1"/>
                </a:solidFill>
              </a:rPr>
              <a:t>Goal</a:t>
            </a:r>
            <a:r>
              <a:rPr lang="en-US" sz="2000" dirty="0">
                <a:solidFill>
                  <a:schemeClr val="tx1"/>
                </a:solidFill>
              </a:rPr>
              <a:t>: Reduce developer effort for development/porting while achieving high performance</a:t>
            </a:r>
          </a:p>
        </p:txBody>
      </p:sp>
      <p:sp>
        <p:nvSpPr>
          <p:cNvPr id="18" name="Rectangle 17">
            <a:extLst>
              <a:ext uri="{FF2B5EF4-FFF2-40B4-BE49-F238E27FC236}">
                <a16:creationId xmlns:a16="http://schemas.microsoft.com/office/drawing/2014/main" id="{00BD1E89-C88B-A973-C5EF-D76542C6E062}"/>
              </a:ext>
            </a:extLst>
          </p:cNvPr>
          <p:cNvSpPr/>
          <p:nvPr/>
        </p:nvSpPr>
        <p:spPr>
          <a:xfrm>
            <a:off x="6090786" y="4438107"/>
            <a:ext cx="1986414" cy="1257148"/>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Application</a:t>
            </a:r>
          </a:p>
          <a:p>
            <a:pPr algn="ctr"/>
            <a:r>
              <a:rPr lang="en-US" dirty="0"/>
              <a:t>In</a:t>
            </a:r>
          </a:p>
          <a:p>
            <a:pPr algn="ctr"/>
            <a:r>
              <a:rPr lang="en-US" dirty="0"/>
              <a:t>Slow Path  </a:t>
            </a:r>
          </a:p>
        </p:txBody>
      </p:sp>
      <p:sp>
        <p:nvSpPr>
          <p:cNvPr id="19" name="Rectangle 18">
            <a:extLst>
              <a:ext uri="{FF2B5EF4-FFF2-40B4-BE49-F238E27FC236}">
                <a16:creationId xmlns:a16="http://schemas.microsoft.com/office/drawing/2014/main" id="{333A1876-DE43-CC9B-A124-E53E225302D1}"/>
              </a:ext>
            </a:extLst>
          </p:cNvPr>
          <p:cNvSpPr/>
          <p:nvPr/>
        </p:nvSpPr>
        <p:spPr>
          <a:xfrm>
            <a:off x="3966801" y="4438107"/>
            <a:ext cx="1986414" cy="1257149"/>
          </a:xfrm>
          <a:prstGeom prst="rect">
            <a:avLst/>
          </a:prstGeom>
          <a:solidFill>
            <a:schemeClr val="accent2">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Application </a:t>
            </a:r>
            <a:br>
              <a:rPr lang="en-US" dirty="0"/>
            </a:br>
            <a:r>
              <a:rPr lang="en-US" dirty="0"/>
              <a:t>in </a:t>
            </a:r>
            <a:br>
              <a:rPr lang="en-US" dirty="0"/>
            </a:br>
            <a:r>
              <a:rPr lang="en-US" dirty="0"/>
              <a:t>Fast Path  </a:t>
            </a:r>
          </a:p>
        </p:txBody>
      </p:sp>
      <p:sp>
        <p:nvSpPr>
          <p:cNvPr id="21" name="Oval Callout 20">
            <a:extLst>
              <a:ext uri="{FF2B5EF4-FFF2-40B4-BE49-F238E27FC236}">
                <a16:creationId xmlns:a16="http://schemas.microsoft.com/office/drawing/2014/main" id="{BD7ACE0F-BE9F-73E1-6347-3FD11498DD13}"/>
              </a:ext>
            </a:extLst>
          </p:cNvPr>
          <p:cNvSpPr/>
          <p:nvPr/>
        </p:nvSpPr>
        <p:spPr>
          <a:xfrm>
            <a:off x="8450981" y="4414784"/>
            <a:ext cx="3484345" cy="1506766"/>
          </a:xfrm>
          <a:prstGeom prst="wedgeEllipseCallout">
            <a:avLst>
              <a:gd name="adj1" fmla="val -70252"/>
              <a:gd name="adj2" fmla="val -4792"/>
            </a:avLst>
          </a:prstGeom>
          <a:ln/>
        </p:spPr>
        <p:style>
          <a:lnRef idx="2">
            <a:schemeClr val="accent1"/>
          </a:lnRef>
          <a:fillRef idx="1">
            <a:schemeClr val="lt1"/>
          </a:fillRef>
          <a:effectRef idx="0">
            <a:schemeClr val="accent1"/>
          </a:effectRef>
          <a:fontRef idx="minor">
            <a:schemeClr val="dk1"/>
          </a:fontRef>
        </p:style>
        <p:txBody>
          <a:bodyPr rtlCol="0" anchor="ctr"/>
          <a:lstStyle/>
          <a:p>
            <a:endParaRPr lang="en-US" sz="1600" dirty="0"/>
          </a:p>
        </p:txBody>
      </p:sp>
      <p:sp>
        <p:nvSpPr>
          <p:cNvPr id="23" name="Oval Callout 22">
            <a:extLst>
              <a:ext uri="{FF2B5EF4-FFF2-40B4-BE49-F238E27FC236}">
                <a16:creationId xmlns:a16="http://schemas.microsoft.com/office/drawing/2014/main" id="{B702B690-5D78-7D79-31F4-529646B4A0B0}"/>
              </a:ext>
            </a:extLst>
          </p:cNvPr>
          <p:cNvSpPr/>
          <p:nvPr/>
        </p:nvSpPr>
        <p:spPr>
          <a:xfrm>
            <a:off x="256674" y="4343401"/>
            <a:ext cx="3484345" cy="1506766"/>
          </a:xfrm>
          <a:prstGeom prst="wedgeEllipseCallout">
            <a:avLst>
              <a:gd name="adj1" fmla="val 68698"/>
              <a:gd name="adj2" fmla="val 318"/>
            </a:avLst>
          </a:prstGeom>
          <a:ln/>
        </p:spPr>
        <p:style>
          <a:lnRef idx="2">
            <a:schemeClr val="accent1"/>
          </a:lnRef>
          <a:fillRef idx="1">
            <a:schemeClr val="lt1"/>
          </a:fillRef>
          <a:effectRef idx="0">
            <a:schemeClr val="accent1"/>
          </a:effectRef>
          <a:fontRef idx="minor">
            <a:schemeClr val="dk1"/>
          </a:fontRef>
        </p:style>
        <p:txBody>
          <a:bodyPr rtlCol="0" anchor="ctr"/>
          <a:lstStyle/>
          <a:p>
            <a:endParaRPr lang="en-US" sz="1600" dirty="0"/>
          </a:p>
        </p:txBody>
      </p:sp>
      <p:sp>
        <p:nvSpPr>
          <p:cNvPr id="24" name="TextBox 23">
            <a:extLst>
              <a:ext uri="{FF2B5EF4-FFF2-40B4-BE49-F238E27FC236}">
                <a16:creationId xmlns:a16="http://schemas.microsoft.com/office/drawing/2014/main" id="{86254E3C-6948-A37C-0AA4-B1355FA2DBD1}"/>
              </a:ext>
            </a:extLst>
          </p:cNvPr>
          <p:cNvSpPr txBox="1"/>
          <p:nvPr/>
        </p:nvSpPr>
        <p:spPr>
          <a:xfrm>
            <a:off x="8778240" y="4706502"/>
            <a:ext cx="2967479" cy="923330"/>
          </a:xfrm>
          <a:prstGeom prst="rect">
            <a:avLst/>
          </a:prstGeom>
          <a:noFill/>
        </p:spPr>
        <p:txBody>
          <a:bodyPr wrap="none" rtlCol="0">
            <a:spAutoFit/>
          </a:bodyPr>
          <a:lstStyle/>
          <a:p>
            <a:r>
              <a:rPr lang="en-US" dirty="0"/>
              <a:t>- Handles low speed traffic</a:t>
            </a:r>
          </a:p>
          <a:p>
            <a:r>
              <a:rPr lang="en-US" dirty="0"/>
              <a:t>- Network stack based</a:t>
            </a:r>
            <a:br>
              <a:rPr lang="en-US" dirty="0"/>
            </a:br>
            <a:r>
              <a:rPr lang="en-US" dirty="0"/>
              <a:t>- Can be legacy application</a:t>
            </a:r>
          </a:p>
        </p:txBody>
      </p:sp>
      <p:sp>
        <p:nvSpPr>
          <p:cNvPr id="25" name="TextBox 24">
            <a:extLst>
              <a:ext uri="{FF2B5EF4-FFF2-40B4-BE49-F238E27FC236}">
                <a16:creationId xmlns:a16="http://schemas.microsoft.com/office/drawing/2014/main" id="{4EE85DBA-907E-ACFA-41FA-B34BCA863AAD}"/>
              </a:ext>
            </a:extLst>
          </p:cNvPr>
          <p:cNvSpPr txBox="1"/>
          <p:nvPr/>
        </p:nvSpPr>
        <p:spPr>
          <a:xfrm>
            <a:off x="748022" y="4882015"/>
            <a:ext cx="2501647" cy="369332"/>
          </a:xfrm>
          <a:prstGeom prst="rect">
            <a:avLst/>
          </a:prstGeom>
          <a:noFill/>
        </p:spPr>
        <p:txBody>
          <a:bodyPr wrap="none" rtlCol="0">
            <a:spAutoFit/>
          </a:bodyPr>
          <a:lstStyle/>
          <a:p>
            <a:r>
              <a:rPr lang="en-US" dirty="0"/>
              <a:t>- For high-speed traffic</a:t>
            </a:r>
          </a:p>
        </p:txBody>
      </p:sp>
      <p:sp>
        <p:nvSpPr>
          <p:cNvPr id="9" name="Footer Placeholder 21">
            <a:extLst>
              <a:ext uri="{FF2B5EF4-FFF2-40B4-BE49-F238E27FC236}">
                <a16:creationId xmlns:a16="http://schemas.microsoft.com/office/drawing/2014/main" id="{FA172459-79F5-8B18-9F8D-1B3FC0022A79}"/>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104282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1" grpId="0" animBg="1"/>
      <p:bldP spid="23" grpId="0" animBg="1"/>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A5CF4-80CC-EB57-7131-BFB8B84031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933935-2FF2-8D4D-D3E1-288223AB5495}"/>
              </a:ext>
            </a:extLst>
          </p:cNvPr>
          <p:cNvSpPr>
            <a:spLocks noGrp="1"/>
          </p:cNvSpPr>
          <p:nvPr>
            <p:ph type="title"/>
          </p:nvPr>
        </p:nvSpPr>
        <p:spPr/>
        <p:txBody>
          <a:bodyPr>
            <a:normAutofit/>
          </a:bodyPr>
          <a:lstStyle/>
          <a:p>
            <a:r>
              <a:rPr lang="en-US" sz="2800" dirty="0">
                <a:cs typeface="Arial"/>
              </a:rPr>
              <a:t>Fastlane design</a:t>
            </a:r>
          </a:p>
        </p:txBody>
      </p:sp>
      <p:sp>
        <p:nvSpPr>
          <p:cNvPr id="3" name="Date Placeholder 2">
            <a:extLst>
              <a:ext uri="{FF2B5EF4-FFF2-40B4-BE49-F238E27FC236}">
                <a16:creationId xmlns:a16="http://schemas.microsoft.com/office/drawing/2014/main" id="{DFFD157D-7599-6A61-FC69-48375C7EAFBE}"/>
              </a:ext>
            </a:extLst>
          </p:cNvPr>
          <p:cNvSpPr>
            <a:spLocks noGrp="1"/>
          </p:cNvSpPr>
          <p:nvPr>
            <p:ph type="dt" sz="half" idx="10"/>
          </p:nvPr>
        </p:nvSpPr>
        <p:spPr/>
        <p:txBody>
          <a:bodyPr/>
          <a:lstStyle/>
          <a:p>
            <a:fld id="{385D3657-9D49-0043-BB64-88743DF6F0A9}" type="datetime1">
              <a:rPr lang="en-US" smtClean="0"/>
              <a:t>11/6/24</a:t>
            </a:fld>
            <a:endParaRPr lang="en-US"/>
          </a:p>
        </p:txBody>
      </p:sp>
      <p:sp>
        <p:nvSpPr>
          <p:cNvPr id="4" name="Slide Number Placeholder 3">
            <a:extLst>
              <a:ext uri="{FF2B5EF4-FFF2-40B4-BE49-F238E27FC236}">
                <a16:creationId xmlns:a16="http://schemas.microsoft.com/office/drawing/2014/main" id="{7F521475-5EC0-A7B8-45CD-9A3D8BF1EBA5}"/>
              </a:ext>
            </a:extLst>
          </p:cNvPr>
          <p:cNvSpPr>
            <a:spLocks noGrp="1"/>
          </p:cNvSpPr>
          <p:nvPr>
            <p:ph type="sldNum" sz="quarter" idx="12"/>
          </p:nvPr>
        </p:nvSpPr>
        <p:spPr/>
        <p:txBody>
          <a:bodyPr/>
          <a:lstStyle/>
          <a:p>
            <a:fld id="{9860EDB8-5305-433F-BE41-D7A86D811DB3}" type="slidenum">
              <a:rPr lang="en-US" smtClean="0"/>
              <a:pPr/>
              <a:t>6</a:t>
            </a:fld>
            <a:endParaRPr lang="en-US"/>
          </a:p>
        </p:txBody>
      </p:sp>
      <p:sp>
        <p:nvSpPr>
          <p:cNvPr id="10" name="Rectangle 9">
            <a:extLst>
              <a:ext uri="{FF2B5EF4-FFF2-40B4-BE49-F238E27FC236}">
                <a16:creationId xmlns:a16="http://schemas.microsoft.com/office/drawing/2014/main" id="{DF177F5A-42C2-9F17-EC1C-992B9B3C72FF}"/>
              </a:ext>
            </a:extLst>
          </p:cNvPr>
          <p:cNvSpPr/>
          <p:nvPr/>
        </p:nvSpPr>
        <p:spPr>
          <a:xfrm>
            <a:off x="2905427" y="1244065"/>
            <a:ext cx="2651760"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C4EDB24D-DC6C-581E-47F2-A4D4EA1ABB6D}"/>
              </a:ext>
            </a:extLst>
          </p:cNvPr>
          <p:cNvCxnSpPr>
            <a:cxnSpLocks/>
            <a:stCxn id="19" idx="3"/>
          </p:cNvCxnSpPr>
          <p:nvPr/>
        </p:nvCxnSpPr>
        <p:spPr>
          <a:xfrm>
            <a:off x="5338211" y="2921266"/>
            <a:ext cx="1919036" cy="0"/>
          </a:xfrm>
          <a:prstGeom prst="straightConnector1">
            <a:avLst/>
          </a:prstGeom>
          <a:ln w="38100">
            <a:headEnd type="triangle"/>
            <a:tailEnd type="triangle"/>
          </a:ln>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F88CBAF5-D16B-1FEA-C64E-4D0AE65DF960}"/>
              </a:ext>
            </a:extLst>
          </p:cNvPr>
          <p:cNvSpPr txBox="1"/>
          <p:nvPr/>
        </p:nvSpPr>
        <p:spPr>
          <a:xfrm>
            <a:off x="3645249" y="1244065"/>
            <a:ext cx="1172116" cy="369332"/>
          </a:xfrm>
          <a:prstGeom prst="rect">
            <a:avLst/>
          </a:prstGeom>
          <a:noFill/>
        </p:spPr>
        <p:txBody>
          <a:bodyPr wrap="none" rtlCol="0">
            <a:spAutoFit/>
          </a:bodyPr>
          <a:lstStyle/>
          <a:p>
            <a:r>
              <a:rPr lang="en-US"/>
              <a:t>Fast Path</a:t>
            </a:r>
          </a:p>
        </p:txBody>
      </p:sp>
      <p:sp>
        <p:nvSpPr>
          <p:cNvPr id="14" name="Rectangle 13">
            <a:extLst>
              <a:ext uri="{FF2B5EF4-FFF2-40B4-BE49-F238E27FC236}">
                <a16:creationId xmlns:a16="http://schemas.microsoft.com/office/drawing/2014/main" id="{B69C3C81-279B-795C-5737-81B53F7E3E68}"/>
              </a:ext>
            </a:extLst>
          </p:cNvPr>
          <p:cNvSpPr/>
          <p:nvPr/>
        </p:nvSpPr>
        <p:spPr>
          <a:xfrm>
            <a:off x="7257247" y="1244065"/>
            <a:ext cx="1986414"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Application</a:t>
            </a:r>
          </a:p>
          <a:p>
            <a:pPr algn="ctr"/>
            <a:r>
              <a:rPr lang="en-US"/>
              <a:t>In</a:t>
            </a:r>
          </a:p>
          <a:p>
            <a:pPr algn="ctr"/>
            <a:r>
              <a:rPr lang="en-US"/>
              <a:t>Slow Path</a:t>
            </a:r>
          </a:p>
        </p:txBody>
      </p:sp>
      <p:sp>
        <p:nvSpPr>
          <p:cNvPr id="15" name="Rectangle 14">
            <a:extLst>
              <a:ext uri="{FF2B5EF4-FFF2-40B4-BE49-F238E27FC236}">
                <a16:creationId xmlns:a16="http://schemas.microsoft.com/office/drawing/2014/main" id="{FE523E3D-0DAB-DC83-85D8-E1F7E86362DB}"/>
              </a:ext>
            </a:extLst>
          </p:cNvPr>
          <p:cNvSpPr/>
          <p:nvPr/>
        </p:nvSpPr>
        <p:spPr>
          <a:xfrm>
            <a:off x="2905427" y="3812405"/>
            <a:ext cx="3861134" cy="721895"/>
          </a:xfrm>
          <a:prstGeom prst="rect">
            <a:avLst/>
          </a:prstGeom>
          <a:solidFill>
            <a:schemeClr val="accent4">
              <a:lumMod val="40000"/>
              <a:lumOff val="60000"/>
            </a:schemeClr>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t>Packet I/O Framework</a:t>
            </a:r>
            <a:br>
              <a:rPr lang="en-US"/>
            </a:br>
            <a:r>
              <a:rPr lang="en-US" b="1"/>
              <a:t>(DPDK, CNDP)</a:t>
            </a:r>
          </a:p>
        </p:txBody>
      </p:sp>
      <p:cxnSp>
        <p:nvCxnSpPr>
          <p:cNvPr id="18" name="Straight Arrow Connector 17">
            <a:extLst>
              <a:ext uri="{FF2B5EF4-FFF2-40B4-BE49-F238E27FC236}">
                <a16:creationId xmlns:a16="http://schemas.microsoft.com/office/drawing/2014/main" id="{B11E25FE-C581-7D0B-6E6B-073008C0FB8C}"/>
              </a:ext>
            </a:extLst>
          </p:cNvPr>
          <p:cNvCxnSpPr>
            <a:cxnSpLocks/>
            <a:stCxn id="19" idx="2"/>
          </p:cNvCxnSpPr>
          <p:nvPr/>
        </p:nvCxnSpPr>
        <p:spPr>
          <a:xfrm>
            <a:off x="4231306" y="3108959"/>
            <a:ext cx="0" cy="703446"/>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9" name="Content Placeholder 9">
            <a:extLst>
              <a:ext uri="{FF2B5EF4-FFF2-40B4-BE49-F238E27FC236}">
                <a16:creationId xmlns:a16="http://schemas.microsoft.com/office/drawing/2014/main" id="{BE4C9E94-5873-2F94-C175-97BB8523880C}"/>
              </a:ext>
            </a:extLst>
          </p:cNvPr>
          <p:cNvSpPr txBox="1">
            <a:spLocks/>
          </p:cNvSpPr>
          <p:nvPr/>
        </p:nvSpPr>
        <p:spPr>
          <a:xfrm>
            <a:off x="838200" y="4702226"/>
            <a:ext cx="10515600" cy="1530550"/>
          </a:xfrm>
          <a:prstGeom prst="rect">
            <a:avLst/>
          </a:prstGeom>
          <a:ln w="12700">
            <a:noFill/>
          </a:ln>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IN" sz="2000" dirty="0">
                <a:solidFill>
                  <a:schemeClr val="tx1">
                    <a:lumMod val="75000"/>
                    <a:lumOff val="25000"/>
                  </a:schemeClr>
                </a:solidFill>
                <a:latin typeface="Arial"/>
                <a:cs typeface="Arial"/>
              </a:rPr>
              <a:t>- Packet I/O Framework can be switched between CNDP / DPDK</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No code changes required in fast path or slow path</a:t>
            </a:r>
          </a:p>
        </p:txBody>
      </p:sp>
      <p:sp>
        <p:nvSpPr>
          <p:cNvPr id="19" name="Rectangle 18">
            <a:extLst>
              <a:ext uri="{FF2B5EF4-FFF2-40B4-BE49-F238E27FC236}">
                <a16:creationId xmlns:a16="http://schemas.microsoft.com/office/drawing/2014/main" id="{29046069-BDB3-95B1-BCE9-E42183C02CC6}"/>
              </a:ext>
            </a:extLst>
          </p:cNvPr>
          <p:cNvSpPr/>
          <p:nvPr/>
        </p:nvSpPr>
        <p:spPr>
          <a:xfrm>
            <a:off x="3124401" y="2733573"/>
            <a:ext cx="2213810" cy="375386"/>
          </a:xfrm>
          <a:prstGeom prst="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Fastlane Datapath</a:t>
            </a:r>
          </a:p>
        </p:txBody>
      </p:sp>
      <p:sp>
        <p:nvSpPr>
          <p:cNvPr id="20" name="Rectangle 19">
            <a:extLst>
              <a:ext uri="{FF2B5EF4-FFF2-40B4-BE49-F238E27FC236}">
                <a16:creationId xmlns:a16="http://schemas.microsoft.com/office/drawing/2014/main" id="{0BD61570-86A7-D4E0-2EE6-A66F9ADB09D2}"/>
              </a:ext>
            </a:extLst>
          </p:cNvPr>
          <p:cNvSpPr/>
          <p:nvPr/>
        </p:nvSpPr>
        <p:spPr>
          <a:xfrm>
            <a:off x="3124402" y="1667575"/>
            <a:ext cx="2213810" cy="721895"/>
          </a:xfrm>
          <a:prstGeom prst="rect">
            <a:avLst/>
          </a:prstGeom>
          <a:solidFill>
            <a:schemeClr val="accent2">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t>Fast path packet processor</a:t>
            </a:r>
          </a:p>
        </p:txBody>
      </p:sp>
      <p:sp>
        <p:nvSpPr>
          <p:cNvPr id="9" name="Footer Placeholder 21">
            <a:extLst>
              <a:ext uri="{FF2B5EF4-FFF2-40B4-BE49-F238E27FC236}">
                <a16:creationId xmlns:a16="http://schemas.microsoft.com/office/drawing/2014/main" id="{F76B0EAA-2EC4-2783-4DD3-DB96E933EB1E}"/>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53538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72934-FD1A-5E61-93DD-4A0E279B06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10F327-4645-5E47-E02D-8A007A441787}"/>
              </a:ext>
            </a:extLst>
          </p:cNvPr>
          <p:cNvSpPr>
            <a:spLocks noGrp="1"/>
          </p:cNvSpPr>
          <p:nvPr>
            <p:ph type="title"/>
          </p:nvPr>
        </p:nvSpPr>
        <p:spPr/>
        <p:txBody>
          <a:bodyPr>
            <a:normAutofit/>
          </a:bodyPr>
          <a:lstStyle/>
          <a:p>
            <a:r>
              <a:rPr lang="en-US" sz="2800" dirty="0">
                <a:cs typeface="Arial"/>
              </a:rPr>
              <a:t>Fastlane system overview</a:t>
            </a:r>
          </a:p>
        </p:txBody>
      </p:sp>
      <p:sp>
        <p:nvSpPr>
          <p:cNvPr id="3" name="Date Placeholder 2">
            <a:extLst>
              <a:ext uri="{FF2B5EF4-FFF2-40B4-BE49-F238E27FC236}">
                <a16:creationId xmlns:a16="http://schemas.microsoft.com/office/drawing/2014/main" id="{18D0744B-6087-8E9A-F280-34F5BF56F1C6}"/>
              </a:ext>
            </a:extLst>
          </p:cNvPr>
          <p:cNvSpPr>
            <a:spLocks noGrp="1"/>
          </p:cNvSpPr>
          <p:nvPr>
            <p:ph type="dt" sz="half" idx="10"/>
          </p:nvPr>
        </p:nvSpPr>
        <p:spPr/>
        <p:txBody>
          <a:bodyPr/>
          <a:lstStyle/>
          <a:p>
            <a:fld id="{4496E3EA-BFA5-A342-ABE1-5D6E431EA98B}" type="datetime1">
              <a:rPr lang="en-US" smtClean="0"/>
              <a:t>11/6/24</a:t>
            </a:fld>
            <a:endParaRPr lang="en-US"/>
          </a:p>
        </p:txBody>
      </p:sp>
      <p:sp>
        <p:nvSpPr>
          <p:cNvPr id="4" name="Slide Number Placeholder 3">
            <a:extLst>
              <a:ext uri="{FF2B5EF4-FFF2-40B4-BE49-F238E27FC236}">
                <a16:creationId xmlns:a16="http://schemas.microsoft.com/office/drawing/2014/main" id="{1A0839E9-EF12-FD32-04A9-7D702425C45B}"/>
              </a:ext>
            </a:extLst>
          </p:cNvPr>
          <p:cNvSpPr>
            <a:spLocks noGrp="1"/>
          </p:cNvSpPr>
          <p:nvPr>
            <p:ph type="sldNum" sz="quarter" idx="12"/>
          </p:nvPr>
        </p:nvSpPr>
        <p:spPr/>
        <p:txBody>
          <a:bodyPr/>
          <a:lstStyle/>
          <a:p>
            <a:fld id="{9860EDB8-5305-433F-BE41-D7A86D811DB3}" type="slidenum">
              <a:rPr lang="en-US" smtClean="0"/>
              <a:pPr/>
              <a:t>7</a:t>
            </a:fld>
            <a:endParaRPr lang="en-US"/>
          </a:p>
        </p:txBody>
      </p:sp>
      <p:sp>
        <p:nvSpPr>
          <p:cNvPr id="10" name="Rectangle 9">
            <a:extLst>
              <a:ext uri="{FF2B5EF4-FFF2-40B4-BE49-F238E27FC236}">
                <a16:creationId xmlns:a16="http://schemas.microsoft.com/office/drawing/2014/main" id="{7EC73A21-8CCA-8A91-0CAC-692986582D46}"/>
              </a:ext>
            </a:extLst>
          </p:cNvPr>
          <p:cNvSpPr/>
          <p:nvPr/>
        </p:nvSpPr>
        <p:spPr>
          <a:xfrm>
            <a:off x="2905427" y="1244065"/>
            <a:ext cx="2651760"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606F3954-953A-3B09-058A-289ADC13F9A3}"/>
              </a:ext>
            </a:extLst>
          </p:cNvPr>
          <p:cNvCxnSpPr>
            <a:cxnSpLocks/>
            <a:stCxn id="19" idx="3"/>
          </p:cNvCxnSpPr>
          <p:nvPr/>
        </p:nvCxnSpPr>
        <p:spPr>
          <a:xfrm>
            <a:off x="5338211" y="2921266"/>
            <a:ext cx="1919036" cy="0"/>
          </a:xfrm>
          <a:prstGeom prst="straightConnector1">
            <a:avLst/>
          </a:prstGeom>
          <a:ln w="38100">
            <a:headEnd type="triangle"/>
            <a:tailEnd type="triangle"/>
          </a:ln>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C756445E-32CF-0E55-8101-3DB0FD6E8EDB}"/>
              </a:ext>
            </a:extLst>
          </p:cNvPr>
          <p:cNvSpPr txBox="1"/>
          <p:nvPr/>
        </p:nvSpPr>
        <p:spPr>
          <a:xfrm>
            <a:off x="3645249" y="1244065"/>
            <a:ext cx="1172116" cy="369332"/>
          </a:xfrm>
          <a:prstGeom prst="rect">
            <a:avLst/>
          </a:prstGeom>
          <a:noFill/>
        </p:spPr>
        <p:txBody>
          <a:bodyPr wrap="none" rtlCol="0">
            <a:spAutoFit/>
          </a:bodyPr>
          <a:lstStyle/>
          <a:p>
            <a:r>
              <a:rPr lang="en-US"/>
              <a:t>Fast Path</a:t>
            </a:r>
          </a:p>
        </p:txBody>
      </p:sp>
      <p:sp>
        <p:nvSpPr>
          <p:cNvPr id="14" name="Rectangle 13">
            <a:extLst>
              <a:ext uri="{FF2B5EF4-FFF2-40B4-BE49-F238E27FC236}">
                <a16:creationId xmlns:a16="http://schemas.microsoft.com/office/drawing/2014/main" id="{26AC3AA2-3D9B-3A17-5C57-24F11A9435F9}"/>
              </a:ext>
            </a:extLst>
          </p:cNvPr>
          <p:cNvSpPr/>
          <p:nvPr/>
        </p:nvSpPr>
        <p:spPr>
          <a:xfrm>
            <a:off x="7257247" y="1244065"/>
            <a:ext cx="1986414"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Application</a:t>
            </a:r>
          </a:p>
          <a:p>
            <a:pPr algn="ctr"/>
            <a:r>
              <a:rPr lang="en-US"/>
              <a:t>In</a:t>
            </a:r>
          </a:p>
          <a:p>
            <a:pPr algn="ctr"/>
            <a:r>
              <a:rPr lang="en-US"/>
              <a:t>Slow Path</a:t>
            </a:r>
          </a:p>
        </p:txBody>
      </p:sp>
      <p:sp>
        <p:nvSpPr>
          <p:cNvPr id="15" name="Rectangle 14">
            <a:extLst>
              <a:ext uri="{FF2B5EF4-FFF2-40B4-BE49-F238E27FC236}">
                <a16:creationId xmlns:a16="http://schemas.microsoft.com/office/drawing/2014/main" id="{9B3776A1-A2B2-4C52-1AD2-C64BDE1FC876}"/>
              </a:ext>
            </a:extLst>
          </p:cNvPr>
          <p:cNvSpPr/>
          <p:nvPr/>
        </p:nvSpPr>
        <p:spPr>
          <a:xfrm>
            <a:off x="2905427" y="3812405"/>
            <a:ext cx="3861134" cy="721895"/>
          </a:xfrm>
          <a:prstGeom prst="rect">
            <a:avLst/>
          </a:prstGeom>
          <a:solidFill>
            <a:schemeClr val="accent4">
              <a:lumMod val="40000"/>
              <a:lumOff val="60000"/>
            </a:schemeClr>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t>Packet I/O Framework</a:t>
            </a:r>
            <a:br>
              <a:rPr lang="en-US"/>
            </a:br>
            <a:r>
              <a:rPr lang="en-US" b="1"/>
              <a:t>(DPDK, CNDP)</a:t>
            </a:r>
          </a:p>
        </p:txBody>
      </p:sp>
      <p:cxnSp>
        <p:nvCxnSpPr>
          <p:cNvPr id="18" name="Straight Arrow Connector 17">
            <a:extLst>
              <a:ext uri="{FF2B5EF4-FFF2-40B4-BE49-F238E27FC236}">
                <a16:creationId xmlns:a16="http://schemas.microsoft.com/office/drawing/2014/main" id="{496FA67D-48BC-5E67-AEB9-D659AD3B6D5D}"/>
              </a:ext>
            </a:extLst>
          </p:cNvPr>
          <p:cNvCxnSpPr>
            <a:cxnSpLocks/>
            <a:stCxn id="19" idx="2"/>
          </p:cNvCxnSpPr>
          <p:nvPr/>
        </p:nvCxnSpPr>
        <p:spPr>
          <a:xfrm>
            <a:off x="4231306" y="3108959"/>
            <a:ext cx="0" cy="703446"/>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9" name="Content Placeholder 9">
            <a:extLst>
              <a:ext uri="{FF2B5EF4-FFF2-40B4-BE49-F238E27FC236}">
                <a16:creationId xmlns:a16="http://schemas.microsoft.com/office/drawing/2014/main" id="{B5D0B09C-E284-9722-9A5F-0371E3C621AE}"/>
              </a:ext>
            </a:extLst>
          </p:cNvPr>
          <p:cNvSpPr txBox="1">
            <a:spLocks/>
          </p:cNvSpPr>
          <p:nvPr/>
        </p:nvSpPr>
        <p:spPr>
          <a:xfrm>
            <a:off x="838200" y="4702226"/>
            <a:ext cx="4135244" cy="1530550"/>
          </a:xfrm>
          <a:prstGeom prst="rect">
            <a:avLst/>
          </a:prstGeom>
          <a:ln w="12700">
            <a:noFill/>
          </a:ln>
        </p:spPr>
        <p:txBody>
          <a:bodyPr vert="horz" lIns="91440" tIns="45720" rIns="91440" bIns="45720" rtlCol="0" anchor="t">
            <a:normAutofit fontScale="92500" lnSpcReduction="1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500"/>
              </a:spcBef>
              <a:spcAft>
                <a:spcPts val="500"/>
              </a:spcAft>
              <a:buNone/>
            </a:pPr>
            <a:r>
              <a:rPr lang="en-IN" sz="2000" dirty="0">
                <a:solidFill>
                  <a:schemeClr val="tx1">
                    <a:lumMod val="75000"/>
                    <a:lumOff val="25000"/>
                  </a:schemeClr>
                </a:solidFill>
                <a:latin typeface="Arial"/>
                <a:cs typeface="Arial"/>
              </a:rPr>
              <a:t>A user needs to provide:</a:t>
            </a:r>
          </a:p>
          <a:p>
            <a:pPr>
              <a:lnSpc>
                <a:spcPct val="100000"/>
              </a:lnSpc>
              <a:spcBef>
                <a:spcPts val="500"/>
              </a:spcBef>
              <a:spcAft>
                <a:spcPts val="500"/>
              </a:spcAft>
              <a:buFontTx/>
              <a:buChar char="-"/>
            </a:pPr>
            <a:r>
              <a:rPr lang="en-IN" sz="2000" dirty="0">
                <a:solidFill>
                  <a:schemeClr val="tx1">
                    <a:lumMod val="75000"/>
                    <a:lumOff val="25000"/>
                  </a:schemeClr>
                </a:solidFill>
                <a:latin typeface="Arial"/>
                <a:cs typeface="Arial"/>
              </a:rPr>
              <a:t>Fast path application logic</a:t>
            </a:r>
          </a:p>
          <a:p>
            <a:pPr>
              <a:lnSpc>
                <a:spcPct val="100000"/>
              </a:lnSpc>
              <a:spcBef>
                <a:spcPts val="500"/>
              </a:spcBef>
              <a:spcAft>
                <a:spcPts val="500"/>
              </a:spcAft>
              <a:buFontTx/>
              <a:buChar char="-"/>
            </a:pPr>
            <a:r>
              <a:rPr lang="en-IN" sz="2000" dirty="0">
                <a:solidFill>
                  <a:schemeClr val="tx1">
                    <a:lumMod val="75000"/>
                    <a:lumOff val="25000"/>
                  </a:schemeClr>
                </a:solidFill>
                <a:latin typeface="Arial"/>
                <a:cs typeface="Arial"/>
              </a:rPr>
              <a:t>Application to run in slow path</a:t>
            </a:r>
          </a:p>
          <a:p>
            <a:pPr>
              <a:lnSpc>
                <a:spcPct val="100000"/>
              </a:lnSpc>
              <a:spcBef>
                <a:spcPts val="500"/>
              </a:spcBef>
              <a:spcAft>
                <a:spcPts val="500"/>
              </a:spcAft>
              <a:buFontTx/>
              <a:buChar char="-"/>
            </a:pPr>
            <a:r>
              <a:rPr lang="en-IN" sz="2000" dirty="0">
                <a:solidFill>
                  <a:schemeClr val="tx1">
                    <a:lumMod val="75000"/>
                    <a:lumOff val="25000"/>
                  </a:schemeClr>
                </a:solidFill>
                <a:latin typeface="Arial"/>
                <a:cs typeface="Arial"/>
              </a:rPr>
              <a:t>Configuration JSON file</a:t>
            </a:r>
          </a:p>
        </p:txBody>
      </p:sp>
      <p:sp>
        <p:nvSpPr>
          <p:cNvPr id="19" name="Rectangle 18">
            <a:extLst>
              <a:ext uri="{FF2B5EF4-FFF2-40B4-BE49-F238E27FC236}">
                <a16:creationId xmlns:a16="http://schemas.microsoft.com/office/drawing/2014/main" id="{939AE4BA-E5AF-F7F0-64BB-F4FD630035F8}"/>
              </a:ext>
            </a:extLst>
          </p:cNvPr>
          <p:cNvSpPr/>
          <p:nvPr/>
        </p:nvSpPr>
        <p:spPr>
          <a:xfrm>
            <a:off x="3124401" y="2733573"/>
            <a:ext cx="2213810" cy="375386"/>
          </a:xfrm>
          <a:prstGeom prst="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Fastlane Datapath</a:t>
            </a:r>
          </a:p>
        </p:txBody>
      </p:sp>
      <p:sp>
        <p:nvSpPr>
          <p:cNvPr id="20" name="Rectangle 19">
            <a:extLst>
              <a:ext uri="{FF2B5EF4-FFF2-40B4-BE49-F238E27FC236}">
                <a16:creationId xmlns:a16="http://schemas.microsoft.com/office/drawing/2014/main" id="{A845DAA1-9EBF-3245-AD63-30C51594F0FB}"/>
              </a:ext>
            </a:extLst>
          </p:cNvPr>
          <p:cNvSpPr/>
          <p:nvPr/>
        </p:nvSpPr>
        <p:spPr>
          <a:xfrm>
            <a:off x="3124402" y="1667575"/>
            <a:ext cx="2213810" cy="721895"/>
          </a:xfrm>
          <a:prstGeom prst="rect">
            <a:avLst/>
          </a:prstGeom>
          <a:solidFill>
            <a:schemeClr val="accent2">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t>Fast path packet processor</a:t>
            </a:r>
          </a:p>
        </p:txBody>
      </p:sp>
      <p:cxnSp>
        <p:nvCxnSpPr>
          <p:cNvPr id="7" name="Straight Arrow Connector 6">
            <a:extLst>
              <a:ext uri="{FF2B5EF4-FFF2-40B4-BE49-F238E27FC236}">
                <a16:creationId xmlns:a16="http://schemas.microsoft.com/office/drawing/2014/main" id="{63D7F24D-B407-521B-DBE3-A2E70F18FE46}"/>
              </a:ext>
            </a:extLst>
          </p:cNvPr>
          <p:cNvCxnSpPr>
            <a:cxnSpLocks/>
            <a:stCxn id="20" idx="1"/>
            <a:endCxn id="8" idx="3"/>
          </p:cNvCxnSpPr>
          <p:nvPr/>
        </p:nvCxnSpPr>
        <p:spPr>
          <a:xfrm flipH="1" flipV="1">
            <a:off x="2457021" y="2024870"/>
            <a:ext cx="667381" cy="3653"/>
          </a:xfrm>
          <a:prstGeom prst="straightConnector1">
            <a:avLst/>
          </a:prstGeom>
          <a:ln>
            <a:headEnd type="triangle"/>
            <a:tailEnd type="none"/>
          </a:ln>
        </p:spPr>
        <p:style>
          <a:lnRef idx="3">
            <a:schemeClr val="dk1"/>
          </a:lnRef>
          <a:fillRef idx="0">
            <a:schemeClr val="dk1"/>
          </a:fillRef>
          <a:effectRef idx="2">
            <a:schemeClr val="dk1"/>
          </a:effectRef>
          <a:fontRef idx="minor">
            <a:schemeClr val="tx1"/>
          </a:fontRef>
        </p:style>
      </p:cxnSp>
      <p:sp>
        <p:nvSpPr>
          <p:cNvPr id="8" name="TextBox 7">
            <a:extLst>
              <a:ext uri="{FF2B5EF4-FFF2-40B4-BE49-F238E27FC236}">
                <a16:creationId xmlns:a16="http://schemas.microsoft.com/office/drawing/2014/main" id="{CAA55D95-D835-DF87-BC4F-FCE69B68B199}"/>
              </a:ext>
            </a:extLst>
          </p:cNvPr>
          <p:cNvSpPr txBox="1"/>
          <p:nvPr/>
        </p:nvSpPr>
        <p:spPr>
          <a:xfrm>
            <a:off x="630880" y="1701704"/>
            <a:ext cx="1826141" cy="646331"/>
          </a:xfrm>
          <a:prstGeom prst="rect">
            <a:avLst/>
          </a:prstGeom>
          <a:noFill/>
          <a:ln>
            <a:solidFill>
              <a:schemeClr val="tx1"/>
            </a:solidFill>
          </a:ln>
        </p:spPr>
        <p:txBody>
          <a:bodyPr wrap="none" rtlCol="0">
            <a:spAutoFit/>
          </a:bodyPr>
          <a:lstStyle/>
          <a:p>
            <a:r>
              <a:rPr lang="en-US"/>
              <a:t>Fast path</a:t>
            </a:r>
            <a:br>
              <a:rPr lang="en-US"/>
            </a:br>
            <a:r>
              <a:rPr lang="en-US"/>
              <a:t>application logic</a:t>
            </a:r>
          </a:p>
        </p:txBody>
      </p:sp>
      <p:sp>
        <p:nvSpPr>
          <p:cNvPr id="9" name="TextBox 8">
            <a:extLst>
              <a:ext uri="{FF2B5EF4-FFF2-40B4-BE49-F238E27FC236}">
                <a16:creationId xmlns:a16="http://schemas.microsoft.com/office/drawing/2014/main" id="{6E1B5AAD-FD26-4807-8808-0B377A0879DF}"/>
              </a:ext>
            </a:extLst>
          </p:cNvPr>
          <p:cNvSpPr txBox="1"/>
          <p:nvPr/>
        </p:nvSpPr>
        <p:spPr>
          <a:xfrm>
            <a:off x="205716" y="2508866"/>
            <a:ext cx="2255746" cy="1446550"/>
          </a:xfrm>
          <a:prstGeom prst="rect">
            <a:avLst/>
          </a:prstGeom>
          <a:noFill/>
          <a:ln>
            <a:solidFill>
              <a:schemeClr val="tx1"/>
            </a:solidFill>
          </a:ln>
        </p:spPr>
        <p:txBody>
          <a:bodyPr wrap="none" rtlCol="0">
            <a:spAutoFit/>
          </a:bodyPr>
          <a:lstStyle/>
          <a:p>
            <a:r>
              <a:rPr lang="en-US" sz="800" dirty="0">
                <a:latin typeface="Andale Mono" panose="020B0509000000000004" pitchFamily="49" charset="0"/>
              </a:rPr>
              <a:t>{</a:t>
            </a:r>
          </a:p>
          <a:p>
            <a:r>
              <a:rPr lang="en-US" sz="800" dirty="0">
                <a:latin typeface="Andale Mono" panose="020B0509000000000004" pitchFamily="49" charset="0"/>
              </a:rPr>
              <a:t>  "API": "</a:t>
            </a:r>
            <a:r>
              <a:rPr lang="en-US" sz="800" dirty="0" err="1">
                <a:latin typeface="Andale Mono" panose="020B0509000000000004" pitchFamily="49" charset="0"/>
              </a:rPr>
              <a:t>dpdk</a:t>
            </a:r>
            <a:r>
              <a:rPr lang="en-US" sz="800" dirty="0">
                <a:latin typeface="Andale Mono" panose="020B0509000000000004" pitchFamily="49" charset="0"/>
              </a:rPr>
              <a:t>",</a:t>
            </a:r>
          </a:p>
          <a:p>
            <a:r>
              <a:rPr lang="en-US" sz="800" dirty="0">
                <a:latin typeface="Andale Mono" panose="020B0509000000000004" pitchFamily="49" charset="0"/>
              </a:rPr>
              <a:t>  "MODEL": "run-to-completion",</a:t>
            </a:r>
          </a:p>
          <a:p>
            <a:r>
              <a:rPr lang="en-US" sz="800" dirty="0">
                <a:latin typeface="Andale Mono" panose="020B0509000000000004" pitchFamily="49" charset="0"/>
              </a:rPr>
              <a:t>  "cloud-deployment": true,</a:t>
            </a:r>
          </a:p>
          <a:p>
            <a:r>
              <a:rPr lang="en-US" sz="800" dirty="0">
                <a:latin typeface="Andale Mono" panose="020B0509000000000004" pitchFamily="49" charset="0"/>
              </a:rPr>
              <a:t>  "</a:t>
            </a:r>
            <a:r>
              <a:rPr lang="en-US" sz="800" dirty="0" err="1">
                <a:latin typeface="Andale Mono" panose="020B0509000000000004" pitchFamily="49" charset="0"/>
              </a:rPr>
              <a:t>fastpath</a:t>
            </a:r>
            <a:r>
              <a:rPr lang="en-US" sz="800" dirty="0">
                <a:latin typeface="Andale Mono" panose="020B0509000000000004" pitchFamily="49" charset="0"/>
              </a:rPr>
              <a:t>-port-configuration": {</a:t>
            </a:r>
          </a:p>
          <a:p>
            <a:r>
              <a:rPr lang="en-US" sz="800" dirty="0">
                <a:latin typeface="Andale Mono" panose="020B0509000000000004" pitchFamily="49" charset="0"/>
              </a:rPr>
              <a:t>      "</a:t>
            </a:r>
            <a:r>
              <a:rPr lang="en-US" sz="800" dirty="0" err="1">
                <a:latin typeface="Andale Mono" panose="020B0509000000000004" pitchFamily="49" charset="0"/>
              </a:rPr>
              <a:t>fastpath</a:t>
            </a:r>
            <a:r>
              <a:rPr lang="en-US" sz="800" dirty="0">
                <a:latin typeface="Andale Mono" panose="020B0509000000000004" pitchFamily="49" charset="0"/>
              </a:rPr>
              <a:t>-filtering": true,</a:t>
            </a:r>
          </a:p>
          <a:p>
            <a:r>
              <a:rPr lang="en-US" sz="800" dirty="0">
                <a:latin typeface="Andale Mono" panose="020B0509000000000004" pitchFamily="49" charset="0"/>
              </a:rPr>
              <a:t>      "</a:t>
            </a:r>
            <a:r>
              <a:rPr lang="en-US" sz="800" dirty="0" err="1">
                <a:latin typeface="Andale Mono" panose="020B0509000000000004" pitchFamily="49" charset="0"/>
              </a:rPr>
              <a:t>fastpath</a:t>
            </a:r>
            <a:r>
              <a:rPr lang="en-US" sz="800" dirty="0">
                <a:latin typeface="Andale Mono" panose="020B0509000000000004" pitchFamily="49" charset="0"/>
              </a:rPr>
              <a:t>-ports": [</a:t>
            </a:r>
          </a:p>
          <a:p>
            <a:r>
              <a:rPr lang="en-US" sz="800" dirty="0">
                <a:latin typeface="Andale Mono" panose="020B0509000000000004" pitchFamily="49" charset="0"/>
              </a:rPr>
              <a:t>            2152,]</a:t>
            </a:r>
          </a:p>
          <a:p>
            <a:r>
              <a:rPr lang="en-US" sz="800" dirty="0">
                <a:latin typeface="Andale Mono" panose="020B0509000000000004" pitchFamily="49" charset="0"/>
              </a:rPr>
              <a:t>    },</a:t>
            </a:r>
          </a:p>
          <a:p>
            <a:r>
              <a:rPr lang="en-US" sz="800" dirty="0">
                <a:latin typeface="Andale Mono" panose="020B0509000000000004" pitchFamily="49" charset="0"/>
              </a:rPr>
              <a:t>}</a:t>
            </a:r>
          </a:p>
          <a:p>
            <a:r>
              <a:rPr lang="en-US" sz="800" dirty="0">
                <a:latin typeface="Andale Mono" panose="020B0509000000000004" pitchFamily="49" charset="0"/>
              </a:rPr>
              <a:t>. . .</a:t>
            </a:r>
          </a:p>
        </p:txBody>
      </p:sp>
      <p:cxnSp>
        <p:nvCxnSpPr>
          <p:cNvPr id="11" name="Straight Arrow Connector 10">
            <a:extLst>
              <a:ext uri="{FF2B5EF4-FFF2-40B4-BE49-F238E27FC236}">
                <a16:creationId xmlns:a16="http://schemas.microsoft.com/office/drawing/2014/main" id="{E77CC6A9-5A1B-64A0-5DF4-FBAC3DF5F1BB}"/>
              </a:ext>
            </a:extLst>
          </p:cNvPr>
          <p:cNvCxnSpPr>
            <a:cxnSpLocks/>
          </p:cNvCxnSpPr>
          <p:nvPr/>
        </p:nvCxnSpPr>
        <p:spPr>
          <a:xfrm flipH="1">
            <a:off x="2457021" y="2921266"/>
            <a:ext cx="667380" cy="0"/>
          </a:xfrm>
          <a:prstGeom prst="straightConnector1">
            <a:avLst/>
          </a:prstGeom>
          <a:ln>
            <a:headEnd type="triangle"/>
            <a:tailEnd type="none"/>
          </a:ln>
        </p:spPr>
        <p:style>
          <a:lnRef idx="3">
            <a:schemeClr val="dk1"/>
          </a:lnRef>
          <a:fillRef idx="0">
            <a:schemeClr val="dk1"/>
          </a:fillRef>
          <a:effectRef idx="2">
            <a:schemeClr val="dk1"/>
          </a:effectRef>
          <a:fontRef idx="minor">
            <a:schemeClr val="tx1"/>
          </a:fontRef>
        </p:style>
      </p:cxnSp>
      <p:sp>
        <p:nvSpPr>
          <p:cNvPr id="13" name="TextBox 12">
            <a:extLst>
              <a:ext uri="{FF2B5EF4-FFF2-40B4-BE49-F238E27FC236}">
                <a16:creationId xmlns:a16="http://schemas.microsoft.com/office/drawing/2014/main" id="{511BDBF0-6F33-4035-5B39-662122607714}"/>
              </a:ext>
            </a:extLst>
          </p:cNvPr>
          <p:cNvSpPr txBox="1"/>
          <p:nvPr/>
        </p:nvSpPr>
        <p:spPr>
          <a:xfrm>
            <a:off x="260884" y="4031262"/>
            <a:ext cx="2236510" cy="369332"/>
          </a:xfrm>
          <a:prstGeom prst="rect">
            <a:avLst/>
          </a:prstGeom>
          <a:noFill/>
        </p:spPr>
        <p:txBody>
          <a:bodyPr wrap="none" rtlCol="0">
            <a:spAutoFit/>
          </a:bodyPr>
          <a:lstStyle/>
          <a:p>
            <a:r>
              <a:rPr lang="en-US"/>
              <a:t>Configuration JSON</a:t>
            </a:r>
          </a:p>
        </p:txBody>
      </p:sp>
      <p:sp>
        <p:nvSpPr>
          <p:cNvPr id="23" name="TextBox 22">
            <a:extLst>
              <a:ext uri="{FF2B5EF4-FFF2-40B4-BE49-F238E27FC236}">
                <a16:creationId xmlns:a16="http://schemas.microsoft.com/office/drawing/2014/main" id="{9A90F21E-4965-A04B-2509-E9E02FF2DCEB}"/>
              </a:ext>
            </a:extLst>
          </p:cNvPr>
          <p:cNvSpPr txBox="1"/>
          <p:nvPr/>
        </p:nvSpPr>
        <p:spPr>
          <a:xfrm>
            <a:off x="7501469" y="4370728"/>
            <a:ext cx="3570208" cy="1990288"/>
          </a:xfrm>
          <a:prstGeom prst="rect">
            <a:avLst/>
          </a:prstGeom>
          <a:noFill/>
        </p:spPr>
        <p:txBody>
          <a:bodyPr wrap="none" rtlCol="0">
            <a:spAutoFit/>
          </a:bodyPr>
          <a:lstStyle/>
          <a:p>
            <a:pPr>
              <a:spcBef>
                <a:spcPts val="500"/>
              </a:spcBef>
              <a:spcAft>
                <a:spcPts val="500"/>
              </a:spcAft>
            </a:pPr>
            <a:r>
              <a:rPr lang="en-US" dirty="0"/>
              <a:t>JSON file contains:</a:t>
            </a:r>
          </a:p>
          <a:p>
            <a:pPr>
              <a:spcBef>
                <a:spcPts val="500"/>
              </a:spcBef>
              <a:spcAft>
                <a:spcPts val="500"/>
              </a:spcAft>
            </a:pPr>
            <a:r>
              <a:rPr lang="en-US" dirty="0"/>
              <a:t>- Framework to be used</a:t>
            </a:r>
          </a:p>
          <a:p>
            <a:pPr>
              <a:spcBef>
                <a:spcPts val="500"/>
              </a:spcBef>
              <a:spcAft>
                <a:spcPts val="500"/>
              </a:spcAft>
            </a:pPr>
            <a:r>
              <a:rPr lang="en-US" dirty="0"/>
              <a:t>- </a:t>
            </a:r>
            <a:r>
              <a:rPr lang="en-US" dirty="0" err="1"/>
              <a:t>Baremetal</a:t>
            </a:r>
            <a:r>
              <a:rPr lang="en-US" dirty="0"/>
              <a:t> or Cloud deployment</a:t>
            </a:r>
          </a:p>
          <a:p>
            <a:pPr>
              <a:spcBef>
                <a:spcPts val="500"/>
              </a:spcBef>
              <a:spcAft>
                <a:spcPts val="500"/>
              </a:spcAft>
            </a:pPr>
            <a:r>
              <a:rPr lang="en-US" dirty="0"/>
              <a:t>- Fast path filter rules</a:t>
            </a:r>
          </a:p>
          <a:p>
            <a:pPr>
              <a:spcBef>
                <a:spcPts val="500"/>
              </a:spcBef>
              <a:spcAft>
                <a:spcPts val="500"/>
              </a:spcAft>
            </a:pPr>
            <a:r>
              <a:rPr lang="en-US" dirty="0"/>
              <a:t>many more..</a:t>
            </a:r>
          </a:p>
        </p:txBody>
      </p:sp>
      <p:sp>
        <p:nvSpPr>
          <p:cNvPr id="21" name="Footer Placeholder 21">
            <a:extLst>
              <a:ext uri="{FF2B5EF4-FFF2-40B4-BE49-F238E27FC236}">
                <a16:creationId xmlns:a16="http://schemas.microsoft.com/office/drawing/2014/main" id="{96A6DFEF-ADC2-A13A-42F1-9872AE8238C1}"/>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3862245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7DB62-A673-1B3A-3C72-0E0132DD8C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8DCAB0-10A6-3BCA-0848-FE85387CC522}"/>
              </a:ext>
            </a:extLst>
          </p:cNvPr>
          <p:cNvSpPr>
            <a:spLocks noGrp="1"/>
          </p:cNvSpPr>
          <p:nvPr>
            <p:ph type="title"/>
          </p:nvPr>
        </p:nvSpPr>
        <p:spPr/>
        <p:txBody>
          <a:bodyPr>
            <a:normAutofit/>
          </a:bodyPr>
          <a:lstStyle/>
          <a:p>
            <a:r>
              <a:rPr lang="en-US" sz="2800">
                <a:cs typeface="Arial"/>
              </a:rPr>
              <a:t>Fastlane packet processing flow</a:t>
            </a:r>
          </a:p>
        </p:txBody>
      </p:sp>
      <p:sp>
        <p:nvSpPr>
          <p:cNvPr id="3" name="Date Placeholder 2">
            <a:extLst>
              <a:ext uri="{FF2B5EF4-FFF2-40B4-BE49-F238E27FC236}">
                <a16:creationId xmlns:a16="http://schemas.microsoft.com/office/drawing/2014/main" id="{4B8FA620-3708-2CC4-152C-BA3295FB08F4}"/>
              </a:ext>
            </a:extLst>
          </p:cNvPr>
          <p:cNvSpPr>
            <a:spLocks noGrp="1"/>
          </p:cNvSpPr>
          <p:nvPr>
            <p:ph type="dt" sz="half" idx="10"/>
          </p:nvPr>
        </p:nvSpPr>
        <p:spPr/>
        <p:txBody>
          <a:bodyPr/>
          <a:lstStyle/>
          <a:p>
            <a:fld id="{ED3FE69D-21D3-9840-A653-EDE61B4015A5}" type="datetime1">
              <a:rPr lang="en-US" smtClean="0"/>
              <a:t>11/6/24</a:t>
            </a:fld>
            <a:endParaRPr lang="en-US"/>
          </a:p>
        </p:txBody>
      </p:sp>
      <p:sp>
        <p:nvSpPr>
          <p:cNvPr id="4" name="Slide Number Placeholder 3">
            <a:extLst>
              <a:ext uri="{FF2B5EF4-FFF2-40B4-BE49-F238E27FC236}">
                <a16:creationId xmlns:a16="http://schemas.microsoft.com/office/drawing/2014/main" id="{9504A4B9-91A3-5B5F-A676-C3C3C4B36CF8}"/>
              </a:ext>
            </a:extLst>
          </p:cNvPr>
          <p:cNvSpPr>
            <a:spLocks noGrp="1"/>
          </p:cNvSpPr>
          <p:nvPr>
            <p:ph type="sldNum" sz="quarter" idx="12"/>
          </p:nvPr>
        </p:nvSpPr>
        <p:spPr/>
        <p:txBody>
          <a:bodyPr/>
          <a:lstStyle/>
          <a:p>
            <a:fld id="{9860EDB8-5305-433F-BE41-D7A86D811DB3}" type="slidenum">
              <a:rPr lang="en-US" smtClean="0"/>
              <a:pPr/>
              <a:t>8</a:t>
            </a:fld>
            <a:endParaRPr lang="en-US"/>
          </a:p>
        </p:txBody>
      </p:sp>
      <p:sp>
        <p:nvSpPr>
          <p:cNvPr id="10" name="Rectangle 9">
            <a:extLst>
              <a:ext uri="{FF2B5EF4-FFF2-40B4-BE49-F238E27FC236}">
                <a16:creationId xmlns:a16="http://schemas.microsoft.com/office/drawing/2014/main" id="{55563E8E-CDD9-D0DB-AED3-DC31F9067A24}"/>
              </a:ext>
            </a:extLst>
          </p:cNvPr>
          <p:cNvSpPr/>
          <p:nvPr/>
        </p:nvSpPr>
        <p:spPr>
          <a:xfrm>
            <a:off x="2905427" y="1244065"/>
            <a:ext cx="2651760"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4F7769FD-21C8-93E1-DC60-E817FEC412C4}"/>
              </a:ext>
            </a:extLst>
          </p:cNvPr>
          <p:cNvSpPr/>
          <p:nvPr/>
        </p:nvSpPr>
        <p:spPr>
          <a:xfrm>
            <a:off x="3124402" y="1667575"/>
            <a:ext cx="2213810" cy="721895"/>
          </a:xfrm>
          <a:prstGeom prst="rect">
            <a:avLst/>
          </a:prstGeom>
          <a:solidFill>
            <a:schemeClr val="accent2">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t>Fast path packet processor</a:t>
            </a:r>
          </a:p>
        </p:txBody>
      </p:sp>
      <p:sp>
        <p:nvSpPr>
          <p:cNvPr id="12" name="TextBox 11">
            <a:extLst>
              <a:ext uri="{FF2B5EF4-FFF2-40B4-BE49-F238E27FC236}">
                <a16:creationId xmlns:a16="http://schemas.microsoft.com/office/drawing/2014/main" id="{21F5A336-C7FC-DAEE-9050-7DA7095408B0}"/>
              </a:ext>
            </a:extLst>
          </p:cNvPr>
          <p:cNvSpPr txBox="1"/>
          <p:nvPr/>
        </p:nvSpPr>
        <p:spPr>
          <a:xfrm>
            <a:off x="3645249" y="1244065"/>
            <a:ext cx="1172116" cy="369332"/>
          </a:xfrm>
          <a:prstGeom prst="rect">
            <a:avLst/>
          </a:prstGeom>
          <a:noFill/>
        </p:spPr>
        <p:txBody>
          <a:bodyPr wrap="none" rtlCol="0">
            <a:spAutoFit/>
          </a:bodyPr>
          <a:lstStyle/>
          <a:p>
            <a:r>
              <a:rPr lang="en-US"/>
              <a:t>Fast Path</a:t>
            </a:r>
          </a:p>
        </p:txBody>
      </p:sp>
      <p:sp>
        <p:nvSpPr>
          <p:cNvPr id="15" name="Rectangle 14">
            <a:extLst>
              <a:ext uri="{FF2B5EF4-FFF2-40B4-BE49-F238E27FC236}">
                <a16:creationId xmlns:a16="http://schemas.microsoft.com/office/drawing/2014/main" id="{EDBCA971-A543-63CA-CEF5-3ECE2E05AFE3}"/>
              </a:ext>
            </a:extLst>
          </p:cNvPr>
          <p:cNvSpPr/>
          <p:nvPr/>
        </p:nvSpPr>
        <p:spPr>
          <a:xfrm>
            <a:off x="2905427" y="3812405"/>
            <a:ext cx="3861134" cy="721895"/>
          </a:xfrm>
          <a:prstGeom prst="rect">
            <a:avLst/>
          </a:prstGeom>
          <a:solidFill>
            <a:schemeClr val="accent4">
              <a:lumMod val="40000"/>
              <a:lumOff val="60000"/>
            </a:schemeClr>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t>Packet I/O Framework</a:t>
            </a:r>
            <a:br>
              <a:rPr lang="en-US"/>
            </a:br>
            <a:r>
              <a:rPr lang="en-US" b="1"/>
              <a:t>(DPDK, CNDP)</a:t>
            </a:r>
          </a:p>
        </p:txBody>
      </p:sp>
      <p:sp>
        <p:nvSpPr>
          <p:cNvPr id="13" name="Rectangle 12">
            <a:extLst>
              <a:ext uri="{FF2B5EF4-FFF2-40B4-BE49-F238E27FC236}">
                <a16:creationId xmlns:a16="http://schemas.microsoft.com/office/drawing/2014/main" id="{CC19107C-895C-7845-DE8B-FD6F4CDDCD4C}"/>
              </a:ext>
            </a:extLst>
          </p:cNvPr>
          <p:cNvSpPr/>
          <p:nvPr/>
        </p:nvSpPr>
        <p:spPr>
          <a:xfrm>
            <a:off x="7257247" y="1244065"/>
            <a:ext cx="1986414"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Application</a:t>
            </a:r>
          </a:p>
          <a:p>
            <a:pPr algn="ctr"/>
            <a:r>
              <a:rPr lang="en-US"/>
              <a:t>In</a:t>
            </a:r>
          </a:p>
          <a:p>
            <a:pPr algn="ctr"/>
            <a:r>
              <a:rPr lang="en-US"/>
              <a:t>Slow Path</a:t>
            </a:r>
          </a:p>
        </p:txBody>
      </p:sp>
      <p:sp>
        <p:nvSpPr>
          <p:cNvPr id="20" name="TextBox 19">
            <a:extLst>
              <a:ext uri="{FF2B5EF4-FFF2-40B4-BE49-F238E27FC236}">
                <a16:creationId xmlns:a16="http://schemas.microsoft.com/office/drawing/2014/main" id="{01C1527B-7A1B-E95E-C000-80933882A66F}"/>
              </a:ext>
            </a:extLst>
          </p:cNvPr>
          <p:cNvSpPr txBox="1"/>
          <p:nvPr/>
        </p:nvSpPr>
        <p:spPr>
          <a:xfrm>
            <a:off x="1924141" y="3496488"/>
            <a:ext cx="1468672" cy="307777"/>
          </a:xfrm>
          <a:prstGeom prst="rect">
            <a:avLst/>
          </a:prstGeom>
          <a:noFill/>
        </p:spPr>
        <p:txBody>
          <a:bodyPr wrap="none" rtlCol="0">
            <a:spAutoFit/>
          </a:bodyPr>
          <a:lstStyle/>
          <a:p>
            <a:r>
              <a:rPr lang="en-US" sz="1400"/>
              <a:t>1. Packet arrival</a:t>
            </a:r>
          </a:p>
        </p:txBody>
      </p:sp>
      <p:cxnSp>
        <p:nvCxnSpPr>
          <p:cNvPr id="21" name="Straight Arrow Connector 20">
            <a:extLst>
              <a:ext uri="{FF2B5EF4-FFF2-40B4-BE49-F238E27FC236}">
                <a16:creationId xmlns:a16="http://schemas.microsoft.com/office/drawing/2014/main" id="{5F4DA815-8E08-8A07-3DAC-6518B3C9ABA8}"/>
              </a:ext>
            </a:extLst>
          </p:cNvPr>
          <p:cNvCxnSpPr>
            <a:cxnSpLocks/>
          </p:cNvCxnSpPr>
          <p:nvPr/>
        </p:nvCxnSpPr>
        <p:spPr>
          <a:xfrm flipV="1">
            <a:off x="3392813" y="3341886"/>
            <a:ext cx="0" cy="47030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7ED9ECAB-964A-CDA3-42BC-993952620AF1}"/>
              </a:ext>
            </a:extLst>
          </p:cNvPr>
          <p:cNvCxnSpPr>
            <a:cxnSpLocks/>
            <a:stCxn id="74" idx="3"/>
          </p:cNvCxnSpPr>
          <p:nvPr/>
        </p:nvCxnSpPr>
        <p:spPr>
          <a:xfrm>
            <a:off x="5338212" y="3154193"/>
            <a:ext cx="191903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TextBox 29">
            <a:extLst>
              <a:ext uri="{FF2B5EF4-FFF2-40B4-BE49-F238E27FC236}">
                <a16:creationId xmlns:a16="http://schemas.microsoft.com/office/drawing/2014/main" id="{C726D9C7-AFFE-6AAA-7FD8-947E8932132C}"/>
              </a:ext>
            </a:extLst>
          </p:cNvPr>
          <p:cNvSpPr txBox="1"/>
          <p:nvPr/>
        </p:nvSpPr>
        <p:spPr>
          <a:xfrm>
            <a:off x="5665115" y="2864529"/>
            <a:ext cx="1378904" cy="307777"/>
          </a:xfrm>
          <a:prstGeom prst="rect">
            <a:avLst/>
          </a:prstGeom>
          <a:noFill/>
        </p:spPr>
        <p:txBody>
          <a:bodyPr wrap="none" rtlCol="0">
            <a:spAutoFit/>
          </a:bodyPr>
          <a:lstStyle/>
          <a:p>
            <a:r>
              <a:rPr lang="en-US" sz="1400"/>
              <a:t>2. Inject packet</a:t>
            </a:r>
          </a:p>
        </p:txBody>
      </p:sp>
      <p:cxnSp>
        <p:nvCxnSpPr>
          <p:cNvPr id="31" name="Straight Arrow Connector 30">
            <a:extLst>
              <a:ext uri="{FF2B5EF4-FFF2-40B4-BE49-F238E27FC236}">
                <a16:creationId xmlns:a16="http://schemas.microsoft.com/office/drawing/2014/main" id="{D626024F-C34A-915B-8276-552072DEF15C}"/>
              </a:ext>
            </a:extLst>
          </p:cNvPr>
          <p:cNvCxnSpPr>
            <a:cxnSpLocks/>
          </p:cNvCxnSpPr>
          <p:nvPr/>
        </p:nvCxnSpPr>
        <p:spPr>
          <a:xfrm flipH="1" flipV="1">
            <a:off x="3388240" y="2387607"/>
            <a:ext cx="4573" cy="57889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a:extLst>
              <a:ext uri="{FF2B5EF4-FFF2-40B4-BE49-F238E27FC236}">
                <a16:creationId xmlns:a16="http://schemas.microsoft.com/office/drawing/2014/main" id="{1F3FD500-5437-060B-8831-35F7EA022FBC}"/>
              </a:ext>
            </a:extLst>
          </p:cNvPr>
          <p:cNvSpPr txBox="1"/>
          <p:nvPr/>
        </p:nvSpPr>
        <p:spPr>
          <a:xfrm>
            <a:off x="1923680" y="2387823"/>
            <a:ext cx="1447832" cy="307777"/>
          </a:xfrm>
          <a:prstGeom prst="rect">
            <a:avLst/>
          </a:prstGeom>
          <a:noFill/>
        </p:spPr>
        <p:txBody>
          <a:bodyPr wrap="none" rtlCol="0">
            <a:spAutoFit/>
          </a:bodyPr>
          <a:lstStyle/>
          <a:p>
            <a:r>
              <a:rPr lang="en-US" sz="1400"/>
              <a:t>2. Run fast path</a:t>
            </a:r>
          </a:p>
        </p:txBody>
      </p:sp>
      <p:cxnSp>
        <p:nvCxnSpPr>
          <p:cNvPr id="35" name="Straight Arrow Connector 34">
            <a:extLst>
              <a:ext uri="{FF2B5EF4-FFF2-40B4-BE49-F238E27FC236}">
                <a16:creationId xmlns:a16="http://schemas.microsoft.com/office/drawing/2014/main" id="{4C6EB27E-D3F1-8C89-738A-7F5ACDED859C}"/>
              </a:ext>
            </a:extLst>
          </p:cNvPr>
          <p:cNvCxnSpPr>
            <a:cxnSpLocks/>
          </p:cNvCxnSpPr>
          <p:nvPr/>
        </p:nvCxnSpPr>
        <p:spPr>
          <a:xfrm>
            <a:off x="4414838" y="2396331"/>
            <a:ext cx="0" cy="5701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a:extLst>
              <a:ext uri="{FF2B5EF4-FFF2-40B4-BE49-F238E27FC236}">
                <a16:creationId xmlns:a16="http://schemas.microsoft.com/office/drawing/2014/main" id="{4F806C2F-FD47-9BF4-8E17-9C4B20FEE864}"/>
              </a:ext>
            </a:extLst>
          </p:cNvPr>
          <p:cNvSpPr txBox="1"/>
          <p:nvPr/>
        </p:nvSpPr>
        <p:spPr>
          <a:xfrm>
            <a:off x="3555241" y="2407180"/>
            <a:ext cx="977981" cy="307777"/>
          </a:xfrm>
          <a:prstGeom prst="rect">
            <a:avLst/>
          </a:prstGeom>
          <a:noFill/>
        </p:spPr>
        <p:txBody>
          <a:bodyPr wrap="square" rtlCol="0">
            <a:spAutoFit/>
          </a:bodyPr>
          <a:lstStyle/>
          <a:p>
            <a:r>
              <a:rPr lang="en-US" sz="1400"/>
              <a:t>3. Verdict</a:t>
            </a:r>
          </a:p>
        </p:txBody>
      </p:sp>
      <p:sp>
        <p:nvSpPr>
          <p:cNvPr id="40" name="TextBox 39">
            <a:extLst>
              <a:ext uri="{FF2B5EF4-FFF2-40B4-BE49-F238E27FC236}">
                <a16:creationId xmlns:a16="http://schemas.microsoft.com/office/drawing/2014/main" id="{D9CB1672-909C-F48F-EA27-3F520937A1A1}"/>
              </a:ext>
            </a:extLst>
          </p:cNvPr>
          <p:cNvSpPr txBox="1"/>
          <p:nvPr/>
        </p:nvSpPr>
        <p:spPr>
          <a:xfrm>
            <a:off x="5668072" y="3126936"/>
            <a:ext cx="1388522" cy="307777"/>
          </a:xfrm>
          <a:prstGeom prst="rect">
            <a:avLst/>
          </a:prstGeom>
          <a:noFill/>
        </p:spPr>
        <p:txBody>
          <a:bodyPr wrap="none" rtlCol="0">
            <a:spAutoFit/>
          </a:bodyPr>
          <a:lstStyle/>
          <a:p>
            <a:r>
              <a:rPr lang="en-US" sz="1400"/>
              <a:t>4. Inject packet</a:t>
            </a:r>
          </a:p>
        </p:txBody>
      </p:sp>
      <p:sp>
        <p:nvSpPr>
          <p:cNvPr id="41" name="TextBox 40">
            <a:extLst>
              <a:ext uri="{FF2B5EF4-FFF2-40B4-BE49-F238E27FC236}">
                <a16:creationId xmlns:a16="http://schemas.microsoft.com/office/drawing/2014/main" id="{D2788420-A728-1362-0DC5-4B098404FFEE}"/>
              </a:ext>
            </a:extLst>
          </p:cNvPr>
          <p:cNvSpPr txBox="1"/>
          <p:nvPr/>
        </p:nvSpPr>
        <p:spPr>
          <a:xfrm>
            <a:off x="4417890" y="3486918"/>
            <a:ext cx="1944443" cy="307777"/>
          </a:xfrm>
          <a:prstGeom prst="rect">
            <a:avLst/>
          </a:prstGeom>
          <a:noFill/>
        </p:spPr>
        <p:txBody>
          <a:bodyPr wrap="none" rtlCol="0">
            <a:spAutoFit/>
          </a:bodyPr>
          <a:lstStyle/>
          <a:p>
            <a:r>
              <a:rPr lang="en-US" sz="1400"/>
              <a:t>4. Transmit the packet</a:t>
            </a:r>
          </a:p>
        </p:txBody>
      </p:sp>
      <p:cxnSp>
        <p:nvCxnSpPr>
          <p:cNvPr id="42" name="Straight Arrow Connector 41">
            <a:extLst>
              <a:ext uri="{FF2B5EF4-FFF2-40B4-BE49-F238E27FC236}">
                <a16:creationId xmlns:a16="http://schemas.microsoft.com/office/drawing/2014/main" id="{C38FEB83-8958-4BBB-251B-D23720B775A6}"/>
              </a:ext>
            </a:extLst>
          </p:cNvPr>
          <p:cNvCxnSpPr>
            <a:cxnSpLocks/>
          </p:cNvCxnSpPr>
          <p:nvPr/>
        </p:nvCxnSpPr>
        <p:spPr>
          <a:xfrm>
            <a:off x="4414838" y="3341886"/>
            <a:ext cx="0" cy="46237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2" name="TextBox 71">
            <a:extLst>
              <a:ext uri="{FF2B5EF4-FFF2-40B4-BE49-F238E27FC236}">
                <a16:creationId xmlns:a16="http://schemas.microsoft.com/office/drawing/2014/main" id="{CC440B55-EA3C-912A-EA8E-D413A5D683FE}"/>
              </a:ext>
            </a:extLst>
          </p:cNvPr>
          <p:cNvSpPr txBox="1"/>
          <p:nvPr/>
        </p:nvSpPr>
        <p:spPr>
          <a:xfrm>
            <a:off x="5665115" y="2192496"/>
            <a:ext cx="1338828" cy="523220"/>
          </a:xfrm>
          <a:prstGeom prst="rect">
            <a:avLst/>
          </a:prstGeom>
          <a:noFill/>
        </p:spPr>
        <p:txBody>
          <a:bodyPr wrap="none" rtlCol="0">
            <a:spAutoFit/>
          </a:bodyPr>
          <a:lstStyle/>
          <a:p>
            <a:r>
              <a:rPr lang="en-US" sz="1400"/>
              <a:t>5. Packet from</a:t>
            </a:r>
            <a:br>
              <a:rPr lang="en-US" sz="1400"/>
            </a:br>
            <a:r>
              <a:rPr lang="en-US" sz="1400"/>
              <a:t> application</a:t>
            </a:r>
          </a:p>
        </p:txBody>
      </p:sp>
      <p:sp>
        <p:nvSpPr>
          <p:cNvPr id="74" name="Rectangle 73">
            <a:extLst>
              <a:ext uri="{FF2B5EF4-FFF2-40B4-BE49-F238E27FC236}">
                <a16:creationId xmlns:a16="http://schemas.microsoft.com/office/drawing/2014/main" id="{BB659BEB-23DF-1300-E96D-010C469D9870}"/>
              </a:ext>
            </a:extLst>
          </p:cNvPr>
          <p:cNvSpPr/>
          <p:nvPr/>
        </p:nvSpPr>
        <p:spPr>
          <a:xfrm>
            <a:off x="3124402" y="2966500"/>
            <a:ext cx="2213810" cy="375386"/>
          </a:xfrm>
          <a:prstGeom prst="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Fastlane Datapath</a:t>
            </a:r>
          </a:p>
        </p:txBody>
      </p:sp>
      <p:sp>
        <p:nvSpPr>
          <p:cNvPr id="80" name="TextBox 79">
            <a:extLst>
              <a:ext uri="{FF2B5EF4-FFF2-40B4-BE49-F238E27FC236}">
                <a16:creationId xmlns:a16="http://schemas.microsoft.com/office/drawing/2014/main" id="{2772A234-FB91-50B4-82EC-B4A70058663E}"/>
              </a:ext>
            </a:extLst>
          </p:cNvPr>
          <p:cNvSpPr txBox="1"/>
          <p:nvPr/>
        </p:nvSpPr>
        <p:spPr>
          <a:xfrm>
            <a:off x="7257247" y="4001025"/>
            <a:ext cx="4390946" cy="646331"/>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a:t>How to handle packets that are sent from</a:t>
            </a:r>
            <a:br>
              <a:rPr lang="en-US" dirty="0"/>
            </a:br>
            <a:r>
              <a:rPr lang="en-US" dirty="0"/>
              <a:t>the slow path?</a:t>
            </a:r>
          </a:p>
        </p:txBody>
      </p:sp>
      <p:cxnSp>
        <p:nvCxnSpPr>
          <p:cNvPr id="85" name="Straight Arrow Connector 84">
            <a:extLst>
              <a:ext uri="{FF2B5EF4-FFF2-40B4-BE49-F238E27FC236}">
                <a16:creationId xmlns:a16="http://schemas.microsoft.com/office/drawing/2014/main" id="{2E152333-27F2-7192-4976-D6FA992A6EE7}"/>
              </a:ext>
            </a:extLst>
          </p:cNvPr>
          <p:cNvCxnSpPr>
            <a:cxnSpLocks/>
          </p:cNvCxnSpPr>
          <p:nvPr/>
        </p:nvCxnSpPr>
        <p:spPr>
          <a:xfrm flipH="1">
            <a:off x="5557187" y="2684961"/>
            <a:ext cx="17000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7" name="Content Placeholder 9">
            <a:extLst>
              <a:ext uri="{FF2B5EF4-FFF2-40B4-BE49-F238E27FC236}">
                <a16:creationId xmlns:a16="http://schemas.microsoft.com/office/drawing/2014/main" id="{90753A23-2B96-C874-C938-4536EE1A412A}"/>
              </a:ext>
            </a:extLst>
          </p:cNvPr>
          <p:cNvSpPr txBox="1">
            <a:spLocks/>
          </p:cNvSpPr>
          <p:nvPr/>
        </p:nvSpPr>
        <p:spPr>
          <a:xfrm>
            <a:off x="838200" y="4697886"/>
            <a:ext cx="10515600" cy="1558530"/>
          </a:xfrm>
          <a:prstGeom prst="rect">
            <a:avLst/>
          </a:prstGeom>
          <a:ln w="12700">
            <a:noFill/>
          </a:ln>
        </p:spPr>
        <p:txBody>
          <a:bodyPr vert="horz" lIns="91440" tIns="45720" rIns="91440" bIns="45720" rtlCol="0" anchor="t">
            <a:normAutofit fontScale="92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IN" sz="2000" dirty="0">
                <a:solidFill>
                  <a:schemeClr val="tx1">
                    <a:lumMod val="75000"/>
                    <a:lumOff val="25000"/>
                  </a:schemeClr>
                </a:solidFill>
                <a:latin typeface="Arial"/>
                <a:cs typeface="Arial"/>
              </a:rPr>
              <a:t>Verdicts:</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NIC ports: To transmit the packet out through the NIC</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Drop: To drop the packet ASAP</a:t>
            </a:r>
            <a:br>
              <a:rPr lang="en-IN" sz="2000" dirty="0">
                <a:solidFill>
                  <a:schemeClr val="tx1">
                    <a:lumMod val="75000"/>
                    <a:lumOff val="25000"/>
                  </a:schemeClr>
                </a:solidFill>
                <a:latin typeface="Arial"/>
                <a:cs typeface="Arial"/>
              </a:rPr>
            </a:br>
            <a:r>
              <a:rPr lang="en-IN" sz="2000" dirty="0">
                <a:solidFill>
                  <a:schemeClr val="tx1">
                    <a:lumMod val="75000"/>
                    <a:lumOff val="25000"/>
                  </a:schemeClr>
                </a:solidFill>
                <a:latin typeface="Arial"/>
                <a:cs typeface="Arial"/>
              </a:rPr>
              <a:t>- Kernel: To inject the packet to the slow path</a:t>
            </a:r>
          </a:p>
        </p:txBody>
      </p:sp>
      <p:sp>
        <p:nvSpPr>
          <p:cNvPr id="9" name="Footer Placeholder 21">
            <a:extLst>
              <a:ext uri="{FF2B5EF4-FFF2-40B4-BE49-F238E27FC236}">
                <a16:creationId xmlns:a16="http://schemas.microsoft.com/office/drawing/2014/main" id="{CEB86410-3F87-F9FD-5B16-95F055473452}"/>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267083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8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3D3ED-E812-8FEA-1011-39C7DCFE3F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270D1-4A2A-AEE3-2E89-2FD5D30F8601}"/>
              </a:ext>
            </a:extLst>
          </p:cNvPr>
          <p:cNvSpPr>
            <a:spLocks noGrp="1"/>
          </p:cNvSpPr>
          <p:nvPr>
            <p:ph type="title"/>
          </p:nvPr>
        </p:nvSpPr>
        <p:spPr/>
        <p:txBody>
          <a:bodyPr>
            <a:normAutofit/>
          </a:bodyPr>
          <a:lstStyle/>
          <a:p>
            <a:r>
              <a:rPr lang="en-US" sz="2800" dirty="0">
                <a:cs typeface="Arial"/>
              </a:rPr>
              <a:t>Fastlane packet processing model</a:t>
            </a:r>
          </a:p>
        </p:txBody>
      </p:sp>
      <p:sp>
        <p:nvSpPr>
          <p:cNvPr id="3" name="Date Placeholder 2">
            <a:extLst>
              <a:ext uri="{FF2B5EF4-FFF2-40B4-BE49-F238E27FC236}">
                <a16:creationId xmlns:a16="http://schemas.microsoft.com/office/drawing/2014/main" id="{58AB97F9-8BC8-58F8-E24C-7F870CD2C044}"/>
              </a:ext>
            </a:extLst>
          </p:cNvPr>
          <p:cNvSpPr>
            <a:spLocks noGrp="1"/>
          </p:cNvSpPr>
          <p:nvPr>
            <p:ph type="dt" sz="half" idx="10"/>
          </p:nvPr>
        </p:nvSpPr>
        <p:spPr/>
        <p:txBody>
          <a:bodyPr/>
          <a:lstStyle/>
          <a:p>
            <a:fld id="{6AC4F453-87A5-6140-A744-EE7FD59480BF}" type="datetime1">
              <a:rPr lang="en-US" smtClean="0"/>
              <a:t>11/6/24</a:t>
            </a:fld>
            <a:endParaRPr lang="en-US"/>
          </a:p>
        </p:txBody>
      </p:sp>
      <p:sp>
        <p:nvSpPr>
          <p:cNvPr id="4" name="Slide Number Placeholder 3">
            <a:extLst>
              <a:ext uri="{FF2B5EF4-FFF2-40B4-BE49-F238E27FC236}">
                <a16:creationId xmlns:a16="http://schemas.microsoft.com/office/drawing/2014/main" id="{7619BACD-BC92-9687-BF88-549CDC6822BC}"/>
              </a:ext>
            </a:extLst>
          </p:cNvPr>
          <p:cNvSpPr>
            <a:spLocks noGrp="1"/>
          </p:cNvSpPr>
          <p:nvPr>
            <p:ph type="sldNum" sz="quarter" idx="12"/>
          </p:nvPr>
        </p:nvSpPr>
        <p:spPr/>
        <p:txBody>
          <a:bodyPr/>
          <a:lstStyle/>
          <a:p>
            <a:fld id="{9860EDB8-5305-433F-BE41-D7A86D811DB3}" type="slidenum">
              <a:rPr lang="en-US" smtClean="0"/>
              <a:pPr/>
              <a:t>9</a:t>
            </a:fld>
            <a:endParaRPr lang="en-US"/>
          </a:p>
        </p:txBody>
      </p:sp>
      <p:sp>
        <p:nvSpPr>
          <p:cNvPr id="10" name="Rectangle 9">
            <a:extLst>
              <a:ext uri="{FF2B5EF4-FFF2-40B4-BE49-F238E27FC236}">
                <a16:creationId xmlns:a16="http://schemas.microsoft.com/office/drawing/2014/main" id="{8A6E9185-4A19-05AC-514F-8B03F5BB281C}"/>
              </a:ext>
            </a:extLst>
          </p:cNvPr>
          <p:cNvSpPr/>
          <p:nvPr/>
        </p:nvSpPr>
        <p:spPr>
          <a:xfrm>
            <a:off x="2905427" y="1244065"/>
            <a:ext cx="2651760"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89F63BC2-F91A-4574-15CB-9DD17000AEA7}"/>
              </a:ext>
            </a:extLst>
          </p:cNvPr>
          <p:cNvSpPr/>
          <p:nvPr/>
        </p:nvSpPr>
        <p:spPr>
          <a:xfrm>
            <a:off x="3124402" y="1667575"/>
            <a:ext cx="2213810" cy="721895"/>
          </a:xfrm>
          <a:prstGeom prst="rect">
            <a:avLst/>
          </a:prstGeom>
          <a:solidFill>
            <a:schemeClr val="accent2">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t>Fast path packet processor</a:t>
            </a:r>
          </a:p>
        </p:txBody>
      </p:sp>
      <p:sp>
        <p:nvSpPr>
          <p:cNvPr id="12" name="TextBox 11">
            <a:extLst>
              <a:ext uri="{FF2B5EF4-FFF2-40B4-BE49-F238E27FC236}">
                <a16:creationId xmlns:a16="http://schemas.microsoft.com/office/drawing/2014/main" id="{27092E76-6209-F10E-34E2-02700CFAF278}"/>
              </a:ext>
            </a:extLst>
          </p:cNvPr>
          <p:cNvSpPr txBox="1"/>
          <p:nvPr/>
        </p:nvSpPr>
        <p:spPr>
          <a:xfrm>
            <a:off x="3645249" y="1244065"/>
            <a:ext cx="1172116" cy="369332"/>
          </a:xfrm>
          <a:prstGeom prst="rect">
            <a:avLst/>
          </a:prstGeom>
          <a:noFill/>
        </p:spPr>
        <p:txBody>
          <a:bodyPr wrap="none" rtlCol="0">
            <a:spAutoFit/>
          </a:bodyPr>
          <a:lstStyle/>
          <a:p>
            <a:r>
              <a:rPr lang="en-US"/>
              <a:t>Fast Path</a:t>
            </a:r>
          </a:p>
        </p:txBody>
      </p:sp>
      <p:sp>
        <p:nvSpPr>
          <p:cNvPr id="15" name="Rectangle 14">
            <a:extLst>
              <a:ext uri="{FF2B5EF4-FFF2-40B4-BE49-F238E27FC236}">
                <a16:creationId xmlns:a16="http://schemas.microsoft.com/office/drawing/2014/main" id="{7400BE53-3F51-61B4-DD9E-49CCF3EA568F}"/>
              </a:ext>
            </a:extLst>
          </p:cNvPr>
          <p:cNvSpPr/>
          <p:nvPr/>
        </p:nvSpPr>
        <p:spPr>
          <a:xfrm>
            <a:off x="2905427" y="3812405"/>
            <a:ext cx="3861134" cy="721895"/>
          </a:xfrm>
          <a:prstGeom prst="rect">
            <a:avLst/>
          </a:prstGeom>
          <a:solidFill>
            <a:schemeClr val="accent4">
              <a:lumMod val="40000"/>
              <a:lumOff val="60000"/>
            </a:schemeClr>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t>Packet I/O Framework</a:t>
            </a:r>
            <a:br>
              <a:rPr lang="en-US"/>
            </a:br>
            <a:r>
              <a:rPr lang="en-US" b="1"/>
              <a:t>(DPDK, CNDP)</a:t>
            </a:r>
          </a:p>
        </p:txBody>
      </p:sp>
      <p:sp>
        <p:nvSpPr>
          <p:cNvPr id="29" name="Content Placeholder 9">
            <a:extLst>
              <a:ext uri="{FF2B5EF4-FFF2-40B4-BE49-F238E27FC236}">
                <a16:creationId xmlns:a16="http://schemas.microsoft.com/office/drawing/2014/main" id="{3B1FDE45-AE4D-1F32-B412-CD5774187357}"/>
              </a:ext>
            </a:extLst>
          </p:cNvPr>
          <p:cNvSpPr txBox="1">
            <a:spLocks/>
          </p:cNvSpPr>
          <p:nvPr/>
        </p:nvSpPr>
        <p:spPr>
          <a:xfrm>
            <a:off x="838200" y="4697886"/>
            <a:ext cx="10515600" cy="1558530"/>
          </a:xfrm>
          <a:prstGeom prst="rect">
            <a:avLst/>
          </a:prstGeom>
          <a:ln w="12700">
            <a:noFill/>
          </a:ln>
        </p:spPr>
        <p:txBody>
          <a:bodyPr vert="horz" lIns="91440" tIns="45720" rIns="91440" bIns="45720" rtlCol="0" anchor="t">
            <a:normAutofit fontScale="92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2400" kern="1200" baseline="0" smtClean="0">
                <a:solidFill>
                  <a:schemeClr val="tx1">
                    <a:lumMod val="65000"/>
                    <a:lumOff val="35000"/>
                  </a:schemeClr>
                </a:solidFill>
                <a:latin typeface="+mj-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IN" sz="2000">
                <a:solidFill>
                  <a:schemeClr val="tx1">
                    <a:lumMod val="75000"/>
                    <a:lumOff val="25000"/>
                  </a:schemeClr>
                </a:solidFill>
                <a:latin typeface="Arial"/>
                <a:cs typeface="Arial"/>
              </a:rPr>
              <a:t>Verdicts:</a:t>
            </a:r>
            <a:br>
              <a:rPr lang="en-IN" sz="2000">
                <a:solidFill>
                  <a:schemeClr val="tx1">
                    <a:lumMod val="75000"/>
                    <a:lumOff val="25000"/>
                  </a:schemeClr>
                </a:solidFill>
                <a:latin typeface="Arial"/>
                <a:cs typeface="Arial"/>
              </a:rPr>
            </a:br>
            <a:r>
              <a:rPr lang="en-IN" sz="2000">
                <a:solidFill>
                  <a:schemeClr val="tx1">
                    <a:lumMod val="75000"/>
                    <a:lumOff val="25000"/>
                  </a:schemeClr>
                </a:solidFill>
                <a:latin typeface="Arial"/>
                <a:cs typeface="Arial"/>
              </a:rPr>
              <a:t>- NIC ports: To transmit the packet out through the NIC.</a:t>
            </a:r>
            <a:br>
              <a:rPr lang="en-IN" sz="2000">
                <a:solidFill>
                  <a:schemeClr val="tx1">
                    <a:lumMod val="75000"/>
                    <a:lumOff val="25000"/>
                  </a:schemeClr>
                </a:solidFill>
                <a:latin typeface="Arial"/>
                <a:cs typeface="Arial"/>
              </a:rPr>
            </a:br>
            <a:r>
              <a:rPr lang="en-IN" sz="2000">
                <a:solidFill>
                  <a:schemeClr val="tx1">
                    <a:lumMod val="75000"/>
                    <a:lumOff val="25000"/>
                  </a:schemeClr>
                </a:solidFill>
                <a:latin typeface="Arial"/>
                <a:cs typeface="Arial"/>
              </a:rPr>
              <a:t>- Drop: To drop the packet ASAP.</a:t>
            </a:r>
            <a:br>
              <a:rPr lang="en-IN" sz="2000">
                <a:solidFill>
                  <a:schemeClr val="tx1">
                    <a:lumMod val="75000"/>
                    <a:lumOff val="25000"/>
                  </a:schemeClr>
                </a:solidFill>
                <a:latin typeface="Arial"/>
                <a:cs typeface="Arial"/>
              </a:rPr>
            </a:br>
            <a:r>
              <a:rPr lang="en-IN" sz="2000">
                <a:solidFill>
                  <a:schemeClr val="tx1">
                    <a:lumMod val="75000"/>
                    <a:lumOff val="25000"/>
                  </a:schemeClr>
                </a:solidFill>
                <a:latin typeface="Arial"/>
                <a:cs typeface="Arial"/>
              </a:rPr>
              <a:t>- Kernel: To inject the packet to the slow path.</a:t>
            </a:r>
          </a:p>
        </p:txBody>
      </p:sp>
      <p:sp>
        <p:nvSpPr>
          <p:cNvPr id="13" name="Rectangle 12">
            <a:extLst>
              <a:ext uri="{FF2B5EF4-FFF2-40B4-BE49-F238E27FC236}">
                <a16:creationId xmlns:a16="http://schemas.microsoft.com/office/drawing/2014/main" id="{1D175FA1-3B42-ED56-EC67-A75E435343C1}"/>
              </a:ext>
            </a:extLst>
          </p:cNvPr>
          <p:cNvSpPr/>
          <p:nvPr/>
        </p:nvSpPr>
        <p:spPr>
          <a:xfrm>
            <a:off x="7257247" y="1244065"/>
            <a:ext cx="1986414" cy="2271562"/>
          </a:xfrm>
          <a:prstGeom prst="rect">
            <a:avLst/>
          </a:prstGeom>
          <a:solidFill>
            <a:schemeClr val="accent1">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t>Application</a:t>
            </a:r>
          </a:p>
          <a:p>
            <a:pPr algn="ctr"/>
            <a:r>
              <a:rPr lang="en-US"/>
              <a:t>In</a:t>
            </a:r>
          </a:p>
          <a:p>
            <a:pPr algn="ctr"/>
            <a:r>
              <a:rPr lang="en-US"/>
              <a:t>Slow Path</a:t>
            </a:r>
          </a:p>
        </p:txBody>
      </p:sp>
      <p:sp>
        <p:nvSpPr>
          <p:cNvPr id="20" name="TextBox 19">
            <a:extLst>
              <a:ext uri="{FF2B5EF4-FFF2-40B4-BE49-F238E27FC236}">
                <a16:creationId xmlns:a16="http://schemas.microsoft.com/office/drawing/2014/main" id="{BCD11039-8999-942E-BF1A-946705CBEB42}"/>
              </a:ext>
            </a:extLst>
          </p:cNvPr>
          <p:cNvSpPr txBox="1"/>
          <p:nvPr/>
        </p:nvSpPr>
        <p:spPr>
          <a:xfrm>
            <a:off x="1924141" y="3496488"/>
            <a:ext cx="1468672" cy="307777"/>
          </a:xfrm>
          <a:prstGeom prst="rect">
            <a:avLst/>
          </a:prstGeom>
          <a:noFill/>
        </p:spPr>
        <p:txBody>
          <a:bodyPr wrap="none" rtlCol="0">
            <a:spAutoFit/>
          </a:bodyPr>
          <a:lstStyle/>
          <a:p>
            <a:r>
              <a:rPr lang="en-US" sz="1400"/>
              <a:t>1. Packet arrival</a:t>
            </a:r>
          </a:p>
        </p:txBody>
      </p:sp>
      <p:cxnSp>
        <p:nvCxnSpPr>
          <p:cNvPr id="21" name="Straight Arrow Connector 20">
            <a:extLst>
              <a:ext uri="{FF2B5EF4-FFF2-40B4-BE49-F238E27FC236}">
                <a16:creationId xmlns:a16="http://schemas.microsoft.com/office/drawing/2014/main" id="{22EEE794-CC63-590F-D3BE-AE03D2F8E760}"/>
              </a:ext>
            </a:extLst>
          </p:cNvPr>
          <p:cNvCxnSpPr>
            <a:cxnSpLocks/>
          </p:cNvCxnSpPr>
          <p:nvPr/>
        </p:nvCxnSpPr>
        <p:spPr>
          <a:xfrm flipV="1">
            <a:off x="3392813" y="3341886"/>
            <a:ext cx="0" cy="47030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8D5641C5-9314-BDDF-9B5C-D143F597BE08}"/>
              </a:ext>
            </a:extLst>
          </p:cNvPr>
          <p:cNvCxnSpPr>
            <a:cxnSpLocks/>
            <a:stCxn id="74" idx="3"/>
          </p:cNvCxnSpPr>
          <p:nvPr/>
        </p:nvCxnSpPr>
        <p:spPr>
          <a:xfrm>
            <a:off x="5338212" y="3154193"/>
            <a:ext cx="191903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TextBox 29">
            <a:extLst>
              <a:ext uri="{FF2B5EF4-FFF2-40B4-BE49-F238E27FC236}">
                <a16:creationId xmlns:a16="http://schemas.microsoft.com/office/drawing/2014/main" id="{804992BD-6DBB-F85F-DC1A-3C6746C30B02}"/>
              </a:ext>
            </a:extLst>
          </p:cNvPr>
          <p:cNvSpPr txBox="1"/>
          <p:nvPr/>
        </p:nvSpPr>
        <p:spPr>
          <a:xfrm>
            <a:off x="5665115" y="2864529"/>
            <a:ext cx="1378904" cy="307777"/>
          </a:xfrm>
          <a:prstGeom prst="rect">
            <a:avLst/>
          </a:prstGeom>
          <a:noFill/>
        </p:spPr>
        <p:txBody>
          <a:bodyPr wrap="none" rtlCol="0">
            <a:spAutoFit/>
          </a:bodyPr>
          <a:lstStyle/>
          <a:p>
            <a:r>
              <a:rPr lang="en-US" sz="1400"/>
              <a:t>2. Inject packet</a:t>
            </a:r>
          </a:p>
        </p:txBody>
      </p:sp>
      <p:cxnSp>
        <p:nvCxnSpPr>
          <p:cNvPr id="31" name="Straight Arrow Connector 30">
            <a:extLst>
              <a:ext uri="{FF2B5EF4-FFF2-40B4-BE49-F238E27FC236}">
                <a16:creationId xmlns:a16="http://schemas.microsoft.com/office/drawing/2014/main" id="{6A24DBC1-FF0C-32F7-A1FF-FB3727302497}"/>
              </a:ext>
            </a:extLst>
          </p:cNvPr>
          <p:cNvCxnSpPr>
            <a:cxnSpLocks/>
          </p:cNvCxnSpPr>
          <p:nvPr/>
        </p:nvCxnSpPr>
        <p:spPr>
          <a:xfrm flipH="1" flipV="1">
            <a:off x="3388240" y="2387607"/>
            <a:ext cx="4573" cy="57889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a:extLst>
              <a:ext uri="{FF2B5EF4-FFF2-40B4-BE49-F238E27FC236}">
                <a16:creationId xmlns:a16="http://schemas.microsoft.com/office/drawing/2014/main" id="{C5C9520B-7C30-4ED4-EC5F-0649959D98EE}"/>
              </a:ext>
            </a:extLst>
          </p:cNvPr>
          <p:cNvSpPr txBox="1"/>
          <p:nvPr/>
        </p:nvSpPr>
        <p:spPr>
          <a:xfrm>
            <a:off x="1923680" y="2387823"/>
            <a:ext cx="1447832" cy="307777"/>
          </a:xfrm>
          <a:prstGeom prst="rect">
            <a:avLst/>
          </a:prstGeom>
          <a:noFill/>
        </p:spPr>
        <p:txBody>
          <a:bodyPr wrap="none" rtlCol="0">
            <a:spAutoFit/>
          </a:bodyPr>
          <a:lstStyle/>
          <a:p>
            <a:r>
              <a:rPr lang="en-US" sz="1400"/>
              <a:t>2. Run fast path</a:t>
            </a:r>
          </a:p>
        </p:txBody>
      </p:sp>
      <p:cxnSp>
        <p:nvCxnSpPr>
          <p:cNvPr id="35" name="Straight Arrow Connector 34">
            <a:extLst>
              <a:ext uri="{FF2B5EF4-FFF2-40B4-BE49-F238E27FC236}">
                <a16:creationId xmlns:a16="http://schemas.microsoft.com/office/drawing/2014/main" id="{7B7E0A1D-CF34-D3FC-C255-8919CBFE03C8}"/>
              </a:ext>
            </a:extLst>
          </p:cNvPr>
          <p:cNvCxnSpPr>
            <a:cxnSpLocks/>
          </p:cNvCxnSpPr>
          <p:nvPr/>
        </p:nvCxnSpPr>
        <p:spPr>
          <a:xfrm>
            <a:off x="4414838" y="2396331"/>
            <a:ext cx="0" cy="5701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0" name="TextBox 39">
            <a:extLst>
              <a:ext uri="{FF2B5EF4-FFF2-40B4-BE49-F238E27FC236}">
                <a16:creationId xmlns:a16="http://schemas.microsoft.com/office/drawing/2014/main" id="{3E408AAB-33FB-E669-0CFB-FF5A2FBEE7E2}"/>
              </a:ext>
            </a:extLst>
          </p:cNvPr>
          <p:cNvSpPr txBox="1"/>
          <p:nvPr/>
        </p:nvSpPr>
        <p:spPr>
          <a:xfrm>
            <a:off x="5668072" y="3126936"/>
            <a:ext cx="1388522" cy="307777"/>
          </a:xfrm>
          <a:prstGeom prst="rect">
            <a:avLst/>
          </a:prstGeom>
          <a:noFill/>
        </p:spPr>
        <p:txBody>
          <a:bodyPr wrap="none" rtlCol="0">
            <a:spAutoFit/>
          </a:bodyPr>
          <a:lstStyle/>
          <a:p>
            <a:r>
              <a:rPr lang="en-US" sz="1400"/>
              <a:t>4. Inject packet</a:t>
            </a:r>
          </a:p>
        </p:txBody>
      </p:sp>
      <p:sp>
        <p:nvSpPr>
          <p:cNvPr id="41" name="TextBox 40">
            <a:extLst>
              <a:ext uri="{FF2B5EF4-FFF2-40B4-BE49-F238E27FC236}">
                <a16:creationId xmlns:a16="http://schemas.microsoft.com/office/drawing/2014/main" id="{71F1F7DE-DD92-CE59-AF47-7B3420E6508A}"/>
              </a:ext>
            </a:extLst>
          </p:cNvPr>
          <p:cNvSpPr txBox="1"/>
          <p:nvPr/>
        </p:nvSpPr>
        <p:spPr>
          <a:xfrm>
            <a:off x="4417890" y="3486918"/>
            <a:ext cx="1944443" cy="307777"/>
          </a:xfrm>
          <a:prstGeom prst="rect">
            <a:avLst/>
          </a:prstGeom>
          <a:noFill/>
        </p:spPr>
        <p:txBody>
          <a:bodyPr wrap="none" rtlCol="0">
            <a:spAutoFit/>
          </a:bodyPr>
          <a:lstStyle/>
          <a:p>
            <a:r>
              <a:rPr lang="en-US" sz="1400"/>
              <a:t>4. Transmit the packet</a:t>
            </a:r>
          </a:p>
        </p:txBody>
      </p:sp>
      <p:cxnSp>
        <p:nvCxnSpPr>
          <p:cNvPr id="42" name="Straight Arrow Connector 41">
            <a:extLst>
              <a:ext uri="{FF2B5EF4-FFF2-40B4-BE49-F238E27FC236}">
                <a16:creationId xmlns:a16="http://schemas.microsoft.com/office/drawing/2014/main" id="{24F6141D-2882-0216-6990-59439FEFEB34}"/>
              </a:ext>
            </a:extLst>
          </p:cNvPr>
          <p:cNvCxnSpPr>
            <a:cxnSpLocks/>
          </p:cNvCxnSpPr>
          <p:nvPr/>
        </p:nvCxnSpPr>
        <p:spPr>
          <a:xfrm>
            <a:off x="4414838" y="3341886"/>
            <a:ext cx="0" cy="46237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8" name="Straight Arrow Connector 67">
            <a:extLst>
              <a:ext uri="{FF2B5EF4-FFF2-40B4-BE49-F238E27FC236}">
                <a16:creationId xmlns:a16="http://schemas.microsoft.com/office/drawing/2014/main" id="{9CEBD682-A6FA-1BED-3731-FFB913B1146E}"/>
              </a:ext>
            </a:extLst>
          </p:cNvPr>
          <p:cNvCxnSpPr>
            <a:cxnSpLocks/>
            <a:endCxn id="5" idx="3"/>
          </p:cNvCxnSpPr>
          <p:nvPr/>
        </p:nvCxnSpPr>
        <p:spPr>
          <a:xfrm flipH="1">
            <a:off x="5503223" y="2684961"/>
            <a:ext cx="175402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2" name="TextBox 71">
            <a:extLst>
              <a:ext uri="{FF2B5EF4-FFF2-40B4-BE49-F238E27FC236}">
                <a16:creationId xmlns:a16="http://schemas.microsoft.com/office/drawing/2014/main" id="{9040A333-3FA6-2A9B-ADC5-65CBDFCDF9C6}"/>
              </a:ext>
            </a:extLst>
          </p:cNvPr>
          <p:cNvSpPr txBox="1"/>
          <p:nvPr/>
        </p:nvSpPr>
        <p:spPr>
          <a:xfrm>
            <a:off x="5665115" y="2192496"/>
            <a:ext cx="1338828" cy="523220"/>
          </a:xfrm>
          <a:prstGeom prst="rect">
            <a:avLst/>
          </a:prstGeom>
          <a:noFill/>
        </p:spPr>
        <p:txBody>
          <a:bodyPr wrap="none" rtlCol="0">
            <a:spAutoFit/>
          </a:bodyPr>
          <a:lstStyle/>
          <a:p>
            <a:r>
              <a:rPr lang="en-US" sz="1400"/>
              <a:t>5. Packet from</a:t>
            </a:r>
            <a:br>
              <a:rPr lang="en-US" sz="1400"/>
            </a:br>
            <a:r>
              <a:rPr lang="en-US" sz="1400"/>
              <a:t> application</a:t>
            </a:r>
          </a:p>
        </p:txBody>
      </p:sp>
      <p:sp>
        <p:nvSpPr>
          <p:cNvPr id="74" name="Rectangle 73">
            <a:extLst>
              <a:ext uri="{FF2B5EF4-FFF2-40B4-BE49-F238E27FC236}">
                <a16:creationId xmlns:a16="http://schemas.microsoft.com/office/drawing/2014/main" id="{3151759E-51BF-B50E-BFA6-9B22D8DC7F61}"/>
              </a:ext>
            </a:extLst>
          </p:cNvPr>
          <p:cNvSpPr/>
          <p:nvPr/>
        </p:nvSpPr>
        <p:spPr>
          <a:xfrm>
            <a:off x="3124402" y="2966500"/>
            <a:ext cx="2213810" cy="375386"/>
          </a:xfrm>
          <a:prstGeom prst="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Fastlane Datapath</a:t>
            </a:r>
          </a:p>
        </p:txBody>
      </p:sp>
      <p:sp>
        <p:nvSpPr>
          <p:cNvPr id="5" name="Rectangle 4">
            <a:extLst>
              <a:ext uri="{FF2B5EF4-FFF2-40B4-BE49-F238E27FC236}">
                <a16:creationId xmlns:a16="http://schemas.microsoft.com/office/drawing/2014/main" id="{D8A50B83-AB3D-AF35-BB8D-748024285C75}"/>
              </a:ext>
            </a:extLst>
          </p:cNvPr>
          <p:cNvSpPr/>
          <p:nvPr/>
        </p:nvSpPr>
        <p:spPr>
          <a:xfrm>
            <a:off x="4504898" y="2497268"/>
            <a:ext cx="998325" cy="375386"/>
          </a:xfrm>
          <a:prstGeom prst="rect">
            <a:avLst/>
          </a:prstGeom>
          <a:solidFill>
            <a:schemeClr val="bg1">
              <a:lumMod val="85000"/>
            </a:schemeClr>
          </a:solid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t>Handler</a:t>
            </a:r>
          </a:p>
        </p:txBody>
      </p:sp>
      <p:sp>
        <p:nvSpPr>
          <p:cNvPr id="6" name="TextBox 5">
            <a:extLst>
              <a:ext uri="{FF2B5EF4-FFF2-40B4-BE49-F238E27FC236}">
                <a16:creationId xmlns:a16="http://schemas.microsoft.com/office/drawing/2014/main" id="{E3A8D080-0DF4-5BE8-2E0C-974CF98D2E3E}"/>
              </a:ext>
            </a:extLst>
          </p:cNvPr>
          <p:cNvSpPr txBox="1"/>
          <p:nvPr/>
        </p:nvSpPr>
        <p:spPr>
          <a:xfrm>
            <a:off x="3555241" y="2407180"/>
            <a:ext cx="977981" cy="307777"/>
          </a:xfrm>
          <a:prstGeom prst="rect">
            <a:avLst/>
          </a:prstGeom>
          <a:noFill/>
        </p:spPr>
        <p:txBody>
          <a:bodyPr wrap="square" rtlCol="0">
            <a:spAutoFit/>
          </a:bodyPr>
          <a:lstStyle/>
          <a:p>
            <a:r>
              <a:rPr lang="en-US" sz="1400"/>
              <a:t>3. Verdict</a:t>
            </a:r>
          </a:p>
        </p:txBody>
      </p:sp>
      <p:cxnSp>
        <p:nvCxnSpPr>
          <p:cNvPr id="18" name="Elbow Connector 17">
            <a:extLst>
              <a:ext uri="{FF2B5EF4-FFF2-40B4-BE49-F238E27FC236}">
                <a16:creationId xmlns:a16="http://schemas.microsoft.com/office/drawing/2014/main" id="{88CA5E5D-04CA-5D22-4745-9D800CE9716F}"/>
              </a:ext>
            </a:extLst>
          </p:cNvPr>
          <p:cNvCxnSpPr>
            <a:cxnSpLocks/>
            <a:stCxn id="5" idx="1"/>
            <a:endCxn id="74" idx="0"/>
          </p:cNvCxnSpPr>
          <p:nvPr/>
        </p:nvCxnSpPr>
        <p:spPr>
          <a:xfrm rot="10800000" flipV="1">
            <a:off x="4231308" y="2684960"/>
            <a:ext cx="273591" cy="281539"/>
          </a:xfrm>
          <a:prstGeom prst="bentConnector2">
            <a:avLst/>
          </a:prstGeom>
          <a:ln>
            <a:tailEnd type="triangle"/>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A60CB5E4-7373-5248-9838-2AEDE223D67B}"/>
              </a:ext>
            </a:extLst>
          </p:cNvPr>
          <p:cNvSpPr txBox="1"/>
          <p:nvPr/>
        </p:nvSpPr>
        <p:spPr>
          <a:xfrm>
            <a:off x="3346797" y="2619013"/>
            <a:ext cx="977981" cy="307777"/>
          </a:xfrm>
          <a:prstGeom prst="rect">
            <a:avLst/>
          </a:prstGeom>
          <a:noFill/>
        </p:spPr>
        <p:txBody>
          <a:bodyPr wrap="square" rtlCol="0">
            <a:spAutoFit/>
          </a:bodyPr>
          <a:lstStyle/>
          <a:p>
            <a:r>
              <a:rPr lang="en-US" sz="1400"/>
              <a:t>6. Verdict</a:t>
            </a:r>
          </a:p>
        </p:txBody>
      </p:sp>
      <p:sp>
        <p:nvSpPr>
          <p:cNvPr id="16" name="Footer Placeholder 21">
            <a:extLst>
              <a:ext uri="{FF2B5EF4-FFF2-40B4-BE49-F238E27FC236}">
                <a16:creationId xmlns:a16="http://schemas.microsoft.com/office/drawing/2014/main" id="{52AF01A1-3C46-A43B-BD32-3DBF7907A0D8}"/>
              </a:ext>
            </a:extLst>
          </p:cNvPr>
          <p:cNvSpPr>
            <a:spLocks noGrp="1"/>
          </p:cNvSpPr>
          <p:nvPr>
            <p:ph type="ftr" sz="quarter" idx="11"/>
          </p:nvPr>
        </p:nvSpPr>
        <p:spPr>
          <a:xfrm>
            <a:off x="2955497" y="6342602"/>
            <a:ext cx="6281007" cy="365125"/>
          </a:xfrm>
        </p:spPr>
        <p:txBody>
          <a:bodyPr/>
          <a:lstStyle/>
          <a:p>
            <a:r>
              <a:rPr lang="en-US" dirty="0"/>
              <a:t>Fastlane: A framework for building fast path network applications</a:t>
            </a:r>
          </a:p>
        </p:txBody>
      </p:sp>
    </p:spTree>
    <p:extLst>
      <p:ext uri="{BB962C8B-B14F-4D97-AF65-F5344CB8AC3E}">
        <p14:creationId xmlns:p14="http://schemas.microsoft.com/office/powerpoint/2010/main" val="103315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BDCB38D-89A7-4028-9490-C6CFD8B9ACEE}" vid="{AD1CAB8A-25D8-47C1-9714-E89BAB2EE4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 dockstate="right" visibility="0" width="350" row="0">
    <wetp:webextensionref xmlns:r="http://schemas.openxmlformats.org/officeDocument/2006/relationships" r:id="rId2"/>
  </wetp:taskpane>
</wetp:taskpanes>
</file>

<file path=ppt/webextensions/webextension1.xml><?xml version="1.0" encoding="utf-8"?>
<we:webextension xmlns:we="http://schemas.microsoft.com/office/webextensions/webextension/2010/11" id="{E4524576-C944-0941-91D4-6E3C2361464E}">
  <we:reference id="01cd1c88-25e9-4daa-b0ef-32dc541ed811" version="2.0.0.0" store="EXCatalog" storeType="EXCatalog"/>
  <we:alternateReferences>
    <we:reference id="WA200000068" version="2.0.0.0" store="en-IN"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6CB2C0BC-6C60-F243-82DF-D861D3CD71E4}">
  <we:reference id="wa200000113" version="1.0.0.0" store="en-GB" storeType="OMEX"/>
  <we:alternateReferences>
    <we:reference id="WA200000113" version="1.0.0.0"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WelcomeDoc</Template>
  <TotalTime>523</TotalTime>
  <Words>3112</Words>
  <Application>Microsoft Macintosh PowerPoint</Application>
  <PresentationFormat>Widescreen</PresentationFormat>
  <Paragraphs>354</Paragraphs>
  <Slides>19</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-webkit-standard</vt:lpstr>
      <vt:lpstr>Andale Mono</vt:lpstr>
      <vt:lpstr>Arial</vt:lpstr>
      <vt:lpstr>Calibri</vt:lpstr>
      <vt:lpstr>Helvetica</vt:lpstr>
      <vt:lpstr>Share Tech</vt:lpstr>
      <vt:lpstr>WelcomeDoc</vt:lpstr>
      <vt:lpstr>Fastlane: A framework for building fast path network applications</vt:lpstr>
      <vt:lpstr>High performance Network IO and the OS</vt:lpstr>
      <vt:lpstr>High performance network IO frameworks</vt:lpstr>
      <vt:lpstr>DPDK vs. CNDP</vt:lpstr>
      <vt:lpstr>Requirements for high-performance NF development/porting</vt:lpstr>
      <vt:lpstr>Fastlane design</vt:lpstr>
      <vt:lpstr>Fastlane system overview</vt:lpstr>
      <vt:lpstr>Fastlane packet processing flow</vt:lpstr>
      <vt:lpstr>Fastlane packet processing model</vt:lpstr>
      <vt:lpstr>Fastlane implementation highlights</vt:lpstr>
      <vt:lpstr>Real world example – 5G UPF</vt:lpstr>
      <vt:lpstr>Real world example – Fastlane 5G UPF</vt:lpstr>
      <vt:lpstr>UPF System setup details</vt:lpstr>
      <vt:lpstr>Fastlane evaluation</vt:lpstr>
      <vt:lpstr>Fastlane evaluation</vt:lpstr>
      <vt:lpstr>Fastlane evaluation</vt:lpstr>
      <vt:lpstr>Fastlane evaluation</vt:lpstr>
      <vt:lpstr>Summary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 for Mac</dc:title>
  <dc:subject/>
  <dc:creator>Debojeet Das</dc:creator>
  <cp:keywords/>
  <dc:description/>
  <cp:lastModifiedBy>Debojeet Das</cp:lastModifiedBy>
  <cp:revision>38</cp:revision>
  <dcterms:created xsi:type="dcterms:W3CDTF">2023-10-23T11:32:52Z</dcterms:created>
  <dcterms:modified xsi:type="dcterms:W3CDTF">2024-11-06T17:26:07Z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rogh@microsoft.com</vt:lpwstr>
  </property>
  <property fmtid="{D5CDD505-2E9C-101B-9397-08002B2CF9AE}" pid="5" name="MSIP_Label_f42aa342-8706-4288-bd11-ebb85995028c_SetDate">
    <vt:lpwstr>2018-02-05T19:56:32.6740186Z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