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2.xml" ContentType="application/vnd.openxmlformats-officedocument.presentationml.tags+xml"/>
  <Override PartName="/ppt/notesSlides/notesSlide63.xml" ContentType="application/vnd.openxmlformats-officedocument.presentationml.notesSlide+xml"/>
  <Override PartName="/ppt/tags/tag3.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ags/tag4.xml" ContentType="application/vnd.openxmlformats-officedocument.presentationml.tags+xml"/>
  <Override PartName="/ppt/notesSlides/notesSlide113.xml" ContentType="application/vnd.openxmlformats-officedocument.presentationml.notesSlide+xml"/>
  <Override PartName="/ppt/tags/tag5.xml" ContentType="application/vnd.openxmlformats-officedocument.presentationml.tags+xml"/>
  <Override PartName="/ppt/notesSlides/notesSlide114.xml" ContentType="application/vnd.openxmlformats-officedocument.presentationml.notesSlide+xml"/>
  <Override PartName="/ppt/tags/tag6.xml" ContentType="application/vnd.openxmlformats-officedocument.presentationml.tags+xml"/>
  <Override PartName="/ppt/notesSlides/notesSlide115.xml" ContentType="application/vnd.openxmlformats-officedocument.presentationml.notesSlide+xml"/>
  <Override PartName="/ppt/tags/tag7.xml" ContentType="application/vnd.openxmlformats-officedocument.presentationml.tags+xml"/>
  <Override PartName="/ppt/notesSlides/notesSlide116.xml" ContentType="application/vnd.openxmlformats-officedocument.presentationml.notesSlide+xml"/>
  <Override PartName="/ppt/tags/tag8.xml" ContentType="application/vnd.openxmlformats-officedocument.presentationml.tags+xml"/>
  <Override PartName="/ppt/notesSlides/notesSlide117.xml" ContentType="application/vnd.openxmlformats-officedocument.presentationml.notesSlide+xml"/>
  <Override PartName="/ppt/tags/tag9.xml" ContentType="application/vnd.openxmlformats-officedocument.presentationml.tags+xml"/>
  <Override PartName="/ppt/notesSlides/notesSlide118.xml" ContentType="application/vnd.openxmlformats-officedocument.presentationml.notesSlide+xml"/>
  <Override PartName="/ppt/tags/tag10.xml" ContentType="application/vnd.openxmlformats-officedocument.presentationml.tags+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tags/tag11.xml" ContentType="application/vnd.openxmlformats-officedocument.presentationml.tags+xml"/>
  <Override PartName="/ppt/notesSlides/notesSlide1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23" r:id="rId1"/>
    <p:sldMasterId id="2147483837" r:id="rId2"/>
  </p:sldMasterIdLst>
  <p:notesMasterIdLst>
    <p:notesMasterId r:id="rId155"/>
  </p:notesMasterIdLst>
  <p:handoutMasterIdLst>
    <p:handoutMasterId r:id="rId156"/>
  </p:handoutMasterIdLst>
  <p:sldIdLst>
    <p:sldId id="256" r:id="rId3"/>
    <p:sldId id="257" r:id="rId4"/>
    <p:sldId id="420" r:id="rId5"/>
    <p:sldId id="416" r:id="rId6"/>
    <p:sldId id="262" r:id="rId7"/>
    <p:sldId id="264" r:id="rId8"/>
    <p:sldId id="263" r:id="rId9"/>
    <p:sldId id="390" r:id="rId10"/>
    <p:sldId id="353" r:id="rId11"/>
    <p:sldId id="417" r:id="rId12"/>
    <p:sldId id="266" r:id="rId13"/>
    <p:sldId id="267" r:id="rId14"/>
    <p:sldId id="278" r:id="rId15"/>
    <p:sldId id="270" r:id="rId16"/>
    <p:sldId id="421" r:id="rId17"/>
    <p:sldId id="422" r:id="rId18"/>
    <p:sldId id="424" r:id="rId19"/>
    <p:sldId id="425" r:id="rId20"/>
    <p:sldId id="426" r:id="rId21"/>
    <p:sldId id="427" r:id="rId22"/>
    <p:sldId id="428" r:id="rId23"/>
    <p:sldId id="429" r:id="rId24"/>
    <p:sldId id="430" r:id="rId25"/>
    <p:sldId id="431" r:id="rId26"/>
    <p:sldId id="432" r:id="rId27"/>
    <p:sldId id="433" r:id="rId28"/>
    <p:sldId id="434" r:id="rId29"/>
    <p:sldId id="435" r:id="rId30"/>
    <p:sldId id="279" r:id="rId31"/>
    <p:sldId id="283" r:id="rId32"/>
    <p:sldId id="418" r:id="rId33"/>
    <p:sldId id="289" r:id="rId34"/>
    <p:sldId id="291" r:id="rId35"/>
    <p:sldId id="292" r:id="rId36"/>
    <p:sldId id="293" r:id="rId37"/>
    <p:sldId id="419" r:id="rId38"/>
    <p:sldId id="281" r:id="rId39"/>
    <p:sldId id="282" r:id="rId40"/>
    <p:sldId id="460" r:id="rId41"/>
    <p:sldId id="301" r:id="rId42"/>
    <p:sldId id="302" r:id="rId43"/>
    <p:sldId id="303" r:id="rId44"/>
    <p:sldId id="310" r:id="rId45"/>
    <p:sldId id="311" r:id="rId46"/>
    <p:sldId id="312" r:id="rId47"/>
    <p:sldId id="309" r:id="rId48"/>
    <p:sldId id="306" r:id="rId49"/>
    <p:sldId id="307" r:id="rId50"/>
    <p:sldId id="304" r:id="rId51"/>
    <p:sldId id="313" r:id="rId52"/>
    <p:sldId id="314" r:id="rId53"/>
    <p:sldId id="315" r:id="rId54"/>
    <p:sldId id="316" r:id="rId55"/>
    <p:sldId id="317" r:id="rId56"/>
    <p:sldId id="318" r:id="rId57"/>
    <p:sldId id="319" r:id="rId58"/>
    <p:sldId id="325" r:id="rId59"/>
    <p:sldId id="320" r:id="rId60"/>
    <p:sldId id="324" r:id="rId61"/>
    <p:sldId id="370" r:id="rId62"/>
    <p:sldId id="326" r:id="rId63"/>
    <p:sldId id="327" r:id="rId64"/>
    <p:sldId id="329" r:id="rId65"/>
    <p:sldId id="330" r:id="rId66"/>
    <p:sldId id="331" r:id="rId67"/>
    <p:sldId id="332" r:id="rId68"/>
    <p:sldId id="334" r:id="rId69"/>
    <p:sldId id="336" r:id="rId70"/>
    <p:sldId id="337" r:id="rId71"/>
    <p:sldId id="356" r:id="rId72"/>
    <p:sldId id="371" r:id="rId73"/>
    <p:sldId id="373" r:id="rId74"/>
    <p:sldId id="358" r:id="rId75"/>
    <p:sldId id="359" r:id="rId76"/>
    <p:sldId id="360" r:id="rId77"/>
    <p:sldId id="372" r:id="rId78"/>
    <p:sldId id="361" r:id="rId79"/>
    <p:sldId id="385" r:id="rId80"/>
    <p:sldId id="451" r:id="rId81"/>
    <p:sldId id="367" r:id="rId82"/>
    <p:sldId id="354" r:id="rId83"/>
    <p:sldId id="386" r:id="rId84"/>
    <p:sldId id="387" r:id="rId85"/>
    <p:sldId id="388" r:id="rId86"/>
    <p:sldId id="389" r:id="rId87"/>
    <p:sldId id="375" r:id="rId88"/>
    <p:sldId id="363" r:id="rId89"/>
    <p:sldId id="374" r:id="rId90"/>
    <p:sldId id="368" r:id="rId91"/>
    <p:sldId id="355" r:id="rId92"/>
    <p:sldId id="376" r:id="rId93"/>
    <p:sldId id="365" r:id="rId94"/>
    <p:sldId id="364" r:id="rId95"/>
    <p:sldId id="384" r:id="rId96"/>
    <p:sldId id="377" r:id="rId97"/>
    <p:sldId id="378" r:id="rId98"/>
    <p:sldId id="379" r:id="rId99"/>
    <p:sldId id="380" r:id="rId100"/>
    <p:sldId id="381" r:id="rId101"/>
    <p:sldId id="382" r:id="rId102"/>
    <p:sldId id="383" r:id="rId103"/>
    <p:sldId id="369" r:id="rId104"/>
    <p:sldId id="391" r:id="rId105"/>
    <p:sldId id="392" r:id="rId106"/>
    <p:sldId id="393" r:id="rId107"/>
    <p:sldId id="394" r:id="rId108"/>
    <p:sldId id="395" r:id="rId109"/>
    <p:sldId id="396" r:id="rId110"/>
    <p:sldId id="406" r:id="rId111"/>
    <p:sldId id="407" r:id="rId112"/>
    <p:sldId id="397" r:id="rId113"/>
    <p:sldId id="405" r:id="rId114"/>
    <p:sldId id="408" r:id="rId115"/>
    <p:sldId id="409" r:id="rId116"/>
    <p:sldId id="410" r:id="rId117"/>
    <p:sldId id="411" r:id="rId118"/>
    <p:sldId id="412" r:id="rId119"/>
    <p:sldId id="413" r:id="rId120"/>
    <p:sldId id="414" r:id="rId121"/>
    <p:sldId id="415" r:id="rId122"/>
    <p:sldId id="398" r:id="rId123"/>
    <p:sldId id="399" r:id="rId124"/>
    <p:sldId id="400" r:id="rId125"/>
    <p:sldId id="401" r:id="rId126"/>
    <p:sldId id="402" r:id="rId127"/>
    <p:sldId id="403" r:id="rId128"/>
    <p:sldId id="404" r:id="rId129"/>
    <p:sldId id="450" r:id="rId130"/>
    <p:sldId id="436" r:id="rId131"/>
    <p:sldId id="437" r:id="rId132"/>
    <p:sldId id="438" r:id="rId133"/>
    <p:sldId id="439" r:id="rId134"/>
    <p:sldId id="440" r:id="rId135"/>
    <p:sldId id="441" r:id="rId136"/>
    <p:sldId id="442" r:id="rId137"/>
    <p:sldId id="443" r:id="rId138"/>
    <p:sldId id="444" r:id="rId139"/>
    <p:sldId id="445" r:id="rId140"/>
    <p:sldId id="446" r:id="rId141"/>
    <p:sldId id="447" r:id="rId142"/>
    <p:sldId id="448" r:id="rId143"/>
    <p:sldId id="449" r:id="rId144"/>
    <p:sldId id="459" r:id="rId145"/>
    <p:sldId id="452" r:id="rId146"/>
    <p:sldId id="453" r:id="rId147"/>
    <p:sldId id="454" r:id="rId148"/>
    <p:sldId id="455" r:id="rId149"/>
    <p:sldId id="456" r:id="rId150"/>
    <p:sldId id="457" r:id="rId151"/>
    <p:sldId id="458" r:id="rId152"/>
    <p:sldId id="352" r:id="rId153"/>
    <p:sldId id="268" r:id="rId154"/>
  </p:sldIdLst>
  <p:sldSz cx="9144000" cy="6858000" type="screen4x3"/>
  <p:notesSz cx="7315200" cy="9601200"/>
  <p:defaultTextStyle>
    <a:defPPr>
      <a:defRPr lang="en-US"/>
    </a:defPPr>
    <a:lvl1pPr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1pPr>
    <a:lvl2pPr marL="457200"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2pPr>
    <a:lvl3pPr marL="914400"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3pPr>
    <a:lvl4pPr marL="1371600"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4pPr>
    <a:lvl5pPr marL="1828800"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ta Sulma" initials="R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CC3300"/>
    <a:srgbClr val="FF0000"/>
    <a:srgbClr val="FFFFFF"/>
    <a:srgbClr val="339933"/>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2100" autoAdjust="0"/>
    <p:restoredTop sz="47761" autoAdjust="0"/>
  </p:normalViewPr>
  <p:slideViewPr>
    <p:cSldViewPr>
      <p:cViewPr varScale="1">
        <p:scale>
          <a:sx n="118" d="100"/>
          <a:sy n="118" d="100"/>
        </p:scale>
        <p:origin x="-1584" y="-144"/>
      </p:cViewPr>
      <p:guideLst>
        <p:guide orient="horz" pos="2160"/>
        <p:guide pos="2880"/>
      </p:guideLst>
    </p:cSldViewPr>
  </p:slideViewPr>
  <p:outlineViewPr>
    <p:cViewPr>
      <p:scale>
        <a:sx n="33" d="100"/>
        <a:sy n="33" d="100"/>
      </p:scale>
      <p:origin x="0" y="3463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1" d="100"/>
          <a:sy n="51" d="100"/>
        </p:scale>
        <p:origin x="-1800"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notesMaster" Target="notesMasters/notesMaster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slide" Target="slides/slide151.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commentAuthors" Target="commentAuthor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20138" tIns="0" rIns="20138" bIns="0" numCol="1" anchor="t" anchorCtr="0" compatLnSpc="1">
            <a:prstTxWarp prst="textNoShape">
              <a:avLst/>
            </a:prstTxWarp>
          </a:bodyPr>
          <a:lstStyle>
            <a:lvl1pPr algn="l" defTabSz="966788">
              <a:defRPr sz="1100" b="0" i="1">
                <a:latin typeface="Times New Roman" pitchFamily="18" charset="0"/>
              </a:defRPr>
            </a:lvl1pPr>
          </a:lstStyle>
          <a:p>
            <a:pPr>
              <a:defRPr/>
            </a:pPr>
            <a:endParaRPr lang="en-US"/>
          </a:p>
        </p:txBody>
      </p:sp>
      <p:sp>
        <p:nvSpPr>
          <p:cNvPr id="3075"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20138" tIns="0" rIns="20138" bIns="0" numCol="1" anchor="t" anchorCtr="0" compatLnSpc="1">
            <a:prstTxWarp prst="textNoShape">
              <a:avLst/>
            </a:prstTxWarp>
          </a:bodyPr>
          <a:lstStyle>
            <a:lvl1pPr algn="r" defTabSz="966788">
              <a:defRPr sz="1100" b="0" i="1">
                <a:latin typeface="Times New Roman" pitchFamily="18" charset="0"/>
              </a:defRPr>
            </a:lvl1pPr>
          </a:lstStyle>
          <a:p>
            <a:pPr>
              <a:defRPr/>
            </a:pPr>
            <a:endParaRPr lang="en-US"/>
          </a:p>
        </p:txBody>
      </p:sp>
      <p:sp>
        <p:nvSpPr>
          <p:cNvPr id="3076"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20138" tIns="0" rIns="20138" bIns="0" numCol="1" anchor="b" anchorCtr="0" compatLnSpc="1">
            <a:prstTxWarp prst="textNoShape">
              <a:avLst/>
            </a:prstTxWarp>
          </a:bodyPr>
          <a:lstStyle>
            <a:lvl1pPr algn="l" defTabSz="966788">
              <a:defRPr sz="1100" b="0" i="1">
                <a:latin typeface="Times New Roman" pitchFamily="18" charset="0"/>
              </a:defRPr>
            </a:lvl1pPr>
          </a:lstStyle>
          <a:p>
            <a:pPr>
              <a:defRPr/>
            </a:pPr>
            <a:endParaRPr lang="en-US"/>
          </a:p>
        </p:txBody>
      </p:sp>
      <p:sp>
        <p:nvSpPr>
          <p:cNvPr id="3077"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20138" tIns="0" rIns="20138" bIns="0" numCol="1" anchor="b" anchorCtr="0" compatLnSpc="1">
            <a:prstTxWarp prst="textNoShape">
              <a:avLst/>
            </a:prstTxWarp>
          </a:bodyPr>
          <a:lstStyle>
            <a:lvl1pPr algn="r" defTabSz="966788">
              <a:defRPr sz="1100" b="0" i="1">
                <a:latin typeface="Times New Roman" pitchFamily="18" charset="0"/>
              </a:defRPr>
            </a:lvl1pPr>
          </a:lstStyle>
          <a:p>
            <a:pPr>
              <a:defRPr/>
            </a:pPr>
            <a:fld id="{BF7F6A1D-B99B-4DB5-9460-C4E4791BB0D4}" type="slidenum">
              <a:rPr lang="en-US"/>
              <a:pPr>
                <a:defRPr/>
              </a:pPr>
              <a:t>‹#›</a:t>
            </a:fld>
            <a:endParaRPr lang="en-US"/>
          </a:p>
        </p:txBody>
      </p:sp>
    </p:spTree>
    <p:extLst>
      <p:ext uri="{BB962C8B-B14F-4D97-AF65-F5344CB8AC3E}">
        <p14:creationId xmlns:p14="http://schemas.microsoft.com/office/powerpoint/2010/main" val="3499402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20138" tIns="0" rIns="20138" bIns="0" numCol="1" anchor="t" anchorCtr="0" compatLnSpc="1">
            <a:prstTxWarp prst="textNoShape">
              <a:avLst/>
            </a:prstTxWarp>
          </a:bodyPr>
          <a:lstStyle>
            <a:lvl1pPr algn="l" defTabSz="966788">
              <a:lnSpc>
                <a:spcPct val="100000"/>
              </a:lnSpc>
              <a:spcBef>
                <a:spcPct val="0"/>
              </a:spcBef>
              <a:defRPr sz="1100" b="0" i="1">
                <a:latin typeface="Times New Roman" pitchFamily="18" charset="0"/>
              </a:defRPr>
            </a:lvl1pPr>
          </a:lstStyle>
          <a:p>
            <a:pPr>
              <a:defRPr/>
            </a:pPr>
            <a:endParaRPr lang="en-US"/>
          </a:p>
        </p:txBody>
      </p:sp>
      <p:sp>
        <p:nvSpPr>
          <p:cNvPr id="2051"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20138" tIns="0" rIns="20138" bIns="0" numCol="1" anchor="t" anchorCtr="0" compatLnSpc="1">
            <a:prstTxWarp prst="textNoShape">
              <a:avLst/>
            </a:prstTxWarp>
          </a:bodyPr>
          <a:lstStyle>
            <a:lvl1pPr algn="r" defTabSz="966788">
              <a:lnSpc>
                <a:spcPct val="100000"/>
              </a:lnSpc>
              <a:spcBef>
                <a:spcPct val="0"/>
              </a:spcBef>
              <a:defRPr sz="1100" b="0" i="1">
                <a:latin typeface="Times New Roman" pitchFamily="18" charset="0"/>
              </a:defRPr>
            </a:lvl1pPr>
          </a:lstStyle>
          <a:p>
            <a:pPr>
              <a:defRPr/>
            </a:pPr>
            <a:endParaRPr lang="en-US"/>
          </a:p>
        </p:txBody>
      </p:sp>
      <p:sp>
        <p:nvSpPr>
          <p:cNvPr id="2052" name="Rectangle 4"/>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20138" tIns="0" rIns="20138" bIns="0" numCol="1" anchor="b" anchorCtr="0" compatLnSpc="1">
            <a:prstTxWarp prst="textNoShape">
              <a:avLst/>
            </a:prstTxWarp>
          </a:bodyPr>
          <a:lstStyle>
            <a:lvl1pPr algn="l" defTabSz="966788">
              <a:lnSpc>
                <a:spcPct val="100000"/>
              </a:lnSpc>
              <a:spcBef>
                <a:spcPct val="0"/>
              </a:spcBef>
              <a:defRPr sz="1100" b="0" i="1">
                <a:latin typeface="Times New Roman" pitchFamily="18" charset="0"/>
              </a:defRPr>
            </a:lvl1pPr>
          </a:lstStyle>
          <a:p>
            <a:pPr>
              <a:defRPr/>
            </a:pPr>
            <a:endParaRPr lang="en-US"/>
          </a:p>
        </p:txBody>
      </p:sp>
      <p:sp>
        <p:nvSpPr>
          <p:cNvPr id="2053" name="Rectangle 5"/>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20138" tIns="0" rIns="20138" bIns="0" numCol="1" anchor="b" anchorCtr="0" compatLnSpc="1">
            <a:prstTxWarp prst="textNoShape">
              <a:avLst/>
            </a:prstTxWarp>
          </a:bodyPr>
          <a:lstStyle>
            <a:lvl1pPr algn="r" defTabSz="966788">
              <a:lnSpc>
                <a:spcPct val="100000"/>
              </a:lnSpc>
              <a:spcBef>
                <a:spcPct val="0"/>
              </a:spcBef>
              <a:defRPr sz="1100" b="0" i="1">
                <a:latin typeface="Times New Roman" pitchFamily="18" charset="0"/>
              </a:defRPr>
            </a:lvl1pPr>
          </a:lstStyle>
          <a:p>
            <a:pPr>
              <a:defRPr/>
            </a:pPr>
            <a:fld id="{4EE9ABBC-64A1-4C34-85B1-A0FD53156D58}" type="slidenum">
              <a:rPr lang="en-US"/>
              <a:pPr>
                <a:defRPr/>
              </a:pPr>
              <a:t>‹#›</a:t>
            </a:fld>
            <a:endParaRPr lang="en-US"/>
          </a:p>
        </p:txBody>
      </p:sp>
      <p:sp>
        <p:nvSpPr>
          <p:cNvPr id="2054" name="Rectangle 6"/>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7332" tIns="48667" rIns="97332" bIns="4866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167" name="Rectangle 7"/>
          <p:cNvSpPr>
            <a:spLocks noGrp="1" noRot="1" noChangeAspect="1" noChangeArrowheads="1" noTextEdit="1"/>
          </p:cNvSpPr>
          <p:nvPr>
            <p:ph type="sldImg" idx="2"/>
          </p:nvPr>
        </p:nvSpPr>
        <p:spPr bwMode="auto">
          <a:xfrm>
            <a:off x="1266825" y="727075"/>
            <a:ext cx="4781550" cy="3586163"/>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345375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ti.com/TM4C123G-Launchpad-Workshop"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charset="0"/>
                <a:ea typeface="+mn-ea"/>
                <a:cs typeface="+mn-cs"/>
              </a:rPr>
              <a:t>This workshop has been constructed to be extensively hands-on, and the overwhelming majority of your time will be spent working with the tools and writing code.  If you don't already have some experience with embedded microcontrollers and using the C programming language, you need to acquire that experience before proceeding.  There are many resources online that you can use to obtain that knowledge.</a:t>
            </a:r>
          </a:p>
          <a:p>
            <a:r>
              <a:rPr lang="en-US" sz="1200" kern="1200" dirty="0" smtClean="0">
                <a:solidFill>
                  <a:schemeClr val="tx1"/>
                </a:solidFill>
                <a:effectLst/>
                <a:latin typeface="Arial" charset="0"/>
                <a:ea typeface="+mn-ea"/>
                <a:cs typeface="+mn-cs"/>
              </a:rPr>
              <a:t>In case you didn't know it already, this workshop is available at </a:t>
            </a:r>
            <a:r>
              <a:rPr lang="en-US" dirty="0">
                <a:hlinkClick r:id="rId3"/>
              </a:rPr>
              <a:t>http://</a:t>
            </a:r>
            <a:r>
              <a:rPr lang="en-US" dirty="0" smtClean="0">
                <a:hlinkClick r:id="rId3"/>
              </a:rPr>
              <a:t>www.ti.com/TM4C123G-Launchpad-Workshop</a:t>
            </a:r>
            <a:r>
              <a:rPr lang="en-US" dirty="0" smtClean="0"/>
              <a:t> .  </a:t>
            </a:r>
            <a:r>
              <a:rPr lang="en-US" sz="1200" kern="1200" dirty="0" smtClean="0">
                <a:solidFill>
                  <a:schemeClr val="tx1"/>
                </a:solidFill>
                <a:effectLst/>
                <a:latin typeface="Arial" charset="0"/>
                <a:ea typeface="+mn-ea"/>
                <a:cs typeface="+mn-cs"/>
              </a:rPr>
              <a:t>That wiki site has links to all of the material you need to run this workshop.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1266825" y="727075"/>
            <a:ext cx="4781550" cy="3586163"/>
          </a:xfrm>
          <a:ln/>
        </p:spPr>
      </p:sp>
      <p:sp>
        <p:nvSpPr>
          <p:cNvPr id="70659" name="Notes Placeholder 2"/>
          <p:cNvSpPr>
            <a:spLocks noGrp="1"/>
          </p:cNvSpPr>
          <p:nvPr>
            <p:ph type="body" idx="1"/>
          </p:nvPr>
        </p:nvSpPr>
        <p:spPr>
          <a:noFill/>
          <a:ln/>
        </p:spPr>
        <p:txBody>
          <a:bodyPr/>
          <a:lstStyle/>
          <a:p>
            <a:r>
              <a:rPr lang="en-US" sz="800" kern="1200" dirty="0" smtClean="0">
                <a:solidFill>
                  <a:schemeClr val="tx1"/>
                </a:solidFill>
                <a:effectLst/>
                <a:latin typeface="Arial" charset="0"/>
                <a:ea typeface="+mn-ea"/>
                <a:cs typeface="+mn-cs"/>
              </a:rPr>
              <a:t>The nested Vectored interrupt controller offers 7 system level exceptions and 65 interrupts with 8 programmable priority levels .  The majority of the interrupts in the vector table can be re-programmed two any of these eight priority levels .  Asynchronous interrupt latency is reduced through the use of a feature called tail chaining .  Response is deterministic : it is always 12 cycles or six cycles when tail chaining is used .  System save and restoration is completely automatic .  </a:t>
            </a:r>
          </a:p>
          <a:p>
            <a:endParaRPr lang="en-US" sz="800" dirty="0"/>
          </a:p>
          <a:p>
            <a:r>
              <a:rPr lang="en-US" sz="800" dirty="0" smtClean="0">
                <a:latin typeface="Arial" pitchFamily="34" charset="0"/>
              </a:rPr>
              <a:t>The device has two motion control modules .  Each module has 8 high resolution PWM outputs configured in 4 pairs .  Dead band generators and hardware polarity control make it easy to drive H bridge circuitry .  Dedicated fault inputs allow low latency shutdown .  System feedback is done using Quadrature encoder inputs .  The motion control modules can operate independently or can be synchronized .  </a:t>
            </a:r>
          </a:p>
        </p:txBody>
      </p:sp>
      <p:sp>
        <p:nvSpPr>
          <p:cNvPr id="70660" name="Slide Number Placeholder 3"/>
          <p:cNvSpPr>
            <a:spLocks noGrp="1"/>
          </p:cNvSpPr>
          <p:nvPr>
            <p:ph type="sldNum" sz="quarter" idx="5"/>
          </p:nvPr>
        </p:nvSpPr>
        <p:spPr>
          <a:noFill/>
        </p:spPr>
        <p:txBody>
          <a:bodyPr/>
          <a:lstStyle/>
          <a:p>
            <a:fld id="{A768315A-282D-4463-AAD1-FBA05888D56E}" type="slidenum">
              <a:rPr lang="en-US" smtClean="0">
                <a:solidFill>
                  <a:srgbClr val="000000"/>
                </a:solidFill>
                <a:latin typeface="Arial" pitchFamily="34" charset="0"/>
              </a:rPr>
              <a:pPr/>
              <a:t>10</a:t>
            </a:fld>
            <a:endParaRPr lang="en-US" smtClean="0">
              <a:solidFill>
                <a:srgbClr val="000000"/>
              </a:solidFill>
              <a:latin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Widgets are the top layer of the graphics library.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Widgets are graphic elements that provide user control elements.  They combine the graphical and the touchscreen elements on screen in a parent-child hierarchy so that objects appear in front or behind each other as they're supposed to. </a:t>
            </a:r>
            <a:r>
              <a:rPr lang="en-US" dirty="0"/>
              <a:t>This hierarchy can extend multiple </a:t>
            </a:r>
            <a:r>
              <a:rPr lang="en-US" dirty="0" smtClean="0"/>
              <a:t>layers. It </a:t>
            </a:r>
            <a:r>
              <a:rPr lang="en-US" sz="1200" kern="1200" dirty="0" smtClean="0">
                <a:solidFill>
                  <a:schemeClr val="tx1"/>
                </a:solidFill>
                <a:effectLst/>
                <a:latin typeface="Arial" charset="0"/>
                <a:ea typeface="+mn-ea"/>
                <a:cs typeface="+mn-cs"/>
              </a:rPr>
              <a:t>also determines which elements on the screen will be updated when you request an update.</a:t>
            </a:r>
          </a:p>
          <a:p>
            <a:endParaRPr lang="en-US" dirty="0"/>
          </a:p>
          <a:p>
            <a:r>
              <a:rPr lang="en-US" dirty="0"/>
              <a:t>Canvases provide you </a:t>
            </a:r>
            <a:r>
              <a:rPr lang="en-US" dirty="0" smtClean="0"/>
              <a:t>with a simple drawing surface on which you can place controls and graphical elements.  </a:t>
            </a:r>
          </a:p>
          <a:p>
            <a:endParaRPr lang="en-US" sz="1200" kern="1200" dirty="0">
              <a:solidFill>
                <a:schemeClr val="tx1"/>
              </a:solidFill>
              <a:effectLst/>
              <a:latin typeface="Arial" charset="0"/>
              <a:ea typeface="+mn-ea"/>
              <a:cs typeface="+mn-cs"/>
            </a:endParaRPr>
          </a:p>
          <a:p>
            <a:r>
              <a:rPr lang="en-US" dirty="0" smtClean="0"/>
              <a:t>Checkboxes allow you to select and on select actions .  </a:t>
            </a:r>
          </a:p>
          <a:p>
            <a:endParaRPr lang="en-US" sz="1200" kern="1200" dirty="0">
              <a:solidFill>
                <a:schemeClr val="tx1"/>
              </a:solidFill>
              <a:effectLst/>
              <a:latin typeface="Arial" charset="0"/>
              <a:ea typeface="+mn-ea"/>
              <a:cs typeface="+mn-cs"/>
            </a:endParaRPr>
          </a:p>
          <a:p>
            <a:r>
              <a:rPr lang="en-US" dirty="0" smtClean="0"/>
              <a:t>Containers provide you with a visual element to group you your widgets and controls together . </a:t>
            </a:r>
          </a:p>
          <a:p>
            <a:endParaRPr lang="en-US" dirty="0"/>
          </a:p>
          <a:p>
            <a:r>
              <a:rPr lang="en-US" dirty="0" smtClean="0"/>
              <a:t>Pushbuttons provide you with an on-screen button that can be pressed .  </a:t>
            </a:r>
          </a:p>
          <a:p>
            <a:endParaRPr lang="en-US" dirty="0"/>
          </a:p>
          <a:p>
            <a:r>
              <a:rPr lang="en-US" dirty="0" smtClean="0"/>
              <a:t>Radio buttons allow you to select from a group .</a:t>
            </a:r>
          </a:p>
          <a:p>
            <a:endParaRPr lang="en-US" dirty="0"/>
          </a:p>
          <a:p>
            <a:r>
              <a:rPr lang="en-US" dirty="0" smtClean="0"/>
              <a:t>Sliders, either vertical or horizontal allow you to graphically select a value from a predefined range .  </a:t>
            </a:r>
          </a:p>
          <a:p>
            <a:endParaRPr lang="en-US" dirty="0"/>
          </a:p>
          <a:p>
            <a:r>
              <a:rPr lang="en-US" dirty="0" err="1" smtClean="0"/>
              <a:t>Listboxes</a:t>
            </a:r>
            <a:r>
              <a:rPr lang="en-US" dirty="0" smtClean="0"/>
              <a:t> provide you with a list of selections that you can pick from .   </a:t>
            </a:r>
            <a:endParaRPr lang="en-US" sz="12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100</a:t>
            </a:fld>
            <a:endParaRPr lang="en-US"/>
          </a:p>
        </p:txBody>
      </p:sp>
    </p:spTree>
    <p:extLst>
      <p:ext uri="{BB962C8B-B14F-4D97-AF65-F5344CB8AC3E}">
        <p14:creationId xmlns:p14="http://schemas.microsoft.com/office/powerpoint/2010/main" val="38997666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utilities included in the graphics library that allow you to create compatible data structures that the library can understand .</a:t>
            </a:r>
          </a:p>
          <a:p>
            <a:endParaRPr lang="en-US" dirty="0"/>
          </a:p>
          <a:p>
            <a:r>
              <a:rPr lang="en-US" dirty="0" err="1" smtClean="0"/>
              <a:t>Frasterize</a:t>
            </a:r>
            <a:r>
              <a:rPr lang="en-US" dirty="0" smtClean="0"/>
              <a:t> converts your font into a font that the graphics library can understand.</a:t>
            </a:r>
          </a:p>
          <a:p>
            <a:endParaRPr lang="en-US" dirty="0"/>
          </a:p>
          <a:p>
            <a:r>
              <a:rPr lang="en-US" dirty="0" err="1"/>
              <a:t>l</a:t>
            </a:r>
            <a:r>
              <a:rPr lang="en-US" dirty="0" err="1" smtClean="0"/>
              <a:t>mi</a:t>
            </a:r>
            <a:r>
              <a:rPr lang="en-US" dirty="0" smtClean="0"/>
              <a:t>-button creates custom shaped buttons using a GIMP plug-in .  It will produce an image , for instance your company logo , for use by the push button widget . GIMP is an open source image manipulation tool.  </a:t>
            </a:r>
          </a:p>
          <a:p>
            <a:endParaRPr lang="en-US" dirty="0"/>
          </a:p>
          <a:p>
            <a:r>
              <a:rPr lang="en-US" dirty="0" err="1"/>
              <a:t>p</a:t>
            </a:r>
            <a:r>
              <a:rPr lang="en-US" dirty="0" err="1" smtClean="0"/>
              <a:t>nmtoc</a:t>
            </a:r>
            <a:r>
              <a:rPr lang="en-US" dirty="0" smtClean="0"/>
              <a:t> converts a </a:t>
            </a:r>
            <a:r>
              <a:rPr lang="en-US" dirty="0" err="1"/>
              <a:t>N</a:t>
            </a:r>
            <a:r>
              <a:rPr lang="en-US" dirty="0" err="1" smtClean="0"/>
              <a:t>etPBM</a:t>
            </a:r>
            <a:r>
              <a:rPr lang="en-US" dirty="0" smtClean="0"/>
              <a:t> image file into a file understandable by the graphics library .  Several image manipulation tools handle the </a:t>
            </a:r>
            <a:r>
              <a:rPr lang="en-US" dirty="0" err="1" smtClean="0"/>
              <a:t>NetPBM</a:t>
            </a:r>
            <a:r>
              <a:rPr lang="en-US" dirty="0" smtClean="0"/>
              <a:t> image format including GIMP.  </a:t>
            </a:r>
          </a:p>
          <a:p>
            <a:endParaRPr lang="en-US" dirty="0"/>
          </a:p>
          <a:p>
            <a:r>
              <a:rPr lang="en-US" dirty="0" err="1"/>
              <a:t>m</a:t>
            </a:r>
            <a:r>
              <a:rPr lang="en-US" dirty="0" err="1" smtClean="0"/>
              <a:t>kstringtable</a:t>
            </a:r>
            <a:r>
              <a:rPr lang="en-US" dirty="0" smtClean="0"/>
              <a:t> converts a comma separated file into a table of strings for use by the </a:t>
            </a:r>
            <a:r>
              <a:rPr lang="en-US" dirty="0" err="1" smtClean="0"/>
              <a:t>listbox</a:t>
            </a:r>
            <a:r>
              <a:rPr lang="en-US" dirty="0" smtClean="0"/>
              <a:t> widget .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101</a:t>
            </a:fld>
            <a:endParaRPr lang="en-US"/>
          </a:p>
        </p:txBody>
      </p:sp>
    </p:spTree>
    <p:extLst>
      <p:ext uri="{BB962C8B-B14F-4D97-AF65-F5344CB8AC3E}">
        <p14:creationId xmlns:p14="http://schemas.microsoft.com/office/powerpoint/2010/main" val="29721891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In lab 10, you'll use the </a:t>
            </a:r>
            <a:r>
              <a:rPr lang="en-US" sz="1200" kern="1200" dirty="0" err="1" smtClean="0">
                <a:solidFill>
                  <a:schemeClr val="tx1"/>
                </a:solidFill>
                <a:effectLst/>
                <a:latin typeface="Arial" charset="0"/>
                <a:ea typeface="+mn-ea"/>
                <a:cs typeface="+mn-cs"/>
              </a:rPr>
              <a:t>KenTec</a:t>
            </a:r>
            <a:r>
              <a:rPr lang="en-US" sz="1200" kern="1200" dirty="0" smtClean="0">
                <a:solidFill>
                  <a:schemeClr val="tx1"/>
                </a:solidFill>
                <a:effectLst/>
                <a:latin typeface="Arial" charset="0"/>
                <a:ea typeface="+mn-ea"/>
                <a:cs typeface="+mn-cs"/>
              </a:rPr>
              <a:t> LCD touchscreen display on the LaunchPad board to experiment with graphics library.  You'll write code that places an image, text, and shapes on the LCD.  Then you'll experiment with the touchscreen by adding a rectangular button widget that controls the LED on the LaunchPad board.</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102</a:t>
            </a:fld>
            <a:endParaRPr lang="en-US"/>
          </a:p>
        </p:txBody>
      </p:sp>
    </p:spTree>
    <p:extLst>
      <p:ext uri="{BB962C8B-B14F-4D97-AF65-F5344CB8AC3E}">
        <p14:creationId xmlns:p14="http://schemas.microsoft.com/office/powerpoint/2010/main" val="11159839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chapter, we’ll take a look at the synchronous serial interface .  It supplies access to SPI , </a:t>
            </a:r>
            <a:r>
              <a:rPr lang="en-US" dirty="0" err="1" smtClean="0"/>
              <a:t>microwire</a:t>
            </a:r>
            <a:r>
              <a:rPr lang="en-US" dirty="0" smtClean="0"/>
              <a:t> and TI synchronous serial interfaces .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103</a:t>
            </a:fld>
            <a:endParaRPr lang="en-US"/>
          </a:p>
        </p:txBody>
      </p:sp>
    </p:spTree>
    <p:extLst>
      <p:ext uri="{BB962C8B-B14F-4D97-AF65-F5344CB8AC3E}">
        <p14:creationId xmlns:p14="http://schemas.microsoft.com/office/powerpoint/2010/main" val="384529310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TM4C123GH6PM has four independent SSI modules .  Each module supports SPI, </a:t>
            </a:r>
            <a:r>
              <a:rPr lang="en-US" dirty="0" err="1" smtClean="0"/>
              <a:t>microwire</a:t>
            </a:r>
            <a:r>
              <a:rPr lang="en-US" dirty="0" smtClean="0"/>
              <a:t> and TI synchronous serial interfaces. In each mode it can operate as a master or slave and has programmable clock bit rates and pre scalar.  </a:t>
            </a:r>
          </a:p>
          <a:p>
            <a:endParaRPr lang="en-US" dirty="0"/>
          </a:p>
          <a:p>
            <a:r>
              <a:rPr lang="en-US" dirty="0" smtClean="0"/>
              <a:t>frame sizes are programmable from 4 to 16 bits .  The module has a separate transmit and receive </a:t>
            </a:r>
            <a:r>
              <a:rPr lang="en-US" dirty="0" err="1" smtClean="0"/>
              <a:t>fifo’s</a:t>
            </a:r>
            <a:r>
              <a:rPr lang="en-US" dirty="0" smtClean="0"/>
              <a:t> that are eight 16 bit words in length.</a:t>
            </a:r>
          </a:p>
          <a:p>
            <a:endParaRPr lang="en-US" dirty="0"/>
          </a:p>
          <a:p>
            <a:r>
              <a:rPr lang="en-US" dirty="0" smtClean="0"/>
              <a:t>Interrupts and DMA transfers are supported .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104</a:t>
            </a:fld>
            <a:endParaRPr lang="en-US"/>
          </a:p>
        </p:txBody>
      </p:sp>
    </p:spTree>
    <p:extLst>
      <p:ext uri="{BB962C8B-B14F-4D97-AF65-F5344CB8AC3E}">
        <p14:creationId xmlns:p14="http://schemas.microsoft.com/office/powerpoint/2010/main" val="12377574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Each SSI module has four pins , although these pins are heavily multiplexed with other functions .  These four pins include the clock , frame signal , received and transmit lines .  </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105</a:t>
            </a:fld>
            <a:endParaRPr lang="en-US"/>
          </a:p>
        </p:txBody>
      </p:sp>
    </p:spTree>
    <p:extLst>
      <p:ext uri="{BB962C8B-B14F-4D97-AF65-F5344CB8AC3E}">
        <p14:creationId xmlns:p14="http://schemas.microsoft.com/office/powerpoint/2010/main" val="37723009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1266825" y="727075"/>
            <a:ext cx="4781550" cy="3586163"/>
          </a:xfrm>
          <a:ln/>
        </p:spPr>
      </p:sp>
      <p:sp>
        <p:nvSpPr>
          <p:cNvPr id="3" name="Notes Placeholder 2"/>
          <p:cNvSpPr>
            <a:spLocks noGrp="1"/>
          </p:cNvSpPr>
          <p:nvPr>
            <p:ph type="body" idx="1"/>
          </p:nvPr>
        </p:nvSpPr>
        <p:spPr/>
        <p:txBody>
          <a:bodyPr>
            <a:normAutofit/>
          </a:bodyPr>
          <a:lstStyle/>
          <a:p>
            <a:pPr eaLnBrk="1" hangingPunct="1">
              <a:defRPr/>
            </a:pPr>
            <a:r>
              <a:rPr lang="en-US" dirty="0" smtClean="0"/>
              <a:t>Each SSI module can provide an interrupt to the CPU.  Since this is a single source interrupt, it will be cleared automatically .  Conditions under which an interrupt can be generated are: </a:t>
            </a:r>
          </a:p>
          <a:p>
            <a:pPr eaLnBrk="1" hangingPunct="1">
              <a:defRPr/>
            </a:pPr>
            <a:r>
              <a:rPr lang="en-US" dirty="0"/>
              <a:t>When the transmit </a:t>
            </a:r>
            <a:r>
              <a:rPr lang="en-US" dirty="0" err="1"/>
              <a:t>fifo</a:t>
            </a:r>
            <a:r>
              <a:rPr lang="en-US" dirty="0"/>
              <a:t> </a:t>
            </a:r>
            <a:r>
              <a:rPr lang="en-US" dirty="0" smtClean="0"/>
              <a:t>is half full or less </a:t>
            </a:r>
          </a:p>
          <a:p>
            <a:pPr eaLnBrk="1" hangingPunct="1">
              <a:defRPr/>
            </a:pPr>
            <a:r>
              <a:rPr lang="en-US" dirty="0"/>
              <a:t>When the receive </a:t>
            </a:r>
            <a:r>
              <a:rPr lang="en-US" dirty="0" err="1"/>
              <a:t>fifo</a:t>
            </a:r>
            <a:r>
              <a:rPr lang="en-US" dirty="0"/>
              <a:t> is half full or more </a:t>
            </a:r>
          </a:p>
          <a:p>
            <a:pPr eaLnBrk="1" hangingPunct="1">
              <a:defRPr/>
            </a:pPr>
            <a:r>
              <a:rPr lang="en-US" dirty="0" smtClean="0"/>
              <a:t>If the receive </a:t>
            </a:r>
            <a:r>
              <a:rPr lang="en-US" dirty="0" err="1" smtClean="0"/>
              <a:t>fifo</a:t>
            </a:r>
            <a:r>
              <a:rPr lang="en-US" dirty="0" smtClean="0"/>
              <a:t> times out </a:t>
            </a:r>
          </a:p>
          <a:p>
            <a:pPr eaLnBrk="1" hangingPunct="1">
              <a:defRPr/>
            </a:pPr>
            <a:r>
              <a:rPr lang="en-US" dirty="0"/>
              <a:t>If the receive </a:t>
            </a:r>
            <a:r>
              <a:rPr lang="en-US" dirty="0" err="1"/>
              <a:t>fifo</a:t>
            </a:r>
            <a:r>
              <a:rPr lang="en-US" dirty="0"/>
              <a:t> overruns </a:t>
            </a:r>
            <a:endParaRPr lang="en-US" dirty="0" smtClean="0"/>
          </a:p>
          <a:p>
            <a:pPr eaLnBrk="1" hangingPunct="1">
              <a:defRPr/>
            </a:pPr>
            <a:r>
              <a:rPr lang="en-US" dirty="0"/>
              <a:t>At the end of the transmission </a:t>
            </a:r>
            <a:endParaRPr lang="en-US" dirty="0" smtClean="0"/>
          </a:p>
          <a:p>
            <a:pPr eaLnBrk="1" hangingPunct="1">
              <a:defRPr/>
            </a:pPr>
            <a:r>
              <a:rPr lang="en-US" dirty="0"/>
              <a:t>When the receive or transmit </a:t>
            </a:r>
            <a:r>
              <a:rPr lang="en-US" dirty="0" smtClean="0"/>
              <a:t>DMA transfer is complete </a:t>
            </a:r>
          </a:p>
          <a:p>
            <a:pPr eaLnBrk="1" hangingPunct="1">
              <a:defRPr/>
            </a:pPr>
            <a:r>
              <a:rPr lang="en-US" dirty="0"/>
              <a:t>You can and able </a:t>
            </a:r>
            <a:r>
              <a:rPr lang="en-US" dirty="0" smtClean="0"/>
              <a:t>interrupts to occur on these conditions individually .  Your interrupt handler code must check to determine the source of the SSI interrupt and clear the appropriate flags .   </a:t>
            </a:r>
            <a:endParaRPr lang="en-US" dirty="0"/>
          </a:p>
        </p:txBody>
      </p:sp>
      <p:sp>
        <p:nvSpPr>
          <p:cNvPr id="69636" name="Slide Number Placeholder 3"/>
          <p:cNvSpPr>
            <a:spLocks noGrp="1"/>
          </p:cNvSpPr>
          <p:nvPr>
            <p:ph type="sldNum" sz="quarter" idx="5"/>
          </p:nvPr>
        </p:nvSpPr>
        <p:spPr>
          <a:noFill/>
        </p:spPr>
        <p:txBody>
          <a:bodyPr/>
          <a:lstStyle/>
          <a:p>
            <a:fld id="{CCE8DD4A-20DB-43B8-93FA-D3734F2B6301}" type="slidenum">
              <a:rPr lang="en-US" smtClean="0">
                <a:latin typeface="Arial" pitchFamily="34" charset="0"/>
              </a:rPr>
              <a:pPr/>
              <a:t>106</a:t>
            </a:fld>
            <a:endParaRPr lang="en-US" smtClean="0">
              <a:latin typeface="Arial"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1266825" y="727075"/>
            <a:ext cx="4781550" cy="3586163"/>
          </a:xfrm>
          <a:ln/>
        </p:spPr>
      </p:sp>
      <p:sp>
        <p:nvSpPr>
          <p:cNvPr id="70659" name="Notes Placeholder 2"/>
          <p:cNvSpPr>
            <a:spLocks noGrp="1"/>
          </p:cNvSpPr>
          <p:nvPr>
            <p:ph type="body" idx="1"/>
          </p:nvPr>
        </p:nvSpPr>
        <p:spPr>
          <a:noFill/>
          <a:ln/>
        </p:spPr>
        <p:txBody>
          <a:bodyPr/>
          <a:lstStyle/>
          <a:p>
            <a:pPr marL="0" lvl="1"/>
            <a:r>
              <a:rPr lang="en-US" dirty="0" smtClean="0">
                <a:latin typeface="Arial" pitchFamily="34" charset="0"/>
              </a:rPr>
              <a:t>There are separate channels for transmit and received.  </a:t>
            </a:r>
          </a:p>
          <a:p>
            <a:pPr marL="0" lvl="1"/>
            <a:endParaRPr lang="en-US" dirty="0">
              <a:latin typeface="Arial" pitchFamily="34" charset="0"/>
            </a:endParaRPr>
          </a:p>
          <a:p>
            <a:pPr marL="0" lvl="1"/>
            <a:r>
              <a:rPr lang="en-US" dirty="0" smtClean="0">
                <a:latin typeface="Arial" pitchFamily="34" charset="0"/>
              </a:rPr>
              <a:t>When enabled , the SSI will assert a DMA request for the receive or transmit </a:t>
            </a:r>
            <a:r>
              <a:rPr lang="en-US" dirty="0" err="1" smtClean="0">
                <a:latin typeface="Arial" pitchFamily="34" charset="0"/>
              </a:rPr>
              <a:t>fifo</a:t>
            </a:r>
            <a:r>
              <a:rPr lang="en-US" dirty="0" smtClean="0">
                <a:latin typeface="Arial" pitchFamily="34" charset="0"/>
              </a:rPr>
              <a:t> to transfer data .</a:t>
            </a:r>
          </a:p>
          <a:p>
            <a:pPr marL="0" lvl="1"/>
            <a:endParaRPr lang="en-US" dirty="0">
              <a:latin typeface="Arial" pitchFamily="34" charset="0"/>
            </a:endParaRPr>
          </a:p>
          <a:p>
            <a:pPr marL="0" lvl="1"/>
            <a:r>
              <a:rPr lang="en-US" dirty="0" smtClean="0">
                <a:latin typeface="Arial" pitchFamily="34" charset="0"/>
              </a:rPr>
              <a:t>For the receive channel, a single transfer request will be made when any data is in the receive </a:t>
            </a:r>
            <a:r>
              <a:rPr lang="en-US" dirty="0" err="1" smtClean="0">
                <a:latin typeface="Arial" pitchFamily="34" charset="0"/>
              </a:rPr>
              <a:t>fifo</a:t>
            </a:r>
            <a:r>
              <a:rPr lang="en-US" dirty="0" smtClean="0">
                <a:latin typeface="Arial" pitchFamily="34" charset="0"/>
              </a:rPr>
              <a:t> .  A burst transfer request will be made when four or more items are in the receive </a:t>
            </a:r>
            <a:r>
              <a:rPr lang="en-US" dirty="0" err="1" smtClean="0">
                <a:latin typeface="Arial" pitchFamily="34" charset="0"/>
              </a:rPr>
              <a:t>fifo</a:t>
            </a:r>
            <a:r>
              <a:rPr lang="en-US" dirty="0" smtClean="0">
                <a:latin typeface="Arial" pitchFamily="34" charset="0"/>
              </a:rPr>
              <a:t> .</a:t>
            </a:r>
          </a:p>
          <a:p>
            <a:pPr marL="0" lvl="1"/>
            <a:endParaRPr lang="en-US" dirty="0">
              <a:latin typeface="Arial" pitchFamily="34" charset="0"/>
            </a:endParaRPr>
          </a:p>
          <a:p>
            <a:pPr marL="0" lvl="1"/>
            <a:r>
              <a:rPr lang="en-US" dirty="0" smtClean="0">
                <a:latin typeface="Arial" pitchFamily="34" charset="0"/>
              </a:rPr>
              <a:t>For the transmit channel , a single transfer request will be made when there is at least one empty location in the transmit </a:t>
            </a:r>
            <a:r>
              <a:rPr lang="en-US" dirty="0" err="1" smtClean="0">
                <a:latin typeface="Arial" pitchFamily="34" charset="0"/>
              </a:rPr>
              <a:t>fifo</a:t>
            </a:r>
            <a:r>
              <a:rPr lang="en-US" dirty="0" smtClean="0">
                <a:latin typeface="Arial" pitchFamily="34" charset="0"/>
              </a:rPr>
              <a:t> .  A burst transfer request we’ll be made when four or more of the slots are empty .  </a:t>
            </a:r>
          </a:p>
        </p:txBody>
      </p:sp>
      <p:sp>
        <p:nvSpPr>
          <p:cNvPr id="70660" name="Slide Number Placeholder 3"/>
          <p:cNvSpPr>
            <a:spLocks noGrp="1"/>
          </p:cNvSpPr>
          <p:nvPr>
            <p:ph type="sldNum" sz="quarter" idx="5"/>
          </p:nvPr>
        </p:nvSpPr>
        <p:spPr>
          <a:noFill/>
        </p:spPr>
        <p:txBody>
          <a:bodyPr/>
          <a:lstStyle/>
          <a:p>
            <a:fld id="{A768315A-282D-4463-AAD1-FBA05888D56E}" type="slidenum">
              <a:rPr lang="en-US" smtClean="0">
                <a:solidFill>
                  <a:srgbClr val="000000"/>
                </a:solidFill>
                <a:latin typeface="Arial" pitchFamily="34" charset="0"/>
              </a:rPr>
              <a:pPr/>
              <a:t>107</a:t>
            </a:fld>
            <a:endParaRPr lang="en-US" smtClean="0">
              <a:solidFill>
                <a:srgbClr val="000000"/>
              </a:solidFill>
              <a:latin typeface="Arial"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266825" y="727075"/>
            <a:ext cx="4781550" cy="3586163"/>
          </a:xfrm>
          <a:ln/>
        </p:spPr>
      </p:sp>
      <p:sp>
        <p:nvSpPr>
          <p:cNvPr id="80899" name="Notes Placeholder 2"/>
          <p:cNvSpPr>
            <a:spLocks noGrp="1"/>
          </p:cNvSpPr>
          <p:nvPr>
            <p:ph type="body" idx="1"/>
          </p:nvPr>
        </p:nvSpPr>
        <p:spPr>
          <a:noFill/>
          <a:ln/>
        </p:spPr>
        <p:txBody>
          <a:bodyPr/>
          <a:lstStyle/>
          <a:p>
            <a:r>
              <a:rPr lang="en-US" dirty="0" smtClean="0">
                <a:latin typeface="Arial" pitchFamily="34" charset="0"/>
              </a:rPr>
              <a:t>The </a:t>
            </a:r>
            <a:r>
              <a:rPr lang="en-US" dirty="0" err="1" smtClean="0">
                <a:latin typeface="Arial" pitchFamily="34" charset="0"/>
              </a:rPr>
              <a:t>Freescale</a:t>
            </a:r>
            <a:r>
              <a:rPr lang="en-US" dirty="0" smtClean="0">
                <a:latin typeface="Arial" pitchFamily="34" charset="0"/>
              </a:rPr>
              <a:t> SPI signal format is a full duplex four wire interface . The inactive state of the clock and the clock phasing are programmable via the SPO and SPH bits .   </a:t>
            </a:r>
          </a:p>
        </p:txBody>
      </p:sp>
      <p:sp>
        <p:nvSpPr>
          <p:cNvPr id="80900" name="Slide Number Placeholder 3"/>
          <p:cNvSpPr>
            <a:spLocks noGrp="1"/>
          </p:cNvSpPr>
          <p:nvPr>
            <p:ph type="sldNum" sz="quarter" idx="5"/>
          </p:nvPr>
        </p:nvSpPr>
        <p:spPr>
          <a:noFill/>
        </p:spPr>
        <p:txBody>
          <a:bodyPr/>
          <a:lstStyle/>
          <a:p>
            <a:fld id="{4679746C-F08B-400E-AE68-BB18EF1AD947}" type="slidenum">
              <a:rPr lang="en-US" smtClean="0">
                <a:latin typeface="Arial" pitchFamily="34" charset="0"/>
              </a:rPr>
              <a:pPr/>
              <a:t>108</a:t>
            </a:fld>
            <a:endParaRPr lang="en-US" smtClean="0">
              <a:latin typeface="Arial"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266825" y="727075"/>
            <a:ext cx="4781550" cy="3586163"/>
          </a:xfrm>
          <a:ln/>
        </p:spPr>
      </p:sp>
      <p:sp>
        <p:nvSpPr>
          <p:cNvPr id="80899" name="Notes Placeholder 2"/>
          <p:cNvSpPr>
            <a:spLocks noGrp="1"/>
          </p:cNvSpPr>
          <p:nvPr>
            <p:ph type="body" idx="1"/>
          </p:nvPr>
        </p:nvSpPr>
        <p:spPr>
          <a:noFill/>
          <a:ln/>
        </p:spPr>
        <p:txBody>
          <a:bodyPr/>
          <a:lstStyle/>
          <a:p>
            <a:r>
              <a:rPr lang="en-US" dirty="0">
                <a:latin typeface="Arial" pitchFamily="34" charset="0"/>
              </a:rPr>
              <a:t>The TI synchronous serial format </a:t>
            </a:r>
            <a:r>
              <a:rPr lang="en-US" dirty="0" smtClean="0">
                <a:latin typeface="Arial" pitchFamily="34" charset="0"/>
              </a:rPr>
              <a:t>is a three wire interface where devices are always slaves .The clock and frame signal pins will be forced low and the transmit pin will be tri-stated when the SSI module is idle .  </a:t>
            </a:r>
          </a:p>
        </p:txBody>
      </p:sp>
      <p:sp>
        <p:nvSpPr>
          <p:cNvPr id="80900" name="Slide Number Placeholder 3"/>
          <p:cNvSpPr>
            <a:spLocks noGrp="1"/>
          </p:cNvSpPr>
          <p:nvPr>
            <p:ph type="sldNum" sz="quarter" idx="5"/>
          </p:nvPr>
        </p:nvSpPr>
        <p:spPr>
          <a:noFill/>
        </p:spPr>
        <p:txBody>
          <a:bodyPr/>
          <a:lstStyle/>
          <a:p>
            <a:fld id="{4679746C-F08B-400E-AE68-BB18EF1AD947}" type="slidenum">
              <a:rPr lang="en-US" smtClean="0">
                <a:latin typeface="Arial" pitchFamily="34" charset="0"/>
              </a:rPr>
              <a:pPr/>
              <a:t>109</a:t>
            </a:fld>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 TM4C123GXL LaunchPad board has some impressive features for a small price.  The onboard processor is a Texas Instruments Tiva C Series TM4C123GH6PM microcontroller.  It's a member of the ARM Cortex M4F family with 64 pins and has a top speed of 80 megahertz.  The LaunchPad has two USB ports, one at the top for emulation and one of the left side as a OTG/Host and Device user port.  The board can be powered through either port using the power switch in the upper left. </a:t>
            </a:r>
          </a:p>
          <a:p>
            <a:r>
              <a:rPr lang="en-US" sz="1200" kern="1200" dirty="0" smtClean="0">
                <a:solidFill>
                  <a:schemeClr val="tx1"/>
                </a:solidFill>
                <a:effectLst/>
                <a:latin typeface="Arial" charset="0"/>
                <a:ea typeface="+mn-ea"/>
                <a:cs typeface="+mn-cs"/>
              </a:rPr>
              <a:t>There are two user push buttons at the bottom of the board.  The one on the right is also connected to the wake pin on the microcontroller that will wake it from hibernation mode.  A reset button is provided in the emulator area of the board in the upper right. </a:t>
            </a:r>
          </a:p>
          <a:p>
            <a:r>
              <a:rPr lang="en-US" sz="1200" kern="1200" dirty="0" smtClean="0">
                <a:solidFill>
                  <a:schemeClr val="tx1"/>
                </a:solidFill>
                <a:effectLst/>
                <a:latin typeface="Arial" charset="0"/>
                <a:ea typeface="+mn-ea"/>
                <a:cs typeface="+mn-cs"/>
              </a:rPr>
              <a:t>Just below the reset button is a tricolor LED that combines the red, green, and blue LEDs into a single package.  To the right of the device USB port are two test points where you can measure the current draw of the microcontroller.  They are connected by a jumper.</a:t>
            </a:r>
          </a:p>
          <a:p>
            <a:r>
              <a:rPr lang="en-US" sz="1200" kern="1200" dirty="0" smtClean="0">
                <a:solidFill>
                  <a:schemeClr val="tx1"/>
                </a:solidFill>
                <a:effectLst/>
                <a:latin typeface="Arial" charset="0"/>
                <a:ea typeface="+mn-ea"/>
                <a:cs typeface="+mn-cs"/>
              </a:rPr>
              <a:t>There are two crystals on the board, a 16MHz one that drives the main oscillator and a 32,768-hertz one that drives the real-time clock oscillator.  Since many computer USB ports can deviate significantly from 3.3 volts, an onboard voltage regulator is provided.</a:t>
            </a:r>
          </a:p>
          <a:p>
            <a:r>
              <a:rPr lang="en-US" sz="1200" kern="1200" dirty="0" smtClean="0">
                <a:solidFill>
                  <a:schemeClr val="tx1"/>
                </a:solidFill>
                <a:effectLst/>
                <a:latin typeface="Arial" charset="0"/>
                <a:ea typeface="+mn-ea"/>
                <a:cs typeface="+mn-cs"/>
              </a:rPr>
              <a:t>Expandability is an important aspect of all TI's LaunchPad boards.  The Tiva LaunchPad features the booster pack XL pin out, which offers additional signals while still supporting existing booster packs.  </a:t>
            </a:r>
          </a:p>
          <a:p>
            <a:r>
              <a:rPr lang="en-US" sz="1200" kern="1200" dirty="0" smtClean="0">
                <a:solidFill>
                  <a:schemeClr val="tx1"/>
                </a:solidFill>
                <a:effectLst/>
                <a:latin typeface="Arial" charset="0"/>
                <a:ea typeface="+mn-ea"/>
                <a:cs typeface="+mn-cs"/>
              </a:rPr>
              <a:t>All Tiva C Series devices offer support for multiple integrated development environments or IDEs.  Mentor graphics, mentor-embedded, source recode bench, IAR systems embedded workbench, ARM, </a:t>
            </a:r>
            <a:r>
              <a:rPr lang="en-US" sz="1200" kern="1200" dirty="0" err="1" smtClean="0">
                <a:solidFill>
                  <a:schemeClr val="tx1"/>
                </a:solidFill>
                <a:effectLst/>
                <a:latin typeface="Arial" charset="0"/>
                <a:ea typeface="+mn-ea"/>
                <a:cs typeface="+mn-cs"/>
              </a:rPr>
              <a:t>Keil</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Microvision</a:t>
            </a:r>
            <a:r>
              <a:rPr lang="en-US" sz="1200" kern="1200" dirty="0" smtClean="0">
                <a:solidFill>
                  <a:schemeClr val="tx1"/>
                </a:solidFill>
                <a:effectLst/>
                <a:latin typeface="Arial" charset="0"/>
                <a:ea typeface="+mn-ea"/>
                <a:cs typeface="+mn-cs"/>
              </a:rPr>
              <a:t> IDE, and Texas Instruments Code Composer Student are all supported.  Code Composer Studio, or CCS, will be our tool of choice in this workshop.</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11</a:t>
            </a:fld>
            <a:endParaRPr lang="en-US"/>
          </a:p>
        </p:txBody>
      </p:sp>
    </p:spTree>
    <p:extLst>
      <p:ext uri="{BB962C8B-B14F-4D97-AF65-F5344CB8AC3E}">
        <p14:creationId xmlns:p14="http://schemas.microsoft.com/office/powerpoint/2010/main" val="33596685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266825" y="727075"/>
            <a:ext cx="4781550" cy="3586163"/>
          </a:xfrm>
          <a:ln/>
        </p:spPr>
      </p:sp>
      <p:sp>
        <p:nvSpPr>
          <p:cNvPr id="80899" name="Notes Placeholder 2"/>
          <p:cNvSpPr>
            <a:spLocks noGrp="1"/>
          </p:cNvSpPr>
          <p:nvPr>
            <p:ph type="body" idx="1"/>
          </p:nvPr>
        </p:nvSpPr>
        <p:spPr>
          <a:noFill/>
          <a:ln/>
        </p:spPr>
        <p:txBody>
          <a:bodyPr/>
          <a:lstStyle/>
          <a:p>
            <a:r>
              <a:rPr lang="en-US" dirty="0" smtClean="0">
                <a:latin typeface="Arial" pitchFamily="34" charset="0"/>
              </a:rPr>
              <a:t>The </a:t>
            </a:r>
            <a:r>
              <a:rPr lang="en-US" dirty="0" err="1" smtClean="0">
                <a:latin typeface="Arial" pitchFamily="34" charset="0"/>
              </a:rPr>
              <a:t>microwire</a:t>
            </a:r>
            <a:r>
              <a:rPr lang="en-US" dirty="0" smtClean="0">
                <a:latin typeface="Arial" pitchFamily="34" charset="0"/>
              </a:rPr>
              <a:t> signal format is a four wire interface similar to the SPI  port except that transmission is half duplex .  </a:t>
            </a:r>
          </a:p>
        </p:txBody>
      </p:sp>
      <p:sp>
        <p:nvSpPr>
          <p:cNvPr id="80900" name="Slide Number Placeholder 3"/>
          <p:cNvSpPr>
            <a:spLocks noGrp="1"/>
          </p:cNvSpPr>
          <p:nvPr>
            <p:ph type="sldNum" sz="quarter" idx="5"/>
          </p:nvPr>
        </p:nvSpPr>
        <p:spPr>
          <a:noFill/>
        </p:spPr>
        <p:txBody>
          <a:bodyPr/>
          <a:lstStyle/>
          <a:p>
            <a:fld id="{4679746C-F08B-400E-AE68-BB18EF1AD947}" type="slidenum">
              <a:rPr lang="en-US" smtClean="0">
                <a:latin typeface="Arial" pitchFamily="34" charset="0"/>
              </a:rPr>
              <a:pPr/>
              <a:t>110</a:t>
            </a:fld>
            <a:endParaRPr lang="en-US" smtClean="0">
              <a:latin typeface="Arial"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Lab 11 utilizes the Olimex LED array BoosterPack .  This BoosterPack was originally designed to operate with first generation MSP430 </a:t>
            </a:r>
            <a:r>
              <a:rPr lang="en-US" dirty="0" err="1" smtClean="0"/>
              <a:t>LaunchPads</a:t>
            </a:r>
            <a:r>
              <a:rPr lang="en-US" dirty="0" smtClean="0"/>
              <a:t> .  Unfortunately, the location of the SPI ports has changed since then .  You’ll run the faces example that uses a software SSI to communicate with the changed pins. Modifying the BoosterPack will allow us to utilize the hardware SSI and create a program that will run using the LED array.</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111</a:t>
            </a:fld>
            <a:endParaRPr lang="en-US"/>
          </a:p>
        </p:txBody>
      </p:sp>
    </p:spTree>
    <p:extLst>
      <p:ext uri="{BB962C8B-B14F-4D97-AF65-F5344CB8AC3E}">
        <p14:creationId xmlns:p14="http://schemas.microsoft.com/office/powerpoint/2010/main" val="3353868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chapter we’ll take a look at the basic functions of the UART port and its FIFO. In the lab we’ll initialize the port and use both polling and interrupts to echo data to the PC host across the emulators’ virtual COM port.</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solidFill>
                  <a:prstClr val="black"/>
                </a:solidFill>
              </a:rPr>
              <a:pPr>
                <a:defRPr/>
              </a:pPr>
              <a:t>112</a:t>
            </a:fld>
            <a:endParaRPr lang="en-US">
              <a:solidFill>
                <a:prstClr val="black"/>
              </a:solidFill>
            </a:endParaRPr>
          </a:p>
        </p:txBody>
      </p:sp>
    </p:spTree>
    <p:extLst>
      <p:ext uri="{BB962C8B-B14F-4D97-AF65-F5344CB8AC3E}">
        <p14:creationId xmlns:p14="http://schemas.microsoft.com/office/powerpoint/2010/main" val="38452931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TM4C123GH6PM includes 8 UART ports. Each of these ports features:</a:t>
            </a:r>
          </a:p>
          <a:p>
            <a:pPr marL="171450" indent="-171450">
              <a:buFontTx/>
              <a:buChar char="-"/>
            </a:pPr>
            <a:r>
              <a:rPr lang="en-US" dirty="0" smtClean="0"/>
              <a:t>Separate 16 x 8-bit transmit and receive FIFOs</a:t>
            </a:r>
          </a:p>
          <a:p>
            <a:pPr marL="171450" indent="-171450">
              <a:buFontTx/>
              <a:buChar char="-"/>
            </a:pPr>
            <a:r>
              <a:rPr lang="en-US" dirty="0" smtClean="0"/>
              <a:t>A programmable baud rate generator</a:t>
            </a:r>
          </a:p>
          <a:p>
            <a:pPr marL="171450" indent="-171450">
              <a:buFontTx/>
              <a:buChar char="-"/>
            </a:pPr>
            <a:r>
              <a:rPr lang="en-US" dirty="0" smtClean="0"/>
              <a:t>Automatic generation and removal of the start, stop and parity bits</a:t>
            </a:r>
          </a:p>
          <a:p>
            <a:pPr marL="171450" indent="-171450">
              <a:buFontTx/>
              <a:buChar char="-"/>
            </a:pPr>
            <a:r>
              <a:rPr lang="en-US" dirty="0" smtClean="0"/>
              <a:t>Line break generation and detection</a:t>
            </a:r>
          </a:p>
          <a:p>
            <a:pPr marL="171450" indent="-171450">
              <a:buFontTx/>
              <a:buChar char="-"/>
            </a:pPr>
            <a:r>
              <a:rPr lang="en-US" dirty="0" smtClean="0"/>
              <a:t>A choice of 5 to 8 data bits, multiple parity types and 1 or 2 stop bits</a:t>
            </a:r>
          </a:p>
          <a:p>
            <a:pPr marL="171450" indent="-171450">
              <a:buFontTx/>
              <a:buChar char="-"/>
            </a:pPr>
            <a:r>
              <a:rPr lang="en-US" dirty="0" smtClean="0"/>
              <a:t>Modem and flow control</a:t>
            </a:r>
          </a:p>
          <a:p>
            <a:pPr marL="171450" indent="-171450">
              <a:buFontTx/>
              <a:buChar char="-"/>
            </a:pPr>
            <a:r>
              <a:rPr lang="en-US" dirty="0" smtClean="0"/>
              <a:t>IrDA and EIA-495 9-bit protocols</a:t>
            </a:r>
          </a:p>
          <a:p>
            <a:pPr marL="171450" indent="-171450">
              <a:buFontTx/>
              <a:buChar char="-"/>
            </a:pPr>
            <a:r>
              <a:rPr lang="en-US" dirty="0" smtClean="0"/>
              <a:t>DMA support with separate transmit and receive channels</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113</a:t>
            </a:fld>
            <a:endParaRPr lang="en-US"/>
          </a:p>
        </p:txBody>
      </p:sp>
    </p:spTree>
    <p:extLst>
      <p:ext uri="{BB962C8B-B14F-4D97-AF65-F5344CB8AC3E}">
        <p14:creationId xmlns:p14="http://schemas.microsoft.com/office/powerpoint/2010/main" val="32153251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two external pins on the right. Tiva C Series pins are highly multiplexed with other functions. Also note the transmit and receive FIFOs are integral to the module itself.</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114</a:t>
            </a:fld>
            <a:endParaRPr lang="en-US"/>
          </a:p>
        </p:txBody>
      </p:sp>
    </p:spTree>
    <p:extLst>
      <p:ext uri="{BB962C8B-B14F-4D97-AF65-F5344CB8AC3E}">
        <p14:creationId xmlns:p14="http://schemas.microsoft.com/office/powerpoint/2010/main" val="15540020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basic steps for initializing the UART are as follows:</a:t>
            </a:r>
          </a:p>
          <a:p>
            <a:pPr marL="171450" indent="-171450">
              <a:buFontTx/>
              <a:buChar char="-"/>
            </a:pPr>
            <a:r>
              <a:rPr lang="en-US" dirty="0" smtClean="0"/>
              <a:t>Enable the UART peripheral</a:t>
            </a:r>
          </a:p>
          <a:p>
            <a:pPr marL="171450" indent="-171450">
              <a:buFontTx/>
              <a:buChar char="-"/>
            </a:pPr>
            <a:r>
              <a:rPr lang="en-US" dirty="0" smtClean="0"/>
              <a:t>Configure the transmit and receive pins for the UART function</a:t>
            </a:r>
          </a:p>
          <a:p>
            <a:pPr marL="171450" indent="-171450">
              <a:buFontTx/>
              <a:buChar char="-"/>
            </a:pPr>
            <a:r>
              <a:rPr lang="en-US" dirty="0" smtClean="0"/>
              <a:t>Configure the baud rate and data set up of the UART</a:t>
            </a:r>
          </a:p>
          <a:p>
            <a:pPr marL="171450" indent="-171450">
              <a:buFontTx/>
              <a:buChar char="-"/>
            </a:pPr>
            <a:r>
              <a:rPr lang="en-US" dirty="0" smtClean="0"/>
              <a:t>Configure any other UART features like interrupt generation and FIFO usage</a:t>
            </a:r>
          </a:p>
          <a:p>
            <a:pPr marL="171450" indent="-171450">
              <a:buFontTx/>
              <a:buChar char="-"/>
            </a:pPr>
            <a:endParaRPr lang="en-US" dirty="0"/>
          </a:p>
          <a:p>
            <a:r>
              <a:rPr lang="en-US" dirty="0" smtClean="0"/>
              <a:t>Now the port is ready to send and receive characters. In this UART design, a single data register is used for both the transmit and receive function. The peripheral driver library supports both blocking and non blocking APIs for writing and reading the data register.</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115</a:t>
            </a:fld>
            <a:endParaRPr lang="en-US"/>
          </a:p>
        </p:txBody>
      </p:sp>
    </p:spTree>
    <p:extLst>
      <p:ext uri="{BB962C8B-B14F-4D97-AF65-F5344CB8AC3E}">
        <p14:creationId xmlns:p14="http://schemas.microsoft.com/office/powerpoint/2010/main" val="165837280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t>
            </a:r>
            <a:r>
              <a:rPr lang="en-US" dirty="0" smtClean="0"/>
              <a:t>UART module </a:t>
            </a:r>
            <a:r>
              <a:rPr lang="en-US" dirty="0"/>
              <a:t>can provide an interrupt to the CPU.  Since this is a single source interrupt, it will be cleared automatically .  Conditions under which an interrupt can be generated are: </a:t>
            </a:r>
            <a:endParaRPr lang="en-US" dirty="0" smtClean="0"/>
          </a:p>
          <a:p>
            <a:pPr marL="171450" indent="-171450">
              <a:buFontTx/>
              <a:buChar char="-"/>
            </a:pPr>
            <a:r>
              <a:rPr lang="en-US" dirty="0" smtClean="0"/>
              <a:t>An overrun error </a:t>
            </a:r>
          </a:p>
          <a:p>
            <a:pPr marL="171450" indent="-171450">
              <a:buFontTx/>
              <a:buChar char="-"/>
            </a:pPr>
            <a:r>
              <a:rPr lang="en-US" dirty="0"/>
              <a:t>A break error </a:t>
            </a:r>
            <a:endParaRPr lang="en-US" dirty="0" smtClean="0"/>
          </a:p>
          <a:p>
            <a:pPr marL="171450" indent="-171450">
              <a:buFontTx/>
              <a:buChar char="-"/>
            </a:pPr>
            <a:r>
              <a:rPr lang="en-US" dirty="0"/>
              <a:t>An incorrect parity </a:t>
            </a:r>
            <a:endParaRPr lang="en-US" dirty="0" smtClean="0"/>
          </a:p>
          <a:p>
            <a:pPr marL="171450" indent="-171450">
              <a:buFontTx/>
              <a:buChar char="-"/>
            </a:pPr>
            <a:r>
              <a:rPr lang="en-US" dirty="0"/>
              <a:t>A framing </a:t>
            </a:r>
            <a:r>
              <a:rPr lang="en-US" dirty="0" smtClean="0"/>
              <a:t>error</a:t>
            </a:r>
          </a:p>
          <a:p>
            <a:pPr marL="171450" indent="-171450">
              <a:buFontTx/>
              <a:buChar char="-"/>
            </a:pPr>
            <a:r>
              <a:rPr lang="en-US" dirty="0"/>
              <a:t>A receive timeout </a:t>
            </a:r>
            <a:r>
              <a:rPr lang="en-US" dirty="0" smtClean="0"/>
              <a:t>when the </a:t>
            </a:r>
            <a:r>
              <a:rPr lang="en-US" dirty="0" err="1" smtClean="0"/>
              <a:t>fifo</a:t>
            </a:r>
            <a:r>
              <a:rPr lang="en-US" dirty="0" smtClean="0"/>
              <a:t> is not empty and no data is received during 32 bit times </a:t>
            </a:r>
          </a:p>
          <a:p>
            <a:pPr marL="171450" indent="-171450">
              <a:buFontTx/>
              <a:buChar char="-"/>
            </a:pPr>
            <a:r>
              <a:rPr lang="en-US" dirty="0" smtClean="0"/>
              <a:t>When a transmit is attempted and </a:t>
            </a:r>
            <a:r>
              <a:rPr lang="en-US" dirty="0"/>
              <a:t>no data is present </a:t>
            </a:r>
            <a:r>
              <a:rPr lang="en-US" dirty="0" smtClean="0"/>
              <a:t>to be transmitted </a:t>
            </a:r>
          </a:p>
          <a:p>
            <a:pPr marL="171450" indent="-171450">
              <a:buFontTx/>
              <a:buChar char="-"/>
            </a:pPr>
            <a:r>
              <a:rPr lang="en-US" dirty="0"/>
              <a:t>When a character is received </a:t>
            </a:r>
            <a:endParaRPr lang="en-US" dirty="0" smtClean="0"/>
          </a:p>
          <a:p>
            <a:pPr marL="171450" indent="-171450">
              <a:buFontTx/>
              <a:buChar char="-"/>
            </a:pPr>
            <a:endParaRPr lang="en-US" dirty="0"/>
          </a:p>
          <a:p>
            <a:r>
              <a:rPr lang="en-US" dirty="0" smtClean="0"/>
              <a:t>Interrupts on all these conditions can be enabled individually. Since these conditions are </a:t>
            </a:r>
            <a:r>
              <a:rPr lang="en-US" dirty="0" err="1" smtClean="0"/>
              <a:t>OR’d</a:t>
            </a:r>
            <a:r>
              <a:rPr lang="en-US" dirty="0" smtClean="0"/>
              <a:t> into a single interrupt to the CPU , the handler code must check to determine which of these conditions triggered the interrupt and clear the appropriate flags .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116</a:t>
            </a:fld>
            <a:endParaRPr lang="en-US"/>
          </a:p>
        </p:txBody>
      </p:sp>
    </p:spTree>
    <p:extLst>
      <p:ext uri="{BB962C8B-B14F-4D97-AF65-F5344CB8AC3E}">
        <p14:creationId xmlns:p14="http://schemas.microsoft.com/office/powerpoint/2010/main" val="12397715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the transmit and receive </a:t>
            </a:r>
            <a:r>
              <a:rPr lang="en-US" dirty="0" err="1" smtClean="0"/>
              <a:t>fifo’s</a:t>
            </a:r>
            <a:r>
              <a:rPr lang="en-US" dirty="0" smtClean="0"/>
              <a:t> are accessed through the UART Data register .  </a:t>
            </a:r>
          </a:p>
          <a:p>
            <a:endParaRPr lang="en-US" dirty="0"/>
          </a:p>
          <a:p>
            <a:r>
              <a:rPr lang="en-US" dirty="0" smtClean="0"/>
              <a:t>While the datasheet indicates that the UART </a:t>
            </a:r>
            <a:r>
              <a:rPr lang="en-US" dirty="0" err="1" smtClean="0"/>
              <a:t>fifo’s</a:t>
            </a:r>
            <a:r>
              <a:rPr lang="en-US" dirty="0" smtClean="0"/>
              <a:t> are disabled at reset, basic configuration of the UART module re-enables this feature by default. They can easily be disabled if necessary.</a:t>
            </a:r>
          </a:p>
          <a:p>
            <a:endParaRPr lang="en-US" dirty="0"/>
          </a:p>
          <a:p>
            <a:r>
              <a:rPr lang="en-US" dirty="0" smtClean="0"/>
              <a:t>Trigger points for the generation of UART interrupt can be set at the 1/8</a:t>
            </a:r>
            <a:r>
              <a:rPr lang="en-US" baseline="30000" dirty="0" smtClean="0"/>
              <a:t>th</a:t>
            </a:r>
            <a:r>
              <a:rPr lang="en-US" dirty="0" smtClean="0"/>
              <a:t>, 1/4</a:t>
            </a:r>
            <a:r>
              <a:rPr lang="en-US" baseline="30000" dirty="0" smtClean="0"/>
              <a:t>th</a:t>
            </a:r>
            <a:r>
              <a:rPr lang="en-US" dirty="0" smtClean="0"/>
              <a:t>, ½, ¾, 7/8 and full points.</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117</a:t>
            </a:fld>
            <a:endParaRPr lang="en-US"/>
          </a:p>
        </p:txBody>
      </p:sp>
    </p:spTree>
    <p:extLst>
      <p:ext uri="{BB962C8B-B14F-4D97-AF65-F5344CB8AC3E}">
        <p14:creationId xmlns:p14="http://schemas.microsoft.com/office/powerpoint/2010/main" val="298080360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TivaWare’s</a:t>
            </a:r>
            <a:r>
              <a:rPr lang="en-US" dirty="0" smtClean="0"/>
              <a:t> UART library includes standard I/O console functions for initialization, </a:t>
            </a:r>
            <a:r>
              <a:rPr lang="en-US" dirty="0" err="1" smtClean="0"/>
              <a:t>printf</a:t>
            </a:r>
            <a:r>
              <a:rPr lang="en-US" dirty="0" smtClean="0"/>
              <a:t>, get, flushing the FIFOs and others.</a:t>
            </a:r>
          </a:p>
          <a:p>
            <a:endParaRPr lang="en-US" dirty="0"/>
          </a:p>
          <a:p>
            <a:r>
              <a:rPr lang="en-US" dirty="0" smtClean="0"/>
              <a:t>To use the functions you should use the interrupt handler provided in </a:t>
            </a:r>
            <a:r>
              <a:rPr lang="en-US" dirty="0" err="1" smtClean="0"/>
              <a:t>uartstdio.c</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118</a:t>
            </a:fld>
            <a:endParaRPr lang="en-US"/>
          </a:p>
        </p:txBody>
      </p:sp>
    </p:spTree>
    <p:extLst>
      <p:ext uri="{BB962C8B-B14F-4D97-AF65-F5344CB8AC3E}">
        <p14:creationId xmlns:p14="http://schemas.microsoft.com/office/powerpoint/2010/main" val="7794427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UART1 supports modem flow control with Request to Send and Clear to Send handshake signals.</a:t>
            </a:r>
          </a:p>
          <a:p>
            <a:r>
              <a:rPr lang="en-US" dirty="0" smtClean="0"/>
              <a:t>Infrared, ISA7816 smartcard, Local Interconnect Network and EIA-495 support is part of all UART modules.</a:t>
            </a:r>
          </a:p>
          <a:p>
            <a:r>
              <a:rPr lang="en-US" dirty="0" smtClean="0"/>
              <a:t>UART modules have separate transmit and receive channels for efficient transfers of data.</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119</a:t>
            </a:fld>
            <a:endParaRPr lang="en-US"/>
          </a:p>
        </p:txBody>
      </p:sp>
    </p:spTree>
    <p:extLst>
      <p:ext uri="{BB962C8B-B14F-4D97-AF65-F5344CB8AC3E}">
        <p14:creationId xmlns:p14="http://schemas.microsoft.com/office/powerpoint/2010/main" val="17019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In lab one, you'll obtain and install all the needed hardware and software, as well as test out the pre-installed application software on the LaunchPad board.</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12</a:t>
            </a:fld>
            <a:endParaRPr lang="en-US"/>
          </a:p>
        </p:txBody>
      </p:sp>
    </p:spTree>
    <p:extLst>
      <p:ext uri="{BB962C8B-B14F-4D97-AF65-F5344CB8AC3E}">
        <p14:creationId xmlns:p14="http://schemas.microsoft.com/office/powerpoint/2010/main" val="33538681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r>
              <a:rPr lang="en-US" dirty="0" smtClean="0"/>
              <a:t>Lab 12 experiments with the UART module. On the LaunchPad, the UART port is connected to the emulation hardware which then connects thru the USB port to your PC. On the PC the UART connection will appear as a virtual COM port. The lab will initialize the UART and use polling and interrupts to echo characters.</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120</a:t>
            </a:fld>
            <a:endParaRPr lang="en-US"/>
          </a:p>
        </p:txBody>
      </p:sp>
    </p:spTree>
    <p:extLst>
      <p:ext uri="{BB962C8B-B14F-4D97-AF65-F5344CB8AC3E}">
        <p14:creationId xmlns:p14="http://schemas.microsoft.com/office/powerpoint/2010/main" val="368328804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chapter we’ll take a look at the </a:t>
            </a:r>
            <a:r>
              <a:rPr lang="en-US" dirty="0" err="1" smtClean="0"/>
              <a:t>uDMA</a:t>
            </a:r>
            <a:r>
              <a:rPr lang="en-US" dirty="0" smtClean="0"/>
              <a:t>. The lab will use the </a:t>
            </a:r>
            <a:r>
              <a:rPr lang="en-US" dirty="0" err="1" smtClean="0"/>
              <a:t>uDMA</a:t>
            </a:r>
            <a:r>
              <a:rPr lang="en-US" dirty="0" smtClean="0"/>
              <a:t> to transfer arrays and then transfer data from and to the UART.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121</a:t>
            </a:fld>
            <a:endParaRPr lang="en-US"/>
          </a:p>
        </p:txBody>
      </p:sp>
    </p:spTree>
    <p:extLst>
      <p:ext uri="{BB962C8B-B14F-4D97-AF65-F5344CB8AC3E}">
        <p14:creationId xmlns:p14="http://schemas.microsoft.com/office/powerpoint/2010/main" val="384529310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uDMA</a:t>
            </a:r>
            <a:r>
              <a:rPr lang="en-US" dirty="0" smtClean="0"/>
              <a:t> has 32 channels and offers SRAM to SRAM, SRAM to peripheral and peripheral to SRAM transfers.  </a:t>
            </a:r>
            <a:r>
              <a:rPr lang="en-US" dirty="0"/>
              <a:t>B</a:t>
            </a:r>
            <a:r>
              <a:rPr lang="en-US" dirty="0" smtClean="0"/>
              <a:t>ecause of the design of the internal buses, no flash or ROM transfers are possible.  </a:t>
            </a:r>
          </a:p>
          <a:p>
            <a:endParaRPr lang="en-US" dirty="0"/>
          </a:p>
          <a:p>
            <a:r>
              <a:rPr lang="en-US" dirty="0" smtClean="0"/>
              <a:t>Available transfer modes are basic , auto (where the transfer completes when the request is removed ), </a:t>
            </a:r>
            <a:r>
              <a:rPr lang="en-US" dirty="0" err="1" smtClean="0"/>
              <a:t>ping-pong</a:t>
            </a:r>
            <a:r>
              <a:rPr lang="en-US" dirty="0" smtClean="0"/>
              <a:t> and scatter gather with two priority levels. Element sizes can be 8,16 or 32 bits , while transfer sizes can be 1 to 1024 elements in binary steps .  </a:t>
            </a:r>
          </a:p>
          <a:p>
            <a:endParaRPr lang="en-US" dirty="0"/>
          </a:p>
          <a:p>
            <a:r>
              <a:rPr lang="en-US" dirty="0" smtClean="0"/>
              <a:t>The source and destination addresses can be incremented by either the size of the element , half word , word or no increment .  The processor can be interrupted when the channel transfer is complete .  </a:t>
            </a:r>
          </a:p>
          <a:p>
            <a:endParaRPr lang="en-US" dirty="0"/>
          </a:p>
          <a:p>
            <a:r>
              <a:rPr lang="en-US" dirty="0" smtClean="0"/>
              <a:t>Both hardware and software can trigger a </a:t>
            </a:r>
            <a:r>
              <a:rPr lang="en-US" dirty="0" err="1" smtClean="0"/>
              <a:t>uDMA</a:t>
            </a:r>
            <a:r>
              <a:rPr lang="en-US" dirty="0" smtClean="0"/>
              <a:t> transfer.  CPU bus access outranks the DMA controller .  </a:t>
            </a:r>
          </a:p>
          <a:p>
            <a:endParaRPr lang="en-US" dirty="0"/>
          </a:p>
          <a:p>
            <a:r>
              <a:rPr lang="en-US" dirty="0" smtClean="0"/>
              <a:t>Each channel can be configured with a with a minimum number of transfers to make before relinquishing control to a higher priority transfer. This is known as burst or arbitration. Requests can be single or burst .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122</a:t>
            </a:fld>
            <a:endParaRPr lang="en-US"/>
          </a:p>
        </p:txBody>
      </p:sp>
    </p:spTree>
    <p:extLst>
      <p:ext uri="{BB962C8B-B14F-4D97-AF65-F5344CB8AC3E}">
        <p14:creationId xmlns:p14="http://schemas.microsoft.com/office/powerpoint/2010/main" val="123775747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four types of DMA transfers implemented .  </a:t>
            </a:r>
          </a:p>
          <a:p>
            <a:endParaRPr lang="en-US" dirty="0"/>
          </a:p>
          <a:p>
            <a:r>
              <a:rPr lang="en-US" dirty="0" smtClean="0"/>
              <a:t>In the basic type , transfers include single to single , single to array , array to single and array to array .  </a:t>
            </a:r>
          </a:p>
          <a:p>
            <a:endParaRPr lang="en-US" dirty="0"/>
          </a:p>
          <a:p>
            <a:r>
              <a:rPr lang="en-US" dirty="0"/>
              <a:t>The auto type </a:t>
            </a:r>
            <a:r>
              <a:rPr lang="en-US" dirty="0" smtClean="0"/>
              <a:t>is the same as the basic type but here the transfer will complete even if the request is removed .  This is standard practice for software DMA requests .</a:t>
            </a:r>
          </a:p>
          <a:p>
            <a:endParaRPr lang="en-US" dirty="0"/>
          </a:p>
          <a:p>
            <a:r>
              <a:rPr lang="en-US" dirty="0" smtClean="0"/>
              <a:t>The </a:t>
            </a:r>
            <a:r>
              <a:rPr lang="en-US" dirty="0" err="1" smtClean="0"/>
              <a:t>ping-pong</a:t>
            </a:r>
            <a:r>
              <a:rPr lang="en-US" dirty="0" smtClean="0"/>
              <a:t> type utilizes single to array and array to single transfers.  This type is normally used when streaming data to or from a peripheral and an array in memory. For example, when the PING array is full of incoming data , the </a:t>
            </a:r>
            <a:r>
              <a:rPr lang="en-US" dirty="0" err="1"/>
              <a:t>u</a:t>
            </a:r>
            <a:r>
              <a:rPr lang="en-US" dirty="0" err="1" smtClean="0"/>
              <a:t>DMA</a:t>
            </a:r>
            <a:r>
              <a:rPr lang="en-US" dirty="0" smtClean="0"/>
              <a:t> will switch to the PONG array, freeing the PING array for use by the program  and vice versa.</a:t>
            </a:r>
          </a:p>
          <a:p>
            <a:endParaRPr lang="en-US" dirty="0"/>
          </a:p>
          <a:p>
            <a:r>
              <a:rPr lang="en-US" dirty="0"/>
              <a:t>The </a:t>
            </a:r>
            <a:r>
              <a:rPr lang="en-US" dirty="0" smtClean="0"/>
              <a:t>scatter-gather </a:t>
            </a:r>
            <a:r>
              <a:rPr lang="en-US" dirty="0"/>
              <a:t>type </a:t>
            </a:r>
            <a:r>
              <a:rPr lang="en-US" dirty="0" smtClean="0"/>
              <a:t>collects many singles to an array and vice-versa .  This can be used to read or insert elements in a data stream or move objects in a graphics memory buffer .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123</a:t>
            </a:fld>
            <a:endParaRPr lang="en-US"/>
          </a:p>
        </p:txBody>
      </p:sp>
    </p:spTree>
    <p:extLst>
      <p:ext uri="{BB962C8B-B14F-4D97-AF65-F5344CB8AC3E}">
        <p14:creationId xmlns:p14="http://schemas.microsoft.com/office/powerpoint/2010/main" val="3703906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block diagram, note the tight connection between system memory , the </a:t>
            </a:r>
            <a:r>
              <a:rPr lang="en-US" dirty="0" err="1" smtClean="0"/>
              <a:t>uDMA</a:t>
            </a:r>
            <a:r>
              <a:rPr lang="en-US" dirty="0" smtClean="0"/>
              <a:t> controller , the nested vectored interrupt controller and the CPU .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124</a:t>
            </a:fld>
            <a:endParaRPr lang="en-US"/>
          </a:p>
        </p:txBody>
      </p:sp>
    </p:spTree>
    <p:extLst>
      <p:ext uri="{BB962C8B-B14F-4D97-AF65-F5344CB8AC3E}">
        <p14:creationId xmlns:p14="http://schemas.microsoft.com/office/powerpoint/2010/main" val="175044374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32 channels of </a:t>
            </a:r>
            <a:r>
              <a:rPr lang="en-US" dirty="0" err="1" smtClean="0"/>
              <a:t>uDMA</a:t>
            </a:r>
            <a:r>
              <a:rPr lang="en-US" dirty="0" smtClean="0"/>
              <a:t> are listed here .  Each channel in the list has five possible assignments that can be made to it .  This is significantly more flexible than most DMA channel assignments .  Note the type of transfers can be single, burst or both .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125</a:t>
            </a:fld>
            <a:endParaRPr lang="en-US"/>
          </a:p>
        </p:txBody>
      </p:sp>
    </p:spTree>
    <p:extLst>
      <p:ext uri="{BB962C8B-B14F-4D97-AF65-F5344CB8AC3E}">
        <p14:creationId xmlns:p14="http://schemas.microsoft.com/office/powerpoint/2010/main" val="1684603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Channel configuration for the </a:t>
            </a:r>
            <a:r>
              <a:rPr lang="en-US" dirty="0" err="1" smtClean="0"/>
              <a:t>uDMA</a:t>
            </a:r>
            <a:r>
              <a:rPr lang="en-US" dirty="0" smtClean="0"/>
              <a:t> is accomplished through a set of control structures placed in a table .  </a:t>
            </a:r>
          </a:p>
          <a:p>
            <a:endParaRPr lang="en-US" dirty="0"/>
          </a:p>
          <a:p>
            <a:r>
              <a:rPr lang="en-US" dirty="0" smtClean="0"/>
              <a:t>This table must be located on a </a:t>
            </a:r>
            <a:r>
              <a:rPr lang="en-US" dirty="0"/>
              <a:t>1</a:t>
            </a:r>
            <a:r>
              <a:rPr lang="en-US" dirty="0" smtClean="0"/>
              <a:t>K byte boundary .  </a:t>
            </a:r>
          </a:p>
          <a:p>
            <a:endParaRPr lang="en-US" dirty="0"/>
          </a:p>
          <a:p>
            <a:r>
              <a:rPr lang="en-US" dirty="0"/>
              <a:t>Each channel can have one or two control structures </a:t>
            </a:r>
            <a:r>
              <a:rPr lang="en-US" dirty="0" smtClean="0"/>
              <a:t>; a primary and an alternate.  </a:t>
            </a:r>
            <a:r>
              <a:rPr lang="en-US" dirty="0"/>
              <a:t>The </a:t>
            </a:r>
            <a:r>
              <a:rPr lang="en-US" dirty="0" smtClean="0"/>
              <a:t>p </a:t>
            </a:r>
            <a:r>
              <a:rPr lang="en-US" dirty="0" err="1" smtClean="0"/>
              <a:t>rimary</a:t>
            </a:r>
            <a:r>
              <a:rPr lang="en-US" dirty="0" smtClean="0"/>
              <a:t> structure is for basic and auto transfers .  The alternate is for </a:t>
            </a:r>
            <a:r>
              <a:rPr lang="en-US" dirty="0" err="1" smtClean="0"/>
              <a:t>ping-pong</a:t>
            </a:r>
            <a:r>
              <a:rPr lang="en-US" dirty="0" smtClean="0"/>
              <a:t> and scatter gather transfers.  </a:t>
            </a:r>
          </a:p>
          <a:p>
            <a:endParaRPr lang="en-US" dirty="0"/>
          </a:p>
          <a:p>
            <a:r>
              <a:rPr lang="en-US" dirty="0" smtClean="0"/>
              <a:t>Note the channel control structure in the figure on the right .  Contained within the structure is the source and destination pointers and a control word .  The control word contains the source and destination data sizes, the source and destination address increment sizes, the number of transfers to be performed before bus arbitration can occur, the total number of elements to transfer , a flag to indicate whether a not to use burst transfers And finally what transfer mode to use .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126</a:t>
            </a:fld>
            <a:endParaRPr lang="en-US"/>
          </a:p>
        </p:txBody>
      </p:sp>
    </p:spTree>
    <p:extLst>
      <p:ext uri="{BB962C8B-B14F-4D97-AF65-F5344CB8AC3E}">
        <p14:creationId xmlns:p14="http://schemas.microsoft.com/office/powerpoint/2010/main" val="17481815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Lab </a:t>
            </a:r>
            <a:r>
              <a:rPr lang="en-US" smtClean="0"/>
              <a:t>13 we will </a:t>
            </a:r>
            <a:r>
              <a:rPr lang="en-US" dirty="0"/>
              <a:t>use the </a:t>
            </a:r>
            <a:r>
              <a:rPr lang="en-US" dirty="0" err="1"/>
              <a:t>uDMA</a:t>
            </a:r>
            <a:r>
              <a:rPr lang="en-US" dirty="0"/>
              <a:t> to </a:t>
            </a:r>
            <a:r>
              <a:rPr lang="en-US" dirty="0" smtClean="0"/>
              <a:t>perform array to array transfers. Then you’ll experiment with transferring </a:t>
            </a:r>
            <a:r>
              <a:rPr lang="en-US" dirty="0"/>
              <a:t>data </a:t>
            </a:r>
            <a:r>
              <a:rPr lang="en-US" dirty="0" smtClean="0"/>
              <a:t>to and from the </a:t>
            </a:r>
            <a:r>
              <a:rPr lang="en-US" dirty="0"/>
              <a:t>UART.</a:t>
            </a:r>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127</a:t>
            </a:fld>
            <a:endParaRPr lang="en-US"/>
          </a:p>
        </p:txBody>
      </p:sp>
    </p:spTree>
    <p:extLst>
      <p:ext uri="{BB962C8B-B14F-4D97-AF65-F5344CB8AC3E}">
        <p14:creationId xmlns:p14="http://schemas.microsoft.com/office/powerpoint/2010/main" val="33538681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chapter  </a:t>
            </a:r>
            <a:r>
              <a:rPr lang="en-US" dirty="0" smtClean="0"/>
              <a:t>we’ll take a look at the TivaWare Sensor library  and the Tiva Sensor Hub.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128</a:t>
            </a:fld>
            <a:endParaRPr lang="en-US"/>
          </a:p>
        </p:txBody>
      </p:sp>
    </p:spTree>
    <p:extLst>
      <p:ext uri="{BB962C8B-B14F-4D97-AF65-F5344CB8AC3E}">
        <p14:creationId xmlns:p14="http://schemas.microsoft.com/office/powerpoint/2010/main" val="384529310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Tiva Sensor Hub </a:t>
            </a:r>
            <a:r>
              <a:rPr lang="en-US" dirty="0" err="1" smtClean="0"/>
              <a:t>Boosterpack</a:t>
            </a:r>
            <a:r>
              <a:rPr lang="en-US" dirty="0" smtClean="0"/>
              <a:t> features 9 axes of motion and multiple environmental sensors. </a:t>
            </a:r>
            <a:r>
              <a:rPr lang="en-US" dirty="0" err="1" smtClean="0"/>
              <a:t>Boosterpack</a:t>
            </a:r>
            <a:r>
              <a:rPr lang="en-US" dirty="0" smtClean="0"/>
              <a:t> XL connectors allow direct connection with the TM4C123GXL and LM4F120GXL </a:t>
            </a:r>
            <a:r>
              <a:rPr lang="en-US" dirty="0" err="1" smtClean="0"/>
              <a:t>LaunchPads</a:t>
            </a:r>
            <a:r>
              <a:rPr lang="en-US" dirty="0" smtClean="0"/>
              <a:t> and hardware compatibility with other LaunchPad boards. EM connectors are provided to allow boards like the CC3000 </a:t>
            </a:r>
            <a:r>
              <a:rPr lang="en-US" dirty="0" err="1" smtClean="0"/>
              <a:t>WiFi</a:t>
            </a:r>
            <a:r>
              <a:rPr lang="en-US" dirty="0" smtClean="0"/>
              <a:t> or other TI RF connectivity boards to be attached. The board adds two buttons and two LEDs when connected to the LaunchPad.</a:t>
            </a:r>
          </a:p>
          <a:p>
            <a:r>
              <a:rPr lang="en-US" dirty="0" smtClean="0"/>
              <a:t>Unique applications are provided for each sensor and an </a:t>
            </a:r>
            <a:r>
              <a:rPr lang="en-US" dirty="0" err="1" smtClean="0"/>
              <a:t>airmouse</a:t>
            </a:r>
            <a:r>
              <a:rPr lang="en-US" dirty="0" smtClean="0"/>
              <a:t> application demonstrates fusion of the motion sensor inputs.</a:t>
            </a:r>
          </a:p>
          <a:p>
            <a:r>
              <a:rPr lang="en-US" dirty="0" smtClean="0"/>
              <a:t>Support is provided for CCS, </a:t>
            </a:r>
            <a:r>
              <a:rPr lang="en-US" dirty="0" err="1" smtClean="0"/>
              <a:t>Keil</a:t>
            </a:r>
            <a:r>
              <a:rPr lang="en-US" dirty="0" smtClean="0"/>
              <a:t>, IAR and </a:t>
            </a:r>
            <a:r>
              <a:rPr lang="en-US" dirty="0" err="1" smtClean="0"/>
              <a:t>Sourcery</a:t>
            </a:r>
            <a:r>
              <a:rPr lang="en-US" dirty="0" smtClean="0"/>
              <a:t> </a:t>
            </a:r>
            <a:r>
              <a:rPr lang="en-US" dirty="0" err="1" smtClean="0"/>
              <a:t>Codebench</a:t>
            </a:r>
            <a:r>
              <a:rPr lang="en-US" dirty="0" smtClean="0"/>
              <a:t> IDE’s.</a:t>
            </a:r>
          </a:p>
          <a:p>
            <a:r>
              <a:rPr lang="en-US" dirty="0" smtClean="0"/>
              <a:t>The </a:t>
            </a:r>
            <a:r>
              <a:rPr lang="en-US" dirty="0" err="1" smtClean="0"/>
              <a:t>Tivaware</a:t>
            </a:r>
            <a:r>
              <a:rPr lang="en-US" dirty="0" smtClean="0"/>
              <a:t> for C Series Sensor Library is distributed for use using  BSD style licensing.</a:t>
            </a:r>
          </a:p>
          <a:p>
            <a:r>
              <a:rPr lang="en-US" dirty="0" smtClean="0"/>
              <a:t>Cost of the Tiva Sensor Hub is $50US.</a:t>
            </a:r>
            <a:endParaRPr lang="en-US" dirty="0"/>
          </a:p>
        </p:txBody>
      </p:sp>
      <p:sp>
        <p:nvSpPr>
          <p:cNvPr id="4" name="Slide Number Placeholder 3"/>
          <p:cNvSpPr>
            <a:spLocks noGrp="1"/>
          </p:cNvSpPr>
          <p:nvPr>
            <p:ph type="sldNum" sz="quarter" idx="10"/>
          </p:nvPr>
        </p:nvSpPr>
        <p:spPr/>
        <p:txBody>
          <a:bodyPr/>
          <a:lstStyle/>
          <a:p>
            <a:fld id="{0FB5F01B-1E87-49FE-AE3D-D16E3E96E0DB}" type="slidenum">
              <a:rPr lang="en-US" smtClean="0"/>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Chapter two is an introduction to Code Composer Studio Version 5.x.  Code Composer Studio is an Integrated Development Environment, or IDE, that combines editing, debugging, and analysis tools into a single package.  It's based on the Eclipse open source development tool.  Before you can write code for the Tiva C Series device, you need to get acquainted with the tool you'll be using.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13</a:t>
            </a:fld>
            <a:endParaRPr lang="en-US"/>
          </a:p>
        </p:txBody>
      </p:sp>
    </p:spTree>
    <p:extLst>
      <p:ext uri="{BB962C8B-B14F-4D97-AF65-F5344CB8AC3E}">
        <p14:creationId xmlns:p14="http://schemas.microsoft.com/office/powerpoint/2010/main" val="36317213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U1 is TI’s TMP006 Infrared temperature sensor. This no-contact device can measure temperatures over a -40 to 125 degree centigrade range. The supply current is 240uA and the supply voltage can be between 2.2 and 7 volts. The device has an I</a:t>
            </a:r>
            <a:r>
              <a:rPr lang="en-US" baseline="30000" dirty="0" smtClean="0"/>
              <a:t>2</a:t>
            </a:r>
            <a:r>
              <a:rPr lang="en-US" dirty="0" smtClean="0"/>
              <a:t>C interface with address 0x41. During operation, the ambient temperature of the IR pile and the observed temperature of the target are communicated over the serial interface, These two measurements are then used by a sensor library API to calculate the actual temperature of the target.</a:t>
            </a:r>
            <a:endParaRPr lang="en-US" dirty="0"/>
          </a:p>
        </p:txBody>
      </p:sp>
      <p:sp>
        <p:nvSpPr>
          <p:cNvPr id="4" name="Slide Number Placeholder 3"/>
          <p:cNvSpPr>
            <a:spLocks noGrp="1"/>
          </p:cNvSpPr>
          <p:nvPr>
            <p:ph type="sldNum" sz="quarter" idx="10"/>
          </p:nvPr>
        </p:nvSpPr>
        <p:spPr/>
        <p:txBody>
          <a:bodyPr/>
          <a:lstStyle/>
          <a:p>
            <a:fld id="{0FB5F01B-1E87-49FE-AE3D-D16E3E96E0DB}" type="slidenum">
              <a:rPr lang="en-US" smtClean="0"/>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U2 is the Bosch BMP180 digital pressure sensor. It has a measurement range of -500 to 9000 meter mean sea level and a temperature sensor for altitude compensation. Supply current is 5uA at 1 sample per second and the supply voltage can be between 1.8 and 3.6 volts. The sensor is designed for very low noise and has multiple sampling modes to trade off between power and accuracy</a:t>
            </a:r>
            <a:r>
              <a:rPr lang="en-US" dirty="0"/>
              <a:t>. The device has an I</a:t>
            </a:r>
            <a:r>
              <a:rPr lang="en-US" baseline="30000" dirty="0"/>
              <a:t>2</a:t>
            </a:r>
            <a:r>
              <a:rPr lang="en-US" dirty="0"/>
              <a:t>C interface with address </a:t>
            </a:r>
            <a:r>
              <a:rPr lang="en-US" dirty="0" smtClean="0"/>
              <a:t>0x77. A sensor library API calculates the altitude from the raw pressure and temperature data.</a:t>
            </a:r>
            <a:endParaRPr lang="en-US" dirty="0"/>
          </a:p>
        </p:txBody>
      </p:sp>
      <p:sp>
        <p:nvSpPr>
          <p:cNvPr id="4" name="Slide Number Placeholder 3"/>
          <p:cNvSpPr>
            <a:spLocks noGrp="1"/>
          </p:cNvSpPr>
          <p:nvPr>
            <p:ph type="sldNum" sz="quarter" idx="10"/>
          </p:nvPr>
        </p:nvSpPr>
        <p:spPr/>
        <p:txBody>
          <a:bodyPr/>
          <a:lstStyle/>
          <a:p>
            <a:fld id="{0FB5F01B-1E87-49FE-AE3D-D16E3E96E0DB}" type="slidenum">
              <a:rPr lang="en-US" smtClean="0"/>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U3 is the </a:t>
            </a:r>
            <a:r>
              <a:rPr lang="en-US" dirty="0" err="1" smtClean="0"/>
              <a:t>Invensense</a:t>
            </a:r>
            <a:r>
              <a:rPr lang="en-US" dirty="0" smtClean="0"/>
              <a:t> MPU-9150 9-axis motion sensor. It combines three MEMs sensors in a single package: a 16-bit resolution 3 axis accelerometer, a 16-bit resolution 3-axis gyroscope and a 13-bit 3 axis magnetometer or compass</a:t>
            </a:r>
            <a:r>
              <a:rPr lang="en-US" dirty="0"/>
              <a:t>. The device has an I</a:t>
            </a:r>
            <a:r>
              <a:rPr lang="en-US" baseline="30000" dirty="0"/>
              <a:t>2</a:t>
            </a:r>
            <a:r>
              <a:rPr lang="en-US" dirty="0"/>
              <a:t>C interface with address </a:t>
            </a:r>
            <a:r>
              <a:rPr lang="en-US" dirty="0" smtClean="0"/>
              <a:t>0x68. Supply voltage is between 2.375 and 3.465 volts. </a:t>
            </a:r>
            <a:endParaRPr lang="en-US" dirty="0"/>
          </a:p>
        </p:txBody>
      </p:sp>
      <p:sp>
        <p:nvSpPr>
          <p:cNvPr id="4" name="Slide Number Placeholder 3"/>
          <p:cNvSpPr>
            <a:spLocks noGrp="1"/>
          </p:cNvSpPr>
          <p:nvPr>
            <p:ph type="sldNum" sz="quarter" idx="10"/>
          </p:nvPr>
        </p:nvSpPr>
        <p:spPr/>
        <p:txBody>
          <a:bodyPr/>
          <a:lstStyle/>
          <a:p>
            <a:fld id="{0FB5F01B-1E87-49FE-AE3D-D16E3E96E0DB}" type="slidenum">
              <a:rPr lang="en-US" smtClean="0"/>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U4 is the </a:t>
            </a:r>
            <a:r>
              <a:rPr lang="en-US" dirty="0" err="1" smtClean="0"/>
              <a:t>Intersil</a:t>
            </a:r>
            <a:r>
              <a:rPr lang="en-US" dirty="0" smtClean="0"/>
              <a:t> ISL29023 Ambient and Infrared light sensor. The device has 16-bit resolution plus 50 and 60Hz flicker rejection to eliminate florescent bulb noise. Supply voltage is 1.7 to 3.63 </a:t>
            </a:r>
            <a:r>
              <a:rPr lang="en-US" dirty="0"/>
              <a:t>volts. The device has an I</a:t>
            </a:r>
            <a:r>
              <a:rPr lang="en-US" baseline="30000" dirty="0"/>
              <a:t>2</a:t>
            </a:r>
            <a:r>
              <a:rPr lang="en-US" dirty="0"/>
              <a:t>C interface with address </a:t>
            </a:r>
            <a:r>
              <a:rPr lang="en-US" dirty="0" smtClean="0"/>
              <a:t>0x44. The device can provide interrupts, both hardware and software at programmed light levels.</a:t>
            </a:r>
            <a:endParaRPr lang="en-US" dirty="0"/>
          </a:p>
        </p:txBody>
      </p:sp>
      <p:sp>
        <p:nvSpPr>
          <p:cNvPr id="4" name="Slide Number Placeholder 3"/>
          <p:cNvSpPr>
            <a:spLocks noGrp="1"/>
          </p:cNvSpPr>
          <p:nvPr>
            <p:ph type="sldNum" sz="quarter" idx="10"/>
          </p:nvPr>
        </p:nvSpPr>
        <p:spPr/>
        <p:txBody>
          <a:bodyPr/>
          <a:lstStyle/>
          <a:p>
            <a:fld id="{0FB5F01B-1E87-49FE-AE3D-D16E3E96E0DB}" type="slidenum">
              <a:rPr lang="en-US" smtClean="0"/>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U5 is the </a:t>
            </a:r>
            <a:r>
              <a:rPr lang="en-US" dirty="0" err="1" smtClean="0"/>
              <a:t>Sensirion</a:t>
            </a:r>
            <a:r>
              <a:rPr lang="en-US" dirty="0" smtClean="0"/>
              <a:t> SHT21 Humidity and Ambient temperature sensor. Humidity is measured with 8 or 12-bit resolution while temperature is measured with 12 or 14-bit resolution. The supply voltage can be between 2.1 and 3.6 </a:t>
            </a:r>
            <a:r>
              <a:rPr lang="en-US" dirty="0"/>
              <a:t>volts. The device has an I</a:t>
            </a:r>
            <a:r>
              <a:rPr lang="en-US" baseline="30000" dirty="0"/>
              <a:t>2</a:t>
            </a:r>
            <a:r>
              <a:rPr lang="en-US" dirty="0"/>
              <a:t>C interface with address </a:t>
            </a:r>
            <a:r>
              <a:rPr lang="en-US" dirty="0" smtClean="0"/>
              <a:t>0x40. Slots are provided in the board for air circulation.</a:t>
            </a:r>
            <a:endParaRPr lang="en-US" dirty="0"/>
          </a:p>
        </p:txBody>
      </p:sp>
      <p:sp>
        <p:nvSpPr>
          <p:cNvPr id="4" name="Slide Number Placeholder 3"/>
          <p:cNvSpPr>
            <a:spLocks noGrp="1"/>
          </p:cNvSpPr>
          <p:nvPr>
            <p:ph type="sldNum" sz="quarter" idx="10"/>
          </p:nvPr>
        </p:nvSpPr>
        <p:spPr/>
        <p:txBody>
          <a:bodyPr/>
          <a:lstStyle/>
          <a:p>
            <a:fld id="{0FB5F01B-1E87-49FE-AE3D-D16E3E96E0DB}" type="slidenum">
              <a:rPr lang="en-US" smtClean="0"/>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direct cosine matrix or DCM algorithm is used to combine or fuse the multiple axes into a single set of Euler angles representing the orientation of the body with respect to the earth. The final calculated orientation is less prone to drop-out and of higher accuracy than the best individual sensor. Rotational matrices and vector math are used by the sensor library APIs to calculate these angles.</a:t>
            </a:r>
          </a:p>
          <a:p>
            <a:endParaRPr lang="en-US" dirty="0"/>
          </a:p>
          <a:p>
            <a:r>
              <a:rPr lang="en-US" dirty="0" smtClean="0"/>
              <a:t>The three sensors used in this algorithm are all within the </a:t>
            </a:r>
            <a:r>
              <a:rPr lang="en-US" dirty="0" err="1" smtClean="0"/>
              <a:t>Invensense</a:t>
            </a:r>
            <a:r>
              <a:rPr lang="en-US" dirty="0" smtClean="0"/>
              <a:t> device. The 3 axis accelerometer measures the gravitational field of earth minus any acceleration. The 3 axis magnetometer measures earth’s magnetic field and the 3-axis gyroscope measures angular velocity.</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135</a:t>
            </a:fld>
            <a:endParaRPr lang="en-US"/>
          </a:p>
        </p:txBody>
      </p:sp>
    </p:spTree>
    <p:extLst>
      <p:ext uri="{BB962C8B-B14F-4D97-AF65-F5344CB8AC3E}">
        <p14:creationId xmlns:p14="http://schemas.microsoft.com/office/powerpoint/2010/main" val="303623468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DCM algorithm the gyroscope is the primary sensor. It is unaffected by earth’s gravity or magnetic field, but any gyroscope is prone to drift over time. The accelerometer provides orientation in the X and Z axes and compensates for roll and pitch errors. The magnetometer provides a reference vector in the Y axis and compensates for yaw errors. The magnetometer and accelerometer are used to calculate a proportional feedback to remove the drift of the gyroscope.</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136</a:t>
            </a:fld>
            <a:endParaRPr lang="en-US"/>
          </a:p>
        </p:txBody>
      </p:sp>
    </p:spTree>
    <p:extLst>
      <p:ext uri="{BB962C8B-B14F-4D97-AF65-F5344CB8AC3E}">
        <p14:creationId xmlns:p14="http://schemas.microsoft.com/office/powerpoint/2010/main" val="146484630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air mouse example demonstrates the DCM algorithm in use by creating a human interface device computer mouse that can be used to move the on-screen cursor.</a:t>
            </a:r>
          </a:p>
          <a:p>
            <a:endParaRPr lang="en-US" dirty="0"/>
          </a:p>
          <a:p>
            <a:r>
              <a:rPr lang="en-US" dirty="0" smtClean="0"/>
              <a:t>The </a:t>
            </a:r>
            <a:r>
              <a:rPr lang="en-US" dirty="0" err="1" smtClean="0"/>
              <a:t>Invensense</a:t>
            </a:r>
            <a:r>
              <a:rPr lang="en-US" dirty="0" smtClean="0"/>
              <a:t> sensor provide 9 axes of measurements which are then fused and filtered using the DCM algorithm to calculate the Euler angles to roll, pitch and yaw.</a:t>
            </a:r>
          </a:p>
          <a:p>
            <a:r>
              <a:rPr lang="en-US" dirty="0" smtClean="0"/>
              <a:t>The roll and pitch angles are used to perform the mouse movements.</a:t>
            </a:r>
          </a:p>
          <a:p>
            <a:r>
              <a:rPr lang="en-US" dirty="0" smtClean="0"/>
              <a:t>Angular velocities and accelerations are used to interpret gestures.</a:t>
            </a:r>
          </a:p>
          <a:p>
            <a:r>
              <a:rPr lang="en-US" dirty="0" smtClean="0"/>
              <a:t>The angles and movements are calculated 100 times per second.</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137</a:t>
            </a:fld>
            <a:endParaRPr lang="en-US"/>
          </a:p>
        </p:txBody>
      </p:sp>
    </p:spTree>
    <p:extLst>
      <p:ext uri="{BB962C8B-B14F-4D97-AF65-F5344CB8AC3E}">
        <p14:creationId xmlns:p14="http://schemas.microsoft.com/office/powerpoint/2010/main" val="202940518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lab14a you’ll install the sensor hub onto your LaunchPad board and then program the </a:t>
            </a:r>
            <a:r>
              <a:rPr lang="en-US" dirty="0" err="1" smtClean="0"/>
              <a:t>airmouse</a:t>
            </a:r>
            <a:r>
              <a:rPr lang="en-US" dirty="0" smtClean="0"/>
              <a:t> binary file into flash memory using the LM Flash Programmer. Then you can experiment with the application.</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138</a:t>
            </a:fld>
            <a:endParaRPr lang="en-US"/>
          </a:p>
        </p:txBody>
      </p:sp>
    </p:spTree>
    <p:extLst>
      <p:ext uri="{BB962C8B-B14F-4D97-AF65-F5344CB8AC3E}">
        <p14:creationId xmlns:p14="http://schemas.microsoft.com/office/powerpoint/2010/main" val="3353868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sensor library contained in TivaWare has the following features:</a:t>
            </a:r>
          </a:p>
          <a:p>
            <a:endParaRPr lang="en-US" dirty="0"/>
          </a:p>
          <a:p>
            <a:r>
              <a:rPr lang="en-US" dirty="0" smtClean="0"/>
              <a:t>It has drivers for the I2C port and all five sensors. It has functions for manipulating and correcting the compass readings. </a:t>
            </a:r>
          </a:p>
          <a:p>
            <a:r>
              <a:rPr lang="en-US" dirty="0" smtClean="0"/>
              <a:t>The </a:t>
            </a:r>
            <a:r>
              <a:rPr lang="en-US" dirty="0" err="1" smtClean="0"/>
              <a:t>comp_dcm</a:t>
            </a:r>
            <a:r>
              <a:rPr lang="en-US" dirty="0" smtClean="0"/>
              <a:t> example reads the sensors and applies the DCM algorithm to the data.</a:t>
            </a:r>
          </a:p>
          <a:p>
            <a:endParaRPr lang="en-US" dirty="0"/>
          </a:p>
          <a:p>
            <a:r>
              <a:rPr lang="en-US" dirty="0" smtClean="0"/>
              <a:t>The library contains several APIs for easily handling vector operations.</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139</a:t>
            </a:fld>
            <a:endParaRPr lang="en-US"/>
          </a:p>
        </p:txBody>
      </p:sp>
    </p:spTree>
    <p:extLst>
      <p:ext uri="{BB962C8B-B14F-4D97-AF65-F5344CB8AC3E}">
        <p14:creationId xmlns:p14="http://schemas.microsoft.com/office/powerpoint/2010/main" val="298746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5732" tIns="47867" rIns="95732" bIns="47867" anchor="b"/>
          <a:lstStyle/>
          <a:p>
            <a:pPr algn="r" defTabSz="956543" eaLnBrk="1" hangingPunct="1">
              <a:lnSpc>
                <a:spcPct val="100000"/>
              </a:lnSpc>
              <a:spcBef>
                <a:spcPct val="0"/>
              </a:spcBef>
            </a:pPr>
            <a:fld id="{7BCF6CF2-8D9C-4C3B-8DAB-19A6F11FEDDB}" type="slidenum">
              <a:rPr lang="en-US" sz="1300"/>
              <a:pPr algn="r" defTabSz="956543" eaLnBrk="1" hangingPunct="1">
                <a:lnSpc>
                  <a:spcPct val="100000"/>
                </a:lnSpc>
                <a:spcBef>
                  <a:spcPct val="0"/>
                </a:spcBef>
              </a:pPr>
              <a:t>14</a:t>
            </a:fld>
            <a:endParaRPr lang="en-US" sz="1300" dirty="0"/>
          </a:p>
        </p:txBody>
      </p:sp>
      <p:sp>
        <p:nvSpPr>
          <p:cNvPr id="93187"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5732" tIns="47867" rIns="95732" bIns="47867" anchor="b"/>
          <a:lstStyle/>
          <a:p>
            <a:pPr algn="r" defTabSz="956543" eaLnBrk="1" hangingPunct="1">
              <a:lnSpc>
                <a:spcPct val="100000"/>
              </a:lnSpc>
              <a:spcBef>
                <a:spcPct val="0"/>
              </a:spcBef>
            </a:pPr>
            <a:fld id="{7012A38C-1A0B-4B31-A1B1-09BB89AA0EC4}" type="slidenum">
              <a:rPr lang="en-US" sz="1300"/>
              <a:pPr algn="r" defTabSz="956543" eaLnBrk="1" hangingPunct="1">
                <a:lnSpc>
                  <a:spcPct val="100000"/>
                </a:lnSpc>
                <a:spcBef>
                  <a:spcPct val="0"/>
                </a:spcBef>
              </a:pPr>
              <a:t>14</a:t>
            </a:fld>
            <a:endParaRPr lang="en-US" sz="1300" dirty="0"/>
          </a:p>
        </p:txBody>
      </p:sp>
      <p:sp>
        <p:nvSpPr>
          <p:cNvPr id="93188" name="Rectangle 7"/>
          <p:cNvSpPr txBox="1">
            <a:spLocks noGrp="1" noChangeArrowheads="1"/>
          </p:cNvSpPr>
          <p:nvPr/>
        </p:nvSpPr>
        <p:spPr bwMode="auto">
          <a:xfrm>
            <a:off x="4143588" y="9121140"/>
            <a:ext cx="3171613" cy="480060"/>
          </a:xfrm>
          <a:prstGeom prst="rect">
            <a:avLst/>
          </a:prstGeom>
          <a:noFill/>
          <a:ln w="12700">
            <a:noFill/>
            <a:miter lim="800000"/>
            <a:headEnd type="none" w="sm" len="sm"/>
            <a:tailEnd type="none" w="sm" len="sm"/>
          </a:ln>
        </p:spPr>
        <p:txBody>
          <a:bodyPr wrap="none" lIns="96625" tIns="48314" rIns="96625" bIns="48314" anchor="b"/>
          <a:lstStyle/>
          <a:p>
            <a:pPr algn="r" defTabSz="963256" eaLnBrk="1" hangingPunct="1">
              <a:lnSpc>
                <a:spcPct val="100000"/>
              </a:lnSpc>
              <a:spcBef>
                <a:spcPct val="0"/>
              </a:spcBef>
            </a:pPr>
            <a:fld id="{3AEC989E-4B81-4519-91A9-28D840B19657}" type="slidenum">
              <a:rPr lang="en-US" altLang="en-US" sz="1200">
                <a:latin typeface="Times" pitchFamily="18" charset="0"/>
              </a:rPr>
              <a:pPr algn="r" defTabSz="963256" eaLnBrk="1" hangingPunct="1">
                <a:lnSpc>
                  <a:spcPct val="100000"/>
                </a:lnSpc>
                <a:spcBef>
                  <a:spcPct val="0"/>
                </a:spcBef>
              </a:pPr>
              <a:t>14</a:t>
            </a:fld>
            <a:endParaRPr lang="en-US" altLang="en-US" sz="1200" dirty="0">
              <a:latin typeface="Times" pitchFamily="18" charset="0"/>
            </a:endParaRPr>
          </a:p>
        </p:txBody>
      </p:sp>
      <p:sp>
        <p:nvSpPr>
          <p:cNvPr id="93189" name="Rectangle 2"/>
          <p:cNvSpPr>
            <a:spLocks noGrp="1" noRot="1" noChangeAspect="1" noChangeArrowheads="1" noTextEdit="1"/>
          </p:cNvSpPr>
          <p:nvPr>
            <p:ph type="sldImg"/>
          </p:nvPr>
        </p:nvSpPr>
        <p:spPr>
          <a:xfrm>
            <a:off x="1260475" y="722313"/>
            <a:ext cx="4795838" cy="3597275"/>
          </a:xfrm>
          <a:ln cap="flat"/>
        </p:spPr>
      </p:sp>
      <p:sp>
        <p:nvSpPr>
          <p:cNvPr id="93190" name="Rectangle 3"/>
          <p:cNvSpPr>
            <a:spLocks noGrp="1" noChangeArrowheads="1"/>
          </p:cNvSpPr>
          <p:nvPr>
            <p:ph type="body" idx="1"/>
          </p:nvPr>
        </p:nvSpPr>
        <p:spPr>
          <a:noFill/>
          <a:ln/>
        </p:spPr>
        <p:txBody>
          <a:bodyPr lIns="96821" tIns="47617" rIns="96821" bIns="47617"/>
          <a:lstStyle/>
          <a:p>
            <a:r>
              <a:rPr lang="en-US" sz="800" kern="1200" dirty="0" smtClean="0">
                <a:solidFill>
                  <a:schemeClr val="tx1"/>
                </a:solidFill>
                <a:effectLst/>
                <a:latin typeface="Arial" charset="0"/>
                <a:ea typeface="+mn-ea"/>
                <a:cs typeface="+mn-cs"/>
              </a:rPr>
              <a:t>Tiva C Series microcontrollers are supported by four different integrated development environments: Mentor graphics Mentor-Embedded, IAR systems Embedded Workbench, ARM </a:t>
            </a:r>
            <a:r>
              <a:rPr lang="en-US" sz="800" kern="1200" dirty="0" err="1" smtClean="0">
                <a:solidFill>
                  <a:schemeClr val="tx1"/>
                </a:solidFill>
                <a:effectLst/>
                <a:latin typeface="Arial" charset="0"/>
                <a:ea typeface="+mn-ea"/>
                <a:cs typeface="+mn-cs"/>
              </a:rPr>
              <a:t>Keil</a:t>
            </a:r>
            <a:r>
              <a:rPr lang="en-US" sz="800" kern="1200" dirty="0" smtClean="0">
                <a:solidFill>
                  <a:schemeClr val="tx1"/>
                </a:solidFill>
                <a:effectLst/>
                <a:latin typeface="Arial" charset="0"/>
                <a:ea typeface="+mn-ea"/>
                <a:cs typeface="+mn-cs"/>
              </a:rPr>
              <a:t> </a:t>
            </a:r>
            <a:r>
              <a:rPr lang="en-US" sz="800" kern="1200" dirty="0" err="1" smtClean="0">
                <a:solidFill>
                  <a:schemeClr val="tx1"/>
                </a:solidFill>
                <a:effectLst/>
                <a:latin typeface="Arial" charset="0"/>
                <a:ea typeface="+mn-ea"/>
                <a:cs typeface="+mn-cs"/>
              </a:rPr>
              <a:t>Microvision</a:t>
            </a:r>
            <a:r>
              <a:rPr lang="en-US" sz="800" kern="1200" dirty="0" smtClean="0">
                <a:solidFill>
                  <a:schemeClr val="tx1"/>
                </a:solidFill>
                <a:effectLst/>
                <a:latin typeface="Arial" charset="0"/>
                <a:ea typeface="+mn-ea"/>
                <a:cs typeface="+mn-cs"/>
              </a:rPr>
              <a:t>, and Texas Instruments Code Composer Studio.</a:t>
            </a:r>
          </a:p>
          <a:p>
            <a:r>
              <a:rPr lang="en-US" sz="800" kern="1200" dirty="0" smtClean="0">
                <a:solidFill>
                  <a:schemeClr val="tx1"/>
                </a:solidFill>
                <a:effectLst/>
                <a:latin typeface="Arial" charset="0"/>
                <a:ea typeface="+mn-ea"/>
                <a:cs typeface="+mn-cs"/>
              </a:rPr>
              <a:t>  </a:t>
            </a:r>
          </a:p>
          <a:p>
            <a:r>
              <a:rPr lang="en-US" sz="800" kern="1200" dirty="0" smtClean="0">
                <a:solidFill>
                  <a:schemeClr val="tx1"/>
                </a:solidFill>
                <a:effectLst/>
                <a:latin typeface="Arial" charset="0"/>
                <a:ea typeface="+mn-ea"/>
                <a:cs typeface="+mn-cs"/>
              </a:rPr>
              <a:t>Each company offer different </a:t>
            </a:r>
            <a:r>
              <a:rPr lang="en-US" sz="800" kern="1200" dirty="0" err="1" smtClean="0">
                <a:solidFill>
                  <a:schemeClr val="tx1"/>
                </a:solidFill>
                <a:effectLst/>
                <a:latin typeface="Arial" charset="0"/>
                <a:ea typeface="+mn-ea"/>
                <a:cs typeface="+mn-cs"/>
              </a:rPr>
              <a:t>evaulation</a:t>
            </a:r>
            <a:r>
              <a:rPr lang="en-US" sz="800" kern="1200" dirty="0" smtClean="0">
                <a:solidFill>
                  <a:schemeClr val="tx1"/>
                </a:solidFill>
                <a:effectLst/>
                <a:latin typeface="Arial" charset="0"/>
                <a:ea typeface="+mn-ea"/>
                <a:cs typeface="+mn-cs"/>
              </a:rPr>
              <a:t> licenses.  Some are code-size limited and others are time limited. Code Composer Studio is full function, but it's onboard emulation limited.  When connected to the LaunchPad board it is fully functional and free.  Only if you connect CCS to a target board will you need to buy it.</a:t>
            </a:r>
          </a:p>
          <a:p>
            <a:r>
              <a:rPr lang="en-US" sz="800" kern="1200" dirty="0" smtClean="0">
                <a:solidFill>
                  <a:schemeClr val="tx1"/>
                </a:solidFill>
                <a:effectLst/>
                <a:latin typeface="Arial" charset="0"/>
                <a:ea typeface="+mn-ea"/>
                <a:cs typeface="+mn-cs"/>
              </a:rPr>
              <a:t>Some companies use the GNU compiler, while others use their own.  TI’s compiler has been developed in-house over many years.</a:t>
            </a:r>
          </a:p>
          <a:p>
            <a:r>
              <a:rPr lang="en-US" sz="800" kern="1200" dirty="0" smtClean="0">
                <a:solidFill>
                  <a:schemeClr val="tx1"/>
                </a:solidFill>
                <a:effectLst/>
                <a:latin typeface="Arial" charset="0"/>
                <a:ea typeface="+mn-ea"/>
                <a:cs typeface="+mn-cs"/>
              </a:rPr>
              <a:t>For the debugger and editor interface, two of the tools offer Eclipse support.  Eclipse is an open source tool that is quite popular at this time, primarily because of the many third party tools available as add-ins.</a:t>
            </a:r>
          </a:p>
          <a:p>
            <a:endParaRPr lang="en-US" sz="800" dirty="0"/>
          </a:p>
          <a:p>
            <a:r>
              <a:rPr lang="en-US" sz="800" dirty="0" smtClean="0"/>
              <a:t>The prices for u</a:t>
            </a:r>
            <a:r>
              <a:rPr lang="en-US" sz="800" kern="1200" dirty="0" smtClean="0">
                <a:solidFill>
                  <a:schemeClr val="tx1"/>
                </a:solidFill>
                <a:effectLst/>
                <a:latin typeface="Arial" charset="0"/>
                <a:ea typeface="+mn-ea"/>
                <a:cs typeface="+mn-cs"/>
              </a:rPr>
              <a:t>pgradin</a:t>
            </a:r>
            <a:r>
              <a:rPr lang="en-US" sz="800" dirty="0" smtClean="0"/>
              <a:t>g to the full versions are shown in the chart. </a:t>
            </a:r>
            <a:r>
              <a:rPr lang="en-US" sz="800" kern="1200" dirty="0" smtClean="0">
                <a:solidFill>
                  <a:schemeClr val="tx1"/>
                </a:solidFill>
                <a:effectLst/>
                <a:latin typeface="Arial" charset="0"/>
                <a:ea typeface="+mn-ea"/>
                <a:cs typeface="+mn-cs"/>
              </a:rPr>
              <a:t>Code Composer Studio is $445US for the downloaded version.  If you want the CD, it's $495US.  </a:t>
            </a:r>
          </a:p>
          <a:p>
            <a:endParaRPr lang="en-US" sz="800" dirty="0"/>
          </a:p>
          <a:p>
            <a:r>
              <a:rPr lang="en-US" sz="800" kern="1200" dirty="0" smtClean="0">
                <a:solidFill>
                  <a:schemeClr val="tx1"/>
                </a:solidFill>
                <a:effectLst/>
                <a:latin typeface="Arial" charset="0"/>
                <a:ea typeface="+mn-ea"/>
                <a:cs typeface="+mn-cs"/>
              </a:rPr>
              <a:t>Most of the companies offer JTAG debuggers, and there are also quite a few third-party debuggers </a:t>
            </a:r>
            <a:r>
              <a:rPr lang="en-US" sz="800" dirty="0" smtClean="0"/>
              <a:t>for sale as well.</a:t>
            </a:r>
            <a:endParaRPr lang="en-US" sz="800" kern="1200" dirty="0">
              <a:solidFill>
                <a:schemeClr val="tx1"/>
              </a:solidFill>
              <a:effectLst/>
              <a:latin typeface="Arial" charset="0"/>
              <a:ea typeface="+mn-ea"/>
              <a:cs typeface="+mn-cs"/>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sensor library provides a consistent programming model with the flow shown for all sensors, making it easy to leverage the library for other, custom I</a:t>
            </a:r>
            <a:r>
              <a:rPr lang="en-US" baseline="30000" dirty="0" smtClean="0"/>
              <a:t>2</a:t>
            </a:r>
            <a:r>
              <a:rPr lang="en-US" dirty="0" smtClean="0"/>
              <a:t>C sensors. </a:t>
            </a:r>
          </a:p>
          <a:p>
            <a:endParaRPr lang="en-US" dirty="0"/>
          </a:p>
          <a:p>
            <a:r>
              <a:rPr lang="en-US" dirty="0" smtClean="0"/>
              <a:t>The example shown is for the TMP006 IR temperature sensor. First, the I2C peripheral and its pins must be configured. Second, the I2C driver can be initialized. Third, the TMP006 can be initialized across the I2C connection. Fourth, the TMP006 can be properly configured. At this point data can be read from the device and converted into a temperature reading.</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140</a:t>
            </a:fld>
            <a:endParaRPr lang="en-US"/>
          </a:p>
        </p:txBody>
      </p:sp>
    </p:spTree>
    <p:extLst>
      <p:ext uri="{BB962C8B-B14F-4D97-AF65-F5344CB8AC3E}">
        <p14:creationId xmlns:p14="http://schemas.microsoft.com/office/powerpoint/2010/main" val="420213780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Included sensor hub examples are:</a:t>
            </a:r>
          </a:p>
          <a:p>
            <a:endParaRPr lang="en-US" dirty="0"/>
          </a:p>
          <a:p>
            <a:r>
              <a:rPr lang="en-US" b="1" dirty="0" err="1" smtClean="0"/>
              <a:t>Airmouse</a:t>
            </a:r>
            <a:r>
              <a:rPr lang="en-US" b="1" dirty="0" smtClean="0"/>
              <a:t> </a:t>
            </a:r>
            <a:r>
              <a:rPr lang="en-US" dirty="0" smtClean="0"/>
              <a:t>which shows off the DCM algorithm</a:t>
            </a:r>
          </a:p>
          <a:p>
            <a:r>
              <a:rPr lang="en-US" b="1" dirty="0" smtClean="0"/>
              <a:t>Compdcm_mpu9150 </a:t>
            </a:r>
            <a:r>
              <a:rPr lang="en-US" dirty="0" smtClean="0"/>
              <a:t>which demonstrates basic data gathering from the MPU-9150</a:t>
            </a:r>
          </a:p>
          <a:p>
            <a:r>
              <a:rPr lang="en-US" b="1" dirty="0" smtClean="0"/>
              <a:t>Drivers</a:t>
            </a:r>
            <a:r>
              <a:rPr lang="en-US" dirty="0" smtClean="0"/>
              <a:t> for the buttons and LEDs</a:t>
            </a:r>
          </a:p>
          <a:p>
            <a:r>
              <a:rPr lang="en-US" b="1" dirty="0" smtClean="0"/>
              <a:t>Humidity_sht21</a:t>
            </a:r>
            <a:r>
              <a:rPr lang="en-US" dirty="0" smtClean="0"/>
              <a:t> to perform periodic measurements of humidity</a:t>
            </a:r>
          </a:p>
          <a:p>
            <a:r>
              <a:rPr lang="en-US" b="1" dirty="0" smtClean="0"/>
              <a:t>Light_isl29023</a:t>
            </a:r>
            <a:r>
              <a:rPr lang="en-US" dirty="0" smtClean="0"/>
              <a:t> that uses measurements of the ambient light to control the LaunchPad LED</a:t>
            </a:r>
          </a:p>
          <a:p>
            <a:r>
              <a:rPr lang="en-US" b="1" dirty="0" smtClean="0"/>
              <a:t>Pressure_bmp180 </a:t>
            </a:r>
            <a:r>
              <a:rPr lang="en-US" dirty="0" smtClean="0"/>
              <a:t>to demonstrate air pressure and temperature measurements</a:t>
            </a:r>
          </a:p>
          <a:p>
            <a:r>
              <a:rPr lang="en-US" b="1" dirty="0" smtClean="0"/>
              <a:t>Temperature_tmp006</a:t>
            </a:r>
            <a:r>
              <a:rPr lang="en-US" dirty="0" smtClean="0"/>
              <a:t> to periodically measure and calculate the temperature of an object</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141</a:t>
            </a:fld>
            <a:endParaRPr lang="en-US"/>
          </a:p>
        </p:txBody>
      </p:sp>
    </p:spTree>
    <p:extLst>
      <p:ext uri="{BB962C8B-B14F-4D97-AF65-F5344CB8AC3E}">
        <p14:creationId xmlns:p14="http://schemas.microsoft.com/office/powerpoint/2010/main" val="419873924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In Lab14b </a:t>
            </a:r>
            <a:r>
              <a:rPr lang="en-US" dirty="0" smtClean="0"/>
              <a:t>you’ll write a sensor application from a blank page. You’ll use the ISL29023 and display the raw ambient light levels in Code Composer. Then you’ll experiment with visualizing the data using a new tool called </a:t>
            </a:r>
            <a:r>
              <a:rPr lang="en-US" dirty="0" err="1" smtClean="0"/>
              <a:t>Gui</a:t>
            </a:r>
            <a:r>
              <a:rPr lang="en-US" dirty="0" smtClean="0"/>
              <a:t> Composer.</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142</a:t>
            </a:fld>
            <a:endParaRPr lang="en-US"/>
          </a:p>
        </p:txBody>
      </p:sp>
    </p:spTree>
    <p:extLst>
      <p:ext uri="{BB962C8B-B14F-4D97-AF65-F5344CB8AC3E}">
        <p14:creationId xmlns:p14="http://schemas.microsoft.com/office/powerpoint/2010/main" val="33538681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chapter  </a:t>
            </a:r>
            <a:r>
              <a:rPr lang="en-US" dirty="0" smtClean="0"/>
              <a:t>we’ll take a look at the PWM modules on the TM4C123GH6PM.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143</a:t>
            </a:fld>
            <a:endParaRPr lang="en-US"/>
          </a:p>
        </p:txBody>
      </p:sp>
    </p:spTree>
    <p:extLst>
      <p:ext uri="{BB962C8B-B14F-4D97-AF65-F5344CB8AC3E}">
        <p14:creationId xmlns:p14="http://schemas.microsoft.com/office/powerpoint/2010/main" val="384529310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Pulse width modulation or PWM is a widely used technique to digitally encode analog levels. High resolution counters are used to generate a square wave of a given frequency and the duty cycle of that wave is then modulated to encode the analog signal.</a:t>
            </a:r>
          </a:p>
          <a:p>
            <a:r>
              <a:rPr lang="en-US" dirty="0" smtClean="0"/>
              <a:t>PWM is typically found in motor control, servo positioning, lighting and switching power supply applications.</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144</a:t>
            </a:fld>
            <a:endParaRPr lang="en-US"/>
          </a:p>
        </p:txBody>
      </p:sp>
    </p:spTree>
    <p:extLst>
      <p:ext uri="{BB962C8B-B14F-4D97-AF65-F5344CB8AC3E}">
        <p14:creationId xmlns:p14="http://schemas.microsoft.com/office/powerpoint/2010/main" val="132219066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TM4C123GH6PM has two </a:t>
            </a:r>
            <a:r>
              <a:rPr lang="en-US" dirty="0"/>
              <a:t>PWM modules. Each PWM module consists of four generator blocks and a control block which determines the polarity of the signals and which signals get passed to the pins.  Each of the generator blocks produces two independent output signals of the same frequency or a pair of complimentary signals with dead band generation.  Dead band generation protects H bridge motor driver circuits.  </a:t>
            </a:r>
            <a:r>
              <a:rPr lang="en-US" dirty="0" smtClean="0"/>
              <a:t>Four </a:t>
            </a:r>
            <a:r>
              <a:rPr lang="en-US" dirty="0"/>
              <a:t>generator blocks times two outputs per generator provides eight total outputs or four pairs.</a:t>
            </a:r>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145</a:t>
            </a:fld>
            <a:endParaRPr lang="en-US"/>
          </a:p>
        </p:txBody>
      </p:sp>
    </p:spTree>
    <p:extLst>
      <p:ext uri="{BB962C8B-B14F-4D97-AF65-F5344CB8AC3E}">
        <p14:creationId xmlns:p14="http://schemas.microsoft.com/office/powerpoint/2010/main" val="43427304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PWM generator has the following features:</a:t>
            </a:r>
          </a:p>
          <a:p>
            <a:r>
              <a:rPr lang="en-US" dirty="0"/>
              <a:t>A single 16 bit counter</a:t>
            </a:r>
          </a:p>
          <a:p>
            <a:r>
              <a:rPr lang="en-US" dirty="0"/>
              <a:t>Two PWM comparators</a:t>
            </a:r>
          </a:p>
          <a:p>
            <a:r>
              <a:rPr lang="en-US" dirty="0"/>
              <a:t>And a PWM signal generator</a:t>
            </a:r>
          </a:p>
          <a:p>
            <a:r>
              <a:rPr lang="en-US" dirty="0"/>
              <a:t>The 16 bit counter has down or up down count modes, and an output frequency which is controlled by a 16 bit load value.  The load values updates can be synchronized with the output signal, between generators or between modules.  The generator will produce an output signals at the zero and load values.</a:t>
            </a:r>
          </a:p>
          <a:p>
            <a:r>
              <a:rPr lang="en-US" dirty="0"/>
              <a:t>The PWM comparator update values can also be synchronized.  And an output signal will be produced on a match.</a:t>
            </a:r>
          </a:p>
          <a:p>
            <a:r>
              <a:rPr lang="en-US" dirty="0"/>
              <a:t>The signal generator output is constructed based on actions taken as a result of the counter and the PWM comparator outputs to produce two independent PWM signals</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146</a:t>
            </a:fld>
            <a:endParaRPr lang="en-US"/>
          </a:p>
        </p:txBody>
      </p:sp>
    </p:spTree>
    <p:extLst>
      <p:ext uri="{BB962C8B-B14F-4D97-AF65-F5344CB8AC3E}">
        <p14:creationId xmlns:p14="http://schemas.microsoft.com/office/powerpoint/2010/main" val="255232875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PWM generators also feature </a:t>
            </a:r>
            <a:r>
              <a:rPr lang="en-US" dirty="0" smtClean="0"/>
              <a:t>a dead </a:t>
            </a:r>
            <a:r>
              <a:rPr lang="en-US" dirty="0"/>
              <a:t>band generator and a flexible output control block.</a:t>
            </a:r>
          </a:p>
          <a:p>
            <a:r>
              <a:rPr lang="en-US" dirty="0"/>
              <a:t>The dead band generator inserts programmable dead band delays into the two PWM output signals to protect half H bridge circuitry.  The dead band generator can be bypassed leaving the PWM signals unmodified.</a:t>
            </a:r>
          </a:p>
          <a:p>
            <a:r>
              <a:rPr lang="en-US" dirty="0"/>
              <a:t>The output control block provides PWM output enable, polarity control and fault handling for each PWM signal.  Timers can be synchronized across the generator blocks as can the timer / comparator updates.  The control block provides an interrupt and status summary register for all the PWM blocks.</a:t>
            </a:r>
          </a:p>
          <a:p>
            <a:r>
              <a:rPr lang="en-US" dirty="0"/>
              <a:t>Each PWM generator can directly initiate an ADC sample sequence.</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147</a:t>
            </a:fld>
            <a:endParaRPr lang="en-US"/>
          </a:p>
        </p:txBody>
      </p:sp>
    </p:spTree>
    <p:extLst>
      <p:ext uri="{BB962C8B-B14F-4D97-AF65-F5344CB8AC3E}">
        <p14:creationId xmlns:p14="http://schemas.microsoft.com/office/powerpoint/2010/main" val="384994419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there are two PWM modules per device.  Note the control and status, interrupt and output control registers shown on the left.  All four PWM generators go through the output control block before reaching the pins</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148</a:t>
            </a:fld>
            <a:endParaRPr lang="en-US"/>
          </a:p>
        </p:txBody>
      </p:sp>
    </p:spTree>
    <p:extLst>
      <p:ext uri="{BB962C8B-B14F-4D97-AF65-F5344CB8AC3E}">
        <p14:creationId xmlns:p14="http://schemas.microsoft.com/office/powerpoint/2010/main" val="169059909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PWM module contains four generators, for a total of eight per device.  Note the control, timer and comparator control registers on the left.  For our lab, we will be primarily interested in the control, load and count registers.</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149</a:t>
            </a:fld>
            <a:endParaRPr lang="en-US"/>
          </a:p>
        </p:txBody>
      </p:sp>
    </p:spTree>
    <p:extLst>
      <p:ext uri="{BB962C8B-B14F-4D97-AF65-F5344CB8AC3E}">
        <p14:creationId xmlns:p14="http://schemas.microsoft.com/office/powerpoint/2010/main" val="1171036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Development tools like Code Composer and evaluation products like the LaunchPad board are just a part of TI’s support ecosystem for it’s processors.</a:t>
            </a:r>
          </a:p>
          <a:p>
            <a:endParaRPr lang="en-US" dirty="0" smtClean="0"/>
          </a:p>
          <a:p>
            <a:r>
              <a:rPr lang="en-US" dirty="0" smtClean="0"/>
              <a:t>Run-time software support includes TivaWare for C Series as well as TI’s RTOS called </a:t>
            </a:r>
            <a:r>
              <a:rPr lang="en-US" dirty="0" err="1" smtClean="0"/>
              <a:t>SysBios</a:t>
            </a:r>
            <a:r>
              <a:rPr lang="en-US" dirty="0" smtClean="0"/>
              <a:t>.</a:t>
            </a:r>
          </a:p>
          <a:p>
            <a:endParaRPr lang="en-US" dirty="0"/>
          </a:p>
          <a:p>
            <a:r>
              <a:rPr lang="en-US" dirty="0" smtClean="0"/>
              <a:t>There is a rich community of support for TI’s products through the forums, e2e pages, Wikis, in-person and on-line training.</a:t>
            </a:r>
          </a:p>
          <a:p>
            <a:endParaRPr lang="en-US" dirty="0"/>
          </a:p>
        </p:txBody>
      </p:sp>
      <p:sp>
        <p:nvSpPr>
          <p:cNvPr id="4" name="Slide Number Placeholder 3"/>
          <p:cNvSpPr>
            <a:spLocks noGrp="1"/>
          </p:cNvSpPr>
          <p:nvPr>
            <p:ph type="sldNum" sz="quarter" idx="10"/>
          </p:nvPr>
        </p:nvSpPr>
        <p:spPr/>
        <p:txBody>
          <a:bodyPr/>
          <a:lstStyle/>
          <a:p>
            <a:fld id="{C938CD14-0AD5-41B8-8AE9-B30682339DCC}"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lab 15, we will configure one of the PWM outputs to generate a suitable frequency to control a radio control servo.  We will then use the switches on the </a:t>
            </a:r>
            <a:r>
              <a:rPr lang="en-US" dirty="0" err="1"/>
              <a:t>launchpad</a:t>
            </a:r>
            <a:r>
              <a:rPr lang="en-US" dirty="0"/>
              <a:t> to change the duty cycle or pulse-width of the control pulse.  Note that in order to run this lab, you will need to will acquire and modify a servo.</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150</a:t>
            </a:fld>
            <a:endParaRPr lang="en-US"/>
          </a:p>
        </p:txBody>
      </p:sp>
    </p:spTree>
    <p:extLst>
      <p:ext uri="{BB962C8B-B14F-4D97-AF65-F5344CB8AC3E}">
        <p14:creationId xmlns:p14="http://schemas.microsoft.com/office/powerpoint/2010/main" val="14579267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151</a:t>
            </a:fld>
            <a:endParaRPr lang="en-US"/>
          </a:p>
        </p:txBody>
      </p:sp>
    </p:spTree>
    <p:extLst>
      <p:ext uri="{BB962C8B-B14F-4D97-AF65-F5344CB8AC3E}">
        <p14:creationId xmlns:p14="http://schemas.microsoft.com/office/powerpoint/2010/main" val="343425212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sldNum" sz="quarter" idx="5"/>
          </p:nvPr>
        </p:nvSpPr>
        <p:spPr>
          <a:ln/>
        </p:spPr>
        <p:txBody>
          <a:bodyPr/>
          <a:lstStyle/>
          <a:p>
            <a:fld id="{D011D42C-6C5F-46D0-9725-E719087F18C3}" type="slidenum">
              <a:rPr lang="en-US"/>
              <a:pPr/>
              <a:t>152</a:t>
            </a:fld>
            <a:endParaRPr lang="en-US"/>
          </a:p>
        </p:txBody>
      </p:sp>
      <p:sp>
        <p:nvSpPr>
          <p:cNvPr id="11266" name="Rectangle 2"/>
          <p:cNvSpPr>
            <a:spLocks noGrp="1" noRot="1" noChangeAspect="1" noChangeArrowheads="1" noTextEdit="1"/>
          </p:cNvSpPr>
          <p:nvPr>
            <p:ph type="sldImg"/>
          </p:nvPr>
        </p:nvSpPr>
        <p:spPr>
          <a:xfrm>
            <a:off x="1266825" y="727075"/>
            <a:ext cx="4781550" cy="3586163"/>
          </a:xfrm>
          <a:ln cap="flat"/>
        </p:spPr>
      </p:sp>
      <p:sp>
        <p:nvSpPr>
          <p:cNvPr id="11267"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eaLnBrk="0" fontAlgn="base" hangingPunct="0">
              <a:spcBef>
                <a:spcPct val="20000"/>
              </a:spcBef>
              <a:spcAft>
                <a:spcPct val="0"/>
              </a:spcAft>
              <a:defRPr/>
            </a:pPr>
            <a:r>
              <a:rPr lang="en-US" sz="1000" dirty="0" smtClean="0">
                <a:solidFill>
                  <a:prstClr val="black"/>
                </a:solidFill>
                <a:latin typeface="Arial"/>
              </a:rPr>
              <a:t>TI’s run time software support includes TI Wares and TI-RTOS</a:t>
            </a:r>
          </a:p>
          <a:p>
            <a:pPr lvl="1" eaLnBrk="0" fontAlgn="base" hangingPunct="0">
              <a:spcBef>
                <a:spcPct val="20000"/>
              </a:spcBef>
              <a:spcAft>
                <a:spcPct val="0"/>
              </a:spcAft>
              <a:defRPr/>
            </a:pPr>
            <a:endParaRPr lang="en-US" sz="1000" dirty="0">
              <a:solidFill>
                <a:prstClr val="black"/>
              </a:solidFill>
              <a:latin typeface="Arial"/>
            </a:endParaRPr>
          </a:p>
          <a:p>
            <a:pPr lvl="1" eaLnBrk="0" fontAlgn="base" hangingPunct="0">
              <a:spcBef>
                <a:spcPct val="20000"/>
              </a:spcBef>
              <a:spcAft>
                <a:spcPct val="0"/>
              </a:spcAft>
              <a:defRPr/>
            </a:pPr>
            <a:r>
              <a:rPr lang="en-US" sz="1000" dirty="0" smtClean="0">
                <a:solidFill>
                  <a:prstClr val="black"/>
                </a:solidFill>
                <a:latin typeface="Arial"/>
              </a:rPr>
              <a:t>TI Wares like TivaWare minimize programming complexity with low level driver libraries and peripheral driver libraries. They can be used with multiple development environments.</a:t>
            </a:r>
          </a:p>
          <a:p>
            <a:pPr lvl="1" eaLnBrk="0" fontAlgn="base" hangingPunct="0">
              <a:spcBef>
                <a:spcPct val="20000"/>
              </a:spcBef>
              <a:spcAft>
                <a:spcPct val="0"/>
              </a:spcAft>
              <a:defRPr/>
            </a:pPr>
            <a:endParaRPr lang="en-US" sz="1000" dirty="0">
              <a:solidFill>
                <a:prstClr val="black"/>
              </a:solidFill>
              <a:latin typeface="Arial"/>
            </a:endParaRPr>
          </a:p>
          <a:p>
            <a:pPr lvl="1" eaLnBrk="0" fontAlgn="base" hangingPunct="0">
              <a:spcBef>
                <a:spcPct val="20000"/>
              </a:spcBef>
              <a:spcAft>
                <a:spcPct val="0"/>
              </a:spcAft>
              <a:defRPr/>
            </a:pPr>
            <a:r>
              <a:rPr lang="en-US" sz="1000" dirty="0" smtClean="0">
                <a:solidFill>
                  <a:prstClr val="black"/>
                </a:solidFill>
                <a:latin typeface="Arial"/>
              </a:rPr>
              <a:t>TI’s RTOS is comprised of an optimized real-time kernel called </a:t>
            </a:r>
            <a:r>
              <a:rPr lang="en-US" sz="1000" dirty="0" err="1" smtClean="0">
                <a:solidFill>
                  <a:prstClr val="black"/>
                </a:solidFill>
                <a:latin typeface="Arial"/>
              </a:rPr>
              <a:t>SysBios</a:t>
            </a:r>
            <a:r>
              <a:rPr lang="en-US" sz="1000" dirty="0" smtClean="0">
                <a:solidFill>
                  <a:prstClr val="black"/>
                </a:solidFill>
                <a:latin typeface="Arial"/>
              </a:rPr>
              <a:t>. </a:t>
            </a:r>
            <a:r>
              <a:rPr lang="en-US" sz="1000" dirty="0" err="1" smtClean="0">
                <a:solidFill>
                  <a:prstClr val="black"/>
                </a:solidFill>
                <a:latin typeface="Arial"/>
              </a:rPr>
              <a:t>SysBios</a:t>
            </a:r>
            <a:r>
              <a:rPr lang="en-US" sz="1000" dirty="0" smtClean="0">
                <a:solidFill>
                  <a:prstClr val="black"/>
                </a:solidFill>
                <a:latin typeface="Arial"/>
              </a:rPr>
              <a:t> is optimized for TI devices and includes scheduling, memory management, </a:t>
            </a:r>
            <a:r>
              <a:rPr lang="en-US" sz="1000" dirty="0" err="1" smtClean="0">
                <a:solidFill>
                  <a:prstClr val="black"/>
                </a:solidFill>
                <a:latin typeface="Arial"/>
              </a:rPr>
              <a:t>instrumention</a:t>
            </a:r>
            <a:r>
              <a:rPr lang="en-US" sz="1000" dirty="0" smtClean="0">
                <a:solidFill>
                  <a:prstClr val="black"/>
                </a:solidFill>
                <a:latin typeface="Arial"/>
              </a:rPr>
              <a:t> and is fully compatible with TivaWare. Programming of USB and Ethernet ports is made easier with  file systems and stacks.</a:t>
            </a:r>
            <a:endParaRPr lang="en-US" sz="1000" dirty="0">
              <a:solidFill>
                <a:prstClr val="black"/>
              </a:solidFill>
              <a:latin typeface="Arial"/>
            </a:endParaRPr>
          </a:p>
        </p:txBody>
      </p:sp>
      <p:sp>
        <p:nvSpPr>
          <p:cNvPr id="4" name="Slide Number Placeholder 3"/>
          <p:cNvSpPr>
            <a:spLocks noGrp="1"/>
          </p:cNvSpPr>
          <p:nvPr>
            <p:ph type="sldNum" sz="quarter" idx="10"/>
          </p:nvPr>
        </p:nvSpPr>
        <p:spPr/>
        <p:txBody>
          <a:bodyPr/>
          <a:lstStyle/>
          <a:p>
            <a:fld id="{C938CD14-0AD5-41B8-8AE9-B30682339DCC}"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Grp="1" noChangeArrowheads="1"/>
          </p:cNvSpPr>
          <p:nvPr>
            <p:ph type="sldNum" sz="quarter" idx="5"/>
          </p:nvPr>
        </p:nvSpPr>
        <p:spPr>
          <a:noFill/>
        </p:spPr>
        <p:txBody>
          <a:bodyPr/>
          <a:lstStyle/>
          <a:p>
            <a:fld id="{5B1622A6-05F5-4C6B-8933-8141E79EA446}" type="slidenum">
              <a:rPr lang="en-US" smtClean="0"/>
              <a:pPr/>
              <a:t>17</a:t>
            </a:fld>
            <a:endParaRPr lang="en-US" smtClean="0"/>
          </a:p>
        </p:txBody>
      </p:sp>
      <p:sp>
        <p:nvSpPr>
          <p:cNvPr id="44035" name="Rectangle 2"/>
          <p:cNvSpPr>
            <a:spLocks noGrp="1" noRot="1" noChangeAspect="1" noChangeArrowheads="1" noTextEdit="1"/>
          </p:cNvSpPr>
          <p:nvPr>
            <p:ph type="sldImg"/>
          </p:nvPr>
        </p:nvSpPr>
        <p:spPr>
          <a:xfrm>
            <a:off x="1347788" y="727075"/>
            <a:ext cx="4783137" cy="3586163"/>
          </a:xfrm>
          <a:ln/>
        </p:spPr>
      </p:sp>
      <p:sp>
        <p:nvSpPr>
          <p:cNvPr id="44036" name="Rectangle 3"/>
          <p:cNvSpPr>
            <a:spLocks noGrp="1" noChangeArrowheads="1"/>
          </p:cNvSpPr>
          <p:nvPr>
            <p:ph type="body" idx="1"/>
          </p:nvPr>
        </p:nvSpPr>
        <p:spPr>
          <a:xfrm>
            <a:off x="731839" y="4560888"/>
            <a:ext cx="6015037" cy="4400550"/>
          </a:xfrm>
          <a:noFill/>
          <a:ln/>
        </p:spPr>
        <p:txBody>
          <a:bodyPr/>
          <a:lstStyle/>
          <a:p>
            <a:r>
              <a:rPr lang="en-US" dirty="0" smtClean="0"/>
              <a:t>Code </a:t>
            </a:r>
            <a:r>
              <a:rPr lang="en-US" dirty="0"/>
              <a:t>composer studio </a:t>
            </a:r>
            <a:r>
              <a:rPr lang="en-US" dirty="0" smtClean="0"/>
              <a:t>is an integrated development environment .  This means that it contains the tools necessary to create , compile and debug software on your design .  </a:t>
            </a:r>
          </a:p>
          <a:p>
            <a:endParaRPr lang="en-US" dirty="0"/>
          </a:p>
          <a:p>
            <a:r>
              <a:rPr lang="en-US" dirty="0" smtClean="0"/>
              <a:t>CCS is based on the open source eclipse platform and is quite flexible and expandable .</a:t>
            </a:r>
          </a:p>
          <a:p>
            <a:endParaRPr lang="en-US" dirty="0"/>
          </a:p>
          <a:p>
            <a:r>
              <a:rPr lang="en-US" dirty="0" smtClean="0"/>
              <a:t>A normal development flow would be to create C source files using the editor on the left .  These files would then be compiled to create assembly files which are then assembled into </a:t>
            </a:r>
            <a:r>
              <a:rPr lang="en-US" dirty="0" err="1" smtClean="0"/>
              <a:t>relocatable</a:t>
            </a:r>
            <a:r>
              <a:rPr lang="en-US" dirty="0" smtClean="0"/>
              <a:t> object files .  These object files, along with any libraries that you may include are linked into an output file using the guidance provided by the command file .  The command file contains a list of all memories on the part, and what types of software should be placed within them .</a:t>
            </a:r>
          </a:p>
          <a:p>
            <a:endParaRPr lang="en-US" dirty="0"/>
          </a:p>
          <a:p>
            <a:r>
              <a:rPr lang="en-US" dirty="0" smtClean="0"/>
              <a:t>Finally the debugger on the right uses the target configuration file and gel startup files to initialize and load your software onto your target device .  </a:t>
            </a:r>
          </a:p>
          <a:p>
            <a:endParaRPr lang="en-US" dirty="0"/>
          </a:p>
          <a:p>
            <a:r>
              <a:rPr lang="en-US" dirty="0" smtClean="0"/>
              <a:t>Code composer contains a simulator  On which you can test your software .  Evaluation boards like the </a:t>
            </a:r>
            <a:r>
              <a:rPr lang="en-US" dirty="0" err="1" smtClean="0"/>
              <a:t>launchpad</a:t>
            </a:r>
            <a:r>
              <a:rPr lang="en-US" dirty="0" smtClean="0"/>
              <a:t> contain their own built in emulator to connect CCS to the hardware .  For target boards that do not contain an emulator , like any normal customers design , a stand-alone emulator must be provided .  There are many available from TI and other third parties .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r>
              <a:rPr lang="en-US" dirty="0" smtClean="0"/>
              <a:t>The target configuration file specifies the connection to your target .  This target can be this emulator , and evaluation board /emulator combination Or a stand-alone emulator connected to a target . </a:t>
            </a:r>
          </a:p>
          <a:p>
            <a:endParaRPr lang="en-US" dirty="0"/>
          </a:p>
          <a:p>
            <a:r>
              <a:rPr lang="en-US" dirty="0" smtClean="0"/>
              <a:t>The target device and the Emulator to be used must be specified .  </a:t>
            </a:r>
          </a:p>
          <a:p>
            <a:endParaRPr lang="en-US" dirty="0"/>
          </a:p>
          <a:p>
            <a:r>
              <a:rPr lang="en-US" dirty="0" smtClean="0"/>
              <a:t>If applicable , gel files can be used to initialize the hardware setup .  </a:t>
            </a:r>
            <a:endParaRPr lang="en-US" dirty="0"/>
          </a:p>
        </p:txBody>
      </p:sp>
      <p:sp>
        <p:nvSpPr>
          <p:cNvPr id="4" name="Slide Number Placeholder 3"/>
          <p:cNvSpPr>
            <a:spLocks noGrp="1"/>
          </p:cNvSpPr>
          <p:nvPr>
            <p:ph type="sldNum" sz="quarter" idx="10"/>
          </p:nvPr>
        </p:nvSpPr>
        <p:spPr/>
        <p:txBody>
          <a:bodyPr/>
          <a:lstStyle/>
          <a:p>
            <a:fld id="{A5ED9698-1C79-470C-A5DB-EC64235BE40D}" type="slidenum">
              <a:rPr lang="en-US" smtClean="0"/>
              <a:pPr/>
              <a:t>18</a:t>
            </a:fld>
            <a:endParaRPr lang="en-US"/>
          </a:p>
        </p:txBody>
      </p:sp>
    </p:spTree>
    <p:extLst>
      <p:ext uri="{BB962C8B-B14F-4D97-AF65-F5344CB8AC3E}">
        <p14:creationId xmlns:p14="http://schemas.microsoft.com/office/powerpoint/2010/main" val="263938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r>
              <a:rPr lang="en-US" dirty="0" smtClean="0"/>
              <a:t>In eclipse, designs are organized into workspaces and projects .  </a:t>
            </a:r>
          </a:p>
          <a:p>
            <a:endParaRPr lang="en-US" dirty="0"/>
          </a:p>
          <a:p>
            <a:r>
              <a:rPr lang="en-US" dirty="0" smtClean="0"/>
              <a:t>This view in code composer studio is of the project explorer window .  When you start code composer it will ask you what workspace you will be working in .  The contents of that workspace will be shown in the project explorer window .  </a:t>
            </a:r>
          </a:p>
          <a:p>
            <a:endParaRPr lang="en-US" dirty="0"/>
          </a:p>
          <a:p>
            <a:r>
              <a:rPr lang="en-US" dirty="0" smtClean="0"/>
              <a:t>You can have many projects within the workspace and open and close them at will .  The project explorer will show you the contents of the workspace and of the projects .</a:t>
            </a:r>
            <a:endParaRPr lang="en-US" dirty="0"/>
          </a:p>
        </p:txBody>
      </p:sp>
      <p:sp>
        <p:nvSpPr>
          <p:cNvPr id="4" name="Slide Number Placeholder 3"/>
          <p:cNvSpPr>
            <a:spLocks noGrp="1"/>
          </p:cNvSpPr>
          <p:nvPr>
            <p:ph type="sldNum" sz="quarter" idx="10"/>
          </p:nvPr>
        </p:nvSpPr>
        <p:spPr/>
        <p:txBody>
          <a:bodyPr/>
          <a:lstStyle/>
          <a:p>
            <a:fld id="{A5ED9698-1C79-470C-A5DB-EC64235BE40D}" type="slidenum">
              <a:rPr lang="en-US" smtClean="0"/>
              <a:pPr/>
              <a:t>19</a:t>
            </a:fld>
            <a:endParaRPr lang="en-US"/>
          </a:p>
        </p:txBody>
      </p:sp>
    </p:spTree>
    <p:extLst>
      <p:ext uri="{BB962C8B-B14F-4D97-AF65-F5344CB8AC3E}">
        <p14:creationId xmlns:p14="http://schemas.microsoft.com/office/powerpoint/2010/main" val="306533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Chapter one is an introduction to TI's Tiva C Series Cortex-M4F microcontroller and its peripherals and tools.  You'll examine the architecture and features of the device and the design of the LaunchPad board.</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2</a:t>
            </a:fld>
            <a:endParaRPr lang="en-US"/>
          </a:p>
        </p:txBody>
      </p:sp>
    </p:spTree>
    <p:extLst>
      <p:ext uri="{BB962C8B-B14F-4D97-AF65-F5344CB8AC3E}">
        <p14:creationId xmlns:p14="http://schemas.microsoft.com/office/powerpoint/2010/main" val="3845293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r>
              <a:rPr lang="en-US" dirty="0" smtClean="0"/>
              <a:t>This is a conceptual view of Workspaces and projects .  Physically , both of these are merely folders on your computer .  </a:t>
            </a:r>
          </a:p>
          <a:p>
            <a:endParaRPr lang="en-US" dirty="0"/>
          </a:p>
          <a:p>
            <a:r>
              <a:rPr lang="en-US" dirty="0" smtClean="0"/>
              <a:t>The workspace folder contains code composer settings and preferences and projects that reside inside the workspace folder or that are linked from elsewhere .  When you delete a linked project using project explorer , only the link will be deleted .  When you delete a copied project using project explorer , the actual project will be deleted .  Settings made at the workspace level effect all projects in the workspace </a:t>
            </a:r>
          </a:p>
          <a:p>
            <a:endParaRPr lang="en-US" dirty="0"/>
          </a:p>
          <a:p>
            <a:r>
              <a:rPr lang="en-US" dirty="0" smtClean="0"/>
              <a:t>The project folder contains the build and tool settings for each project .  Again files can be linked to or reside in the project folder .  Deleting a linked file within the project explorer only deletes the late .  A project can contain source files , which includes code and data, header files for declarations , library files and other settings .  </a:t>
            </a:r>
            <a:endParaRPr lang="en-US" dirty="0"/>
          </a:p>
        </p:txBody>
      </p:sp>
      <p:sp>
        <p:nvSpPr>
          <p:cNvPr id="4" name="Slide Number Placeholder 3"/>
          <p:cNvSpPr>
            <a:spLocks noGrp="1"/>
          </p:cNvSpPr>
          <p:nvPr>
            <p:ph type="sldNum" sz="quarter" idx="10"/>
          </p:nvPr>
        </p:nvSpPr>
        <p:spPr/>
        <p:txBody>
          <a:bodyPr/>
          <a:lstStyle/>
          <a:p>
            <a:fld id="{A5ED9698-1C79-470C-A5DB-EC64235BE40D}" type="slidenum">
              <a:rPr lang="en-US" smtClean="0"/>
              <a:pPr/>
              <a:t>20</a:t>
            </a:fld>
            <a:endParaRPr lang="en-US"/>
          </a:p>
        </p:txBody>
      </p:sp>
    </p:spTree>
    <p:extLst>
      <p:ext uri="{BB962C8B-B14F-4D97-AF65-F5344CB8AC3E}">
        <p14:creationId xmlns:p14="http://schemas.microsoft.com/office/powerpoint/2010/main" val="1281512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r>
              <a:rPr lang="en-US" dirty="0" smtClean="0"/>
              <a:t>To create a new project in code composer studio select file, new, CCS project from the menu bar .  You’ll need to define the project location .  This can be inside the workspace folder , or anywhere you like on the drive .</a:t>
            </a:r>
          </a:p>
          <a:p>
            <a:endParaRPr lang="en-US" dirty="0"/>
          </a:p>
          <a:p>
            <a:r>
              <a:rPr lang="en-US" dirty="0" smtClean="0"/>
              <a:t>You then need to specify the connection to the target and the device that will be used .  This information is used to create the target configuration file .</a:t>
            </a:r>
          </a:p>
          <a:p>
            <a:endParaRPr lang="en-US" dirty="0"/>
          </a:p>
          <a:p>
            <a:r>
              <a:rPr lang="en-US" dirty="0" smtClean="0"/>
              <a:t>You can select from a number of project templates ; empty ones , empty but with a main template , an assembly project , a bios project  and other example templates .  </a:t>
            </a:r>
            <a:endParaRPr lang="en-US" dirty="0"/>
          </a:p>
        </p:txBody>
      </p:sp>
      <p:sp>
        <p:nvSpPr>
          <p:cNvPr id="4" name="Slide Number Placeholder 3"/>
          <p:cNvSpPr>
            <a:spLocks noGrp="1"/>
          </p:cNvSpPr>
          <p:nvPr>
            <p:ph type="sldNum" sz="quarter" idx="10"/>
          </p:nvPr>
        </p:nvSpPr>
        <p:spPr/>
        <p:txBody>
          <a:bodyPr/>
          <a:lstStyle/>
          <a:p>
            <a:fld id="{A5ED9698-1C79-470C-A5DB-EC64235BE40D}" type="slidenum">
              <a:rPr lang="en-US" smtClean="0"/>
              <a:pPr/>
              <a:t>21</a:t>
            </a:fld>
            <a:endParaRPr lang="en-US"/>
          </a:p>
        </p:txBody>
      </p:sp>
    </p:spTree>
    <p:extLst>
      <p:ext uri="{BB962C8B-B14F-4D97-AF65-F5344CB8AC3E}">
        <p14:creationId xmlns:p14="http://schemas.microsoft.com/office/powerpoint/2010/main" val="364122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r>
              <a:rPr lang="en-US" dirty="0"/>
              <a:t>When you add files to your projects </a:t>
            </a:r>
            <a:r>
              <a:rPr lang="en-US" dirty="0" smtClean="0"/>
              <a:t>, you can either copy or link them .  Source files are typically copied , while library files are typically linked or referenced.  </a:t>
            </a:r>
          </a:p>
          <a:p>
            <a:endParaRPr lang="en-US" dirty="0"/>
          </a:p>
          <a:p>
            <a:r>
              <a:rPr lang="en-US" dirty="0" smtClean="0"/>
              <a:t>To add a file to your project just for I click on the project name and select add files .  You can then select the file or files that you want to add to the project .  In the final step you decide whether a not to copy or link to the files .  Copying will simply copy the file from its original location to the project folder .  Linking references of source file in its original folder .  You can select the link type whether relative to the project workspace or so on.  </a:t>
            </a:r>
            <a:endParaRPr lang="en-US" dirty="0"/>
          </a:p>
        </p:txBody>
      </p:sp>
      <p:sp>
        <p:nvSpPr>
          <p:cNvPr id="4" name="Slide Number Placeholder 3"/>
          <p:cNvSpPr>
            <a:spLocks noGrp="1"/>
          </p:cNvSpPr>
          <p:nvPr>
            <p:ph type="sldNum" sz="quarter" idx="10"/>
          </p:nvPr>
        </p:nvSpPr>
        <p:spPr/>
        <p:txBody>
          <a:bodyPr/>
          <a:lstStyle/>
          <a:p>
            <a:fld id="{A5ED9698-1C79-470C-A5DB-EC64235BE40D}" type="slidenum">
              <a:rPr lang="en-US" smtClean="0"/>
              <a:pPr/>
              <a:t>22</a:t>
            </a:fld>
            <a:endParaRPr lang="en-US"/>
          </a:p>
        </p:txBody>
      </p:sp>
    </p:spTree>
    <p:extLst>
      <p:ext uri="{BB962C8B-B14F-4D97-AF65-F5344CB8AC3E}">
        <p14:creationId xmlns:p14="http://schemas.microsoft.com/office/powerpoint/2010/main" val="3458926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make your projects portable .  Portable projects simplify the sharing of your work with colleagues or support staff .  It makes it easier to relocate your project , if desired and when software libraries are updated , it is a simple change to link to them .</a:t>
            </a:r>
          </a:p>
          <a:p>
            <a:endParaRPr lang="en-US" dirty="0"/>
          </a:p>
          <a:p>
            <a:r>
              <a:rPr lang="en-US" dirty="0" smtClean="0"/>
              <a:t>In the top figure , you can see that copied files are not a problem since they will move along with the project folder .  Link files on the other hand may be an issue since they are located outside the project folder and are referenced by either an absolute or relative paths .  </a:t>
            </a:r>
          </a:p>
          <a:p>
            <a:endParaRPr lang="en-US" dirty="0"/>
          </a:p>
          <a:p>
            <a:r>
              <a:rPr lang="en-US" dirty="0" smtClean="0"/>
              <a:t>Note the path variable in the bottom figure for the relative paths, this is specified for every linked file .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23</a:t>
            </a:fld>
            <a:endParaRPr lang="en-US"/>
          </a:p>
        </p:txBody>
      </p:sp>
    </p:spTree>
    <p:extLst>
      <p:ext uri="{BB962C8B-B14F-4D97-AF65-F5344CB8AC3E}">
        <p14:creationId xmlns:p14="http://schemas.microsoft.com/office/powerpoint/2010/main" val="4195398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different kinds of variables are used </a:t>
            </a:r>
            <a:r>
              <a:rPr lang="en-US" dirty="0" smtClean="0"/>
              <a:t>; path and build .</a:t>
            </a:r>
          </a:p>
          <a:p>
            <a:endParaRPr lang="en-US" dirty="0"/>
          </a:p>
          <a:p>
            <a:r>
              <a:rPr lang="en-US" dirty="0" smtClean="0"/>
              <a:t>Path variables are used by CCS to store the base path for relative linked files .  So the PROJECT_L OC Variable is set to the location of your project and can be used as a reference point for any other relative paths .</a:t>
            </a:r>
          </a:p>
          <a:p>
            <a:endParaRPr lang="en-US" dirty="0"/>
          </a:p>
          <a:p>
            <a:r>
              <a:rPr lang="en-US" dirty="0" smtClean="0"/>
              <a:t>Build variables are used by CCS the store the base path for build libraries or files .  CG_TOOL_ROOT is set to the path for the code generation tools which are the compiler and the linker. This is used to find your header files and any other object libraries.</a:t>
            </a:r>
          </a:p>
          <a:p>
            <a:endParaRPr lang="en-US" dirty="0"/>
          </a:p>
          <a:p>
            <a:r>
              <a:rPr lang="en-US" dirty="0" smtClean="0"/>
              <a:t>These two variables are automatically defined when you create a new project and when you install code composer with the build tools .</a:t>
            </a:r>
          </a:p>
          <a:p>
            <a:endParaRPr lang="en-US" dirty="0"/>
          </a:p>
          <a:p>
            <a:r>
              <a:rPr lang="en-US" dirty="0" smtClean="0"/>
              <a:t>TivaWare and any additional support libraries will require you to create some new variables yourself .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24</a:t>
            </a:fld>
            <a:endParaRPr lang="en-US"/>
          </a:p>
        </p:txBody>
      </p:sp>
    </p:spTree>
    <p:extLst>
      <p:ext uri="{BB962C8B-B14F-4D97-AF65-F5344CB8AC3E}">
        <p14:creationId xmlns:p14="http://schemas.microsoft.com/office/powerpoint/2010/main" val="786560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could use the pre-defined variables to link all of your resources and this will create an almost portable project. Since the links in your projects are relative to these locations , if you move or copy your project you will have to put them at the same folder level in the file system .  Defining a link and build variable for the TivaWare location will give us a relative path that does not depend on the location of the project .  This is more portable .  Also when the next version of TivaWare arrives , we only need to change these variables which is easier than creating new relative links .</a:t>
            </a:r>
          </a:p>
          <a:p>
            <a:endParaRPr lang="en-US" dirty="0"/>
          </a:p>
          <a:p>
            <a:r>
              <a:rPr lang="en-US" dirty="0" smtClean="0"/>
              <a:t>On the CCS menu bar under project, properties expand the resource category and click on linked resources .  You’ll see a tab for path variables , click new and add your new path variable .Again in the properties click on the build a category and then click on the variables tab.   Click new, to add a new build variable .  </a:t>
            </a:r>
          </a:p>
          <a:p>
            <a:endParaRPr lang="en-US" dirty="0"/>
          </a:p>
          <a:p>
            <a:r>
              <a:rPr lang="en-US" dirty="0" smtClean="0"/>
              <a:t>In the lab, we’ll add a path variable and build variable called TIVAWARE_INSTALL that will point to the latest TivaWare release.</a:t>
            </a:r>
          </a:p>
          <a:p>
            <a:r>
              <a:rPr lang="en-US" dirty="0"/>
              <a:t>Note that you can defined variables to be part of your project </a:t>
            </a:r>
            <a:r>
              <a:rPr lang="en-US" dirty="0" smtClean="0"/>
              <a:t>, or you can define variables that will be part of your workspace and be a part of all projects within it .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25</a:t>
            </a:fld>
            <a:endParaRPr lang="en-US"/>
          </a:p>
        </p:txBody>
      </p:sp>
    </p:spTree>
    <p:extLst>
      <p:ext uri="{BB962C8B-B14F-4D97-AF65-F5344CB8AC3E}">
        <p14:creationId xmlns:p14="http://schemas.microsoft.com/office/powerpoint/2010/main" val="1328610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r>
              <a:rPr lang="en-US" dirty="0" smtClean="0"/>
              <a:t>Code </a:t>
            </a:r>
            <a:r>
              <a:rPr lang="en-US" dirty="0"/>
              <a:t>C</a:t>
            </a:r>
            <a:r>
              <a:rPr lang="en-US" dirty="0" smtClean="0"/>
              <a:t>omposer has two pre-defined build configurations ; debug and release .  </a:t>
            </a:r>
          </a:p>
          <a:p>
            <a:endParaRPr lang="en-US" dirty="0"/>
          </a:p>
          <a:p>
            <a:r>
              <a:rPr lang="en-US" dirty="0" smtClean="0"/>
              <a:t>The Debug Configuration is great for, as the name implies , debugging .  It includes the symbol tables and no optimization .  </a:t>
            </a:r>
          </a:p>
          <a:p>
            <a:endParaRPr lang="en-US" dirty="0"/>
          </a:p>
          <a:p>
            <a:r>
              <a:rPr lang="en-US" dirty="0" smtClean="0"/>
              <a:t>The release configuration Is better for performance , but contains no simple tables and the code has been optimized .  This can make debugging difficult or impossible .  </a:t>
            </a:r>
          </a:p>
          <a:p>
            <a:endParaRPr lang="en-US" dirty="0"/>
          </a:p>
          <a:p>
            <a:r>
              <a:rPr lang="en-US" dirty="0" smtClean="0"/>
              <a:t>You can create your own custom build configurations by right-clicking on the project and selecting properties .  Then click processor options or any of the other categories that you want to change .  </a:t>
            </a:r>
            <a:endParaRPr lang="en-US" dirty="0"/>
          </a:p>
        </p:txBody>
      </p:sp>
      <p:sp>
        <p:nvSpPr>
          <p:cNvPr id="4" name="Slide Number Placeholder 3"/>
          <p:cNvSpPr>
            <a:spLocks noGrp="1"/>
          </p:cNvSpPr>
          <p:nvPr>
            <p:ph type="sldNum" sz="quarter" idx="10"/>
          </p:nvPr>
        </p:nvSpPr>
        <p:spPr/>
        <p:txBody>
          <a:bodyPr/>
          <a:lstStyle/>
          <a:p>
            <a:pPr>
              <a:defRPr/>
            </a:pPr>
            <a:fld id="{5A761D51-D98D-4346-847F-25AD1FFA198A}" type="slidenum">
              <a:rPr lang="en-US" smtClean="0"/>
              <a:pPr>
                <a:defRPr/>
              </a:pPr>
              <a:t>26</a:t>
            </a:fld>
            <a:endParaRPr lang="en-US"/>
          </a:p>
        </p:txBody>
      </p:sp>
    </p:spTree>
    <p:extLst>
      <p:ext uri="{BB962C8B-B14F-4D97-AF65-F5344CB8AC3E}">
        <p14:creationId xmlns:p14="http://schemas.microsoft.com/office/powerpoint/2010/main" val="4096154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r>
              <a:rPr lang="en-US" dirty="0" smtClean="0"/>
              <a:t>There are a wide variety of options for licensing code composer studio .  Licenses can be node locked, floating or time based .  All versions , whether full , boards specific or free use the same image , they are simply licensed differently .  Updates to co composer are readily available online .</a:t>
            </a:r>
          </a:p>
          <a:p>
            <a:endParaRPr lang="en-US" dirty="0"/>
          </a:p>
          <a:p>
            <a:r>
              <a:rPr lang="en-US" dirty="0" smtClean="0"/>
              <a:t>The platinum evaluation tools are bundled are available for a free 90 day evaluation period.  You can purchase a node locked license for either $445US for the download or $495US for the CD.  The annual maintenance fee is $99US. The floating license is $795US with a $159US annual Maintenance fee .</a:t>
            </a:r>
          </a:p>
          <a:p>
            <a:endParaRPr lang="en-US" dirty="0"/>
          </a:p>
          <a:p>
            <a:r>
              <a:rPr lang="en-US" dirty="0" smtClean="0"/>
              <a:t>The MSP430 16K code limited license is free .  </a:t>
            </a:r>
          </a:p>
          <a:p>
            <a:endParaRPr lang="en-US" dirty="0"/>
          </a:p>
          <a:p>
            <a:r>
              <a:rPr lang="en-US" dirty="0" smtClean="0"/>
              <a:t>Remember that code composer is free and fully functional when connected to the TM4C123G </a:t>
            </a:r>
            <a:r>
              <a:rPr lang="en-US" dirty="0" err="1" smtClean="0"/>
              <a:t>launchpad</a:t>
            </a:r>
            <a:r>
              <a:rPr lang="en-US" dirty="0" smtClean="0"/>
              <a:t> board .  </a:t>
            </a:r>
            <a:endParaRPr lang="en-US" dirty="0"/>
          </a:p>
        </p:txBody>
      </p:sp>
      <p:sp>
        <p:nvSpPr>
          <p:cNvPr id="4" name="Slide Number Placeholder 3"/>
          <p:cNvSpPr>
            <a:spLocks noGrp="1"/>
          </p:cNvSpPr>
          <p:nvPr>
            <p:ph type="sldNum" sz="quarter" idx="10"/>
          </p:nvPr>
        </p:nvSpPr>
        <p:spPr/>
        <p:txBody>
          <a:bodyPr/>
          <a:lstStyle/>
          <a:p>
            <a:fld id="{A5ED9698-1C79-470C-A5DB-EC64235BE40D}" type="slidenum">
              <a:rPr lang="en-US" smtClean="0"/>
              <a:pPr/>
              <a:t>27</a:t>
            </a:fld>
            <a:endParaRPr lang="en-US"/>
          </a:p>
        </p:txBody>
      </p:sp>
    </p:spTree>
    <p:extLst>
      <p:ext uri="{BB962C8B-B14F-4D97-AF65-F5344CB8AC3E}">
        <p14:creationId xmlns:p14="http://schemas.microsoft.com/office/powerpoint/2010/main" val="4097846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r>
              <a:rPr lang="en-US" dirty="0" smtClean="0"/>
              <a:t>For additional training on code composer studio look to the menu bar for tutorials and the Wiki page shown for more detailed training .  In this workshop we will barely scratch the surface of code composer’s abilities .</a:t>
            </a:r>
            <a:endParaRPr lang="en-US" dirty="0"/>
          </a:p>
        </p:txBody>
      </p:sp>
      <p:sp>
        <p:nvSpPr>
          <p:cNvPr id="4" name="Slide Number Placeholder 3"/>
          <p:cNvSpPr>
            <a:spLocks noGrp="1"/>
          </p:cNvSpPr>
          <p:nvPr>
            <p:ph type="sldNum" sz="quarter" idx="10"/>
          </p:nvPr>
        </p:nvSpPr>
        <p:spPr/>
        <p:txBody>
          <a:bodyPr/>
          <a:lstStyle/>
          <a:p>
            <a:fld id="{A5ED9698-1C79-470C-A5DB-EC64235BE40D}" type="slidenum">
              <a:rPr lang="en-US" smtClean="0"/>
              <a:pPr/>
              <a:t>28</a:t>
            </a:fld>
            <a:endParaRPr lang="en-US"/>
          </a:p>
        </p:txBody>
      </p:sp>
    </p:spTree>
    <p:extLst>
      <p:ext uri="{BB962C8B-B14F-4D97-AF65-F5344CB8AC3E}">
        <p14:creationId xmlns:p14="http://schemas.microsoft.com/office/powerpoint/2010/main" val="1266727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In lab two, you'll start using Code Composer Studio.  Don't get bogged down trying to understand the code.  You'll get to that in the next lab.  Here, just concentrate on the tool itself.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29</a:t>
            </a:fld>
            <a:endParaRPr lang="en-US"/>
          </a:p>
        </p:txBody>
      </p:sp>
    </p:spTree>
    <p:extLst>
      <p:ext uri="{BB962C8B-B14F-4D97-AF65-F5344CB8AC3E}">
        <p14:creationId xmlns:p14="http://schemas.microsoft.com/office/powerpoint/2010/main" val="3683288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a:solidFill>
                  <a:srgbClr val="000000"/>
                </a:solidFill>
                <a:latin typeface="Gill Sans Light" charset="0"/>
                <a:ea typeface="ヒラギノ角ゴ ProN W3" charset="0"/>
                <a:cs typeface="ヒラギノ角ゴ ProN W3" charset="0"/>
                <a:sym typeface="Gill Sans Light" charset="0"/>
              </a:defRPr>
            </a:lvl1pPr>
            <a:lvl2pPr marL="770662" indent="-296408" eaLnBrk="0" hangingPunct="0">
              <a:defRPr sz="1200">
                <a:solidFill>
                  <a:srgbClr val="000000"/>
                </a:solidFill>
                <a:latin typeface="Gill Sans Light" charset="0"/>
                <a:ea typeface="ヒラギノ角ゴ ProN W3" charset="0"/>
                <a:cs typeface="ヒラギノ角ゴ ProN W3" charset="0"/>
                <a:sym typeface="Gill Sans Light" charset="0"/>
              </a:defRPr>
            </a:lvl2pPr>
            <a:lvl3pPr marL="1185634" indent="-237127" eaLnBrk="0" hangingPunct="0">
              <a:defRPr sz="1200">
                <a:solidFill>
                  <a:srgbClr val="000000"/>
                </a:solidFill>
                <a:latin typeface="Gill Sans Light" charset="0"/>
                <a:ea typeface="ヒラギノ角ゴ ProN W3" charset="0"/>
                <a:cs typeface="ヒラギノ角ゴ ProN W3" charset="0"/>
                <a:sym typeface="Gill Sans Light" charset="0"/>
              </a:defRPr>
            </a:lvl3pPr>
            <a:lvl4pPr marL="1659887" indent="-237127" eaLnBrk="0" hangingPunct="0">
              <a:defRPr sz="1200">
                <a:solidFill>
                  <a:srgbClr val="000000"/>
                </a:solidFill>
                <a:latin typeface="Gill Sans Light" charset="0"/>
                <a:ea typeface="ヒラギノ角ゴ ProN W3" charset="0"/>
                <a:cs typeface="ヒラギノ角ゴ ProN W3" charset="0"/>
                <a:sym typeface="Gill Sans Light" charset="0"/>
              </a:defRPr>
            </a:lvl4pPr>
            <a:lvl5pPr marL="2134141" indent="-237127" eaLnBrk="0" hangingPunct="0">
              <a:defRPr sz="1200">
                <a:solidFill>
                  <a:srgbClr val="000000"/>
                </a:solidFill>
                <a:latin typeface="Gill Sans Light" charset="0"/>
                <a:ea typeface="ヒラギノ角ゴ ProN W3" charset="0"/>
                <a:cs typeface="ヒラギノ角ゴ ProN W3" charset="0"/>
                <a:sym typeface="Gill Sans Light" charset="0"/>
              </a:defRPr>
            </a:lvl5pPr>
            <a:lvl6pPr marL="2608395" indent="-237127" eaLnBrk="0" fontAlgn="base" hangingPunct="0">
              <a:spcBef>
                <a:spcPct val="0"/>
              </a:spcBef>
              <a:spcAft>
                <a:spcPct val="0"/>
              </a:spcAft>
              <a:defRPr sz="1200">
                <a:solidFill>
                  <a:srgbClr val="000000"/>
                </a:solidFill>
                <a:latin typeface="Gill Sans Light" charset="0"/>
                <a:ea typeface="ヒラギノ角ゴ ProN W3" charset="0"/>
                <a:cs typeface="ヒラギノ角ゴ ProN W3" charset="0"/>
                <a:sym typeface="Gill Sans Light" charset="0"/>
              </a:defRPr>
            </a:lvl6pPr>
            <a:lvl7pPr marL="3082648" indent="-237127" eaLnBrk="0" fontAlgn="base" hangingPunct="0">
              <a:spcBef>
                <a:spcPct val="0"/>
              </a:spcBef>
              <a:spcAft>
                <a:spcPct val="0"/>
              </a:spcAft>
              <a:defRPr sz="1200">
                <a:solidFill>
                  <a:srgbClr val="000000"/>
                </a:solidFill>
                <a:latin typeface="Gill Sans Light" charset="0"/>
                <a:ea typeface="ヒラギノ角ゴ ProN W3" charset="0"/>
                <a:cs typeface="ヒラギノ角ゴ ProN W3" charset="0"/>
                <a:sym typeface="Gill Sans Light" charset="0"/>
              </a:defRPr>
            </a:lvl7pPr>
            <a:lvl8pPr marL="3556902" indent="-237127" eaLnBrk="0" fontAlgn="base" hangingPunct="0">
              <a:spcBef>
                <a:spcPct val="0"/>
              </a:spcBef>
              <a:spcAft>
                <a:spcPct val="0"/>
              </a:spcAft>
              <a:defRPr sz="1200">
                <a:solidFill>
                  <a:srgbClr val="000000"/>
                </a:solidFill>
                <a:latin typeface="Gill Sans Light" charset="0"/>
                <a:ea typeface="ヒラギノ角ゴ ProN W3" charset="0"/>
                <a:cs typeface="ヒラギノ角ゴ ProN W3" charset="0"/>
                <a:sym typeface="Gill Sans Light" charset="0"/>
              </a:defRPr>
            </a:lvl8pPr>
            <a:lvl9pPr marL="4031155" indent="-237127" eaLnBrk="0" fontAlgn="base" hangingPunct="0">
              <a:spcBef>
                <a:spcPct val="0"/>
              </a:spcBef>
              <a:spcAft>
                <a:spcPct val="0"/>
              </a:spcAft>
              <a:defRPr sz="1200">
                <a:solidFill>
                  <a:srgbClr val="000000"/>
                </a:solidFill>
                <a:latin typeface="Gill Sans Light" charset="0"/>
                <a:ea typeface="ヒラギノ角ゴ ProN W3" charset="0"/>
                <a:cs typeface="ヒラギノ角ゴ ProN W3" charset="0"/>
                <a:sym typeface="Gill Sans Light" charset="0"/>
              </a:defRPr>
            </a:lvl9pPr>
          </a:lstStyle>
          <a:p>
            <a:pPr eaLnBrk="1" hangingPunct="1"/>
            <a:fld id="{9DC4DD5B-6802-44EC-BC43-3111339762BE}" type="slidenum">
              <a:rPr lang="en-US" smtClean="0"/>
              <a:pPr eaLnBrk="1" hangingPunct="1"/>
              <a:t>3</a:t>
            </a:fld>
            <a:endParaRPr lang="en-US" smtClean="0"/>
          </a:p>
        </p:txBody>
      </p:sp>
      <p:sp>
        <p:nvSpPr>
          <p:cNvPr id="40962" name="Rectangle 7"/>
          <p:cNvSpPr txBox="1">
            <a:spLocks noGrp="1" noChangeArrowheads="1"/>
          </p:cNvSpPr>
          <p:nvPr/>
        </p:nvSpPr>
        <p:spPr bwMode="auto">
          <a:xfrm>
            <a:off x="4142962" y="9119173"/>
            <a:ext cx="3170583" cy="480388"/>
          </a:xfrm>
          <a:prstGeom prst="rect">
            <a:avLst/>
          </a:prstGeom>
          <a:noFill/>
          <a:ln w="9525">
            <a:noFill/>
            <a:miter lim="800000"/>
            <a:headEnd/>
            <a:tailEnd/>
          </a:ln>
        </p:spPr>
        <p:txBody>
          <a:bodyPr lIns="96647" tIns="48324" rIns="96647" bIns="48324" anchor="b"/>
          <a:lstStyle/>
          <a:p>
            <a:pPr algn="r" defTabSz="948062">
              <a:defRPr/>
            </a:pPr>
            <a:fld id="{5E5587FD-40A3-472C-A66F-6AB0798AB4ED}" type="slidenum">
              <a:rPr lang="en-US">
                <a:solidFill>
                  <a:prstClr val="black"/>
                </a:solidFill>
                <a:ea typeface="+mn-ea"/>
              </a:rPr>
              <a:pPr algn="r" defTabSz="948062">
                <a:defRPr/>
              </a:pPr>
              <a:t>3</a:t>
            </a:fld>
            <a:endParaRPr lang="en-US" dirty="0">
              <a:solidFill>
                <a:prstClr val="black"/>
              </a:solidFill>
              <a:ea typeface="+mn-ea"/>
            </a:endParaRPr>
          </a:p>
        </p:txBody>
      </p:sp>
      <p:sp>
        <p:nvSpPr>
          <p:cNvPr id="40963" name="Rectangle 7"/>
          <p:cNvSpPr txBox="1">
            <a:spLocks noGrp="1" noChangeArrowheads="1"/>
          </p:cNvSpPr>
          <p:nvPr/>
        </p:nvSpPr>
        <p:spPr bwMode="auto">
          <a:xfrm>
            <a:off x="4142962" y="9119173"/>
            <a:ext cx="3170583" cy="480388"/>
          </a:xfrm>
          <a:prstGeom prst="rect">
            <a:avLst/>
          </a:prstGeom>
          <a:noFill/>
          <a:ln w="9525">
            <a:noFill/>
            <a:miter lim="800000"/>
            <a:headEnd/>
            <a:tailEnd/>
          </a:ln>
        </p:spPr>
        <p:txBody>
          <a:bodyPr lIns="96647" tIns="48324" rIns="96647" bIns="48324" anchor="b"/>
          <a:lstStyle/>
          <a:p>
            <a:pPr algn="r" defTabSz="948062">
              <a:defRPr/>
            </a:pPr>
            <a:fld id="{7D7094E2-4393-4EEB-9D1C-39F50585142F}" type="slidenum">
              <a:rPr lang="en-US">
                <a:solidFill>
                  <a:prstClr val="black"/>
                </a:solidFill>
                <a:ea typeface="+mn-ea"/>
              </a:rPr>
              <a:pPr algn="r" defTabSz="948062">
                <a:defRPr/>
              </a:pPr>
              <a:t>3</a:t>
            </a:fld>
            <a:endParaRPr lang="en-US" dirty="0">
              <a:solidFill>
                <a:prstClr val="black"/>
              </a:solidFill>
              <a:ea typeface="+mn-ea"/>
            </a:endParaRPr>
          </a:p>
        </p:txBody>
      </p:sp>
      <p:sp>
        <p:nvSpPr>
          <p:cNvPr id="40964" name="Rectangle 7"/>
          <p:cNvSpPr txBox="1">
            <a:spLocks noGrp="1" noChangeArrowheads="1"/>
          </p:cNvSpPr>
          <p:nvPr/>
        </p:nvSpPr>
        <p:spPr bwMode="auto">
          <a:xfrm>
            <a:off x="4142962" y="9119173"/>
            <a:ext cx="3170583" cy="480388"/>
          </a:xfrm>
          <a:prstGeom prst="rect">
            <a:avLst/>
          </a:prstGeom>
          <a:noFill/>
          <a:ln w="9525">
            <a:noFill/>
            <a:miter lim="800000"/>
            <a:headEnd/>
            <a:tailEnd/>
          </a:ln>
        </p:spPr>
        <p:txBody>
          <a:bodyPr lIns="96636" tIns="48320" rIns="96636" bIns="48320" anchor="b"/>
          <a:lstStyle/>
          <a:p>
            <a:pPr algn="r" defTabSz="948062">
              <a:defRPr/>
            </a:pPr>
            <a:fld id="{A15F059F-3F51-4D6A-BEA3-BBD0964C0C87}" type="slidenum">
              <a:rPr lang="en-US">
                <a:solidFill>
                  <a:prstClr val="black"/>
                </a:solidFill>
                <a:ea typeface="+mn-ea"/>
              </a:rPr>
              <a:pPr algn="r" defTabSz="948062">
                <a:defRPr/>
              </a:pPr>
              <a:t>3</a:t>
            </a:fld>
            <a:endParaRPr lang="en-US" dirty="0">
              <a:solidFill>
                <a:prstClr val="black"/>
              </a:solidFill>
              <a:ea typeface="+mn-ea"/>
            </a:endParaRPr>
          </a:p>
        </p:txBody>
      </p:sp>
      <p:sp>
        <p:nvSpPr>
          <p:cNvPr id="40965" name="Rectangle 7"/>
          <p:cNvSpPr txBox="1">
            <a:spLocks noGrp="1" noChangeArrowheads="1"/>
          </p:cNvSpPr>
          <p:nvPr/>
        </p:nvSpPr>
        <p:spPr bwMode="auto">
          <a:xfrm>
            <a:off x="4142962" y="9119173"/>
            <a:ext cx="3170583" cy="480388"/>
          </a:xfrm>
          <a:prstGeom prst="rect">
            <a:avLst/>
          </a:prstGeom>
          <a:noFill/>
          <a:ln w="9525">
            <a:noFill/>
            <a:miter lim="800000"/>
            <a:headEnd/>
            <a:tailEnd/>
          </a:ln>
        </p:spPr>
        <p:txBody>
          <a:bodyPr lIns="96590" tIns="48296" rIns="96590" bIns="48296" anchor="b"/>
          <a:lstStyle/>
          <a:p>
            <a:pPr algn="r" defTabSz="948062">
              <a:defRPr/>
            </a:pPr>
            <a:fld id="{19249E8B-A2EA-42C5-8862-63954B4243BF}" type="slidenum">
              <a:rPr lang="en-US">
                <a:solidFill>
                  <a:prstClr val="black"/>
                </a:solidFill>
                <a:ea typeface="+mn-ea"/>
              </a:rPr>
              <a:pPr algn="r" defTabSz="948062">
                <a:defRPr/>
              </a:pPr>
              <a:t>3</a:t>
            </a:fld>
            <a:endParaRPr lang="en-US" dirty="0">
              <a:solidFill>
                <a:prstClr val="black"/>
              </a:solidFill>
              <a:ea typeface="+mn-ea"/>
            </a:endParaRPr>
          </a:p>
        </p:txBody>
      </p:sp>
      <p:sp>
        <p:nvSpPr>
          <p:cNvPr id="40966" name="Rectangle 7"/>
          <p:cNvSpPr txBox="1">
            <a:spLocks noGrp="1" noChangeArrowheads="1"/>
          </p:cNvSpPr>
          <p:nvPr/>
        </p:nvSpPr>
        <p:spPr bwMode="auto">
          <a:xfrm>
            <a:off x="4142962" y="9119173"/>
            <a:ext cx="3170583" cy="480388"/>
          </a:xfrm>
          <a:prstGeom prst="rect">
            <a:avLst/>
          </a:prstGeom>
          <a:noFill/>
          <a:ln w="9525">
            <a:noFill/>
            <a:miter lim="800000"/>
            <a:headEnd/>
            <a:tailEnd/>
          </a:ln>
        </p:spPr>
        <p:txBody>
          <a:bodyPr lIns="96554" tIns="48278" rIns="96554" bIns="48278" anchor="b"/>
          <a:lstStyle/>
          <a:p>
            <a:pPr algn="r" defTabSz="914501">
              <a:defRPr/>
            </a:pPr>
            <a:fld id="{BC5350CC-EECF-4B04-871C-B53046CC4328}" type="slidenum">
              <a:rPr lang="en-US">
                <a:solidFill>
                  <a:prstClr val="black"/>
                </a:solidFill>
                <a:ea typeface="+mn-ea"/>
              </a:rPr>
              <a:pPr algn="r" defTabSz="914501">
                <a:defRPr/>
              </a:pPr>
              <a:t>3</a:t>
            </a:fld>
            <a:endParaRPr lang="en-US" dirty="0">
              <a:solidFill>
                <a:prstClr val="black"/>
              </a:solidFill>
              <a:ea typeface="+mn-ea"/>
            </a:endParaRPr>
          </a:p>
        </p:txBody>
      </p:sp>
      <p:sp>
        <p:nvSpPr>
          <p:cNvPr id="40967" name="Rectangle 7"/>
          <p:cNvSpPr txBox="1">
            <a:spLocks noGrp="1" noChangeArrowheads="1"/>
          </p:cNvSpPr>
          <p:nvPr/>
        </p:nvSpPr>
        <p:spPr bwMode="auto">
          <a:xfrm>
            <a:off x="4142962" y="9119173"/>
            <a:ext cx="3170583" cy="480388"/>
          </a:xfrm>
          <a:prstGeom prst="rect">
            <a:avLst/>
          </a:prstGeom>
          <a:noFill/>
          <a:ln w="9525">
            <a:noFill/>
            <a:miter lim="800000"/>
            <a:headEnd/>
            <a:tailEnd/>
          </a:ln>
        </p:spPr>
        <p:txBody>
          <a:bodyPr lIns="96554" tIns="48278" rIns="96554" bIns="48278" anchor="b"/>
          <a:lstStyle/>
          <a:p>
            <a:pPr algn="r" defTabSz="914501">
              <a:defRPr/>
            </a:pPr>
            <a:fld id="{383BAD03-6D38-45C0-BE98-57DED346AA34}" type="slidenum">
              <a:rPr lang="en-US">
                <a:solidFill>
                  <a:prstClr val="black"/>
                </a:solidFill>
                <a:ea typeface="+mn-ea"/>
              </a:rPr>
              <a:pPr algn="r" defTabSz="914501">
                <a:defRPr/>
              </a:pPr>
              <a:t>3</a:t>
            </a:fld>
            <a:endParaRPr lang="en-US" dirty="0">
              <a:solidFill>
                <a:prstClr val="black"/>
              </a:solidFill>
              <a:ea typeface="+mn-ea"/>
            </a:endParaRPr>
          </a:p>
        </p:txBody>
      </p:sp>
      <p:sp>
        <p:nvSpPr>
          <p:cNvPr id="4105" name="Rectangle 2"/>
          <p:cNvSpPr>
            <a:spLocks noGrp="1" noRot="1" noChangeAspect="1" noChangeArrowheads="1" noTextEdit="1"/>
          </p:cNvSpPr>
          <p:nvPr>
            <p:ph type="sldImg"/>
          </p:nvPr>
        </p:nvSpPr>
        <p:spPr bwMode="auto">
          <a:xfrm>
            <a:off x="1260475"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554" tIns="48278" rIns="96554" bIns="48278" numCol="1" anchor="t" anchorCtr="0" compatLnSpc="1">
            <a:prstTxWarp prst="textNoShape">
              <a:avLst/>
            </a:prstTxWarp>
          </a:bodyPr>
          <a:lstStyle/>
          <a:p>
            <a:r>
              <a:rPr lang="en-US" dirty="0" smtClean="0"/>
              <a:t>T I’s embedded processing portfolio is exceptionally wide .  From the 16 bit ultra-low power MSP430 microcontrollers on the left to multicore C6000 DSP’s and high-end Cortex A-15 devices on the right.  </a:t>
            </a:r>
          </a:p>
          <a:p>
            <a:endParaRPr lang="en-US" dirty="0"/>
          </a:p>
          <a:p>
            <a:r>
              <a:rPr lang="en-US" dirty="0" smtClean="0"/>
              <a:t>In the middle are our 32 bit Real-Time C2000 processors .  These parts are extensively used in motor control, digital power , lighting and renewable energy.  </a:t>
            </a:r>
          </a:p>
          <a:p>
            <a:endParaRPr lang="en-US" dirty="0"/>
          </a:p>
          <a:p>
            <a:r>
              <a:rPr lang="en-US" dirty="0" smtClean="0"/>
              <a:t>Hercules parts are 32 bit ARM Cortex-R4F devices configured specifically for safety, transportation , industrial , and medical uses .  </a:t>
            </a:r>
          </a:p>
          <a:p>
            <a:endParaRPr lang="en-US" dirty="0"/>
          </a:p>
          <a:p>
            <a:r>
              <a:rPr lang="en-US" dirty="0" err="1" smtClean="0"/>
              <a:t>Sitara</a:t>
            </a:r>
            <a:r>
              <a:rPr lang="en-US" dirty="0" smtClean="0"/>
              <a:t> parts are 32 bit ARM Cortex-A8 and A9 processors with speeds to 1.35 GHz. These parts see use in consumer, industrial , connected home , point of sale , smart grid and medical applications .  These parts are capable of running high-end operating systems.</a:t>
            </a:r>
          </a:p>
          <a:p>
            <a:endParaRPr lang="en-US" dirty="0" smtClean="0"/>
          </a:p>
          <a:p>
            <a:r>
              <a:rPr lang="en-US" dirty="0" smtClean="0"/>
              <a:t>C5000 and C6000 processors are available as single core DSPs. These devices are often embedded in consumer electronics and industrial applications.  </a:t>
            </a:r>
          </a:p>
          <a:p>
            <a:endParaRPr lang="en-US" dirty="0"/>
          </a:p>
          <a:p>
            <a:r>
              <a:rPr lang="en-US" dirty="0" smtClean="0"/>
              <a:t>Today we will be looking at the Tiva C series devices .  These ARM Cortex-M4F devices include serial connectivity and measurement peripherals. They are extensively used in Home Automation , building automation and industrial applications .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When you first start working with an evaluation board, like the LaunchPad, you want to do something simple, like make the LED blink.  That implies you understand how to use the development tool, how to initialize the microcontroller and its clocks, and how to use the input/output pins.  Chapter three and its lab will wrap all that together.</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30</a:t>
            </a:fld>
            <a:endParaRPr lang="en-US"/>
          </a:p>
        </p:txBody>
      </p:sp>
    </p:spTree>
    <p:extLst>
      <p:ext uri="{BB962C8B-B14F-4D97-AF65-F5344CB8AC3E}">
        <p14:creationId xmlns:p14="http://schemas.microsoft.com/office/powerpoint/2010/main" val="2994867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5732" tIns="47867" rIns="95732" bIns="47867" anchor="b"/>
          <a:lstStyle/>
          <a:p>
            <a:pPr algn="r" defTabSz="956543" eaLnBrk="1" hangingPunct="1">
              <a:lnSpc>
                <a:spcPct val="100000"/>
              </a:lnSpc>
              <a:spcBef>
                <a:spcPct val="0"/>
              </a:spcBef>
            </a:pPr>
            <a:fld id="{FD6323D3-69F8-4ACF-BAF4-C969188D9303}" type="slidenum">
              <a:rPr lang="en-US" sz="1300"/>
              <a:pPr algn="r" defTabSz="956543" eaLnBrk="1" hangingPunct="1">
                <a:lnSpc>
                  <a:spcPct val="100000"/>
                </a:lnSpc>
                <a:spcBef>
                  <a:spcPct val="0"/>
                </a:spcBef>
              </a:pPr>
              <a:t>31</a:t>
            </a:fld>
            <a:endParaRPr lang="en-US" sz="1300" dirty="0"/>
          </a:p>
        </p:txBody>
      </p:sp>
      <p:sp>
        <p:nvSpPr>
          <p:cNvPr id="96259"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5732" tIns="47867" rIns="95732" bIns="47867" anchor="b"/>
          <a:lstStyle/>
          <a:p>
            <a:pPr algn="r" defTabSz="956543" eaLnBrk="1" hangingPunct="1">
              <a:lnSpc>
                <a:spcPct val="100000"/>
              </a:lnSpc>
              <a:spcBef>
                <a:spcPct val="0"/>
              </a:spcBef>
            </a:pPr>
            <a:fld id="{246C83F6-94C8-493A-9E37-C8C49A2BB728}" type="slidenum">
              <a:rPr lang="en-US" sz="1300"/>
              <a:pPr algn="r" defTabSz="956543" eaLnBrk="1" hangingPunct="1">
                <a:lnSpc>
                  <a:spcPct val="100000"/>
                </a:lnSpc>
                <a:spcBef>
                  <a:spcPct val="0"/>
                </a:spcBef>
              </a:pPr>
              <a:t>31</a:t>
            </a:fld>
            <a:endParaRPr lang="en-US" sz="1300" dirty="0"/>
          </a:p>
        </p:txBody>
      </p:sp>
      <p:sp>
        <p:nvSpPr>
          <p:cNvPr id="96260" name="Rectangle 7"/>
          <p:cNvSpPr txBox="1">
            <a:spLocks noGrp="1" noChangeArrowheads="1"/>
          </p:cNvSpPr>
          <p:nvPr/>
        </p:nvSpPr>
        <p:spPr bwMode="auto">
          <a:xfrm>
            <a:off x="4143588" y="9121140"/>
            <a:ext cx="3171613" cy="480060"/>
          </a:xfrm>
          <a:prstGeom prst="rect">
            <a:avLst/>
          </a:prstGeom>
          <a:noFill/>
          <a:ln w="12700">
            <a:noFill/>
            <a:miter lim="800000"/>
            <a:headEnd type="none" w="sm" len="sm"/>
            <a:tailEnd type="none" w="sm" len="sm"/>
          </a:ln>
        </p:spPr>
        <p:txBody>
          <a:bodyPr wrap="none" lIns="96625" tIns="48314" rIns="96625" bIns="48314" anchor="b"/>
          <a:lstStyle/>
          <a:p>
            <a:pPr algn="r" defTabSz="963256" eaLnBrk="1" hangingPunct="1">
              <a:lnSpc>
                <a:spcPct val="100000"/>
              </a:lnSpc>
              <a:spcBef>
                <a:spcPct val="0"/>
              </a:spcBef>
            </a:pPr>
            <a:fld id="{D6DAED81-DA57-4038-A367-318BA59F583C}" type="slidenum">
              <a:rPr lang="en-US" altLang="en-US" sz="1200">
                <a:latin typeface="Times" pitchFamily="18" charset="0"/>
              </a:rPr>
              <a:pPr algn="r" defTabSz="963256" eaLnBrk="1" hangingPunct="1">
                <a:lnSpc>
                  <a:spcPct val="100000"/>
                </a:lnSpc>
                <a:spcBef>
                  <a:spcPct val="0"/>
                </a:spcBef>
              </a:pPr>
              <a:t>31</a:t>
            </a:fld>
            <a:endParaRPr lang="en-US" altLang="en-US" sz="1200" dirty="0">
              <a:latin typeface="Times" pitchFamily="18" charset="0"/>
            </a:endParaRPr>
          </a:p>
        </p:txBody>
      </p:sp>
      <p:sp>
        <p:nvSpPr>
          <p:cNvPr id="96261" name="Rectangle 2"/>
          <p:cNvSpPr>
            <a:spLocks noGrp="1" noRot="1" noChangeAspect="1" noChangeArrowheads="1" noTextEdit="1"/>
          </p:cNvSpPr>
          <p:nvPr>
            <p:ph type="sldImg"/>
          </p:nvPr>
        </p:nvSpPr>
        <p:spPr>
          <a:xfrm>
            <a:off x="1257300" y="720725"/>
            <a:ext cx="4800600" cy="3600450"/>
          </a:xfrm>
          <a:ln/>
        </p:spPr>
      </p:sp>
      <p:sp>
        <p:nvSpPr>
          <p:cNvPr id="96262" name="Rectangle 3"/>
          <p:cNvSpPr>
            <a:spLocks noGrp="1" noChangeArrowheads="1"/>
          </p:cNvSpPr>
          <p:nvPr>
            <p:ph type="body" idx="1"/>
          </p:nvPr>
        </p:nvSpPr>
        <p:spPr>
          <a:noFill/>
          <a:ln/>
        </p:spPr>
        <p:txBody>
          <a:bodyPr lIns="96625" tIns="48314" rIns="96625" bIns="48314"/>
          <a:lstStyle/>
          <a:p>
            <a:r>
              <a:rPr lang="en-US" sz="1200" kern="1200" dirty="0" smtClean="0">
                <a:solidFill>
                  <a:schemeClr val="tx1"/>
                </a:solidFill>
                <a:effectLst/>
                <a:latin typeface="Arial" charset="0"/>
                <a:ea typeface="+mn-ea"/>
                <a:cs typeface="+mn-cs"/>
              </a:rPr>
              <a:t>TivaWare for C Series is a license and royalty-free set of code for TI Cortex M devices.  It includes the peripheral driver library, USB stacks, Ethernet stacks, Graphics library, Sensor library , extensive examples and some additional features. </a:t>
            </a:r>
            <a:r>
              <a:rPr lang="en-US" dirty="0"/>
              <a:t>The libraries </a:t>
            </a:r>
            <a:r>
              <a:rPr lang="en-US" dirty="0" smtClean="0"/>
              <a:t>are </a:t>
            </a:r>
            <a:r>
              <a:rPr lang="en-US" dirty="0"/>
              <a:t>available as object </a:t>
            </a:r>
            <a:r>
              <a:rPr lang="en-US" dirty="0" smtClean="0"/>
              <a:t>and source code.</a:t>
            </a:r>
            <a:br>
              <a:rPr lang="en-US" dirty="0" smtClean="0"/>
            </a:br>
            <a:r>
              <a:rPr lang="en-US" dirty="0" smtClean="0"/>
              <a:t> </a:t>
            </a: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dirty="0"/>
              <a:t>T</a:t>
            </a:r>
            <a:r>
              <a:rPr lang="en-US" sz="1200" kern="1200" dirty="0" smtClean="0">
                <a:solidFill>
                  <a:schemeClr val="tx1"/>
                </a:solidFill>
                <a:effectLst/>
                <a:latin typeface="Arial" charset="0"/>
                <a:ea typeface="+mn-ea"/>
                <a:cs typeface="+mn-cs"/>
              </a:rPr>
              <a:t>he peripheral driver library is a high-level, API interface to the complete peripheral set. The source code also demonstrates good programming practices should you need to program registers directly.  The peripheral driver library is programmed into the on chip ROM of all Tiva C Series </a:t>
            </a:r>
            <a:r>
              <a:rPr lang="en-US" dirty="0"/>
              <a:t>devices.</a:t>
            </a:r>
            <a:br>
              <a:rPr lang="en-US" dirty="0"/>
            </a:br>
            <a:r>
              <a:rPr lang="en-US" dirty="0"/>
              <a:t/>
            </a:r>
            <a:br>
              <a:rPr lang="en-US" dirty="0"/>
            </a:br>
            <a:r>
              <a:rPr lang="en-US" dirty="0"/>
              <a:t>Tiva C Series devices are USB device and embedded host compliant. Device, host, on-the-go, and Windows side examples are available.  TI </a:t>
            </a:r>
            <a:r>
              <a:rPr lang="en-US" dirty="0" smtClean="0"/>
              <a:t>has </a:t>
            </a:r>
            <a:r>
              <a:rPr lang="en-US" dirty="0"/>
              <a:t>a free vendor ID-product ID sharing program </a:t>
            </a:r>
            <a:r>
              <a:rPr lang="en-US" dirty="0" smtClean="0"/>
              <a:t>should you wish to use it. </a:t>
            </a:r>
            <a:br>
              <a:rPr lang="en-US" dirty="0" smtClean="0"/>
            </a:br>
            <a:r>
              <a:rPr lang="en-US" dirty="0" smtClean="0"/>
              <a:t/>
            </a:r>
            <a:br>
              <a:rPr lang="en-US" dirty="0" smtClean="0"/>
            </a:br>
            <a:r>
              <a:rPr lang="en-US" dirty="0" smtClean="0"/>
              <a:t>Ethernet is supported with lightweight </a:t>
            </a:r>
            <a:r>
              <a:rPr lang="en-US" dirty="0"/>
              <a:t>IP and micro IP open source </a:t>
            </a:r>
            <a:r>
              <a:rPr lang="en-US" dirty="0" smtClean="0"/>
              <a:t>stacks. Both stacks have been modified to support the IEEE-1588 </a:t>
            </a:r>
            <a:r>
              <a:rPr lang="en-US" dirty="0"/>
              <a:t>precision time </a:t>
            </a:r>
            <a:r>
              <a:rPr lang="en-US" dirty="0" smtClean="0"/>
              <a:t>protocol. </a:t>
            </a:r>
            <a:br>
              <a:rPr lang="en-US" dirty="0" smtClean="0"/>
            </a:br>
            <a:endParaRPr lang="en-US" dirty="0" smtClean="0"/>
          </a:p>
          <a:p>
            <a:r>
              <a:rPr lang="en-US" dirty="0"/>
              <a:t>The graphics library includes primitives for drawing shapes, text and images on the screen and widgets to tie touch-screen buttons to in-program actions.  </a:t>
            </a:r>
            <a:r>
              <a:rPr lang="en-US" dirty="0" smtClean="0"/>
              <a:t>The library </a:t>
            </a:r>
            <a:r>
              <a:rPr lang="en-US" dirty="0"/>
              <a:t>has153 fonts plus Asian and Cyrillic support . Also included are graphics utility tools for converting files and making customized button graphics</a:t>
            </a:r>
            <a:r>
              <a:rPr lang="en-US" dirty="0" smtClean="0"/>
              <a:t>.</a:t>
            </a:r>
            <a:br>
              <a:rPr lang="en-US" dirty="0" smtClean="0"/>
            </a:br>
            <a:r>
              <a:rPr lang="en-US" dirty="0" smtClean="0"/>
              <a:t/>
            </a:r>
            <a:br>
              <a:rPr lang="en-US" dirty="0" smtClean="0"/>
            </a:br>
            <a:r>
              <a:rPr lang="en-US" dirty="0" smtClean="0"/>
              <a:t>The sensor library includes drivers for I</a:t>
            </a:r>
            <a:r>
              <a:rPr lang="en-US" baseline="30000" dirty="0" smtClean="0"/>
              <a:t>2</a:t>
            </a:r>
            <a:r>
              <a:rPr lang="en-US" dirty="0" smtClean="0"/>
              <a:t>C and the sensors that you’ll find on the SensorHub </a:t>
            </a:r>
            <a:r>
              <a:rPr lang="en-US" dirty="0" err="1" smtClean="0"/>
              <a:t>boosterpack</a:t>
            </a:r>
            <a:r>
              <a:rPr lang="en-US" dirty="0" smtClean="0"/>
              <a:t>. Examples and a set of common routines for sensor operation are also included.</a:t>
            </a:r>
            <a:br>
              <a:rPr lang="en-US" dirty="0" smtClean="0"/>
            </a:br>
            <a:r>
              <a:rPr lang="en-US" dirty="0" smtClean="0"/>
              <a:t/>
            </a:r>
            <a:br>
              <a:rPr lang="en-US" dirty="0" smtClean="0"/>
            </a:br>
            <a:r>
              <a:rPr lang="en-US" dirty="0" smtClean="0"/>
              <a:t>In the extras category </a:t>
            </a:r>
            <a:r>
              <a:rPr lang="en-US" dirty="0"/>
              <a:t>w</a:t>
            </a:r>
            <a:r>
              <a:rPr lang="en-US" dirty="0" smtClean="0"/>
              <a:t>e </a:t>
            </a:r>
            <a:r>
              <a:rPr lang="en-US" dirty="0"/>
              <a:t>have the simplicity wireless </a:t>
            </a:r>
            <a:r>
              <a:rPr lang="en-US" dirty="0" smtClean="0"/>
              <a:t>protocol, </a:t>
            </a:r>
            <a:r>
              <a:rPr lang="en-US" dirty="0"/>
              <a:t>IQ math examples, boot loaders, and additional Windows side </a:t>
            </a:r>
            <a:r>
              <a:rPr lang="en-US" dirty="0" smtClean="0"/>
              <a:t>examples.</a:t>
            </a:r>
            <a:br>
              <a:rPr lang="en-US" dirty="0" smtClean="0"/>
            </a:br>
            <a:r>
              <a:rPr lang="en-US" dirty="0" smtClean="0"/>
              <a:t/>
            </a:r>
            <a:br>
              <a:rPr lang="en-US" dirty="0" smtClean="0"/>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5732" tIns="47867" rIns="95732" bIns="47867" anchor="b"/>
          <a:lstStyle/>
          <a:p>
            <a:pPr algn="r" defTabSz="956543" eaLnBrk="1" hangingPunct="1">
              <a:lnSpc>
                <a:spcPct val="100000"/>
              </a:lnSpc>
              <a:spcBef>
                <a:spcPct val="0"/>
              </a:spcBef>
            </a:pPr>
            <a:fld id="{176E6F21-ED9F-4073-84DA-C2EC5C0A2626}" type="slidenum">
              <a:rPr lang="en-US" sz="1300"/>
              <a:pPr algn="r" defTabSz="956543" eaLnBrk="1" hangingPunct="1">
                <a:lnSpc>
                  <a:spcPct val="100000"/>
                </a:lnSpc>
                <a:spcBef>
                  <a:spcPct val="0"/>
                </a:spcBef>
              </a:pPr>
              <a:t>32</a:t>
            </a:fld>
            <a:endParaRPr lang="en-US" sz="1300" dirty="0"/>
          </a:p>
        </p:txBody>
      </p:sp>
      <p:sp>
        <p:nvSpPr>
          <p:cNvPr id="100355"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5732" tIns="47867" rIns="95732" bIns="47867" anchor="b"/>
          <a:lstStyle/>
          <a:p>
            <a:pPr algn="r" defTabSz="956543" eaLnBrk="1" hangingPunct="1">
              <a:lnSpc>
                <a:spcPct val="100000"/>
              </a:lnSpc>
              <a:spcBef>
                <a:spcPct val="0"/>
              </a:spcBef>
            </a:pPr>
            <a:fld id="{753E7591-DAE9-40CC-9837-6BC6A58CC42E}" type="slidenum">
              <a:rPr lang="en-US" sz="1300"/>
              <a:pPr algn="r" defTabSz="956543" eaLnBrk="1" hangingPunct="1">
                <a:lnSpc>
                  <a:spcPct val="100000"/>
                </a:lnSpc>
                <a:spcBef>
                  <a:spcPct val="0"/>
                </a:spcBef>
              </a:pPr>
              <a:t>32</a:t>
            </a:fld>
            <a:endParaRPr lang="en-US" sz="1300" dirty="0"/>
          </a:p>
        </p:txBody>
      </p:sp>
      <p:sp>
        <p:nvSpPr>
          <p:cNvPr id="100356" name="Rectangle 7"/>
          <p:cNvSpPr txBox="1">
            <a:spLocks noGrp="1" noChangeArrowheads="1"/>
          </p:cNvSpPr>
          <p:nvPr/>
        </p:nvSpPr>
        <p:spPr bwMode="auto">
          <a:xfrm>
            <a:off x="4143588" y="9121140"/>
            <a:ext cx="3171613" cy="480060"/>
          </a:xfrm>
          <a:prstGeom prst="rect">
            <a:avLst/>
          </a:prstGeom>
          <a:noFill/>
          <a:ln w="12700">
            <a:noFill/>
            <a:miter lim="800000"/>
            <a:headEnd type="none" w="sm" len="sm"/>
            <a:tailEnd type="none" w="sm" len="sm"/>
          </a:ln>
        </p:spPr>
        <p:txBody>
          <a:bodyPr wrap="none" lIns="96625" tIns="48314" rIns="96625" bIns="48314" anchor="b"/>
          <a:lstStyle/>
          <a:p>
            <a:pPr algn="r" defTabSz="963256" eaLnBrk="1" hangingPunct="1">
              <a:lnSpc>
                <a:spcPct val="100000"/>
              </a:lnSpc>
              <a:spcBef>
                <a:spcPct val="0"/>
              </a:spcBef>
            </a:pPr>
            <a:fld id="{DBCFB759-3DFE-4DED-8CA9-370B1C7A6C5D}" type="slidenum">
              <a:rPr lang="en-US" altLang="en-US" sz="1200">
                <a:latin typeface="Times" pitchFamily="18" charset="0"/>
              </a:rPr>
              <a:pPr algn="r" defTabSz="963256" eaLnBrk="1" hangingPunct="1">
                <a:lnSpc>
                  <a:spcPct val="100000"/>
                </a:lnSpc>
                <a:spcBef>
                  <a:spcPct val="0"/>
                </a:spcBef>
              </a:pPr>
              <a:t>32</a:t>
            </a:fld>
            <a:endParaRPr lang="en-US" altLang="en-US" sz="1200" dirty="0">
              <a:latin typeface="Times" pitchFamily="18" charset="0"/>
            </a:endParaRPr>
          </a:p>
        </p:txBody>
      </p:sp>
      <p:sp>
        <p:nvSpPr>
          <p:cNvPr id="100357" name="Rectangle 2"/>
          <p:cNvSpPr>
            <a:spLocks noGrp="1" noRot="1" noChangeAspect="1" noChangeArrowheads="1" noTextEdit="1"/>
          </p:cNvSpPr>
          <p:nvPr>
            <p:ph type="sldImg"/>
          </p:nvPr>
        </p:nvSpPr>
        <p:spPr>
          <a:xfrm>
            <a:off x="1257300" y="720725"/>
            <a:ext cx="4800600" cy="3600450"/>
          </a:xfrm>
          <a:ln/>
        </p:spPr>
      </p:sp>
      <p:sp>
        <p:nvSpPr>
          <p:cNvPr id="100358" name="Rectangle 3"/>
          <p:cNvSpPr>
            <a:spLocks noGrp="1" noChangeArrowheads="1"/>
          </p:cNvSpPr>
          <p:nvPr>
            <p:ph type="body" idx="1"/>
          </p:nvPr>
        </p:nvSpPr>
        <p:spPr>
          <a:noFill/>
          <a:ln/>
        </p:spPr>
        <p:txBody>
          <a:bodyPr lIns="96625" tIns="48314" rIns="96625" bIns="48314"/>
          <a:lstStyle/>
          <a:p>
            <a:r>
              <a:rPr lang="en-US" sz="1200" kern="1200" dirty="0" smtClean="0">
                <a:solidFill>
                  <a:schemeClr val="tx1"/>
                </a:solidFill>
                <a:effectLst/>
                <a:latin typeface="Arial" charset="0"/>
                <a:ea typeface="+mn-ea"/>
                <a:cs typeface="+mn-cs"/>
              </a:rPr>
              <a:t>There are two in-system programming options for you provided through TivaWare.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The Tiva serial flash loader is a short piece of code that allows programming of the flash without the need for a debugger like Code Composer Studio.  All Tiva C Series microcontrollers ship with this code preloaded in the flash.  </a:t>
            </a:r>
            <a:r>
              <a:rPr lang="en-US" dirty="0"/>
              <a:t>T</a:t>
            </a:r>
            <a:r>
              <a:rPr lang="en-US" sz="1200" kern="1200" dirty="0" smtClean="0">
                <a:solidFill>
                  <a:schemeClr val="tx1"/>
                </a:solidFill>
                <a:effectLst/>
                <a:latin typeface="Arial" charset="0"/>
                <a:ea typeface="+mn-ea"/>
                <a:cs typeface="+mn-cs"/>
              </a:rPr>
              <a:t>he loader uses the UART or SSI for communication.  It’s meant to be a production-level, low-cost method of programming the part.  The LM flash programmer can interface with this loader.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The boot loader is preloaded in ROM, or it can be programmed at the beginning of flash to act as an application loader.  You can also use it as an update mechanism for an application running on a Tiva microcontroller. This technique is called paging.  </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r>
              <a:rPr lang="en-US" dirty="0"/>
              <a:t>The boot loader can </a:t>
            </a:r>
            <a:r>
              <a:rPr lang="en-US" dirty="0" smtClean="0"/>
              <a:t>boot through the UART, SSI, I</a:t>
            </a:r>
            <a:r>
              <a:rPr lang="en-US" baseline="30000" dirty="0" smtClean="0"/>
              <a:t>2</a:t>
            </a:r>
            <a:r>
              <a:rPr lang="en-US" dirty="0" smtClean="0"/>
              <a:t>C, </a:t>
            </a:r>
            <a:r>
              <a:rPr lang="en-US" dirty="0"/>
              <a:t>CAN, Ethernet, or USB </a:t>
            </a:r>
            <a:r>
              <a:rPr lang="en-US" dirty="0" smtClean="0"/>
              <a:t>ports. </a:t>
            </a:r>
            <a:r>
              <a:rPr lang="en-US" dirty="0"/>
              <a:t>Since full source code is provided, the boot loader can</a:t>
            </a:r>
          </a:p>
          <a:p>
            <a:r>
              <a:rPr lang="en-US" dirty="0"/>
              <a:t>be completely customized.</a:t>
            </a:r>
            <a:endParaRPr lang="en-US" sz="1200" kern="1200" dirty="0">
              <a:solidFill>
                <a:schemeClr val="tx1"/>
              </a:solidFill>
              <a:effectLst/>
              <a:latin typeface="Arial" charset="0"/>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There are four fundamental clock sources on Tiva C Series devices which offer the developer </a:t>
            </a:r>
            <a:r>
              <a:rPr lang="en-US" dirty="0" smtClean="0"/>
              <a:t>very flexible choices when clocking the device. </a:t>
            </a:r>
            <a:br>
              <a:rPr lang="en-US" dirty="0" smtClean="0"/>
            </a:br>
            <a:r>
              <a:rPr lang="en-US" dirty="0" smtClean="0"/>
              <a:t/>
            </a:r>
            <a:br>
              <a:rPr lang="en-US" dirty="0" smtClean="0"/>
            </a:br>
            <a:r>
              <a:rPr lang="en-US" dirty="0" smtClean="0"/>
              <a:t>The</a:t>
            </a:r>
            <a:r>
              <a:rPr lang="en-US" sz="1200" kern="1200" dirty="0" smtClean="0">
                <a:solidFill>
                  <a:schemeClr val="tx1"/>
                </a:solidFill>
                <a:effectLst/>
                <a:latin typeface="Arial" charset="0"/>
                <a:ea typeface="+mn-ea"/>
                <a:cs typeface="+mn-cs"/>
              </a:rPr>
              <a:t> precision internal oscillator is a 16-megahertz oscillator, plus or minus three percent.  No external oscillator or crystal is required.</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The main oscillator uses an external, single-ended clock source, or an external crystal.  The precision is limited by that of the external source.</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The internal 30kHz oscillator has an accuracy of plus or minus 50 percent.  This oscillator is intended for use during deep sleep, power-saving modes when the actual clock speed is irrelevant to the function of the code.</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Last is the hibernation module clock source, which requires an external clock crystal.  The clock provides the system with a real-time clock source.</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33</a:t>
            </a:fld>
            <a:endParaRPr lang="en-US"/>
          </a:p>
        </p:txBody>
      </p:sp>
    </p:spTree>
    <p:extLst>
      <p:ext uri="{BB962C8B-B14F-4D97-AF65-F5344CB8AC3E}">
        <p14:creationId xmlns:p14="http://schemas.microsoft.com/office/powerpoint/2010/main" val="1539583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 system clock, or the CPU clock, can be driven by any of the fundamental clocks.  The internal 16MHz main oscillator, the internal 30kHz oscillator, and the external real-time oscillator.  </a:t>
            </a:r>
            <a:r>
              <a:rPr lang="en-US" dirty="0" smtClean="0"/>
              <a:t>In addition</a:t>
            </a:r>
            <a:r>
              <a:rPr lang="en-US" sz="1200" kern="1200" dirty="0" smtClean="0">
                <a:solidFill>
                  <a:schemeClr val="tx1"/>
                </a:solidFill>
                <a:effectLst/>
                <a:latin typeface="Arial" charset="0"/>
                <a:ea typeface="+mn-ea"/>
                <a:cs typeface="+mn-cs"/>
              </a:rPr>
              <a:t>, we have an internal phase lock loop or PLL that runs at 400 megahertz.  No, you can't run the CPU at 400 megahertz. Dividers limit you to 80 megahertz and below.  We also have a divider on the internal 16-megahertz oscillator, that provides four megahertz plus or minus three percent.  </a:t>
            </a:r>
          </a:p>
          <a:p>
            <a:r>
              <a:rPr lang="en-US" sz="1200" kern="1200" dirty="0" smtClean="0">
                <a:solidFill>
                  <a:schemeClr val="tx1"/>
                </a:solidFill>
                <a:effectLst/>
                <a:latin typeface="Arial" charset="0"/>
                <a:ea typeface="+mn-ea"/>
                <a:cs typeface="+mn-cs"/>
              </a:rPr>
              <a:t>You have six different clock sources that can drive the CPU.  </a:t>
            </a:r>
          </a:p>
          <a:p>
            <a:r>
              <a:rPr lang="en-US" sz="1200" kern="1200" dirty="0" smtClean="0">
                <a:solidFill>
                  <a:schemeClr val="tx1"/>
                </a:solidFill>
                <a:effectLst/>
                <a:latin typeface="Arial" charset="0"/>
                <a:ea typeface="+mn-ea"/>
                <a:cs typeface="+mn-cs"/>
              </a:rPr>
              <a:t>Only the internal 16MHz and Main oscillators can drive the PLL.</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34</a:t>
            </a:fld>
            <a:endParaRPr lang="en-US"/>
          </a:p>
        </p:txBody>
      </p:sp>
    </p:spTree>
    <p:extLst>
      <p:ext uri="{BB962C8B-B14F-4D97-AF65-F5344CB8AC3E}">
        <p14:creationId xmlns:p14="http://schemas.microsoft.com/office/powerpoint/2010/main" val="13150403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p:cNvSpPr>
            <a:spLocks noGrp="1" noChangeArrowheads="1"/>
          </p:cNvSpPr>
          <p:nvPr>
            <p:ph type="sldNum" sz="quarter" idx="5"/>
          </p:nvPr>
        </p:nvSpPr>
        <p:spPr>
          <a:noFill/>
        </p:spPr>
        <p:txBody>
          <a:bodyPr/>
          <a:lstStyle/>
          <a:p>
            <a:fld id="{EFDBCDAC-B2E2-4442-B456-8C7567F4807C}" type="slidenum">
              <a:rPr lang="en-US" smtClean="0"/>
              <a:pPr/>
              <a:t>35</a:t>
            </a:fld>
            <a:endParaRPr lang="en-US" smtClean="0"/>
          </a:p>
        </p:txBody>
      </p:sp>
      <p:sp>
        <p:nvSpPr>
          <p:cNvPr id="102403" name="Rectangle 2"/>
          <p:cNvSpPr>
            <a:spLocks noGrp="1" noRot="1" noChangeAspect="1" noChangeArrowheads="1" noTextEdit="1"/>
          </p:cNvSpPr>
          <p:nvPr>
            <p:ph type="sldImg"/>
          </p:nvPr>
        </p:nvSpPr>
        <p:spPr>
          <a:xfrm>
            <a:off x="1270000" y="730250"/>
            <a:ext cx="4775200" cy="3581400"/>
          </a:xfrm>
          <a:ln/>
        </p:spPr>
      </p:sp>
      <p:sp>
        <p:nvSpPr>
          <p:cNvPr id="102404" name="Rectangle 3"/>
          <p:cNvSpPr>
            <a:spLocks noGrp="1" noChangeArrowheads="1"/>
          </p:cNvSpPr>
          <p:nvPr>
            <p:ph type="body" idx="1"/>
          </p:nvPr>
        </p:nvSpPr>
        <p:spPr>
          <a:xfrm>
            <a:off x="985520" y="4575572"/>
            <a:ext cx="5344160" cy="4280535"/>
          </a:xfrm>
          <a:noFill/>
          <a:ln/>
        </p:spPr>
        <p:txBody>
          <a:bodyPr/>
          <a:lstStyle/>
          <a:p>
            <a:r>
              <a:rPr lang="en-US" sz="1200" kern="1200" dirty="0" smtClean="0">
                <a:solidFill>
                  <a:schemeClr val="tx1"/>
                </a:solidFill>
                <a:effectLst/>
                <a:latin typeface="Arial" charset="0"/>
                <a:ea typeface="+mn-ea"/>
                <a:cs typeface="+mn-cs"/>
              </a:rPr>
              <a:t>This is the Tiva C Series clock tree.  Its flexible implementation provides you with the different types of clocks that you need for low-power operation, for low-cost operation and for high-precision operation.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On the previous slide we looked at the possible sources for the System Clock. If you find the System Clock line on the right of this diagram and follow it back through the multiplexors you’ll find that any of the four fundamental clock sources can drive the System Clock.</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r>
              <a:rPr lang="en-US" dirty="0" smtClean="0"/>
              <a:t>As an example, let’s connect a 16MHz crystal to the inputs of the main oscillator there on the left. You should bear in mind that there are restrictions on the crystal frequency. Working our way to the right, let’s also use the PLL and divide it properly to drive the System Clock at 80MHz or below.</a:t>
            </a:r>
            <a:endParaRPr lang="en-US" dirty="0"/>
          </a:p>
          <a:p>
            <a:endParaRPr lang="en-US" dirty="0" smtClean="0"/>
          </a:p>
          <a:p>
            <a:r>
              <a:rPr lang="en-US" dirty="0" smtClean="0"/>
              <a:t>Making all those selections is simplified with the use of the </a:t>
            </a:r>
            <a:r>
              <a:rPr lang="en-US" dirty="0" err="1" smtClean="0"/>
              <a:t>TiveWare</a:t>
            </a:r>
            <a:r>
              <a:rPr lang="en-US" dirty="0" smtClean="0"/>
              <a:t> API shown at the bottom of the slide. A single line of code can make all of the choices shown to program the System Clock selections.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r>
              <a:rPr lang="en-US" sz="1200" kern="1200" dirty="0" smtClean="0">
                <a:solidFill>
                  <a:schemeClr val="tx1"/>
                </a:solidFill>
                <a:effectLst/>
                <a:latin typeface="Arial" charset="0"/>
                <a:ea typeface="+mn-ea"/>
                <a:cs typeface="+mn-cs"/>
              </a:rPr>
              <a:t>Tiva C Series general-purpose IO is extremely flexible.  Any GPIO can be an interrupt; edge-triggered on rising, falling, or both.  It can be level-sensitive </a:t>
            </a:r>
            <a:r>
              <a:rPr lang="en-US" dirty="0" smtClean="0"/>
              <a:t>to</a:t>
            </a:r>
            <a:r>
              <a:rPr lang="en-US" sz="1200" kern="1200" dirty="0" smtClean="0">
                <a:solidFill>
                  <a:schemeClr val="tx1"/>
                </a:solidFill>
                <a:effectLst/>
                <a:latin typeface="Arial" charset="0"/>
                <a:ea typeface="+mn-ea"/>
                <a:cs typeface="+mn-cs"/>
              </a:rPr>
              <a:t> high or low values.  Any GPIO can directly initiate an ADC sample sequence or a DMA transfer.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The toggle rate can be as high as the CPU clock speed on the advanced high-performance bus.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As inputs, all of the GPIO are 5V tolerant.  </a:t>
            </a:r>
          </a:p>
          <a:p>
            <a:endParaRPr lang="en-US" dirty="0" smtClean="0"/>
          </a:p>
          <a:p>
            <a:r>
              <a:rPr lang="en-US" sz="1200" kern="1200" dirty="0" smtClean="0">
                <a:solidFill>
                  <a:schemeClr val="tx1"/>
                </a:solidFill>
                <a:effectLst/>
                <a:latin typeface="Arial" charset="0"/>
                <a:ea typeface="+mn-ea"/>
                <a:cs typeface="+mn-cs"/>
              </a:rPr>
              <a:t>As outputs, the drive strength is programmable to be 2, 4 or 8mA.  The 8mA setting also allows you to configure the slew rate.</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The GPIO pins have programmable weak pull-up, pull-down, and open-drain modes.</a:t>
            </a:r>
          </a:p>
          <a:p>
            <a:endParaRPr lang="en-US" dirty="0"/>
          </a:p>
          <a:p>
            <a:r>
              <a:rPr lang="en-US" dirty="0"/>
              <a:t>T</a:t>
            </a:r>
            <a:r>
              <a:rPr lang="en-US" sz="1200" kern="1200" dirty="0" smtClean="0">
                <a:solidFill>
                  <a:schemeClr val="tx1"/>
                </a:solidFill>
                <a:effectLst/>
                <a:latin typeface="Arial" charset="0"/>
                <a:ea typeface="+mn-ea"/>
                <a:cs typeface="+mn-cs"/>
              </a:rPr>
              <a:t>he pin states can be retained during hibernation mode to correctly connect to external circuitry even while the device sleeps.</a:t>
            </a:r>
            <a:endParaRPr lang="en-US" sz="1200" kern="1200" dirty="0">
              <a:solidFill>
                <a:schemeClr val="tx1"/>
              </a:solidFill>
              <a:effectLst/>
              <a:latin typeface="Arial" charset="0"/>
              <a:ea typeface="+mn-ea"/>
              <a:cs typeface="+mn-cs"/>
            </a:endParaRPr>
          </a:p>
        </p:txBody>
      </p:sp>
      <p:sp>
        <p:nvSpPr>
          <p:cNvPr id="93188" name="Slide Number Placeholder 3"/>
          <p:cNvSpPr>
            <a:spLocks noGrp="1"/>
          </p:cNvSpPr>
          <p:nvPr>
            <p:ph type="sldNum" sz="quarter" idx="5"/>
          </p:nvPr>
        </p:nvSpPr>
        <p:spPr>
          <a:noFill/>
        </p:spPr>
        <p:txBody>
          <a:bodyPr/>
          <a:lstStyle/>
          <a:p>
            <a:fld id="{31F68D23-ECB7-4D83-BF79-188B5682EDC0}" type="slidenum">
              <a:rPr lang="en-US" smtClean="0">
                <a:latin typeface="Arial" pitchFamily="34" charset="0"/>
              </a:rPr>
              <a:pPr/>
              <a:t>36</a:t>
            </a:fld>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r>
              <a:rPr lang="en-US" sz="1200" kern="1200" dirty="0" smtClean="0">
                <a:solidFill>
                  <a:schemeClr val="tx1"/>
                </a:solidFill>
                <a:effectLst/>
                <a:latin typeface="Arial" charset="0"/>
                <a:ea typeface="+mn-ea"/>
                <a:cs typeface="+mn-cs"/>
              </a:rPr>
              <a:t>The Pin Mux Utility is a graphical interface that allows the user to easily configure the GPIO. Since the pins on Tiva C Series devices are heavily multiplexed, this configuration can be somewhat difficult.</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The utility generates hu</a:t>
            </a:r>
            <a:r>
              <a:rPr lang="en-US" dirty="0" smtClean="0"/>
              <a:t>man readable source and header files that can be included in your project regardless of the IDE that you are using.</a:t>
            </a:r>
            <a:endParaRPr lang="en-US" sz="1200" kern="1200" dirty="0">
              <a:solidFill>
                <a:schemeClr val="tx1"/>
              </a:solidFill>
              <a:effectLst/>
              <a:latin typeface="Arial" charset="0"/>
              <a:ea typeface="+mn-ea"/>
              <a:cs typeface="+mn-cs"/>
            </a:endParaRPr>
          </a:p>
        </p:txBody>
      </p:sp>
      <p:sp>
        <p:nvSpPr>
          <p:cNvPr id="93188" name="Slide Number Placeholder 3"/>
          <p:cNvSpPr>
            <a:spLocks noGrp="1"/>
          </p:cNvSpPr>
          <p:nvPr>
            <p:ph type="sldNum" sz="quarter" idx="5"/>
          </p:nvPr>
        </p:nvSpPr>
        <p:spPr>
          <a:noFill/>
        </p:spPr>
        <p:txBody>
          <a:bodyPr/>
          <a:lstStyle/>
          <a:p>
            <a:fld id="{31F68D23-ECB7-4D83-BF79-188B5682EDC0}" type="slidenum">
              <a:rPr lang="en-US" smtClean="0">
                <a:latin typeface="Arial" pitchFamily="34" charset="0"/>
              </a:rPr>
              <a:pPr/>
              <a:t>37</a:t>
            </a:fld>
            <a:endParaRPr 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r>
              <a:rPr lang="en-US" sz="1200" kern="1200" dirty="0" smtClean="0">
                <a:solidFill>
                  <a:schemeClr val="tx1"/>
                </a:solidFill>
                <a:effectLst/>
                <a:latin typeface="Arial" charset="0"/>
                <a:ea typeface="+mn-ea"/>
                <a:cs typeface="+mn-cs"/>
              </a:rPr>
              <a:t>GPIO address masking is a somewhat unusual technique for programming the GPIO port pins.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Each GPIO port has a base address, and if you look in the diagram, GPIO port D has a base address of 40058000. You can write an 8-bit value to the port directly to that base address, and all eight pins will be modified, just like has been done to GPIO ports since the earliest microcontrollers.</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If you want to modify specific bits of that port, you would have to read the value on the port pins, change the specific bits, and then write the value back out to the port. This is a read-modify-write operation fraught with issues. For instance, if an interrupt changed a pin state during this process, your code would write the wrong value to the pin.  </a:t>
            </a:r>
          </a:p>
          <a:p>
            <a:endParaRPr lang="en-US" sz="1200" kern="1200" dirty="0" smtClean="0">
              <a:solidFill>
                <a:schemeClr val="tx1"/>
              </a:solidFill>
              <a:effectLst/>
              <a:latin typeface="Arial" charset="0"/>
              <a:ea typeface="+mn-ea"/>
              <a:cs typeface="+mn-cs"/>
            </a:endParaRPr>
          </a:p>
          <a:p>
            <a:r>
              <a:rPr lang="en-US" dirty="0" smtClean="0"/>
              <a:t>On the Tiva C Series parts, each port has 256 possible addresses covering every possible combination of the port pins. The </a:t>
            </a:r>
            <a:r>
              <a:rPr lang="en-US" dirty="0" err="1" smtClean="0"/>
              <a:t>GPIOPinWrite</a:t>
            </a:r>
            <a:r>
              <a:rPr lang="en-US" dirty="0" smtClean="0"/>
              <a:t>() API uses the pin-mash and the base address to form the address that allows us to write to the specified pins. In this case, pins 1, 2 and 5. We can then write or read from those pins only.</a:t>
            </a:r>
            <a:br>
              <a:rPr lang="en-US" dirty="0" smtClean="0"/>
            </a:br>
            <a:r>
              <a:rPr lang="en-US" dirty="0" smtClean="0"/>
              <a:t/>
            </a:r>
            <a:br>
              <a:rPr lang="en-US" dirty="0" smtClean="0"/>
            </a:br>
            <a:r>
              <a:rPr lang="en-US" dirty="0" smtClean="0"/>
              <a:t>You should appreciate that this is not a software masking trick, this technique is completely in the hardware.</a:t>
            </a:r>
            <a:endParaRPr lang="en-US" sz="1200" kern="1200" dirty="0">
              <a:solidFill>
                <a:schemeClr val="tx1"/>
              </a:solidFill>
              <a:effectLst/>
              <a:latin typeface="Arial" charset="0"/>
              <a:ea typeface="+mn-ea"/>
              <a:cs typeface="+mn-cs"/>
            </a:endParaRPr>
          </a:p>
        </p:txBody>
      </p:sp>
      <p:sp>
        <p:nvSpPr>
          <p:cNvPr id="94212" name="Slide Number Placeholder 3"/>
          <p:cNvSpPr>
            <a:spLocks noGrp="1"/>
          </p:cNvSpPr>
          <p:nvPr>
            <p:ph type="sldNum" sz="quarter" idx="5"/>
          </p:nvPr>
        </p:nvSpPr>
        <p:spPr>
          <a:noFill/>
        </p:spPr>
        <p:txBody>
          <a:bodyPr/>
          <a:lstStyle/>
          <a:p>
            <a:fld id="{3E0BE65E-3B53-4D37-8C6C-82A65A59C9DD}" type="slidenum">
              <a:rPr lang="en-US" smtClean="0">
                <a:latin typeface="Arial" pitchFamily="34" charset="0"/>
              </a:rPr>
              <a:pPr/>
              <a:t>38</a:t>
            </a:fld>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Six of the pins on the TM4C123GH6PM have critical functions that are protected from accidental disruption. These are the four emulation pins and the two pins dedicated to the non </a:t>
            </a:r>
            <a:r>
              <a:rPr lang="en-US" dirty="0" err="1" smtClean="0"/>
              <a:t>maskable</a:t>
            </a:r>
            <a:r>
              <a:rPr lang="en-US" dirty="0" smtClean="0"/>
              <a:t> interrupt. </a:t>
            </a:r>
          </a:p>
          <a:p>
            <a:endParaRPr lang="en-US" dirty="0"/>
          </a:p>
          <a:p>
            <a:r>
              <a:rPr lang="en-US" dirty="0" smtClean="0"/>
              <a:t>Any write to the alternate function select, pull-up, pull-down or digital enable registers for these pins will not be stored unless the GPIOLOCK register has been unlocked.</a:t>
            </a:r>
          </a:p>
          <a:p>
            <a:endParaRPr lang="en-US" dirty="0" smtClean="0"/>
          </a:p>
          <a:p>
            <a:r>
              <a:rPr lang="en-US" dirty="0" smtClean="0"/>
              <a:t>The coding sequence shown uses direct register writes to unlock the GPIOLOCK feature of Port F pin 0. Any read of the GPIOLOCK register will return it to locked status.</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39</a:t>
            </a:fld>
            <a:endParaRPr lang="en-US"/>
          </a:p>
        </p:txBody>
      </p:sp>
    </p:spTree>
    <p:extLst>
      <p:ext uri="{BB962C8B-B14F-4D97-AF65-F5344CB8AC3E}">
        <p14:creationId xmlns:p14="http://schemas.microsoft.com/office/powerpoint/2010/main" val="2345032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1266825" y="727075"/>
            <a:ext cx="4781550" cy="3586163"/>
          </a:xfrm>
          <a:ln/>
        </p:spPr>
      </p:sp>
      <p:sp>
        <p:nvSpPr>
          <p:cNvPr id="3" name="Notes Placeholder 2"/>
          <p:cNvSpPr>
            <a:spLocks noGrp="1"/>
          </p:cNvSpPr>
          <p:nvPr>
            <p:ph type="body" idx="1"/>
          </p:nvPr>
        </p:nvSpPr>
        <p:spPr/>
        <p:txBody>
          <a:bodyPr>
            <a:normAutofit fontScale="70000" lnSpcReduction="20000"/>
          </a:bodyPr>
          <a:lstStyle/>
          <a:p>
            <a:r>
              <a:rPr lang="en-US" sz="1200" kern="1200" dirty="0" smtClean="0">
                <a:solidFill>
                  <a:schemeClr val="tx1"/>
                </a:solidFill>
                <a:effectLst/>
                <a:latin typeface="Arial" charset="0"/>
                <a:ea typeface="+mn-ea"/>
                <a:cs typeface="+mn-cs"/>
              </a:rPr>
              <a:t>Tiva C Series microcontrollers have a wide range of peripherals and capabilities.  In the figure on the left-hand side, we can see the ARM Cortex M4F core, which supports JTAG access, as well as serial wire debug for testability.</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Within the </a:t>
            </a:r>
            <a:r>
              <a:rPr lang="en-US" dirty="0" smtClean="0"/>
              <a:t>M4F is </a:t>
            </a:r>
            <a:r>
              <a:rPr lang="en-US" sz="1200" kern="1200" dirty="0" smtClean="0">
                <a:solidFill>
                  <a:schemeClr val="tx1"/>
                </a:solidFill>
                <a:effectLst/>
                <a:latin typeface="Arial" charset="0"/>
                <a:ea typeface="+mn-ea"/>
                <a:cs typeface="+mn-cs"/>
              </a:rPr>
              <a:t>the NVIC or Nested Vectored Interrupt Controller, the MPU or memory protection unit and the FPU or floating point unit. ETM is the embedded trace </a:t>
            </a:r>
            <a:r>
              <a:rPr lang="en-US" sz="1200" kern="1200" dirty="0" err="1" smtClean="0">
                <a:solidFill>
                  <a:schemeClr val="tx1"/>
                </a:solidFill>
                <a:effectLst/>
                <a:latin typeface="Arial" charset="0"/>
                <a:ea typeface="+mn-ea"/>
                <a:cs typeface="+mn-cs"/>
              </a:rPr>
              <a:t>macrocell</a:t>
            </a:r>
            <a:r>
              <a:rPr lang="en-US" sz="1200" kern="1200" dirty="0" smtClean="0">
                <a:solidFill>
                  <a:schemeClr val="tx1"/>
                </a:solidFill>
                <a:effectLst/>
                <a:latin typeface="Arial" charset="0"/>
                <a:ea typeface="+mn-ea"/>
                <a:cs typeface="+mn-cs"/>
              </a:rPr>
              <a:t> for extended testing on the device.  </a:t>
            </a:r>
          </a:p>
          <a:p>
            <a:endParaRPr lang="en-US" dirty="0"/>
          </a:p>
          <a:p>
            <a:r>
              <a:rPr lang="en-US" sz="1200" kern="1200" dirty="0" smtClean="0">
                <a:solidFill>
                  <a:schemeClr val="tx1"/>
                </a:solidFill>
                <a:effectLst/>
                <a:latin typeface="Arial" charset="0"/>
                <a:ea typeface="+mn-ea"/>
                <a:cs typeface="+mn-cs"/>
              </a:rPr>
              <a:t>The TM4C123H6PM device has 256K of flash, 32K of </a:t>
            </a:r>
            <a:r>
              <a:rPr lang="en-US" dirty="0"/>
              <a:t>SRAM, 2K of </a:t>
            </a:r>
            <a:r>
              <a:rPr lang="en-US" dirty="0" smtClean="0"/>
              <a:t>EEPROM and </a:t>
            </a:r>
            <a:r>
              <a:rPr lang="en-US" sz="1200" kern="1200" dirty="0" smtClean="0">
                <a:solidFill>
                  <a:schemeClr val="tx1"/>
                </a:solidFill>
                <a:effectLst/>
                <a:latin typeface="Arial" charset="0"/>
                <a:ea typeface="+mn-ea"/>
                <a:cs typeface="+mn-cs"/>
              </a:rPr>
              <a:t>an onboard ROM.  I'll talk about the ROM contents in a moment..</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On the analog side, there is a LDO voltage regulator for regulating the CPU voltage on the device, and 3 analog comparators.  There are two, 1Msps 12-bit ADCs. 24 input channels are connected through 12 shared inputs on this device and there is an onboard temperature sensor.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On the lower left are the serial interfaces. As many as eight UARTs, four SSI </a:t>
            </a:r>
            <a:r>
              <a:rPr lang="en-US" dirty="0" smtClean="0"/>
              <a:t>or SPI</a:t>
            </a:r>
            <a:r>
              <a:rPr lang="en-US" sz="1200" kern="1200" dirty="0" smtClean="0">
                <a:solidFill>
                  <a:schemeClr val="tx1"/>
                </a:solidFill>
                <a:effectLst/>
                <a:latin typeface="Arial" charset="0"/>
                <a:ea typeface="+mn-ea"/>
                <a:cs typeface="+mn-cs"/>
              </a:rPr>
              <a:t> ports, a USB Host/Device and On-the-Go port, </a:t>
            </a:r>
            <a:r>
              <a:rPr lang="en-US" dirty="0" smtClean="0"/>
              <a:t>2 </a:t>
            </a:r>
            <a:r>
              <a:rPr lang="en-US" sz="1200" kern="1200" dirty="0" smtClean="0">
                <a:solidFill>
                  <a:schemeClr val="tx1"/>
                </a:solidFill>
                <a:effectLst/>
                <a:latin typeface="Arial" charset="0"/>
                <a:ea typeface="+mn-ea"/>
                <a:cs typeface="+mn-cs"/>
              </a:rPr>
              <a:t>CAN ports, or as many as 6 I</a:t>
            </a:r>
            <a:r>
              <a:rPr lang="en-US" sz="1200" kern="1200" baseline="30000" dirty="0" smtClean="0">
                <a:solidFill>
                  <a:schemeClr val="tx1"/>
                </a:solidFill>
                <a:effectLst/>
                <a:latin typeface="Arial" charset="0"/>
                <a:ea typeface="+mn-ea"/>
                <a:cs typeface="+mn-cs"/>
              </a:rPr>
              <a:t>2</a:t>
            </a:r>
            <a:r>
              <a:rPr lang="en-US" sz="1200" kern="1200" dirty="0" smtClean="0">
                <a:solidFill>
                  <a:schemeClr val="tx1"/>
                </a:solidFill>
                <a:effectLst/>
                <a:latin typeface="Arial" charset="0"/>
                <a:ea typeface="+mn-ea"/>
                <a:cs typeface="+mn-cs"/>
              </a:rPr>
              <a:t>C ports.  In each case I said  “as many as” because most of the 64-pins on this device are heavily multiplexed and the number of peripherals that reach the pins will be determined by your decision with regard to that.</a:t>
            </a:r>
          </a:p>
          <a:p>
            <a:endParaRPr lang="en-US" dirty="0"/>
          </a:p>
          <a:p>
            <a:r>
              <a:rPr lang="en-US" sz="1200" kern="1200" dirty="0" smtClean="0">
                <a:solidFill>
                  <a:schemeClr val="tx1"/>
                </a:solidFill>
                <a:effectLst/>
                <a:latin typeface="Arial" charset="0"/>
                <a:ea typeface="+mn-ea"/>
                <a:cs typeface="+mn-cs"/>
              </a:rPr>
              <a:t>In the lower middle are the motion control modules. These modules provide 16 PWM outputs with dead band generation for H bridge circuitry protection . Two quadrature encoder inputs are included .  </a:t>
            </a:r>
            <a:endParaRPr lang="en-US" dirty="0"/>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On the lower right are the clocks, reset and system control .  The clock tree is very flexible on these devices . Below that is the </a:t>
            </a:r>
            <a:r>
              <a:rPr lang="en-US" sz="1200" kern="1200" dirty="0" err="1" smtClean="0">
                <a:solidFill>
                  <a:schemeClr val="tx1"/>
                </a:solidFill>
                <a:effectLst/>
                <a:latin typeface="Arial" charset="0"/>
                <a:ea typeface="+mn-ea"/>
                <a:cs typeface="+mn-cs"/>
              </a:rPr>
              <a:t>SysTick</a:t>
            </a:r>
            <a:r>
              <a:rPr lang="en-US" sz="1200" kern="1200" dirty="0" smtClean="0">
                <a:solidFill>
                  <a:schemeClr val="tx1"/>
                </a:solidFill>
                <a:effectLst/>
                <a:latin typeface="Arial" charset="0"/>
                <a:ea typeface="+mn-ea"/>
                <a:cs typeface="+mn-cs"/>
              </a:rPr>
              <a:t> timer which can be used as a general-purpose timer or as the heartbeat timer for an operating system.  Below that are the 12 general-purpose timers .  These can be configured for PWM or capture and compare purposes .  They can also be flexibly set up as 16, 32 or 64 bit timers .  There are two watchdog timers , each on a separate clock source .  As many as 43 general-purpose I/O and a 32 channel DMA .There is a internal precision oscillator requiring no external components and a hibernate module that includes a Real-Time clock and battery-backed SRAM .  </a:t>
            </a:r>
          </a:p>
          <a:p>
            <a:endParaRPr lang="en-US" dirty="0"/>
          </a:p>
          <a:p>
            <a:r>
              <a:rPr lang="en-US" sz="1200" kern="1200" dirty="0" smtClean="0">
                <a:solidFill>
                  <a:schemeClr val="tx1"/>
                </a:solidFill>
                <a:effectLst/>
                <a:latin typeface="Arial" charset="0"/>
                <a:ea typeface="+mn-ea"/>
                <a:cs typeface="+mn-cs"/>
              </a:rPr>
              <a:t>These parts have power consumption as low as 370 </a:t>
            </a:r>
            <a:r>
              <a:rPr lang="en-US" sz="1200" kern="1200" dirty="0" err="1" smtClean="0">
                <a:solidFill>
                  <a:schemeClr val="tx1"/>
                </a:solidFill>
                <a:effectLst/>
                <a:latin typeface="Arial" charset="0"/>
                <a:ea typeface="+mn-ea"/>
                <a:cs typeface="+mn-cs"/>
              </a:rPr>
              <a:t>microamps</a:t>
            </a:r>
            <a:r>
              <a:rPr lang="en-US" sz="1200" kern="1200" dirty="0" smtClean="0">
                <a:solidFill>
                  <a:schemeClr val="tx1"/>
                </a:solidFill>
                <a:effectLst/>
                <a:latin typeface="Arial" charset="0"/>
                <a:ea typeface="+mn-ea"/>
                <a:cs typeface="+mn-cs"/>
              </a:rPr>
              <a:t> per megahertz, 500 microseconds wake-up from low power modes, and </a:t>
            </a:r>
            <a:r>
              <a:rPr lang="en-US" sz="1200" kern="1200" dirty="0" err="1" smtClean="0">
                <a:solidFill>
                  <a:schemeClr val="tx1"/>
                </a:solidFill>
                <a:effectLst/>
                <a:latin typeface="Arial" charset="0"/>
                <a:ea typeface="+mn-ea"/>
                <a:cs typeface="+mn-cs"/>
              </a:rPr>
              <a:t>realtime</a:t>
            </a:r>
            <a:r>
              <a:rPr lang="en-US" sz="1200" kern="1200" dirty="0" smtClean="0">
                <a:solidFill>
                  <a:schemeClr val="tx1"/>
                </a:solidFill>
                <a:effectLst/>
                <a:latin typeface="Arial" charset="0"/>
                <a:ea typeface="+mn-ea"/>
                <a:cs typeface="+mn-cs"/>
              </a:rPr>
              <a:t> clock currents as low as 1.7 </a:t>
            </a:r>
            <a:r>
              <a:rPr lang="en-US" sz="1200" kern="1200" dirty="0" err="1" smtClean="0">
                <a:solidFill>
                  <a:schemeClr val="tx1"/>
                </a:solidFill>
                <a:effectLst/>
                <a:latin typeface="Arial" charset="0"/>
                <a:ea typeface="+mn-ea"/>
                <a:cs typeface="+mn-cs"/>
              </a:rPr>
              <a:t>microamps</a:t>
            </a:r>
            <a:r>
              <a:rPr lang="en-US" sz="1200" kern="1200" dirty="0" smtClean="0">
                <a:solidFill>
                  <a:schemeClr val="tx1"/>
                </a:solidFill>
                <a:effectLst/>
                <a:latin typeface="Arial" charset="0"/>
                <a:ea typeface="+mn-ea"/>
                <a:cs typeface="+mn-cs"/>
              </a:rPr>
              <a:t>. Power control is provided for both internal and external circuitry .  </a:t>
            </a:r>
            <a:endParaRPr lang="en-US" dirty="0"/>
          </a:p>
        </p:txBody>
      </p:sp>
      <p:sp>
        <p:nvSpPr>
          <p:cNvPr id="69636" name="Slide Number Placeholder 3"/>
          <p:cNvSpPr>
            <a:spLocks noGrp="1"/>
          </p:cNvSpPr>
          <p:nvPr>
            <p:ph type="sldNum" sz="quarter" idx="5"/>
          </p:nvPr>
        </p:nvSpPr>
        <p:spPr>
          <a:noFill/>
        </p:spPr>
        <p:txBody>
          <a:bodyPr/>
          <a:lstStyle/>
          <a:p>
            <a:fld id="{CCE8DD4A-20DB-43B8-93FA-D3734F2B6301}" type="slidenum">
              <a:rPr lang="en-US" smtClean="0">
                <a:latin typeface="Arial" pitchFamily="34" charset="0"/>
              </a:rPr>
              <a:pPr/>
              <a:t>4</a:t>
            </a:fld>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Lab three is your first chance to write some real code from a blank page.  If you don't understand what a TivaWare API function call does or what a parameter means, pause the video and look it up in the user guides.  We've provided plenty of explanation in the lab steps, but make sure that you take the time to comprehend what's going on, rather than skipping to the solution.  Your hard work will be rewarded.</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40</a:t>
            </a:fld>
            <a:endParaRPr lang="en-US"/>
          </a:p>
        </p:txBody>
      </p:sp>
    </p:spTree>
    <p:extLst>
      <p:ext uri="{BB962C8B-B14F-4D97-AF65-F5344CB8AC3E}">
        <p14:creationId xmlns:p14="http://schemas.microsoft.com/office/powerpoint/2010/main" val="16080296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a:t>
            </a:r>
            <a:r>
              <a:rPr lang="en-US" sz="1200" kern="1200" dirty="0" smtClean="0">
                <a:solidFill>
                  <a:schemeClr val="tx1"/>
                </a:solidFill>
                <a:effectLst/>
                <a:latin typeface="Arial" charset="0"/>
                <a:ea typeface="+mn-ea"/>
                <a:cs typeface="+mn-cs"/>
              </a:rPr>
              <a:t>hapter four of the workshop you'll become familiar with interrupts and the timers.  You'll use the timer to generate interrupts to the main routine.  If you're not already familiar with the concept of microcontroller interrupts and interrupt service routines, now would be a good time to look up that topic online.</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41</a:t>
            </a:fld>
            <a:endParaRPr lang="en-US"/>
          </a:p>
        </p:txBody>
      </p:sp>
    </p:spTree>
    <p:extLst>
      <p:ext uri="{BB962C8B-B14F-4D97-AF65-F5344CB8AC3E}">
        <p14:creationId xmlns:p14="http://schemas.microsoft.com/office/powerpoint/2010/main" val="28322163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sz="1200" kern="1200" dirty="0" smtClean="0">
                <a:solidFill>
                  <a:schemeClr val="tx1"/>
                </a:solidFill>
                <a:effectLst/>
                <a:latin typeface="Arial" charset="0"/>
                <a:ea typeface="+mn-ea"/>
                <a:cs typeface="+mn-cs"/>
              </a:rPr>
              <a:t>The Tiva C Series Nested Vectored Interrupt Controller, or NVIC, is tightly coupled to the central processing unit.  It handles all of the exceptions and interrupts that come into the CPU.  There are eight programmable priority levels and priority grouping.  In most microcontroller interrupt vector tables, the priority levels for each peripheral are set by the manufacturer, and you have no input into what they are.  That's not the case on this device.  You can reprogram the priorities as you like.</a:t>
            </a:r>
          </a:p>
          <a:p>
            <a:r>
              <a:rPr lang="en-US" sz="1200" kern="1200" dirty="0" smtClean="0">
                <a:solidFill>
                  <a:schemeClr val="tx1"/>
                </a:solidFill>
                <a:effectLst/>
                <a:latin typeface="Arial" charset="0"/>
                <a:ea typeface="+mn-ea"/>
                <a:cs typeface="+mn-cs"/>
              </a:rPr>
              <a:t>This device has 7 system level exceptions and 65 peripheral interrupts.  It has automatic state save and restore for entering and exiting Interrupt Service Routines, as well as automatic reading of the vector table entry to quickly facilitate this process.</a:t>
            </a:r>
          </a:p>
          <a:p>
            <a:r>
              <a:rPr lang="en-US" sz="1200" kern="1200" dirty="0" smtClean="0">
                <a:solidFill>
                  <a:schemeClr val="tx1"/>
                </a:solidFill>
                <a:effectLst/>
                <a:latin typeface="Arial" charset="0"/>
                <a:ea typeface="+mn-ea"/>
                <a:cs typeface="+mn-cs"/>
              </a:rPr>
              <a:t>One of the first rules that you learn when programming interrupts on a microcontroller is to not nest interrupts, but sometimes you need to nest the interrupts.  For instance, you need to get to a very low latency motor control or device.  You need to get to it very quickly, and you have other interrupts that take too long. Those long ISRs will need to be interruptible. On most microcontrollers </a:t>
            </a:r>
            <a:r>
              <a:rPr lang="en-US" dirty="0" smtClean="0"/>
              <a:t>you will have to program this tedious process in software</a:t>
            </a:r>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On the Tiva C Series devices, you can do it by programming the NVIC hardware.  You can make interrupts preemptive, and you can nest them. Interrupts can also be tail-chained, which is something I'll explain in the next few slides.  Interrupts are deterministic.  They're always either 12 cycles or 6 cycles if they're tail-chained.  </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Taking a look at the diagram at the bottom, we can see this is an application with a two interrupts.  From left to the right, the first </a:t>
            </a:r>
            <a:r>
              <a:rPr lang="en-US" dirty="0" smtClean="0"/>
              <a:t>interrupt</a:t>
            </a:r>
            <a:r>
              <a:rPr lang="en-US" sz="1200" kern="1200" dirty="0" smtClean="0">
                <a:solidFill>
                  <a:schemeClr val="tx1"/>
                </a:solidFill>
                <a:effectLst/>
                <a:latin typeface="Arial" charset="0"/>
                <a:ea typeface="+mn-ea"/>
                <a:cs typeface="+mn-cs"/>
              </a:rPr>
              <a:t> that goes off is </a:t>
            </a:r>
            <a:r>
              <a:rPr lang="en-US" dirty="0" smtClean="0"/>
              <a:t>for</a:t>
            </a:r>
            <a:r>
              <a:rPr lang="en-US" sz="1200" kern="1200" dirty="0" smtClean="0">
                <a:solidFill>
                  <a:schemeClr val="tx1"/>
                </a:solidFill>
                <a:effectLst/>
                <a:latin typeface="Arial" charset="0"/>
                <a:ea typeface="+mn-ea"/>
                <a:cs typeface="+mn-cs"/>
              </a:rPr>
              <a:t> motor control. Motor control requires extremely low latency.  You can't wait.  You must act on the interrupt quickly.  </a:t>
            </a:r>
          </a:p>
          <a:p>
            <a:r>
              <a:rPr lang="en-US" dirty="0" smtClean="0"/>
              <a:t>The second interrupt is a repeat of the first.</a:t>
            </a: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In the third instance, a communication interrupt like the CAN has started operation.  Communication interrupts using involve FIFO’s and buffers, so they can wait. When the motor control interrupt arrives, </a:t>
            </a:r>
            <a:r>
              <a:rPr lang="en-US" dirty="0"/>
              <a:t>w</a:t>
            </a:r>
            <a:r>
              <a:rPr lang="en-US" sz="1200" kern="1200" dirty="0" smtClean="0">
                <a:solidFill>
                  <a:schemeClr val="tx1"/>
                </a:solidFill>
                <a:effectLst/>
                <a:latin typeface="Arial" charset="0"/>
                <a:ea typeface="+mn-ea"/>
                <a:cs typeface="+mn-cs"/>
              </a:rPr>
              <a:t>e can't wait for the communications ISR to complete, the motor control ISR must preempt it.</a:t>
            </a:r>
          </a:p>
          <a:p>
            <a:r>
              <a:rPr lang="en-US" dirty="0" smtClean="0"/>
              <a:t>The remaining instances are further examples. Remember that the nesting behavior is programmed into the NVIC hardware.</a:t>
            </a:r>
            <a:endParaRPr lang="en-US" dirty="0" smtClean="0">
              <a:latin typeface="Arial" pitchFamily="34" charset="0"/>
            </a:endParaRPr>
          </a:p>
        </p:txBody>
      </p:sp>
      <p:sp>
        <p:nvSpPr>
          <p:cNvPr id="78852" name="Slide Number Placeholder 3"/>
          <p:cNvSpPr>
            <a:spLocks noGrp="1"/>
          </p:cNvSpPr>
          <p:nvPr>
            <p:ph type="sldNum" sz="quarter" idx="5"/>
          </p:nvPr>
        </p:nvSpPr>
        <p:spPr>
          <a:noFill/>
        </p:spPr>
        <p:txBody>
          <a:bodyPr/>
          <a:lstStyle/>
          <a:p>
            <a:fld id="{AEA01BA5-8EBA-4743-8B85-E588A728404A}" type="slidenum">
              <a:rPr lang="en-US" smtClean="0">
                <a:latin typeface="Arial" pitchFamily="34" charset="0"/>
              </a:rPr>
              <a:pPr/>
              <a:t>42</a:t>
            </a:fld>
            <a:endParaRPr lang="en-US" dirty="0"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1C90B18F-D479-4871-B728-F50009C864E2}" type="slidenum">
              <a:rPr lang="en-US" smtClean="0"/>
              <a:pPr/>
              <a:t>43</a:t>
            </a:fld>
            <a:endParaRPr lang="en-US" smtClean="0"/>
          </a:p>
        </p:txBody>
      </p:sp>
      <p:sp>
        <p:nvSpPr>
          <p:cNvPr id="89091" name="Rectangle 2"/>
          <p:cNvSpPr>
            <a:spLocks noGrp="1" noRot="1" noChangeAspect="1" noChangeArrowheads="1" noTextEdit="1"/>
          </p:cNvSpPr>
          <p:nvPr>
            <p:ph type="sldImg"/>
          </p:nvPr>
        </p:nvSpPr>
        <p:spPr>
          <a:xfrm>
            <a:off x="1258888" y="720725"/>
            <a:ext cx="4800600" cy="3600450"/>
          </a:xfrm>
          <a:ln/>
        </p:spPr>
      </p:sp>
      <p:sp>
        <p:nvSpPr>
          <p:cNvPr id="89092" name="Rectangle 3"/>
          <p:cNvSpPr>
            <a:spLocks noGrp="1" noChangeArrowheads="1"/>
          </p:cNvSpPr>
          <p:nvPr>
            <p:ph type="body" idx="1"/>
          </p:nvPr>
        </p:nvSpPr>
        <p:spPr>
          <a:xfrm>
            <a:off x="978746" y="4558904"/>
            <a:ext cx="5359401" cy="4322206"/>
          </a:xfrm>
          <a:noFill/>
          <a:ln/>
        </p:spPr>
        <p:txBody>
          <a:bodyPr/>
          <a:lstStyle/>
          <a:p>
            <a:r>
              <a:rPr lang="en-US" sz="1200" kern="1200" dirty="0" smtClean="0">
                <a:solidFill>
                  <a:schemeClr val="tx1"/>
                </a:solidFill>
                <a:effectLst/>
                <a:latin typeface="Arial" charset="0"/>
                <a:ea typeface="+mn-ea"/>
                <a:cs typeface="+mn-cs"/>
              </a:rPr>
              <a:t>Tail-chaining reduces interrupt latency. In this diagram, two interrupts go off at the same time:  IRQ1, which is the higher priority, and IRQ2.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In a typical processor, the state of the processor would be pushed </a:t>
            </a:r>
            <a:r>
              <a:rPr lang="en-US" sz="1200" kern="1200" dirty="0" err="1" smtClean="0">
                <a:solidFill>
                  <a:schemeClr val="tx1"/>
                </a:solidFill>
                <a:effectLst/>
                <a:latin typeface="Arial" charset="0"/>
                <a:ea typeface="+mn-ea"/>
                <a:cs typeface="+mn-cs"/>
              </a:rPr>
              <a:t>ontot</a:t>
            </a:r>
            <a:r>
              <a:rPr lang="en-US" sz="1200" kern="1200" dirty="0" smtClean="0">
                <a:solidFill>
                  <a:schemeClr val="tx1"/>
                </a:solidFill>
                <a:effectLst/>
                <a:latin typeface="Arial" charset="0"/>
                <a:ea typeface="+mn-ea"/>
                <a:cs typeface="+mn-cs"/>
              </a:rPr>
              <a:t> the stack, the highest priority interrupt service routine would run, the state of the processor would be popped off the stack. At this point the interrupt controller would detect that there was another interrupt pending, and repeat the process for the lower priority interrupt.</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Note that the pop and the push right in the middle are doing the exact same thing but in opposite directions … there's really no need to do those. Cortex M4 interrupt handling is done in hardware.  We have a very short push at the beginning, and then we see that ISR1 runs. The NVIC detects that another interrupt is pending … it simply transfers execution to the pending interrupt's ISR. This process takes 6 cycles. When the second ISR completes and no other interrupts are pending, the state of the processor is restored.</a:t>
            </a:r>
          </a:p>
          <a:p>
            <a:endParaRPr lang="en-US" dirty="0"/>
          </a:p>
          <a:p>
            <a:r>
              <a:rPr lang="en-US" sz="1200" kern="1200" dirty="0" smtClean="0">
                <a:solidFill>
                  <a:schemeClr val="tx1"/>
                </a:solidFill>
                <a:effectLst/>
                <a:latin typeface="Arial" charset="0"/>
                <a:ea typeface="+mn-ea"/>
                <a:cs typeface="+mn-cs"/>
              </a:rPr>
              <a:t>This will result a significant decrease in interrupt latency in the typical interrupt driven system.</a:t>
            </a:r>
            <a:endParaRPr lang="en-US" i="1"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sldNum" sz="quarter" idx="5"/>
          </p:nvPr>
        </p:nvSpPr>
        <p:spPr>
          <a:noFill/>
        </p:spPr>
        <p:txBody>
          <a:bodyPr/>
          <a:lstStyle/>
          <a:p>
            <a:fld id="{C595642B-717E-4CCC-BE96-7F9F2389E60B}" type="slidenum">
              <a:rPr lang="en-US" smtClean="0"/>
              <a:pPr/>
              <a:t>44</a:t>
            </a:fld>
            <a:endParaRPr lang="en-US" smtClean="0"/>
          </a:p>
        </p:txBody>
      </p:sp>
      <p:sp>
        <p:nvSpPr>
          <p:cNvPr id="90115" name="Rectangle 2"/>
          <p:cNvSpPr>
            <a:spLocks noGrp="1" noRot="1" noChangeAspect="1" noChangeArrowheads="1" noTextEdit="1"/>
          </p:cNvSpPr>
          <p:nvPr>
            <p:ph type="sldImg"/>
          </p:nvPr>
        </p:nvSpPr>
        <p:spPr>
          <a:xfrm>
            <a:off x="1258888" y="720725"/>
            <a:ext cx="4800600" cy="3600450"/>
          </a:xfrm>
          <a:ln/>
        </p:spPr>
      </p:sp>
      <p:sp>
        <p:nvSpPr>
          <p:cNvPr id="90116" name="Rectangle 3"/>
          <p:cNvSpPr>
            <a:spLocks noGrp="1" noChangeArrowheads="1"/>
          </p:cNvSpPr>
          <p:nvPr>
            <p:ph type="body" idx="1"/>
          </p:nvPr>
        </p:nvSpPr>
        <p:spPr>
          <a:xfrm>
            <a:off x="978746" y="4558904"/>
            <a:ext cx="5359401" cy="4322206"/>
          </a:xfrm>
          <a:noFill/>
          <a:ln/>
        </p:spPr>
        <p:txBody>
          <a:bodyPr/>
          <a:lstStyle/>
          <a:p>
            <a:r>
              <a:rPr lang="en-US" sz="1200" kern="1200" dirty="0" smtClean="0">
                <a:solidFill>
                  <a:schemeClr val="tx1"/>
                </a:solidFill>
                <a:effectLst/>
                <a:latin typeface="Arial" charset="0"/>
                <a:ea typeface="+mn-ea"/>
                <a:cs typeface="+mn-cs"/>
              </a:rPr>
              <a:t>The next NVIC operation we’ll look at is called pre-emption.  The NVIC allows pre-emption of the pop or push process.  </a:t>
            </a:r>
          </a:p>
          <a:p>
            <a:r>
              <a:rPr lang="en-US" dirty="0" smtClean="0"/>
              <a:t>In </a:t>
            </a:r>
            <a:r>
              <a:rPr lang="en-US" sz="1200" kern="1200" dirty="0" smtClean="0">
                <a:solidFill>
                  <a:schemeClr val="tx1"/>
                </a:solidFill>
                <a:effectLst/>
                <a:latin typeface="Arial" charset="0"/>
                <a:ea typeface="+mn-ea"/>
                <a:cs typeface="+mn-cs"/>
              </a:rPr>
              <a:t>the diagram we can see that a second interrupt was detected while the interrupt controller was restoring the processor state from the first.</a:t>
            </a:r>
          </a:p>
          <a:p>
            <a:r>
              <a:rPr lang="en-US" sz="1200" kern="1200" dirty="0" smtClean="0">
                <a:solidFill>
                  <a:schemeClr val="tx1"/>
                </a:solidFill>
                <a:effectLst/>
                <a:latin typeface="Arial" charset="0"/>
                <a:ea typeface="+mn-ea"/>
                <a:cs typeface="+mn-cs"/>
              </a:rPr>
              <a:t>The typical processor is unable to do anything about the situation.  It continues its pop process.  It then pushes the state of the processor for the second interrupt, resulting in many CPU cycles being wasted.</a:t>
            </a:r>
          </a:p>
          <a:p>
            <a:r>
              <a:rPr lang="en-US" sz="1200" kern="1200" dirty="0" smtClean="0">
                <a:solidFill>
                  <a:schemeClr val="tx1"/>
                </a:solidFill>
                <a:effectLst/>
                <a:latin typeface="Arial" charset="0"/>
                <a:ea typeface="+mn-ea"/>
                <a:cs typeface="+mn-cs"/>
              </a:rPr>
              <a:t>On the Cortex M4</a:t>
            </a:r>
            <a:r>
              <a:rPr lang="en-US" dirty="0"/>
              <a:t> </a:t>
            </a:r>
            <a:r>
              <a:rPr lang="en-US" dirty="0" smtClean="0"/>
              <a:t>NVIC, the second interrupt will pre-empt the pop process and trigger a tail-chaining event, again decreasing interrupt latency.</a:t>
            </a:r>
            <a:endParaRPr lang="en-US" sz="1200" kern="1200" dirty="0">
              <a:solidFill>
                <a:schemeClr val="tx1"/>
              </a:solidFill>
              <a:effectLst/>
              <a:latin typeface="Arial" charset="0"/>
              <a:ea typeface="+mn-ea"/>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5"/>
          <p:cNvSpPr>
            <a:spLocks noGrp="1" noChangeArrowheads="1"/>
          </p:cNvSpPr>
          <p:nvPr>
            <p:ph type="sldNum" sz="quarter" idx="5"/>
          </p:nvPr>
        </p:nvSpPr>
        <p:spPr>
          <a:noFill/>
        </p:spPr>
        <p:txBody>
          <a:bodyPr/>
          <a:lstStyle/>
          <a:p>
            <a:fld id="{6BC9171D-9396-4576-B1DF-3EE1DD442EEC}" type="slidenum">
              <a:rPr lang="en-US" smtClean="0"/>
              <a:pPr/>
              <a:t>45</a:t>
            </a:fld>
            <a:endParaRPr lang="en-US" smtClean="0"/>
          </a:p>
        </p:txBody>
      </p:sp>
      <p:sp>
        <p:nvSpPr>
          <p:cNvPr id="91139" name="Rectangle 2"/>
          <p:cNvSpPr>
            <a:spLocks noGrp="1" noRot="1" noChangeAspect="1" noChangeArrowheads="1" noTextEdit="1"/>
          </p:cNvSpPr>
          <p:nvPr>
            <p:ph type="sldImg"/>
          </p:nvPr>
        </p:nvSpPr>
        <p:spPr>
          <a:xfrm>
            <a:off x="1257300" y="720725"/>
            <a:ext cx="4800600" cy="3600450"/>
          </a:xfrm>
          <a:ln/>
        </p:spPr>
      </p:sp>
      <p:sp>
        <p:nvSpPr>
          <p:cNvPr id="91140" name="Rectangle 3"/>
          <p:cNvSpPr>
            <a:spLocks noGrp="1" noChangeArrowheads="1"/>
          </p:cNvSpPr>
          <p:nvPr>
            <p:ph type="body" idx="1"/>
          </p:nvPr>
        </p:nvSpPr>
        <p:spPr>
          <a:xfrm>
            <a:off x="731520" y="4560570"/>
            <a:ext cx="5852160" cy="4320540"/>
          </a:xfrm>
          <a:noFill/>
          <a:ln/>
        </p:spPr>
        <p:txBody>
          <a:bodyPr/>
          <a:lstStyle/>
          <a:p>
            <a:r>
              <a:rPr lang="en-US" sz="1200" kern="1200" dirty="0" smtClean="0">
                <a:solidFill>
                  <a:schemeClr val="tx1"/>
                </a:solidFill>
                <a:effectLst/>
                <a:latin typeface="Arial" charset="0"/>
                <a:ea typeface="+mn-ea"/>
                <a:cs typeface="+mn-cs"/>
              </a:rPr>
              <a:t>The next NVIC issue to look at is late arrival.  In this case, the lower priority interrupt, IRQ2, goes off just before the higher priority interrupt. </a:t>
            </a:r>
          </a:p>
          <a:p>
            <a:r>
              <a:rPr lang="en-US" sz="1200" kern="1200" dirty="0" smtClean="0">
                <a:solidFill>
                  <a:schemeClr val="tx1"/>
                </a:solidFill>
                <a:effectLst/>
                <a:latin typeface="Arial" charset="0"/>
                <a:ea typeface="+mn-ea"/>
                <a:cs typeface="+mn-cs"/>
              </a:rPr>
              <a:t>In a typical processor, it would be pushing the status of the processor for IRQ2.  As soon as it detected that there was a higher priority interrupt, it would finish the push, start a second push, and then go through the entire normal sequence. The cycles required to perform the extra push operation are completely wasted.</a:t>
            </a:r>
          </a:p>
          <a:p>
            <a:r>
              <a:rPr lang="en-US" dirty="0" smtClean="0"/>
              <a:t>In t</a:t>
            </a:r>
            <a:r>
              <a:rPr lang="en-US" sz="1200" kern="1200" dirty="0" smtClean="0">
                <a:solidFill>
                  <a:schemeClr val="tx1"/>
                </a:solidFill>
                <a:effectLst/>
                <a:latin typeface="Arial" charset="0"/>
                <a:ea typeface="+mn-ea"/>
                <a:cs typeface="+mn-cs"/>
              </a:rPr>
              <a:t>he Cortex-M4, the NVIC will detect that a higher priority interrupt has occurred.  It will simply transfer execution to ISR1 instead of ISR2 and run ISR1.  At the end of the interrupt service routine, it will then tail-chain into ISR2.  </a:t>
            </a:r>
            <a:r>
              <a:rPr lang="en-US" dirty="0" smtClean="0"/>
              <a:t>Again, a</a:t>
            </a:r>
            <a:r>
              <a:rPr lang="en-US" sz="1200" kern="1200" dirty="0" smtClean="0">
                <a:solidFill>
                  <a:schemeClr val="tx1"/>
                </a:solidFill>
                <a:effectLst/>
                <a:latin typeface="Arial" charset="0"/>
                <a:ea typeface="+mn-ea"/>
                <a:cs typeface="+mn-cs"/>
              </a:rPr>
              <a:t> significant savings in terms of interrupt latency.</a:t>
            </a:r>
            <a:endParaRPr lang="en-US" sz="1200" kern="1200" dirty="0">
              <a:solidFill>
                <a:schemeClr val="tx1"/>
              </a:solidFill>
              <a:effectLst/>
              <a:latin typeface="Arial" charset="0"/>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p:spPr>
        <p:txBody>
          <a:bodyPr/>
          <a:lstStyle/>
          <a:p>
            <a:fld id="{A631AEC8-42A1-4228-A160-E8E3524989FB}" type="slidenum">
              <a:rPr lang="en-US" smtClean="0"/>
              <a:pPr/>
              <a:t>46</a:t>
            </a:fld>
            <a:endParaRPr lang="en-US" smtClean="0"/>
          </a:p>
        </p:txBody>
      </p:sp>
      <p:sp>
        <p:nvSpPr>
          <p:cNvPr id="88067" name="Rectangle 2"/>
          <p:cNvSpPr>
            <a:spLocks noGrp="1" noRot="1" noChangeAspect="1" noChangeArrowheads="1" noTextEdit="1"/>
          </p:cNvSpPr>
          <p:nvPr>
            <p:ph type="sldImg"/>
          </p:nvPr>
        </p:nvSpPr>
        <p:spPr>
          <a:xfrm>
            <a:off x="1270000" y="730250"/>
            <a:ext cx="4775200" cy="3581400"/>
          </a:xfrm>
          <a:ln/>
        </p:spPr>
      </p:sp>
      <p:sp>
        <p:nvSpPr>
          <p:cNvPr id="88068" name="Rectangle 3"/>
          <p:cNvSpPr>
            <a:spLocks noGrp="1" noChangeArrowheads="1"/>
          </p:cNvSpPr>
          <p:nvPr>
            <p:ph type="body" idx="1"/>
          </p:nvPr>
        </p:nvSpPr>
        <p:spPr>
          <a:xfrm>
            <a:off x="985520" y="4575572"/>
            <a:ext cx="5344160" cy="4280535"/>
          </a:xfrm>
          <a:noFill/>
          <a:ln/>
        </p:spPr>
        <p:txBody>
          <a:bodyPr/>
          <a:lstStyle/>
          <a:p>
            <a:r>
              <a:rPr lang="en-US" dirty="0" smtClean="0"/>
              <a:t>C</a:t>
            </a:r>
            <a:r>
              <a:rPr lang="en-US" sz="1200" kern="1200" dirty="0" smtClean="0">
                <a:solidFill>
                  <a:schemeClr val="tx1"/>
                </a:solidFill>
                <a:effectLst/>
                <a:latin typeface="Arial" charset="0"/>
                <a:ea typeface="+mn-ea"/>
                <a:cs typeface="+mn-cs"/>
              </a:rPr>
              <a:t>ortex M4 interrupt handling</a:t>
            </a:r>
            <a:r>
              <a:rPr lang="en-US" dirty="0"/>
              <a:t> </a:t>
            </a:r>
            <a:r>
              <a:rPr lang="en-US" dirty="0" smtClean="0"/>
              <a:t>is</a:t>
            </a:r>
            <a:r>
              <a:rPr lang="en-US" sz="1200" kern="1200" dirty="0" smtClean="0">
                <a:solidFill>
                  <a:schemeClr val="tx1"/>
                </a:solidFill>
                <a:effectLst/>
                <a:latin typeface="Arial" charset="0"/>
                <a:ea typeface="+mn-ea"/>
                <a:cs typeface="+mn-cs"/>
              </a:rPr>
              <a:t> totally automatic, s there's no instruction overhead. On entry the device automatically pushes registers R0 through R3, R2, the LR, the PSR, and the program counter onto the stack.  In parallel, </a:t>
            </a:r>
            <a:r>
              <a:rPr lang="en-US" dirty="0"/>
              <a:t>the address </a:t>
            </a:r>
            <a:r>
              <a:rPr lang="en-US" dirty="0" smtClean="0"/>
              <a:t> of the applicable </a:t>
            </a:r>
            <a:r>
              <a:rPr lang="en-US" sz="1200" kern="1200" dirty="0" smtClean="0">
                <a:solidFill>
                  <a:schemeClr val="tx1"/>
                </a:solidFill>
                <a:effectLst/>
                <a:latin typeface="Arial" charset="0"/>
                <a:ea typeface="+mn-ea"/>
                <a:cs typeface="+mn-cs"/>
              </a:rPr>
              <a:t>interrupt service routine is pre-fetched onto the instruction bus.  The ISR is then ready to start executing as soon as the last stack push is complete. </a:t>
            </a:r>
          </a:p>
          <a:p>
            <a:r>
              <a:rPr lang="en-US" sz="1200" kern="1200" dirty="0" smtClean="0">
                <a:solidFill>
                  <a:schemeClr val="tx1"/>
                </a:solidFill>
                <a:effectLst/>
                <a:latin typeface="Arial" charset="0"/>
                <a:ea typeface="+mn-ea"/>
                <a:cs typeface="+mn-cs"/>
              </a:rPr>
              <a:t>On the exit side, the processor state is automatically restored from the stack.  In parallel, the </a:t>
            </a:r>
            <a:r>
              <a:rPr lang="en-US" dirty="0" smtClean="0"/>
              <a:t>address </a:t>
            </a:r>
            <a:r>
              <a:rPr lang="en-US" dirty="0"/>
              <a:t>of </a:t>
            </a:r>
            <a:r>
              <a:rPr lang="en-US" dirty="0" smtClean="0"/>
              <a:t> the interrupted </a:t>
            </a:r>
            <a:r>
              <a:rPr lang="en-US" sz="1200" kern="1200" dirty="0" smtClean="0">
                <a:solidFill>
                  <a:schemeClr val="tx1"/>
                </a:solidFill>
                <a:effectLst/>
                <a:latin typeface="Arial" charset="0"/>
                <a:ea typeface="+mn-ea"/>
                <a:cs typeface="+mn-cs"/>
              </a:rPr>
              <a:t>instruction is pre-fetched, ready for execution upon completion of the final stack pop.  </a:t>
            </a:r>
            <a:endParaRPr lang="en-US" sz="1200" kern="1200" dirty="0">
              <a:solidFill>
                <a:schemeClr val="tx1"/>
              </a:solidFill>
              <a:effectLst/>
              <a:latin typeface="Arial" charset="0"/>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sldNum" sz="quarter" idx="5"/>
          </p:nvPr>
        </p:nvSpPr>
        <p:spPr>
          <a:noFill/>
        </p:spPr>
        <p:txBody>
          <a:bodyPr/>
          <a:lstStyle/>
          <a:p>
            <a:fld id="{CDE1E411-34F7-4A3D-8448-ACEEC8AF8C93}" type="slidenum">
              <a:rPr lang="en-US" smtClean="0"/>
              <a:pPr/>
              <a:t>47</a:t>
            </a:fld>
            <a:endParaRPr lang="en-US" smtClean="0"/>
          </a:p>
        </p:txBody>
      </p:sp>
      <p:sp>
        <p:nvSpPr>
          <p:cNvPr id="109571" name="Rectangle 2"/>
          <p:cNvSpPr>
            <a:spLocks noGrp="1" noRot="1" noChangeAspect="1" noChangeArrowheads="1" noTextEdit="1"/>
          </p:cNvSpPr>
          <p:nvPr>
            <p:ph type="sldImg"/>
          </p:nvPr>
        </p:nvSpPr>
        <p:spPr>
          <a:xfrm>
            <a:off x="1270000" y="730250"/>
            <a:ext cx="4775200" cy="3581400"/>
          </a:xfrm>
          <a:ln/>
        </p:spPr>
      </p:sp>
      <p:sp>
        <p:nvSpPr>
          <p:cNvPr id="109572" name="Rectangle 3"/>
          <p:cNvSpPr>
            <a:spLocks noGrp="1" noChangeArrowheads="1"/>
          </p:cNvSpPr>
          <p:nvPr>
            <p:ph type="body" idx="1"/>
          </p:nvPr>
        </p:nvSpPr>
        <p:spPr>
          <a:xfrm>
            <a:off x="985520" y="4575572"/>
            <a:ext cx="5344160" cy="4280535"/>
          </a:xfrm>
          <a:noFill/>
          <a:ln/>
        </p:spPr>
        <p:txBody>
          <a:bodyPr/>
          <a:lstStyle/>
          <a:p>
            <a:r>
              <a:rPr lang="en-US" sz="1200" kern="1200" dirty="0" smtClean="0">
                <a:solidFill>
                  <a:schemeClr val="tx1"/>
                </a:solidFill>
                <a:effectLst/>
                <a:latin typeface="Arial" charset="0"/>
                <a:ea typeface="+mn-ea"/>
                <a:cs typeface="+mn-cs"/>
              </a:rPr>
              <a:t>Exception types on the Cortex M4 include reset, the non-</a:t>
            </a:r>
            <a:r>
              <a:rPr lang="en-US" sz="1200" kern="1200" dirty="0" err="1" smtClean="0">
                <a:solidFill>
                  <a:schemeClr val="tx1"/>
                </a:solidFill>
                <a:effectLst/>
                <a:latin typeface="Arial" charset="0"/>
                <a:ea typeface="+mn-ea"/>
                <a:cs typeface="+mn-cs"/>
              </a:rPr>
              <a:t>maskable</a:t>
            </a:r>
            <a:r>
              <a:rPr lang="en-US" sz="1200" kern="1200" dirty="0" smtClean="0">
                <a:solidFill>
                  <a:schemeClr val="tx1"/>
                </a:solidFill>
                <a:effectLst/>
                <a:latin typeface="Arial" charset="0"/>
                <a:ea typeface="+mn-ea"/>
                <a:cs typeface="+mn-cs"/>
              </a:rPr>
              <a:t> interrupt, hard fault</a:t>
            </a:r>
            <a:r>
              <a:rPr lang="en-US" dirty="0"/>
              <a:t> </a:t>
            </a:r>
            <a:r>
              <a:rPr lang="en-US" dirty="0" smtClean="0"/>
              <a:t>and the 7 shown in the table. Note the priority levels for the rest, NMI and hard faults. Only those cannot be changed.</a:t>
            </a: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A </a:t>
            </a:r>
            <a:r>
              <a:rPr lang="fr-FR" dirty="0" err="1" smtClean="0"/>
              <a:t>HardFault</a:t>
            </a:r>
            <a:r>
              <a:rPr lang="fr-FR" dirty="0" smtClean="0"/>
              <a:t> </a:t>
            </a:r>
            <a:r>
              <a:rPr lang="fr-FR" dirty="0" err="1" smtClean="0"/>
              <a:t>is</a:t>
            </a:r>
            <a:r>
              <a:rPr lang="fr-FR" dirty="0" smtClean="0"/>
              <a:t> </a:t>
            </a:r>
            <a:r>
              <a:rPr lang="en-US" i="1" dirty="0" smtClean="0"/>
              <a:t>all classes of fault, when the corresponding fault handler cannot be activated because it is currently disabled or masked by exception masking </a:t>
            </a:r>
          </a:p>
          <a:p>
            <a:r>
              <a:rPr lang="fr-FR" i="1" dirty="0" smtClean="0"/>
              <a:t>A </a:t>
            </a:r>
            <a:r>
              <a:rPr lang="en-US" i="1" dirty="0" smtClean="0"/>
              <a:t>Memory management fault is caused by a Memory Protection Unit violation or invalid accesses (such as an instruction fetch from a non-executable region) </a:t>
            </a:r>
          </a:p>
          <a:p>
            <a:r>
              <a:rPr lang="fr-FR" i="1" dirty="0" smtClean="0"/>
              <a:t>Bus </a:t>
            </a:r>
            <a:r>
              <a:rPr lang="fr-FR" i="1" dirty="0" err="1" smtClean="0"/>
              <a:t>faults</a:t>
            </a:r>
            <a:r>
              <a:rPr lang="fr-FR" i="1" dirty="0" smtClean="0"/>
              <a:t> are an </a:t>
            </a:r>
            <a:r>
              <a:rPr lang="en-US" i="1" dirty="0" smtClean="0"/>
              <a:t>Error response received from the bus system; caused by an instruction prefetch abort or data access error </a:t>
            </a:r>
          </a:p>
          <a:p>
            <a:r>
              <a:rPr lang="en-US" i="1" dirty="0" smtClean="0"/>
              <a:t>Usage faults are caused by invalid instructions or invalid state transition attempts </a:t>
            </a:r>
          </a:p>
          <a:p>
            <a:r>
              <a:rPr lang="fr-FR" i="1" dirty="0" err="1" smtClean="0"/>
              <a:t>SVCall</a:t>
            </a:r>
            <a:r>
              <a:rPr lang="fr-FR" i="1" dirty="0" smtClean="0"/>
              <a:t> </a:t>
            </a:r>
            <a:r>
              <a:rPr lang="fr-FR" i="1" dirty="0" err="1" smtClean="0"/>
              <a:t>is</a:t>
            </a:r>
            <a:r>
              <a:rPr lang="fr-FR" i="1" dirty="0" smtClean="0"/>
              <a:t> a </a:t>
            </a:r>
            <a:r>
              <a:rPr lang="en-US" i="1" dirty="0" smtClean="0"/>
              <a:t>System service call via SVC instruction</a:t>
            </a:r>
          </a:p>
          <a:p>
            <a:endParaRPr lang="en-US" i="1" dirty="0"/>
          </a:p>
          <a:p>
            <a:r>
              <a:rPr lang="en-US" i="1" dirty="0" smtClean="0"/>
              <a:t>Not that the priority is programmable for most of these faults.</a:t>
            </a:r>
            <a:endParaRPr lang="en-US" i="1"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5"/>
          <p:cNvSpPr>
            <a:spLocks noGrp="1" noChangeArrowheads="1"/>
          </p:cNvSpPr>
          <p:nvPr>
            <p:ph type="sldNum" sz="quarter" idx="5"/>
          </p:nvPr>
        </p:nvSpPr>
        <p:spPr>
          <a:noFill/>
        </p:spPr>
        <p:txBody>
          <a:bodyPr/>
          <a:lstStyle/>
          <a:p>
            <a:fld id="{4F237D73-4EE2-43E6-9F36-46C36A947006}" type="slidenum">
              <a:rPr lang="en-US" smtClean="0"/>
              <a:pPr/>
              <a:t>48</a:t>
            </a:fld>
            <a:endParaRPr lang="en-US" smtClean="0"/>
          </a:p>
        </p:txBody>
      </p:sp>
      <p:sp>
        <p:nvSpPr>
          <p:cNvPr id="110595" name="Rectangle 2"/>
          <p:cNvSpPr>
            <a:spLocks noGrp="1" noRot="1" noChangeAspect="1" noChangeArrowheads="1" noTextEdit="1"/>
          </p:cNvSpPr>
          <p:nvPr>
            <p:ph type="sldImg"/>
          </p:nvPr>
        </p:nvSpPr>
        <p:spPr>
          <a:xfrm>
            <a:off x="1270000" y="730250"/>
            <a:ext cx="4775200" cy="3581400"/>
          </a:xfrm>
          <a:ln/>
        </p:spPr>
      </p:sp>
      <p:sp>
        <p:nvSpPr>
          <p:cNvPr id="110596" name="Rectangle 3"/>
          <p:cNvSpPr>
            <a:spLocks noGrp="1" noChangeArrowheads="1"/>
          </p:cNvSpPr>
          <p:nvPr>
            <p:ph type="body" idx="1"/>
          </p:nvPr>
        </p:nvSpPr>
        <p:spPr>
          <a:xfrm>
            <a:off x="985520" y="4575572"/>
            <a:ext cx="5344160" cy="4280535"/>
          </a:xfrm>
          <a:noFill/>
          <a:ln/>
        </p:spPr>
        <p:txBody>
          <a:bodyPr/>
          <a:lstStyle/>
          <a:p>
            <a:r>
              <a:rPr lang="en-US" sz="1200" kern="1200" dirty="0" smtClean="0">
                <a:solidFill>
                  <a:schemeClr val="tx1"/>
                </a:solidFill>
                <a:effectLst/>
                <a:latin typeface="Arial" charset="0"/>
                <a:ea typeface="+mn-ea"/>
                <a:cs typeface="+mn-cs"/>
              </a:rPr>
              <a:t>After reset, Cortex M4 vector table is located at address zero.  Each entry in the vector table contains the address of the handler or ISR to be executed.</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If you look down at the bottom at the initial SP value, that value at address 00 is used as a starting address of the main stack pointer.</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It’s typical to relocate the vector table after </a:t>
            </a:r>
            <a:r>
              <a:rPr lang="en-US" sz="1200" kern="1200" dirty="0" err="1" smtClean="0">
                <a:solidFill>
                  <a:schemeClr val="tx1"/>
                </a:solidFill>
                <a:effectLst/>
                <a:latin typeface="Arial" charset="0"/>
                <a:ea typeface="+mn-ea"/>
                <a:cs typeface="+mn-cs"/>
              </a:rPr>
              <a:t>bootloading</a:t>
            </a:r>
            <a:r>
              <a:rPr lang="en-US" sz="1200" kern="1200" dirty="0" smtClean="0">
                <a:solidFill>
                  <a:schemeClr val="tx1"/>
                </a:solidFill>
                <a:effectLst/>
                <a:latin typeface="Arial" charset="0"/>
                <a:ea typeface="+mn-ea"/>
                <a:cs typeface="+mn-cs"/>
              </a:rPr>
              <a:t> the device and this can be done by writing to the VTABLE register. The vector table must be aligned on a 1K byte boundary.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If you like, open up </a:t>
            </a:r>
            <a:r>
              <a:rPr lang="en-US" sz="1200" kern="1200" dirty="0" err="1" smtClean="0">
                <a:solidFill>
                  <a:schemeClr val="tx1"/>
                </a:solidFill>
                <a:effectLst/>
                <a:latin typeface="Arial" charset="0"/>
                <a:ea typeface="+mn-ea"/>
                <a:cs typeface="+mn-cs"/>
              </a:rPr>
              <a:t>startup_ccs.c</a:t>
            </a:r>
            <a:r>
              <a:rPr lang="en-US" sz="1200" kern="1200" dirty="0" smtClean="0">
                <a:solidFill>
                  <a:schemeClr val="tx1"/>
                </a:solidFill>
                <a:effectLst/>
                <a:latin typeface="Arial" charset="0"/>
                <a:ea typeface="+mn-ea"/>
                <a:cs typeface="+mn-cs"/>
              </a:rPr>
              <a:t> in Code Composer for a complete view of the vector table.</a:t>
            </a:r>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r>
              <a:rPr lang="en-US" sz="1200" kern="1200" dirty="0" smtClean="0">
                <a:solidFill>
                  <a:schemeClr val="tx1"/>
                </a:solidFill>
                <a:effectLst/>
                <a:latin typeface="Arial" charset="0"/>
                <a:ea typeface="+mn-ea"/>
                <a:cs typeface="+mn-cs"/>
              </a:rPr>
              <a:t>The General Purpose Timer Module, or GPTM, has six 16 or 32-bit and six 32 or 64-bit general-purpose timers.  They can be used for capture, compare, or PWM.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There are 5 different time modes available: one shot, periodic, input edge count or time capture</a:t>
            </a:r>
            <a:r>
              <a:rPr lang="en-US" dirty="0" smtClean="0"/>
              <a:t>, PWM generation and Real time clock.</a:t>
            </a:r>
          </a:p>
          <a:p>
            <a:endParaRPr lang="en-US" sz="1200" kern="1200" dirty="0">
              <a:solidFill>
                <a:schemeClr val="tx1"/>
              </a:solidFill>
              <a:effectLst/>
              <a:latin typeface="Arial" charset="0"/>
              <a:ea typeface="+mn-ea"/>
              <a:cs typeface="+mn-cs"/>
            </a:endParaRPr>
          </a:p>
          <a:p>
            <a:r>
              <a:rPr lang="en-US" dirty="0" smtClean="0"/>
              <a:t>The timers can count up or down.</a:t>
            </a:r>
          </a:p>
          <a:p>
            <a:r>
              <a:rPr lang="en-US" dirty="0"/>
              <a:t/>
            </a:r>
            <a:br>
              <a:rPr lang="en-US" dirty="0"/>
            </a:br>
            <a:r>
              <a:rPr lang="en-US" dirty="0" smtClean="0"/>
              <a:t>PWM generation is simple with no </a:t>
            </a:r>
            <a:r>
              <a:rPr lang="en-US" dirty="0" err="1" smtClean="0"/>
              <a:t>deadband</a:t>
            </a:r>
            <a:r>
              <a:rPr lang="en-US" dirty="0" smtClean="0"/>
              <a:t> generation and software inversion of the outputs.</a:t>
            </a:r>
          </a:p>
          <a:p>
            <a:endParaRPr lang="en-US" sz="1200" kern="1200" dirty="0">
              <a:solidFill>
                <a:schemeClr val="tx1"/>
              </a:solidFill>
              <a:effectLst/>
              <a:latin typeface="Arial" charset="0"/>
              <a:ea typeface="+mn-ea"/>
              <a:cs typeface="+mn-cs"/>
            </a:endParaRPr>
          </a:p>
          <a:p>
            <a:r>
              <a:rPr lang="en-US" dirty="0" smtClean="0"/>
              <a:t>The module supports synchronization across multiple timers, daisy chaining and user enabled stalling during debugging. This last feature stalls the timers during debug when the user clicks the halt button and prevents unwanted timer interrupts from occurring. </a:t>
            </a:r>
          </a:p>
          <a:p>
            <a:endParaRPr lang="en-US" sz="1200" kern="1200" dirty="0">
              <a:solidFill>
                <a:schemeClr val="tx1"/>
              </a:solidFill>
              <a:effectLst/>
              <a:latin typeface="Arial" charset="0"/>
              <a:ea typeface="+mn-ea"/>
              <a:cs typeface="+mn-cs"/>
            </a:endParaRPr>
          </a:p>
          <a:p>
            <a:r>
              <a:rPr lang="en-US" dirty="0" smtClean="0"/>
              <a:t>The timers can also trigger the ADC sample sequencer or DMA transfers.</a:t>
            </a:r>
            <a:endParaRPr lang="en-US" sz="1200" kern="1200" dirty="0">
              <a:solidFill>
                <a:schemeClr val="tx1"/>
              </a:solidFill>
              <a:effectLst/>
              <a:latin typeface="Arial" charset="0"/>
              <a:ea typeface="+mn-ea"/>
              <a:cs typeface="+mn-cs"/>
            </a:endParaRPr>
          </a:p>
        </p:txBody>
      </p:sp>
      <p:sp>
        <p:nvSpPr>
          <p:cNvPr id="92164" name="Slide Number Placeholder 3"/>
          <p:cNvSpPr>
            <a:spLocks noGrp="1"/>
          </p:cNvSpPr>
          <p:nvPr>
            <p:ph type="sldNum" sz="quarter" idx="5"/>
          </p:nvPr>
        </p:nvSpPr>
        <p:spPr>
          <a:noFill/>
        </p:spPr>
        <p:txBody>
          <a:bodyPr/>
          <a:lstStyle/>
          <a:p>
            <a:fld id="{57BB3FC5-8ED9-48EC-A339-6FAED078E46F}" type="slidenum">
              <a:rPr lang="en-US" smtClean="0">
                <a:solidFill>
                  <a:srgbClr val="000000"/>
                </a:solidFill>
                <a:latin typeface="Arial" pitchFamily="34" charset="0"/>
              </a:rPr>
              <a:pPr/>
              <a:t>49</a:t>
            </a:fld>
            <a:endParaRPr lang="en-US" smtClean="0">
              <a:solidFill>
                <a:srgbClr val="000000"/>
              </a:solidFill>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1266825" y="727075"/>
            <a:ext cx="4781550" cy="3586163"/>
          </a:xfrm>
          <a:ln/>
        </p:spPr>
      </p:sp>
      <p:sp>
        <p:nvSpPr>
          <p:cNvPr id="70659" name="Notes Placeholder 2"/>
          <p:cNvSpPr>
            <a:spLocks noGrp="1"/>
          </p:cNvSpPr>
          <p:nvPr>
            <p:ph type="body" idx="1"/>
          </p:nvPr>
        </p:nvSpPr>
        <p:spPr>
          <a:noFill/>
          <a:ln/>
        </p:spPr>
        <p:txBody>
          <a:bodyPr/>
          <a:lstStyle/>
          <a:p>
            <a:pPr marL="0" lvl="1"/>
            <a:r>
              <a:rPr lang="en-US" dirty="0" smtClean="0">
                <a:latin typeface="Arial" pitchFamily="34" charset="0"/>
              </a:rPr>
              <a:t>Tiva C series devices are built with a 32 bit AR M Cortex – M4 core.  This core runs the Thumb2 instruction set.  This instruction set uses both 16 and 32-bit instructions .  It uses 26% less memory and is 25% faster than pure or 32-bit code.  </a:t>
            </a:r>
          </a:p>
          <a:p>
            <a:pPr marL="0" lvl="1"/>
            <a:endParaRPr lang="en-US" dirty="0">
              <a:latin typeface="Arial" pitchFamily="34" charset="0"/>
            </a:endParaRPr>
          </a:p>
          <a:p>
            <a:pPr marL="0" lvl="1"/>
            <a:r>
              <a:rPr lang="en-US" dirty="0">
                <a:latin typeface="Arial" pitchFamily="34" charset="0"/>
              </a:rPr>
              <a:t>With a clock frequency of up to 80 MHz </a:t>
            </a:r>
            <a:r>
              <a:rPr lang="en-US" dirty="0" smtClean="0">
                <a:latin typeface="Arial" pitchFamily="34" charset="0"/>
              </a:rPr>
              <a:t>the core delivers 100 DMIPS at 80 MHz .  The part has a very flexible clocking system with an internal precision oscillator , an external main oscillator with PLL support , an internal low-frequency oscillator and a Real-Time clock through the hibernation module .  </a:t>
            </a:r>
          </a:p>
          <a:p>
            <a:pPr marL="0" lvl="1"/>
            <a:endParaRPr lang="en-US" dirty="0">
              <a:latin typeface="Arial" pitchFamily="34" charset="0"/>
            </a:endParaRPr>
          </a:p>
          <a:p>
            <a:pPr marL="0" lvl="1"/>
            <a:r>
              <a:rPr lang="en-US" dirty="0" smtClean="0">
                <a:latin typeface="Arial" pitchFamily="34" charset="0"/>
              </a:rPr>
              <a:t>For signal processing applications the core implements saturated math instructions . </a:t>
            </a:r>
            <a:r>
              <a:rPr lang="en-US" dirty="0">
                <a:latin typeface="Arial" pitchFamily="34" charset="0"/>
              </a:rPr>
              <a:t>Read </a:t>
            </a:r>
            <a:r>
              <a:rPr lang="en-US" dirty="0" smtClean="0">
                <a:latin typeface="Arial" pitchFamily="34" charset="0"/>
              </a:rPr>
              <a:t>– modify – write operations are atomic and use the bit banding technique that we’ll cover later .  </a:t>
            </a:r>
          </a:p>
          <a:p>
            <a:pPr marL="0" lvl="1"/>
            <a:endParaRPr lang="en-US" dirty="0">
              <a:latin typeface="Arial" pitchFamily="34" charset="0"/>
            </a:endParaRPr>
          </a:p>
          <a:p>
            <a:pPr marL="0" lvl="1"/>
            <a:r>
              <a:rPr lang="en-US" dirty="0">
                <a:latin typeface="Arial" pitchFamily="34" charset="0"/>
              </a:rPr>
              <a:t>There is a single cycle multiply </a:t>
            </a:r>
            <a:r>
              <a:rPr lang="en-US" dirty="0" smtClean="0">
                <a:latin typeface="Arial" pitchFamily="34" charset="0"/>
              </a:rPr>
              <a:t>and a hardware divider.  Data access is unaligned for more efficient memory usage .  </a:t>
            </a:r>
          </a:p>
          <a:p>
            <a:pPr marL="0" lvl="1"/>
            <a:endParaRPr lang="en-US" dirty="0">
              <a:latin typeface="Arial" pitchFamily="34" charset="0"/>
            </a:endParaRPr>
          </a:p>
          <a:p>
            <a:pPr marL="0" lvl="1"/>
            <a:r>
              <a:rPr lang="en-US" dirty="0" smtClean="0">
                <a:latin typeface="Arial" pitchFamily="34" charset="0"/>
              </a:rPr>
              <a:t>The single-precision floating point unit is IEEE – 754 compliant .  JTAG and serial wire debug debugger access is provided.       </a:t>
            </a:r>
          </a:p>
        </p:txBody>
      </p:sp>
      <p:sp>
        <p:nvSpPr>
          <p:cNvPr id="70660" name="Slide Number Placeholder 3"/>
          <p:cNvSpPr>
            <a:spLocks noGrp="1"/>
          </p:cNvSpPr>
          <p:nvPr>
            <p:ph type="sldNum" sz="quarter" idx="5"/>
          </p:nvPr>
        </p:nvSpPr>
        <p:spPr>
          <a:noFill/>
        </p:spPr>
        <p:txBody>
          <a:bodyPr/>
          <a:lstStyle/>
          <a:p>
            <a:fld id="{A768315A-282D-4463-AAD1-FBA05888D56E}" type="slidenum">
              <a:rPr lang="en-US" smtClean="0">
                <a:solidFill>
                  <a:srgbClr val="000000"/>
                </a:solidFill>
                <a:latin typeface="Arial" pitchFamily="34" charset="0"/>
              </a:rPr>
              <a:pPr/>
              <a:t>5</a:t>
            </a:fld>
            <a:endParaRPr lang="en-US" smtClean="0">
              <a:solidFill>
                <a:srgbClr val="000000"/>
              </a:solidFill>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In lab four, we'll use the general-purpose timer to count down from a preset value.  When the timer reaches zero, an interrupt will be generated and the timer will be reloaded.  The NVIC on the Tiva C Series device will then find the correct address of the interrupt service routine you've written and execute it.  These are all real-world skills that you'll need over and over again when working with any microcontroller.</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50</a:t>
            </a:fld>
            <a:endParaRPr lang="en-US"/>
          </a:p>
        </p:txBody>
      </p:sp>
    </p:spTree>
    <p:extLst>
      <p:ext uri="{BB962C8B-B14F-4D97-AF65-F5344CB8AC3E}">
        <p14:creationId xmlns:p14="http://schemas.microsoft.com/office/powerpoint/2010/main" val="1623217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Chapter 5 covers the 12-bit, analog-to-digital converter or ADC12.  The TM4C123GH6PM has two of these ADCs. One channel of the ADC12 is connected to an internal temperature sensor.  You'll use that sensor in the lab to monitor the temperature of the microcontroller and experiment with the ADC12.</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51</a:t>
            </a:fld>
            <a:endParaRPr lang="en-US"/>
          </a:p>
        </p:txBody>
      </p:sp>
    </p:spTree>
    <p:extLst>
      <p:ext uri="{BB962C8B-B14F-4D97-AF65-F5344CB8AC3E}">
        <p14:creationId xmlns:p14="http://schemas.microsoft.com/office/powerpoint/2010/main" val="20771711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US" sz="1200" kern="1200" dirty="0" smtClean="0">
                <a:solidFill>
                  <a:schemeClr val="tx1"/>
                </a:solidFill>
                <a:effectLst/>
                <a:latin typeface="Arial" charset="0"/>
                <a:ea typeface="+mn-ea"/>
                <a:cs typeface="+mn-cs"/>
              </a:rPr>
              <a:t>Tiva C Series microcontrollers feature two ADC modules, ADC0 and ADC1, that can be used to convert continuous analog voltages to discrete digital values.  Each one of those modules has 12 bits of resolution, can operate independently and can execute different sample sequences.  You can sample any of the shared analog input channels, single ended or differential and you can generate interrupts and triggers.</a:t>
            </a:r>
            <a:endParaRPr lang="en-US" sz="2400" kern="1200" dirty="0">
              <a:solidFill>
                <a:schemeClr val="tx1"/>
              </a:solidFill>
              <a:effectLst/>
              <a:latin typeface="Arial" charset="0"/>
              <a:ea typeface="+mn-ea"/>
              <a:cs typeface="+mn-cs"/>
            </a:endParaRPr>
          </a:p>
        </p:txBody>
      </p:sp>
      <p:sp>
        <p:nvSpPr>
          <p:cNvPr id="38916" name="Slide Number Placeholder 3"/>
          <p:cNvSpPr>
            <a:spLocks noGrp="1"/>
          </p:cNvSpPr>
          <p:nvPr>
            <p:ph type="sldNum" sz="quarter" idx="5"/>
          </p:nvPr>
        </p:nvSpPr>
        <p:spPr>
          <a:noFill/>
        </p:spPr>
        <p:txBody>
          <a:bodyPr/>
          <a:lstStyle/>
          <a:p>
            <a:fld id="{C3894C39-6F88-4186-A666-F7E7D7E1E933}" type="slidenum">
              <a:rPr lang="en-US" smtClean="0"/>
              <a:pPr/>
              <a:t>52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US" sz="1200" kern="1200" dirty="0" smtClean="0">
                <a:solidFill>
                  <a:schemeClr val="tx1"/>
                </a:solidFill>
                <a:effectLst/>
                <a:latin typeface="Arial" charset="0"/>
                <a:ea typeface="+mn-ea"/>
                <a:cs typeface="+mn-cs"/>
              </a:rPr>
              <a:t>Due to the low pin count of the LaunchPad device, there is a fixed reference between the analog voltage and ground and 12 shared I/O.</a:t>
            </a:r>
          </a:p>
          <a:p>
            <a:r>
              <a:rPr lang="en-US" sz="1200" kern="1200" dirty="0" smtClean="0">
                <a:solidFill>
                  <a:schemeClr val="tx1"/>
                </a:solidFill>
                <a:effectLst/>
                <a:latin typeface="Arial" charset="0"/>
                <a:ea typeface="+mn-ea"/>
                <a:cs typeface="+mn-cs"/>
              </a:rPr>
              <a:t>  There are four programmable sample conversion sequencers per ADC that we'll deal with on the next slide.  Separate analog power and ground pins keep the noise between the digital and analog sides low.  </a:t>
            </a:r>
          </a:p>
          <a:p>
            <a:endParaRPr lang="en-US" dirty="0"/>
          </a:p>
          <a:p>
            <a:r>
              <a:rPr lang="en-US" sz="1200" kern="1200" dirty="0" smtClean="0">
                <a:solidFill>
                  <a:schemeClr val="tx1"/>
                </a:solidFill>
                <a:effectLst/>
                <a:latin typeface="Arial" charset="0"/>
                <a:ea typeface="+mn-ea"/>
                <a:cs typeface="+mn-cs"/>
              </a:rPr>
              <a:t>There are 5 ways to trigger a measurement … with software, when a timer expires, on an analog comparison event or using a GPIO pin.</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Hardware averaging can take 2, 4, 8, 16, 32 or 64 samples and average them together to generate each result..  </a:t>
            </a:r>
          </a:p>
          <a:p>
            <a:r>
              <a:rPr lang="en-US" sz="1200" kern="1200" dirty="0" smtClean="0">
                <a:solidFill>
                  <a:schemeClr val="tx1"/>
                </a:solidFill>
                <a:effectLst/>
                <a:latin typeface="Arial" charset="0"/>
                <a:ea typeface="+mn-ea"/>
                <a:cs typeface="+mn-cs"/>
              </a:rPr>
              <a:t>Each ADC has eight digital comparators for a total of 16.  There are two analog comparators for the device.  Optionally, you can phase shift the sample time between the ADC modules, between 22.5 to 337.5 degrees.  </a:t>
            </a:r>
          </a:p>
          <a:p>
            <a:endParaRPr lang="en-US" b="1" dirty="0" smtClean="0"/>
          </a:p>
          <a:p>
            <a:endParaRPr lang="en-US" b="1" dirty="0" smtClean="0"/>
          </a:p>
        </p:txBody>
      </p:sp>
      <p:sp>
        <p:nvSpPr>
          <p:cNvPr id="39940" name="Slide Number Placeholder 3"/>
          <p:cNvSpPr>
            <a:spLocks noGrp="1"/>
          </p:cNvSpPr>
          <p:nvPr>
            <p:ph type="sldNum" sz="quarter" idx="5"/>
          </p:nvPr>
        </p:nvSpPr>
        <p:spPr>
          <a:noFill/>
        </p:spPr>
        <p:txBody>
          <a:bodyPr/>
          <a:lstStyle/>
          <a:p>
            <a:fld id="{AFDEDB88-A2B3-4590-A50E-7360B9A049E5}" type="slidenum">
              <a:rPr lang="en-US" smtClean="0"/>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en-US" sz="1200" kern="1200" dirty="0" smtClean="0">
                <a:solidFill>
                  <a:schemeClr val="tx1"/>
                </a:solidFill>
                <a:effectLst/>
                <a:latin typeface="Arial" charset="0"/>
                <a:ea typeface="+mn-ea"/>
                <a:cs typeface="+mn-cs"/>
              </a:rPr>
              <a:t>The analog to digital converters collect and sample their data using programmable sequencers.  Each sample sequence is a fully programmable series of consecutive samples that allows the ADC to collect data from multiple input sources without having to be reconfigured.  Each one of the modules has four sample sequencers that control the sampling and data capture.  They are identical except for the number of samples that they can capture and the depth of </a:t>
            </a:r>
            <a:r>
              <a:rPr lang="en-US" dirty="0"/>
              <a:t>the associated FIFO.  </a:t>
            </a: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In order to configure a sample sequence, the following information is  required for each sample: the input source, whether the mode is single ended or differential, whether or not to generate an interrupt and whether this is the final sample in the sequence.</a:t>
            </a:r>
          </a:p>
          <a:p>
            <a:r>
              <a:rPr lang="en-US" sz="1200" kern="1200" dirty="0" smtClean="0">
                <a:solidFill>
                  <a:schemeClr val="tx1"/>
                </a:solidFill>
                <a:effectLst/>
                <a:latin typeface="Arial" charset="0"/>
                <a:ea typeface="+mn-ea"/>
                <a:cs typeface="+mn-cs"/>
              </a:rPr>
              <a:t>Each sample sequencer can then transfer its data from the FIFO independently using a dedicated DMA channel.</a:t>
            </a:r>
          </a:p>
          <a:p>
            <a:endParaRPr lang="en-US" dirty="0" smtClean="0"/>
          </a:p>
        </p:txBody>
      </p:sp>
      <p:sp>
        <p:nvSpPr>
          <p:cNvPr id="44036" name="Slide Number Placeholder 3"/>
          <p:cNvSpPr>
            <a:spLocks noGrp="1"/>
          </p:cNvSpPr>
          <p:nvPr>
            <p:ph type="sldNum" sz="quarter" idx="5"/>
          </p:nvPr>
        </p:nvSpPr>
        <p:spPr>
          <a:noFill/>
        </p:spPr>
        <p:txBody>
          <a:bodyPr/>
          <a:lstStyle/>
          <a:p>
            <a:fld id="{B3128434-F420-48B6-9F25-0D7E20921222}" type="slidenum">
              <a:rPr lang="en-US" smtClean="0"/>
              <a:pPr/>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In lab five, you'll write code to make measurements using the on-chip, 12-bit, analog-to-digital converter.  To keep things simple, you'll use the internal temperature sensor as an input.  You can then use your finger to warm the microcontroller on the LaunchPad board to see the temperature change.</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55</a:t>
            </a:fld>
            <a:endParaRPr lang="en-US"/>
          </a:p>
        </p:txBody>
      </p:sp>
    </p:spTree>
    <p:extLst>
      <p:ext uri="{BB962C8B-B14F-4D97-AF65-F5344CB8AC3E}">
        <p14:creationId xmlns:p14="http://schemas.microsoft.com/office/powerpoint/2010/main" val="40177983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Chapter six covers the hibernation module and low-power modes.  This module manages the removal and restoration of power to the CPU and peripherals to provide a means of reducing power consumption.  Additional features include a real-time clock that can be used for wake events and battery-backed SRAM for storing and restoring the processor state.</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56</a:t>
            </a:fld>
            <a:endParaRPr lang="en-US"/>
          </a:p>
        </p:txBody>
      </p:sp>
    </p:spTree>
    <p:extLst>
      <p:ext uri="{BB962C8B-B14F-4D97-AF65-F5344CB8AC3E}">
        <p14:creationId xmlns:p14="http://schemas.microsoft.com/office/powerpoint/2010/main" val="39832511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en-US" sz="1200" kern="1200" dirty="0" smtClean="0">
                <a:solidFill>
                  <a:schemeClr val="tx1"/>
                </a:solidFill>
                <a:effectLst/>
                <a:latin typeface="Arial" charset="0"/>
                <a:ea typeface="+mn-ea"/>
                <a:cs typeface="+mn-cs"/>
              </a:rPr>
              <a:t>The real-time clock is a 32-bit seconds counter with a 15-bit sub-seconds counter. It has add-in trim capability for precision control over the time.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dirty="0" smtClean="0"/>
              <a:t>A </a:t>
            </a:r>
            <a:r>
              <a:rPr lang="en-US" dirty="0"/>
              <a:t>clock crystal or external oscillator can drive the hibernation module’s real-time clock. </a:t>
            </a:r>
            <a:r>
              <a:rPr lang="en-US" dirty="0" smtClean="0"/>
              <a:t>As </a:t>
            </a:r>
            <a:r>
              <a:rPr lang="en-US" dirty="0"/>
              <a:t>long as the battery voltage is </a:t>
            </a:r>
            <a:r>
              <a:rPr lang="en-US" dirty="0" smtClean="0"/>
              <a:t>valid, the clock will be </a:t>
            </a:r>
            <a:r>
              <a:rPr lang="en-US" dirty="0"/>
              <a:t>operational, and the hibernation memory </a:t>
            </a:r>
            <a:r>
              <a:rPr lang="en-US" dirty="0" smtClean="0"/>
              <a:t>will be valid. </a:t>
            </a:r>
            <a:br>
              <a:rPr lang="en-US" dirty="0" smtClean="0"/>
            </a:br>
            <a:r>
              <a:rPr lang="en-US" dirty="0" smtClean="0"/>
              <a:t/>
            </a:r>
            <a:br>
              <a:rPr lang="en-US" dirty="0" smtClean="0"/>
            </a:br>
            <a:r>
              <a:rPr lang="en-US" sz="1200" kern="1200" dirty="0" smtClean="0">
                <a:solidFill>
                  <a:schemeClr val="tx1"/>
                </a:solidFill>
                <a:effectLst/>
                <a:latin typeface="Arial" charset="0"/>
                <a:ea typeface="+mn-ea"/>
                <a:cs typeface="+mn-cs"/>
              </a:rPr>
              <a:t>There is a dedicated external pin for waking up using an external signal</a:t>
            </a:r>
            <a:r>
              <a:rPr lang="en-US" dirty="0"/>
              <a:t> </a:t>
            </a:r>
            <a:r>
              <a:rPr lang="en-US" dirty="0" smtClean="0"/>
              <a:t>and the part can wake from a real-time clock match.</a:t>
            </a: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On the LaunchPad board, the battery voltage is connected directly to the processor voltage.  In this configuration, the battery voltage will never be invalid. </a:t>
            </a:r>
            <a:r>
              <a:rPr lang="en-US" dirty="0"/>
              <a:t>B</a:t>
            </a:r>
            <a:r>
              <a:rPr lang="en-US" sz="1200" kern="1200" dirty="0" smtClean="0">
                <a:solidFill>
                  <a:schemeClr val="tx1"/>
                </a:solidFill>
                <a:effectLst/>
                <a:latin typeface="Arial" charset="0"/>
                <a:ea typeface="+mn-ea"/>
                <a:cs typeface="+mn-cs"/>
              </a:rPr>
              <a:t>ut in your design, you will likely have a separate battery.  If that battery is dead or is not present, you don't want your part going into hibernation mode.  The design of the module will not allow the part to hibernate if that battery voltage is not valid.  </a:t>
            </a:r>
          </a:p>
          <a:p>
            <a:r>
              <a:rPr lang="en-US" sz="1200" kern="1200" dirty="0" smtClean="0">
                <a:solidFill>
                  <a:schemeClr val="tx1"/>
                </a:solidFill>
                <a:effectLst/>
                <a:latin typeface="Arial" charset="0"/>
                <a:ea typeface="+mn-ea"/>
                <a:cs typeface="+mn-cs"/>
              </a:rPr>
              <a:t>There is also a VDD3ON mode that provides state retention of the GPIO pins during hibernation.  Since hibernation actually powers down the device, the pins may still be connected to powered circuitry in your design. Keeping the pin states fixed will prevent errors or damage to that circuitry.</a:t>
            </a:r>
          </a:p>
          <a:p>
            <a:r>
              <a:rPr lang="en-US" sz="1200" kern="1200" dirty="0" smtClean="0">
                <a:solidFill>
                  <a:schemeClr val="tx1"/>
                </a:solidFill>
                <a:effectLst/>
                <a:latin typeface="Arial" charset="0"/>
                <a:ea typeface="+mn-ea"/>
                <a:cs typeface="+mn-cs"/>
              </a:rPr>
              <a:t>There are two methods </a:t>
            </a:r>
            <a:r>
              <a:rPr lang="en-US" dirty="0"/>
              <a:t>to control </a:t>
            </a:r>
            <a:r>
              <a:rPr lang="en-US" dirty="0" smtClean="0"/>
              <a:t>power: there is </a:t>
            </a:r>
            <a:r>
              <a:rPr lang="en-US" sz="1200" kern="1200" dirty="0" smtClean="0">
                <a:solidFill>
                  <a:schemeClr val="tx1"/>
                </a:solidFill>
                <a:effectLst/>
                <a:latin typeface="Arial" charset="0"/>
                <a:ea typeface="+mn-ea"/>
                <a:cs typeface="+mn-cs"/>
              </a:rPr>
              <a:t>an on-chip voltage regulator for power control for the CPU only and an external pin to control system power. </a:t>
            </a:r>
            <a:r>
              <a:rPr lang="en-US" dirty="0" smtClean="0"/>
              <a:t>By connecting this pin to an external voltage </a:t>
            </a:r>
            <a:r>
              <a:rPr lang="en-US" sz="1200" kern="1200" dirty="0" smtClean="0">
                <a:solidFill>
                  <a:schemeClr val="tx1"/>
                </a:solidFill>
                <a:effectLst/>
                <a:latin typeface="Arial" charset="0"/>
                <a:ea typeface="+mn-ea"/>
                <a:cs typeface="+mn-cs"/>
              </a:rPr>
              <a:t>regulator you can control power to any external circuitry that you choose. </a:t>
            </a:r>
          </a:p>
          <a:p>
            <a:r>
              <a:rPr lang="en-US" sz="1200" kern="1200" dirty="0" smtClean="0">
                <a:solidFill>
                  <a:schemeClr val="tx1"/>
                </a:solidFill>
                <a:effectLst/>
                <a:latin typeface="Arial" charset="0"/>
                <a:ea typeface="+mn-ea"/>
                <a:cs typeface="+mn-cs"/>
              </a:rPr>
              <a:t>The hibernation module has low battery detection, signaling, and interrupt generation with optional wake on low battery.  If the backup battery voltage drops to the point where it can’t maintain the battery backed SRAM, you probably want to wake up.</a:t>
            </a:r>
          </a:p>
          <a:p>
            <a:r>
              <a:rPr lang="en-US" dirty="0"/>
              <a:t>The battery-backed </a:t>
            </a:r>
            <a:r>
              <a:rPr lang="en-US" dirty="0" smtClean="0"/>
              <a:t>SRAM memory has sixteen </a:t>
            </a:r>
            <a:r>
              <a:rPr lang="en-US" sz="1200" kern="1200" dirty="0" smtClean="0">
                <a:solidFill>
                  <a:schemeClr val="tx1"/>
                </a:solidFill>
                <a:effectLst/>
                <a:latin typeface="Arial" charset="0"/>
                <a:ea typeface="+mn-ea"/>
                <a:cs typeface="+mn-cs"/>
              </a:rPr>
              <a:t>32-bit words for saving the processor state. SRAM is extremely fast and power efficient. Some designs incorporate power failure detection and save the processor state before power fails completely. This requires some capacitance on the board to store enough energy for this operation. Other types of memory like flash or EEPROM require significantly more energy and can actually be physically damaged if a write is in process when power is removed.</a:t>
            </a:r>
            <a:endParaRPr lang="en-US" dirty="0" smtClean="0"/>
          </a:p>
        </p:txBody>
      </p:sp>
      <p:sp>
        <p:nvSpPr>
          <p:cNvPr id="44036" name="Slide Number Placeholder 3"/>
          <p:cNvSpPr>
            <a:spLocks noGrp="1"/>
          </p:cNvSpPr>
          <p:nvPr>
            <p:ph type="sldNum" sz="quarter" idx="5"/>
          </p:nvPr>
        </p:nvSpPr>
        <p:spPr>
          <a:noFill/>
        </p:spPr>
        <p:txBody>
          <a:bodyPr/>
          <a:lstStyle/>
          <a:p>
            <a:fld id="{F70F062B-5973-4556-A4B4-F563BC5B12D6}" type="slidenum">
              <a:rPr lang="en-US" smtClean="0"/>
              <a:pPr/>
              <a:t>57</a:t>
            </a:fld>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US" sz="1200" kern="1200" dirty="0" smtClean="0">
                <a:solidFill>
                  <a:schemeClr val="tx1"/>
                </a:solidFill>
                <a:effectLst/>
                <a:latin typeface="Arial" charset="0"/>
                <a:ea typeface="+mn-ea"/>
                <a:cs typeface="+mn-cs"/>
              </a:rPr>
              <a:t>Power modes on the Tiva C Series parts are run, sleep, deep sleep, and then </a:t>
            </a:r>
            <a:r>
              <a:rPr lang="en-US" dirty="0" smtClean="0"/>
              <a:t>several types of</a:t>
            </a:r>
            <a:r>
              <a:rPr lang="en-US" sz="1200" kern="1200" dirty="0" smtClean="0">
                <a:solidFill>
                  <a:schemeClr val="tx1"/>
                </a:solidFill>
                <a:effectLst/>
                <a:latin typeface="Arial" charset="0"/>
                <a:ea typeface="+mn-ea"/>
                <a:cs typeface="+mn-cs"/>
              </a:rPr>
              <a:t> hibernate.  </a:t>
            </a:r>
          </a:p>
          <a:p>
            <a:r>
              <a:rPr lang="en-US" sz="1200" kern="1200" dirty="0" smtClean="0">
                <a:solidFill>
                  <a:schemeClr val="tx1"/>
                </a:solidFill>
                <a:effectLst/>
                <a:latin typeface="Arial" charset="0"/>
                <a:ea typeface="+mn-ea"/>
                <a:cs typeface="+mn-cs"/>
              </a:rPr>
              <a:t>The </a:t>
            </a:r>
            <a:r>
              <a:rPr lang="en-US" dirty="0" smtClean="0"/>
              <a:t>current consumption measurements shown were made</a:t>
            </a:r>
            <a:r>
              <a:rPr lang="en-US" sz="1200" kern="1200" dirty="0" smtClean="0">
                <a:solidFill>
                  <a:schemeClr val="tx1"/>
                </a:solidFill>
                <a:effectLst/>
                <a:latin typeface="Arial" charset="0"/>
                <a:ea typeface="+mn-ea"/>
                <a:cs typeface="+mn-cs"/>
              </a:rPr>
              <a:t> at 40 MHz with the PLL on for the run and sleep modes. </a:t>
            </a:r>
            <a:br>
              <a:rPr lang="en-US" sz="1200" kern="1200" dirty="0" smtClean="0">
                <a:solidFill>
                  <a:schemeClr val="tx1"/>
                </a:solidFill>
                <a:effectLst/>
                <a:latin typeface="Arial" charset="0"/>
                <a:ea typeface="+mn-ea"/>
                <a:cs typeface="+mn-cs"/>
              </a:rPr>
            </a:br>
            <a:r>
              <a:rPr lang="en-US" dirty="0"/>
              <a:t/>
            </a:r>
            <a:br>
              <a:rPr lang="en-US" dirty="0"/>
            </a:br>
            <a:r>
              <a:rPr lang="en-US" dirty="0"/>
              <a:t>As the part is placed in progressively deeper sleep modes, </a:t>
            </a:r>
            <a:r>
              <a:rPr lang="en-US" dirty="0" smtClean="0"/>
              <a:t>more and more </a:t>
            </a:r>
            <a:r>
              <a:rPr lang="en-US" dirty="0"/>
              <a:t>of the part is turned off.</a:t>
            </a:r>
          </a:p>
          <a:p>
            <a:endParaRPr lang="en-US" dirty="0"/>
          </a:p>
          <a:p>
            <a:r>
              <a:rPr lang="en-US" dirty="0"/>
              <a:t>In sleep mode the processor clock is stopped, which turns off the CPU.  Wake up time is a very fast two clock cycles.</a:t>
            </a:r>
          </a:p>
          <a:p>
            <a:endParaRPr lang="en-US" dirty="0"/>
          </a:p>
          <a:p>
            <a:r>
              <a:rPr lang="en-US" dirty="0"/>
              <a:t>In deep sleep mode the system clock, the PLL and the flash memory are also turned off.  Wake-up time in this mode is 1.25 to 350 microseconds.</a:t>
            </a:r>
          </a:p>
          <a:p>
            <a:endParaRPr lang="en-US" dirty="0"/>
          </a:p>
          <a:p>
            <a:r>
              <a:rPr lang="en-US" dirty="0"/>
              <a:t>In hibernate modes, only the hibernate module is powered.  You have the option to retain the state of the pins with the VDD3ON mode.  You can also enabled or disabled the real-time-clock.  Wake-up time in hibernate modes is around 500 microseconds.</a:t>
            </a:r>
            <a:endParaRPr lang="en-US" dirty="0" smtClean="0"/>
          </a:p>
        </p:txBody>
      </p:sp>
      <p:sp>
        <p:nvSpPr>
          <p:cNvPr id="39940" name="Slide Number Placeholder 3"/>
          <p:cNvSpPr>
            <a:spLocks noGrp="1"/>
          </p:cNvSpPr>
          <p:nvPr>
            <p:ph type="sldNum" sz="quarter" idx="5"/>
          </p:nvPr>
        </p:nvSpPr>
        <p:spPr>
          <a:noFill/>
        </p:spPr>
        <p:txBody>
          <a:bodyPr/>
          <a:lstStyle/>
          <a:p>
            <a:fld id="{E752D9CD-9665-4B61-BE28-6D12DF262952}" type="slidenum">
              <a:rPr lang="en-US" smtClean="0"/>
              <a:pPr/>
              <a:t>58</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r>
              <a:rPr lang="en-US" dirty="0"/>
              <a:t>This power mode comparison provides further details for each of the modes.  Fixed conditions are that the part is running at 3.3 volts, the run mode speed is 40 MHz using the PLL.</a:t>
            </a:r>
          </a:p>
          <a:p>
            <a:endParaRPr lang="en-US" dirty="0"/>
          </a:p>
          <a:p>
            <a:r>
              <a:rPr lang="en-US" dirty="0"/>
              <a:t>Note that dotted red box around some of the measurements.  Because </a:t>
            </a:r>
            <a:r>
              <a:rPr lang="en-US" dirty="0" err="1"/>
              <a:t>Vdd</a:t>
            </a:r>
            <a:r>
              <a:rPr lang="en-US" dirty="0"/>
              <a:t> and </a:t>
            </a:r>
            <a:r>
              <a:rPr lang="en-US" dirty="0" err="1"/>
              <a:t>Vbat</a:t>
            </a:r>
            <a:r>
              <a:rPr lang="en-US" dirty="0"/>
              <a:t> are connected together on the </a:t>
            </a:r>
            <a:r>
              <a:rPr lang="en-US" dirty="0" err="1"/>
              <a:t>launchpad</a:t>
            </a:r>
            <a:r>
              <a:rPr lang="en-US" dirty="0"/>
              <a:t>, the two columns on the furthest right are not available.</a:t>
            </a:r>
          </a:p>
          <a:p>
            <a:endParaRPr lang="en-US" dirty="0"/>
          </a:p>
          <a:p>
            <a:r>
              <a:rPr lang="en-US" dirty="0"/>
              <a:t>Note that different clocking of the part for each of the modes.  As </a:t>
            </a:r>
            <a:r>
              <a:rPr lang="en-US" dirty="0" smtClean="0"/>
              <a:t>clocks </a:t>
            </a:r>
            <a:r>
              <a:rPr lang="en-US" dirty="0"/>
              <a:t>are removed, </a:t>
            </a:r>
            <a:r>
              <a:rPr lang="en-US" dirty="0" smtClean="0"/>
              <a:t>the peripherals </a:t>
            </a:r>
            <a:r>
              <a:rPr lang="en-US" dirty="0"/>
              <a:t>will be unavailable to provide a wake up interrupt.  In the hibernation modes </a:t>
            </a:r>
            <a:r>
              <a:rPr lang="en-US" dirty="0" smtClean="0"/>
              <a:t>where </a:t>
            </a:r>
            <a:r>
              <a:rPr lang="en-US" dirty="0"/>
              <a:t>the </a:t>
            </a:r>
            <a:r>
              <a:rPr lang="en-US" dirty="0" smtClean="0"/>
              <a:t>core, </a:t>
            </a:r>
            <a:r>
              <a:rPr lang="en-US" dirty="0"/>
              <a:t>peripherals and system clock are all turned </a:t>
            </a:r>
            <a:r>
              <a:rPr lang="en-US" dirty="0" smtClean="0"/>
              <a:t>off, </a:t>
            </a:r>
            <a:r>
              <a:rPr lang="en-US" dirty="0"/>
              <a:t>only the hibernation module is available to wake the part.  At this point the only wake events available are the wake-up pin and the Real-Time clock match.</a:t>
            </a:r>
            <a:endParaRPr lang="en-US" dirty="0" smtClean="0"/>
          </a:p>
        </p:txBody>
      </p:sp>
      <p:sp>
        <p:nvSpPr>
          <p:cNvPr id="43012" name="Slide Number Placeholder 3"/>
          <p:cNvSpPr>
            <a:spLocks noGrp="1"/>
          </p:cNvSpPr>
          <p:nvPr>
            <p:ph type="sldNum" sz="quarter" idx="5"/>
          </p:nvPr>
        </p:nvSpPr>
        <p:spPr>
          <a:noFill/>
        </p:spPr>
        <p:txBody>
          <a:bodyPr/>
          <a:lstStyle/>
          <a:p>
            <a:fld id="{A46DD20B-D355-429F-9819-6F01802DC9BC}" type="slidenum">
              <a:rPr lang="en-US" smtClean="0"/>
              <a:pPr/>
              <a:t>59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266825" y="727075"/>
            <a:ext cx="4781550" cy="3586163"/>
          </a:xfrm>
          <a:ln/>
        </p:spPr>
      </p:sp>
      <p:sp>
        <p:nvSpPr>
          <p:cNvPr id="80899" name="Notes Placeholder 2"/>
          <p:cNvSpPr>
            <a:spLocks noGrp="1"/>
          </p:cNvSpPr>
          <p:nvPr>
            <p:ph type="body" idx="1"/>
          </p:nvPr>
        </p:nvSpPr>
        <p:spPr>
          <a:noFill/>
          <a:ln/>
        </p:spPr>
        <p:txBody>
          <a:bodyPr/>
          <a:lstStyle/>
          <a:p>
            <a:r>
              <a:rPr lang="en-US" dirty="0" smtClean="0">
                <a:latin typeface="Arial" pitchFamily="34" charset="0"/>
              </a:rPr>
              <a:t>There are four different kinds of memory on this device .</a:t>
            </a:r>
          </a:p>
          <a:p>
            <a:endParaRPr lang="en-US" dirty="0">
              <a:latin typeface="Arial" pitchFamily="34" charset="0"/>
            </a:endParaRPr>
          </a:p>
          <a:p>
            <a:r>
              <a:rPr lang="en-US" dirty="0" smtClean="0">
                <a:latin typeface="Arial" pitchFamily="34" charset="0"/>
              </a:rPr>
              <a:t>The 256 KB flash memory is single-cycle to 40 MHz .  A pre-fetch buffer and speculative branching improves performance above 40 MHz .  </a:t>
            </a:r>
          </a:p>
          <a:p>
            <a:endParaRPr lang="en-US" dirty="0">
              <a:latin typeface="Arial" pitchFamily="34" charset="0"/>
            </a:endParaRPr>
          </a:p>
          <a:p>
            <a:r>
              <a:rPr lang="en-US" dirty="0" smtClean="0">
                <a:latin typeface="Arial" pitchFamily="34" charset="0"/>
              </a:rPr>
              <a:t>The 32 KB single-cycle SRAM implements bit-banding that we will cover later .  </a:t>
            </a:r>
          </a:p>
          <a:p>
            <a:endParaRPr lang="en-US" dirty="0">
              <a:latin typeface="Arial" pitchFamily="34" charset="0"/>
            </a:endParaRPr>
          </a:p>
          <a:p>
            <a:r>
              <a:rPr lang="en-US" dirty="0" smtClean="0">
                <a:latin typeface="Arial" pitchFamily="34" charset="0"/>
              </a:rPr>
              <a:t>The internal ROM is loaded with the TivaWare Peripheral driver library , the boat loader , cryptography tables and CRC error detection functionality.</a:t>
            </a:r>
          </a:p>
          <a:p>
            <a:endParaRPr lang="en-US" dirty="0">
              <a:latin typeface="Arial" pitchFamily="34" charset="0"/>
            </a:endParaRPr>
          </a:p>
          <a:p>
            <a:r>
              <a:rPr lang="en-US" dirty="0" smtClean="0">
                <a:latin typeface="Arial" pitchFamily="34" charset="0"/>
              </a:rPr>
              <a:t>The 2 KB EEPROM is wear-leveled to provide 500,000 program and erase cycles with a five year data retention.  Random access requires four clock cycles while sequential access is single-cycle for each location after the first .  </a:t>
            </a:r>
          </a:p>
          <a:p>
            <a:endParaRPr lang="en-US" dirty="0">
              <a:latin typeface="Arial" pitchFamily="34" charset="0"/>
            </a:endParaRPr>
          </a:p>
          <a:p>
            <a:r>
              <a:rPr lang="en-US" dirty="0">
                <a:latin typeface="Arial" pitchFamily="34" charset="0"/>
              </a:rPr>
              <a:t>Note the figure on the lower right </a:t>
            </a:r>
            <a:r>
              <a:rPr lang="en-US" dirty="0" smtClean="0">
                <a:latin typeface="Arial" pitchFamily="34" charset="0"/>
              </a:rPr>
              <a:t>with flash memory starting out at zero , followed by ROM, SRAM , the bit-banded alias of the SRAM , peripherals and EEPROM , followed by the bit-banded alias of the peripherals and finally some additional locations.   </a:t>
            </a:r>
          </a:p>
        </p:txBody>
      </p:sp>
      <p:sp>
        <p:nvSpPr>
          <p:cNvPr id="80900" name="Slide Number Placeholder 3"/>
          <p:cNvSpPr>
            <a:spLocks noGrp="1"/>
          </p:cNvSpPr>
          <p:nvPr>
            <p:ph type="sldNum" sz="quarter" idx="5"/>
          </p:nvPr>
        </p:nvSpPr>
        <p:spPr>
          <a:noFill/>
        </p:spPr>
        <p:txBody>
          <a:bodyPr/>
          <a:lstStyle/>
          <a:p>
            <a:fld id="{4679746C-F08B-400E-AE68-BB18EF1AD947}" type="slidenum">
              <a:rPr lang="en-US" smtClean="0">
                <a:latin typeface="Arial" pitchFamily="34" charset="0"/>
              </a:rPr>
              <a:pPr/>
              <a:t>6</a:t>
            </a:fld>
            <a:endParaRPr lang="en-US"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 low-cost LaunchPad board does not have a battery holder. VDD and the </a:t>
            </a:r>
            <a:r>
              <a:rPr lang="en-US" sz="1200" kern="1200" dirty="0" err="1" smtClean="0">
                <a:solidFill>
                  <a:schemeClr val="tx1"/>
                </a:solidFill>
                <a:effectLst/>
                <a:latin typeface="Arial" charset="0"/>
                <a:ea typeface="+mn-ea"/>
                <a:cs typeface="+mn-cs"/>
              </a:rPr>
              <a:t>Vbat</a:t>
            </a:r>
            <a:r>
              <a:rPr lang="en-US" sz="1200" kern="1200" dirty="0" smtClean="0">
                <a:solidFill>
                  <a:schemeClr val="tx1"/>
                </a:solidFill>
                <a:effectLst/>
                <a:latin typeface="Arial" charset="0"/>
                <a:ea typeface="+mn-ea"/>
                <a:cs typeface="+mn-cs"/>
              </a:rPr>
              <a:t> are wired together on the board.  So that disables the battery-only powered hibernation modes.  </a:t>
            </a:r>
          </a:p>
          <a:p>
            <a:r>
              <a:rPr lang="en-US" sz="1200" kern="1200" dirty="0" smtClean="0">
                <a:solidFill>
                  <a:schemeClr val="tx1"/>
                </a:solidFill>
                <a:effectLst/>
                <a:latin typeface="Arial" charset="0"/>
                <a:ea typeface="+mn-ea"/>
                <a:cs typeface="+mn-cs"/>
              </a:rPr>
              <a:t>Take a look at your LaunchPad board. Near the top you'll see a jumper.  R30 has been omitted from the board and the jumper on pins H24 and H25 connect across its location.  We will be able to use our meter to measure the current between those two pins.  </a:t>
            </a:r>
          </a:p>
          <a:p>
            <a:r>
              <a:rPr lang="en-US" sz="1200" kern="1200" dirty="0" smtClean="0">
                <a:solidFill>
                  <a:schemeClr val="tx1"/>
                </a:solidFill>
                <a:effectLst/>
                <a:latin typeface="Arial" charset="0"/>
                <a:ea typeface="+mn-ea"/>
                <a:cs typeface="+mn-cs"/>
              </a:rPr>
              <a:t>Most Digital </a:t>
            </a:r>
            <a:r>
              <a:rPr lang="en-US" sz="1200" kern="1200" dirty="0" err="1" smtClean="0">
                <a:solidFill>
                  <a:schemeClr val="tx1"/>
                </a:solidFill>
                <a:effectLst/>
                <a:latin typeface="Arial" charset="0"/>
                <a:ea typeface="+mn-ea"/>
                <a:cs typeface="+mn-cs"/>
              </a:rPr>
              <a:t>Multimeters</a:t>
            </a:r>
            <a:r>
              <a:rPr lang="en-US" sz="1200" kern="1200" dirty="0" smtClean="0">
                <a:solidFill>
                  <a:schemeClr val="tx1"/>
                </a:solidFill>
                <a:effectLst/>
                <a:latin typeface="Arial" charset="0"/>
                <a:ea typeface="+mn-ea"/>
                <a:cs typeface="+mn-cs"/>
              </a:rPr>
              <a:t> have an issue with equivalent series resistance. If you have the DMM set to measure a very low current, this resistance may not permit a higher current to flow when needed. You will have to switch the mode on the meter.</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60</a:t>
            </a:fld>
            <a:endParaRPr lang="en-US"/>
          </a:p>
        </p:txBody>
      </p:sp>
    </p:spTree>
    <p:extLst>
      <p:ext uri="{BB962C8B-B14F-4D97-AF65-F5344CB8AC3E}">
        <p14:creationId xmlns:p14="http://schemas.microsoft.com/office/powerpoint/2010/main" val="11037109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 lab six, you're going to measure the current draw of the TM4C device when it's placed in run and hibernate modes.  The low-cost Tiva </a:t>
            </a:r>
            <a:r>
              <a:rPr lang="en-US" dirty="0" err="1"/>
              <a:t>launchpad</a:t>
            </a:r>
            <a:r>
              <a:rPr lang="en-US" dirty="0"/>
              <a:t> board does not have a battery holder, so the battery power input is connected to the power for the CPU.  This will shorten our experiment somewhat, but you'll still see the device wake up from the Real-Time clock and wake pin events.</a:t>
            </a:r>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61</a:t>
            </a:fld>
            <a:endParaRPr lang="en-US"/>
          </a:p>
        </p:txBody>
      </p:sp>
    </p:spTree>
    <p:extLst>
      <p:ext uri="{BB962C8B-B14F-4D97-AF65-F5344CB8AC3E}">
        <p14:creationId xmlns:p14="http://schemas.microsoft.com/office/powerpoint/2010/main" val="8926715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 TM4C123GH6PM is equipped with a 12 megabit per second, USB 2.0 compliant, USB port.  This USB port is capable of on the go, host and device modes.  In chapter six, you'll look at the basics of USB and how the USB port is implemented.</a:t>
            </a:r>
          </a:p>
          <a:p>
            <a:endParaRPr lang="en-US" dirty="0"/>
          </a:p>
          <a:p>
            <a:r>
              <a:rPr lang="en-US" dirty="0"/>
              <a:t>Since we don't have an adapter cable, we'll limit ourselves to experimenting with the USB Port as a device.</a:t>
            </a:r>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62</a:t>
            </a:fld>
            <a:endParaRPr lang="en-US"/>
          </a:p>
        </p:txBody>
      </p:sp>
    </p:spTree>
    <p:extLst>
      <p:ext uri="{BB962C8B-B14F-4D97-AF65-F5344CB8AC3E}">
        <p14:creationId xmlns:p14="http://schemas.microsoft.com/office/powerpoint/2010/main" val="6379612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sldNum" sz="quarter" idx="5"/>
          </p:nvPr>
        </p:nvSpPr>
        <p:spPr>
          <a:ln/>
        </p:spPr>
        <p:txBody>
          <a:bodyPr/>
          <a:lstStyle/>
          <a:p>
            <a:fld id="{34287411-EB50-4C5A-9D87-B7511224C743}" type="slidenum">
              <a:rPr lang="en-US"/>
              <a:pPr/>
              <a:t>63</a:t>
            </a:fld>
            <a:endParaRPr lang="en-US"/>
          </a:p>
        </p:txBody>
      </p:sp>
      <p:sp>
        <p:nvSpPr>
          <p:cNvPr id="272386" name="Rectangle 2"/>
          <p:cNvSpPr>
            <a:spLocks noGrp="1" noRot="1" noChangeAspect="1" noChangeArrowheads="1" noTextEdit="1"/>
          </p:cNvSpPr>
          <p:nvPr>
            <p:ph type="sldImg"/>
          </p:nvPr>
        </p:nvSpPr>
        <p:spPr>
          <a:xfrm>
            <a:off x="1271588" y="733425"/>
            <a:ext cx="4772025" cy="3579813"/>
          </a:xfrm>
          <a:ln/>
        </p:spPr>
      </p:sp>
      <p:sp>
        <p:nvSpPr>
          <p:cNvPr id="272387" name="Rectangle 3"/>
          <p:cNvSpPr>
            <a:spLocks noGrp="1" noChangeArrowheads="1"/>
          </p:cNvSpPr>
          <p:nvPr>
            <p:ph type="body" idx="1"/>
          </p:nvPr>
        </p:nvSpPr>
        <p:spPr>
          <a:xfrm>
            <a:off x="977055" y="4558904"/>
            <a:ext cx="5361093" cy="4320540"/>
          </a:xfrm>
        </p:spPr>
        <p:txBody>
          <a:bodyPr lIns="95346" tIns="47673" rIns="95346" bIns="47673"/>
          <a:lstStyle/>
          <a:p>
            <a:r>
              <a:rPr lang="en-US" sz="1200" kern="1200" dirty="0" smtClean="0">
                <a:solidFill>
                  <a:schemeClr val="tx1"/>
                </a:solidFill>
                <a:effectLst/>
                <a:latin typeface="Arial" charset="0"/>
                <a:ea typeface="+mn-ea"/>
                <a:cs typeface="+mn-cs"/>
              </a:rPr>
              <a:t>USB connectors come in multiple sizes and most have four pins:  Power, ground, and two data lines called D+ and D-.</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Some connectors have a fifth pin for USB 2.0 ID.  </a:t>
            </a:r>
          </a:p>
          <a:p>
            <a:endParaRPr lang="en-US" dirty="0"/>
          </a:p>
          <a:p>
            <a:r>
              <a:rPr lang="en-US" dirty="0"/>
              <a:t>In the diagram on the bottom </a:t>
            </a:r>
            <a:r>
              <a:rPr lang="en-US" dirty="0" smtClean="0"/>
              <a:t>right, </a:t>
            </a:r>
            <a:r>
              <a:rPr lang="en-US" dirty="0"/>
              <a:t>note that </a:t>
            </a:r>
            <a:r>
              <a:rPr lang="en-US" sz="1200" kern="1200" dirty="0" smtClean="0">
                <a:solidFill>
                  <a:schemeClr val="tx1"/>
                </a:solidFill>
                <a:effectLst/>
                <a:latin typeface="Arial" charset="0"/>
                <a:ea typeface="+mn-ea"/>
                <a:cs typeface="+mn-cs"/>
              </a:rPr>
              <a:t>the pins for the power are slightly longer than the data pins.  In this way, the power will be connected before data.</a:t>
            </a:r>
          </a:p>
          <a:p>
            <a:r>
              <a:rPr lang="en-US" sz="1200" kern="1200" dirty="0" smtClean="0">
                <a:solidFill>
                  <a:schemeClr val="tx1"/>
                </a:solidFill>
                <a:effectLst/>
                <a:latin typeface="Arial" charset="0"/>
                <a:ea typeface="+mn-ea"/>
                <a:cs typeface="+mn-cs"/>
              </a:rPr>
              <a:t>The USB 1.1 standard defines the host as the master and the device as the slave, and speeds of up to 12 megabits per second . Devices can consume 500 milliamps once they're enumerated, but only 100 milliamps </a:t>
            </a:r>
            <a:r>
              <a:rPr lang="en-US" dirty="0" smtClean="0"/>
              <a:t>at</a:t>
            </a:r>
            <a:r>
              <a:rPr lang="en-US" sz="1200" kern="1200" dirty="0" smtClean="0">
                <a:solidFill>
                  <a:schemeClr val="tx1"/>
                </a:solidFill>
                <a:effectLst/>
                <a:latin typeface="Arial" charset="0"/>
                <a:ea typeface="+mn-ea"/>
                <a:cs typeface="+mn-cs"/>
              </a:rPr>
              <a:t> startup.  </a:t>
            </a:r>
          </a:p>
          <a:p>
            <a:r>
              <a:rPr lang="en-US" sz="1200" kern="1200" dirty="0" smtClean="0">
                <a:solidFill>
                  <a:schemeClr val="tx1"/>
                </a:solidFill>
                <a:effectLst/>
                <a:latin typeface="Arial" charset="0"/>
                <a:ea typeface="+mn-ea"/>
                <a:cs typeface="+mn-cs"/>
              </a:rPr>
              <a:t>USB 2.0 supports speeds as high as 480 megabits per second, but a full </a:t>
            </a:r>
            <a:r>
              <a:rPr lang="en-US" dirty="0"/>
              <a:t>speed 12 megabits per second port </a:t>
            </a:r>
            <a:r>
              <a:rPr lang="en-US" sz="1200" kern="1200" dirty="0" smtClean="0">
                <a:solidFill>
                  <a:schemeClr val="tx1"/>
                </a:solidFill>
                <a:effectLst/>
                <a:latin typeface="Arial" charset="0"/>
                <a:ea typeface="+mn-ea"/>
                <a:cs typeface="+mn-cs"/>
              </a:rPr>
              <a:t>like the one on the Tiva C Series devices, is still compliant.  USB 2.0 also includes the on-the-go addendum where devices negotiate for host or device status.</a:t>
            </a:r>
          </a:p>
          <a:p>
            <a:r>
              <a:rPr lang="en-US" sz="1200" kern="1200" dirty="0" smtClean="0">
                <a:solidFill>
                  <a:schemeClr val="tx1"/>
                </a:solidFill>
                <a:effectLst/>
                <a:latin typeface="Arial" charset="0"/>
                <a:ea typeface="+mn-ea"/>
                <a:cs typeface="+mn-cs"/>
              </a:rPr>
              <a:t>USB 3.0 supports speeds to 4.8 gigabits per second. New connectors separate the transmit and receive data lines to support these speeds.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sldNum" sz="quarter" idx="5"/>
          </p:nvPr>
        </p:nvSpPr>
        <p:spPr>
          <a:ln/>
        </p:spPr>
        <p:txBody>
          <a:bodyPr/>
          <a:lstStyle/>
          <a:p>
            <a:fld id="{1C2B3A8E-B7F9-4EFF-8B19-6CF5615B410A}" type="slidenum">
              <a:rPr lang="en-US"/>
              <a:pPr/>
              <a:t>64</a:t>
            </a:fld>
            <a:endParaRPr lang="en-US"/>
          </a:p>
        </p:txBody>
      </p:sp>
      <p:sp>
        <p:nvSpPr>
          <p:cNvPr id="275458" name="Rectangle 2"/>
          <p:cNvSpPr>
            <a:spLocks noGrp="1" noRot="1" noChangeAspect="1" noChangeArrowheads="1" noTextEdit="1"/>
          </p:cNvSpPr>
          <p:nvPr>
            <p:ph type="sldImg"/>
          </p:nvPr>
        </p:nvSpPr>
        <p:spPr>
          <a:xfrm>
            <a:off x="1271588" y="733425"/>
            <a:ext cx="4772025" cy="3579813"/>
          </a:xfrm>
          <a:ln/>
        </p:spPr>
      </p:sp>
      <p:sp>
        <p:nvSpPr>
          <p:cNvPr id="275459" name="Rectangle 3"/>
          <p:cNvSpPr>
            <a:spLocks noGrp="1" noChangeArrowheads="1"/>
          </p:cNvSpPr>
          <p:nvPr>
            <p:ph type="body" idx="1"/>
          </p:nvPr>
        </p:nvSpPr>
        <p:spPr>
          <a:xfrm>
            <a:off x="977055" y="4558904"/>
            <a:ext cx="5361093" cy="4320540"/>
          </a:xfrm>
        </p:spPr>
        <p:txBody>
          <a:bodyPr lIns="95346" tIns="47673" rIns="95346" bIns="47673"/>
          <a:lstStyle/>
          <a:p>
            <a:r>
              <a:rPr lang="en-US" sz="1200" kern="1200" dirty="0" smtClean="0">
                <a:solidFill>
                  <a:schemeClr val="tx1"/>
                </a:solidFill>
                <a:effectLst/>
                <a:latin typeface="Arial" charset="0"/>
                <a:ea typeface="+mn-ea"/>
                <a:cs typeface="+mn-cs"/>
              </a:rPr>
              <a:t>Most USB products sold are slaves ...  </a:t>
            </a:r>
            <a:r>
              <a:rPr lang="en-US" dirty="0"/>
              <a:t>f</a:t>
            </a:r>
            <a:r>
              <a:rPr lang="en-US" sz="1200" kern="1200" dirty="0" smtClean="0">
                <a:solidFill>
                  <a:schemeClr val="tx1"/>
                </a:solidFill>
                <a:effectLst/>
                <a:latin typeface="Arial" charset="0"/>
                <a:ea typeface="+mn-ea"/>
                <a:cs typeface="+mn-cs"/>
              </a:rPr>
              <a:t>or instance, a USB flash drive or camera.  </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USB hosts are normally a PC or other computing device, but </a:t>
            </a:r>
            <a:r>
              <a:rPr lang="en-US" dirty="0" smtClean="0"/>
              <a:t>the host function</a:t>
            </a:r>
            <a:r>
              <a:rPr lang="en-US" sz="1200" kern="1200" dirty="0" smtClean="0">
                <a:solidFill>
                  <a:schemeClr val="tx1"/>
                </a:solidFill>
                <a:effectLst/>
                <a:latin typeface="Arial" charset="0"/>
                <a:ea typeface="+mn-ea"/>
                <a:cs typeface="+mn-cs"/>
              </a:rPr>
              <a:t> can be embedded into smaller designs.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USB on the go is dynamic switching between the host and device roles.  When two on-the-go ports are connected together, they undergo a negotiation to determine which will act as the host and which the device.</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For instance, if you connected a digital camera to your PC, you'd certainly want the camera to be a slave to the PC's host.  But if you took that same camera and connected it to a printer, you’d want the camera to be a host to the printer's slave so that you could print to it.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When a device is connected to a host, the host polls the device for information that describes it called descriptor tables.</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The device descriptor contains the manufacturer and product ID code. The configuration descriptor contains the power consumption and interface types required. The endpoint descriptor describes the transfer types, speed and so one for each of the endpoints required of the port. The process of the host querying the device for all of these structures and then configuring itself is called enumeration, and that's what allows plug-and-play to operate.  </a:t>
            </a:r>
            <a:endParaRPr lang="en-US" sz="1200" kern="1200" dirty="0">
              <a:solidFill>
                <a:schemeClr val="tx1"/>
              </a:solidFill>
              <a:effectLst/>
              <a:latin typeface="Arial" charset="0"/>
              <a:ea typeface="+mn-ea"/>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41A32005-C9A9-492D-A695-9AF2EAFF7DF9}" type="slidenum">
              <a:rPr lang="en-US"/>
              <a:pPr/>
              <a:t>65</a:t>
            </a:fld>
            <a:endParaRPr lang="en-US"/>
          </a:p>
        </p:txBody>
      </p:sp>
      <p:sp>
        <p:nvSpPr>
          <p:cNvPr id="287746" name="Rectangle 7"/>
          <p:cNvSpPr txBox="1">
            <a:spLocks noGrp="1" noChangeArrowheads="1"/>
          </p:cNvSpPr>
          <p:nvPr/>
        </p:nvSpPr>
        <p:spPr bwMode="auto">
          <a:xfrm>
            <a:off x="4141894" y="9121140"/>
            <a:ext cx="3173307" cy="480060"/>
          </a:xfrm>
          <a:prstGeom prst="rect">
            <a:avLst/>
          </a:prstGeom>
          <a:noFill/>
          <a:ln w="12700">
            <a:noFill/>
            <a:miter lim="800000"/>
            <a:headEnd type="none" w="sm" len="sm"/>
            <a:tailEnd type="none" w="sm" len="sm"/>
          </a:ln>
        </p:spPr>
        <p:txBody>
          <a:bodyPr wrap="none" lIns="94274" tIns="47137" rIns="94274" bIns="47137" anchor="b"/>
          <a:lstStyle/>
          <a:p>
            <a:pPr algn="r" defTabSz="939762" eaLnBrk="1" hangingPunct="1">
              <a:lnSpc>
                <a:spcPct val="100000"/>
              </a:lnSpc>
              <a:spcBef>
                <a:spcPct val="0"/>
              </a:spcBef>
            </a:pPr>
            <a:fld id="{198BA63B-7092-4682-8A10-1D95500294F2}" type="slidenum">
              <a:rPr lang="en-US" altLang="en-US" sz="1200" b="0">
                <a:latin typeface="Times" pitchFamily="18" charset="0"/>
              </a:rPr>
              <a:pPr algn="r" defTabSz="939762" eaLnBrk="1" hangingPunct="1">
                <a:lnSpc>
                  <a:spcPct val="100000"/>
                </a:lnSpc>
                <a:spcBef>
                  <a:spcPct val="0"/>
                </a:spcBef>
              </a:pPr>
              <a:t>65</a:t>
            </a:fld>
            <a:endParaRPr lang="en-US" altLang="en-US" sz="1200" b="0" dirty="0">
              <a:latin typeface="Times" pitchFamily="18" charset="0"/>
            </a:endParaRPr>
          </a:p>
        </p:txBody>
      </p:sp>
      <p:sp>
        <p:nvSpPr>
          <p:cNvPr id="287747" name="Rectangle 2"/>
          <p:cNvSpPr>
            <a:spLocks noGrp="1" noRot="1" noChangeAspect="1" noChangeArrowheads="1" noTextEdit="1"/>
          </p:cNvSpPr>
          <p:nvPr>
            <p:ph type="sldImg"/>
          </p:nvPr>
        </p:nvSpPr>
        <p:spPr>
          <a:xfrm>
            <a:off x="1258888" y="720725"/>
            <a:ext cx="4800600" cy="3600450"/>
          </a:xfrm>
          <a:ln/>
        </p:spPr>
      </p:sp>
      <p:sp>
        <p:nvSpPr>
          <p:cNvPr id="287748" name="Rectangle 3"/>
          <p:cNvSpPr>
            <a:spLocks noGrp="1" noChangeArrowheads="1"/>
          </p:cNvSpPr>
          <p:nvPr>
            <p:ph type="body" idx="1"/>
          </p:nvPr>
        </p:nvSpPr>
        <p:spPr>
          <a:xfrm>
            <a:off x="731520" y="4560570"/>
            <a:ext cx="5852160" cy="4320540"/>
          </a:xfrm>
        </p:spPr>
        <p:txBody>
          <a:bodyPr lIns="95708" tIns="47853" rIns="95708" bIns="47853"/>
          <a:lstStyle/>
          <a:p>
            <a:r>
              <a:rPr lang="en-US" sz="1200" kern="1200" dirty="0" smtClean="0">
                <a:solidFill>
                  <a:schemeClr val="tx1"/>
                </a:solidFill>
                <a:effectLst/>
                <a:latin typeface="Arial" charset="0"/>
                <a:ea typeface="+mn-ea"/>
                <a:cs typeface="+mn-cs"/>
              </a:rPr>
              <a:t>The USB port on the TM4C123GH6PM is USB 2.0 compliant </a:t>
            </a:r>
            <a:r>
              <a:rPr lang="en-US" dirty="0"/>
              <a:t>at 12 megabits </a:t>
            </a:r>
            <a:r>
              <a:rPr lang="en-US" dirty="0" smtClean="0"/>
              <a:t>per </a:t>
            </a:r>
            <a:r>
              <a:rPr lang="en-US" dirty="0"/>
              <a:t>second </a:t>
            </a:r>
            <a:r>
              <a:rPr lang="en-US" sz="1200" kern="1200" dirty="0" smtClean="0">
                <a:solidFill>
                  <a:schemeClr val="tx1"/>
                </a:solidFill>
                <a:effectLst/>
                <a:latin typeface="Arial" charset="0"/>
                <a:ea typeface="+mn-ea"/>
                <a:cs typeface="+mn-cs"/>
              </a:rPr>
              <a:t>full speed operation. It can also operate in low speed mode  which is 1.5 megabits per second.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The device has an integrated PHY, or physical interface , so </a:t>
            </a:r>
            <a:r>
              <a:rPr lang="en-US" dirty="0"/>
              <a:t>t</a:t>
            </a:r>
            <a:r>
              <a:rPr lang="en-US" sz="1200" kern="1200" dirty="0" smtClean="0">
                <a:solidFill>
                  <a:schemeClr val="tx1"/>
                </a:solidFill>
                <a:effectLst/>
                <a:latin typeface="Arial" charset="0"/>
                <a:ea typeface="+mn-ea"/>
                <a:cs typeface="+mn-cs"/>
              </a:rPr>
              <a:t>hat the hardware connection to the USB port is very simple.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All the normal transfer types are supported :  control, interrupt, bulk, and isochronous.</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The port also supports DFU, or device firmware update in ROM, </a:t>
            </a:r>
            <a:r>
              <a:rPr lang="en-US" dirty="0"/>
              <a:t>f</a:t>
            </a:r>
            <a:r>
              <a:rPr lang="en-US" sz="1200" kern="1200" dirty="0" smtClean="0">
                <a:solidFill>
                  <a:schemeClr val="tx1"/>
                </a:solidFill>
                <a:effectLst/>
                <a:latin typeface="Arial" charset="0"/>
                <a:ea typeface="+mn-ea"/>
                <a:cs typeface="+mn-cs"/>
              </a:rPr>
              <a:t>or both host and device operation. This means the device can be plugged into a host and the DFU can accept update files .  It also means that the device can act as a host and download update files from a properly formatted device , like the flash drive .  </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TI is a member of the USB implementers' forum, and Tiva is approved for use of the USB logo.  The stacks, the hardware and so on are certified USB compliant.  </a:t>
            </a:r>
          </a:p>
          <a:p>
            <a:endParaRPr lang="en-US" dirty="0"/>
          </a:p>
          <a:p>
            <a:r>
              <a:rPr lang="en-US" sz="1200" kern="1200" dirty="0" smtClean="0">
                <a:solidFill>
                  <a:schemeClr val="tx1"/>
                </a:solidFill>
                <a:effectLst/>
                <a:latin typeface="Arial" charset="0"/>
                <a:ea typeface="+mn-ea"/>
                <a:cs typeface="+mn-cs"/>
              </a:rPr>
              <a:t>We also offer vendor and product I.D. sharing so that you do not have to purchase the codes .  You simply sub-license ours.    </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 block diagram for the USB peripheral is shown at the top of this slide.  This is a integrated USB controller and PHY (or physical interface) that offers up to 16 endpoints.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Enumeration requires a dedicated control input and a dedicated control output endpoint. There are up to seven additional configurable input endpoints and seven additional configurable output endpoints.  </a:t>
            </a:r>
          </a:p>
          <a:p>
            <a:r>
              <a:rPr lang="en-US" sz="1200" kern="1200" dirty="0" smtClean="0">
                <a:solidFill>
                  <a:schemeClr val="tx1"/>
                </a:solidFill>
                <a:effectLst/>
                <a:latin typeface="Arial" charset="0"/>
                <a:ea typeface="+mn-ea"/>
                <a:cs typeface="+mn-cs"/>
              </a:rPr>
              <a:t>The controller module has 4K of dedicated endpoint memory </a:t>
            </a:r>
            <a:r>
              <a:rPr lang="en-US" dirty="0" smtClean="0"/>
              <a:t>which is </a:t>
            </a:r>
            <a:r>
              <a:rPr lang="en-US" sz="1200" kern="1200" dirty="0" smtClean="0">
                <a:solidFill>
                  <a:schemeClr val="tx1"/>
                </a:solidFill>
                <a:effectLst/>
                <a:latin typeface="Arial" charset="0"/>
                <a:ea typeface="+mn-ea"/>
                <a:cs typeface="+mn-cs"/>
              </a:rPr>
              <a:t>not part of the device’s SRAM. </a:t>
            </a:r>
          </a:p>
          <a:p>
            <a:endParaRPr lang="en-US" dirty="0"/>
          </a:p>
          <a:p>
            <a:r>
              <a:rPr lang="en-US" dirty="0" smtClean="0"/>
              <a:t>DMA is supported on three separate in endpoints and three separate out endpoints .  </a:t>
            </a:r>
          </a:p>
          <a:p>
            <a:endParaRPr lang="en-US" dirty="0"/>
          </a:p>
          <a:p>
            <a:r>
              <a:rPr lang="en-US" dirty="0" smtClean="0"/>
              <a:t>For </a:t>
            </a:r>
            <a:r>
              <a:rPr lang="en-US" dirty="0" err="1" smtClean="0"/>
              <a:t>bursty</a:t>
            </a:r>
            <a:r>
              <a:rPr lang="en-US" dirty="0" smtClean="0"/>
              <a:t> data , one endpoint can utilize </a:t>
            </a:r>
            <a:r>
              <a:rPr lang="en-US" dirty="0"/>
              <a:t>a 1023 </a:t>
            </a:r>
            <a:r>
              <a:rPr lang="en-US" dirty="0" smtClean="0"/>
              <a:t>byte double </a:t>
            </a:r>
            <a:r>
              <a:rPr lang="en-US" dirty="0"/>
              <a:t>buffered </a:t>
            </a:r>
            <a:r>
              <a:rPr lang="en-US" dirty="0" smtClean="0"/>
              <a:t>buffer from the 4K memory.</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66</a:t>
            </a:fld>
            <a:endParaRPr lang="en-US"/>
          </a:p>
        </p:txBody>
      </p:sp>
    </p:spTree>
    <p:extLst>
      <p:ext uri="{BB962C8B-B14F-4D97-AF65-F5344CB8AC3E}">
        <p14:creationId xmlns:p14="http://schemas.microsoft.com/office/powerpoint/2010/main" val="8042668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err="1" smtClean="0">
                <a:ea typeface="ヒラギノ角ゴ Pro W3"/>
                <a:cs typeface="ヒラギノ角ゴ Pro W3"/>
              </a:rPr>
              <a:t>TivaWare’s</a:t>
            </a:r>
            <a:r>
              <a:rPr lang="en-US" dirty="0" smtClean="0">
                <a:ea typeface="ヒラギノ角ゴ Pro W3"/>
                <a:cs typeface="ヒラギノ角ゴ Pro W3"/>
              </a:rPr>
              <a:t> USB library supports host , device and on-the-go operation .  It is built on the peripheral driver libraries API set. </a:t>
            </a:r>
            <a:br>
              <a:rPr lang="en-US" dirty="0" smtClean="0">
                <a:ea typeface="ヒラギノ角ゴ Pro W3"/>
                <a:cs typeface="ヒラギノ角ゴ Pro W3"/>
              </a:rPr>
            </a:br>
            <a:r>
              <a:rPr lang="en-US" dirty="0" smtClean="0">
                <a:ea typeface="ヒラギノ角ゴ Pro W3"/>
                <a:cs typeface="ヒラギノ角ゴ Pro W3"/>
              </a:rPr>
              <a:t/>
            </a:r>
            <a:br>
              <a:rPr lang="en-US" dirty="0" smtClean="0">
                <a:ea typeface="ヒラギノ角ゴ Pro W3"/>
                <a:cs typeface="ヒラギノ角ゴ Pro W3"/>
              </a:rPr>
            </a:br>
            <a:r>
              <a:rPr lang="en-US" dirty="0" smtClean="0">
                <a:ea typeface="ヒラギノ角ゴ Pro W3"/>
                <a:cs typeface="ヒラギノ角ゴ Pro W3"/>
              </a:rPr>
              <a:t>This construction adds a framework for a generic host and a generic device functionality that you can build on .  It includes implementations of common USB classes.</a:t>
            </a:r>
          </a:p>
          <a:p>
            <a:pPr eaLnBrk="1" hangingPunct="1"/>
            <a:endParaRPr lang="en-US" dirty="0">
              <a:ea typeface="ヒラギノ角ゴ Pro W3"/>
              <a:cs typeface="ヒラギノ角ゴ Pro W3"/>
            </a:endParaRPr>
          </a:p>
          <a:p>
            <a:pPr eaLnBrk="1" hangingPunct="1"/>
            <a:r>
              <a:rPr lang="en-US" dirty="0" smtClean="0">
                <a:ea typeface="ヒラギノ角ゴ Pro W3"/>
                <a:cs typeface="ヒラギノ角ゴ Pro W3"/>
              </a:rPr>
              <a:t>The construction of the framework is layered so that the designer can decide on the amount of abstraction they want to utilize .  </a:t>
            </a:r>
          </a:p>
          <a:p>
            <a:pPr eaLnBrk="1" hangingPunct="1"/>
            <a:endParaRPr lang="en-US" dirty="0">
              <a:ea typeface="ヒラギノ角ゴ Pro W3"/>
              <a:cs typeface="ヒラギノ角ゴ Pro W3"/>
            </a:endParaRPr>
          </a:p>
          <a:p>
            <a:pPr eaLnBrk="1" hangingPunct="1"/>
            <a:r>
              <a:rPr lang="en-US" dirty="0" smtClean="0">
                <a:ea typeface="ヒラギノ角ゴ Pro W3"/>
                <a:cs typeface="ヒラギノ角ゴ Pro W3"/>
              </a:rPr>
              <a:t>Drivers and INF files have been included where needed.</a:t>
            </a:r>
          </a:p>
          <a:p>
            <a:pPr eaLnBrk="1" hangingPunct="1"/>
            <a:endParaRPr lang="en-US" dirty="0">
              <a:ea typeface="ヒラギノ角ゴ Pro W3"/>
              <a:cs typeface="ヒラギノ角ゴ Pro W3"/>
            </a:endParaRPr>
          </a:p>
          <a:p>
            <a:pPr eaLnBrk="1" hangingPunct="1"/>
            <a:r>
              <a:rPr lang="en-US" dirty="0" smtClean="0">
                <a:ea typeface="ヒラギノ角ゴ Pro W3"/>
                <a:cs typeface="ヒラギノ角ゴ Pro W3"/>
              </a:rPr>
              <a:t>The list on the right shows some of the device examples and supported windows features included in the USB library. There are also a number of host examples , but since the kit does not include the adapter cable, we will  leave those to you to investigate.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Arial" charset="0"/>
                <a:ea typeface="+mn-ea"/>
                <a:cs typeface="+mn-cs"/>
              </a:rPr>
              <a:t>The USB libraries APIs are built on top of the peripheral driver library APIs.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You can decide on what level of customization that you want to deal with. </a:t>
            </a:r>
            <a:r>
              <a:rPr lang="en-US" dirty="0"/>
              <a:t>T</a:t>
            </a:r>
            <a:r>
              <a:rPr lang="en-US" sz="1200" kern="1200" dirty="0" smtClean="0">
                <a:solidFill>
                  <a:schemeClr val="tx1"/>
                </a:solidFill>
                <a:effectLst/>
                <a:latin typeface="Arial" charset="0"/>
                <a:ea typeface="+mn-ea"/>
                <a:cs typeface="+mn-cs"/>
              </a:rPr>
              <a:t>ake a look at the far left application 1, here you want to pass simple data to a higher level API.  This would be a customization of an existing device , in this case a custom human interface device like a mouse .  </a:t>
            </a:r>
          </a:p>
          <a:p>
            <a:r>
              <a:rPr lang="en-US" sz="1200" kern="1200" dirty="0" smtClean="0">
                <a:solidFill>
                  <a:schemeClr val="tx1"/>
                </a:solidFill>
                <a:effectLst/>
                <a:latin typeface="Arial" charset="0"/>
                <a:ea typeface="+mn-ea"/>
                <a:cs typeface="+mn-cs"/>
              </a:rPr>
              <a:t>As you move to the far right of the chart, your level of customization increases to the point where you might be implementing your own USB protocol , or write or purchase your own USB stack .   </a:t>
            </a:r>
          </a:p>
          <a:p>
            <a:r>
              <a:rPr lang="en-US" sz="1200" kern="1200" dirty="0" smtClean="0">
                <a:solidFill>
                  <a:schemeClr val="tx1"/>
                </a:solidFill>
                <a:effectLst/>
                <a:latin typeface="Arial" charset="0"/>
                <a:ea typeface="+mn-ea"/>
                <a:cs typeface="+mn-cs"/>
              </a:rPr>
              <a:t>Obviously, </a:t>
            </a:r>
            <a:r>
              <a:rPr lang="en-US" dirty="0" smtClean="0"/>
              <a:t>on </a:t>
            </a:r>
            <a:r>
              <a:rPr lang="en-US" sz="1200" kern="1200" dirty="0" smtClean="0">
                <a:solidFill>
                  <a:schemeClr val="tx1"/>
                </a:solidFill>
                <a:effectLst/>
                <a:latin typeface="Arial" charset="0"/>
                <a:ea typeface="+mn-ea"/>
                <a:cs typeface="+mn-cs"/>
              </a:rPr>
              <a:t>the far lef</a:t>
            </a:r>
            <a:r>
              <a:rPr lang="en-US" dirty="0" smtClean="0"/>
              <a:t>t o</a:t>
            </a:r>
            <a:r>
              <a:rPr lang="en-US" sz="1200" kern="1200" dirty="0" smtClean="0">
                <a:solidFill>
                  <a:schemeClr val="tx1"/>
                </a:solidFill>
                <a:effectLst/>
                <a:latin typeface="Arial" charset="0"/>
                <a:ea typeface="+mn-ea"/>
                <a:cs typeface="+mn-cs"/>
              </a:rPr>
              <a:t>f the chart, less time </a:t>
            </a:r>
            <a:r>
              <a:rPr lang="en-US" dirty="0" smtClean="0"/>
              <a:t>will be</a:t>
            </a:r>
            <a:r>
              <a:rPr lang="en-US" sz="1200" kern="1200" dirty="0" smtClean="0">
                <a:solidFill>
                  <a:schemeClr val="tx1"/>
                </a:solidFill>
                <a:effectLst/>
                <a:latin typeface="Arial" charset="0"/>
                <a:ea typeface="+mn-ea"/>
                <a:cs typeface="+mn-cs"/>
              </a:rPr>
              <a:t> spent developing the USB software, while on the far right the developer has much more control.</a:t>
            </a:r>
            <a:endParaRPr lang="en-US" dirty="0" smtClean="0">
              <a:latin typeface="Arial" pitchFamily="34" charset="0"/>
            </a:endParaRPr>
          </a:p>
          <a:p>
            <a:pPr eaLnBrk="1" hangingPunct="1">
              <a:spcBef>
                <a:spcPct val="0"/>
              </a:spcBef>
            </a:pPr>
            <a:endParaRPr lang="en-US" dirty="0" smtClean="0">
              <a:latin typeface="Arial" pitchFamily="34" charset="0"/>
            </a:endParaRPr>
          </a:p>
          <a:p>
            <a:pPr eaLnBrk="1" hangingPunct="1">
              <a:spcBef>
                <a:spcPct val="0"/>
              </a:spcBef>
            </a:pPr>
            <a:r>
              <a:rPr lang="en-US" dirty="0" smtClean="0">
                <a:latin typeface="Arial" pitchFamily="34" charset="0"/>
              </a:rPr>
              <a:t>Where should you start? For an application that involves implementing its own USB protocol using driver lib, working with USB driver API will be a recommended approach. This provides the lowest level of abstraction, giving user most amount of visibility &amp; control. This is represented in Application 4 in the diagram on the slide.</a:t>
            </a:r>
          </a:p>
          <a:p>
            <a:pPr eaLnBrk="1" hangingPunct="1">
              <a:spcBef>
                <a:spcPct val="0"/>
              </a:spcBef>
            </a:pPr>
            <a:endParaRPr lang="en-US" dirty="0" smtClean="0">
              <a:latin typeface="Arial" pitchFamily="34" charset="0"/>
            </a:endParaRPr>
          </a:p>
          <a:p>
            <a:pPr eaLnBrk="1" hangingPunct="1">
              <a:spcBef>
                <a:spcPct val="0"/>
              </a:spcBef>
            </a:pPr>
            <a:r>
              <a:rPr lang="en-US" dirty="0" smtClean="0">
                <a:latin typeface="Arial" pitchFamily="34" charset="0"/>
              </a:rPr>
              <a:t>For applications in between, like Example 2 and 3 shown, a user can pick and choose a level of abstraction that is not too low or too high.</a:t>
            </a:r>
          </a:p>
          <a:p>
            <a:pPr eaLnBrk="1" hangingPunct="1">
              <a:spcBef>
                <a:spcPct val="0"/>
              </a:spcBef>
            </a:pPr>
            <a:endParaRPr lang="en-US" dirty="0" smtClean="0">
              <a:latin typeface="Arial" pitchFamily="34" charset="0"/>
            </a:endParaRPr>
          </a:p>
          <a:p>
            <a:pPr eaLnBrk="1" hangingPunct="1">
              <a:spcBef>
                <a:spcPct val="0"/>
              </a:spcBef>
            </a:pPr>
            <a:r>
              <a:rPr lang="en-US" dirty="0" smtClean="0">
                <a:latin typeface="Arial" pitchFamily="34" charset="0"/>
              </a:rPr>
              <a:t>Note that devices that resemble existing applications, and many do, require significantly less new code.</a:t>
            </a: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2FCFDB-25CF-4D76-A007-10CFE4B74FDF}" type="slidenum">
              <a:rPr lang="en-US" smtClean="0">
                <a:solidFill>
                  <a:srgbClr val="000000"/>
                </a:solidFill>
              </a:rPr>
              <a:pPr fontAlgn="base">
                <a:spcBef>
                  <a:spcPct val="0"/>
                </a:spcBef>
                <a:spcAft>
                  <a:spcPct val="0"/>
                </a:spcAft>
                <a:defRPr/>
              </a:pPr>
              <a:t>68</a:t>
            </a:fld>
            <a:endParaRPr lang="en-US" dirty="0" smtClean="0">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In lab 7, you'll use a TivaWare code example to implement bulk transfers of data from your laptop host to and from the USB port on the LaunchPad.  You'll use a small Windows side application to send and view data while also watching messages on the terminal display.  You'll also use the emulator to view the transferred data in the TM4C123GH6PM memory.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69</a:t>
            </a:fld>
            <a:endParaRPr lang="en-US"/>
          </a:p>
        </p:txBody>
      </p:sp>
    </p:spTree>
    <p:extLst>
      <p:ext uri="{BB962C8B-B14F-4D97-AF65-F5344CB8AC3E}">
        <p14:creationId xmlns:p14="http://schemas.microsoft.com/office/powerpoint/2010/main" val="3084159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1266825" y="727075"/>
            <a:ext cx="4781550" cy="3586163"/>
          </a:xfrm>
          <a:ln/>
        </p:spPr>
      </p:sp>
      <p:sp>
        <p:nvSpPr>
          <p:cNvPr id="70659" name="Notes Placeholder 2"/>
          <p:cNvSpPr>
            <a:spLocks noGrp="1"/>
          </p:cNvSpPr>
          <p:nvPr>
            <p:ph type="body" idx="1"/>
          </p:nvPr>
        </p:nvSpPr>
        <p:spPr>
          <a:noFill/>
          <a:ln/>
        </p:spPr>
        <p:txBody>
          <a:bodyPr/>
          <a:lstStyle/>
          <a:p>
            <a:pPr marL="0" lvl="1"/>
            <a:r>
              <a:rPr lang="en-US" dirty="0" smtClean="0">
                <a:latin typeface="Arial" pitchFamily="34" charset="0"/>
              </a:rPr>
              <a:t>The part is equipped with a battery backed hibernation module .  This module provides internal and external power control with the use of a external voltage regulator .  The hibernation module supplies a separate real-time-clock and a battery power source .  The VDD3ON mode retains the states of the external pins during hibernation to prevent errors or damage to external circuitry.  Waking from hibernation can be done on a Real-Time clock match or by toggling the wake pin.  16 32 bit words of battery-backed SRAM are provided within the hibernation module .  When configured for GPIO retention hibernation current is 5uA. Without GPIO retention and with the Real-Time clock running it is1.7 </a:t>
            </a:r>
            <a:r>
              <a:rPr lang="en-US" dirty="0" err="1" smtClean="0">
                <a:latin typeface="Arial" pitchFamily="34" charset="0"/>
              </a:rPr>
              <a:t>uA</a:t>
            </a:r>
            <a:r>
              <a:rPr lang="en-US" dirty="0" smtClean="0">
                <a:latin typeface="Arial" pitchFamily="34" charset="0"/>
              </a:rPr>
              <a:t>.</a:t>
            </a:r>
          </a:p>
          <a:p>
            <a:pPr marL="0" lvl="1"/>
            <a:endParaRPr lang="en-US" dirty="0">
              <a:latin typeface="Arial" pitchFamily="34" charset="0"/>
            </a:endParaRPr>
          </a:p>
          <a:p>
            <a:pPr marL="0" lvl="1"/>
            <a:r>
              <a:rPr lang="en-US" dirty="0" smtClean="0">
                <a:latin typeface="Arial" pitchFamily="34" charset="0"/>
              </a:rPr>
              <a:t>Serial connectivity to the part is provided through a USB 2.0 OTG/Host/Device port, eight UART ports, six I</a:t>
            </a:r>
            <a:r>
              <a:rPr lang="en-US" baseline="30000" dirty="0" smtClean="0">
                <a:latin typeface="Arial" pitchFamily="34" charset="0"/>
              </a:rPr>
              <a:t>2</a:t>
            </a:r>
            <a:r>
              <a:rPr lang="en-US" dirty="0" smtClean="0">
                <a:latin typeface="Arial" pitchFamily="34" charset="0"/>
              </a:rPr>
              <a:t>C ports, four Synchronous Serial ports and two CAN ports .  </a:t>
            </a:r>
          </a:p>
        </p:txBody>
      </p:sp>
      <p:sp>
        <p:nvSpPr>
          <p:cNvPr id="70660" name="Slide Number Placeholder 3"/>
          <p:cNvSpPr>
            <a:spLocks noGrp="1"/>
          </p:cNvSpPr>
          <p:nvPr>
            <p:ph type="sldNum" sz="quarter" idx="5"/>
          </p:nvPr>
        </p:nvSpPr>
        <p:spPr>
          <a:noFill/>
        </p:spPr>
        <p:txBody>
          <a:bodyPr/>
          <a:lstStyle/>
          <a:p>
            <a:fld id="{A768315A-282D-4463-AAD1-FBA05888D56E}" type="slidenum">
              <a:rPr lang="en-US" smtClean="0">
                <a:solidFill>
                  <a:srgbClr val="000000"/>
                </a:solidFill>
                <a:latin typeface="Arial" pitchFamily="34" charset="0"/>
              </a:rPr>
              <a:pPr/>
              <a:t>7</a:t>
            </a:fld>
            <a:endParaRPr lang="en-US" smtClean="0">
              <a:solidFill>
                <a:srgbClr val="000000"/>
              </a:solidFill>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 TM4C123GH6PM has four different types of memory:  flash, SRAM, EEPROM, and ROM.  In chapter 8, you'll learn about the different features and capabilities of these memories.  You'll also learn how to use bit banding and how to use the Memory Protection Unit, or MPU.</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70</a:t>
            </a:fld>
            <a:endParaRPr lang="en-US"/>
          </a:p>
        </p:txBody>
      </p:sp>
    </p:spTree>
    <p:extLst>
      <p:ext uri="{BB962C8B-B14F-4D97-AF65-F5344CB8AC3E}">
        <p14:creationId xmlns:p14="http://schemas.microsoft.com/office/powerpoint/2010/main" val="15583252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This diagram shows you the memory controller on the device.  Note that there are separate </a:t>
            </a:r>
            <a:r>
              <a:rPr lang="en-US" dirty="0" smtClean="0"/>
              <a:t>buses for instruction address and data. Connection the to data in flash, the control registers and the SRAM array is done through the separate system bus. This means that the internal architecture is Harvard.</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71</a:t>
            </a:fld>
            <a:endParaRPr lang="en-US"/>
          </a:p>
        </p:txBody>
      </p:sp>
    </p:spTree>
    <p:extLst>
      <p:ext uri="{BB962C8B-B14F-4D97-AF65-F5344CB8AC3E}">
        <p14:creationId xmlns:p14="http://schemas.microsoft.com/office/powerpoint/2010/main" val="34317722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EEPROM control is separate from the other memories because it is located in peripheral space.  The security block prevents EEPROM memory from being inadvertently written.</a:t>
            </a:r>
          </a:p>
          <a:p>
            <a:r>
              <a:rPr lang="en-US" sz="1200" kern="1200" dirty="0" smtClean="0">
                <a:solidFill>
                  <a:schemeClr val="tx1"/>
                </a:solidFill>
                <a:effectLst/>
                <a:latin typeface="Arial" charset="0"/>
                <a:ea typeface="+mn-ea"/>
                <a:cs typeface="+mn-cs"/>
              </a:rPr>
              <a:t>EEPROM is connected to the advanced, high-performance bus for maximum speed.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72</a:t>
            </a:fld>
            <a:endParaRPr lang="en-US"/>
          </a:p>
        </p:txBody>
      </p:sp>
    </p:spTree>
    <p:extLst>
      <p:ext uri="{BB962C8B-B14F-4D97-AF65-F5344CB8AC3E}">
        <p14:creationId xmlns:p14="http://schemas.microsoft.com/office/powerpoint/2010/main" val="21711373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Below 40 MHz, access to flash memory is single-cycle. </a:t>
            </a:r>
          </a:p>
          <a:p>
            <a:r>
              <a:rPr lang="en-US" sz="1200" kern="1200" dirty="0" smtClean="0">
                <a:solidFill>
                  <a:schemeClr val="tx1"/>
                </a:solidFill>
                <a:effectLst/>
                <a:latin typeface="Arial" charset="0"/>
                <a:ea typeface="+mn-ea"/>
                <a:cs typeface="+mn-cs"/>
              </a:rPr>
              <a:t>The </a:t>
            </a:r>
            <a:r>
              <a:rPr lang="en-US" dirty="0" smtClean="0"/>
              <a:t>instruction </a:t>
            </a:r>
            <a:r>
              <a:rPr lang="en-US" sz="1200" kern="1200" dirty="0" smtClean="0">
                <a:solidFill>
                  <a:schemeClr val="tx1"/>
                </a:solidFill>
                <a:effectLst/>
                <a:latin typeface="Arial" charset="0"/>
                <a:ea typeface="+mn-ea"/>
                <a:cs typeface="+mn-cs"/>
              </a:rPr>
              <a:t>pre-fetch fetches two 32-bit words per cycle.  Since Thumb-2 instructions are a maximum of 32-bits in length, the device can fetch at least two instructions per cycle.  </a:t>
            </a:r>
          </a:p>
          <a:p>
            <a:endParaRPr lang="en-US" dirty="0"/>
          </a:p>
          <a:p>
            <a:r>
              <a:rPr lang="en-US" dirty="0" smtClean="0"/>
              <a:t>This pre-fetch is important at speeds above 40 </a:t>
            </a:r>
            <a:r>
              <a:rPr lang="en-US" dirty="0" err="1" smtClean="0"/>
              <a:t>MHz.</a:t>
            </a:r>
            <a:r>
              <a:rPr lang="en-US" dirty="0" smtClean="0"/>
              <a:t> Because of it,</a:t>
            </a:r>
            <a:r>
              <a:rPr lang="en-US" dirty="0"/>
              <a:t> in straight line sequential </a:t>
            </a:r>
            <a:r>
              <a:rPr lang="en-US" dirty="0" smtClean="0"/>
              <a:t>code, no wait states are required, even at 80 </a:t>
            </a:r>
            <a:r>
              <a:rPr lang="en-US" dirty="0" err="1" smtClean="0"/>
              <a:t>MHz.</a:t>
            </a:r>
            <a:endParaRPr lang="en-US" dirty="0" smtClean="0"/>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The issue </a:t>
            </a:r>
            <a:r>
              <a:rPr lang="en-US" dirty="0" smtClean="0"/>
              <a:t>wi</a:t>
            </a:r>
            <a:r>
              <a:rPr lang="en-US" sz="1200" kern="1200" dirty="0" smtClean="0">
                <a:solidFill>
                  <a:schemeClr val="tx1"/>
                </a:solidFill>
                <a:effectLst/>
                <a:latin typeface="Arial" charset="0"/>
                <a:ea typeface="+mn-ea"/>
                <a:cs typeface="+mn-cs"/>
              </a:rPr>
              <a:t>ll be branches.  The part has branch speculation, so  that on one direction of the branch, it </a:t>
            </a:r>
            <a:r>
              <a:rPr lang="en-US" dirty="0"/>
              <a:t>p</a:t>
            </a:r>
            <a:r>
              <a:rPr lang="en-US" sz="1200" kern="1200" dirty="0" smtClean="0">
                <a:solidFill>
                  <a:schemeClr val="tx1"/>
                </a:solidFill>
                <a:effectLst/>
                <a:latin typeface="Arial" charset="0"/>
                <a:ea typeface="+mn-ea"/>
                <a:cs typeface="+mn-cs"/>
              </a:rPr>
              <a:t>re-fetch’s the instruction in that direction, avoiding a wait state. </a:t>
            </a:r>
            <a:r>
              <a:rPr lang="en-US" dirty="0" smtClean="0"/>
              <a:t>Y</a:t>
            </a:r>
            <a:r>
              <a:rPr lang="en-US" sz="1200" kern="1200" dirty="0" smtClean="0">
                <a:solidFill>
                  <a:schemeClr val="tx1"/>
                </a:solidFill>
                <a:effectLst/>
                <a:latin typeface="Arial" charset="0"/>
                <a:ea typeface="+mn-ea"/>
                <a:cs typeface="+mn-cs"/>
              </a:rPr>
              <a:t>our code will incur a wait state only on one side of branches, allowing 40 MHz flash to operate at near 80 MHz speeds </a:t>
            </a:r>
          </a:p>
          <a:p>
            <a:r>
              <a:rPr lang="en-US" sz="1200" kern="1200" dirty="0" smtClean="0">
                <a:solidFill>
                  <a:schemeClr val="tx1"/>
                </a:solidFill>
                <a:effectLst/>
                <a:latin typeface="Arial" charset="0"/>
                <a:ea typeface="+mn-ea"/>
                <a:cs typeface="+mn-cs"/>
              </a:rPr>
              <a:t>Write and execution protection are available on the flash so that It can’t be written to without a password. It has a very simple programming interface, as we'll see in the lab.</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73</a:t>
            </a:fld>
            <a:endParaRPr lang="en-US"/>
          </a:p>
        </p:txBody>
      </p:sp>
    </p:spTree>
    <p:extLst>
      <p:ext uri="{BB962C8B-B14F-4D97-AF65-F5344CB8AC3E}">
        <p14:creationId xmlns:p14="http://schemas.microsoft.com/office/powerpoint/2010/main" val="19903453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EEPROM memory is 2K in length starting at 0X400AF000.  It is accessible as 512 32-bit words, which is broken up into 32 blocks of 16 words.  Each block has access protection </a:t>
            </a:r>
            <a:r>
              <a:rPr lang="en-US" dirty="0"/>
              <a:t>built in using 32-bit to 96-bit </a:t>
            </a:r>
            <a:r>
              <a:rPr lang="en-US" dirty="0" smtClean="0"/>
              <a:t>codes</a:t>
            </a:r>
            <a:r>
              <a:rPr lang="en-US" sz="1200" kern="1200" dirty="0" smtClean="0">
                <a:solidFill>
                  <a:schemeClr val="tx1"/>
                </a:solidFill>
                <a:effectLst/>
                <a:latin typeface="Arial" charset="0"/>
                <a:ea typeface="+mn-ea"/>
                <a:cs typeface="+mn-cs"/>
              </a:rPr>
              <a:t>.  This protection is also available at the module level.</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The memory has an endurance of 500,000 writes with built-in wear leveling.</a:t>
            </a:r>
          </a:p>
          <a:p>
            <a:endParaRPr lang="en-US" dirty="0"/>
          </a:p>
          <a:p>
            <a:r>
              <a:rPr lang="en-US" dirty="0" smtClean="0"/>
              <a:t>When writing to EEPROM from code, write completion can be assured either through polling or in an interrupt .  </a:t>
            </a:r>
          </a:p>
          <a:p>
            <a:endParaRPr lang="en-US" dirty="0"/>
          </a:p>
          <a:p>
            <a:r>
              <a:rPr lang="en-US" dirty="0" smtClean="0"/>
              <a:t>Random read/write access to EEPROM requires four cycles/word.  Sequential writes require the same amount for the first access and then single-cycle for each one afterwards.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74</a:t>
            </a:fld>
            <a:endParaRPr lang="en-US"/>
          </a:p>
        </p:txBody>
      </p:sp>
    </p:spTree>
    <p:extLst>
      <p:ext uri="{BB962C8B-B14F-4D97-AF65-F5344CB8AC3E}">
        <p14:creationId xmlns:p14="http://schemas.microsoft.com/office/powerpoint/2010/main" val="24343358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SRAM memory is 32 </a:t>
            </a:r>
            <a:r>
              <a:rPr lang="en-US" sz="1200" kern="1200" dirty="0" err="1" smtClean="0">
                <a:solidFill>
                  <a:schemeClr val="tx1"/>
                </a:solidFill>
                <a:effectLst/>
                <a:latin typeface="Arial" charset="0"/>
                <a:ea typeface="+mn-ea"/>
                <a:cs typeface="+mn-cs"/>
              </a:rPr>
              <a:t>kB</a:t>
            </a:r>
            <a:r>
              <a:rPr lang="en-US" sz="1200" kern="1200" dirty="0" smtClean="0">
                <a:solidFill>
                  <a:schemeClr val="tx1"/>
                </a:solidFill>
                <a:effectLst/>
                <a:latin typeface="Arial" charset="0"/>
                <a:ea typeface="+mn-ea"/>
                <a:cs typeface="+mn-cs"/>
              </a:rPr>
              <a:t> starting at 20,000,000 and operates at 80MHz.  That physical memory is bit-banded into 22,000,000. SRAM can hold code or data.  You can execute code out of SRAM if you choose to do so.  </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75</a:t>
            </a:fld>
            <a:endParaRPr lang="en-US"/>
          </a:p>
        </p:txBody>
      </p:sp>
    </p:spTree>
    <p:extLst>
      <p:ext uri="{BB962C8B-B14F-4D97-AF65-F5344CB8AC3E}">
        <p14:creationId xmlns:p14="http://schemas.microsoft.com/office/powerpoint/2010/main" val="13704649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Tiva C Series devices utilize bit-banding.  This can reduce the number of read-modify-write operations done in your code.  SRAM and peripheral space use an address alias to access individual bits in a single atomic operation.  Physical SRAM memory, starts at a base address of 20,000,000 The bit-banded alias of that memory SRAM starts at base address 22,000,000.  Peripheral space starts at a base address of 40,000,000. Bit-banded peripheral space starts at base address 42,000,000.</a:t>
            </a:r>
          </a:p>
          <a:p>
            <a:r>
              <a:rPr lang="en-US" sz="1200" kern="1200" dirty="0" smtClean="0">
                <a:solidFill>
                  <a:schemeClr val="tx1"/>
                </a:solidFill>
                <a:effectLst/>
                <a:latin typeface="Arial" charset="0"/>
                <a:ea typeface="+mn-ea"/>
                <a:cs typeface="+mn-cs"/>
              </a:rPr>
              <a:t>To calculate the bit-banded alias, use the formula here. The code we’ll be using in the lab does this at run-time.</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76</a:t>
            </a:fld>
            <a:endParaRPr lang="en-US"/>
          </a:p>
        </p:txBody>
      </p:sp>
    </p:spTree>
    <p:extLst>
      <p:ext uri="{BB962C8B-B14F-4D97-AF65-F5344CB8AC3E}">
        <p14:creationId xmlns:p14="http://schemas.microsoft.com/office/powerpoint/2010/main" val="12585854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 memory protection unit defines eight separate memory regions, plus a background region that's accessible only from privileged mode. Regions 256 bytes or larger in size get divided into eight equal sized sub-regions.</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MPU configuration can be relatively simple or very complex depending on your goal</a:t>
            </a:r>
            <a:r>
              <a:rPr lang="en-US" dirty="0"/>
              <a:t>. </a:t>
            </a:r>
            <a:r>
              <a:rPr lang="en-US" dirty="0" smtClean="0"/>
              <a:t>You </a:t>
            </a:r>
            <a:r>
              <a:rPr lang="en-US" dirty="0"/>
              <a:t>can </a:t>
            </a:r>
            <a:r>
              <a:rPr lang="en-US" dirty="0" smtClean="0"/>
              <a:t>configure different attributes for</a:t>
            </a:r>
            <a:r>
              <a:rPr lang="en-US" sz="1200" kern="1200" dirty="0" smtClean="0">
                <a:solidFill>
                  <a:schemeClr val="tx1"/>
                </a:solidFill>
                <a:effectLst/>
                <a:latin typeface="Arial" charset="0"/>
                <a:ea typeface="+mn-ea"/>
                <a:cs typeface="+mn-cs"/>
              </a:rPr>
              <a:t> each region and sub-region. For example, allow code execution, allow data, allow writes, etc.</a:t>
            </a:r>
          </a:p>
          <a:p>
            <a:endParaRPr lang="en-US" dirty="0"/>
          </a:p>
          <a:p>
            <a:r>
              <a:rPr lang="en-US" sz="1200" kern="1200" dirty="0" smtClean="0">
                <a:solidFill>
                  <a:schemeClr val="tx1"/>
                </a:solidFill>
                <a:effectLst/>
                <a:latin typeface="Arial" charset="0"/>
                <a:ea typeface="+mn-ea"/>
                <a:cs typeface="+mn-cs"/>
              </a:rPr>
              <a:t>Accessing a region in a prohibited way will cause an immediate memory management fault.</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77</a:t>
            </a:fld>
            <a:endParaRPr lang="en-US"/>
          </a:p>
        </p:txBody>
      </p:sp>
    </p:spTree>
    <p:extLst>
      <p:ext uri="{BB962C8B-B14F-4D97-AF65-F5344CB8AC3E}">
        <p14:creationId xmlns:p14="http://schemas.microsoft.com/office/powerpoint/2010/main" val="41221323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 Cortex M4 has two different privilege levels</a:t>
            </a:r>
            <a:r>
              <a:rPr lang="en-US" dirty="0"/>
              <a:t>;</a:t>
            </a:r>
            <a:r>
              <a:rPr lang="en-US" sz="1200" kern="1200" dirty="0" smtClean="0">
                <a:solidFill>
                  <a:schemeClr val="tx1"/>
                </a:solidFill>
                <a:effectLst/>
                <a:latin typeface="Arial" charset="0"/>
                <a:ea typeface="+mn-ea"/>
                <a:cs typeface="+mn-cs"/>
              </a:rPr>
              <a:t> privileged and unprivileged.  These levels offer additional protection for software, particularly if you're using operating systems.  In unprivileged mode, software has limited access to the priority mask register, no access to the system timer, the NVIC, or the system control block, and possibly restricted access to memory or peripherals.  Privileged software has use of all instructions and has access to all the resources.  </a:t>
            </a:r>
          </a:p>
          <a:p>
            <a:r>
              <a:rPr lang="en-US" dirty="0" smtClean="0"/>
              <a:t>Interrupt service routines</a:t>
            </a:r>
            <a:r>
              <a:rPr lang="en-US" sz="1200" kern="1200" dirty="0" smtClean="0">
                <a:solidFill>
                  <a:schemeClr val="tx1"/>
                </a:solidFill>
                <a:effectLst/>
                <a:latin typeface="Arial" charset="0"/>
                <a:ea typeface="+mn-ea"/>
                <a:cs typeface="+mn-cs"/>
              </a:rPr>
              <a:t> operate in privileged mode.  Threaded code, like in an operating system, operates in unprivileged mode unless the level is changed via the thread mode privilege level bit in the control register.  </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78</a:t>
            </a:fld>
            <a:endParaRPr lang="en-US"/>
          </a:p>
        </p:txBody>
      </p:sp>
    </p:spTree>
    <p:extLst>
      <p:ext uri="{BB962C8B-B14F-4D97-AF65-F5344CB8AC3E}">
        <p14:creationId xmlns:p14="http://schemas.microsoft.com/office/powerpoint/2010/main" val="8758484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customers find it important to secure their programming efforts from unwanted snooping or duplication. Each 2K Flash memory block can be configured using the FMPPE and FMPRE register bits to execute-only, read-only or the default unsecure states.</a:t>
            </a:r>
          </a:p>
          <a:p>
            <a:r>
              <a:rPr lang="en-US" dirty="0" smtClean="0"/>
              <a:t>To further protect the device, the debugger ports can be disabled using the DBG bits. Bear in mind that a mechanism should be provided to re-enable these ports since the device will be inaccessible once the ports are disabled.</a:t>
            </a:r>
          </a:p>
          <a:p>
            <a:r>
              <a:rPr lang="en-US" dirty="0" smtClean="0"/>
              <a:t>In case you require access to the device after the ports have been disabled, the user’s guide provides </a:t>
            </a:r>
            <a:r>
              <a:rPr lang="en-US" smtClean="0"/>
              <a:t>an extensive </a:t>
            </a:r>
            <a:r>
              <a:rPr lang="en-US" dirty="0" smtClean="0"/>
              <a:t>set of steps to accomplish this. Once done, the device’s flash memory will be mass erased.</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79</a:t>
            </a:fld>
            <a:endParaRPr lang="en-US"/>
          </a:p>
        </p:txBody>
      </p:sp>
    </p:spTree>
    <p:extLst>
      <p:ext uri="{BB962C8B-B14F-4D97-AF65-F5344CB8AC3E}">
        <p14:creationId xmlns:p14="http://schemas.microsoft.com/office/powerpoint/2010/main" val="672235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1266825" y="727075"/>
            <a:ext cx="4781550" cy="3586163"/>
          </a:xfrm>
          <a:ln/>
        </p:spPr>
      </p:sp>
      <p:sp>
        <p:nvSpPr>
          <p:cNvPr id="70659" name="Notes Placeholder 2"/>
          <p:cNvSpPr>
            <a:spLocks noGrp="1"/>
          </p:cNvSpPr>
          <p:nvPr>
            <p:ph type="body" idx="1"/>
          </p:nvPr>
        </p:nvSpPr>
        <p:spPr>
          <a:noFill/>
          <a:ln/>
        </p:spPr>
        <p:txBody>
          <a:bodyPr/>
          <a:lstStyle/>
          <a:p>
            <a:pPr marL="0" lvl="1"/>
            <a:r>
              <a:rPr lang="en-US" dirty="0">
                <a:latin typeface="Arial" pitchFamily="34" charset="0"/>
              </a:rPr>
              <a:t>There are two </a:t>
            </a:r>
            <a:r>
              <a:rPr lang="en-US" dirty="0" smtClean="0">
                <a:latin typeface="Arial" pitchFamily="34" charset="0"/>
              </a:rPr>
              <a:t>1Msps 12-bit successive approximation analog-to-digital converters on the device .  These two ADCs share 12 inputs and can make single-ended and differential measurements .  There is an internal temperature sensor and four programmable ADC sample sequencers .  Flexible trigger control allows you to start a conversion sequence with software, the timers , the analog comparators  or with an external pin.  Because of the device’s low pin count, only the VDDA to GNDA voltage reference is provided .  There is optional hardware averaging , two analog and 16 digital comparators. DMA support is provided.  </a:t>
            </a:r>
          </a:p>
          <a:p>
            <a:pPr marL="0" lvl="1"/>
            <a:endParaRPr lang="en-US" dirty="0">
              <a:latin typeface="Arial" pitchFamily="34" charset="0"/>
            </a:endParaRPr>
          </a:p>
          <a:p>
            <a:pPr marL="0" lvl="1"/>
            <a:r>
              <a:rPr lang="en-US" dirty="0" smtClean="0">
                <a:latin typeface="Arial" pitchFamily="34" charset="0"/>
              </a:rPr>
              <a:t>The device has as many as 43 GPIO depending on which peripherals you choose to bring out to the pins .  Any GPIO can be an external edge or level triggered interrupt and can directly initiate an ADC sample sequence or DMA </a:t>
            </a:r>
            <a:r>
              <a:rPr lang="en-US" dirty="0" err="1" smtClean="0">
                <a:latin typeface="Arial" pitchFamily="34" charset="0"/>
              </a:rPr>
              <a:t>transfer.The</a:t>
            </a:r>
            <a:r>
              <a:rPr lang="en-US" dirty="0" smtClean="0">
                <a:latin typeface="Arial" pitchFamily="34" charset="0"/>
              </a:rPr>
              <a:t> toggle rate can be as high as the CPU clock speed when using the advanced high-performance bus .  Inputs are 5V tolerant (with a few exceptions) and the drive strength of the outputs can be programmed to 2, 4, and 8mA.  The 8mA setting provides slew rate control.  All GPIO have programmable weak pull-up , pull-down and open-drain options .       </a:t>
            </a:r>
          </a:p>
        </p:txBody>
      </p:sp>
      <p:sp>
        <p:nvSpPr>
          <p:cNvPr id="70660" name="Slide Number Placeholder 3"/>
          <p:cNvSpPr>
            <a:spLocks noGrp="1"/>
          </p:cNvSpPr>
          <p:nvPr>
            <p:ph type="sldNum" sz="quarter" idx="5"/>
          </p:nvPr>
        </p:nvSpPr>
        <p:spPr>
          <a:noFill/>
        </p:spPr>
        <p:txBody>
          <a:bodyPr/>
          <a:lstStyle/>
          <a:p>
            <a:fld id="{A768315A-282D-4463-AAD1-FBA05888D56E}" type="slidenum">
              <a:rPr lang="en-US" smtClean="0">
                <a:solidFill>
                  <a:srgbClr val="000000"/>
                </a:solidFill>
                <a:latin typeface="Arial" pitchFamily="34" charset="0"/>
              </a:rPr>
              <a:pPr/>
              <a:t>8</a:t>
            </a:fld>
            <a:endParaRPr lang="en-US" smtClean="0">
              <a:solidFill>
                <a:srgbClr val="000000"/>
              </a:solidFill>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In lab 8, you'll create code to write to flash and to rewrite EEPROM.  You'll also experiment with bit banding.  Then you'll configure and use the memory protection unit. </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80</a:t>
            </a:fld>
            <a:endParaRPr lang="en-US"/>
          </a:p>
        </p:txBody>
      </p:sp>
    </p:spTree>
    <p:extLst>
      <p:ext uri="{BB962C8B-B14F-4D97-AF65-F5344CB8AC3E}">
        <p14:creationId xmlns:p14="http://schemas.microsoft.com/office/powerpoint/2010/main" val="21494182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In chapter 9, you'll learn about the floating point unit on the TM4C123GH6PM.  All of TI's Cortex M4 devices are equipped with a floating point unit, though for code compatibility reasons, it </a:t>
            </a:r>
            <a:r>
              <a:rPr lang="en-US" dirty="0" smtClean="0"/>
              <a:t>is s</a:t>
            </a:r>
            <a:r>
              <a:rPr lang="en-US" sz="1200" kern="1200" dirty="0" smtClean="0">
                <a:solidFill>
                  <a:schemeClr val="tx1"/>
                </a:solidFill>
                <a:effectLst/>
                <a:latin typeface="Arial" charset="0"/>
                <a:ea typeface="+mn-ea"/>
                <a:cs typeface="+mn-cs"/>
              </a:rPr>
              <a:t>witched off at reset.  You'll learn about the basics of floating point numbers and how Tiva C Series devices implement them.</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81</a:t>
            </a:fld>
            <a:endParaRPr lang="en-US"/>
          </a:p>
        </p:txBody>
      </p:sp>
    </p:spTree>
    <p:extLst>
      <p:ext uri="{BB962C8B-B14F-4D97-AF65-F5344CB8AC3E}">
        <p14:creationId xmlns:p14="http://schemas.microsoft.com/office/powerpoint/2010/main" val="3562984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Floating point is a way to represent real numbers on computers.  There are several IEEE floating point formats:  half precision at 16 bits, single precision at 32 bits, double precision at 64 bits, and quadruple at 128 bits.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IEEE-754 is single precision and the format use on the Tiva C Series devices.</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82</a:t>
            </a:fld>
            <a:endParaRPr lang="en-US"/>
          </a:p>
        </p:txBody>
      </p:sp>
    </p:spTree>
    <p:extLst>
      <p:ext uri="{BB962C8B-B14F-4D97-AF65-F5344CB8AC3E}">
        <p14:creationId xmlns:p14="http://schemas.microsoft.com/office/powerpoint/2010/main" val="3661303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IEEE-754 defines a single-precision, floating point representation.  </a:t>
            </a:r>
          </a:p>
          <a:p>
            <a:endParaRPr lang="en-US" dirty="0"/>
          </a:p>
          <a:p>
            <a:r>
              <a:rPr lang="en-US" sz="1200" kern="1200" dirty="0" smtClean="0">
                <a:solidFill>
                  <a:schemeClr val="tx1"/>
                </a:solidFill>
                <a:effectLst/>
                <a:latin typeface="Arial" charset="0"/>
                <a:ea typeface="+mn-ea"/>
                <a:cs typeface="+mn-cs"/>
              </a:rPr>
              <a:t>In the top figure note the sign bit on the left , followed by eight bits of exponent and finally 23 bits of fraction .</a:t>
            </a:r>
          </a:p>
          <a:p>
            <a:endParaRPr lang="en-US" dirty="0"/>
          </a:p>
          <a:p>
            <a:r>
              <a:rPr lang="en-US" dirty="0" smtClean="0"/>
              <a:t>In</a:t>
            </a:r>
            <a:r>
              <a:rPr lang="en-US" sz="1200" kern="1200" dirty="0" smtClean="0">
                <a:solidFill>
                  <a:schemeClr val="tx1"/>
                </a:solidFill>
                <a:effectLst/>
                <a:latin typeface="Arial" charset="0"/>
                <a:ea typeface="+mn-ea"/>
                <a:cs typeface="+mn-cs"/>
              </a:rPr>
              <a:t> the other two figures you can see how the numeric representation in memory can be converted into a decimal number.</a:t>
            </a:r>
          </a:p>
          <a:p>
            <a:endParaRPr lang="en-US" dirty="0"/>
          </a:p>
          <a:p>
            <a:r>
              <a:rPr lang="en-US" sz="1200" kern="1200" dirty="0" smtClean="0">
                <a:solidFill>
                  <a:schemeClr val="tx1"/>
                </a:solidFill>
                <a:effectLst/>
                <a:latin typeface="Arial" charset="0"/>
                <a:ea typeface="+mn-ea"/>
                <a:cs typeface="+mn-cs"/>
              </a:rPr>
              <a:t>The floating point unit on the Tiva C Series devices provides floating point computation functionality that is fully compliant with the IEEE-754 standard..  </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83</a:t>
            </a:fld>
            <a:endParaRPr lang="en-US"/>
          </a:p>
        </p:txBody>
      </p:sp>
    </p:spTree>
    <p:extLst>
      <p:ext uri="{BB962C8B-B14F-4D97-AF65-F5344CB8AC3E}">
        <p14:creationId xmlns:p14="http://schemas.microsoft.com/office/powerpoint/2010/main" val="39163359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r>
              <a:rPr lang="en-US" kern="1200" dirty="0" smtClean="0">
                <a:solidFill>
                  <a:schemeClr val="tx1"/>
                </a:solidFill>
                <a:effectLst/>
                <a:latin typeface="Arial" charset="0"/>
                <a:ea typeface="+mn-ea"/>
                <a:cs typeface="+mn-cs"/>
              </a:rPr>
              <a:t>The Tiva C Series floating point unit supports single-precision adds, subtractions, multiplies, divides, single-cycle multiply and accumulate or MAC and square roots.  </a:t>
            </a:r>
          </a:p>
          <a:p>
            <a:endParaRPr lang="en-US" dirty="0"/>
          </a:p>
          <a:p>
            <a:r>
              <a:rPr lang="en-US" dirty="0"/>
              <a:t>The figure it the bottom </a:t>
            </a:r>
            <a:r>
              <a:rPr lang="en-US" dirty="0" smtClean="0"/>
              <a:t>shows the additional instructions added to the base Cortex M4 set by the floating-point unit .  </a:t>
            </a:r>
            <a:endParaRPr lang="en-US" kern="1200" dirty="0">
              <a:solidFill>
                <a:schemeClr val="tx1"/>
              </a:solidFill>
              <a:effectLst/>
              <a:latin typeface="Arial" charset="0"/>
              <a:ea typeface="+mn-ea"/>
              <a:cs typeface="+mn-cs"/>
            </a:endParaRPr>
          </a:p>
        </p:txBody>
      </p:sp>
      <p:sp>
        <p:nvSpPr>
          <p:cNvPr id="23556" name="Slide Number Placeholder 3"/>
          <p:cNvSpPr>
            <a:spLocks noGrp="1"/>
          </p:cNvSpPr>
          <p:nvPr>
            <p:ph type="sldNum" sz="quarter" idx="5"/>
          </p:nvPr>
        </p:nvSpPr>
        <p:spPr>
          <a:noFill/>
        </p:spPr>
        <p:txBody>
          <a:bodyPr/>
          <a:lstStyle/>
          <a:p>
            <a:fld id="{6FC659A4-0DA2-4D2A-BED3-9E94244AF58C}" type="slidenum">
              <a:rPr lang="en-US" smtClean="0"/>
              <a:pPr/>
              <a:t>84</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There are three different modes of operation for the floating point unit: Full compliance , flush to zero and default Nan.  </a:t>
            </a:r>
          </a:p>
          <a:p>
            <a:endParaRPr lang="en-US" dirty="0"/>
          </a:p>
          <a:p>
            <a:r>
              <a:rPr lang="en-US" sz="1200" kern="1200" dirty="0" smtClean="0">
                <a:solidFill>
                  <a:schemeClr val="tx1"/>
                </a:solidFill>
                <a:effectLst/>
                <a:latin typeface="Arial" charset="0"/>
                <a:ea typeface="+mn-ea"/>
                <a:cs typeface="+mn-cs"/>
              </a:rPr>
              <a:t>Full compliance mode is where the floating point unit processes all operations according to the IEEE-754 standard in hardware.  There is no additional support code required.</a:t>
            </a:r>
          </a:p>
          <a:p>
            <a:endParaRPr lang="en-US" dirty="0"/>
          </a:p>
          <a:p>
            <a:r>
              <a:rPr lang="en-US" sz="1200" kern="1200" dirty="0" smtClean="0">
                <a:solidFill>
                  <a:schemeClr val="tx1"/>
                </a:solidFill>
                <a:effectLst/>
                <a:latin typeface="Arial" charset="0"/>
                <a:ea typeface="+mn-ea"/>
                <a:cs typeface="+mn-cs"/>
              </a:rPr>
              <a:t>In flush-to-zero mode, a very small result as described in the IEEE-754 standard is replaced with a zero.  In most cases, that's probably what you want to do.</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Nan stands for “not a number”.  In Default Nan mode, the result of any arithmetic data processing operation that involves an input that's not a number or that generates a result that's not a number, it will return the default </a:t>
            </a:r>
            <a:r>
              <a:rPr lang="en-US" sz="1200" kern="1200" dirty="0" err="1" smtClean="0">
                <a:solidFill>
                  <a:schemeClr val="tx1"/>
                </a:solidFill>
                <a:effectLst/>
                <a:latin typeface="Arial" charset="0"/>
                <a:ea typeface="+mn-ea"/>
                <a:cs typeface="+mn-cs"/>
              </a:rPr>
              <a:t>NaN</a:t>
            </a:r>
            <a:r>
              <a:rPr lang="en-US" sz="1200" kern="1200" dirty="0" smtClean="0">
                <a:solidFill>
                  <a:schemeClr val="tx1"/>
                </a:solidFill>
                <a:effectLst/>
                <a:latin typeface="Arial" charset="0"/>
                <a:ea typeface="+mn-ea"/>
                <a:cs typeface="+mn-cs"/>
              </a:rPr>
              <a:t>.  If you perform a divide by zero, that's a Nan, or not a number.</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85</a:t>
            </a:fld>
            <a:endParaRPr lang="en-US"/>
          </a:p>
        </p:txBody>
      </p:sp>
    </p:spTree>
    <p:extLst>
      <p:ext uri="{BB962C8B-B14F-4D97-AF65-F5344CB8AC3E}">
        <p14:creationId xmlns:p14="http://schemas.microsoft.com/office/powerpoint/2010/main" val="22525902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The floating point unit has </a:t>
            </a:r>
            <a:r>
              <a:rPr lang="en-US" dirty="0" smtClean="0"/>
              <a:t>sixteen</a:t>
            </a:r>
            <a:r>
              <a:rPr lang="en-US" sz="1200" kern="1200" dirty="0" smtClean="0">
                <a:solidFill>
                  <a:schemeClr val="tx1"/>
                </a:solidFill>
                <a:effectLst/>
                <a:latin typeface="Arial" charset="0"/>
                <a:ea typeface="+mn-ea"/>
                <a:cs typeface="+mn-cs"/>
              </a:rPr>
              <a:t> 64-bit, double-word registers, D0 through D15 and </a:t>
            </a:r>
            <a:r>
              <a:rPr lang="en-US" dirty="0" smtClean="0"/>
              <a:t>thirty-two</a:t>
            </a:r>
            <a:r>
              <a:rPr lang="en-US" sz="1200" kern="1200" dirty="0" smtClean="0">
                <a:solidFill>
                  <a:schemeClr val="tx1"/>
                </a:solidFill>
                <a:effectLst/>
                <a:latin typeface="Arial" charset="0"/>
                <a:ea typeface="+mn-ea"/>
                <a:cs typeface="+mn-cs"/>
              </a:rPr>
              <a:t> 32-bit, single-word registers, S0 through S31.  The floating point unit is disabled from reset.  You must enable it with a </a:t>
            </a:r>
            <a:r>
              <a:rPr lang="en-US" sz="1200" kern="1200" dirty="0" err="1" smtClean="0">
                <a:solidFill>
                  <a:schemeClr val="tx1"/>
                </a:solidFill>
                <a:effectLst/>
                <a:latin typeface="Arial" charset="0"/>
                <a:ea typeface="+mn-ea"/>
                <a:cs typeface="+mn-cs"/>
              </a:rPr>
              <a:t>TivaWare</a:t>
            </a:r>
            <a:r>
              <a:rPr lang="en-US" sz="1200" kern="1200" dirty="0" smtClean="0">
                <a:solidFill>
                  <a:schemeClr val="tx1"/>
                </a:solidFill>
                <a:effectLst/>
                <a:latin typeface="Arial" charset="0"/>
                <a:ea typeface="+mn-ea"/>
                <a:cs typeface="+mn-cs"/>
              </a:rPr>
              <a:t> API function call before you can use any floating point instructions.  The processor must be in a privileged mode to read and write from the control register and the API performs this function.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86</a:t>
            </a:fld>
            <a:endParaRPr lang="en-US"/>
          </a:p>
        </p:txBody>
      </p:sp>
    </p:spTree>
    <p:extLst>
      <p:ext uri="{BB962C8B-B14F-4D97-AF65-F5344CB8AC3E}">
        <p14:creationId xmlns:p14="http://schemas.microsoft.com/office/powerpoint/2010/main" val="32940081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 floating point unit sets the accumulative exception status flag in the exception register as required for each instruction.  The floating point unit does not support any user type traps that you might write.  </a:t>
            </a:r>
          </a:p>
          <a:p>
            <a:endParaRPr lang="en-US" dirty="0"/>
          </a:p>
          <a:p>
            <a:r>
              <a:rPr lang="en-US" sz="1200" kern="1200" dirty="0" smtClean="0">
                <a:solidFill>
                  <a:schemeClr val="tx1"/>
                </a:solidFill>
                <a:effectLst/>
                <a:latin typeface="Arial" charset="0"/>
                <a:ea typeface="+mn-ea"/>
                <a:cs typeface="+mn-cs"/>
              </a:rPr>
              <a:t>The processor can reduce the exception latency by using a technique called lazy stacking, which is support by a TivaWare API.  Lazy stacking means that the processor reserves space on the stack for the state, but it doesn't save that state information to the stack unless it's necessary.  </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87</a:t>
            </a:fld>
            <a:endParaRPr lang="en-US"/>
          </a:p>
        </p:txBody>
      </p:sp>
    </p:spTree>
    <p:extLst>
      <p:ext uri="{BB962C8B-B14F-4D97-AF65-F5344CB8AC3E}">
        <p14:creationId xmlns:p14="http://schemas.microsoft.com/office/powerpoint/2010/main" val="26925921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r>
              <a:rPr lang="en-US" sz="1200" kern="1200" dirty="0" smtClean="0">
                <a:solidFill>
                  <a:schemeClr val="tx1"/>
                </a:solidFill>
                <a:effectLst/>
                <a:latin typeface="Arial" charset="0"/>
                <a:ea typeface="+mn-ea"/>
                <a:cs typeface="+mn-cs"/>
              </a:rPr>
              <a:t>ARM has developed the Cortex Microcontroller Software Interface Standard, or CMSIS.  Included in CMSIS is a DSP library that you can use to create your own DSP-type functions.  </a:t>
            </a:r>
          </a:p>
          <a:p>
            <a:endParaRPr lang="en-US" dirty="0"/>
          </a:p>
          <a:p>
            <a:r>
              <a:rPr lang="en-US" sz="1200" kern="1200" dirty="0" smtClean="0">
                <a:solidFill>
                  <a:schemeClr val="tx1"/>
                </a:solidFill>
                <a:effectLst/>
                <a:latin typeface="Arial" charset="0"/>
                <a:ea typeface="+mn-ea"/>
                <a:cs typeface="+mn-cs"/>
              </a:rPr>
              <a:t>Benchmarking the M4 vs. the M3, even in fixed point code, the M4 is about twice as fast as the M3.  </a:t>
            </a:r>
            <a:r>
              <a:rPr lang="en-US" dirty="0" smtClean="0"/>
              <a:t>With the </a:t>
            </a:r>
            <a:r>
              <a:rPr lang="en-US" sz="1200" kern="1200" dirty="0" smtClean="0">
                <a:solidFill>
                  <a:schemeClr val="tx1"/>
                </a:solidFill>
                <a:effectLst/>
                <a:latin typeface="Arial" charset="0"/>
                <a:ea typeface="+mn-ea"/>
                <a:cs typeface="+mn-cs"/>
              </a:rPr>
              <a:t>floating point unit, floating point code runs about ten times faster on the M4 than the M3. </a:t>
            </a:r>
          </a:p>
        </p:txBody>
      </p:sp>
      <p:sp>
        <p:nvSpPr>
          <p:cNvPr id="43012" name="Slide Number Placeholder 3"/>
          <p:cNvSpPr>
            <a:spLocks noGrp="1"/>
          </p:cNvSpPr>
          <p:nvPr>
            <p:ph type="sldNum" sz="quarter" idx="5"/>
          </p:nvPr>
        </p:nvSpPr>
        <p:spPr>
          <a:noFill/>
        </p:spPr>
        <p:txBody>
          <a:bodyPr/>
          <a:lstStyle/>
          <a:p>
            <a:fld id="{522308D4-03EE-40A0-A835-4323B1C40480}" type="slidenum">
              <a:rPr lang="en-US" smtClean="0"/>
              <a:pPr/>
              <a:t>88</a:t>
            </a:fld>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In lab 9, you'll experiment with using floating point code to generate a sign wave.  You'll profile the code to determine how many CPU cycles it requires to execute.  </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89</a:t>
            </a:fld>
            <a:endParaRPr lang="en-US"/>
          </a:p>
        </p:txBody>
      </p:sp>
    </p:spTree>
    <p:extLst>
      <p:ext uri="{BB962C8B-B14F-4D97-AF65-F5344CB8AC3E}">
        <p14:creationId xmlns:p14="http://schemas.microsoft.com/office/powerpoint/2010/main" val="2473074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1266825" y="727075"/>
            <a:ext cx="4781550" cy="3586163"/>
          </a:xfrm>
          <a:ln/>
        </p:spPr>
      </p:sp>
      <p:sp>
        <p:nvSpPr>
          <p:cNvPr id="70659" name="Notes Placeholder 2"/>
          <p:cNvSpPr>
            <a:spLocks noGrp="1"/>
          </p:cNvSpPr>
          <p:nvPr>
            <p:ph type="body" idx="1"/>
          </p:nvPr>
        </p:nvSpPr>
        <p:spPr>
          <a:noFill/>
          <a:ln/>
        </p:spPr>
        <p:txBody>
          <a:bodyPr/>
          <a:lstStyle/>
          <a:p>
            <a:r>
              <a:rPr lang="en-US" dirty="0" smtClean="0">
                <a:latin typeface="Arial" pitchFamily="34" charset="0"/>
              </a:rPr>
              <a:t>The memory protection unit or MPU provides up to 64 memory regions on the device that can be configured for access control .  Incorrect access to one of these regions will generate a memory management fault .</a:t>
            </a:r>
          </a:p>
          <a:p>
            <a:endParaRPr lang="en-US" dirty="0">
              <a:latin typeface="Arial" pitchFamily="34" charset="0"/>
            </a:endParaRPr>
          </a:p>
          <a:p>
            <a:r>
              <a:rPr lang="en-US" dirty="0" smtClean="0">
                <a:latin typeface="Arial" pitchFamily="34" charset="0"/>
              </a:rPr>
              <a:t>There are two watchdog timers with separate clocks in case one of them fails ,  a 24 bit </a:t>
            </a:r>
            <a:r>
              <a:rPr lang="en-US" dirty="0" err="1" smtClean="0">
                <a:latin typeface="Arial" pitchFamily="34" charset="0"/>
              </a:rPr>
              <a:t>SysTick</a:t>
            </a:r>
            <a:r>
              <a:rPr lang="en-US" dirty="0" smtClean="0">
                <a:latin typeface="Arial" pitchFamily="34" charset="0"/>
              </a:rPr>
              <a:t> high-speed general-purpose or RTOS timer and six 32-bit and six 64-bit general-purpose timers .  </a:t>
            </a:r>
            <a:r>
              <a:rPr lang="en-US" dirty="0">
                <a:latin typeface="Arial" pitchFamily="34" charset="0"/>
              </a:rPr>
              <a:t>The general-purpose timers have </a:t>
            </a:r>
            <a:r>
              <a:rPr lang="en-US" dirty="0" smtClean="0">
                <a:latin typeface="Arial" pitchFamily="34" charset="0"/>
              </a:rPr>
              <a:t>PWM and capture and compare modes as well as daisy chaining.  Timers can be configured to stall when the processor is halted by the debugger .</a:t>
            </a:r>
          </a:p>
          <a:p>
            <a:endParaRPr lang="en-US" dirty="0">
              <a:latin typeface="Arial" pitchFamily="34" charset="0"/>
            </a:endParaRPr>
          </a:p>
          <a:p>
            <a:r>
              <a:rPr lang="en-US" dirty="0" smtClean="0">
                <a:latin typeface="Arial" pitchFamily="34" charset="0"/>
              </a:rPr>
              <a:t>A 32 channel DMA provides basic, </a:t>
            </a:r>
            <a:r>
              <a:rPr lang="en-US" dirty="0" err="1" smtClean="0">
                <a:latin typeface="Arial" pitchFamily="34" charset="0"/>
              </a:rPr>
              <a:t>ping-pong</a:t>
            </a:r>
            <a:r>
              <a:rPr lang="en-US" dirty="0" smtClean="0">
                <a:latin typeface="Arial" pitchFamily="34" charset="0"/>
              </a:rPr>
              <a:t> and scatter gather modes with two priority levels . Data sizes can be 8, 16 and 32 bit.  The DMA is interrupt enabled.    </a:t>
            </a:r>
          </a:p>
        </p:txBody>
      </p:sp>
      <p:sp>
        <p:nvSpPr>
          <p:cNvPr id="70660" name="Slide Number Placeholder 3"/>
          <p:cNvSpPr>
            <a:spLocks noGrp="1"/>
          </p:cNvSpPr>
          <p:nvPr>
            <p:ph type="sldNum" sz="quarter" idx="5"/>
          </p:nvPr>
        </p:nvSpPr>
        <p:spPr>
          <a:noFill/>
        </p:spPr>
        <p:txBody>
          <a:bodyPr/>
          <a:lstStyle/>
          <a:p>
            <a:fld id="{A768315A-282D-4463-AAD1-FBA05888D56E}" type="slidenum">
              <a:rPr lang="en-US" smtClean="0">
                <a:solidFill>
                  <a:srgbClr val="000000"/>
                </a:solidFill>
                <a:latin typeface="Arial" pitchFamily="34" charset="0"/>
              </a:rPr>
              <a:pPr/>
              <a:t>9</a:t>
            </a:fld>
            <a:endParaRPr lang="en-US" smtClean="0">
              <a:solidFill>
                <a:srgbClr val="000000"/>
              </a:solidFill>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 LaunchPad design first implemented with the MSP430 has been a success because of two major factors.  One, it's inexpensive, and two, it's expandable.  Expansion is accomplished through the booster pack connector.  The </a:t>
            </a:r>
            <a:r>
              <a:rPr lang="en-US" sz="1200" kern="1200" dirty="0" err="1" smtClean="0">
                <a:solidFill>
                  <a:schemeClr val="tx1"/>
                </a:solidFill>
                <a:effectLst/>
                <a:latin typeface="Arial" charset="0"/>
                <a:ea typeface="+mn-ea"/>
                <a:cs typeface="+mn-cs"/>
              </a:rPr>
              <a:t>Tiva</a:t>
            </a:r>
            <a:r>
              <a:rPr lang="en-US" sz="1200" kern="1200" dirty="0" smtClean="0">
                <a:solidFill>
                  <a:schemeClr val="tx1"/>
                </a:solidFill>
                <a:effectLst/>
                <a:latin typeface="Arial" charset="0"/>
                <a:ea typeface="+mn-ea"/>
                <a:cs typeface="+mn-cs"/>
              </a:rPr>
              <a:t> LaunchPad implements an upgraded version called Booster Pack XL.  </a:t>
            </a:r>
          </a:p>
          <a:p>
            <a:r>
              <a:rPr lang="en-US" sz="1200" kern="1200" dirty="0" smtClean="0">
                <a:solidFill>
                  <a:schemeClr val="tx1"/>
                </a:solidFill>
                <a:effectLst/>
                <a:latin typeface="Arial" charset="0"/>
                <a:ea typeface="+mn-ea"/>
                <a:cs typeface="+mn-cs"/>
              </a:rPr>
              <a:t>Texas Instruments offers some booster pack kits, but many more are offered by third parties.  One of those third parties is </a:t>
            </a:r>
            <a:r>
              <a:rPr lang="en-US" sz="1200" kern="1200" dirty="0" err="1" smtClean="0">
                <a:solidFill>
                  <a:schemeClr val="tx1"/>
                </a:solidFill>
                <a:effectLst/>
                <a:latin typeface="Arial" charset="0"/>
                <a:ea typeface="+mn-ea"/>
                <a:cs typeface="+mn-cs"/>
              </a:rPr>
              <a:t>Kentech</a:t>
            </a:r>
            <a:r>
              <a:rPr lang="en-US" sz="1200" kern="1200" dirty="0" smtClean="0">
                <a:solidFill>
                  <a:schemeClr val="tx1"/>
                </a:solidFill>
                <a:effectLst/>
                <a:latin typeface="Arial" charset="0"/>
                <a:ea typeface="+mn-ea"/>
                <a:cs typeface="+mn-cs"/>
              </a:rPr>
              <a:t>, and you'll be using their LCD touchscreen booster pack in the lab.  In order to get the most from the display, you'll learn about </a:t>
            </a:r>
            <a:r>
              <a:rPr lang="en-US" sz="1200" kern="1200" dirty="0" err="1" smtClean="0">
                <a:solidFill>
                  <a:schemeClr val="tx1"/>
                </a:solidFill>
                <a:effectLst/>
                <a:latin typeface="Arial" charset="0"/>
                <a:ea typeface="+mn-ea"/>
                <a:cs typeface="+mn-cs"/>
              </a:rPr>
              <a:t>TivaWare's</a:t>
            </a:r>
            <a:r>
              <a:rPr lang="en-US" sz="1200" kern="1200" dirty="0" smtClean="0">
                <a:solidFill>
                  <a:schemeClr val="tx1"/>
                </a:solidFill>
                <a:effectLst/>
                <a:latin typeface="Arial" charset="0"/>
                <a:ea typeface="+mn-ea"/>
                <a:cs typeface="+mn-cs"/>
              </a:rPr>
              <a:t> graphics library.  That library includes functions for drawing images, text, and shapes on the screen, as well as implementing touchscreen buttons.  </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90</a:t>
            </a:fld>
            <a:endParaRPr lang="en-US"/>
          </a:p>
        </p:txBody>
      </p:sp>
    </p:spTree>
    <p:extLst>
      <p:ext uri="{BB962C8B-B14F-4D97-AF65-F5344CB8AC3E}">
        <p14:creationId xmlns:p14="http://schemas.microsoft.com/office/powerpoint/2010/main" val="17566951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TI currently makes three LaunchPad style evaluation boards:  the MSP430 for </a:t>
            </a:r>
            <a:r>
              <a:rPr lang="en-US" sz="1200" kern="1200" smtClean="0">
                <a:solidFill>
                  <a:schemeClr val="tx1"/>
                </a:solidFill>
                <a:effectLst/>
                <a:latin typeface="Arial" charset="0"/>
                <a:ea typeface="+mn-ea"/>
                <a:cs typeface="+mn-cs"/>
              </a:rPr>
              <a:t>$4:30US, </a:t>
            </a:r>
            <a:r>
              <a:rPr lang="en-US" sz="1200" kern="1200" dirty="0" smtClean="0">
                <a:solidFill>
                  <a:schemeClr val="tx1"/>
                </a:solidFill>
                <a:effectLst/>
                <a:latin typeface="Arial" charset="0"/>
                <a:ea typeface="+mn-ea"/>
                <a:cs typeface="+mn-cs"/>
              </a:rPr>
              <a:t>the </a:t>
            </a:r>
            <a:r>
              <a:rPr lang="en-US" sz="1200" kern="1200" dirty="0" err="1" smtClean="0">
                <a:solidFill>
                  <a:schemeClr val="tx1"/>
                </a:solidFill>
                <a:effectLst/>
                <a:latin typeface="Arial" charset="0"/>
                <a:ea typeface="+mn-ea"/>
                <a:cs typeface="+mn-cs"/>
              </a:rPr>
              <a:t>Tiva</a:t>
            </a:r>
            <a:r>
              <a:rPr lang="en-US" sz="1200" kern="1200" dirty="0" smtClean="0">
                <a:solidFill>
                  <a:schemeClr val="tx1"/>
                </a:solidFill>
                <a:effectLst/>
                <a:latin typeface="Arial" charset="0"/>
                <a:ea typeface="+mn-ea"/>
                <a:cs typeface="+mn-cs"/>
              </a:rPr>
              <a:t> LaunchPad board for </a:t>
            </a:r>
            <a:r>
              <a:rPr lang="en-US" sz="1200" kern="1200" smtClean="0">
                <a:solidFill>
                  <a:schemeClr val="tx1"/>
                </a:solidFill>
                <a:effectLst/>
                <a:latin typeface="Arial" charset="0"/>
                <a:ea typeface="+mn-ea"/>
                <a:cs typeface="+mn-cs"/>
              </a:rPr>
              <a:t>$12.99US, </a:t>
            </a:r>
            <a:r>
              <a:rPr lang="en-US" sz="1200" kern="1200" dirty="0" smtClean="0">
                <a:solidFill>
                  <a:schemeClr val="tx1"/>
                </a:solidFill>
                <a:effectLst/>
                <a:latin typeface="Arial" charset="0"/>
                <a:ea typeface="+mn-ea"/>
                <a:cs typeface="+mn-cs"/>
              </a:rPr>
              <a:t>and the C2000 Piccolo LaunchPad board for </a:t>
            </a:r>
            <a:r>
              <a:rPr lang="en-US" sz="1200" kern="1200" smtClean="0">
                <a:solidFill>
                  <a:schemeClr val="tx1"/>
                </a:solidFill>
                <a:effectLst/>
                <a:latin typeface="Arial" charset="0"/>
                <a:ea typeface="+mn-ea"/>
                <a:cs typeface="+mn-cs"/>
              </a:rPr>
              <a:t>$17US.</a:t>
            </a:r>
            <a:endParaRPr lang="en-US" sz="12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91</a:t>
            </a:fld>
            <a:endParaRPr lang="en-US"/>
          </a:p>
        </p:txBody>
      </p:sp>
    </p:spTree>
    <p:extLst>
      <p:ext uri="{BB962C8B-B14F-4D97-AF65-F5344CB8AC3E}">
        <p14:creationId xmlns:p14="http://schemas.microsoft.com/office/powerpoint/2010/main" val="11787442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Expandability is an important feature of the LaunchPad evaluation boards and this is accomplished through the booster pack connectors.  The original format of the </a:t>
            </a:r>
            <a:r>
              <a:rPr lang="en-US" sz="1200" kern="1200" dirty="0" err="1" smtClean="0">
                <a:solidFill>
                  <a:schemeClr val="tx1"/>
                </a:solidFill>
                <a:effectLst/>
                <a:latin typeface="Arial" charset="0"/>
                <a:ea typeface="+mn-ea"/>
                <a:cs typeface="+mn-cs"/>
              </a:rPr>
              <a:t>boosterpack</a:t>
            </a:r>
            <a:r>
              <a:rPr lang="en-US" sz="1200" kern="1200" dirty="0" smtClean="0">
                <a:solidFill>
                  <a:schemeClr val="tx1"/>
                </a:solidFill>
                <a:effectLst/>
                <a:latin typeface="Arial" charset="0"/>
                <a:ea typeface="+mn-ea"/>
                <a:cs typeface="+mn-cs"/>
              </a:rPr>
              <a:t> connector was on the MSP430 </a:t>
            </a:r>
            <a:r>
              <a:rPr lang="en-US" sz="1200" kern="1200" dirty="0" err="1" smtClean="0">
                <a:solidFill>
                  <a:schemeClr val="tx1"/>
                </a:solidFill>
                <a:effectLst/>
                <a:latin typeface="Arial" charset="0"/>
                <a:ea typeface="+mn-ea"/>
                <a:cs typeface="+mn-cs"/>
              </a:rPr>
              <a:t>launchpad</a:t>
            </a:r>
            <a:r>
              <a:rPr lang="en-US" sz="1200" kern="1200" dirty="0" smtClean="0">
                <a:solidFill>
                  <a:schemeClr val="tx1"/>
                </a:solidFill>
                <a:effectLst/>
                <a:latin typeface="Arial" charset="0"/>
                <a:ea typeface="+mn-ea"/>
                <a:cs typeface="+mn-cs"/>
              </a:rPr>
              <a:t>.  That format offered VCC and ground, as many as 14 GPIO pins..  </a:t>
            </a:r>
          </a:p>
          <a:p>
            <a:r>
              <a:rPr lang="en-US" sz="1200" kern="1200" dirty="0" smtClean="0">
                <a:solidFill>
                  <a:schemeClr val="tx1"/>
                </a:solidFill>
                <a:effectLst/>
                <a:latin typeface="Arial" charset="0"/>
                <a:ea typeface="+mn-ea"/>
                <a:cs typeface="+mn-cs"/>
              </a:rPr>
              <a:t>The Tiva and the C2000 Piccolo boards utilize the XL format.  This is a superset of the original, which adds two more rows of pins.  You can see the outside rows of pins that are noted by J1 on the outside left and J2 on the outside right.  They're joined by J3 and J4 just to the inside of both of them.  This adds the USB voltage and ground and 18 additional GPIO.</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92</a:t>
            </a:fld>
            <a:endParaRPr lang="en-US"/>
          </a:p>
        </p:txBody>
      </p:sp>
    </p:spTree>
    <p:extLst>
      <p:ext uri="{BB962C8B-B14F-4D97-AF65-F5344CB8AC3E}">
        <p14:creationId xmlns:p14="http://schemas.microsoft.com/office/powerpoint/2010/main" val="18007006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Some of these </a:t>
            </a:r>
            <a:r>
              <a:rPr lang="en-US" sz="1200" kern="1200" dirty="0" err="1" smtClean="0">
                <a:solidFill>
                  <a:schemeClr val="tx1"/>
                </a:solidFill>
                <a:effectLst/>
                <a:latin typeface="Arial" charset="0"/>
                <a:ea typeface="+mn-ea"/>
                <a:cs typeface="+mn-cs"/>
              </a:rPr>
              <a:t>boosterpacks</a:t>
            </a:r>
            <a:r>
              <a:rPr lang="en-US" sz="1200" kern="1200" dirty="0" smtClean="0">
                <a:solidFill>
                  <a:schemeClr val="tx1"/>
                </a:solidFill>
                <a:effectLst/>
                <a:latin typeface="Arial" charset="0"/>
                <a:ea typeface="+mn-ea"/>
                <a:cs typeface="+mn-cs"/>
              </a:rPr>
              <a:t> are made by TI, like the energy harvesting, capacitive touch and digital potentiometer boards but most are created by third-parties.</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93</a:t>
            </a:fld>
            <a:endParaRPr lang="en-US"/>
          </a:p>
        </p:txBody>
      </p:sp>
    </p:spTree>
    <p:extLst>
      <p:ext uri="{BB962C8B-B14F-4D97-AF65-F5344CB8AC3E}">
        <p14:creationId xmlns:p14="http://schemas.microsoft.com/office/powerpoint/2010/main" val="37123623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To round out the overview, here are some additional </a:t>
            </a:r>
            <a:r>
              <a:rPr lang="en-US" sz="1200" kern="1200" dirty="0" err="1" smtClean="0">
                <a:solidFill>
                  <a:schemeClr val="tx1"/>
                </a:solidFill>
                <a:effectLst/>
                <a:latin typeface="Arial" charset="0"/>
                <a:ea typeface="+mn-ea"/>
                <a:cs typeface="+mn-cs"/>
              </a:rPr>
              <a:t>boosterpacks</a:t>
            </a:r>
            <a:r>
              <a:rPr lang="en-US" sz="1200" kern="1200" dirty="0" smtClean="0">
                <a:solidFill>
                  <a:schemeClr val="tx1"/>
                </a:solidFill>
                <a:effectLst/>
                <a:latin typeface="Arial" charset="0"/>
                <a:ea typeface="+mn-ea"/>
                <a:cs typeface="+mn-cs"/>
              </a:rPr>
              <a:t> created by third parties.</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94</a:t>
            </a:fld>
            <a:endParaRPr lang="en-US"/>
          </a:p>
        </p:txBody>
      </p:sp>
    </p:spTree>
    <p:extLst>
      <p:ext uri="{BB962C8B-B14F-4D97-AF65-F5344CB8AC3E}">
        <p14:creationId xmlns:p14="http://schemas.microsoft.com/office/powerpoint/2010/main" val="33574246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 booster pack we'll be using in the lab is the </a:t>
            </a:r>
            <a:r>
              <a:rPr lang="en-US" sz="1200" kern="1200" dirty="0" err="1" smtClean="0">
                <a:solidFill>
                  <a:schemeClr val="tx1"/>
                </a:solidFill>
                <a:effectLst/>
                <a:latin typeface="Arial" charset="0"/>
                <a:ea typeface="+mn-ea"/>
                <a:cs typeface="+mn-cs"/>
              </a:rPr>
              <a:t>Kentec</a:t>
            </a:r>
            <a:r>
              <a:rPr lang="en-US" sz="1200" kern="1200" dirty="0" smtClean="0">
                <a:solidFill>
                  <a:schemeClr val="tx1"/>
                </a:solidFill>
                <a:effectLst/>
                <a:latin typeface="Arial" charset="0"/>
                <a:ea typeface="+mn-ea"/>
                <a:cs typeface="+mn-cs"/>
              </a:rPr>
              <a:t> touchscreen TFT </a:t>
            </a:r>
            <a:r>
              <a:rPr lang="en-US" dirty="0"/>
              <a:t>LCD display </a:t>
            </a:r>
            <a:r>
              <a:rPr lang="en-US" dirty="0" smtClean="0"/>
              <a:t>with </a:t>
            </a:r>
            <a:r>
              <a:rPr lang="en-US" dirty="0"/>
              <a:t>LED backlight. </a:t>
            </a:r>
            <a:r>
              <a:rPr lang="en-US" sz="1200" kern="1200" dirty="0" smtClean="0">
                <a:solidFill>
                  <a:schemeClr val="tx1"/>
                </a:solidFill>
                <a:effectLst/>
                <a:latin typeface="Arial" charset="0"/>
                <a:ea typeface="+mn-ea"/>
                <a:cs typeface="+mn-cs"/>
              </a:rPr>
              <a:t>It’s a three-and-a-half-inch QVGA screen with 320 by 240 pixel resolution and 16 colors. It's designed with the XL booster pack pin out.  </a:t>
            </a:r>
          </a:p>
          <a:p>
            <a:r>
              <a:rPr lang="en-US" sz="1200" kern="1200" dirty="0" smtClean="0">
                <a:solidFill>
                  <a:schemeClr val="tx1"/>
                </a:solidFill>
                <a:effectLst/>
                <a:latin typeface="Arial" charset="0"/>
                <a:ea typeface="+mn-ea"/>
                <a:cs typeface="+mn-cs"/>
              </a:rPr>
              <a:t>The driver circuit and the connector are compatible with the 4.3-inch, 5-inch, 7-inch, and 9-inch displays from </a:t>
            </a:r>
            <a:r>
              <a:rPr lang="en-US" sz="1200" kern="1200" dirty="0" err="1" smtClean="0">
                <a:solidFill>
                  <a:schemeClr val="tx1"/>
                </a:solidFill>
                <a:effectLst/>
                <a:latin typeface="Arial" charset="0"/>
                <a:ea typeface="+mn-ea"/>
                <a:cs typeface="+mn-cs"/>
              </a:rPr>
              <a:t>Kentec</a:t>
            </a:r>
            <a:r>
              <a:rPr lang="en-US" sz="1200" kern="1200" dirty="0" smtClean="0">
                <a:solidFill>
                  <a:schemeClr val="tx1"/>
                </a:solidFill>
                <a:effectLst/>
                <a:latin typeface="Arial" charset="0"/>
                <a:ea typeface="+mn-ea"/>
                <a:cs typeface="+mn-cs"/>
              </a:rPr>
              <a:t>, so you can use the same </a:t>
            </a:r>
            <a:r>
              <a:rPr lang="en-US" sz="1200" kern="1200" dirty="0" err="1" smtClean="0">
                <a:solidFill>
                  <a:schemeClr val="tx1"/>
                </a:solidFill>
                <a:effectLst/>
                <a:latin typeface="Arial" charset="0"/>
                <a:ea typeface="+mn-ea"/>
                <a:cs typeface="+mn-cs"/>
              </a:rPr>
              <a:t>boosterpack</a:t>
            </a:r>
            <a:r>
              <a:rPr lang="en-US" sz="1200" kern="1200" dirty="0" smtClean="0">
                <a:solidFill>
                  <a:schemeClr val="tx1"/>
                </a:solidFill>
                <a:effectLst/>
                <a:latin typeface="Arial" charset="0"/>
                <a:ea typeface="+mn-ea"/>
                <a:cs typeface="+mn-cs"/>
              </a:rPr>
              <a:t> board and swap out the displays.  </a:t>
            </a:r>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95</a:t>
            </a:fld>
            <a:endParaRPr lang="en-US"/>
          </a:p>
        </p:txBody>
      </p:sp>
    </p:spTree>
    <p:extLst>
      <p:ext uri="{BB962C8B-B14F-4D97-AF65-F5344CB8AC3E}">
        <p14:creationId xmlns:p14="http://schemas.microsoft.com/office/powerpoint/2010/main" val="15622221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 Tiva graphics library provides you with graphics, primitives, and widgets for creating an entire graphic user interface on Tiva-controlled displays.  Some designers will go all the way to using Linux on a machine just to get a better graphic user interface.  Here, you can use a smaller, less expensive microcontroller and design your own GUI.</a:t>
            </a:r>
          </a:p>
          <a:p>
            <a:r>
              <a:rPr lang="en-US" sz="1200" kern="1200" dirty="0" smtClean="0">
                <a:solidFill>
                  <a:schemeClr val="tx1"/>
                </a:solidFill>
                <a:effectLst/>
                <a:latin typeface="Arial" charset="0"/>
                <a:ea typeface="+mn-ea"/>
                <a:cs typeface="+mn-cs"/>
              </a:rPr>
              <a:t>Note that none of the Tiva C Series devices presently have an LCD interface. The interface to smart displays is done through a serial or parallel port.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The graphics library consists of three layers to interface your application to the display.  </a:t>
            </a:r>
          </a:p>
          <a:p>
            <a:endParaRPr lang="en-US" dirty="0"/>
          </a:p>
          <a:p>
            <a:r>
              <a:rPr lang="en-US" sz="1200" kern="1200" dirty="0" smtClean="0">
                <a:solidFill>
                  <a:schemeClr val="tx1"/>
                </a:solidFill>
                <a:effectLst/>
                <a:latin typeface="Arial" charset="0"/>
                <a:ea typeface="+mn-ea"/>
                <a:cs typeface="+mn-cs"/>
              </a:rPr>
              <a:t>At the very bottom is the display driver layer.  You will generally have to modify </a:t>
            </a:r>
            <a:r>
              <a:rPr lang="en-US" dirty="0" smtClean="0"/>
              <a:t>this code</a:t>
            </a:r>
            <a:r>
              <a:rPr lang="en-US" sz="1200" kern="1200" dirty="0" smtClean="0">
                <a:solidFill>
                  <a:schemeClr val="tx1"/>
                </a:solidFill>
                <a:effectLst/>
                <a:latin typeface="Arial" charset="0"/>
                <a:ea typeface="+mn-ea"/>
                <a:cs typeface="+mn-cs"/>
              </a:rPr>
              <a:t> for your display.  </a:t>
            </a:r>
          </a:p>
          <a:p>
            <a:r>
              <a:rPr lang="en-US" sz="1200" kern="1200" dirty="0" smtClean="0">
                <a:solidFill>
                  <a:schemeClr val="tx1"/>
                </a:solidFill>
                <a:effectLst/>
                <a:latin typeface="Arial" charset="0"/>
                <a:ea typeface="+mn-ea"/>
                <a:cs typeface="+mn-cs"/>
              </a:rPr>
              <a:t>We've had customers do this, and it usually takes them in the two to three day range to modify the display driver to fit with the display that they‘ve chosen. </a:t>
            </a:r>
          </a:p>
          <a:p>
            <a:r>
              <a:rPr lang="en-US" sz="1200" kern="1200" dirty="0" smtClean="0">
                <a:solidFill>
                  <a:schemeClr val="tx1"/>
                </a:solidFill>
                <a:effectLst/>
                <a:latin typeface="Arial" charset="0"/>
                <a:ea typeface="+mn-ea"/>
                <a:cs typeface="+mn-cs"/>
              </a:rPr>
              <a:t>The middle layer is the graphics primitives layer for drawing additional pieces to the screen.  </a:t>
            </a:r>
          </a:p>
          <a:p>
            <a:r>
              <a:rPr lang="en-US" sz="1200" kern="1200" dirty="0" smtClean="0">
                <a:solidFill>
                  <a:schemeClr val="tx1"/>
                </a:solidFill>
                <a:effectLst/>
                <a:latin typeface="Arial" charset="0"/>
                <a:ea typeface="+mn-ea"/>
                <a:cs typeface="+mn-cs"/>
              </a:rPr>
              <a:t>At the very top of that is the widget layer.  The widgets are for tying touchscreen elements to code-based interaction.  Your application code can interface with any </a:t>
            </a:r>
            <a:r>
              <a:rPr lang="en-US" dirty="0" smtClean="0"/>
              <a:t>of the layers</a:t>
            </a:r>
            <a:r>
              <a:rPr lang="en-US" sz="1200" kern="1200" dirty="0" smtClean="0">
                <a:solidFill>
                  <a:schemeClr val="tx1"/>
                </a:solidFill>
                <a:effectLst/>
                <a:latin typeface="Arial" charset="0"/>
                <a:ea typeface="+mn-ea"/>
                <a:cs typeface="+mn-cs"/>
              </a:rPr>
              <a:t>..</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96</a:t>
            </a:fld>
            <a:endParaRPr lang="en-US"/>
          </a:p>
        </p:txBody>
      </p:sp>
    </p:spTree>
    <p:extLst>
      <p:ext uri="{BB962C8B-B14F-4D97-AF65-F5344CB8AC3E}">
        <p14:creationId xmlns:p14="http://schemas.microsoft.com/office/powerpoint/2010/main" val="20754722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 design of the graphics library has been governed by the following goals: </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 That the components have been written entirely in C except where absolutely not possible.  </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 That your application, can call any of the layers.  </a:t>
            </a:r>
          </a:p>
          <a:p>
            <a:endParaRPr lang="en-US" dirty="0"/>
          </a:p>
          <a:p>
            <a:r>
              <a:rPr lang="en-US" sz="1200" kern="1200" dirty="0" smtClean="0">
                <a:solidFill>
                  <a:schemeClr val="tx1"/>
                </a:solidFill>
                <a:effectLst/>
                <a:latin typeface="Arial" charset="0"/>
                <a:ea typeface="+mn-ea"/>
                <a:cs typeface="+mn-cs"/>
              </a:rPr>
              <a:t>- That the graphics library is easy to understand, and the components are reasonable efficient in terms of memory and processor usage. Those two goals can be somewhat at odds with each other.  </a:t>
            </a:r>
            <a:r>
              <a:rPr lang="en-US" dirty="0" smtClean="0"/>
              <a:t>Code</a:t>
            </a:r>
            <a:r>
              <a:rPr lang="en-US" sz="1200" kern="1200" dirty="0" smtClean="0">
                <a:solidFill>
                  <a:schemeClr val="tx1"/>
                </a:solidFill>
                <a:effectLst/>
                <a:latin typeface="Arial" charset="0"/>
                <a:ea typeface="+mn-ea"/>
                <a:cs typeface="+mn-cs"/>
              </a:rPr>
              <a:t> can be so efficient that you can't understand it, and if you can't understand it, you're not going to be able to use it.  </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 That the components are as self-contained as they can be, and where possible, any of the computations that need to be performed will be performed at compile time instead of using up cycles on your CPU at run time. </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97</a:t>
            </a:fld>
            <a:endParaRPr lang="en-US"/>
          </a:p>
        </p:txBody>
      </p:sp>
    </p:spTree>
    <p:extLst>
      <p:ext uri="{BB962C8B-B14F-4D97-AF65-F5344CB8AC3E}">
        <p14:creationId xmlns:p14="http://schemas.microsoft.com/office/powerpoint/2010/main" val="15867364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Within the graphics library, the bottom layer is the display driver.  This is the low-level interface to the display hardware.  </a:t>
            </a:r>
          </a:p>
          <a:p>
            <a:endParaRPr lang="en-US" dirty="0"/>
          </a:p>
          <a:p>
            <a:r>
              <a:rPr lang="en-US" sz="1200" kern="1200" dirty="0" smtClean="0">
                <a:solidFill>
                  <a:schemeClr val="tx1"/>
                </a:solidFill>
                <a:effectLst/>
                <a:latin typeface="Arial" charset="0"/>
                <a:ea typeface="+mn-ea"/>
                <a:cs typeface="+mn-cs"/>
              </a:rPr>
              <a:t>Routines for display-dependent operations, like initializing the display, backlight control, contrast, translation of 24-bit RGB values from the primitives layer to the screen-dependent color map.  </a:t>
            </a:r>
          </a:p>
          <a:p>
            <a:r>
              <a:rPr lang="en-US" sz="1200" kern="1200" dirty="0" smtClean="0">
                <a:solidFill>
                  <a:schemeClr val="tx1"/>
                </a:solidFill>
                <a:effectLst/>
                <a:latin typeface="Arial" charset="0"/>
                <a:ea typeface="+mn-ea"/>
                <a:cs typeface="+mn-cs"/>
              </a:rPr>
              <a:t>The display driver also contains low-level drawing routines, like flush, lines, pixels, and rectangle drawing.  </a:t>
            </a:r>
          </a:p>
          <a:p>
            <a:endParaRPr lang="en-US" dirty="0"/>
          </a:p>
          <a:p>
            <a:r>
              <a:rPr lang="en-US" sz="1200" kern="1200" dirty="0" smtClean="0">
                <a:solidFill>
                  <a:schemeClr val="tx1"/>
                </a:solidFill>
                <a:effectLst/>
                <a:latin typeface="Arial" charset="0"/>
                <a:ea typeface="+mn-ea"/>
                <a:cs typeface="+mn-cs"/>
              </a:rPr>
              <a:t>Hardware-dependent code will require modification, like connection to the display, the color depth, size of the screen, etc.</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98</a:t>
            </a:fld>
            <a:endParaRPr lang="en-US"/>
          </a:p>
        </p:txBody>
      </p:sp>
    </p:spTree>
    <p:extLst>
      <p:ext uri="{BB962C8B-B14F-4D97-AF65-F5344CB8AC3E}">
        <p14:creationId xmlns:p14="http://schemas.microsoft.com/office/powerpoint/2010/main" val="41360298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 middle layer in the graphics library is graphics primitives.  </a:t>
            </a:r>
          </a:p>
          <a:p>
            <a:endParaRPr lang="en-US" dirty="0"/>
          </a:p>
          <a:p>
            <a:r>
              <a:rPr lang="en-US" sz="1200" kern="1200" dirty="0" smtClean="0">
                <a:solidFill>
                  <a:schemeClr val="tx1"/>
                </a:solidFill>
                <a:effectLst/>
                <a:latin typeface="Arial" charset="0"/>
                <a:ea typeface="+mn-ea"/>
                <a:cs typeface="+mn-cs"/>
              </a:rPr>
              <a:t>This layer provides drawing support for lines, circles, text, and bitmap images as well as support for off-screen buffering.  Many times you don't want to write directly to the display and have the viewer see you doing it.  Instead, you can write to an off-screen buffer and then swap and show that buffer.  </a:t>
            </a:r>
          </a:p>
          <a:p>
            <a:endParaRPr lang="en-US" dirty="0"/>
          </a:p>
          <a:p>
            <a:r>
              <a:rPr lang="en-US" sz="1200" kern="1200" dirty="0" smtClean="0">
                <a:solidFill>
                  <a:schemeClr val="tx1"/>
                </a:solidFill>
                <a:effectLst/>
                <a:latin typeface="Arial" charset="0"/>
                <a:ea typeface="+mn-ea"/>
                <a:cs typeface="+mn-cs"/>
              </a:rPr>
              <a:t>Foreground and background drawing contexts are important so that you can put objects behind of or in front of each other.</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Colors are represented as 24-bit RGB values and there are 150 predefined colors already provided in the library. Look in the Graphics Library User's Guide and you'll find those predefined colors in the back.</a:t>
            </a:r>
          </a:p>
          <a:p>
            <a:r>
              <a:rPr lang="en-US" sz="1200" kern="1200" dirty="0" smtClean="0">
                <a:solidFill>
                  <a:schemeClr val="tx1"/>
                </a:solidFill>
                <a:effectLst/>
                <a:latin typeface="Arial" charset="0"/>
                <a:ea typeface="+mn-ea"/>
                <a:cs typeface="+mn-cs"/>
              </a:rPr>
              <a:t>Also in the back of the user’s guide is a list of 153 predefined fonts based on the computer modern typeface. And as shown in the diagrams at the bottom of the screen, Asian and Cyrillic languages are supported.</a:t>
            </a:r>
            <a:endParaRPr lang="en-US" dirty="0"/>
          </a:p>
        </p:txBody>
      </p:sp>
      <p:sp>
        <p:nvSpPr>
          <p:cNvPr id="4" name="Slide Number Placeholder 3"/>
          <p:cNvSpPr>
            <a:spLocks noGrp="1"/>
          </p:cNvSpPr>
          <p:nvPr>
            <p:ph type="sldNum" sz="quarter" idx="10"/>
          </p:nvPr>
        </p:nvSpPr>
        <p:spPr/>
        <p:txBody>
          <a:bodyPr/>
          <a:lstStyle/>
          <a:p>
            <a:pPr>
              <a:defRPr/>
            </a:pPr>
            <a:fld id="{4EE9ABBC-64A1-4C34-85B1-A0FD53156D58}" type="slidenum">
              <a:rPr lang="en-US" smtClean="0"/>
              <a:pPr>
                <a:defRPr/>
              </a:pPr>
              <a:t>99</a:t>
            </a:fld>
            <a:endParaRPr lang="en-US"/>
          </a:p>
        </p:txBody>
      </p:sp>
    </p:spTree>
    <p:extLst>
      <p:ext uri="{BB962C8B-B14F-4D97-AF65-F5344CB8AC3E}">
        <p14:creationId xmlns:p14="http://schemas.microsoft.com/office/powerpoint/2010/main" val="7232596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noFill/>
        </p:spPr>
        <p:txBody>
          <a:bodyPr/>
          <a:lstStyle>
            <a:lvl1pPr algn="l">
              <a:defRPr>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10000"/>
            <a:ext cx="7772400" cy="1752600"/>
          </a:xfrm>
        </p:spPr>
        <p:txBody>
          <a:bodyPr>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89BD6-E300-4C67-B175-76E5828D27B4}" type="datetimeFigureOut">
              <a:rPr lang="en-US" smtClean="0"/>
              <a:pPr/>
              <a:t>10/7/2013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82210-5FCA-4178-AB04-4337EADA3D81}" type="slidenum">
              <a:rPr lang="en-US" smtClean="0"/>
              <a:pPr/>
              <a:t>‹#›</a:t>
            </a:fld>
            <a:endParaRPr lang="en-US"/>
          </a:p>
        </p:txBody>
      </p:sp>
      <p:pic>
        <p:nvPicPr>
          <p:cNvPr id="8" name="Picture 7" descr="ti_pptbar_white.png"/>
          <p:cNvPicPr>
            <a:picLocks noChangeAspect="1"/>
          </p:cNvPicPr>
          <p:nvPr/>
        </p:nvPicPr>
        <p:blipFill>
          <a:blip r:embed="rId2" cstate="print"/>
          <a:stretch>
            <a:fillRect/>
          </a:stretch>
        </p:blipFill>
        <p:spPr>
          <a:xfrm>
            <a:off x="326486" y="6324600"/>
            <a:ext cx="8491027" cy="481544"/>
          </a:xfrm>
          <a:prstGeom prst="rect">
            <a:avLst/>
          </a:prstGeom>
        </p:spPr>
      </p:pic>
      <p:pic>
        <p:nvPicPr>
          <p:cNvPr id="9" name="Picture 8" descr="ti_pptbar_red_black.png"/>
          <p:cNvPicPr>
            <a:picLocks noChangeAspect="1"/>
          </p:cNvPicPr>
          <p:nvPr/>
        </p:nvPicPr>
        <p:blipFill>
          <a:blip r:embed="rId3" cstate="print"/>
          <a:stretch>
            <a:fillRect/>
          </a:stretch>
        </p:blipFill>
        <p:spPr>
          <a:xfrm>
            <a:off x="326486" y="6300256"/>
            <a:ext cx="8491027" cy="48154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89BD6-E300-4C67-B175-76E5828D27B4}" type="datetimeFigureOut">
              <a:rPr lang="en-US" smtClean="0"/>
              <a:pPr/>
              <a:t>10/7/2013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582210-5FCA-4178-AB04-4337EADA3D8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89BD6-E300-4C67-B175-76E5828D27B4}" type="datetimeFigureOut">
              <a:rPr lang="en-US" smtClean="0"/>
              <a:pPr/>
              <a:t>10/7/2013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582210-5FCA-4178-AB04-4337EADA3D8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0800"/>
            <a:ext cx="91440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2166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2166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50800"/>
            <a:ext cx="91440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914400"/>
            <a:ext cx="7772400" cy="2166938"/>
          </a:xfrm>
        </p:spPr>
        <p:txBody>
          <a:bodyPr/>
          <a:lstStyle/>
          <a:p>
            <a:pPr lvl="0"/>
            <a:endParaRPr lang="en-US" noProof="0" smtClean="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noFill/>
        </p:spPr>
        <p:txBody>
          <a:bodyPr/>
          <a:lstStyle>
            <a:lvl1pPr algn="l">
              <a:defRPr>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10000"/>
            <a:ext cx="7772400" cy="1752600"/>
          </a:xfrm>
        </p:spPr>
        <p:txBody>
          <a:bodyPr>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89BD6-E300-4C67-B175-76E5828D27B4}" type="datetimeFigureOut">
              <a:rPr lang="en-US" smtClean="0">
                <a:solidFill>
                  <a:srgbClr val="000000">
                    <a:tint val="75000"/>
                  </a:srgbClr>
                </a:solidFill>
              </a:rPr>
              <a:pPr/>
              <a:t>10/7/2013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4E582210-5FCA-4178-AB04-4337EADA3D81}" type="slidenum">
              <a:rPr lang="en-US" smtClean="0">
                <a:solidFill>
                  <a:srgbClr val="000000">
                    <a:tint val="75000"/>
                  </a:srgbClr>
                </a:solidFill>
              </a:rPr>
              <a:pPr/>
              <a:t>‹#›</a:t>
            </a:fld>
            <a:endParaRPr lang="en-US">
              <a:solidFill>
                <a:srgbClr val="000000">
                  <a:tint val="75000"/>
                </a:srgbClr>
              </a:solidFill>
            </a:endParaRPr>
          </a:p>
        </p:txBody>
      </p:sp>
      <p:pic>
        <p:nvPicPr>
          <p:cNvPr id="8" name="Picture 7" descr="ti_pptbar_white.png"/>
          <p:cNvPicPr>
            <a:picLocks noChangeAspect="1"/>
          </p:cNvPicPr>
          <p:nvPr/>
        </p:nvPicPr>
        <p:blipFill>
          <a:blip r:embed="rId2" cstate="print"/>
          <a:stretch>
            <a:fillRect/>
          </a:stretch>
        </p:blipFill>
        <p:spPr>
          <a:xfrm>
            <a:off x="326486" y="6324600"/>
            <a:ext cx="8491027" cy="481544"/>
          </a:xfrm>
          <a:prstGeom prst="rect">
            <a:avLst/>
          </a:prstGeom>
        </p:spPr>
      </p:pic>
      <p:pic>
        <p:nvPicPr>
          <p:cNvPr id="9" name="Picture 8" descr="ti_pptbar_red_black.png"/>
          <p:cNvPicPr>
            <a:picLocks noChangeAspect="1"/>
          </p:cNvPicPr>
          <p:nvPr/>
        </p:nvPicPr>
        <p:blipFill>
          <a:blip r:embed="rId3" cstate="print"/>
          <a:stretch>
            <a:fillRect/>
          </a:stretch>
        </p:blipFill>
        <p:spPr>
          <a:xfrm>
            <a:off x="326486" y="6300256"/>
            <a:ext cx="8491027" cy="481544"/>
          </a:xfrm>
          <a:prstGeom prst="rect">
            <a:avLst/>
          </a:prstGeom>
        </p:spPr>
      </p:pic>
    </p:spTree>
    <p:extLst>
      <p:ext uri="{BB962C8B-B14F-4D97-AF65-F5344CB8AC3E}">
        <p14:creationId xmlns:p14="http://schemas.microsoft.com/office/powerpoint/2010/main" val="3356962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F89BD6-E300-4C67-B175-76E5828D27B4}" type="datetimeFigureOut">
              <a:rPr lang="en-US" smtClean="0">
                <a:solidFill>
                  <a:srgbClr val="000000">
                    <a:tint val="75000"/>
                  </a:srgbClr>
                </a:solidFill>
              </a:rPr>
              <a:pPr/>
              <a:t>10/7/2013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4E582210-5FCA-4178-AB04-4337EADA3D8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940749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Re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noFill/>
        </p:spPr>
        <p:txBody>
          <a:bodyPr/>
          <a:lstStyle>
            <a:lvl1pPr algn="l">
              <a:defRPr>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7848600" cy="1752600"/>
          </a:xfrm>
        </p:spPr>
        <p:txBody>
          <a:bodyPr>
            <a:normAutofit/>
          </a:bodyPr>
          <a:lstStyle>
            <a:lvl1pPr marL="0" indent="0" algn="l">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89BD6-E300-4C67-B175-76E5828D27B4}" type="datetimeFigureOut">
              <a:rPr lang="en-US" smtClean="0">
                <a:solidFill>
                  <a:srgbClr val="000000">
                    <a:tint val="75000"/>
                  </a:srgbClr>
                </a:solidFill>
              </a:rPr>
              <a:pPr/>
              <a:t>10/7/2013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4E582210-5FCA-4178-AB04-4337EADA3D81}" type="slidenum">
              <a:rPr lang="en-US" smtClean="0">
                <a:solidFill>
                  <a:srgbClr val="000000">
                    <a:tint val="75000"/>
                  </a:srgbClr>
                </a:solidFill>
              </a:rPr>
              <a:pPr/>
              <a:t>‹#›</a:t>
            </a:fld>
            <a:endParaRPr lang="en-US">
              <a:solidFill>
                <a:srgbClr val="000000">
                  <a:tint val="75000"/>
                </a:srgbClr>
              </a:solidFill>
            </a:endParaRPr>
          </a:p>
        </p:txBody>
      </p:sp>
      <p:pic>
        <p:nvPicPr>
          <p:cNvPr id="8" name="Picture 7" descr="ti_pptbar_white.png"/>
          <p:cNvPicPr>
            <a:picLocks noChangeAspect="1"/>
          </p:cNvPicPr>
          <p:nvPr/>
        </p:nvPicPr>
        <p:blipFill>
          <a:blip r:embed="rId2" cstate="print"/>
          <a:stretch>
            <a:fillRect/>
          </a:stretch>
        </p:blipFill>
        <p:spPr>
          <a:xfrm>
            <a:off x="326486" y="6324600"/>
            <a:ext cx="8491027" cy="481544"/>
          </a:xfrm>
          <a:prstGeom prst="rect">
            <a:avLst/>
          </a:prstGeom>
        </p:spPr>
      </p:pic>
    </p:spTree>
    <p:extLst>
      <p:ext uri="{BB962C8B-B14F-4D97-AF65-F5344CB8AC3E}">
        <p14:creationId xmlns:p14="http://schemas.microsoft.com/office/powerpoint/2010/main" val="1363081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noFill/>
        </p:spPr>
        <p:txBody>
          <a:bodyPr/>
          <a:lstStyle>
            <a:lvl1pPr algn="l">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10000"/>
            <a:ext cx="7772400" cy="1752600"/>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89BD6-E300-4C67-B175-76E5828D27B4}" type="datetimeFigureOut">
              <a:rPr lang="en-US" smtClean="0">
                <a:solidFill>
                  <a:srgbClr val="000000">
                    <a:tint val="75000"/>
                  </a:srgbClr>
                </a:solidFill>
              </a:rPr>
              <a:pPr/>
              <a:t>10/7/2013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4E582210-5FCA-4178-AB04-4337EADA3D81}" type="slidenum">
              <a:rPr lang="en-US" smtClean="0">
                <a:solidFill>
                  <a:srgbClr val="000000">
                    <a:tint val="75000"/>
                  </a:srgbClr>
                </a:solidFill>
              </a:rPr>
              <a:pPr/>
              <a:t>‹#›</a:t>
            </a:fld>
            <a:endParaRPr lang="en-US">
              <a:solidFill>
                <a:srgbClr val="000000">
                  <a:tint val="75000"/>
                </a:srgbClr>
              </a:solidFill>
            </a:endParaRPr>
          </a:p>
        </p:txBody>
      </p:sp>
      <p:pic>
        <p:nvPicPr>
          <p:cNvPr id="8" name="Picture 7" descr="ti_pptbar_white.png"/>
          <p:cNvPicPr>
            <a:picLocks noChangeAspect="1"/>
          </p:cNvPicPr>
          <p:nvPr/>
        </p:nvPicPr>
        <p:blipFill>
          <a:blip r:embed="rId2" cstate="print"/>
          <a:stretch>
            <a:fillRect/>
          </a:stretch>
        </p:blipFill>
        <p:spPr>
          <a:xfrm>
            <a:off x="326486" y="6324600"/>
            <a:ext cx="8491027" cy="481544"/>
          </a:xfrm>
          <a:prstGeom prst="rect">
            <a:avLst/>
          </a:prstGeom>
        </p:spPr>
      </p:pic>
    </p:spTree>
    <p:extLst>
      <p:ext uri="{BB962C8B-B14F-4D97-AF65-F5344CB8AC3E}">
        <p14:creationId xmlns:p14="http://schemas.microsoft.com/office/powerpoint/2010/main" val="125013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Grey">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noFill/>
        </p:spPr>
        <p:txBody>
          <a:bodyPr/>
          <a:lstStyle>
            <a:lvl1pPr algn="l">
              <a:defRPr>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10000"/>
            <a:ext cx="7772400" cy="1828800"/>
          </a:xfrm>
        </p:spPr>
        <p:txBody>
          <a:bodyPr>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89BD6-E300-4C67-B175-76E5828D27B4}" type="datetimeFigureOut">
              <a:rPr lang="en-US" smtClean="0">
                <a:solidFill>
                  <a:srgbClr val="000000">
                    <a:tint val="75000"/>
                  </a:srgbClr>
                </a:solidFill>
              </a:rPr>
              <a:pPr/>
              <a:t>10/7/2013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4E582210-5FCA-4178-AB04-4337EADA3D81}" type="slidenum">
              <a:rPr lang="en-US" smtClean="0">
                <a:solidFill>
                  <a:srgbClr val="000000">
                    <a:tint val="75000"/>
                  </a:srgbClr>
                </a:solidFill>
              </a:rPr>
              <a:pPr/>
              <a:t>‹#›</a:t>
            </a:fld>
            <a:endParaRPr lang="en-US">
              <a:solidFill>
                <a:srgbClr val="000000">
                  <a:tint val="75000"/>
                </a:srgbClr>
              </a:solidFill>
            </a:endParaRPr>
          </a:p>
        </p:txBody>
      </p:sp>
      <p:pic>
        <p:nvPicPr>
          <p:cNvPr id="8" name="Picture 7" descr="ti_pptbar_white.png"/>
          <p:cNvPicPr>
            <a:picLocks noChangeAspect="1"/>
          </p:cNvPicPr>
          <p:nvPr/>
        </p:nvPicPr>
        <p:blipFill>
          <a:blip r:embed="rId2" cstate="print"/>
          <a:stretch>
            <a:fillRect/>
          </a:stretch>
        </p:blipFill>
        <p:spPr>
          <a:xfrm>
            <a:off x="326486" y="6324600"/>
            <a:ext cx="8491027" cy="481544"/>
          </a:xfrm>
          <a:prstGeom prst="rect">
            <a:avLst/>
          </a:prstGeom>
        </p:spPr>
      </p:pic>
    </p:spTree>
    <p:extLst>
      <p:ext uri="{BB962C8B-B14F-4D97-AF65-F5344CB8AC3E}">
        <p14:creationId xmlns:p14="http://schemas.microsoft.com/office/powerpoint/2010/main" val="4007466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F89BD6-E300-4C67-B175-76E5828D27B4}" type="datetimeFigureOut">
              <a:rPr lang="en-US" smtClean="0">
                <a:solidFill>
                  <a:srgbClr val="000000">
                    <a:tint val="75000"/>
                  </a:srgbClr>
                </a:solidFill>
              </a:rPr>
              <a:pPr/>
              <a:t>10/7/2013</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4E582210-5FCA-4178-AB04-4337EADA3D8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740052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F89BD6-E300-4C67-B175-76E5828D27B4}" type="datetimeFigureOut">
              <a:rPr lang="en-US" smtClean="0"/>
              <a:pPr/>
              <a:t>10/7/2013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82210-5FCA-4178-AB04-4337EADA3D8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F89BD6-E300-4C67-B175-76E5828D27B4}" type="datetimeFigureOut">
              <a:rPr lang="en-US" smtClean="0">
                <a:solidFill>
                  <a:srgbClr val="000000">
                    <a:tint val="75000"/>
                  </a:srgbClr>
                </a:solidFill>
              </a:rPr>
              <a:pPr/>
              <a:t>10/7/2013</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4E582210-5FCA-4178-AB04-4337EADA3D8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432086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F89BD6-E300-4C67-B175-76E5828D27B4}" type="datetimeFigureOut">
              <a:rPr lang="en-US" smtClean="0">
                <a:solidFill>
                  <a:srgbClr val="000000">
                    <a:tint val="75000"/>
                  </a:srgbClr>
                </a:solidFill>
              </a:rPr>
              <a:pPr/>
              <a:t>10/7/2013</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4E582210-5FCA-4178-AB04-4337EADA3D8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288769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89BD6-E300-4C67-B175-76E5828D27B4}" type="datetimeFigureOut">
              <a:rPr lang="en-US" smtClean="0">
                <a:solidFill>
                  <a:srgbClr val="000000">
                    <a:tint val="75000"/>
                  </a:srgbClr>
                </a:solidFill>
              </a:rPr>
              <a:pPr/>
              <a:t>10/7/2013</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4E582210-5FCA-4178-AB04-4337EADA3D8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63381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89BD6-E300-4C67-B175-76E5828D27B4}" type="datetimeFigureOut">
              <a:rPr lang="en-US" smtClean="0">
                <a:solidFill>
                  <a:srgbClr val="000000">
                    <a:tint val="75000"/>
                  </a:srgbClr>
                </a:solidFill>
              </a:rPr>
              <a:pPr/>
              <a:t>10/7/2013</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4E582210-5FCA-4178-AB04-4337EADA3D8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095798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89BD6-E300-4C67-B175-76E5828D27B4}" type="datetimeFigureOut">
              <a:rPr lang="en-US" smtClean="0">
                <a:solidFill>
                  <a:srgbClr val="000000">
                    <a:tint val="75000"/>
                  </a:srgbClr>
                </a:solidFill>
              </a:rPr>
              <a:pPr/>
              <a:t>10/7/2013</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4E582210-5FCA-4178-AB04-4337EADA3D8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097296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0800"/>
            <a:ext cx="91440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2166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2166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97510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50800"/>
            <a:ext cx="91440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914400"/>
            <a:ext cx="7772400" cy="2166938"/>
          </a:xfrm>
        </p:spPr>
        <p:txBody>
          <a:bodyPr/>
          <a:lstStyle/>
          <a:p>
            <a:pPr lvl="0"/>
            <a:endParaRPr lang="en-US" noProof="0" smtClean="0"/>
          </a:p>
        </p:txBody>
      </p:sp>
    </p:spTree>
    <p:extLst>
      <p:ext uri="{BB962C8B-B14F-4D97-AF65-F5344CB8AC3E}">
        <p14:creationId xmlns:p14="http://schemas.microsoft.com/office/powerpoint/2010/main" val="104478905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Re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noFill/>
        </p:spPr>
        <p:txBody>
          <a:bodyPr/>
          <a:lstStyle>
            <a:lvl1pPr algn="l">
              <a:defRPr>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7848600" cy="1752600"/>
          </a:xfrm>
        </p:spPr>
        <p:txBody>
          <a:bodyPr>
            <a:normAutofit/>
          </a:bodyPr>
          <a:lstStyle>
            <a:lvl1pPr marL="0" indent="0" algn="l">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89BD6-E300-4C67-B175-76E5828D27B4}" type="datetimeFigureOut">
              <a:rPr lang="en-US" smtClean="0"/>
              <a:pPr/>
              <a:t>10/7/2013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82210-5FCA-4178-AB04-4337EADA3D81}" type="slidenum">
              <a:rPr lang="en-US" smtClean="0"/>
              <a:pPr/>
              <a:t>‹#›</a:t>
            </a:fld>
            <a:endParaRPr lang="en-US"/>
          </a:p>
        </p:txBody>
      </p:sp>
      <p:pic>
        <p:nvPicPr>
          <p:cNvPr id="8" name="Picture 7" descr="ti_pptbar_white.png"/>
          <p:cNvPicPr>
            <a:picLocks noChangeAspect="1"/>
          </p:cNvPicPr>
          <p:nvPr/>
        </p:nvPicPr>
        <p:blipFill>
          <a:blip r:embed="rId2" cstate="print"/>
          <a:stretch>
            <a:fillRect/>
          </a:stretch>
        </p:blipFill>
        <p:spPr>
          <a:xfrm>
            <a:off x="326486" y="6324600"/>
            <a:ext cx="8491027" cy="48154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noFill/>
        </p:spPr>
        <p:txBody>
          <a:bodyPr/>
          <a:lstStyle>
            <a:lvl1pPr algn="l">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10000"/>
            <a:ext cx="7772400" cy="1752600"/>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89BD6-E300-4C67-B175-76E5828D27B4}" type="datetimeFigureOut">
              <a:rPr lang="en-US" smtClean="0"/>
              <a:pPr/>
              <a:t>10/7/2013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82210-5FCA-4178-AB04-4337EADA3D81}" type="slidenum">
              <a:rPr lang="en-US" smtClean="0"/>
              <a:pPr/>
              <a:t>‹#›</a:t>
            </a:fld>
            <a:endParaRPr lang="en-US"/>
          </a:p>
        </p:txBody>
      </p:sp>
      <p:pic>
        <p:nvPicPr>
          <p:cNvPr id="8" name="Picture 7" descr="ti_pptbar_white.png"/>
          <p:cNvPicPr>
            <a:picLocks noChangeAspect="1"/>
          </p:cNvPicPr>
          <p:nvPr/>
        </p:nvPicPr>
        <p:blipFill>
          <a:blip r:embed="rId2" cstate="print"/>
          <a:stretch>
            <a:fillRect/>
          </a:stretch>
        </p:blipFill>
        <p:spPr>
          <a:xfrm>
            <a:off x="326486" y="6324600"/>
            <a:ext cx="8491027" cy="48154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Grey">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noFill/>
        </p:spPr>
        <p:txBody>
          <a:bodyPr/>
          <a:lstStyle>
            <a:lvl1pPr algn="l">
              <a:defRPr>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10000"/>
            <a:ext cx="7772400" cy="1828800"/>
          </a:xfrm>
        </p:spPr>
        <p:txBody>
          <a:bodyPr>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89BD6-E300-4C67-B175-76E5828D27B4}" type="datetimeFigureOut">
              <a:rPr lang="en-US" smtClean="0"/>
              <a:pPr/>
              <a:t>10/7/2013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82210-5FCA-4178-AB04-4337EADA3D81}" type="slidenum">
              <a:rPr lang="en-US" smtClean="0"/>
              <a:pPr/>
              <a:t>‹#›</a:t>
            </a:fld>
            <a:endParaRPr lang="en-US"/>
          </a:p>
        </p:txBody>
      </p:sp>
      <p:pic>
        <p:nvPicPr>
          <p:cNvPr id="8" name="Picture 7" descr="ti_pptbar_white.png"/>
          <p:cNvPicPr>
            <a:picLocks noChangeAspect="1"/>
          </p:cNvPicPr>
          <p:nvPr/>
        </p:nvPicPr>
        <p:blipFill>
          <a:blip r:embed="rId2" cstate="print"/>
          <a:stretch>
            <a:fillRect/>
          </a:stretch>
        </p:blipFill>
        <p:spPr>
          <a:xfrm>
            <a:off x="326486" y="6324600"/>
            <a:ext cx="8491027" cy="48154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F89BD6-E300-4C67-B175-76E5828D27B4}" type="datetimeFigureOut">
              <a:rPr lang="en-US" smtClean="0"/>
              <a:pPr/>
              <a:t>10/7/2013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582210-5FCA-4178-AB04-4337EADA3D8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F89BD6-E300-4C67-B175-76E5828D27B4}" type="datetimeFigureOut">
              <a:rPr lang="en-US" smtClean="0"/>
              <a:pPr/>
              <a:t>10/7/2013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582210-5FCA-4178-AB04-4337EADA3D8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F89BD6-E300-4C67-B175-76E5828D27B4}" type="datetimeFigureOut">
              <a:rPr lang="en-US" smtClean="0"/>
              <a:pPr/>
              <a:t>10/7/2013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582210-5FCA-4178-AB04-4337EADA3D8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89BD6-E300-4C67-B175-76E5828D27B4}" type="datetimeFigureOut">
              <a:rPr lang="en-US" smtClean="0"/>
              <a:pPr/>
              <a:t>10/7/2013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582210-5FCA-4178-AB04-4337EADA3D8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742950"/>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762000"/>
            <a:ext cx="8229600" cy="5562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89BD6-E300-4C67-B175-76E5828D27B4}" type="datetimeFigureOut">
              <a:rPr lang="en-US" smtClean="0"/>
              <a:pPr/>
              <a:t>10/7/2013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582210-5FCA-4178-AB04-4337EADA3D81}" type="slidenum">
              <a:rPr lang="en-US" smtClean="0"/>
              <a:pPr/>
              <a:t>‹#›</a:t>
            </a:fld>
            <a:endParaRPr lang="en-US"/>
          </a:p>
        </p:txBody>
      </p:sp>
      <p:pic>
        <p:nvPicPr>
          <p:cNvPr id="7" name="TI Logo Color One Line" descr="tilogo_color_oneline.png" hidden="1"/>
          <p:cNvPicPr>
            <a:picLocks noChangeAspect="1"/>
          </p:cNvPicPr>
          <p:nvPr/>
        </p:nvPicPr>
        <p:blipFill>
          <a:blip r:embed="rId15" cstate="print"/>
          <a:stretch>
            <a:fillRect/>
          </a:stretch>
        </p:blipFill>
        <p:spPr>
          <a:xfrm>
            <a:off x="147730" y="6101890"/>
            <a:ext cx="1840840" cy="237724"/>
          </a:xfrm>
          <a:prstGeom prst="rect">
            <a:avLst/>
          </a:prstGeom>
        </p:spPr>
      </p:pic>
      <p:pic>
        <p:nvPicPr>
          <p:cNvPr id="8" name="TI Logo White One Line" descr="tilogo_bw_oneline.png" hidden="1"/>
          <p:cNvPicPr>
            <a:picLocks noChangeAspect="1"/>
          </p:cNvPicPr>
          <p:nvPr/>
        </p:nvPicPr>
        <p:blipFill>
          <a:blip r:embed="rId16" cstate="print"/>
          <a:stretch>
            <a:fillRect/>
          </a:stretch>
        </p:blipFill>
        <p:spPr>
          <a:xfrm>
            <a:off x="136939" y="5288938"/>
            <a:ext cx="1822553" cy="237724"/>
          </a:xfrm>
          <a:prstGeom prst="rect">
            <a:avLst/>
          </a:prstGeom>
        </p:spPr>
      </p:pic>
      <p:pic>
        <p:nvPicPr>
          <p:cNvPr id="9" name="TI Logo White Stack" descr="tilogo_bw_twoline.png" hidden="1"/>
          <p:cNvPicPr>
            <a:picLocks noChangeAspect="1"/>
          </p:cNvPicPr>
          <p:nvPr/>
        </p:nvPicPr>
        <p:blipFill>
          <a:blip r:embed="rId17" cstate="print"/>
          <a:stretch>
            <a:fillRect/>
          </a:stretch>
        </p:blipFill>
        <p:spPr>
          <a:xfrm>
            <a:off x="121847" y="5656160"/>
            <a:ext cx="1456824" cy="353539"/>
          </a:xfrm>
          <a:prstGeom prst="rect">
            <a:avLst/>
          </a:prstGeom>
        </p:spPr>
      </p:pic>
      <p:pic>
        <p:nvPicPr>
          <p:cNvPr id="10" name="TI Logo Color Stack" descr="tilogo_color_twoline.png" hidden="1"/>
          <p:cNvPicPr>
            <a:picLocks noChangeAspect="1"/>
          </p:cNvPicPr>
          <p:nvPr/>
        </p:nvPicPr>
        <p:blipFill>
          <a:blip r:embed="rId18" cstate="print"/>
          <a:stretch>
            <a:fillRect/>
          </a:stretch>
        </p:blipFill>
        <p:spPr>
          <a:xfrm>
            <a:off x="127241" y="6399926"/>
            <a:ext cx="1438537" cy="347443"/>
          </a:xfrm>
          <a:prstGeom prst="rect">
            <a:avLst/>
          </a:prstGeom>
        </p:spPr>
      </p:pic>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Lst>
  <p:txStyles>
    <p:titleStyle>
      <a:lvl1pPr algn="ctr" defTabSz="914400" rtl="0" eaLnBrk="1" latinLnBrk="0" hangingPunct="1">
        <a:spcBef>
          <a:spcPct val="0"/>
        </a:spcBef>
        <a:buNone/>
        <a:defRPr sz="3600" b="1" kern="1200" baseline="0">
          <a:solidFill>
            <a:schemeClr val="tx2"/>
          </a:solidFill>
          <a:latin typeface="+mj-lt"/>
          <a:ea typeface="+mj-ea"/>
          <a:cs typeface="+mj-cs"/>
        </a:defRPr>
      </a:lvl1pPr>
    </p:titleStyle>
    <p:bodyStyle>
      <a:lvl1pPr marL="342900" indent="-342900" algn="l" defTabSz="914400" rtl="0" eaLnBrk="1" latinLnBrk="0" hangingPunct="1">
        <a:spcBef>
          <a:spcPct val="20000"/>
        </a:spcBef>
        <a:buClr>
          <a:schemeClr val="tx2"/>
        </a:buClr>
        <a:buSzPct val="75000"/>
        <a:buFont typeface="Wingdings" pitchFamily="2" charset="2"/>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SzPct val="75000"/>
        <a:buFont typeface="Wingdings" pitchFamily="2" charset="2"/>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SzPct val="75000"/>
        <a:buFont typeface="Wingdings" pitchFamily="2" charset="2"/>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SzPct val="75000"/>
        <a:buFont typeface="Wingdings" pitchFamily="2" charset="2"/>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SzPct val="75000"/>
        <a:buFont typeface="Wingdings" pitchFamily="2" charset="2"/>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742950"/>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762000"/>
            <a:ext cx="8229600" cy="5562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89BD6-E300-4C67-B175-76E5828D27B4}" type="datetimeFigureOut">
              <a:rPr lang="en-US" smtClean="0">
                <a:solidFill>
                  <a:srgbClr val="000000">
                    <a:tint val="75000"/>
                  </a:srgbClr>
                </a:solidFill>
              </a:rPr>
              <a:pPr/>
              <a:t>10/7/2013</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582210-5FCA-4178-AB04-4337EADA3D81}" type="slidenum">
              <a:rPr lang="en-US" smtClean="0">
                <a:solidFill>
                  <a:srgbClr val="000000">
                    <a:tint val="75000"/>
                  </a:srgbClr>
                </a:solidFill>
              </a:rPr>
              <a:pPr/>
              <a:t>‹#›</a:t>
            </a:fld>
            <a:endParaRPr lang="en-US">
              <a:solidFill>
                <a:srgbClr val="000000">
                  <a:tint val="75000"/>
                </a:srgbClr>
              </a:solidFill>
            </a:endParaRPr>
          </a:p>
        </p:txBody>
      </p:sp>
      <p:pic>
        <p:nvPicPr>
          <p:cNvPr id="7" name="TI Logo Color One Line" descr="tilogo_color_oneline.png" hidden="1"/>
          <p:cNvPicPr>
            <a:picLocks noChangeAspect="1"/>
          </p:cNvPicPr>
          <p:nvPr/>
        </p:nvPicPr>
        <p:blipFill>
          <a:blip r:embed="rId15" cstate="print"/>
          <a:stretch>
            <a:fillRect/>
          </a:stretch>
        </p:blipFill>
        <p:spPr>
          <a:xfrm>
            <a:off x="147730" y="6101890"/>
            <a:ext cx="1840840" cy="237724"/>
          </a:xfrm>
          <a:prstGeom prst="rect">
            <a:avLst/>
          </a:prstGeom>
        </p:spPr>
      </p:pic>
      <p:pic>
        <p:nvPicPr>
          <p:cNvPr id="8" name="TI Logo White One Line" descr="tilogo_bw_oneline.png" hidden="1"/>
          <p:cNvPicPr>
            <a:picLocks noChangeAspect="1"/>
          </p:cNvPicPr>
          <p:nvPr/>
        </p:nvPicPr>
        <p:blipFill>
          <a:blip r:embed="rId16" cstate="print"/>
          <a:stretch>
            <a:fillRect/>
          </a:stretch>
        </p:blipFill>
        <p:spPr>
          <a:xfrm>
            <a:off x="136939" y="5288938"/>
            <a:ext cx="1822553" cy="237724"/>
          </a:xfrm>
          <a:prstGeom prst="rect">
            <a:avLst/>
          </a:prstGeom>
        </p:spPr>
      </p:pic>
      <p:pic>
        <p:nvPicPr>
          <p:cNvPr id="9" name="TI Logo White Stack" descr="tilogo_bw_twoline.png" hidden="1"/>
          <p:cNvPicPr>
            <a:picLocks noChangeAspect="1"/>
          </p:cNvPicPr>
          <p:nvPr/>
        </p:nvPicPr>
        <p:blipFill>
          <a:blip r:embed="rId17" cstate="print"/>
          <a:stretch>
            <a:fillRect/>
          </a:stretch>
        </p:blipFill>
        <p:spPr>
          <a:xfrm>
            <a:off x="121847" y="5656160"/>
            <a:ext cx="1456824" cy="353539"/>
          </a:xfrm>
          <a:prstGeom prst="rect">
            <a:avLst/>
          </a:prstGeom>
        </p:spPr>
      </p:pic>
      <p:pic>
        <p:nvPicPr>
          <p:cNvPr id="10" name="TI Logo Color Stack" descr="tilogo_color_twoline.png" hidden="1"/>
          <p:cNvPicPr>
            <a:picLocks noChangeAspect="1"/>
          </p:cNvPicPr>
          <p:nvPr/>
        </p:nvPicPr>
        <p:blipFill>
          <a:blip r:embed="rId18" cstate="print"/>
          <a:stretch>
            <a:fillRect/>
          </a:stretch>
        </p:blipFill>
        <p:spPr>
          <a:xfrm>
            <a:off x="127241" y="6399926"/>
            <a:ext cx="1438537" cy="347443"/>
          </a:xfrm>
          <a:prstGeom prst="rect">
            <a:avLst/>
          </a:prstGeom>
        </p:spPr>
      </p:pic>
    </p:spTree>
    <p:extLst>
      <p:ext uri="{BB962C8B-B14F-4D97-AF65-F5344CB8AC3E}">
        <p14:creationId xmlns:p14="http://schemas.microsoft.com/office/powerpoint/2010/main" val="3842222045"/>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Lst>
  <p:txStyles>
    <p:titleStyle>
      <a:lvl1pPr algn="ctr" defTabSz="914400" rtl="0" eaLnBrk="1" latinLnBrk="0" hangingPunct="1">
        <a:spcBef>
          <a:spcPct val="0"/>
        </a:spcBef>
        <a:buNone/>
        <a:defRPr sz="3600" b="1" kern="1200" baseline="0">
          <a:solidFill>
            <a:schemeClr val="tx2"/>
          </a:solidFill>
          <a:latin typeface="+mj-lt"/>
          <a:ea typeface="+mj-ea"/>
          <a:cs typeface="+mj-cs"/>
        </a:defRPr>
      </a:lvl1pPr>
    </p:titleStyle>
    <p:bodyStyle>
      <a:lvl1pPr marL="342900" indent="-342900" algn="l" defTabSz="914400" rtl="0" eaLnBrk="1" latinLnBrk="0" hangingPunct="1">
        <a:spcBef>
          <a:spcPct val="20000"/>
        </a:spcBef>
        <a:buClr>
          <a:schemeClr val="tx2"/>
        </a:buClr>
        <a:buSzPct val="75000"/>
        <a:buFont typeface="Wingdings" pitchFamily="2" charset="2"/>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SzPct val="75000"/>
        <a:buFont typeface="Wingdings" pitchFamily="2" charset="2"/>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SzPct val="75000"/>
        <a:buFont typeface="Wingdings" pitchFamily="2" charset="2"/>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SzPct val="75000"/>
        <a:buFont typeface="Wingdings" pitchFamily="2" charset="2"/>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SzPct val="75000"/>
        <a:buFont typeface="Wingdings" pitchFamily="2" charset="2"/>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100.xml"/><Relationship Id="rId1" Type="http://schemas.openxmlformats.org/officeDocument/2006/relationships/slideLayout" Target="../slideLayouts/slideLayout8.xml"/><Relationship Id="rId6" Type="http://schemas.openxmlformats.org/officeDocument/2006/relationships/image" Target="../media/image109.jpeg"/><Relationship Id="rId5" Type="http://schemas.openxmlformats.org/officeDocument/2006/relationships/image" Target="../media/image108.jpeg"/><Relationship Id="rId10" Type="http://schemas.openxmlformats.org/officeDocument/2006/relationships/image" Target="../media/image113.jpeg"/><Relationship Id="rId4" Type="http://schemas.openxmlformats.org/officeDocument/2006/relationships/image" Target="../media/image107.jpeg"/><Relationship Id="rId9" Type="http://schemas.openxmlformats.org/officeDocument/2006/relationships/image" Target="../media/image112.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0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0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wmf"/><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wmf"/><Relationship Id="rId4" Type="http://schemas.openxmlformats.org/officeDocument/2006/relationships/image" Target="../media/image14.wmf"/></Relationships>
</file>

<file path=ppt/slides/_rels/slide11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1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9.png"/></Relationships>
</file>

<file path=ppt/slides/_rels/slide1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2.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5.xml"/><Relationship Id="rId1" Type="http://schemas.openxmlformats.org/officeDocument/2006/relationships/tags" Target="../tags/tag4.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5.xml"/><Relationship Id="rId1" Type="http://schemas.openxmlformats.org/officeDocument/2006/relationships/tags" Target="../tags/tag5.xml"/><Relationship Id="rId4" Type="http://schemas.openxmlformats.org/officeDocument/2006/relationships/image" Target="../media/image123.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5.xml"/><Relationship Id="rId1" Type="http://schemas.openxmlformats.org/officeDocument/2006/relationships/tags" Target="../tags/tag6.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5.xml"/><Relationship Id="rId1" Type="http://schemas.openxmlformats.org/officeDocument/2006/relationships/tags" Target="../tags/tag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5.xml"/><Relationship Id="rId1" Type="http://schemas.openxmlformats.org/officeDocument/2006/relationships/tags" Target="../tags/tag8.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5.xml"/><Relationship Id="rId1" Type="http://schemas.openxmlformats.org/officeDocument/2006/relationships/tags" Target="../tags/tag9.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5.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0.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3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wmf"/><Relationship Id="rId7"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wmf"/><Relationship Id="rId4" Type="http://schemas.openxmlformats.org/officeDocument/2006/relationships/image" Target="../media/image14.wmf"/></Relationships>
</file>

<file path=ppt/slides/_rels/slide14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40.xml"/><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4.xml"/><Relationship Id="rId1" Type="http://schemas.openxmlformats.org/officeDocument/2006/relationships/slideLayout" Target="../slideLayouts/slideLayout8.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6.xml"/><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8.xml"/><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37.jpeg"/></Relationships>
</file>

<file path=ppt/slides/_rels/slide15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9.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3.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hyperlink" Target="http://www.usb.org/" TargetMode="External"/><Relationship Id="rId5" Type="http://schemas.openxmlformats.org/officeDocument/2006/relationships/image" Target="../media/image42.jpeg"/><Relationship Id="rId4" Type="http://schemas.openxmlformats.org/officeDocument/2006/relationships/image" Target="../media/image41.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hyperlink" Target="http://www.ti.com/lit/pdf/spml001" TargetMode="External"/><Relationship Id="rId7"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www.luminarymicro.com/products/lm3s3748_usb_h_d_evaluation_kits.html" TargetMode="External"/><Relationship Id="rId5" Type="http://schemas.openxmlformats.org/officeDocument/2006/relationships/image" Target="../media/image43.png"/><Relationship Id="rId4" Type="http://schemas.openxmlformats.org/officeDocument/2006/relationships/hyperlink" Target="http://www.usb.or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eg"/></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8" Type="http://schemas.openxmlformats.org/officeDocument/2006/relationships/hyperlink" Target="http://e2e.ti.com/group/msp430launchpad/b/boosterpacks/archive/2011/09/07/8x8-led-matrix-boosterpack-from-olimex.aspx" TargetMode="External"/><Relationship Id="rId13" Type="http://schemas.openxmlformats.org/officeDocument/2006/relationships/image" Target="../media/image86.png"/><Relationship Id="rId18" Type="http://schemas.openxmlformats.org/officeDocument/2006/relationships/image" Target="../media/image88.jpeg"/><Relationship Id="rId3" Type="http://schemas.openxmlformats.org/officeDocument/2006/relationships/image" Target="../media/image82.jpeg"/><Relationship Id="rId21" Type="http://schemas.openxmlformats.org/officeDocument/2006/relationships/image" Target="../media/image90.jpeg"/><Relationship Id="rId7" Type="http://schemas.openxmlformats.org/officeDocument/2006/relationships/image" Target="../media/image84.jpeg"/><Relationship Id="rId12" Type="http://schemas.openxmlformats.org/officeDocument/2006/relationships/hyperlink" Target="http://e2e.ti.com/group/msp430launchpad/b/boosterpacks/archive/2011/11/18/texas-instruments-tpl0401-based-i2c-digital-potentiometer-tpl0401evm.aspx" TargetMode="External"/><Relationship Id="rId17" Type="http://schemas.openxmlformats.org/officeDocument/2006/relationships/hyperlink" Target="http://e2e.ti.com/group/msp430launchpad/b/boosterpacks/archive/2011/06/08/cymbet-enerchip-cc-solar-energy-harvesting-evaluation-kit-cbc-eval-10.aspx" TargetMode="External"/><Relationship Id="rId2" Type="http://schemas.openxmlformats.org/officeDocument/2006/relationships/notesSlide" Target="../notesSlides/notesSlide93.xml"/><Relationship Id="rId16" Type="http://schemas.openxmlformats.org/officeDocument/2006/relationships/image" Target="../media/image87.jpe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hyperlink" Target="http://e2e.ti.com/group/msp430launchpad/b/boosterpacks/archive/2012/03/27/texas-instruments-c5000-audio-capacitive-touch-boosterpack-430boost-c55audio1.aspx" TargetMode="External"/><Relationship Id="rId11" Type="http://schemas.openxmlformats.org/officeDocument/2006/relationships/hyperlink" Target="http://e2e.ti.com/group/msp430launchpad/b/boosterpacks/archive/2011/11/18/texas-instruments-tpl0501-based-spi-digital-potentiometer-tpl0501evm.aspx" TargetMode="External"/><Relationship Id="rId24" Type="http://schemas.openxmlformats.org/officeDocument/2006/relationships/image" Target="../media/image91.jpeg"/><Relationship Id="rId5" Type="http://schemas.openxmlformats.org/officeDocument/2006/relationships/image" Target="../media/image83.jpeg"/><Relationship Id="rId15" Type="http://schemas.openxmlformats.org/officeDocument/2006/relationships/hyperlink" Target="http://e2e.ti.com/group/msp430launchpad/b/boosterpacks/archive/2011/06/08/cymbet-enerchip-ep-universal-energy-harvesting-evaluation-kit-cbc-eval-11.aspx" TargetMode="External"/><Relationship Id="rId23" Type="http://schemas.openxmlformats.org/officeDocument/2006/relationships/hyperlink" Target="http://joesbytes.com/10-ti-msp430-launchpad-mini-proto-board.html" TargetMode="External"/><Relationship Id="rId10" Type="http://schemas.openxmlformats.org/officeDocument/2006/relationships/hyperlink" Target="http://e2e.ti.com/group/msp430launchpad/b/boosterpacks/archive/2011/12/01/texas-instruments-sub-1ghz-rf-wireless-boosterpack-430boost-cc110l.aspx" TargetMode="External"/><Relationship Id="rId19" Type="http://schemas.openxmlformats.org/officeDocument/2006/relationships/hyperlink" Target="http://e2e.ti.com/group/msp430launchpad/b/boosterpacks/archive/2011/06/08/cymbet-enerchip-ep-universal-energy-harvesting-evaluation-kit-cbc-eval-09.aspx" TargetMode="External"/><Relationship Id="rId4" Type="http://schemas.openxmlformats.org/officeDocument/2006/relationships/hyperlink" Target="http://www.ti.com/tool/430boost-tmp006" TargetMode="External"/><Relationship Id="rId9" Type="http://schemas.openxmlformats.org/officeDocument/2006/relationships/image" Target="../media/image85.png"/><Relationship Id="rId14" Type="http://schemas.openxmlformats.org/officeDocument/2006/relationships/hyperlink" Target="http://e2e.ti.com/group/msp430launchpad/b/boosterpacks/archive/2011/07/13/golden-ic-rf-module-with-lcd-boosterpack.aspx" TargetMode="External"/><Relationship Id="rId22" Type="http://schemas.openxmlformats.org/officeDocument/2006/relationships/hyperlink" Target="http://e2e.ti.com/group/msp430launchpad/b/boosterpacks/archive/2011/04/17/430boost_2d00_sense1.aspx" TargetMode="External"/></Relationships>
</file>

<file path=ppt/slides/_rels/slide94.xml.rels><?xml version="1.0" encoding="UTF-8" standalone="yes"?>
<Relationships xmlns="http://schemas.openxmlformats.org/package/2006/relationships"><Relationship Id="rId8" Type="http://schemas.openxmlformats.org/officeDocument/2006/relationships/hyperlink" Target="http://www.kentecdisplay.com/plus/view.php?aid=74" TargetMode="External"/><Relationship Id="rId13" Type="http://schemas.openxmlformats.org/officeDocument/2006/relationships/image" Target="../media/image96.jpeg"/><Relationship Id="rId3" Type="http://schemas.openxmlformats.org/officeDocument/2006/relationships/image" Target="../media/image92.jpeg"/><Relationship Id="rId7" Type="http://schemas.openxmlformats.org/officeDocument/2006/relationships/image" Target="../media/image94.jpeg"/><Relationship Id="rId12" Type="http://schemas.openxmlformats.org/officeDocument/2006/relationships/hyperlink" Target="https://www.olimex.com/dev/index.html"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hyperlink" Target="http://www.anaren.com/" TargetMode="External"/><Relationship Id="rId11" Type="http://schemas.openxmlformats.org/officeDocument/2006/relationships/hyperlink" Target="http://www.mikroe.com/eng/categories/view/102/click-boards/" TargetMode="External"/><Relationship Id="rId5" Type="http://schemas.openxmlformats.org/officeDocument/2006/relationships/image" Target="../media/image93.jpeg"/><Relationship Id="rId10" Type="http://schemas.openxmlformats.org/officeDocument/2006/relationships/image" Target="../media/image95.png"/><Relationship Id="rId4" Type="http://schemas.openxmlformats.org/officeDocument/2006/relationships/hyperlink" Target="http://store-ovhh2.mybigcommerce.com/ti-booster-packs/" TargetMode="External"/><Relationship Id="rId9" Type="http://schemas.openxmlformats.org/officeDocument/2006/relationships/hyperlink" Target="http://www.epson.jp/device/semicon_e/product/lcd_controllers/index.htm" TargetMode="External"/><Relationship Id="rId14" Type="http://schemas.openxmlformats.org/officeDocument/2006/relationships/image" Target="../media/image97.jpeg"/></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99.xml"/><Relationship Id="rId1" Type="http://schemas.openxmlformats.org/officeDocument/2006/relationships/slideLayout" Target="../slideLayouts/slideLayout8.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848600" cy="1470025"/>
          </a:xfrm>
        </p:spPr>
        <p:txBody>
          <a:bodyPr>
            <a:noAutofit/>
          </a:bodyPr>
          <a:lstStyle/>
          <a:p>
            <a:r>
              <a:rPr lang="en-US" b="1" dirty="0" smtClean="0">
                <a:solidFill>
                  <a:schemeClr val="tx1"/>
                </a:solidFill>
              </a:rPr>
              <a:t>Getting Started </a:t>
            </a:r>
            <a:br>
              <a:rPr lang="en-US" b="1" dirty="0" smtClean="0">
                <a:solidFill>
                  <a:schemeClr val="tx1"/>
                </a:solidFill>
              </a:rPr>
            </a:br>
            <a:r>
              <a:rPr lang="en-US" b="1" dirty="0" smtClean="0">
                <a:solidFill>
                  <a:schemeClr val="tx1"/>
                </a:solidFill>
              </a:rPr>
              <a:t>With the </a:t>
            </a:r>
            <a:br>
              <a:rPr lang="en-US" b="1" dirty="0" smtClean="0">
                <a:solidFill>
                  <a:schemeClr val="tx1"/>
                </a:solidFill>
              </a:rPr>
            </a:br>
            <a:r>
              <a:rPr lang="en-US" b="1" dirty="0" err="1" smtClean="0">
                <a:solidFill>
                  <a:schemeClr val="tx1"/>
                </a:solidFill>
              </a:rPr>
              <a:t>Tiva</a:t>
            </a:r>
            <a:r>
              <a:rPr lang="en-US" b="1" dirty="0" smtClean="0">
                <a:solidFill>
                  <a:schemeClr val="tx1"/>
                </a:solidFill>
              </a:rPr>
              <a:t>™ C Series </a:t>
            </a:r>
            <a:br>
              <a:rPr lang="en-US" b="1" dirty="0" smtClean="0">
                <a:solidFill>
                  <a:schemeClr val="tx1"/>
                </a:solidFill>
              </a:rPr>
            </a:br>
            <a:r>
              <a:rPr lang="en-US" b="1" dirty="0" smtClean="0">
                <a:solidFill>
                  <a:schemeClr val="tx1"/>
                </a:solidFill>
              </a:rPr>
              <a:t>TM4C123G </a:t>
            </a:r>
            <a:br>
              <a:rPr lang="en-US" b="1" dirty="0" smtClean="0">
                <a:solidFill>
                  <a:schemeClr val="tx1"/>
                </a:solidFill>
              </a:rPr>
            </a:br>
            <a:r>
              <a:rPr lang="en-US" b="1" dirty="0" smtClean="0">
                <a:solidFill>
                  <a:schemeClr val="tx1"/>
                </a:solidFill>
              </a:rPr>
              <a:t>LaunchPad </a:t>
            </a:r>
            <a:br>
              <a:rPr lang="en-US" b="1" dirty="0" smtClean="0">
                <a:solidFill>
                  <a:schemeClr val="tx1"/>
                </a:solidFill>
              </a:rPr>
            </a:br>
            <a:r>
              <a:rPr lang="en-US" b="1" dirty="0" smtClean="0">
                <a:solidFill>
                  <a:schemeClr val="tx1"/>
                </a:solidFill>
              </a:rPr>
              <a:t>Workshop</a:t>
            </a:r>
            <a:endParaRPr lang="en-US" b="1" dirty="0">
              <a:solidFill>
                <a:schemeClr val="tx1"/>
              </a:solidFill>
            </a:endParaRPr>
          </a:p>
        </p:txBody>
      </p:sp>
      <p:sp>
        <p:nvSpPr>
          <p:cNvPr id="5" name="Leading Question"/>
          <p:cNvSpPr txBox="1">
            <a:spLocks noChangeArrowheads="1"/>
          </p:cNvSpPr>
          <p:nvPr/>
        </p:nvSpPr>
        <p:spPr bwMode="auto">
          <a:xfrm>
            <a:off x="400130" y="6550708"/>
            <a:ext cx="819070" cy="172355"/>
          </a:xfrm>
          <a:prstGeom prst="rect">
            <a:avLst/>
          </a:prstGeom>
          <a:noFill/>
          <a:ln w="25400">
            <a:noFill/>
            <a:miter lim="800000"/>
            <a:headEnd type="none" w="sm" len="sm"/>
            <a:tailEnd/>
          </a:ln>
        </p:spPr>
        <p:txBody>
          <a:bodyPr wrap="none" lIns="0" tIns="0" rIns="0" bIns="0" anchor="b">
            <a:spAutoFit/>
          </a:bodyPr>
          <a:lstStyle/>
          <a:p>
            <a:pPr algn="r">
              <a:spcBef>
                <a:spcPct val="0"/>
              </a:spcBef>
            </a:pPr>
            <a:r>
              <a:rPr lang="en-US" sz="1400" b="0" dirty="0">
                <a:effectLst/>
                <a:latin typeface="Arial Narrow" pitchFamily="34" charset="0"/>
              </a:rPr>
              <a:t>Version </a:t>
            </a:r>
            <a:r>
              <a:rPr lang="en-US" sz="1400" b="0" dirty="0" smtClean="0">
                <a:latin typeface="Arial Narrow" pitchFamily="34" charset="0"/>
              </a:rPr>
              <a:t>1.21</a:t>
            </a:r>
            <a:endParaRPr lang="en-US" sz="1400" b="0" dirty="0">
              <a:effectLst/>
              <a:latin typeface="Arial Narrow" pitchFamily="34" charset="0"/>
            </a:endParaRPr>
          </a:p>
        </p:txBody>
      </p:sp>
      <p:pic>
        <p:nvPicPr>
          <p:cNvPr id="5124" name="Picture 4" descr="C:\Users\a0192895\Documents\Workshop Tiva LaunchPad\PICS\Transparent TI_TivaLaunchpad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562" y="789999"/>
            <a:ext cx="5378525" cy="5229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256373" y="658025"/>
            <a:ext cx="8024501" cy="5494947"/>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1507" name="Rectangle 2"/>
          <p:cNvSpPr>
            <a:spLocks noGrp="1" noChangeArrowheads="1"/>
          </p:cNvSpPr>
          <p:nvPr>
            <p:ph type="title"/>
          </p:nvPr>
        </p:nvSpPr>
        <p:spPr>
          <a:xfrm>
            <a:off x="231775" y="7727"/>
            <a:ext cx="8458200" cy="814387"/>
          </a:xfrm>
        </p:spPr>
        <p:txBody>
          <a:bodyPr>
            <a:normAutofit/>
          </a:bodyPr>
          <a:lstStyle/>
          <a:p>
            <a:r>
              <a:rPr lang="en-US" dirty="0">
                <a:solidFill>
                  <a:srgbClr val="FF0000"/>
                </a:solidFill>
              </a:rPr>
              <a:t>TM4C123GH6PM Peripherals</a:t>
            </a:r>
            <a:endParaRPr lang="en-US" dirty="0" smtClean="0">
              <a:solidFill>
                <a:srgbClr val="FF0000"/>
              </a:solidFill>
            </a:endParaRPr>
          </a:p>
        </p:txBody>
      </p:sp>
      <p:sp>
        <p:nvSpPr>
          <p:cNvPr id="21508" name="Rectangle 3"/>
          <p:cNvSpPr>
            <a:spLocks noGrp="1" noChangeArrowheads="1"/>
          </p:cNvSpPr>
          <p:nvPr>
            <p:ph idx="1"/>
          </p:nvPr>
        </p:nvSpPr>
        <p:spPr>
          <a:xfrm>
            <a:off x="457200" y="609600"/>
            <a:ext cx="8229600" cy="5562600"/>
          </a:xfrm>
        </p:spPr>
        <p:txBody>
          <a:bodyPr>
            <a:normAutofit/>
          </a:bodyPr>
          <a:lstStyle/>
          <a:p>
            <a:pPr lvl="1">
              <a:lnSpc>
                <a:spcPct val="90000"/>
              </a:lnSpc>
              <a:buNone/>
            </a:pPr>
            <a:endParaRPr lang="en-US" sz="1400" b="0" dirty="0" smtClean="0"/>
          </a:p>
          <a:p>
            <a:pPr>
              <a:buNone/>
            </a:pPr>
            <a:r>
              <a:rPr lang="en-US" sz="1800" dirty="0"/>
              <a:t>Nested-Vectored Interrupt </a:t>
            </a:r>
            <a:r>
              <a:rPr lang="en-US" sz="1800" dirty="0" smtClean="0"/>
              <a:t>Controller (NVIC)</a:t>
            </a:r>
            <a:endParaRPr lang="en-US" sz="1800" dirty="0"/>
          </a:p>
          <a:p>
            <a:pPr lvl="1"/>
            <a:r>
              <a:rPr lang="en-US" sz="1400" b="0" dirty="0"/>
              <a:t>7 exceptions and </a:t>
            </a:r>
            <a:r>
              <a:rPr lang="en-US" sz="1400" b="0" dirty="0" smtClean="0"/>
              <a:t>71 </a:t>
            </a:r>
            <a:r>
              <a:rPr lang="en-US" sz="1400" b="0" dirty="0"/>
              <a:t>interrupts with 8 programmable priority levels</a:t>
            </a:r>
          </a:p>
          <a:p>
            <a:pPr lvl="1"/>
            <a:r>
              <a:rPr lang="en-US" sz="1400" b="0" dirty="0" smtClean="0"/>
              <a:t>Tail-chaining and other low-latency features</a:t>
            </a:r>
            <a:endParaRPr lang="en-US" sz="1400" b="0" dirty="0"/>
          </a:p>
          <a:p>
            <a:pPr lvl="1"/>
            <a:r>
              <a:rPr lang="en-US" sz="1400" b="0" dirty="0"/>
              <a:t>Deterministic: always 12 cycles or 6 with tail-chaining</a:t>
            </a:r>
          </a:p>
          <a:p>
            <a:pPr lvl="1"/>
            <a:r>
              <a:rPr lang="en-US" sz="1400" b="0" dirty="0"/>
              <a:t>Automatic system save and restore</a:t>
            </a:r>
          </a:p>
          <a:p>
            <a:pPr>
              <a:buNone/>
            </a:pPr>
            <a:endParaRPr lang="en-US" sz="1800" dirty="0" smtClean="0"/>
          </a:p>
          <a:p>
            <a:pPr>
              <a:buNone/>
            </a:pPr>
            <a:r>
              <a:rPr lang="en-US" sz="1800" dirty="0" smtClean="0"/>
              <a:t>Two Motion Control modules. Each with:</a:t>
            </a:r>
          </a:p>
          <a:p>
            <a:pPr lvl="1"/>
            <a:r>
              <a:rPr lang="en-US" sz="1400" b="0" dirty="0" smtClean="0"/>
              <a:t>8 high-resolution PWM outputs (4 pairs)</a:t>
            </a:r>
          </a:p>
          <a:p>
            <a:pPr lvl="1"/>
            <a:r>
              <a:rPr lang="en-US" sz="1400" b="0" dirty="0" smtClean="0"/>
              <a:t>H-bridge dead-band generators and hardware polarity control</a:t>
            </a:r>
          </a:p>
          <a:p>
            <a:pPr lvl="1"/>
            <a:r>
              <a:rPr lang="en-US" sz="1400" b="0" dirty="0" smtClean="0"/>
              <a:t>Fault input for low-latency shutdown</a:t>
            </a:r>
          </a:p>
          <a:p>
            <a:pPr lvl="1"/>
            <a:r>
              <a:rPr lang="en-US" sz="1400" b="0" dirty="0" smtClean="0"/>
              <a:t>Quadrature Encoder Inputs (QEI)</a:t>
            </a:r>
          </a:p>
          <a:p>
            <a:pPr lvl="1"/>
            <a:r>
              <a:rPr lang="en-US" sz="1400" b="0" dirty="0" smtClean="0"/>
              <a:t>Synchronization in and between the modules</a:t>
            </a:r>
          </a:p>
          <a:p>
            <a:pPr lvl="1"/>
            <a:endParaRPr lang="en-US" sz="1400" dirty="0" smtClean="0"/>
          </a:p>
          <a:p>
            <a:pPr marL="0" indent="0">
              <a:buNone/>
            </a:pPr>
            <a:endParaRPr lang="en-US" sz="1400" dirty="0" smtClean="0"/>
          </a:p>
          <a:p>
            <a:pPr>
              <a:lnSpc>
                <a:spcPct val="90000"/>
              </a:lnSpc>
            </a:pPr>
            <a:endParaRPr lang="en-US" sz="1800" b="1" dirty="0" smtClean="0"/>
          </a:p>
          <a:p>
            <a:pPr lvl="1">
              <a:lnSpc>
                <a:spcPct val="90000"/>
              </a:lnSpc>
            </a:pPr>
            <a:endParaRPr lang="en-US" sz="1400" dirty="0" smtClean="0"/>
          </a:p>
          <a:p>
            <a:pPr>
              <a:buNone/>
            </a:pPr>
            <a:endParaRPr lang="en-US" sz="1800" dirty="0" smtClean="0"/>
          </a:p>
          <a:p>
            <a:endParaRPr lang="en-US" sz="1800" dirty="0" smtClean="0"/>
          </a:p>
          <a:p>
            <a:pPr lvl="1"/>
            <a:endParaRPr lang="en-US" sz="1400" dirty="0" smtClean="0"/>
          </a:p>
        </p:txBody>
      </p:sp>
      <p:sp>
        <p:nvSpPr>
          <p:cNvPr id="8" name="Leading Question"/>
          <p:cNvSpPr txBox="1"/>
          <p:nvPr/>
        </p:nvSpPr>
        <p:spPr>
          <a:xfrm>
            <a:off x="8234032" y="6562045"/>
            <a:ext cx="58669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Board...</a:t>
            </a:r>
          </a:p>
        </p:txBody>
      </p:sp>
      <p:pic>
        <p:nvPicPr>
          <p:cNvPr id="7" name="Picture 4" descr="C:\Users\a0192895\Documents\Workshop Tiva LaunchPad\PICS\Transparent C-Seri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6141" y="2286000"/>
            <a:ext cx="2134590" cy="2007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39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152400" y="2485983"/>
            <a:ext cx="6096000" cy="3810000"/>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59394" name="Title 1"/>
          <p:cNvSpPr>
            <a:spLocks noGrp="1"/>
          </p:cNvSpPr>
          <p:nvPr>
            <p:ph type="title"/>
          </p:nvPr>
        </p:nvSpPr>
        <p:spPr>
          <a:xfrm>
            <a:off x="-457200" y="1"/>
            <a:ext cx="9144000" cy="742950"/>
          </a:xfrm>
        </p:spPr>
        <p:txBody>
          <a:bodyPr/>
          <a:lstStyle/>
          <a:p>
            <a:r>
              <a:rPr lang="en-US" dirty="0" smtClean="0">
                <a:solidFill>
                  <a:srgbClr val="FF0000"/>
                </a:solidFill>
              </a:rPr>
              <a:t>Widget Framework</a:t>
            </a:r>
          </a:p>
        </p:txBody>
      </p:sp>
      <p:sp>
        <p:nvSpPr>
          <p:cNvPr id="10" name="TextBox 9"/>
          <p:cNvSpPr txBox="1"/>
          <p:nvPr/>
        </p:nvSpPr>
        <p:spPr>
          <a:xfrm>
            <a:off x="0" y="769002"/>
            <a:ext cx="6248400" cy="1585049"/>
          </a:xfrm>
          <a:prstGeom prst="rect">
            <a:avLst/>
          </a:prstGeom>
          <a:noFill/>
        </p:spPr>
        <p:txBody>
          <a:bodyPr wrap="square" rtlCol="0" anchor="ctr" anchorCtr="1">
            <a:spAutoFit/>
          </a:bodyPr>
          <a:lstStyle/>
          <a:p>
            <a:pPr algn="l"/>
            <a:r>
              <a:rPr lang="en-US" dirty="0" smtClean="0"/>
              <a:t>- </a:t>
            </a:r>
            <a:r>
              <a:rPr lang="en-US" sz="1800" dirty="0" smtClean="0"/>
              <a:t>Widgets are graphic elements that provide user control elements</a:t>
            </a:r>
          </a:p>
          <a:p>
            <a:pPr algn="l"/>
            <a:r>
              <a:rPr lang="en-US" sz="1800" dirty="0" smtClean="0"/>
              <a:t>- Widgets combine the graphical  and touch screen elements on-screen with a parent/child hierarchy so that objects appear in front or behind each other correctly</a:t>
            </a:r>
            <a:endParaRPr lang="en-US" sz="1800" b="0" dirty="0" smtClean="0">
              <a:solidFill>
                <a:schemeClr val="dk1"/>
              </a:solidFill>
              <a:effectLst/>
            </a:endParaRPr>
          </a:p>
        </p:txBody>
      </p:sp>
      <p:sp>
        <p:nvSpPr>
          <p:cNvPr id="20" name="TextBox 19"/>
          <p:cNvSpPr txBox="1"/>
          <p:nvPr/>
        </p:nvSpPr>
        <p:spPr>
          <a:xfrm>
            <a:off x="228600" y="2679781"/>
            <a:ext cx="6019597" cy="3721019"/>
          </a:xfrm>
          <a:prstGeom prst="rect">
            <a:avLst/>
          </a:prstGeom>
          <a:noFill/>
        </p:spPr>
        <p:txBody>
          <a:bodyPr wrap="none" rtlCol="0" anchor="ctr" anchorCtr="1">
            <a:spAutoFit/>
          </a:bodyPr>
          <a:lstStyle/>
          <a:p>
            <a:pPr marL="0" lvl="1" algn="l"/>
            <a:r>
              <a:rPr lang="en-US" sz="1800" b="0" dirty="0" smtClean="0"/>
              <a:t> Canvas – a simple drawing surface with no user </a:t>
            </a:r>
            <a:br>
              <a:rPr lang="en-US" sz="1800" b="0" dirty="0" smtClean="0"/>
            </a:br>
            <a:r>
              <a:rPr lang="en-US" sz="1800" b="0" dirty="0" smtClean="0"/>
              <a:t>                    interaction</a:t>
            </a:r>
          </a:p>
          <a:p>
            <a:pPr marL="0" lvl="1" algn="l"/>
            <a:r>
              <a:rPr lang="en-US" sz="1800" b="0" dirty="0" smtClean="0"/>
              <a:t> Checkbox – select/unselect</a:t>
            </a:r>
          </a:p>
          <a:p>
            <a:pPr marL="0" lvl="1" algn="l"/>
            <a:r>
              <a:rPr lang="en-US" sz="1800" b="0" dirty="0" smtClean="0"/>
              <a:t> Container – a visual element to group on-screen widgets</a:t>
            </a:r>
          </a:p>
          <a:p>
            <a:pPr marL="0" lvl="1" algn="l"/>
            <a:r>
              <a:rPr lang="en-US" sz="1800" b="0" dirty="0" smtClean="0"/>
              <a:t> Push Button – an on-screen button that can be pressed </a:t>
            </a:r>
            <a:br>
              <a:rPr lang="en-US" sz="1800" b="0" dirty="0" smtClean="0"/>
            </a:br>
            <a:r>
              <a:rPr lang="en-US" sz="1800" b="0" dirty="0" smtClean="0"/>
              <a:t>                           to perform an action</a:t>
            </a:r>
          </a:p>
          <a:p>
            <a:pPr marL="0" lvl="1" algn="l"/>
            <a:r>
              <a:rPr lang="en-US" sz="1800" b="0" dirty="0" smtClean="0"/>
              <a:t> Radio Button – selections that form a group; like low, </a:t>
            </a:r>
            <a:br>
              <a:rPr lang="en-US" sz="1800" b="0" dirty="0" smtClean="0"/>
            </a:br>
            <a:r>
              <a:rPr lang="en-US" sz="1800" b="0" dirty="0" smtClean="0"/>
              <a:t>                             medium and high</a:t>
            </a:r>
          </a:p>
          <a:p>
            <a:pPr marL="0" lvl="1" algn="l"/>
            <a:r>
              <a:rPr lang="en-US" sz="1800" b="0" dirty="0" smtClean="0"/>
              <a:t> Slider – vertical or horizontal to select a value from a</a:t>
            </a:r>
            <a:br>
              <a:rPr lang="en-US" sz="1800" b="0" dirty="0" smtClean="0"/>
            </a:br>
            <a:r>
              <a:rPr lang="en-US" sz="1800" b="0" dirty="0" smtClean="0"/>
              <a:t>                 predefined range</a:t>
            </a:r>
          </a:p>
          <a:p>
            <a:pPr marL="0" lvl="1" algn="l"/>
            <a:r>
              <a:rPr lang="en-US" sz="1800" b="0" dirty="0" smtClean="0"/>
              <a:t> </a:t>
            </a:r>
            <a:r>
              <a:rPr lang="en-US" sz="1800" b="0" dirty="0" err="1" smtClean="0"/>
              <a:t>ListBox</a:t>
            </a:r>
            <a:r>
              <a:rPr lang="en-US" sz="1800" b="0" dirty="0" smtClean="0"/>
              <a:t> – selection from a list of options</a:t>
            </a:r>
          </a:p>
          <a:p>
            <a:pPr algn="l"/>
            <a:endParaRPr lang="en-US" sz="1800" dirty="0" smtClean="0">
              <a:solidFill>
                <a:schemeClr val="dk1"/>
              </a:solidFill>
              <a:effectLst/>
            </a:endParaRPr>
          </a:p>
        </p:txBody>
      </p:sp>
      <p:sp>
        <p:nvSpPr>
          <p:cNvPr id="22" name="Leading Question"/>
          <p:cNvSpPr txBox="1"/>
          <p:nvPr/>
        </p:nvSpPr>
        <p:spPr>
          <a:xfrm>
            <a:off x="7544741" y="6562045"/>
            <a:ext cx="1275990"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Special Utilities</a:t>
            </a:r>
            <a:r>
              <a:rPr lang="en-US" sz="1600" b="0" dirty="0" smtClean="0">
                <a:solidFill>
                  <a:srgbClr val="000000"/>
                </a:solidFill>
                <a:effectLst/>
                <a:latin typeface="Arial Narrow"/>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3994" y="3403600"/>
            <a:ext cx="1176363" cy="151010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3994" y="4953000"/>
            <a:ext cx="1176363" cy="151010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4953000"/>
            <a:ext cx="1176363" cy="151010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5558" y="3403600"/>
            <a:ext cx="1176363" cy="151010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3994" y="1854200"/>
            <a:ext cx="1176363" cy="1510107"/>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5557" y="1854200"/>
            <a:ext cx="1176363" cy="1510107"/>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0638" y="304800"/>
            <a:ext cx="1176363" cy="1510107"/>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03994" y="304800"/>
            <a:ext cx="1176363" cy="151010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381000" y="1295400"/>
            <a:ext cx="8229600" cy="47244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59394" name="Title 1"/>
          <p:cNvSpPr>
            <a:spLocks noGrp="1"/>
          </p:cNvSpPr>
          <p:nvPr>
            <p:ph type="title"/>
          </p:nvPr>
        </p:nvSpPr>
        <p:spPr/>
        <p:txBody>
          <a:bodyPr/>
          <a:lstStyle/>
          <a:p>
            <a:r>
              <a:rPr lang="en-US" dirty="0" smtClean="0">
                <a:solidFill>
                  <a:srgbClr val="FF0000"/>
                </a:solidFill>
              </a:rPr>
              <a:t>Special Utilities</a:t>
            </a:r>
          </a:p>
        </p:txBody>
      </p:sp>
      <p:sp>
        <p:nvSpPr>
          <p:cNvPr id="10" name="TextBox 9"/>
          <p:cNvSpPr txBox="1"/>
          <p:nvPr/>
        </p:nvSpPr>
        <p:spPr>
          <a:xfrm>
            <a:off x="-304800" y="788313"/>
            <a:ext cx="8915400" cy="430887"/>
          </a:xfrm>
          <a:prstGeom prst="rect">
            <a:avLst/>
          </a:prstGeom>
          <a:noFill/>
        </p:spPr>
        <p:txBody>
          <a:bodyPr wrap="square" rtlCol="0" anchor="ctr" anchorCtr="1">
            <a:spAutoFit/>
          </a:bodyPr>
          <a:lstStyle/>
          <a:p>
            <a:pPr algn="l">
              <a:buNone/>
            </a:pPr>
            <a:r>
              <a:rPr lang="en-US" dirty="0" smtClean="0">
                <a:solidFill>
                  <a:schemeClr val="dk1"/>
                </a:solidFill>
                <a:effectLst/>
              </a:rPr>
              <a:t>Utilities to produce graphics library compatible data structures</a:t>
            </a:r>
          </a:p>
        </p:txBody>
      </p:sp>
      <p:sp>
        <p:nvSpPr>
          <p:cNvPr id="21" name="TextBox 20"/>
          <p:cNvSpPr txBox="1"/>
          <p:nvPr/>
        </p:nvSpPr>
        <p:spPr>
          <a:xfrm>
            <a:off x="685800" y="1447800"/>
            <a:ext cx="7696200" cy="4444294"/>
          </a:xfrm>
          <a:prstGeom prst="rect">
            <a:avLst/>
          </a:prstGeom>
          <a:noFill/>
        </p:spPr>
        <p:txBody>
          <a:bodyPr wrap="square" rtlCol="0" anchor="ctr" anchorCtr="1">
            <a:spAutoFit/>
          </a:bodyPr>
          <a:lstStyle/>
          <a:p>
            <a:pPr marL="0" lvl="1" algn="l"/>
            <a:r>
              <a:rPr lang="en-US" b="1" dirty="0" err="1" smtClean="0"/>
              <a:t>ftrasterize</a:t>
            </a:r>
            <a:endParaRPr lang="en-US" dirty="0" smtClean="0"/>
          </a:p>
          <a:p>
            <a:pPr marL="0" lvl="1" algn="l">
              <a:buClr>
                <a:schemeClr val="tx2"/>
              </a:buClr>
              <a:buSzPct val="75000"/>
              <a:buFont typeface="Wingdings" pitchFamily="2" charset="2"/>
              <a:buChar char="u"/>
            </a:pPr>
            <a:r>
              <a:rPr lang="en-US" sz="1600" b="0" dirty="0" smtClean="0"/>
              <a:t>  Uses the </a:t>
            </a:r>
            <a:r>
              <a:rPr lang="en-US" sz="1600" b="0" dirty="0" err="1" smtClean="0"/>
              <a:t>FreeType</a:t>
            </a:r>
            <a:r>
              <a:rPr lang="en-US" sz="1600" b="0" dirty="0" smtClean="0"/>
              <a:t> font rendering package to convert your font into a graphic</a:t>
            </a:r>
            <a:br>
              <a:rPr lang="en-US" sz="1600" b="0" dirty="0" smtClean="0"/>
            </a:br>
            <a:r>
              <a:rPr lang="en-US" sz="1600" b="0" dirty="0" smtClean="0"/>
              <a:t>     library format.</a:t>
            </a:r>
          </a:p>
          <a:p>
            <a:pPr marL="0" lvl="1" algn="l">
              <a:buClr>
                <a:schemeClr val="tx2"/>
              </a:buClr>
              <a:buSzPct val="75000"/>
              <a:buFont typeface="Wingdings" pitchFamily="2" charset="2"/>
              <a:buChar char="u"/>
            </a:pPr>
            <a:r>
              <a:rPr lang="en-US" sz="1600" b="0" dirty="0" smtClean="0"/>
              <a:t>  Supported fonts include: TrueType®, </a:t>
            </a:r>
            <a:r>
              <a:rPr lang="en-US" sz="1600" b="0" dirty="0" err="1" smtClean="0"/>
              <a:t>OpenType</a:t>
            </a:r>
            <a:r>
              <a:rPr lang="en-US" sz="1600" b="0" dirty="0" smtClean="0"/>
              <a:t>®, PostScript® Type 1 and</a:t>
            </a:r>
            <a:br>
              <a:rPr lang="en-US" sz="1600" b="0" dirty="0" smtClean="0"/>
            </a:br>
            <a:r>
              <a:rPr lang="en-US" sz="1600" b="0" dirty="0" smtClean="0"/>
              <a:t>     Windows® FNT. </a:t>
            </a:r>
          </a:p>
          <a:p>
            <a:pPr marL="0" lvl="1" algn="l"/>
            <a:r>
              <a:rPr lang="en-US" dirty="0" smtClean="0"/>
              <a:t> </a:t>
            </a:r>
            <a:r>
              <a:rPr lang="en-US" b="1" dirty="0" err="1" smtClean="0"/>
              <a:t>lmi</a:t>
            </a:r>
            <a:r>
              <a:rPr lang="en-US" b="1" dirty="0" smtClean="0"/>
              <a:t>-button</a:t>
            </a:r>
          </a:p>
          <a:p>
            <a:pPr marL="0" lvl="1" algn="l">
              <a:buClr>
                <a:schemeClr val="tx2"/>
              </a:buClr>
              <a:buSzPct val="75000"/>
              <a:buFont typeface="Wingdings" pitchFamily="2" charset="2"/>
              <a:buChar char="u"/>
            </a:pPr>
            <a:r>
              <a:rPr lang="en-US" sz="1600" dirty="0" smtClean="0"/>
              <a:t>  </a:t>
            </a:r>
            <a:r>
              <a:rPr lang="en-US" sz="1600" b="0" dirty="0" smtClean="0"/>
              <a:t>Creates custom shaped buttons using a script plug-in for GIMP. Produces</a:t>
            </a:r>
            <a:br>
              <a:rPr lang="en-US" sz="1600" b="0" dirty="0" smtClean="0"/>
            </a:br>
            <a:r>
              <a:rPr lang="en-US" sz="1600" b="0" dirty="0" smtClean="0"/>
              <a:t>     images for use by the pushbutton widget.</a:t>
            </a:r>
          </a:p>
          <a:p>
            <a:pPr marL="0" lvl="1" algn="l"/>
            <a:r>
              <a:rPr lang="en-US" b="1" dirty="0" smtClean="0"/>
              <a:t> </a:t>
            </a:r>
            <a:r>
              <a:rPr lang="en-US" b="1" dirty="0" err="1" smtClean="0"/>
              <a:t>pnmtoc</a:t>
            </a:r>
            <a:endParaRPr lang="en-US" b="1" dirty="0" smtClean="0"/>
          </a:p>
          <a:p>
            <a:pPr marL="0" lvl="1" algn="l">
              <a:buClr>
                <a:schemeClr val="tx2"/>
              </a:buClr>
              <a:buSzPct val="75000"/>
              <a:buFont typeface="Wingdings" pitchFamily="2" charset="2"/>
              <a:buChar char="u"/>
            </a:pPr>
            <a:r>
              <a:rPr lang="en-US" sz="1600" b="0" dirty="0" smtClean="0"/>
              <a:t>  Converts a </a:t>
            </a:r>
            <a:r>
              <a:rPr lang="en-US" sz="1600" b="0" dirty="0" err="1" smtClean="0"/>
              <a:t>NetPBM</a:t>
            </a:r>
            <a:r>
              <a:rPr lang="en-US" sz="1600" b="0" dirty="0" smtClean="0"/>
              <a:t> image file into a graphics library compatible file.</a:t>
            </a:r>
          </a:p>
          <a:p>
            <a:pPr marL="0" lvl="1" algn="l">
              <a:buClr>
                <a:schemeClr val="tx2"/>
              </a:buClr>
              <a:buSzPct val="75000"/>
              <a:buFont typeface="Wingdings" pitchFamily="2" charset="2"/>
              <a:buChar char="u"/>
            </a:pPr>
            <a:r>
              <a:rPr lang="en-US" sz="1600" b="0" dirty="0" smtClean="0"/>
              <a:t>  </a:t>
            </a:r>
            <a:r>
              <a:rPr lang="en-US" sz="1600" b="0" dirty="0" err="1" smtClean="0"/>
              <a:t>NetPBM</a:t>
            </a:r>
            <a:r>
              <a:rPr lang="en-US" sz="1600" b="0" dirty="0" smtClean="0"/>
              <a:t> image formats can be produced by: GIMP, </a:t>
            </a:r>
            <a:r>
              <a:rPr lang="en-US" sz="1600" b="0" dirty="0" err="1" smtClean="0"/>
              <a:t>NetPBM</a:t>
            </a:r>
            <a:r>
              <a:rPr lang="en-US" sz="1600" b="0" dirty="0" smtClean="0"/>
              <a:t>, </a:t>
            </a:r>
            <a:r>
              <a:rPr lang="en-US" sz="1600" b="0" dirty="0" err="1" smtClean="0"/>
              <a:t>ImageMajik</a:t>
            </a:r>
            <a:r>
              <a:rPr lang="en-US" sz="1600" b="0" dirty="0" smtClean="0"/>
              <a:t> and</a:t>
            </a:r>
            <a:br>
              <a:rPr lang="en-US" sz="1600" b="0" dirty="0" smtClean="0"/>
            </a:br>
            <a:r>
              <a:rPr lang="en-US" sz="1600" b="0" dirty="0" smtClean="0"/>
              <a:t>     others.</a:t>
            </a:r>
          </a:p>
          <a:p>
            <a:pPr marL="0" lvl="1" algn="l"/>
            <a:r>
              <a:rPr lang="en-US" sz="1600" dirty="0" smtClean="0"/>
              <a:t> </a:t>
            </a:r>
            <a:r>
              <a:rPr lang="en-US" b="1" dirty="0" err="1" smtClean="0"/>
              <a:t>mkstringtable</a:t>
            </a:r>
            <a:endParaRPr lang="en-US" dirty="0" smtClean="0"/>
          </a:p>
          <a:p>
            <a:pPr marL="0" lvl="1" algn="l">
              <a:buClr>
                <a:schemeClr val="tx2"/>
              </a:buClr>
              <a:buSzPct val="75000"/>
              <a:buFont typeface="Wingdings" pitchFamily="2" charset="2"/>
              <a:buChar char="u"/>
            </a:pPr>
            <a:r>
              <a:rPr lang="en-US" sz="1600" b="0" dirty="0" smtClean="0"/>
              <a:t>  Converts a comma separated file (.</a:t>
            </a:r>
            <a:r>
              <a:rPr lang="en-US" sz="1600" b="0" dirty="0" err="1" smtClean="0"/>
              <a:t>csv</a:t>
            </a:r>
            <a:r>
              <a:rPr lang="en-US" sz="1600" b="0" dirty="0" smtClean="0"/>
              <a:t>) into a table of strings usable by graphics </a:t>
            </a:r>
            <a:br>
              <a:rPr lang="en-US" sz="1600" b="0" dirty="0" smtClean="0"/>
            </a:br>
            <a:r>
              <a:rPr lang="en-US" sz="1600" b="0" dirty="0" smtClean="0"/>
              <a:t>     library for pull down menus.</a:t>
            </a:r>
            <a:endParaRPr lang="en-US" b="0" dirty="0" smtClean="0">
              <a:solidFill>
                <a:schemeClr val="dk1"/>
              </a:solidFill>
              <a:effectLst/>
            </a:endParaRPr>
          </a:p>
        </p:txBody>
      </p:sp>
      <p:sp>
        <p:nvSpPr>
          <p:cNvPr id="7" name="Leading Question"/>
          <p:cNvSpPr txBox="1"/>
          <p:nvPr/>
        </p:nvSpPr>
        <p:spPr>
          <a:xfrm>
            <a:off x="8402347" y="6562045"/>
            <a:ext cx="41838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Lab</a:t>
            </a:r>
            <a:r>
              <a:rPr lang="en-US" sz="1600" b="0" dirty="0" smtClean="0">
                <a:solidFill>
                  <a:srgbClr val="000000"/>
                </a:solidFill>
                <a:effectLst/>
                <a:latin typeface="Arial Narrow"/>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762000" y="4495800"/>
            <a:ext cx="3483428" cy="1386356"/>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0482" name="Rectangle 2"/>
          <p:cNvSpPr>
            <a:spLocks noGrp="1" noChangeArrowheads="1"/>
          </p:cNvSpPr>
          <p:nvPr>
            <p:ph type="title"/>
          </p:nvPr>
        </p:nvSpPr>
        <p:spPr/>
        <p:txBody>
          <a:bodyPr>
            <a:normAutofit/>
          </a:bodyPr>
          <a:lstStyle/>
          <a:p>
            <a:r>
              <a:rPr lang="en-US" dirty="0" smtClean="0">
                <a:solidFill>
                  <a:srgbClr val="FF0000"/>
                </a:solidFill>
              </a:rPr>
              <a:t>Lab 10: Graphics Library</a:t>
            </a:r>
          </a:p>
        </p:txBody>
      </p:sp>
      <p:sp>
        <p:nvSpPr>
          <p:cNvPr id="20484" name="Text Box 4"/>
          <p:cNvSpPr txBox="1">
            <a:spLocks noChangeArrowheads="1"/>
          </p:cNvSpPr>
          <p:nvPr/>
        </p:nvSpPr>
        <p:spPr bwMode="auto">
          <a:xfrm>
            <a:off x="762000" y="4648200"/>
            <a:ext cx="3505200" cy="1255728"/>
          </a:xfrm>
          <a:prstGeom prst="rect">
            <a:avLst/>
          </a:prstGeom>
          <a:noFill/>
          <a:ln w="12700" algn="ctr">
            <a:noFill/>
            <a:miter lim="800000"/>
            <a:headEnd/>
            <a:tailEnd/>
          </a:ln>
        </p:spPr>
        <p:txBody>
          <a:bodyPr wrap="square" anchorCtr="1">
            <a:spAutoFit/>
          </a:bodyPr>
          <a:lstStyle/>
          <a:p>
            <a:pPr marL="342900" indent="-342900" algn="l">
              <a:buClr>
                <a:schemeClr val="tx2"/>
              </a:buClr>
              <a:buSzPct val="75000"/>
              <a:buFont typeface="Wingdings" pitchFamily="2" charset="2"/>
              <a:buChar char="u"/>
              <a:defRPr/>
            </a:pPr>
            <a:r>
              <a:rPr lang="en-US" sz="1800" b="0" dirty="0" smtClean="0"/>
              <a:t>Connect </a:t>
            </a:r>
            <a:r>
              <a:rPr lang="en-US" sz="1800" b="0" dirty="0" err="1" smtClean="0"/>
              <a:t>Kentec</a:t>
            </a:r>
            <a:r>
              <a:rPr lang="en-US" sz="1800" b="0" dirty="0" smtClean="0"/>
              <a:t> Display</a:t>
            </a:r>
          </a:p>
          <a:p>
            <a:pPr marL="342900" indent="-342900" algn="l">
              <a:buClr>
                <a:schemeClr val="tx2"/>
              </a:buClr>
              <a:buSzPct val="75000"/>
              <a:buFont typeface="Wingdings" pitchFamily="2" charset="2"/>
              <a:buChar char="u"/>
              <a:defRPr/>
            </a:pPr>
            <a:r>
              <a:rPr lang="en-US" sz="1800" b="0" dirty="0" smtClean="0"/>
              <a:t>Experiment with demo project</a:t>
            </a:r>
          </a:p>
          <a:p>
            <a:pPr marL="342900" indent="-342900" algn="l">
              <a:buClr>
                <a:schemeClr val="tx2"/>
              </a:buClr>
              <a:buSzPct val="75000"/>
              <a:buFont typeface="Wingdings" pitchFamily="2" charset="2"/>
              <a:buChar char="u"/>
              <a:defRPr/>
            </a:pPr>
            <a:r>
              <a:rPr lang="en-US" sz="1800" b="0" dirty="0" smtClean="0"/>
              <a:t>Write graphics library code</a:t>
            </a:r>
            <a:endParaRPr lang="en-US" sz="1800" b="0" dirty="0"/>
          </a:p>
        </p:txBody>
      </p:sp>
      <p:cxnSp>
        <p:nvCxnSpPr>
          <p:cNvPr id="15" name="Straight Connector 14"/>
          <p:cNvCxnSpPr/>
          <p:nvPr/>
        </p:nvCxnSpPr>
        <p:spPr bwMode="auto">
          <a:xfrm flipH="1">
            <a:off x="3276600" y="2362200"/>
            <a:ext cx="1184367" cy="8709"/>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16" name="Straight Connector 15"/>
          <p:cNvCxnSpPr/>
          <p:nvPr/>
        </p:nvCxnSpPr>
        <p:spPr bwMode="auto">
          <a:xfrm>
            <a:off x="4448933" y="1676400"/>
            <a:ext cx="0" cy="685800"/>
          </a:xfrm>
          <a:prstGeom prst="line">
            <a:avLst/>
          </a:prstGeom>
          <a:solidFill>
            <a:schemeClr val="accent1"/>
          </a:solidFill>
          <a:ln w="25400" cap="flat" cmpd="sng" algn="ctr">
            <a:solidFill>
              <a:schemeClr val="tx1"/>
            </a:solidFill>
            <a:prstDash val="solid"/>
            <a:round/>
            <a:headEnd type="none" w="sm" len="sm"/>
            <a:tailEnd type="none" w="sm" len="sm"/>
          </a:ln>
          <a:effectLst/>
        </p:spPr>
      </p:cxnSp>
      <p:sp>
        <p:nvSpPr>
          <p:cNvPr id="20" name="TextBox 19"/>
          <p:cNvSpPr txBox="1"/>
          <p:nvPr/>
        </p:nvSpPr>
        <p:spPr>
          <a:xfrm>
            <a:off x="3581400" y="1371600"/>
            <a:ext cx="3294493" cy="338554"/>
          </a:xfrm>
          <a:prstGeom prst="rect">
            <a:avLst/>
          </a:prstGeom>
          <a:noFill/>
        </p:spPr>
        <p:txBody>
          <a:bodyPr wrap="none" rtlCol="0" anchor="ctr" anchorCtr="1">
            <a:spAutoFit/>
          </a:bodyPr>
          <a:lstStyle/>
          <a:p>
            <a:r>
              <a:rPr lang="en-US" sz="2000" b="0" dirty="0" smtClean="0">
                <a:solidFill>
                  <a:schemeClr val="dk1"/>
                </a:solidFill>
                <a:effectLst/>
              </a:rPr>
              <a:t>USB Emulation Connection</a:t>
            </a:r>
          </a:p>
        </p:txBody>
      </p:sp>
      <p:cxnSp>
        <p:nvCxnSpPr>
          <p:cNvPr id="22" name="Straight Arrow Connector 21"/>
          <p:cNvCxnSpPr/>
          <p:nvPr/>
        </p:nvCxnSpPr>
        <p:spPr bwMode="auto">
          <a:xfrm flipH="1">
            <a:off x="6169819" y="1676400"/>
            <a:ext cx="5697" cy="304800"/>
          </a:xfrm>
          <a:prstGeom prst="straightConnector1">
            <a:avLst/>
          </a:prstGeom>
          <a:solidFill>
            <a:schemeClr val="accent1"/>
          </a:solidFill>
          <a:ln w="25400" cap="flat" cmpd="sng" algn="ctr">
            <a:solidFill>
              <a:schemeClr val="tx1"/>
            </a:solidFill>
            <a:prstDash val="solid"/>
            <a:round/>
            <a:headEnd type="none" w="sm" len="sm"/>
            <a:tailEnd type="triangle" w="lg" len="med"/>
          </a:ln>
          <a:effectLst/>
        </p:spPr>
      </p:cxnSp>
      <p:cxnSp>
        <p:nvCxnSpPr>
          <p:cNvPr id="23" name="Straight Connector 22"/>
          <p:cNvCxnSpPr/>
          <p:nvPr/>
        </p:nvCxnSpPr>
        <p:spPr bwMode="auto">
          <a:xfrm>
            <a:off x="4436267" y="1676400"/>
            <a:ext cx="1752600" cy="0"/>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18" name="Picture 10" descr="http://us.toshiba.com/images/showcase/products/satellite-a505-s6033-laptop.png"/>
          <p:cNvPicPr>
            <a:picLocks noChangeAspect="1" noChangeArrowheads="1"/>
          </p:cNvPicPr>
          <p:nvPr/>
        </p:nvPicPr>
        <p:blipFill>
          <a:blip r:embed="rId3" cstate="print"/>
          <a:srcRect/>
          <a:stretch>
            <a:fillRect/>
          </a:stretch>
        </p:blipFill>
        <p:spPr bwMode="auto">
          <a:xfrm>
            <a:off x="838200" y="1752600"/>
            <a:ext cx="3117464" cy="2153301"/>
          </a:xfrm>
          <a:prstGeom prst="rect">
            <a:avLst/>
          </a:prstGeom>
          <a:noFill/>
        </p:spPr>
      </p:pic>
      <p:pic>
        <p:nvPicPr>
          <p:cNvPr id="14" name="Picture 13" descr="8-17-2012 2-25-04 PM.png"/>
          <p:cNvPicPr>
            <a:picLocks noChangeAspect="1"/>
          </p:cNvPicPr>
          <p:nvPr/>
        </p:nvPicPr>
        <p:blipFill>
          <a:blip r:embed="rId4" cstate="print"/>
          <a:stretch>
            <a:fillRect/>
          </a:stretch>
        </p:blipFill>
        <p:spPr>
          <a:xfrm>
            <a:off x="4495800" y="1981200"/>
            <a:ext cx="4213951" cy="3429000"/>
          </a:xfrm>
          <a:prstGeom prst="rect">
            <a:avLst/>
          </a:prstGeom>
        </p:spPr>
      </p:pic>
      <p:sp>
        <p:nvSpPr>
          <p:cNvPr id="17" name="Leading Question"/>
          <p:cNvSpPr txBox="1"/>
          <p:nvPr/>
        </p:nvSpPr>
        <p:spPr>
          <a:xfrm>
            <a:off x="8057702" y="6562045"/>
            <a:ext cx="76302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Agenda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Agenda</a:t>
            </a:r>
            <a:endParaRPr lang="en-US" dirty="0">
              <a:solidFill>
                <a:srgbClr val="FF0000"/>
              </a:solidFill>
            </a:endParaRPr>
          </a:p>
        </p:txBody>
      </p:sp>
      <p:sp>
        <p:nvSpPr>
          <p:cNvPr id="8" name="Leading Question"/>
          <p:cNvSpPr txBox="1"/>
          <p:nvPr/>
        </p:nvSpPr>
        <p:spPr>
          <a:xfrm>
            <a:off x="8019230" y="6562045"/>
            <a:ext cx="801501" cy="196977"/>
          </a:xfrm>
          <a:prstGeom prst="rect">
            <a:avLst/>
          </a:prstGeom>
          <a:noFill/>
        </p:spPr>
        <p:txBody>
          <a:bodyPr vert="horz" wrap="none" lIns="0" tIns="0" rIns="0" bIns="0" rtlCol="0" anchor="b" anchorCtr="0">
            <a:spAutoFit/>
          </a:bodyPr>
          <a:lstStyle/>
          <a:p>
            <a:pPr algn="r">
              <a:spcBef>
                <a:spcPct val="0"/>
              </a:spcBef>
            </a:pPr>
            <a:r>
              <a:rPr lang="en-US" sz="1600" b="0" dirty="0">
                <a:solidFill>
                  <a:srgbClr val="000000"/>
                </a:solidFill>
                <a:latin typeface="Arial Narrow"/>
              </a:rPr>
              <a:t>F</a:t>
            </a:r>
            <a:r>
              <a:rPr lang="en-US" sz="1600" b="0" smtClean="0">
                <a:solidFill>
                  <a:srgbClr val="000000"/>
                </a:solidFill>
                <a:latin typeface="Arial Narrow"/>
              </a:rPr>
              <a:t>eatures</a:t>
            </a:r>
            <a:r>
              <a:rPr lang="en-US" sz="1600" b="0" dirty="0" smtClean="0">
                <a:solidFill>
                  <a:srgbClr val="000000"/>
                </a:solidFill>
                <a:effectLst/>
                <a:latin typeface="Arial Narrow"/>
              </a:rPr>
              <a:t>...</a:t>
            </a:r>
          </a:p>
        </p:txBody>
      </p:sp>
      <p:sp>
        <p:nvSpPr>
          <p:cNvPr id="9" name="Rounded Rectangle 8"/>
          <p:cNvSpPr/>
          <p:nvPr/>
        </p:nvSpPr>
        <p:spPr bwMode="auto">
          <a:xfrm>
            <a:off x="1676400" y="4365672"/>
            <a:ext cx="3657600" cy="310176"/>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0" name="Text Box 4"/>
          <p:cNvSpPr txBox="1">
            <a:spLocks noChangeArrowheads="1"/>
          </p:cNvSpPr>
          <p:nvPr/>
        </p:nvSpPr>
        <p:spPr bwMode="auto">
          <a:xfrm>
            <a:off x="152400" y="1060132"/>
            <a:ext cx="6705600" cy="5416868"/>
          </a:xfrm>
          <a:prstGeom prst="rect">
            <a:avLst/>
          </a:prstGeom>
          <a:noFill/>
          <a:ln w="25400" algn="ctr">
            <a:noFill/>
            <a:miter lim="800000"/>
            <a:headEnd/>
            <a:tailEnd/>
          </a:ln>
        </p:spPr>
        <p:txBody>
          <a:bodyPr wrap="square">
            <a:spAutoFit/>
          </a:bodyPr>
          <a:lstStyle/>
          <a:p>
            <a:pPr>
              <a:lnSpc>
                <a:spcPct val="60000"/>
              </a:lnSpc>
            </a:pPr>
            <a:r>
              <a:rPr lang="en-US" b="0" dirty="0">
                <a:solidFill>
                  <a:srgbClr val="000000"/>
                </a:solidFill>
              </a:rPr>
              <a:t>Introduction to </a:t>
            </a:r>
            <a:r>
              <a:rPr lang="en-US" b="0" dirty="0" smtClean="0">
                <a:solidFill>
                  <a:srgbClr val="000000"/>
                </a:solidFill>
              </a:rPr>
              <a:t>ARM</a:t>
            </a:r>
            <a:r>
              <a:rPr lang="en-US" b="0" baseline="30000" dirty="0" smtClean="0">
                <a:solidFill>
                  <a:srgbClr val="000000"/>
                </a:solidFill>
              </a:rPr>
              <a:t>®</a:t>
            </a:r>
            <a:r>
              <a:rPr lang="en-US" b="0" dirty="0" smtClean="0">
                <a:solidFill>
                  <a:srgbClr val="000000"/>
                </a:solidFill>
              </a:rPr>
              <a:t> Cortex™-M4F </a:t>
            </a:r>
            <a:r>
              <a:rPr lang="en-US" b="0" dirty="0">
                <a:solidFill>
                  <a:srgbClr val="000000"/>
                </a:solidFill>
              </a:rPr>
              <a:t>and Peripherals</a:t>
            </a:r>
          </a:p>
          <a:p>
            <a:pPr>
              <a:lnSpc>
                <a:spcPct val="60000"/>
              </a:lnSpc>
            </a:pPr>
            <a:r>
              <a:rPr lang="en-US" b="0" dirty="0">
                <a:solidFill>
                  <a:srgbClr val="000000"/>
                </a:solidFill>
              </a:rPr>
              <a:t>Code Composer Studio</a:t>
            </a:r>
          </a:p>
          <a:p>
            <a:pPr>
              <a:lnSpc>
                <a:spcPct val="60000"/>
              </a:lnSpc>
            </a:pPr>
            <a:r>
              <a:rPr lang="en-US" b="0" dirty="0">
                <a:solidFill>
                  <a:srgbClr val="000000"/>
                </a:solidFill>
              </a:rPr>
              <a:t>Introduction to </a:t>
            </a:r>
            <a:r>
              <a:rPr lang="en-US" b="0" dirty="0" smtClean="0">
                <a:solidFill>
                  <a:srgbClr val="000000"/>
                </a:solidFill>
              </a:rPr>
              <a:t>TivaWare™, Initialization </a:t>
            </a:r>
            <a:r>
              <a:rPr lang="en-US" b="0" dirty="0">
                <a:solidFill>
                  <a:srgbClr val="000000"/>
                </a:solidFill>
              </a:rPr>
              <a:t>and GPIO</a:t>
            </a:r>
          </a:p>
          <a:p>
            <a:pPr>
              <a:lnSpc>
                <a:spcPct val="60000"/>
              </a:lnSpc>
            </a:pPr>
            <a:r>
              <a:rPr lang="en-US" b="0" dirty="0" smtClean="0">
                <a:solidFill>
                  <a:srgbClr val="000000"/>
                </a:solidFill>
              </a:rPr>
              <a:t>Interrupts and the Timers</a:t>
            </a:r>
            <a:endParaRPr lang="en-US" b="0" dirty="0">
              <a:solidFill>
                <a:srgbClr val="000000"/>
              </a:solidFill>
            </a:endParaRPr>
          </a:p>
          <a:p>
            <a:pPr>
              <a:lnSpc>
                <a:spcPct val="60000"/>
              </a:lnSpc>
            </a:pPr>
            <a:r>
              <a:rPr lang="en-US" b="0" dirty="0" smtClean="0">
                <a:solidFill>
                  <a:srgbClr val="000000"/>
                </a:solidFill>
              </a:rPr>
              <a:t>ADC12</a:t>
            </a:r>
            <a:endParaRPr lang="en-US" b="0" dirty="0">
              <a:solidFill>
                <a:srgbClr val="000000"/>
              </a:solidFill>
            </a:endParaRPr>
          </a:p>
          <a:p>
            <a:pPr>
              <a:lnSpc>
                <a:spcPct val="60000"/>
              </a:lnSpc>
            </a:pPr>
            <a:r>
              <a:rPr lang="en-US" b="0" dirty="0" smtClean="0">
                <a:solidFill>
                  <a:srgbClr val="000000"/>
                </a:solidFill>
              </a:rPr>
              <a:t>Hibernation Module</a:t>
            </a:r>
          </a:p>
          <a:p>
            <a:pPr>
              <a:lnSpc>
                <a:spcPct val="60000"/>
              </a:lnSpc>
            </a:pPr>
            <a:r>
              <a:rPr lang="en-US" b="0" dirty="0" smtClean="0">
                <a:solidFill>
                  <a:srgbClr val="000000"/>
                </a:solidFill>
              </a:rPr>
              <a:t>USB</a:t>
            </a:r>
          </a:p>
          <a:p>
            <a:pPr>
              <a:lnSpc>
                <a:spcPct val="60000"/>
              </a:lnSpc>
            </a:pPr>
            <a:r>
              <a:rPr lang="en-US" b="0" dirty="0" smtClean="0">
                <a:solidFill>
                  <a:srgbClr val="000000"/>
                </a:solidFill>
              </a:rPr>
              <a:t>Memory and Security</a:t>
            </a:r>
          </a:p>
          <a:p>
            <a:pPr>
              <a:lnSpc>
                <a:spcPct val="60000"/>
              </a:lnSpc>
            </a:pPr>
            <a:r>
              <a:rPr lang="en-US" b="0" dirty="0" smtClean="0">
                <a:solidFill>
                  <a:srgbClr val="000000"/>
                </a:solidFill>
              </a:rPr>
              <a:t>Floating-Point</a:t>
            </a:r>
          </a:p>
          <a:p>
            <a:pPr>
              <a:lnSpc>
                <a:spcPct val="60000"/>
              </a:lnSpc>
            </a:pPr>
            <a:r>
              <a:rPr lang="en-US" b="0" dirty="0" err="1" smtClean="0">
                <a:solidFill>
                  <a:srgbClr val="000000"/>
                </a:solidFill>
              </a:rPr>
              <a:t>BoosterPacks</a:t>
            </a:r>
            <a:r>
              <a:rPr lang="en-US" b="0" dirty="0" smtClean="0">
                <a:solidFill>
                  <a:srgbClr val="000000"/>
                </a:solidFill>
              </a:rPr>
              <a:t> and </a:t>
            </a:r>
            <a:r>
              <a:rPr lang="en-US" b="0" dirty="0" err="1" smtClean="0">
                <a:solidFill>
                  <a:srgbClr val="000000"/>
                </a:solidFill>
              </a:rPr>
              <a:t>grLib</a:t>
            </a:r>
            <a:endParaRPr lang="en-US" b="0" dirty="0" smtClean="0">
              <a:solidFill>
                <a:srgbClr val="000000"/>
              </a:solidFill>
            </a:endParaRPr>
          </a:p>
          <a:p>
            <a:pPr>
              <a:lnSpc>
                <a:spcPct val="60000"/>
              </a:lnSpc>
            </a:pPr>
            <a:r>
              <a:rPr lang="en-US" dirty="0" smtClean="0">
                <a:solidFill>
                  <a:srgbClr val="000000"/>
                </a:solidFill>
              </a:rPr>
              <a:t>Synchronous Serial Interface</a:t>
            </a:r>
          </a:p>
          <a:p>
            <a:pPr>
              <a:lnSpc>
                <a:spcPct val="60000"/>
              </a:lnSpc>
            </a:pPr>
            <a:r>
              <a:rPr lang="en-US" b="0" dirty="0" smtClean="0">
                <a:solidFill>
                  <a:srgbClr val="000000"/>
                </a:solidFill>
              </a:rPr>
              <a:t>UART</a:t>
            </a:r>
          </a:p>
          <a:p>
            <a:pPr>
              <a:lnSpc>
                <a:spcPct val="60000"/>
              </a:lnSpc>
            </a:pPr>
            <a:r>
              <a:rPr lang="en-US" b="0" dirty="0" smtClean="0">
                <a:solidFill>
                  <a:srgbClr val="000000"/>
                </a:solidFill>
              </a:rPr>
              <a:t>µDMA</a:t>
            </a:r>
          </a:p>
          <a:p>
            <a:pPr>
              <a:lnSpc>
                <a:spcPct val="60000"/>
              </a:lnSpc>
            </a:pPr>
            <a:r>
              <a:rPr lang="en-US" b="0" dirty="0" smtClean="0">
                <a:solidFill>
                  <a:srgbClr val="000000"/>
                </a:solidFill>
              </a:rPr>
              <a:t>Sensor Hub</a:t>
            </a:r>
          </a:p>
          <a:p>
            <a:pPr>
              <a:lnSpc>
                <a:spcPct val="60000"/>
              </a:lnSpc>
            </a:pPr>
            <a:r>
              <a:rPr lang="en-US" b="0" dirty="0" smtClean="0">
                <a:solidFill>
                  <a:srgbClr val="000000"/>
                </a:solidFill>
              </a:rPr>
              <a:t>PWM</a:t>
            </a:r>
            <a:endParaRPr lang="en-US" b="0" dirty="0">
              <a:solidFill>
                <a:srgbClr val="000000"/>
              </a:solidFill>
            </a:endParaRPr>
          </a:p>
          <a:p>
            <a:endParaRPr lang="en-US" dirty="0" smtClean="0">
              <a:solidFill>
                <a:srgbClr val="000000"/>
              </a:solidFill>
            </a:endParaRPr>
          </a:p>
        </p:txBody>
      </p:sp>
      <p:pic>
        <p:nvPicPr>
          <p:cNvPr id="11"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28800"/>
            <a:ext cx="3355291" cy="4090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60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070789"/>
            <a:ext cx="8246924" cy="3044011"/>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itle 1"/>
          <p:cNvSpPr>
            <a:spLocks noGrp="1"/>
          </p:cNvSpPr>
          <p:nvPr>
            <p:ph type="title"/>
          </p:nvPr>
        </p:nvSpPr>
        <p:spPr>
          <a:xfrm>
            <a:off x="457200" y="0"/>
            <a:ext cx="8229600" cy="715962"/>
          </a:xfrm>
        </p:spPr>
        <p:txBody>
          <a:bodyPr>
            <a:normAutofit/>
          </a:bodyPr>
          <a:lstStyle/>
          <a:p>
            <a:r>
              <a:rPr lang="en-US" dirty="0" smtClean="0">
                <a:solidFill>
                  <a:srgbClr val="FF0000"/>
                </a:solidFill>
              </a:rPr>
              <a:t>TM4C123GH6PM SSI Features</a:t>
            </a:r>
            <a:endParaRPr lang="en-US" sz="3600" b="1" dirty="0">
              <a:solidFill>
                <a:srgbClr val="FF0000"/>
              </a:solidFill>
            </a:endParaRPr>
          </a:p>
        </p:txBody>
      </p:sp>
      <p:sp>
        <p:nvSpPr>
          <p:cNvPr id="6" name="Leading Question"/>
          <p:cNvSpPr txBox="1"/>
          <p:nvPr/>
        </p:nvSpPr>
        <p:spPr>
          <a:xfrm>
            <a:off x="7543137" y="6562045"/>
            <a:ext cx="127759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Block Diagram ...</a:t>
            </a:r>
          </a:p>
        </p:txBody>
      </p:sp>
      <p:sp>
        <p:nvSpPr>
          <p:cNvPr id="3" name="TextBox 2"/>
          <p:cNvSpPr txBox="1"/>
          <p:nvPr/>
        </p:nvSpPr>
        <p:spPr>
          <a:xfrm>
            <a:off x="457200" y="1223189"/>
            <a:ext cx="8319906" cy="2739211"/>
          </a:xfrm>
          <a:prstGeom prst="rect">
            <a:avLst/>
          </a:prstGeom>
          <a:noFill/>
        </p:spPr>
        <p:txBody>
          <a:bodyPr wrap="none" rtlCol="0" anchor="ctr" anchorCtr="0">
            <a:spAutoFit/>
          </a:bodyPr>
          <a:lstStyle/>
          <a:p>
            <a:pPr algn="l">
              <a:buClr>
                <a:schemeClr val="tx2"/>
              </a:buClr>
              <a:buSzPct val="75000"/>
            </a:pPr>
            <a:r>
              <a:rPr lang="en-US" dirty="0" smtClean="0">
                <a:solidFill>
                  <a:schemeClr val="dk1"/>
                </a:solidFill>
                <a:effectLst/>
              </a:rPr>
              <a:t>Four SSI modules. Each with:</a:t>
            </a:r>
          </a:p>
          <a:p>
            <a:pPr marL="342900" indent="-342900" algn="l">
              <a:buClr>
                <a:schemeClr val="tx2"/>
              </a:buClr>
              <a:buSzPct val="75000"/>
              <a:buFont typeface="Wingdings"/>
              <a:buChar char=""/>
            </a:pPr>
            <a:r>
              <a:rPr lang="en-US" dirty="0" err="1" smtClean="0">
                <a:solidFill>
                  <a:schemeClr val="dk1"/>
                </a:solidFill>
                <a:effectLst/>
              </a:rPr>
              <a:t>Freescale</a:t>
            </a:r>
            <a:r>
              <a:rPr lang="en-US" dirty="0" smtClean="0">
                <a:solidFill>
                  <a:schemeClr val="dk1"/>
                </a:solidFill>
                <a:effectLst/>
              </a:rPr>
              <a:t> SPI, MICROWIRE or TI Synchronous Serial interfaces </a:t>
            </a:r>
          </a:p>
          <a:p>
            <a:pPr marL="342900" indent="-342900" algn="l">
              <a:buClr>
                <a:schemeClr val="tx2"/>
              </a:buClr>
              <a:buSzPct val="75000"/>
              <a:buFont typeface="Wingdings"/>
              <a:buChar char=""/>
            </a:pPr>
            <a:r>
              <a:rPr lang="en-US" dirty="0" smtClean="0">
                <a:solidFill>
                  <a:schemeClr val="dk1"/>
                </a:solidFill>
              </a:rPr>
              <a:t>Master or Slave operation</a:t>
            </a:r>
          </a:p>
          <a:p>
            <a:pPr marL="342900" indent="-342900" algn="l">
              <a:buClr>
                <a:schemeClr val="tx2"/>
              </a:buClr>
              <a:buSzPct val="75000"/>
              <a:buFont typeface="Wingdings"/>
              <a:buChar char=""/>
            </a:pPr>
            <a:r>
              <a:rPr lang="en-US" dirty="0" smtClean="0">
                <a:solidFill>
                  <a:schemeClr val="dk1"/>
                </a:solidFill>
                <a:effectLst/>
              </a:rPr>
              <a:t>Programmable bit clock rate and pre-</a:t>
            </a:r>
            <a:r>
              <a:rPr lang="en-US" dirty="0" err="1" smtClean="0">
                <a:solidFill>
                  <a:schemeClr val="dk1"/>
                </a:solidFill>
                <a:effectLst/>
              </a:rPr>
              <a:t>scaler</a:t>
            </a:r>
            <a:endParaRPr lang="en-US" dirty="0" smtClean="0">
              <a:solidFill>
                <a:schemeClr val="dk1"/>
              </a:solidFill>
              <a:effectLst/>
            </a:endParaRPr>
          </a:p>
          <a:p>
            <a:pPr marL="342900" indent="-342900" algn="l">
              <a:buClr>
                <a:schemeClr val="tx2"/>
              </a:buClr>
              <a:buSzPct val="75000"/>
              <a:buFont typeface="Wingdings"/>
              <a:buChar char=""/>
            </a:pPr>
            <a:r>
              <a:rPr lang="en-US" dirty="0" smtClean="0">
                <a:solidFill>
                  <a:schemeClr val="dk1"/>
                </a:solidFill>
              </a:rPr>
              <a:t>Programmable data frame size from 4 to 16-bits</a:t>
            </a:r>
          </a:p>
          <a:p>
            <a:pPr marL="342900" indent="-342900" algn="l">
              <a:buClr>
                <a:schemeClr val="tx2"/>
              </a:buClr>
              <a:buSzPct val="75000"/>
              <a:buFont typeface="Wingdings"/>
              <a:buChar char=""/>
            </a:pPr>
            <a:r>
              <a:rPr lang="en-US" dirty="0" smtClean="0">
                <a:solidFill>
                  <a:schemeClr val="dk1"/>
                </a:solidFill>
                <a:effectLst/>
              </a:rPr>
              <a:t>Separate </a:t>
            </a:r>
            <a:r>
              <a:rPr lang="en-US" dirty="0" err="1" smtClean="0">
                <a:solidFill>
                  <a:schemeClr val="dk1"/>
                </a:solidFill>
                <a:effectLst/>
              </a:rPr>
              <a:t>Tx</a:t>
            </a:r>
            <a:r>
              <a:rPr lang="en-US" dirty="0" smtClean="0">
                <a:solidFill>
                  <a:schemeClr val="dk1"/>
                </a:solidFill>
                <a:effectLst/>
              </a:rPr>
              <a:t> and Rx FIFOs ( 8 x16-bits )</a:t>
            </a:r>
          </a:p>
          <a:p>
            <a:pPr marL="342900" indent="-342900" algn="l">
              <a:buClr>
                <a:schemeClr val="tx2"/>
              </a:buClr>
              <a:buSzPct val="75000"/>
              <a:buFont typeface="Wingdings"/>
              <a:buChar char=""/>
            </a:pPr>
            <a:r>
              <a:rPr lang="en-US" dirty="0" smtClean="0">
                <a:solidFill>
                  <a:schemeClr val="dk1"/>
                </a:solidFill>
              </a:rPr>
              <a:t>Interrupts and µDMA support</a:t>
            </a:r>
            <a:endParaRPr lang="en-US" dirty="0" smtClean="0">
              <a:solidFill>
                <a:schemeClr val="dk1"/>
              </a:solidFill>
              <a:effectLst/>
            </a:endParaRPr>
          </a:p>
        </p:txBody>
      </p:sp>
      <p:pic>
        <p:nvPicPr>
          <p:cNvPr id="9" name="Picture 6" descr="C:\Users\a0192895\Documents\Workshop Tiva LaunchPad\PICS\Transparent TITivaLaunchpad2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7124" y="3113135"/>
            <a:ext cx="2667000" cy="3251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27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a:bodyPr>
          <a:lstStyle/>
          <a:p>
            <a:r>
              <a:rPr lang="en-US" sz="3600" b="1" dirty="0" smtClean="0">
                <a:solidFill>
                  <a:srgbClr val="FF0000"/>
                </a:solidFill>
              </a:rPr>
              <a:t>SSI Block Diagram</a:t>
            </a:r>
            <a:endParaRPr lang="en-US" sz="3600" b="1" dirty="0">
              <a:solidFill>
                <a:srgbClr val="FF0000"/>
              </a:solidFill>
            </a:endParaRPr>
          </a:p>
        </p:txBody>
      </p:sp>
      <p:sp>
        <p:nvSpPr>
          <p:cNvPr id="8" name="Leading Question"/>
          <p:cNvSpPr txBox="1"/>
          <p:nvPr/>
        </p:nvSpPr>
        <p:spPr>
          <a:xfrm>
            <a:off x="7972742" y="6562045"/>
            <a:ext cx="84798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Interrupts...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76514"/>
            <a:ext cx="5181600" cy="5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bwMode="auto">
          <a:xfrm>
            <a:off x="228600" y="685800"/>
            <a:ext cx="5181600" cy="5257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6" name="TextBox 5"/>
          <p:cNvSpPr txBox="1"/>
          <p:nvPr/>
        </p:nvSpPr>
        <p:spPr>
          <a:xfrm>
            <a:off x="5638800" y="1328627"/>
            <a:ext cx="3190297" cy="2117503"/>
          </a:xfrm>
          <a:prstGeom prst="rect">
            <a:avLst/>
          </a:prstGeom>
          <a:noFill/>
        </p:spPr>
        <p:txBody>
          <a:bodyPr wrap="none" rtlCol="0" anchor="ctr" anchorCtr="0">
            <a:spAutoFit/>
          </a:bodyPr>
          <a:lstStyle/>
          <a:p>
            <a:pPr algn="l"/>
            <a:r>
              <a:rPr lang="en-US" sz="1400" dirty="0" smtClean="0">
                <a:solidFill>
                  <a:schemeClr val="dk1"/>
                </a:solidFill>
                <a:effectLst/>
              </a:rPr>
              <a:t>Signal </a:t>
            </a:r>
            <a:r>
              <a:rPr lang="en-US" sz="1400" dirty="0" err="1" smtClean="0">
                <a:solidFill>
                  <a:schemeClr val="dk1"/>
                </a:solidFill>
                <a:effectLst/>
              </a:rPr>
              <a:t>Pinout</a:t>
            </a:r>
            <a:r>
              <a:rPr lang="en-US" sz="1400" dirty="0" smtClean="0">
                <a:solidFill>
                  <a:schemeClr val="dk1"/>
                </a:solidFill>
                <a:effectLst/>
              </a:rPr>
              <a:t> (n = 0 to 3) …</a:t>
            </a:r>
          </a:p>
          <a:p>
            <a:pPr algn="l"/>
            <a:r>
              <a:rPr lang="en-US" sz="1400" dirty="0">
                <a:solidFill>
                  <a:schemeClr val="dk1"/>
                </a:solidFill>
              </a:rPr>
              <a:t/>
            </a:r>
            <a:br>
              <a:rPr lang="en-US" sz="1400" dirty="0">
                <a:solidFill>
                  <a:schemeClr val="dk1"/>
                </a:solidFill>
              </a:rPr>
            </a:br>
            <a:r>
              <a:rPr lang="en-US" sz="1400" dirty="0" err="1" smtClean="0">
                <a:solidFill>
                  <a:schemeClr val="dk1"/>
                </a:solidFill>
                <a:effectLst/>
              </a:rPr>
              <a:t>SSInClk</a:t>
            </a:r>
            <a:r>
              <a:rPr lang="en-US" sz="1400" dirty="0" smtClean="0">
                <a:solidFill>
                  <a:schemeClr val="dk1"/>
                </a:solidFill>
                <a:effectLst/>
              </a:rPr>
              <a:t>:  </a:t>
            </a:r>
            <a:r>
              <a:rPr lang="en-US" sz="1400" b="0" dirty="0" smtClean="0">
                <a:solidFill>
                  <a:schemeClr val="dk1"/>
                </a:solidFill>
                <a:effectLst/>
              </a:rPr>
              <a:t>SSI Module n Clock</a:t>
            </a:r>
          </a:p>
          <a:p>
            <a:pPr algn="l"/>
            <a:r>
              <a:rPr lang="en-US" sz="1400" dirty="0" err="1" smtClean="0">
                <a:solidFill>
                  <a:schemeClr val="dk1"/>
                </a:solidFill>
              </a:rPr>
              <a:t>SSInFss</a:t>
            </a:r>
            <a:r>
              <a:rPr lang="en-US" sz="1400" dirty="0" smtClean="0">
                <a:solidFill>
                  <a:schemeClr val="dk1"/>
                </a:solidFill>
              </a:rPr>
              <a:t>: </a:t>
            </a:r>
            <a:r>
              <a:rPr lang="en-US" sz="1400" b="0" dirty="0" smtClean="0">
                <a:solidFill>
                  <a:schemeClr val="dk1"/>
                </a:solidFill>
              </a:rPr>
              <a:t>SSI Module n Frame Signal</a:t>
            </a:r>
          </a:p>
          <a:p>
            <a:pPr algn="l"/>
            <a:r>
              <a:rPr lang="en-US" sz="1400" dirty="0" err="1" smtClean="0">
                <a:solidFill>
                  <a:schemeClr val="dk1"/>
                </a:solidFill>
                <a:effectLst/>
              </a:rPr>
              <a:t>SSInRx</a:t>
            </a:r>
            <a:r>
              <a:rPr lang="en-US" sz="1400" dirty="0" smtClean="0">
                <a:solidFill>
                  <a:schemeClr val="dk1"/>
                </a:solidFill>
                <a:effectLst/>
              </a:rPr>
              <a:t>:   </a:t>
            </a:r>
            <a:r>
              <a:rPr lang="en-US" sz="1400" b="0" dirty="0" smtClean="0">
                <a:solidFill>
                  <a:schemeClr val="dk1"/>
                </a:solidFill>
                <a:effectLst/>
              </a:rPr>
              <a:t>SSI Module n Receive</a:t>
            </a:r>
          </a:p>
          <a:p>
            <a:pPr algn="l"/>
            <a:r>
              <a:rPr lang="en-US" sz="1400" dirty="0" err="1" smtClean="0">
                <a:solidFill>
                  <a:schemeClr val="dk1"/>
                </a:solidFill>
              </a:rPr>
              <a:t>SSInTx</a:t>
            </a:r>
            <a:r>
              <a:rPr lang="en-US" sz="1400" dirty="0" smtClean="0">
                <a:solidFill>
                  <a:schemeClr val="dk1"/>
                </a:solidFill>
              </a:rPr>
              <a:t>:   </a:t>
            </a:r>
            <a:r>
              <a:rPr lang="en-US" sz="1400" b="0" dirty="0" smtClean="0">
                <a:solidFill>
                  <a:schemeClr val="dk1"/>
                </a:solidFill>
              </a:rPr>
              <a:t>SSI Module n Transmit</a:t>
            </a:r>
          </a:p>
          <a:p>
            <a:pPr algn="l"/>
            <a:endParaRPr lang="en-US" sz="1400" dirty="0">
              <a:solidFill>
                <a:schemeClr val="dk1"/>
              </a:solidFill>
              <a:effectLst/>
            </a:endParaRPr>
          </a:p>
          <a:p>
            <a:pPr algn="l"/>
            <a:endParaRPr lang="en-US" sz="1400" dirty="0" smtClean="0">
              <a:solidFill>
                <a:schemeClr val="dk1"/>
              </a:solidFill>
            </a:endParaRPr>
          </a:p>
        </p:txBody>
      </p:sp>
    </p:spTree>
    <p:extLst>
      <p:ext uri="{BB962C8B-B14F-4D97-AF65-F5344CB8AC3E}">
        <p14:creationId xmlns:p14="http://schemas.microsoft.com/office/powerpoint/2010/main" val="280795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395288" y="6113463"/>
            <a:ext cx="1857375" cy="219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483" name="Title 1"/>
          <p:cNvSpPr>
            <a:spLocks noGrp="1"/>
          </p:cNvSpPr>
          <p:nvPr>
            <p:ph type="title" idx="4294967295"/>
          </p:nvPr>
        </p:nvSpPr>
        <p:spPr>
          <a:xfrm>
            <a:off x="309563" y="0"/>
            <a:ext cx="8834437" cy="914400"/>
          </a:xfrm>
        </p:spPr>
        <p:txBody>
          <a:bodyPr/>
          <a:lstStyle/>
          <a:p>
            <a:pPr eaLnBrk="1" hangingPunct="1"/>
            <a:r>
              <a:rPr lang="en-US" dirty="0" smtClean="0">
                <a:solidFill>
                  <a:srgbClr val="FF0000"/>
                </a:solidFill>
              </a:rPr>
              <a:t>SSI Interrupts</a:t>
            </a:r>
          </a:p>
        </p:txBody>
      </p:sp>
      <p:sp>
        <p:nvSpPr>
          <p:cNvPr id="94" name="Leading Question"/>
          <p:cNvSpPr txBox="1"/>
          <p:nvPr/>
        </p:nvSpPr>
        <p:spPr>
          <a:xfrm>
            <a:off x="7945491" y="6562045"/>
            <a:ext cx="875240"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Operation...</a:t>
            </a:r>
          </a:p>
        </p:txBody>
      </p:sp>
      <p:sp>
        <p:nvSpPr>
          <p:cNvPr id="2" name="TextBox 1"/>
          <p:cNvSpPr txBox="1"/>
          <p:nvPr/>
        </p:nvSpPr>
        <p:spPr>
          <a:xfrm>
            <a:off x="152400" y="846920"/>
            <a:ext cx="7936916" cy="5232202"/>
          </a:xfrm>
          <a:prstGeom prst="rect">
            <a:avLst/>
          </a:prstGeom>
          <a:noFill/>
        </p:spPr>
        <p:txBody>
          <a:bodyPr wrap="none" rtlCol="0" anchor="ctr" anchorCtr="0">
            <a:spAutoFit/>
          </a:bodyPr>
          <a:lstStyle/>
          <a:p>
            <a:pPr algn="l">
              <a:buClr>
                <a:schemeClr val="tx2"/>
              </a:buClr>
              <a:buSzPct val="75000"/>
            </a:pPr>
            <a:r>
              <a:rPr lang="en-US" dirty="0" smtClean="0">
                <a:solidFill>
                  <a:schemeClr val="dk1"/>
                </a:solidFill>
              </a:rPr>
              <a:t>Single interrupt per module, cleared automatically</a:t>
            </a:r>
          </a:p>
          <a:p>
            <a:pPr algn="l">
              <a:buClr>
                <a:schemeClr val="tx2"/>
              </a:buClr>
              <a:buSzPct val="75000"/>
            </a:pPr>
            <a:r>
              <a:rPr lang="en-US" dirty="0" smtClean="0">
                <a:solidFill>
                  <a:schemeClr val="dk1"/>
                </a:solidFill>
                <a:effectLst/>
              </a:rPr>
              <a:t>Interrupt conditions:</a:t>
            </a:r>
            <a:br>
              <a:rPr lang="en-US" dirty="0" smtClean="0">
                <a:solidFill>
                  <a:schemeClr val="dk1"/>
                </a:solidFill>
                <a:effectLst/>
              </a:rPr>
            </a:br>
            <a:endParaRPr lang="en-US" dirty="0" smtClean="0">
              <a:solidFill>
                <a:schemeClr val="dk1"/>
              </a:solidFill>
              <a:effectLst/>
            </a:endParaRPr>
          </a:p>
          <a:p>
            <a:pPr marL="342900" indent="-342900" algn="l">
              <a:buClr>
                <a:schemeClr val="tx2"/>
              </a:buClr>
              <a:buSzPct val="75000"/>
              <a:buFont typeface="Wingdings"/>
              <a:buChar char=""/>
            </a:pPr>
            <a:r>
              <a:rPr lang="en-US" b="0" dirty="0" smtClean="0"/>
              <a:t>Transmit </a:t>
            </a:r>
            <a:r>
              <a:rPr lang="en-US" b="0" dirty="0"/>
              <a:t>FIFO service (when the transmit FIFO is half full or less)</a:t>
            </a:r>
          </a:p>
          <a:p>
            <a:pPr marL="342900" indent="-342900" algn="l">
              <a:buClr>
                <a:schemeClr val="tx2"/>
              </a:buClr>
              <a:buSzPct val="75000"/>
              <a:buFont typeface="Wingdings"/>
              <a:buChar char=""/>
            </a:pPr>
            <a:r>
              <a:rPr lang="en-US" b="0" dirty="0" smtClean="0"/>
              <a:t>Receive </a:t>
            </a:r>
            <a:r>
              <a:rPr lang="en-US" b="0" dirty="0"/>
              <a:t>FIFO service (when the receive FIFO is half full or more)</a:t>
            </a:r>
          </a:p>
          <a:p>
            <a:pPr marL="342900" indent="-342900" algn="l">
              <a:buClr>
                <a:schemeClr val="tx2"/>
              </a:buClr>
              <a:buSzPct val="75000"/>
              <a:buFont typeface="Wingdings"/>
              <a:buChar char=""/>
            </a:pPr>
            <a:r>
              <a:rPr lang="en-US" b="0" dirty="0" smtClean="0"/>
              <a:t>Receive </a:t>
            </a:r>
            <a:r>
              <a:rPr lang="en-US" b="0" dirty="0"/>
              <a:t>FIFO time-out</a:t>
            </a:r>
          </a:p>
          <a:p>
            <a:pPr marL="342900" indent="-342900" algn="l">
              <a:buClr>
                <a:schemeClr val="tx2"/>
              </a:buClr>
              <a:buSzPct val="75000"/>
              <a:buFont typeface="Wingdings"/>
              <a:buChar char=""/>
            </a:pPr>
            <a:r>
              <a:rPr lang="en-US" b="0" dirty="0" smtClean="0"/>
              <a:t>Receive </a:t>
            </a:r>
            <a:r>
              <a:rPr lang="en-US" b="0" dirty="0"/>
              <a:t>FIFO overrun</a:t>
            </a:r>
          </a:p>
          <a:p>
            <a:pPr marL="342900" indent="-342900" algn="l">
              <a:buClr>
                <a:schemeClr val="tx2"/>
              </a:buClr>
              <a:buSzPct val="75000"/>
              <a:buFont typeface="Wingdings"/>
              <a:buChar char=""/>
            </a:pPr>
            <a:r>
              <a:rPr lang="en-US" b="0" dirty="0" smtClean="0"/>
              <a:t>End </a:t>
            </a:r>
            <a:r>
              <a:rPr lang="en-US" b="0" dirty="0"/>
              <a:t>of transmission</a:t>
            </a:r>
          </a:p>
          <a:p>
            <a:pPr marL="342900" indent="-342900" algn="l">
              <a:buClr>
                <a:schemeClr val="tx2"/>
              </a:buClr>
              <a:buSzPct val="75000"/>
              <a:buFont typeface="Wingdings"/>
              <a:buChar char=""/>
            </a:pPr>
            <a:r>
              <a:rPr lang="en-US" b="0" dirty="0" smtClean="0"/>
              <a:t>Receive </a:t>
            </a:r>
            <a:r>
              <a:rPr lang="en-US" b="0" dirty="0"/>
              <a:t>DMA transfer complete</a:t>
            </a:r>
          </a:p>
          <a:p>
            <a:pPr marL="342900" indent="-342900" algn="l">
              <a:buClr>
                <a:schemeClr val="tx2"/>
              </a:buClr>
              <a:buSzPct val="75000"/>
              <a:buFont typeface="Wingdings"/>
              <a:buChar char=""/>
            </a:pPr>
            <a:r>
              <a:rPr lang="en-US" b="0" dirty="0" smtClean="0"/>
              <a:t>Transmit </a:t>
            </a:r>
            <a:r>
              <a:rPr lang="en-US" b="0" dirty="0"/>
              <a:t>DMA transfer </a:t>
            </a:r>
            <a:r>
              <a:rPr lang="en-US" b="0" dirty="0" smtClean="0"/>
              <a:t>complete</a:t>
            </a:r>
          </a:p>
          <a:p>
            <a:pPr marL="342900" indent="-342900" algn="l">
              <a:buClr>
                <a:schemeClr val="tx2"/>
              </a:buClr>
              <a:buSzPct val="75000"/>
              <a:buFont typeface="Wingdings"/>
              <a:buChar char=""/>
            </a:pPr>
            <a:endParaRPr lang="en-US" b="0" dirty="0">
              <a:solidFill>
                <a:schemeClr val="dk1"/>
              </a:solidFill>
              <a:effectLst/>
            </a:endParaRPr>
          </a:p>
          <a:p>
            <a:pPr algn="l">
              <a:buClr>
                <a:schemeClr val="tx2"/>
              </a:buClr>
              <a:buSzPct val="75000"/>
            </a:pPr>
            <a:r>
              <a:rPr lang="en-US" dirty="0" smtClean="0">
                <a:solidFill>
                  <a:schemeClr val="dk1"/>
                </a:solidFill>
              </a:rPr>
              <a:t>Interrupts on these conditions can be enabled individually</a:t>
            </a:r>
          </a:p>
          <a:p>
            <a:pPr algn="l">
              <a:buClr>
                <a:schemeClr val="tx2"/>
              </a:buClr>
              <a:buSzPct val="75000"/>
            </a:pPr>
            <a:r>
              <a:rPr lang="en-US" dirty="0" smtClean="0">
                <a:solidFill>
                  <a:schemeClr val="dk1"/>
                </a:solidFill>
                <a:effectLst/>
              </a:rPr>
              <a:t>Your handler code must check to determine the source </a:t>
            </a:r>
            <a:br>
              <a:rPr lang="en-US" dirty="0" smtClean="0">
                <a:solidFill>
                  <a:schemeClr val="dk1"/>
                </a:solidFill>
                <a:effectLst/>
              </a:rPr>
            </a:br>
            <a:r>
              <a:rPr lang="en-US" dirty="0" smtClean="0">
                <a:solidFill>
                  <a:schemeClr val="dk1"/>
                </a:solidFill>
                <a:effectLst/>
              </a:rPr>
              <a:t>of the SSI interrupt and clear the flag(s)</a:t>
            </a:r>
          </a:p>
        </p:txBody>
      </p:sp>
    </p:spTree>
    <p:extLst>
      <p:ext uri="{BB962C8B-B14F-4D97-AF65-F5344CB8AC3E}">
        <p14:creationId xmlns:p14="http://schemas.microsoft.com/office/powerpoint/2010/main" val="189296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231775" y="7727"/>
            <a:ext cx="8458200" cy="814387"/>
          </a:xfrm>
        </p:spPr>
        <p:txBody>
          <a:bodyPr>
            <a:normAutofit/>
          </a:bodyPr>
          <a:lstStyle/>
          <a:p>
            <a:r>
              <a:rPr lang="en-US" dirty="0" smtClean="0">
                <a:solidFill>
                  <a:srgbClr val="FF0000"/>
                </a:solidFill>
              </a:rPr>
              <a:t>SSI </a:t>
            </a:r>
            <a:r>
              <a:rPr lang="en-US" dirty="0">
                <a:solidFill>
                  <a:srgbClr val="FF0000"/>
                </a:solidFill>
              </a:rPr>
              <a:t>µ</a:t>
            </a:r>
            <a:r>
              <a:rPr lang="en-US" dirty="0" smtClean="0">
                <a:solidFill>
                  <a:srgbClr val="FF0000"/>
                </a:solidFill>
              </a:rPr>
              <a:t>DMA Operation</a:t>
            </a:r>
          </a:p>
        </p:txBody>
      </p:sp>
      <p:sp>
        <p:nvSpPr>
          <p:cNvPr id="21508" name="Rectangle 3"/>
          <p:cNvSpPr>
            <a:spLocks noGrp="1" noChangeArrowheads="1"/>
          </p:cNvSpPr>
          <p:nvPr>
            <p:ph idx="1"/>
          </p:nvPr>
        </p:nvSpPr>
        <p:spPr>
          <a:xfrm>
            <a:off x="457200" y="1066800"/>
            <a:ext cx="8229600" cy="5562600"/>
          </a:xfrm>
        </p:spPr>
        <p:txBody>
          <a:bodyPr>
            <a:normAutofit/>
          </a:bodyPr>
          <a:lstStyle/>
          <a:p>
            <a:r>
              <a:rPr lang="en-US" sz="1800" dirty="0" smtClean="0"/>
              <a:t>Separate channels for </a:t>
            </a:r>
            <a:r>
              <a:rPr lang="en-US" sz="1800" dirty="0" err="1" smtClean="0"/>
              <a:t>Tx</a:t>
            </a:r>
            <a:r>
              <a:rPr lang="en-US" sz="1800" dirty="0" smtClean="0"/>
              <a:t> and Rx</a:t>
            </a:r>
          </a:p>
          <a:p>
            <a:r>
              <a:rPr lang="en-US" sz="1800" dirty="0" smtClean="0">
                <a:solidFill>
                  <a:schemeClr val="dk1"/>
                </a:solidFill>
              </a:rPr>
              <a:t>When enabled, the SSI will assert a DMA request on either channel when the Rx or </a:t>
            </a:r>
            <a:r>
              <a:rPr lang="en-US" sz="1800" dirty="0" err="1" smtClean="0">
                <a:solidFill>
                  <a:schemeClr val="dk1"/>
                </a:solidFill>
              </a:rPr>
              <a:t>Tx</a:t>
            </a:r>
            <a:r>
              <a:rPr lang="en-US" sz="1800" dirty="0" smtClean="0">
                <a:solidFill>
                  <a:schemeClr val="dk1"/>
                </a:solidFill>
              </a:rPr>
              <a:t> FIFO can transfer data</a:t>
            </a:r>
          </a:p>
          <a:p>
            <a:r>
              <a:rPr lang="en-US" sz="1800" dirty="0" smtClean="0">
                <a:solidFill>
                  <a:schemeClr val="dk1"/>
                </a:solidFill>
              </a:rPr>
              <a:t>For Rx channel: </a:t>
            </a:r>
            <a:r>
              <a:rPr lang="en-US" sz="1800" b="0" dirty="0" smtClean="0">
                <a:solidFill>
                  <a:schemeClr val="dk1"/>
                </a:solidFill>
              </a:rPr>
              <a:t>A single transfer request is made when </a:t>
            </a:r>
            <a:r>
              <a:rPr lang="en-US" sz="1800" b="0" u="sng" dirty="0" smtClean="0">
                <a:solidFill>
                  <a:schemeClr val="dk1"/>
                </a:solidFill>
              </a:rPr>
              <a:t>any</a:t>
            </a:r>
            <a:r>
              <a:rPr lang="en-US" sz="1800" b="0" dirty="0" smtClean="0">
                <a:solidFill>
                  <a:schemeClr val="dk1"/>
                </a:solidFill>
              </a:rPr>
              <a:t> data is in the Rx FIFO. A burst transfer request is made when 4 or more items is in the Rx FIFO.</a:t>
            </a:r>
          </a:p>
          <a:p>
            <a:r>
              <a:rPr lang="en-US" sz="1800" dirty="0" smtClean="0">
                <a:solidFill>
                  <a:schemeClr val="dk1"/>
                </a:solidFill>
              </a:rPr>
              <a:t>For </a:t>
            </a:r>
            <a:r>
              <a:rPr lang="en-US" sz="1800" dirty="0" err="1" smtClean="0">
                <a:solidFill>
                  <a:schemeClr val="dk1"/>
                </a:solidFill>
              </a:rPr>
              <a:t>Tx</a:t>
            </a:r>
            <a:r>
              <a:rPr lang="en-US" sz="1800" dirty="0" smtClean="0">
                <a:solidFill>
                  <a:schemeClr val="dk1"/>
                </a:solidFill>
              </a:rPr>
              <a:t> channel: </a:t>
            </a:r>
            <a:r>
              <a:rPr lang="en-US" sz="1800" b="0" dirty="0" smtClean="0">
                <a:solidFill>
                  <a:schemeClr val="dk1"/>
                </a:solidFill>
              </a:rPr>
              <a:t>A single transfer request is made when there is at least one empty location in the </a:t>
            </a:r>
            <a:r>
              <a:rPr lang="en-US" sz="1800" b="0" dirty="0" err="1" smtClean="0">
                <a:solidFill>
                  <a:schemeClr val="dk1"/>
                </a:solidFill>
              </a:rPr>
              <a:t>Tx</a:t>
            </a:r>
            <a:r>
              <a:rPr lang="en-US" sz="1800" b="0" dirty="0" smtClean="0">
                <a:solidFill>
                  <a:schemeClr val="dk1"/>
                </a:solidFill>
              </a:rPr>
              <a:t> FIFO.  A burst transfer request is made when 4 or more slots are empty.</a:t>
            </a:r>
          </a:p>
          <a:p>
            <a:pPr lvl="1"/>
            <a:endParaRPr lang="en-US" sz="800" dirty="0" smtClean="0">
              <a:solidFill>
                <a:schemeClr val="dk1"/>
              </a:solidFill>
            </a:endParaRPr>
          </a:p>
          <a:p>
            <a:endParaRPr lang="en-US" sz="1200" b="0" dirty="0" smtClean="0"/>
          </a:p>
        </p:txBody>
      </p:sp>
      <p:sp>
        <p:nvSpPr>
          <p:cNvPr id="8" name="Leading Question"/>
          <p:cNvSpPr txBox="1"/>
          <p:nvPr/>
        </p:nvSpPr>
        <p:spPr>
          <a:xfrm>
            <a:off x="7554359" y="6562045"/>
            <a:ext cx="1266372"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Signal Formats...</a:t>
            </a:r>
          </a:p>
        </p:txBody>
      </p:sp>
      <p:sp>
        <p:nvSpPr>
          <p:cNvPr id="2" name="Rectangle 1"/>
          <p:cNvSpPr/>
          <p:nvPr/>
        </p:nvSpPr>
        <p:spPr bwMode="auto">
          <a:xfrm>
            <a:off x="2057400" y="4283177"/>
            <a:ext cx="1676400" cy="17526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80000"/>
              </a:lnSpc>
              <a:spcBef>
                <a:spcPct val="50000"/>
              </a:spcBef>
              <a:spcAft>
                <a:spcPct val="0"/>
              </a:spcAft>
              <a:buClrTx/>
              <a:buSzTx/>
              <a:buFontTx/>
              <a:buNone/>
              <a:tabLst/>
            </a:pPr>
            <a:r>
              <a:rPr kumimoji="0" lang="en-US" sz="7200" b="1" i="0" u="none" strike="noStrike" cap="none" normalizeH="0" baseline="0" dirty="0" smtClean="0">
                <a:ln>
                  <a:noFill/>
                </a:ln>
                <a:solidFill>
                  <a:srgbClr val="FF0000"/>
                </a:solidFill>
                <a:effectLst/>
                <a:latin typeface="Arial Narrow" pitchFamily="34" charset="0"/>
              </a:rPr>
              <a:t>1</a:t>
            </a:r>
          </a:p>
        </p:txBody>
      </p:sp>
      <p:sp>
        <p:nvSpPr>
          <p:cNvPr id="6" name="Rectangle 5"/>
          <p:cNvSpPr/>
          <p:nvPr/>
        </p:nvSpPr>
        <p:spPr bwMode="auto">
          <a:xfrm>
            <a:off x="5257800" y="4283177"/>
            <a:ext cx="1676400" cy="17526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80000"/>
              </a:lnSpc>
              <a:spcBef>
                <a:spcPct val="50000"/>
              </a:spcBef>
              <a:spcAft>
                <a:spcPct val="0"/>
              </a:spcAft>
              <a:buClrTx/>
              <a:buSzTx/>
              <a:buFontTx/>
              <a:buNone/>
              <a:tabLst/>
            </a:pPr>
            <a:r>
              <a:rPr kumimoji="0" lang="en-US" sz="7200" b="1" i="0" u="none" strike="noStrike" cap="none" normalizeH="0" baseline="0" dirty="0" smtClean="0">
                <a:ln>
                  <a:noFill/>
                </a:ln>
                <a:solidFill>
                  <a:srgbClr val="FF0000"/>
                </a:solidFill>
                <a:effectLst/>
                <a:latin typeface="Arial Narrow" pitchFamily="34" charset="0"/>
              </a:rPr>
              <a:t>2</a:t>
            </a:r>
          </a:p>
        </p:txBody>
      </p:sp>
      <p:sp>
        <p:nvSpPr>
          <p:cNvPr id="3" name="Right Arrow 2"/>
          <p:cNvSpPr/>
          <p:nvPr/>
        </p:nvSpPr>
        <p:spPr bwMode="auto">
          <a:xfrm>
            <a:off x="3886200" y="4778477"/>
            <a:ext cx="1143000" cy="7620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Tree>
    <p:extLst>
      <p:ext uri="{BB962C8B-B14F-4D97-AF65-F5344CB8AC3E}">
        <p14:creationId xmlns:p14="http://schemas.microsoft.com/office/powerpoint/2010/main" val="226455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Autofit/>
          </a:bodyPr>
          <a:lstStyle/>
          <a:p>
            <a:r>
              <a:rPr lang="en-US" dirty="0" err="1" smtClean="0">
                <a:solidFill>
                  <a:srgbClr val="FF0000"/>
                </a:solidFill>
              </a:rPr>
              <a:t>Freescale</a:t>
            </a:r>
            <a:r>
              <a:rPr lang="en-US" dirty="0" smtClean="0">
                <a:solidFill>
                  <a:srgbClr val="FF0000"/>
                </a:solidFill>
              </a:rPr>
              <a:t> SPI Signal Formats</a:t>
            </a:r>
          </a:p>
        </p:txBody>
      </p:sp>
      <p:sp>
        <p:nvSpPr>
          <p:cNvPr id="8" name="Leading Question"/>
          <p:cNvSpPr txBox="1"/>
          <p:nvPr/>
        </p:nvSpPr>
        <p:spPr>
          <a:xfrm>
            <a:off x="7312305" y="6562045"/>
            <a:ext cx="1508426"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TI </a:t>
            </a:r>
            <a:r>
              <a:rPr lang="en-US" sz="1600" b="0" smtClean="0">
                <a:solidFill>
                  <a:srgbClr val="000000"/>
                </a:solidFill>
                <a:effectLst/>
                <a:latin typeface="Arial Narrow"/>
              </a:rPr>
              <a:t>Signal Formats ...</a:t>
            </a:r>
            <a:endParaRPr lang="en-US" sz="1600" b="0" dirty="0" smtClean="0">
              <a:solidFill>
                <a:srgbClr val="000000"/>
              </a:solidFill>
              <a:effectLst/>
              <a:latin typeface="Arial Narrow"/>
            </a:endParaRPr>
          </a:p>
        </p:txBody>
      </p:sp>
      <p:sp>
        <p:nvSpPr>
          <p:cNvPr id="2" name="TextBox 1"/>
          <p:cNvSpPr txBox="1"/>
          <p:nvPr/>
        </p:nvSpPr>
        <p:spPr>
          <a:xfrm>
            <a:off x="416764" y="710386"/>
            <a:ext cx="8276625" cy="2185214"/>
          </a:xfrm>
          <a:prstGeom prst="rect">
            <a:avLst/>
          </a:prstGeom>
          <a:noFill/>
        </p:spPr>
        <p:txBody>
          <a:bodyPr wrap="none" rtlCol="0" anchor="ctr" anchorCtr="0">
            <a:spAutoFit/>
          </a:bodyPr>
          <a:lstStyle/>
          <a:p>
            <a:pPr marL="342900" indent="-342900" algn="l">
              <a:buClr>
                <a:schemeClr val="tx2"/>
              </a:buClr>
              <a:buSzPct val="75000"/>
              <a:buFont typeface="Wingdings"/>
              <a:buChar char=""/>
            </a:pPr>
            <a:r>
              <a:rPr lang="en-US" b="0" dirty="0" smtClean="0">
                <a:solidFill>
                  <a:schemeClr val="dk1"/>
                </a:solidFill>
                <a:effectLst/>
              </a:rPr>
              <a:t>Four wire interface. Full duplex.</a:t>
            </a:r>
          </a:p>
          <a:p>
            <a:pPr marL="342900" indent="-342900" algn="l">
              <a:buClr>
                <a:schemeClr val="tx2"/>
              </a:buClr>
              <a:buSzPct val="75000"/>
              <a:buFont typeface="Wingdings"/>
              <a:buChar char=""/>
            </a:pPr>
            <a:r>
              <a:rPr lang="en-US" dirty="0" err="1" smtClean="0">
                <a:solidFill>
                  <a:schemeClr val="dk1"/>
                </a:solidFill>
                <a:effectLst/>
              </a:rPr>
              <a:t>SSIFss</a:t>
            </a:r>
            <a:r>
              <a:rPr lang="en-US" b="0" dirty="0" smtClean="0">
                <a:solidFill>
                  <a:schemeClr val="dk1"/>
                </a:solidFill>
                <a:effectLst/>
              </a:rPr>
              <a:t> acts as chip select</a:t>
            </a:r>
          </a:p>
          <a:p>
            <a:pPr marL="342900" indent="-342900" algn="l">
              <a:buClr>
                <a:schemeClr val="tx2"/>
              </a:buClr>
              <a:buSzPct val="75000"/>
              <a:buFont typeface="Wingdings"/>
              <a:buChar char=""/>
            </a:pPr>
            <a:r>
              <a:rPr lang="en-US" b="0" dirty="0" smtClean="0">
                <a:solidFill>
                  <a:schemeClr val="dk1"/>
                </a:solidFill>
              </a:rPr>
              <a:t>Inactive state and clock phasing are programmable via the </a:t>
            </a:r>
            <a:br>
              <a:rPr lang="en-US" b="0" dirty="0" smtClean="0">
                <a:solidFill>
                  <a:schemeClr val="dk1"/>
                </a:solidFill>
              </a:rPr>
            </a:br>
            <a:r>
              <a:rPr lang="en-US" dirty="0" smtClean="0">
                <a:solidFill>
                  <a:schemeClr val="dk1"/>
                </a:solidFill>
              </a:rPr>
              <a:t>SPO</a:t>
            </a:r>
            <a:r>
              <a:rPr lang="en-US" b="0" dirty="0" smtClean="0">
                <a:solidFill>
                  <a:schemeClr val="dk1"/>
                </a:solidFill>
              </a:rPr>
              <a:t> and </a:t>
            </a:r>
            <a:r>
              <a:rPr lang="en-US" dirty="0" smtClean="0">
                <a:solidFill>
                  <a:schemeClr val="dk1"/>
                </a:solidFill>
              </a:rPr>
              <a:t>SPH</a:t>
            </a:r>
            <a:r>
              <a:rPr lang="en-US" b="0" dirty="0" smtClean="0">
                <a:solidFill>
                  <a:schemeClr val="dk1"/>
                </a:solidFill>
              </a:rPr>
              <a:t> bits (</a:t>
            </a:r>
            <a:r>
              <a:rPr lang="en-US" dirty="0" smtClean="0"/>
              <a:t>SSI_FRF_MOTO_MODE_0-3 </a:t>
            </a:r>
            <a:r>
              <a:rPr lang="en-US" b="0" dirty="0" smtClean="0"/>
              <a:t>parameter</a:t>
            </a:r>
            <a:r>
              <a:rPr lang="en-US" dirty="0" smtClean="0"/>
              <a:t>)</a:t>
            </a:r>
            <a:endParaRPr lang="en-US" b="0" dirty="0" smtClean="0">
              <a:solidFill>
                <a:schemeClr val="dk1"/>
              </a:solidFill>
            </a:endParaRPr>
          </a:p>
          <a:p>
            <a:pPr marL="800100" lvl="1" indent="-342900" algn="l">
              <a:buClr>
                <a:schemeClr val="tx2"/>
              </a:buClr>
              <a:buSzPct val="75000"/>
              <a:buFont typeface="Wingdings"/>
              <a:buChar char=""/>
            </a:pPr>
            <a:r>
              <a:rPr lang="en-US" b="0" dirty="0" smtClean="0">
                <a:solidFill>
                  <a:schemeClr val="dk1"/>
                </a:solidFill>
                <a:effectLst/>
              </a:rPr>
              <a:t>SPO = 0: </a:t>
            </a:r>
            <a:r>
              <a:rPr lang="en-US" b="0" dirty="0" err="1" smtClean="0">
                <a:solidFill>
                  <a:schemeClr val="dk1"/>
                </a:solidFill>
                <a:effectLst/>
              </a:rPr>
              <a:t>SSIClk</a:t>
            </a:r>
            <a:r>
              <a:rPr lang="en-US" b="0" dirty="0" smtClean="0">
                <a:solidFill>
                  <a:schemeClr val="dk1"/>
                </a:solidFill>
                <a:effectLst/>
              </a:rPr>
              <a:t> low when inactive. SPO = 1: high</a:t>
            </a:r>
          </a:p>
          <a:p>
            <a:pPr marL="800100" lvl="1" indent="-342900" algn="l">
              <a:buClr>
                <a:schemeClr val="tx2"/>
              </a:buClr>
              <a:buSzPct val="75000"/>
              <a:buFont typeface="Wingdings"/>
              <a:buChar char=""/>
            </a:pPr>
            <a:r>
              <a:rPr lang="en-US" b="0" dirty="0" smtClean="0">
                <a:solidFill>
                  <a:schemeClr val="dk1"/>
                </a:solidFill>
              </a:rPr>
              <a:t>SPH = 0: Data is captured on 1</a:t>
            </a:r>
            <a:r>
              <a:rPr lang="en-US" b="0" baseline="30000" dirty="0" smtClean="0">
                <a:solidFill>
                  <a:schemeClr val="dk1"/>
                </a:solidFill>
              </a:rPr>
              <a:t>st</a:t>
            </a:r>
            <a:r>
              <a:rPr lang="en-US" b="0" dirty="0" smtClean="0">
                <a:solidFill>
                  <a:schemeClr val="dk1"/>
                </a:solidFill>
              </a:rPr>
              <a:t> </a:t>
            </a:r>
            <a:r>
              <a:rPr lang="en-US" b="0" dirty="0" err="1" smtClean="0">
                <a:solidFill>
                  <a:schemeClr val="dk1"/>
                </a:solidFill>
              </a:rPr>
              <a:t>SSIClk</a:t>
            </a:r>
            <a:r>
              <a:rPr lang="en-US" b="0" dirty="0" smtClean="0">
                <a:solidFill>
                  <a:schemeClr val="dk1"/>
                </a:solidFill>
              </a:rPr>
              <a:t> transition. SPH = 1: 2</a:t>
            </a:r>
            <a:r>
              <a:rPr lang="en-US" b="0" baseline="30000" dirty="0" smtClean="0">
                <a:solidFill>
                  <a:schemeClr val="dk1"/>
                </a:solidFill>
              </a:rPr>
              <a:t>nd</a:t>
            </a:r>
            <a:r>
              <a:rPr lang="en-US" b="0" dirty="0" smtClean="0">
                <a:solidFill>
                  <a:schemeClr val="dk1"/>
                </a:solidFill>
              </a:rPr>
              <a:t> </a:t>
            </a:r>
            <a:endParaRPr lang="en-US" b="0" dirty="0" smtClean="0">
              <a:solidFill>
                <a:schemeClr val="dk1"/>
              </a:solidFill>
              <a:effectLst/>
            </a:endParaRPr>
          </a:p>
        </p:txBody>
      </p:sp>
      <p:sp>
        <p:nvSpPr>
          <p:cNvPr id="3" name="TextBox 2"/>
          <p:cNvSpPr txBox="1"/>
          <p:nvPr/>
        </p:nvSpPr>
        <p:spPr>
          <a:xfrm>
            <a:off x="321502" y="3060635"/>
            <a:ext cx="1196418" cy="1538883"/>
          </a:xfrm>
          <a:prstGeom prst="rect">
            <a:avLst/>
          </a:prstGeom>
          <a:noFill/>
        </p:spPr>
        <p:txBody>
          <a:bodyPr wrap="none" rtlCol="0" anchor="ctr" anchorCtr="0">
            <a:spAutoFit/>
          </a:bodyPr>
          <a:lstStyle/>
          <a:p>
            <a:r>
              <a:rPr lang="en-US" dirty="0" smtClean="0">
                <a:solidFill>
                  <a:schemeClr val="dk1"/>
                </a:solidFill>
                <a:effectLst/>
              </a:rPr>
              <a:t>SPO = 0</a:t>
            </a:r>
          </a:p>
          <a:p>
            <a:r>
              <a:rPr lang="en-US" dirty="0" smtClean="0">
                <a:solidFill>
                  <a:schemeClr val="dk1"/>
                </a:solidFill>
                <a:effectLst/>
              </a:rPr>
              <a:t>SPH = 0</a:t>
            </a:r>
          </a:p>
          <a:p>
            <a:r>
              <a:rPr lang="en-US" dirty="0" smtClean="0">
                <a:solidFill>
                  <a:schemeClr val="dk1"/>
                </a:solidFill>
              </a:rPr>
              <a:t>Single</a:t>
            </a:r>
          </a:p>
          <a:p>
            <a:r>
              <a:rPr lang="en-US" dirty="0" smtClean="0">
                <a:solidFill>
                  <a:schemeClr val="dk1"/>
                </a:solidFill>
                <a:effectLst/>
              </a:rPr>
              <a:t>Transfer</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099" y="3027955"/>
            <a:ext cx="6091237" cy="158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340065" y="2971800"/>
            <a:ext cx="8346735" cy="1660490"/>
          </a:xfrm>
          <a:prstGeom prst="rect">
            <a:avLst/>
          </a:prstGeom>
          <a:no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rgbClr val="FF0000"/>
              </a:solidFill>
              <a:effectLst/>
              <a:latin typeface="Arial Narrow" pitchFamily="34" charset="0"/>
            </a:endParaRPr>
          </a:p>
        </p:txBody>
      </p:sp>
      <p:sp>
        <p:nvSpPr>
          <p:cNvPr id="9" name="TextBox 8"/>
          <p:cNvSpPr txBox="1"/>
          <p:nvPr/>
        </p:nvSpPr>
        <p:spPr>
          <a:xfrm>
            <a:off x="321502" y="4813235"/>
            <a:ext cx="1196418" cy="1538883"/>
          </a:xfrm>
          <a:prstGeom prst="rect">
            <a:avLst/>
          </a:prstGeom>
          <a:noFill/>
        </p:spPr>
        <p:txBody>
          <a:bodyPr wrap="none" rtlCol="0" anchor="ctr" anchorCtr="0">
            <a:spAutoFit/>
          </a:bodyPr>
          <a:lstStyle/>
          <a:p>
            <a:r>
              <a:rPr lang="en-US" dirty="0" smtClean="0">
                <a:solidFill>
                  <a:schemeClr val="dk1"/>
                </a:solidFill>
                <a:effectLst/>
              </a:rPr>
              <a:t>SPO = 0</a:t>
            </a:r>
          </a:p>
          <a:p>
            <a:r>
              <a:rPr lang="en-US" dirty="0" smtClean="0">
                <a:solidFill>
                  <a:schemeClr val="dk1"/>
                </a:solidFill>
                <a:effectLst/>
              </a:rPr>
              <a:t>SPH = 1</a:t>
            </a:r>
          </a:p>
          <a:p>
            <a:r>
              <a:rPr lang="en-US" dirty="0" smtClean="0">
                <a:solidFill>
                  <a:schemeClr val="dk1"/>
                </a:solidFill>
              </a:rPr>
              <a:t>Single</a:t>
            </a:r>
          </a:p>
          <a:p>
            <a:r>
              <a:rPr lang="en-US" dirty="0" smtClean="0">
                <a:solidFill>
                  <a:schemeClr val="dk1"/>
                </a:solidFill>
                <a:effectLst/>
              </a:rPr>
              <a:t>Transfer</a:t>
            </a:r>
          </a:p>
        </p:txBody>
      </p:sp>
      <p:sp>
        <p:nvSpPr>
          <p:cNvPr id="11" name="Rectangle 10"/>
          <p:cNvSpPr/>
          <p:nvPr/>
        </p:nvSpPr>
        <p:spPr bwMode="auto">
          <a:xfrm>
            <a:off x="340065" y="4724400"/>
            <a:ext cx="8346735" cy="1660490"/>
          </a:xfrm>
          <a:prstGeom prst="rect">
            <a:avLst/>
          </a:prstGeom>
          <a:no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rgbClr val="FF0000"/>
              </a:solidFill>
              <a:effectLst/>
              <a:latin typeface="Arial Narrow"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764592"/>
            <a:ext cx="6167437" cy="157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04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Autofit/>
          </a:bodyPr>
          <a:lstStyle/>
          <a:p>
            <a:r>
              <a:rPr lang="en-US" dirty="0" smtClean="0">
                <a:solidFill>
                  <a:srgbClr val="FF0000"/>
                </a:solidFill>
              </a:rPr>
              <a:t>TI Synchronous Serial Signal Formats</a:t>
            </a:r>
          </a:p>
        </p:txBody>
      </p:sp>
      <p:sp>
        <p:nvSpPr>
          <p:cNvPr id="8" name="Leading Question"/>
          <p:cNvSpPr txBox="1"/>
          <p:nvPr/>
        </p:nvSpPr>
        <p:spPr>
          <a:xfrm>
            <a:off x="6789726" y="6562045"/>
            <a:ext cx="2031005" cy="196977"/>
          </a:xfrm>
          <a:prstGeom prst="rect">
            <a:avLst/>
          </a:prstGeom>
          <a:noFill/>
        </p:spPr>
        <p:txBody>
          <a:bodyPr vert="horz" wrap="none" lIns="0" tIns="0" rIns="0" bIns="0" rtlCol="0" anchor="b" anchorCtr="0">
            <a:spAutoFit/>
          </a:bodyPr>
          <a:lstStyle/>
          <a:p>
            <a:pPr algn="r">
              <a:spcBef>
                <a:spcPct val="0"/>
              </a:spcBef>
            </a:pPr>
            <a:r>
              <a:rPr lang="en-US" sz="1600" b="0" dirty="0" err="1" smtClean="0">
                <a:solidFill>
                  <a:srgbClr val="000000"/>
                </a:solidFill>
                <a:effectLst/>
                <a:latin typeface="Arial Narrow"/>
              </a:rPr>
              <a:t>Microwire</a:t>
            </a:r>
            <a:r>
              <a:rPr lang="en-US" sz="1600" b="0" dirty="0" smtClean="0">
                <a:solidFill>
                  <a:srgbClr val="000000"/>
                </a:solidFill>
                <a:effectLst/>
                <a:latin typeface="Arial Narrow"/>
              </a:rPr>
              <a:t> Signal Formats...</a:t>
            </a:r>
          </a:p>
        </p:txBody>
      </p:sp>
      <p:sp>
        <p:nvSpPr>
          <p:cNvPr id="2" name="TextBox 1"/>
          <p:cNvSpPr txBox="1"/>
          <p:nvPr/>
        </p:nvSpPr>
        <p:spPr>
          <a:xfrm>
            <a:off x="416764" y="1110496"/>
            <a:ext cx="7124066" cy="1384995"/>
          </a:xfrm>
          <a:prstGeom prst="rect">
            <a:avLst/>
          </a:prstGeom>
          <a:noFill/>
        </p:spPr>
        <p:txBody>
          <a:bodyPr wrap="none" rtlCol="0" anchor="ctr" anchorCtr="0">
            <a:spAutoFit/>
          </a:bodyPr>
          <a:lstStyle/>
          <a:p>
            <a:pPr marL="342900" indent="-342900" algn="l">
              <a:buClr>
                <a:schemeClr val="tx2"/>
              </a:buClr>
              <a:buSzPct val="75000"/>
              <a:buFont typeface="Wingdings"/>
              <a:buChar char=""/>
            </a:pPr>
            <a:r>
              <a:rPr lang="en-US" b="0" dirty="0" smtClean="0">
                <a:solidFill>
                  <a:schemeClr val="dk1"/>
                </a:solidFill>
                <a:effectLst/>
              </a:rPr>
              <a:t>Three wire interface</a:t>
            </a:r>
          </a:p>
          <a:p>
            <a:pPr marL="342900" indent="-342900" algn="l">
              <a:buClr>
                <a:schemeClr val="tx2"/>
              </a:buClr>
              <a:buSzPct val="75000"/>
              <a:buFont typeface="Wingdings"/>
              <a:buChar char=""/>
            </a:pPr>
            <a:r>
              <a:rPr lang="en-US" b="0" dirty="0" smtClean="0">
                <a:solidFill>
                  <a:schemeClr val="dk1"/>
                </a:solidFill>
              </a:rPr>
              <a:t>Devices are always slaves</a:t>
            </a:r>
            <a:endParaRPr lang="en-US" b="0" dirty="0" smtClean="0">
              <a:solidFill>
                <a:schemeClr val="dk1"/>
              </a:solidFill>
              <a:effectLst/>
            </a:endParaRPr>
          </a:p>
          <a:p>
            <a:pPr marL="342900" indent="-342900" algn="l">
              <a:buClr>
                <a:schemeClr val="tx2"/>
              </a:buClr>
              <a:buSzPct val="75000"/>
              <a:buFont typeface="Wingdings"/>
              <a:buChar char=""/>
            </a:pPr>
            <a:r>
              <a:rPr lang="en-US" dirty="0" err="1" smtClean="0">
                <a:solidFill>
                  <a:schemeClr val="dk1"/>
                </a:solidFill>
                <a:effectLst/>
              </a:rPr>
              <a:t>SSIClk</a:t>
            </a:r>
            <a:r>
              <a:rPr lang="en-US" dirty="0" smtClean="0">
                <a:solidFill>
                  <a:schemeClr val="dk1"/>
                </a:solidFill>
                <a:effectLst/>
              </a:rPr>
              <a:t> </a:t>
            </a:r>
            <a:r>
              <a:rPr lang="en-US" b="0" dirty="0" smtClean="0">
                <a:solidFill>
                  <a:schemeClr val="dk1"/>
                </a:solidFill>
                <a:effectLst/>
              </a:rPr>
              <a:t>and</a:t>
            </a:r>
            <a:r>
              <a:rPr lang="en-US" dirty="0" smtClean="0">
                <a:solidFill>
                  <a:schemeClr val="dk1"/>
                </a:solidFill>
                <a:effectLst/>
              </a:rPr>
              <a:t> </a:t>
            </a:r>
            <a:r>
              <a:rPr lang="en-US" dirty="0" err="1" smtClean="0">
                <a:solidFill>
                  <a:schemeClr val="dk1"/>
                </a:solidFill>
                <a:effectLst/>
              </a:rPr>
              <a:t>SSIFss</a:t>
            </a:r>
            <a:r>
              <a:rPr lang="en-US" dirty="0" smtClean="0">
                <a:solidFill>
                  <a:schemeClr val="dk1"/>
                </a:solidFill>
                <a:effectLst/>
              </a:rPr>
              <a:t> </a:t>
            </a:r>
            <a:r>
              <a:rPr lang="en-US" b="0" dirty="0" smtClean="0">
                <a:solidFill>
                  <a:schemeClr val="dk1"/>
                </a:solidFill>
                <a:effectLst/>
              </a:rPr>
              <a:t>are forced low and </a:t>
            </a:r>
            <a:r>
              <a:rPr lang="en-US" dirty="0" err="1" smtClean="0">
                <a:solidFill>
                  <a:schemeClr val="dk1"/>
                </a:solidFill>
                <a:effectLst/>
              </a:rPr>
              <a:t>SSITx</a:t>
            </a:r>
            <a:r>
              <a:rPr lang="en-US" dirty="0" smtClean="0">
                <a:solidFill>
                  <a:schemeClr val="dk1"/>
                </a:solidFill>
                <a:effectLst/>
              </a:rPr>
              <a:t> </a:t>
            </a:r>
            <a:r>
              <a:rPr lang="en-US" b="0" dirty="0" smtClean="0">
                <a:solidFill>
                  <a:schemeClr val="dk1"/>
                </a:solidFill>
                <a:effectLst/>
              </a:rPr>
              <a:t>is tri-stated </a:t>
            </a:r>
            <a:br>
              <a:rPr lang="en-US" b="0" dirty="0" smtClean="0">
                <a:solidFill>
                  <a:schemeClr val="dk1"/>
                </a:solidFill>
                <a:effectLst/>
              </a:rPr>
            </a:br>
            <a:r>
              <a:rPr lang="en-US" b="0" dirty="0" smtClean="0">
                <a:solidFill>
                  <a:schemeClr val="dk1"/>
                </a:solidFill>
                <a:effectLst/>
              </a:rPr>
              <a:t>when the SSI is idle</a:t>
            </a:r>
          </a:p>
        </p:txBody>
      </p:sp>
      <p:sp>
        <p:nvSpPr>
          <p:cNvPr id="3" name="TextBox 2"/>
          <p:cNvSpPr txBox="1"/>
          <p:nvPr/>
        </p:nvSpPr>
        <p:spPr>
          <a:xfrm>
            <a:off x="321502" y="3460744"/>
            <a:ext cx="1196417" cy="738664"/>
          </a:xfrm>
          <a:prstGeom prst="rect">
            <a:avLst/>
          </a:prstGeom>
          <a:noFill/>
        </p:spPr>
        <p:txBody>
          <a:bodyPr wrap="none" rtlCol="0" anchor="ctr" anchorCtr="0">
            <a:spAutoFit/>
          </a:bodyPr>
          <a:lstStyle/>
          <a:p>
            <a:r>
              <a:rPr lang="en-US" dirty="0" smtClean="0">
                <a:solidFill>
                  <a:schemeClr val="dk1"/>
                </a:solidFill>
              </a:rPr>
              <a:t>Single</a:t>
            </a:r>
          </a:p>
          <a:p>
            <a:r>
              <a:rPr lang="en-US" dirty="0" smtClean="0">
                <a:solidFill>
                  <a:schemeClr val="dk1"/>
                </a:solidFill>
                <a:effectLst/>
              </a:rPr>
              <a:t>Transfer</a:t>
            </a:r>
          </a:p>
        </p:txBody>
      </p:sp>
      <p:sp>
        <p:nvSpPr>
          <p:cNvPr id="4" name="Rectangle 3"/>
          <p:cNvSpPr/>
          <p:nvPr/>
        </p:nvSpPr>
        <p:spPr bwMode="auto">
          <a:xfrm>
            <a:off x="340065" y="2971800"/>
            <a:ext cx="8346735" cy="1660490"/>
          </a:xfrm>
          <a:prstGeom prst="rect">
            <a:avLst/>
          </a:prstGeom>
          <a:no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rgbClr val="FF0000"/>
              </a:solidFill>
              <a:effectLst/>
              <a:latin typeface="Arial Narrow" pitchFamily="34" charset="0"/>
            </a:endParaRPr>
          </a:p>
        </p:txBody>
      </p:sp>
      <p:sp>
        <p:nvSpPr>
          <p:cNvPr id="9" name="TextBox 8"/>
          <p:cNvSpPr txBox="1"/>
          <p:nvPr/>
        </p:nvSpPr>
        <p:spPr>
          <a:xfrm>
            <a:off x="293661" y="5181600"/>
            <a:ext cx="1611339" cy="738664"/>
          </a:xfrm>
          <a:prstGeom prst="rect">
            <a:avLst/>
          </a:prstGeom>
          <a:noFill/>
        </p:spPr>
        <p:txBody>
          <a:bodyPr wrap="none" rtlCol="0" anchor="ctr" anchorCtr="0">
            <a:spAutoFit/>
          </a:bodyPr>
          <a:lstStyle/>
          <a:p>
            <a:r>
              <a:rPr lang="en-US" dirty="0" smtClean="0">
                <a:solidFill>
                  <a:schemeClr val="dk1"/>
                </a:solidFill>
                <a:effectLst/>
              </a:rPr>
              <a:t>Continuous</a:t>
            </a:r>
            <a:endParaRPr lang="en-US" dirty="0" smtClean="0">
              <a:solidFill>
                <a:schemeClr val="dk1"/>
              </a:solidFill>
            </a:endParaRPr>
          </a:p>
          <a:p>
            <a:r>
              <a:rPr lang="en-US" dirty="0" smtClean="0">
                <a:solidFill>
                  <a:schemeClr val="dk1"/>
                </a:solidFill>
                <a:effectLst/>
              </a:rPr>
              <a:t>Transfer</a:t>
            </a:r>
          </a:p>
        </p:txBody>
      </p:sp>
      <p:sp>
        <p:nvSpPr>
          <p:cNvPr id="11" name="Rectangle 10"/>
          <p:cNvSpPr/>
          <p:nvPr/>
        </p:nvSpPr>
        <p:spPr bwMode="auto">
          <a:xfrm>
            <a:off x="340065" y="4724400"/>
            <a:ext cx="8346735" cy="1660490"/>
          </a:xfrm>
          <a:prstGeom prst="rect">
            <a:avLst/>
          </a:prstGeom>
          <a:no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rgbClr val="FF0000"/>
              </a:solidFill>
              <a:effectLst/>
              <a:latin typeface="Arial Narrow"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523" y="3010151"/>
            <a:ext cx="5181599" cy="15972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4270" y="4840398"/>
            <a:ext cx="6626525" cy="1484202"/>
          </a:xfrm>
          <a:prstGeom prst="rect">
            <a:avLst/>
          </a:prstGeom>
        </p:spPr>
      </p:pic>
    </p:spTree>
    <p:extLst>
      <p:ext uri="{BB962C8B-B14F-4D97-AF65-F5344CB8AC3E}">
        <p14:creationId xmlns:p14="http://schemas.microsoft.com/office/powerpoint/2010/main" val="55103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smtClean="0">
                <a:solidFill>
                  <a:srgbClr val="FF0000"/>
                </a:solidFill>
              </a:rPr>
              <a:t>Tiva</a:t>
            </a:r>
            <a:r>
              <a:rPr lang="en-US" dirty="0" smtClean="0">
                <a:solidFill>
                  <a:srgbClr val="FF0000"/>
                </a:solidFill>
              </a:rPr>
              <a:t>™ EK-TM4C123GXL LaunchPad</a:t>
            </a:r>
            <a:endParaRPr lang="en-US" dirty="0">
              <a:solidFill>
                <a:srgbClr val="FF0000"/>
              </a:solidFill>
            </a:endParaRPr>
          </a:p>
        </p:txBody>
      </p:sp>
      <p:sp>
        <p:nvSpPr>
          <p:cNvPr id="7" name="TextBox 6"/>
          <p:cNvSpPr txBox="1"/>
          <p:nvPr/>
        </p:nvSpPr>
        <p:spPr>
          <a:xfrm>
            <a:off x="304800" y="1143000"/>
            <a:ext cx="4106702" cy="4918269"/>
          </a:xfrm>
          <a:prstGeom prst="rect">
            <a:avLst/>
          </a:prstGeom>
          <a:noFill/>
        </p:spPr>
        <p:txBody>
          <a:bodyPr wrap="none" rtlCol="0" anchor="ctr" anchorCtr="1">
            <a:spAutoFit/>
          </a:bodyPr>
          <a:lstStyle/>
          <a:p>
            <a:pPr algn="l">
              <a:buClr>
                <a:schemeClr val="tx2"/>
              </a:buClr>
              <a:buSzPct val="75000"/>
              <a:buFont typeface="Wingdings" pitchFamily="2" charset="2"/>
              <a:buChar char="u"/>
            </a:pPr>
            <a:r>
              <a:rPr lang="en-US" sz="1600" dirty="0" smtClean="0">
                <a:solidFill>
                  <a:schemeClr val="dk1"/>
                </a:solidFill>
                <a:effectLst/>
              </a:rPr>
              <a:t> </a:t>
            </a:r>
            <a:r>
              <a:rPr lang="en-US" sz="1600" dirty="0" smtClean="0">
                <a:solidFill>
                  <a:schemeClr val="dk1"/>
                </a:solidFill>
              </a:rPr>
              <a:t>ARM</a:t>
            </a:r>
            <a:r>
              <a:rPr lang="en-US" sz="1600" baseline="30000" dirty="0" smtClean="0">
                <a:solidFill>
                  <a:schemeClr val="dk1"/>
                </a:solidFill>
              </a:rPr>
              <a:t>®</a:t>
            </a:r>
            <a:r>
              <a:rPr lang="en-US" sz="1600" dirty="0" smtClean="0">
                <a:solidFill>
                  <a:schemeClr val="dk1"/>
                </a:solidFill>
              </a:rPr>
              <a:t> Cortex™-M4F </a:t>
            </a:r>
            <a:br>
              <a:rPr lang="en-US" sz="1600" dirty="0" smtClean="0">
                <a:solidFill>
                  <a:schemeClr val="dk1"/>
                </a:solidFill>
              </a:rPr>
            </a:br>
            <a:r>
              <a:rPr lang="en-US" sz="1600" dirty="0" smtClean="0">
                <a:solidFill>
                  <a:schemeClr val="dk1"/>
                </a:solidFill>
              </a:rPr>
              <a:t>    64-pin 80MHz </a:t>
            </a:r>
            <a:r>
              <a:rPr lang="en-US" sz="1600" dirty="0" smtClean="0">
                <a:solidFill>
                  <a:schemeClr val="dk1"/>
                </a:solidFill>
                <a:effectLst/>
              </a:rPr>
              <a:t>TM4C123GH6PM</a:t>
            </a:r>
          </a:p>
          <a:p>
            <a:pPr algn="l">
              <a:buClr>
                <a:schemeClr val="tx2"/>
              </a:buClr>
              <a:buSzPct val="75000"/>
              <a:buFont typeface="Wingdings" pitchFamily="2" charset="2"/>
              <a:buChar char="u"/>
            </a:pPr>
            <a:r>
              <a:rPr lang="en-US" sz="1600" dirty="0" smtClean="0">
                <a:solidFill>
                  <a:schemeClr val="dk1"/>
                </a:solidFill>
              </a:rPr>
              <a:t> On-board USB ICDI </a:t>
            </a:r>
            <a:br>
              <a:rPr lang="en-US" sz="1600" dirty="0" smtClean="0">
                <a:solidFill>
                  <a:schemeClr val="dk1"/>
                </a:solidFill>
              </a:rPr>
            </a:br>
            <a:r>
              <a:rPr lang="en-US" sz="1600" dirty="0" smtClean="0">
                <a:solidFill>
                  <a:schemeClr val="dk1"/>
                </a:solidFill>
              </a:rPr>
              <a:t>    (In-Circuit Debug Interface) </a:t>
            </a:r>
          </a:p>
          <a:p>
            <a:pPr algn="l">
              <a:buClr>
                <a:schemeClr val="tx2"/>
              </a:buClr>
              <a:buSzPct val="75000"/>
              <a:buFont typeface="Wingdings" pitchFamily="2" charset="2"/>
              <a:buChar char="u"/>
            </a:pPr>
            <a:r>
              <a:rPr lang="en-US" sz="1600" dirty="0" smtClean="0">
                <a:solidFill>
                  <a:schemeClr val="dk1"/>
                </a:solidFill>
                <a:effectLst/>
              </a:rPr>
              <a:t> Micro AB USB port</a:t>
            </a:r>
          </a:p>
          <a:p>
            <a:pPr algn="l">
              <a:buClr>
                <a:schemeClr val="tx2"/>
              </a:buClr>
              <a:buSzPct val="75000"/>
              <a:buFont typeface="Wingdings" pitchFamily="2" charset="2"/>
              <a:buChar char="u"/>
            </a:pPr>
            <a:r>
              <a:rPr lang="en-US" sz="1600" dirty="0" smtClean="0">
                <a:solidFill>
                  <a:schemeClr val="dk1"/>
                </a:solidFill>
              </a:rPr>
              <a:t> Device/ICDI power switch</a:t>
            </a:r>
            <a:endParaRPr lang="en-US" sz="1600" dirty="0" smtClean="0">
              <a:solidFill>
                <a:schemeClr val="dk1"/>
              </a:solidFill>
              <a:effectLst/>
            </a:endParaRPr>
          </a:p>
          <a:p>
            <a:pPr algn="l">
              <a:buClr>
                <a:schemeClr val="tx2"/>
              </a:buClr>
              <a:buSzPct val="75000"/>
              <a:buFont typeface="Wingdings" pitchFamily="2" charset="2"/>
              <a:buChar char="u"/>
            </a:pPr>
            <a:r>
              <a:rPr lang="en-US" sz="1600" dirty="0" smtClean="0">
                <a:solidFill>
                  <a:schemeClr val="dk1"/>
                </a:solidFill>
                <a:effectLst/>
              </a:rPr>
              <a:t> BoosterPack XL </a:t>
            </a:r>
            <a:r>
              <a:rPr lang="en-US" sz="1600" dirty="0" err="1" smtClean="0">
                <a:solidFill>
                  <a:schemeClr val="dk1"/>
                </a:solidFill>
                <a:effectLst/>
              </a:rPr>
              <a:t>pinout</a:t>
            </a:r>
            <a:r>
              <a:rPr lang="en-US" sz="1600" dirty="0" smtClean="0">
                <a:solidFill>
                  <a:schemeClr val="dk1"/>
                </a:solidFill>
                <a:effectLst/>
              </a:rPr>
              <a:t> also supports </a:t>
            </a:r>
            <a:br>
              <a:rPr lang="en-US" sz="1600" dirty="0" smtClean="0">
                <a:solidFill>
                  <a:schemeClr val="dk1"/>
                </a:solidFill>
                <a:effectLst/>
              </a:rPr>
            </a:br>
            <a:r>
              <a:rPr lang="en-US" sz="1600" dirty="0" smtClean="0">
                <a:solidFill>
                  <a:schemeClr val="dk1"/>
                </a:solidFill>
                <a:effectLst/>
              </a:rPr>
              <a:t>    </a:t>
            </a:r>
            <a:r>
              <a:rPr lang="en-US" sz="1600" dirty="0" smtClean="0">
                <a:solidFill>
                  <a:schemeClr val="dk1"/>
                </a:solidFill>
                <a:effectLst/>
              </a:rPr>
              <a:t>legacy BoosterPack </a:t>
            </a:r>
            <a:r>
              <a:rPr lang="en-US" sz="1600" dirty="0" err="1" smtClean="0">
                <a:solidFill>
                  <a:schemeClr val="dk1"/>
                </a:solidFill>
                <a:effectLst/>
              </a:rPr>
              <a:t>pinout</a:t>
            </a:r>
            <a:endParaRPr lang="en-US" sz="1600" dirty="0" smtClean="0">
              <a:solidFill>
                <a:schemeClr val="dk1"/>
              </a:solidFill>
              <a:effectLst/>
            </a:endParaRPr>
          </a:p>
          <a:p>
            <a:pPr algn="l">
              <a:buClr>
                <a:schemeClr val="tx2"/>
              </a:buClr>
              <a:buSzPct val="75000"/>
              <a:buFont typeface="Wingdings" pitchFamily="2" charset="2"/>
              <a:buChar char="u"/>
            </a:pPr>
            <a:r>
              <a:rPr lang="en-US" sz="1600" dirty="0" smtClean="0">
                <a:solidFill>
                  <a:schemeClr val="dk1"/>
                </a:solidFill>
                <a:effectLst/>
              </a:rPr>
              <a:t> 2 user </a:t>
            </a:r>
            <a:r>
              <a:rPr lang="en-US" sz="1600" dirty="0" smtClean="0">
                <a:solidFill>
                  <a:schemeClr val="dk1"/>
                </a:solidFill>
                <a:effectLst/>
              </a:rPr>
              <a:t>pushbuttons </a:t>
            </a:r>
            <a:br>
              <a:rPr lang="en-US" sz="1600" dirty="0" smtClean="0">
                <a:solidFill>
                  <a:schemeClr val="dk1"/>
                </a:solidFill>
                <a:effectLst/>
              </a:rPr>
            </a:br>
            <a:r>
              <a:rPr lang="en-US" sz="1600" dirty="0" smtClean="0">
                <a:solidFill>
                  <a:schemeClr val="dk1"/>
                </a:solidFill>
                <a:effectLst/>
              </a:rPr>
              <a:t>    (SW2 is connected to the WAKE pin)</a:t>
            </a:r>
            <a:endParaRPr lang="en-US" sz="1600" dirty="0" smtClean="0">
              <a:solidFill>
                <a:schemeClr val="dk1"/>
              </a:solidFill>
              <a:effectLst/>
            </a:endParaRPr>
          </a:p>
          <a:p>
            <a:pPr algn="l">
              <a:buClr>
                <a:schemeClr val="tx2"/>
              </a:buClr>
              <a:buSzPct val="75000"/>
              <a:buFont typeface="Wingdings" pitchFamily="2" charset="2"/>
              <a:buChar char="u"/>
            </a:pPr>
            <a:r>
              <a:rPr lang="en-US" sz="1600" dirty="0" smtClean="0">
                <a:solidFill>
                  <a:schemeClr val="dk1"/>
                </a:solidFill>
              </a:rPr>
              <a:t> Reset button</a:t>
            </a:r>
            <a:endParaRPr lang="en-US" sz="1600" dirty="0" smtClean="0">
              <a:solidFill>
                <a:schemeClr val="dk1"/>
              </a:solidFill>
              <a:effectLst/>
            </a:endParaRPr>
          </a:p>
          <a:p>
            <a:pPr algn="l">
              <a:buClr>
                <a:schemeClr val="tx2"/>
              </a:buClr>
              <a:buSzPct val="75000"/>
              <a:buFont typeface="Wingdings" pitchFamily="2" charset="2"/>
              <a:buChar char="u"/>
            </a:pPr>
            <a:r>
              <a:rPr lang="en-US" sz="1600" dirty="0" smtClean="0">
                <a:solidFill>
                  <a:schemeClr val="dk1"/>
                </a:solidFill>
                <a:effectLst/>
              </a:rPr>
              <a:t> 3 user LEDs (1 tri-color device)</a:t>
            </a:r>
          </a:p>
          <a:p>
            <a:pPr algn="l">
              <a:buClr>
                <a:schemeClr val="tx2"/>
              </a:buClr>
              <a:buSzPct val="75000"/>
              <a:buFont typeface="Wingdings" pitchFamily="2" charset="2"/>
              <a:buChar char="u"/>
            </a:pPr>
            <a:r>
              <a:rPr lang="en-US" sz="1600" dirty="0" smtClean="0">
                <a:solidFill>
                  <a:schemeClr val="dk1"/>
                </a:solidFill>
              </a:rPr>
              <a:t> C</a:t>
            </a:r>
            <a:r>
              <a:rPr lang="en-US" sz="1600" dirty="0" smtClean="0">
                <a:solidFill>
                  <a:schemeClr val="dk1"/>
                </a:solidFill>
                <a:effectLst/>
              </a:rPr>
              <a:t>urrent measurement test points</a:t>
            </a:r>
          </a:p>
          <a:p>
            <a:pPr algn="l">
              <a:buClr>
                <a:schemeClr val="tx2"/>
              </a:buClr>
              <a:buSzPct val="75000"/>
              <a:buFont typeface="Wingdings" pitchFamily="2" charset="2"/>
              <a:buChar char="u"/>
            </a:pPr>
            <a:r>
              <a:rPr lang="en-US" sz="1600" dirty="0" smtClean="0">
                <a:solidFill>
                  <a:schemeClr val="dk1"/>
                </a:solidFill>
              </a:rPr>
              <a:t> 16MHz Main Oscillator crystal</a:t>
            </a:r>
          </a:p>
          <a:p>
            <a:pPr algn="l">
              <a:buClr>
                <a:schemeClr val="tx2"/>
              </a:buClr>
              <a:buSzPct val="75000"/>
              <a:buFont typeface="Wingdings" pitchFamily="2" charset="2"/>
              <a:buChar char="u"/>
            </a:pPr>
            <a:r>
              <a:rPr lang="en-US" sz="1600" dirty="0" smtClean="0">
                <a:solidFill>
                  <a:schemeClr val="dk1"/>
                </a:solidFill>
              </a:rPr>
              <a:t> 32kHz Real Time Clock crystal</a:t>
            </a:r>
          </a:p>
          <a:p>
            <a:pPr algn="l">
              <a:buClr>
                <a:schemeClr val="tx2"/>
              </a:buClr>
              <a:buSzPct val="75000"/>
              <a:buFont typeface="Wingdings" pitchFamily="2" charset="2"/>
              <a:buChar char="u"/>
            </a:pPr>
            <a:r>
              <a:rPr lang="en-US" sz="1600" dirty="0" smtClean="0">
                <a:solidFill>
                  <a:schemeClr val="dk1"/>
                </a:solidFill>
                <a:effectLst/>
              </a:rPr>
              <a:t> </a:t>
            </a:r>
            <a:r>
              <a:rPr lang="en-US" sz="1600" dirty="0" smtClean="0">
                <a:solidFill>
                  <a:schemeClr val="dk1"/>
                </a:solidFill>
              </a:rPr>
              <a:t>3.3V regulator</a:t>
            </a:r>
            <a:endParaRPr lang="en-US" sz="1600" dirty="0" smtClean="0">
              <a:solidFill>
                <a:schemeClr val="dk1"/>
              </a:solidFill>
              <a:effectLst/>
            </a:endParaRPr>
          </a:p>
          <a:p>
            <a:pPr algn="l">
              <a:buClr>
                <a:schemeClr val="tx2"/>
              </a:buClr>
              <a:buSzPct val="75000"/>
              <a:buFont typeface="Wingdings" pitchFamily="2" charset="2"/>
              <a:buChar char="u"/>
            </a:pPr>
            <a:r>
              <a:rPr lang="en-US" sz="1600" dirty="0" smtClean="0">
                <a:solidFill>
                  <a:schemeClr val="dk1"/>
                </a:solidFill>
              </a:rPr>
              <a:t> Support for multiple IDEs:</a:t>
            </a:r>
          </a:p>
        </p:txBody>
      </p:sp>
      <p:pic>
        <p:nvPicPr>
          <p:cNvPr id="6" name="Picture 40"/>
          <p:cNvPicPr>
            <a:picLocks noChangeArrowheads="1"/>
          </p:cNvPicPr>
          <p:nvPr/>
        </p:nvPicPr>
        <p:blipFill>
          <a:blip r:embed="rId3" cstate="print"/>
          <a:srcRect/>
          <a:stretch>
            <a:fillRect/>
          </a:stretch>
        </p:blipFill>
        <p:spPr bwMode="auto">
          <a:xfrm>
            <a:off x="2057400" y="6248400"/>
            <a:ext cx="628650" cy="381000"/>
          </a:xfrm>
          <a:prstGeom prst="rect">
            <a:avLst/>
          </a:prstGeom>
          <a:noFill/>
          <a:ln w="9525">
            <a:noFill/>
            <a:miter lim="800000"/>
            <a:headEnd/>
            <a:tailEnd/>
          </a:ln>
        </p:spPr>
      </p:pic>
      <p:pic>
        <p:nvPicPr>
          <p:cNvPr id="9" name="Picture 42"/>
          <p:cNvPicPr>
            <a:picLocks noChangeArrowheads="1"/>
          </p:cNvPicPr>
          <p:nvPr/>
        </p:nvPicPr>
        <p:blipFill>
          <a:blip r:embed="rId4" cstate="print"/>
          <a:srcRect/>
          <a:stretch>
            <a:fillRect/>
          </a:stretch>
        </p:blipFill>
        <p:spPr bwMode="auto">
          <a:xfrm>
            <a:off x="3276600" y="6342062"/>
            <a:ext cx="677863" cy="211138"/>
          </a:xfrm>
          <a:prstGeom prst="rect">
            <a:avLst/>
          </a:prstGeom>
          <a:noFill/>
          <a:ln w="9525">
            <a:noFill/>
            <a:miter lim="800000"/>
            <a:headEnd/>
            <a:tailEnd/>
          </a:ln>
        </p:spPr>
      </p:pic>
      <p:pic>
        <p:nvPicPr>
          <p:cNvPr id="11" name="Picture 43"/>
          <p:cNvPicPr>
            <a:picLocks noChangeArrowheads="1"/>
          </p:cNvPicPr>
          <p:nvPr/>
        </p:nvPicPr>
        <p:blipFill>
          <a:blip r:embed="rId5" cstate="print"/>
          <a:srcRect/>
          <a:stretch>
            <a:fillRect/>
          </a:stretch>
        </p:blipFill>
        <p:spPr bwMode="auto">
          <a:xfrm>
            <a:off x="2743200" y="6324600"/>
            <a:ext cx="525463" cy="209550"/>
          </a:xfrm>
          <a:prstGeom prst="rect">
            <a:avLst/>
          </a:prstGeom>
          <a:noFill/>
          <a:ln w="9525">
            <a:noFill/>
            <a:miter lim="800000"/>
            <a:headEnd/>
            <a:tailEnd/>
          </a:ln>
        </p:spPr>
      </p:pic>
      <p:pic>
        <p:nvPicPr>
          <p:cNvPr id="13" name="Picture 73"/>
          <p:cNvPicPr>
            <a:picLocks noChangeAspect="1" noChangeArrowheads="1"/>
          </p:cNvPicPr>
          <p:nvPr/>
        </p:nvPicPr>
        <p:blipFill>
          <a:blip r:embed="rId6" cstate="print"/>
          <a:srcRect/>
          <a:stretch>
            <a:fillRect/>
          </a:stretch>
        </p:blipFill>
        <p:spPr bwMode="auto">
          <a:xfrm>
            <a:off x="4114800" y="6232525"/>
            <a:ext cx="1066800" cy="396875"/>
          </a:xfrm>
          <a:prstGeom prst="rect">
            <a:avLst/>
          </a:prstGeom>
          <a:noFill/>
          <a:ln w="12700" algn="ctr">
            <a:noFill/>
            <a:miter lim="800000"/>
            <a:headEnd/>
            <a:tailEnd/>
          </a:ln>
        </p:spPr>
      </p:pic>
      <p:pic>
        <p:nvPicPr>
          <p:cNvPr id="14" name="Picture 13" descr="MentorEmbedded_brand_lg.jpg"/>
          <p:cNvPicPr>
            <a:picLocks noChangeAspect="1"/>
          </p:cNvPicPr>
          <p:nvPr/>
        </p:nvPicPr>
        <p:blipFill>
          <a:blip r:embed="rId7" cstate="print"/>
          <a:stretch>
            <a:fillRect/>
          </a:stretch>
        </p:blipFill>
        <p:spPr>
          <a:xfrm>
            <a:off x="457200" y="6172200"/>
            <a:ext cx="1490352" cy="433387"/>
          </a:xfrm>
          <a:prstGeom prst="rect">
            <a:avLst/>
          </a:prstGeom>
        </p:spPr>
      </p:pic>
      <p:sp>
        <p:nvSpPr>
          <p:cNvPr id="12" name="Leading Question"/>
          <p:cNvSpPr txBox="1"/>
          <p:nvPr/>
        </p:nvSpPr>
        <p:spPr>
          <a:xfrm>
            <a:off x="8402347" y="6562045"/>
            <a:ext cx="41838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Lab</a:t>
            </a:r>
            <a:r>
              <a:rPr lang="en-US" sz="1600" b="0" dirty="0" smtClean="0">
                <a:solidFill>
                  <a:srgbClr val="000000"/>
                </a:solidFill>
                <a:effectLst/>
                <a:latin typeface="Arial Narrow"/>
              </a:rPr>
              <a:t>...</a:t>
            </a:r>
          </a:p>
        </p:txBody>
      </p:sp>
      <p:pic>
        <p:nvPicPr>
          <p:cNvPr id="17" name="Picture 6" descr="C:\Users\a0192895\Documents\Workshop Tiva LaunchPad\PICS\Transparent TITivaLaunchpad2A.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0600" y="838200"/>
            <a:ext cx="4343400" cy="52947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Autofit/>
          </a:bodyPr>
          <a:lstStyle/>
          <a:p>
            <a:r>
              <a:rPr lang="en-US" dirty="0" err="1" smtClean="0">
                <a:solidFill>
                  <a:srgbClr val="FF0000"/>
                </a:solidFill>
              </a:rPr>
              <a:t>Microwire</a:t>
            </a:r>
            <a:r>
              <a:rPr lang="en-US" dirty="0" smtClean="0">
                <a:solidFill>
                  <a:srgbClr val="FF0000"/>
                </a:solidFill>
              </a:rPr>
              <a:t> Signal Formats</a:t>
            </a:r>
          </a:p>
        </p:txBody>
      </p:sp>
      <p:sp>
        <p:nvSpPr>
          <p:cNvPr id="8" name="Leading Question"/>
          <p:cNvSpPr txBox="1"/>
          <p:nvPr/>
        </p:nvSpPr>
        <p:spPr>
          <a:xfrm>
            <a:off x="8402347" y="6562045"/>
            <a:ext cx="41838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Lab...</a:t>
            </a:r>
          </a:p>
        </p:txBody>
      </p:sp>
      <p:sp>
        <p:nvSpPr>
          <p:cNvPr id="2" name="TextBox 1"/>
          <p:cNvSpPr txBox="1"/>
          <p:nvPr/>
        </p:nvSpPr>
        <p:spPr>
          <a:xfrm>
            <a:off x="416764" y="1233606"/>
            <a:ext cx="6072496" cy="1138773"/>
          </a:xfrm>
          <a:prstGeom prst="rect">
            <a:avLst/>
          </a:prstGeom>
          <a:noFill/>
        </p:spPr>
        <p:txBody>
          <a:bodyPr wrap="none" rtlCol="0" anchor="ctr" anchorCtr="0">
            <a:spAutoFit/>
          </a:bodyPr>
          <a:lstStyle/>
          <a:p>
            <a:pPr marL="342900" indent="-342900" algn="l">
              <a:buClr>
                <a:schemeClr val="tx2"/>
              </a:buClr>
              <a:buSzPct val="75000"/>
              <a:buFont typeface="Wingdings"/>
              <a:buChar char=""/>
            </a:pPr>
            <a:r>
              <a:rPr lang="en-US" b="0" dirty="0" smtClean="0">
                <a:solidFill>
                  <a:schemeClr val="dk1"/>
                </a:solidFill>
                <a:effectLst/>
              </a:rPr>
              <a:t>Four wire interface</a:t>
            </a:r>
          </a:p>
          <a:p>
            <a:pPr marL="342900" indent="-342900" algn="l">
              <a:buClr>
                <a:schemeClr val="tx2"/>
              </a:buClr>
              <a:buSzPct val="75000"/>
              <a:buFont typeface="Wingdings"/>
              <a:buChar char=""/>
            </a:pPr>
            <a:r>
              <a:rPr lang="en-US" b="0" dirty="0" smtClean="0">
                <a:solidFill>
                  <a:schemeClr val="dk1"/>
                </a:solidFill>
                <a:effectLst/>
              </a:rPr>
              <a:t>Similar to SPI, except transmission is half-duplex</a:t>
            </a:r>
          </a:p>
          <a:p>
            <a:pPr marL="342900" indent="-342900" algn="l">
              <a:buClr>
                <a:schemeClr val="tx2"/>
              </a:buClr>
              <a:buSzPct val="75000"/>
              <a:buFont typeface="Wingdings"/>
              <a:buChar char=""/>
            </a:pPr>
            <a:r>
              <a:rPr lang="en-US" b="0" dirty="0" smtClean="0">
                <a:solidFill>
                  <a:schemeClr val="dk1"/>
                </a:solidFill>
              </a:rPr>
              <a:t>Master – Slave message passing technique</a:t>
            </a:r>
            <a:endParaRPr lang="en-US" b="0" dirty="0" smtClean="0">
              <a:solidFill>
                <a:schemeClr val="dk1"/>
              </a:solidFill>
              <a:effectLst/>
            </a:endParaRPr>
          </a:p>
        </p:txBody>
      </p:sp>
      <p:sp>
        <p:nvSpPr>
          <p:cNvPr id="3" name="TextBox 2"/>
          <p:cNvSpPr txBox="1"/>
          <p:nvPr/>
        </p:nvSpPr>
        <p:spPr>
          <a:xfrm>
            <a:off x="321502" y="3460744"/>
            <a:ext cx="1196417" cy="738664"/>
          </a:xfrm>
          <a:prstGeom prst="rect">
            <a:avLst/>
          </a:prstGeom>
          <a:noFill/>
        </p:spPr>
        <p:txBody>
          <a:bodyPr wrap="none" rtlCol="0" anchor="ctr" anchorCtr="0">
            <a:spAutoFit/>
          </a:bodyPr>
          <a:lstStyle/>
          <a:p>
            <a:r>
              <a:rPr lang="en-US" dirty="0" smtClean="0">
                <a:solidFill>
                  <a:schemeClr val="dk1"/>
                </a:solidFill>
              </a:rPr>
              <a:t>Single</a:t>
            </a:r>
          </a:p>
          <a:p>
            <a:r>
              <a:rPr lang="en-US" dirty="0" smtClean="0">
                <a:solidFill>
                  <a:schemeClr val="dk1"/>
                </a:solidFill>
                <a:effectLst/>
              </a:rPr>
              <a:t>Transfer</a:t>
            </a:r>
          </a:p>
        </p:txBody>
      </p:sp>
      <p:sp>
        <p:nvSpPr>
          <p:cNvPr id="4" name="Rectangle 3"/>
          <p:cNvSpPr/>
          <p:nvPr/>
        </p:nvSpPr>
        <p:spPr bwMode="auto">
          <a:xfrm>
            <a:off x="340065" y="2971800"/>
            <a:ext cx="8346735" cy="1660490"/>
          </a:xfrm>
          <a:prstGeom prst="rect">
            <a:avLst/>
          </a:prstGeom>
          <a:no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rgbClr val="FF0000"/>
              </a:solidFill>
              <a:effectLst/>
              <a:latin typeface="Arial Narrow" pitchFamily="34" charset="0"/>
            </a:endParaRPr>
          </a:p>
        </p:txBody>
      </p:sp>
      <p:sp>
        <p:nvSpPr>
          <p:cNvPr id="9" name="TextBox 8"/>
          <p:cNvSpPr txBox="1"/>
          <p:nvPr/>
        </p:nvSpPr>
        <p:spPr>
          <a:xfrm>
            <a:off x="293661" y="5213344"/>
            <a:ext cx="1611339" cy="738664"/>
          </a:xfrm>
          <a:prstGeom prst="rect">
            <a:avLst/>
          </a:prstGeom>
          <a:noFill/>
        </p:spPr>
        <p:txBody>
          <a:bodyPr wrap="none" rtlCol="0" anchor="ctr" anchorCtr="0">
            <a:spAutoFit/>
          </a:bodyPr>
          <a:lstStyle/>
          <a:p>
            <a:r>
              <a:rPr lang="en-US" dirty="0" smtClean="0">
                <a:solidFill>
                  <a:schemeClr val="dk1"/>
                </a:solidFill>
                <a:effectLst/>
              </a:rPr>
              <a:t>Continuous</a:t>
            </a:r>
            <a:endParaRPr lang="en-US" dirty="0" smtClean="0">
              <a:solidFill>
                <a:schemeClr val="dk1"/>
              </a:solidFill>
            </a:endParaRPr>
          </a:p>
          <a:p>
            <a:r>
              <a:rPr lang="en-US" dirty="0" smtClean="0">
                <a:solidFill>
                  <a:schemeClr val="dk1"/>
                </a:solidFill>
                <a:effectLst/>
              </a:rPr>
              <a:t>Transfer</a:t>
            </a:r>
          </a:p>
        </p:txBody>
      </p:sp>
      <p:sp>
        <p:nvSpPr>
          <p:cNvPr id="11" name="Rectangle 10"/>
          <p:cNvSpPr/>
          <p:nvPr/>
        </p:nvSpPr>
        <p:spPr bwMode="auto">
          <a:xfrm>
            <a:off x="340065" y="4724400"/>
            <a:ext cx="8346735" cy="1660490"/>
          </a:xfrm>
          <a:prstGeom prst="rect">
            <a:avLst/>
          </a:prstGeom>
          <a:no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rgbClr val="FF0000"/>
              </a:solidFill>
              <a:effectLst/>
              <a:latin typeface="Arial Narrow"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226" y="3006087"/>
            <a:ext cx="6210827" cy="15919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357" y="4769133"/>
            <a:ext cx="6463243" cy="1581345"/>
          </a:xfrm>
          <a:prstGeom prst="rect">
            <a:avLst/>
          </a:prstGeom>
        </p:spPr>
      </p:pic>
    </p:spTree>
    <p:extLst>
      <p:ext uri="{BB962C8B-B14F-4D97-AF65-F5344CB8AC3E}">
        <p14:creationId xmlns:p14="http://schemas.microsoft.com/office/powerpoint/2010/main" val="55103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limex MSP430-LED8x8 BOOSTERPACK Development 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01832">
            <a:off x="7197860" y="2773918"/>
            <a:ext cx="1800225" cy="1962150"/>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Connector 41"/>
          <p:cNvCxnSpPr/>
          <p:nvPr/>
        </p:nvCxnSpPr>
        <p:spPr bwMode="auto">
          <a:xfrm flipH="1">
            <a:off x="3276600" y="2362200"/>
            <a:ext cx="1184367" cy="8709"/>
          </a:xfrm>
          <a:prstGeom prst="line">
            <a:avLst/>
          </a:prstGeom>
          <a:solidFill>
            <a:schemeClr val="accent1"/>
          </a:solidFill>
          <a:ln w="25400" cap="flat" cmpd="sng" algn="ctr">
            <a:solidFill>
              <a:schemeClr val="tx1"/>
            </a:solidFill>
            <a:prstDash val="solid"/>
            <a:round/>
            <a:headEnd type="none" w="sm" len="sm"/>
            <a:tailEnd type="none" w="sm" len="sm"/>
          </a:ln>
          <a:effectLst/>
        </p:spPr>
      </p:cxnSp>
      <p:sp>
        <p:nvSpPr>
          <p:cNvPr id="12" name="Rounded Rectangle 11"/>
          <p:cNvSpPr/>
          <p:nvPr/>
        </p:nvSpPr>
        <p:spPr bwMode="auto">
          <a:xfrm>
            <a:off x="609600" y="4038600"/>
            <a:ext cx="4038600" cy="19812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0482" name="Rectangle 2"/>
          <p:cNvSpPr>
            <a:spLocks noGrp="1" noChangeArrowheads="1"/>
          </p:cNvSpPr>
          <p:nvPr>
            <p:ph type="title"/>
          </p:nvPr>
        </p:nvSpPr>
        <p:spPr/>
        <p:txBody>
          <a:bodyPr>
            <a:normAutofit/>
          </a:bodyPr>
          <a:lstStyle/>
          <a:p>
            <a:r>
              <a:rPr lang="en-US" sz="2800" dirty="0" smtClean="0">
                <a:solidFill>
                  <a:srgbClr val="FF0000"/>
                </a:solidFill>
              </a:rPr>
              <a:t>Lab 11 : SPI Bus and the </a:t>
            </a:r>
            <a:r>
              <a:rPr lang="en-US" sz="2800" dirty="0" err="1" smtClean="0">
                <a:solidFill>
                  <a:srgbClr val="FF0000"/>
                </a:solidFill>
              </a:rPr>
              <a:t>Olimex</a:t>
            </a:r>
            <a:r>
              <a:rPr lang="en-US" sz="2800" dirty="0" smtClean="0">
                <a:solidFill>
                  <a:srgbClr val="FF0000"/>
                </a:solidFill>
              </a:rPr>
              <a:t> LED </a:t>
            </a:r>
            <a:r>
              <a:rPr lang="en-US" sz="2800" dirty="0" err="1" smtClean="0">
                <a:solidFill>
                  <a:srgbClr val="FF0000"/>
                </a:solidFill>
              </a:rPr>
              <a:t>Boosterpack</a:t>
            </a:r>
            <a:endParaRPr lang="en-US" sz="2800" dirty="0" smtClean="0">
              <a:solidFill>
                <a:srgbClr val="FF0000"/>
              </a:solidFill>
            </a:endParaRPr>
          </a:p>
        </p:txBody>
      </p:sp>
      <p:sp>
        <p:nvSpPr>
          <p:cNvPr id="20484" name="Text Box 4"/>
          <p:cNvSpPr txBox="1">
            <a:spLocks noChangeArrowheads="1"/>
          </p:cNvSpPr>
          <p:nvPr/>
        </p:nvSpPr>
        <p:spPr bwMode="auto">
          <a:xfrm>
            <a:off x="617788" y="4101678"/>
            <a:ext cx="3929281" cy="1837426"/>
          </a:xfrm>
          <a:prstGeom prst="rect">
            <a:avLst/>
          </a:prstGeom>
          <a:noFill/>
          <a:ln w="12700" algn="ctr">
            <a:noFill/>
            <a:miter lim="800000"/>
            <a:headEnd/>
            <a:tailEnd/>
          </a:ln>
        </p:spPr>
        <p:txBody>
          <a:bodyPr wrap="none" anchorCtr="1">
            <a:spAutoFit/>
          </a:bodyPr>
          <a:lstStyle/>
          <a:p>
            <a:pPr marL="342900" indent="-342900" algn="l">
              <a:buClr>
                <a:schemeClr val="tx2"/>
              </a:buClr>
              <a:buSzPct val="75000"/>
              <a:buFont typeface="Wingdings" pitchFamily="2" charset="2"/>
              <a:buChar char="u"/>
            </a:pPr>
            <a:r>
              <a:rPr lang="en-US" sz="1800" b="0" dirty="0" smtClean="0"/>
              <a:t>Carefully install pin-modified </a:t>
            </a:r>
            <a:br>
              <a:rPr lang="en-US" sz="1800" b="0" dirty="0" smtClean="0"/>
            </a:br>
            <a:r>
              <a:rPr lang="en-US" sz="1800" b="0" dirty="0" smtClean="0"/>
              <a:t>Olimex BoosterPack</a:t>
            </a:r>
          </a:p>
          <a:p>
            <a:pPr marL="342900" indent="-342900" algn="l">
              <a:buClr>
                <a:schemeClr val="tx2"/>
              </a:buClr>
              <a:buSzPct val="75000"/>
              <a:buFont typeface="Wingdings" pitchFamily="2" charset="2"/>
              <a:buChar char="u"/>
            </a:pPr>
            <a:r>
              <a:rPr lang="en-US" sz="1800" b="0" dirty="0" smtClean="0"/>
              <a:t>Run faces program (</a:t>
            </a:r>
            <a:r>
              <a:rPr lang="en-US" sz="1800" b="0" dirty="0" err="1" smtClean="0"/>
              <a:t>SoftSSI</a:t>
            </a:r>
            <a:r>
              <a:rPr lang="en-US" sz="1800" b="0" dirty="0" smtClean="0"/>
              <a:t>)</a:t>
            </a:r>
          </a:p>
          <a:p>
            <a:pPr marL="342900" indent="-342900" algn="l">
              <a:buClr>
                <a:schemeClr val="tx2"/>
              </a:buClr>
              <a:buSzPct val="75000"/>
              <a:buFont typeface="Wingdings" pitchFamily="2" charset="2"/>
              <a:buChar char="u"/>
            </a:pPr>
            <a:r>
              <a:rPr lang="en-US" sz="1800" b="0" dirty="0" smtClean="0"/>
              <a:t>Carefully install proto-board </a:t>
            </a:r>
            <a:br>
              <a:rPr lang="en-US" sz="1800" b="0" dirty="0" smtClean="0"/>
            </a:br>
            <a:r>
              <a:rPr lang="en-US" sz="1800" b="0" dirty="0" smtClean="0"/>
              <a:t>modified Olimex BoosterPack</a:t>
            </a:r>
          </a:p>
          <a:p>
            <a:pPr marL="342900" indent="-342900" algn="l">
              <a:buClr>
                <a:schemeClr val="tx2"/>
              </a:buClr>
              <a:buSzPct val="75000"/>
              <a:buFont typeface="Wingdings" pitchFamily="2" charset="2"/>
              <a:buChar char="u"/>
            </a:pPr>
            <a:r>
              <a:rPr lang="en-US" sz="1800" b="0" dirty="0" smtClean="0"/>
              <a:t>Create program to utilize SSI SPI</a:t>
            </a:r>
            <a:endParaRPr lang="en-US" sz="1800" b="1" dirty="0"/>
          </a:p>
        </p:txBody>
      </p:sp>
      <p:cxnSp>
        <p:nvCxnSpPr>
          <p:cNvPr id="56" name="Straight Connector 55"/>
          <p:cNvCxnSpPr/>
          <p:nvPr/>
        </p:nvCxnSpPr>
        <p:spPr bwMode="auto">
          <a:xfrm>
            <a:off x="4448933" y="1951843"/>
            <a:ext cx="0" cy="410357"/>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2058" name="Picture 10" descr="http://us.toshiba.com/images/showcase/products/satellite-a505-s6033-laptop.png"/>
          <p:cNvPicPr>
            <a:picLocks noChangeAspect="1" noChangeArrowheads="1"/>
          </p:cNvPicPr>
          <p:nvPr/>
        </p:nvPicPr>
        <p:blipFill>
          <a:blip r:embed="rId4" cstate="print"/>
          <a:srcRect/>
          <a:stretch>
            <a:fillRect/>
          </a:stretch>
        </p:blipFill>
        <p:spPr bwMode="auto">
          <a:xfrm>
            <a:off x="838200" y="1752600"/>
            <a:ext cx="3117464" cy="2153301"/>
          </a:xfrm>
          <a:prstGeom prst="rect">
            <a:avLst/>
          </a:prstGeom>
          <a:noFill/>
        </p:spPr>
      </p:pic>
      <p:sp>
        <p:nvSpPr>
          <p:cNvPr id="60" name="TextBox 59"/>
          <p:cNvSpPr txBox="1"/>
          <p:nvPr/>
        </p:nvSpPr>
        <p:spPr>
          <a:xfrm>
            <a:off x="3581400" y="1566446"/>
            <a:ext cx="3294493" cy="338554"/>
          </a:xfrm>
          <a:prstGeom prst="rect">
            <a:avLst/>
          </a:prstGeom>
          <a:noFill/>
        </p:spPr>
        <p:txBody>
          <a:bodyPr wrap="none" rtlCol="0" anchor="ctr" anchorCtr="1">
            <a:spAutoFit/>
          </a:bodyPr>
          <a:lstStyle/>
          <a:p>
            <a:r>
              <a:rPr lang="en-US" sz="2000" b="0" dirty="0" smtClean="0">
                <a:solidFill>
                  <a:schemeClr val="dk1"/>
                </a:solidFill>
                <a:effectLst/>
              </a:rPr>
              <a:t>USB Emulation Connection</a:t>
            </a:r>
          </a:p>
        </p:txBody>
      </p:sp>
      <p:cxnSp>
        <p:nvCxnSpPr>
          <p:cNvPr id="58" name="Straight Arrow Connector 57"/>
          <p:cNvCxnSpPr/>
          <p:nvPr/>
        </p:nvCxnSpPr>
        <p:spPr bwMode="auto">
          <a:xfrm flipH="1">
            <a:off x="5562600" y="1944328"/>
            <a:ext cx="5697" cy="304800"/>
          </a:xfrm>
          <a:prstGeom prst="straightConnector1">
            <a:avLst/>
          </a:prstGeom>
          <a:solidFill>
            <a:schemeClr val="accent1"/>
          </a:solidFill>
          <a:ln w="25400" cap="flat" cmpd="sng" algn="ctr">
            <a:solidFill>
              <a:schemeClr val="tx1"/>
            </a:solidFill>
            <a:prstDash val="solid"/>
            <a:round/>
            <a:headEnd type="none" w="sm" len="sm"/>
            <a:tailEnd type="triangle" w="lg" len="med"/>
          </a:ln>
          <a:effectLst/>
        </p:spPr>
      </p:cxnSp>
      <p:cxnSp>
        <p:nvCxnSpPr>
          <p:cNvPr id="28" name="Straight Connector 27"/>
          <p:cNvCxnSpPr/>
          <p:nvPr/>
        </p:nvCxnSpPr>
        <p:spPr bwMode="auto">
          <a:xfrm>
            <a:off x="4436267" y="1951843"/>
            <a:ext cx="1132030" cy="0"/>
          </a:xfrm>
          <a:prstGeom prst="line">
            <a:avLst/>
          </a:prstGeom>
          <a:solidFill>
            <a:schemeClr val="accent1"/>
          </a:solidFill>
          <a:ln w="25400" cap="flat" cmpd="sng" algn="ctr">
            <a:solidFill>
              <a:schemeClr val="tx1"/>
            </a:solidFill>
            <a:prstDash val="solid"/>
            <a:round/>
            <a:headEnd type="none" w="sm" len="sm"/>
            <a:tailEnd type="none" w="sm" len="sm"/>
          </a:ln>
          <a:effectLst/>
        </p:spPr>
      </p:cxnSp>
      <p:sp>
        <p:nvSpPr>
          <p:cNvPr id="15" name="Leading Question"/>
          <p:cNvSpPr txBox="1"/>
          <p:nvPr/>
        </p:nvSpPr>
        <p:spPr>
          <a:xfrm>
            <a:off x="8057702" y="6562045"/>
            <a:ext cx="76302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Agenda ...</a:t>
            </a:r>
          </a:p>
        </p:txBody>
      </p:sp>
      <p:pic>
        <p:nvPicPr>
          <p:cNvPr id="17" name="Picture 6" descr="C:\Users\a0192895\Documents\Workshop Tiva LaunchPad\PICS\Transparent TITivaLaunchpad2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2119037"/>
            <a:ext cx="2684031" cy="327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635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Agenda</a:t>
            </a:r>
            <a:endParaRPr lang="en-US" dirty="0">
              <a:solidFill>
                <a:srgbClr val="FF0000"/>
              </a:solidFill>
            </a:endParaRPr>
          </a:p>
        </p:txBody>
      </p:sp>
      <p:sp>
        <p:nvSpPr>
          <p:cNvPr id="8" name="Leading Question"/>
          <p:cNvSpPr txBox="1"/>
          <p:nvPr/>
        </p:nvSpPr>
        <p:spPr>
          <a:xfrm>
            <a:off x="8019230" y="6562045"/>
            <a:ext cx="801501" cy="196977"/>
          </a:xfrm>
          <a:prstGeom prst="rect">
            <a:avLst/>
          </a:prstGeom>
          <a:noFill/>
        </p:spPr>
        <p:txBody>
          <a:bodyPr vert="horz" wrap="none" lIns="0" tIns="0" rIns="0" bIns="0" rtlCol="0" anchor="b" anchorCtr="0">
            <a:spAutoFit/>
          </a:bodyPr>
          <a:lstStyle/>
          <a:p>
            <a:pPr algn="r">
              <a:spcBef>
                <a:spcPct val="0"/>
              </a:spcBef>
            </a:pPr>
            <a:r>
              <a:rPr lang="en-US" sz="1600" b="0" dirty="0">
                <a:solidFill>
                  <a:srgbClr val="000000"/>
                </a:solidFill>
                <a:latin typeface="Arial Narrow"/>
              </a:rPr>
              <a:t>F</a:t>
            </a:r>
            <a:r>
              <a:rPr lang="en-US" sz="1600" b="0" dirty="0" smtClean="0">
                <a:solidFill>
                  <a:srgbClr val="000000"/>
                </a:solidFill>
                <a:latin typeface="Arial Narrow"/>
              </a:rPr>
              <a:t>eatures...</a:t>
            </a:r>
          </a:p>
        </p:txBody>
      </p:sp>
      <p:sp>
        <p:nvSpPr>
          <p:cNvPr id="9" name="Rounded Rectangle 8"/>
          <p:cNvSpPr/>
          <p:nvPr/>
        </p:nvSpPr>
        <p:spPr bwMode="auto">
          <a:xfrm>
            <a:off x="3048000" y="4683284"/>
            <a:ext cx="914400" cy="310176"/>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0" name="Text Box 4"/>
          <p:cNvSpPr txBox="1">
            <a:spLocks noChangeArrowheads="1"/>
          </p:cNvSpPr>
          <p:nvPr/>
        </p:nvSpPr>
        <p:spPr bwMode="auto">
          <a:xfrm>
            <a:off x="152400" y="1060132"/>
            <a:ext cx="6705600" cy="5416868"/>
          </a:xfrm>
          <a:prstGeom prst="rect">
            <a:avLst/>
          </a:prstGeom>
          <a:noFill/>
          <a:ln w="25400" algn="ctr">
            <a:noFill/>
            <a:miter lim="800000"/>
            <a:headEnd/>
            <a:tailEnd/>
          </a:ln>
        </p:spPr>
        <p:txBody>
          <a:bodyPr wrap="square">
            <a:spAutoFit/>
          </a:bodyPr>
          <a:lstStyle/>
          <a:p>
            <a:pPr>
              <a:lnSpc>
                <a:spcPct val="60000"/>
              </a:lnSpc>
            </a:pPr>
            <a:r>
              <a:rPr lang="en-US" b="0" dirty="0">
                <a:solidFill>
                  <a:srgbClr val="000000"/>
                </a:solidFill>
              </a:rPr>
              <a:t>Introduction to </a:t>
            </a:r>
            <a:r>
              <a:rPr lang="en-US" b="0" dirty="0" smtClean="0">
                <a:solidFill>
                  <a:srgbClr val="000000"/>
                </a:solidFill>
              </a:rPr>
              <a:t>ARM</a:t>
            </a:r>
            <a:r>
              <a:rPr lang="en-US" b="0" baseline="30000" dirty="0" smtClean="0">
                <a:solidFill>
                  <a:srgbClr val="000000"/>
                </a:solidFill>
              </a:rPr>
              <a:t>®</a:t>
            </a:r>
            <a:r>
              <a:rPr lang="en-US" b="0" dirty="0" smtClean="0">
                <a:solidFill>
                  <a:srgbClr val="000000"/>
                </a:solidFill>
              </a:rPr>
              <a:t> Cortex™-M4F </a:t>
            </a:r>
            <a:r>
              <a:rPr lang="en-US" b="0" dirty="0">
                <a:solidFill>
                  <a:srgbClr val="000000"/>
                </a:solidFill>
              </a:rPr>
              <a:t>and Peripherals</a:t>
            </a:r>
          </a:p>
          <a:p>
            <a:pPr>
              <a:lnSpc>
                <a:spcPct val="60000"/>
              </a:lnSpc>
            </a:pPr>
            <a:r>
              <a:rPr lang="en-US" b="0" dirty="0">
                <a:solidFill>
                  <a:srgbClr val="000000"/>
                </a:solidFill>
              </a:rPr>
              <a:t>Code Composer Studio</a:t>
            </a:r>
          </a:p>
          <a:p>
            <a:pPr>
              <a:lnSpc>
                <a:spcPct val="60000"/>
              </a:lnSpc>
            </a:pPr>
            <a:r>
              <a:rPr lang="en-US" b="0" dirty="0">
                <a:solidFill>
                  <a:srgbClr val="000000"/>
                </a:solidFill>
              </a:rPr>
              <a:t>Introduction to </a:t>
            </a:r>
            <a:r>
              <a:rPr lang="en-US" b="0" dirty="0" smtClean="0">
                <a:solidFill>
                  <a:srgbClr val="000000"/>
                </a:solidFill>
              </a:rPr>
              <a:t>TivaWare™, Initialization </a:t>
            </a:r>
            <a:r>
              <a:rPr lang="en-US" b="0" dirty="0">
                <a:solidFill>
                  <a:srgbClr val="000000"/>
                </a:solidFill>
              </a:rPr>
              <a:t>and GPIO</a:t>
            </a:r>
          </a:p>
          <a:p>
            <a:pPr>
              <a:lnSpc>
                <a:spcPct val="60000"/>
              </a:lnSpc>
            </a:pPr>
            <a:r>
              <a:rPr lang="en-US" b="0" dirty="0" smtClean="0">
                <a:solidFill>
                  <a:srgbClr val="000000"/>
                </a:solidFill>
              </a:rPr>
              <a:t>Interrupts and the Timers</a:t>
            </a:r>
            <a:endParaRPr lang="en-US" b="0" dirty="0">
              <a:solidFill>
                <a:srgbClr val="000000"/>
              </a:solidFill>
            </a:endParaRPr>
          </a:p>
          <a:p>
            <a:pPr>
              <a:lnSpc>
                <a:spcPct val="60000"/>
              </a:lnSpc>
            </a:pPr>
            <a:r>
              <a:rPr lang="en-US" b="0" dirty="0" smtClean="0">
                <a:solidFill>
                  <a:srgbClr val="000000"/>
                </a:solidFill>
              </a:rPr>
              <a:t>ADC12</a:t>
            </a:r>
            <a:endParaRPr lang="en-US" b="0" dirty="0">
              <a:solidFill>
                <a:srgbClr val="000000"/>
              </a:solidFill>
            </a:endParaRPr>
          </a:p>
          <a:p>
            <a:pPr>
              <a:lnSpc>
                <a:spcPct val="60000"/>
              </a:lnSpc>
            </a:pPr>
            <a:r>
              <a:rPr lang="en-US" b="0" dirty="0" smtClean="0">
                <a:solidFill>
                  <a:srgbClr val="000000"/>
                </a:solidFill>
              </a:rPr>
              <a:t>Hibernation Module</a:t>
            </a:r>
          </a:p>
          <a:p>
            <a:pPr>
              <a:lnSpc>
                <a:spcPct val="60000"/>
              </a:lnSpc>
            </a:pPr>
            <a:r>
              <a:rPr lang="en-US" b="0" dirty="0" smtClean="0">
                <a:solidFill>
                  <a:srgbClr val="000000"/>
                </a:solidFill>
              </a:rPr>
              <a:t>USB</a:t>
            </a:r>
          </a:p>
          <a:p>
            <a:pPr>
              <a:lnSpc>
                <a:spcPct val="60000"/>
              </a:lnSpc>
            </a:pPr>
            <a:r>
              <a:rPr lang="en-US" b="0" dirty="0" smtClean="0">
                <a:solidFill>
                  <a:srgbClr val="000000"/>
                </a:solidFill>
              </a:rPr>
              <a:t>Memory and Security</a:t>
            </a:r>
          </a:p>
          <a:p>
            <a:pPr>
              <a:lnSpc>
                <a:spcPct val="60000"/>
              </a:lnSpc>
            </a:pPr>
            <a:r>
              <a:rPr lang="en-US" b="0" dirty="0" smtClean="0">
                <a:solidFill>
                  <a:srgbClr val="000000"/>
                </a:solidFill>
              </a:rPr>
              <a:t>Floating-Point</a:t>
            </a:r>
          </a:p>
          <a:p>
            <a:pPr>
              <a:lnSpc>
                <a:spcPct val="60000"/>
              </a:lnSpc>
            </a:pPr>
            <a:r>
              <a:rPr lang="en-US" b="0" dirty="0" err="1" smtClean="0">
                <a:solidFill>
                  <a:srgbClr val="000000"/>
                </a:solidFill>
              </a:rPr>
              <a:t>BoosterPacks</a:t>
            </a:r>
            <a:r>
              <a:rPr lang="en-US" b="0" dirty="0" smtClean="0">
                <a:solidFill>
                  <a:srgbClr val="000000"/>
                </a:solidFill>
              </a:rPr>
              <a:t> and </a:t>
            </a:r>
            <a:r>
              <a:rPr lang="en-US" b="0" dirty="0" err="1" smtClean="0">
                <a:solidFill>
                  <a:srgbClr val="000000"/>
                </a:solidFill>
              </a:rPr>
              <a:t>grLib</a:t>
            </a:r>
            <a:endParaRPr lang="en-US" b="0" dirty="0" smtClean="0">
              <a:solidFill>
                <a:srgbClr val="000000"/>
              </a:solidFill>
            </a:endParaRPr>
          </a:p>
          <a:p>
            <a:pPr>
              <a:lnSpc>
                <a:spcPct val="60000"/>
              </a:lnSpc>
            </a:pPr>
            <a:r>
              <a:rPr lang="en-US" b="0" dirty="0" smtClean="0">
                <a:solidFill>
                  <a:srgbClr val="000000"/>
                </a:solidFill>
              </a:rPr>
              <a:t>Synchronous Serial Interface</a:t>
            </a:r>
          </a:p>
          <a:p>
            <a:pPr>
              <a:lnSpc>
                <a:spcPct val="60000"/>
              </a:lnSpc>
            </a:pPr>
            <a:r>
              <a:rPr lang="en-US" dirty="0" smtClean="0">
                <a:solidFill>
                  <a:srgbClr val="000000"/>
                </a:solidFill>
              </a:rPr>
              <a:t>UART</a:t>
            </a:r>
          </a:p>
          <a:p>
            <a:pPr>
              <a:lnSpc>
                <a:spcPct val="60000"/>
              </a:lnSpc>
            </a:pPr>
            <a:r>
              <a:rPr lang="en-US" b="0" dirty="0" smtClean="0">
                <a:solidFill>
                  <a:srgbClr val="000000"/>
                </a:solidFill>
              </a:rPr>
              <a:t>µDMA</a:t>
            </a:r>
          </a:p>
          <a:p>
            <a:pPr>
              <a:lnSpc>
                <a:spcPct val="60000"/>
              </a:lnSpc>
            </a:pPr>
            <a:r>
              <a:rPr lang="en-US" b="0" dirty="0" smtClean="0">
                <a:solidFill>
                  <a:srgbClr val="000000"/>
                </a:solidFill>
              </a:rPr>
              <a:t>Sensor Hub</a:t>
            </a:r>
          </a:p>
          <a:p>
            <a:pPr>
              <a:lnSpc>
                <a:spcPct val="60000"/>
              </a:lnSpc>
            </a:pPr>
            <a:r>
              <a:rPr lang="en-US" b="0" dirty="0" smtClean="0">
                <a:solidFill>
                  <a:srgbClr val="000000"/>
                </a:solidFill>
              </a:rPr>
              <a:t>PWM</a:t>
            </a:r>
            <a:endParaRPr lang="en-US" b="0" dirty="0">
              <a:solidFill>
                <a:srgbClr val="000000"/>
              </a:solidFill>
            </a:endParaRPr>
          </a:p>
          <a:p>
            <a:endParaRPr lang="en-US" dirty="0" smtClean="0">
              <a:solidFill>
                <a:srgbClr val="000000"/>
              </a:solidFill>
            </a:endParaRPr>
          </a:p>
        </p:txBody>
      </p:sp>
      <p:pic>
        <p:nvPicPr>
          <p:cNvPr id="11"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28800"/>
            <a:ext cx="3355291" cy="4090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3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6" name="Rectangle 78"/>
          <p:cNvSpPr>
            <a:spLocks noGrp="1" noChangeArrowheads="1"/>
          </p:cNvSpPr>
          <p:nvPr>
            <p:ph type="title"/>
          </p:nvPr>
        </p:nvSpPr>
        <p:spPr/>
        <p:txBody>
          <a:bodyPr/>
          <a:lstStyle/>
          <a:p>
            <a:r>
              <a:rPr lang="en-US" dirty="0" smtClean="0"/>
              <a:t>UART Features</a:t>
            </a:r>
            <a:endParaRPr lang="en-US" dirty="0"/>
          </a:p>
        </p:txBody>
      </p:sp>
      <p:sp>
        <p:nvSpPr>
          <p:cNvPr id="5" name="Content Placeholder 4"/>
          <p:cNvSpPr>
            <a:spLocks noGrp="1"/>
          </p:cNvSpPr>
          <p:nvPr>
            <p:ph idx="1"/>
          </p:nvPr>
        </p:nvSpPr>
        <p:spPr>
          <a:xfrm>
            <a:off x="457200" y="761999"/>
            <a:ext cx="8229600" cy="5835385"/>
          </a:xfrm>
        </p:spPr>
        <p:txBody>
          <a:bodyPr>
            <a:noAutofit/>
          </a:bodyPr>
          <a:lstStyle/>
          <a:p>
            <a:r>
              <a:rPr lang="en-US" sz="2400" dirty="0" smtClean="0"/>
              <a:t>Separate 16x8 bit transmit and receive FIFOs</a:t>
            </a:r>
          </a:p>
          <a:p>
            <a:r>
              <a:rPr lang="en-US" sz="2400" dirty="0" smtClean="0"/>
              <a:t>Programmable baud rate generator</a:t>
            </a:r>
          </a:p>
          <a:p>
            <a:r>
              <a:rPr lang="en-US" sz="2400" dirty="0" smtClean="0"/>
              <a:t>Auto generation and stripping of start, stop, and parity bits</a:t>
            </a:r>
          </a:p>
          <a:p>
            <a:r>
              <a:rPr lang="en-US" sz="2400" dirty="0" smtClean="0"/>
              <a:t>Line break generation and detection</a:t>
            </a:r>
          </a:p>
          <a:p>
            <a:r>
              <a:rPr lang="en-US" sz="2400" dirty="0" smtClean="0"/>
              <a:t>Programmable serial interface</a:t>
            </a:r>
          </a:p>
          <a:p>
            <a:pPr lvl="1"/>
            <a:r>
              <a:rPr lang="en-US" sz="2000" dirty="0" smtClean="0"/>
              <a:t>5, 6, 7, or 8 data bits</a:t>
            </a:r>
          </a:p>
          <a:p>
            <a:pPr lvl="1"/>
            <a:r>
              <a:rPr lang="en-US" sz="2000" dirty="0" smtClean="0"/>
              <a:t>even, odd, stick, or no parity bits</a:t>
            </a:r>
          </a:p>
          <a:p>
            <a:pPr lvl="1"/>
            <a:r>
              <a:rPr lang="en-US" sz="2000" dirty="0" smtClean="0"/>
              <a:t>1 or 2 stop bits</a:t>
            </a:r>
          </a:p>
          <a:p>
            <a:pPr lvl="1"/>
            <a:r>
              <a:rPr lang="en-US" sz="2000" dirty="0" smtClean="0"/>
              <a:t>baud rate generation, from DC to processor clock/16</a:t>
            </a:r>
          </a:p>
          <a:p>
            <a:r>
              <a:rPr lang="en-US" sz="2400" dirty="0" smtClean="0"/>
              <a:t>Modem flow control on UART1 (RTS/CTS)</a:t>
            </a:r>
          </a:p>
          <a:p>
            <a:r>
              <a:rPr lang="en-US" sz="2400" dirty="0" smtClean="0"/>
              <a:t>IrDA and </a:t>
            </a:r>
            <a:r>
              <a:rPr lang="en-US" sz="2400" dirty="0"/>
              <a:t>EIA-495 9-bit </a:t>
            </a:r>
            <a:r>
              <a:rPr lang="en-US" sz="2400" dirty="0" smtClean="0"/>
              <a:t>protocols</a:t>
            </a:r>
            <a:endParaRPr lang="en-US" sz="2400" dirty="0"/>
          </a:p>
          <a:p>
            <a:r>
              <a:rPr lang="en-US" sz="2400" dirty="0" smtClean="0"/>
              <a:t>µDMA support</a:t>
            </a:r>
          </a:p>
        </p:txBody>
      </p:sp>
      <p:sp>
        <p:nvSpPr>
          <p:cNvPr id="4" name="Leading Question"/>
          <p:cNvSpPr txBox="1"/>
          <p:nvPr/>
        </p:nvSpPr>
        <p:spPr>
          <a:xfrm>
            <a:off x="7589625" y="6562045"/>
            <a:ext cx="1231106"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Block Diagram...</a:t>
            </a:r>
          </a:p>
        </p:txBody>
      </p:sp>
    </p:spTree>
    <p:custDataLst>
      <p:tags r:id="rId1"/>
    </p:custDataLst>
    <p:extLst>
      <p:ext uri="{BB962C8B-B14F-4D97-AF65-F5344CB8AC3E}">
        <p14:creationId xmlns:p14="http://schemas.microsoft.com/office/powerpoint/2010/main" val="245577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6" name="Rectangle 78"/>
          <p:cNvSpPr>
            <a:spLocks noGrp="1" noChangeArrowheads="1"/>
          </p:cNvSpPr>
          <p:nvPr>
            <p:ph type="title"/>
          </p:nvPr>
        </p:nvSpPr>
        <p:spPr/>
        <p:txBody>
          <a:bodyPr/>
          <a:lstStyle/>
          <a:p>
            <a:r>
              <a:rPr lang="en-US" dirty="0" smtClean="0"/>
              <a:t>Block Diagram</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245" y="951979"/>
            <a:ext cx="7019994" cy="557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eading Question"/>
          <p:cNvSpPr txBox="1"/>
          <p:nvPr/>
        </p:nvSpPr>
        <p:spPr>
          <a:xfrm>
            <a:off x="7487033" y="6562045"/>
            <a:ext cx="1333698"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Basic Operation...</a:t>
            </a:r>
          </a:p>
        </p:txBody>
      </p:sp>
    </p:spTree>
    <p:custDataLst>
      <p:tags r:id="rId1"/>
    </p:custDataLst>
    <p:extLst>
      <p:ext uri="{BB962C8B-B14F-4D97-AF65-F5344CB8AC3E}">
        <p14:creationId xmlns:p14="http://schemas.microsoft.com/office/powerpoint/2010/main" val="92140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6" name="Rectangle 78"/>
          <p:cNvSpPr>
            <a:spLocks noGrp="1" noChangeArrowheads="1"/>
          </p:cNvSpPr>
          <p:nvPr>
            <p:ph type="title"/>
          </p:nvPr>
        </p:nvSpPr>
        <p:spPr/>
        <p:txBody>
          <a:bodyPr/>
          <a:lstStyle/>
          <a:p>
            <a:r>
              <a:rPr lang="en-US" dirty="0" smtClean="0"/>
              <a:t>Basic Operation</a:t>
            </a:r>
            <a:endParaRPr lang="en-US" dirty="0"/>
          </a:p>
        </p:txBody>
      </p:sp>
      <p:sp>
        <p:nvSpPr>
          <p:cNvPr id="5" name="Content Placeholder 4"/>
          <p:cNvSpPr>
            <a:spLocks noGrp="1"/>
          </p:cNvSpPr>
          <p:nvPr>
            <p:ph idx="1"/>
          </p:nvPr>
        </p:nvSpPr>
        <p:spPr/>
        <p:txBody>
          <a:bodyPr>
            <a:normAutofit fontScale="77500" lnSpcReduction="20000"/>
          </a:bodyPr>
          <a:lstStyle/>
          <a:p>
            <a:r>
              <a:rPr lang="en-US" dirty="0" smtClean="0"/>
              <a:t>Initialize the UART</a:t>
            </a:r>
          </a:p>
          <a:p>
            <a:pPr lvl="1"/>
            <a:r>
              <a:rPr lang="en-US" dirty="0" smtClean="0"/>
              <a:t>Enable the UART peripheral, e.g.</a:t>
            </a:r>
          </a:p>
          <a:p>
            <a:pPr marL="914400" lvl="2" indent="0">
              <a:buNone/>
            </a:pPr>
            <a:r>
              <a:rPr lang="en-US" sz="1800" dirty="0" err="1" smtClean="0">
                <a:latin typeface="Courier New" pitchFamily="49" charset="0"/>
                <a:cs typeface="Courier New" pitchFamily="49" charset="0"/>
              </a:rPr>
              <a:t>SysCtlPeripheralEnable</a:t>
            </a:r>
            <a:r>
              <a:rPr lang="en-US" sz="1800" dirty="0" smtClean="0">
                <a:latin typeface="Courier New" pitchFamily="49" charset="0"/>
                <a:cs typeface="Courier New" pitchFamily="49" charset="0"/>
              </a:rPr>
              <a:t>(SYSCTL_PERIPH_UART0</a:t>
            </a:r>
            <a:r>
              <a:rPr lang="en-US" sz="1800" dirty="0">
                <a:latin typeface="Courier New" pitchFamily="49" charset="0"/>
                <a:cs typeface="Courier New" pitchFamily="49" charset="0"/>
              </a:rPr>
              <a:t>);</a:t>
            </a:r>
          </a:p>
          <a:p>
            <a:pPr marL="914400" lvl="2" indent="0">
              <a:buNone/>
            </a:pPr>
            <a:r>
              <a:rPr lang="en-US" sz="1800" dirty="0" err="1" smtClean="0">
                <a:latin typeface="Courier New" pitchFamily="49" charset="0"/>
                <a:cs typeface="Courier New" pitchFamily="49" charset="0"/>
              </a:rPr>
              <a:t>SysCtlPeripheralEnable</a:t>
            </a:r>
            <a:r>
              <a:rPr lang="en-US" sz="1800" dirty="0" smtClean="0">
                <a:latin typeface="Courier New" pitchFamily="49" charset="0"/>
                <a:cs typeface="Courier New" pitchFamily="49" charset="0"/>
              </a:rPr>
              <a:t>(SYSCTL_PERIPH_GPIOA</a:t>
            </a:r>
            <a:r>
              <a:rPr lang="en-US" sz="1800" dirty="0">
                <a:latin typeface="Courier New" pitchFamily="49" charset="0"/>
                <a:cs typeface="Courier New" pitchFamily="49" charset="0"/>
              </a:rPr>
              <a:t>);</a:t>
            </a:r>
            <a:endParaRPr lang="en-US" sz="1800" dirty="0" smtClean="0">
              <a:latin typeface="Courier New" pitchFamily="49" charset="0"/>
              <a:cs typeface="Courier New" pitchFamily="49" charset="0"/>
            </a:endParaRPr>
          </a:p>
          <a:p>
            <a:pPr lvl="1"/>
            <a:r>
              <a:rPr lang="en-US" dirty="0" smtClean="0"/>
              <a:t>Set the Rx/</a:t>
            </a:r>
            <a:r>
              <a:rPr lang="en-US" dirty="0" err="1" smtClean="0"/>
              <a:t>Tx</a:t>
            </a:r>
            <a:r>
              <a:rPr lang="en-US" dirty="0" smtClean="0"/>
              <a:t> pins as UART pins</a:t>
            </a:r>
          </a:p>
          <a:p>
            <a:pPr marL="914400" lvl="2" indent="0">
              <a:buNone/>
            </a:pPr>
            <a:r>
              <a:rPr lang="en-US" sz="1800" dirty="0" err="1">
                <a:latin typeface="Courier New" pitchFamily="49" charset="0"/>
                <a:cs typeface="Courier New" pitchFamily="49" charset="0"/>
              </a:rPr>
              <a:t>GPIOPinConfigure</a:t>
            </a:r>
            <a:r>
              <a:rPr lang="en-US" sz="1800" dirty="0">
                <a:latin typeface="Courier New" pitchFamily="49" charset="0"/>
                <a:cs typeface="Courier New" pitchFamily="49" charset="0"/>
              </a:rPr>
              <a:t>(GPIO_PA0_U0RX);</a:t>
            </a:r>
          </a:p>
          <a:p>
            <a:pPr marL="914400" lvl="2" indent="0">
              <a:buNone/>
            </a:pPr>
            <a:r>
              <a:rPr lang="en-US" sz="1800" dirty="0" err="1" smtClean="0">
                <a:latin typeface="Courier New" pitchFamily="49" charset="0"/>
                <a:cs typeface="Courier New" pitchFamily="49" charset="0"/>
              </a:rPr>
              <a:t>GPIOPinConfigure</a:t>
            </a:r>
            <a:r>
              <a:rPr lang="en-US" sz="1800" dirty="0" smtClean="0">
                <a:latin typeface="Courier New" pitchFamily="49" charset="0"/>
                <a:cs typeface="Courier New" pitchFamily="49" charset="0"/>
              </a:rPr>
              <a:t>(GPIO_PA1_U0TX</a:t>
            </a:r>
            <a:r>
              <a:rPr lang="en-US" sz="1800" dirty="0">
                <a:latin typeface="Courier New" pitchFamily="49" charset="0"/>
                <a:cs typeface="Courier New" pitchFamily="49" charset="0"/>
              </a:rPr>
              <a:t>);</a:t>
            </a:r>
          </a:p>
          <a:p>
            <a:pPr marL="914400" lvl="2" indent="0">
              <a:buNone/>
            </a:pPr>
            <a:r>
              <a:rPr lang="en-US" sz="1800" dirty="0" err="1" smtClean="0">
                <a:latin typeface="Courier New" pitchFamily="49" charset="0"/>
                <a:cs typeface="Courier New" pitchFamily="49" charset="0"/>
              </a:rPr>
              <a:t>GPIOPinTypeUART</a:t>
            </a:r>
            <a:r>
              <a:rPr lang="en-US" sz="1800" dirty="0" smtClean="0">
                <a:latin typeface="Courier New" pitchFamily="49" charset="0"/>
                <a:cs typeface="Courier New" pitchFamily="49" charset="0"/>
              </a:rPr>
              <a:t>(GPIO_PORTA_BASE</a:t>
            </a:r>
            <a:r>
              <a:rPr lang="en-US" sz="1800" dirty="0">
                <a:latin typeface="Courier New" pitchFamily="49" charset="0"/>
                <a:cs typeface="Courier New" pitchFamily="49" charset="0"/>
              </a:rPr>
              <a:t>, GPIO_PIN_0 | GPIO_PIN_1</a:t>
            </a:r>
            <a:r>
              <a:rPr lang="en-US" sz="1800" dirty="0" smtClean="0">
                <a:latin typeface="Courier New" pitchFamily="49" charset="0"/>
                <a:cs typeface="Courier New" pitchFamily="49" charset="0"/>
              </a:rPr>
              <a:t>);</a:t>
            </a:r>
            <a:endParaRPr lang="en-US" sz="1800" dirty="0" smtClean="0"/>
          </a:p>
          <a:p>
            <a:pPr lvl="1"/>
            <a:r>
              <a:rPr lang="en-US" dirty="0" smtClean="0"/>
              <a:t>Configure the UART baud rate, data configuration</a:t>
            </a:r>
          </a:p>
          <a:p>
            <a:pPr marL="857250" lvl="2" indent="0">
              <a:buNone/>
            </a:pPr>
            <a:r>
              <a:rPr lang="en-US" sz="1300" dirty="0" smtClean="0">
                <a:latin typeface="Courier New" pitchFamily="49" charset="0"/>
                <a:cs typeface="Courier New" pitchFamily="49" charset="0"/>
              </a:rPr>
              <a:t> </a:t>
            </a:r>
            <a:r>
              <a:rPr lang="en-US" sz="1800" dirty="0" err="1" smtClean="0">
                <a:latin typeface="Courier New" pitchFamily="49" charset="0"/>
                <a:cs typeface="Courier New" pitchFamily="49" charset="0"/>
              </a:rPr>
              <a:t>ROM_UARTConfigSetExpClk</a:t>
            </a:r>
            <a:r>
              <a:rPr lang="en-US" sz="1800" dirty="0" smtClean="0">
                <a:latin typeface="Courier New" pitchFamily="49" charset="0"/>
                <a:cs typeface="Courier New" pitchFamily="49" charset="0"/>
              </a:rPr>
              <a:t>(UART0_BASE</a:t>
            </a:r>
            <a:r>
              <a:rPr lang="en-US" sz="1800" dirty="0">
                <a:latin typeface="Courier New" pitchFamily="49" charset="0"/>
                <a:cs typeface="Courier New" pitchFamily="49" charset="0"/>
              </a:rPr>
              <a:t>, </a:t>
            </a:r>
            <a:r>
              <a:rPr lang="en-US" sz="1800" dirty="0" err="1">
                <a:latin typeface="Courier New" pitchFamily="49" charset="0"/>
                <a:cs typeface="Courier New" pitchFamily="49" charset="0"/>
              </a:rPr>
              <a:t>ROM_SysCtlClockGet</a:t>
            </a:r>
            <a:r>
              <a:rPr lang="en-US" sz="1800" dirty="0">
                <a:latin typeface="Courier New" pitchFamily="49" charset="0"/>
                <a:cs typeface="Courier New" pitchFamily="49" charset="0"/>
              </a:rPr>
              <a:t>(), 115200,</a:t>
            </a:r>
          </a:p>
          <a:p>
            <a:pPr marL="857250" lvl="2" indent="0">
              <a:buNone/>
            </a:pPr>
            <a:r>
              <a:rPr lang="en-US" sz="1800" dirty="0">
                <a:latin typeface="Courier New" pitchFamily="49" charset="0"/>
                <a:cs typeface="Courier New" pitchFamily="49" charset="0"/>
              </a:rPr>
              <a:t>                        </a:t>
            </a:r>
            <a:r>
              <a:rPr lang="en-US" sz="1800" dirty="0" smtClean="0">
                <a:latin typeface="Courier New" pitchFamily="49" charset="0"/>
                <a:cs typeface="Courier New" pitchFamily="49" charset="0"/>
              </a:rPr>
              <a:t>UART_CONFIG_WLEN_8 </a:t>
            </a:r>
            <a:r>
              <a:rPr lang="en-US" sz="1800" dirty="0">
                <a:latin typeface="Courier New" pitchFamily="49" charset="0"/>
                <a:cs typeface="Courier New" pitchFamily="49" charset="0"/>
              </a:rPr>
              <a:t>| UART_CONFIG_STOP_ONE |</a:t>
            </a:r>
          </a:p>
          <a:p>
            <a:pPr marL="857250" lvl="2" indent="0">
              <a:buNone/>
            </a:pPr>
            <a:r>
              <a:rPr lang="en-US" sz="1800" dirty="0">
                <a:latin typeface="Courier New" pitchFamily="49" charset="0"/>
                <a:cs typeface="Courier New" pitchFamily="49" charset="0"/>
              </a:rPr>
              <a:t>                        </a:t>
            </a:r>
            <a:r>
              <a:rPr lang="en-US" sz="1800" dirty="0" smtClean="0">
                <a:latin typeface="Courier New" pitchFamily="49" charset="0"/>
                <a:cs typeface="Courier New" pitchFamily="49" charset="0"/>
              </a:rPr>
              <a:t>UART_CONFIG_PAR_NONE</a:t>
            </a:r>
            <a:r>
              <a:rPr lang="en-US" sz="1800" dirty="0">
                <a:latin typeface="Courier New" pitchFamily="49" charset="0"/>
                <a:cs typeface="Courier New" pitchFamily="49" charset="0"/>
              </a:rPr>
              <a:t>));</a:t>
            </a:r>
          </a:p>
          <a:p>
            <a:pPr lvl="1"/>
            <a:r>
              <a:rPr lang="en-US" dirty="0" smtClean="0"/>
              <a:t>Configure other UART features (e.g. interrupts, FIFO)</a:t>
            </a:r>
          </a:p>
          <a:p>
            <a:r>
              <a:rPr lang="en-US" dirty="0" smtClean="0"/>
              <a:t>Send/receive a character</a:t>
            </a:r>
          </a:p>
          <a:p>
            <a:pPr lvl="1"/>
            <a:r>
              <a:rPr lang="en-US" dirty="0" smtClean="0"/>
              <a:t>Single register used for transmit/receive</a:t>
            </a:r>
          </a:p>
          <a:p>
            <a:pPr lvl="1"/>
            <a:r>
              <a:rPr lang="en-US" dirty="0" smtClean="0"/>
              <a:t>Blocking/non-blocking functions in </a:t>
            </a:r>
            <a:r>
              <a:rPr lang="en-US" dirty="0" err="1" smtClean="0"/>
              <a:t>driverlib</a:t>
            </a:r>
            <a:r>
              <a:rPr lang="en-US" dirty="0" smtClean="0"/>
              <a:t>:</a:t>
            </a:r>
          </a:p>
          <a:p>
            <a:pPr marL="914400" lvl="2" indent="0">
              <a:buNone/>
            </a:pPr>
            <a:r>
              <a:rPr lang="en-US" sz="1900" dirty="0" err="1" smtClean="0">
                <a:latin typeface="Courier New" pitchFamily="49" charset="0"/>
                <a:cs typeface="Courier New" pitchFamily="49" charset="0"/>
              </a:rPr>
              <a:t>UARTCharPut</a:t>
            </a:r>
            <a:r>
              <a:rPr lang="en-US" sz="1900" dirty="0" smtClean="0">
                <a:latin typeface="Courier New" pitchFamily="49" charset="0"/>
                <a:cs typeface="Courier New" pitchFamily="49" charset="0"/>
              </a:rPr>
              <a:t>(UART0_BASE</a:t>
            </a:r>
            <a:r>
              <a:rPr lang="en-US" sz="1900" dirty="0">
                <a:latin typeface="Courier New" pitchFamily="49" charset="0"/>
                <a:cs typeface="Courier New" pitchFamily="49" charset="0"/>
              </a:rPr>
              <a:t>, ‘a</a:t>
            </a:r>
            <a:r>
              <a:rPr lang="en-US" sz="1900" dirty="0" smtClean="0">
                <a:latin typeface="Courier New" pitchFamily="49" charset="0"/>
                <a:cs typeface="Courier New" pitchFamily="49" charset="0"/>
              </a:rPr>
              <a:t>’);</a:t>
            </a:r>
          </a:p>
          <a:p>
            <a:pPr marL="914400" lvl="2" indent="0">
              <a:buNone/>
            </a:pPr>
            <a:r>
              <a:rPr lang="en-US" sz="1900" dirty="0" err="1">
                <a:latin typeface="Courier New" pitchFamily="49" charset="0"/>
                <a:cs typeface="Courier New" pitchFamily="49" charset="0"/>
              </a:rPr>
              <a:t>newchar</a:t>
            </a:r>
            <a:r>
              <a:rPr lang="en-US" sz="1900" dirty="0">
                <a:latin typeface="Courier New" pitchFamily="49" charset="0"/>
                <a:cs typeface="Courier New" pitchFamily="49" charset="0"/>
              </a:rPr>
              <a:t> = </a:t>
            </a:r>
            <a:r>
              <a:rPr lang="en-US" sz="1900" dirty="0" err="1">
                <a:latin typeface="Courier New" pitchFamily="49" charset="0"/>
                <a:cs typeface="Courier New" pitchFamily="49" charset="0"/>
              </a:rPr>
              <a:t>UARTCharGet</a:t>
            </a:r>
            <a:r>
              <a:rPr lang="en-US" sz="1900" dirty="0">
                <a:latin typeface="Courier New" pitchFamily="49" charset="0"/>
                <a:cs typeface="Courier New" pitchFamily="49" charset="0"/>
              </a:rPr>
              <a:t>(UART0_BASE);</a:t>
            </a:r>
          </a:p>
          <a:p>
            <a:pPr marL="914400" lvl="2" indent="0">
              <a:buNone/>
            </a:pPr>
            <a:r>
              <a:rPr lang="en-US" sz="1900" dirty="0" err="1" smtClean="0">
                <a:latin typeface="Courier New" pitchFamily="49" charset="0"/>
                <a:cs typeface="Courier New" pitchFamily="49" charset="0"/>
              </a:rPr>
              <a:t>UARTCharPutNonBlocking</a:t>
            </a:r>
            <a:r>
              <a:rPr lang="en-US" sz="1900" dirty="0" smtClean="0">
                <a:latin typeface="Courier New" pitchFamily="49" charset="0"/>
                <a:cs typeface="Courier New" pitchFamily="49" charset="0"/>
              </a:rPr>
              <a:t>(UART0_BASE</a:t>
            </a:r>
            <a:r>
              <a:rPr lang="en-US" sz="1900" dirty="0">
                <a:latin typeface="Courier New" pitchFamily="49" charset="0"/>
                <a:cs typeface="Courier New" pitchFamily="49" charset="0"/>
              </a:rPr>
              <a:t>, ‘a</a:t>
            </a:r>
            <a:r>
              <a:rPr lang="en-US" sz="1900" dirty="0" smtClean="0">
                <a:latin typeface="Courier New" pitchFamily="49" charset="0"/>
                <a:cs typeface="Courier New" pitchFamily="49" charset="0"/>
              </a:rPr>
              <a:t>’);</a:t>
            </a:r>
          </a:p>
          <a:p>
            <a:pPr marL="914400" lvl="2" indent="0">
              <a:buNone/>
            </a:pPr>
            <a:r>
              <a:rPr lang="en-US" sz="1900" dirty="0" err="1">
                <a:latin typeface="Courier New" pitchFamily="49" charset="0"/>
                <a:cs typeface="Courier New" pitchFamily="49" charset="0"/>
              </a:rPr>
              <a:t>newchar</a:t>
            </a:r>
            <a:r>
              <a:rPr lang="en-US" sz="1900" dirty="0">
                <a:latin typeface="Courier New" pitchFamily="49" charset="0"/>
                <a:cs typeface="Courier New" pitchFamily="49" charset="0"/>
              </a:rPr>
              <a:t> = </a:t>
            </a:r>
            <a:r>
              <a:rPr lang="en-US" sz="1900" dirty="0" err="1">
                <a:latin typeface="Courier New" pitchFamily="49" charset="0"/>
                <a:cs typeface="Courier New" pitchFamily="49" charset="0"/>
              </a:rPr>
              <a:t>UARTCharGetNonBlocking</a:t>
            </a:r>
            <a:r>
              <a:rPr lang="en-US" sz="1900" dirty="0">
                <a:latin typeface="Courier New" pitchFamily="49" charset="0"/>
                <a:cs typeface="Courier New" pitchFamily="49" charset="0"/>
              </a:rPr>
              <a:t>(UART0_BASE</a:t>
            </a:r>
            <a:r>
              <a:rPr lang="en-US" sz="1900" dirty="0" smtClean="0">
                <a:latin typeface="Courier New" pitchFamily="49" charset="0"/>
                <a:cs typeface="Courier New" pitchFamily="49" charset="0"/>
              </a:rPr>
              <a:t>);</a:t>
            </a:r>
            <a:endParaRPr lang="en-US" dirty="0" smtClean="0"/>
          </a:p>
          <a:p>
            <a:pPr lvl="1"/>
            <a:endParaRPr lang="en-US" dirty="0"/>
          </a:p>
        </p:txBody>
      </p:sp>
      <p:sp>
        <p:nvSpPr>
          <p:cNvPr id="4" name="Leading Question"/>
          <p:cNvSpPr txBox="1"/>
          <p:nvPr/>
        </p:nvSpPr>
        <p:spPr>
          <a:xfrm>
            <a:off x="7972742" y="6562045"/>
            <a:ext cx="84798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Interrupts...</a:t>
            </a:r>
          </a:p>
        </p:txBody>
      </p:sp>
    </p:spTree>
    <p:custDataLst>
      <p:tags r:id="rId1"/>
    </p:custDataLst>
    <p:extLst>
      <p:ext uri="{BB962C8B-B14F-4D97-AF65-F5344CB8AC3E}">
        <p14:creationId xmlns:p14="http://schemas.microsoft.com/office/powerpoint/2010/main" val="59326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6" name="Rectangle 78"/>
          <p:cNvSpPr>
            <a:spLocks noGrp="1" noChangeArrowheads="1"/>
          </p:cNvSpPr>
          <p:nvPr>
            <p:ph type="title"/>
          </p:nvPr>
        </p:nvSpPr>
        <p:spPr/>
        <p:txBody>
          <a:bodyPr/>
          <a:lstStyle/>
          <a:p>
            <a:r>
              <a:rPr lang="en-US" dirty="0" smtClean="0"/>
              <a:t>UART Interrupts</a:t>
            </a:r>
            <a:endParaRPr lang="en-US" dirty="0"/>
          </a:p>
        </p:txBody>
      </p:sp>
      <p:sp>
        <p:nvSpPr>
          <p:cNvPr id="5" name="Content Placeholder 4"/>
          <p:cNvSpPr>
            <a:spLocks noGrp="1"/>
          </p:cNvSpPr>
          <p:nvPr>
            <p:ph idx="1"/>
          </p:nvPr>
        </p:nvSpPr>
        <p:spPr/>
        <p:txBody>
          <a:bodyPr>
            <a:noAutofit/>
          </a:bodyPr>
          <a:lstStyle/>
          <a:p>
            <a:pPr marL="0" indent="0">
              <a:buNone/>
            </a:pPr>
            <a:r>
              <a:rPr lang="en-US" sz="2000" dirty="0" smtClean="0"/>
              <a:t>Single interrupt per module, cleared automatically</a:t>
            </a:r>
          </a:p>
          <a:p>
            <a:pPr marL="0" indent="0">
              <a:buNone/>
            </a:pPr>
            <a:r>
              <a:rPr lang="en-US" sz="2000" dirty="0" smtClean="0"/>
              <a:t>Interrupt conditions:</a:t>
            </a:r>
          </a:p>
          <a:p>
            <a:pPr lvl="1"/>
            <a:r>
              <a:rPr lang="en-US" sz="1800" b="0" dirty="0" smtClean="0"/>
              <a:t>Overrun error</a:t>
            </a:r>
          </a:p>
          <a:p>
            <a:pPr lvl="1"/>
            <a:r>
              <a:rPr lang="en-US" sz="1800" b="0" dirty="0" smtClean="0"/>
              <a:t>Break error</a:t>
            </a:r>
          </a:p>
          <a:p>
            <a:pPr lvl="1"/>
            <a:r>
              <a:rPr lang="en-US" sz="1800" b="0" dirty="0" smtClean="0"/>
              <a:t>Parity error</a:t>
            </a:r>
          </a:p>
          <a:p>
            <a:pPr lvl="1"/>
            <a:r>
              <a:rPr lang="en-US" sz="1800" b="0" dirty="0" smtClean="0"/>
              <a:t>Framing error</a:t>
            </a:r>
          </a:p>
          <a:p>
            <a:pPr lvl="1"/>
            <a:r>
              <a:rPr lang="en-US" sz="1800" b="0" dirty="0" smtClean="0"/>
              <a:t>Receive timeout – when FIFO is not empty and no further data is received over a 32-bit period</a:t>
            </a:r>
          </a:p>
          <a:p>
            <a:pPr lvl="1"/>
            <a:r>
              <a:rPr lang="en-US" sz="1800" b="0" dirty="0" smtClean="0"/>
              <a:t>Transmit – generated when no data present (if FIFO enabled, see next slide)</a:t>
            </a:r>
          </a:p>
          <a:p>
            <a:pPr lvl="1"/>
            <a:r>
              <a:rPr lang="en-US" sz="1800" b="0" dirty="0" smtClean="0"/>
              <a:t>Receive – generated when character is received (if FIFO enabled, see next slide)</a:t>
            </a:r>
          </a:p>
          <a:p>
            <a:pPr marL="0" indent="0">
              <a:buNone/>
            </a:pPr>
            <a:r>
              <a:rPr lang="en-US" sz="2000" dirty="0">
                <a:solidFill>
                  <a:schemeClr val="dk1"/>
                </a:solidFill>
              </a:rPr>
              <a:t>Interrupts on these conditions can be enabled individually</a:t>
            </a:r>
          </a:p>
          <a:p>
            <a:pPr marL="0" indent="0">
              <a:buNone/>
            </a:pPr>
            <a:r>
              <a:rPr lang="en-US" sz="2000" dirty="0">
                <a:solidFill>
                  <a:schemeClr val="dk1"/>
                </a:solidFill>
              </a:rPr>
              <a:t>Your handler code must check to determine the source </a:t>
            </a:r>
            <a:br>
              <a:rPr lang="en-US" sz="2000" dirty="0">
                <a:solidFill>
                  <a:schemeClr val="dk1"/>
                </a:solidFill>
              </a:rPr>
            </a:br>
            <a:r>
              <a:rPr lang="en-US" sz="2000" dirty="0">
                <a:solidFill>
                  <a:schemeClr val="dk1"/>
                </a:solidFill>
              </a:rPr>
              <a:t>of the </a:t>
            </a:r>
            <a:r>
              <a:rPr lang="en-US" sz="2000" dirty="0" smtClean="0">
                <a:solidFill>
                  <a:schemeClr val="dk1"/>
                </a:solidFill>
              </a:rPr>
              <a:t>UART </a:t>
            </a:r>
            <a:r>
              <a:rPr lang="en-US" sz="2000" dirty="0">
                <a:solidFill>
                  <a:schemeClr val="dk1"/>
                </a:solidFill>
              </a:rPr>
              <a:t>interrupt and clear the flag(s)</a:t>
            </a:r>
          </a:p>
          <a:p>
            <a:pPr marL="0" indent="0">
              <a:buNone/>
            </a:pPr>
            <a:endParaRPr lang="en-US" sz="2200" b="0" dirty="0" smtClean="0"/>
          </a:p>
        </p:txBody>
      </p:sp>
      <p:sp>
        <p:nvSpPr>
          <p:cNvPr id="4" name="Leading Question"/>
          <p:cNvSpPr txBox="1"/>
          <p:nvPr/>
        </p:nvSpPr>
        <p:spPr>
          <a:xfrm>
            <a:off x="8213192" y="6562045"/>
            <a:ext cx="60753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FIFOs...</a:t>
            </a:r>
          </a:p>
        </p:txBody>
      </p:sp>
    </p:spTree>
    <p:custDataLst>
      <p:tags r:id="rId1"/>
    </p:custDataLst>
    <p:extLst>
      <p:ext uri="{BB962C8B-B14F-4D97-AF65-F5344CB8AC3E}">
        <p14:creationId xmlns:p14="http://schemas.microsoft.com/office/powerpoint/2010/main" val="411320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6" name="Rectangle 78"/>
          <p:cNvSpPr>
            <a:spLocks noGrp="1" noChangeArrowheads="1"/>
          </p:cNvSpPr>
          <p:nvPr>
            <p:ph type="title"/>
          </p:nvPr>
        </p:nvSpPr>
        <p:spPr/>
        <p:txBody>
          <a:bodyPr/>
          <a:lstStyle/>
          <a:p>
            <a:r>
              <a:rPr lang="en-US" dirty="0" smtClean="0"/>
              <a:t>Using the UART FIFOs</a:t>
            </a:r>
            <a:endParaRPr lang="en-US" dirty="0"/>
          </a:p>
        </p:txBody>
      </p:sp>
      <p:sp>
        <p:nvSpPr>
          <p:cNvPr id="23" name="Content Placeholder 22"/>
          <p:cNvSpPr>
            <a:spLocks noGrp="1"/>
          </p:cNvSpPr>
          <p:nvPr>
            <p:ph idx="1"/>
          </p:nvPr>
        </p:nvSpPr>
        <p:spPr>
          <a:xfrm>
            <a:off x="4074584" y="1360945"/>
            <a:ext cx="5069416" cy="3744455"/>
          </a:xfrm>
        </p:spPr>
        <p:txBody>
          <a:bodyPr>
            <a:normAutofit/>
          </a:bodyPr>
          <a:lstStyle/>
          <a:p>
            <a:r>
              <a:rPr lang="en-US" sz="2000" dirty="0" smtClean="0"/>
              <a:t>Both FIFOs are accessed via the UART Data register (UARTDR)</a:t>
            </a:r>
          </a:p>
          <a:p>
            <a:r>
              <a:rPr lang="en-US" sz="2000" dirty="0" smtClean="0"/>
              <a:t>After reset, the FIFOs are enabled*, you can disable by resetting the FEN bit in UARTLCRH, e.g.</a:t>
            </a:r>
          </a:p>
          <a:p>
            <a:pPr marL="0" indent="0">
              <a:buNone/>
            </a:pPr>
            <a:r>
              <a:rPr lang="en-US" sz="1600" dirty="0" smtClean="0">
                <a:latin typeface="Courier New" pitchFamily="49" charset="0"/>
                <a:cs typeface="Courier New" pitchFamily="49" charset="0"/>
              </a:rPr>
              <a:t>	</a:t>
            </a:r>
            <a:r>
              <a:rPr lang="en-US" sz="1600" dirty="0" err="1" smtClean="0">
                <a:latin typeface="Courier New" pitchFamily="49" charset="0"/>
                <a:cs typeface="Courier New" pitchFamily="49" charset="0"/>
              </a:rPr>
              <a:t>UARTFIFODisable</a:t>
            </a:r>
            <a:r>
              <a:rPr lang="en-US" sz="1600" dirty="0" smtClean="0">
                <a:latin typeface="Courier New" pitchFamily="49" charset="0"/>
                <a:cs typeface="Courier New" pitchFamily="49" charset="0"/>
              </a:rPr>
              <a:t>(UART0_BASE);</a:t>
            </a:r>
          </a:p>
          <a:p>
            <a:r>
              <a:rPr lang="en-US" sz="2000" dirty="0" smtClean="0"/>
              <a:t>Trigger points for FIFO interrupts can be set at 1/8, 1/4, 1/2,3/4, 7/8 full, e.g.</a:t>
            </a:r>
          </a:p>
          <a:p>
            <a:pPr marL="0" indent="0">
              <a:buNone/>
            </a:pPr>
            <a:r>
              <a:rPr lang="en-US" sz="1600" dirty="0" smtClean="0">
                <a:latin typeface="Courier New" pitchFamily="49" charset="0"/>
                <a:cs typeface="Courier New" pitchFamily="49" charset="0"/>
              </a:rPr>
              <a:t>	</a:t>
            </a:r>
            <a:r>
              <a:rPr lang="en-US" sz="1600" dirty="0" err="1" smtClean="0">
                <a:latin typeface="Courier New" pitchFamily="49" charset="0"/>
                <a:cs typeface="Courier New" pitchFamily="49" charset="0"/>
              </a:rPr>
              <a:t>UARTFIFOLevelSet</a:t>
            </a:r>
            <a:r>
              <a:rPr lang="en-US" sz="1600" dirty="0" smtClean="0">
                <a:latin typeface="Courier New" pitchFamily="49" charset="0"/>
                <a:cs typeface="Courier New" pitchFamily="49" charset="0"/>
              </a:rPr>
              <a:t>(UART0_BASE,</a:t>
            </a:r>
          </a:p>
          <a:p>
            <a:pPr marL="0" indent="0">
              <a:buNone/>
            </a:pPr>
            <a:r>
              <a:rPr lang="en-US" sz="1600" dirty="0">
                <a:latin typeface="Courier New" pitchFamily="49" charset="0"/>
                <a:cs typeface="Courier New" pitchFamily="49" charset="0"/>
              </a:rPr>
              <a:t>	</a:t>
            </a:r>
            <a:r>
              <a:rPr lang="en-US" sz="1600" dirty="0" smtClean="0">
                <a:latin typeface="Courier New" pitchFamily="49" charset="0"/>
                <a:cs typeface="Courier New" pitchFamily="49" charset="0"/>
              </a:rPr>
              <a:t>  UART_FIFO_TX4_8,</a:t>
            </a:r>
          </a:p>
          <a:p>
            <a:pPr marL="0" indent="0">
              <a:buNone/>
            </a:pPr>
            <a:r>
              <a:rPr lang="en-US" sz="1600" dirty="0">
                <a:latin typeface="Courier New" pitchFamily="49" charset="0"/>
                <a:cs typeface="Courier New" pitchFamily="49" charset="0"/>
              </a:rPr>
              <a:t>	</a:t>
            </a:r>
            <a:r>
              <a:rPr lang="en-US" sz="1600" dirty="0" smtClean="0">
                <a:latin typeface="Courier New" pitchFamily="49" charset="0"/>
                <a:cs typeface="Courier New" pitchFamily="49" charset="0"/>
              </a:rPr>
              <a:t>  </a:t>
            </a:r>
            <a:r>
              <a:rPr lang="en-US" sz="1600" dirty="0">
                <a:latin typeface="Courier New" pitchFamily="49" charset="0"/>
                <a:cs typeface="Courier New" pitchFamily="49" charset="0"/>
              </a:rPr>
              <a:t>UART_FIFO_RX4_8</a:t>
            </a:r>
            <a:r>
              <a:rPr lang="en-US" sz="1600" dirty="0" smtClean="0">
                <a:latin typeface="Courier New" pitchFamily="49" charset="0"/>
                <a:cs typeface="Courier New" pitchFamily="49" charset="0"/>
              </a:rPr>
              <a:t>);</a:t>
            </a:r>
            <a:endParaRPr lang="en-US" sz="1600" dirty="0">
              <a:latin typeface="Courier New" pitchFamily="49" charset="0"/>
              <a:cs typeface="Courier New" pitchFamily="49" charset="0"/>
            </a:endParaRPr>
          </a:p>
        </p:txBody>
      </p:sp>
      <p:grpSp>
        <p:nvGrpSpPr>
          <p:cNvPr id="7" name="Group 6"/>
          <p:cNvGrpSpPr/>
          <p:nvPr/>
        </p:nvGrpSpPr>
        <p:grpSpPr>
          <a:xfrm>
            <a:off x="366690" y="1596226"/>
            <a:ext cx="1382568" cy="3686848"/>
            <a:chOff x="942759" y="1643183"/>
            <a:chExt cx="1382568" cy="3686848"/>
          </a:xfrm>
        </p:grpSpPr>
        <p:sp>
          <p:nvSpPr>
            <p:cNvPr id="4" name="Rectangle 3"/>
            <p:cNvSpPr/>
            <p:nvPr/>
          </p:nvSpPr>
          <p:spPr bwMode="auto">
            <a:xfrm>
              <a:off x="942759" y="1643183"/>
              <a:ext cx="1382568" cy="230428"/>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8" name="Rectangle 7"/>
            <p:cNvSpPr/>
            <p:nvPr/>
          </p:nvSpPr>
          <p:spPr bwMode="auto">
            <a:xfrm>
              <a:off x="942759" y="1873611"/>
              <a:ext cx="1382568" cy="230428"/>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9" name="Rectangle 8"/>
            <p:cNvSpPr/>
            <p:nvPr/>
          </p:nvSpPr>
          <p:spPr bwMode="auto">
            <a:xfrm>
              <a:off x="942759" y="2104039"/>
              <a:ext cx="1382568" cy="230428"/>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0" name="Rectangle 9"/>
            <p:cNvSpPr/>
            <p:nvPr/>
          </p:nvSpPr>
          <p:spPr bwMode="auto">
            <a:xfrm>
              <a:off x="942759" y="2334467"/>
              <a:ext cx="1382568" cy="230428"/>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1" name="Rectangle 10"/>
            <p:cNvSpPr/>
            <p:nvPr/>
          </p:nvSpPr>
          <p:spPr bwMode="auto">
            <a:xfrm>
              <a:off x="942759" y="2564895"/>
              <a:ext cx="1382568" cy="230428"/>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2" name="Rectangle 11"/>
            <p:cNvSpPr/>
            <p:nvPr/>
          </p:nvSpPr>
          <p:spPr bwMode="auto">
            <a:xfrm>
              <a:off x="942759" y="2795323"/>
              <a:ext cx="1382568" cy="230428"/>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3" name="Rectangle 12"/>
            <p:cNvSpPr/>
            <p:nvPr/>
          </p:nvSpPr>
          <p:spPr bwMode="auto">
            <a:xfrm>
              <a:off x="942759" y="3025751"/>
              <a:ext cx="1382568" cy="230428"/>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4" name="Rectangle 13"/>
            <p:cNvSpPr/>
            <p:nvPr/>
          </p:nvSpPr>
          <p:spPr bwMode="auto">
            <a:xfrm>
              <a:off x="942759" y="3256179"/>
              <a:ext cx="1382568" cy="230428"/>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5" name="Rectangle 14"/>
            <p:cNvSpPr/>
            <p:nvPr/>
          </p:nvSpPr>
          <p:spPr bwMode="auto">
            <a:xfrm>
              <a:off x="942759" y="3486607"/>
              <a:ext cx="1382568" cy="230428"/>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6" name="Rectangle 15"/>
            <p:cNvSpPr/>
            <p:nvPr/>
          </p:nvSpPr>
          <p:spPr bwMode="auto">
            <a:xfrm>
              <a:off x="942759" y="3717035"/>
              <a:ext cx="1382568" cy="230428"/>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7" name="Rectangle 16"/>
            <p:cNvSpPr/>
            <p:nvPr/>
          </p:nvSpPr>
          <p:spPr bwMode="auto">
            <a:xfrm>
              <a:off x="942759" y="3947463"/>
              <a:ext cx="1382568" cy="230428"/>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8" name="Rectangle 17"/>
            <p:cNvSpPr/>
            <p:nvPr/>
          </p:nvSpPr>
          <p:spPr bwMode="auto">
            <a:xfrm>
              <a:off x="942759" y="4177891"/>
              <a:ext cx="1382568" cy="230428"/>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9" name="Rectangle 18"/>
            <p:cNvSpPr/>
            <p:nvPr/>
          </p:nvSpPr>
          <p:spPr bwMode="auto">
            <a:xfrm>
              <a:off x="942759" y="4408319"/>
              <a:ext cx="1382568" cy="230428"/>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0" name="Rectangle 19"/>
            <p:cNvSpPr/>
            <p:nvPr/>
          </p:nvSpPr>
          <p:spPr bwMode="auto">
            <a:xfrm>
              <a:off x="942759" y="4638747"/>
              <a:ext cx="1382568" cy="230428"/>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1" name="Rectangle 20"/>
            <p:cNvSpPr/>
            <p:nvPr/>
          </p:nvSpPr>
          <p:spPr bwMode="auto">
            <a:xfrm>
              <a:off x="942759" y="4869175"/>
              <a:ext cx="1382568" cy="230428"/>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2" name="Rectangle 21"/>
            <p:cNvSpPr/>
            <p:nvPr/>
          </p:nvSpPr>
          <p:spPr bwMode="auto">
            <a:xfrm>
              <a:off x="942759" y="5099603"/>
              <a:ext cx="1382568" cy="230428"/>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grpSp>
      <p:sp>
        <p:nvSpPr>
          <p:cNvPr id="26" name="TextBox 25"/>
          <p:cNvSpPr txBox="1"/>
          <p:nvPr/>
        </p:nvSpPr>
        <p:spPr>
          <a:xfrm>
            <a:off x="366689" y="1210805"/>
            <a:ext cx="1382569" cy="289310"/>
          </a:xfrm>
          <a:prstGeom prst="rect">
            <a:avLst/>
          </a:prstGeom>
          <a:noFill/>
        </p:spPr>
        <p:txBody>
          <a:bodyPr wrap="square" rtlCol="0" anchor="ctr" anchorCtr="0">
            <a:spAutoFit/>
          </a:bodyPr>
          <a:lstStyle/>
          <a:p>
            <a:pPr algn="ctr"/>
            <a:r>
              <a:rPr lang="en-US" sz="1600" dirty="0" smtClean="0">
                <a:solidFill>
                  <a:schemeClr val="dk1"/>
                </a:solidFill>
                <a:effectLst/>
              </a:rPr>
              <a:t>Transmit FIFO</a:t>
            </a:r>
          </a:p>
        </p:txBody>
      </p:sp>
      <p:sp>
        <p:nvSpPr>
          <p:cNvPr id="28" name="TextBox 27"/>
          <p:cNvSpPr txBox="1"/>
          <p:nvPr/>
        </p:nvSpPr>
        <p:spPr>
          <a:xfrm>
            <a:off x="2094900" y="3307306"/>
            <a:ext cx="1901031" cy="264688"/>
          </a:xfrm>
          <a:prstGeom prst="rect">
            <a:avLst/>
          </a:prstGeom>
          <a:noFill/>
        </p:spPr>
        <p:txBody>
          <a:bodyPr wrap="square" rtlCol="0" anchor="ctr" anchorCtr="0">
            <a:spAutoFit/>
          </a:bodyPr>
          <a:lstStyle/>
          <a:p>
            <a:r>
              <a:rPr lang="en-US" sz="1400" dirty="0" smtClean="0">
                <a:solidFill>
                  <a:schemeClr val="dk1"/>
                </a:solidFill>
                <a:effectLst/>
              </a:rPr>
              <a:t>UART_FIFO_TX4_8</a:t>
            </a:r>
          </a:p>
        </p:txBody>
      </p:sp>
      <p:cxnSp>
        <p:nvCxnSpPr>
          <p:cNvPr id="30" name="Straight Arrow Connector 29"/>
          <p:cNvCxnSpPr/>
          <p:nvPr/>
        </p:nvCxnSpPr>
        <p:spPr bwMode="auto">
          <a:xfrm flipH="1">
            <a:off x="1749259" y="3439650"/>
            <a:ext cx="345641" cy="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37" name="TextBox 36"/>
          <p:cNvSpPr txBox="1"/>
          <p:nvPr/>
        </p:nvSpPr>
        <p:spPr>
          <a:xfrm>
            <a:off x="2094899" y="1942254"/>
            <a:ext cx="1901031" cy="264688"/>
          </a:xfrm>
          <a:prstGeom prst="rect">
            <a:avLst/>
          </a:prstGeom>
          <a:noFill/>
        </p:spPr>
        <p:txBody>
          <a:bodyPr wrap="square" rtlCol="0" anchor="ctr" anchorCtr="0">
            <a:spAutoFit/>
          </a:bodyPr>
          <a:lstStyle/>
          <a:p>
            <a:r>
              <a:rPr lang="en-US" sz="1400" dirty="0" smtClean="0">
                <a:solidFill>
                  <a:schemeClr val="dk1"/>
                </a:solidFill>
                <a:effectLst/>
              </a:rPr>
              <a:t>UART_FIFO_TX1_8</a:t>
            </a:r>
          </a:p>
        </p:txBody>
      </p:sp>
      <p:cxnSp>
        <p:nvCxnSpPr>
          <p:cNvPr id="38" name="Straight Arrow Connector 37"/>
          <p:cNvCxnSpPr/>
          <p:nvPr/>
        </p:nvCxnSpPr>
        <p:spPr bwMode="auto">
          <a:xfrm flipH="1">
            <a:off x="1749258" y="2046432"/>
            <a:ext cx="345641" cy="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39" name="TextBox 38"/>
          <p:cNvSpPr txBox="1"/>
          <p:nvPr/>
        </p:nvSpPr>
        <p:spPr>
          <a:xfrm>
            <a:off x="2094900" y="2403110"/>
            <a:ext cx="1901031" cy="264688"/>
          </a:xfrm>
          <a:prstGeom prst="rect">
            <a:avLst/>
          </a:prstGeom>
          <a:noFill/>
        </p:spPr>
        <p:txBody>
          <a:bodyPr wrap="square" rtlCol="0" anchor="ctr" anchorCtr="0">
            <a:spAutoFit/>
          </a:bodyPr>
          <a:lstStyle/>
          <a:p>
            <a:r>
              <a:rPr lang="en-US" sz="1400" dirty="0" smtClean="0">
                <a:solidFill>
                  <a:schemeClr val="dk1"/>
                </a:solidFill>
                <a:effectLst/>
              </a:rPr>
              <a:t>UART_FIFO_TX2_8</a:t>
            </a:r>
          </a:p>
        </p:txBody>
      </p:sp>
      <p:cxnSp>
        <p:nvCxnSpPr>
          <p:cNvPr id="40" name="Straight Arrow Connector 39"/>
          <p:cNvCxnSpPr/>
          <p:nvPr/>
        </p:nvCxnSpPr>
        <p:spPr bwMode="auto">
          <a:xfrm flipH="1">
            <a:off x="1749259" y="2507288"/>
            <a:ext cx="345641" cy="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41" name="TextBox 40"/>
          <p:cNvSpPr txBox="1"/>
          <p:nvPr/>
        </p:nvSpPr>
        <p:spPr>
          <a:xfrm>
            <a:off x="2094900" y="4246534"/>
            <a:ext cx="1901031" cy="264688"/>
          </a:xfrm>
          <a:prstGeom prst="rect">
            <a:avLst/>
          </a:prstGeom>
          <a:noFill/>
        </p:spPr>
        <p:txBody>
          <a:bodyPr wrap="square" rtlCol="0" anchor="ctr" anchorCtr="0">
            <a:spAutoFit/>
          </a:bodyPr>
          <a:lstStyle/>
          <a:p>
            <a:r>
              <a:rPr lang="en-US" sz="1400" dirty="0" smtClean="0">
                <a:solidFill>
                  <a:schemeClr val="dk1"/>
                </a:solidFill>
                <a:effectLst/>
              </a:rPr>
              <a:t>UART_FIFO_TX6_8</a:t>
            </a:r>
          </a:p>
        </p:txBody>
      </p:sp>
      <p:cxnSp>
        <p:nvCxnSpPr>
          <p:cNvPr id="42" name="Straight Arrow Connector 41"/>
          <p:cNvCxnSpPr/>
          <p:nvPr/>
        </p:nvCxnSpPr>
        <p:spPr bwMode="auto">
          <a:xfrm flipH="1">
            <a:off x="1749258" y="4350712"/>
            <a:ext cx="345641" cy="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43" name="TextBox 42"/>
          <p:cNvSpPr txBox="1"/>
          <p:nvPr/>
        </p:nvSpPr>
        <p:spPr>
          <a:xfrm>
            <a:off x="2094900" y="4708665"/>
            <a:ext cx="1901031" cy="264688"/>
          </a:xfrm>
          <a:prstGeom prst="rect">
            <a:avLst/>
          </a:prstGeom>
          <a:noFill/>
        </p:spPr>
        <p:txBody>
          <a:bodyPr wrap="square" rtlCol="0" anchor="ctr" anchorCtr="0">
            <a:spAutoFit/>
          </a:bodyPr>
          <a:lstStyle/>
          <a:p>
            <a:r>
              <a:rPr lang="en-US" sz="1400" dirty="0" smtClean="0">
                <a:solidFill>
                  <a:schemeClr val="dk1"/>
                </a:solidFill>
                <a:effectLst/>
              </a:rPr>
              <a:t>UART_FIFO_TX7_8</a:t>
            </a:r>
          </a:p>
        </p:txBody>
      </p:sp>
      <p:cxnSp>
        <p:nvCxnSpPr>
          <p:cNvPr id="44" name="Straight Arrow Connector 43"/>
          <p:cNvCxnSpPr/>
          <p:nvPr/>
        </p:nvCxnSpPr>
        <p:spPr bwMode="auto">
          <a:xfrm flipH="1">
            <a:off x="1749258" y="4812843"/>
            <a:ext cx="345641" cy="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45" name="TextBox 44"/>
          <p:cNvSpPr txBox="1"/>
          <p:nvPr/>
        </p:nvSpPr>
        <p:spPr>
          <a:xfrm>
            <a:off x="2094899" y="1206818"/>
            <a:ext cx="1670604" cy="289310"/>
          </a:xfrm>
          <a:prstGeom prst="rect">
            <a:avLst/>
          </a:prstGeom>
          <a:noFill/>
        </p:spPr>
        <p:txBody>
          <a:bodyPr wrap="square" rtlCol="0" anchor="ctr" anchorCtr="0">
            <a:spAutoFit/>
          </a:bodyPr>
          <a:lstStyle/>
          <a:p>
            <a:pPr algn="ctr"/>
            <a:r>
              <a:rPr lang="en-US" sz="1600" dirty="0" smtClean="0">
                <a:solidFill>
                  <a:schemeClr val="dk1"/>
                </a:solidFill>
                <a:effectLst/>
              </a:rPr>
              <a:t>FIFO Level Select</a:t>
            </a:r>
          </a:p>
        </p:txBody>
      </p:sp>
      <p:sp>
        <p:nvSpPr>
          <p:cNvPr id="12353" name="Rectangle 12352"/>
          <p:cNvSpPr/>
          <p:nvPr/>
        </p:nvSpPr>
        <p:spPr bwMode="auto">
          <a:xfrm>
            <a:off x="3481750" y="5867400"/>
            <a:ext cx="5357450" cy="46085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800" b="1" i="0" u="none" strike="noStrike" cap="none" normalizeH="0" baseline="0" dirty="0" smtClean="0">
                <a:ln>
                  <a:noFill/>
                </a:ln>
                <a:solidFill>
                  <a:schemeClr val="dk1"/>
                </a:solidFill>
                <a:effectLst/>
                <a:latin typeface="Arial Narrow" pitchFamily="34" charset="0"/>
              </a:rPr>
              <a:t>* Note: the datasheet says FIFOs are disabled</a:t>
            </a:r>
            <a:r>
              <a:rPr kumimoji="0" lang="en-US" sz="1800" b="1" i="0" u="none" strike="noStrike" cap="none" normalizeH="0" dirty="0" smtClean="0">
                <a:ln>
                  <a:noFill/>
                </a:ln>
                <a:solidFill>
                  <a:schemeClr val="dk1"/>
                </a:solidFill>
                <a:effectLst/>
                <a:latin typeface="Arial Narrow" pitchFamily="34" charset="0"/>
              </a:rPr>
              <a:t> at reset</a:t>
            </a:r>
            <a:endParaRPr kumimoji="0" lang="en-US" sz="1800" b="1" i="0" u="none" strike="noStrike" cap="none" normalizeH="0" baseline="0" dirty="0" smtClean="0">
              <a:ln>
                <a:noFill/>
              </a:ln>
              <a:solidFill>
                <a:schemeClr val="dk1"/>
              </a:solidFill>
              <a:effectLst/>
              <a:latin typeface="Arial Narrow" pitchFamily="34" charset="0"/>
            </a:endParaRPr>
          </a:p>
        </p:txBody>
      </p:sp>
      <p:sp>
        <p:nvSpPr>
          <p:cNvPr id="34" name="Leading Question"/>
          <p:cNvSpPr txBox="1"/>
          <p:nvPr/>
        </p:nvSpPr>
        <p:spPr>
          <a:xfrm>
            <a:off x="7552755" y="6562045"/>
            <a:ext cx="1267976" cy="196977"/>
          </a:xfrm>
          <a:prstGeom prst="rect">
            <a:avLst/>
          </a:prstGeom>
          <a:noFill/>
        </p:spPr>
        <p:txBody>
          <a:bodyPr vert="horz" wrap="none" lIns="0" tIns="0" rIns="0" bIns="0" rtlCol="0" anchor="b" anchorCtr="0">
            <a:spAutoFit/>
          </a:bodyPr>
          <a:lstStyle/>
          <a:p>
            <a:pPr algn="r">
              <a:spcBef>
                <a:spcPct val="0"/>
              </a:spcBef>
            </a:pPr>
            <a:r>
              <a:rPr lang="en-US" sz="1600" b="0" dirty="0" err="1">
                <a:solidFill>
                  <a:srgbClr val="000000"/>
                </a:solidFill>
                <a:latin typeface="Arial Narrow"/>
              </a:rPr>
              <a:t>s</a:t>
            </a:r>
            <a:r>
              <a:rPr lang="en-US" sz="1600" b="0" dirty="0" err="1" smtClean="0">
                <a:solidFill>
                  <a:srgbClr val="000000"/>
                </a:solidFill>
                <a:latin typeface="Arial Narrow"/>
              </a:rPr>
              <a:t>tdio</a:t>
            </a:r>
            <a:r>
              <a:rPr lang="en-US" sz="1600" b="0" dirty="0" smtClean="0">
                <a:solidFill>
                  <a:srgbClr val="000000"/>
                </a:solidFill>
                <a:latin typeface="Arial Narrow"/>
              </a:rPr>
              <a:t> Functions...</a:t>
            </a:r>
          </a:p>
        </p:txBody>
      </p:sp>
    </p:spTree>
    <p:custDataLst>
      <p:tags r:id="rId1"/>
    </p:custDataLst>
    <p:extLst>
      <p:ext uri="{BB962C8B-B14F-4D97-AF65-F5344CB8AC3E}">
        <p14:creationId xmlns:p14="http://schemas.microsoft.com/office/powerpoint/2010/main" val="78300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6" name="Rectangle 78"/>
          <p:cNvSpPr>
            <a:spLocks noGrp="1" noChangeArrowheads="1"/>
          </p:cNvSpPr>
          <p:nvPr>
            <p:ph type="title"/>
          </p:nvPr>
        </p:nvSpPr>
        <p:spPr/>
        <p:txBody>
          <a:bodyPr/>
          <a:lstStyle/>
          <a:p>
            <a:r>
              <a:rPr lang="en-US" dirty="0" smtClean="0"/>
              <a:t>UART “</a:t>
            </a:r>
            <a:r>
              <a:rPr lang="en-US" dirty="0" err="1" smtClean="0"/>
              <a:t>stdio</a:t>
            </a:r>
            <a:r>
              <a:rPr lang="en-US" dirty="0" smtClean="0"/>
              <a:t>” Functions</a:t>
            </a:r>
            <a:endParaRPr lang="en-US" dirty="0"/>
          </a:p>
        </p:txBody>
      </p:sp>
      <p:sp>
        <p:nvSpPr>
          <p:cNvPr id="5" name="Content Placeholder 4"/>
          <p:cNvSpPr>
            <a:spLocks noGrp="1"/>
          </p:cNvSpPr>
          <p:nvPr>
            <p:ph idx="1"/>
          </p:nvPr>
        </p:nvSpPr>
        <p:spPr/>
        <p:txBody>
          <a:bodyPr>
            <a:noAutofit/>
          </a:bodyPr>
          <a:lstStyle/>
          <a:p>
            <a:r>
              <a:rPr lang="en-US" sz="2400" dirty="0" err="1" smtClean="0"/>
              <a:t>TivaWare</a:t>
            </a:r>
            <a:r>
              <a:rPr lang="en-US" sz="2400" dirty="0" smtClean="0"/>
              <a:t> “</a:t>
            </a:r>
            <a:r>
              <a:rPr lang="en-US" sz="2400" dirty="0" err="1" smtClean="0"/>
              <a:t>utils</a:t>
            </a:r>
            <a:r>
              <a:rPr lang="en-US" sz="2400" dirty="0" smtClean="0"/>
              <a:t>” folder contains functions for C </a:t>
            </a:r>
            <a:r>
              <a:rPr lang="en-US" sz="2400" dirty="0" err="1" smtClean="0"/>
              <a:t>stdio</a:t>
            </a:r>
            <a:r>
              <a:rPr lang="en-US" sz="2400" dirty="0" smtClean="0"/>
              <a:t> console functions:</a:t>
            </a:r>
          </a:p>
          <a:p>
            <a:pPr marL="457200" lvl="1" indent="0">
              <a:buNone/>
            </a:pPr>
            <a:r>
              <a:rPr lang="en-US" sz="1600" dirty="0">
                <a:latin typeface="Courier New" pitchFamily="49" charset="0"/>
                <a:cs typeface="Courier New" pitchFamily="49" charset="0"/>
              </a:rPr>
              <a:t>c</a:t>
            </a:r>
            <a:r>
              <a:rPr lang="en-US" sz="1600" dirty="0" smtClean="0">
                <a:latin typeface="Courier New" pitchFamily="49" charset="0"/>
                <a:cs typeface="Courier New" pitchFamily="49" charset="0"/>
              </a:rPr>
              <a:t>:\TivaWare\utils\uartstdio.h</a:t>
            </a:r>
          </a:p>
          <a:p>
            <a:pPr marL="457200" lvl="1" indent="0">
              <a:buNone/>
            </a:pPr>
            <a:r>
              <a:rPr lang="en-US" sz="1600" dirty="0" smtClean="0">
                <a:latin typeface="Courier New" pitchFamily="49" charset="0"/>
                <a:cs typeface="Courier New" pitchFamily="49" charset="0"/>
              </a:rPr>
              <a:t>c:\TivaWare\utils\uartstdio.c</a:t>
            </a:r>
          </a:p>
          <a:p>
            <a:r>
              <a:rPr lang="en-US" sz="2400" dirty="0" smtClean="0"/>
              <a:t>Usage example:</a:t>
            </a:r>
          </a:p>
          <a:p>
            <a:pPr marL="457200" lvl="1" indent="0">
              <a:buNone/>
            </a:pPr>
            <a:r>
              <a:rPr lang="en-US" sz="1600" dirty="0" err="1" smtClean="0">
                <a:latin typeface="Courier New" pitchFamily="49" charset="0"/>
                <a:cs typeface="Courier New" pitchFamily="49" charset="0"/>
              </a:rPr>
              <a:t>UARTStdioInit</a:t>
            </a:r>
            <a:r>
              <a:rPr lang="en-US" sz="1600" dirty="0" smtClean="0">
                <a:latin typeface="Courier New" pitchFamily="49" charset="0"/>
                <a:cs typeface="Courier New" pitchFamily="49" charset="0"/>
              </a:rPr>
              <a:t>(0); //use UART0, 115200</a:t>
            </a:r>
          </a:p>
          <a:p>
            <a:pPr marL="457200" lvl="1" indent="0">
              <a:buNone/>
            </a:pPr>
            <a:r>
              <a:rPr lang="en-US" sz="1600" dirty="0" err="1" smtClean="0">
                <a:latin typeface="Courier New" pitchFamily="49" charset="0"/>
                <a:cs typeface="Courier New" pitchFamily="49" charset="0"/>
              </a:rPr>
              <a:t>UARTprintf</a:t>
            </a:r>
            <a:r>
              <a:rPr lang="en-US" sz="1600" dirty="0" smtClean="0">
                <a:latin typeface="Courier New" pitchFamily="49" charset="0"/>
                <a:cs typeface="Courier New" pitchFamily="49" charset="0"/>
              </a:rPr>
              <a:t>(“Enter text: “);</a:t>
            </a:r>
          </a:p>
          <a:p>
            <a:r>
              <a:rPr lang="en-US" sz="2400" dirty="0" smtClean="0"/>
              <a:t>See </a:t>
            </a:r>
            <a:r>
              <a:rPr lang="en-US" sz="1600" dirty="0" err="1" smtClean="0">
                <a:latin typeface="Courier New" pitchFamily="49" charset="0"/>
                <a:cs typeface="Courier New" pitchFamily="49" charset="0"/>
              </a:rPr>
              <a:t>uartstdio.h</a:t>
            </a:r>
            <a:r>
              <a:rPr lang="en-US" sz="2400" dirty="0" smtClean="0"/>
              <a:t> for other functions</a:t>
            </a:r>
          </a:p>
          <a:p>
            <a:r>
              <a:rPr lang="en-US" sz="2400" dirty="0" smtClean="0"/>
              <a:t>Notes:</a:t>
            </a:r>
          </a:p>
          <a:p>
            <a:pPr lvl="1"/>
            <a:r>
              <a:rPr lang="en-US" sz="2000" dirty="0" smtClean="0"/>
              <a:t>Use the provided interrupt handler </a:t>
            </a:r>
            <a:r>
              <a:rPr lang="en-US" sz="1600" dirty="0" err="1" smtClean="0">
                <a:latin typeface="Courier New" pitchFamily="49" charset="0"/>
                <a:cs typeface="Courier New" pitchFamily="49" charset="0"/>
              </a:rPr>
              <a:t>UARTStdioIntHandler</a:t>
            </a:r>
            <a:r>
              <a:rPr lang="en-US" sz="1600" dirty="0" smtClean="0">
                <a:latin typeface="Courier New" pitchFamily="49" charset="0"/>
                <a:cs typeface="Courier New" pitchFamily="49" charset="0"/>
              </a:rPr>
              <a:t>() </a:t>
            </a:r>
            <a:r>
              <a:rPr lang="en-US" sz="2000" dirty="0" smtClean="0"/>
              <a:t>code in </a:t>
            </a:r>
            <a:r>
              <a:rPr lang="en-US" sz="1600" dirty="0" err="1" smtClean="0">
                <a:latin typeface="Courier New" pitchFamily="49" charset="0"/>
                <a:cs typeface="Courier New" pitchFamily="49" charset="0"/>
              </a:rPr>
              <a:t>uartstdio.c</a:t>
            </a:r>
            <a:endParaRPr lang="en-US" sz="1600" dirty="0" smtClean="0">
              <a:latin typeface="Courier New" pitchFamily="49" charset="0"/>
              <a:cs typeface="Courier New" pitchFamily="49" charset="0"/>
            </a:endParaRPr>
          </a:p>
          <a:p>
            <a:pPr lvl="1"/>
            <a:r>
              <a:rPr lang="en-US" sz="2000" dirty="0" smtClean="0"/>
              <a:t>Buffering is provided if you define UART_BUFFERED symbol</a:t>
            </a:r>
          </a:p>
          <a:p>
            <a:pPr lvl="2"/>
            <a:r>
              <a:rPr lang="en-US" sz="2000" b="0" dirty="0" smtClean="0"/>
              <a:t>Receive buffer is 128 bytes</a:t>
            </a:r>
          </a:p>
          <a:p>
            <a:pPr lvl="2"/>
            <a:r>
              <a:rPr lang="en-US" sz="2000" b="0" dirty="0" smtClean="0"/>
              <a:t>Transmit buffer is 1024 bytes</a:t>
            </a:r>
            <a:endParaRPr lang="en-US" sz="2000" b="0" dirty="0"/>
          </a:p>
        </p:txBody>
      </p:sp>
      <p:sp>
        <p:nvSpPr>
          <p:cNvPr id="4" name="Leading Question"/>
          <p:cNvSpPr txBox="1"/>
          <p:nvPr/>
        </p:nvSpPr>
        <p:spPr>
          <a:xfrm>
            <a:off x="7053581" y="6562045"/>
            <a:ext cx="1767150"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Other UART Features...</a:t>
            </a:r>
          </a:p>
        </p:txBody>
      </p:sp>
    </p:spTree>
    <p:custDataLst>
      <p:tags r:id="rId1"/>
    </p:custDataLst>
    <p:extLst>
      <p:ext uri="{BB962C8B-B14F-4D97-AF65-F5344CB8AC3E}">
        <p14:creationId xmlns:p14="http://schemas.microsoft.com/office/powerpoint/2010/main" val="223042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6" name="Rectangle 78"/>
          <p:cNvSpPr>
            <a:spLocks noGrp="1" noChangeArrowheads="1"/>
          </p:cNvSpPr>
          <p:nvPr>
            <p:ph type="title"/>
          </p:nvPr>
        </p:nvSpPr>
        <p:spPr/>
        <p:txBody>
          <a:bodyPr/>
          <a:lstStyle/>
          <a:p>
            <a:r>
              <a:rPr lang="en-US" dirty="0" smtClean="0"/>
              <a:t>Other UART Features</a:t>
            </a:r>
            <a:endParaRPr lang="en-US" dirty="0"/>
          </a:p>
        </p:txBody>
      </p:sp>
      <p:sp>
        <p:nvSpPr>
          <p:cNvPr id="5" name="Content Placeholder 4"/>
          <p:cNvSpPr>
            <a:spLocks noGrp="1"/>
          </p:cNvSpPr>
          <p:nvPr>
            <p:ph idx="1"/>
          </p:nvPr>
        </p:nvSpPr>
        <p:spPr>
          <a:xfrm>
            <a:off x="481903" y="779078"/>
            <a:ext cx="8229600" cy="5562600"/>
          </a:xfrm>
        </p:spPr>
        <p:txBody>
          <a:bodyPr>
            <a:noAutofit/>
          </a:bodyPr>
          <a:lstStyle/>
          <a:p>
            <a:r>
              <a:rPr lang="en-US" sz="1800" dirty="0"/>
              <a:t>Modem flow control on UART1 (RTS/CTS)</a:t>
            </a:r>
          </a:p>
          <a:p>
            <a:r>
              <a:rPr lang="en-US" sz="1800" dirty="0" smtClean="0"/>
              <a:t>IrDA </a:t>
            </a:r>
            <a:r>
              <a:rPr lang="en-US" sz="1800" dirty="0"/>
              <a:t>serial IR (SIR) </a:t>
            </a:r>
            <a:r>
              <a:rPr lang="en-US" sz="1800" dirty="0" smtClean="0"/>
              <a:t>encoder/decoder</a:t>
            </a:r>
          </a:p>
          <a:p>
            <a:pPr lvl="1"/>
            <a:r>
              <a:rPr lang="en-US" sz="1400" b="0" dirty="0" smtClean="0"/>
              <a:t>External infrared transceiver required</a:t>
            </a:r>
          </a:p>
          <a:p>
            <a:pPr lvl="1"/>
            <a:r>
              <a:rPr lang="en-US" sz="1400" b="0" dirty="0" smtClean="0"/>
              <a:t>Supports half-duplex serial SIR interface</a:t>
            </a:r>
          </a:p>
          <a:p>
            <a:pPr lvl="1"/>
            <a:r>
              <a:rPr lang="en-US" sz="1400" b="0" dirty="0" smtClean="0"/>
              <a:t>Minimum of 10-ms delay required between transmit/receive, provided by software</a:t>
            </a:r>
          </a:p>
          <a:p>
            <a:r>
              <a:rPr lang="en-US" sz="1800" dirty="0" smtClean="0"/>
              <a:t>ISA 7816 smartcard support</a:t>
            </a:r>
          </a:p>
          <a:p>
            <a:pPr lvl="1"/>
            <a:r>
              <a:rPr lang="en-US" sz="1400" b="0" dirty="0" err="1" smtClean="0"/>
              <a:t>UnT</a:t>
            </a:r>
            <a:r>
              <a:rPr lang="en-US" sz="1400" b="0" dirty="0" err="1"/>
              <a:t>X</a:t>
            </a:r>
            <a:r>
              <a:rPr lang="en-US" sz="1400" b="0" dirty="0" smtClean="0"/>
              <a:t> signal used as a bit clock</a:t>
            </a:r>
          </a:p>
          <a:p>
            <a:pPr lvl="1"/>
            <a:r>
              <a:rPr lang="en-US" sz="1400" b="0" dirty="0" err="1" smtClean="0"/>
              <a:t>UnRx</a:t>
            </a:r>
            <a:r>
              <a:rPr lang="en-US" sz="1400" b="0" dirty="0" smtClean="0"/>
              <a:t> signal is half-duplex communication line</a:t>
            </a:r>
          </a:p>
          <a:p>
            <a:pPr lvl="1"/>
            <a:r>
              <a:rPr lang="en-US" sz="1400" b="0" dirty="0" smtClean="0"/>
              <a:t>GPIO pin used for smartcard reset, other signals provided by your system design</a:t>
            </a:r>
          </a:p>
          <a:p>
            <a:r>
              <a:rPr lang="en-US" sz="1800" dirty="0" smtClean="0"/>
              <a:t>LIN (Local Interconnect Network) support: master or slave</a:t>
            </a:r>
          </a:p>
          <a:p>
            <a:r>
              <a:rPr lang="en-US" sz="1800" dirty="0" smtClean="0"/>
              <a:t>µDMA support</a:t>
            </a:r>
          </a:p>
          <a:p>
            <a:pPr lvl="1"/>
            <a:r>
              <a:rPr lang="en-US" sz="1400" b="0" dirty="0" smtClean="0"/>
              <a:t>Single or burst transfers support</a:t>
            </a:r>
          </a:p>
          <a:p>
            <a:pPr lvl="1"/>
            <a:r>
              <a:rPr lang="en-US" sz="1400" b="0" dirty="0" smtClean="0"/>
              <a:t>UART interrupt handler handles DMA completion interrupt</a:t>
            </a:r>
            <a:endParaRPr lang="en-US" sz="1400" b="0" dirty="0"/>
          </a:p>
          <a:p>
            <a:r>
              <a:rPr lang="en-US" sz="1800" dirty="0" smtClean="0"/>
              <a:t>EIA-495 9-bit operation</a:t>
            </a:r>
          </a:p>
          <a:p>
            <a:pPr lvl="1"/>
            <a:r>
              <a:rPr lang="en-US" sz="1400" b="0" dirty="0"/>
              <a:t>M</a:t>
            </a:r>
            <a:r>
              <a:rPr lang="en-US" sz="1400" b="0" dirty="0" smtClean="0"/>
              <a:t>ulti-drop configuration: one master, multiple slaves</a:t>
            </a:r>
          </a:p>
          <a:p>
            <a:pPr lvl="1"/>
            <a:r>
              <a:rPr lang="en-US" sz="1400" b="0" dirty="0" smtClean="0"/>
              <a:t>Provides “address” bit (in place of parity bit)</a:t>
            </a:r>
          </a:p>
          <a:p>
            <a:pPr lvl="1"/>
            <a:r>
              <a:rPr lang="en-US" sz="1400" b="0" dirty="0" smtClean="0"/>
              <a:t>Slaves only respond to their address</a:t>
            </a:r>
            <a:endParaRPr lang="en-US" sz="1400" b="0" dirty="0"/>
          </a:p>
        </p:txBody>
      </p:sp>
      <p:sp>
        <p:nvSpPr>
          <p:cNvPr id="4" name="Leading Question"/>
          <p:cNvSpPr txBox="1"/>
          <p:nvPr/>
        </p:nvSpPr>
        <p:spPr>
          <a:xfrm>
            <a:off x="8402347" y="6562045"/>
            <a:ext cx="418384" cy="196977"/>
          </a:xfrm>
          <a:prstGeom prst="rect">
            <a:avLst/>
          </a:prstGeom>
          <a:noFill/>
        </p:spPr>
        <p:txBody>
          <a:bodyPr vert="horz" wrap="none" lIns="0" tIns="0" rIns="0" bIns="0" rtlCol="0" anchor="b" anchorCtr="0">
            <a:spAutoFit/>
          </a:bodyPr>
          <a:lstStyle/>
          <a:p>
            <a:pPr algn="r">
              <a:spcBef>
                <a:spcPct val="0"/>
              </a:spcBef>
            </a:pPr>
            <a:r>
              <a:rPr lang="en-US" sz="1600" b="0" smtClean="0">
                <a:solidFill>
                  <a:srgbClr val="000000"/>
                </a:solidFill>
                <a:latin typeface="Arial Narrow"/>
              </a:rPr>
              <a:t>Lab...</a:t>
            </a:r>
            <a:endParaRPr lang="en-US" sz="1600" b="0" dirty="0" smtClean="0">
              <a:solidFill>
                <a:srgbClr val="000000"/>
              </a:solidFill>
              <a:latin typeface="Arial Narrow"/>
            </a:endParaRPr>
          </a:p>
        </p:txBody>
      </p:sp>
    </p:spTree>
    <p:custDataLst>
      <p:tags r:id="rId1"/>
    </p:custDataLst>
    <p:extLst>
      <p:ext uri="{BB962C8B-B14F-4D97-AF65-F5344CB8AC3E}">
        <p14:creationId xmlns:p14="http://schemas.microsoft.com/office/powerpoint/2010/main" val="325041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bwMode="auto">
          <a:xfrm flipH="1">
            <a:off x="3276600" y="2362200"/>
            <a:ext cx="1184367" cy="8709"/>
          </a:xfrm>
          <a:prstGeom prst="line">
            <a:avLst/>
          </a:prstGeom>
          <a:solidFill>
            <a:schemeClr val="accent1"/>
          </a:solidFill>
          <a:ln w="25400" cap="flat" cmpd="sng" algn="ctr">
            <a:solidFill>
              <a:schemeClr val="tx1"/>
            </a:solidFill>
            <a:prstDash val="solid"/>
            <a:round/>
            <a:headEnd type="none" w="sm" len="sm"/>
            <a:tailEnd type="none" w="sm" len="sm"/>
          </a:ln>
          <a:effectLst/>
        </p:spPr>
      </p:cxnSp>
      <p:sp>
        <p:nvSpPr>
          <p:cNvPr id="12" name="Rounded Rectangle 11"/>
          <p:cNvSpPr/>
          <p:nvPr/>
        </p:nvSpPr>
        <p:spPr bwMode="auto">
          <a:xfrm>
            <a:off x="990600" y="4267200"/>
            <a:ext cx="3733800" cy="15240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0482" name="Rectangle 2"/>
          <p:cNvSpPr>
            <a:spLocks noGrp="1" noChangeArrowheads="1"/>
          </p:cNvSpPr>
          <p:nvPr>
            <p:ph type="title"/>
          </p:nvPr>
        </p:nvSpPr>
        <p:spPr/>
        <p:txBody>
          <a:bodyPr>
            <a:normAutofit/>
          </a:bodyPr>
          <a:lstStyle/>
          <a:p>
            <a:r>
              <a:rPr lang="en-US" dirty="0" smtClean="0">
                <a:solidFill>
                  <a:srgbClr val="FF0000"/>
                </a:solidFill>
              </a:rPr>
              <a:t>Lab 1: Hardware and Software Setup</a:t>
            </a:r>
          </a:p>
        </p:txBody>
      </p:sp>
      <p:sp>
        <p:nvSpPr>
          <p:cNvPr id="20484" name="Text Box 4"/>
          <p:cNvSpPr txBox="1">
            <a:spLocks noChangeArrowheads="1"/>
          </p:cNvSpPr>
          <p:nvPr/>
        </p:nvSpPr>
        <p:spPr bwMode="auto">
          <a:xfrm>
            <a:off x="998788" y="4330278"/>
            <a:ext cx="3647217" cy="1394228"/>
          </a:xfrm>
          <a:prstGeom prst="rect">
            <a:avLst/>
          </a:prstGeom>
          <a:noFill/>
          <a:ln w="12700" algn="ctr">
            <a:noFill/>
            <a:miter lim="800000"/>
            <a:headEnd/>
            <a:tailEnd/>
          </a:ln>
        </p:spPr>
        <p:txBody>
          <a:bodyPr wrap="none" anchorCtr="1">
            <a:spAutoFit/>
          </a:bodyPr>
          <a:lstStyle/>
          <a:p>
            <a:pPr marL="342900" indent="-342900" algn="l">
              <a:buClr>
                <a:schemeClr val="tx2"/>
              </a:buClr>
              <a:buSzPct val="75000"/>
              <a:buFont typeface="Wingdings" pitchFamily="2" charset="2"/>
              <a:buChar char="u"/>
            </a:pPr>
            <a:r>
              <a:rPr lang="en-US" sz="1800" b="0" dirty="0" smtClean="0"/>
              <a:t>Install the software</a:t>
            </a:r>
            <a:endParaRPr lang="en-US" sz="1800" b="0" dirty="0" smtClean="0">
              <a:effectLst/>
            </a:endParaRPr>
          </a:p>
          <a:p>
            <a:pPr marL="342900" indent="-342900" algn="l">
              <a:buClr>
                <a:schemeClr val="tx2"/>
              </a:buClr>
              <a:buSzPct val="75000"/>
              <a:buFont typeface="Wingdings" pitchFamily="2" charset="2"/>
              <a:buChar char="u"/>
            </a:pPr>
            <a:r>
              <a:rPr lang="en-US" sz="1800" b="0" dirty="0" smtClean="0">
                <a:effectLst/>
              </a:rPr>
              <a:t>Review </a:t>
            </a:r>
            <a:r>
              <a:rPr lang="en-US" sz="1800" b="0" dirty="0">
                <a:effectLst/>
              </a:rPr>
              <a:t>the kit contents</a:t>
            </a:r>
          </a:p>
          <a:p>
            <a:pPr marL="342900" indent="-342900" algn="l">
              <a:buClr>
                <a:schemeClr val="tx2"/>
              </a:buClr>
              <a:buSzPct val="75000"/>
              <a:buFont typeface="Wingdings" pitchFamily="2" charset="2"/>
              <a:buChar char="u"/>
            </a:pPr>
            <a:r>
              <a:rPr lang="en-US" sz="1800" b="0" dirty="0" smtClean="0">
                <a:effectLst/>
              </a:rPr>
              <a:t>Connect </a:t>
            </a:r>
            <a:r>
              <a:rPr lang="en-US" sz="1800" b="0" dirty="0">
                <a:effectLst/>
              </a:rPr>
              <a:t>the </a:t>
            </a:r>
            <a:r>
              <a:rPr lang="en-US" sz="1800" b="0" dirty="0" smtClean="0">
                <a:effectLst/>
              </a:rPr>
              <a:t>hardware</a:t>
            </a:r>
            <a:endParaRPr lang="en-US" sz="1800" b="0" dirty="0">
              <a:effectLst/>
            </a:endParaRPr>
          </a:p>
          <a:p>
            <a:pPr marL="342900" indent="-342900" algn="l">
              <a:buClr>
                <a:schemeClr val="tx2"/>
              </a:buClr>
              <a:buSzPct val="75000"/>
              <a:buFont typeface="Wingdings" pitchFamily="2" charset="2"/>
              <a:buChar char="u"/>
            </a:pPr>
            <a:r>
              <a:rPr lang="en-US" sz="1800" b="0" dirty="0">
                <a:effectLst/>
              </a:rPr>
              <a:t>Test the </a:t>
            </a:r>
            <a:r>
              <a:rPr lang="en-US" sz="1800" b="0" dirty="0" err="1">
                <a:effectLst/>
              </a:rPr>
              <a:t>QuickStart</a:t>
            </a:r>
            <a:r>
              <a:rPr lang="en-US" sz="1800" b="0" dirty="0">
                <a:effectLst/>
              </a:rPr>
              <a:t> </a:t>
            </a:r>
            <a:r>
              <a:rPr lang="en-US" sz="1800" b="0" dirty="0" smtClean="0">
                <a:effectLst/>
              </a:rPr>
              <a:t>application</a:t>
            </a:r>
            <a:endParaRPr lang="en-US" sz="1800" b="1" dirty="0"/>
          </a:p>
        </p:txBody>
      </p:sp>
      <p:cxnSp>
        <p:nvCxnSpPr>
          <p:cNvPr id="56" name="Straight Connector 55"/>
          <p:cNvCxnSpPr/>
          <p:nvPr/>
        </p:nvCxnSpPr>
        <p:spPr bwMode="auto">
          <a:xfrm>
            <a:off x="4448933" y="1676400"/>
            <a:ext cx="0" cy="685800"/>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2058" name="Picture 10" descr="http://us.toshiba.com/images/showcase/products/satellite-a505-s6033-laptop.png"/>
          <p:cNvPicPr>
            <a:picLocks noChangeAspect="1" noChangeArrowheads="1"/>
          </p:cNvPicPr>
          <p:nvPr/>
        </p:nvPicPr>
        <p:blipFill>
          <a:blip r:embed="rId3" cstate="print"/>
          <a:srcRect/>
          <a:stretch>
            <a:fillRect/>
          </a:stretch>
        </p:blipFill>
        <p:spPr bwMode="auto">
          <a:xfrm>
            <a:off x="838200" y="1752600"/>
            <a:ext cx="3117464" cy="2153301"/>
          </a:xfrm>
          <a:prstGeom prst="rect">
            <a:avLst/>
          </a:prstGeom>
          <a:noFill/>
        </p:spPr>
      </p:pic>
      <p:sp>
        <p:nvSpPr>
          <p:cNvPr id="60" name="TextBox 59"/>
          <p:cNvSpPr txBox="1"/>
          <p:nvPr/>
        </p:nvSpPr>
        <p:spPr>
          <a:xfrm>
            <a:off x="3581400" y="1371600"/>
            <a:ext cx="3294493" cy="338554"/>
          </a:xfrm>
          <a:prstGeom prst="rect">
            <a:avLst/>
          </a:prstGeom>
          <a:noFill/>
        </p:spPr>
        <p:txBody>
          <a:bodyPr wrap="none" rtlCol="0" anchor="ctr" anchorCtr="1">
            <a:spAutoFit/>
          </a:bodyPr>
          <a:lstStyle/>
          <a:p>
            <a:r>
              <a:rPr lang="en-US" sz="2000" b="0" dirty="0" smtClean="0">
                <a:solidFill>
                  <a:schemeClr val="dk1"/>
                </a:solidFill>
                <a:effectLst/>
              </a:rPr>
              <a:t>USB Emulation Connection</a:t>
            </a:r>
          </a:p>
        </p:txBody>
      </p:sp>
      <p:sp>
        <p:nvSpPr>
          <p:cNvPr id="62" name="Leading Question"/>
          <p:cNvSpPr txBox="1"/>
          <p:nvPr/>
        </p:nvSpPr>
        <p:spPr>
          <a:xfrm>
            <a:off x="8057702" y="6562045"/>
            <a:ext cx="76302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Agenda ...</a:t>
            </a:r>
          </a:p>
        </p:txBody>
      </p:sp>
      <p:cxnSp>
        <p:nvCxnSpPr>
          <p:cNvPr id="58" name="Straight Arrow Connector 57"/>
          <p:cNvCxnSpPr/>
          <p:nvPr/>
        </p:nvCxnSpPr>
        <p:spPr bwMode="auto">
          <a:xfrm flipH="1">
            <a:off x="6169819" y="1676400"/>
            <a:ext cx="5697" cy="304800"/>
          </a:xfrm>
          <a:prstGeom prst="straightConnector1">
            <a:avLst/>
          </a:prstGeom>
          <a:solidFill>
            <a:schemeClr val="accent1"/>
          </a:solidFill>
          <a:ln w="25400" cap="flat" cmpd="sng" algn="ctr">
            <a:solidFill>
              <a:schemeClr val="tx1"/>
            </a:solidFill>
            <a:prstDash val="solid"/>
            <a:round/>
            <a:headEnd type="none" w="sm" len="sm"/>
            <a:tailEnd type="triangle" w="lg" len="med"/>
          </a:ln>
          <a:effectLst/>
        </p:spPr>
      </p:cxnSp>
      <p:cxnSp>
        <p:nvCxnSpPr>
          <p:cNvPr id="28" name="Straight Connector 27"/>
          <p:cNvCxnSpPr/>
          <p:nvPr/>
        </p:nvCxnSpPr>
        <p:spPr bwMode="auto">
          <a:xfrm>
            <a:off x="4436267" y="1676400"/>
            <a:ext cx="1752600" cy="0"/>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14"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5969" y="1815811"/>
            <a:ext cx="3886200" cy="4737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304800" y="4394982"/>
            <a:ext cx="4732500" cy="1320018"/>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342900" indent="-342900" algn="l">
              <a:buClr>
                <a:schemeClr val="tx2"/>
              </a:buClr>
              <a:buSzPct val="75000"/>
              <a:buFont typeface="Wingdings"/>
              <a:buChar char=""/>
            </a:pPr>
            <a:r>
              <a:rPr lang="en-US" b="0" dirty="0" smtClean="0">
                <a:effectLst/>
                <a:cs typeface="Arial" pitchFamily="34" charset="0"/>
              </a:rPr>
              <a:t>Initialize UART </a:t>
            </a:r>
            <a:r>
              <a:rPr lang="en-US" b="0" dirty="0" smtClean="0">
                <a:cs typeface="Arial" pitchFamily="34" charset="0"/>
              </a:rPr>
              <a:t>and</a:t>
            </a:r>
            <a:r>
              <a:rPr lang="en-US" b="0" dirty="0" smtClean="0">
                <a:effectLst/>
                <a:cs typeface="Arial" pitchFamily="34" charset="0"/>
              </a:rPr>
              <a:t> echo characters using polling</a:t>
            </a:r>
            <a:endParaRPr lang="en-US" b="0" dirty="0">
              <a:effectLst/>
              <a:cs typeface="Arial" pitchFamily="34" charset="0"/>
            </a:endParaRPr>
          </a:p>
          <a:p>
            <a:pPr marL="342900" indent="-342900" algn="l">
              <a:buClr>
                <a:schemeClr val="tx2"/>
              </a:buClr>
              <a:buSzPct val="75000"/>
              <a:buFont typeface="Wingdings"/>
              <a:buChar char=""/>
            </a:pPr>
            <a:r>
              <a:rPr lang="en-US" b="0" dirty="0">
                <a:effectLst/>
                <a:cs typeface="Arial" pitchFamily="34" charset="0"/>
              </a:rPr>
              <a:t>Use </a:t>
            </a:r>
            <a:r>
              <a:rPr lang="en-US" b="0" dirty="0" smtClean="0">
                <a:effectLst/>
                <a:cs typeface="Arial" pitchFamily="34" charset="0"/>
              </a:rPr>
              <a:t>interrupts</a:t>
            </a:r>
            <a:endParaRPr lang="en-US" b="0" dirty="0">
              <a:effectLst/>
              <a:cs typeface="Arial" pitchFamily="34" charset="0"/>
            </a:endParaRPr>
          </a:p>
        </p:txBody>
      </p:sp>
      <p:sp>
        <p:nvSpPr>
          <p:cNvPr id="20482" name="Rectangle 2"/>
          <p:cNvSpPr>
            <a:spLocks noGrp="1" noChangeArrowheads="1"/>
          </p:cNvSpPr>
          <p:nvPr>
            <p:ph type="title"/>
          </p:nvPr>
        </p:nvSpPr>
        <p:spPr/>
        <p:txBody>
          <a:bodyPr>
            <a:normAutofit/>
          </a:bodyPr>
          <a:lstStyle/>
          <a:p>
            <a:r>
              <a:rPr lang="en-US" dirty="0" smtClean="0"/>
              <a:t>Lab 12: UART</a:t>
            </a:r>
          </a:p>
        </p:txBody>
      </p:sp>
      <p:cxnSp>
        <p:nvCxnSpPr>
          <p:cNvPr id="12" name="Straight Connector 11"/>
          <p:cNvCxnSpPr/>
          <p:nvPr/>
        </p:nvCxnSpPr>
        <p:spPr bwMode="auto">
          <a:xfrm flipH="1">
            <a:off x="3276600" y="2362200"/>
            <a:ext cx="1184367" cy="8709"/>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14" name="Straight Connector 13"/>
          <p:cNvCxnSpPr/>
          <p:nvPr/>
        </p:nvCxnSpPr>
        <p:spPr bwMode="auto">
          <a:xfrm>
            <a:off x="4448933" y="1676400"/>
            <a:ext cx="0" cy="685800"/>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15" name="Picture 10" descr="http://us.toshiba.com/images/showcase/products/satellite-a505-s6033-laptop.png"/>
          <p:cNvPicPr>
            <a:picLocks noChangeAspect="1" noChangeArrowheads="1"/>
          </p:cNvPicPr>
          <p:nvPr/>
        </p:nvPicPr>
        <p:blipFill>
          <a:blip r:embed="rId3" cstate="print"/>
          <a:srcRect/>
          <a:stretch>
            <a:fillRect/>
          </a:stretch>
        </p:blipFill>
        <p:spPr bwMode="auto">
          <a:xfrm>
            <a:off x="838200" y="1752600"/>
            <a:ext cx="3117464" cy="2153301"/>
          </a:xfrm>
          <a:prstGeom prst="rect">
            <a:avLst/>
          </a:prstGeom>
          <a:noFill/>
        </p:spPr>
      </p:pic>
      <p:sp>
        <p:nvSpPr>
          <p:cNvPr id="16" name="TextBox 15"/>
          <p:cNvSpPr txBox="1"/>
          <p:nvPr/>
        </p:nvSpPr>
        <p:spPr>
          <a:xfrm>
            <a:off x="3581400" y="1371600"/>
            <a:ext cx="3294493" cy="338554"/>
          </a:xfrm>
          <a:prstGeom prst="rect">
            <a:avLst/>
          </a:prstGeom>
          <a:noFill/>
        </p:spPr>
        <p:txBody>
          <a:bodyPr wrap="none" rtlCol="0" anchor="ctr" anchorCtr="1">
            <a:spAutoFit/>
          </a:bodyPr>
          <a:lstStyle/>
          <a:p>
            <a:r>
              <a:rPr lang="en-US" sz="2000" b="0" dirty="0" smtClean="0">
                <a:solidFill>
                  <a:schemeClr val="dk1"/>
                </a:solidFill>
                <a:effectLst/>
              </a:rPr>
              <a:t>USB Emulation Connection</a:t>
            </a:r>
          </a:p>
        </p:txBody>
      </p:sp>
      <p:cxnSp>
        <p:nvCxnSpPr>
          <p:cNvPr id="18" name="Straight Arrow Connector 17"/>
          <p:cNvCxnSpPr/>
          <p:nvPr/>
        </p:nvCxnSpPr>
        <p:spPr bwMode="auto">
          <a:xfrm flipH="1">
            <a:off x="6169819" y="1676400"/>
            <a:ext cx="5697" cy="304800"/>
          </a:xfrm>
          <a:prstGeom prst="straightConnector1">
            <a:avLst/>
          </a:prstGeom>
          <a:solidFill>
            <a:schemeClr val="accent1"/>
          </a:solidFill>
          <a:ln w="25400" cap="flat" cmpd="sng" algn="ctr">
            <a:solidFill>
              <a:schemeClr val="tx1"/>
            </a:solidFill>
            <a:prstDash val="solid"/>
            <a:round/>
            <a:headEnd type="none" w="sm" len="sm"/>
            <a:tailEnd type="triangle" w="lg" len="med"/>
          </a:ln>
          <a:effectLst/>
        </p:spPr>
      </p:cxnSp>
      <p:cxnSp>
        <p:nvCxnSpPr>
          <p:cNvPr id="19" name="Straight Connector 18"/>
          <p:cNvCxnSpPr/>
          <p:nvPr/>
        </p:nvCxnSpPr>
        <p:spPr bwMode="auto">
          <a:xfrm>
            <a:off x="4436267" y="1676400"/>
            <a:ext cx="1752600" cy="0"/>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20"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5969" y="1815811"/>
            <a:ext cx="3886200" cy="4737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216546"/>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Agenda</a:t>
            </a:r>
            <a:endParaRPr lang="en-US" dirty="0">
              <a:solidFill>
                <a:srgbClr val="FF0000"/>
              </a:solidFill>
            </a:endParaRPr>
          </a:p>
        </p:txBody>
      </p:sp>
      <p:sp>
        <p:nvSpPr>
          <p:cNvPr id="8" name="Leading Question"/>
          <p:cNvSpPr txBox="1"/>
          <p:nvPr/>
        </p:nvSpPr>
        <p:spPr>
          <a:xfrm>
            <a:off x="8019230" y="6562045"/>
            <a:ext cx="801501" cy="196977"/>
          </a:xfrm>
          <a:prstGeom prst="rect">
            <a:avLst/>
          </a:prstGeom>
          <a:noFill/>
        </p:spPr>
        <p:txBody>
          <a:bodyPr vert="horz" wrap="none" lIns="0" tIns="0" rIns="0" bIns="0" rtlCol="0" anchor="b" anchorCtr="0">
            <a:spAutoFit/>
          </a:bodyPr>
          <a:lstStyle/>
          <a:p>
            <a:pPr algn="r">
              <a:spcBef>
                <a:spcPct val="0"/>
              </a:spcBef>
            </a:pPr>
            <a:r>
              <a:rPr lang="en-US" sz="1600" b="0" dirty="0">
                <a:solidFill>
                  <a:srgbClr val="000000"/>
                </a:solidFill>
                <a:latin typeface="Arial Narrow"/>
              </a:rPr>
              <a:t>F</a:t>
            </a:r>
            <a:r>
              <a:rPr lang="en-US" sz="1600" b="0" dirty="0" smtClean="0">
                <a:solidFill>
                  <a:srgbClr val="000000"/>
                </a:solidFill>
                <a:latin typeface="Arial Narrow"/>
              </a:rPr>
              <a:t>eatures</a:t>
            </a:r>
            <a:r>
              <a:rPr lang="en-US" sz="1600" b="0" dirty="0" smtClean="0">
                <a:solidFill>
                  <a:srgbClr val="000000"/>
                </a:solidFill>
                <a:effectLst/>
                <a:latin typeface="Arial Narrow"/>
              </a:rPr>
              <a:t>...</a:t>
            </a:r>
          </a:p>
        </p:txBody>
      </p:sp>
      <p:sp>
        <p:nvSpPr>
          <p:cNvPr id="9" name="Rounded Rectangle 8"/>
          <p:cNvSpPr/>
          <p:nvPr/>
        </p:nvSpPr>
        <p:spPr bwMode="auto">
          <a:xfrm>
            <a:off x="3048000" y="5045384"/>
            <a:ext cx="914400" cy="310176"/>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0" name="Text Box 4"/>
          <p:cNvSpPr txBox="1">
            <a:spLocks noChangeArrowheads="1"/>
          </p:cNvSpPr>
          <p:nvPr/>
        </p:nvSpPr>
        <p:spPr bwMode="auto">
          <a:xfrm>
            <a:off x="152400" y="1060132"/>
            <a:ext cx="6705600" cy="5416868"/>
          </a:xfrm>
          <a:prstGeom prst="rect">
            <a:avLst/>
          </a:prstGeom>
          <a:noFill/>
          <a:ln w="25400" algn="ctr">
            <a:noFill/>
            <a:miter lim="800000"/>
            <a:headEnd/>
            <a:tailEnd/>
          </a:ln>
        </p:spPr>
        <p:txBody>
          <a:bodyPr wrap="square">
            <a:spAutoFit/>
          </a:bodyPr>
          <a:lstStyle/>
          <a:p>
            <a:pPr>
              <a:lnSpc>
                <a:spcPct val="60000"/>
              </a:lnSpc>
            </a:pPr>
            <a:r>
              <a:rPr lang="en-US" b="0" dirty="0">
                <a:solidFill>
                  <a:srgbClr val="000000"/>
                </a:solidFill>
              </a:rPr>
              <a:t>Introduction to </a:t>
            </a:r>
            <a:r>
              <a:rPr lang="en-US" b="0" dirty="0" smtClean="0">
                <a:solidFill>
                  <a:srgbClr val="000000"/>
                </a:solidFill>
              </a:rPr>
              <a:t>ARM</a:t>
            </a:r>
            <a:r>
              <a:rPr lang="en-US" b="0" baseline="30000" dirty="0" smtClean="0">
                <a:solidFill>
                  <a:srgbClr val="000000"/>
                </a:solidFill>
              </a:rPr>
              <a:t>®</a:t>
            </a:r>
            <a:r>
              <a:rPr lang="en-US" b="0" dirty="0" smtClean="0">
                <a:solidFill>
                  <a:srgbClr val="000000"/>
                </a:solidFill>
              </a:rPr>
              <a:t> Cortex™-M4F </a:t>
            </a:r>
            <a:r>
              <a:rPr lang="en-US" b="0" dirty="0">
                <a:solidFill>
                  <a:srgbClr val="000000"/>
                </a:solidFill>
              </a:rPr>
              <a:t>and Peripherals</a:t>
            </a:r>
          </a:p>
          <a:p>
            <a:pPr>
              <a:lnSpc>
                <a:spcPct val="60000"/>
              </a:lnSpc>
            </a:pPr>
            <a:r>
              <a:rPr lang="en-US" b="0" dirty="0">
                <a:solidFill>
                  <a:srgbClr val="000000"/>
                </a:solidFill>
              </a:rPr>
              <a:t>Code Composer Studio</a:t>
            </a:r>
          </a:p>
          <a:p>
            <a:pPr>
              <a:lnSpc>
                <a:spcPct val="60000"/>
              </a:lnSpc>
            </a:pPr>
            <a:r>
              <a:rPr lang="en-US" b="0" dirty="0">
                <a:solidFill>
                  <a:srgbClr val="000000"/>
                </a:solidFill>
              </a:rPr>
              <a:t>Introduction to </a:t>
            </a:r>
            <a:r>
              <a:rPr lang="en-US" b="0" dirty="0" smtClean="0">
                <a:solidFill>
                  <a:srgbClr val="000000"/>
                </a:solidFill>
              </a:rPr>
              <a:t>TivaWare™, Initialization </a:t>
            </a:r>
            <a:r>
              <a:rPr lang="en-US" b="0" dirty="0">
                <a:solidFill>
                  <a:srgbClr val="000000"/>
                </a:solidFill>
              </a:rPr>
              <a:t>and GPIO</a:t>
            </a:r>
          </a:p>
          <a:p>
            <a:pPr>
              <a:lnSpc>
                <a:spcPct val="60000"/>
              </a:lnSpc>
            </a:pPr>
            <a:r>
              <a:rPr lang="en-US" b="0" dirty="0" smtClean="0">
                <a:solidFill>
                  <a:srgbClr val="000000"/>
                </a:solidFill>
              </a:rPr>
              <a:t>Interrupts and the Timers</a:t>
            </a:r>
            <a:endParaRPr lang="en-US" b="0" dirty="0">
              <a:solidFill>
                <a:srgbClr val="000000"/>
              </a:solidFill>
            </a:endParaRPr>
          </a:p>
          <a:p>
            <a:pPr>
              <a:lnSpc>
                <a:spcPct val="60000"/>
              </a:lnSpc>
            </a:pPr>
            <a:r>
              <a:rPr lang="en-US" b="0" dirty="0" smtClean="0">
                <a:solidFill>
                  <a:srgbClr val="000000"/>
                </a:solidFill>
              </a:rPr>
              <a:t>ADC12</a:t>
            </a:r>
            <a:endParaRPr lang="en-US" b="0" dirty="0">
              <a:solidFill>
                <a:srgbClr val="000000"/>
              </a:solidFill>
            </a:endParaRPr>
          </a:p>
          <a:p>
            <a:pPr>
              <a:lnSpc>
                <a:spcPct val="60000"/>
              </a:lnSpc>
            </a:pPr>
            <a:r>
              <a:rPr lang="en-US" b="0" dirty="0" smtClean="0">
                <a:solidFill>
                  <a:srgbClr val="000000"/>
                </a:solidFill>
              </a:rPr>
              <a:t>Hibernation Module</a:t>
            </a:r>
          </a:p>
          <a:p>
            <a:pPr>
              <a:lnSpc>
                <a:spcPct val="60000"/>
              </a:lnSpc>
            </a:pPr>
            <a:r>
              <a:rPr lang="en-US" b="0" dirty="0" smtClean="0">
                <a:solidFill>
                  <a:srgbClr val="000000"/>
                </a:solidFill>
              </a:rPr>
              <a:t>USB</a:t>
            </a:r>
          </a:p>
          <a:p>
            <a:pPr>
              <a:lnSpc>
                <a:spcPct val="60000"/>
              </a:lnSpc>
            </a:pPr>
            <a:r>
              <a:rPr lang="en-US" b="0" dirty="0" smtClean="0">
                <a:solidFill>
                  <a:srgbClr val="000000"/>
                </a:solidFill>
              </a:rPr>
              <a:t>Memory and Security</a:t>
            </a:r>
          </a:p>
          <a:p>
            <a:pPr>
              <a:lnSpc>
                <a:spcPct val="60000"/>
              </a:lnSpc>
            </a:pPr>
            <a:r>
              <a:rPr lang="en-US" b="0" dirty="0" smtClean="0">
                <a:solidFill>
                  <a:srgbClr val="000000"/>
                </a:solidFill>
              </a:rPr>
              <a:t>Floating-Point</a:t>
            </a:r>
          </a:p>
          <a:p>
            <a:pPr>
              <a:lnSpc>
                <a:spcPct val="60000"/>
              </a:lnSpc>
            </a:pPr>
            <a:r>
              <a:rPr lang="en-US" b="0" dirty="0" err="1" smtClean="0">
                <a:solidFill>
                  <a:srgbClr val="000000"/>
                </a:solidFill>
              </a:rPr>
              <a:t>BoosterPacks</a:t>
            </a:r>
            <a:r>
              <a:rPr lang="en-US" b="0" dirty="0" smtClean="0">
                <a:solidFill>
                  <a:srgbClr val="000000"/>
                </a:solidFill>
              </a:rPr>
              <a:t> and </a:t>
            </a:r>
            <a:r>
              <a:rPr lang="en-US" b="0" dirty="0" err="1" smtClean="0">
                <a:solidFill>
                  <a:srgbClr val="000000"/>
                </a:solidFill>
              </a:rPr>
              <a:t>grLib</a:t>
            </a:r>
            <a:endParaRPr lang="en-US" b="0" dirty="0" smtClean="0">
              <a:solidFill>
                <a:srgbClr val="000000"/>
              </a:solidFill>
            </a:endParaRPr>
          </a:p>
          <a:p>
            <a:pPr>
              <a:lnSpc>
                <a:spcPct val="60000"/>
              </a:lnSpc>
            </a:pPr>
            <a:r>
              <a:rPr lang="en-US" b="0" dirty="0" smtClean="0">
                <a:solidFill>
                  <a:srgbClr val="000000"/>
                </a:solidFill>
              </a:rPr>
              <a:t>Synchronous Serial Interface</a:t>
            </a:r>
          </a:p>
          <a:p>
            <a:pPr>
              <a:lnSpc>
                <a:spcPct val="60000"/>
              </a:lnSpc>
            </a:pPr>
            <a:r>
              <a:rPr lang="en-US" b="0" dirty="0" smtClean="0">
                <a:solidFill>
                  <a:srgbClr val="000000"/>
                </a:solidFill>
              </a:rPr>
              <a:t>UART</a:t>
            </a:r>
          </a:p>
          <a:p>
            <a:pPr>
              <a:lnSpc>
                <a:spcPct val="60000"/>
              </a:lnSpc>
            </a:pPr>
            <a:r>
              <a:rPr lang="en-US" dirty="0" smtClean="0">
                <a:solidFill>
                  <a:srgbClr val="000000"/>
                </a:solidFill>
              </a:rPr>
              <a:t>µDMA</a:t>
            </a:r>
          </a:p>
          <a:p>
            <a:pPr>
              <a:lnSpc>
                <a:spcPct val="60000"/>
              </a:lnSpc>
            </a:pPr>
            <a:r>
              <a:rPr lang="en-US" b="0" dirty="0" smtClean="0">
                <a:solidFill>
                  <a:srgbClr val="000000"/>
                </a:solidFill>
              </a:rPr>
              <a:t>Sensor Hub</a:t>
            </a:r>
          </a:p>
          <a:p>
            <a:pPr>
              <a:lnSpc>
                <a:spcPct val="60000"/>
              </a:lnSpc>
            </a:pPr>
            <a:r>
              <a:rPr lang="en-US" b="0" dirty="0" smtClean="0">
                <a:solidFill>
                  <a:srgbClr val="000000"/>
                </a:solidFill>
              </a:rPr>
              <a:t>PWM</a:t>
            </a:r>
            <a:endParaRPr lang="en-US" b="0" dirty="0">
              <a:solidFill>
                <a:srgbClr val="000000"/>
              </a:solidFill>
            </a:endParaRPr>
          </a:p>
          <a:p>
            <a:endParaRPr lang="en-US" dirty="0" smtClean="0">
              <a:solidFill>
                <a:srgbClr val="000000"/>
              </a:solidFill>
            </a:endParaRPr>
          </a:p>
        </p:txBody>
      </p:sp>
      <p:pic>
        <p:nvPicPr>
          <p:cNvPr id="11"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28800"/>
            <a:ext cx="3355291" cy="4090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7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622223" y="838200"/>
            <a:ext cx="8114298" cy="5380861"/>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itle 1"/>
          <p:cNvSpPr>
            <a:spLocks noGrp="1"/>
          </p:cNvSpPr>
          <p:nvPr>
            <p:ph type="title"/>
          </p:nvPr>
        </p:nvSpPr>
        <p:spPr>
          <a:xfrm>
            <a:off x="457200" y="0"/>
            <a:ext cx="8229600" cy="715962"/>
          </a:xfrm>
        </p:spPr>
        <p:txBody>
          <a:bodyPr>
            <a:normAutofit/>
          </a:bodyPr>
          <a:lstStyle/>
          <a:p>
            <a:r>
              <a:rPr lang="en-US" dirty="0" smtClean="0">
                <a:solidFill>
                  <a:srgbClr val="FF0000"/>
                </a:solidFill>
              </a:rPr>
              <a:t>µDMA Features</a:t>
            </a:r>
            <a:endParaRPr lang="en-US" sz="3600" b="1" dirty="0">
              <a:solidFill>
                <a:srgbClr val="FF0000"/>
              </a:solidFill>
            </a:endParaRPr>
          </a:p>
        </p:txBody>
      </p:sp>
      <p:sp>
        <p:nvSpPr>
          <p:cNvPr id="6" name="Leading Question"/>
          <p:cNvSpPr txBox="1"/>
          <p:nvPr/>
        </p:nvSpPr>
        <p:spPr>
          <a:xfrm>
            <a:off x="7613349" y="6562045"/>
            <a:ext cx="1207382"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Transfer types...</a:t>
            </a:r>
          </a:p>
        </p:txBody>
      </p:sp>
      <p:sp>
        <p:nvSpPr>
          <p:cNvPr id="3" name="TextBox 2"/>
          <p:cNvSpPr txBox="1"/>
          <p:nvPr/>
        </p:nvSpPr>
        <p:spPr>
          <a:xfrm>
            <a:off x="589826" y="836049"/>
            <a:ext cx="7177991" cy="5383012"/>
          </a:xfrm>
          <a:prstGeom prst="rect">
            <a:avLst/>
          </a:prstGeom>
          <a:noFill/>
        </p:spPr>
        <p:txBody>
          <a:bodyPr wrap="none" rtlCol="0" anchor="ctr" anchorCtr="0">
            <a:spAutoFit/>
          </a:bodyPr>
          <a:lstStyle/>
          <a:p>
            <a:pPr marL="342900" indent="-342900" algn="l">
              <a:buClr>
                <a:schemeClr val="tx2"/>
              </a:buClr>
              <a:buSzPct val="75000"/>
              <a:buFont typeface="Wingdings"/>
              <a:buChar char=""/>
            </a:pPr>
            <a:r>
              <a:rPr lang="en-US" sz="1800" dirty="0" smtClean="0">
                <a:solidFill>
                  <a:schemeClr val="dk1"/>
                </a:solidFill>
                <a:effectLst/>
              </a:rPr>
              <a:t>32 channels</a:t>
            </a:r>
          </a:p>
          <a:p>
            <a:pPr marL="342900" indent="-342900" algn="l">
              <a:buClr>
                <a:schemeClr val="tx2"/>
              </a:buClr>
              <a:buSzPct val="75000"/>
              <a:buFont typeface="Wingdings"/>
              <a:buChar char=""/>
            </a:pPr>
            <a:r>
              <a:rPr lang="en-US" sz="1800" dirty="0" smtClean="0">
                <a:solidFill>
                  <a:schemeClr val="dk1"/>
                </a:solidFill>
              </a:rPr>
              <a:t>SRAM to </a:t>
            </a:r>
            <a:r>
              <a:rPr lang="en-US" sz="1800" dirty="0">
                <a:solidFill>
                  <a:schemeClr val="dk1"/>
                </a:solidFill>
              </a:rPr>
              <a:t>SRAM </a:t>
            </a:r>
            <a:r>
              <a:rPr lang="en-US" sz="1800" dirty="0" smtClean="0">
                <a:solidFill>
                  <a:schemeClr val="dk1"/>
                </a:solidFill>
              </a:rPr>
              <a:t>, </a:t>
            </a:r>
            <a:r>
              <a:rPr lang="en-US" sz="1800" dirty="0">
                <a:solidFill>
                  <a:schemeClr val="dk1"/>
                </a:solidFill>
              </a:rPr>
              <a:t>SRAM </a:t>
            </a:r>
            <a:r>
              <a:rPr lang="en-US" sz="1800" dirty="0" smtClean="0">
                <a:solidFill>
                  <a:schemeClr val="dk1"/>
                </a:solidFill>
              </a:rPr>
              <a:t>to peripheral and peripheral to </a:t>
            </a:r>
            <a:br>
              <a:rPr lang="en-US" sz="1800" dirty="0" smtClean="0">
                <a:solidFill>
                  <a:schemeClr val="dk1"/>
                </a:solidFill>
              </a:rPr>
            </a:br>
            <a:r>
              <a:rPr lang="en-US" sz="1800" dirty="0">
                <a:solidFill>
                  <a:schemeClr val="dk1"/>
                </a:solidFill>
              </a:rPr>
              <a:t>SRAM </a:t>
            </a:r>
            <a:r>
              <a:rPr lang="en-US" sz="1800" dirty="0" smtClean="0">
                <a:solidFill>
                  <a:schemeClr val="dk1"/>
                </a:solidFill>
              </a:rPr>
              <a:t>transfers (no Flash or ROM transfers are possible)</a:t>
            </a:r>
          </a:p>
          <a:p>
            <a:pPr marL="342900" indent="-342900" algn="l">
              <a:buClr>
                <a:schemeClr val="tx2"/>
              </a:buClr>
              <a:buSzPct val="75000"/>
              <a:buFont typeface="Wingdings"/>
              <a:buChar char=""/>
            </a:pPr>
            <a:r>
              <a:rPr lang="en-US" sz="1800" dirty="0" smtClean="0">
                <a:solidFill>
                  <a:schemeClr val="dk1"/>
                </a:solidFill>
                <a:effectLst/>
              </a:rPr>
              <a:t>Basic, Auto (transfer completes even if request is removed), </a:t>
            </a:r>
            <a:br>
              <a:rPr lang="en-US" sz="1800" dirty="0" smtClean="0">
                <a:solidFill>
                  <a:schemeClr val="dk1"/>
                </a:solidFill>
                <a:effectLst/>
              </a:rPr>
            </a:br>
            <a:r>
              <a:rPr lang="en-US" sz="1800" dirty="0" smtClean="0">
                <a:solidFill>
                  <a:schemeClr val="dk1"/>
                </a:solidFill>
                <a:effectLst/>
              </a:rPr>
              <a:t>Ping-Pong and Scatter-gather (via a task list)</a:t>
            </a:r>
          </a:p>
          <a:p>
            <a:pPr marL="342900" indent="-342900" algn="l">
              <a:buClr>
                <a:schemeClr val="tx2"/>
              </a:buClr>
              <a:buSzPct val="75000"/>
              <a:buFont typeface="Wingdings"/>
              <a:buChar char=""/>
            </a:pPr>
            <a:r>
              <a:rPr lang="en-US" sz="1800" dirty="0" smtClean="0">
                <a:solidFill>
                  <a:schemeClr val="dk1"/>
                </a:solidFill>
              </a:rPr>
              <a:t>Two priority levels</a:t>
            </a:r>
          </a:p>
          <a:p>
            <a:pPr marL="342900" indent="-342900" algn="l">
              <a:buClr>
                <a:schemeClr val="tx2"/>
              </a:buClr>
              <a:buSzPct val="75000"/>
              <a:buFont typeface="Wingdings"/>
              <a:buChar char=""/>
            </a:pPr>
            <a:r>
              <a:rPr lang="en-US" sz="1800" dirty="0" smtClean="0">
                <a:solidFill>
                  <a:schemeClr val="dk1"/>
                </a:solidFill>
              </a:rPr>
              <a:t>8, 16 and 32-bit data element sizes</a:t>
            </a:r>
          </a:p>
          <a:p>
            <a:pPr marL="342900" indent="-342900" algn="l">
              <a:buClr>
                <a:schemeClr val="tx2"/>
              </a:buClr>
              <a:buSzPct val="75000"/>
              <a:buFont typeface="Wingdings"/>
              <a:buChar char=""/>
            </a:pPr>
            <a:r>
              <a:rPr lang="en-US" sz="1800" dirty="0" smtClean="0">
                <a:solidFill>
                  <a:schemeClr val="dk1"/>
                </a:solidFill>
              </a:rPr>
              <a:t>Transfer sizes of 1 to 1024 elements (in binary steps)</a:t>
            </a:r>
          </a:p>
          <a:p>
            <a:pPr marL="342900" indent="-342900" algn="l">
              <a:buClr>
                <a:schemeClr val="tx2"/>
              </a:buClr>
              <a:buSzPct val="75000"/>
              <a:buFont typeface="Wingdings"/>
              <a:buChar char=""/>
            </a:pPr>
            <a:r>
              <a:rPr lang="en-US" sz="1800" dirty="0" smtClean="0">
                <a:solidFill>
                  <a:schemeClr val="dk1"/>
                </a:solidFill>
                <a:effectLst/>
              </a:rPr>
              <a:t>CPU </a:t>
            </a:r>
            <a:r>
              <a:rPr lang="en-US" sz="1800" dirty="0" smtClean="0">
                <a:solidFill>
                  <a:schemeClr val="dk1"/>
                </a:solidFill>
              </a:rPr>
              <a:t>bus accesses outrank </a:t>
            </a:r>
            <a:r>
              <a:rPr lang="en-US" sz="1800" dirty="0" smtClean="0">
                <a:solidFill>
                  <a:schemeClr val="dk1"/>
                </a:solidFill>
                <a:effectLst/>
              </a:rPr>
              <a:t>DMA controller </a:t>
            </a:r>
          </a:p>
          <a:p>
            <a:pPr marL="342900" indent="-342900" algn="l">
              <a:buClr>
                <a:schemeClr val="tx2"/>
              </a:buClr>
              <a:buSzPct val="75000"/>
              <a:buFont typeface="Wingdings"/>
              <a:buChar char=""/>
            </a:pPr>
            <a:r>
              <a:rPr lang="en-US" sz="1800" dirty="0" smtClean="0">
                <a:solidFill>
                  <a:schemeClr val="dk1"/>
                </a:solidFill>
              </a:rPr>
              <a:t>Source and destination address increment sizes: </a:t>
            </a:r>
            <a:br>
              <a:rPr lang="en-US" sz="1800" dirty="0" smtClean="0">
                <a:solidFill>
                  <a:schemeClr val="dk1"/>
                </a:solidFill>
              </a:rPr>
            </a:br>
            <a:r>
              <a:rPr lang="en-US" sz="1800" dirty="0" smtClean="0">
                <a:solidFill>
                  <a:schemeClr val="dk1"/>
                </a:solidFill>
              </a:rPr>
              <a:t>size of element, half-word, word, no increment</a:t>
            </a:r>
          </a:p>
          <a:p>
            <a:pPr marL="342900" indent="-342900" algn="l">
              <a:buClr>
                <a:schemeClr val="tx2"/>
              </a:buClr>
              <a:buSzPct val="75000"/>
              <a:buFont typeface="Wingdings"/>
              <a:buChar char=""/>
            </a:pPr>
            <a:r>
              <a:rPr lang="en-US" sz="1800" dirty="0" smtClean="0">
                <a:solidFill>
                  <a:schemeClr val="dk1"/>
                </a:solidFill>
                <a:effectLst/>
              </a:rPr>
              <a:t>Interrupt on transfer completion (per channel)</a:t>
            </a:r>
          </a:p>
          <a:p>
            <a:pPr marL="342900" indent="-342900" algn="l">
              <a:buClr>
                <a:schemeClr val="tx2"/>
              </a:buClr>
              <a:buSzPct val="75000"/>
              <a:buFont typeface="Wingdings"/>
              <a:buChar char=""/>
            </a:pPr>
            <a:r>
              <a:rPr lang="en-US" sz="1800" dirty="0" smtClean="0">
                <a:solidFill>
                  <a:schemeClr val="dk1"/>
                </a:solidFill>
              </a:rPr>
              <a:t>Hardware and software triggers</a:t>
            </a:r>
          </a:p>
          <a:p>
            <a:pPr marL="342900" indent="-342900" algn="l">
              <a:buClr>
                <a:schemeClr val="tx2"/>
              </a:buClr>
              <a:buSzPct val="75000"/>
              <a:buFont typeface="Wingdings"/>
              <a:buChar char=""/>
            </a:pPr>
            <a:r>
              <a:rPr lang="en-US" sz="1800" dirty="0" smtClean="0">
                <a:solidFill>
                  <a:schemeClr val="dk1"/>
                </a:solidFill>
                <a:effectLst/>
              </a:rPr>
              <a:t>Single and Burst requests</a:t>
            </a:r>
          </a:p>
          <a:p>
            <a:pPr marL="342900" indent="-342900" algn="l">
              <a:buClr>
                <a:schemeClr val="tx2"/>
              </a:buClr>
              <a:buSzPct val="75000"/>
              <a:buFont typeface="Wingdings"/>
              <a:buChar char=""/>
            </a:pPr>
            <a:r>
              <a:rPr lang="en-US" sz="1800" dirty="0" smtClean="0">
                <a:solidFill>
                  <a:schemeClr val="dk1"/>
                </a:solidFill>
              </a:rPr>
              <a:t>Each channel can specify a minimum # of transfers before </a:t>
            </a:r>
            <a:br>
              <a:rPr lang="en-US" sz="1800" dirty="0" smtClean="0">
                <a:solidFill>
                  <a:schemeClr val="dk1"/>
                </a:solidFill>
              </a:rPr>
            </a:br>
            <a:r>
              <a:rPr lang="en-US" sz="1800" dirty="0" smtClean="0">
                <a:solidFill>
                  <a:schemeClr val="dk1"/>
                </a:solidFill>
              </a:rPr>
              <a:t>relinquishing to a higher priority transfer. </a:t>
            </a:r>
            <a:br>
              <a:rPr lang="en-US" sz="1800" dirty="0" smtClean="0">
                <a:solidFill>
                  <a:schemeClr val="dk1"/>
                </a:solidFill>
              </a:rPr>
            </a:br>
            <a:r>
              <a:rPr lang="en-US" sz="1800" dirty="0" smtClean="0">
                <a:solidFill>
                  <a:schemeClr val="dk1"/>
                </a:solidFill>
              </a:rPr>
              <a:t>Known as “Burst” or “Arbitration”</a:t>
            </a:r>
            <a:endParaRPr lang="en-US" sz="1800" dirty="0" smtClean="0">
              <a:solidFill>
                <a:schemeClr val="dk1"/>
              </a:solidFill>
              <a:effectLst/>
            </a:endParaRPr>
          </a:p>
        </p:txBody>
      </p:sp>
    </p:spTree>
    <p:extLst>
      <p:ext uri="{BB962C8B-B14F-4D97-AF65-F5344CB8AC3E}">
        <p14:creationId xmlns:p14="http://schemas.microsoft.com/office/powerpoint/2010/main" val="382391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Transfer Types</a:t>
            </a:r>
            <a:endParaRPr lang="en-US" dirty="0"/>
          </a:p>
        </p:txBody>
      </p:sp>
      <p:sp>
        <p:nvSpPr>
          <p:cNvPr id="3" name="Content Placeholder 2"/>
          <p:cNvSpPr>
            <a:spLocks noGrp="1"/>
          </p:cNvSpPr>
          <p:nvPr>
            <p:ph idx="1"/>
          </p:nvPr>
        </p:nvSpPr>
        <p:spPr>
          <a:ln>
            <a:solidFill>
              <a:schemeClr val="accent1"/>
            </a:solidFill>
          </a:ln>
        </p:spPr>
        <p:txBody>
          <a:bodyPr>
            <a:normAutofit fontScale="77500" lnSpcReduction="20000"/>
          </a:bodyPr>
          <a:lstStyle/>
          <a:p>
            <a:pPr marL="0" indent="0">
              <a:buNone/>
            </a:pPr>
            <a:r>
              <a:rPr lang="en-US" dirty="0" smtClean="0"/>
              <a:t>Basic</a:t>
            </a:r>
          </a:p>
          <a:p>
            <a:pPr lvl="1"/>
            <a:r>
              <a:rPr lang="en-US" b="0" dirty="0" smtClean="0"/>
              <a:t>Single to Single</a:t>
            </a:r>
          </a:p>
          <a:p>
            <a:pPr lvl="1"/>
            <a:r>
              <a:rPr lang="en-US" b="0" dirty="0" smtClean="0"/>
              <a:t>Single to Array</a:t>
            </a:r>
          </a:p>
          <a:p>
            <a:pPr lvl="1"/>
            <a:r>
              <a:rPr lang="en-US" b="0" dirty="0" smtClean="0"/>
              <a:t>Array to Single</a:t>
            </a:r>
          </a:p>
          <a:p>
            <a:pPr lvl="1"/>
            <a:r>
              <a:rPr lang="en-US" b="0" dirty="0" smtClean="0"/>
              <a:t>Array to Array</a:t>
            </a:r>
          </a:p>
          <a:p>
            <a:pPr marL="0" indent="0">
              <a:buNone/>
            </a:pPr>
            <a:r>
              <a:rPr lang="en-US" dirty="0" smtClean="0"/>
              <a:t>Auto</a:t>
            </a:r>
          </a:p>
          <a:p>
            <a:pPr lvl="1"/>
            <a:r>
              <a:rPr lang="en-US" b="0" dirty="0" smtClean="0"/>
              <a:t>Same as Basic but the transfer completes even if the request is removed</a:t>
            </a:r>
          </a:p>
          <a:p>
            <a:pPr marL="0" indent="0">
              <a:buNone/>
            </a:pPr>
            <a:r>
              <a:rPr lang="en-US" dirty="0" smtClean="0"/>
              <a:t>Ping-Pong</a:t>
            </a:r>
          </a:p>
          <a:p>
            <a:pPr lvl="1"/>
            <a:r>
              <a:rPr lang="en-US" b="0" dirty="0" smtClean="0"/>
              <a:t>Single to Array (and vice-versa). Normally used to stream data from a peripheral to memory. When the PING array is full the µDMA switches to the PONG array, freeing the PING array for use by the program.</a:t>
            </a:r>
          </a:p>
          <a:p>
            <a:pPr marL="0" indent="0">
              <a:buNone/>
            </a:pPr>
            <a:r>
              <a:rPr lang="en-US" dirty="0" smtClean="0"/>
              <a:t>Scatter-Gather</a:t>
            </a:r>
          </a:p>
          <a:p>
            <a:pPr lvl="1"/>
            <a:r>
              <a:rPr lang="en-US" b="0" dirty="0" smtClean="0"/>
              <a:t>Many Singles to an Array (and vice-versa). May be used to read elements from a data stream or move objects in  a graphics memory frame.</a:t>
            </a:r>
          </a:p>
          <a:p>
            <a:pPr lvl="1"/>
            <a:endParaRPr lang="en-US" b="0" dirty="0"/>
          </a:p>
        </p:txBody>
      </p:sp>
      <p:sp>
        <p:nvSpPr>
          <p:cNvPr id="4" name="Leading Question"/>
          <p:cNvSpPr txBox="1"/>
          <p:nvPr/>
        </p:nvSpPr>
        <p:spPr>
          <a:xfrm>
            <a:off x="7618479" y="6562045"/>
            <a:ext cx="1202252"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Block diagram...</a:t>
            </a:r>
          </a:p>
        </p:txBody>
      </p:sp>
    </p:spTree>
    <p:extLst>
      <p:ext uri="{BB962C8B-B14F-4D97-AF65-F5344CB8AC3E}">
        <p14:creationId xmlns:p14="http://schemas.microsoft.com/office/powerpoint/2010/main" val="164731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µDMA Block Diagram</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524875" cy="487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eading Question"/>
          <p:cNvSpPr txBox="1"/>
          <p:nvPr/>
        </p:nvSpPr>
        <p:spPr>
          <a:xfrm>
            <a:off x="7972742" y="6562045"/>
            <a:ext cx="84798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Channels...</a:t>
            </a:r>
          </a:p>
        </p:txBody>
      </p:sp>
    </p:spTree>
    <p:extLst>
      <p:ext uri="{BB962C8B-B14F-4D97-AF65-F5344CB8AC3E}">
        <p14:creationId xmlns:p14="http://schemas.microsoft.com/office/powerpoint/2010/main" val="185876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µDMA Channels</a:t>
            </a:r>
            <a:endParaRPr lang="en-US" dirty="0"/>
          </a:p>
        </p:txBody>
      </p:sp>
      <p:sp>
        <p:nvSpPr>
          <p:cNvPr id="3" name="Content Placeholder 2"/>
          <p:cNvSpPr>
            <a:spLocks noGrp="1"/>
          </p:cNvSpPr>
          <p:nvPr>
            <p:ph idx="1"/>
          </p:nvPr>
        </p:nvSpPr>
        <p:spPr>
          <a:xfrm>
            <a:off x="304800" y="762000"/>
            <a:ext cx="8610600" cy="990600"/>
          </a:xfrm>
        </p:spPr>
        <p:txBody>
          <a:bodyPr/>
          <a:lstStyle/>
          <a:p>
            <a:pPr>
              <a:buFont typeface="Wingdings"/>
              <a:buChar char=""/>
            </a:pPr>
            <a:r>
              <a:rPr lang="en-US" sz="1600" dirty="0" smtClean="0"/>
              <a:t>Each channel has 5 possible assignments made in the </a:t>
            </a:r>
            <a:r>
              <a:rPr lang="en-US" sz="1600" dirty="0" err="1" smtClean="0"/>
              <a:t>DMACHMAPn</a:t>
            </a:r>
            <a:r>
              <a:rPr lang="en-US" sz="1600" dirty="0" smtClean="0"/>
              <a:t> register</a:t>
            </a:r>
            <a:endParaRPr lang="en-US" sz="1600"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931847"/>
            <a:ext cx="5820273" cy="188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846" y="1084974"/>
            <a:ext cx="5746522" cy="388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434320" y="3080671"/>
            <a:ext cx="1242648" cy="1034129"/>
          </a:xfrm>
          <a:prstGeom prst="rect">
            <a:avLst/>
          </a:prstGeom>
          <a:noFill/>
        </p:spPr>
        <p:txBody>
          <a:bodyPr wrap="none" rtlCol="0" anchor="ctr" anchorCtr="0">
            <a:spAutoFit/>
          </a:bodyPr>
          <a:lstStyle/>
          <a:p>
            <a:pPr algn="l"/>
            <a:r>
              <a:rPr lang="en-US" sz="1800" b="0" dirty="0" smtClean="0">
                <a:solidFill>
                  <a:schemeClr val="dk1"/>
                </a:solidFill>
                <a:effectLst/>
              </a:rPr>
              <a:t>S = Single</a:t>
            </a:r>
          </a:p>
          <a:p>
            <a:pPr algn="l"/>
            <a:r>
              <a:rPr lang="en-US" sz="1800" b="0" dirty="0" smtClean="0">
                <a:solidFill>
                  <a:schemeClr val="dk1"/>
                </a:solidFill>
              </a:rPr>
              <a:t>B = Burst</a:t>
            </a:r>
          </a:p>
          <a:p>
            <a:pPr algn="l"/>
            <a:r>
              <a:rPr lang="en-US" sz="1800" b="0" dirty="0" smtClean="0">
                <a:solidFill>
                  <a:schemeClr val="dk1"/>
                </a:solidFill>
                <a:effectLst/>
              </a:rPr>
              <a:t>SB = Both</a:t>
            </a:r>
          </a:p>
        </p:txBody>
      </p:sp>
      <p:sp>
        <p:nvSpPr>
          <p:cNvPr id="9" name="Leading Question"/>
          <p:cNvSpPr txBox="1"/>
          <p:nvPr/>
        </p:nvSpPr>
        <p:spPr>
          <a:xfrm>
            <a:off x="7685805" y="6562045"/>
            <a:ext cx="1134926"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Configuration...</a:t>
            </a:r>
          </a:p>
        </p:txBody>
      </p:sp>
    </p:spTree>
    <p:extLst>
      <p:ext uri="{BB962C8B-B14F-4D97-AF65-F5344CB8AC3E}">
        <p14:creationId xmlns:p14="http://schemas.microsoft.com/office/powerpoint/2010/main" val="371920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Channel Configuration</a:t>
            </a:r>
            <a:endParaRPr lang="en-US" dirty="0"/>
          </a:p>
        </p:txBody>
      </p:sp>
      <p:sp>
        <p:nvSpPr>
          <p:cNvPr id="4" name="Content Placeholder 2"/>
          <p:cNvSpPr>
            <a:spLocks noGrp="1"/>
          </p:cNvSpPr>
          <p:nvPr>
            <p:ph idx="1"/>
          </p:nvPr>
        </p:nvSpPr>
        <p:spPr>
          <a:xfrm>
            <a:off x="304800" y="762000"/>
            <a:ext cx="8610600" cy="1600200"/>
          </a:xfrm>
        </p:spPr>
        <p:txBody>
          <a:bodyPr>
            <a:normAutofit/>
          </a:bodyPr>
          <a:lstStyle/>
          <a:p>
            <a:pPr>
              <a:buFont typeface="Wingdings"/>
              <a:buChar char=""/>
            </a:pPr>
            <a:r>
              <a:rPr lang="en-US" sz="1600" dirty="0" smtClean="0"/>
              <a:t>Channel control is done via a set of control structures in a table</a:t>
            </a:r>
          </a:p>
          <a:p>
            <a:pPr>
              <a:buFont typeface="Wingdings"/>
              <a:buChar char=""/>
            </a:pPr>
            <a:r>
              <a:rPr lang="en-US" sz="1600" dirty="0" smtClean="0"/>
              <a:t>The table must be located on a 1024-byte boundary</a:t>
            </a:r>
          </a:p>
          <a:p>
            <a:pPr>
              <a:buFont typeface="Wingdings"/>
              <a:buChar char=""/>
            </a:pPr>
            <a:r>
              <a:rPr lang="en-US" sz="1600" dirty="0" smtClean="0"/>
              <a:t>Each channel can have one or two control structures; a primary and an alternate</a:t>
            </a:r>
          </a:p>
          <a:p>
            <a:pPr>
              <a:buFont typeface="Wingdings"/>
              <a:buChar char=""/>
            </a:pPr>
            <a:r>
              <a:rPr lang="en-US" sz="1600" dirty="0" smtClean="0"/>
              <a:t>The primary structure is for BASIC and AUTO transfers. Alternate is for Ping-Pong and Scatter-gather</a:t>
            </a:r>
            <a:endParaRPr lang="en-US" sz="16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800350"/>
            <a:ext cx="2628900" cy="24574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3592" y="2571750"/>
            <a:ext cx="3570208" cy="313932"/>
          </a:xfrm>
          <a:prstGeom prst="rect">
            <a:avLst/>
          </a:prstGeom>
          <a:noFill/>
        </p:spPr>
        <p:txBody>
          <a:bodyPr wrap="none" rtlCol="0" anchor="ctr" anchorCtr="0">
            <a:spAutoFit/>
          </a:bodyPr>
          <a:lstStyle/>
          <a:p>
            <a:r>
              <a:rPr lang="en-US" sz="1800" dirty="0" smtClean="0">
                <a:solidFill>
                  <a:schemeClr val="dk1"/>
                </a:solidFill>
                <a:effectLst/>
              </a:rPr>
              <a:t>Control Structure Memory Map</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3950" y="2800350"/>
            <a:ext cx="321945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061862" y="2571750"/>
            <a:ext cx="3070072" cy="313932"/>
          </a:xfrm>
          <a:prstGeom prst="rect">
            <a:avLst/>
          </a:prstGeom>
          <a:noFill/>
        </p:spPr>
        <p:txBody>
          <a:bodyPr wrap="none" rtlCol="0" anchor="ctr" anchorCtr="0">
            <a:spAutoFit/>
          </a:bodyPr>
          <a:lstStyle/>
          <a:p>
            <a:r>
              <a:rPr lang="en-US" sz="1800" dirty="0" smtClean="0">
                <a:solidFill>
                  <a:schemeClr val="dk1"/>
                </a:solidFill>
                <a:effectLst/>
              </a:rPr>
              <a:t>Channel Control Structure</a:t>
            </a:r>
          </a:p>
        </p:txBody>
      </p:sp>
      <p:sp>
        <p:nvSpPr>
          <p:cNvPr id="6" name="TextBox 5"/>
          <p:cNvSpPr txBox="1"/>
          <p:nvPr/>
        </p:nvSpPr>
        <p:spPr>
          <a:xfrm>
            <a:off x="4800600" y="4303252"/>
            <a:ext cx="3475631" cy="1945148"/>
          </a:xfrm>
          <a:prstGeom prst="rect">
            <a:avLst/>
          </a:prstGeom>
          <a:noFill/>
          <a:ln>
            <a:solidFill>
              <a:schemeClr val="tx1"/>
            </a:solidFill>
          </a:ln>
        </p:spPr>
        <p:txBody>
          <a:bodyPr wrap="none" rtlCol="0" anchor="ctr" anchorCtr="0">
            <a:spAutoFit/>
          </a:bodyPr>
          <a:lstStyle/>
          <a:p>
            <a:pPr algn="l">
              <a:buClr>
                <a:schemeClr val="tx2"/>
              </a:buClr>
              <a:buSzPct val="75000"/>
            </a:pPr>
            <a:r>
              <a:rPr lang="en-US" sz="1400" dirty="0" smtClean="0">
                <a:solidFill>
                  <a:schemeClr val="dk1"/>
                </a:solidFill>
                <a:effectLst/>
              </a:rPr>
              <a:t>Control word contains:</a:t>
            </a:r>
          </a:p>
          <a:p>
            <a:pPr marL="342900" indent="-342900" algn="l">
              <a:buClr>
                <a:schemeClr val="tx2"/>
              </a:buClr>
              <a:buSzPct val="75000"/>
              <a:buFont typeface="Wingdings"/>
              <a:buChar char=""/>
            </a:pPr>
            <a:r>
              <a:rPr lang="en-US" sz="1400" b="0" dirty="0" smtClean="0">
                <a:solidFill>
                  <a:schemeClr val="dk1"/>
                </a:solidFill>
              </a:rPr>
              <a:t>Source and </a:t>
            </a:r>
            <a:r>
              <a:rPr lang="en-US" sz="1400" b="0" dirty="0" err="1" smtClean="0">
                <a:solidFill>
                  <a:schemeClr val="dk1"/>
                </a:solidFill>
              </a:rPr>
              <a:t>Dest</a:t>
            </a:r>
            <a:r>
              <a:rPr lang="en-US" sz="1400" b="0" dirty="0" smtClean="0">
                <a:solidFill>
                  <a:schemeClr val="dk1"/>
                </a:solidFill>
              </a:rPr>
              <a:t> data sizes</a:t>
            </a:r>
          </a:p>
          <a:p>
            <a:pPr marL="342900" indent="-342900" algn="l">
              <a:buClr>
                <a:schemeClr val="tx2"/>
              </a:buClr>
              <a:buSzPct val="75000"/>
              <a:buFont typeface="Wingdings"/>
              <a:buChar char=""/>
            </a:pPr>
            <a:r>
              <a:rPr lang="en-US" sz="1400" b="0" dirty="0" smtClean="0">
                <a:solidFill>
                  <a:schemeClr val="dk1"/>
                </a:solidFill>
                <a:effectLst/>
              </a:rPr>
              <a:t>Source and </a:t>
            </a:r>
            <a:r>
              <a:rPr lang="en-US" sz="1400" b="0" dirty="0" err="1" smtClean="0">
                <a:solidFill>
                  <a:schemeClr val="dk1"/>
                </a:solidFill>
                <a:effectLst/>
              </a:rPr>
              <a:t>Dest</a:t>
            </a:r>
            <a:r>
              <a:rPr lang="en-US" sz="1400" b="0" dirty="0" smtClean="0">
                <a:solidFill>
                  <a:schemeClr val="dk1"/>
                </a:solidFill>
                <a:effectLst/>
              </a:rPr>
              <a:t> </a:t>
            </a:r>
            <a:r>
              <a:rPr lang="en-US" sz="1400" b="0" dirty="0" err="1" smtClean="0">
                <a:solidFill>
                  <a:schemeClr val="dk1"/>
                </a:solidFill>
                <a:effectLst/>
              </a:rPr>
              <a:t>addr</a:t>
            </a:r>
            <a:r>
              <a:rPr lang="en-US" sz="1400" b="0" dirty="0" smtClean="0">
                <a:solidFill>
                  <a:schemeClr val="dk1"/>
                </a:solidFill>
                <a:effectLst/>
              </a:rPr>
              <a:t> increment size</a:t>
            </a:r>
          </a:p>
          <a:p>
            <a:pPr marL="342900" indent="-342900" algn="l">
              <a:buClr>
                <a:schemeClr val="tx2"/>
              </a:buClr>
              <a:buSzPct val="75000"/>
              <a:buFont typeface="Wingdings"/>
              <a:buChar char=""/>
            </a:pPr>
            <a:r>
              <a:rPr lang="en-US" sz="1400" b="0" dirty="0" smtClean="0">
                <a:solidFill>
                  <a:schemeClr val="dk1"/>
                </a:solidFill>
              </a:rPr>
              <a:t># of transfers before bus arbitration</a:t>
            </a:r>
          </a:p>
          <a:p>
            <a:pPr marL="342900" indent="-342900" algn="l">
              <a:buClr>
                <a:schemeClr val="tx2"/>
              </a:buClr>
              <a:buSzPct val="75000"/>
              <a:buFont typeface="Wingdings"/>
              <a:buChar char=""/>
            </a:pPr>
            <a:r>
              <a:rPr lang="en-US" sz="1400" b="0" dirty="0" smtClean="0">
                <a:solidFill>
                  <a:schemeClr val="dk1"/>
                </a:solidFill>
                <a:effectLst/>
              </a:rPr>
              <a:t>Total elements to transfer</a:t>
            </a:r>
          </a:p>
          <a:p>
            <a:pPr marL="342900" indent="-342900" algn="l">
              <a:buClr>
                <a:schemeClr val="tx2"/>
              </a:buClr>
              <a:buSzPct val="75000"/>
              <a:buFont typeface="Wingdings"/>
              <a:buChar char=""/>
            </a:pPr>
            <a:r>
              <a:rPr lang="en-US" sz="1400" b="0" dirty="0" err="1" smtClean="0">
                <a:solidFill>
                  <a:schemeClr val="dk1"/>
                </a:solidFill>
              </a:rPr>
              <a:t>Useburst</a:t>
            </a:r>
            <a:r>
              <a:rPr lang="en-US" sz="1400" b="0" dirty="0" smtClean="0">
                <a:solidFill>
                  <a:schemeClr val="dk1"/>
                </a:solidFill>
              </a:rPr>
              <a:t> flag</a:t>
            </a:r>
          </a:p>
          <a:p>
            <a:pPr marL="342900" indent="-342900" algn="l">
              <a:buClr>
                <a:schemeClr val="tx2"/>
              </a:buClr>
              <a:buSzPct val="75000"/>
              <a:buFont typeface="Wingdings"/>
              <a:buChar char=""/>
            </a:pPr>
            <a:r>
              <a:rPr lang="en-US" sz="1400" b="0" dirty="0" smtClean="0">
                <a:solidFill>
                  <a:schemeClr val="dk1"/>
                </a:solidFill>
                <a:effectLst/>
              </a:rPr>
              <a:t>Transfer mode</a:t>
            </a:r>
          </a:p>
        </p:txBody>
      </p:sp>
      <p:sp>
        <p:nvSpPr>
          <p:cNvPr id="10" name="Leading Question"/>
          <p:cNvSpPr txBox="1"/>
          <p:nvPr/>
        </p:nvSpPr>
        <p:spPr>
          <a:xfrm>
            <a:off x="8402347" y="6562045"/>
            <a:ext cx="41838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Lab...</a:t>
            </a:r>
          </a:p>
        </p:txBody>
      </p:sp>
    </p:spTree>
    <p:extLst>
      <p:ext uri="{BB962C8B-B14F-4D97-AF65-F5344CB8AC3E}">
        <p14:creationId xmlns:p14="http://schemas.microsoft.com/office/powerpoint/2010/main" val="390553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bwMode="auto">
          <a:xfrm flipH="1">
            <a:off x="3276600" y="2362200"/>
            <a:ext cx="1184367" cy="8709"/>
          </a:xfrm>
          <a:prstGeom prst="line">
            <a:avLst/>
          </a:prstGeom>
          <a:solidFill>
            <a:schemeClr val="accent1"/>
          </a:solidFill>
          <a:ln w="25400" cap="flat" cmpd="sng" algn="ctr">
            <a:solidFill>
              <a:schemeClr val="tx1"/>
            </a:solidFill>
            <a:prstDash val="solid"/>
            <a:round/>
            <a:headEnd type="none" w="sm" len="sm"/>
            <a:tailEnd type="none" w="sm" len="sm"/>
          </a:ln>
          <a:effectLst/>
        </p:spPr>
      </p:cxnSp>
      <p:sp>
        <p:nvSpPr>
          <p:cNvPr id="12" name="Rounded Rectangle 11"/>
          <p:cNvSpPr/>
          <p:nvPr/>
        </p:nvSpPr>
        <p:spPr bwMode="auto">
          <a:xfrm>
            <a:off x="609600" y="4648199"/>
            <a:ext cx="4238046" cy="1110665"/>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0482" name="Rectangle 2"/>
          <p:cNvSpPr>
            <a:spLocks noGrp="1" noChangeArrowheads="1"/>
          </p:cNvSpPr>
          <p:nvPr>
            <p:ph type="title"/>
          </p:nvPr>
        </p:nvSpPr>
        <p:spPr/>
        <p:txBody>
          <a:bodyPr>
            <a:normAutofit/>
          </a:bodyPr>
          <a:lstStyle/>
          <a:p>
            <a:r>
              <a:rPr lang="en-US" dirty="0" smtClean="0">
                <a:solidFill>
                  <a:srgbClr val="FF0000"/>
                </a:solidFill>
              </a:rPr>
              <a:t>Lab 13: Transferring Data with the µDMA</a:t>
            </a:r>
          </a:p>
        </p:txBody>
      </p:sp>
      <p:sp>
        <p:nvSpPr>
          <p:cNvPr id="20484" name="Text Box 4"/>
          <p:cNvSpPr txBox="1">
            <a:spLocks noChangeArrowheads="1"/>
          </p:cNvSpPr>
          <p:nvPr/>
        </p:nvSpPr>
        <p:spPr bwMode="auto">
          <a:xfrm>
            <a:off x="617788" y="4711278"/>
            <a:ext cx="4198650" cy="895630"/>
          </a:xfrm>
          <a:prstGeom prst="rect">
            <a:avLst/>
          </a:prstGeom>
          <a:noFill/>
          <a:ln w="12700" algn="ctr">
            <a:solidFill>
              <a:schemeClr val="accent1"/>
            </a:solidFill>
            <a:miter lim="800000"/>
            <a:headEnd/>
            <a:tailEnd/>
          </a:ln>
        </p:spPr>
        <p:txBody>
          <a:bodyPr wrap="none" anchorCtr="1">
            <a:spAutoFit/>
          </a:bodyPr>
          <a:lstStyle/>
          <a:p>
            <a:pPr marL="342900" indent="-342900" algn="l">
              <a:buClr>
                <a:schemeClr val="tx2"/>
              </a:buClr>
              <a:buSzPct val="75000"/>
              <a:buFont typeface="Wingdings" pitchFamily="2" charset="2"/>
              <a:buChar char="u"/>
            </a:pPr>
            <a:r>
              <a:rPr lang="en-US" sz="1800" b="0" dirty="0" smtClean="0"/>
              <a:t>Perform an array to array memory </a:t>
            </a:r>
            <a:br>
              <a:rPr lang="en-US" sz="1800" b="0" dirty="0" smtClean="0"/>
            </a:br>
            <a:r>
              <a:rPr lang="en-US" sz="1800" b="0" dirty="0" smtClean="0"/>
              <a:t>transfer</a:t>
            </a:r>
          </a:p>
          <a:p>
            <a:pPr marL="342900" indent="-342900" algn="l">
              <a:buClr>
                <a:schemeClr val="tx2"/>
              </a:buClr>
              <a:buSzPct val="75000"/>
              <a:buFont typeface="Wingdings" pitchFamily="2" charset="2"/>
              <a:buChar char="u"/>
            </a:pPr>
            <a:r>
              <a:rPr lang="en-US" sz="1800" b="0" dirty="0" smtClean="0"/>
              <a:t>Transfer data to and from the UART</a:t>
            </a:r>
            <a:endParaRPr lang="en-US" sz="1800" b="0" dirty="0"/>
          </a:p>
        </p:txBody>
      </p:sp>
      <p:cxnSp>
        <p:nvCxnSpPr>
          <p:cNvPr id="56" name="Straight Connector 55"/>
          <p:cNvCxnSpPr/>
          <p:nvPr/>
        </p:nvCxnSpPr>
        <p:spPr bwMode="auto">
          <a:xfrm>
            <a:off x="4448933" y="1951843"/>
            <a:ext cx="0" cy="410357"/>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2058" name="Picture 10" descr="http://us.toshiba.com/images/showcase/products/satellite-a505-s6033-laptop.png"/>
          <p:cNvPicPr>
            <a:picLocks noChangeAspect="1" noChangeArrowheads="1"/>
          </p:cNvPicPr>
          <p:nvPr/>
        </p:nvPicPr>
        <p:blipFill>
          <a:blip r:embed="rId3" cstate="print"/>
          <a:srcRect/>
          <a:stretch>
            <a:fillRect/>
          </a:stretch>
        </p:blipFill>
        <p:spPr bwMode="auto">
          <a:xfrm>
            <a:off x="838200" y="1752600"/>
            <a:ext cx="3117464" cy="2153301"/>
          </a:xfrm>
          <a:prstGeom prst="rect">
            <a:avLst/>
          </a:prstGeom>
          <a:noFill/>
        </p:spPr>
      </p:pic>
      <p:sp>
        <p:nvSpPr>
          <p:cNvPr id="60" name="TextBox 59"/>
          <p:cNvSpPr txBox="1"/>
          <p:nvPr/>
        </p:nvSpPr>
        <p:spPr>
          <a:xfrm>
            <a:off x="3868307" y="1566446"/>
            <a:ext cx="3294493" cy="338554"/>
          </a:xfrm>
          <a:prstGeom prst="rect">
            <a:avLst/>
          </a:prstGeom>
          <a:noFill/>
        </p:spPr>
        <p:txBody>
          <a:bodyPr wrap="none" rtlCol="0" anchor="ctr" anchorCtr="1">
            <a:spAutoFit/>
          </a:bodyPr>
          <a:lstStyle/>
          <a:p>
            <a:r>
              <a:rPr lang="en-US" sz="2000" b="0" dirty="0" smtClean="0">
                <a:solidFill>
                  <a:schemeClr val="dk1"/>
                </a:solidFill>
                <a:effectLst/>
              </a:rPr>
              <a:t>USB Emulation Connection</a:t>
            </a:r>
          </a:p>
        </p:txBody>
      </p:sp>
      <p:cxnSp>
        <p:nvCxnSpPr>
          <p:cNvPr id="58" name="Straight Arrow Connector 57"/>
          <p:cNvCxnSpPr/>
          <p:nvPr/>
        </p:nvCxnSpPr>
        <p:spPr bwMode="auto">
          <a:xfrm flipH="1">
            <a:off x="6324601" y="1951843"/>
            <a:ext cx="5696" cy="357578"/>
          </a:xfrm>
          <a:prstGeom prst="straightConnector1">
            <a:avLst/>
          </a:prstGeom>
          <a:solidFill>
            <a:schemeClr val="accent1"/>
          </a:solidFill>
          <a:ln w="25400" cap="flat" cmpd="sng" algn="ctr">
            <a:solidFill>
              <a:schemeClr val="tx1"/>
            </a:solidFill>
            <a:prstDash val="solid"/>
            <a:round/>
            <a:headEnd type="none" w="sm" len="sm"/>
            <a:tailEnd type="triangle" w="lg" len="med"/>
          </a:ln>
          <a:effectLst/>
        </p:spPr>
      </p:cxnSp>
      <p:cxnSp>
        <p:nvCxnSpPr>
          <p:cNvPr id="28" name="Straight Connector 27"/>
          <p:cNvCxnSpPr/>
          <p:nvPr/>
        </p:nvCxnSpPr>
        <p:spPr bwMode="auto">
          <a:xfrm>
            <a:off x="4436267" y="1951843"/>
            <a:ext cx="1894030" cy="0"/>
          </a:xfrm>
          <a:prstGeom prst="line">
            <a:avLst/>
          </a:prstGeom>
          <a:solidFill>
            <a:schemeClr val="accent1"/>
          </a:solidFill>
          <a:ln w="25400" cap="flat" cmpd="sng" algn="ctr">
            <a:solidFill>
              <a:schemeClr val="tx1"/>
            </a:solidFill>
            <a:prstDash val="solid"/>
            <a:round/>
            <a:headEnd type="none" w="sm" len="sm"/>
            <a:tailEnd type="none" w="sm" len="sm"/>
          </a:ln>
          <a:effectLst/>
        </p:spPr>
      </p:cxnSp>
      <p:sp>
        <p:nvSpPr>
          <p:cNvPr id="13" name="Leading Question"/>
          <p:cNvSpPr txBox="1"/>
          <p:nvPr/>
        </p:nvSpPr>
        <p:spPr>
          <a:xfrm>
            <a:off x="8057702" y="6562045"/>
            <a:ext cx="76302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Agenda ...</a:t>
            </a:r>
          </a:p>
        </p:txBody>
      </p:sp>
      <p:pic>
        <p:nvPicPr>
          <p:cNvPr id="16"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5974" y="2150852"/>
            <a:ext cx="3511148" cy="4280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820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Agenda</a:t>
            </a:r>
            <a:endParaRPr lang="en-US" dirty="0">
              <a:solidFill>
                <a:srgbClr val="FF0000"/>
              </a:solidFill>
            </a:endParaRPr>
          </a:p>
        </p:txBody>
      </p:sp>
      <p:sp>
        <p:nvSpPr>
          <p:cNvPr id="8" name="Leading Question"/>
          <p:cNvSpPr txBox="1"/>
          <p:nvPr/>
        </p:nvSpPr>
        <p:spPr>
          <a:xfrm>
            <a:off x="8019230" y="6562045"/>
            <a:ext cx="801501" cy="196977"/>
          </a:xfrm>
          <a:prstGeom prst="rect">
            <a:avLst/>
          </a:prstGeom>
          <a:noFill/>
        </p:spPr>
        <p:txBody>
          <a:bodyPr vert="horz" wrap="none" lIns="0" tIns="0" rIns="0" bIns="0" rtlCol="0" anchor="b" anchorCtr="0">
            <a:spAutoFit/>
          </a:bodyPr>
          <a:lstStyle/>
          <a:p>
            <a:pPr algn="r">
              <a:spcBef>
                <a:spcPct val="0"/>
              </a:spcBef>
            </a:pPr>
            <a:r>
              <a:rPr lang="en-US" sz="1600" b="0" dirty="0">
                <a:solidFill>
                  <a:srgbClr val="000000"/>
                </a:solidFill>
                <a:latin typeface="Arial Narrow"/>
              </a:rPr>
              <a:t>F</a:t>
            </a:r>
            <a:r>
              <a:rPr lang="en-US" sz="1600" b="0" dirty="0" smtClean="0">
                <a:solidFill>
                  <a:srgbClr val="000000"/>
                </a:solidFill>
                <a:latin typeface="Arial Narrow"/>
              </a:rPr>
              <a:t>eatures</a:t>
            </a:r>
            <a:r>
              <a:rPr lang="en-US" sz="1600" b="0" dirty="0" smtClean="0">
                <a:solidFill>
                  <a:srgbClr val="000000"/>
                </a:solidFill>
                <a:effectLst/>
                <a:latin typeface="Arial Narrow"/>
              </a:rPr>
              <a:t>...</a:t>
            </a:r>
          </a:p>
        </p:txBody>
      </p:sp>
      <p:sp>
        <p:nvSpPr>
          <p:cNvPr id="9" name="Rounded Rectangle 8"/>
          <p:cNvSpPr/>
          <p:nvPr/>
        </p:nvSpPr>
        <p:spPr bwMode="auto">
          <a:xfrm>
            <a:off x="2718924" y="5377176"/>
            <a:ext cx="1624476" cy="310176"/>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0" name="Text Box 4"/>
          <p:cNvSpPr txBox="1">
            <a:spLocks noChangeArrowheads="1"/>
          </p:cNvSpPr>
          <p:nvPr/>
        </p:nvSpPr>
        <p:spPr bwMode="auto">
          <a:xfrm>
            <a:off x="152400" y="1060132"/>
            <a:ext cx="6705600" cy="5416868"/>
          </a:xfrm>
          <a:prstGeom prst="rect">
            <a:avLst/>
          </a:prstGeom>
          <a:noFill/>
          <a:ln w="25400" algn="ctr">
            <a:noFill/>
            <a:miter lim="800000"/>
            <a:headEnd/>
            <a:tailEnd/>
          </a:ln>
        </p:spPr>
        <p:txBody>
          <a:bodyPr wrap="square">
            <a:spAutoFit/>
          </a:bodyPr>
          <a:lstStyle/>
          <a:p>
            <a:pPr>
              <a:lnSpc>
                <a:spcPct val="60000"/>
              </a:lnSpc>
            </a:pPr>
            <a:r>
              <a:rPr lang="en-US" b="0" dirty="0">
                <a:solidFill>
                  <a:srgbClr val="000000"/>
                </a:solidFill>
              </a:rPr>
              <a:t>Introduction to </a:t>
            </a:r>
            <a:r>
              <a:rPr lang="en-US" b="0" dirty="0" smtClean="0">
                <a:solidFill>
                  <a:srgbClr val="000000"/>
                </a:solidFill>
              </a:rPr>
              <a:t>ARM</a:t>
            </a:r>
            <a:r>
              <a:rPr lang="en-US" b="0" baseline="30000" dirty="0" smtClean="0">
                <a:solidFill>
                  <a:srgbClr val="000000"/>
                </a:solidFill>
              </a:rPr>
              <a:t>®</a:t>
            </a:r>
            <a:r>
              <a:rPr lang="en-US" b="0" dirty="0" smtClean="0">
                <a:solidFill>
                  <a:srgbClr val="000000"/>
                </a:solidFill>
              </a:rPr>
              <a:t> Cortex™-M4F </a:t>
            </a:r>
            <a:r>
              <a:rPr lang="en-US" b="0" dirty="0">
                <a:solidFill>
                  <a:srgbClr val="000000"/>
                </a:solidFill>
              </a:rPr>
              <a:t>and Peripherals</a:t>
            </a:r>
          </a:p>
          <a:p>
            <a:pPr>
              <a:lnSpc>
                <a:spcPct val="60000"/>
              </a:lnSpc>
            </a:pPr>
            <a:r>
              <a:rPr lang="en-US" b="0" dirty="0">
                <a:solidFill>
                  <a:srgbClr val="000000"/>
                </a:solidFill>
              </a:rPr>
              <a:t>Code Composer Studio</a:t>
            </a:r>
          </a:p>
          <a:p>
            <a:pPr>
              <a:lnSpc>
                <a:spcPct val="60000"/>
              </a:lnSpc>
            </a:pPr>
            <a:r>
              <a:rPr lang="en-US" b="0" dirty="0">
                <a:solidFill>
                  <a:srgbClr val="000000"/>
                </a:solidFill>
              </a:rPr>
              <a:t>Introduction to </a:t>
            </a:r>
            <a:r>
              <a:rPr lang="en-US" b="0" dirty="0" smtClean="0">
                <a:solidFill>
                  <a:srgbClr val="000000"/>
                </a:solidFill>
              </a:rPr>
              <a:t>TivaWare™, Initialization </a:t>
            </a:r>
            <a:r>
              <a:rPr lang="en-US" b="0" dirty="0">
                <a:solidFill>
                  <a:srgbClr val="000000"/>
                </a:solidFill>
              </a:rPr>
              <a:t>and GPIO</a:t>
            </a:r>
          </a:p>
          <a:p>
            <a:pPr>
              <a:lnSpc>
                <a:spcPct val="60000"/>
              </a:lnSpc>
            </a:pPr>
            <a:r>
              <a:rPr lang="en-US" b="0" dirty="0" smtClean="0">
                <a:solidFill>
                  <a:srgbClr val="000000"/>
                </a:solidFill>
              </a:rPr>
              <a:t>Interrupts and the Timers</a:t>
            </a:r>
            <a:endParaRPr lang="en-US" b="0" dirty="0">
              <a:solidFill>
                <a:srgbClr val="000000"/>
              </a:solidFill>
            </a:endParaRPr>
          </a:p>
          <a:p>
            <a:pPr>
              <a:lnSpc>
                <a:spcPct val="60000"/>
              </a:lnSpc>
            </a:pPr>
            <a:r>
              <a:rPr lang="en-US" b="0" dirty="0" smtClean="0">
                <a:solidFill>
                  <a:srgbClr val="000000"/>
                </a:solidFill>
              </a:rPr>
              <a:t>ADC12</a:t>
            </a:r>
            <a:endParaRPr lang="en-US" b="0" dirty="0">
              <a:solidFill>
                <a:srgbClr val="000000"/>
              </a:solidFill>
            </a:endParaRPr>
          </a:p>
          <a:p>
            <a:pPr>
              <a:lnSpc>
                <a:spcPct val="60000"/>
              </a:lnSpc>
            </a:pPr>
            <a:r>
              <a:rPr lang="en-US" b="0" dirty="0" smtClean="0">
                <a:solidFill>
                  <a:srgbClr val="000000"/>
                </a:solidFill>
              </a:rPr>
              <a:t>Hibernation Module</a:t>
            </a:r>
          </a:p>
          <a:p>
            <a:pPr>
              <a:lnSpc>
                <a:spcPct val="60000"/>
              </a:lnSpc>
            </a:pPr>
            <a:r>
              <a:rPr lang="en-US" b="0" dirty="0" smtClean="0">
                <a:solidFill>
                  <a:srgbClr val="000000"/>
                </a:solidFill>
              </a:rPr>
              <a:t>USB</a:t>
            </a:r>
          </a:p>
          <a:p>
            <a:pPr>
              <a:lnSpc>
                <a:spcPct val="60000"/>
              </a:lnSpc>
            </a:pPr>
            <a:r>
              <a:rPr lang="en-US" b="0" dirty="0" smtClean="0">
                <a:solidFill>
                  <a:srgbClr val="000000"/>
                </a:solidFill>
              </a:rPr>
              <a:t>Memory and Security</a:t>
            </a:r>
          </a:p>
          <a:p>
            <a:pPr>
              <a:lnSpc>
                <a:spcPct val="60000"/>
              </a:lnSpc>
            </a:pPr>
            <a:r>
              <a:rPr lang="en-US" b="0" dirty="0" smtClean="0">
                <a:solidFill>
                  <a:srgbClr val="000000"/>
                </a:solidFill>
              </a:rPr>
              <a:t>Floating-Point</a:t>
            </a:r>
          </a:p>
          <a:p>
            <a:pPr>
              <a:lnSpc>
                <a:spcPct val="60000"/>
              </a:lnSpc>
            </a:pPr>
            <a:r>
              <a:rPr lang="en-US" b="0" dirty="0" err="1" smtClean="0">
                <a:solidFill>
                  <a:srgbClr val="000000"/>
                </a:solidFill>
              </a:rPr>
              <a:t>BoosterPacks</a:t>
            </a:r>
            <a:r>
              <a:rPr lang="en-US" b="0" dirty="0" smtClean="0">
                <a:solidFill>
                  <a:srgbClr val="000000"/>
                </a:solidFill>
              </a:rPr>
              <a:t> and </a:t>
            </a:r>
            <a:r>
              <a:rPr lang="en-US" b="0" dirty="0" err="1" smtClean="0">
                <a:solidFill>
                  <a:srgbClr val="000000"/>
                </a:solidFill>
              </a:rPr>
              <a:t>grLib</a:t>
            </a:r>
            <a:endParaRPr lang="en-US" b="0" dirty="0" smtClean="0">
              <a:solidFill>
                <a:srgbClr val="000000"/>
              </a:solidFill>
            </a:endParaRPr>
          </a:p>
          <a:p>
            <a:pPr>
              <a:lnSpc>
                <a:spcPct val="60000"/>
              </a:lnSpc>
            </a:pPr>
            <a:r>
              <a:rPr lang="en-US" b="0" dirty="0" smtClean="0">
                <a:solidFill>
                  <a:srgbClr val="000000"/>
                </a:solidFill>
              </a:rPr>
              <a:t>Synchronous Serial Interface</a:t>
            </a:r>
          </a:p>
          <a:p>
            <a:pPr>
              <a:lnSpc>
                <a:spcPct val="60000"/>
              </a:lnSpc>
            </a:pPr>
            <a:r>
              <a:rPr lang="en-US" b="0" dirty="0" smtClean="0">
                <a:solidFill>
                  <a:srgbClr val="000000"/>
                </a:solidFill>
              </a:rPr>
              <a:t>UART</a:t>
            </a:r>
          </a:p>
          <a:p>
            <a:pPr>
              <a:lnSpc>
                <a:spcPct val="60000"/>
              </a:lnSpc>
            </a:pPr>
            <a:r>
              <a:rPr lang="en-US" b="0" dirty="0" smtClean="0">
                <a:solidFill>
                  <a:srgbClr val="000000"/>
                </a:solidFill>
              </a:rPr>
              <a:t>µDMA</a:t>
            </a:r>
          </a:p>
          <a:p>
            <a:pPr>
              <a:lnSpc>
                <a:spcPct val="60000"/>
              </a:lnSpc>
            </a:pPr>
            <a:r>
              <a:rPr lang="en-US" dirty="0" smtClean="0">
                <a:solidFill>
                  <a:srgbClr val="000000"/>
                </a:solidFill>
              </a:rPr>
              <a:t>Sensor Hub</a:t>
            </a:r>
          </a:p>
          <a:p>
            <a:pPr>
              <a:lnSpc>
                <a:spcPct val="60000"/>
              </a:lnSpc>
            </a:pPr>
            <a:r>
              <a:rPr lang="en-US" b="0" dirty="0" smtClean="0">
                <a:solidFill>
                  <a:srgbClr val="000000"/>
                </a:solidFill>
              </a:rPr>
              <a:t>PWM</a:t>
            </a:r>
            <a:endParaRPr lang="en-US" b="0" dirty="0">
              <a:solidFill>
                <a:srgbClr val="000000"/>
              </a:solidFill>
            </a:endParaRPr>
          </a:p>
          <a:p>
            <a:endParaRPr lang="en-US" dirty="0" smtClean="0">
              <a:solidFill>
                <a:srgbClr val="000000"/>
              </a:solidFill>
            </a:endParaRPr>
          </a:p>
        </p:txBody>
      </p:sp>
      <p:pic>
        <p:nvPicPr>
          <p:cNvPr id="11"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28800"/>
            <a:ext cx="3355291" cy="4090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44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10887" y="987112"/>
            <a:ext cx="3916457" cy="5533823"/>
          </a:xfrm>
          <a:prstGeom prst="rect">
            <a:avLst/>
          </a:prstGeom>
          <a:noFill/>
        </p:spPr>
        <p:txBody>
          <a:bodyPr wrap="none" rtlCol="0" anchor="ctr" anchorCtr="0">
            <a:spAutoFit/>
          </a:bodyPr>
          <a:lstStyle/>
          <a:p>
            <a:pPr marL="342900" indent="-342900" algn="l">
              <a:buClr>
                <a:schemeClr val="tx2"/>
              </a:buClr>
              <a:buSzPct val="75000"/>
              <a:buFont typeface="Wingdings"/>
              <a:buChar char=""/>
            </a:pPr>
            <a:r>
              <a:rPr lang="en-US" sz="1600" b="0" dirty="0" smtClean="0">
                <a:solidFill>
                  <a:schemeClr val="dk1"/>
                </a:solidFill>
                <a:effectLst/>
              </a:rPr>
              <a:t>Motion &amp; </a:t>
            </a:r>
            <a:r>
              <a:rPr lang="en-US" sz="1600" b="0" dirty="0" smtClean="0">
                <a:solidFill>
                  <a:schemeClr val="dk1"/>
                </a:solidFill>
              </a:rPr>
              <a:t>environmental </a:t>
            </a:r>
            <a:r>
              <a:rPr lang="en-US" sz="1600" b="0" dirty="0" smtClean="0">
                <a:solidFill>
                  <a:schemeClr val="dk1"/>
                </a:solidFill>
                <a:effectLst/>
              </a:rPr>
              <a:t>sensing</a:t>
            </a:r>
          </a:p>
          <a:p>
            <a:pPr marL="342900" indent="-342900" algn="l">
              <a:buClr>
                <a:schemeClr val="tx2"/>
              </a:buClr>
              <a:buSzPct val="75000"/>
              <a:buFont typeface="Wingdings"/>
              <a:buChar char=""/>
            </a:pPr>
            <a:r>
              <a:rPr lang="en-US" sz="1600" b="0" dirty="0" smtClean="0">
                <a:solidFill>
                  <a:schemeClr val="dk1"/>
                </a:solidFill>
                <a:effectLst/>
              </a:rPr>
              <a:t>BoosterPack XL connectors </a:t>
            </a:r>
            <a:br>
              <a:rPr lang="en-US" sz="1600" b="0" dirty="0" smtClean="0">
                <a:solidFill>
                  <a:schemeClr val="dk1"/>
                </a:solidFill>
                <a:effectLst/>
              </a:rPr>
            </a:br>
            <a:r>
              <a:rPr lang="en-US" sz="1600" b="0" dirty="0" smtClean="0">
                <a:solidFill>
                  <a:schemeClr val="dk1"/>
                </a:solidFill>
                <a:effectLst/>
              </a:rPr>
              <a:t>(compatible with earlier BoosterPack </a:t>
            </a:r>
            <a:br>
              <a:rPr lang="en-US" sz="1600" b="0" dirty="0" smtClean="0">
                <a:solidFill>
                  <a:schemeClr val="dk1"/>
                </a:solidFill>
                <a:effectLst/>
              </a:rPr>
            </a:br>
            <a:r>
              <a:rPr lang="en-US" sz="1600" b="0" dirty="0" smtClean="0">
                <a:solidFill>
                  <a:schemeClr val="dk1"/>
                </a:solidFill>
                <a:effectLst/>
              </a:rPr>
              <a:t>connectors)</a:t>
            </a:r>
            <a:endParaRPr lang="en-US" sz="1600" b="0" dirty="0">
              <a:solidFill>
                <a:schemeClr val="dk1"/>
              </a:solidFill>
            </a:endParaRPr>
          </a:p>
          <a:p>
            <a:pPr marL="342900" indent="-342900" algn="l">
              <a:buClr>
                <a:schemeClr val="tx2"/>
              </a:buClr>
              <a:buSzPct val="75000"/>
              <a:buFont typeface="Wingdings"/>
              <a:buChar char=""/>
            </a:pPr>
            <a:r>
              <a:rPr lang="en-US" sz="1600" b="0" dirty="0" smtClean="0">
                <a:solidFill>
                  <a:schemeClr val="dk1"/>
                </a:solidFill>
              </a:rPr>
              <a:t>EM board connectors </a:t>
            </a:r>
            <a:br>
              <a:rPr lang="en-US" sz="1600" b="0" dirty="0" smtClean="0">
                <a:solidFill>
                  <a:schemeClr val="dk1"/>
                </a:solidFill>
              </a:rPr>
            </a:br>
            <a:r>
              <a:rPr lang="en-US" sz="1600" b="0" dirty="0" smtClean="0">
                <a:solidFill>
                  <a:schemeClr val="dk1"/>
                </a:solidFill>
              </a:rPr>
              <a:t>(for TI’s wireless RF evaluation kits)</a:t>
            </a:r>
          </a:p>
          <a:p>
            <a:pPr marL="342900" indent="-342900" algn="l">
              <a:buClr>
                <a:schemeClr val="tx2"/>
              </a:buClr>
              <a:buSzPct val="75000"/>
              <a:buFont typeface="Wingdings"/>
              <a:buChar char=""/>
            </a:pPr>
            <a:r>
              <a:rPr lang="en-US" sz="1600" b="0" dirty="0" smtClean="0">
                <a:solidFill>
                  <a:schemeClr val="dk1"/>
                </a:solidFill>
              </a:rPr>
              <a:t>2 buttons &amp; </a:t>
            </a:r>
            <a:r>
              <a:rPr lang="en-US" sz="1600" b="0" dirty="0" smtClean="0">
                <a:solidFill>
                  <a:schemeClr val="dk1"/>
                </a:solidFill>
                <a:effectLst/>
              </a:rPr>
              <a:t>2 LEDs</a:t>
            </a:r>
          </a:p>
          <a:p>
            <a:pPr marL="342900" indent="-342900" algn="l">
              <a:buClr>
                <a:schemeClr val="tx2"/>
              </a:buClr>
              <a:buSzPct val="75000"/>
              <a:buFont typeface="Wingdings"/>
              <a:buChar char=""/>
            </a:pPr>
            <a:r>
              <a:rPr lang="en-US" sz="1600" b="0" dirty="0" smtClean="0"/>
              <a:t>Example </a:t>
            </a:r>
            <a:r>
              <a:rPr lang="en-US" sz="1600" b="0" dirty="0"/>
              <a:t>applications for </a:t>
            </a:r>
            <a:r>
              <a:rPr lang="en-US" sz="1600" b="0" dirty="0" smtClean="0"/>
              <a:t/>
            </a:r>
            <a:br>
              <a:rPr lang="en-US" sz="1600" b="0" dirty="0" smtClean="0"/>
            </a:br>
            <a:r>
              <a:rPr lang="en-US" sz="1600" b="0" dirty="0" smtClean="0"/>
              <a:t>each </a:t>
            </a:r>
            <a:r>
              <a:rPr lang="en-US" sz="1600" b="0" dirty="0"/>
              <a:t>unique </a:t>
            </a:r>
            <a:r>
              <a:rPr lang="en-US" sz="1600" b="0" dirty="0" smtClean="0"/>
              <a:t>sensor</a:t>
            </a:r>
          </a:p>
          <a:p>
            <a:pPr marL="342900" indent="-342900" algn="l">
              <a:buClr>
                <a:schemeClr val="tx2"/>
              </a:buClr>
              <a:buSzPct val="75000"/>
              <a:buFont typeface="Wingdings"/>
              <a:buChar char=""/>
            </a:pPr>
            <a:r>
              <a:rPr lang="en-US" sz="1600" b="0" dirty="0" smtClean="0"/>
              <a:t>“Air</a:t>
            </a:r>
            <a:r>
              <a:rPr lang="en-US" sz="1600" b="0" dirty="0"/>
              <a:t>” Mouse (PC HID) example </a:t>
            </a:r>
            <a:r>
              <a:rPr lang="en-US" sz="1600" b="0" dirty="0" smtClean="0"/>
              <a:t/>
            </a:r>
            <a:br>
              <a:rPr lang="en-US" sz="1600" b="0" dirty="0" smtClean="0"/>
            </a:br>
            <a:r>
              <a:rPr lang="en-US" sz="1600" b="0" dirty="0" smtClean="0"/>
              <a:t>demonstrates </a:t>
            </a:r>
            <a:r>
              <a:rPr lang="en-US" sz="1600" b="0" dirty="0"/>
              <a:t>sensor </a:t>
            </a:r>
            <a:r>
              <a:rPr lang="en-US" sz="1600" b="0" dirty="0" smtClean="0"/>
              <a:t>fusion</a:t>
            </a:r>
          </a:p>
          <a:p>
            <a:pPr marL="342900" indent="-342900" algn="l">
              <a:buClr>
                <a:schemeClr val="tx2"/>
              </a:buClr>
              <a:buSzPct val="75000"/>
              <a:buFont typeface="Wingdings"/>
              <a:buChar char=""/>
            </a:pPr>
            <a:r>
              <a:rPr lang="en-US" sz="1600" b="0" dirty="0" smtClean="0"/>
              <a:t>CCS</a:t>
            </a:r>
            <a:r>
              <a:rPr lang="en-US" sz="1600" b="0" dirty="0"/>
              <a:t>, </a:t>
            </a:r>
            <a:r>
              <a:rPr lang="en-US" sz="1600" b="0" dirty="0" err="1"/>
              <a:t>Keil</a:t>
            </a:r>
            <a:r>
              <a:rPr lang="en-US" sz="1600" b="0" dirty="0"/>
              <a:t>, IAR, &amp; </a:t>
            </a:r>
            <a:r>
              <a:rPr lang="en-US" sz="1600" b="0" dirty="0" smtClean="0"/>
              <a:t/>
            </a:r>
            <a:br>
              <a:rPr lang="en-US" sz="1600" b="0" dirty="0" smtClean="0"/>
            </a:br>
            <a:r>
              <a:rPr lang="en-US" sz="1600" b="0" dirty="0" smtClean="0"/>
              <a:t>Mentor Embedded</a:t>
            </a:r>
            <a:br>
              <a:rPr lang="en-US" sz="1600" b="0" dirty="0" smtClean="0"/>
            </a:br>
            <a:r>
              <a:rPr lang="en-US" sz="1600" b="0" dirty="0" smtClean="0"/>
              <a:t>IDEs supported</a:t>
            </a:r>
          </a:p>
          <a:p>
            <a:pPr marL="342900" indent="-342900" algn="l">
              <a:buClr>
                <a:schemeClr val="tx2"/>
              </a:buClr>
              <a:buSzPct val="75000"/>
              <a:buFont typeface="Wingdings"/>
              <a:buChar char=""/>
            </a:pPr>
            <a:r>
              <a:rPr lang="en-US" sz="1600" b="0" dirty="0" err="1" smtClean="0"/>
              <a:t>TivaWare</a:t>
            </a:r>
            <a:r>
              <a:rPr lang="en-US" sz="1600" b="0" dirty="0" smtClean="0"/>
              <a:t> </a:t>
            </a:r>
            <a:r>
              <a:rPr lang="en-US" sz="1600" b="0" dirty="0" err="1"/>
              <a:t>DriverLib</a:t>
            </a:r>
            <a:r>
              <a:rPr lang="en-US" sz="1600" b="0" dirty="0"/>
              <a:t> under </a:t>
            </a:r>
            <a:r>
              <a:rPr lang="en-US" sz="1600" b="0" dirty="0" smtClean="0"/>
              <a:t/>
            </a:r>
            <a:br>
              <a:rPr lang="en-US" sz="1600" b="0" dirty="0" smtClean="0"/>
            </a:br>
            <a:r>
              <a:rPr lang="en-US" sz="1600" b="0" dirty="0" smtClean="0"/>
              <a:t>TI </a:t>
            </a:r>
            <a:r>
              <a:rPr lang="en-US" sz="1600" b="0" dirty="0"/>
              <a:t>BSD-style </a:t>
            </a:r>
            <a:r>
              <a:rPr lang="en-US" sz="1600" b="0" dirty="0" smtClean="0"/>
              <a:t>license</a:t>
            </a:r>
          </a:p>
          <a:p>
            <a:pPr marL="342900" indent="-342900" algn="l">
              <a:buClr>
                <a:schemeClr val="tx2"/>
              </a:buClr>
              <a:buSzPct val="75000"/>
              <a:buFont typeface="Wingdings"/>
              <a:buChar char=""/>
            </a:pPr>
            <a:r>
              <a:rPr lang="en-US" sz="1600" b="0" dirty="0" smtClean="0"/>
              <a:t>Runs on </a:t>
            </a:r>
            <a:r>
              <a:rPr lang="en-US" sz="1600" b="0" dirty="0" err="1"/>
              <a:t>Tiva</a:t>
            </a:r>
            <a:r>
              <a:rPr lang="en-US" sz="1600" b="0" dirty="0"/>
              <a:t> TM4C123G </a:t>
            </a:r>
            <a:r>
              <a:rPr lang="en-US" sz="1600" b="0" dirty="0" smtClean="0"/>
              <a:t>and </a:t>
            </a:r>
            <a:br>
              <a:rPr lang="en-US" sz="1600" b="0" dirty="0" smtClean="0"/>
            </a:br>
            <a:r>
              <a:rPr lang="en-US" sz="1600" b="0" dirty="0" smtClean="0"/>
              <a:t>LM4F120 </a:t>
            </a:r>
            <a:r>
              <a:rPr lang="en-US" sz="1600" b="0" dirty="0" err="1" smtClean="0"/>
              <a:t>LaunchPads</a:t>
            </a:r>
            <a:r>
              <a:rPr lang="en-US" sz="1600" b="0" dirty="0" smtClean="0"/>
              <a:t>. </a:t>
            </a:r>
            <a:br>
              <a:rPr lang="en-US" sz="1600" b="0" dirty="0" smtClean="0"/>
            </a:br>
            <a:r>
              <a:rPr lang="en-US" sz="1600" b="0" dirty="0" smtClean="0"/>
              <a:t>HW compatible with MSP430 &amp; </a:t>
            </a:r>
            <a:br>
              <a:rPr lang="en-US" sz="1600" b="0" dirty="0" smtClean="0"/>
            </a:br>
            <a:r>
              <a:rPr lang="en-US" sz="1600" b="0" dirty="0" smtClean="0"/>
              <a:t>C2000 </a:t>
            </a:r>
            <a:r>
              <a:rPr lang="en-US" sz="1600" b="0" dirty="0" err="1" smtClean="0"/>
              <a:t>LaunchPads</a:t>
            </a:r>
            <a:endParaRPr lang="en-US" sz="1600" b="0" dirty="0" smtClean="0"/>
          </a:p>
          <a:p>
            <a:pPr marL="342900" indent="-342900" algn="l">
              <a:buClr>
                <a:schemeClr val="tx2"/>
              </a:buClr>
              <a:buSzPct val="75000"/>
              <a:buFont typeface="Wingdings"/>
              <a:buChar char=""/>
            </a:pPr>
            <a:r>
              <a:rPr lang="en-US" sz="1600" b="0" dirty="0" smtClean="0"/>
              <a:t>MSRP </a:t>
            </a:r>
            <a:r>
              <a:rPr lang="en-US" sz="1600" dirty="0"/>
              <a:t>$49.99 </a:t>
            </a:r>
            <a:r>
              <a:rPr lang="en-US" sz="1600" b="0" dirty="0"/>
              <a:t>USD </a:t>
            </a:r>
            <a:endParaRPr lang="en-US" sz="1600" b="0" dirty="0" smtClean="0">
              <a:solidFill>
                <a:schemeClr val="dk1"/>
              </a:solidFill>
              <a:effectLst/>
            </a:endParaRPr>
          </a:p>
        </p:txBody>
      </p:sp>
      <p:sp>
        <p:nvSpPr>
          <p:cNvPr id="11" name="TextBox 10"/>
          <p:cNvSpPr txBox="1"/>
          <p:nvPr/>
        </p:nvSpPr>
        <p:spPr>
          <a:xfrm>
            <a:off x="224518" y="96357"/>
            <a:ext cx="8843282" cy="781752"/>
          </a:xfrm>
          <a:prstGeom prst="rect">
            <a:avLst/>
          </a:prstGeom>
          <a:noFill/>
        </p:spPr>
        <p:txBody>
          <a:bodyPr wrap="square" rtlCol="0">
            <a:spAutoFit/>
          </a:bodyPr>
          <a:lstStyle/>
          <a:p>
            <a:r>
              <a:rPr lang="en-US" sz="2800" b="1" i="1" dirty="0" smtClean="0">
                <a:solidFill>
                  <a:srgbClr val="FF0000"/>
                </a:solidFill>
              </a:rPr>
              <a:t>Tiva™ Sensor Hub BoosterPack Evaluation Kit Features</a:t>
            </a:r>
          </a:p>
        </p:txBody>
      </p:sp>
      <p:pic>
        <p:nvPicPr>
          <p:cNvPr id="1026" name="Picture 2" descr="\\DFLFS05.itg.ti.com\ausa-marketing\Images\Photos\Launchpad Sensor Hub Booster Pack\2013-02-25 Sensor Hub Booster Pack fla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76" y="1371600"/>
            <a:ext cx="5363624" cy="41415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7800" y="5257800"/>
            <a:ext cx="2768707" cy="338554"/>
          </a:xfrm>
          <a:prstGeom prst="rect">
            <a:avLst/>
          </a:prstGeom>
          <a:noFill/>
        </p:spPr>
        <p:txBody>
          <a:bodyPr wrap="none" rtlCol="0" anchor="ctr" anchorCtr="0">
            <a:spAutoFit/>
          </a:bodyPr>
          <a:lstStyle/>
          <a:p>
            <a:r>
              <a:rPr lang="en-US" dirty="0" smtClean="0"/>
              <a:t>BOOSTXL-SENSHUB</a:t>
            </a:r>
            <a:endParaRPr lang="en-US" sz="2400" i="1" dirty="0"/>
          </a:p>
        </p:txBody>
      </p:sp>
      <p:sp>
        <p:nvSpPr>
          <p:cNvPr id="8" name="Leading Question"/>
          <p:cNvSpPr txBox="1"/>
          <p:nvPr/>
        </p:nvSpPr>
        <p:spPr>
          <a:xfrm>
            <a:off x="8048084" y="6562045"/>
            <a:ext cx="77264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TMP006...</a:t>
            </a:r>
          </a:p>
        </p:txBody>
      </p:sp>
    </p:spTree>
    <p:extLst>
      <p:ext uri="{BB962C8B-B14F-4D97-AF65-F5344CB8AC3E}">
        <p14:creationId xmlns:p14="http://schemas.microsoft.com/office/powerpoint/2010/main" val="55378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Agenda</a:t>
            </a:r>
            <a:endParaRPr lang="en-US" dirty="0">
              <a:solidFill>
                <a:srgbClr val="FF0000"/>
              </a:solidFill>
            </a:endParaRPr>
          </a:p>
        </p:txBody>
      </p:sp>
      <p:sp>
        <p:nvSpPr>
          <p:cNvPr id="8" name="Leading Question"/>
          <p:cNvSpPr txBox="1"/>
          <p:nvPr/>
        </p:nvSpPr>
        <p:spPr>
          <a:xfrm>
            <a:off x="8315785" y="6562045"/>
            <a:ext cx="504946"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IDEs...</a:t>
            </a:r>
          </a:p>
        </p:txBody>
      </p:sp>
      <p:sp>
        <p:nvSpPr>
          <p:cNvPr id="7" name="Rounded Rectangle 6"/>
          <p:cNvSpPr/>
          <p:nvPr/>
        </p:nvSpPr>
        <p:spPr bwMode="auto">
          <a:xfrm>
            <a:off x="1981200" y="1327768"/>
            <a:ext cx="3048000" cy="310176"/>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9" name="Text Box 4"/>
          <p:cNvSpPr txBox="1">
            <a:spLocks noChangeArrowheads="1"/>
          </p:cNvSpPr>
          <p:nvPr/>
        </p:nvSpPr>
        <p:spPr bwMode="auto">
          <a:xfrm>
            <a:off x="152400" y="1060132"/>
            <a:ext cx="6705600" cy="5416868"/>
          </a:xfrm>
          <a:prstGeom prst="rect">
            <a:avLst/>
          </a:prstGeom>
          <a:noFill/>
          <a:ln w="25400" algn="ctr">
            <a:noFill/>
            <a:miter lim="800000"/>
            <a:headEnd/>
            <a:tailEnd/>
          </a:ln>
        </p:spPr>
        <p:txBody>
          <a:bodyPr wrap="square">
            <a:spAutoFit/>
          </a:bodyPr>
          <a:lstStyle/>
          <a:p>
            <a:pPr>
              <a:lnSpc>
                <a:spcPct val="60000"/>
              </a:lnSpc>
            </a:pPr>
            <a:r>
              <a:rPr lang="en-US" b="0" dirty="0">
                <a:solidFill>
                  <a:srgbClr val="000000"/>
                </a:solidFill>
              </a:rPr>
              <a:t>Introduction to </a:t>
            </a:r>
            <a:r>
              <a:rPr lang="en-US" b="0" dirty="0" smtClean="0">
                <a:solidFill>
                  <a:srgbClr val="000000"/>
                </a:solidFill>
              </a:rPr>
              <a:t>ARM</a:t>
            </a:r>
            <a:r>
              <a:rPr lang="en-US" b="0" baseline="30000" dirty="0" smtClean="0">
                <a:solidFill>
                  <a:srgbClr val="000000"/>
                </a:solidFill>
              </a:rPr>
              <a:t>®</a:t>
            </a:r>
            <a:r>
              <a:rPr lang="en-US" b="0" dirty="0" smtClean="0">
                <a:solidFill>
                  <a:srgbClr val="000000"/>
                </a:solidFill>
              </a:rPr>
              <a:t> Cortex™-M4F </a:t>
            </a:r>
            <a:r>
              <a:rPr lang="en-US" b="0" dirty="0">
                <a:solidFill>
                  <a:srgbClr val="000000"/>
                </a:solidFill>
              </a:rPr>
              <a:t>and Peripherals</a:t>
            </a:r>
          </a:p>
          <a:p>
            <a:pPr>
              <a:lnSpc>
                <a:spcPct val="60000"/>
              </a:lnSpc>
            </a:pPr>
            <a:r>
              <a:rPr lang="en-US" dirty="0">
                <a:solidFill>
                  <a:srgbClr val="000000"/>
                </a:solidFill>
              </a:rPr>
              <a:t>Code Composer Studio</a:t>
            </a:r>
          </a:p>
          <a:p>
            <a:pPr>
              <a:lnSpc>
                <a:spcPct val="60000"/>
              </a:lnSpc>
            </a:pPr>
            <a:r>
              <a:rPr lang="en-US" b="0" dirty="0">
                <a:solidFill>
                  <a:srgbClr val="000000"/>
                </a:solidFill>
              </a:rPr>
              <a:t>Introduction to </a:t>
            </a:r>
            <a:r>
              <a:rPr lang="en-US" b="0" dirty="0" smtClean="0">
                <a:solidFill>
                  <a:srgbClr val="000000"/>
                </a:solidFill>
              </a:rPr>
              <a:t>TivaWare™, Initialization </a:t>
            </a:r>
            <a:r>
              <a:rPr lang="en-US" b="0" dirty="0">
                <a:solidFill>
                  <a:srgbClr val="000000"/>
                </a:solidFill>
              </a:rPr>
              <a:t>and GPIO</a:t>
            </a:r>
          </a:p>
          <a:p>
            <a:pPr>
              <a:lnSpc>
                <a:spcPct val="60000"/>
              </a:lnSpc>
            </a:pPr>
            <a:r>
              <a:rPr lang="en-US" b="0" dirty="0" smtClean="0">
                <a:solidFill>
                  <a:srgbClr val="000000"/>
                </a:solidFill>
              </a:rPr>
              <a:t>Interrupts and the Timers</a:t>
            </a:r>
            <a:endParaRPr lang="en-US" b="0" dirty="0">
              <a:solidFill>
                <a:srgbClr val="000000"/>
              </a:solidFill>
            </a:endParaRPr>
          </a:p>
          <a:p>
            <a:pPr>
              <a:lnSpc>
                <a:spcPct val="60000"/>
              </a:lnSpc>
            </a:pPr>
            <a:r>
              <a:rPr lang="en-US" b="0" dirty="0" smtClean="0">
                <a:solidFill>
                  <a:srgbClr val="000000"/>
                </a:solidFill>
              </a:rPr>
              <a:t>ADC12</a:t>
            </a:r>
            <a:endParaRPr lang="en-US" b="0" dirty="0">
              <a:solidFill>
                <a:srgbClr val="000000"/>
              </a:solidFill>
            </a:endParaRPr>
          </a:p>
          <a:p>
            <a:pPr>
              <a:lnSpc>
                <a:spcPct val="60000"/>
              </a:lnSpc>
            </a:pPr>
            <a:r>
              <a:rPr lang="en-US" b="0" dirty="0" smtClean="0">
                <a:solidFill>
                  <a:srgbClr val="000000"/>
                </a:solidFill>
              </a:rPr>
              <a:t>Hibernation Module</a:t>
            </a:r>
          </a:p>
          <a:p>
            <a:pPr>
              <a:lnSpc>
                <a:spcPct val="60000"/>
              </a:lnSpc>
            </a:pPr>
            <a:r>
              <a:rPr lang="en-US" b="0" dirty="0" smtClean="0">
                <a:solidFill>
                  <a:srgbClr val="000000"/>
                </a:solidFill>
              </a:rPr>
              <a:t>USB</a:t>
            </a:r>
          </a:p>
          <a:p>
            <a:pPr>
              <a:lnSpc>
                <a:spcPct val="60000"/>
              </a:lnSpc>
            </a:pPr>
            <a:r>
              <a:rPr lang="en-US" b="0" dirty="0" smtClean="0">
                <a:solidFill>
                  <a:srgbClr val="000000"/>
                </a:solidFill>
              </a:rPr>
              <a:t>Memory and Security</a:t>
            </a:r>
          </a:p>
          <a:p>
            <a:pPr>
              <a:lnSpc>
                <a:spcPct val="60000"/>
              </a:lnSpc>
            </a:pPr>
            <a:r>
              <a:rPr lang="en-US" b="0" dirty="0" smtClean="0">
                <a:solidFill>
                  <a:srgbClr val="000000"/>
                </a:solidFill>
              </a:rPr>
              <a:t>Floating-Point</a:t>
            </a:r>
          </a:p>
          <a:p>
            <a:pPr>
              <a:lnSpc>
                <a:spcPct val="60000"/>
              </a:lnSpc>
            </a:pPr>
            <a:r>
              <a:rPr lang="en-US" b="0" dirty="0" err="1" smtClean="0">
                <a:solidFill>
                  <a:srgbClr val="000000"/>
                </a:solidFill>
              </a:rPr>
              <a:t>BoosterPacks</a:t>
            </a:r>
            <a:r>
              <a:rPr lang="en-US" b="0" dirty="0" smtClean="0">
                <a:solidFill>
                  <a:srgbClr val="000000"/>
                </a:solidFill>
              </a:rPr>
              <a:t> and </a:t>
            </a:r>
            <a:r>
              <a:rPr lang="en-US" b="0" dirty="0" err="1" smtClean="0">
                <a:solidFill>
                  <a:srgbClr val="000000"/>
                </a:solidFill>
              </a:rPr>
              <a:t>grLib</a:t>
            </a:r>
            <a:endParaRPr lang="en-US" b="0" dirty="0" smtClean="0">
              <a:solidFill>
                <a:srgbClr val="000000"/>
              </a:solidFill>
            </a:endParaRPr>
          </a:p>
          <a:p>
            <a:pPr>
              <a:lnSpc>
                <a:spcPct val="60000"/>
              </a:lnSpc>
            </a:pPr>
            <a:r>
              <a:rPr lang="en-US" b="0" dirty="0" smtClean="0">
                <a:solidFill>
                  <a:srgbClr val="000000"/>
                </a:solidFill>
              </a:rPr>
              <a:t>Synchronous Serial Interface</a:t>
            </a:r>
          </a:p>
          <a:p>
            <a:pPr>
              <a:lnSpc>
                <a:spcPct val="60000"/>
              </a:lnSpc>
            </a:pPr>
            <a:r>
              <a:rPr lang="en-US" b="0" dirty="0" smtClean="0">
                <a:solidFill>
                  <a:srgbClr val="000000"/>
                </a:solidFill>
              </a:rPr>
              <a:t>UART</a:t>
            </a:r>
          </a:p>
          <a:p>
            <a:pPr>
              <a:lnSpc>
                <a:spcPct val="60000"/>
              </a:lnSpc>
            </a:pPr>
            <a:r>
              <a:rPr lang="en-US" b="0" dirty="0" smtClean="0">
                <a:solidFill>
                  <a:srgbClr val="000000"/>
                </a:solidFill>
              </a:rPr>
              <a:t>µDMA</a:t>
            </a:r>
          </a:p>
          <a:p>
            <a:pPr>
              <a:lnSpc>
                <a:spcPct val="60000"/>
              </a:lnSpc>
            </a:pPr>
            <a:r>
              <a:rPr lang="en-US" b="0" dirty="0" smtClean="0">
                <a:solidFill>
                  <a:srgbClr val="000000"/>
                </a:solidFill>
              </a:rPr>
              <a:t>Sensor Hub</a:t>
            </a:r>
          </a:p>
          <a:p>
            <a:pPr>
              <a:lnSpc>
                <a:spcPct val="60000"/>
              </a:lnSpc>
            </a:pPr>
            <a:r>
              <a:rPr lang="en-US" b="0" dirty="0" smtClean="0">
                <a:solidFill>
                  <a:srgbClr val="000000"/>
                </a:solidFill>
              </a:rPr>
              <a:t>PWM</a:t>
            </a:r>
            <a:endParaRPr lang="en-US" b="0" dirty="0">
              <a:solidFill>
                <a:srgbClr val="000000"/>
              </a:solidFill>
            </a:endParaRPr>
          </a:p>
          <a:p>
            <a:endParaRPr lang="en-US" dirty="0" smtClean="0">
              <a:solidFill>
                <a:srgbClr val="000000"/>
              </a:solidFill>
            </a:endParaRPr>
          </a:p>
        </p:txBody>
      </p:sp>
      <p:pic>
        <p:nvPicPr>
          <p:cNvPr id="10"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28800"/>
            <a:ext cx="3355291" cy="40901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4518" y="96357"/>
            <a:ext cx="8843282" cy="437043"/>
          </a:xfrm>
          <a:prstGeom prst="rect">
            <a:avLst/>
          </a:prstGeom>
          <a:noFill/>
        </p:spPr>
        <p:txBody>
          <a:bodyPr wrap="square" rtlCol="0">
            <a:spAutoFit/>
          </a:bodyPr>
          <a:lstStyle/>
          <a:p>
            <a:r>
              <a:rPr lang="en-US" sz="2800" dirty="0">
                <a:solidFill>
                  <a:srgbClr val="FF0000"/>
                </a:solidFill>
              </a:rPr>
              <a:t>TI TMP006 Infrared </a:t>
            </a:r>
            <a:r>
              <a:rPr lang="en-US" sz="2800" dirty="0" smtClean="0">
                <a:solidFill>
                  <a:srgbClr val="FF0000"/>
                </a:solidFill>
              </a:rPr>
              <a:t>Temperature </a:t>
            </a:r>
            <a:r>
              <a:rPr lang="en-US" sz="2800" dirty="0">
                <a:solidFill>
                  <a:srgbClr val="FF0000"/>
                </a:solidFill>
              </a:rPr>
              <a:t>S</a:t>
            </a:r>
            <a:r>
              <a:rPr lang="en-US" sz="2800" dirty="0" smtClean="0">
                <a:solidFill>
                  <a:srgbClr val="FF0000"/>
                </a:solidFill>
              </a:rPr>
              <a:t>ensor</a:t>
            </a:r>
            <a:endParaRPr lang="en-US" sz="2800" dirty="0">
              <a:solidFill>
                <a:srgbClr val="FF0000"/>
              </a:solidFill>
            </a:endParaRPr>
          </a:p>
        </p:txBody>
      </p:sp>
      <p:sp>
        <p:nvSpPr>
          <p:cNvPr id="3" name="TextBox 2"/>
          <p:cNvSpPr txBox="1"/>
          <p:nvPr/>
        </p:nvSpPr>
        <p:spPr>
          <a:xfrm>
            <a:off x="4855076" y="1524000"/>
            <a:ext cx="3903633" cy="3139321"/>
          </a:xfrm>
          <a:prstGeom prst="rect">
            <a:avLst/>
          </a:prstGeom>
          <a:noFill/>
        </p:spPr>
        <p:txBody>
          <a:bodyPr wrap="none" rtlCol="0" anchor="ctr" anchorCtr="0">
            <a:spAutoFit/>
          </a:bodyPr>
          <a:lstStyle/>
          <a:p>
            <a:pPr marL="800100" lvl="1" indent="-342900" algn="l">
              <a:buClr>
                <a:schemeClr val="tx2"/>
              </a:buClr>
              <a:buSzPct val="75000"/>
              <a:buFont typeface="Wingdings"/>
              <a:buChar char=""/>
            </a:pPr>
            <a:r>
              <a:rPr lang="en-US" sz="1800" b="0" dirty="0" smtClean="0">
                <a:solidFill>
                  <a:schemeClr val="dk1"/>
                </a:solidFill>
              </a:rPr>
              <a:t>No contact temperature </a:t>
            </a:r>
            <a:br>
              <a:rPr lang="en-US" sz="1800" b="0" dirty="0" smtClean="0">
                <a:solidFill>
                  <a:schemeClr val="dk1"/>
                </a:solidFill>
              </a:rPr>
            </a:br>
            <a:r>
              <a:rPr lang="en-US" sz="1800" b="0" dirty="0" smtClean="0">
                <a:solidFill>
                  <a:schemeClr val="dk1"/>
                </a:solidFill>
              </a:rPr>
              <a:t>measurement</a:t>
            </a:r>
          </a:p>
          <a:p>
            <a:pPr marL="800100" lvl="1" indent="-342900" algn="l">
              <a:buClr>
                <a:schemeClr val="tx2"/>
              </a:buClr>
              <a:buSzPct val="75000"/>
              <a:buFont typeface="Wingdings"/>
              <a:buChar char=""/>
            </a:pPr>
            <a:r>
              <a:rPr lang="en-US" sz="1800" b="0" dirty="0" smtClean="0">
                <a:solidFill>
                  <a:schemeClr val="dk1"/>
                </a:solidFill>
              </a:rPr>
              <a:t>-40C to 125C measurement </a:t>
            </a:r>
            <a:br>
              <a:rPr lang="en-US" sz="1800" b="0" dirty="0" smtClean="0">
                <a:solidFill>
                  <a:schemeClr val="dk1"/>
                </a:solidFill>
              </a:rPr>
            </a:br>
            <a:r>
              <a:rPr lang="en-US" sz="1800" b="0" dirty="0" smtClean="0">
                <a:solidFill>
                  <a:schemeClr val="dk1"/>
                </a:solidFill>
              </a:rPr>
              <a:t>range</a:t>
            </a:r>
          </a:p>
          <a:p>
            <a:pPr marL="800100" lvl="1" indent="-342900" algn="l">
              <a:buClr>
                <a:schemeClr val="tx2"/>
              </a:buClr>
              <a:buSzPct val="75000"/>
              <a:buFont typeface="Wingdings"/>
              <a:buChar char=""/>
            </a:pPr>
            <a:r>
              <a:rPr lang="en-US" sz="1800" b="0" dirty="0" smtClean="0">
                <a:solidFill>
                  <a:schemeClr val="dk1"/>
                </a:solidFill>
              </a:rPr>
              <a:t>240uA supply current</a:t>
            </a:r>
          </a:p>
          <a:p>
            <a:pPr marL="800100" lvl="1" indent="-342900" algn="l">
              <a:buClr>
                <a:schemeClr val="tx2"/>
              </a:buClr>
              <a:buSzPct val="75000"/>
              <a:buFont typeface="Wingdings"/>
              <a:buChar char=""/>
            </a:pPr>
            <a:r>
              <a:rPr lang="en-US" sz="1800" b="0" dirty="0" smtClean="0">
                <a:solidFill>
                  <a:schemeClr val="dk1"/>
                </a:solidFill>
              </a:rPr>
              <a:t>2.2 to 7V supply</a:t>
            </a:r>
          </a:p>
          <a:p>
            <a:pPr marL="800100" lvl="1" indent="-342900" algn="l">
              <a:buClr>
                <a:schemeClr val="tx2"/>
              </a:buClr>
              <a:buSzPct val="75000"/>
              <a:buFont typeface="Wingdings"/>
              <a:buChar char=""/>
            </a:pPr>
            <a:r>
              <a:rPr lang="en-US" sz="1800" b="0" dirty="0" smtClean="0">
                <a:solidFill>
                  <a:schemeClr val="dk1"/>
                </a:solidFill>
                <a:effectLst/>
              </a:rPr>
              <a:t>I2C interface (address 0x41)</a:t>
            </a:r>
          </a:p>
          <a:p>
            <a:pPr marL="800100" lvl="1" indent="-342900" algn="l">
              <a:buClr>
                <a:schemeClr val="tx2"/>
              </a:buClr>
              <a:buSzPct val="75000"/>
              <a:buFont typeface="Wingdings"/>
              <a:buChar char=""/>
            </a:pPr>
            <a:r>
              <a:rPr lang="en-US" sz="1800" b="0" dirty="0" smtClean="0">
                <a:solidFill>
                  <a:schemeClr val="dk1"/>
                </a:solidFill>
                <a:effectLst/>
              </a:rPr>
              <a:t>Host calculates observed </a:t>
            </a:r>
            <a:br>
              <a:rPr lang="en-US" sz="1800" b="0" dirty="0" smtClean="0">
                <a:solidFill>
                  <a:schemeClr val="dk1"/>
                </a:solidFill>
                <a:effectLst/>
              </a:rPr>
            </a:br>
            <a:r>
              <a:rPr lang="en-US" sz="1800" b="0" dirty="0" smtClean="0">
                <a:solidFill>
                  <a:schemeClr val="dk1"/>
                </a:solidFill>
                <a:effectLst/>
              </a:rPr>
              <a:t>temperature</a:t>
            </a:r>
          </a:p>
          <a:p>
            <a:pPr marL="800100" lvl="1" indent="-342900" algn="l">
              <a:buFont typeface="Arial" pitchFamily="34" charset="0"/>
              <a:buChar char="•"/>
            </a:pPr>
            <a:endParaRPr lang="en-US" sz="1800" b="0" dirty="0" smtClean="0">
              <a:solidFill>
                <a:schemeClr val="dk1"/>
              </a:solidFill>
              <a:effectLst/>
            </a:endParaRPr>
          </a:p>
        </p:txBody>
      </p:sp>
      <p:pic>
        <p:nvPicPr>
          <p:cNvPr id="6" name="Picture 2" descr="\\DFLFS05.itg.ti.com\ausa-marketing\Images\Photos\Launchpad Sensor Hub Booster Pack\2013-02-25 Sensor Hub Booster Pack fla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76" y="1371600"/>
            <a:ext cx="5363624" cy="4141564"/>
          </a:xfrm>
          <a:prstGeom prst="rect">
            <a:avLst/>
          </a:prstGeom>
          <a:noFill/>
          <a:extLst>
            <a:ext uri="{909E8E84-426E-40DD-AFC4-6F175D3DCCD1}">
              <a14:hiddenFill xmlns:a14="http://schemas.microsoft.com/office/drawing/2010/main">
                <a:solidFill>
                  <a:srgbClr val="FFFFFF"/>
                </a:solidFill>
              </a14:hiddenFill>
            </a:ext>
          </a:extLst>
        </p:spPr>
      </p:pic>
      <p:sp>
        <p:nvSpPr>
          <p:cNvPr id="4" name="Up Arrow 3"/>
          <p:cNvSpPr/>
          <p:nvPr/>
        </p:nvSpPr>
        <p:spPr bwMode="auto">
          <a:xfrm>
            <a:off x="1905000" y="4144347"/>
            <a:ext cx="1066800" cy="1676400"/>
          </a:xfrm>
          <a:prstGeom prst="up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7" name="Leading Question"/>
          <p:cNvSpPr txBox="1"/>
          <p:nvPr/>
        </p:nvSpPr>
        <p:spPr>
          <a:xfrm>
            <a:off x="8038466" y="6562045"/>
            <a:ext cx="782265"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BMP180...</a:t>
            </a:r>
          </a:p>
        </p:txBody>
      </p:sp>
    </p:spTree>
    <p:extLst>
      <p:ext uri="{BB962C8B-B14F-4D97-AF65-F5344CB8AC3E}">
        <p14:creationId xmlns:p14="http://schemas.microsoft.com/office/powerpoint/2010/main" val="424168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4518" y="96357"/>
            <a:ext cx="8843282" cy="437043"/>
          </a:xfrm>
          <a:prstGeom prst="rect">
            <a:avLst/>
          </a:prstGeom>
          <a:noFill/>
        </p:spPr>
        <p:txBody>
          <a:bodyPr wrap="square" rtlCol="0">
            <a:spAutoFit/>
          </a:bodyPr>
          <a:lstStyle/>
          <a:p>
            <a:r>
              <a:rPr lang="en-US" sz="2800" dirty="0" smtClean="0">
                <a:solidFill>
                  <a:srgbClr val="FF0000"/>
                </a:solidFill>
              </a:rPr>
              <a:t>Bosch BMP180 Digital Pressure Sensor</a:t>
            </a:r>
            <a:endParaRPr lang="en-US" sz="2800" dirty="0">
              <a:solidFill>
                <a:srgbClr val="FF0000"/>
              </a:solidFill>
            </a:endParaRPr>
          </a:p>
        </p:txBody>
      </p:sp>
      <p:sp>
        <p:nvSpPr>
          <p:cNvPr id="3" name="TextBox 2"/>
          <p:cNvSpPr txBox="1"/>
          <p:nvPr/>
        </p:nvSpPr>
        <p:spPr>
          <a:xfrm>
            <a:off x="4842296" y="1557683"/>
            <a:ext cx="4275529" cy="4081117"/>
          </a:xfrm>
          <a:prstGeom prst="rect">
            <a:avLst/>
          </a:prstGeom>
          <a:noFill/>
        </p:spPr>
        <p:txBody>
          <a:bodyPr wrap="none" rtlCol="0" anchor="ctr" anchorCtr="0">
            <a:spAutoFit/>
          </a:bodyPr>
          <a:lstStyle/>
          <a:p>
            <a:pPr marL="800100" lvl="1" indent="-342900" algn="l">
              <a:buClr>
                <a:schemeClr val="tx2"/>
              </a:buClr>
              <a:buSzPct val="75000"/>
              <a:buFont typeface="Wingdings"/>
              <a:buChar char=""/>
            </a:pPr>
            <a:r>
              <a:rPr lang="en-US" sz="1800" b="0" dirty="0" smtClean="0">
                <a:solidFill>
                  <a:schemeClr val="dk1"/>
                </a:solidFill>
              </a:rPr>
              <a:t>-500 to 9000m Mean Sea Level </a:t>
            </a:r>
            <a:br>
              <a:rPr lang="en-US" sz="1800" b="0" dirty="0" smtClean="0">
                <a:solidFill>
                  <a:schemeClr val="dk1"/>
                </a:solidFill>
              </a:rPr>
            </a:br>
            <a:r>
              <a:rPr lang="en-US" sz="1800" b="0" dirty="0" smtClean="0">
                <a:solidFill>
                  <a:schemeClr val="dk1"/>
                </a:solidFill>
              </a:rPr>
              <a:t>(1100 to 300</a:t>
            </a:r>
            <a:r>
              <a:rPr lang="en-US" sz="1800" b="0" dirty="0">
                <a:solidFill>
                  <a:schemeClr val="dk1"/>
                </a:solidFill>
              </a:rPr>
              <a:t>hPa</a:t>
            </a:r>
            <a:r>
              <a:rPr lang="en-US" sz="1800" b="0" dirty="0" smtClean="0">
                <a:solidFill>
                  <a:schemeClr val="dk1"/>
                </a:solidFill>
              </a:rPr>
              <a:t>)</a:t>
            </a:r>
          </a:p>
          <a:p>
            <a:pPr marL="800100" lvl="1" indent="-342900" algn="l">
              <a:buClr>
                <a:schemeClr val="tx2"/>
              </a:buClr>
              <a:buSzPct val="75000"/>
              <a:buFont typeface="Wingdings"/>
              <a:buChar char=""/>
            </a:pPr>
            <a:r>
              <a:rPr lang="en-US" sz="1800" b="0" dirty="0" smtClean="0">
                <a:solidFill>
                  <a:schemeClr val="dk1"/>
                </a:solidFill>
              </a:rPr>
              <a:t>Temperature sensing for </a:t>
            </a:r>
            <a:br>
              <a:rPr lang="en-US" sz="1800" b="0" dirty="0" smtClean="0">
                <a:solidFill>
                  <a:schemeClr val="dk1"/>
                </a:solidFill>
              </a:rPr>
            </a:br>
            <a:r>
              <a:rPr lang="en-US" sz="1800" b="0" dirty="0" smtClean="0">
                <a:solidFill>
                  <a:schemeClr val="dk1"/>
                </a:solidFill>
              </a:rPr>
              <a:t>altitude compensation</a:t>
            </a:r>
          </a:p>
          <a:p>
            <a:pPr marL="800100" lvl="1" indent="-342900" algn="l">
              <a:buClr>
                <a:schemeClr val="tx2"/>
              </a:buClr>
              <a:buSzPct val="75000"/>
              <a:buFont typeface="Wingdings"/>
              <a:buChar char=""/>
            </a:pPr>
            <a:r>
              <a:rPr lang="en-US" sz="1800" b="0" dirty="0" smtClean="0">
                <a:solidFill>
                  <a:schemeClr val="dk1"/>
                </a:solidFill>
              </a:rPr>
              <a:t>1.8 – 3.6V supply</a:t>
            </a:r>
          </a:p>
          <a:p>
            <a:pPr marL="800100" lvl="1" indent="-342900" algn="l">
              <a:buClr>
                <a:schemeClr val="tx2"/>
              </a:buClr>
              <a:buSzPct val="75000"/>
              <a:buFont typeface="Wingdings"/>
              <a:buChar char=""/>
            </a:pPr>
            <a:r>
              <a:rPr lang="en-US" sz="1800" b="0" dirty="0" smtClean="0">
                <a:solidFill>
                  <a:schemeClr val="dk1"/>
                </a:solidFill>
              </a:rPr>
              <a:t>5uA supply current at </a:t>
            </a:r>
            <a:br>
              <a:rPr lang="en-US" sz="1800" b="0" dirty="0" smtClean="0">
                <a:solidFill>
                  <a:schemeClr val="dk1"/>
                </a:solidFill>
              </a:rPr>
            </a:br>
            <a:r>
              <a:rPr lang="en-US" sz="1800" b="0" dirty="0" smtClean="0">
                <a:solidFill>
                  <a:schemeClr val="dk1"/>
                </a:solidFill>
              </a:rPr>
              <a:t>1 sample/sec</a:t>
            </a:r>
          </a:p>
          <a:p>
            <a:pPr marL="800100" lvl="1" indent="-342900" algn="l">
              <a:buClr>
                <a:schemeClr val="tx2"/>
              </a:buClr>
              <a:buSzPct val="75000"/>
              <a:buFont typeface="Wingdings"/>
              <a:buChar char=""/>
            </a:pPr>
            <a:r>
              <a:rPr lang="en-US" sz="1800" b="0" dirty="0" smtClean="0">
                <a:solidFill>
                  <a:schemeClr val="dk1"/>
                </a:solidFill>
              </a:rPr>
              <a:t>Very low noise</a:t>
            </a:r>
          </a:p>
          <a:p>
            <a:pPr marL="800100" lvl="1" indent="-342900" algn="l">
              <a:buClr>
                <a:schemeClr val="tx2"/>
              </a:buClr>
              <a:buSzPct val="75000"/>
              <a:buFont typeface="Wingdings"/>
              <a:buChar char=""/>
            </a:pPr>
            <a:r>
              <a:rPr lang="en-US" sz="1800" b="0" dirty="0" smtClean="0">
                <a:solidFill>
                  <a:schemeClr val="dk1"/>
                </a:solidFill>
              </a:rPr>
              <a:t>Multiple modes for </a:t>
            </a:r>
            <a:br>
              <a:rPr lang="en-US" sz="1800" b="0" dirty="0" smtClean="0">
                <a:solidFill>
                  <a:schemeClr val="dk1"/>
                </a:solidFill>
              </a:rPr>
            </a:br>
            <a:r>
              <a:rPr lang="en-US" sz="1800" b="0" dirty="0" smtClean="0">
                <a:solidFill>
                  <a:schemeClr val="dk1"/>
                </a:solidFill>
              </a:rPr>
              <a:t>power/accuracy tradeoff</a:t>
            </a:r>
          </a:p>
          <a:p>
            <a:pPr marL="800100" lvl="1" indent="-342900" algn="l">
              <a:buClr>
                <a:schemeClr val="tx2"/>
              </a:buClr>
              <a:buSzPct val="75000"/>
              <a:buFont typeface="Wingdings"/>
              <a:buChar char=""/>
            </a:pPr>
            <a:r>
              <a:rPr lang="en-US" sz="1800" b="0" dirty="0" smtClean="0">
                <a:solidFill>
                  <a:schemeClr val="dk1"/>
                </a:solidFill>
              </a:rPr>
              <a:t>I2C interface </a:t>
            </a:r>
            <a:r>
              <a:rPr lang="en-US" sz="1800" b="0" dirty="0">
                <a:solidFill>
                  <a:schemeClr val="dk1"/>
                </a:solidFill>
              </a:rPr>
              <a:t>(address </a:t>
            </a:r>
            <a:r>
              <a:rPr lang="en-US" sz="1800" b="0" dirty="0" smtClean="0">
                <a:solidFill>
                  <a:schemeClr val="dk1"/>
                </a:solidFill>
              </a:rPr>
              <a:t>0x77)</a:t>
            </a:r>
          </a:p>
          <a:p>
            <a:pPr marL="800100" lvl="1" indent="-342900" algn="l">
              <a:buClr>
                <a:schemeClr val="tx2"/>
              </a:buClr>
              <a:buSzPct val="75000"/>
              <a:buFont typeface="Wingdings"/>
              <a:buChar char=""/>
            </a:pPr>
            <a:r>
              <a:rPr lang="en-US" sz="1800" b="0" dirty="0" smtClean="0">
                <a:solidFill>
                  <a:schemeClr val="dk1"/>
                </a:solidFill>
              </a:rPr>
              <a:t>Host calculates altitude</a:t>
            </a:r>
          </a:p>
          <a:p>
            <a:pPr lvl="1" algn="l"/>
            <a:endParaRPr lang="en-US" sz="1800" b="0" dirty="0" smtClean="0">
              <a:solidFill>
                <a:schemeClr val="dk1"/>
              </a:solidFill>
              <a:effectLst/>
            </a:endParaRPr>
          </a:p>
        </p:txBody>
      </p:sp>
      <p:pic>
        <p:nvPicPr>
          <p:cNvPr id="6" name="Picture 2" descr="\\DFLFS05.itg.ti.com\ausa-marketing\Images\Photos\Launchpad Sensor Hub Booster Pack\2013-02-25 Sensor Hub Booster Pack fla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76" y="1371600"/>
            <a:ext cx="5363624" cy="4141564"/>
          </a:xfrm>
          <a:prstGeom prst="rect">
            <a:avLst/>
          </a:prstGeom>
          <a:noFill/>
          <a:extLst>
            <a:ext uri="{909E8E84-426E-40DD-AFC4-6F175D3DCCD1}">
              <a14:hiddenFill xmlns:a14="http://schemas.microsoft.com/office/drawing/2010/main">
                <a:solidFill>
                  <a:srgbClr val="FFFFFF"/>
                </a:solidFill>
              </a14:hiddenFill>
            </a:ext>
          </a:extLst>
        </p:spPr>
      </p:pic>
      <p:sp>
        <p:nvSpPr>
          <p:cNvPr id="4" name="Up Arrow 3"/>
          <p:cNvSpPr/>
          <p:nvPr/>
        </p:nvSpPr>
        <p:spPr bwMode="auto">
          <a:xfrm rot="10800000">
            <a:off x="2895600" y="979286"/>
            <a:ext cx="1066800" cy="1676400"/>
          </a:xfrm>
          <a:prstGeom prst="up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7" name="Leading Question"/>
          <p:cNvSpPr txBox="1"/>
          <p:nvPr/>
        </p:nvSpPr>
        <p:spPr>
          <a:xfrm>
            <a:off x="7935873" y="6562045"/>
            <a:ext cx="884858"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MPU9150...</a:t>
            </a:r>
          </a:p>
        </p:txBody>
      </p:sp>
    </p:spTree>
    <p:extLst>
      <p:ext uri="{BB962C8B-B14F-4D97-AF65-F5344CB8AC3E}">
        <p14:creationId xmlns:p14="http://schemas.microsoft.com/office/powerpoint/2010/main" val="408598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4518" y="96357"/>
            <a:ext cx="8843282" cy="437043"/>
          </a:xfrm>
          <a:prstGeom prst="rect">
            <a:avLst/>
          </a:prstGeom>
          <a:noFill/>
        </p:spPr>
        <p:txBody>
          <a:bodyPr wrap="square" rtlCol="0">
            <a:spAutoFit/>
          </a:bodyPr>
          <a:lstStyle/>
          <a:p>
            <a:r>
              <a:rPr lang="en-US" sz="2800" dirty="0" err="1" smtClean="0">
                <a:solidFill>
                  <a:srgbClr val="FF0000"/>
                </a:solidFill>
              </a:rPr>
              <a:t>Invensense</a:t>
            </a:r>
            <a:r>
              <a:rPr lang="en-US" sz="2800" dirty="0" smtClean="0">
                <a:solidFill>
                  <a:srgbClr val="FF0000"/>
                </a:solidFill>
              </a:rPr>
              <a:t> MPU-9150 9-axis Motion Sensor</a:t>
            </a:r>
            <a:endParaRPr lang="en-US" sz="2800" dirty="0">
              <a:solidFill>
                <a:srgbClr val="FF0000"/>
              </a:solidFill>
            </a:endParaRPr>
          </a:p>
        </p:txBody>
      </p:sp>
      <p:sp>
        <p:nvSpPr>
          <p:cNvPr id="3" name="TextBox 2"/>
          <p:cNvSpPr txBox="1"/>
          <p:nvPr/>
        </p:nvSpPr>
        <p:spPr>
          <a:xfrm>
            <a:off x="4863262" y="1524000"/>
            <a:ext cx="4185761" cy="3056221"/>
          </a:xfrm>
          <a:prstGeom prst="rect">
            <a:avLst/>
          </a:prstGeom>
          <a:noFill/>
        </p:spPr>
        <p:txBody>
          <a:bodyPr wrap="none" rtlCol="0" anchor="ctr" anchorCtr="0">
            <a:spAutoFit/>
          </a:bodyPr>
          <a:lstStyle/>
          <a:p>
            <a:pPr marL="800100" lvl="1" indent="-342900" algn="l">
              <a:buClr>
                <a:schemeClr val="tx2"/>
              </a:buClr>
              <a:buSzPct val="75000"/>
              <a:buFont typeface="Wingdings"/>
              <a:buChar char=""/>
            </a:pPr>
            <a:r>
              <a:rPr lang="en-US" sz="1800" b="0" dirty="0" smtClean="0">
                <a:solidFill>
                  <a:schemeClr val="dk1"/>
                </a:solidFill>
              </a:rPr>
              <a:t>3-axis MEMS accelerometer</a:t>
            </a:r>
          </a:p>
          <a:p>
            <a:pPr marL="800100" lvl="1" indent="-342900" algn="l">
              <a:buClr>
                <a:schemeClr val="tx2"/>
              </a:buClr>
              <a:buSzPct val="75000"/>
              <a:buFont typeface="Wingdings"/>
              <a:buChar char=""/>
            </a:pPr>
            <a:r>
              <a:rPr lang="en-US" sz="1800" b="0" dirty="0" smtClean="0">
                <a:solidFill>
                  <a:schemeClr val="dk1"/>
                </a:solidFill>
              </a:rPr>
              <a:t>3-axis MEMS gyroscope</a:t>
            </a:r>
          </a:p>
          <a:p>
            <a:pPr marL="800100" lvl="1" indent="-342900" algn="l">
              <a:buClr>
                <a:schemeClr val="tx2"/>
              </a:buClr>
              <a:buSzPct val="75000"/>
              <a:buFont typeface="Wingdings"/>
              <a:buChar char=""/>
            </a:pPr>
            <a:r>
              <a:rPr lang="en-US" sz="1800" b="0" dirty="0" smtClean="0">
                <a:solidFill>
                  <a:schemeClr val="dk1"/>
                </a:solidFill>
              </a:rPr>
              <a:t>3-axis MEMS magnetometer</a:t>
            </a:r>
          </a:p>
          <a:p>
            <a:pPr marL="800100" lvl="1" indent="-342900" algn="l">
              <a:buClr>
                <a:schemeClr val="tx2"/>
              </a:buClr>
              <a:buSzPct val="75000"/>
              <a:buFont typeface="Wingdings"/>
              <a:buChar char=""/>
            </a:pPr>
            <a:r>
              <a:rPr lang="en-US" sz="1800" b="0" dirty="0" smtClean="0">
                <a:solidFill>
                  <a:schemeClr val="dk1"/>
                </a:solidFill>
              </a:rPr>
              <a:t>16-bit gyroscope and </a:t>
            </a:r>
            <a:br>
              <a:rPr lang="en-US" sz="1800" b="0" dirty="0" smtClean="0">
                <a:solidFill>
                  <a:schemeClr val="dk1"/>
                </a:solidFill>
              </a:rPr>
            </a:br>
            <a:r>
              <a:rPr lang="en-US" sz="1800" b="0" dirty="0" smtClean="0">
                <a:solidFill>
                  <a:schemeClr val="dk1"/>
                </a:solidFill>
              </a:rPr>
              <a:t>accelerometer </a:t>
            </a:r>
            <a:r>
              <a:rPr lang="en-US" sz="1800" b="0" dirty="0">
                <a:solidFill>
                  <a:schemeClr val="dk1"/>
                </a:solidFill>
              </a:rPr>
              <a:t>resolution </a:t>
            </a:r>
            <a:endParaRPr lang="en-US" sz="1800" b="0" dirty="0" smtClean="0">
              <a:solidFill>
                <a:schemeClr val="dk1"/>
              </a:solidFill>
            </a:endParaRPr>
          </a:p>
          <a:p>
            <a:pPr marL="800100" lvl="1" indent="-342900" algn="l">
              <a:buClr>
                <a:schemeClr val="tx2"/>
              </a:buClr>
              <a:buSzPct val="75000"/>
              <a:buFont typeface="Wingdings"/>
              <a:buChar char=""/>
            </a:pPr>
            <a:r>
              <a:rPr lang="en-US" sz="1800" b="0" dirty="0" smtClean="0">
                <a:solidFill>
                  <a:schemeClr val="dk1"/>
                </a:solidFill>
              </a:rPr>
              <a:t>13-bit magnetometer resolution</a:t>
            </a:r>
          </a:p>
          <a:p>
            <a:pPr marL="800100" lvl="1" indent="-342900" algn="l">
              <a:buClr>
                <a:schemeClr val="tx2"/>
              </a:buClr>
              <a:buSzPct val="75000"/>
              <a:buFont typeface="Wingdings"/>
              <a:buChar char=""/>
            </a:pPr>
            <a:r>
              <a:rPr lang="en-US" sz="1800" b="0" dirty="0" smtClean="0">
                <a:solidFill>
                  <a:schemeClr val="dk1"/>
                </a:solidFill>
              </a:rPr>
              <a:t>I2C interface </a:t>
            </a:r>
            <a:r>
              <a:rPr lang="en-US" sz="1800" b="0" dirty="0">
                <a:solidFill>
                  <a:schemeClr val="dk1"/>
                </a:solidFill>
              </a:rPr>
              <a:t>(address </a:t>
            </a:r>
            <a:r>
              <a:rPr lang="en-US" sz="1800" b="0" dirty="0" smtClean="0">
                <a:solidFill>
                  <a:schemeClr val="dk1"/>
                </a:solidFill>
              </a:rPr>
              <a:t>0x68)</a:t>
            </a:r>
          </a:p>
          <a:p>
            <a:pPr marL="800100" lvl="1" indent="-342900" algn="l">
              <a:buClr>
                <a:schemeClr val="tx2"/>
              </a:buClr>
              <a:buSzPct val="75000"/>
              <a:buFont typeface="Wingdings"/>
              <a:buChar char=""/>
            </a:pPr>
            <a:r>
              <a:rPr lang="en-US" sz="1800" b="0" dirty="0" smtClean="0">
                <a:solidFill>
                  <a:schemeClr val="dk1"/>
                </a:solidFill>
              </a:rPr>
              <a:t>2.375 to 3.465V supply</a:t>
            </a:r>
            <a:endParaRPr lang="en-US" sz="1800" b="0" dirty="0" smtClean="0">
              <a:solidFill>
                <a:schemeClr val="dk1"/>
              </a:solidFill>
              <a:effectLst/>
            </a:endParaRPr>
          </a:p>
          <a:p>
            <a:pPr marL="800100" lvl="1" indent="-342900" algn="l">
              <a:buFont typeface="Arial" pitchFamily="34" charset="0"/>
              <a:buChar char="•"/>
            </a:pPr>
            <a:endParaRPr lang="en-US" sz="1800" b="0" dirty="0" smtClean="0">
              <a:solidFill>
                <a:schemeClr val="dk1"/>
              </a:solidFill>
              <a:effectLst/>
            </a:endParaRPr>
          </a:p>
        </p:txBody>
      </p:sp>
      <p:pic>
        <p:nvPicPr>
          <p:cNvPr id="6" name="Picture 2" descr="\\DFLFS05.itg.ti.com\ausa-marketing\Images\Photos\Launchpad Sensor Hub Booster Pack\2013-02-25 Sensor Hub Booster Pack fla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76" y="1371600"/>
            <a:ext cx="5363624" cy="4141564"/>
          </a:xfrm>
          <a:prstGeom prst="rect">
            <a:avLst/>
          </a:prstGeom>
          <a:noFill/>
          <a:extLst>
            <a:ext uri="{909E8E84-426E-40DD-AFC4-6F175D3DCCD1}">
              <a14:hiddenFill xmlns:a14="http://schemas.microsoft.com/office/drawing/2010/main">
                <a:solidFill>
                  <a:srgbClr val="FFFFFF"/>
                </a:solidFill>
              </a14:hiddenFill>
            </a:ext>
          </a:extLst>
        </p:spPr>
      </p:pic>
      <p:sp>
        <p:nvSpPr>
          <p:cNvPr id="4" name="Up Arrow 3"/>
          <p:cNvSpPr/>
          <p:nvPr/>
        </p:nvSpPr>
        <p:spPr bwMode="auto">
          <a:xfrm>
            <a:off x="1143000" y="4367842"/>
            <a:ext cx="1066800" cy="1676400"/>
          </a:xfrm>
          <a:prstGeom prst="up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extBox 1"/>
          <p:cNvSpPr txBox="1"/>
          <p:nvPr/>
        </p:nvSpPr>
        <p:spPr>
          <a:xfrm>
            <a:off x="4823959" y="5705688"/>
            <a:ext cx="4051109" cy="338554"/>
          </a:xfrm>
          <a:prstGeom prst="rect">
            <a:avLst/>
          </a:prstGeom>
          <a:noFill/>
        </p:spPr>
        <p:txBody>
          <a:bodyPr wrap="none" rtlCol="0" anchor="ctr" anchorCtr="0">
            <a:spAutoFit/>
          </a:bodyPr>
          <a:lstStyle/>
          <a:p>
            <a:r>
              <a:rPr lang="en-US" b="0" dirty="0" smtClean="0">
                <a:solidFill>
                  <a:schemeClr val="dk1"/>
                </a:solidFill>
                <a:effectLst/>
              </a:rPr>
              <a:t>MEMS = Micromechanical system</a:t>
            </a:r>
          </a:p>
        </p:txBody>
      </p:sp>
      <p:sp>
        <p:nvSpPr>
          <p:cNvPr id="7" name="Leading Question"/>
          <p:cNvSpPr txBox="1"/>
          <p:nvPr/>
        </p:nvSpPr>
        <p:spPr>
          <a:xfrm>
            <a:off x="7964727" y="6562045"/>
            <a:ext cx="85600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ISL29023...</a:t>
            </a:r>
          </a:p>
        </p:txBody>
      </p:sp>
    </p:spTree>
    <p:extLst>
      <p:ext uri="{BB962C8B-B14F-4D97-AF65-F5344CB8AC3E}">
        <p14:creationId xmlns:p14="http://schemas.microsoft.com/office/powerpoint/2010/main" val="422091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4518" y="96357"/>
            <a:ext cx="8843282" cy="437043"/>
          </a:xfrm>
          <a:prstGeom prst="rect">
            <a:avLst/>
          </a:prstGeom>
          <a:noFill/>
        </p:spPr>
        <p:txBody>
          <a:bodyPr wrap="square" rtlCol="0">
            <a:spAutoFit/>
          </a:bodyPr>
          <a:lstStyle/>
          <a:p>
            <a:r>
              <a:rPr lang="en-US" sz="2800" dirty="0" err="1" smtClean="0">
                <a:solidFill>
                  <a:srgbClr val="FF0000"/>
                </a:solidFill>
              </a:rPr>
              <a:t>Intersil</a:t>
            </a:r>
            <a:r>
              <a:rPr lang="en-US" sz="2800" dirty="0" smtClean="0">
                <a:solidFill>
                  <a:srgbClr val="FF0000"/>
                </a:solidFill>
              </a:rPr>
              <a:t> ISL29023 Ambient &amp; Infrared Light Sensor</a:t>
            </a:r>
            <a:endParaRPr lang="en-US" sz="2800" dirty="0">
              <a:solidFill>
                <a:srgbClr val="FF0000"/>
              </a:solidFill>
            </a:endParaRPr>
          </a:p>
        </p:txBody>
      </p:sp>
      <p:sp>
        <p:nvSpPr>
          <p:cNvPr id="3" name="TextBox 2"/>
          <p:cNvSpPr txBox="1"/>
          <p:nvPr/>
        </p:nvSpPr>
        <p:spPr>
          <a:xfrm>
            <a:off x="4857879" y="1571077"/>
            <a:ext cx="4125873" cy="2696123"/>
          </a:xfrm>
          <a:prstGeom prst="rect">
            <a:avLst/>
          </a:prstGeom>
          <a:noFill/>
        </p:spPr>
        <p:txBody>
          <a:bodyPr wrap="none" rtlCol="0" anchor="ctr" anchorCtr="0">
            <a:spAutoFit/>
          </a:bodyPr>
          <a:lstStyle/>
          <a:p>
            <a:pPr marL="800100" lvl="1" indent="-342900" algn="l">
              <a:buClr>
                <a:schemeClr val="tx2"/>
              </a:buClr>
              <a:buSzPct val="75000"/>
              <a:buFont typeface="Wingdings"/>
              <a:buChar char=""/>
            </a:pPr>
            <a:r>
              <a:rPr lang="en-US" sz="1800" b="0" dirty="0" smtClean="0">
                <a:solidFill>
                  <a:schemeClr val="dk1"/>
                </a:solidFill>
              </a:rPr>
              <a:t>16-bit resolution</a:t>
            </a:r>
          </a:p>
          <a:p>
            <a:pPr marL="800100" lvl="1" indent="-342900" algn="l">
              <a:buClr>
                <a:schemeClr val="tx2"/>
              </a:buClr>
              <a:buSzPct val="75000"/>
              <a:buFont typeface="Wingdings"/>
              <a:buChar char=""/>
            </a:pPr>
            <a:r>
              <a:rPr lang="en-US" sz="1800" b="0" dirty="0" smtClean="0">
                <a:solidFill>
                  <a:schemeClr val="dk1"/>
                </a:solidFill>
              </a:rPr>
              <a:t>50 &amp; 60Hz flicker rejection</a:t>
            </a:r>
          </a:p>
          <a:p>
            <a:pPr marL="800100" lvl="1" indent="-342900" algn="l">
              <a:buClr>
                <a:schemeClr val="tx2"/>
              </a:buClr>
              <a:buSzPct val="75000"/>
              <a:buFont typeface="Wingdings"/>
              <a:buChar char=""/>
            </a:pPr>
            <a:r>
              <a:rPr lang="en-US" sz="1800" b="0" dirty="0" smtClean="0">
                <a:solidFill>
                  <a:schemeClr val="dk1"/>
                </a:solidFill>
              </a:rPr>
              <a:t>1.7 to 3.63V supply</a:t>
            </a:r>
          </a:p>
          <a:p>
            <a:pPr marL="800100" lvl="1" indent="-342900" algn="l">
              <a:buClr>
                <a:schemeClr val="tx2"/>
              </a:buClr>
              <a:buSzPct val="75000"/>
              <a:buFont typeface="Wingdings"/>
              <a:buChar char=""/>
            </a:pPr>
            <a:r>
              <a:rPr lang="en-US" sz="1800" b="0" dirty="0" smtClean="0">
                <a:solidFill>
                  <a:schemeClr val="dk1"/>
                </a:solidFill>
              </a:rPr>
              <a:t>I2C interface </a:t>
            </a:r>
            <a:r>
              <a:rPr lang="en-US" sz="1800" b="0" dirty="0">
                <a:solidFill>
                  <a:schemeClr val="dk1"/>
                </a:solidFill>
              </a:rPr>
              <a:t>(address </a:t>
            </a:r>
            <a:r>
              <a:rPr lang="en-US" sz="1800" b="0" dirty="0" smtClean="0">
                <a:solidFill>
                  <a:schemeClr val="dk1"/>
                </a:solidFill>
              </a:rPr>
              <a:t>0x44)</a:t>
            </a:r>
          </a:p>
          <a:p>
            <a:pPr marL="800100" lvl="1" indent="-342900" algn="l">
              <a:buClr>
                <a:schemeClr val="tx2"/>
              </a:buClr>
              <a:buSzPct val="75000"/>
              <a:buFont typeface="Wingdings"/>
              <a:buChar char=""/>
            </a:pPr>
            <a:r>
              <a:rPr lang="en-US" sz="1800" b="0" dirty="0" smtClean="0">
                <a:solidFill>
                  <a:schemeClr val="dk1"/>
                </a:solidFill>
              </a:rPr>
              <a:t>HW (BoosterPack XL pin) and </a:t>
            </a:r>
            <a:br>
              <a:rPr lang="en-US" sz="1800" b="0" dirty="0" smtClean="0">
                <a:solidFill>
                  <a:schemeClr val="dk1"/>
                </a:solidFill>
              </a:rPr>
            </a:br>
            <a:r>
              <a:rPr lang="en-US" sz="1800" b="0" dirty="0" smtClean="0">
                <a:solidFill>
                  <a:schemeClr val="dk1"/>
                </a:solidFill>
              </a:rPr>
              <a:t>SW Interrupts on light levels</a:t>
            </a:r>
            <a:endParaRPr lang="en-US" sz="1800" b="0" dirty="0">
              <a:solidFill>
                <a:schemeClr val="dk1"/>
              </a:solidFill>
            </a:endParaRPr>
          </a:p>
          <a:p>
            <a:pPr marL="800100" lvl="1" indent="-342900" algn="l">
              <a:buClr>
                <a:schemeClr val="tx2"/>
              </a:buClr>
              <a:buSzPct val="75000"/>
              <a:buFont typeface="Wingdings"/>
              <a:buChar char=""/>
            </a:pPr>
            <a:endParaRPr lang="en-US" sz="1800" b="0" dirty="0" smtClean="0">
              <a:solidFill>
                <a:schemeClr val="dk1"/>
              </a:solidFill>
              <a:effectLst/>
            </a:endParaRPr>
          </a:p>
          <a:p>
            <a:pPr marL="800100" lvl="1" indent="-342900" algn="l">
              <a:buFont typeface="Arial" pitchFamily="34" charset="0"/>
              <a:buChar char="•"/>
            </a:pPr>
            <a:endParaRPr lang="en-US" sz="1800" b="0" dirty="0" smtClean="0">
              <a:solidFill>
                <a:schemeClr val="dk1"/>
              </a:solidFill>
              <a:effectLst/>
            </a:endParaRPr>
          </a:p>
        </p:txBody>
      </p:sp>
      <p:pic>
        <p:nvPicPr>
          <p:cNvPr id="6" name="Picture 2" descr="\\DFLFS05.itg.ti.com\ausa-marketing\Images\Photos\Launchpad Sensor Hub Booster Pack\2013-02-25 Sensor Hub Booster Pack fla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76" y="1371600"/>
            <a:ext cx="5363624" cy="4141564"/>
          </a:xfrm>
          <a:prstGeom prst="rect">
            <a:avLst/>
          </a:prstGeom>
          <a:noFill/>
          <a:extLst>
            <a:ext uri="{909E8E84-426E-40DD-AFC4-6F175D3DCCD1}">
              <a14:hiddenFill xmlns:a14="http://schemas.microsoft.com/office/drawing/2010/main">
                <a:solidFill>
                  <a:srgbClr val="FFFFFF"/>
                </a:solidFill>
              </a14:hiddenFill>
            </a:ext>
          </a:extLst>
        </p:spPr>
      </p:pic>
      <p:sp>
        <p:nvSpPr>
          <p:cNvPr id="4" name="Up Arrow 3"/>
          <p:cNvSpPr/>
          <p:nvPr/>
        </p:nvSpPr>
        <p:spPr bwMode="auto">
          <a:xfrm>
            <a:off x="3048000" y="4800600"/>
            <a:ext cx="1066800" cy="1676400"/>
          </a:xfrm>
          <a:prstGeom prst="up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7" name="Leading Question"/>
          <p:cNvSpPr txBox="1"/>
          <p:nvPr/>
        </p:nvSpPr>
        <p:spPr>
          <a:xfrm>
            <a:off x="8158690" y="6562045"/>
            <a:ext cx="662041"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SHT21...</a:t>
            </a:r>
          </a:p>
        </p:txBody>
      </p:sp>
    </p:spTree>
    <p:extLst>
      <p:ext uri="{BB962C8B-B14F-4D97-AF65-F5344CB8AC3E}">
        <p14:creationId xmlns:p14="http://schemas.microsoft.com/office/powerpoint/2010/main" val="287467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4518" y="96357"/>
            <a:ext cx="8843282" cy="387798"/>
          </a:xfrm>
          <a:prstGeom prst="rect">
            <a:avLst/>
          </a:prstGeom>
          <a:noFill/>
        </p:spPr>
        <p:txBody>
          <a:bodyPr wrap="square" rtlCol="0">
            <a:spAutoFit/>
          </a:bodyPr>
          <a:lstStyle/>
          <a:p>
            <a:r>
              <a:rPr lang="en-US" sz="2400" dirty="0" err="1" smtClean="0">
                <a:solidFill>
                  <a:srgbClr val="FF0000"/>
                </a:solidFill>
              </a:rPr>
              <a:t>Sensirion</a:t>
            </a:r>
            <a:r>
              <a:rPr lang="en-US" sz="2400" dirty="0" smtClean="0">
                <a:solidFill>
                  <a:srgbClr val="FF0000"/>
                </a:solidFill>
              </a:rPr>
              <a:t> SHT21 Humidity &amp; Ambient Temperature Sensor</a:t>
            </a:r>
            <a:endParaRPr lang="en-US" sz="2400" dirty="0">
              <a:solidFill>
                <a:srgbClr val="FF0000"/>
              </a:solidFill>
            </a:endParaRPr>
          </a:p>
        </p:txBody>
      </p:sp>
      <p:sp>
        <p:nvSpPr>
          <p:cNvPr id="3" name="TextBox 2"/>
          <p:cNvSpPr txBox="1"/>
          <p:nvPr/>
        </p:nvSpPr>
        <p:spPr>
          <a:xfrm>
            <a:off x="4866238" y="1550176"/>
            <a:ext cx="4160113" cy="2336024"/>
          </a:xfrm>
          <a:prstGeom prst="rect">
            <a:avLst/>
          </a:prstGeom>
          <a:noFill/>
        </p:spPr>
        <p:txBody>
          <a:bodyPr wrap="none" rtlCol="0" anchor="ctr" anchorCtr="0">
            <a:spAutoFit/>
          </a:bodyPr>
          <a:lstStyle/>
          <a:p>
            <a:pPr marL="800100" lvl="1" indent="-342900" algn="l">
              <a:buClr>
                <a:schemeClr val="tx2"/>
              </a:buClr>
              <a:buSzPct val="75000"/>
              <a:buFont typeface="Wingdings"/>
              <a:buChar char=""/>
            </a:pPr>
            <a:r>
              <a:rPr lang="en-US" sz="1800" b="0" dirty="0" smtClean="0">
                <a:solidFill>
                  <a:schemeClr val="dk1"/>
                </a:solidFill>
              </a:rPr>
              <a:t>8/12-bit humidity resolution</a:t>
            </a:r>
          </a:p>
          <a:p>
            <a:pPr marL="800100" lvl="1" indent="-342900" algn="l">
              <a:buClr>
                <a:schemeClr val="tx2"/>
              </a:buClr>
              <a:buSzPct val="75000"/>
              <a:buFont typeface="Wingdings"/>
              <a:buChar char=""/>
            </a:pPr>
            <a:r>
              <a:rPr lang="en-US" sz="1800" b="0" dirty="0" smtClean="0">
                <a:solidFill>
                  <a:schemeClr val="dk1"/>
                </a:solidFill>
              </a:rPr>
              <a:t>12/14-bit temperature </a:t>
            </a:r>
            <a:br>
              <a:rPr lang="en-US" sz="1800" b="0" dirty="0" smtClean="0">
                <a:solidFill>
                  <a:schemeClr val="dk1"/>
                </a:solidFill>
              </a:rPr>
            </a:br>
            <a:r>
              <a:rPr lang="en-US" sz="1800" b="0" dirty="0" smtClean="0">
                <a:solidFill>
                  <a:schemeClr val="dk1"/>
                </a:solidFill>
              </a:rPr>
              <a:t>resolution</a:t>
            </a:r>
          </a:p>
          <a:p>
            <a:pPr marL="800100" lvl="1" indent="-342900" algn="l">
              <a:buClr>
                <a:schemeClr val="tx2"/>
              </a:buClr>
              <a:buSzPct val="75000"/>
              <a:buFont typeface="Wingdings"/>
              <a:buChar char=""/>
            </a:pPr>
            <a:r>
              <a:rPr lang="en-US" sz="1800" b="0" dirty="0" smtClean="0">
                <a:solidFill>
                  <a:schemeClr val="dk1"/>
                </a:solidFill>
              </a:rPr>
              <a:t>2.1 to 3.6V supply</a:t>
            </a:r>
          </a:p>
          <a:p>
            <a:pPr marL="800100" lvl="1" indent="-342900" algn="l">
              <a:buClr>
                <a:schemeClr val="tx2"/>
              </a:buClr>
              <a:buSzPct val="75000"/>
              <a:buFont typeface="Wingdings"/>
              <a:buChar char=""/>
            </a:pPr>
            <a:r>
              <a:rPr lang="en-US" sz="1800" b="0" dirty="0" smtClean="0">
                <a:solidFill>
                  <a:schemeClr val="dk1"/>
                </a:solidFill>
              </a:rPr>
              <a:t>I2C interface </a:t>
            </a:r>
            <a:r>
              <a:rPr lang="en-US" sz="1800" b="0" dirty="0">
                <a:solidFill>
                  <a:schemeClr val="dk1"/>
                </a:solidFill>
              </a:rPr>
              <a:t>(address </a:t>
            </a:r>
            <a:r>
              <a:rPr lang="en-US" sz="1800" b="0" dirty="0" smtClean="0">
                <a:solidFill>
                  <a:schemeClr val="dk1"/>
                </a:solidFill>
              </a:rPr>
              <a:t>0x40)</a:t>
            </a:r>
          </a:p>
          <a:p>
            <a:pPr marL="800100" lvl="1" indent="-342900" algn="l">
              <a:buClr>
                <a:schemeClr val="tx2"/>
              </a:buClr>
              <a:buSzPct val="75000"/>
              <a:buFont typeface="Wingdings"/>
              <a:buChar char=""/>
            </a:pPr>
            <a:r>
              <a:rPr lang="en-US" sz="1800" b="0" dirty="0" smtClean="0">
                <a:solidFill>
                  <a:schemeClr val="dk1"/>
                </a:solidFill>
                <a:effectLst/>
              </a:rPr>
              <a:t>Slots in board for air circulation</a:t>
            </a:r>
          </a:p>
          <a:p>
            <a:pPr marL="800100" lvl="1" indent="-342900" algn="l">
              <a:buFont typeface="Arial" pitchFamily="34" charset="0"/>
              <a:buChar char="•"/>
            </a:pPr>
            <a:endParaRPr lang="en-US" sz="1800" b="0" dirty="0" smtClean="0">
              <a:solidFill>
                <a:schemeClr val="dk1"/>
              </a:solidFill>
              <a:effectLst/>
            </a:endParaRPr>
          </a:p>
        </p:txBody>
      </p:sp>
      <p:pic>
        <p:nvPicPr>
          <p:cNvPr id="6" name="Picture 2" descr="\\DFLFS05.itg.ti.com\ausa-marketing\Images\Photos\Launchpad Sensor Hub Booster Pack\2013-02-25 Sensor Hub Booster Pack fla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76" y="1371600"/>
            <a:ext cx="5363624" cy="4141564"/>
          </a:xfrm>
          <a:prstGeom prst="rect">
            <a:avLst/>
          </a:prstGeom>
          <a:noFill/>
          <a:extLst>
            <a:ext uri="{909E8E84-426E-40DD-AFC4-6F175D3DCCD1}">
              <a14:hiddenFill xmlns:a14="http://schemas.microsoft.com/office/drawing/2010/main">
                <a:solidFill>
                  <a:srgbClr val="FFFFFF"/>
                </a:solidFill>
              </a14:hiddenFill>
            </a:ext>
          </a:extLst>
        </p:spPr>
      </p:pic>
      <p:sp>
        <p:nvSpPr>
          <p:cNvPr id="4" name="Up Arrow 3"/>
          <p:cNvSpPr/>
          <p:nvPr/>
        </p:nvSpPr>
        <p:spPr bwMode="auto">
          <a:xfrm>
            <a:off x="2194988" y="4876800"/>
            <a:ext cx="1066800" cy="1676400"/>
          </a:xfrm>
          <a:prstGeom prst="up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7" name="Leading Question"/>
          <p:cNvSpPr txBox="1"/>
          <p:nvPr/>
        </p:nvSpPr>
        <p:spPr>
          <a:xfrm>
            <a:off x="7134372" y="6562045"/>
            <a:ext cx="168635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Orientation Kinematics</a:t>
            </a:r>
          </a:p>
        </p:txBody>
      </p:sp>
    </p:spTree>
    <p:extLst>
      <p:ext uri="{BB962C8B-B14F-4D97-AF65-F5344CB8AC3E}">
        <p14:creationId xmlns:p14="http://schemas.microsoft.com/office/powerpoint/2010/main" val="265568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Orientation Kinematics</a:t>
            </a:r>
            <a:endParaRPr lang="en-US" dirty="0"/>
          </a:p>
        </p:txBody>
      </p:sp>
      <p:sp>
        <p:nvSpPr>
          <p:cNvPr id="3" name="Content Placeholder 2"/>
          <p:cNvSpPr>
            <a:spLocks noGrp="1"/>
          </p:cNvSpPr>
          <p:nvPr>
            <p:ph idx="1"/>
          </p:nvPr>
        </p:nvSpPr>
        <p:spPr/>
        <p:txBody>
          <a:bodyPr>
            <a:normAutofit lnSpcReduction="10000"/>
          </a:bodyPr>
          <a:lstStyle/>
          <a:p>
            <a:r>
              <a:rPr lang="en-US" sz="2000" dirty="0" smtClean="0"/>
              <a:t>The Direct Cosine Matrix (DCM) algorithm combines multiple axes of motion data into a single set of Euler angles for roll, pitch and yaw. The final calculated position is :</a:t>
            </a:r>
          </a:p>
          <a:p>
            <a:pPr lvl="1"/>
            <a:r>
              <a:rPr lang="en-US" sz="1600" b="0" dirty="0" smtClean="0"/>
              <a:t>Less prone to drop-out</a:t>
            </a:r>
          </a:p>
          <a:p>
            <a:pPr lvl="1"/>
            <a:r>
              <a:rPr lang="en-US" sz="1600" b="0" dirty="0" smtClean="0"/>
              <a:t>Of higher accuracy than the best individual sensor</a:t>
            </a:r>
          </a:p>
          <a:p>
            <a:r>
              <a:rPr lang="en-US" sz="2000" dirty="0"/>
              <a:t>The DCM algorithm calculates the orientation of a rigid body, in respect to the rotation of the earth </a:t>
            </a:r>
            <a:r>
              <a:rPr lang="en-US" sz="2000" dirty="0" smtClean="0"/>
              <a:t>by using </a:t>
            </a:r>
            <a:r>
              <a:rPr lang="en-US" sz="2000" dirty="0"/>
              <a:t>rotation matrices</a:t>
            </a:r>
            <a:r>
              <a:rPr lang="en-US" sz="2000" dirty="0" smtClean="0"/>
              <a:t>. The </a:t>
            </a:r>
            <a:r>
              <a:rPr lang="en-US" sz="2000" dirty="0"/>
              <a:t>rotation matrices are related to the Euler angles, which describe the three consecutive </a:t>
            </a:r>
            <a:r>
              <a:rPr lang="en-US" sz="2000" dirty="0" smtClean="0"/>
              <a:t/>
            </a:r>
            <a:br>
              <a:rPr lang="en-US" sz="2000" dirty="0" smtClean="0"/>
            </a:br>
            <a:r>
              <a:rPr lang="en-US" sz="2000" dirty="0" smtClean="0"/>
              <a:t>rotations needed </a:t>
            </a:r>
            <a:r>
              <a:rPr lang="en-US" sz="2000" dirty="0"/>
              <a:t>to </a:t>
            </a:r>
            <a:r>
              <a:rPr lang="en-US" sz="2000" dirty="0" smtClean="0"/>
              <a:t>describe </a:t>
            </a:r>
            <a:r>
              <a:rPr lang="en-US" sz="2000" dirty="0"/>
              <a:t>the </a:t>
            </a:r>
            <a:r>
              <a:rPr lang="en-US" sz="2000" dirty="0" smtClean="0"/>
              <a:t/>
            </a:r>
            <a:br>
              <a:rPr lang="en-US" sz="2000" dirty="0" smtClean="0"/>
            </a:br>
            <a:r>
              <a:rPr lang="en-US" sz="2000" dirty="0" smtClean="0"/>
              <a:t>orientation</a:t>
            </a:r>
            <a:endParaRPr lang="en-US" sz="2000" dirty="0"/>
          </a:p>
          <a:p>
            <a:r>
              <a:rPr lang="en-US" sz="2000" dirty="0" smtClean="0"/>
              <a:t>The </a:t>
            </a:r>
            <a:r>
              <a:rPr lang="en-US" sz="2000" dirty="0"/>
              <a:t>three sensors used in the </a:t>
            </a:r>
            <a:r>
              <a:rPr lang="en-US" sz="2000" dirty="0" smtClean="0"/>
              <a:t/>
            </a:r>
            <a:br>
              <a:rPr lang="en-US" sz="2000" dirty="0" smtClean="0"/>
            </a:br>
            <a:r>
              <a:rPr lang="en-US" sz="2000" dirty="0" smtClean="0"/>
              <a:t>algorithm </a:t>
            </a:r>
            <a:r>
              <a:rPr lang="en-US" sz="2000" dirty="0"/>
              <a:t>are</a:t>
            </a:r>
            <a:r>
              <a:rPr lang="en-US" sz="2000" dirty="0" smtClean="0"/>
              <a:t>:</a:t>
            </a:r>
          </a:p>
          <a:p>
            <a:pPr lvl="1"/>
            <a:r>
              <a:rPr lang="en-US" sz="1600" b="0" dirty="0" smtClean="0"/>
              <a:t>3 axis accelerometer (measures earth’s </a:t>
            </a:r>
            <a:br>
              <a:rPr lang="en-US" sz="1600" b="0" dirty="0" smtClean="0"/>
            </a:br>
            <a:r>
              <a:rPr lang="en-US" sz="1600" b="0" dirty="0" smtClean="0"/>
              <a:t>gravity field minus acceleration)</a:t>
            </a:r>
          </a:p>
          <a:p>
            <a:pPr lvl="1"/>
            <a:r>
              <a:rPr lang="en-US" sz="1600" b="0" dirty="0" smtClean="0"/>
              <a:t>3 axis magnetometer (measures earth’s </a:t>
            </a:r>
            <a:br>
              <a:rPr lang="en-US" sz="1600" b="0" dirty="0" smtClean="0"/>
            </a:br>
            <a:r>
              <a:rPr lang="en-US" sz="1600" b="0" dirty="0" smtClean="0"/>
              <a:t>magnetic field)</a:t>
            </a:r>
          </a:p>
          <a:p>
            <a:pPr lvl="1"/>
            <a:r>
              <a:rPr lang="en-US" sz="1600" b="0" dirty="0" smtClean="0"/>
              <a:t>3 axis gyroscope (measures angular </a:t>
            </a:r>
            <a:br>
              <a:rPr lang="en-US" sz="1600" b="0" dirty="0" smtClean="0"/>
            </a:br>
            <a:r>
              <a:rPr lang="en-US" sz="1600" b="0" dirty="0" smtClean="0"/>
              <a:t>velocity)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3124200"/>
            <a:ext cx="2895600" cy="3039621"/>
          </a:xfrm>
          <a:prstGeom prst="rect">
            <a:avLst/>
          </a:prstGeom>
        </p:spPr>
      </p:pic>
      <p:sp>
        <p:nvSpPr>
          <p:cNvPr id="5" name="Leading Question"/>
          <p:cNvSpPr txBox="1"/>
          <p:nvPr/>
        </p:nvSpPr>
        <p:spPr>
          <a:xfrm>
            <a:off x="7553974" y="6562045"/>
            <a:ext cx="126675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DCM Algorithm...</a:t>
            </a:r>
          </a:p>
        </p:txBody>
      </p:sp>
    </p:spTree>
    <p:extLst>
      <p:ext uri="{BB962C8B-B14F-4D97-AF65-F5344CB8AC3E}">
        <p14:creationId xmlns:p14="http://schemas.microsoft.com/office/powerpoint/2010/main" val="4895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rved Down Arrow 17"/>
          <p:cNvSpPr/>
          <p:nvPr/>
        </p:nvSpPr>
        <p:spPr bwMode="auto">
          <a:xfrm rot="13524686">
            <a:off x="4202014" y="5734443"/>
            <a:ext cx="685800" cy="505515"/>
          </a:xfrm>
          <a:prstGeom prst="curvedDownArrow">
            <a:avLst/>
          </a:prstGeom>
          <a:solidFill>
            <a:schemeClr val="accent1"/>
          </a:solidFill>
          <a:ln w="12700" cap="flat" cmpd="sng" algn="ctr">
            <a:solidFill>
              <a:schemeClr val="tx1"/>
            </a:solidFill>
            <a:prstDash val="solid"/>
            <a:round/>
            <a:headEnd type="none" w="sm" len="sm"/>
            <a:tailEnd type="none" w="sm" len="sm"/>
          </a:ln>
          <a:effectLst/>
          <a:scene3d>
            <a:camera prst="isometricOffAxis1Top"/>
            <a:lightRig rig="threePt" dir="t"/>
          </a:scene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itle 1"/>
          <p:cNvSpPr>
            <a:spLocks noGrp="1"/>
          </p:cNvSpPr>
          <p:nvPr>
            <p:ph type="title"/>
          </p:nvPr>
        </p:nvSpPr>
        <p:spPr/>
        <p:txBody>
          <a:bodyPr/>
          <a:lstStyle/>
          <a:p>
            <a:r>
              <a:rPr lang="en-US" dirty="0" smtClean="0"/>
              <a:t>DCM Algorithm</a:t>
            </a:r>
            <a:endParaRPr lang="en-US" dirty="0"/>
          </a:p>
        </p:txBody>
      </p:sp>
      <p:sp>
        <p:nvSpPr>
          <p:cNvPr id="3" name="Content Placeholder 2"/>
          <p:cNvSpPr>
            <a:spLocks noGrp="1"/>
          </p:cNvSpPr>
          <p:nvPr>
            <p:ph idx="1"/>
          </p:nvPr>
        </p:nvSpPr>
        <p:spPr/>
        <p:txBody>
          <a:bodyPr>
            <a:normAutofit/>
          </a:bodyPr>
          <a:lstStyle/>
          <a:p>
            <a:r>
              <a:rPr lang="en-US" sz="2000" dirty="0" smtClean="0"/>
              <a:t>The gyroscope is the primary sensor</a:t>
            </a:r>
          </a:p>
          <a:p>
            <a:pPr lvl="1"/>
            <a:r>
              <a:rPr lang="en-US" sz="1600" dirty="0" smtClean="0"/>
              <a:t>Unaffected by the gravitational or magnetic field</a:t>
            </a:r>
          </a:p>
          <a:p>
            <a:pPr lvl="1"/>
            <a:r>
              <a:rPr lang="en-US" sz="1600" dirty="0"/>
              <a:t>P</a:t>
            </a:r>
            <a:r>
              <a:rPr lang="en-US" sz="1600" dirty="0" smtClean="0"/>
              <a:t>rone to drift</a:t>
            </a:r>
          </a:p>
          <a:p>
            <a:r>
              <a:rPr lang="en-US" sz="2000" dirty="0" smtClean="0"/>
              <a:t>The </a:t>
            </a:r>
            <a:r>
              <a:rPr lang="en-US" sz="2000" dirty="0"/>
              <a:t>accelerometer </a:t>
            </a:r>
            <a:r>
              <a:rPr lang="en-US" sz="2000" dirty="0" smtClean="0"/>
              <a:t>is used as an orientation reference in</a:t>
            </a:r>
            <a:br>
              <a:rPr lang="en-US" sz="2000" dirty="0" smtClean="0"/>
            </a:br>
            <a:r>
              <a:rPr lang="en-US" sz="2000" dirty="0" smtClean="0"/>
              <a:t>the X and Z axes</a:t>
            </a:r>
          </a:p>
          <a:p>
            <a:pPr lvl="1"/>
            <a:r>
              <a:rPr lang="en-US" sz="1600" dirty="0" smtClean="0"/>
              <a:t>Compensates for roll and pitch errors</a:t>
            </a:r>
            <a:endParaRPr lang="en-US" sz="1600" dirty="0"/>
          </a:p>
          <a:p>
            <a:r>
              <a:rPr lang="en-US" sz="2000" dirty="0" smtClean="0"/>
              <a:t>The magnetometer is used to calculate </a:t>
            </a:r>
            <a:r>
              <a:rPr lang="en-US" sz="2000" dirty="0"/>
              <a:t>reference vector in the Y axis</a:t>
            </a:r>
          </a:p>
          <a:p>
            <a:pPr lvl="1"/>
            <a:r>
              <a:rPr lang="en-US" sz="1600" dirty="0" smtClean="0"/>
              <a:t>Compensates for yaw errors</a:t>
            </a:r>
          </a:p>
          <a:p>
            <a:r>
              <a:rPr lang="en-US" sz="2000" dirty="0"/>
              <a:t>Proportional feedback </a:t>
            </a:r>
            <a:br>
              <a:rPr lang="en-US" sz="2000" dirty="0"/>
            </a:br>
            <a:r>
              <a:rPr lang="en-US" sz="2000" dirty="0" smtClean="0"/>
              <a:t>removes </a:t>
            </a:r>
            <a:r>
              <a:rPr lang="en-US" sz="2000" dirty="0"/>
              <a:t>the  </a:t>
            </a:r>
            <a:r>
              <a:rPr lang="en-US" sz="2000" dirty="0" smtClean="0"/>
              <a:t>gyro’s</a:t>
            </a:r>
            <a:br>
              <a:rPr lang="en-US" sz="2000" dirty="0" smtClean="0"/>
            </a:br>
            <a:r>
              <a:rPr lang="en-US" sz="2000" dirty="0" smtClean="0"/>
              <a:t>drift</a:t>
            </a:r>
            <a:endParaRPr lang="en-US" sz="2000" dirty="0"/>
          </a:p>
          <a:p>
            <a:endParaRPr lang="en-US" sz="2000" dirty="0" smtClean="0">
              <a:latin typeface="Courier New" pitchFamily="49" charset="0"/>
              <a:cs typeface="Courier New" pitchFamily="49" charset="0"/>
            </a:endParaRPr>
          </a:p>
        </p:txBody>
      </p:sp>
      <p:sp>
        <p:nvSpPr>
          <p:cNvPr id="7" name="Right Arrow 6"/>
          <p:cNvSpPr/>
          <p:nvPr/>
        </p:nvSpPr>
        <p:spPr bwMode="auto">
          <a:xfrm rot="16200000">
            <a:off x="4645732" y="4113965"/>
            <a:ext cx="1638300" cy="228600"/>
          </a:xfrm>
          <a:prstGeom prst="rightArrow">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rgbClr val="FF0000"/>
              </a:solidFill>
              <a:effectLst/>
              <a:latin typeface="Arial Narrow" pitchFamily="34" charset="0"/>
            </a:endParaRPr>
          </a:p>
        </p:txBody>
      </p:sp>
      <p:sp>
        <p:nvSpPr>
          <p:cNvPr id="8" name="Right Arrow 7"/>
          <p:cNvSpPr/>
          <p:nvPr/>
        </p:nvSpPr>
        <p:spPr bwMode="auto">
          <a:xfrm>
            <a:off x="5400361" y="4875967"/>
            <a:ext cx="1638300" cy="228600"/>
          </a:xfrm>
          <a:prstGeom prst="rightArrow">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rgbClr val="FF0000"/>
              </a:solidFill>
              <a:effectLst/>
              <a:latin typeface="Arial Narrow" pitchFamily="34" charset="0"/>
            </a:endParaRPr>
          </a:p>
        </p:txBody>
      </p:sp>
      <p:sp>
        <p:nvSpPr>
          <p:cNvPr id="9" name="Right Arrow 8"/>
          <p:cNvSpPr/>
          <p:nvPr/>
        </p:nvSpPr>
        <p:spPr bwMode="auto">
          <a:xfrm rot="7912656">
            <a:off x="4112162" y="5447883"/>
            <a:ext cx="1638300" cy="228600"/>
          </a:xfrm>
          <a:prstGeom prst="rightArrow">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rgbClr val="FF0000"/>
              </a:solidFill>
              <a:effectLst/>
              <a:latin typeface="Arial Narrow" pitchFamily="34" charset="0"/>
            </a:endParaRPr>
          </a:p>
        </p:txBody>
      </p:sp>
      <p:sp>
        <p:nvSpPr>
          <p:cNvPr id="10" name="Curved Right Arrow 9"/>
          <p:cNvSpPr/>
          <p:nvPr/>
        </p:nvSpPr>
        <p:spPr bwMode="auto">
          <a:xfrm>
            <a:off x="5196597" y="3180515"/>
            <a:ext cx="508563" cy="685800"/>
          </a:xfrm>
          <a:prstGeom prst="curvedRightArrow">
            <a:avLst>
              <a:gd name="adj1" fmla="val 25000"/>
              <a:gd name="adj2" fmla="val 90000"/>
              <a:gd name="adj3" fmla="val 25000"/>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1" name="Curved Right Arrow 10"/>
          <p:cNvSpPr/>
          <p:nvPr/>
        </p:nvSpPr>
        <p:spPr bwMode="auto">
          <a:xfrm rot="5400000">
            <a:off x="6660012" y="4628763"/>
            <a:ext cx="508563" cy="685800"/>
          </a:xfrm>
          <a:prstGeom prst="curvedRightArrow">
            <a:avLst>
              <a:gd name="adj1" fmla="val 25000"/>
              <a:gd name="adj2" fmla="val 90000"/>
              <a:gd name="adj3" fmla="val 25000"/>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3" name="TextBox 12"/>
          <p:cNvSpPr txBox="1"/>
          <p:nvPr/>
        </p:nvSpPr>
        <p:spPr>
          <a:xfrm>
            <a:off x="6744585" y="4287185"/>
            <a:ext cx="341760" cy="338554"/>
          </a:xfrm>
          <a:prstGeom prst="rect">
            <a:avLst/>
          </a:prstGeom>
          <a:noFill/>
        </p:spPr>
        <p:txBody>
          <a:bodyPr wrap="none" rtlCol="0" anchor="ctr" anchorCtr="0">
            <a:spAutoFit/>
          </a:bodyPr>
          <a:lstStyle/>
          <a:p>
            <a:r>
              <a:rPr lang="en-US" dirty="0" smtClean="0">
                <a:solidFill>
                  <a:schemeClr val="dk1"/>
                </a:solidFill>
                <a:effectLst/>
              </a:rPr>
              <a:t>Z</a:t>
            </a:r>
          </a:p>
        </p:txBody>
      </p:sp>
      <p:sp>
        <p:nvSpPr>
          <p:cNvPr id="14" name="TextBox 13"/>
          <p:cNvSpPr txBox="1"/>
          <p:nvPr/>
        </p:nvSpPr>
        <p:spPr>
          <a:xfrm>
            <a:off x="4764833" y="3409114"/>
            <a:ext cx="356188" cy="338554"/>
          </a:xfrm>
          <a:prstGeom prst="rect">
            <a:avLst/>
          </a:prstGeom>
          <a:noFill/>
        </p:spPr>
        <p:txBody>
          <a:bodyPr wrap="none" rtlCol="0" anchor="ctr" anchorCtr="0">
            <a:spAutoFit/>
          </a:bodyPr>
          <a:lstStyle/>
          <a:p>
            <a:r>
              <a:rPr lang="en-US" dirty="0" smtClean="0">
                <a:solidFill>
                  <a:schemeClr val="dk1"/>
                </a:solidFill>
                <a:effectLst/>
              </a:rPr>
              <a:t>X</a:t>
            </a:r>
          </a:p>
        </p:txBody>
      </p:sp>
      <p:sp>
        <p:nvSpPr>
          <p:cNvPr id="15" name="TextBox 14"/>
          <p:cNvSpPr txBox="1"/>
          <p:nvPr/>
        </p:nvSpPr>
        <p:spPr>
          <a:xfrm>
            <a:off x="3733800" y="5907990"/>
            <a:ext cx="356188" cy="338554"/>
          </a:xfrm>
          <a:prstGeom prst="rect">
            <a:avLst/>
          </a:prstGeom>
          <a:noFill/>
        </p:spPr>
        <p:txBody>
          <a:bodyPr wrap="none" rtlCol="0" anchor="ctr" anchorCtr="0">
            <a:spAutoFit/>
          </a:bodyPr>
          <a:lstStyle/>
          <a:p>
            <a:r>
              <a:rPr lang="en-US" dirty="0" smtClean="0">
                <a:solidFill>
                  <a:schemeClr val="dk1"/>
                </a:solidFill>
                <a:effectLst/>
              </a:rPr>
              <a:t>Y</a:t>
            </a:r>
          </a:p>
        </p:txBody>
      </p:sp>
      <p:sp>
        <p:nvSpPr>
          <p:cNvPr id="16" name="TextBox 15"/>
          <p:cNvSpPr txBox="1"/>
          <p:nvPr/>
        </p:nvSpPr>
        <p:spPr>
          <a:xfrm>
            <a:off x="5630324" y="3354138"/>
            <a:ext cx="668773" cy="338554"/>
          </a:xfrm>
          <a:prstGeom prst="rect">
            <a:avLst/>
          </a:prstGeom>
          <a:noFill/>
        </p:spPr>
        <p:txBody>
          <a:bodyPr wrap="none" rtlCol="0" anchor="ctr" anchorCtr="0">
            <a:spAutoFit/>
          </a:bodyPr>
          <a:lstStyle/>
          <a:p>
            <a:r>
              <a:rPr lang="en-US" dirty="0" smtClean="0">
                <a:solidFill>
                  <a:schemeClr val="dk1"/>
                </a:solidFill>
                <a:effectLst/>
              </a:rPr>
              <a:t>Roll</a:t>
            </a:r>
          </a:p>
        </p:txBody>
      </p:sp>
      <p:sp>
        <p:nvSpPr>
          <p:cNvPr id="17" name="TextBox 16"/>
          <p:cNvSpPr txBox="1"/>
          <p:nvPr/>
        </p:nvSpPr>
        <p:spPr>
          <a:xfrm>
            <a:off x="6509746" y="5392906"/>
            <a:ext cx="811441" cy="338554"/>
          </a:xfrm>
          <a:prstGeom prst="rect">
            <a:avLst/>
          </a:prstGeom>
          <a:noFill/>
        </p:spPr>
        <p:txBody>
          <a:bodyPr wrap="none" rtlCol="0" anchor="ctr" anchorCtr="0">
            <a:spAutoFit/>
          </a:bodyPr>
          <a:lstStyle/>
          <a:p>
            <a:r>
              <a:rPr lang="en-US" dirty="0" smtClean="0">
                <a:solidFill>
                  <a:schemeClr val="dk1"/>
                </a:solidFill>
                <a:effectLst/>
              </a:rPr>
              <a:t>Pitch</a:t>
            </a:r>
          </a:p>
        </p:txBody>
      </p:sp>
      <p:sp>
        <p:nvSpPr>
          <p:cNvPr id="19" name="TextBox 18"/>
          <p:cNvSpPr txBox="1"/>
          <p:nvPr/>
        </p:nvSpPr>
        <p:spPr>
          <a:xfrm>
            <a:off x="4814301" y="6002900"/>
            <a:ext cx="683457" cy="338554"/>
          </a:xfrm>
          <a:prstGeom prst="rect">
            <a:avLst/>
          </a:prstGeom>
          <a:noFill/>
        </p:spPr>
        <p:txBody>
          <a:bodyPr wrap="none" rtlCol="0" anchor="ctr" anchorCtr="0">
            <a:spAutoFit/>
          </a:bodyPr>
          <a:lstStyle/>
          <a:p>
            <a:r>
              <a:rPr lang="en-US" dirty="0" smtClean="0">
                <a:solidFill>
                  <a:schemeClr val="dk1"/>
                </a:solidFill>
                <a:effectLst/>
              </a:rPr>
              <a:t>Yaw</a:t>
            </a:r>
          </a:p>
        </p:txBody>
      </p:sp>
      <p:pic>
        <p:nvPicPr>
          <p:cNvPr id="20" name="Picture 2" descr="\\DFLFS05.itg.ti.com\ausa-marketing\Images\Photos\Launchpad Sensor Hub Booster Pack\2013-02-25 Sensor Hub Booster Pack fla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1536" y="4323558"/>
            <a:ext cx="1678684" cy="1296209"/>
          </a:xfrm>
          <a:prstGeom prst="rect">
            <a:avLst/>
          </a:prstGeom>
          <a:noFill/>
          <a:extLst>
            <a:ext uri="{909E8E84-426E-40DD-AFC4-6F175D3DCCD1}">
              <a14:hiddenFill xmlns:a14="http://schemas.microsoft.com/office/drawing/2010/main">
                <a:solidFill>
                  <a:srgbClr val="FFFFFF"/>
                </a:solidFill>
              </a14:hiddenFill>
            </a:ext>
          </a:extLst>
        </p:spPr>
      </p:pic>
      <p:sp>
        <p:nvSpPr>
          <p:cNvPr id="21" name="Leading Question"/>
          <p:cNvSpPr txBox="1"/>
          <p:nvPr/>
        </p:nvSpPr>
        <p:spPr>
          <a:xfrm>
            <a:off x="7227346" y="6562045"/>
            <a:ext cx="1593385"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Air Mouse Example...</a:t>
            </a:r>
          </a:p>
        </p:txBody>
      </p:sp>
    </p:spTree>
    <p:extLst>
      <p:ext uri="{BB962C8B-B14F-4D97-AF65-F5344CB8AC3E}">
        <p14:creationId xmlns:p14="http://schemas.microsoft.com/office/powerpoint/2010/main" val="22554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Mouse Example</a:t>
            </a:r>
            <a:endParaRPr lang="en-US" dirty="0"/>
          </a:p>
        </p:txBody>
      </p:sp>
      <p:sp>
        <p:nvSpPr>
          <p:cNvPr id="3" name="Content Placeholder 2"/>
          <p:cNvSpPr>
            <a:spLocks noGrp="1"/>
          </p:cNvSpPr>
          <p:nvPr>
            <p:ph idx="1"/>
          </p:nvPr>
        </p:nvSpPr>
        <p:spPr/>
        <p:txBody>
          <a:bodyPr>
            <a:normAutofit/>
          </a:bodyPr>
          <a:lstStyle/>
          <a:p>
            <a:r>
              <a:rPr lang="en-US" sz="2000" dirty="0" smtClean="0"/>
              <a:t>The </a:t>
            </a:r>
            <a:r>
              <a:rPr lang="en-US" sz="2000" dirty="0" err="1"/>
              <a:t>Invensense</a:t>
            </a:r>
            <a:r>
              <a:rPr lang="en-US" sz="2000" dirty="0"/>
              <a:t> </a:t>
            </a:r>
            <a:r>
              <a:rPr lang="en-US" sz="2000" dirty="0" smtClean="0"/>
              <a:t>MPU-9150 </a:t>
            </a:r>
            <a:r>
              <a:rPr lang="en-US" sz="2000" dirty="0"/>
              <a:t>provides raw acceleration, angular velocity and magnetic field measurements. </a:t>
            </a:r>
            <a:endParaRPr lang="en-US" sz="2000" dirty="0" smtClean="0"/>
          </a:p>
          <a:p>
            <a:r>
              <a:rPr lang="en-US" sz="2000" dirty="0" smtClean="0"/>
              <a:t>All </a:t>
            </a:r>
            <a:r>
              <a:rPr lang="en-US" sz="2000" dirty="0"/>
              <a:t>9 axes are fused and filtered using a complimentary direct cosine matrix or DCM algorithm into Euler angles for roll, pitch and yaw.</a:t>
            </a:r>
          </a:p>
          <a:p>
            <a:r>
              <a:rPr lang="en-US" sz="2000" dirty="0"/>
              <a:t>Roll and pitch are used to perform the mouse movements. </a:t>
            </a:r>
            <a:endParaRPr lang="en-US" sz="2000" dirty="0" smtClean="0"/>
          </a:p>
          <a:p>
            <a:r>
              <a:rPr lang="en-US" sz="2000" dirty="0" smtClean="0"/>
              <a:t>Raw </a:t>
            </a:r>
            <a:r>
              <a:rPr lang="en-US" sz="2000" dirty="0"/>
              <a:t>angular velocities and accelerations are used to interpret </a:t>
            </a:r>
            <a:r>
              <a:rPr lang="en-US" sz="2000" dirty="0" smtClean="0"/>
              <a:t>gestures</a:t>
            </a:r>
            <a:endParaRPr lang="en-US" sz="2000" dirty="0"/>
          </a:p>
          <a:p>
            <a:r>
              <a:rPr lang="en-US" sz="2000" dirty="0">
                <a:cs typeface="Courier New" pitchFamily="49" charset="0"/>
              </a:rPr>
              <a:t>A</a:t>
            </a:r>
            <a:r>
              <a:rPr lang="en-US" sz="2000" dirty="0" smtClean="0">
                <a:cs typeface="Courier New" pitchFamily="49" charset="0"/>
              </a:rPr>
              <a:t>ngles are calculated </a:t>
            </a:r>
            <a:r>
              <a:rPr lang="en-US" sz="2000" dirty="0">
                <a:cs typeface="Courier New" pitchFamily="49" charset="0"/>
              </a:rPr>
              <a:t>100 times per second</a:t>
            </a:r>
          </a:p>
          <a:p>
            <a:endParaRPr lang="en-US" sz="2000" dirty="0"/>
          </a:p>
        </p:txBody>
      </p:sp>
      <p:pic>
        <p:nvPicPr>
          <p:cNvPr id="1026" name="Picture 2" descr="C:\Users\a0192895\Desktop\SensorHub\Drawings\F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96" y="4009486"/>
            <a:ext cx="2176463" cy="2076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Users\a0192895\Desktop\SensorHub\Drawings\Ro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007" y="4005827"/>
            <a:ext cx="2235411" cy="20801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Users\a0192895\Desktop\SensorHub\Drawings\Til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0418" y="4005828"/>
            <a:ext cx="2279672" cy="20844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C:\Users\a0192895\Desktop\SensorHub\Drawings\U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0090" y="4005827"/>
            <a:ext cx="2208237" cy="20901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Leading Question"/>
          <p:cNvSpPr txBox="1"/>
          <p:nvPr/>
        </p:nvSpPr>
        <p:spPr>
          <a:xfrm>
            <a:off x="8355860" y="6562045"/>
            <a:ext cx="464871"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Lab ...</a:t>
            </a:r>
          </a:p>
        </p:txBody>
      </p:sp>
    </p:spTree>
    <p:extLst>
      <p:ext uri="{BB962C8B-B14F-4D97-AF65-F5344CB8AC3E}">
        <p14:creationId xmlns:p14="http://schemas.microsoft.com/office/powerpoint/2010/main" val="312128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3387" y="1492780"/>
            <a:ext cx="3864413" cy="4710098"/>
          </a:xfrm>
          <a:prstGeom prst="rect">
            <a:avLst/>
          </a:prstGeom>
        </p:spPr>
      </p:pic>
      <p:sp>
        <p:nvSpPr>
          <p:cNvPr id="20482" name="Rectangle 2"/>
          <p:cNvSpPr>
            <a:spLocks noGrp="1" noChangeArrowheads="1"/>
          </p:cNvSpPr>
          <p:nvPr>
            <p:ph type="title"/>
          </p:nvPr>
        </p:nvSpPr>
        <p:spPr/>
        <p:txBody>
          <a:bodyPr>
            <a:normAutofit/>
          </a:bodyPr>
          <a:lstStyle/>
          <a:p>
            <a:r>
              <a:rPr lang="en-US" dirty="0" smtClean="0">
                <a:solidFill>
                  <a:srgbClr val="FF0000"/>
                </a:solidFill>
              </a:rPr>
              <a:t>Lab 14a: Air Mouse</a:t>
            </a:r>
          </a:p>
        </p:txBody>
      </p:sp>
      <p:sp>
        <p:nvSpPr>
          <p:cNvPr id="20484" name="Text Box 4"/>
          <p:cNvSpPr txBox="1">
            <a:spLocks noChangeArrowheads="1"/>
          </p:cNvSpPr>
          <p:nvPr/>
        </p:nvSpPr>
        <p:spPr bwMode="auto">
          <a:xfrm>
            <a:off x="228600" y="4327773"/>
            <a:ext cx="4714525" cy="1477328"/>
          </a:xfrm>
          <a:prstGeom prst="rect">
            <a:avLst/>
          </a:prstGeom>
          <a:noFill/>
          <a:ln w="12700" algn="ctr">
            <a:noFill/>
            <a:miter lim="800000"/>
            <a:headEnd/>
            <a:tailEnd/>
          </a:ln>
        </p:spPr>
        <p:txBody>
          <a:bodyPr wrap="square" anchorCtr="1">
            <a:spAutoFit/>
          </a:bodyPr>
          <a:lstStyle/>
          <a:p>
            <a:pPr marL="342900" indent="-342900" algn="l">
              <a:buClr>
                <a:schemeClr val="tx2"/>
              </a:buClr>
              <a:buSzPct val="75000"/>
              <a:buFont typeface="Wingdings" pitchFamily="2" charset="2"/>
              <a:buChar char="u"/>
            </a:pPr>
            <a:r>
              <a:rPr lang="en-US" sz="1800" b="0" dirty="0" smtClean="0"/>
              <a:t>Program the </a:t>
            </a:r>
            <a:r>
              <a:rPr lang="en-US" sz="1800" b="0" dirty="0" err="1" smtClean="0"/>
              <a:t>airmouse.bin</a:t>
            </a:r>
            <a:r>
              <a:rPr lang="en-US" sz="1800" b="0" dirty="0" smtClean="0"/>
              <a:t> binary </a:t>
            </a:r>
            <a:br>
              <a:rPr lang="en-US" sz="1800" b="0" dirty="0" smtClean="0"/>
            </a:br>
            <a:r>
              <a:rPr lang="en-US" sz="1800" b="0" dirty="0" smtClean="0"/>
              <a:t>into the MCU’s flash memory using</a:t>
            </a:r>
            <a:br>
              <a:rPr lang="en-US" sz="1800" b="0" dirty="0" smtClean="0"/>
            </a:br>
            <a:r>
              <a:rPr lang="en-US" sz="1800" b="0" dirty="0" smtClean="0"/>
              <a:t>LM Flash Programmer</a:t>
            </a:r>
            <a:endParaRPr lang="en-US" sz="1800" b="0" dirty="0" smtClean="0">
              <a:effectLst/>
            </a:endParaRPr>
          </a:p>
          <a:p>
            <a:pPr marL="342900" indent="-342900" algn="l">
              <a:buClr>
                <a:schemeClr val="tx2"/>
              </a:buClr>
              <a:buSzPct val="75000"/>
              <a:buFont typeface="Wingdings" pitchFamily="2" charset="2"/>
              <a:buChar char="u"/>
            </a:pPr>
            <a:r>
              <a:rPr lang="en-US" sz="1800" b="0" dirty="0" smtClean="0">
                <a:effectLst/>
              </a:rPr>
              <a:t>Install the Sensor Hub BoosterPack</a:t>
            </a:r>
            <a:endParaRPr lang="en-US" sz="1800" b="0" dirty="0">
              <a:effectLst/>
            </a:endParaRPr>
          </a:p>
          <a:p>
            <a:pPr marL="342900" indent="-342900" algn="l">
              <a:buClr>
                <a:schemeClr val="tx2"/>
              </a:buClr>
              <a:buSzPct val="75000"/>
              <a:buFont typeface="Wingdings" pitchFamily="2" charset="2"/>
              <a:buChar char="u"/>
            </a:pPr>
            <a:r>
              <a:rPr lang="en-US" sz="1800" b="0" dirty="0" smtClean="0">
                <a:effectLst/>
              </a:rPr>
              <a:t>Experiment with the Air Mouse example</a:t>
            </a:r>
            <a:endParaRPr lang="en-US" sz="1800" b="1" dirty="0"/>
          </a:p>
        </p:txBody>
      </p:sp>
      <p:sp>
        <p:nvSpPr>
          <p:cNvPr id="60" name="TextBox 59"/>
          <p:cNvSpPr txBox="1"/>
          <p:nvPr/>
        </p:nvSpPr>
        <p:spPr>
          <a:xfrm>
            <a:off x="5154260" y="1033046"/>
            <a:ext cx="2465740" cy="338554"/>
          </a:xfrm>
          <a:prstGeom prst="rect">
            <a:avLst/>
          </a:prstGeom>
          <a:noFill/>
        </p:spPr>
        <p:txBody>
          <a:bodyPr wrap="none" rtlCol="0" anchor="ctr" anchorCtr="1">
            <a:spAutoFit/>
          </a:bodyPr>
          <a:lstStyle/>
          <a:p>
            <a:r>
              <a:rPr lang="en-US" sz="2000" b="0" dirty="0" smtClean="0">
                <a:solidFill>
                  <a:schemeClr val="dk1"/>
                </a:solidFill>
                <a:effectLst/>
              </a:rPr>
              <a:t>USB Emulation Port</a:t>
            </a:r>
          </a:p>
        </p:txBody>
      </p:sp>
      <p:cxnSp>
        <p:nvCxnSpPr>
          <p:cNvPr id="58" name="Straight Arrow Connector 57"/>
          <p:cNvCxnSpPr/>
          <p:nvPr/>
        </p:nvCxnSpPr>
        <p:spPr bwMode="auto">
          <a:xfrm flipH="1">
            <a:off x="6395104" y="1371600"/>
            <a:ext cx="5696" cy="304800"/>
          </a:xfrm>
          <a:prstGeom prst="straightConnector1">
            <a:avLst/>
          </a:prstGeom>
          <a:solidFill>
            <a:schemeClr val="accent1"/>
          </a:solidFill>
          <a:ln w="38100" cap="flat" cmpd="sng" algn="ctr">
            <a:solidFill>
              <a:schemeClr val="tx1"/>
            </a:solidFill>
            <a:prstDash val="solid"/>
            <a:round/>
            <a:headEnd type="none" w="sm" len="sm"/>
            <a:tailEnd type="triangle" w="lg" len="med"/>
          </a:ln>
          <a:effectLst/>
        </p:spPr>
      </p:cxnSp>
      <p:pic>
        <p:nvPicPr>
          <p:cNvPr id="15" name="Picture 2" descr="\\DFLFS05.itg.ti.com\ausa-marketing\Images\Photos\Launchpad Sensor Hub Booster Pack\2013-02-25 Sensor Hub Booster Pack fl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990600"/>
            <a:ext cx="3685988" cy="2846164"/>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bwMode="auto">
          <a:xfrm>
            <a:off x="5095525" y="3048000"/>
            <a:ext cx="314675" cy="0"/>
          </a:xfrm>
          <a:prstGeom prst="straightConnector1">
            <a:avLst/>
          </a:prstGeom>
          <a:solidFill>
            <a:schemeClr val="accent1"/>
          </a:solidFill>
          <a:ln w="38100" cap="flat" cmpd="sng" algn="ctr">
            <a:solidFill>
              <a:schemeClr val="tx1"/>
            </a:solidFill>
            <a:prstDash val="solid"/>
            <a:round/>
            <a:headEnd type="none" w="sm" len="sm"/>
            <a:tailEnd type="triangle" w="lg" len="med"/>
          </a:ln>
          <a:effectLst/>
        </p:spPr>
      </p:cxnSp>
      <p:sp>
        <p:nvSpPr>
          <p:cNvPr id="21" name="TextBox 20"/>
          <p:cNvSpPr txBox="1"/>
          <p:nvPr/>
        </p:nvSpPr>
        <p:spPr>
          <a:xfrm>
            <a:off x="3949058" y="2632501"/>
            <a:ext cx="1322798" cy="830997"/>
          </a:xfrm>
          <a:prstGeom prst="rect">
            <a:avLst/>
          </a:prstGeom>
          <a:noFill/>
        </p:spPr>
        <p:txBody>
          <a:bodyPr wrap="none" rtlCol="0" anchor="ctr" anchorCtr="1">
            <a:spAutoFit/>
          </a:bodyPr>
          <a:lstStyle/>
          <a:p>
            <a:r>
              <a:rPr lang="en-US" sz="2000" b="0" dirty="0" smtClean="0">
                <a:solidFill>
                  <a:schemeClr val="dk1"/>
                </a:solidFill>
                <a:effectLst/>
              </a:rPr>
              <a:t>USB</a:t>
            </a:r>
            <a:br>
              <a:rPr lang="en-US" sz="2000" b="0" dirty="0" smtClean="0">
                <a:solidFill>
                  <a:schemeClr val="dk1"/>
                </a:solidFill>
                <a:effectLst/>
              </a:rPr>
            </a:br>
            <a:r>
              <a:rPr lang="en-US" b="0" dirty="0" smtClean="0">
                <a:solidFill>
                  <a:schemeClr val="dk1"/>
                </a:solidFill>
              </a:rPr>
              <a:t>H/D/OTG </a:t>
            </a:r>
            <a:r>
              <a:rPr lang="en-US" sz="2000" b="0" dirty="0" smtClean="0">
                <a:solidFill>
                  <a:schemeClr val="dk1"/>
                </a:solidFill>
                <a:effectLst/>
              </a:rPr>
              <a:t/>
            </a:r>
            <a:br>
              <a:rPr lang="en-US" sz="2000" b="0" dirty="0" smtClean="0">
                <a:solidFill>
                  <a:schemeClr val="dk1"/>
                </a:solidFill>
                <a:effectLst/>
              </a:rPr>
            </a:br>
            <a:r>
              <a:rPr lang="en-US" sz="2000" b="0" dirty="0" smtClean="0">
                <a:solidFill>
                  <a:schemeClr val="dk1"/>
                </a:solidFill>
                <a:effectLst/>
              </a:rPr>
              <a:t>Port</a:t>
            </a:r>
          </a:p>
        </p:txBody>
      </p:sp>
      <p:cxnSp>
        <p:nvCxnSpPr>
          <p:cNvPr id="10" name="Straight Arrow Connector 9"/>
          <p:cNvCxnSpPr/>
          <p:nvPr/>
        </p:nvCxnSpPr>
        <p:spPr bwMode="auto">
          <a:xfrm>
            <a:off x="5084937" y="2036719"/>
            <a:ext cx="314675" cy="0"/>
          </a:xfrm>
          <a:prstGeom prst="straightConnector1">
            <a:avLst/>
          </a:prstGeom>
          <a:solidFill>
            <a:schemeClr val="accent1"/>
          </a:solidFill>
          <a:ln w="38100" cap="flat" cmpd="sng" algn="ctr">
            <a:solidFill>
              <a:schemeClr val="tx1"/>
            </a:solidFill>
            <a:prstDash val="solid"/>
            <a:round/>
            <a:headEnd type="none" w="sm" len="sm"/>
            <a:tailEnd type="triangle" w="lg" len="med"/>
          </a:ln>
          <a:effectLst/>
        </p:spPr>
      </p:cxnSp>
      <p:sp>
        <p:nvSpPr>
          <p:cNvPr id="11" name="TextBox 10"/>
          <p:cNvSpPr txBox="1"/>
          <p:nvPr/>
        </p:nvSpPr>
        <p:spPr>
          <a:xfrm>
            <a:off x="4129227" y="1744331"/>
            <a:ext cx="941283" cy="584775"/>
          </a:xfrm>
          <a:prstGeom prst="rect">
            <a:avLst/>
          </a:prstGeom>
          <a:noFill/>
        </p:spPr>
        <p:txBody>
          <a:bodyPr wrap="none" rtlCol="0" anchor="ctr" anchorCtr="1">
            <a:spAutoFit/>
          </a:bodyPr>
          <a:lstStyle/>
          <a:p>
            <a:r>
              <a:rPr lang="en-US" sz="2000" b="0" dirty="0" smtClean="0">
                <a:solidFill>
                  <a:schemeClr val="dk1"/>
                </a:solidFill>
                <a:effectLst/>
              </a:rPr>
              <a:t>Power</a:t>
            </a:r>
            <a:br>
              <a:rPr lang="en-US" sz="2000" b="0" dirty="0" smtClean="0">
                <a:solidFill>
                  <a:schemeClr val="dk1"/>
                </a:solidFill>
                <a:effectLst/>
              </a:rPr>
            </a:br>
            <a:r>
              <a:rPr lang="en-US" sz="2000" b="0" dirty="0" smtClean="0">
                <a:solidFill>
                  <a:schemeClr val="dk1"/>
                </a:solidFill>
                <a:effectLst/>
              </a:rPr>
              <a:t>Switch</a:t>
            </a:r>
          </a:p>
        </p:txBody>
      </p:sp>
      <p:sp>
        <p:nvSpPr>
          <p:cNvPr id="12" name="TextBox 11"/>
          <p:cNvSpPr txBox="1"/>
          <p:nvPr/>
        </p:nvSpPr>
        <p:spPr>
          <a:xfrm>
            <a:off x="7924800" y="822768"/>
            <a:ext cx="925253" cy="584775"/>
          </a:xfrm>
          <a:prstGeom prst="rect">
            <a:avLst/>
          </a:prstGeom>
          <a:noFill/>
        </p:spPr>
        <p:txBody>
          <a:bodyPr wrap="none" rtlCol="0" anchor="ctr" anchorCtr="1">
            <a:spAutoFit/>
          </a:bodyPr>
          <a:lstStyle/>
          <a:p>
            <a:r>
              <a:rPr lang="en-US" sz="2000" b="0" dirty="0" smtClean="0">
                <a:solidFill>
                  <a:schemeClr val="dk1"/>
                </a:solidFill>
                <a:effectLst/>
              </a:rPr>
              <a:t>Reset</a:t>
            </a:r>
            <a:br>
              <a:rPr lang="en-US" sz="2000" b="0" dirty="0" smtClean="0">
                <a:solidFill>
                  <a:schemeClr val="dk1"/>
                </a:solidFill>
                <a:effectLst/>
              </a:rPr>
            </a:br>
            <a:r>
              <a:rPr lang="en-US" sz="2000" b="0" dirty="0" smtClean="0">
                <a:solidFill>
                  <a:schemeClr val="dk1"/>
                </a:solidFill>
                <a:effectLst/>
              </a:rPr>
              <a:t>Button</a:t>
            </a:r>
          </a:p>
        </p:txBody>
      </p:sp>
      <p:cxnSp>
        <p:nvCxnSpPr>
          <p:cNvPr id="13" name="Straight Arrow Connector 12"/>
          <p:cNvCxnSpPr/>
          <p:nvPr/>
        </p:nvCxnSpPr>
        <p:spPr bwMode="auto">
          <a:xfrm flipH="1">
            <a:off x="8377363" y="1391728"/>
            <a:ext cx="5696" cy="1351472"/>
          </a:xfrm>
          <a:prstGeom prst="straightConnector1">
            <a:avLst/>
          </a:prstGeom>
          <a:solidFill>
            <a:schemeClr val="accent1"/>
          </a:solidFill>
          <a:ln w="38100" cap="flat" cmpd="sng" algn="ctr">
            <a:solidFill>
              <a:schemeClr val="tx1"/>
            </a:solidFill>
            <a:prstDash val="solid"/>
            <a:round/>
            <a:headEnd type="none" w="sm" len="sm"/>
            <a:tailEnd type="triangle" w="lg" len="med"/>
          </a:ln>
          <a:effectLst/>
        </p:spPr>
      </p:cxnSp>
      <p:sp>
        <p:nvSpPr>
          <p:cNvPr id="14" name="Leading Question"/>
          <p:cNvSpPr txBox="1"/>
          <p:nvPr/>
        </p:nvSpPr>
        <p:spPr>
          <a:xfrm>
            <a:off x="7543137" y="6562045"/>
            <a:ext cx="127759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Sensor Library </a:t>
            </a:r>
            <a:r>
              <a:rPr lang="en-US" sz="1600" b="0" dirty="0" smtClean="0">
                <a:solidFill>
                  <a:srgbClr val="000000"/>
                </a:solidFill>
                <a:effectLst/>
                <a:latin typeface="Arial Narrow"/>
              </a:rPr>
              <a:t>...</a:t>
            </a:r>
          </a:p>
        </p:txBody>
      </p:sp>
    </p:spTree>
    <p:extLst>
      <p:ext uri="{BB962C8B-B14F-4D97-AF65-F5344CB8AC3E}">
        <p14:creationId xmlns:p14="http://schemas.microsoft.com/office/powerpoint/2010/main" val="2120791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2514600"/>
            <a:ext cx="2666999" cy="3416049"/>
          </a:xfrm>
          <a:prstGeom prst="rect">
            <a:avLst/>
          </a:prstGeom>
        </p:spPr>
      </p:pic>
      <p:sp>
        <p:nvSpPr>
          <p:cNvPr id="2" name="Title 1"/>
          <p:cNvSpPr>
            <a:spLocks noGrp="1"/>
          </p:cNvSpPr>
          <p:nvPr>
            <p:ph type="title"/>
          </p:nvPr>
        </p:nvSpPr>
        <p:spPr/>
        <p:txBody>
          <a:bodyPr/>
          <a:lstStyle/>
          <a:p>
            <a:r>
              <a:rPr lang="en-US" dirty="0" err="1" smtClean="0"/>
              <a:t>TivaWare</a:t>
            </a:r>
            <a:r>
              <a:rPr lang="en-US" dirty="0" smtClean="0"/>
              <a:t>™ Sensor Library Contents</a:t>
            </a:r>
            <a:endParaRPr lang="en-US" dirty="0"/>
          </a:p>
        </p:txBody>
      </p:sp>
      <p:sp>
        <p:nvSpPr>
          <p:cNvPr id="3" name="Content Placeholder 2"/>
          <p:cNvSpPr>
            <a:spLocks noGrp="1"/>
          </p:cNvSpPr>
          <p:nvPr>
            <p:ph idx="1"/>
          </p:nvPr>
        </p:nvSpPr>
        <p:spPr/>
        <p:txBody>
          <a:bodyPr>
            <a:normAutofit/>
          </a:bodyPr>
          <a:lstStyle/>
          <a:p>
            <a:r>
              <a:rPr lang="en-US" sz="2400" dirty="0" smtClean="0"/>
              <a:t>Drivers for the I</a:t>
            </a:r>
            <a:r>
              <a:rPr lang="en-US" sz="2400" baseline="30000" dirty="0" smtClean="0"/>
              <a:t>2</a:t>
            </a:r>
            <a:r>
              <a:rPr lang="en-US" sz="2400" dirty="0" smtClean="0"/>
              <a:t>C port and each sensor</a:t>
            </a:r>
          </a:p>
          <a:p>
            <a:r>
              <a:rPr lang="en-US" sz="2400" dirty="0" smtClean="0"/>
              <a:t>Functions for manipulating the magnetometer </a:t>
            </a:r>
            <a:r>
              <a:rPr lang="en-US" sz="2400" dirty="0"/>
              <a:t>readings </a:t>
            </a:r>
            <a:endParaRPr lang="en-US" sz="2400" dirty="0" smtClean="0"/>
          </a:p>
          <a:p>
            <a:r>
              <a:rPr lang="en-US" sz="2400" dirty="0" smtClean="0"/>
              <a:t>DCM Algorithm</a:t>
            </a:r>
          </a:p>
          <a:p>
            <a:pPr lvl="1"/>
            <a:r>
              <a:rPr lang="en-US" sz="2000" dirty="0" err="1">
                <a:cs typeface="Courier New" pitchFamily="49" charset="0"/>
              </a:rPr>
              <a:t>comp_dcm.c</a:t>
            </a:r>
            <a:r>
              <a:rPr lang="en-US" sz="2000" dirty="0">
                <a:cs typeface="Courier New" pitchFamily="49" charset="0"/>
              </a:rPr>
              <a:t>/h reads the sensors and applies </a:t>
            </a:r>
            <a:r>
              <a:rPr lang="en-US" sz="2000" dirty="0" smtClean="0">
                <a:cs typeface="Courier New" pitchFamily="49" charset="0"/>
              </a:rPr>
              <a:t/>
            </a:r>
            <a:br>
              <a:rPr lang="en-US" sz="2000" dirty="0" smtClean="0">
                <a:cs typeface="Courier New" pitchFamily="49" charset="0"/>
              </a:rPr>
            </a:br>
            <a:r>
              <a:rPr lang="en-US" sz="2000" dirty="0" smtClean="0">
                <a:cs typeface="Courier New" pitchFamily="49" charset="0"/>
              </a:rPr>
              <a:t>the </a:t>
            </a:r>
            <a:r>
              <a:rPr lang="en-US" sz="2000" dirty="0">
                <a:cs typeface="Courier New" pitchFamily="49" charset="0"/>
              </a:rPr>
              <a:t>DCM algorithm to the data</a:t>
            </a:r>
          </a:p>
          <a:p>
            <a:r>
              <a:rPr lang="en-US" sz="2400" dirty="0" smtClean="0"/>
              <a:t>Vector operations</a:t>
            </a:r>
          </a:p>
          <a:p>
            <a:pPr lvl="1"/>
            <a:r>
              <a:rPr lang="en-US" sz="2000" b="0" dirty="0" err="1">
                <a:latin typeface="Courier New" pitchFamily="49" charset="0"/>
                <a:cs typeface="Courier New" pitchFamily="49" charset="0"/>
              </a:rPr>
              <a:t>VectorAdd</a:t>
            </a:r>
            <a:r>
              <a:rPr lang="en-US" sz="2000" b="0" dirty="0">
                <a:latin typeface="Courier New" pitchFamily="49" charset="0"/>
                <a:cs typeface="Courier New" pitchFamily="49" charset="0"/>
              </a:rPr>
              <a:t>()</a:t>
            </a:r>
          </a:p>
          <a:p>
            <a:pPr lvl="1"/>
            <a:r>
              <a:rPr lang="en-US" sz="2000" b="0" dirty="0" err="1">
                <a:latin typeface="Courier New" pitchFamily="49" charset="0"/>
                <a:cs typeface="Courier New" pitchFamily="49" charset="0"/>
              </a:rPr>
              <a:t>VectorCrossProduct</a:t>
            </a:r>
            <a:r>
              <a:rPr lang="en-US" sz="2000" b="0" dirty="0">
                <a:latin typeface="Courier New" pitchFamily="49" charset="0"/>
                <a:cs typeface="Courier New" pitchFamily="49" charset="0"/>
              </a:rPr>
              <a:t>()</a:t>
            </a:r>
          </a:p>
          <a:p>
            <a:pPr lvl="1"/>
            <a:r>
              <a:rPr lang="en-US" sz="2000" b="0" dirty="0" err="1">
                <a:latin typeface="Courier New" pitchFamily="49" charset="0"/>
                <a:cs typeface="Courier New" pitchFamily="49" charset="0"/>
              </a:rPr>
              <a:t>VectorDotProduct</a:t>
            </a:r>
            <a:r>
              <a:rPr lang="en-US" sz="2000" b="0" dirty="0">
                <a:latin typeface="Courier New" pitchFamily="49" charset="0"/>
                <a:cs typeface="Courier New" pitchFamily="49" charset="0"/>
              </a:rPr>
              <a:t>()</a:t>
            </a:r>
          </a:p>
          <a:p>
            <a:pPr lvl="1"/>
            <a:r>
              <a:rPr lang="en-US" sz="2000" b="0" dirty="0" err="1">
                <a:latin typeface="Courier New" pitchFamily="49" charset="0"/>
                <a:cs typeface="Courier New" pitchFamily="49" charset="0"/>
              </a:rPr>
              <a:t>VectorScale</a:t>
            </a:r>
            <a:r>
              <a:rPr lang="en-US" sz="2000" b="0" dirty="0" smtClean="0">
                <a:latin typeface="Courier New" pitchFamily="49" charset="0"/>
                <a:cs typeface="Courier New" pitchFamily="49" charset="0"/>
              </a:rPr>
              <a:t>()</a:t>
            </a:r>
          </a:p>
        </p:txBody>
      </p:sp>
      <p:sp>
        <p:nvSpPr>
          <p:cNvPr id="5" name="Leading Question"/>
          <p:cNvSpPr txBox="1"/>
          <p:nvPr/>
        </p:nvSpPr>
        <p:spPr>
          <a:xfrm>
            <a:off x="7057428" y="6562045"/>
            <a:ext cx="1763303"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Sensor Library Usage...</a:t>
            </a:r>
          </a:p>
        </p:txBody>
      </p:sp>
    </p:spTree>
    <p:extLst>
      <p:ext uri="{BB962C8B-B14F-4D97-AF65-F5344CB8AC3E}">
        <p14:creationId xmlns:p14="http://schemas.microsoft.com/office/powerpoint/2010/main" val="316067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9"/>
          <p:cNvSpPr>
            <a:spLocks noGrp="1" noChangeArrowheads="1"/>
          </p:cNvSpPr>
          <p:nvPr>
            <p:ph type="title" idx="4294967295"/>
          </p:nvPr>
        </p:nvSpPr>
        <p:spPr>
          <a:xfrm>
            <a:off x="232301" y="0"/>
            <a:ext cx="8549713" cy="510909"/>
          </a:xfrm>
        </p:spPr>
        <p:txBody>
          <a:bodyPr wrap="none" lIns="91440" tIns="45720" rIns="91440" bIns="45720">
            <a:spAutoFit/>
          </a:bodyPr>
          <a:lstStyle/>
          <a:p>
            <a:pPr eaLnBrk="1" hangingPunct="1">
              <a:lnSpc>
                <a:spcPct val="85000"/>
              </a:lnSpc>
            </a:pPr>
            <a:r>
              <a:rPr lang="en-US" sz="3200" dirty="0" smtClean="0">
                <a:solidFill>
                  <a:srgbClr val="FF0000"/>
                </a:solidFill>
              </a:rPr>
              <a:t>Development Tools for </a:t>
            </a:r>
            <a:r>
              <a:rPr lang="en-US" sz="3200" dirty="0" err="1" smtClean="0">
                <a:solidFill>
                  <a:srgbClr val="FF0000"/>
                </a:solidFill>
              </a:rPr>
              <a:t>Tiva</a:t>
            </a:r>
            <a:r>
              <a:rPr lang="en-US" sz="3200" dirty="0" smtClean="0">
                <a:solidFill>
                  <a:srgbClr val="FF0000"/>
                </a:solidFill>
              </a:rPr>
              <a:t> C Series MCUs</a:t>
            </a:r>
          </a:p>
        </p:txBody>
      </p:sp>
      <p:graphicFrame>
        <p:nvGraphicFramePr>
          <p:cNvPr id="10" name="Group 3"/>
          <p:cNvGraphicFramePr>
            <a:graphicFrameLocks noGrp="1"/>
          </p:cNvGraphicFramePr>
          <p:nvPr/>
        </p:nvGraphicFramePr>
        <p:xfrm>
          <a:off x="838200" y="1327150"/>
          <a:ext cx="7467600" cy="3930650"/>
        </p:xfrm>
        <a:graphic>
          <a:graphicData uri="http://schemas.openxmlformats.org/drawingml/2006/table">
            <a:tbl>
              <a:tblPr/>
              <a:tblGrid>
                <a:gridCol w="1295400"/>
                <a:gridCol w="1295400"/>
                <a:gridCol w="1524000"/>
                <a:gridCol w="1600200"/>
                <a:gridCol w="1752600"/>
              </a:tblGrid>
              <a:tr h="492125">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 </a:t>
                      </a:r>
                      <a:endParaRPr kumimoji="0" lang="en-US" sz="32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 </a:t>
                      </a:r>
                      <a:endParaRPr kumimoji="0" lang="en-US" sz="32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 </a:t>
                      </a:r>
                      <a:endParaRPr kumimoji="0" lang="en-US" sz="32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 </a:t>
                      </a:r>
                      <a:endParaRPr kumimoji="0" lang="en-US" sz="32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 </a:t>
                      </a:r>
                      <a:endParaRPr kumimoji="0" lang="en-US" sz="32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787400">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Eval Kit License</a:t>
                      </a:r>
                      <a:endParaRPr kumimoji="0" lang="en-US" sz="32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40000"/>
                        </a:spcBef>
                        <a:spcAft>
                          <a:spcPct val="0"/>
                        </a:spcAft>
                        <a:buClr>
                          <a:schemeClr val="tx2"/>
                        </a:buClr>
                        <a:buSzPct val="75000"/>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30-day full function. Upgradeable </a:t>
                      </a: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32KB code size limited. Upgradeable</a:t>
                      </a:r>
                      <a:endParaRPr kumimoji="0" lang="en-US" sz="32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32KB code size limited. Upgradeable</a:t>
                      </a:r>
                      <a:endParaRPr kumimoji="0" lang="en-US" sz="32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Full function. Onboard emulation limited</a:t>
                      </a: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r>
              <a:tr h="352425">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Compiler</a:t>
                      </a:r>
                      <a:endParaRPr kumimoji="0" lang="en-US" sz="32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GNU C/C++</a:t>
                      </a:r>
                      <a:endParaRPr kumimoji="0" lang="en-US" sz="32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IAR C/C++</a:t>
                      </a:r>
                      <a:endParaRPr kumimoji="0" lang="en-US" sz="32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RealView C/C++</a:t>
                      </a:r>
                      <a:endParaRPr kumimoji="0" lang="en-US" sz="32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rPr>
                        <a:t>TI C/C++</a:t>
                      </a: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r>
              <a:tr h="806450">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Debugger / IDE</a:t>
                      </a:r>
                      <a:endParaRPr kumimoji="0" lang="en-US" sz="32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gdb / Eclipse</a:t>
                      </a:r>
                      <a:endParaRPr kumimoji="0" lang="en-US" sz="32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C-SPY / Embedded Workbench</a:t>
                      </a:r>
                      <a:endParaRPr kumimoji="0" lang="en-US" sz="32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µVision</a:t>
                      </a:r>
                      <a:endParaRPr kumimoji="0" lang="en-US" sz="32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rPr>
                        <a:t>CCS/Eclipse-based suite</a:t>
                      </a: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r>
              <a:tr h="990600">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Full Upgrade</a:t>
                      </a:r>
                      <a:endParaRPr kumimoji="0" lang="en-US" sz="32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99 USD personal edition / 2800 USD full support</a:t>
                      </a:r>
                      <a:endParaRPr kumimoji="0" lang="en-US" sz="32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2700 USD</a:t>
                      </a:r>
                      <a:endParaRPr kumimoji="0" lang="en-US" sz="32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MDK-Basic (256 KB) = </a:t>
                      </a:r>
                      <a:r>
                        <a:rPr kumimoji="0" lang="en-US" sz="1600" b="1" i="0" u="none" strike="noStrike" cap="none" normalizeH="0" baseline="0" smtClean="0">
                          <a:ln>
                            <a:noFill/>
                          </a:ln>
                          <a:solidFill>
                            <a:schemeClr val="tx1"/>
                          </a:solidFill>
                          <a:effectLst/>
                          <a:latin typeface="Arial" pitchFamily="34" charset="0"/>
                        </a:rPr>
                        <a:t>€</a:t>
                      </a:r>
                      <a:r>
                        <a:rPr kumimoji="0" lang="en-US" sz="1400" b="1" i="0" u="none" strike="noStrike" cap="none" normalizeH="0" baseline="0" smtClean="0">
                          <a:ln>
                            <a:noFill/>
                          </a:ln>
                          <a:solidFill>
                            <a:schemeClr val="tx1"/>
                          </a:solidFill>
                          <a:effectLst/>
                          <a:latin typeface="Arial" pitchFamily="34" charset="0"/>
                        </a:rPr>
                        <a:t>2000 (</a:t>
                      </a:r>
                      <a:r>
                        <a:rPr kumimoji="0" lang="en-US" sz="1400" b="1" i="0" u="none" strike="noStrike" cap="none" normalizeH="0" baseline="0" smtClean="0">
                          <a:ln>
                            <a:noFill/>
                          </a:ln>
                          <a:solidFill>
                            <a:schemeClr val="tx1"/>
                          </a:solidFill>
                          <a:effectLst/>
                          <a:latin typeface="Arial" pitchFamily="34" charset="0"/>
                          <a:cs typeface="Arial" pitchFamily="34" charset="0"/>
                        </a:rPr>
                        <a:t>2895 USD)</a:t>
                      </a: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rPr>
                        <a:t>445 USD</a:t>
                      </a: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r>
              <a:tr h="501650">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JTAG Debugger</a:t>
                      </a:r>
                      <a:endParaRPr kumimoji="0" lang="en-US" sz="32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 </a:t>
                      </a:r>
                      <a:endParaRPr kumimoji="0" lang="en-US" sz="32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J-Link, 299 USD</a:t>
                      </a:r>
                      <a:endParaRPr kumimoji="0" lang="en-US" sz="32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U-Link, 199 USD</a:t>
                      </a:r>
                      <a:endParaRPr kumimoji="0" lang="en-US" sz="32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 latinLnBrk="0" hangingPunct="1">
                        <a:lnSpc>
                          <a:spcPct val="80000"/>
                        </a:lnSpc>
                        <a:spcBef>
                          <a:spcPct val="0"/>
                        </a:spcBef>
                        <a:spcAft>
                          <a:spcPct val="0"/>
                        </a:spcAft>
                        <a:buClr>
                          <a:schemeClr val="tx2"/>
                        </a:buClr>
                        <a:buSzPct val="75000"/>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rPr>
                        <a:t>XDS100, 79 USD  </a:t>
                      </a: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solidFill>
                  </a:tcPr>
                </a:tc>
              </a:tr>
            </a:tbl>
          </a:graphicData>
        </a:graphic>
      </p:graphicFrame>
      <p:pic>
        <p:nvPicPr>
          <p:cNvPr id="11" name="Picture 40"/>
          <p:cNvPicPr>
            <a:picLocks noChangeArrowheads="1"/>
          </p:cNvPicPr>
          <p:nvPr/>
        </p:nvPicPr>
        <p:blipFill>
          <a:blip r:embed="rId3" cstate="print"/>
          <a:srcRect/>
          <a:stretch>
            <a:fillRect/>
          </a:stretch>
        </p:blipFill>
        <p:spPr bwMode="auto">
          <a:xfrm>
            <a:off x="3867150" y="1406525"/>
            <a:ext cx="628650" cy="381000"/>
          </a:xfrm>
          <a:prstGeom prst="rect">
            <a:avLst/>
          </a:prstGeom>
          <a:noFill/>
          <a:ln w="9525">
            <a:noFill/>
            <a:miter lim="800000"/>
            <a:headEnd/>
            <a:tailEnd/>
          </a:ln>
        </p:spPr>
      </p:pic>
      <p:pic>
        <p:nvPicPr>
          <p:cNvPr id="13" name="Picture 42"/>
          <p:cNvPicPr>
            <a:picLocks noChangeArrowheads="1"/>
          </p:cNvPicPr>
          <p:nvPr/>
        </p:nvPicPr>
        <p:blipFill>
          <a:blip r:embed="rId4" cstate="print"/>
          <a:srcRect/>
          <a:stretch>
            <a:fillRect/>
          </a:stretch>
        </p:blipFill>
        <p:spPr bwMode="auto">
          <a:xfrm>
            <a:off x="5686425" y="1508125"/>
            <a:ext cx="677863" cy="211138"/>
          </a:xfrm>
          <a:prstGeom prst="rect">
            <a:avLst/>
          </a:prstGeom>
          <a:noFill/>
          <a:ln w="9525">
            <a:noFill/>
            <a:miter lim="800000"/>
            <a:headEnd/>
            <a:tailEnd/>
          </a:ln>
        </p:spPr>
      </p:pic>
      <p:pic>
        <p:nvPicPr>
          <p:cNvPr id="14" name="Picture 43"/>
          <p:cNvPicPr>
            <a:picLocks noChangeArrowheads="1"/>
          </p:cNvPicPr>
          <p:nvPr/>
        </p:nvPicPr>
        <p:blipFill>
          <a:blip r:embed="rId5" cstate="print"/>
          <a:srcRect/>
          <a:stretch>
            <a:fillRect/>
          </a:stretch>
        </p:blipFill>
        <p:spPr bwMode="auto">
          <a:xfrm>
            <a:off x="5105400" y="1501775"/>
            <a:ext cx="525463" cy="209550"/>
          </a:xfrm>
          <a:prstGeom prst="rect">
            <a:avLst/>
          </a:prstGeom>
          <a:noFill/>
          <a:ln w="9525">
            <a:noFill/>
            <a:miter lim="800000"/>
            <a:headEnd/>
            <a:tailEnd/>
          </a:ln>
        </p:spPr>
      </p:pic>
      <p:pic>
        <p:nvPicPr>
          <p:cNvPr id="15" name="Picture 73"/>
          <p:cNvPicPr>
            <a:picLocks noChangeAspect="1" noChangeArrowheads="1"/>
          </p:cNvPicPr>
          <p:nvPr/>
        </p:nvPicPr>
        <p:blipFill>
          <a:blip r:embed="rId6" cstate="print"/>
          <a:srcRect/>
          <a:stretch>
            <a:fillRect/>
          </a:stretch>
        </p:blipFill>
        <p:spPr bwMode="auto">
          <a:xfrm>
            <a:off x="6858000" y="1384300"/>
            <a:ext cx="1066800" cy="396875"/>
          </a:xfrm>
          <a:prstGeom prst="rect">
            <a:avLst/>
          </a:prstGeom>
          <a:noFill/>
          <a:ln w="12700" algn="ctr">
            <a:noFill/>
            <a:miter lim="800000"/>
            <a:headEnd/>
            <a:tailEnd/>
          </a:ln>
        </p:spPr>
      </p:pic>
      <p:sp>
        <p:nvSpPr>
          <p:cNvPr id="16" name="Leading Question"/>
          <p:cNvSpPr txBox="1"/>
          <p:nvPr/>
        </p:nvSpPr>
        <p:spPr>
          <a:xfrm>
            <a:off x="7269024" y="6562045"/>
            <a:ext cx="155170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TI SW Ecosystem …</a:t>
            </a:r>
          </a:p>
        </p:txBody>
      </p:sp>
      <p:pic>
        <p:nvPicPr>
          <p:cNvPr id="17" name="Picture 16" descr="MentorEmbedded_brand_lg.jpg"/>
          <p:cNvPicPr>
            <a:picLocks noChangeAspect="1"/>
          </p:cNvPicPr>
          <p:nvPr/>
        </p:nvPicPr>
        <p:blipFill>
          <a:blip r:embed="rId7" cstate="print"/>
          <a:stretch>
            <a:fillRect/>
          </a:stretch>
        </p:blipFill>
        <p:spPr>
          <a:xfrm>
            <a:off x="2185736" y="1395664"/>
            <a:ext cx="1228312" cy="35718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457200" y="3200400"/>
            <a:ext cx="7846562" cy="26670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526131"/>
            <a:ext cx="3404134"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7"/>
          <p:cNvSpPr>
            <a:spLocks noChangeArrowheads="1"/>
          </p:cNvSpPr>
          <p:nvPr/>
        </p:nvSpPr>
        <p:spPr bwMode="auto">
          <a:xfrm>
            <a:off x="1080943" y="-304800"/>
            <a:ext cx="6745501" cy="929485"/>
          </a:xfrm>
          <a:prstGeom prst="rect">
            <a:avLst/>
          </a:prstGeom>
          <a:noFill/>
          <a:ln w="9525" algn="ctr">
            <a:noFill/>
            <a:miter lim="800000"/>
            <a:headEnd/>
            <a:tailEnd/>
          </a:ln>
        </p:spPr>
        <p:txBody>
          <a:bodyPr wrap="none">
            <a:spAutoFit/>
          </a:bodyPr>
          <a:lstStyle/>
          <a:p>
            <a:pPr eaLnBrk="1" hangingPunct="1">
              <a:lnSpc>
                <a:spcPct val="85000"/>
              </a:lnSpc>
              <a:spcBef>
                <a:spcPct val="0"/>
              </a:spcBef>
              <a:buClrTx/>
              <a:buSzTx/>
              <a:buFontTx/>
              <a:buNone/>
            </a:pPr>
            <a:r>
              <a:rPr lang="en-US" sz="3200" b="1" dirty="0">
                <a:solidFill>
                  <a:srgbClr val="FF0000"/>
                </a:solidFill>
              </a:rPr>
              <a:t/>
            </a:r>
            <a:br>
              <a:rPr lang="en-US" sz="3200" b="1" dirty="0">
                <a:solidFill>
                  <a:srgbClr val="FF0000"/>
                </a:solidFill>
              </a:rPr>
            </a:br>
            <a:r>
              <a:rPr lang="en-US" sz="3200" b="1" dirty="0" err="1" smtClean="0">
                <a:solidFill>
                  <a:srgbClr val="FF0000"/>
                </a:solidFill>
              </a:rPr>
              <a:t>TivaWare</a:t>
            </a:r>
            <a:r>
              <a:rPr lang="en-US" sz="3200" b="1" dirty="0" smtClean="0">
                <a:solidFill>
                  <a:srgbClr val="FF0000"/>
                </a:solidFill>
              </a:rPr>
              <a:t>™ Sensor Library Usage</a:t>
            </a:r>
            <a:endParaRPr lang="en-US" sz="3200" b="1" dirty="0">
              <a:solidFill>
                <a:srgbClr val="FF0000"/>
              </a:solidFill>
            </a:endParaRPr>
          </a:p>
        </p:txBody>
      </p:sp>
      <p:sp>
        <p:nvSpPr>
          <p:cNvPr id="3" name="Leading Question"/>
          <p:cNvSpPr txBox="1"/>
          <p:nvPr/>
        </p:nvSpPr>
        <p:spPr>
          <a:xfrm>
            <a:off x="7943888" y="6562045"/>
            <a:ext cx="876843"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Examples...</a:t>
            </a:r>
          </a:p>
        </p:txBody>
      </p:sp>
      <p:sp>
        <p:nvSpPr>
          <p:cNvPr id="5" name="TextBox 4"/>
          <p:cNvSpPr txBox="1"/>
          <p:nvPr/>
        </p:nvSpPr>
        <p:spPr>
          <a:xfrm>
            <a:off x="533400" y="3316676"/>
            <a:ext cx="7571368" cy="2474524"/>
          </a:xfrm>
          <a:prstGeom prst="rect">
            <a:avLst/>
          </a:prstGeom>
          <a:noFill/>
        </p:spPr>
        <p:txBody>
          <a:bodyPr wrap="none" rtlCol="0" anchor="ctr" anchorCtr="0">
            <a:spAutoFit/>
          </a:bodyPr>
          <a:lstStyle/>
          <a:p>
            <a:pPr algn="l">
              <a:buClr>
                <a:schemeClr val="tx2"/>
              </a:buClr>
              <a:buSzPct val="75000"/>
            </a:pPr>
            <a:r>
              <a:rPr lang="en-US" sz="1800" dirty="0" smtClean="0">
                <a:solidFill>
                  <a:schemeClr val="dk1"/>
                </a:solidFill>
                <a:effectLst/>
              </a:rPr>
              <a:t>For instance, to interface with the TMP006:</a:t>
            </a:r>
          </a:p>
          <a:p>
            <a:pPr marL="342900" indent="-342900" algn="l">
              <a:buClr>
                <a:schemeClr val="tx2"/>
              </a:buClr>
              <a:buSzPct val="75000"/>
              <a:buFont typeface="Wingdings"/>
              <a:buChar char=""/>
            </a:pPr>
            <a:r>
              <a:rPr lang="en-US" sz="1800" b="0" dirty="0" smtClean="0">
                <a:solidFill>
                  <a:schemeClr val="dk1"/>
                </a:solidFill>
              </a:rPr>
              <a:t>Initialize </a:t>
            </a:r>
            <a:r>
              <a:rPr lang="en-US" sz="1800" b="0" dirty="0">
                <a:solidFill>
                  <a:schemeClr val="dk1"/>
                </a:solidFill>
              </a:rPr>
              <a:t>I</a:t>
            </a:r>
            <a:r>
              <a:rPr lang="en-US" sz="1800" b="0" baseline="30000" dirty="0">
                <a:solidFill>
                  <a:schemeClr val="dk1"/>
                </a:solidFill>
              </a:rPr>
              <a:t>2</a:t>
            </a:r>
            <a:r>
              <a:rPr lang="en-US" sz="1800" b="0" dirty="0">
                <a:solidFill>
                  <a:schemeClr val="dk1"/>
                </a:solidFill>
              </a:rPr>
              <a:t>C </a:t>
            </a:r>
            <a:r>
              <a:rPr lang="en-US" sz="1800" b="0" dirty="0" smtClean="0">
                <a:solidFill>
                  <a:schemeClr val="dk1"/>
                </a:solidFill>
              </a:rPr>
              <a:t>pins and </a:t>
            </a:r>
            <a:r>
              <a:rPr lang="en-US" sz="1800" b="0" dirty="0">
                <a:solidFill>
                  <a:schemeClr val="dk1"/>
                </a:solidFill>
              </a:rPr>
              <a:t>I</a:t>
            </a:r>
            <a:r>
              <a:rPr lang="en-US" sz="1800" b="0" baseline="30000" dirty="0">
                <a:solidFill>
                  <a:schemeClr val="dk1"/>
                </a:solidFill>
              </a:rPr>
              <a:t>2</a:t>
            </a:r>
            <a:r>
              <a:rPr lang="en-US" sz="1800" b="0" dirty="0">
                <a:solidFill>
                  <a:schemeClr val="dk1"/>
                </a:solidFill>
              </a:rPr>
              <a:t>C </a:t>
            </a:r>
            <a:r>
              <a:rPr lang="en-US" sz="1800" b="0" dirty="0" smtClean="0">
                <a:solidFill>
                  <a:schemeClr val="dk1"/>
                </a:solidFill>
              </a:rPr>
              <a:t>peripheral normally</a:t>
            </a:r>
          </a:p>
          <a:p>
            <a:pPr marL="342900" indent="-342900" algn="l">
              <a:buClr>
                <a:schemeClr val="tx2"/>
              </a:buClr>
              <a:buSzPct val="75000"/>
              <a:buFont typeface="Wingdings"/>
              <a:buChar char=""/>
            </a:pPr>
            <a:r>
              <a:rPr lang="en-US" sz="1800" b="0" dirty="0" smtClean="0">
                <a:solidFill>
                  <a:schemeClr val="dk1"/>
                </a:solidFill>
              </a:rPr>
              <a:t>Initialize the </a:t>
            </a:r>
            <a:r>
              <a:rPr lang="en-US" sz="1800" b="0" dirty="0">
                <a:solidFill>
                  <a:schemeClr val="dk1"/>
                </a:solidFill>
              </a:rPr>
              <a:t>I</a:t>
            </a:r>
            <a:r>
              <a:rPr lang="en-US" sz="1800" b="0" baseline="30000" dirty="0">
                <a:solidFill>
                  <a:schemeClr val="dk1"/>
                </a:solidFill>
              </a:rPr>
              <a:t>2</a:t>
            </a:r>
            <a:r>
              <a:rPr lang="en-US" sz="1800" b="0" dirty="0">
                <a:solidFill>
                  <a:schemeClr val="dk1"/>
                </a:solidFill>
              </a:rPr>
              <a:t>C </a:t>
            </a:r>
            <a:r>
              <a:rPr lang="en-US" sz="1800" b="0" dirty="0" smtClean="0">
                <a:solidFill>
                  <a:schemeClr val="dk1"/>
                </a:solidFill>
              </a:rPr>
              <a:t>driver		</a:t>
            </a:r>
            <a:r>
              <a:rPr lang="en-US" sz="1800" b="0" dirty="0" smtClean="0">
                <a:solidFill>
                  <a:srgbClr val="0070C0"/>
                </a:solidFill>
              </a:rPr>
              <a:t>I2CMInit()</a:t>
            </a:r>
          </a:p>
          <a:p>
            <a:pPr marL="342900" indent="-342900" algn="l">
              <a:buClr>
                <a:schemeClr val="tx2"/>
              </a:buClr>
              <a:buSzPct val="75000"/>
              <a:buFont typeface="Wingdings"/>
              <a:buChar char=""/>
            </a:pPr>
            <a:r>
              <a:rPr lang="en-US" sz="1800" b="0" dirty="0" smtClean="0">
                <a:solidFill>
                  <a:schemeClr val="dk1"/>
                </a:solidFill>
              </a:rPr>
              <a:t>Initialize the TMP006		</a:t>
            </a:r>
            <a:r>
              <a:rPr lang="en-US" sz="1800" b="0" dirty="0" smtClean="0">
                <a:solidFill>
                  <a:srgbClr val="0070C0"/>
                </a:solidFill>
              </a:rPr>
              <a:t>TMP006Init()</a:t>
            </a:r>
          </a:p>
          <a:p>
            <a:pPr marL="342900" indent="-342900" algn="l">
              <a:buClr>
                <a:schemeClr val="tx2"/>
              </a:buClr>
              <a:buSzPct val="75000"/>
              <a:buFont typeface="Wingdings"/>
              <a:buChar char=""/>
            </a:pPr>
            <a:r>
              <a:rPr lang="en-US" sz="1800" b="0" dirty="0" smtClean="0">
                <a:solidFill>
                  <a:schemeClr val="dk1"/>
                </a:solidFill>
              </a:rPr>
              <a:t>Configure the TMP006		</a:t>
            </a:r>
            <a:r>
              <a:rPr lang="en-US" sz="1800" b="0" dirty="0" smtClean="0">
                <a:solidFill>
                  <a:srgbClr val="0070C0"/>
                </a:solidFill>
              </a:rPr>
              <a:t>TMP006ReadModifyWrite()</a:t>
            </a:r>
            <a:r>
              <a:rPr lang="en-US" sz="1800" b="0" dirty="0" smtClean="0">
                <a:solidFill>
                  <a:schemeClr val="dk1"/>
                </a:solidFill>
              </a:rPr>
              <a:t>	</a:t>
            </a:r>
          </a:p>
          <a:p>
            <a:pPr marL="342900" indent="-342900" algn="l">
              <a:buClr>
                <a:schemeClr val="tx2"/>
              </a:buClr>
              <a:buSzPct val="75000"/>
              <a:buFont typeface="Wingdings"/>
              <a:buChar char=""/>
            </a:pPr>
            <a:r>
              <a:rPr lang="en-US" sz="1800" b="0" dirty="0" smtClean="0">
                <a:solidFill>
                  <a:schemeClr val="dk1"/>
                </a:solidFill>
              </a:rPr>
              <a:t>Read data from the TMP006	</a:t>
            </a:r>
            <a:r>
              <a:rPr lang="en-US" sz="1800" b="0" dirty="0" smtClean="0">
                <a:solidFill>
                  <a:srgbClr val="0070C0"/>
                </a:solidFill>
              </a:rPr>
              <a:t>TMP006DataRead()</a:t>
            </a:r>
          </a:p>
          <a:p>
            <a:pPr marL="342900" indent="-342900" algn="l">
              <a:buClr>
                <a:schemeClr val="tx2"/>
              </a:buClr>
              <a:buSzPct val="75000"/>
              <a:buFont typeface="Wingdings"/>
              <a:buChar char=""/>
            </a:pPr>
            <a:r>
              <a:rPr lang="en-US" sz="1800" b="0" dirty="0" smtClean="0">
                <a:solidFill>
                  <a:schemeClr val="dk1"/>
                </a:solidFill>
              </a:rPr>
              <a:t>Convert data into temperature 	</a:t>
            </a:r>
            <a:r>
              <a:rPr lang="en-US" sz="1800" b="0" dirty="0" smtClean="0">
                <a:solidFill>
                  <a:srgbClr val="0070C0"/>
                </a:solidFill>
              </a:rPr>
              <a:t>TMP006DataTemperatureGetFloat()</a:t>
            </a:r>
            <a:endParaRPr lang="en-US" sz="1800" dirty="0" smtClean="0">
              <a:solidFill>
                <a:srgbClr val="0070C0"/>
              </a:solidFill>
              <a:effectLst/>
            </a:endParaRPr>
          </a:p>
        </p:txBody>
      </p:sp>
      <p:sp>
        <p:nvSpPr>
          <p:cNvPr id="7" name="Rectangle 6"/>
          <p:cNvSpPr/>
          <p:nvPr/>
        </p:nvSpPr>
        <p:spPr>
          <a:xfrm>
            <a:off x="267663" y="990600"/>
            <a:ext cx="8572500" cy="895630"/>
          </a:xfrm>
          <a:prstGeom prst="rect">
            <a:avLst/>
          </a:prstGeom>
        </p:spPr>
        <p:txBody>
          <a:bodyPr wrap="square">
            <a:spAutoFit/>
          </a:bodyPr>
          <a:lstStyle/>
          <a:p>
            <a:pPr lvl="0" algn="l"/>
            <a:r>
              <a:rPr lang="en-US" sz="1800" dirty="0">
                <a:solidFill>
                  <a:srgbClr val="000000"/>
                </a:solidFill>
              </a:rPr>
              <a:t>The Sensor library is a </a:t>
            </a:r>
            <a:r>
              <a:rPr lang="en-US" sz="1800" dirty="0" smtClean="0">
                <a:solidFill>
                  <a:srgbClr val="000000"/>
                </a:solidFill>
              </a:rPr>
              <a:t>consistent </a:t>
            </a:r>
            <a:r>
              <a:rPr lang="en-US" sz="1800" dirty="0">
                <a:solidFill>
                  <a:srgbClr val="000000"/>
                </a:solidFill>
              </a:rPr>
              <a:t>API with this general flow for all </a:t>
            </a:r>
            <a:r>
              <a:rPr lang="en-US" sz="1800" dirty="0" smtClean="0">
                <a:solidFill>
                  <a:srgbClr val="000000"/>
                </a:solidFill>
              </a:rPr>
              <a:t>sensors</a:t>
            </a:r>
          </a:p>
          <a:p>
            <a:pPr lvl="0" algn="l"/>
            <a:r>
              <a:rPr lang="en-US" sz="1800" dirty="0" smtClean="0">
                <a:solidFill>
                  <a:srgbClr val="000000"/>
                </a:solidFill>
              </a:rPr>
              <a:t> </a:t>
            </a:r>
            <a:br>
              <a:rPr lang="en-US" sz="1800" dirty="0" smtClean="0">
                <a:solidFill>
                  <a:srgbClr val="000000"/>
                </a:solidFill>
              </a:rPr>
            </a:br>
            <a:r>
              <a:rPr lang="en-US" sz="1800" dirty="0" smtClean="0">
                <a:solidFill>
                  <a:srgbClr val="000000"/>
                </a:solidFill>
              </a:rPr>
              <a:t>It’s </a:t>
            </a:r>
            <a:r>
              <a:rPr lang="en-US" sz="1800" dirty="0">
                <a:solidFill>
                  <a:srgbClr val="000000"/>
                </a:solidFill>
              </a:rPr>
              <a:t>easy to leverage the library for </a:t>
            </a:r>
            <a:r>
              <a:rPr lang="en-US" sz="1800" dirty="0" smtClean="0">
                <a:solidFill>
                  <a:srgbClr val="000000"/>
                </a:solidFill>
              </a:rPr>
              <a:t>custom </a:t>
            </a:r>
            <a:r>
              <a:rPr lang="en-US" sz="1800" dirty="0">
                <a:solidFill>
                  <a:schemeClr val="dk1"/>
                </a:solidFill>
              </a:rPr>
              <a:t>I</a:t>
            </a:r>
            <a:r>
              <a:rPr lang="en-US" sz="1800" baseline="30000" dirty="0">
                <a:solidFill>
                  <a:schemeClr val="dk1"/>
                </a:solidFill>
              </a:rPr>
              <a:t>2</a:t>
            </a:r>
            <a:r>
              <a:rPr lang="en-US" sz="1800" dirty="0">
                <a:solidFill>
                  <a:schemeClr val="dk1"/>
                </a:solidFill>
              </a:rPr>
              <a:t>C</a:t>
            </a:r>
            <a:r>
              <a:rPr lang="en-US" sz="1800" dirty="0" smtClean="0">
                <a:solidFill>
                  <a:srgbClr val="000000"/>
                </a:solidFill>
              </a:rPr>
              <a:t> sensors</a:t>
            </a:r>
            <a:endParaRPr lang="en-US" sz="1800" dirty="0">
              <a:solidFill>
                <a:srgbClr val="000000"/>
              </a:solidFill>
            </a:endParaRPr>
          </a:p>
        </p:txBody>
      </p:sp>
    </p:spTree>
    <p:extLst>
      <p:ext uri="{BB962C8B-B14F-4D97-AF65-F5344CB8AC3E}">
        <p14:creationId xmlns:p14="http://schemas.microsoft.com/office/powerpoint/2010/main" val="21252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TivaWare</a:t>
            </a:r>
            <a:r>
              <a:rPr lang="en-US" dirty="0" smtClean="0"/>
              <a:t>™ Sensor Hub Examples</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err="1" smtClean="0"/>
              <a:t>airmouse</a:t>
            </a:r>
            <a:endParaRPr lang="en-US" sz="2000" dirty="0" smtClean="0"/>
          </a:p>
          <a:p>
            <a:pPr lvl="1"/>
            <a:r>
              <a:rPr lang="en-US" sz="1600" b="0" dirty="0" smtClean="0"/>
              <a:t>fuses motion data into mouse and keyboard events</a:t>
            </a:r>
          </a:p>
          <a:p>
            <a:pPr marL="0" indent="0">
              <a:buNone/>
            </a:pPr>
            <a:r>
              <a:rPr lang="en-US" sz="2000" dirty="0" smtClean="0"/>
              <a:t>compdcm_mpu9150</a:t>
            </a:r>
          </a:p>
          <a:p>
            <a:pPr lvl="1"/>
            <a:r>
              <a:rPr lang="en-US" sz="1600" b="0" dirty="0" smtClean="0"/>
              <a:t>basic data gathering from the MPU-9150</a:t>
            </a:r>
          </a:p>
          <a:p>
            <a:pPr marL="0" indent="0">
              <a:buNone/>
            </a:pPr>
            <a:r>
              <a:rPr lang="en-US" sz="2000" dirty="0"/>
              <a:t>d</a:t>
            </a:r>
            <a:r>
              <a:rPr lang="en-US" sz="2000" dirty="0" smtClean="0"/>
              <a:t>rivers</a:t>
            </a:r>
          </a:p>
          <a:p>
            <a:pPr lvl="1"/>
            <a:r>
              <a:rPr lang="en-US" sz="1600" b="0" dirty="0" smtClean="0"/>
              <a:t>for buttons and LEDs</a:t>
            </a:r>
          </a:p>
          <a:p>
            <a:pPr marL="0" indent="0">
              <a:buNone/>
            </a:pPr>
            <a:r>
              <a:rPr lang="en-US" sz="2000" dirty="0" smtClean="0"/>
              <a:t>humidity_sht21</a:t>
            </a:r>
            <a:endParaRPr lang="en-US" sz="2400" dirty="0" smtClean="0"/>
          </a:p>
          <a:p>
            <a:pPr lvl="1"/>
            <a:r>
              <a:rPr lang="en-US" sz="1600" b="0" dirty="0" smtClean="0"/>
              <a:t>periodic measurements of humidity</a:t>
            </a:r>
          </a:p>
          <a:p>
            <a:pPr marL="0" indent="0">
              <a:buNone/>
            </a:pPr>
            <a:r>
              <a:rPr lang="en-US" sz="2000" dirty="0" smtClean="0"/>
              <a:t>light_isl29023</a:t>
            </a:r>
          </a:p>
          <a:p>
            <a:pPr lvl="1"/>
            <a:r>
              <a:rPr lang="en-US" sz="1600" b="0" dirty="0" smtClean="0"/>
              <a:t>uses measurements of ambient visible and IR light to control the “white” LED</a:t>
            </a:r>
          </a:p>
          <a:p>
            <a:pPr marL="0" indent="0">
              <a:buNone/>
            </a:pPr>
            <a:r>
              <a:rPr lang="en-US" sz="2000" dirty="0" smtClean="0"/>
              <a:t>pressure_bmp180</a:t>
            </a:r>
          </a:p>
          <a:p>
            <a:pPr lvl="1">
              <a:buFont typeface="Wingdings"/>
              <a:buChar char=""/>
            </a:pPr>
            <a:r>
              <a:rPr lang="en-US" sz="1600" b="0" dirty="0" smtClean="0"/>
              <a:t>periodic measurements of air pressure and temperature</a:t>
            </a:r>
          </a:p>
          <a:p>
            <a:pPr marL="0" indent="0">
              <a:buNone/>
            </a:pPr>
            <a:r>
              <a:rPr lang="en-US" sz="2000" dirty="0" smtClean="0"/>
              <a:t>temperature_tmp006</a:t>
            </a:r>
          </a:p>
          <a:p>
            <a:pPr lvl="1">
              <a:buFont typeface="Wingdings"/>
              <a:buChar char=""/>
            </a:pPr>
            <a:r>
              <a:rPr lang="en-US" sz="1600" b="0" dirty="0" smtClean="0"/>
              <a:t>periodic measurements of ambient and IR temperatures to calculate actual object temperature</a:t>
            </a:r>
            <a:endParaRPr lang="en-US" sz="1600" b="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14400"/>
            <a:ext cx="4320476" cy="2943757"/>
          </a:xfrm>
          <a:prstGeom prst="rect">
            <a:avLst/>
          </a:prstGeom>
        </p:spPr>
      </p:pic>
      <p:sp>
        <p:nvSpPr>
          <p:cNvPr id="5" name="Leading Question"/>
          <p:cNvSpPr txBox="1"/>
          <p:nvPr/>
        </p:nvSpPr>
        <p:spPr>
          <a:xfrm>
            <a:off x="8402348" y="6562045"/>
            <a:ext cx="418383"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Lab...</a:t>
            </a:r>
          </a:p>
        </p:txBody>
      </p:sp>
    </p:spTree>
    <p:extLst>
      <p:ext uri="{BB962C8B-B14F-4D97-AF65-F5344CB8AC3E}">
        <p14:creationId xmlns:p14="http://schemas.microsoft.com/office/powerpoint/2010/main" val="11182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3387" y="1492780"/>
            <a:ext cx="3864413" cy="4710098"/>
          </a:xfrm>
          <a:prstGeom prst="rect">
            <a:avLst/>
          </a:prstGeom>
        </p:spPr>
      </p:pic>
      <p:sp>
        <p:nvSpPr>
          <p:cNvPr id="20482" name="Rectangle 2"/>
          <p:cNvSpPr>
            <a:spLocks noGrp="1" noChangeArrowheads="1"/>
          </p:cNvSpPr>
          <p:nvPr>
            <p:ph type="title"/>
          </p:nvPr>
        </p:nvSpPr>
        <p:spPr/>
        <p:txBody>
          <a:bodyPr>
            <a:normAutofit/>
          </a:bodyPr>
          <a:lstStyle/>
          <a:p>
            <a:r>
              <a:rPr lang="en-US" dirty="0" smtClean="0">
                <a:solidFill>
                  <a:srgbClr val="FF0000"/>
                </a:solidFill>
              </a:rPr>
              <a:t>Lab 14b: Sensor Library Usage</a:t>
            </a:r>
          </a:p>
        </p:txBody>
      </p:sp>
      <p:sp>
        <p:nvSpPr>
          <p:cNvPr id="20484" name="Text Box 4"/>
          <p:cNvSpPr txBox="1">
            <a:spLocks noChangeArrowheads="1"/>
          </p:cNvSpPr>
          <p:nvPr/>
        </p:nvSpPr>
        <p:spPr bwMode="auto">
          <a:xfrm>
            <a:off x="228600" y="4327773"/>
            <a:ext cx="4714525" cy="1255728"/>
          </a:xfrm>
          <a:prstGeom prst="rect">
            <a:avLst/>
          </a:prstGeom>
          <a:noFill/>
          <a:ln w="12700" algn="ctr">
            <a:noFill/>
            <a:miter lim="800000"/>
            <a:headEnd/>
            <a:tailEnd/>
          </a:ln>
        </p:spPr>
        <p:txBody>
          <a:bodyPr wrap="square" anchorCtr="1">
            <a:spAutoFit/>
          </a:bodyPr>
          <a:lstStyle/>
          <a:p>
            <a:pPr marL="342900" indent="-342900" algn="l">
              <a:buClr>
                <a:schemeClr val="tx2"/>
              </a:buClr>
              <a:buSzPct val="75000"/>
              <a:buFont typeface="Wingdings" pitchFamily="2" charset="2"/>
              <a:buChar char="u"/>
            </a:pPr>
            <a:r>
              <a:rPr lang="en-US" sz="1800" b="0" dirty="0" smtClean="0"/>
              <a:t>Create a simple program to read the</a:t>
            </a:r>
            <a:br>
              <a:rPr lang="en-US" sz="1800" b="0" dirty="0" smtClean="0"/>
            </a:br>
            <a:r>
              <a:rPr lang="en-US" sz="1800" b="0" dirty="0" smtClean="0"/>
              <a:t>data from the ISL29023 light sensor</a:t>
            </a:r>
          </a:p>
          <a:p>
            <a:pPr marL="342900" indent="-342900" algn="l">
              <a:buClr>
                <a:schemeClr val="tx2"/>
              </a:buClr>
              <a:buSzPct val="75000"/>
              <a:buFont typeface="Wingdings" pitchFamily="2" charset="2"/>
              <a:buChar char="u"/>
            </a:pPr>
            <a:r>
              <a:rPr lang="en-US" sz="1800" b="0" dirty="0" smtClean="0"/>
              <a:t>Display the results in Code Composer</a:t>
            </a:r>
          </a:p>
          <a:p>
            <a:pPr marL="342900" indent="-342900" algn="l">
              <a:buClr>
                <a:schemeClr val="tx2"/>
              </a:buClr>
              <a:buSzPct val="75000"/>
              <a:buFont typeface="Wingdings" pitchFamily="2" charset="2"/>
              <a:buChar char="u"/>
            </a:pPr>
            <a:r>
              <a:rPr lang="en-US" sz="1800" b="0" dirty="0" smtClean="0"/>
              <a:t>Try out GUI Composer</a:t>
            </a:r>
            <a:endParaRPr lang="en-US" sz="1800" b="1" dirty="0"/>
          </a:p>
        </p:txBody>
      </p:sp>
      <p:sp>
        <p:nvSpPr>
          <p:cNvPr id="60" name="TextBox 59"/>
          <p:cNvSpPr txBox="1"/>
          <p:nvPr/>
        </p:nvSpPr>
        <p:spPr>
          <a:xfrm>
            <a:off x="5154260" y="1033046"/>
            <a:ext cx="2465740" cy="338554"/>
          </a:xfrm>
          <a:prstGeom prst="rect">
            <a:avLst/>
          </a:prstGeom>
          <a:noFill/>
        </p:spPr>
        <p:txBody>
          <a:bodyPr wrap="none" rtlCol="0" anchor="ctr" anchorCtr="1">
            <a:spAutoFit/>
          </a:bodyPr>
          <a:lstStyle/>
          <a:p>
            <a:r>
              <a:rPr lang="en-US" sz="2000" b="0" dirty="0" smtClean="0">
                <a:solidFill>
                  <a:schemeClr val="dk1"/>
                </a:solidFill>
                <a:effectLst/>
              </a:rPr>
              <a:t>USB Emulation Port</a:t>
            </a:r>
          </a:p>
        </p:txBody>
      </p:sp>
      <p:cxnSp>
        <p:nvCxnSpPr>
          <p:cNvPr id="58" name="Straight Arrow Connector 57"/>
          <p:cNvCxnSpPr/>
          <p:nvPr/>
        </p:nvCxnSpPr>
        <p:spPr bwMode="auto">
          <a:xfrm flipH="1">
            <a:off x="6395104" y="1371600"/>
            <a:ext cx="5696" cy="304800"/>
          </a:xfrm>
          <a:prstGeom prst="straightConnector1">
            <a:avLst/>
          </a:prstGeom>
          <a:solidFill>
            <a:schemeClr val="accent1"/>
          </a:solidFill>
          <a:ln w="38100" cap="flat" cmpd="sng" algn="ctr">
            <a:solidFill>
              <a:schemeClr val="tx1"/>
            </a:solidFill>
            <a:prstDash val="solid"/>
            <a:round/>
            <a:headEnd type="none" w="sm" len="sm"/>
            <a:tailEnd type="triangle" w="lg" len="med"/>
          </a:ln>
          <a:effectLst/>
        </p:spPr>
      </p:cxnSp>
      <p:pic>
        <p:nvPicPr>
          <p:cNvPr id="15" name="Picture 2" descr="\\DFLFS05.itg.ti.com\ausa-marketing\Images\Photos\Launchpad Sensor Hub Booster Pack\2013-02-25 Sensor Hub Booster Pack fl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990600"/>
            <a:ext cx="3685988" cy="2846164"/>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bwMode="auto">
          <a:xfrm>
            <a:off x="5095525" y="3048000"/>
            <a:ext cx="314675" cy="0"/>
          </a:xfrm>
          <a:prstGeom prst="straightConnector1">
            <a:avLst/>
          </a:prstGeom>
          <a:solidFill>
            <a:schemeClr val="accent1"/>
          </a:solidFill>
          <a:ln w="38100" cap="flat" cmpd="sng" algn="ctr">
            <a:solidFill>
              <a:schemeClr val="tx1"/>
            </a:solidFill>
            <a:prstDash val="solid"/>
            <a:round/>
            <a:headEnd type="none" w="sm" len="sm"/>
            <a:tailEnd type="triangle" w="lg" len="med"/>
          </a:ln>
          <a:effectLst/>
        </p:spPr>
      </p:cxnSp>
      <p:sp>
        <p:nvSpPr>
          <p:cNvPr id="21" name="TextBox 20"/>
          <p:cNvSpPr txBox="1"/>
          <p:nvPr/>
        </p:nvSpPr>
        <p:spPr>
          <a:xfrm>
            <a:off x="3949058" y="2632501"/>
            <a:ext cx="1322798" cy="830997"/>
          </a:xfrm>
          <a:prstGeom prst="rect">
            <a:avLst/>
          </a:prstGeom>
          <a:noFill/>
        </p:spPr>
        <p:txBody>
          <a:bodyPr wrap="none" rtlCol="0" anchor="ctr" anchorCtr="1">
            <a:spAutoFit/>
          </a:bodyPr>
          <a:lstStyle/>
          <a:p>
            <a:r>
              <a:rPr lang="en-US" sz="2000" b="0" dirty="0" smtClean="0">
                <a:solidFill>
                  <a:schemeClr val="dk1"/>
                </a:solidFill>
                <a:effectLst/>
              </a:rPr>
              <a:t>USB</a:t>
            </a:r>
            <a:br>
              <a:rPr lang="en-US" sz="2000" b="0" dirty="0" smtClean="0">
                <a:solidFill>
                  <a:schemeClr val="dk1"/>
                </a:solidFill>
                <a:effectLst/>
              </a:rPr>
            </a:br>
            <a:r>
              <a:rPr lang="en-US" b="0" dirty="0" smtClean="0">
                <a:solidFill>
                  <a:schemeClr val="dk1"/>
                </a:solidFill>
              </a:rPr>
              <a:t>H/D/OTG </a:t>
            </a:r>
            <a:r>
              <a:rPr lang="en-US" sz="2000" b="0" dirty="0" smtClean="0">
                <a:solidFill>
                  <a:schemeClr val="dk1"/>
                </a:solidFill>
                <a:effectLst/>
              </a:rPr>
              <a:t/>
            </a:r>
            <a:br>
              <a:rPr lang="en-US" sz="2000" b="0" dirty="0" smtClean="0">
                <a:solidFill>
                  <a:schemeClr val="dk1"/>
                </a:solidFill>
                <a:effectLst/>
              </a:rPr>
            </a:br>
            <a:r>
              <a:rPr lang="en-US" sz="2000" b="0" dirty="0" smtClean="0">
                <a:solidFill>
                  <a:schemeClr val="dk1"/>
                </a:solidFill>
                <a:effectLst/>
              </a:rPr>
              <a:t>Port</a:t>
            </a:r>
          </a:p>
        </p:txBody>
      </p:sp>
      <p:cxnSp>
        <p:nvCxnSpPr>
          <p:cNvPr id="10" name="Straight Arrow Connector 9"/>
          <p:cNvCxnSpPr/>
          <p:nvPr/>
        </p:nvCxnSpPr>
        <p:spPr bwMode="auto">
          <a:xfrm>
            <a:off x="5084937" y="2036719"/>
            <a:ext cx="314675" cy="0"/>
          </a:xfrm>
          <a:prstGeom prst="straightConnector1">
            <a:avLst/>
          </a:prstGeom>
          <a:solidFill>
            <a:schemeClr val="accent1"/>
          </a:solidFill>
          <a:ln w="38100" cap="flat" cmpd="sng" algn="ctr">
            <a:solidFill>
              <a:schemeClr val="tx1"/>
            </a:solidFill>
            <a:prstDash val="solid"/>
            <a:round/>
            <a:headEnd type="none" w="sm" len="sm"/>
            <a:tailEnd type="triangle" w="lg" len="med"/>
          </a:ln>
          <a:effectLst/>
        </p:spPr>
      </p:cxnSp>
      <p:sp>
        <p:nvSpPr>
          <p:cNvPr id="11" name="TextBox 10"/>
          <p:cNvSpPr txBox="1"/>
          <p:nvPr/>
        </p:nvSpPr>
        <p:spPr>
          <a:xfrm>
            <a:off x="4129227" y="1744331"/>
            <a:ext cx="941283" cy="584775"/>
          </a:xfrm>
          <a:prstGeom prst="rect">
            <a:avLst/>
          </a:prstGeom>
          <a:noFill/>
        </p:spPr>
        <p:txBody>
          <a:bodyPr wrap="none" rtlCol="0" anchor="ctr" anchorCtr="1">
            <a:spAutoFit/>
          </a:bodyPr>
          <a:lstStyle/>
          <a:p>
            <a:r>
              <a:rPr lang="en-US" sz="2000" b="0" dirty="0" smtClean="0">
                <a:solidFill>
                  <a:schemeClr val="dk1"/>
                </a:solidFill>
                <a:effectLst/>
              </a:rPr>
              <a:t>Power</a:t>
            </a:r>
            <a:br>
              <a:rPr lang="en-US" sz="2000" b="0" dirty="0" smtClean="0">
                <a:solidFill>
                  <a:schemeClr val="dk1"/>
                </a:solidFill>
                <a:effectLst/>
              </a:rPr>
            </a:br>
            <a:r>
              <a:rPr lang="en-US" sz="2000" b="0" dirty="0" smtClean="0">
                <a:solidFill>
                  <a:schemeClr val="dk1"/>
                </a:solidFill>
                <a:effectLst/>
              </a:rPr>
              <a:t>Switch</a:t>
            </a:r>
          </a:p>
        </p:txBody>
      </p:sp>
      <p:sp>
        <p:nvSpPr>
          <p:cNvPr id="12" name="TextBox 11"/>
          <p:cNvSpPr txBox="1"/>
          <p:nvPr/>
        </p:nvSpPr>
        <p:spPr>
          <a:xfrm>
            <a:off x="7924800" y="822768"/>
            <a:ext cx="925253" cy="584775"/>
          </a:xfrm>
          <a:prstGeom prst="rect">
            <a:avLst/>
          </a:prstGeom>
          <a:noFill/>
        </p:spPr>
        <p:txBody>
          <a:bodyPr wrap="none" rtlCol="0" anchor="ctr" anchorCtr="1">
            <a:spAutoFit/>
          </a:bodyPr>
          <a:lstStyle/>
          <a:p>
            <a:r>
              <a:rPr lang="en-US" sz="2000" b="0" dirty="0" smtClean="0">
                <a:solidFill>
                  <a:schemeClr val="dk1"/>
                </a:solidFill>
                <a:effectLst/>
              </a:rPr>
              <a:t>Reset</a:t>
            </a:r>
            <a:br>
              <a:rPr lang="en-US" sz="2000" b="0" dirty="0" smtClean="0">
                <a:solidFill>
                  <a:schemeClr val="dk1"/>
                </a:solidFill>
                <a:effectLst/>
              </a:rPr>
            </a:br>
            <a:r>
              <a:rPr lang="en-US" sz="2000" b="0" dirty="0" smtClean="0">
                <a:solidFill>
                  <a:schemeClr val="dk1"/>
                </a:solidFill>
                <a:effectLst/>
              </a:rPr>
              <a:t>Button</a:t>
            </a:r>
          </a:p>
        </p:txBody>
      </p:sp>
      <p:cxnSp>
        <p:nvCxnSpPr>
          <p:cNvPr id="13" name="Straight Arrow Connector 12"/>
          <p:cNvCxnSpPr/>
          <p:nvPr/>
        </p:nvCxnSpPr>
        <p:spPr bwMode="auto">
          <a:xfrm flipH="1">
            <a:off x="8382000" y="1391728"/>
            <a:ext cx="5696" cy="1351472"/>
          </a:xfrm>
          <a:prstGeom prst="straightConnector1">
            <a:avLst/>
          </a:prstGeom>
          <a:solidFill>
            <a:schemeClr val="accent1"/>
          </a:solidFill>
          <a:ln w="38100" cap="flat" cmpd="sng" algn="ctr">
            <a:solidFill>
              <a:schemeClr val="tx1"/>
            </a:solidFill>
            <a:prstDash val="solid"/>
            <a:round/>
            <a:headEnd type="none" w="sm" len="sm"/>
            <a:tailEnd type="triangle" w="lg" len="med"/>
          </a:ln>
          <a:effectLst/>
        </p:spPr>
      </p:cxnSp>
      <p:sp>
        <p:nvSpPr>
          <p:cNvPr id="14" name="Leading Question"/>
          <p:cNvSpPr txBox="1"/>
          <p:nvPr/>
        </p:nvSpPr>
        <p:spPr>
          <a:xfrm>
            <a:off x="8057702" y="6562045"/>
            <a:ext cx="76302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Agenda ...</a:t>
            </a:r>
          </a:p>
        </p:txBody>
      </p:sp>
    </p:spTree>
    <p:extLst>
      <p:ext uri="{BB962C8B-B14F-4D97-AF65-F5344CB8AC3E}">
        <p14:creationId xmlns:p14="http://schemas.microsoft.com/office/powerpoint/2010/main" val="24505640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Agenda</a:t>
            </a:r>
            <a:endParaRPr lang="en-US" dirty="0">
              <a:solidFill>
                <a:srgbClr val="FF0000"/>
              </a:solidFill>
            </a:endParaRPr>
          </a:p>
        </p:txBody>
      </p:sp>
      <p:sp>
        <p:nvSpPr>
          <p:cNvPr id="8" name="Leading Question"/>
          <p:cNvSpPr txBox="1"/>
          <p:nvPr/>
        </p:nvSpPr>
        <p:spPr>
          <a:xfrm>
            <a:off x="8019230" y="6562045"/>
            <a:ext cx="801501" cy="196977"/>
          </a:xfrm>
          <a:prstGeom prst="rect">
            <a:avLst/>
          </a:prstGeom>
          <a:noFill/>
        </p:spPr>
        <p:txBody>
          <a:bodyPr vert="horz" wrap="none" lIns="0" tIns="0" rIns="0" bIns="0" rtlCol="0" anchor="b" anchorCtr="0">
            <a:spAutoFit/>
          </a:bodyPr>
          <a:lstStyle/>
          <a:p>
            <a:pPr algn="r">
              <a:spcBef>
                <a:spcPct val="0"/>
              </a:spcBef>
            </a:pPr>
            <a:r>
              <a:rPr lang="en-US" sz="1600" b="0" dirty="0">
                <a:solidFill>
                  <a:srgbClr val="000000"/>
                </a:solidFill>
                <a:latin typeface="Arial Narrow"/>
              </a:rPr>
              <a:t>F</a:t>
            </a:r>
            <a:r>
              <a:rPr lang="en-US" sz="1600" b="0" dirty="0" smtClean="0">
                <a:solidFill>
                  <a:srgbClr val="000000"/>
                </a:solidFill>
                <a:latin typeface="Arial Narrow"/>
              </a:rPr>
              <a:t>eatures</a:t>
            </a:r>
            <a:r>
              <a:rPr lang="en-US" sz="1600" b="0" dirty="0" smtClean="0">
                <a:solidFill>
                  <a:srgbClr val="000000"/>
                </a:solidFill>
                <a:effectLst/>
                <a:latin typeface="Arial Narrow"/>
              </a:rPr>
              <a:t>...</a:t>
            </a:r>
          </a:p>
        </p:txBody>
      </p:sp>
      <p:sp>
        <p:nvSpPr>
          <p:cNvPr id="7" name="Rounded Rectangle 6"/>
          <p:cNvSpPr/>
          <p:nvPr/>
        </p:nvSpPr>
        <p:spPr bwMode="auto">
          <a:xfrm>
            <a:off x="3124200" y="5709625"/>
            <a:ext cx="762000" cy="310176"/>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3" name="Text Box 4"/>
          <p:cNvSpPr txBox="1">
            <a:spLocks noChangeArrowheads="1"/>
          </p:cNvSpPr>
          <p:nvPr/>
        </p:nvSpPr>
        <p:spPr bwMode="auto">
          <a:xfrm>
            <a:off x="152400" y="1060132"/>
            <a:ext cx="6705600" cy="5416868"/>
          </a:xfrm>
          <a:prstGeom prst="rect">
            <a:avLst/>
          </a:prstGeom>
          <a:noFill/>
          <a:ln w="25400" algn="ctr">
            <a:noFill/>
            <a:miter lim="800000"/>
            <a:headEnd/>
            <a:tailEnd/>
          </a:ln>
        </p:spPr>
        <p:txBody>
          <a:bodyPr wrap="square">
            <a:spAutoFit/>
          </a:bodyPr>
          <a:lstStyle/>
          <a:p>
            <a:pPr>
              <a:lnSpc>
                <a:spcPct val="60000"/>
              </a:lnSpc>
            </a:pPr>
            <a:r>
              <a:rPr lang="en-US" b="0" dirty="0">
                <a:solidFill>
                  <a:srgbClr val="000000"/>
                </a:solidFill>
              </a:rPr>
              <a:t>Introduction to </a:t>
            </a:r>
            <a:r>
              <a:rPr lang="en-US" b="0" dirty="0" smtClean="0">
                <a:solidFill>
                  <a:srgbClr val="000000"/>
                </a:solidFill>
              </a:rPr>
              <a:t>ARM</a:t>
            </a:r>
            <a:r>
              <a:rPr lang="en-US" b="0" baseline="30000" dirty="0" smtClean="0">
                <a:solidFill>
                  <a:srgbClr val="000000"/>
                </a:solidFill>
              </a:rPr>
              <a:t>®</a:t>
            </a:r>
            <a:r>
              <a:rPr lang="en-US" b="0" dirty="0" smtClean="0">
                <a:solidFill>
                  <a:srgbClr val="000000"/>
                </a:solidFill>
              </a:rPr>
              <a:t> Cortex™-M4F </a:t>
            </a:r>
            <a:r>
              <a:rPr lang="en-US" b="0" dirty="0">
                <a:solidFill>
                  <a:srgbClr val="000000"/>
                </a:solidFill>
              </a:rPr>
              <a:t>and Peripherals</a:t>
            </a:r>
          </a:p>
          <a:p>
            <a:pPr>
              <a:lnSpc>
                <a:spcPct val="60000"/>
              </a:lnSpc>
            </a:pPr>
            <a:r>
              <a:rPr lang="en-US" b="0" dirty="0">
                <a:solidFill>
                  <a:srgbClr val="000000"/>
                </a:solidFill>
              </a:rPr>
              <a:t>Code Composer Studio</a:t>
            </a:r>
          </a:p>
          <a:p>
            <a:pPr>
              <a:lnSpc>
                <a:spcPct val="60000"/>
              </a:lnSpc>
            </a:pPr>
            <a:r>
              <a:rPr lang="en-US" b="0" dirty="0">
                <a:solidFill>
                  <a:srgbClr val="000000"/>
                </a:solidFill>
              </a:rPr>
              <a:t>Introduction to </a:t>
            </a:r>
            <a:r>
              <a:rPr lang="en-US" b="0" dirty="0" smtClean="0">
                <a:solidFill>
                  <a:srgbClr val="000000"/>
                </a:solidFill>
              </a:rPr>
              <a:t>TivaWare™, Initialization </a:t>
            </a:r>
            <a:r>
              <a:rPr lang="en-US" b="0" dirty="0">
                <a:solidFill>
                  <a:srgbClr val="000000"/>
                </a:solidFill>
              </a:rPr>
              <a:t>and GPIO</a:t>
            </a:r>
          </a:p>
          <a:p>
            <a:pPr>
              <a:lnSpc>
                <a:spcPct val="60000"/>
              </a:lnSpc>
            </a:pPr>
            <a:r>
              <a:rPr lang="en-US" b="0" dirty="0" smtClean="0">
                <a:solidFill>
                  <a:srgbClr val="000000"/>
                </a:solidFill>
              </a:rPr>
              <a:t>Interrupts and the Timers</a:t>
            </a:r>
            <a:endParaRPr lang="en-US" b="0" dirty="0">
              <a:solidFill>
                <a:srgbClr val="000000"/>
              </a:solidFill>
            </a:endParaRPr>
          </a:p>
          <a:p>
            <a:pPr>
              <a:lnSpc>
                <a:spcPct val="60000"/>
              </a:lnSpc>
            </a:pPr>
            <a:r>
              <a:rPr lang="en-US" b="0" dirty="0" smtClean="0">
                <a:solidFill>
                  <a:srgbClr val="000000"/>
                </a:solidFill>
              </a:rPr>
              <a:t>ADC12</a:t>
            </a:r>
            <a:endParaRPr lang="en-US" b="0" dirty="0">
              <a:solidFill>
                <a:srgbClr val="000000"/>
              </a:solidFill>
            </a:endParaRPr>
          </a:p>
          <a:p>
            <a:pPr>
              <a:lnSpc>
                <a:spcPct val="60000"/>
              </a:lnSpc>
            </a:pPr>
            <a:r>
              <a:rPr lang="en-US" b="0" dirty="0" smtClean="0">
                <a:solidFill>
                  <a:srgbClr val="000000"/>
                </a:solidFill>
              </a:rPr>
              <a:t>Hibernation Module</a:t>
            </a:r>
          </a:p>
          <a:p>
            <a:pPr>
              <a:lnSpc>
                <a:spcPct val="60000"/>
              </a:lnSpc>
            </a:pPr>
            <a:r>
              <a:rPr lang="en-US" b="0" dirty="0" smtClean="0">
                <a:solidFill>
                  <a:srgbClr val="000000"/>
                </a:solidFill>
              </a:rPr>
              <a:t>USB</a:t>
            </a:r>
          </a:p>
          <a:p>
            <a:pPr>
              <a:lnSpc>
                <a:spcPct val="60000"/>
              </a:lnSpc>
            </a:pPr>
            <a:r>
              <a:rPr lang="en-US" b="0" dirty="0" smtClean="0">
                <a:solidFill>
                  <a:srgbClr val="000000"/>
                </a:solidFill>
              </a:rPr>
              <a:t>Memory</a:t>
            </a:r>
          </a:p>
          <a:p>
            <a:pPr>
              <a:lnSpc>
                <a:spcPct val="60000"/>
              </a:lnSpc>
            </a:pPr>
            <a:r>
              <a:rPr lang="en-US" b="0" dirty="0" smtClean="0">
                <a:solidFill>
                  <a:srgbClr val="000000"/>
                </a:solidFill>
              </a:rPr>
              <a:t>Floating-Point</a:t>
            </a:r>
          </a:p>
          <a:p>
            <a:pPr>
              <a:lnSpc>
                <a:spcPct val="60000"/>
              </a:lnSpc>
            </a:pPr>
            <a:r>
              <a:rPr lang="en-US" b="0" dirty="0" err="1" smtClean="0">
                <a:solidFill>
                  <a:srgbClr val="000000"/>
                </a:solidFill>
              </a:rPr>
              <a:t>BoosterPacks</a:t>
            </a:r>
            <a:r>
              <a:rPr lang="en-US" b="0" dirty="0" smtClean="0">
                <a:solidFill>
                  <a:srgbClr val="000000"/>
                </a:solidFill>
              </a:rPr>
              <a:t> and </a:t>
            </a:r>
            <a:r>
              <a:rPr lang="en-US" b="0" dirty="0" err="1" smtClean="0">
                <a:solidFill>
                  <a:srgbClr val="000000"/>
                </a:solidFill>
              </a:rPr>
              <a:t>grLib</a:t>
            </a:r>
            <a:endParaRPr lang="en-US" b="0" dirty="0" smtClean="0">
              <a:solidFill>
                <a:srgbClr val="000000"/>
              </a:solidFill>
            </a:endParaRPr>
          </a:p>
          <a:p>
            <a:pPr>
              <a:lnSpc>
                <a:spcPct val="60000"/>
              </a:lnSpc>
            </a:pPr>
            <a:r>
              <a:rPr lang="en-US" b="0" dirty="0" smtClean="0">
                <a:solidFill>
                  <a:srgbClr val="000000"/>
                </a:solidFill>
              </a:rPr>
              <a:t>Synchronous Serial Interface</a:t>
            </a:r>
          </a:p>
          <a:p>
            <a:pPr>
              <a:lnSpc>
                <a:spcPct val="60000"/>
              </a:lnSpc>
            </a:pPr>
            <a:r>
              <a:rPr lang="en-US" b="0" dirty="0" smtClean="0">
                <a:solidFill>
                  <a:srgbClr val="000000"/>
                </a:solidFill>
              </a:rPr>
              <a:t>UART</a:t>
            </a:r>
          </a:p>
          <a:p>
            <a:pPr>
              <a:lnSpc>
                <a:spcPct val="60000"/>
              </a:lnSpc>
            </a:pPr>
            <a:r>
              <a:rPr lang="en-US" b="0" dirty="0" smtClean="0">
                <a:solidFill>
                  <a:srgbClr val="000000"/>
                </a:solidFill>
              </a:rPr>
              <a:t>µDMA</a:t>
            </a:r>
          </a:p>
          <a:p>
            <a:pPr>
              <a:lnSpc>
                <a:spcPct val="60000"/>
              </a:lnSpc>
            </a:pPr>
            <a:r>
              <a:rPr lang="en-US" b="0" dirty="0" smtClean="0">
                <a:solidFill>
                  <a:srgbClr val="000000"/>
                </a:solidFill>
              </a:rPr>
              <a:t>Sensor Hub</a:t>
            </a:r>
          </a:p>
          <a:p>
            <a:pPr>
              <a:lnSpc>
                <a:spcPct val="60000"/>
              </a:lnSpc>
            </a:pPr>
            <a:r>
              <a:rPr lang="en-US" dirty="0" smtClean="0">
                <a:solidFill>
                  <a:srgbClr val="000000"/>
                </a:solidFill>
              </a:rPr>
              <a:t>PWM</a:t>
            </a:r>
            <a:endParaRPr lang="en-US" dirty="0">
              <a:solidFill>
                <a:srgbClr val="000000"/>
              </a:solidFill>
            </a:endParaRPr>
          </a:p>
          <a:p>
            <a:endParaRPr lang="en-US" dirty="0" smtClean="0">
              <a:solidFill>
                <a:srgbClr val="000000"/>
              </a:solidFill>
            </a:endParaRPr>
          </a:p>
        </p:txBody>
      </p:sp>
      <p:pic>
        <p:nvPicPr>
          <p:cNvPr id="12"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28800"/>
            <a:ext cx="3355291" cy="4090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44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7"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dirty="0" smtClean="0">
                <a:solidFill>
                  <a:schemeClr val="tx1"/>
                </a:solidFill>
              </a:rPr>
              <a:t>Pulse Width Modulation</a:t>
            </a:r>
          </a:p>
        </p:txBody>
      </p:sp>
      <p:sp>
        <p:nvSpPr>
          <p:cNvPr id="3" name="TextBox 2"/>
          <p:cNvSpPr txBox="1"/>
          <p:nvPr/>
        </p:nvSpPr>
        <p:spPr>
          <a:xfrm>
            <a:off x="495134" y="1143000"/>
            <a:ext cx="8127546" cy="1723549"/>
          </a:xfrm>
          <a:prstGeom prst="rect">
            <a:avLst/>
          </a:prstGeom>
          <a:noFill/>
        </p:spPr>
        <p:txBody>
          <a:bodyPr wrap="none" rtlCol="0">
            <a:spAutoFit/>
          </a:bodyPr>
          <a:lstStyle/>
          <a:p>
            <a:pPr algn="l">
              <a:buNone/>
            </a:pPr>
            <a:r>
              <a:rPr lang="en-US" dirty="0" smtClean="0">
                <a:effectLst/>
              </a:rPr>
              <a:t>Pulse Width Modulation (PWM) is a method of digitally encoding </a:t>
            </a:r>
            <a:br>
              <a:rPr lang="en-US" dirty="0" smtClean="0">
                <a:effectLst/>
              </a:rPr>
            </a:br>
            <a:r>
              <a:rPr lang="en-US" dirty="0" smtClean="0">
                <a:effectLst/>
              </a:rPr>
              <a:t>analog signal levels. High-resolution digital counters are used to </a:t>
            </a:r>
            <a:br>
              <a:rPr lang="en-US" dirty="0" smtClean="0">
                <a:effectLst/>
              </a:rPr>
            </a:br>
            <a:r>
              <a:rPr lang="en-US" dirty="0" smtClean="0">
                <a:effectLst/>
              </a:rPr>
              <a:t>generate a square wave of a given frequency, and the duty cycle </a:t>
            </a:r>
            <a:br>
              <a:rPr lang="en-US" dirty="0" smtClean="0">
                <a:effectLst/>
              </a:rPr>
            </a:br>
            <a:r>
              <a:rPr lang="en-US" dirty="0" smtClean="0">
                <a:effectLst/>
              </a:rPr>
              <a:t>of that square wave is modulated to encode the analog signal.</a:t>
            </a:r>
          </a:p>
          <a:p>
            <a:pPr algn="l">
              <a:buNone/>
            </a:pPr>
            <a:r>
              <a:rPr lang="en-US" dirty="0" smtClean="0">
                <a:effectLst/>
              </a:rPr>
              <a:t>Typical applications for PWM are switching power supplies, </a:t>
            </a:r>
            <a:br>
              <a:rPr lang="en-US" dirty="0" smtClean="0">
                <a:effectLst/>
              </a:rPr>
            </a:br>
            <a:r>
              <a:rPr lang="en-US" dirty="0" smtClean="0">
                <a:effectLst/>
              </a:rPr>
              <a:t>motor control, servo positioning and lighting control.</a:t>
            </a:r>
            <a:endParaRPr lang="en-US" dirty="0">
              <a:effectLst/>
            </a:endParaRPr>
          </a:p>
        </p:txBody>
      </p:sp>
      <p:pic>
        <p:nvPicPr>
          <p:cNvPr id="4" name="Picture 3" descr="4-29-2011 9-05-00 AM.png"/>
          <p:cNvPicPr>
            <a:picLocks noChangeAspect="1"/>
          </p:cNvPicPr>
          <p:nvPr/>
        </p:nvPicPr>
        <p:blipFill>
          <a:blip r:embed="rId3" cstate="print"/>
          <a:stretch>
            <a:fillRect/>
          </a:stretch>
        </p:blipFill>
        <p:spPr>
          <a:xfrm>
            <a:off x="304800" y="3886200"/>
            <a:ext cx="2152410" cy="1957048"/>
          </a:xfrm>
          <a:prstGeom prst="rect">
            <a:avLst/>
          </a:prstGeom>
        </p:spPr>
      </p:pic>
      <p:pic>
        <p:nvPicPr>
          <p:cNvPr id="5" name="Picture 4" descr="4-29-2011 9-04-08 AM.png"/>
          <p:cNvPicPr>
            <a:picLocks noChangeAspect="1"/>
          </p:cNvPicPr>
          <p:nvPr/>
        </p:nvPicPr>
        <p:blipFill>
          <a:blip r:embed="rId4" cstate="print"/>
          <a:stretch>
            <a:fillRect/>
          </a:stretch>
        </p:blipFill>
        <p:spPr>
          <a:xfrm>
            <a:off x="3124200" y="4114800"/>
            <a:ext cx="1552381" cy="1685714"/>
          </a:xfrm>
          <a:prstGeom prst="rect">
            <a:avLst/>
          </a:prstGeom>
        </p:spPr>
      </p:pic>
      <p:pic>
        <p:nvPicPr>
          <p:cNvPr id="6" name="Picture 5" descr="4-29-2011 9-03-06 AM.png"/>
          <p:cNvPicPr>
            <a:picLocks noChangeAspect="1"/>
          </p:cNvPicPr>
          <p:nvPr/>
        </p:nvPicPr>
        <p:blipFill>
          <a:blip r:embed="rId5" cstate="print"/>
          <a:stretch>
            <a:fillRect/>
          </a:stretch>
        </p:blipFill>
        <p:spPr>
          <a:xfrm>
            <a:off x="5645063" y="5194738"/>
            <a:ext cx="1483085" cy="1419067"/>
          </a:xfrm>
          <a:prstGeom prst="rect">
            <a:avLst/>
          </a:prstGeom>
        </p:spPr>
      </p:pic>
      <p:pic>
        <p:nvPicPr>
          <p:cNvPr id="7" name="Picture 6" descr="4-29-2011 9-02-29 AM.png"/>
          <p:cNvPicPr>
            <a:picLocks noChangeAspect="1"/>
          </p:cNvPicPr>
          <p:nvPr/>
        </p:nvPicPr>
        <p:blipFill>
          <a:blip r:embed="rId6" cstate="print"/>
          <a:stretch>
            <a:fillRect/>
          </a:stretch>
        </p:blipFill>
        <p:spPr>
          <a:xfrm>
            <a:off x="4724400" y="3657600"/>
            <a:ext cx="3847619" cy="1523810"/>
          </a:xfrm>
          <a:prstGeom prst="rect">
            <a:avLst/>
          </a:prstGeom>
        </p:spPr>
      </p:pic>
      <p:sp>
        <p:nvSpPr>
          <p:cNvPr id="9" name="Leading Question"/>
          <p:cNvSpPr txBox="1"/>
          <p:nvPr/>
        </p:nvSpPr>
        <p:spPr>
          <a:xfrm>
            <a:off x="6815375" y="6562045"/>
            <a:ext cx="2005356"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TM4C123GH6PM PWM …</a:t>
            </a:r>
            <a:endParaRPr lang="en-US" sz="1600" b="0" dirty="0" smtClean="0">
              <a:solidFill>
                <a:srgbClr val="000000"/>
              </a:solidFill>
              <a:effectLst/>
              <a:latin typeface="Arial Narrow"/>
            </a:endParaRPr>
          </a:p>
        </p:txBody>
      </p:sp>
    </p:spTree>
    <p:extLst>
      <p:ext uri="{BB962C8B-B14F-4D97-AF65-F5344CB8AC3E}">
        <p14:creationId xmlns:p14="http://schemas.microsoft.com/office/powerpoint/2010/main" val="42171963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228600" y="4038600"/>
            <a:ext cx="8382000" cy="2057400"/>
          </a:xfrm>
          <a:prstGeom prst="roundRect">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0" name="Rounded Rectangle 9"/>
          <p:cNvSpPr/>
          <p:nvPr/>
        </p:nvSpPr>
        <p:spPr bwMode="auto">
          <a:xfrm>
            <a:off x="234075" y="2209800"/>
            <a:ext cx="8382000" cy="17526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itle 1"/>
          <p:cNvSpPr>
            <a:spLocks noGrp="1"/>
          </p:cNvSpPr>
          <p:nvPr>
            <p:ph type="title"/>
          </p:nvPr>
        </p:nvSpPr>
        <p:spPr/>
        <p:txBody>
          <a:bodyPr/>
          <a:lstStyle/>
          <a:p>
            <a:r>
              <a:rPr lang="en-US" dirty="0" smtClean="0">
                <a:solidFill>
                  <a:schemeClr val="tx1"/>
                </a:solidFill>
              </a:rPr>
              <a:t>TM4C123GH6PM PWM</a:t>
            </a:r>
            <a:endParaRPr lang="en-US" dirty="0">
              <a:solidFill>
                <a:schemeClr val="tx1"/>
              </a:solidFill>
            </a:endParaRPr>
          </a:p>
        </p:txBody>
      </p:sp>
      <p:sp>
        <p:nvSpPr>
          <p:cNvPr id="3" name="TextBox 2"/>
          <p:cNvSpPr txBox="1"/>
          <p:nvPr/>
        </p:nvSpPr>
        <p:spPr>
          <a:xfrm>
            <a:off x="381000" y="2286000"/>
            <a:ext cx="8235075" cy="1434239"/>
          </a:xfrm>
          <a:prstGeom prst="rect">
            <a:avLst/>
          </a:prstGeom>
          <a:noFill/>
        </p:spPr>
        <p:txBody>
          <a:bodyPr wrap="none" rtlCol="0">
            <a:spAutoFit/>
          </a:bodyPr>
          <a:lstStyle/>
          <a:p>
            <a:pPr algn="l">
              <a:buNone/>
            </a:pPr>
            <a:r>
              <a:rPr lang="en-US" sz="2400" dirty="0" smtClean="0">
                <a:effectLst/>
              </a:rPr>
              <a:t>Each PWM </a:t>
            </a:r>
            <a:r>
              <a:rPr lang="en-US" sz="2400" dirty="0" smtClean="0">
                <a:solidFill>
                  <a:schemeClr val="tx2"/>
                </a:solidFill>
                <a:effectLst/>
              </a:rPr>
              <a:t>module</a:t>
            </a:r>
            <a:r>
              <a:rPr lang="en-US" sz="2400" dirty="0" smtClean="0">
                <a:effectLst/>
              </a:rPr>
              <a:t> consists of:</a:t>
            </a:r>
          </a:p>
          <a:p>
            <a:pPr algn="l">
              <a:buClr>
                <a:schemeClr val="tx2"/>
              </a:buClr>
              <a:buSzPct val="75000"/>
              <a:buFont typeface="Wingdings" pitchFamily="2" charset="2"/>
              <a:buChar char="u"/>
            </a:pPr>
            <a:r>
              <a:rPr lang="en-US" dirty="0">
                <a:effectLst/>
              </a:rPr>
              <a:t> </a:t>
            </a:r>
            <a:r>
              <a:rPr lang="en-US" sz="2000" dirty="0" smtClean="0">
                <a:effectLst/>
              </a:rPr>
              <a:t>Four PWM </a:t>
            </a:r>
            <a:r>
              <a:rPr lang="en-US" sz="2000" dirty="0" smtClean="0">
                <a:solidFill>
                  <a:schemeClr val="tx2"/>
                </a:solidFill>
                <a:effectLst/>
              </a:rPr>
              <a:t>generator</a:t>
            </a:r>
            <a:r>
              <a:rPr lang="en-US" sz="2000" dirty="0" smtClean="0">
                <a:effectLst/>
              </a:rPr>
              <a:t> blocks </a:t>
            </a:r>
          </a:p>
          <a:p>
            <a:pPr algn="l">
              <a:buClr>
                <a:schemeClr val="tx2"/>
              </a:buClr>
              <a:buSzPct val="75000"/>
              <a:buFont typeface="Wingdings" pitchFamily="2" charset="2"/>
              <a:buChar char="u"/>
            </a:pPr>
            <a:r>
              <a:rPr lang="en-US" sz="2000" dirty="0" smtClean="0">
                <a:effectLst/>
              </a:rPr>
              <a:t> A control block which determines the polarity of the signals and </a:t>
            </a:r>
            <a:br>
              <a:rPr lang="en-US" sz="2000" dirty="0" smtClean="0">
                <a:effectLst/>
              </a:rPr>
            </a:br>
            <a:r>
              <a:rPr lang="en-US" sz="2000" dirty="0" smtClean="0">
                <a:effectLst/>
              </a:rPr>
              <a:t>    which signals are passed to the pins</a:t>
            </a:r>
            <a:endParaRPr lang="en-US" sz="2000" dirty="0">
              <a:effectLst/>
            </a:endParaRPr>
          </a:p>
        </p:txBody>
      </p:sp>
      <p:sp>
        <p:nvSpPr>
          <p:cNvPr id="6" name="TextBox 5"/>
          <p:cNvSpPr txBox="1"/>
          <p:nvPr/>
        </p:nvSpPr>
        <p:spPr>
          <a:xfrm>
            <a:off x="381000" y="4191000"/>
            <a:ext cx="7943457" cy="1834348"/>
          </a:xfrm>
          <a:prstGeom prst="rect">
            <a:avLst/>
          </a:prstGeom>
          <a:noFill/>
        </p:spPr>
        <p:txBody>
          <a:bodyPr wrap="none" rtlCol="0">
            <a:spAutoFit/>
          </a:bodyPr>
          <a:lstStyle/>
          <a:p>
            <a:pPr marL="342900" indent="-342900" algn="l">
              <a:buClr>
                <a:schemeClr val="tx2"/>
              </a:buClr>
              <a:buSzPct val="75000"/>
            </a:pPr>
            <a:r>
              <a:rPr lang="en-US" sz="2400" dirty="0" smtClean="0">
                <a:effectLst/>
              </a:rPr>
              <a:t>Each PWM </a:t>
            </a:r>
            <a:r>
              <a:rPr lang="en-US" sz="2400" dirty="0" smtClean="0">
                <a:solidFill>
                  <a:schemeClr val="tx2"/>
                </a:solidFill>
                <a:effectLst/>
              </a:rPr>
              <a:t>generator</a:t>
            </a:r>
            <a:r>
              <a:rPr lang="en-US" sz="2400" dirty="0" smtClean="0">
                <a:effectLst/>
              </a:rPr>
              <a:t> block produces:</a:t>
            </a:r>
          </a:p>
          <a:p>
            <a:pPr marL="342900" indent="-342900" algn="l">
              <a:buClr>
                <a:schemeClr val="tx2"/>
              </a:buClr>
              <a:buSzPct val="75000"/>
              <a:buFont typeface="Wingdings"/>
              <a:buChar char=""/>
            </a:pPr>
            <a:r>
              <a:rPr lang="en-US" sz="2000" dirty="0" smtClean="0">
                <a:effectLst/>
              </a:rPr>
              <a:t>Two independent output signals of the same frequency or</a:t>
            </a:r>
          </a:p>
          <a:p>
            <a:pPr marL="342900" indent="-342900" algn="l">
              <a:buClr>
                <a:schemeClr val="tx2"/>
              </a:buClr>
              <a:buSzPct val="75000"/>
              <a:buFont typeface="Wingdings"/>
              <a:buChar char=""/>
            </a:pPr>
            <a:r>
              <a:rPr lang="en-US" dirty="0" smtClean="0"/>
              <a:t>A pair of c</a:t>
            </a:r>
            <a:r>
              <a:rPr lang="en-US" sz="2000" dirty="0" smtClean="0">
                <a:effectLst/>
              </a:rPr>
              <a:t>omplementary signals with dead-band generation </a:t>
            </a:r>
            <a:br>
              <a:rPr lang="en-US" sz="2000" dirty="0" smtClean="0">
                <a:effectLst/>
              </a:rPr>
            </a:br>
            <a:r>
              <a:rPr lang="en-US" sz="2000" dirty="0" smtClean="0">
                <a:effectLst/>
              </a:rPr>
              <a:t>(for </a:t>
            </a:r>
            <a:r>
              <a:rPr lang="en-US" dirty="0"/>
              <a:t>H-bridge circuit protection )</a:t>
            </a:r>
            <a:endParaRPr lang="en-US" sz="2000" dirty="0" smtClean="0">
              <a:effectLst/>
            </a:endParaRPr>
          </a:p>
          <a:p>
            <a:pPr marL="342900" indent="-342900" algn="l">
              <a:buClr>
                <a:schemeClr val="tx2"/>
              </a:buClr>
              <a:buSzPct val="75000"/>
              <a:buFont typeface="Wingdings"/>
              <a:buChar char=""/>
            </a:pPr>
            <a:r>
              <a:rPr lang="en-US" dirty="0" smtClean="0"/>
              <a:t>Eight outputs total</a:t>
            </a:r>
            <a:endParaRPr lang="en-US" sz="2000" dirty="0">
              <a:effectLst/>
            </a:endParaRPr>
          </a:p>
        </p:txBody>
      </p:sp>
      <p:sp>
        <p:nvSpPr>
          <p:cNvPr id="9" name="Leading Question"/>
          <p:cNvSpPr txBox="1"/>
          <p:nvPr/>
        </p:nvSpPr>
        <p:spPr>
          <a:xfrm>
            <a:off x="7349174" y="6562045"/>
            <a:ext cx="147155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Module Features …</a:t>
            </a:r>
            <a:endParaRPr lang="en-US" sz="1600" b="0" dirty="0" smtClean="0">
              <a:solidFill>
                <a:srgbClr val="000000"/>
              </a:solidFill>
              <a:effectLst/>
              <a:latin typeface="Arial Narrow"/>
            </a:endParaRPr>
          </a:p>
        </p:txBody>
      </p:sp>
      <p:sp>
        <p:nvSpPr>
          <p:cNvPr id="8" name="Rounded Rectangle 7"/>
          <p:cNvSpPr/>
          <p:nvPr/>
        </p:nvSpPr>
        <p:spPr bwMode="auto">
          <a:xfrm>
            <a:off x="228600" y="1295400"/>
            <a:ext cx="8382000" cy="6858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2" name="TextBox 11"/>
          <p:cNvSpPr txBox="1"/>
          <p:nvPr/>
        </p:nvSpPr>
        <p:spPr>
          <a:xfrm>
            <a:off x="381000" y="1447800"/>
            <a:ext cx="6731330" cy="387798"/>
          </a:xfrm>
          <a:prstGeom prst="rect">
            <a:avLst/>
          </a:prstGeom>
          <a:noFill/>
        </p:spPr>
        <p:txBody>
          <a:bodyPr wrap="none" rtlCol="0">
            <a:spAutoFit/>
          </a:bodyPr>
          <a:lstStyle/>
          <a:p>
            <a:pPr algn="l">
              <a:buNone/>
            </a:pPr>
            <a:r>
              <a:rPr lang="en-US" sz="2400" dirty="0" smtClean="0">
                <a:effectLst/>
              </a:rPr>
              <a:t>The TM4C123GH6PM has two  PWM </a:t>
            </a:r>
            <a:r>
              <a:rPr lang="en-US" sz="2400" dirty="0" smtClean="0">
                <a:solidFill>
                  <a:schemeClr val="tx2"/>
                </a:solidFill>
                <a:effectLst/>
              </a:rPr>
              <a:t>modules</a:t>
            </a:r>
          </a:p>
        </p:txBody>
      </p:sp>
    </p:spTree>
    <p:extLst>
      <p:ext uri="{BB962C8B-B14F-4D97-AF65-F5344CB8AC3E}">
        <p14:creationId xmlns:p14="http://schemas.microsoft.com/office/powerpoint/2010/main" val="197137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419100" y="838200"/>
            <a:ext cx="8267700" cy="5257800"/>
          </a:xfrm>
          <a:prstGeom prst="roundRect">
            <a:avLst/>
          </a:prstGeom>
          <a:solidFill>
            <a:schemeClr val="accent4"/>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itle 1"/>
          <p:cNvSpPr>
            <a:spLocks noGrp="1"/>
          </p:cNvSpPr>
          <p:nvPr>
            <p:ph type="title"/>
          </p:nvPr>
        </p:nvSpPr>
        <p:spPr/>
        <p:txBody>
          <a:bodyPr/>
          <a:lstStyle/>
          <a:p>
            <a:r>
              <a:rPr lang="en-US" dirty="0" smtClean="0">
                <a:solidFill>
                  <a:schemeClr val="tx1"/>
                </a:solidFill>
              </a:rPr>
              <a:t>PWM Generator Features</a:t>
            </a:r>
            <a:endParaRPr lang="en-US" dirty="0">
              <a:solidFill>
                <a:schemeClr val="tx1"/>
              </a:solidFill>
            </a:endParaRPr>
          </a:p>
        </p:txBody>
      </p:sp>
      <p:sp>
        <p:nvSpPr>
          <p:cNvPr id="5" name="TextBox 4"/>
          <p:cNvSpPr txBox="1"/>
          <p:nvPr/>
        </p:nvSpPr>
        <p:spPr>
          <a:xfrm>
            <a:off x="739935" y="1041564"/>
            <a:ext cx="7681911" cy="4930581"/>
          </a:xfrm>
          <a:prstGeom prst="rect">
            <a:avLst/>
          </a:prstGeom>
          <a:noFill/>
        </p:spPr>
        <p:txBody>
          <a:bodyPr wrap="none" rtlCol="0" anchor="ctr" anchorCtr="1">
            <a:spAutoFit/>
          </a:bodyPr>
          <a:lstStyle/>
          <a:p>
            <a:pPr algn="l"/>
            <a:r>
              <a:rPr lang="en-US" sz="2400" dirty="0" smtClean="0"/>
              <a:t> One hardware fault input for low-latency shutdown</a:t>
            </a:r>
          </a:p>
          <a:p>
            <a:pPr algn="l"/>
            <a:r>
              <a:rPr lang="en-US" sz="2400" dirty="0" smtClean="0"/>
              <a:t> One 16-bit counter</a:t>
            </a:r>
          </a:p>
          <a:p>
            <a:pPr marL="800100" lvl="1" indent="-342900" algn="l">
              <a:buClr>
                <a:schemeClr val="tx2"/>
              </a:buClr>
              <a:buSzPct val="75000"/>
              <a:buFont typeface="Wingdings"/>
              <a:buChar char=""/>
            </a:pPr>
            <a:r>
              <a:rPr lang="en-US" sz="1800" b="0" dirty="0" smtClean="0"/>
              <a:t> Down or Up/Down count modes</a:t>
            </a:r>
          </a:p>
          <a:p>
            <a:pPr marL="800100" lvl="1" indent="-342900" algn="l">
              <a:buClr>
                <a:schemeClr val="tx2"/>
              </a:buClr>
              <a:buSzPct val="75000"/>
              <a:buFont typeface="Wingdings"/>
              <a:buChar char=""/>
            </a:pPr>
            <a:r>
              <a:rPr lang="en-US" sz="1800" b="0" dirty="0" smtClean="0"/>
              <a:t> Output frequency controlled by a 16-bit load value</a:t>
            </a:r>
          </a:p>
          <a:p>
            <a:pPr marL="800100" lvl="1" indent="-342900" algn="l">
              <a:buClr>
                <a:schemeClr val="tx2"/>
              </a:buClr>
              <a:buSzPct val="75000"/>
              <a:buFont typeface="Wingdings"/>
              <a:buChar char=""/>
            </a:pPr>
            <a:r>
              <a:rPr lang="en-US" sz="1800" b="0" dirty="0" smtClean="0"/>
              <a:t> Load value updates can be synchronized</a:t>
            </a:r>
          </a:p>
          <a:p>
            <a:pPr marL="800100" lvl="1" indent="-342900" algn="l">
              <a:buClr>
                <a:schemeClr val="tx2"/>
              </a:buClr>
              <a:buSzPct val="75000"/>
              <a:buFont typeface="Wingdings"/>
              <a:buChar char=""/>
            </a:pPr>
            <a:r>
              <a:rPr lang="en-US" sz="1800" b="0" dirty="0" smtClean="0"/>
              <a:t> Produces output signals at zero and load value</a:t>
            </a:r>
          </a:p>
          <a:p>
            <a:pPr algn="l"/>
            <a:r>
              <a:rPr lang="en-US" sz="2400" dirty="0" smtClean="0"/>
              <a:t> Two PWM comparators	</a:t>
            </a:r>
          </a:p>
          <a:p>
            <a:pPr marL="800100" lvl="1" indent="-342900" algn="l">
              <a:buClr>
                <a:schemeClr val="tx2"/>
              </a:buClr>
              <a:buSzPct val="75000"/>
              <a:buFont typeface="Wingdings"/>
              <a:buChar char=""/>
            </a:pPr>
            <a:r>
              <a:rPr lang="en-US" sz="1800" b="0" dirty="0" smtClean="0"/>
              <a:t> Comparator value updates can be synchronized</a:t>
            </a:r>
          </a:p>
          <a:p>
            <a:pPr marL="800100" lvl="1" indent="-342900" algn="l">
              <a:buClr>
                <a:schemeClr val="tx2"/>
              </a:buClr>
              <a:buSzPct val="75000"/>
              <a:buFont typeface="Wingdings"/>
              <a:buChar char=""/>
            </a:pPr>
            <a:r>
              <a:rPr lang="en-US" sz="1800" b="0" dirty="0" smtClean="0"/>
              <a:t> Produces output signals on match</a:t>
            </a:r>
          </a:p>
          <a:p>
            <a:pPr algn="l"/>
            <a:r>
              <a:rPr lang="en-US" sz="2400" dirty="0" smtClean="0"/>
              <a:t> PWM signal generator</a:t>
            </a:r>
          </a:p>
          <a:p>
            <a:pPr marL="800100" lvl="1" indent="-342900" algn="l">
              <a:buClr>
                <a:schemeClr val="tx2"/>
              </a:buClr>
              <a:buSzPct val="75000"/>
              <a:buFont typeface="Wingdings"/>
              <a:buChar char=""/>
            </a:pPr>
            <a:r>
              <a:rPr lang="en-US" sz="1800" b="0" dirty="0" smtClean="0"/>
              <a:t> Output PWM signal is constructed based on actions taken as a </a:t>
            </a:r>
            <a:br>
              <a:rPr lang="en-US" sz="1800" b="0" dirty="0" smtClean="0"/>
            </a:br>
            <a:r>
              <a:rPr lang="en-US" sz="1800" b="0" dirty="0" smtClean="0"/>
              <a:t>    result of the counter and PWM comparator output signals</a:t>
            </a:r>
          </a:p>
          <a:p>
            <a:pPr marL="800100" lvl="1" indent="-342900" algn="l">
              <a:buClr>
                <a:schemeClr val="tx2"/>
              </a:buClr>
              <a:buSzPct val="75000"/>
              <a:buFont typeface="Wingdings"/>
              <a:buChar char=""/>
            </a:pPr>
            <a:r>
              <a:rPr lang="en-US" sz="1800" b="0" dirty="0" smtClean="0"/>
              <a:t> Produces two independent PWM signals</a:t>
            </a:r>
          </a:p>
        </p:txBody>
      </p:sp>
      <p:pic>
        <p:nvPicPr>
          <p:cNvPr id="6" name="Picture 5" descr="5-2-2011 3-44-44 PM.png"/>
          <p:cNvPicPr>
            <a:picLocks noChangeAspect="1"/>
          </p:cNvPicPr>
          <p:nvPr/>
        </p:nvPicPr>
        <p:blipFill>
          <a:blip r:embed="rId3" cstate="print"/>
          <a:stretch>
            <a:fillRect/>
          </a:stretch>
        </p:blipFill>
        <p:spPr>
          <a:xfrm>
            <a:off x="6781800" y="2667000"/>
            <a:ext cx="2173446" cy="1071912"/>
          </a:xfrm>
          <a:prstGeom prst="rect">
            <a:avLst/>
          </a:prstGeom>
        </p:spPr>
      </p:pic>
    </p:spTree>
    <p:extLst>
      <p:ext uri="{BB962C8B-B14F-4D97-AF65-F5344CB8AC3E}">
        <p14:creationId xmlns:p14="http://schemas.microsoft.com/office/powerpoint/2010/main" val="2871340314"/>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152400" y="914400"/>
            <a:ext cx="8763000" cy="5105400"/>
          </a:xfrm>
          <a:prstGeom prst="roundRect">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itle 1"/>
          <p:cNvSpPr>
            <a:spLocks noGrp="1"/>
          </p:cNvSpPr>
          <p:nvPr>
            <p:ph type="title"/>
          </p:nvPr>
        </p:nvSpPr>
        <p:spPr/>
        <p:txBody>
          <a:bodyPr/>
          <a:lstStyle/>
          <a:p>
            <a:r>
              <a:rPr lang="en-US" dirty="0" smtClean="0">
                <a:solidFill>
                  <a:schemeClr val="tx1"/>
                </a:solidFill>
              </a:rPr>
              <a:t>PWM Generator Features (cont)</a:t>
            </a:r>
            <a:endParaRPr lang="en-US" dirty="0"/>
          </a:p>
        </p:txBody>
      </p:sp>
      <p:sp>
        <p:nvSpPr>
          <p:cNvPr id="3" name="TextBox 2"/>
          <p:cNvSpPr txBox="1"/>
          <p:nvPr/>
        </p:nvSpPr>
        <p:spPr>
          <a:xfrm>
            <a:off x="390195" y="1129331"/>
            <a:ext cx="7842211" cy="5072158"/>
          </a:xfrm>
          <a:prstGeom prst="rect">
            <a:avLst/>
          </a:prstGeom>
          <a:noFill/>
        </p:spPr>
        <p:txBody>
          <a:bodyPr wrap="none" rtlCol="0" anchor="ctr" anchorCtr="1">
            <a:spAutoFit/>
          </a:bodyPr>
          <a:lstStyle/>
          <a:p>
            <a:pPr algn="l"/>
            <a:r>
              <a:rPr lang="en-US" sz="2400" dirty="0" smtClean="0"/>
              <a:t> </a:t>
            </a:r>
            <a:r>
              <a:rPr lang="en-US" dirty="0" smtClean="0"/>
              <a:t>Dead-band generator</a:t>
            </a:r>
          </a:p>
          <a:p>
            <a:pPr marL="800100" lvl="1" indent="-342900" algn="l">
              <a:buClr>
                <a:schemeClr val="tx2"/>
              </a:buClr>
              <a:buSzPct val="75000"/>
              <a:buFont typeface="Wingdings"/>
              <a:buChar char=""/>
            </a:pPr>
            <a:r>
              <a:rPr lang="en-US" sz="1800" b="0" dirty="0" smtClean="0"/>
              <a:t>Produces two PWM signals with programmable dead-band delays </a:t>
            </a:r>
            <a:br>
              <a:rPr lang="en-US" sz="1800" b="0" dirty="0" smtClean="0"/>
            </a:br>
            <a:r>
              <a:rPr lang="en-US" sz="1800" b="0" dirty="0" smtClean="0"/>
              <a:t>suitable for driving a half-H bridge</a:t>
            </a:r>
          </a:p>
          <a:p>
            <a:pPr marL="800100" lvl="1" indent="-342900" algn="l">
              <a:buClr>
                <a:schemeClr val="tx2"/>
              </a:buClr>
              <a:buSzPct val="75000"/>
              <a:buFont typeface="Wingdings"/>
              <a:buChar char=""/>
            </a:pPr>
            <a:r>
              <a:rPr lang="en-US" sz="1800" b="0" dirty="0" smtClean="0"/>
              <a:t>Can be bypassed, leaving input PWM signals unmodified</a:t>
            </a:r>
          </a:p>
          <a:p>
            <a:pPr algn="l"/>
            <a:r>
              <a:rPr lang="en-US" sz="2400" dirty="0" smtClean="0"/>
              <a:t> </a:t>
            </a:r>
            <a:r>
              <a:rPr lang="en-US" dirty="0" smtClean="0"/>
              <a:t>Flexible output control block with:</a:t>
            </a:r>
          </a:p>
          <a:p>
            <a:pPr marL="800100" lvl="1" indent="-342900" algn="l">
              <a:buClr>
                <a:schemeClr val="tx2"/>
              </a:buClr>
              <a:buSzPct val="75000"/>
              <a:buFont typeface="Wingdings"/>
              <a:buChar char=""/>
            </a:pPr>
            <a:r>
              <a:rPr lang="en-US" sz="1800" b="0" dirty="0" smtClean="0"/>
              <a:t>PWM output enable of each PWM signal</a:t>
            </a:r>
          </a:p>
          <a:p>
            <a:pPr marL="800100" lvl="1" indent="-342900" algn="l">
              <a:buClr>
                <a:schemeClr val="tx2"/>
              </a:buClr>
              <a:buSzPct val="75000"/>
              <a:buFont typeface="Wingdings"/>
              <a:buChar char=""/>
            </a:pPr>
            <a:r>
              <a:rPr lang="en-US" sz="1800" b="0" dirty="0" smtClean="0"/>
              <a:t>Optional output inversion of each PWM signal (polarity control)</a:t>
            </a:r>
          </a:p>
          <a:p>
            <a:pPr marL="800100" lvl="1" indent="-342900" algn="l">
              <a:buClr>
                <a:schemeClr val="tx2"/>
              </a:buClr>
              <a:buSzPct val="75000"/>
              <a:buFont typeface="Wingdings"/>
              <a:buChar char=""/>
            </a:pPr>
            <a:r>
              <a:rPr lang="en-US" sz="1800" b="0" dirty="0" smtClean="0"/>
              <a:t>Optional fault handling for each PWM signal</a:t>
            </a:r>
          </a:p>
          <a:p>
            <a:pPr marL="800100" lvl="1" indent="-342900" algn="l">
              <a:buClr>
                <a:schemeClr val="tx2"/>
              </a:buClr>
              <a:buSzPct val="75000"/>
              <a:buFont typeface="Wingdings"/>
              <a:buChar char=""/>
            </a:pPr>
            <a:r>
              <a:rPr lang="en-US" sz="1800" b="0" dirty="0" smtClean="0"/>
              <a:t>Synchronization of timers in the PWM generator blocks</a:t>
            </a:r>
          </a:p>
          <a:p>
            <a:pPr marL="800100" lvl="1" indent="-342900" algn="l">
              <a:buClr>
                <a:schemeClr val="tx2"/>
              </a:buClr>
              <a:buSzPct val="75000"/>
              <a:buFont typeface="Wingdings"/>
              <a:buChar char=""/>
            </a:pPr>
            <a:r>
              <a:rPr lang="en-US" sz="1800" b="0" dirty="0" smtClean="0"/>
              <a:t>Synchronization of timer/comparator updates across the PWM </a:t>
            </a:r>
            <a:br>
              <a:rPr lang="en-US" sz="1800" b="0" dirty="0" smtClean="0"/>
            </a:br>
            <a:r>
              <a:rPr lang="en-US" sz="1800" b="0" dirty="0" smtClean="0"/>
              <a:t>generator blocks</a:t>
            </a:r>
          </a:p>
          <a:p>
            <a:pPr marL="800100" lvl="1" indent="-342900" algn="l">
              <a:buClr>
                <a:schemeClr val="tx2"/>
              </a:buClr>
              <a:buSzPct val="75000"/>
              <a:buFont typeface="Wingdings"/>
              <a:buChar char=""/>
            </a:pPr>
            <a:r>
              <a:rPr lang="en-US" sz="1800" b="0" dirty="0" smtClean="0"/>
              <a:t>Interrupt status summary of the PWM generator blocks</a:t>
            </a:r>
          </a:p>
          <a:p>
            <a:pPr algn="l"/>
            <a:r>
              <a:rPr lang="en-US" sz="2400" dirty="0" smtClean="0"/>
              <a:t> </a:t>
            </a:r>
            <a:r>
              <a:rPr lang="en-US" dirty="0" smtClean="0"/>
              <a:t>Can initiate an ADC sample sequence</a:t>
            </a:r>
            <a:endParaRPr lang="en-US" dirty="0" smtClean="0">
              <a:solidFill>
                <a:schemeClr val="dk1"/>
              </a:solidFill>
            </a:endParaRPr>
          </a:p>
          <a:p>
            <a:endParaRPr lang="en-US" dirty="0" smtClean="0">
              <a:solidFill>
                <a:schemeClr val="dk1"/>
              </a:solidFill>
              <a:effectLst/>
            </a:endParaRPr>
          </a:p>
        </p:txBody>
      </p:sp>
      <p:sp>
        <p:nvSpPr>
          <p:cNvPr id="9" name="Leading Question"/>
          <p:cNvSpPr txBox="1"/>
          <p:nvPr/>
        </p:nvSpPr>
        <p:spPr>
          <a:xfrm>
            <a:off x="7543137" y="6562045"/>
            <a:ext cx="127759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Block diagram …</a:t>
            </a:r>
            <a:endParaRPr lang="en-US" sz="1600" b="0" dirty="0" smtClean="0">
              <a:solidFill>
                <a:srgbClr val="000000"/>
              </a:solidFill>
              <a:effectLst/>
              <a:latin typeface="Arial Narrow"/>
            </a:endParaRPr>
          </a:p>
        </p:txBody>
      </p:sp>
    </p:spTree>
    <p:extLst>
      <p:ext uri="{BB962C8B-B14F-4D97-AF65-F5344CB8AC3E}">
        <p14:creationId xmlns:p14="http://schemas.microsoft.com/office/powerpoint/2010/main" val="844776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PWM Module Block Diagram</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528638" y="881063"/>
            <a:ext cx="8086725" cy="5095875"/>
          </a:xfrm>
          <a:prstGeom prst="rect">
            <a:avLst/>
          </a:prstGeom>
          <a:noFill/>
          <a:ln w="9525">
            <a:noFill/>
            <a:miter lim="800000"/>
            <a:headEnd/>
            <a:tailEnd/>
          </a:ln>
        </p:spPr>
      </p:pic>
    </p:spTree>
    <p:extLst>
      <p:ext uri="{BB962C8B-B14F-4D97-AF65-F5344CB8AC3E}">
        <p14:creationId xmlns:p14="http://schemas.microsoft.com/office/powerpoint/2010/main" val="2717498816"/>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PWM Generator Block Diagram</a:t>
            </a:r>
            <a:endParaRPr lang="en-US" dirty="0"/>
          </a:p>
        </p:txBody>
      </p:sp>
      <p:sp>
        <p:nvSpPr>
          <p:cNvPr id="7" name="Leading Question"/>
          <p:cNvSpPr txBox="1"/>
          <p:nvPr/>
        </p:nvSpPr>
        <p:spPr>
          <a:xfrm>
            <a:off x="8327006" y="6562045"/>
            <a:ext cx="493725"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Lab …</a:t>
            </a:r>
            <a:endParaRPr lang="en-US" sz="1600" b="0" dirty="0" smtClean="0">
              <a:solidFill>
                <a:srgbClr val="000000"/>
              </a:solidFill>
              <a:effectLst/>
              <a:latin typeface="Arial Narrow"/>
            </a:endParaRPr>
          </a:p>
        </p:txBody>
      </p:sp>
      <p:pic>
        <p:nvPicPr>
          <p:cNvPr id="2050" name="Picture 2"/>
          <p:cNvPicPr>
            <a:picLocks noChangeAspect="1" noChangeArrowheads="1"/>
          </p:cNvPicPr>
          <p:nvPr/>
        </p:nvPicPr>
        <p:blipFill>
          <a:blip r:embed="rId3" cstate="print"/>
          <a:srcRect/>
          <a:stretch>
            <a:fillRect/>
          </a:stretch>
        </p:blipFill>
        <p:spPr bwMode="auto">
          <a:xfrm>
            <a:off x="561975" y="1138238"/>
            <a:ext cx="8020050" cy="4581525"/>
          </a:xfrm>
          <a:prstGeom prst="rect">
            <a:avLst/>
          </a:prstGeom>
          <a:noFill/>
          <a:ln w="9525">
            <a:noFill/>
            <a:miter lim="800000"/>
            <a:headEnd/>
            <a:tailEnd/>
          </a:ln>
        </p:spPr>
      </p:pic>
    </p:spTree>
    <p:extLst>
      <p:ext uri="{BB962C8B-B14F-4D97-AF65-F5344CB8AC3E}">
        <p14:creationId xmlns:p14="http://schemas.microsoft.com/office/powerpoint/2010/main" val="631380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p:cNvSpPr/>
          <p:nvPr/>
        </p:nvSpPr>
        <p:spPr>
          <a:xfrm>
            <a:off x="231228" y="1205523"/>
            <a:ext cx="8607972" cy="4243754"/>
          </a:xfrm>
          <a:prstGeom prst="ellipse">
            <a:avLst/>
          </a:prstGeom>
          <a:gradFill flip="none" rotWithShape="1">
            <a:gsLst>
              <a:gs pos="0">
                <a:schemeClr val="bg2"/>
              </a:gs>
              <a:gs pos="50000">
                <a:schemeClr val="bg1">
                  <a:lumMod val="85000"/>
                </a:schemeClr>
              </a:gs>
              <a:gs pos="100000">
                <a:schemeClr val="bg1"/>
              </a:gs>
            </a:gsLst>
            <a:path path="circle">
              <a:fillToRect l="50000" t="50000" r="50000" b="50000"/>
            </a:path>
            <a:tileRect/>
          </a:gradFill>
          <a:ln>
            <a:solidFill>
              <a:schemeClr val="bg2">
                <a:lumMod val="20000"/>
                <a:lumOff val="80000"/>
              </a:schemeClr>
            </a:solidFill>
          </a:ln>
          <a:effectLst>
            <a:outerShdw blurRad="40000" dist="23000" dir="5400000" rotWithShape="0">
              <a:schemeClr val="bg1">
                <a:lumMod val="9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Rounded Rectangle 28"/>
          <p:cNvSpPr/>
          <p:nvPr/>
        </p:nvSpPr>
        <p:spPr>
          <a:xfrm>
            <a:off x="2999433" y="3708885"/>
            <a:ext cx="3121574" cy="1954924"/>
          </a:xfrm>
          <a:prstGeom prst="roundRect">
            <a:avLst/>
          </a:prstGeom>
          <a:solidFill>
            <a:srgbClr val="B2B2B2"/>
          </a:solidFill>
          <a:ln>
            <a:solidFill>
              <a:srgbClr val="000000"/>
            </a:solid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Rounded Rectangle 27"/>
          <p:cNvSpPr/>
          <p:nvPr/>
        </p:nvSpPr>
        <p:spPr>
          <a:xfrm>
            <a:off x="3120377" y="3838197"/>
            <a:ext cx="2869324" cy="1702676"/>
          </a:xfrm>
          <a:prstGeom prst="round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Rounded Rectangle 25"/>
          <p:cNvSpPr/>
          <p:nvPr/>
        </p:nvSpPr>
        <p:spPr>
          <a:xfrm>
            <a:off x="5417945" y="1256822"/>
            <a:ext cx="3121574" cy="1954924"/>
          </a:xfrm>
          <a:prstGeom prst="roundRect">
            <a:avLst/>
          </a:prstGeom>
          <a:solidFill>
            <a:schemeClr val="tx2"/>
          </a:solidFill>
          <a:ln>
            <a:solidFill>
              <a:schemeClr val="accent2"/>
            </a:solid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7" name="Rounded Rectangle 26"/>
          <p:cNvSpPr/>
          <p:nvPr/>
        </p:nvSpPr>
        <p:spPr>
          <a:xfrm>
            <a:off x="5523050" y="1370290"/>
            <a:ext cx="2869324" cy="1702676"/>
          </a:xfrm>
          <a:prstGeom prst="round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 name="Rounded Rectangle 24"/>
          <p:cNvSpPr/>
          <p:nvPr/>
        </p:nvSpPr>
        <p:spPr>
          <a:xfrm>
            <a:off x="599106" y="1251607"/>
            <a:ext cx="3121574" cy="1954924"/>
          </a:xfrm>
          <a:prstGeom prst="roundRect">
            <a:avLst/>
          </a:prstGeom>
          <a:solidFill>
            <a:srgbClr val="15B6CB"/>
          </a:solidFill>
          <a:ln>
            <a:solidFill>
              <a:schemeClr val="tx2"/>
            </a:solid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Rounded Rectangle 21"/>
          <p:cNvSpPr/>
          <p:nvPr/>
        </p:nvSpPr>
        <p:spPr>
          <a:xfrm>
            <a:off x="725230" y="1369410"/>
            <a:ext cx="2869324" cy="1702676"/>
          </a:xfrm>
          <a:prstGeom prst="round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9" name="Right Arrow 58"/>
          <p:cNvSpPr/>
          <p:nvPr/>
        </p:nvSpPr>
        <p:spPr>
          <a:xfrm rot="18318358">
            <a:off x="6259404" y="3606614"/>
            <a:ext cx="785294" cy="304800"/>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ight Arrow 59"/>
          <p:cNvSpPr/>
          <p:nvPr/>
        </p:nvSpPr>
        <p:spPr>
          <a:xfrm rot="14564805">
            <a:off x="2151259" y="3572471"/>
            <a:ext cx="748271" cy="304800"/>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p:nvSpPr>
        <p:spPr>
          <a:xfrm>
            <a:off x="838200" y="1713805"/>
            <a:ext cx="2514600" cy="1649682"/>
          </a:xfrm>
          <a:prstGeom prst="rect">
            <a:avLst/>
          </a:prstGeom>
        </p:spPr>
        <p:txBody>
          <a:bodyPr wrap="square">
            <a:spAutoFit/>
          </a:bodyPr>
          <a:lstStyle/>
          <a:p>
            <a:pPr marL="166688" lvl="1" indent="-166688" algn="l">
              <a:buFont typeface="Arial" pitchFamily="34" charset="0"/>
              <a:buChar char="•"/>
              <a:defRPr/>
            </a:pPr>
            <a:endParaRPr lang="en-US" sz="1200" dirty="0">
              <a:solidFill>
                <a:prstClr val="black"/>
              </a:solidFill>
            </a:endParaRPr>
          </a:p>
          <a:p>
            <a:pPr marL="166688" lvl="1" indent="-166688" algn="l">
              <a:spcAft>
                <a:spcPts val="400"/>
              </a:spcAft>
              <a:buFont typeface="Arial" pitchFamily="34" charset="0"/>
              <a:buChar char="•"/>
              <a:defRPr/>
            </a:pPr>
            <a:r>
              <a:rPr lang="en-US" sz="1200" dirty="0">
                <a:solidFill>
                  <a:prstClr val="black"/>
                </a:solidFill>
              </a:rPr>
              <a:t>High-level OS support </a:t>
            </a:r>
            <a:r>
              <a:rPr lang="en-US" sz="1200" dirty="0" smtClean="0">
                <a:solidFill>
                  <a:prstClr val="black"/>
                </a:solidFill>
              </a:rPr>
              <a:t>and</a:t>
            </a:r>
            <a:br>
              <a:rPr lang="en-US" sz="1200" dirty="0" smtClean="0">
                <a:solidFill>
                  <a:prstClr val="black"/>
                </a:solidFill>
              </a:rPr>
            </a:br>
            <a:r>
              <a:rPr lang="en-US" sz="1200" dirty="0" smtClean="0">
                <a:solidFill>
                  <a:prstClr val="black"/>
                </a:solidFill>
              </a:rPr>
              <a:t>TI-RTOS</a:t>
            </a:r>
            <a:endParaRPr lang="en-US" sz="1200" dirty="0">
              <a:solidFill>
                <a:prstClr val="black"/>
              </a:solidFill>
            </a:endParaRPr>
          </a:p>
          <a:p>
            <a:pPr marL="166688" lvl="1" indent="-166688" algn="l">
              <a:spcAft>
                <a:spcPts val="400"/>
              </a:spcAft>
              <a:buFont typeface="Arial" pitchFamily="34" charset="0"/>
              <a:buChar char="•"/>
              <a:defRPr/>
            </a:pPr>
            <a:r>
              <a:rPr lang="en-US" sz="1200" dirty="0">
                <a:solidFill>
                  <a:prstClr val="black"/>
                </a:solidFill>
              </a:rPr>
              <a:t>OS Independent support and TI-Wares software packages</a:t>
            </a:r>
          </a:p>
          <a:p>
            <a:pPr marL="166688" lvl="1" indent="-166688">
              <a:spcAft>
                <a:spcPts val="400"/>
              </a:spcAft>
              <a:buFont typeface="Arial" pitchFamily="34" charset="0"/>
              <a:buChar char="•"/>
              <a:defRPr/>
            </a:pPr>
            <a:endParaRPr lang="en-US" sz="1200" dirty="0">
              <a:solidFill>
                <a:prstClr val="black"/>
              </a:solidFill>
            </a:endParaRPr>
          </a:p>
          <a:p>
            <a:pPr marL="166688" lvl="1" indent="-166688">
              <a:spcAft>
                <a:spcPts val="400"/>
              </a:spcAft>
              <a:buFont typeface="Arial" pitchFamily="34" charset="0"/>
              <a:buChar char="•"/>
              <a:defRPr/>
            </a:pPr>
            <a:endParaRPr lang="en-US" sz="1200" dirty="0">
              <a:solidFill>
                <a:prstClr val="black"/>
              </a:solidFill>
            </a:endParaRPr>
          </a:p>
        </p:txBody>
      </p:sp>
      <p:sp>
        <p:nvSpPr>
          <p:cNvPr id="53" name="TextBox 52"/>
          <p:cNvSpPr txBox="1"/>
          <p:nvPr/>
        </p:nvSpPr>
        <p:spPr>
          <a:xfrm>
            <a:off x="796783" y="1461980"/>
            <a:ext cx="2732183" cy="369332"/>
          </a:xfrm>
          <a:prstGeom prst="rect">
            <a:avLst/>
          </a:prstGeom>
          <a:noFill/>
        </p:spPr>
        <p:txBody>
          <a:bodyPr wrap="square" rtlCol="0">
            <a:spAutoFit/>
          </a:bodyPr>
          <a:lstStyle/>
          <a:p>
            <a:pPr algn="ctr"/>
            <a:r>
              <a:rPr lang="en-US" b="1" dirty="0">
                <a:solidFill>
                  <a:srgbClr val="FF0000">
                    <a:lumMod val="50000"/>
                  </a:srgbClr>
                </a:solidFill>
              </a:rPr>
              <a:t> </a:t>
            </a:r>
            <a:r>
              <a:rPr lang="en-US" b="1" dirty="0" smtClean="0">
                <a:solidFill>
                  <a:srgbClr val="0083A9"/>
                </a:solidFill>
              </a:rPr>
              <a:t>Run-Time </a:t>
            </a:r>
            <a:r>
              <a:rPr lang="en-US" b="1" dirty="0">
                <a:solidFill>
                  <a:srgbClr val="0083A9"/>
                </a:solidFill>
              </a:rPr>
              <a:t>Software</a:t>
            </a:r>
          </a:p>
        </p:txBody>
      </p:sp>
      <p:sp>
        <p:nvSpPr>
          <p:cNvPr id="55" name="TextBox 54"/>
          <p:cNvSpPr txBox="1"/>
          <p:nvPr/>
        </p:nvSpPr>
        <p:spPr>
          <a:xfrm>
            <a:off x="5755213" y="1434207"/>
            <a:ext cx="2438400" cy="563231"/>
          </a:xfrm>
          <a:prstGeom prst="rect">
            <a:avLst/>
          </a:prstGeom>
          <a:noFill/>
        </p:spPr>
        <p:txBody>
          <a:bodyPr wrap="square" rtlCol="0">
            <a:spAutoFit/>
          </a:bodyPr>
          <a:lstStyle/>
          <a:p>
            <a:pPr algn="ctr">
              <a:lnSpc>
                <a:spcPct val="85000"/>
              </a:lnSpc>
            </a:pPr>
            <a:r>
              <a:rPr lang="en-US" b="1" dirty="0">
                <a:solidFill>
                  <a:srgbClr val="EE2C24"/>
                </a:solidFill>
              </a:rPr>
              <a:t>Development </a:t>
            </a:r>
            <a:br>
              <a:rPr lang="en-US" b="1" dirty="0">
                <a:solidFill>
                  <a:srgbClr val="EE2C24"/>
                </a:solidFill>
              </a:rPr>
            </a:br>
            <a:r>
              <a:rPr lang="en-US" b="1" dirty="0">
                <a:solidFill>
                  <a:srgbClr val="EE2C24"/>
                </a:solidFill>
              </a:rPr>
              <a:t>Tools</a:t>
            </a:r>
          </a:p>
        </p:txBody>
      </p:sp>
      <p:sp>
        <p:nvSpPr>
          <p:cNvPr id="57" name="Rectangle 56"/>
          <p:cNvSpPr/>
          <p:nvPr/>
        </p:nvSpPr>
        <p:spPr>
          <a:xfrm>
            <a:off x="3218042" y="4466413"/>
            <a:ext cx="2857500" cy="970522"/>
          </a:xfrm>
          <a:prstGeom prst="rect">
            <a:avLst/>
          </a:prstGeom>
        </p:spPr>
        <p:txBody>
          <a:bodyPr wrap="square">
            <a:spAutoFit/>
          </a:bodyPr>
          <a:lstStyle/>
          <a:p>
            <a:pPr marL="166688" lvl="1" indent="-166688" algn="l">
              <a:spcAft>
                <a:spcPts val="400"/>
              </a:spcAft>
              <a:buFont typeface="Arial" pitchFamily="34" charset="0"/>
              <a:buChar char="•"/>
              <a:defRPr/>
            </a:pPr>
            <a:r>
              <a:rPr lang="en-US" sz="1200" dirty="0">
                <a:solidFill>
                  <a:prstClr val="black"/>
                </a:solidFill>
              </a:rPr>
              <a:t>TI Design Network: off-the-shelf software, tools and services</a:t>
            </a:r>
          </a:p>
          <a:p>
            <a:pPr marL="166688" lvl="1" indent="-166688" algn="l">
              <a:spcAft>
                <a:spcPts val="400"/>
              </a:spcAft>
              <a:buFont typeface="Arial" pitchFamily="34" charset="0"/>
              <a:buChar char="•"/>
              <a:defRPr/>
            </a:pPr>
            <a:r>
              <a:rPr lang="en-US" sz="1200" dirty="0">
                <a:solidFill>
                  <a:prstClr val="black"/>
                </a:solidFill>
              </a:rPr>
              <a:t>Forums &amp; Wikis</a:t>
            </a:r>
          </a:p>
          <a:p>
            <a:pPr marL="166688" lvl="1" indent="-166688" algn="l">
              <a:spcAft>
                <a:spcPts val="400"/>
              </a:spcAft>
              <a:buFont typeface="Arial" pitchFamily="34" charset="0"/>
              <a:buChar char="•"/>
              <a:defRPr/>
            </a:pPr>
            <a:r>
              <a:rPr lang="en-US" sz="1200" dirty="0">
                <a:solidFill>
                  <a:prstClr val="black"/>
                </a:solidFill>
              </a:rPr>
              <a:t>In-person and online training</a:t>
            </a:r>
          </a:p>
        </p:txBody>
      </p:sp>
      <p:sp>
        <p:nvSpPr>
          <p:cNvPr id="58" name="TextBox 57"/>
          <p:cNvSpPr txBox="1"/>
          <p:nvPr/>
        </p:nvSpPr>
        <p:spPr>
          <a:xfrm>
            <a:off x="3309482" y="3906300"/>
            <a:ext cx="2438400" cy="563231"/>
          </a:xfrm>
          <a:prstGeom prst="rect">
            <a:avLst/>
          </a:prstGeom>
          <a:noFill/>
        </p:spPr>
        <p:txBody>
          <a:bodyPr wrap="square" rtlCol="0">
            <a:spAutoFit/>
          </a:bodyPr>
          <a:lstStyle/>
          <a:p>
            <a:pPr algn="ctr">
              <a:lnSpc>
                <a:spcPct val="85000"/>
              </a:lnSpc>
            </a:pPr>
            <a:r>
              <a:rPr lang="en-US" b="1" dirty="0">
                <a:solidFill>
                  <a:srgbClr val="808285"/>
                </a:solidFill>
              </a:rPr>
              <a:t>Support &amp; Community</a:t>
            </a:r>
          </a:p>
        </p:txBody>
      </p:sp>
      <p:sp>
        <p:nvSpPr>
          <p:cNvPr id="61" name="Right Arrow 60"/>
          <p:cNvSpPr/>
          <p:nvPr/>
        </p:nvSpPr>
        <p:spPr>
          <a:xfrm rot="10800000">
            <a:off x="4054461" y="1939198"/>
            <a:ext cx="905106" cy="304800"/>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5574634" y="2033095"/>
            <a:ext cx="2884303" cy="1118255"/>
          </a:xfrm>
          <a:prstGeom prst="rect">
            <a:avLst/>
          </a:prstGeom>
        </p:spPr>
        <p:txBody>
          <a:bodyPr wrap="square">
            <a:spAutoFit/>
          </a:bodyPr>
          <a:lstStyle/>
          <a:p>
            <a:pPr marL="166688" lvl="1" indent="-166688" algn="l">
              <a:spcAft>
                <a:spcPts val="400"/>
              </a:spcAft>
              <a:buFont typeface="Arial" pitchFamily="34" charset="0"/>
              <a:buChar char="•"/>
              <a:defRPr/>
            </a:pPr>
            <a:r>
              <a:rPr lang="en-US" sz="1200" dirty="0">
                <a:solidFill>
                  <a:prstClr val="black"/>
                </a:solidFill>
              </a:rPr>
              <a:t>CCStudio</a:t>
            </a:r>
            <a:r>
              <a:rPr lang="en-US" sz="1200" baseline="30000" dirty="0">
                <a:solidFill>
                  <a:prstClr val="black"/>
                </a:solidFill>
              </a:rPr>
              <a:t>™</a:t>
            </a:r>
            <a:r>
              <a:rPr lang="en-US" sz="1200" dirty="0">
                <a:solidFill>
                  <a:prstClr val="black"/>
                </a:solidFill>
              </a:rPr>
              <a:t> Integrated Development Environment (IDE) and other </a:t>
            </a:r>
            <a:r>
              <a:rPr lang="en-US" sz="1200" dirty="0" smtClean="0">
                <a:solidFill>
                  <a:prstClr val="black"/>
                </a:solidFill>
              </a:rPr>
              <a:t>IDEs</a:t>
            </a:r>
          </a:p>
          <a:p>
            <a:pPr marL="166688" lvl="1" indent="-166688" algn="l">
              <a:spcAft>
                <a:spcPts val="400"/>
              </a:spcAft>
              <a:buFont typeface="Arial" pitchFamily="34" charset="0"/>
              <a:buChar char="•"/>
              <a:defRPr/>
            </a:pPr>
            <a:r>
              <a:rPr lang="en-US" sz="1200" dirty="0" smtClean="0">
                <a:solidFill>
                  <a:prstClr val="black"/>
                </a:solidFill>
              </a:rPr>
              <a:t>Optimizing </a:t>
            </a:r>
            <a:r>
              <a:rPr lang="en-US" sz="1200" dirty="0">
                <a:solidFill>
                  <a:prstClr val="black"/>
                </a:solidFill>
              </a:rPr>
              <a:t>compilers</a:t>
            </a:r>
          </a:p>
          <a:p>
            <a:pPr marL="166688" lvl="1" indent="-166688">
              <a:spcAft>
                <a:spcPts val="400"/>
              </a:spcAft>
              <a:buFont typeface="Arial" pitchFamily="34" charset="0"/>
              <a:buChar char="•"/>
              <a:defRPr/>
            </a:pPr>
            <a:r>
              <a:rPr lang="en-US" sz="1200" dirty="0">
                <a:solidFill>
                  <a:prstClr val="black"/>
                </a:solidFill>
              </a:rPr>
              <a:t>Design Kits &amp; Evaluation Modules</a:t>
            </a:r>
          </a:p>
        </p:txBody>
      </p:sp>
      <p:sp>
        <p:nvSpPr>
          <p:cNvPr id="2" name="Title 1"/>
          <p:cNvSpPr>
            <a:spLocks noGrp="1"/>
          </p:cNvSpPr>
          <p:nvPr>
            <p:ph type="title"/>
          </p:nvPr>
        </p:nvSpPr>
        <p:spPr/>
        <p:txBody>
          <a:bodyPr/>
          <a:lstStyle/>
          <a:p>
            <a:r>
              <a:rPr lang="en-US" dirty="0" smtClean="0"/>
              <a:t>TI Software and Tools Ecosystem</a:t>
            </a:r>
            <a:endParaRPr lang="en-US" dirty="0"/>
          </a:p>
        </p:txBody>
      </p:sp>
      <p:sp>
        <p:nvSpPr>
          <p:cNvPr id="24" name="Leading Question"/>
          <p:cNvSpPr txBox="1"/>
          <p:nvPr/>
        </p:nvSpPr>
        <p:spPr>
          <a:xfrm>
            <a:off x="7165341" y="6562045"/>
            <a:ext cx="1655390"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Run-Time Software …</a:t>
            </a:r>
          </a:p>
        </p:txBody>
      </p:sp>
    </p:spTree>
    <p:extLst>
      <p:ext uri="{BB962C8B-B14F-4D97-AF65-F5344CB8AC3E}">
        <p14:creationId xmlns:p14="http://schemas.microsoft.com/office/powerpoint/2010/main" val="60497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n-US" dirty="0" smtClean="0">
                <a:solidFill>
                  <a:schemeClr val="tx1"/>
                </a:solidFill>
              </a:rPr>
              <a:t>Lab 15: PWM</a:t>
            </a:r>
          </a:p>
        </p:txBody>
      </p:sp>
      <p:sp>
        <p:nvSpPr>
          <p:cNvPr id="62" name="Leading Question"/>
          <p:cNvSpPr txBox="1"/>
          <p:nvPr/>
        </p:nvSpPr>
        <p:spPr>
          <a:xfrm>
            <a:off x="7994864" y="6562045"/>
            <a:ext cx="82586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Wrap-up ...</a:t>
            </a:r>
          </a:p>
        </p:txBody>
      </p:sp>
      <p:pic>
        <p:nvPicPr>
          <p:cNvPr id="1026" name="Picture 2" descr="https://encrypted-tbn2.gstatic.com/images?q=tbn:ANd9GcS9UlrRgGT7W0bb6EGoaN2uIyk9mtCro23Q4lLuBh-iPdlrq-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828" y="3280627"/>
            <a:ext cx="2232068" cy="14853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3387" y="1492780"/>
            <a:ext cx="3864413" cy="4710098"/>
          </a:xfrm>
          <a:prstGeom prst="rect">
            <a:avLst/>
          </a:prstGeom>
        </p:spPr>
      </p:pic>
      <p:cxnSp>
        <p:nvCxnSpPr>
          <p:cNvPr id="15" name="Straight Connector 14"/>
          <p:cNvCxnSpPr/>
          <p:nvPr/>
        </p:nvCxnSpPr>
        <p:spPr bwMode="auto">
          <a:xfrm flipH="1">
            <a:off x="3352800" y="1736926"/>
            <a:ext cx="1184367" cy="8709"/>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16" name="Straight Connector 15"/>
          <p:cNvCxnSpPr/>
          <p:nvPr/>
        </p:nvCxnSpPr>
        <p:spPr bwMode="auto">
          <a:xfrm>
            <a:off x="4525133" y="1326569"/>
            <a:ext cx="0" cy="410357"/>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17" name="Picture 10" descr="http://us.toshiba.com/images/showcase/products/satellite-a505-s6033-laptop.png"/>
          <p:cNvPicPr>
            <a:picLocks noChangeAspect="1" noChangeArrowheads="1"/>
          </p:cNvPicPr>
          <p:nvPr/>
        </p:nvPicPr>
        <p:blipFill>
          <a:blip r:embed="rId5" cstate="print"/>
          <a:srcRect/>
          <a:stretch>
            <a:fillRect/>
          </a:stretch>
        </p:blipFill>
        <p:spPr bwMode="auto">
          <a:xfrm>
            <a:off x="914400" y="1127326"/>
            <a:ext cx="3117464" cy="2153301"/>
          </a:xfrm>
          <a:prstGeom prst="rect">
            <a:avLst/>
          </a:prstGeom>
          <a:noFill/>
        </p:spPr>
      </p:pic>
      <p:sp>
        <p:nvSpPr>
          <p:cNvPr id="18" name="TextBox 17"/>
          <p:cNvSpPr txBox="1"/>
          <p:nvPr/>
        </p:nvSpPr>
        <p:spPr>
          <a:xfrm>
            <a:off x="3944507" y="941172"/>
            <a:ext cx="3294493" cy="338554"/>
          </a:xfrm>
          <a:prstGeom prst="rect">
            <a:avLst/>
          </a:prstGeom>
          <a:noFill/>
        </p:spPr>
        <p:txBody>
          <a:bodyPr wrap="none" rtlCol="0" anchor="ctr" anchorCtr="1">
            <a:spAutoFit/>
          </a:bodyPr>
          <a:lstStyle/>
          <a:p>
            <a:r>
              <a:rPr lang="en-US" sz="2000" b="0" dirty="0" smtClean="0">
                <a:solidFill>
                  <a:schemeClr val="dk1"/>
                </a:solidFill>
                <a:effectLst/>
              </a:rPr>
              <a:t>USB Emulation Connection</a:t>
            </a:r>
          </a:p>
        </p:txBody>
      </p:sp>
      <p:cxnSp>
        <p:nvCxnSpPr>
          <p:cNvPr id="19" name="Straight Arrow Connector 18"/>
          <p:cNvCxnSpPr/>
          <p:nvPr/>
        </p:nvCxnSpPr>
        <p:spPr bwMode="auto">
          <a:xfrm flipH="1">
            <a:off x="6400801" y="1326569"/>
            <a:ext cx="5696" cy="357578"/>
          </a:xfrm>
          <a:prstGeom prst="straightConnector1">
            <a:avLst/>
          </a:prstGeom>
          <a:solidFill>
            <a:schemeClr val="accent1"/>
          </a:solidFill>
          <a:ln w="25400" cap="flat" cmpd="sng" algn="ctr">
            <a:solidFill>
              <a:schemeClr val="tx1"/>
            </a:solidFill>
            <a:prstDash val="solid"/>
            <a:round/>
            <a:headEnd type="none" w="sm" len="sm"/>
            <a:tailEnd type="triangle" w="lg" len="med"/>
          </a:ln>
          <a:effectLst/>
        </p:spPr>
      </p:cxnSp>
      <p:cxnSp>
        <p:nvCxnSpPr>
          <p:cNvPr id="20" name="Straight Connector 19"/>
          <p:cNvCxnSpPr/>
          <p:nvPr/>
        </p:nvCxnSpPr>
        <p:spPr bwMode="auto">
          <a:xfrm>
            <a:off x="4512467" y="1326569"/>
            <a:ext cx="1894030" cy="0"/>
          </a:xfrm>
          <a:prstGeom prst="line">
            <a:avLst/>
          </a:prstGeom>
          <a:solidFill>
            <a:schemeClr val="accent1"/>
          </a:solidFill>
          <a:ln w="25400" cap="flat" cmpd="sng" algn="ctr">
            <a:solidFill>
              <a:schemeClr val="tx1"/>
            </a:solidFill>
            <a:prstDash val="solid"/>
            <a:round/>
            <a:headEnd type="none" w="sm" len="sm"/>
            <a:tailEnd type="none" w="sm" len="sm"/>
          </a:ln>
          <a:effectLst/>
        </p:spPr>
      </p:cxnSp>
      <p:sp>
        <p:nvSpPr>
          <p:cNvPr id="21" name="Text Box 4"/>
          <p:cNvSpPr txBox="1">
            <a:spLocks noChangeArrowheads="1"/>
          </p:cNvSpPr>
          <p:nvPr/>
        </p:nvSpPr>
        <p:spPr bwMode="auto">
          <a:xfrm>
            <a:off x="228600" y="4909471"/>
            <a:ext cx="4714525" cy="1615827"/>
          </a:xfrm>
          <a:prstGeom prst="rect">
            <a:avLst/>
          </a:prstGeom>
          <a:noFill/>
          <a:ln w="12700" algn="ctr">
            <a:noFill/>
            <a:miter lim="800000"/>
            <a:headEnd/>
            <a:tailEnd/>
          </a:ln>
        </p:spPr>
        <p:txBody>
          <a:bodyPr wrap="square" anchorCtr="1">
            <a:spAutoFit/>
          </a:bodyPr>
          <a:lstStyle/>
          <a:p>
            <a:pPr marL="342900" indent="-342900" algn="l">
              <a:buClr>
                <a:schemeClr val="tx2"/>
              </a:buClr>
              <a:buSzPct val="75000"/>
              <a:buFont typeface="Wingdings" pitchFamily="2" charset="2"/>
              <a:buChar char="u"/>
            </a:pPr>
            <a:r>
              <a:rPr lang="en-US" sz="1800" b="0" dirty="0" smtClean="0"/>
              <a:t>Configure the PWM outputs and frequency</a:t>
            </a:r>
          </a:p>
          <a:p>
            <a:pPr marL="342900" indent="-342900" algn="l">
              <a:buClr>
                <a:schemeClr val="tx2"/>
              </a:buClr>
              <a:buSzPct val="75000"/>
              <a:buFont typeface="Wingdings" pitchFamily="2" charset="2"/>
              <a:buChar char="u"/>
            </a:pPr>
            <a:r>
              <a:rPr lang="en-US" sz="1800" b="0" dirty="0" smtClean="0"/>
              <a:t>Add code to control a servo</a:t>
            </a:r>
          </a:p>
          <a:p>
            <a:pPr marL="342900" indent="-342900" algn="l">
              <a:buClr>
                <a:schemeClr val="tx2"/>
              </a:buClr>
              <a:buSzPct val="75000"/>
              <a:buFont typeface="Wingdings" pitchFamily="2" charset="2"/>
              <a:buChar char="u"/>
            </a:pPr>
            <a:r>
              <a:rPr lang="en-US" sz="1800" b="0" dirty="0" smtClean="0"/>
              <a:t>Connect the servo to the LaunchPad</a:t>
            </a:r>
          </a:p>
          <a:p>
            <a:pPr marL="342900" indent="-342900" algn="l">
              <a:buClr>
                <a:schemeClr val="tx2"/>
              </a:buClr>
              <a:buSzPct val="75000"/>
              <a:buFont typeface="Wingdings" pitchFamily="2" charset="2"/>
              <a:buChar char="u"/>
            </a:pPr>
            <a:r>
              <a:rPr lang="en-US" sz="1800" b="0" dirty="0" smtClean="0"/>
              <a:t>Test </a:t>
            </a:r>
            <a:endParaRPr lang="en-US" sz="1800" b="1" dirty="0"/>
          </a:p>
        </p:txBody>
      </p:sp>
      <p:cxnSp>
        <p:nvCxnSpPr>
          <p:cNvPr id="3" name="Straight Arrow Connector 2"/>
          <p:cNvCxnSpPr/>
          <p:nvPr/>
        </p:nvCxnSpPr>
        <p:spPr bwMode="auto">
          <a:xfrm flipH="1">
            <a:off x="3352800" y="3657600"/>
            <a:ext cx="1850587" cy="0"/>
          </a:xfrm>
          <a:prstGeom prst="straightConnector1">
            <a:avLst/>
          </a:prstGeom>
          <a:solidFill>
            <a:schemeClr val="accent1"/>
          </a:solidFill>
          <a:ln w="25400" cap="flat" cmpd="sng" algn="ctr">
            <a:solidFill>
              <a:schemeClr val="tx1"/>
            </a:solidFill>
            <a:prstDash val="solid"/>
            <a:round/>
            <a:headEnd type="none" w="sm" len="sm"/>
            <a:tailEnd type="triangle"/>
          </a:ln>
          <a:effectLst/>
        </p:spPr>
      </p:cxnSp>
      <p:sp>
        <p:nvSpPr>
          <p:cNvPr id="4" name="TextBox 3"/>
          <p:cNvSpPr txBox="1"/>
          <p:nvPr/>
        </p:nvSpPr>
        <p:spPr>
          <a:xfrm>
            <a:off x="3919324" y="3399816"/>
            <a:ext cx="728084" cy="338554"/>
          </a:xfrm>
          <a:prstGeom prst="rect">
            <a:avLst/>
          </a:prstGeom>
          <a:noFill/>
        </p:spPr>
        <p:txBody>
          <a:bodyPr wrap="none" rtlCol="0" anchor="ctr" anchorCtr="0">
            <a:spAutoFit/>
          </a:bodyPr>
          <a:lstStyle/>
          <a:p>
            <a:r>
              <a:rPr lang="en-US" b="0" dirty="0" smtClean="0">
                <a:solidFill>
                  <a:schemeClr val="dk1"/>
                </a:solidFill>
                <a:effectLst/>
              </a:rPr>
              <a:t>VCC</a:t>
            </a:r>
          </a:p>
        </p:txBody>
      </p:sp>
      <p:cxnSp>
        <p:nvCxnSpPr>
          <p:cNvPr id="24" name="Straight Arrow Connector 23"/>
          <p:cNvCxnSpPr/>
          <p:nvPr/>
        </p:nvCxnSpPr>
        <p:spPr bwMode="auto">
          <a:xfrm flipH="1">
            <a:off x="3352800" y="3957830"/>
            <a:ext cx="1850587" cy="0"/>
          </a:xfrm>
          <a:prstGeom prst="straightConnector1">
            <a:avLst/>
          </a:prstGeom>
          <a:solidFill>
            <a:schemeClr val="accent1"/>
          </a:solidFill>
          <a:ln w="25400" cap="flat" cmpd="sng" algn="ctr">
            <a:solidFill>
              <a:schemeClr val="tx1"/>
            </a:solidFill>
            <a:prstDash val="solid"/>
            <a:round/>
            <a:headEnd type="none" w="sm" len="sm"/>
            <a:tailEnd type="triangle"/>
          </a:ln>
          <a:effectLst/>
        </p:spPr>
      </p:cxnSp>
      <p:sp>
        <p:nvSpPr>
          <p:cNvPr id="25" name="TextBox 24"/>
          <p:cNvSpPr txBox="1"/>
          <p:nvPr/>
        </p:nvSpPr>
        <p:spPr>
          <a:xfrm>
            <a:off x="3905699" y="3700046"/>
            <a:ext cx="755335" cy="338554"/>
          </a:xfrm>
          <a:prstGeom prst="rect">
            <a:avLst/>
          </a:prstGeom>
          <a:noFill/>
        </p:spPr>
        <p:txBody>
          <a:bodyPr wrap="none" rtlCol="0" anchor="ctr" anchorCtr="0">
            <a:spAutoFit/>
          </a:bodyPr>
          <a:lstStyle/>
          <a:p>
            <a:r>
              <a:rPr lang="en-US" b="0" dirty="0" smtClean="0">
                <a:solidFill>
                  <a:schemeClr val="dk1"/>
                </a:solidFill>
              </a:rPr>
              <a:t>GND</a:t>
            </a:r>
            <a:endParaRPr lang="en-US" b="0" dirty="0" smtClean="0">
              <a:solidFill>
                <a:schemeClr val="dk1"/>
              </a:solidFill>
              <a:effectLst/>
            </a:endParaRPr>
          </a:p>
        </p:txBody>
      </p:sp>
      <p:cxnSp>
        <p:nvCxnSpPr>
          <p:cNvPr id="26" name="Straight Arrow Connector 25"/>
          <p:cNvCxnSpPr/>
          <p:nvPr/>
        </p:nvCxnSpPr>
        <p:spPr bwMode="auto">
          <a:xfrm flipH="1">
            <a:off x="3352800" y="4262630"/>
            <a:ext cx="1850587" cy="0"/>
          </a:xfrm>
          <a:prstGeom prst="straightConnector1">
            <a:avLst/>
          </a:prstGeom>
          <a:solidFill>
            <a:schemeClr val="accent1"/>
          </a:solidFill>
          <a:ln w="25400" cap="flat" cmpd="sng" algn="ctr">
            <a:solidFill>
              <a:schemeClr val="tx1"/>
            </a:solidFill>
            <a:prstDash val="solid"/>
            <a:round/>
            <a:headEnd type="none" w="sm" len="sm"/>
            <a:tailEnd type="triangle"/>
          </a:ln>
          <a:effectLst/>
        </p:spPr>
      </p:cxnSp>
      <p:sp>
        <p:nvSpPr>
          <p:cNvPr id="27" name="TextBox 26"/>
          <p:cNvSpPr txBox="1"/>
          <p:nvPr/>
        </p:nvSpPr>
        <p:spPr>
          <a:xfrm>
            <a:off x="3720553" y="4004846"/>
            <a:ext cx="1125629" cy="338554"/>
          </a:xfrm>
          <a:prstGeom prst="rect">
            <a:avLst/>
          </a:prstGeom>
          <a:noFill/>
        </p:spPr>
        <p:txBody>
          <a:bodyPr wrap="none" rtlCol="0" anchor="ctr" anchorCtr="0">
            <a:spAutoFit/>
          </a:bodyPr>
          <a:lstStyle/>
          <a:p>
            <a:r>
              <a:rPr lang="en-US" b="0" dirty="0" smtClean="0">
                <a:solidFill>
                  <a:schemeClr val="dk1"/>
                </a:solidFill>
              </a:rPr>
              <a:t>SIGNAL</a:t>
            </a:r>
            <a:endParaRPr lang="en-US" b="0" dirty="0" smtClean="0">
              <a:solidFill>
                <a:schemeClr val="dk1"/>
              </a:solidFill>
              <a:effectLst/>
            </a:endParaRPr>
          </a:p>
        </p:txBody>
      </p:sp>
    </p:spTree>
    <p:extLst>
      <p:ext uri="{BB962C8B-B14F-4D97-AF65-F5344CB8AC3E}">
        <p14:creationId xmlns:p14="http://schemas.microsoft.com/office/powerpoint/2010/main" val="1489393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152400" y="1295400"/>
            <a:ext cx="8763000" cy="3657600"/>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itle 1"/>
          <p:cNvSpPr>
            <a:spLocks noGrp="1"/>
          </p:cNvSpPr>
          <p:nvPr>
            <p:ph type="title"/>
          </p:nvPr>
        </p:nvSpPr>
        <p:spPr/>
        <p:txBody>
          <a:bodyPr/>
          <a:lstStyle/>
          <a:p>
            <a:r>
              <a:rPr lang="en-US" dirty="0" smtClean="0">
                <a:solidFill>
                  <a:schemeClr val="tx1"/>
                </a:solidFill>
              </a:rPr>
              <a:t>Thanks for Attending!</a:t>
            </a:r>
            <a:endParaRPr lang="en-US" dirty="0">
              <a:solidFill>
                <a:schemeClr val="tx1"/>
              </a:solidFill>
            </a:endParaRPr>
          </a:p>
        </p:txBody>
      </p:sp>
      <p:sp>
        <p:nvSpPr>
          <p:cNvPr id="3" name="Content Placeholder 2"/>
          <p:cNvSpPr>
            <a:spLocks noGrp="1"/>
          </p:cNvSpPr>
          <p:nvPr>
            <p:ph idx="1"/>
          </p:nvPr>
        </p:nvSpPr>
        <p:spPr>
          <a:xfrm>
            <a:off x="685800" y="1371600"/>
            <a:ext cx="8229600" cy="3581400"/>
          </a:xfrm>
        </p:spPr>
        <p:txBody>
          <a:bodyPr>
            <a:normAutofit fontScale="92500"/>
          </a:bodyPr>
          <a:lstStyle/>
          <a:p>
            <a:pPr>
              <a:buFont typeface="Wingdings"/>
              <a:buChar char=""/>
            </a:pPr>
            <a:r>
              <a:rPr lang="en-US" b="0" dirty="0" smtClean="0"/>
              <a:t> Make sure to take your LaunchPad boards, LCDs and workbooks with you</a:t>
            </a:r>
          </a:p>
          <a:p>
            <a:pPr>
              <a:buFont typeface="Wingdings"/>
              <a:buChar char=""/>
            </a:pPr>
            <a:r>
              <a:rPr lang="en-US" b="0" dirty="0" smtClean="0"/>
              <a:t> Please leave the TTO flash drives, meters and other instructor supplied hardware here</a:t>
            </a:r>
          </a:p>
          <a:p>
            <a:pPr>
              <a:buFont typeface="Wingdings"/>
              <a:buChar char=""/>
            </a:pPr>
            <a:r>
              <a:rPr lang="en-US" b="0" dirty="0" smtClean="0"/>
              <a:t> Please fill out the email survey when it arrives</a:t>
            </a:r>
          </a:p>
          <a:p>
            <a:pPr>
              <a:buFont typeface="Wingdings"/>
              <a:buChar char=""/>
            </a:pPr>
            <a:r>
              <a:rPr lang="en-US" b="0" dirty="0" smtClean="0"/>
              <a:t> Have safe trip home!</a:t>
            </a:r>
            <a:endParaRPr lang="en-US" b="0" dirty="0"/>
          </a:p>
        </p:txBody>
      </p:sp>
      <p:pic>
        <p:nvPicPr>
          <p:cNvPr id="6" name="Picture 5" descr="ti_stk_2c_pos_rgb_jpg.jpg"/>
          <p:cNvPicPr>
            <a:picLocks noChangeAspect="1"/>
          </p:cNvPicPr>
          <p:nvPr/>
        </p:nvPicPr>
        <p:blipFill>
          <a:blip r:embed="rId3" cstate="print"/>
          <a:stretch>
            <a:fillRect/>
          </a:stretch>
        </p:blipFill>
        <p:spPr>
          <a:xfrm>
            <a:off x="2286000" y="5040920"/>
            <a:ext cx="4745736" cy="1664680"/>
          </a:xfrm>
          <a:prstGeom prst="rect">
            <a:avLst/>
          </a:prstGeom>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6" name="Text Box 176"/>
          <p:cNvSpPr txBox="1">
            <a:spLocks noChangeArrowheads="1"/>
          </p:cNvSpPr>
          <p:nvPr/>
        </p:nvSpPr>
        <p:spPr bwMode="auto">
          <a:xfrm>
            <a:off x="955675" y="2116138"/>
            <a:ext cx="7212013" cy="2876550"/>
          </a:xfrm>
          <a:prstGeom prst="rect">
            <a:avLst/>
          </a:prstGeom>
          <a:noFill/>
          <a:ln w="12700">
            <a:noFill/>
            <a:miter lim="800000"/>
            <a:headEnd type="none" w="sm" len="sm"/>
            <a:tailEnd type="none" w="sm" len="sm"/>
          </a:ln>
          <a:effectLst/>
        </p:spPr>
        <p:txBody>
          <a:bodyPr>
            <a:spAutoFit/>
          </a:bodyPr>
          <a:lstStyle/>
          <a:p>
            <a:pPr algn="ctr"/>
            <a:r>
              <a:rPr lang="en-US" sz="2000" b="0" dirty="0">
                <a:effectLst/>
                <a:latin typeface="Arial" charset="0"/>
              </a:rPr>
              <a:t>Presented by</a:t>
            </a:r>
          </a:p>
          <a:p>
            <a:pPr algn="ctr"/>
            <a:r>
              <a:rPr lang="en-US" sz="3600" dirty="0">
                <a:effectLst/>
              </a:rPr>
              <a:t>Texas Instruments</a:t>
            </a:r>
          </a:p>
          <a:p>
            <a:pPr algn="ctr"/>
            <a:r>
              <a:rPr lang="en-US" sz="3600" dirty="0">
                <a:effectLst/>
              </a:rPr>
              <a:t>Technical Training Organization</a:t>
            </a:r>
          </a:p>
          <a:p>
            <a:pPr algn="ctr"/>
            <a:endParaRPr lang="en-US" b="0" dirty="0">
              <a:effectLst/>
              <a:latin typeface="Arial" charset="0"/>
            </a:endParaRPr>
          </a:p>
          <a:p>
            <a:pPr algn="ctr"/>
            <a:r>
              <a:rPr lang="en-US" b="0" dirty="0">
                <a:effectLst/>
                <a:latin typeface="Arial" charset="0"/>
              </a:rPr>
              <a:t>www.ti.com/training</a:t>
            </a:r>
          </a:p>
        </p:txBody>
      </p:sp>
    </p:spTree>
    <p:custDataLst>
      <p:tags r:id="rId1"/>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357188" y="5718220"/>
            <a:ext cx="8426204" cy="399245"/>
          </a:xfrm>
          <a:prstGeom prst="roundRect">
            <a:avLst/>
          </a:prstGeom>
          <a:noFill/>
          <a:ln w="12700">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1" name="Content Placeholder 2"/>
          <p:cNvSpPr>
            <a:spLocks noGrp="1"/>
          </p:cNvSpPr>
          <p:nvPr>
            <p:ph sz="half" idx="1"/>
          </p:nvPr>
        </p:nvSpPr>
        <p:spPr>
          <a:xfrm>
            <a:off x="609600" y="1083625"/>
            <a:ext cx="3713202" cy="2314400"/>
          </a:xfrm>
        </p:spPr>
        <p:txBody>
          <a:bodyPr>
            <a:normAutofit fontScale="92500"/>
          </a:bodyPr>
          <a:lstStyle/>
          <a:p>
            <a:pPr marL="0" indent="0">
              <a:buNone/>
            </a:pPr>
            <a:r>
              <a:rPr lang="en-US" sz="1800" b="1" dirty="0" smtClean="0">
                <a:solidFill>
                  <a:srgbClr val="15B6CB"/>
                </a:solidFill>
              </a:rPr>
              <a:t>TI Wares: </a:t>
            </a:r>
            <a:r>
              <a:rPr lang="en-US" sz="1600" dirty="0" smtClean="0"/>
              <a:t>minimizes programming complexity w/ optimized drivers &amp; OS independent support for TI solutions</a:t>
            </a:r>
          </a:p>
          <a:p>
            <a:pPr marL="0" indent="0">
              <a:buNone/>
            </a:pPr>
            <a:endParaRPr lang="en-US" sz="700" dirty="0" smtClean="0"/>
          </a:p>
          <a:p>
            <a:pPr marL="401638" lvl="1" indent="-290513">
              <a:buFont typeface="Arial" pitchFamily="34" charset="0"/>
              <a:buChar char="•"/>
            </a:pPr>
            <a:r>
              <a:rPr lang="en-US" sz="1600" dirty="0" smtClean="0"/>
              <a:t>Low-level driver libraries</a:t>
            </a:r>
          </a:p>
          <a:p>
            <a:pPr marL="401638" lvl="1" indent="-290513">
              <a:buFont typeface="Arial" pitchFamily="34" charset="0"/>
              <a:buChar char="•"/>
            </a:pPr>
            <a:r>
              <a:rPr lang="en-US" sz="1600" dirty="0" smtClean="0"/>
              <a:t>Peripheral programming interface </a:t>
            </a:r>
          </a:p>
          <a:p>
            <a:pPr marL="401638" lvl="1" indent="-290513">
              <a:buFont typeface="Arial" pitchFamily="34" charset="0"/>
              <a:buChar char="•"/>
            </a:pPr>
            <a:r>
              <a:rPr lang="en-US" sz="1600" dirty="0" smtClean="0"/>
              <a:t>Tool-chain agnostic C code</a:t>
            </a:r>
          </a:p>
          <a:p>
            <a:pPr marL="401638" lvl="1" indent="-290513">
              <a:buFont typeface="Arial" pitchFamily="34" charset="0"/>
              <a:buChar char="•"/>
            </a:pPr>
            <a:r>
              <a:rPr lang="en-US" sz="1600" dirty="0" smtClean="0"/>
              <a:t>Available today </a:t>
            </a:r>
          </a:p>
        </p:txBody>
      </p:sp>
      <p:sp>
        <p:nvSpPr>
          <p:cNvPr id="5" name="Content Placeholder 2"/>
          <p:cNvSpPr txBox="1">
            <a:spLocks/>
          </p:cNvSpPr>
          <p:nvPr/>
        </p:nvSpPr>
        <p:spPr bwMode="auto">
          <a:xfrm>
            <a:off x="4572000" y="1061850"/>
            <a:ext cx="4368800" cy="27191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20000"/>
              </a:spcBef>
              <a:spcAft>
                <a:spcPct val="0"/>
              </a:spcAft>
              <a:defRPr/>
            </a:pPr>
            <a:r>
              <a:rPr lang="en-US" b="1" kern="0" dirty="0">
                <a:solidFill>
                  <a:srgbClr val="15B6CB"/>
                </a:solidFill>
                <a:cs typeface="ＭＳ Ｐゴシック" charset="0"/>
              </a:rPr>
              <a:t>TI-RTOS: </a:t>
            </a:r>
            <a:r>
              <a:rPr lang="en-US" sz="1600" kern="0" dirty="0">
                <a:solidFill>
                  <a:prstClr val="black"/>
                </a:solidFill>
                <a:cs typeface="ＭＳ Ｐゴシック" charset="0"/>
              </a:rPr>
              <a:t>provides an optimized real-time kernel at no charge that works with TI Wares </a:t>
            </a:r>
            <a:endParaRPr lang="en-US" kern="0" dirty="0">
              <a:solidFill>
                <a:prstClr val="black"/>
              </a:solidFill>
              <a:cs typeface="ＭＳ Ｐゴシック" charset="0"/>
            </a:endParaRPr>
          </a:p>
          <a:p>
            <a:pPr marL="177800" indent="-177800" eaLnBrk="0" fontAlgn="base" hangingPunct="0">
              <a:spcAft>
                <a:spcPct val="0"/>
              </a:spcAft>
              <a:buFont typeface="Arial" pitchFamily="34" charset="0"/>
              <a:buChar char="•"/>
              <a:defRPr/>
            </a:pPr>
            <a:r>
              <a:rPr lang="en-US" sz="1600" dirty="0">
                <a:solidFill>
                  <a:prstClr val="black"/>
                </a:solidFill>
              </a:rPr>
              <a:t>Real-time kernel (SYSBIOS) + optimized for TI devices:</a:t>
            </a:r>
          </a:p>
          <a:p>
            <a:pPr marL="635000" lvl="1" indent="-177800" eaLnBrk="0" fontAlgn="base" hangingPunct="0">
              <a:spcAft>
                <a:spcPct val="0"/>
              </a:spcAft>
              <a:buFont typeface="Arial" pitchFamily="34" charset="0"/>
              <a:buChar char="•"/>
              <a:defRPr/>
            </a:pPr>
            <a:r>
              <a:rPr lang="en-US" sz="1400" dirty="0">
                <a:solidFill>
                  <a:prstClr val="black"/>
                </a:solidFill>
              </a:rPr>
              <a:t>Scheduling</a:t>
            </a:r>
          </a:p>
          <a:p>
            <a:pPr marL="635000" lvl="1" indent="-177800" eaLnBrk="0" fontAlgn="base" hangingPunct="0">
              <a:spcAft>
                <a:spcPct val="0"/>
              </a:spcAft>
              <a:buFont typeface="Arial" pitchFamily="34" charset="0"/>
              <a:buChar char="•"/>
              <a:defRPr/>
            </a:pPr>
            <a:r>
              <a:rPr lang="en-US" sz="1400" dirty="0">
                <a:solidFill>
                  <a:prstClr val="black"/>
                </a:solidFill>
              </a:rPr>
              <a:t>Memory management</a:t>
            </a:r>
          </a:p>
          <a:p>
            <a:pPr marL="635000" lvl="1" indent="-177800" eaLnBrk="0" fontAlgn="base" hangingPunct="0">
              <a:spcAft>
                <a:spcPct val="0"/>
              </a:spcAft>
              <a:buFont typeface="Arial" pitchFamily="34" charset="0"/>
              <a:buChar char="•"/>
              <a:defRPr/>
            </a:pPr>
            <a:r>
              <a:rPr lang="en-US" sz="1400" dirty="0">
                <a:solidFill>
                  <a:prstClr val="black"/>
                </a:solidFill>
              </a:rPr>
              <a:t>Utilities</a:t>
            </a:r>
          </a:p>
          <a:p>
            <a:pPr marL="177800" indent="-177800" eaLnBrk="0" fontAlgn="base" hangingPunct="0">
              <a:spcBef>
                <a:spcPts val="200"/>
              </a:spcBef>
              <a:spcAft>
                <a:spcPct val="0"/>
              </a:spcAft>
              <a:buFont typeface="Arial" pitchFamily="34" charset="0"/>
              <a:buChar char="•"/>
              <a:defRPr/>
            </a:pPr>
            <a:r>
              <a:rPr lang="en-US" sz="1600" dirty="0">
                <a:solidFill>
                  <a:prstClr val="black"/>
                </a:solidFill>
              </a:rPr>
              <a:t>Foundational software packages </a:t>
            </a:r>
            <a:r>
              <a:rPr lang="en-US" sz="1400" dirty="0">
                <a:solidFill>
                  <a:prstClr val="black"/>
                </a:solidFill>
              </a:rPr>
              <a:t>(TI Wares)</a:t>
            </a:r>
            <a:endParaRPr lang="en-US" sz="1600" dirty="0">
              <a:solidFill>
                <a:prstClr val="black"/>
              </a:solidFill>
            </a:endParaRPr>
          </a:p>
          <a:p>
            <a:pPr marL="177800" indent="-177800" eaLnBrk="0" fontAlgn="base" hangingPunct="0">
              <a:spcBef>
                <a:spcPts val="200"/>
              </a:spcBef>
              <a:spcAft>
                <a:spcPct val="0"/>
              </a:spcAft>
              <a:buFont typeface="Arial" pitchFamily="34" charset="0"/>
              <a:buChar char="•"/>
              <a:defRPr/>
            </a:pPr>
            <a:r>
              <a:rPr lang="en-US" sz="1600" dirty="0">
                <a:solidFill>
                  <a:prstClr val="black"/>
                </a:solidFill>
              </a:rPr>
              <a:t>Libraries and examples</a:t>
            </a:r>
          </a:p>
          <a:p>
            <a:pPr marL="177800" indent="-177800" eaLnBrk="0" fontAlgn="base" hangingPunct="0">
              <a:spcBef>
                <a:spcPts val="200"/>
              </a:spcBef>
              <a:spcAft>
                <a:spcPct val="0"/>
              </a:spcAft>
              <a:buFont typeface="Arial" pitchFamily="34" charset="0"/>
              <a:buChar char="•"/>
              <a:defRPr/>
            </a:pPr>
            <a:r>
              <a:rPr lang="en-US" sz="1600" dirty="0">
                <a:solidFill>
                  <a:prstClr val="black"/>
                </a:solidFill>
              </a:rPr>
              <a:t>TI RTOS available </a:t>
            </a:r>
            <a:r>
              <a:rPr lang="en-US" sz="1600" dirty="0" smtClean="0">
                <a:solidFill>
                  <a:prstClr val="black"/>
                </a:solidFill>
              </a:rPr>
              <a:t>today</a:t>
            </a:r>
            <a:endParaRPr lang="en-US" dirty="0">
              <a:solidFill>
                <a:prstClr val="black"/>
              </a:solidFill>
            </a:endParaRPr>
          </a:p>
        </p:txBody>
      </p:sp>
      <p:cxnSp>
        <p:nvCxnSpPr>
          <p:cNvPr id="33" name="Straight Connector 32"/>
          <p:cNvCxnSpPr/>
          <p:nvPr/>
        </p:nvCxnSpPr>
        <p:spPr>
          <a:xfrm>
            <a:off x="4419600" y="1159825"/>
            <a:ext cx="0" cy="236220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8" name="Down Arrow Callout 37"/>
          <p:cNvSpPr/>
          <p:nvPr/>
        </p:nvSpPr>
        <p:spPr>
          <a:xfrm>
            <a:off x="1021277" y="4232555"/>
            <a:ext cx="6792691" cy="1657268"/>
          </a:xfrm>
          <a:prstGeom prst="downArrowCallout">
            <a:avLst>
              <a:gd name="adj1" fmla="val 36940"/>
              <a:gd name="adj2" fmla="val 35448"/>
              <a:gd name="adj3" fmla="val 25000"/>
              <a:gd name="adj4" fmla="val 68256"/>
            </a:avLst>
          </a:prstGeom>
          <a:solidFill>
            <a:schemeClr val="bg1"/>
          </a:solidFill>
          <a:ln w="38100">
            <a:solidFill>
              <a:srgbClr val="15B6C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0" name="Rounded Rectangle 39"/>
          <p:cNvSpPr/>
          <p:nvPr/>
        </p:nvSpPr>
        <p:spPr>
          <a:xfrm>
            <a:off x="1503222" y="4433448"/>
            <a:ext cx="1524000" cy="78740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2" name="TextBox 41"/>
          <p:cNvSpPr txBox="1"/>
          <p:nvPr/>
        </p:nvSpPr>
        <p:spPr>
          <a:xfrm>
            <a:off x="1619997" y="4626423"/>
            <a:ext cx="1320800" cy="369332"/>
          </a:xfrm>
          <a:prstGeom prst="rect">
            <a:avLst/>
          </a:prstGeom>
          <a:noFill/>
        </p:spPr>
        <p:txBody>
          <a:bodyPr wrap="square" rtlCol="0">
            <a:spAutoFit/>
          </a:bodyPr>
          <a:lstStyle/>
          <a:p>
            <a:pPr algn="ctr"/>
            <a:r>
              <a:rPr lang="en-US" dirty="0">
                <a:solidFill>
                  <a:prstClr val="white"/>
                </a:solidFill>
              </a:rPr>
              <a:t>SYSBIOS</a:t>
            </a:r>
          </a:p>
        </p:txBody>
      </p:sp>
      <p:sp>
        <p:nvSpPr>
          <p:cNvPr id="43" name="TextBox 42"/>
          <p:cNvSpPr txBox="1"/>
          <p:nvPr/>
        </p:nvSpPr>
        <p:spPr>
          <a:xfrm>
            <a:off x="3179622" y="4585848"/>
            <a:ext cx="381000" cy="584775"/>
          </a:xfrm>
          <a:prstGeom prst="rect">
            <a:avLst/>
          </a:prstGeom>
          <a:noFill/>
        </p:spPr>
        <p:txBody>
          <a:bodyPr wrap="square" rtlCol="0">
            <a:spAutoFit/>
          </a:bodyPr>
          <a:lstStyle/>
          <a:p>
            <a:r>
              <a:rPr lang="en-US" sz="3200" dirty="0">
                <a:solidFill>
                  <a:prstClr val="black"/>
                </a:solidFill>
              </a:rPr>
              <a:t>+</a:t>
            </a:r>
          </a:p>
        </p:txBody>
      </p:sp>
      <p:sp>
        <p:nvSpPr>
          <p:cNvPr id="47" name="Rounded Rectangle 46"/>
          <p:cNvSpPr/>
          <p:nvPr/>
        </p:nvSpPr>
        <p:spPr>
          <a:xfrm>
            <a:off x="3713022" y="4433448"/>
            <a:ext cx="1524000" cy="78740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8" name="TextBox 47"/>
          <p:cNvSpPr txBox="1"/>
          <p:nvPr/>
        </p:nvSpPr>
        <p:spPr>
          <a:xfrm>
            <a:off x="3817921" y="4638291"/>
            <a:ext cx="1320800" cy="369332"/>
          </a:xfrm>
          <a:prstGeom prst="rect">
            <a:avLst/>
          </a:prstGeom>
          <a:noFill/>
        </p:spPr>
        <p:txBody>
          <a:bodyPr wrap="square" rtlCol="0">
            <a:spAutoFit/>
          </a:bodyPr>
          <a:lstStyle/>
          <a:p>
            <a:pPr algn="ctr"/>
            <a:r>
              <a:rPr lang="en-US" dirty="0">
                <a:solidFill>
                  <a:prstClr val="white"/>
                </a:solidFill>
              </a:rPr>
              <a:t>TI Wares</a:t>
            </a:r>
          </a:p>
        </p:txBody>
      </p:sp>
      <p:sp>
        <p:nvSpPr>
          <p:cNvPr id="50" name="Rounded Rectangle 49"/>
          <p:cNvSpPr/>
          <p:nvPr/>
        </p:nvSpPr>
        <p:spPr>
          <a:xfrm>
            <a:off x="3378200" y="5902523"/>
            <a:ext cx="2324100" cy="571500"/>
          </a:xfrm>
          <a:prstGeom prst="roundRect">
            <a:avLst/>
          </a:prstGeom>
          <a:solidFill>
            <a:schemeClr val="bg1"/>
          </a:solidFill>
          <a:ln w="381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1" name="TextBox 50"/>
          <p:cNvSpPr txBox="1"/>
          <p:nvPr/>
        </p:nvSpPr>
        <p:spPr>
          <a:xfrm>
            <a:off x="3695700" y="5889823"/>
            <a:ext cx="1663700" cy="369332"/>
          </a:xfrm>
          <a:prstGeom prst="rect">
            <a:avLst/>
          </a:prstGeom>
          <a:noFill/>
        </p:spPr>
        <p:txBody>
          <a:bodyPr wrap="square" rtlCol="0">
            <a:spAutoFit/>
          </a:bodyPr>
          <a:lstStyle/>
          <a:p>
            <a:pPr algn="ctr"/>
            <a:r>
              <a:rPr lang="en-US" b="1" dirty="0">
                <a:solidFill>
                  <a:prstClr val="black"/>
                </a:solidFill>
              </a:rPr>
              <a:t>SDK</a:t>
            </a:r>
          </a:p>
        </p:txBody>
      </p:sp>
      <p:sp>
        <p:nvSpPr>
          <p:cNvPr id="52" name="TextBox 51"/>
          <p:cNvSpPr txBox="1"/>
          <p:nvPr/>
        </p:nvSpPr>
        <p:spPr>
          <a:xfrm>
            <a:off x="2808288" y="6169223"/>
            <a:ext cx="3452812" cy="307777"/>
          </a:xfrm>
          <a:prstGeom prst="rect">
            <a:avLst/>
          </a:prstGeom>
          <a:noFill/>
        </p:spPr>
        <p:txBody>
          <a:bodyPr wrap="square" rtlCol="0">
            <a:spAutoFit/>
          </a:bodyPr>
          <a:lstStyle/>
          <a:p>
            <a:pPr algn="ctr"/>
            <a:r>
              <a:rPr lang="en-US" sz="1400" dirty="0">
                <a:solidFill>
                  <a:prstClr val="black"/>
                </a:solidFill>
              </a:rPr>
              <a:t>Software Development Kit</a:t>
            </a:r>
          </a:p>
        </p:txBody>
      </p:sp>
      <p:sp>
        <p:nvSpPr>
          <p:cNvPr id="25" name="TextBox 24"/>
          <p:cNvSpPr txBox="1"/>
          <p:nvPr/>
        </p:nvSpPr>
        <p:spPr>
          <a:xfrm>
            <a:off x="3835732" y="4035623"/>
            <a:ext cx="1246910" cy="369332"/>
          </a:xfrm>
          <a:prstGeom prst="rect">
            <a:avLst/>
          </a:prstGeom>
          <a:solidFill>
            <a:schemeClr val="bg1"/>
          </a:solidFill>
        </p:spPr>
        <p:txBody>
          <a:bodyPr wrap="square" rtlCol="0">
            <a:spAutoFit/>
          </a:bodyPr>
          <a:lstStyle/>
          <a:p>
            <a:pPr algn="ctr"/>
            <a:r>
              <a:rPr lang="en-US" b="1" dirty="0" smtClean="0">
                <a:solidFill>
                  <a:prstClr val="black"/>
                </a:solidFill>
              </a:rPr>
              <a:t>TI-RTOS</a:t>
            </a:r>
            <a:endParaRPr lang="en-US" b="1" dirty="0">
              <a:solidFill>
                <a:prstClr val="black"/>
              </a:solidFill>
            </a:endParaRPr>
          </a:p>
        </p:txBody>
      </p:sp>
      <p:sp>
        <p:nvSpPr>
          <p:cNvPr id="23" name="TextBox 22"/>
          <p:cNvSpPr txBox="1"/>
          <p:nvPr/>
        </p:nvSpPr>
        <p:spPr>
          <a:xfrm>
            <a:off x="5398331" y="4595748"/>
            <a:ext cx="381000" cy="584775"/>
          </a:xfrm>
          <a:prstGeom prst="rect">
            <a:avLst/>
          </a:prstGeom>
          <a:noFill/>
        </p:spPr>
        <p:txBody>
          <a:bodyPr wrap="square" rtlCol="0">
            <a:spAutoFit/>
          </a:bodyPr>
          <a:lstStyle/>
          <a:p>
            <a:r>
              <a:rPr lang="en-US" sz="3200" dirty="0">
                <a:solidFill>
                  <a:prstClr val="black"/>
                </a:solidFill>
              </a:rPr>
              <a:t>+</a:t>
            </a:r>
          </a:p>
        </p:txBody>
      </p:sp>
      <p:sp>
        <p:nvSpPr>
          <p:cNvPr id="24" name="Rounded Rectangle 23"/>
          <p:cNvSpPr/>
          <p:nvPr/>
        </p:nvSpPr>
        <p:spPr>
          <a:xfrm>
            <a:off x="5931731" y="4443348"/>
            <a:ext cx="1524000" cy="78740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6036629" y="4505692"/>
            <a:ext cx="1419101" cy="720197"/>
          </a:xfrm>
          <a:prstGeom prst="rect">
            <a:avLst/>
          </a:prstGeom>
          <a:noFill/>
        </p:spPr>
        <p:txBody>
          <a:bodyPr wrap="square" rtlCol="0">
            <a:spAutoFit/>
          </a:bodyPr>
          <a:lstStyle/>
          <a:p>
            <a:pPr marL="119063" indent="-119063" algn="l">
              <a:buFont typeface="Arial" pitchFamily="34" charset="0"/>
              <a:buChar char="•"/>
            </a:pPr>
            <a:r>
              <a:rPr lang="en-US" sz="1200" dirty="0" smtClean="0">
                <a:solidFill>
                  <a:prstClr val="white"/>
                </a:solidFill>
              </a:rPr>
              <a:t>File systems</a:t>
            </a:r>
          </a:p>
          <a:p>
            <a:pPr marL="119063" indent="-119063" algn="l">
              <a:buFont typeface="Arial" pitchFamily="34" charset="0"/>
              <a:buChar char="•"/>
            </a:pPr>
            <a:r>
              <a:rPr lang="en-US" sz="1200" dirty="0" smtClean="0">
                <a:solidFill>
                  <a:prstClr val="white"/>
                </a:solidFill>
              </a:rPr>
              <a:t>Network stack</a:t>
            </a:r>
          </a:p>
          <a:p>
            <a:pPr marL="119063" indent="-119063" algn="l">
              <a:buFont typeface="Arial" pitchFamily="34" charset="0"/>
              <a:buChar char="•"/>
            </a:pPr>
            <a:r>
              <a:rPr lang="en-US" sz="1200" dirty="0" smtClean="0">
                <a:solidFill>
                  <a:prstClr val="white"/>
                </a:solidFill>
              </a:rPr>
              <a:t>USB</a:t>
            </a:r>
            <a:endParaRPr lang="en-US" sz="1200" dirty="0">
              <a:solidFill>
                <a:prstClr val="white"/>
              </a:solidFill>
            </a:endParaRPr>
          </a:p>
        </p:txBody>
      </p:sp>
      <p:sp>
        <p:nvSpPr>
          <p:cNvPr id="3" name="Title 2"/>
          <p:cNvSpPr>
            <a:spLocks noGrp="1"/>
          </p:cNvSpPr>
          <p:nvPr>
            <p:ph type="title"/>
          </p:nvPr>
        </p:nvSpPr>
        <p:spPr/>
        <p:txBody>
          <a:bodyPr/>
          <a:lstStyle/>
          <a:p>
            <a:r>
              <a:rPr lang="en-US" dirty="0" smtClean="0"/>
              <a:t>Run-Time Software</a:t>
            </a:r>
            <a:endParaRPr lang="en-US" dirty="0"/>
          </a:p>
        </p:txBody>
      </p:sp>
      <p:sp>
        <p:nvSpPr>
          <p:cNvPr id="27" name="Leading Question"/>
          <p:cNvSpPr txBox="1"/>
          <p:nvPr/>
        </p:nvSpPr>
        <p:spPr>
          <a:xfrm>
            <a:off x="6682325" y="6562045"/>
            <a:ext cx="2138406"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CCS Functional Overview …</a:t>
            </a:r>
          </a:p>
        </p:txBody>
      </p:sp>
    </p:spTree>
    <p:extLst>
      <p:ext uri="{BB962C8B-B14F-4D97-AF65-F5344CB8AC3E}">
        <p14:creationId xmlns:p14="http://schemas.microsoft.com/office/powerpoint/2010/main" val="99628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r>
              <a:rPr lang="en-US" dirty="0" smtClean="0"/>
              <a:t>Code Composer Studio Functional Overview</a:t>
            </a:r>
          </a:p>
        </p:txBody>
      </p:sp>
      <p:sp>
        <p:nvSpPr>
          <p:cNvPr id="6" name="Freeform 5"/>
          <p:cNvSpPr/>
          <p:nvPr/>
        </p:nvSpPr>
        <p:spPr bwMode="auto">
          <a:xfrm>
            <a:off x="198999" y="662835"/>
            <a:ext cx="8727034" cy="4148398"/>
          </a:xfrm>
          <a:custGeom>
            <a:avLst/>
            <a:gdLst>
              <a:gd name="connsiteX0" fmla="*/ 0 w 8727034"/>
              <a:gd name="connsiteY0" fmla="*/ 0 h 4169664"/>
              <a:gd name="connsiteX1" fmla="*/ 8727034 w 8727034"/>
              <a:gd name="connsiteY1" fmla="*/ 0 h 4169664"/>
              <a:gd name="connsiteX2" fmla="*/ 8727034 w 8727034"/>
              <a:gd name="connsiteY2" fmla="*/ 1060704 h 4169664"/>
              <a:gd name="connsiteX3" fmla="*/ 7117690 w 8727034"/>
              <a:gd name="connsiteY3" fmla="*/ 1060704 h 4169664"/>
              <a:gd name="connsiteX4" fmla="*/ 7117690 w 8727034"/>
              <a:gd name="connsiteY4" fmla="*/ 4169664 h 4169664"/>
              <a:gd name="connsiteX5" fmla="*/ 0 w 8727034"/>
              <a:gd name="connsiteY5" fmla="*/ 4169664 h 4169664"/>
              <a:gd name="connsiteX6" fmla="*/ 0 w 8727034"/>
              <a:gd name="connsiteY6" fmla="*/ 0 h 416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7034" h="4169664">
                <a:moveTo>
                  <a:pt x="0" y="0"/>
                </a:moveTo>
                <a:lnTo>
                  <a:pt x="8727034" y="0"/>
                </a:lnTo>
                <a:lnTo>
                  <a:pt x="8727034" y="1060704"/>
                </a:lnTo>
                <a:lnTo>
                  <a:pt x="7117690" y="1060704"/>
                </a:lnTo>
                <a:lnTo>
                  <a:pt x="7117690" y="4169664"/>
                </a:lnTo>
                <a:lnTo>
                  <a:pt x="0" y="4169664"/>
                </a:lnTo>
                <a:lnTo>
                  <a:pt x="0" y="0"/>
                </a:lnTo>
                <a:close/>
              </a:path>
            </a:pathLst>
          </a:cu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64" name="Rectangle 26"/>
          <p:cNvSpPr>
            <a:spLocks noChangeArrowheads="1"/>
          </p:cNvSpPr>
          <p:nvPr/>
        </p:nvSpPr>
        <p:spPr bwMode="auto">
          <a:xfrm>
            <a:off x="370367" y="787070"/>
            <a:ext cx="1066800" cy="855662"/>
          </a:xfrm>
          <a:prstGeom prst="rect">
            <a:avLst/>
          </a:prstGeom>
          <a:solidFill>
            <a:schemeClr val="accent4"/>
          </a:solidFill>
          <a:ln w="28575">
            <a:solidFill>
              <a:schemeClr val="tx1"/>
            </a:solidFill>
            <a:miter lim="800000"/>
            <a:headEnd/>
            <a:tailEnd/>
          </a:ln>
        </p:spPr>
        <p:txBody>
          <a:bodyPr wrap="none" lIns="92075" tIns="46038" rIns="92075" bIns="46038" anchor="ctr"/>
          <a:lstStyle/>
          <a:p>
            <a:pPr algn="ctr">
              <a:lnSpc>
                <a:spcPct val="100000"/>
              </a:lnSpc>
              <a:spcBef>
                <a:spcPct val="0"/>
              </a:spcBef>
            </a:pPr>
            <a:r>
              <a:rPr lang="en-US" sz="1600" b="0" dirty="0" smtClean="0">
                <a:effectLst/>
                <a:latin typeface="+mn-lt"/>
                <a:cs typeface="Calibri" pitchFamily="34" charset="0"/>
              </a:rPr>
              <a:t>Compiler</a:t>
            </a:r>
            <a:endParaRPr lang="en-US" sz="1600" b="0" dirty="0">
              <a:effectLst/>
              <a:latin typeface="+mn-lt"/>
              <a:cs typeface="Calibri" pitchFamily="34" charset="0"/>
            </a:endParaRPr>
          </a:p>
        </p:txBody>
      </p:sp>
      <p:cxnSp>
        <p:nvCxnSpPr>
          <p:cNvPr id="65" name="AutoShape 27"/>
          <p:cNvCxnSpPr>
            <a:cxnSpLocks noChangeShapeType="1"/>
            <a:endCxn id="64" idx="2"/>
          </p:cNvCxnSpPr>
          <p:nvPr/>
        </p:nvCxnSpPr>
        <p:spPr bwMode="auto">
          <a:xfrm flipV="1">
            <a:off x="903767" y="1642732"/>
            <a:ext cx="0" cy="706438"/>
          </a:xfrm>
          <a:prstGeom prst="straightConnector1">
            <a:avLst/>
          </a:prstGeom>
          <a:noFill/>
          <a:ln w="38100">
            <a:solidFill>
              <a:schemeClr val="tx2"/>
            </a:solidFill>
            <a:round/>
            <a:headEnd type="none" w="med" len="med"/>
            <a:tailEnd type="triangle" w="med" len="med"/>
          </a:ln>
        </p:spPr>
      </p:cxnSp>
      <p:sp>
        <p:nvSpPr>
          <p:cNvPr id="66" name="Rectangle 28"/>
          <p:cNvSpPr>
            <a:spLocks noChangeArrowheads="1"/>
          </p:cNvSpPr>
          <p:nvPr/>
        </p:nvSpPr>
        <p:spPr bwMode="auto">
          <a:xfrm>
            <a:off x="2049249" y="2363457"/>
            <a:ext cx="1064318" cy="854075"/>
          </a:xfrm>
          <a:prstGeom prst="rect">
            <a:avLst/>
          </a:prstGeom>
          <a:solidFill>
            <a:schemeClr val="accent4"/>
          </a:solidFill>
          <a:ln w="28575">
            <a:solidFill>
              <a:schemeClr val="tx1"/>
            </a:solidFill>
            <a:miter lim="800000"/>
            <a:headEnd/>
            <a:tailEnd/>
          </a:ln>
        </p:spPr>
        <p:txBody>
          <a:bodyPr wrap="none" lIns="92075" tIns="46038" rIns="92075" bIns="46038" anchor="ctr"/>
          <a:lstStyle/>
          <a:p>
            <a:pPr algn="ctr">
              <a:lnSpc>
                <a:spcPct val="100000"/>
              </a:lnSpc>
              <a:spcBef>
                <a:spcPct val="0"/>
              </a:spcBef>
            </a:pPr>
            <a:r>
              <a:rPr lang="en-US" sz="1600" b="0" dirty="0" smtClean="0">
                <a:effectLst/>
              </a:rPr>
              <a:t>Assembler</a:t>
            </a:r>
            <a:endParaRPr lang="en-US" sz="1600" b="0" dirty="0">
              <a:effectLst/>
            </a:endParaRPr>
          </a:p>
        </p:txBody>
      </p:sp>
      <p:cxnSp>
        <p:nvCxnSpPr>
          <p:cNvPr id="68" name="AutoShape 29"/>
          <p:cNvCxnSpPr>
            <a:cxnSpLocks noChangeShapeType="1"/>
            <a:stCxn id="64" idx="3"/>
            <a:endCxn id="66" idx="0"/>
          </p:cNvCxnSpPr>
          <p:nvPr/>
        </p:nvCxnSpPr>
        <p:spPr bwMode="auto">
          <a:xfrm>
            <a:off x="1437167" y="1214901"/>
            <a:ext cx="1144241" cy="1148556"/>
          </a:xfrm>
          <a:prstGeom prst="bentConnector2">
            <a:avLst/>
          </a:prstGeom>
          <a:noFill/>
          <a:ln w="38100">
            <a:solidFill>
              <a:schemeClr val="tx2"/>
            </a:solidFill>
            <a:miter lim="800000"/>
            <a:headEnd type="none" w="med" len="med"/>
            <a:tailEnd type="triangle" w="med" len="med"/>
          </a:ln>
        </p:spPr>
      </p:cxnSp>
      <p:cxnSp>
        <p:nvCxnSpPr>
          <p:cNvPr id="69" name="AutoShape 30"/>
          <p:cNvCxnSpPr>
            <a:cxnSpLocks noChangeShapeType="1"/>
          </p:cNvCxnSpPr>
          <p:nvPr/>
        </p:nvCxnSpPr>
        <p:spPr bwMode="auto">
          <a:xfrm>
            <a:off x="1382233" y="2790495"/>
            <a:ext cx="667016" cy="0"/>
          </a:xfrm>
          <a:prstGeom prst="straightConnector1">
            <a:avLst/>
          </a:prstGeom>
          <a:noFill/>
          <a:ln w="12700">
            <a:solidFill>
              <a:schemeClr val="tx1"/>
            </a:solidFill>
            <a:round/>
            <a:headEnd type="none" w="med" len="med"/>
            <a:tailEnd type="triangle" w="med" len="med"/>
          </a:ln>
        </p:spPr>
      </p:cxnSp>
      <p:sp>
        <p:nvSpPr>
          <p:cNvPr id="73" name="Rectangle 34"/>
          <p:cNvSpPr>
            <a:spLocks noChangeArrowheads="1"/>
          </p:cNvSpPr>
          <p:nvPr/>
        </p:nvSpPr>
        <p:spPr bwMode="auto">
          <a:xfrm>
            <a:off x="3723167" y="2363457"/>
            <a:ext cx="914400" cy="854075"/>
          </a:xfrm>
          <a:prstGeom prst="rect">
            <a:avLst/>
          </a:prstGeom>
          <a:solidFill>
            <a:schemeClr val="accent4"/>
          </a:solidFill>
          <a:ln w="28575">
            <a:solidFill>
              <a:schemeClr val="tx1"/>
            </a:solidFill>
            <a:miter lim="800000"/>
            <a:headEnd/>
            <a:tailEnd/>
          </a:ln>
        </p:spPr>
        <p:txBody>
          <a:bodyPr wrap="none" lIns="92075" tIns="46038" rIns="92075" bIns="46038" anchor="ctr"/>
          <a:lstStyle/>
          <a:p>
            <a:pPr algn="ctr">
              <a:lnSpc>
                <a:spcPct val="100000"/>
              </a:lnSpc>
              <a:spcBef>
                <a:spcPct val="0"/>
              </a:spcBef>
            </a:pPr>
            <a:r>
              <a:rPr lang="en-US" sz="1600" b="0" dirty="0" smtClean="0">
                <a:effectLst/>
              </a:rPr>
              <a:t>Linker</a:t>
            </a:r>
            <a:endParaRPr lang="en-US" sz="1600" b="0" dirty="0">
              <a:effectLst/>
            </a:endParaRPr>
          </a:p>
        </p:txBody>
      </p:sp>
      <p:cxnSp>
        <p:nvCxnSpPr>
          <p:cNvPr id="74" name="AutoShape 35"/>
          <p:cNvCxnSpPr>
            <a:cxnSpLocks noChangeShapeType="1"/>
            <a:stCxn id="66" idx="3"/>
            <a:endCxn id="73" idx="1"/>
          </p:cNvCxnSpPr>
          <p:nvPr/>
        </p:nvCxnSpPr>
        <p:spPr bwMode="auto">
          <a:xfrm>
            <a:off x="3113567" y="2790495"/>
            <a:ext cx="609600" cy="0"/>
          </a:xfrm>
          <a:prstGeom prst="straightConnector1">
            <a:avLst/>
          </a:prstGeom>
          <a:noFill/>
          <a:ln w="38100">
            <a:solidFill>
              <a:schemeClr val="tx2"/>
            </a:solidFill>
            <a:round/>
            <a:headEnd type="none" w="med" len="med"/>
            <a:tailEnd type="triangle" w="med" len="med"/>
          </a:ln>
        </p:spPr>
      </p:cxnSp>
      <p:sp>
        <p:nvSpPr>
          <p:cNvPr id="77" name="Rectangle 50"/>
          <p:cNvSpPr>
            <a:spLocks noChangeArrowheads="1"/>
          </p:cNvSpPr>
          <p:nvPr/>
        </p:nvSpPr>
        <p:spPr bwMode="auto">
          <a:xfrm>
            <a:off x="827567" y="1782730"/>
            <a:ext cx="418384" cy="400752"/>
          </a:xfrm>
          <a:prstGeom prst="rect">
            <a:avLst/>
          </a:prstGeom>
          <a:noFill/>
          <a:ln w="9525">
            <a:noFill/>
            <a:miter lim="800000"/>
            <a:headEnd/>
            <a:tailEnd/>
          </a:ln>
        </p:spPr>
        <p:txBody>
          <a:bodyPr wrap="none" lIns="92075" tIns="46038" rIns="92075" bIns="46038">
            <a:spAutoFit/>
          </a:bodyPr>
          <a:lstStyle/>
          <a:p>
            <a:pPr>
              <a:lnSpc>
                <a:spcPct val="100000"/>
              </a:lnSpc>
              <a:spcBef>
                <a:spcPct val="0"/>
              </a:spcBef>
            </a:pPr>
            <a:r>
              <a:rPr lang="en-US" sz="2000" dirty="0">
                <a:effectLst/>
              </a:rPr>
              <a:t> .c</a:t>
            </a:r>
          </a:p>
        </p:txBody>
      </p:sp>
      <p:sp>
        <p:nvSpPr>
          <p:cNvPr id="78" name="Rectangle 51"/>
          <p:cNvSpPr>
            <a:spLocks noChangeArrowheads="1"/>
          </p:cNvSpPr>
          <p:nvPr/>
        </p:nvSpPr>
        <p:spPr bwMode="auto">
          <a:xfrm>
            <a:off x="1384002" y="2379589"/>
            <a:ext cx="665247" cy="400752"/>
          </a:xfrm>
          <a:prstGeom prst="rect">
            <a:avLst/>
          </a:prstGeom>
          <a:noFill/>
          <a:ln w="9525">
            <a:noFill/>
            <a:miter lim="800000"/>
            <a:headEnd/>
            <a:tailEnd/>
          </a:ln>
        </p:spPr>
        <p:txBody>
          <a:bodyPr wrap="none" lIns="92075" tIns="46038" rIns="92075" bIns="46038" anchor="b">
            <a:spAutoFit/>
          </a:bodyPr>
          <a:lstStyle/>
          <a:p>
            <a:pPr>
              <a:lnSpc>
                <a:spcPct val="100000"/>
              </a:lnSpc>
              <a:spcBef>
                <a:spcPct val="0"/>
              </a:spcBef>
            </a:pPr>
            <a:r>
              <a:rPr lang="en-US" sz="2000" dirty="0"/>
              <a:t>.</a:t>
            </a:r>
            <a:r>
              <a:rPr lang="en-US" sz="2000" dirty="0" err="1">
                <a:effectLst/>
              </a:rPr>
              <a:t>asm</a:t>
            </a:r>
            <a:endParaRPr lang="en-US" sz="2000" dirty="0">
              <a:effectLst/>
            </a:endParaRPr>
          </a:p>
        </p:txBody>
      </p:sp>
      <p:sp>
        <p:nvSpPr>
          <p:cNvPr id="83" name="Rectangle 52"/>
          <p:cNvSpPr>
            <a:spLocks noChangeArrowheads="1"/>
          </p:cNvSpPr>
          <p:nvPr/>
        </p:nvSpPr>
        <p:spPr bwMode="auto">
          <a:xfrm>
            <a:off x="3093454" y="2368956"/>
            <a:ext cx="557845" cy="400752"/>
          </a:xfrm>
          <a:prstGeom prst="rect">
            <a:avLst/>
          </a:prstGeom>
          <a:noFill/>
          <a:ln w="9525">
            <a:noFill/>
            <a:miter lim="800000"/>
            <a:headEnd/>
            <a:tailEnd/>
          </a:ln>
        </p:spPr>
        <p:txBody>
          <a:bodyPr wrap="none" lIns="92075" tIns="46038" rIns="92075" bIns="46038" anchor="b">
            <a:spAutoFit/>
          </a:bodyPr>
          <a:lstStyle/>
          <a:p>
            <a:pPr>
              <a:lnSpc>
                <a:spcPct val="100000"/>
              </a:lnSpc>
              <a:spcBef>
                <a:spcPct val="0"/>
              </a:spcBef>
            </a:pPr>
            <a:r>
              <a:rPr lang="en-US" sz="2000" dirty="0"/>
              <a:t>.</a:t>
            </a:r>
            <a:r>
              <a:rPr lang="en-US" sz="2000" dirty="0" err="1">
                <a:effectLst/>
              </a:rPr>
              <a:t>obj</a:t>
            </a:r>
            <a:endParaRPr lang="en-US" sz="2000" dirty="0">
              <a:effectLst/>
            </a:endParaRPr>
          </a:p>
        </p:txBody>
      </p:sp>
      <p:sp>
        <p:nvSpPr>
          <p:cNvPr id="99" name="Rectangle 57"/>
          <p:cNvSpPr>
            <a:spLocks noChangeArrowheads="1"/>
          </p:cNvSpPr>
          <p:nvPr/>
        </p:nvSpPr>
        <p:spPr bwMode="auto">
          <a:xfrm>
            <a:off x="1644501" y="1181655"/>
            <a:ext cx="665247" cy="400752"/>
          </a:xfrm>
          <a:prstGeom prst="rect">
            <a:avLst/>
          </a:prstGeom>
          <a:noFill/>
          <a:ln w="9525">
            <a:noFill/>
            <a:miter lim="800000"/>
            <a:headEnd/>
            <a:tailEnd/>
          </a:ln>
        </p:spPr>
        <p:txBody>
          <a:bodyPr wrap="none" lIns="92075" tIns="46038" rIns="92075" bIns="46038" anchor="b">
            <a:spAutoFit/>
          </a:bodyPr>
          <a:lstStyle/>
          <a:p>
            <a:pPr>
              <a:lnSpc>
                <a:spcPct val="100000"/>
              </a:lnSpc>
              <a:spcBef>
                <a:spcPct val="0"/>
              </a:spcBef>
            </a:pPr>
            <a:r>
              <a:rPr lang="en-US" sz="2000" dirty="0">
                <a:effectLst/>
              </a:rPr>
              <a:t>.</a:t>
            </a:r>
            <a:r>
              <a:rPr lang="en-US" sz="2000" dirty="0" err="1">
                <a:effectLst/>
              </a:rPr>
              <a:t>asm</a:t>
            </a:r>
            <a:endParaRPr lang="en-US" sz="2000" dirty="0">
              <a:effectLst/>
            </a:endParaRPr>
          </a:p>
        </p:txBody>
      </p:sp>
      <p:sp>
        <p:nvSpPr>
          <p:cNvPr id="115" name="Rounded Rectangle 114"/>
          <p:cNvSpPr/>
          <p:nvPr/>
        </p:nvSpPr>
        <p:spPr bwMode="auto">
          <a:xfrm>
            <a:off x="408467" y="2378685"/>
            <a:ext cx="990600" cy="854075"/>
          </a:xfrm>
          <a:prstGeom prst="roundRect">
            <a:avLst/>
          </a:prstGeom>
          <a:solidFill>
            <a:srgbClr val="99FF33">
              <a:alpha val="50196"/>
            </a:srgbClr>
          </a:solidFill>
          <a:ln w="38100" cap="flat" cmpd="sng" algn="ctr">
            <a:solidFill>
              <a:schemeClr val="tx1"/>
            </a:solidFill>
            <a:prstDash val="solid"/>
            <a:round/>
            <a:headEnd type="none" w="sm" len="sm"/>
            <a:tailEnd type="none" w="sm" len="sm"/>
          </a:ln>
          <a:effectLst/>
        </p:spPr>
        <p:txBody>
          <a:bodyPr vert="horz" wrap="square" lIns="91440" tIns="91440" rIns="91440" bIns="45720" numCol="1" rtlCol="0" anchor="ctr" anchorCtr="1" compatLnSpc="1">
            <a:prstTxWarp prst="textNoShape">
              <a:avLst/>
            </a:prstTxWarp>
          </a:bodyPr>
          <a:lstStyle/>
          <a:p>
            <a:pPr marL="0" marR="0" indent="0" algn="ctr" defTabSz="914400" rtl="0" eaLnBrk="0" fontAlgn="base" latinLnBrk="0" hangingPunct="0">
              <a:lnSpc>
                <a:spcPct val="80000"/>
              </a:lnSpc>
              <a:spcBef>
                <a:spcPct val="50000"/>
              </a:spcBef>
              <a:spcAft>
                <a:spcPct val="0"/>
              </a:spcAft>
              <a:buClrTx/>
              <a:buSzTx/>
              <a:buFontTx/>
              <a:buNone/>
              <a:tabLst/>
            </a:pPr>
            <a:r>
              <a:rPr kumimoji="0" lang="en-US" sz="2400" b="1" i="0" u="none" strike="noStrike" cap="none" normalizeH="0" baseline="0" dirty="0" smtClean="0">
                <a:ln>
                  <a:noFill/>
                </a:ln>
                <a:solidFill>
                  <a:schemeClr val="dk1"/>
                </a:solidFill>
                <a:effectLst/>
                <a:latin typeface="+mn-lt"/>
              </a:rPr>
              <a:t>Edit</a:t>
            </a:r>
          </a:p>
        </p:txBody>
      </p:sp>
      <p:sp>
        <p:nvSpPr>
          <p:cNvPr id="116" name="Rounded Rectangle 115"/>
          <p:cNvSpPr/>
          <p:nvPr/>
        </p:nvSpPr>
        <p:spPr bwMode="auto">
          <a:xfrm>
            <a:off x="5704367" y="2366810"/>
            <a:ext cx="1143000" cy="854075"/>
          </a:xfrm>
          <a:prstGeom prst="roundRect">
            <a:avLst/>
          </a:prstGeom>
          <a:solidFill>
            <a:srgbClr val="99FF33">
              <a:alpha val="50196"/>
            </a:srgbClr>
          </a:solidFill>
          <a:ln w="38100" cap="flat" cmpd="sng" algn="ctr">
            <a:solidFill>
              <a:schemeClr val="tx1"/>
            </a:solidFill>
            <a:prstDash val="solid"/>
            <a:round/>
            <a:headEnd type="none" w="sm" len="sm"/>
            <a:tailEnd type="none" w="sm" len="sm"/>
          </a:ln>
          <a:effectLst/>
        </p:spPr>
        <p:txBody>
          <a:bodyPr vert="horz" wrap="square" lIns="45720" tIns="91440" rIns="45720" bIns="45720" numCol="1" rtlCol="0" anchor="ctr" anchorCtr="1" compatLnSpc="1">
            <a:prstTxWarp prst="textNoShape">
              <a:avLst/>
            </a:prstTxWarp>
          </a:bodyPr>
          <a:lstStyle/>
          <a:p>
            <a:pPr marL="0" marR="0" indent="0" algn="ctr" defTabSz="914400" rtl="0" eaLnBrk="0" fontAlgn="base" latinLnBrk="0" hangingPunct="0">
              <a:lnSpc>
                <a:spcPct val="80000"/>
              </a:lnSpc>
              <a:spcBef>
                <a:spcPct val="50000"/>
              </a:spcBef>
              <a:spcAft>
                <a:spcPct val="0"/>
              </a:spcAft>
              <a:buClrTx/>
              <a:buSzTx/>
              <a:buFontTx/>
              <a:buNone/>
              <a:tabLst/>
            </a:pPr>
            <a:r>
              <a:rPr kumimoji="0" lang="en-US" sz="2400" b="1" i="0" u="none" strike="noStrike" cap="none" normalizeH="0" baseline="0" dirty="0" smtClean="0">
                <a:ln>
                  <a:noFill/>
                </a:ln>
                <a:solidFill>
                  <a:schemeClr val="dk1"/>
                </a:solidFill>
                <a:effectLst/>
                <a:latin typeface="+mn-lt"/>
              </a:rPr>
              <a:t>Debug</a:t>
            </a:r>
          </a:p>
        </p:txBody>
      </p:sp>
      <p:sp>
        <p:nvSpPr>
          <p:cNvPr id="117" name="Rounded Rectangle 116"/>
          <p:cNvSpPr/>
          <p:nvPr/>
        </p:nvSpPr>
        <p:spPr bwMode="auto">
          <a:xfrm>
            <a:off x="7480102" y="834678"/>
            <a:ext cx="1339715" cy="747729"/>
          </a:xfrm>
          <a:prstGeom prst="roundRect">
            <a:avLst>
              <a:gd name="adj" fmla="val 11567"/>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80000"/>
              </a:lnSpc>
              <a:spcBef>
                <a:spcPct val="50000"/>
              </a:spcBef>
              <a:spcAft>
                <a:spcPct val="0"/>
              </a:spcAft>
              <a:buClrTx/>
              <a:buSzTx/>
              <a:buFontTx/>
              <a:buNone/>
              <a:tabLst/>
            </a:pPr>
            <a:r>
              <a:rPr kumimoji="0" lang="en-US" sz="1700" b="1" i="0" u="none" strike="noStrike" cap="none" normalizeH="0" baseline="0" dirty="0" smtClean="0">
                <a:ln>
                  <a:noFill/>
                </a:ln>
                <a:solidFill>
                  <a:schemeClr val="dk1"/>
                </a:solidFill>
                <a:effectLst/>
                <a:latin typeface="Calibri" pitchFamily="34" charset="0"/>
                <a:cs typeface="Calibri" pitchFamily="34" charset="0"/>
              </a:rPr>
              <a:t>Simulator</a:t>
            </a:r>
          </a:p>
        </p:txBody>
      </p:sp>
      <p:sp>
        <p:nvSpPr>
          <p:cNvPr id="119" name="Rounded Rectangle 118"/>
          <p:cNvSpPr/>
          <p:nvPr/>
        </p:nvSpPr>
        <p:spPr bwMode="auto">
          <a:xfrm>
            <a:off x="7480102" y="2434161"/>
            <a:ext cx="1345770" cy="708300"/>
          </a:xfrm>
          <a:prstGeom prst="roundRect">
            <a:avLst>
              <a:gd name="adj" fmla="val 11567"/>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80000"/>
              </a:lnSpc>
              <a:spcBef>
                <a:spcPct val="50000"/>
              </a:spcBef>
              <a:spcAft>
                <a:spcPct val="0"/>
              </a:spcAft>
              <a:buClrTx/>
              <a:buSzTx/>
              <a:buFontTx/>
              <a:buNone/>
              <a:tabLst/>
            </a:pPr>
            <a:r>
              <a:rPr kumimoji="0" lang="en-US" sz="1700" b="1" i="0" u="none" strike="noStrike" cap="none" normalizeH="0" baseline="0" dirty="0" smtClean="0">
                <a:ln>
                  <a:noFill/>
                </a:ln>
                <a:solidFill>
                  <a:schemeClr val="dk1"/>
                </a:solidFill>
                <a:effectLst/>
                <a:latin typeface="Calibri" pitchFamily="34" charset="0"/>
                <a:cs typeface="Calibri" pitchFamily="34" charset="0"/>
              </a:rPr>
              <a:t>Emulator/ LaunchPad</a:t>
            </a:r>
          </a:p>
        </p:txBody>
      </p:sp>
      <p:grpSp>
        <p:nvGrpSpPr>
          <p:cNvPr id="13" name="Group 12"/>
          <p:cNvGrpSpPr/>
          <p:nvPr/>
        </p:nvGrpSpPr>
        <p:grpSpPr>
          <a:xfrm>
            <a:off x="5704367" y="804533"/>
            <a:ext cx="1143000" cy="1544637"/>
            <a:chOff x="5704367" y="804533"/>
            <a:chExt cx="1143000" cy="1544637"/>
          </a:xfrm>
        </p:grpSpPr>
        <p:sp>
          <p:nvSpPr>
            <p:cNvPr id="122" name="Rectangle 20"/>
            <p:cNvSpPr>
              <a:spLocks noChangeArrowheads="1"/>
            </p:cNvSpPr>
            <p:nvPr/>
          </p:nvSpPr>
          <p:spPr bwMode="auto">
            <a:xfrm>
              <a:off x="5704367" y="804533"/>
              <a:ext cx="1143000" cy="838200"/>
            </a:xfrm>
            <a:prstGeom prst="rect">
              <a:avLst/>
            </a:prstGeom>
            <a:solidFill>
              <a:schemeClr val="bg1">
                <a:lumMod val="85000"/>
                <a:alpha val="49804"/>
              </a:schemeClr>
            </a:solidFill>
            <a:ln w="19050">
              <a:solidFill>
                <a:schemeClr val="tx1"/>
              </a:solidFill>
              <a:prstDash val="lgDash"/>
              <a:miter lim="800000"/>
              <a:headEnd/>
              <a:tailEnd/>
            </a:ln>
          </p:spPr>
          <p:txBody>
            <a:bodyPr wrap="none" lIns="92075" tIns="46038" rIns="92075" bIns="46038" anchor="ctr"/>
            <a:lstStyle/>
            <a:p>
              <a:pPr algn="ctr">
                <a:lnSpc>
                  <a:spcPct val="100000"/>
                </a:lnSpc>
                <a:spcBef>
                  <a:spcPct val="0"/>
                </a:spcBef>
              </a:pPr>
              <a:r>
                <a:rPr lang="en-US" sz="1600" b="0" dirty="0" smtClean="0">
                  <a:effectLst/>
                  <a:latin typeface="+mn-lt"/>
                </a:rPr>
                <a:t>Target</a:t>
              </a:r>
              <a:br>
                <a:rPr lang="en-US" sz="1600" b="0" dirty="0" smtClean="0">
                  <a:effectLst/>
                  <a:latin typeface="+mn-lt"/>
                </a:rPr>
              </a:br>
              <a:r>
                <a:rPr lang="en-US" sz="1600" b="0" dirty="0" err="1" smtClean="0">
                  <a:effectLst/>
                  <a:latin typeface="+mn-lt"/>
                </a:rPr>
                <a:t>Config</a:t>
              </a:r>
              <a:r>
                <a:rPr lang="en-US" sz="1600" b="0" dirty="0" smtClean="0">
                  <a:effectLst/>
                  <a:latin typeface="+mn-lt"/>
                </a:rPr>
                <a:t/>
              </a:r>
              <a:br>
                <a:rPr lang="en-US" sz="1600" b="0" dirty="0" smtClean="0">
                  <a:effectLst/>
                  <a:latin typeface="+mn-lt"/>
                </a:rPr>
              </a:br>
              <a:r>
                <a:rPr lang="en-US" sz="1600" b="0" dirty="0" smtClean="0">
                  <a:effectLst/>
                  <a:latin typeface="+mn-lt"/>
                </a:rPr>
                <a:t>File</a:t>
              </a:r>
              <a:endParaRPr lang="en-US" sz="1600" b="0" dirty="0">
                <a:effectLst/>
                <a:latin typeface="+mn-lt"/>
              </a:endParaRPr>
            </a:p>
          </p:txBody>
        </p:sp>
        <p:cxnSp>
          <p:nvCxnSpPr>
            <p:cNvPr id="123" name="Straight Arrow Connector 122"/>
            <p:cNvCxnSpPr/>
            <p:nvPr/>
          </p:nvCxnSpPr>
          <p:spPr bwMode="auto">
            <a:xfrm>
              <a:off x="6306098" y="1642733"/>
              <a:ext cx="0" cy="706437"/>
            </a:xfrm>
            <a:prstGeom prst="straightConnector1">
              <a:avLst/>
            </a:prstGeom>
            <a:solidFill>
              <a:schemeClr val="accent1"/>
            </a:solidFill>
            <a:ln w="19050" cap="flat" cmpd="sng" algn="ctr">
              <a:solidFill>
                <a:schemeClr val="tx1"/>
              </a:solidFill>
              <a:prstDash val="solid"/>
              <a:round/>
              <a:headEnd type="none" w="med" len="med"/>
              <a:tailEnd type="triangle" w="med" len="med"/>
            </a:ln>
            <a:effectLst/>
          </p:spPr>
        </p:cxnSp>
      </p:grpSp>
      <p:cxnSp>
        <p:nvCxnSpPr>
          <p:cNvPr id="124" name="Elbow Connector 123"/>
          <p:cNvCxnSpPr>
            <a:stCxn id="116" idx="3"/>
            <a:endCxn id="117" idx="1"/>
          </p:cNvCxnSpPr>
          <p:nvPr/>
        </p:nvCxnSpPr>
        <p:spPr bwMode="auto">
          <a:xfrm flipV="1">
            <a:off x="6847367" y="1208543"/>
            <a:ext cx="632735" cy="1585305"/>
          </a:xfrm>
          <a:prstGeom prst="bentConnector3">
            <a:avLst/>
          </a:prstGeom>
          <a:solidFill>
            <a:schemeClr val="accent1"/>
          </a:solidFill>
          <a:ln w="19050" cap="flat" cmpd="sng" algn="ctr">
            <a:solidFill>
              <a:schemeClr val="tx1"/>
            </a:solidFill>
            <a:prstDash val="solid"/>
            <a:round/>
            <a:headEnd type="none" w="med" len="med"/>
            <a:tailEnd type="triangle" w="med" len="med"/>
          </a:ln>
          <a:effectLst/>
        </p:spPr>
      </p:cxnSp>
      <p:cxnSp>
        <p:nvCxnSpPr>
          <p:cNvPr id="125" name="Elbow Connector 124"/>
          <p:cNvCxnSpPr>
            <a:stCxn id="116" idx="3"/>
            <a:endCxn id="119" idx="1"/>
          </p:cNvCxnSpPr>
          <p:nvPr/>
        </p:nvCxnSpPr>
        <p:spPr bwMode="auto">
          <a:xfrm flipV="1">
            <a:off x="6847367" y="2788311"/>
            <a:ext cx="632735" cy="5537"/>
          </a:xfrm>
          <a:prstGeom prst="bentConnector3">
            <a:avLst/>
          </a:prstGeom>
          <a:solidFill>
            <a:schemeClr val="accent1"/>
          </a:solidFill>
          <a:ln w="19050" cap="flat" cmpd="sng" algn="ctr">
            <a:solidFill>
              <a:schemeClr val="tx1"/>
            </a:solidFill>
            <a:prstDash val="solid"/>
            <a:round/>
            <a:headEnd type="none" w="med" len="med"/>
            <a:tailEnd type="triangle" w="med" len="med"/>
          </a:ln>
          <a:effectLst/>
        </p:spPr>
      </p:cxnSp>
      <p:cxnSp>
        <p:nvCxnSpPr>
          <p:cNvPr id="128" name="AutoShape 36"/>
          <p:cNvCxnSpPr>
            <a:cxnSpLocks noChangeShapeType="1"/>
          </p:cNvCxnSpPr>
          <p:nvPr/>
        </p:nvCxnSpPr>
        <p:spPr bwMode="auto">
          <a:xfrm>
            <a:off x="4637567" y="2785732"/>
            <a:ext cx="1066800" cy="0"/>
          </a:xfrm>
          <a:prstGeom prst="straightConnector1">
            <a:avLst/>
          </a:prstGeom>
          <a:noFill/>
          <a:ln w="38100">
            <a:solidFill>
              <a:schemeClr val="tx2"/>
            </a:solidFill>
            <a:round/>
            <a:headEnd type="none" w="med" len="med"/>
            <a:tailEnd type="triangle" w="med" len="med"/>
          </a:ln>
        </p:spPr>
      </p:cxnSp>
      <p:sp>
        <p:nvSpPr>
          <p:cNvPr id="129" name="TextBox 128"/>
          <p:cNvSpPr txBox="1"/>
          <p:nvPr/>
        </p:nvSpPr>
        <p:spPr>
          <a:xfrm>
            <a:off x="199940" y="4820663"/>
            <a:ext cx="6921190" cy="1631216"/>
          </a:xfrm>
          <a:prstGeom prst="rect">
            <a:avLst/>
          </a:prstGeom>
          <a:noFill/>
        </p:spPr>
        <p:txBody>
          <a:bodyPr wrap="none" rtlCol="0" anchor="ctr" anchorCtr="0">
            <a:spAutoFit/>
          </a:bodyPr>
          <a:lstStyle/>
          <a:p>
            <a:pPr marL="342900" indent="-342900" algn="l">
              <a:buClr>
                <a:schemeClr val="tx2"/>
              </a:buClr>
              <a:buSzPct val="75000"/>
              <a:buFont typeface="Wingdings"/>
              <a:buChar char=""/>
            </a:pPr>
            <a:r>
              <a:rPr lang="en-US" sz="2000" b="0" dirty="0" smtClean="0">
                <a:solidFill>
                  <a:schemeClr val="dk1"/>
                </a:solidFill>
                <a:effectLst/>
                <a:latin typeface="Calibri" pitchFamily="34" charset="0"/>
                <a:cs typeface="Calibri" pitchFamily="34" charset="0"/>
              </a:rPr>
              <a:t>Integrated Development Environment (IDE) based on </a:t>
            </a:r>
            <a:r>
              <a:rPr lang="en-US" sz="2000" dirty="0" smtClean="0">
                <a:solidFill>
                  <a:schemeClr val="dk1"/>
                </a:solidFill>
                <a:effectLst/>
                <a:latin typeface="Calibri" pitchFamily="34" charset="0"/>
                <a:cs typeface="Calibri" pitchFamily="34" charset="0"/>
              </a:rPr>
              <a:t>Eclipse</a:t>
            </a:r>
          </a:p>
          <a:p>
            <a:pPr marL="342900" indent="-342900" algn="l">
              <a:buClr>
                <a:schemeClr val="tx2"/>
              </a:buClr>
              <a:buSzPct val="75000"/>
              <a:buFont typeface="Wingdings"/>
              <a:buChar char=""/>
            </a:pPr>
            <a:r>
              <a:rPr lang="en-US" sz="2000" b="0" dirty="0">
                <a:solidFill>
                  <a:schemeClr val="dk1"/>
                </a:solidFill>
                <a:effectLst/>
                <a:latin typeface="Calibri" pitchFamily="34" charset="0"/>
                <a:cs typeface="Calibri" pitchFamily="34" charset="0"/>
              </a:rPr>
              <a:t>Contains all development tools – compilers, </a:t>
            </a:r>
            <a:r>
              <a:rPr lang="en-US" sz="2000" b="0" dirty="0" smtClean="0">
                <a:solidFill>
                  <a:schemeClr val="dk1"/>
                </a:solidFill>
                <a:effectLst/>
                <a:latin typeface="Calibri" pitchFamily="34" charset="0"/>
                <a:cs typeface="Calibri" pitchFamily="34" charset="0"/>
              </a:rPr>
              <a:t>assembler, linker,</a:t>
            </a:r>
            <a:br>
              <a:rPr lang="en-US" sz="2000" b="0" dirty="0" smtClean="0">
                <a:solidFill>
                  <a:schemeClr val="dk1"/>
                </a:solidFill>
                <a:effectLst/>
                <a:latin typeface="Calibri" pitchFamily="34" charset="0"/>
                <a:cs typeface="Calibri" pitchFamily="34" charset="0"/>
              </a:rPr>
            </a:br>
            <a:r>
              <a:rPr lang="en-US" sz="2000" b="0" dirty="0" smtClean="0">
                <a:solidFill>
                  <a:schemeClr val="dk1"/>
                </a:solidFill>
                <a:effectLst/>
                <a:latin typeface="Calibri" pitchFamily="34" charset="0"/>
                <a:cs typeface="Calibri" pitchFamily="34" charset="0"/>
              </a:rPr>
              <a:t>debugger, BIOS </a:t>
            </a:r>
            <a:r>
              <a:rPr lang="en-US" sz="2000" b="0" dirty="0">
                <a:solidFill>
                  <a:schemeClr val="dk1"/>
                </a:solidFill>
                <a:effectLst/>
                <a:latin typeface="Calibri" pitchFamily="34" charset="0"/>
                <a:cs typeface="Calibri" pitchFamily="34" charset="0"/>
              </a:rPr>
              <a:t>and </a:t>
            </a:r>
            <a:r>
              <a:rPr lang="en-US" sz="2000" b="0" dirty="0" smtClean="0">
                <a:solidFill>
                  <a:schemeClr val="dk1"/>
                </a:solidFill>
                <a:effectLst/>
                <a:latin typeface="Calibri" pitchFamily="34" charset="0"/>
                <a:cs typeface="Calibri" pitchFamily="34" charset="0"/>
              </a:rPr>
              <a:t>includes one </a:t>
            </a:r>
            <a:r>
              <a:rPr lang="en-US" sz="2000" b="0" dirty="0">
                <a:solidFill>
                  <a:schemeClr val="dk1"/>
                </a:solidFill>
                <a:effectLst/>
                <a:latin typeface="Calibri" pitchFamily="34" charset="0"/>
                <a:cs typeface="Calibri" pitchFamily="34" charset="0"/>
              </a:rPr>
              <a:t>target – the </a:t>
            </a:r>
            <a:r>
              <a:rPr lang="en-US" sz="2000" b="0" dirty="0" smtClean="0">
                <a:solidFill>
                  <a:schemeClr val="dk1"/>
                </a:solidFill>
                <a:effectLst/>
                <a:latin typeface="Calibri" pitchFamily="34" charset="0"/>
                <a:cs typeface="Calibri" pitchFamily="34" charset="0"/>
              </a:rPr>
              <a:t>Simulator</a:t>
            </a:r>
          </a:p>
          <a:p>
            <a:pPr marL="342900" indent="-342900" algn="l">
              <a:buClr>
                <a:schemeClr val="tx2"/>
              </a:buClr>
              <a:buSzPct val="75000"/>
              <a:buFont typeface="Wingdings"/>
              <a:buChar char=""/>
            </a:pPr>
            <a:r>
              <a:rPr lang="en-US" sz="2000" b="0" dirty="0" smtClean="0">
                <a:solidFill>
                  <a:schemeClr val="dk1"/>
                </a:solidFill>
                <a:effectLst/>
                <a:latin typeface="Calibri" pitchFamily="34" charset="0"/>
                <a:cs typeface="Calibri" pitchFamily="34" charset="0"/>
              </a:rPr>
              <a:t>GEL files initialize the debugger so that it understands where </a:t>
            </a:r>
            <a:br>
              <a:rPr lang="en-US" sz="2000" b="0" dirty="0" smtClean="0">
                <a:solidFill>
                  <a:schemeClr val="dk1"/>
                </a:solidFill>
                <a:effectLst/>
                <a:latin typeface="Calibri" pitchFamily="34" charset="0"/>
                <a:cs typeface="Calibri" pitchFamily="34" charset="0"/>
              </a:rPr>
            </a:br>
            <a:r>
              <a:rPr lang="en-US" sz="2000" b="0" dirty="0" smtClean="0">
                <a:solidFill>
                  <a:schemeClr val="dk1"/>
                </a:solidFill>
                <a:effectLst/>
                <a:latin typeface="Calibri" pitchFamily="34" charset="0"/>
                <a:cs typeface="Calibri" pitchFamily="34" charset="0"/>
              </a:rPr>
              <a:t>memory, peripherals, etc. are</a:t>
            </a:r>
            <a:endParaRPr lang="en-US" sz="2000" b="0" dirty="0">
              <a:solidFill>
                <a:schemeClr val="dk1"/>
              </a:solidFill>
              <a:effectLst/>
              <a:latin typeface="Calibri" pitchFamily="34" charset="0"/>
              <a:cs typeface="Calibri" pitchFamily="34" charset="0"/>
            </a:endParaRPr>
          </a:p>
        </p:txBody>
      </p:sp>
      <p:sp>
        <p:nvSpPr>
          <p:cNvPr id="70" name="Rectangle 31"/>
          <p:cNvSpPr>
            <a:spLocks noChangeArrowheads="1"/>
          </p:cNvSpPr>
          <p:nvPr/>
        </p:nvSpPr>
        <p:spPr bwMode="auto">
          <a:xfrm>
            <a:off x="2908780" y="804533"/>
            <a:ext cx="1011237" cy="838200"/>
          </a:xfrm>
          <a:prstGeom prst="rect">
            <a:avLst/>
          </a:prstGeom>
          <a:solidFill>
            <a:schemeClr val="accent2">
              <a:alpha val="50195"/>
            </a:schemeClr>
          </a:solidFill>
          <a:ln w="19050">
            <a:solidFill>
              <a:schemeClr val="tx1"/>
            </a:solidFill>
            <a:prstDash val="lgDash"/>
            <a:miter lim="800000"/>
            <a:headEnd/>
            <a:tailEnd/>
          </a:ln>
        </p:spPr>
        <p:txBody>
          <a:bodyPr lIns="92075" tIns="36576" rIns="92075" bIns="0" anchor="ctr" anchorCtr="1"/>
          <a:lstStyle/>
          <a:p>
            <a:pPr algn="ctr">
              <a:spcBef>
                <a:spcPct val="0"/>
              </a:spcBef>
            </a:pPr>
            <a:r>
              <a:rPr lang="en-US" sz="1600" b="0" dirty="0">
                <a:effectLst/>
                <a:latin typeface="+mn-lt"/>
              </a:rPr>
              <a:t>Standard Runtime Libraries</a:t>
            </a:r>
          </a:p>
        </p:txBody>
      </p:sp>
      <p:cxnSp>
        <p:nvCxnSpPr>
          <p:cNvPr id="71" name="AutoShape 32"/>
          <p:cNvCxnSpPr>
            <a:cxnSpLocks noChangeShapeType="1"/>
          </p:cNvCxnSpPr>
          <p:nvPr/>
        </p:nvCxnSpPr>
        <p:spPr bwMode="auto">
          <a:xfrm>
            <a:off x="3570767" y="1642732"/>
            <a:ext cx="457200" cy="720725"/>
          </a:xfrm>
          <a:prstGeom prst="straightConnector1">
            <a:avLst/>
          </a:prstGeom>
          <a:noFill/>
          <a:ln w="19050">
            <a:solidFill>
              <a:schemeClr val="tx1"/>
            </a:solidFill>
            <a:round/>
            <a:headEnd type="none" w="med" len="med"/>
            <a:tailEnd type="triangle" w="med" len="med"/>
          </a:ln>
        </p:spPr>
      </p:cxnSp>
      <p:sp>
        <p:nvSpPr>
          <p:cNvPr id="76" name="Rectangle 49"/>
          <p:cNvSpPr>
            <a:spLocks noChangeArrowheads="1"/>
          </p:cNvSpPr>
          <p:nvPr/>
        </p:nvSpPr>
        <p:spPr bwMode="auto">
          <a:xfrm>
            <a:off x="3884431" y="1718932"/>
            <a:ext cx="487313" cy="400752"/>
          </a:xfrm>
          <a:prstGeom prst="rect">
            <a:avLst/>
          </a:prstGeom>
          <a:noFill/>
          <a:ln w="9525">
            <a:noFill/>
            <a:miter lim="800000"/>
            <a:headEnd/>
            <a:tailEnd/>
          </a:ln>
        </p:spPr>
        <p:txBody>
          <a:bodyPr wrap="none" lIns="92075" tIns="46038" rIns="92075" bIns="46038">
            <a:spAutoFit/>
          </a:bodyPr>
          <a:lstStyle/>
          <a:p>
            <a:pPr>
              <a:lnSpc>
                <a:spcPct val="100000"/>
              </a:lnSpc>
              <a:spcBef>
                <a:spcPct val="0"/>
              </a:spcBef>
            </a:pPr>
            <a:r>
              <a:rPr lang="en-US" sz="2000" dirty="0">
                <a:effectLst/>
              </a:rPr>
              <a:t>.lib</a:t>
            </a:r>
          </a:p>
        </p:txBody>
      </p:sp>
      <p:sp>
        <p:nvSpPr>
          <p:cNvPr id="96" name="Rectangle 55"/>
          <p:cNvSpPr>
            <a:spLocks noChangeArrowheads="1"/>
          </p:cNvSpPr>
          <p:nvPr/>
        </p:nvSpPr>
        <p:spPr bwMode="auto">
          <a:xfrm>
            <a:off x="4712965" y="3779802"/>
            <a:ext cx="676467" cy="339196"/>
          </a:xfrm>
          <a:prstGeom prst="rect">
            <a:avLst/>
          </a:prstGeom>
          <a:noFill/>
          <a:ln w="9525">
            <a:noFill/>
            <a:miter lim="800000"/>
            <a:headEnd/>
            <a:tailEnd/>
          </a:ln>
        </p:spPr>
        <p:txBody>
          <a:bodyPr wrap="none" lIns="92075" tIns="46038" rIns="92075" bIns="46038">
            <a:spAutoFit/>
          </a:bodyPr>
          <a:lstStyle/>
          <a:p>
            <a:pPr algn="ctr">
              <a:spcBef>
                <a:spcPct val="0"/>
              </a:spcBef>
            </a:pPr>
            <a:r>
              <a:rPr lang="en-US" sz="2000" dirty="0">
                <a:effectLst/>
              </a:rPr>
              <a:t>.map</a:t>
            </a:r>
          </a:p>
        </p:txBody>
      </p:sp>
      <p:sp>
        <p:nvSpPr>
          <p:cNvPr id="97" name="Line 56"/>
          <p:cNvSpPr>
            <a:spLocks noChangeShapeType="1"/>
          </p:cNvSpPr>
          <p:nvPr/>
        </p:nvSpPr>
        <p:spPr bwMode="auto">
          <a:xfrm>
            <a:off x="5047267" y="2785732"/>
            <a:ext cx="0" cy="914400"/>
          </a:xfrm>
          <a:prstGeom prst="line">
            <a:avLst/>
          </a:prstGeom>
          <a:noFill/>
          <a:ln w="19050">
            <a:solidFill>
              <a:schemeClr val="tx1"/>
            </a:solidFill>
            <a:round/>
            <a:headEnd type="none" w="med" len="med"/>
            <a:tailEnd type="triangle" w="med" len="med"/>
          </a:ln>
          <a:effectLst/>
        </p:spPr>
        <p:txBody>
          <a:bodyPr wrap="none" anchor="ctr"/>
          <a:lstStyle/>
          <a:p>
            <a:pPr>
              <a:defRPr/>
            </a:pPr>
            <a:endParaRPr lang="en-US">
              <a:effectLst/>
            </a:endParaRPr>
          </a:p>
        </p:txBody>
      </p:sp>
      <p:sp>
        <p:nvSpPr>
          <p:cNvPr id="46" name="Rectangle 31"/>
          <p:cNvSpPr>
            <a:spLocks noChangeArrowheads="1"/>
          </p:cNvSpPr>
          <p:nvPr/>
        </p:nvSpPr>
        <p:spPr bwMode="auto">
          <a:xfrm>
            <a:off x="2908780" y="3733800"/>
            <a:ext cx="1119187" cy="838200"/>
          </a:xfrm>
          <a:prstGeom prst="rect">
            <a:avLst/>
          </a:prstGeom>
          <a:solidFill>
            <a:schemeClr val="accent2">
              <a:alpha val="50195"/>
            </a:schemeClr>
          </a:solidFill>
          <a:ln w="19050">
            <a:solidFill>
              <a:schemeClr val="tx1"/>
            </a:solidFill>
            <a:prstDash val="lgDash"/>
            <a:miter lim="800000"/>
            <a:headEnd/>
            <a:tailEnd/>
          </a:ln>
        </p:spPr>
        <p:txBody>
          <a:bodyPr lIns="92075" tIns="36576" rIns="92075" bIns="0" anchor="ctr" anchorCtr="1"/>
          <a:lstStyle/>
          <a:p>
            <a:pPr algn="ctr">
              <a:lnSpc>
                <a:spcPct val="100000"/>
              </a:lnSpc>
              <a:spcBef>
                <a:spcPts val="300"/>
              </a:spcBef>
            </a:pPr>
            <a:r>
              <a:rPr lang="en-US" sz="1600" b="0" dirty="0" smtClean="0">
                <a:effectLst/>
                <a:latin typeface="+mn-lt"/>
              </a:rPr>
              <a:t>User.cmd</a:t>
            </a:r>
          </a:p>
          <a:p>
            <a:pPr algn="ctr">
              <a:lnSpc>
                <a:spcPct val="100000"/>
              </a:lnSpc>
              <a:spcBef>
                <a:spcPts val="300"/>
              </a:spcBef>
            </a:pPr>
            <a:endParaRPr lang="en-US" sz="1800" b="0" dirty="0">
              <a:effectLst/>
              <a:latin typeface="Arial Narrow" pitchFamily="34" charset="0"/>
            </a:endParaRPr>
          </a:p>
        </p:txBody>
      </p:sp>
      <p:cxnSp>
        <p:nvCxnSpPr>
          <p:cNvPr id="10" name="Straight Arrow Connector 9"/>
          <p:cNvCxnSpPr/>
          <p:nvPr/>
        </p:nvCxnSpPr>
        <p:spPr bwMode="auto">
          <a:xfrm flipV="1">
            <a:off x="3723167" y="3217532"/>
            <a:ext cx="304800" cy="482600"/>
          </a:xfrm>
          <a:prstGeom prst="straightConnector1">
            <a:avLst/>
          </a:prstGeom>
          <a:noFill/>
          <a:ln w="28575">
            <a:solidFill>
              <a:schemeClr val="tx1"/>
            </a:solidFill>
            <a:round/>
            <a:headEnd type="none" w="med" len="med"/>
            <a:tailEnd type="triangle" w="med" len="med"/>
          </a:ln>
          <a:effectLst/>
        </p:spPr>
      </p:cxnSp>
      <p:cxnSp>
        <p:nvCxnSpPr>
          <p:cNvPr id="63" name="AutoShape 23"/>
          <p:cNvCxnSpPr>
            <a:cxnSpLocks noChangeShapeType="1"/>
            <a:stCxn id="62" idx="0"/>
            <a:endCxn id="115" idx="2"/>
          </p:cNvCxnSpPr>
          <p:nvPr/>
        </p:nvCxnSpPr>
        <p:spPr bwMode="auto">
          <a:xfrm flipV="1">
            <a:off x="903767" y="3232760"/>
            <a:ext cx="0" cy="485165"/>
          </a:xfrm>
          <a:prstGeom prst="straightConnector1">
            <a:avLst/>
          </a:prstGeom>
          <a:noFill/>
          <a:ln w="28575">
            <a:solidFill>
              <a:schemeClr val="tx1"/>
            </a:solidFill>
            <a:round/>
            <a:headEnd type="none" w="med" len="med"/>
            <a:tailEnd type="triangle" w="med" len="med"/>
          </a:ln>
        </p:spPr>
      </p:cxnSp>
      <p:sp>
        <p:nvSpPr>
          <p:cNvPr id="59" name="Rectangle 20"/>
          <p:cNvSpPr>
            <a:spLocks noChangeArrowheads="1"/>
          </p:cNvSpPr>
          <p:nvPr/>
        </p:nvSpPr>
        <p:spPr bwMode="auto">
          <a:xfrm>
            <a:off x="4256567" y="804533"/>
            <a:ext cx="950511" cy="838200"/>
          </a:xfrm>
          <a:prstGeom prst="rect">
            <a:avLst/>
          </a:prstGeom>
          <a:solidFill>
            <a:schemeClr val="accent2">
              <a:alpha val="50000"/>
            </a:schemeClr>
          </a:solidFill>
          <a:ln w="19050">
            <a:solidFill>
              <a:schemeClr val="tx1"/>
            </a:solidFill>
            <a:prstDash val="lgDash"/>
            <a:miter lim="800000"/>
            <a:headEnd/>
            <a:tailEnd/>
          </a:ln>
        </p:spPr>
        <p:txBody>
          <a:bodyPr wrap="none" lIns="92075" tIns="46038" rIns="92075" bIns="46038" anchor="ctr"/>
          <a:lstStyle/>
          <a:p>
            <a:pPr algn="ctr">
              <a:lnSpc>
                <a:spcPct val="100000"/>
              </a:lnSpc>
              <a:spcBef>
                <a:spcPct val="0"/>
              </a:spcBef>
            </a:pPr>
            <a:r>
              <a:rPr lang="en-US" sz="1600" b="0" dirty="0" smtClean="0">
                <a:effectLst/>
                <a:latin typeface="+mn-lt"/>
              </a:rPr>
              <a:t>SYS/BIOS</a:t>
            </a:r>
            <a:endParaRPr lang="en-US" sz="1600" b="0" dirty="0">
              <a:effectLst/>
              <a:latin typeface="+mn-lt"/>
            </a:endParaRPr>
          </a:p>
          <a:p>
            <a:pPr algn="ctr">
              <a:lnSpc>
                <a:spcPct val="100000"/>
              </a:lnSpc>
              <a:spcBef>
                <a:spcPct val="0"/>
              </a:spcBef>
            </a:pPr>
            <a:r>
              <a:rPr lang="en-US" sz="1600" b="0" dirty="0">
                <a:effectLst/>
                <a:latin typeface="+mn-lt"/>
              </a:rPr>
              <a:t>Libraries</a:t>
            </a:r>
          </a:p>
        </p:txBody>
      </p:sp>
      <p:cxnSp>
        <p:nvCxnSpPr>
          <p:cNvPr id="61" name="AutoShape 21"/>
          <p:cNvCxnSpPr>
            <a:cxnSpLocks noChangeShapeType="1"/>
            <a:stCxn id="59" idx="2"/>
          </p:cNvCxnSpPr>
          <p:nvPr/>
        </p:nvCxnSpPr>
        <p:spPr bwMode="auto">
          <a:xfrm flipH="1">
            <a:off x="4381186" y="1642733"/>
            <a:ext cx="350637" cy="720724"/>
          </a:xfrm>
          <a:prstGeom prst="straightConnector1">
            <a:avLst/>
          </a:prstGeom>
          <a:noFill/>
          <a:ln w="19050">
            <a:solidFill>
              <a:schemeClr val="tx1"/>
            </a:solidFill>
            <a:round/>
            <a:headEnd type="none" w="med" len="med"/>
            <a:tailEnd type="triangle" w="med" len="med"/>
          </a:ln>
        </p:spPr>
      </p:cxnSp>
      <p:sp>
        <p:nvSpPr>
          <p:cNvPr id="62" name="Rectangle 22"/>
          <p:cNvSpPr>
            <a:spLocks noChangeArrowheads="1"/>
          </p:cNvSpPr>
          <p:nvPr/>
        </p:nvSpPr>
        <p:spPr bwMode="auto">
          <a:xfrm>
            <a:off x="370367" y="3717925"/>
            <a:ext cx="1066800" cy="854075"/>
          </a:xfrm>
          <a:prstGeom prst="rect">
            <a:avLst/>
          </a:prstGeom>
          <a:solidFill>
            <a:schemeClr val="accent5">
              <a:alpha val="50195"/>
            </a:schemeClr>
          </a:solidFill>
          <a:ln w="28575">
            <a:solidFill>
              <a:schemeClr val="tx1"/>
            </a:solidFill>
            <a:miter lim="800000"/>
            <a:headEnd/>
            <a:tailEnd/>
          </a:ln>
        </p:spPr>
        <p:txBody>
          <a:bodyPr wrap="none" lIns="92075" tIns="46038" rIns="92075" bIns="46038" anchor="ctr"/>
          <a:lstStyle/>
          <a:p>
            <a:pPr algn="ctr">
              <a:lnSpc>
                <a:spcPct val="100000"/>
              </a:lnSpc>
              <a:spcBef>
                <a:spcPct val="0"/>
              </a:spcBef>
            </a:pPr>
            <a:r>
              <a:rPr lang="en-US" sz="1600" b="0" dirty="0" smtClean="0">
                <a:effectLst/>
                <a:latin typeface="+mn-lt"/>
              </a:rPr>
              <a:t>SYS/BIOS</a:t>
            </a:r>
            <a:endParaRPr lang="en-US" sz="1600" b="0" dirty="0">
              <a:effectLst/>
              <a:latin typeface="+mn-lt"/>
            </a:endParaRPr>
          </a:p>
          <a:p>
            <a:pPr algn="ctr">
              <a:spcBef>
                <a:spcPct val="0"/>
              </a:spcBef>
            </a:pPr>
            <a:r>
              <a:rPr lang="en-US" sz="1600" b="0" dirty="0" err="1">
                <a:effectLst/>
                <a:latin typeface="+mn-lt"/>
              </a:rPr>
              <a:t>Config</a:t>
            </a:r>
            <a:endParaRPr lang="en-US" sz="1600" b="0" dirty="0">
              <a:effectLst/>
              <a:latin typeface="+mn-lt"/>
            </a:endParaRPr>
          </a:p>
          <a:p>
            <a:pPr algn="ctr">
              <a:spcBef>
                <a:spcPct val="0"/>
              </a:spcBef>
            </a:pPr>
            <a:r>
              <a:rPr lang="en-US" sz="1600" b="0" dirty="0" smtClean="0">
                <a:effectLst/>
                <a:latin typeface="+mn-lt"/>
              </a:rPr>
              <a:t>(.</a:t>
            </a:r>
            <a:r>
              <a:rPr lang="en-US" sz="1600" b="0" dirty="0" err="1" smtClean="0">
                <a:effectLst/>
                <a:latin typeface="+mn-lt"/>
              </a:rPr>
              <a:t>cfg</a:t>
            </a:r>
            <a:r>
              <a:rPr lang="en-US" sz="1600" b="0" dirty="0" smtClean="0">
                <a:effectLst/>
                <a:latin typeface="+mn-lt"/>
              </a:rPr>
              <a:t>)</a:t>
            </a:r>
            <a:endParaRPr lang="en-US" sz="1600" b="0" dirty="0">
              <a:effectLst/>
              <a:latin typeface="+mn-lt"/>
            </a:endParaRPr>
          </a:p>
        </p:txBody>
      </p:sp>
      <p:sp>
        <p:nvSpPr>
          <p:cNvPr id="110" name="Line 58"/>
          <p:cNvSpPr>
            <a:spLocks noChangeShapeType="1"/>
          </p:cNvSpPr>
          <p:nvPr/>
        </p:nvSpPr>
        <p:spPr bwMode="auto">
          <a:xfrm flipV="1">
            <a:off x="1437166" y="4355056"/>
            <a:ext cx="1491217" cy="0"/>
          </a:xfrm>
          <a:prstGeom prst="line">
            <a:avLst/>
          </a:prstGeom>
          <a:noFill/>
          <a:ln w="28575">
            <a:solidFill>
              <a:schemeClr val="tx1"/>
            </a:solidFill>
            <a:round/>
            <a:headEnd type="non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8" name="Rectangle 7"/>
          <p:cNvSpPr/>
          <p:nvPr/>
        </p:nvSpPr>
        <p:spPr bwMode="auto">
          <a:xfrm>
            <a:off x="2988783" y="4173206"/>
            <a:ext cx="973617" cy="363701"/>
          </a:xfrm>
          <a:prstGeom prst="rect">
            <a:avLst/>
          </a:prstGeom>
          <a:solidFill>
            <a:schemeClr val="bg1">
              <a:alpha val="50000"/>
            </a:schemeClr>
          </a:solidFill>
          <a:ln w="28575">
            <a:noFill/>
            <a:miter lim="800000"/>
            <a:headEnd/>
            <a:tailEnd/>
          </a:ln>
        </p:spPr>
        <p:txBody>
          <a:bodyPr wrap="none" lIns="92075" tIns="46038" rIns="92075" bIns="46038" anchor="ctr"/>
          <a:lstStyle/>
          <a:p>
            <a:pPr lvl="0" algn="ctr">
              <a:lnSpc>
                <a:spcPct val="100000"/>
              </a:lnSpc>
              <a:spcBef>
                <a:spcPts val="0"/>
              </a:spcBef>
            </a:pPr>
            <a:r>
              <a:rPr lang="en-US" sz="1600" b="0" dirty="0">
                <a:solidFill>
                  <a:srgbClr val="000000"/>
                </a:solidFill>
                <a:effectLst/>
                <a:latin typeface="+mn-lt"/>
              </a:rPr>
              <a:t>Bios.cmd</a:t>
            </a:r>
          </a:p>
        </p:txBody>
      </p:sp>
      <p:sp>
        <p:nvSpPr>
          <p:cNvPr id="54" name="Rectangle 52"/>
          <p:cNvSpPr>
            <a:spLocks noChangeArrowheads="1"/>
          </p:cNvSpPr>
          <p:nvPr/>
        </p:nvSpPr>
        <p:spPr bwMode="auto">
          <a:xfrm>
            <a:off x="4685281" y="2367455"/>
            <a:ext cx="570669" cy="400752"/>
          </a:xfrm>
          <a:prstGeom prst="rect">
            <a:avLst/>
          </a:prstGeom>
          <a:noFill/>
          <a:ln w="9525">
            <a:noFill/>
            <a:miter lim="800000"/>
            <a:headEnd/>
            <a:tailEnd/>
          </a:ln>
        </p:spPr>
        <p:txBody>
          <a:bodyPr wrap="none" lIns="92075" tIns="46038" rIns="92075" bIns="46038" anchor="b">
            <a:spAutoFit/>
          </a:bodyPr>
          <a:lstStyle/>
          <a:p>
            <a:pPr>
              <a:lnSpc>
                <a:spcPct val="100000"/>
              </a:lnSpc>
              <a:spcBef>
                <a:spcPct val="0"/>
              </a:spcBef>
            </a:pPr>
            <a:r>
              <a:rPr lang="en-US" sz="2000" dirty="0" smtClean="0"/>
              <a:t>.</a:t>
            </a:r>
            <a:r>
              <a:rPr lang="en-US" sz="2000" dirty="0" smtClean="0">
                <a:effectLst/>
              </a:rPr>
              <a:t>out</a:t>
            </a:r>
            <a:endParaRPr lang="en-US" sz="2000" dirty="0">
              <a:effectLst/>
            </a:endParaRPr>
          </a:p>
        </p:txBody>
      </p:sp>
      <p:sp>
        <p:nvSpPr>
          <p:cNvPr id="55" name="Rectangle 49"/>
          <p:cNvSpPr>
            <a:spLocks noChangeArrowheads="1"/>
          </p:cNvSpPr>
          <p:nvPr/>
        </p:nvSpPr>
        <p:spPr bwMode="auto">
          <a:xfrm>
            <a:off x="5410200" y="1717431"/>
            <a:ext cx="839974" cy="400752"/>
          </a:xfrm>
          <a:prstGeom prst="rect">
            <a:avLst/>
          </a:prstGeom>
          <a:noFill/>
          <a:ln w="9525">
            <a:noFill/>
            <a:miter lim="800000"/>
            <a:headEnd/>
            <a:tailEnd/>
          </a:ln>
        </p:spPr>
        <p:txBody>
          <a:bodyPr wrap="none" lIns="92075" tIns="46038" rIns="92075" bIns="46038">
            <a:spAutoFit/>
          </a:bodyPr>
          <a:lstStyle/>
          <a:p>
            <a:pPr>
              <a:lnSpc>
                <a:spcPct val="100000"/>
              </a:lnSpc>
              <a:spcBef>
                <a:spcPct val="0"/>
              </a:spcBef>
            </a:pPr>
            <a:r>
              <a:rPr lang="en-US" sz="2000" dirty="0" smtClean="0">
                <a:effectLst/>
              </a:rPr>
              <a:t>.</a:t>
            </a:r>
            <a:r>
              <a:rPr lang="en-US" sz="2000" dirty="0" err="1" smtClean="0">
                <a:effectLst/>
              </a:rPr>
              <a:t>ccxml</a:t>
            </a:r>
            <a:endParaRPr lang="en-US" sz="2000" dirty="0">
              <a:effectLst/>
            </a:endParaRPr>
          </a:p>
        </p:txBody>
      </p:sp>
      <p:cxnSp>
        <p:nvCxnSpPr>
          <p:cNvPr id="60" name="Elbow Connector 59"/>
          <p:cNvCxnSpPr>
            <a:endCxn id="67" idx="1"/>
          </p:cNvCxnSpPr>
          <p:nvPr/>
        </p:nvCxnSpPr>
        <p:spPr bwMode="auto">
          <a:xfrm rot="16200000" flipH="1">
            <a:off x="6668344" y="3289238"/>
            <a:ext cx="1314700" cy="323920"/>
          </a:xfrm>
          <a:prstGeom prst="bentConnector2">
            <a:avLst/>
          </a:prstGeom>
          <a:solidFill>
            <a:schemeClr val="accent1"/>
          </a:solidFill>
          <a:ln w="19050" cap="flat" cmpd="sng" algn="ctr">
            <a:solidFill>
              <a:schemeClr val="tx1"/>
            </a:solidFill>
            <a:prstDash val="solid"/>
            <a:round/>
            <a:headEnd type="none" w="med" len="med"/>
            <a:tailEnd type="triangle" w="med" len="med"/>
          </a:ln>
          <a:effectLst/>
        </p:spPr>
      </p:cxnSp>
      <p:sp>
        <p:nvSpPr>
          <p:cNvPr id="67" name="Rounded Rectangle 66"/>
          <p:cNvSpPr/>
          <p:nvPr/>
        </p:nvSpPr>
        <p:spPr bwMode="auto">
          <a:xfrm>
            <a:off x="7487654" y="3754398"/>
            <a:ext cx="1345770" cy="708300"/>
          </a:xfrm>
          <a:prstGeom prst="roundRect">
            <a:avLst>
              <a:gd name="adj" fmla="val 11567"/>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80000"/>
              </a:lnSpc>
              <a:spcBef>
                <a:spcPct val="50000"/>
              </a:spcBef>
              <a:spcAft>
                <a:spcPct val="0"/>
              </a:spcAft>
              <a:buClrTx/>
              <a:buSzTx/>
              <a:buFontTx/>
              <a:buNone/>
              <a:tabLst/>
            </a:pPr>
            <a:r>
              <a:rPr lang="en-US" sz="1700" dirty="0" smtClean="0">
                <a:solidFill>
                  <a:schemeClr val="dk1"/>
                </a:solidFill>
                <a:effectLst/>
                <a:latin typeface="Calibri" pitchFamily="34" charset="0"/>
                <a:cs typeface="Calibri" pitchFamily="34" charset="0"/>
              </a:rPr>
              <a:t>Stand-Alone</a:t>
            </a:r>
            <a:br>
              <a:rPr lang="en-US" sz="1700" dirty="0" smtClean="0">
                <a:solidFill>
                  <a:schemeClr val="dk1"/>
                </a:solidFill>
                <a:effectLst/>
                <a:latin typeface="Calibri" pitchFamily="34" charset="0"/>
                <a:cs typeface="Calibri" pitchFamily="34" charset="0"/>
              </a:rPr>
            </a:br>
            <a:r>
              <a:rPr lang="en-US" sz="1700" dirty="0" smtClean="0">
                <a:solidFill>
                  <a:schemeClr val="dk1"/>
                </a:solidFill>
                <a:effectLst/>
                <a:latin typeface="Calibri" pitchFamily="34" charset="0"/>
                <a:cs typeface="Calibri" pitchFamily="34" charset="0"/>
              </a:rPr>
              <a:t>Emulator</a:t>
            </a:r>
            <a:endParaRPr kumimoji="0" lang="en-US" sz="1700" b="1" i="0" u="none" strike="noStrike" cap="none" normalizeH="0" baseline="0" dirty="0" smtClean="0">
              <a:ln>
                <a:noFill/>
              </a:ln>
              <a:solidFill>
                <a:schemeClr val="dk1"/>
              </a:solidFill>
              <a:effectLst/>
              <a:latin typeface="Calibri" pitchFamily="34" charset="0"/>
              <a:cs typeface="Calibri" pitchFamily="34" charset="0"/>
            </a:endParaRPr>
          </a:p>
        </p:txBody>
      </p:sp>
      <p:pic>
        <p:nvPicPr>
          <p:cNvPr id="45" name="Picture 4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24040" y="4899304"/>
            <a:ext cx="1828800" cy="928324"/>
          </a:xfrm>
          <a:prstGeom prst="rect">
            <a:avLst/>
          </a:prstGeom>
          <a:noFill/>
          <a:extLst>
            <a:ext uri="{909E8E84-426E-40DD-AFC4-6F175D3DCCD1}">
              <a14:hiddenFill xmlns:a14="http://schemas.microsoft.com/office/drawing/2010/main">
                <a:solidFill>
                  <a:srgbClr val="FFFFFF"/>
                </a:solidFill>
              </a14:hiddenFill>
            </a:ext>
          </a:extLst>
        </p:spPr>
      </p:pic>
      <p:sp>
        <p:nvSpPr>
          <p:cNvPr id="2" name="Down Arrow 1"/>
          <p:cNvSpPr/>
          <p:nvPr/>
        </p:nvSpPr>
        <p:spPr bwMode="auto">
          <a:xfrm>
            <a:off x="8003263" y="4501633"/>
            <a:ext cx="307818" cy="486798"/>
          </a:xfrm>
          <a:prstGeom prst="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3" name="TextBox 2"/>
          <p:cNvSpPr txBox="1"/>
          <p:nvPr/>
        </p:nvSpPr>
        <p:spPr>
          <a:xfrm>
            <a:off x="7550596" y="5743857"/>
            <a:ext cx="1389291" cy="338554"/>
          </a:xfrm>
          <a:prstGeom prst="rect">
            <a:avLst/>
          </a:prstGeom>
          <a:noFill/>
        </p:spPr>
        <p:txBody>
          <a:bodyPr wrap="none" rtlCol="0" anchor="ctr" anchorCtr="0">
            <a:spAutoFit/>
          </a:bodyPr>
          <a:lstStyle/>
          <a:p>
            <a:r>
              <a:rPr lang="en-US" sz="2000" b="0" dirty="0" smtClean="0">
                <a:solidFill>
                  <a:schemeClr val="dk1"/>
                </a:solidFill>
                <a:effectLst/>
              </a:rPr>
              <a:t>Target Board</a:t>
            </a:r>
          </a:p>
        </p:txBody>
      </p:sp>
      <p:sp>
        <p:nvSpPr>
          <p:cNvPr id="4" name="TextBox 3"/>
          <p:cNvSpPr txBox="1"/>
          <p:nvPr/>
        </p:nvSpPr>
        <p:spPr>
          <a:xfrm>
            <a:off x="8003263" y="3062795"/>
            <a:ext cx="226344" cy="609398"/>
          </a:xfrm>
          <a:prstGeom prst="rect">
            <a:avLst/>
          </a:prstGeom>
          <a:noFill/>
        </p:spPr>
        <p:txBody>
          <a:bodyPr wrap="none" rtlCol="0" anchor="ctr" anchorCtr="0">
            <a:spAutoFit/>
          </a:bodyPr>
          <a:lstStyle/>
          <a:p>
            <a:r>
              <a:rPr lang="en-US" sz="1400" dirty="0" smtClean="0">
                <a:solidFill>
                  <a:schemeClr val="dk1"/>
                </a:solidFill>
                <a:effectLst/>
              </a:rPr>
              <a:t>.</a:t>
            </a:r>
            <a:br>
              <a:rPr lang="en-US" sz="1400" dirty="0" smtClean="0">
                <a:solidFill>
                  <a:schemeClr val="dk1"/>
                </a:solidFill>
                <a:effectLst/>
              </a:rPr>
            </a:br>
            <a:r>
              <a:rPr lang="en-US" sz="1400" dirty="0" smtClean="0">
                <a:solidFill>
                  <a:schemeClr val="dk1"/>
                </a:solidFill>
                <a:effectLst/>
              </a:rPr>
              <a:t>.</a:t>
            </a:r>
            <a:br>
              <a:rPr lang="en-US" sz="1400" dirty="0" smtClean="0">
                <a:solidFill>
                  <a:schemeClr val="dk1"/>
                </a:solidFill>
                <a:effectLst/>
              </a:rPr>
            </a:br>
            <a:r>
              <a:rPr lang="en-US" sz="1400" dirty="0" smtClean="0">
                <a:solidFill>
                  <a:schemeClr val="dk1"/>
                </a:solidFill>
                <a:effectLst/>
              </a:rPr>
              <a:t>.</a:t>
            </a:r>
          </a:p>
        </p:txBody>
      </p:sp>
      <p:cxnSp>
        <p:nvCxnSpPr>
          <p:cNvPr id="49" name="AutoShape 23"/>
          <p:cNvCxnSpPr>
            <a:cxnSpLocks noChangeShapeType="1"/>
          </p:cNvCxnSpPr>
          <p:nvPr/>
        </p:nvCxnSpPr>
        <p:spPr bwMode="auto">
          <a:xfrm flipV="1">
            <a:off x="6306098" y="3220885"/>
            <a:ext cx="0" cy="485165"/>
          </a:xfrm>
          <a:prstGeom prst="straightConnector1">
            <a:avLst/>
          </a:prstGeom>
          <a:noFill/>
          <a:ln w="28575">
            <a:solidFill>
              <a:schemeClr val="tx1"/>
            </a:solidFill>
            <a:round/>
            <a:headEnd type="none" w="med" len="med"/>
            <a:tailEnd type="triangle" w="med" len="med"/>
          </a:ln>
        </p:spPr>
      </p:cxnSp>
      <p:sp>
        <p:nvSpPr>
          <p:cNvPr id="50" name="Rectangle 55"/>
          <p:cNvSpPr>
            <a:spLocks noChangeArrowheads="1"/>
          </p:cNvSpPr>
          <p:nvPr/>
        </p:nvSpPr>
        <p:spPr bwMode="auto">
          <a:xfrm>
            <a:off x="6043805" y="3787354"/>
            <a:ext cx="546625" cy="339196"/>
          </a:xfrm>
          <a:prstGeom prst="rect">
            <a:avLst/>
          </a:prstGeom>
          <a:noFill/>
          <a:ln w="9525">
            <a:noFill/>
            <a:miter lim="800000"/>
            <a:headEnd/>
            <a:tailEnd/>
          </a:ln>
        </p:spPr>
        <p:txBody>
          <a:bodyPr wrap="none" lIns="92075" tIns="46038" rIns="92075" bIns="46038">
            <a:spAutoFit/>
          </a:bodyPr>
          <a:lstStyle/>
          <a:p>
            <a:pPr algn="ctr">
              <a:spcBef>
                <a:spcPct val="0"/>
              </a:spcBef>
            </a:pPr>
            <a:r>
              <a:rPr lang="en-US" sz="2000" dirty="0" smtClean="0">
                <a:effectLst/>
              </a:rPr>
              <a:t>.gel</a:t>
            </a:r>
            <a:endParaRPr lang="en-US" sz="2000" dirty="0">
              <a:effectLst/>
            </a:endParaRPr>
          </a:p>
        </p:txBody>
      </p:sp>
      <p:sp>
        <p:nvSpPr>
          <p:cNvPr id="51" name="Leading Question"/>
          <p:cNvSpPr txBox="1"/>
          <p:nvPr/>
        </p:nvSpPr>
        <p:spPr>
          <a:xfrm>
            <a:off x="6054974" y="6562045"/>
            <a:ext cx="276575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Target configuration and Emulators…</a:t>
            </a:r>
          </a:p>
        </p:txBody>
      </p:sp>
    </p:spTree>
    <p:custDataLst>
      <p:tags r:id="rId1"/>
    </p:custDataLst>
    <p:extLst>
      <p:ext uri="{BB962C8B-B14F-4D97-AF65-F5344CB8AC3E}">
        <p14:creationId xmlns:p14="http://schemas.microsoft.com/office/powerpoint/2010/main" val="188917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r>
              <a:rPr lang="en-US" smtClean="0"/>
              <a:t>Target Configuration and Emulators</a:t>
            </a:r>
          </a:p>
        </p:txBody>
      </p:sp>
      <p:sp>
        <p:nvSpPr>
          <p:cNvPr id="12" name="TextBox 11"/>
          <p:cNvSpPr txBox="1"/>
          <p:nvPr/>
        </p:nvSpPr>
        <p:spPr>
          <a:xfrm>
            <a:off x="3361579" y="908716"/>
            <a:ext cx="5911362" cy="1283428"/>
          </a:xfrm>
          <a:prstGeom prst="rect">
            <a:avLst/>
          </a:prstGeom>
          <a:noFill/>
        </p:spPr>
        <p:txBody>
          <a:bodyPr wrap="none" rtlCol="0" anchor="ctr" anchorCtr="0">
            <a:spAutoFit/>
          </a:bodyPr>
          <a:lstStyle/>
          <a:p>
            <a:pPr marL="342900" indent="-342900" algn="l">
              <a:spcBef>
                <a:spcPts val="600"/>
              </a:spcBef>
              <a:buClr>
                <a:schemeClr val="tx2"/>
              </a:buClr>
              <a:buSzPct val="75000"/>
              <a:buFont typeface="Wingdings"/>
              <a:buChar char=""/>
            </a:pPr>
            <a:r>
              <a:rPr lang="en-US" sz="2400" b="0" dirty="0" smtClean="0">
                <a:solidFill>
                  <a:schemeClr val="dk1"/>
                </a:solidFill>
                <a:effectLst/>
                <a:latin typeface="Calibri" pitchFamily="34" charset="0"/>
                <a:cs typeface="Calibri" pitchFamily="34" charset="0"/>
              </a:rPr>
              <a:t>The Target Configuration File specifies:</a:t>
            </a:r>
          </a:p>
          <a:p>
            <a:pPr marL="682625" indent="-287338" algn="l">
              <a:spcBef>
                <a:spcPts val="600"/>
              </a:spcBef>
              <a:buSzPct val="100000"/>
              <a:buFont typeface="Arial" pitchFamily="34" charset="0"/>
              <a:buChar char="•"/>
            </a:pPr>
            <a:r>
              <a:rPr lang="en-US" sz="1800" b="0" dirty="0" smtClean="0">
                <a:solidFill>
                  <a:schemeClr val="dk1"/>
                </a:solidFill>
                <a:effectLst/>
                <a:latin typeface="Calibri" pitchFamily="34" charset="0"/>
                <a:cs typeface="Calibri" pitchFamily="34" charset="0"/>
              </a:rPr>
              <a:t>Connection to the target (Simulator or Emulator type)</a:t>
            </a:r>
          </a:p>
          <a:p>
            <a:pPr marL="682625" indent="-287338" algn="l">
              <a:spcBef>
                <a:spcPts val="600"/>
              </a:spcBef>
              <a:buSzPct val="100000"/>
              <a:buFont typeface="Arial" pitchFamily="34" charset="0"/>
              <a:buChar char="•"/>
            </a:pPr>
            <a:r>
              <a:rPr lang="en-US" sz="1800" b="0" dirty="0" smtClean="0">
                <a:solidFill>
                  <a:schemeClr val="dk1"/>
                </a:solidFill>
                <a:effectLst/>
                <a:latin typeface="Calibri" pitchFamily="34" charset="0"/>
                <a:cs typeface="Calibri" pitchFamily="34" charset="0"/>
              </a:rPr>
              <a:t>Target device </a:t>
            </a:r>
          </a:p>
          <a:p>
            <a:pPr marL="682625" indent="-287338" algn="l">
              <a:spcBef>
                <a:spcPts val="600"/>
              </a:spcBef>
              <a:buSzPct val="100000"/>
              <a:buFont typeface="Arial" pitchFamily="34" charset="0"/>
              <a:buChar char="•"/>
            </a:pPr>
            <a:r>
              <a:rPr lang="en-US" sz="1800" b="0" dirty="0" smtClean="0">
                <a:solidFill>
                  <a:schemeClr val="dk1"/>
                </a:solidFill>
                <a:effectLst/>
                <a:latin typeface="Calibri" pitchFamily="34" charset="0"/>
                <a:cs typeface="Calibri" pitchFamily="34" charset="0"/>
              </a:rPr>
              <a:t>GEL file (if applicable) for hardware setup</a:t>
            </a:r>
          </a:p>
        </p:txBody>
      </p:sp>
      <p:sp>
        <p:nvSpPr>
          <p:cNvPr id="13" name="TextBox 12"/>
          <p:cNvSpPr txBox="1"/>
          <p:nvPr/>
        </p:nvSpPr>
        <p:spPr>
          <a:xfrm>
            <a:off x="3361579" y="5019583"/>
            <a:ext cx="5715347" cy="1283428"/>
          </a:xfrm>
          <a:prstGeom prst="rect">
            <a:avLst/>
          </a:prstGeom>
          <a:noFill/>
        </p:spPr>
        <p:txBody>
          <a:bodyPr wrap="none" rtlCol="0" anchor="ctr" anchorCtr="0">
            <a:spAutoFit/>
          </a:bodyPr>
          <a:lstStyle/>
          <a:p>
            <a:pPr marL="342900" indent="-342900" algn="l">
              <a:spcBef>
                <a:spcPts val="900"/>
              </a:spcBef>
              <a:buClr>
                <a:schemeClr val="tx2"/>
              </a:buClr>
              <a:buSzPct val="75000"/>
              <a:buFont typeface="Wingdings"/>
              <a:buChar char=""/>
            </a:pPr>
            <a:r>
              <a:rPr lang="en-US" sz="2400" b="0" dirty="0" smtClean="0">
                <a:solidFill>
                  <a:schemeClr val="dk1"/>
                </a:solidFill>
                <a:effectLst/>
                <a:latin typeface="Calibri" pitchFamily="34" charset="0"/>
                <a:cs typeface="Calibri" pitchFamily="34" charset="0"/>
              </a:rPr>
              <a:t>Emulator (Connection) Options</a:t>
            </a:r>
          </a:p>
          <a:p>
            <a:pPr marL="682625" indent="-287338" algn="l">
              <a:spcBef>
                <a:spcPts val="900"/>
              </a:spcBef>
              <a:buSzPct val="100000"/>
              <a:buFont typeface="Arial" pitchFamily="34" charset="0"/>
              <a:buChar char="•"/>
            </a:pPr>
            <a:r>
              <a:rPr lang="en-US" sz="1800" b="0" dirty="0" smtClean="0">
                <a:solidFill>
                  <a:schemeClr val="dk1"/>
                </a:solidFill>
                <a:effectLst/>
                <a:latin typeface="Calibri" pitchFamily="34" charset="0"/>
                <a:cs typeface="Calibri" pitchFamily="34" charset="0"/>
              </a:rPr>
              <a:t>Built-in and external emulators from TI, Blackhawk, </a:t>
            </a:r>
            <a:br>
              <a:rPr lang="en-US" sz="1800" b="0" dirty="0" smtClean="0">
                <a:solidFill>
                  <a:schemeClr val="dk1"/>
                </a:solidFill>
                <a:effectLst/>
                <a:latin typeface="Calibri" pitchFamily="34" charset="0"/>
                <a:cs typeface="Calibri" pitchFamily="34" charset="0"/>
              </a:rPr>
            </a:br>
            <a:r>
              <a:rPr lang="en-US" sz="1800" b="0" dirty="0" smtClean="0">
                <a:solidFill>
                  <a:schemeClr val="dk1"/>
                </a:solidFill>
                <a:effectLst/>
                <a:latin typeface="Calibri" pitchFamily="34" charset="0"/>
                <a:cs typeface="Calibri" pitchFamily="34" charset="0"/>
              </a:rPr>
              <a:t>Spectrum Digital and others</a:t>
            </a:r>
          </a:p>
          <a:p>
            <a:pPr marL="682625" indent="-287338" algn="l">
              <a:spcBef>
                <a:spcPts val="900"/>
              </a:spcBef>
              <a:buSzPct val="100000"/>
              <a:buFont typeface="Arial" pitchFamily="34" charset="0"/>
              <a:buChar char="•"/>
            </a:pPr>
            <a:r>
              <a:rPr lang="en-US" sz="1800" b="0" dirty="0" smtClean="0">
                <a:solidFill>
                  <a:schemeClr val="dk1"/>
                </a:solidFill>
                <a:effectLst/>
                <a:latin typeface="Calibri" pitchFamily="34" charset="0"/>
                <a:cs typeface="Calibri" pitchFamily="34" charset="0"/>
              </a:rPr>
              <a:t>XDS100v1/v2, 200, 510, 560, 560v2</a:t>
            </a:r>
          </a:p>
        </p:txBody>
      </p:sp>
      <p:pic>
        <p:nvPicPr>
          <p:cNvPr id="1026" name="Picture 2" descr="C:\Users\a0128896\AppData\Local\Temp\SNAGHTML131b33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288" y="2295707"/>
            <a:ext cx="4875950" cy="25590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36" y="707693"/>
            <a:ext cx="3029469" cy="486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63374" y="4526733"/>
            <a:ext cx="1498195" cy="117695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5" name="Rounded Rectangle 4"/>
          <p:cNvSpPr/>
          <p:nvPr/>
        </p:nvSpPr>
        <p:spPr bwMode="auto">
          <a:xfrm>
            <a:off x="327859" y="725799"/>
            <a:ext cx="962120" cy="1024194"/>
          </a:xfrm>
          <a:prstGeom prst="roundRect">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0" name="Leading Question"/>
          <p:cNvSpPr txBox="1"/>
          <p:nvPr/>
        </p:nvSpPr>
        <p:spPr>
          <a:xfrm>
            <a:off x="6702844" y="6562045"/>
            <a:ext cx="211788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Projects and Workspaces …</a:t>
            </a:r>
          </a:p>
        </p:txBody>
      </p:sp>
    </p:spTree>
    <p:extLst>
      <p:ext uri="{BB962C8B-B14F-4D97-AF65-F5344CB8AC3E}">
        <p14:creationId xmlns:p14="http://schemas.microsoft.com/office/powerpoint/2010/main" val="102203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0128896\AppData\Local\Temp\SNAGHTML136c90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371" y="785224"/>
            <a:ext cx="5108054" cy="51080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solidFill>
                  <a:srgbClr val="FF0000"/>
                </a:solidFill>
              </a:rPr>
              <a:t>Projects and Workspaces (viewed in CCS)</a:t>
            </a:r>
            <a:endParaRPr lang="en-US" dirty="0">
              <a:solidFill>
                <a:srgbClr val="FF0000"/>
              </a:solidFill>
            </a:endParaRPr>
          </a:p>
        </p:txBody>
      </p:sp>
      <p:sp>
        <p:nvSpPr>
          <p:cNvPr id="28" name="TextBox 27"/>
          <p:cNvSpPr txBox="1"/>
          <p:nvPr/>
        </p:nvSpPr>
        <p:spPr>
          <a:xfrm>
            <a:off x="6670446" y="2979931"/>
            <a:ext cx="2192975" cy="504924"/>
          </a:xfrm>
          <a:prstGeom prst="rect">
            <a:avLst/>
          </a:prstGeom>
          <a:solidFill>
            <a:schemeClr val="accent5">
              <a:lumMod val="40000"/>
              <a:lumOff val="60000"/>
            </a:schemeClr>
          </a:solidFill>
          <a:ln>
            <a:solidFill>
              <a:schemeClr val="tx1"/>
            </a:solidFill>
          </a:ln>
          <a:effectLst>
            <a:outerShdw blurRad="50800" dist="76200" dir="2700000" algn="tl" rotWithShape="0">
              <a:prstClr val="black">
                <a:alpha val="40000"/>
              </a:prstClr>
            </a:outerShdw>
          </a:effectLst>
        </p:spPr>
        <p:txBody>
          <a:bodyPr wrap="square" rtlCol="0" anchor="ctr" anchorCtr="1">
            <a:noAutofit/>
          </a:bodyPr>
          <a:lstStyle/>
          <a:p>
            <a:pPr>
              <a:spcBef>
                <a:spcPts val="900"/>
              </a:spcBef>
              <a:buClr>
                <a:schemeClr val="tx2"/>
              </a:buClr>
              <a:buSzPct val="75000"/>
            </a:pPr>
            <a:r>
              <a:rPr lang="en-US" sz="2800" dirty="0" smtClean="0">
                <a:solidFill>
                  <a:schemeClr val="dk1"/>
                </a:solidFill>
                <a:effectLst/>
                <a:latin typeface="Calibri" pitchFamily="34" charset="0"/>
                <a:cs typeface="Calibri" pitchFamily="34" charset="0"/>
              </a:rPr>
              <a:t>WORKSPACE</a:t>
            </a:r>
          </a:p>
        </p:txBody>
      </p:sp>
      <p:sp>
        <p:nvSpPr>
          <p:cNvPr id="5" name="Right Brace 4"/>
          <p:cNvSpPr/>
          <p:nvPr/>
        </p:nvSpPr>
        <p:spPr bwMode="auto">
          <a:xfrm>
            <a:off x="5984646" y="785224"/>
            <a:ext cx="685800" cy="4864138"/>
          </a:xfrm>
          <a:prstGeom prst="rightBrace">
            <a:avLst>
              <a:gd name="adj1" fmla="val 41899"/>
              <a:gd name="adj2" fmla="val 49776"/>
            </a:avLst>
          </a:prstGeom>
          <a:noFill/>
          <a:ln w="285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endParaRPr>
          </a:p>
        </p:txBody>
      </p:sp>
      <p:sp>
        <p:nvSpPr>
          <p:cNvPr id="7" name="Right Brace 6"/>
          <p:cNvSpPr/>
          <p:nvPr/>
        </p:nvSpPr>
        <p:spPr bwMode="auto">
          <a:xfrm>
            <a:off x="3978229" y="1247705"/>
            <a:ext cx="457200" cy="2328414"/>
          </a:xfrm>
          <a:prstGeom prst="rightBrace">
            <a:avLst>
              <a:gd name="adj1" fmla="val 44696"/>
              <a:gd name="adj2" fmla="val 50000"/>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endParaRPr>
          </a:p>
        </p:txBody>
      </p:sp>
      <p:sp>
        <p:nvSpPr>
          <p:cNvPr id="30" name="TextBox 29"/>
          <p:cNvSpPr txBox="1"/>
          <p:nvPr/>
        </p:nvSpPr>
        <p:spPr>
          <a:xfrm>
            <a:off x="4435429" y="2159450"/>
            <a:ext cx="1695200" cy="504924"/>
          </a:xfrm>
          <a:prstGeom prst="rect">
            <a:avLst/>
          </a:prstGeom>
          <a:solidFill>
            <a:schemeClr val="accent2"/>
          </a:solidFill>
          <a:ln>
            <a:solidFill>
              <a:schemeClr val="tx1"/>
            </a:solidFill>
          </a:ln>
          <a:effectLst>
            <a:outerShdw blurRad="50800" dist="76200" dir="2700000" algn="tl" rotWithShape="0">
              <a:prstClr val="black">
                <a:alpha val="40000"/>
              </a:prstClr>
            </a:outerShdw>
          </a:effectLst>
        </p:spPr>
        <p:txBody>
          <a:bodyPr wrap="square" rtlCol="0" anchor="ctr" anchorCtr="1">
            <a:noAutofit/>
          </a:bodyPr>
          <a:lstStyle/>
          <a:p>
            <a:pPr>
              <a:spcBef>
                <a:spcPts val="900"/>
              </a:spcBef>
              <a:buClr>
                <a:schemeClr val="tx2"/>
              </a:buClr>
              <a:buSzPct val="75000"/>
            </a:pPr>
            <a:r>
              <a:rPr lang="en-US" sz="2800" dirty="0" smtClean="0">
                <a:solidFill>
                  <a:schemeClr val="dk1"/>
                </a:solidFill>
                <a:effectLst/>
                <a:latin typeface="Calibri" pitchFamily="34" charset="0"/>
                <a:cs typeface="Calibri" pitchFamily="34" charset="0"/>
              </a:rPr>
              <a:t>PROJECT</a:t>
            </a:r>
          </a:p>
        </p:txBody>
      </p:sp>
      <p:sp>
        <p:nvSpPr>
          <p:cNvPr id="10" name="TextBox 9"/>
          <p:cNvSpPr txBox="1"/>
          <p:nvPr/>
        </p:nvSpPr>
        <p:spPr>
          <a:xfrm>
            <a:off x="244402" y="2682087"/>
            <a:ext cx="1219694" cy="356019"/>
          </a:xfrm>
          <a:prstGeom prst="rect">
            <a:avLst/>
          </a:prstGeom>
          <a:solidFill>
            <a:schemeClr val="accent1">
              <a:lumMod val="75000"/>
            </a:schemeClr>
          </a:solidFill>
          <a:ln>
            <a:solidFill>
              <a:schemeClr val="tx1"/>
            </a:solidFill>
          </a:ln>
          <a:effectLst>
            <a:outerShdw blurRad="50800" dist="76200" dir="2700000" algn="tl" rotWithShape="0">
              <a:prstClr val="black">
                <a:alpha val="40000"/>
              </a:prstClr>
            </a:outerShdw>
          </a:effectLst>
        </p:spPr>
        <p:txBody>
          <a:bodyPr wrap="square" rtlCol="0" anchor="ctr" anchorCtr="1">
            <a:noAutofit/>
          </a:bodyPr>
          <a:lstStyle/>
          <a:p>
            <a:pPr>
              <a:spcBef>
                <a:spcPts val="900"/>
              </a:spcBef>
              <a:buClr>
                <a:schemeClr val="tx2"/>
              </a:buClr>
              <a:buSzPct val="75000"/>
            </a:pPr>
            <a:r>
              <a:rPr lang="en-US" dirty="0" smtClean="0">
                <a:solidFill>
                  <a:schemeClr val="dk1"/>
                </a:solidFill>
                <a:effectLst/>
                <a:latin typeface="Calibri" pitchFamily="34" charset="0"/>
                <a:cs typeface="Calibri" pitchFamily="34" charset="0"/>
              </a:rPr>
              <a:t>Source</a:t>
            </a:r>
          </a:p>
        </p:txBody>
      </p:sp>
      <p:sp>
        <p:nvSpPr>
          <p:cNvPr id="3" name="Right Brace 2"/>
          <p:cNvSpPr/>
          <p:nvPr/>
        </p:nvSpPr>
        <p:spPr bwMode="auto">
          <a:xfrm rot="10800000">
            <a:off x="1464096" y="2623911"/>
            <a:ext cx="228600" cy="472373"/>
          </a:xfrm>
          <a:prstGeom prst="rightBrace">
            <a:avLst>
              <a:gd name="adj1" fmla="val 23427"/>
              <a:gd name="adj2" fmla="val 50000"/>
            </a:avLst>
          </a:prstGeom>
          <a:solidFill>
            <a:schemeClr val="accent1">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endParaRPr>
          </a:p>
        </p:txBody>
      </p:sp>
      <p:sp>
        <p:nvSpPr>
          <p:cNvPr id="11" name="Leading Question"/>
          <p:cNvSpPr txBox="1"/>
          <p:nvPr/>
        </p:nvSpPr>
        <p:spPr>
          <a:xfrm>
            <a:off x="6702844" y="6562045"/>
            <a:ext cx="211788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Projects and Workspaces …</a:t>
            </a:r>
          </a:p>
        </p:txBody>
      </p:sp>
    </p:spTree>
    <p:extLst>
      <p:ext uri="{BB962C8B-B14F-4D97-AF65-F5344CB8AC3E}">
        <p14:creationId xmlns:p14="http://schemas.microsoft.com/office/powerpoint/2010/main" val="319133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Agenda</a:t>
            </a:r>
            <a:endParaRPr lang="en-US" dirty="0">
              <a:solidFill>
                <a:srgbClr val="FF0000"/>
              </a:solidFill>
            </a:endParaRPr>
          </a:p>
        </p:txBody>
      </p:sp>
      <p:sp>
        <p:nvSpPr>
          <p:cNvPr id="8" name="Leading Question"/>
          <p:cNvSpPr txBox="1"/>
          <p:nvPr/>
        </p:nvSpPr>
        <p:spPr>
          <a:xfrm>
            <a:off x="8020833" y="6562045"/>
            <a:ext cx="799898"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Portfolio ...</a:t>
            </a:r>
          </a:p>
        </p:txBody>
      </p:sp>
      <p:sp>
        <p:nvSpPr>
          <p:cNvPr id="9" name="Rounded Rectangle 8"/>
          <p:cNvSpPr/>
          <p:nvPr/>
        </p:nvSpPr>
        <p:spPr bwMode="auto">
          <a:xfrm>
            <a:off x="304800" y="1014876"/>
            <a:ext cx="6400800" cy="310176"/>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0" name="Text Box 4"/>
          <p:cNvSpPr txBox="1">
            <a:spLocks noChangeArrowheads="1"/>
          </p:cNvSpPr>
          <p:nvPr/>
        </p:nvSpPr>
        <p:spPr bwMode="auto">
          <a:xfrm>
            <a:off x="152400" y="1060132"/>
            <a:ext cx="6705600" cy="5416868"/>
          </a:xfrm>
          <a:prstGeom prst="rect">
            <a:avLst/>
          </a:prstGeom>
          <a:noFill/>
          <a:ln w="25400" algn="ctr">
            <a:noFill/>
            <a:miter lim="800000"/>
            <a:headEnd/>
            <a:tailEnd/>
          </a:ln>
        </p:spPr>
        <p:txBody>
          <a:bodyPr wrap="square">
            <a:spAutoFit/>
          </a:bodyPr>
          <a:lstStyle/>
          <a:p>
            <a:pPr>
              <a:lnSpc>
                <a:spcPct val="60000"/>
              </a:lnSpc>
            </a:pPr>
            <a:r>
              <a:rPr lang="en-US" dirty="0">
                <a:solidFill>
                  <a:srgbClr val="000000"/>
                </a:solidFill>
              </a:rPr>
              <a:t>Introduction to </a:t>
            </a:r>
            <a:r>
              <a:rPr lang="en-US" dirty="0" smtClean="0">
                <a:solidFill>
                  <a:srgbClr val="000000"/>
                </a:solidFill>
              </a:rPr>
              <a:t>ARM</a:t>
            </a:r>
            <a:r>
              <a:rPr lang="en-US" baseline="30000" dirty="0" smtClean="0">
                <a:solidFill>
                  <a:srgbClr val="000000"/>
                </a:solidFill>
              </a:rPr>
              <a:t>®</a:t>
            </a:r>
            <a:r>
              <a:rPr lang="en-US" dirty="0" smtClean="0">
                <a:solidFill>
                  <a:srgbClr val="000000"/>
                </a:solidFill>
              </a:rPr>
              <a:t> Cortex™-M4F </a:t>
            </a:r>
            <a:r>
              <a:rPr lang="en-US" dirty="0">
                <a:solidFill>
                  <a:srgbClr val="000000"/>
                </a:solidFill>
              </a:rPr>
              <a:t>and Peripherals</a:t>
            </a:r>
          </a:p>
          <a:p>
            <a:pPr>
              <a:lnSpc>
                <a:spcPct val="60000"/>
              </a:lnSpc>
            </a:pPr>
            <a:r>
              <a:rPr lang="en-US" b="0" dirty="0">
                <a:solidFill>
                  <a:srgbClr val="000000"/>
                </a:solidFill>
              </a:rPr>
              <a:t>Code Composer Studio</a:t>
            </a:r>
          </a:p>
          <a:p>
            <a:pPr>
              <a:lnSpc>
                <a:spcPct val="60000"/>
              </a:lnSpc>
            </a:pPr>
            <a:r>
              <a:rPr lang="en-US" b="0" dirty="0">
                <a:solidFill>
                  <a:srgbClr val="000000"/>
                </a:solidFill>
              </a:rPr>
              <a:t>Introduction to </a:t>
            </a:r>
            <a:r>
              <a:rPr lang="en-US" b="0" dirty="0" smtClean="0">
                <a:solidFill>
                  <a:srgbClr val="000000"/>
                </a:solidFill>
              </a:rPr>
              <a:t>TivaWare™, Initialization </a:t>
            </a:r>
            <a:r>
              <a:rPr lang="en-US" b="0" dirty="0">
                <a:solidFill>
                  <a:srgbClr val="000000"/>
                </a:solidFill>
              </a:rPr>
              <a:t>and GPIO</a:t>
            </a:r>
          </a:p>
          <a:p>
            <a:pPr>
              <a:lnSpc>
                <a:spcPct val="60000"/>
              </a:lnSpc>
            </a:pPr>
            <a:r>
              <a:rPr lang="en-US" b="0" dirty="0" smtClean="0">
                <a:solidFill>
                  <a:srgbClr val="000000"/>
                </a:solidFill>
              </a:rPr>
              <a:t>Interrupts and the Timers</a:t>
            </a:r>
            <a:endParaRPr lang="en-US" b="0" dirty="0">
              <a:solidFill>
                <a:srgbClr val="000000"/>
              </a:solidFill>
            </a:endParaRPr>
          </a:p>
          <a:p>
            <a:pPr>
              <a:lnSpc>
                <a:spcPct val="60000"/>
              </a:lnSpc>
            </a:pPr>
            <a:r>
              <a:rPr lang="en-US" b="0" dirty="0" smtClean="0">
                <a:solidFill>
                  <a:srgbClr val="000000"/>
                </a:solidFill>
              </a:rPr>
              <a:t>ADC12</a:t>
            </a:r>
            <a:endParaRPr lang="en-US" b="0" dirty="0">
              <a:solidFill>
                <a:srgbClr val="000000"/>
              </a:solidFill>
            </a:endParaRPr>
          </a:p>
          <a:p>
            <a:pPr>
              <a:lnSpc>
                <a:spcPct val="60000"/>
              </a:lnSpc>
            </a:pPr>
            <a:r>
              <a:rPr lang="en-US" b="0" dirty="0" smtClean="0">
                <a:solidFill>
                  <a:srgbClr val="000000"/>
                </a:solidFill>
              </a:rPr>
              <a:t>Hibernation Module</a:t>
            </a:r>
          </a:p>
          <a:p>
            <a:pPr>
              <a:lnSpc>
                <a:spcPct val="60000"/>
              </a:lnSpc>
            </a:pPr>
            <a:r>
              <a:rPr lang="en-US" b="0" dirty="0" smtClean="0">
                <a:solidFill>
                  <a:srgbClr val="000000"/>
                </a:solidFill>
              </a:rPr>
              <a:t>USB</a:t>
            </a:r>
          </a:p>
          <a:p>
            <a:pPr>
              <a:lnSpc>
                <a:spcPct val="60000"/>
              </a:lnSpc>
            </a:pPr>
            <a:r>
              <a:rPr lang="en-US" b="0" dirty="0" smtClean="0">
                <a:solidFill>
                  <a:srgbClr val="000000"/>
                </a:solidFill>
              </a:rPr>
              <a:t>Memory and Security</a:t>
            </a:r>
          </a:p>
          <a:p>
            <a:pPr>
              <a:lnSpc>
                <a:spcPct val="60000"/>
              </a:lnSpc>
            </a:pPr>
            <a:r>
              <a:rPr lang="en-US" b="0" dirty="0" smtClean="0">
                <a:solidFill>
                  <a:srgbClr val="000000"/>
                </a:solidFill>
              </a:rPr>
              <a:t>Floating-Point</a:t>
            </a:r>
          </a:p>
          <a:p>
            <a:pPr>
              <a:lnSpc>
                <a:spcPct val="60000"/>
              </a:lnSpc>
            </a:pPr>
            <a:r>
              <a:rPr lang="en-US" b="0" dirty="0" err="1" smtClean="0">
                <a:solidFill>
                  <a:srgbClr val="000000"/>
                </a:solidFill>
              </a:rPr>
              <a:t>BoosterPacks</a:t>
            </a:r>
            <a:r>
              <a:rPr lang="en-US" b="0" dirty="0" smtClean="0">
                <a:solidFill>
                  <a:srgbClr val="000000"/>
                </a:solidFill>
              </a:rPr>
              <a:t> and </a:t>
            </a:r>
            <a:r>
              <a:rPr lang="en-US" b="0" dirty="0" err="1" smtClean="0">
                <a:solidFill>
                  <a:srgbClr val="000000"/>
                </a:solidFill>
              </a:rPr>
              <a:t>grLib</a:t>
            </a:r>
            <a:endParaRPr lang="en-US" b="0" dirty="0" smtClean="0">
              <a:solidFill>
                <a:srgbClr val="000000"/>
              </a:solidFill>
            </a:endParaRPr>
          </a:p>
          <a:p>
            <a:pPr>
              <a:lnSpc>
                <a:spcPct val="60000"/>
              </a:lnSpc>
            </a:pPr>
            <a:r>
              <a:rPr lang="en-US" b="0" dirty="0" smtClean="0">
                <a:solidFill>
                  <a:srgbClr val="000000"/>
                </a:solidFill>
              </a:rPr>
              <a:t>Synchronous Serial Interface</a:t>
            </a:r>
          </a:p>
          <a:p>
            <a:pPr>
              <a:lnSpc>
                <a:spcPct val="60000"/>
              </a:lnSpc>
            </a:pPr>
            <a:r>
              <a:rPr lang="en-US" b="0" dirty="0" smtClean="0">
                <a:solidFill>
                  <a:srgbClr val="000000"/>
                </a:solidFill>
              </a:rPr>
              <a:t>UART</a:t>
            </a:r>
          </a:p>
          <a:p>
            <a:pPr>
              <a:lnSpc>
                <a:spcPct val="60000"/>
              </a:lnSpc>
            </a:pPr>
            <a:r>
              <a:rPr lang="en-US" b="0" dirty="0" smtClean="0">
                <a:solidFill>
                  <a:srgbClr val="000000"/>
                </a:solidFill>
              </a:rPr>
              <a:t>µDMA</a:t>
            </a:r>
          </a:p>
          <a:p>
            <a:pPr>
              <a:lnSpc>
                <a:spcPct val="60000"/>
              </a:lnSpc>
            </a:pPr>
            <a:r>
              <a:rPr lang="en-US" b="0" dirty="0" smtClean="0">
                <a:solidFill>
                  <a:srgbClr val="000000"/>
                </a:solidFill>
              </a:rPr>
              <a:t>Sensor Hub</a:t>
            </a:r>
          </a:p>
          <a:p>
            <a:pPr>
              <a:lnSpc>
                <a:spcPct val="60000"/>
              </a:lnSpc>
            </a:pPr>
            <a:r>
              <a:rPr lang="en-US" b="0" dirty="0" smtClean="0">
                <a:solidFill>
                  <a:srgbClr val="000000"/>
                </a:solidFill>
              </a:rPr>
              <a:t>PWM</a:t>
            </a:r>
            <a:endParaRPr lang="en-US" b="0" dirty="0">
              <a:solidFill>
                <a:srgbClr val="000000"/>
              </a:solidFill>
            </a:endParaRPr>
          </a:p>
          <a:p>
            <a:endParaRPr lang="en-US" dirty="0" smtClean="0">
              <a:solidFill>
                <a:srgbClr val="000000"/>
              </a:solidFill>
            </a:endParaRPr>
          </a:p>
        </p:txBody>
      </p:sp>
      <p:pic>
        <p:nvPicPr>
          <p:cNvPr id="12"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28800"/>
            <a:ext cx="3355291" cy="40901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r>
              <a:rPr lang="en-US" smtClean="0"/>
              <a:t>Projects and Workspaces</a:t>
            </a:r>
          </a:p>
        </p:txBody>
      </p:sp>
      <p:sp>
        <p:nvSpPr>
          <p:cNvPr id="13" name="TextBox 12"/>
          <p:cNvSpPr txBox="1"/>
          <p:nvPr/>
        </p:nvSpPr>
        <p:spPr>
          <a:xfrm>
            <a:off x="4918411" y="3404378"/>
            <a:ext cx="4113177" cy="2506840"/>
          </a:xfrm>
          <a:prstGeom prst="rect">
            <a:avLst/>
          </a:prstGeom>
          <a:noFill/>
        </p:spPr>
        <p:txBody>
          <a:bodyPr wrap="square" rtlCol="0" anchor="ctr" anchorCtr="0">
            <a:spAutoFit/>
          </a:bodyPr>
          <a:lstStyle/>
          <a:p>
            <a:pPr marL="342900" indent="-342900" algn="l">
              <a:spcBef>
                <a:spcPts val="900"/>
              </a:spcBef>
              <a:buClr>
                <a:schemeClr val="tx2"/>
              </a:buClr>
              <a:buSzPct val="75000"/>
              <a:buFont typeface="Wingdings"/>
              <a:buChar char=""/>
            </a:pPr>
            <a:r>
              <a:rPr lang="en-US" b="0" dirty="0" smtClean="0">
                <a:solidFill>
                  <a:schemeClr val="dk1"/>
                </a:solidFill>
                <a:effectLst/>
                <a:latin typeface="Calibri" pitchFamily="34" charset="0"/>
                <a:cs typeface="Calibri" pitchFamily="34" charset="0"/>
              </a:rPr>
              <a:t>PROJECT folder contains:</a:t>
            </a:r>
          </a:p>
          <a:p>
            <a:pPr marL="682625" indent="-287338" algn="l">
              <a:spcBef>
                <a:spcPts val="900"/>
              </a:spcBef>
              <a:buSzPct val="100000"/>
              <a:buFont typeface="Arial" pitchFamily="34" charset="0"/>
              <a:buChar char="•"/>
            </a:pPr>
            <a:r>
              <a:rPr lang="en-US" sz="2000" b="0" dirty="0" smtClean="0">
                <a:solidFill>
                  <a:schemeClr val="dk1"/>
                </a:solidFill>
                <a:effectLst/>
                <a:latin typeface="Calibri" pitchFamily="34" charset="0"/>
                <a:cs typeface="Calibri" pitchFamily="34" charset="0"/>
              </a:rPr>
              <a:t>Build and tool settings (for use</a:t>
            </a:r>
            <a:br>
              <a:rPr lang="en-US" sz="2000" b="0" dirty="0" smtClean="0">
                <a:solidFill>
                  <a:schemeClr val="dk1"/>
                </a:solidFill>
                <a:effectLst/>
                <a:latin typeface="Calibri" pitchFamily="34" charset="0"/>
                <a:cs typeface="Calibri" pitchFamily="34" charset="0"/>
              </a:rPr>
            </a:br>
            <a:r>
              <a:rPr lang="en-US" sz="2000" b="0" dirty="0" smtClean="0">
                <a:solidFill>
                  <a:schemeClr val="dk1"/>
                </a:solidFill>
                <a:effectLst/>
                <a:latin typeface="Calibri" pitchFamily="34" charset="0"/>
                <a:cs typeface="Calibri" pitchFamily="34" charset="0"/>
              </a:rPr>
              <a:t>in managed MAKE projects)</a:t>
            </a:r>
          </a:p>
          <a:p>
            <a:pPr marL="682625" indent="-287338" algn="l">
              <a:spcBef>
                <a:spcPts val="900"/>
              </a:spcBef>
              <a:buSzPct val="100000"/>
              <a:buFont typeface="Arial" pitchFamily="34" charset="0"/>
              <a:buChar char="•"/>
            </a:pPr>
            <a:r>
              <a:rPr lang="en-US" sz="2000" b="0" dirty="0" smtClean="0">
                <a:solidFill>
                  <a:schemeClr val="dk1"/>
                </a:solidFill>
                <a:effectLst/>
                <a:latin typeface="Calibri" pitchFamily="34" charset="0"/>
                <a:cs typeface="Calibri" pitchFamily="34" charset="0"/>
              </a:rPr>
              <a:t>Files can be </a:t>
            </a:r>
            <a:r>
              <a:rPr lang="en-US" sz="2000" i="1" dirty="0" smtClean="0">
                <a:solidFill>
                  <a:schemeClr val="tx2"/>
                </a:solidFill>
                <a:effectLst/>
                <a:latin typeface="Calibri" pitchFamily="34" charset="0"/>
                <a:cs typeface="Calibri" pitchFamily="34" charset="0"/>
              </a:rPr>
              <a:t>linked to</a:t>
            </a:r>
            <a:r>
              <a:rPr lang="en-US" sz="2000" b="0" dirty="0" smtClean="0">
                <a:solidFill>
                  <a:schemeClr val="dk1"/>
                </a:solidFill>
                <a:effectLst/>
                <a:latin typeface="Calibri" pitchFamily="34" charset="0"/>
                <a:cs typeface="Calibri" pitchFamily="34" charset="0"/>
              </a:rPr>
              <a:t> or </a:t>
            </a:r>
            <a:br>
              <a:rPr lang="en-US" sz="2000" b="0" dirty="0" smtClean="0">
                <a:solidFill>
                  <a:schemeClr val="dk1"/>
                </a:solidFill>
                <a:effectLst/>
                <a:latin typeface="Calibri" pitchFamily="34" charset="0"/>
                <a:cs typeface="Calibri" pitchFamily="34" charset="0"/>
              </a:rPr>
            </a:br>
            <a:r>
              <a:rPr lang="en-US" sz="2000" i="1" dirty="0" smtClean="0">
                <a:solidFill>
                  <a:schemeClr val="tx2"/>
                </a:solidFill>
                <a:effectLst/>
                <a:latin typeface="Calibri" pitchFamily="34" charset="0"/>
                <a:cs typeface="Calibri" pitchFamily="34" charset="0"/>
              </a:rPr>
              <a:t>reside in</a:t>
            </a:r>
            <a:r>
              <a:rPr lang="en-US" sz="2000" b="0" dirty="0" smtClean="0">
                <a:solidFill>
                  <a:schemeClr val="dk1"/>
                </a:solidFill>
                <a:effectLst/>
                <a:latin typeface="Calibri" pitchFamily="34" charset="0"/>
                <a:cs typeface="Calibri" pitchFamily="34" charset="0"/>
              </a:rPr>
              <a:t> the project folder</a:t>
            </a:r>
          </a:p>
          <a:p>
            <a:pPr marL="682625" indent="-287338" algn="l">
              <a:spcBef>
                <a:spcPts val="900"/>
              </a:spcBef>
              <a:buSzPct val="100000"/>
              <a:buFont typeface="Arial" pitchFamily="34" charset="0"/>
              <a:buChar char="•"/>
            </a:pPr>
            <a:r>
              <a:rPr lang="en-US" sz="2000" b="0" dirty="0" smtClean="0">
                <a:solidFill>
                  <a:schemeClr val="dk1"/>
                </a:solidFill>
                <a:effectLst/>
                <a:latin typeface="Calibri" pitchFamily="34" charset="0"/>
                <a:cs typeface="Calibri" pitchFamily="34" charset="0"/>
              </a:rPr>
              <a:t>Deleting a linked file within the Project Explorer only deletes the link</a:t>
            </a:r>
          </a:p>
        </p:txBody>
      </p:sp>
      <p:sp>
        <p:nvSpPr>
          <p:cNvPr id="2" name="Rounded Rectangle 1"/>
          <p:cNvSpPr/>
          <p:nvPr/>
        </p:nvSpPr>
        <p:spPr bwMode="auto">
          <a:xfrm>
            <a:off x="228600" y="762000"/>
            <a:ext cx="2590800" cy="2133600"/>
          </a:xfrm>
          <a:prstGeom prst="round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b="1" i="0" u="none" strike="noStrike" cap="none" normalizeH="0" baseline="0" dirty="0" smtClean="0">
                <a:ln>
                  <a:noFill/>
                </a:ln>
                <a:solidFill>
                  <a:schemeClr val="dk1"/>
                </a:solidFill>
                <a:effectLst/>
                <a:latin typeface="Calibri" pitchFamily="34" charset="0"/>
                <a:cs typeface="Calibri" pitchFamily="34" charset="0"/>
              </a:rPr>
              <a:t>Workspace</a:t>
            </a:r>
          </a:p>
          <a:p>
            <a:pPr marL="225425" marR="0" indent="-225425" algn="l" defTabSz="914400" rtl="0" eaLnBrk="0" fontAlgn="base" latinLnBrk="0" hangingPunct="0">
              <a:lnSpc>
                <a:spcPct val="80000"/>
              </a:lnSpc>
              <a:spcBef>
                <a:spcPct val="50000"/>
              </a:spcBef>
              <a:spcAft>
                <a:spcPct val="0"/>
              </a:spcAft>
              <a:buClrTx/>
              <a:buSzTx/>
              <a:buFont typeface="Arial" pitchFamily="34" charset="0"/>
              <a:buChar char="•"/>
              <a:tabLst/>
            </a:pPr>
            <a:r>
              <a:rPr lang="en-US" sz="1800" b="0" i="1" dirty="0" smtClean="0">
                <a:solidFill>
                  <a:schemeClr val="dk1"/>
                </a:solidFill>
                <a:effectLst/>
                <a:latin typeface="Calibri" pitchFamily="34" charset="0"/>
                <a:cs typeface="Calibri" pitchFamily="34" charset="0"/>
              </a:rPr>
              <a:t>Project 1</a:t>
            </a:r>
          </a:p>
          <a:p>
            <a:pPr marL="225425" marR="0" indent="-225425" algn="l" defTabSz="914400" rtl="0" eaLnBrk="0" fontAlgn="base" latinLnBrk="0" hangingPunct="0">
              <a:lnSpc>
                <a:spcPct val="80000"/>
              </a:lnSpc>
              <a:spcBef>
                <a:spcPct val="50000"/>
              </a:spcBef>
              <a:spcAft>
                <a:spcPct val="0"/>
              </a:spcAft>
              <a:buClrTx/>
              <a:buSzTx/>
              <a:buFont typeface="Arial" pitchFamily="34" charset="0"/>
              <a:buChar char="•"/>
              <a:tabLst/>
            </a:pPr>
            <a:r>
              <a:rPr kumimoji="0" lang="en-US" sz="1800" b="0" i="1" u="none" strike="noStrike" cap="none" normalizeH="0" baseline="0" dirty="0" smtClean="0">
                <a:ln>
                  <a:noFill/>
                </a:ln>
                <a:solidFill>
                  <a:schemeClr val="dk1"/>
                </a:solidFill>
                <a:effectLst/>
                <a:latin typeface="Calibri" pitchFamily="34" charset="0"/>
                <a:cs typeface="Calibri" pitchFamily="34" charset="0"/>
              </a:rPr>
              <a:t>Project</a:t>
            </a:r>
            <a:r>
              <a:rPr kumimoji="0" lang="en-US" sz="1800" b="0" i="1" u="none" strike="noStrike" cap="none" normalizeH="0" dirty="0" smtClean="0">
                <a:ln>
                  <a:noFill/>
                </a:ln>
                <a:solidFill>
                  <a:schemeClr val="dk1"/>
                </a:solidFill>
                <a:effectLst/>
                <a:latin typeface="Calibri" pitchFamily="34" charset="0"/>
                <a:cs typeface="Calibri" pitchFamily="34" charset="0"/>
              </a:rPr>
              <a:t> 2</a:t>
            </a:r>
          </a:p>
          <a:p>
            <a:pPr marL="225425" marR="0" indent="-225425" algn="l" defTabSz="914400" rtl="0" eaLnBrk="0" fontAlgn="base" latinLnBrk="0" hangingPunct="0">
              <a:lnSpc>
                <a:spcPct val="80000"/>
              </a:lnSpc>
              <a:spcBef>
                <a:spcPct val="50000"/>
              </a:spcBef>
              <a:spcAft>
                <a:spcPct val="0"/>
              </a:spcAft>
              <a:buClrTx/>
              <a:buSzTx/>
              <a:buFont typeface="Arial" pitchFamily="34" charset="0"/>
              <a:buChar char="•"/>
              <a:tabLst/>
            </a:pPr>
            <a:r>
              <a:rPr lang="en-US" sz="1800" b="0" i="1" baseline="0" dirty="0" smtClean="0">
                <a:solidFill>
                  <a:schemeClr val="dk1"/>
                </a:solidFill>
                <a:effectLst/>
                <a:latin typeface="Calibri" pitchFamily="34" charset="0"/>
                <a:cs typeface="Calibri" pitchFamily="34" charset="0"/>
              </a:rPr>
              <a:t>Project 3</a:t>
            </a:r>
          </a:p>
          <a:p>
            <a:pPr marL="225425" marR="0" indent="-225425" algn="l" defTabSz="914400" rtl="0" eaLnBrk="0" fontAlgn="base" latinLnBrk="0" hangingPunct="0">
              <a:lnSpc>
                <a:spcPct val="80000"/>
              </a:lnSpc>
              <a:spcBef>
                <a:spcPct val="50000"/>
              </a:spcBef>
              <a:spcAft>
                <a:spcPct val="0"/>
              </a:spcAft>
              <a:buClrTx/>
              <a:buSzTx/>
              <a:buFont typeface="Arial" pitchFamily="34" charset="0"/>
              <a:buChar char="•"/>
              <a:tabLst/>
            </a:pPr>
            <a:r>
              <a:rPr kumimoji="0" lang="en-US" sz="1800" b="0" i="1" u="none" strike="noStrike" cap="none" normalizeH="0" dirty="0" smtClean="0">
                <a:ln>
                  <a:noFill/>
                </a:ln>
                <a:solidFill>
                  <a:schemeClr val="dk1"/>
                </a:solidFill>
                <a:effectLst/>
                <a:latin typeface="Calibri" pitchFamily="34" charset="0"/>
                <a:cs typeface="Calibri" pitchFamily="34" charset="0"/>
              </a:rPr>
              <a:t>Settings/preferences</a:t>
            </a:r>
            <a:endParaRPr kumimoji="0" lang="en-US" sz="1800" b="0" i="1" u="none" strike="noStrike" cap="none" normalizeH="0" baseline="0" dirty="0" smtClean="0">
              <a:ln>
                <a:noFill/>
              </a:ln>
              <a:solidFill>
                <a:schemeClr val="dk1"/>
              </a:solidFill>
              <a:effectLst/>
              <a:latin typeface="Calibri" pitchFamily="34" charset="0"/>
              <a:cs typeface="Calibri" pitchFamily="34" charset="0"/>
            </a:endParaRPr>
          </a:p>
        </p:txBody>
      </p:sp>
      <p:sp>
        <p:nvSpPr>
          <p:cNvPr id="15" name="Rounded Rectangle 14"/>
          <p:cNvSpPr/>
          <p:nvPr/>
        </p:nvSpPr>
        <p:spPr bwMode="auto">
          <a:xfrm>
            <a:off x="3657600" y="1066800"/>
            <a:ext cx="2362200" cy="2133600"/>
          </a:xfrm>
          <a:prstGeom prst="roundRect">
            <a:avLst/>
          </a:prstGeom>
          <a:ln>
            <a:headEnd type="none" w="sm" len="sm"/>
            <a:tailEnd type="none" w="sm" len="sm"/>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1800" b="0" i="0" u="none" strike="noStrike" cap="none" normalizeH="0" baseline="0" dirty="0" smtClean="0">
              <a:ln>
                <a:noFill/>
              </a:ln>
              <a:solidFill>
                <a:schemeClr val="dk1"/>
              </a:solidFill>
              <a:effectLst/>
              <a:latin typeface="Calibri" pitchFamily="34" charset="0"/>
              <a:cs typeface="Calibri" pitchFamily="34" charset="0"/>
            </a:endParaRPr>
          </a:p>
        </p:txBody>
      </p:sp>
      <p:sp>
        <p:nvSpPr>
          <p:cNvPr id="14" name="Rounded Rectangle 13"/>
          <p:cNvSpPr/>
          <p:nvPr/>
        </p:nvSpPr>
        <p:spPr bwMode="auto">
          <a:xfrm>
            <a:off x="3810000" y="914400"/>
            <a:ext cx="2362200" cy="2133600"/>
          </a:xfrm>
          <a:prstGeom prst="roundRect">
            <a:avLst/>
          </a:prstGeom>
          <a:ln>
            <a:headEnd type="none" w="sm" len="sm"/>
            <a:tailEnd type="none" w="sm" len="sm"/>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1800" b="0" i="0" u="none" strike="noStrike" cap="none" normalizeH="0" baseline="0" dirty="0" smtClean="0">
              <a:ln>
                <a:noFill/>
              </a:ln>
              <a:solidFill>
                <a:schemeClr val="dk1"/>
              </a:solidFill>
              <a:effectLst/>
              <a:latin typeface="Calibri" pitchFamily="34" charset="0"/>
              <a:cs typeface="Calibri" pitchFamily="34" charset="0"/>
            </a:endParaRPr>
          </a:p>
        </p:txBody>
      </p:sp>
      <p:sp>
        <p:nvSpPr>
          <p:cNvPr id="11" name="Rounded Rectangle 10"/>
          <p:cNvSpPr/>
          <p:nvPr/>
        </p:nvSpPr>
        <p:spPr bwMode="auto">
          <a:xfrm>
            <a:off x="3962400" y="762000"/>
            <a:ext cx="2362200" cy="2133600"/>
          </a:xfrm>
          <a:prstGeom prst="roundRect">
            <a:avLst/>
          </a:prstGeom>
          <a:ln>
            <a:headEnd type="none" w="sm" len="sm"/>
            <a:tailEnd type="none" w="sm" len="sm"/>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b="1" i="0" u="none" strike="noStrike" cap="none" normalizeH="0" baseline="0" dirty="0" smtClean="0">
                <a:ln>
                  <a:noFill/>
                </a:ln>
                <a:solidFill>
                  <a:schemeClr val="dk1"/>
                </a:solidFill>
                <a:effectLst/>
                <a:latin typeface="Calibri" pitchFamily="34" charset="0"/>
                <a:cs typeface="Calibri" pitchFamily="34" charset="0"/>
              </a:rPr>
              <a:t>Project</a:t>
            </a:r>
          </a:p>
          <a:p>
            <a:pPr marL="225425" marR="0" indent="-225425" algn="l" defTabSz="914400" rtl="0" eaLnBrk="0" fontAlgn="base" latinLnBrk="0" hangingPunct="0">
              <a:lnSpc>
                <a:spcPct val="80000"/>
              </a:lnSpc>
              <a:spcBef>
                <a:spcPct val="50000"/>
              </a:spcBef>
              <a:spcAft>
                <a:spcPct val="0"/>
              </a:spcAft>
              <a:buClrTx/>
              <a:buSzTx/>
              <a:buFont typeface="Arial" pitchFamily="34" charset="0"/>
              <a:buChar char="•"/>
              <a:tabLst/>
            </a:pPr>
            <a:r>
              <a:rPr lang="en-US" sz="1800" b="0" i="1" dirty="0" smtClean="0">
                <a:solidFill>
                  <a:schemeClr val="dk1"/>
                </a:solidFill>
                <a:effectLst/>
                <a:latin typeface="Calibri" pitchFamily="34" charset="0"/>
                <a:cs typeface="Calibri" pitchFamily="34" charset="0"/>
              </a:rPr>
              <a:t>Source Files</a:t>
            </a:r>
          </a:p>
          <a:p>
            <a:pPr marL="225425" marR="0" indent="-225425" algn="l" defTabSz="914400" rtl="0" eaLnBrk="0" fontAlgn="base" latinLnBrk="0" hangingPunct="0">
              <a:lnSpc>
                <a:spcPct val="80000"/>
              </a:lnSpc>
              <a:spcBef>
                <a:spcPct val="50000"/>
              </a:spcBef>
              <a:spcAft>
                <a:spcPct val="0"/>
              </a:spcAft>
              <a:buClrTx/>
              <a:buSzTx/>
              <a:buFont typeface="Arial" pitchFamily="34" charset="0"/>
              <a:buChar char="•"/>
              <a:tabLst/>
            </a:pPr>
            <a:r>
              <a:rPr kumimoji="0" lang="en-US" sz="1800" b="0" i="1" u="none" strike="noStrike" cap="none" normalizeH="0" baseline="0" dirty="0" smtClean="0">
                <a:ln>
                  <a:noFill/>
                </a:ln>
                <a:solidFill>
                  <a:schemeClr val="dk1"/>
                </a:solidFill>
                <a:effectLst/>
                <a:latin typeface="Calibri" pitchFamily="34" charset="0"/>
                <a:cs typeface="Calibri" pitchFamily="34" charset="0"/>
              </a:rPr>
              <a:t>Header Files</a:t>
            </a:r>
            <a:endParaRPr kumimoji="0" lang="en-US" sz="1800" b="0" i="1" u="none" strike="noStrike" cap="none" normalizeH="0" dirty="0" smtClean="0">
              <a:ln>
                <a:noFill/>
              </a:ln>
              <a:solidFill>
                <a:schemeClr val="dk1"/>
              </a:solidFill>
              <a:effectLst/>
              <a:latin typeface="Calibri" pitchFamily="34" charset="0"/>
              <a:cs typeface="Calibri" pitchFamily="34" charset="0"/>
            </a:endParaRPr>
          </a:p>
          <a:p>
            <a:pPr marL="225425" marR="0" indent="-225425" algn="l" defTabSz="914400" rtl="0" eaLnBrk="0" fontAlgn="base" latinLnBrk="0" hangingPunct="0">
              <a:lnSpc>
                <a:spcPct val="80000"/>
              </a:lnSpc>
              <a:spcBef>
                <a:spcPct val="50000"/>
              </a:spcBef>
              <a:spcAft>
                <a:spcPct val="0"/>
              </a:spcAft>
              <a:buClrTx/>
              <a:buSzTx/>
              <a:buFont typeface="Arial" pitchFamily="34" charset="0"/>
              <a:buChar char="•"/>
              <a:tabLst/>
            </a:pPr>
            <a:r>
              <a:rPr lang="en-US" sz="1800" b="0" i="1" baseline="0" dirty="0" smtClean="0">
                <a:solidFill>
                  <a:schemeClr val="dk1"/>
                </a:solidFill>
                <a:effectLst/>
                <a:latin typeface="Calibri" pitchFamily="34" charset="0"/>
                <a:cs typeface="Calibri" pitchFamily="34" charset="0"/>
              </a:rPr>
              <a:t>Library Files</a:t>
            </a:r>
          </a:p>
          <a:p>
            <a:pPr marL="225425" marR="0" indent="-225425" algn="l" defTabSz="914400" rtl="0" eaLnBrk="0" fontAlgn="base" latinLnBrk="0" hangingPunct="0">
              <a:lnSpc>
                <a:spcPct val="80000"/>
              </a:lnSpc>
              <a:spcBef>
                <a:spcPct val="50000"/>
              </a:spcBef>
              <a:spcAft>
                <a:spcPct val="0"/>
              </a:spcAft>
              <a:buClrTx/>
              <a:buSzTx/>
              <a:buFont typeface="Arial" pitchFamily="34" charset="0"/>
              <a:buChar char="•"/>
              <a:tabLst/>
            </a:pPr>
            <a:r>
              <a:rPr kumimoji="0" lang="en-US" sz="1800" b="0" i="1" u="none" strike="noStrike" cap="none" normalizeH="0" dirty="0" smtClean="0">
                <a:ln>
                  <a:noFill/>
                </a:ln>
                <a:solidFill>
                  <a:schemeClr val="dk1"/>
                </a:solidFill>
                <a:effectLst/>
                <a:latin typeface="Calibri" pitchFamily="34" charset="0"/>
                <a:cs typeface="Calibri" pitchFamily="34" charset="0"/>
              </a:rPr>
              <a:t>Build/tool settings</a:t>
            </a:r>
            <a:endParaRPr kumimoji="0" lang="en-US" sz="1800" b="0" i="1" u="none" strike="noStrike" cap="none" normalizeH="0" baseline="0" dirty="0" smtClean="0">
              <a:ln>
                <a:noFill/>
              </a:ln>
              <a:solidFill>
                <a:schemeClr val="dk1"/>
              </a:solidFill>
              <a:effectLst/>
              <a:latin typeface="Calibri" pitchFamily="34" charset="0"/>
              <a:cs typeface="Calibri" pitchFamily="34" charset="0"/>
            </a:endParaRPr>
          </a:p>
        </p:txBody>
      </p:sp>
      <p:sp>
        <p:nvSpPr>
          <p:cNvPr id="19" name="Rounded Rectangle 18"/>
          <p:cNvSpPr/>
          <p:nvPr/>
        </p:nvSpPr>
        <p:spPr bwMode="auto">
          <a:xfrm>
            <a:off x="7027223" y="762000"/>
            <a:ext cx="1888177" cy="609600"/>
          </a:xfrm>
          <a:prstGeom prst="round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spcBef>
                <a:spcPts val="400"/>
              </a:spcBef>
              <a:spcAft>
                <a:spcPct val="0"/>
              </a:spcAft>
              <a:buClrTx/>
              <a:buSzTx/>
              <a:buFontTx/>
              <a:buNone/>
              <a:tabLst/>
            </a:pPr>
            <a:r>
              <a:rPr kumimoji="0" lang="en-US" sz="2000" b="1" i="0" u="none" strike="noStrike" cap="none" normalizeH="0" baseline="0" dirty="0" smtClean="0">
                <a:ln>
                  <a:noFill/>
                </a:ln>
                <a:solidFill>
                  <a:schemeClr val="dk1"/>
                </a:solidFill>
                <a:effectLst/>
                <a:latin typeface="Calibri" pitchFamily="34" charset="0"/>
                <a:cs typeface="Calibri" pitchFamily="34" charset="0"/>
              </a:rPr>
              <a:t>Source Files</a:t>
            </a:r>
          </a:p>
          <a:p>
            <a:pPr marL="225425" marR="0" indent="-225425" algn="l" defTabSz="914400" rtl="0" eaLnBrk="0" fontAlgn="base" latinLnBrk="0" hangingPunct="0">
              <a:spcBef>
                <a:spcPts val="400"/>
              </a:spcBef>
              <a:spcAft>
                <a:spcPct val="0"/>
              </a:spcAft>
              <a:buClrTx/>
              <a:buSzTx/>
              <a:buFont typeface="Arial" pitchFamily="34" charset="0"/>
              <a:buChar char="•"/>
              <a:tabLst/>
            </a:pPr>
            <a:r>
              <a:rPr lang="en-US" sz="1800" b="0" i="1" dirty="0" smtClean="0">
                <a:solidFill>
                  <a:schemeClr val="dk1"/>
                </a:solidFill>
                <a:effectLst/>
                <a:latin typeface="Calibri" pitchFamily="34" charset="0"/>
                <a:cs typeface="Calibri" pitchFamily="34" charset="0"/>
              </a:rPr>
              <a:t>Code and Data</a:t>
            </a:r>
          </a:p>
        </p:txBody>
      </p:sp>
      <p:sp>
        <p:nvSpPr>
          <p:cNvPr id="20" name="Rounded Rectangle 19"/>
          <p:cNvSpPr/>
          <p:nvPr/>
        </p:nvSpPr>
        <p:spPr bwMode="auto">
          <a:xfrm>
            <a:off x="7027223" y="1447800"/>
            <a:ext cx="1888177" cy="600200"/>
          </a:xfrm>
          <a:prstGeom prst="round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ts val="600"/>
              </a:spcBef>
              <a:spcAft>
                <a:spcPct val="0"/>
              </a:spcAft>
              <a:buClrTx/>
              <a:buSzTx/>
              <a:buFontTx/>
              <a:buNone/>
              <a:tabLst/>
            </a:pPr>
            <a:r>
              <a:rPr kumimoji="0" lang="en-US" sz="2000" b="1" i="0" u="none" strike="noStrike" cap="none" normalizeH="0" baseline="0" dirty="0" smtClean="0">
                <a:ln>
                  <a:noFill/>
                </a:ln>
                <a:solidFill>
                  <a:schemeClr val="dk1"/>
                </a:solidFill>
                <a:effectLst/>
                <a:latin typeface="Calibri" pitchFamily="34" charset="0"/>
                <a:cs typeface="Calibri" pitchFamily="34" charset="0"/>
              </a:rPr>
              <a:t>Header Files</a:t>
            </a:r>
          </a:p>
          <a:p>
            <a:pPr marL="225425" marR="0" indent="-225425" algn="l" defTabSz="914400" rtl="0" eaLnBrk="0" fontAlgn="base" latinLnBrk="0" hangingPunct="0">
              <a:lnSpc>
                <a:spcPct val="80000"/>
              </a:lnSpc>
              <a:spcBef>
                <a:spcPts val="600"/>
              </a:spcBef>
              <a:spcAft>
                <a:spcPct val="0"/>
              </a:spcAft>
              <a:buClrTx/>
              <a:buSzTx/>
              <a:buFont typeface="Arial" pitchFamily="34" charset="0"/>
              <a:buChar char="•"/>
              <a:tabLst/>
            </a:pPr>
            <a:r>
              <a:rPr lang="en-US" sz="1800" b="0" i="1" dirty="0" smtClean="0">
                <a:solidFill>
                  <a:schemeClr val="dk1"/>
                </a:solidFill>
                <a:effectLst/>
                <a:latin typeface="Calibri" pitchFamily="34" charset="0"/>
                <a:cs typeface="Calibri" pitchFamily="34" charset="0"/>
              </a:rPr>
              <a:t>Declarations</a:t>
            </a:r>
          </a:p>
        </p:txBody>
      </p:sp>
      <p:sp>
        <p:nvSpPr>
          <p:cNvPr id="21" name="Rounded Rectangle 20"/>
          <p:cNvSpPr/>
          <p:nvPr/>
        </p:nvSpPr>
        <p:spPr bwMode="auto">
          <a:xfrm>
            <a:off x="7027223" y="2133600"/>
            <a:ext cx="1888177" cy="609600"/>
          </a:xfrm>
          <a:prstGeom prst="round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ts val="600"/>
              </a:spcBef>
              <a:spcAft>
                <a:spcPct val="0"/>
              </a:spcAft>
              <a:buClrTx/>
              <a:buSzTx/>
              <a:buFontTx/>
              <a:buNone/>
              <a:tabLst/>
            </a:pPr>
            <a:r>
              <a:rPr kumimoji="0" lang="en-US" sz="2000" b="1" i="0" u="none" strike="noStrike" cap="none" normalizeH="0" baseline="0" dirty="0" smtClean="0">
                <a:ln>
                  <a:noFill/>
                </a:ln>
                <a:solidFill>
                  <a:schemeClr val="dk1"/>
                </a:solidFill>
                <a:effectLst/>
                <a:latin typeface="Calibri" pitchFamily="34" charset="0"/>
                <a:cs typeface="Calibri" pitchFamily="34" charset="0"/>
              </a:rPr>
              <a:t>Library Files</a:t>
            </a:r>
          </a:p>
          <a:p>
            <a:pPr marL="225425" marR="0" indent="-225425" algn="l" defTabSz="914400" rtl="0" eaLnBrk="0" fontAlgn="base" latinLnBrk="0" hangingPunct="0">
              <a:lnSpc>
                <a:spcPct val="80000"/>
              </a:lnSpc>
              <a:spcBef>
                <a:spcPts val="600"/>
              </a:spcBef>
              <a:spcAft>
                <a:spcPct val="0"/>
              </a:spcAft>
              <a:buClrTx/>
              <a:buSzTx/>
              <a:buFont typeface="Arial" pitchFamily="34" charset="0"/>
              <a:buChar char="•"/>
              <a:tabLst/>
            </a:pPr>
            <a:r>
              <a:rPr lang="en-US" sz="1800" b="0" i="1" dirty="0" smtClean="0">
                <a:solidFill>
                  <a:schemeClr val="dk1"/>
                </a:solidFill>
                <a:effectLst/>
                <a:latin typeface="Calibri" pitchFamily="34" charset="0"/>
                <a:cs typeface="Calibri" pitchFamily="34" charset="0"/>
              </a:rPr>
              <a:t>Code and Data</a:t>
            </a:r>
          </a:p>
        </p:txBody>
      </p:sp>
      <p:grpSp>
        <p:nvGrpSpPr>
          <p:cNvPr id="5" name="Group 4"/>
          <p:cNvGrpSpPr/>
          <p:nvPr/>
        </p:nvGrpSpPr>
        <p:grpSpPr>
          <a:xfrm>
            <a:off x="2819400" y="1548415"/>
            <a:ext cx="838200" cy="344710"/>
            <a:chOff x="2819400" y="1548415"/>
            <a:chExt cx="838200" cy="344710"/>
          </a:xfrm>
        </p:grpSpPr>
        <p:sp>
          <p:nvSpPr>
            <p:cNvPr id="9" name="TextBox 8"/>
            <p:cNvSpPr txBox="1"/>
            <p:nvPr/>
          </p:nvSpPr>
          <p:spPr>
            <a:xfrm>
              <a:off x="2955775" y="1548415"/>
              <a:ext cx="603050" cy="344710"/>
            </a:xfrm>
            <a:prstGeom prst="rect">
              <a:avLst/>
            </a:prstGeom>
            <a:noFill/>
          </p:spPr>
          <p:txBody>
            <a:bodyPr wrap="none" rtlCol="0" anchor="ctr" anchorCtr="0">
              <a:spAutoFit/>
            </a:bodyPr>
            <a:lstStyle/>
            <a:p>
              <a:r>
                <a:rPr lang="en-US" sz="2000" b="0" smtClean="0">
                  <a:solidFill>
                    <a:schemeClr val="dk1"/>
                  </a:solidFill>
                  <a:effectLst/>
                  <a:latin typeface="Calibri" pitchFamily="34" charset="0"/>
                  <a:cs typeface="Calibri" pitchFamily="34" charset="0"/>
                </a:rPr>
                <a:t>Link</a:t>
              </a:r>
              <a:endParaRPr lang="en-US" sz="2000" b="0" dirty="0" smtClean="0">
                <a:solidFill>
                  <a:schemeClr val="dk1"/>
                </a:solidFill>
                <a:effectLst/>
                <a:latin typeface="Calibri" pitchFamily="34" charset="0"/>
                <a:cs typeface="Calibri" pitchFamily="34" charset="0"/>
              </a:endParaRPr>
            </a:p>
          </p:txBody>
        </p:sp>
        <p:cxnSp>
          <p:nvCxnSpPr>
            <p:cNvPr id="22" name="Straight Arrow Connector 21"/>
            <p:cNvCxnSpPr/>
            <p:nvPr/>
          </p:nvCxnSpPr>
          <p:spPr bwMode="auto">
            <a:xfrm flipH="1">
              <a:off x="2819400" y="1857500"/>
              <a:ext cx="838200" cy="0"/>
            </a:xfrm>
            <a:prstGeom prst="straightConnector1">
              <a:avLst/>
            </a:prstGeom>
            <a:solidFill>
              <a:schemeClr val="accent1"/>
            </a:solidFill>
            <a:ln w="38100" cap="flat" cmpd="sng" algn="ctr">
              <a:solidFill>
                <a:schemeClr val="tx1"/>
              </a:solidFill>
              <a:prstDash val="dash"/>
              <a:round/>
              <a:headEnd type="none" w="med" len="med"/>
              <a:tailEnd type="triangle" w="med" len="med"/>
            </a:ln>
            <a:effectLst/>
          </p:spPr>
        </p:cxnSp>
      </p:grpSp>
      <p:sp>
        <p:nvSpPr>
          <p:cNvPr id="26" name="TextBox 25"/>
          <p:cNvSpPr txBox="1"/>
          <p:nvPr/>
        </p:nvSpPr>
        <p:spPr>
          <a:xfrm>
            <a:off x="6395850" y="797625"/>
            <a:ext cx="603050" cy="344710"/>
          </a:xfrm>
          <a:prstGeom prst="rect">
            <a:avLst/>
          </a:prstGeom>
          <a:noFill/>
        </p:spPr>
        <p:txBody>
          <a:bodyPr wrap="none" rtlCol="0" anchor="ctr" anchorCtr="0">
            <a:spAutoFit/>
          </a:bodyPr>
          <a:lstStyle/>
          <a:p>
            <a:r>
              <a:rPr lang="en-US" sz="2000" b="0" smtClean="0">
                <a:solidFill>
                  <a:schemeClr val="dk1"/>
                </a:solidFill>
                <a:effectLst/>
                <a:latin typeface="Calibri" pitchFamily="34" charset="0"/>
                <a:cs typeface="Calibri" pitchFamily="34" charset="0"/>
              </a:rPr>
              <a:t>Link</a:t>
            </a:r>
            <a:endParaRPr lang="en-US" sz="2000" b="0" dirty="0" smtClean="0">
              <a:solidFill>
                <a:schemeClr val="dk1"/>
              </a:solidFill>
              <a:effectLst/>
              <a:latin typeface="Calibri" pitchFamily="34" charset="0"/>
              <a:cs typeface="Calibri" pitchFamily="34" charset="0"/>
            </a:endParaRPr>
          </a:p>
        </p:txBody>
      </p:sp>
      <p:cxnSp>
        <p:nvCxnSpPr>
          <p:cNvPr id="27" name="Straight Arrow Connector 26"/>
          <p:cNvCxnSpPr/>
          <p:nvPr/>
        </p:nvCxnSpPr>
        <p:spPr bwMode="auto">
          <a:xfrm flipH="1">
            <a:off x="6324600" y="1082960"/>
            <a:ext cx="701825" cy="0"/>
          </a:xfrm>
          <a:prstGeom prst="straightConnector1">
            <a:avLst/>
          </a:prstGeom>
          <a:solidFill>
            <a:schemeClr val="accent1"/>
          </a:solidFill>
          <a:ln w="38100" cap="flat" cmpd="sng" algn="ctr">
            <a:solidFill>
              <a:schemeClr val="tx1"/>
            </a:solidFill>
            <a:prstDash val="dash"/>
            <a:round/>
            <a:headEnd type="none" w="med" len="med"/>
            <a:tailEnd type="triangle" w="med" len="med"/>
          </a:ln>
          <a:effectLst/>
        </p:spPr>
      </p:cxnSp>
      <p:cxnSp>
        <p:nvCxnSpPr>
          <p:cNvPr id="29" name="Straight Arrow Connector 28"/>
          <p:cNvCxnSpPr/>
          <p:nvPr/>
        </p:nvCxnSpPr>
        <p:spPr bwMode="auto">
          <a:xfrm flipH="1">
            <a:off x="6324600" y="1747900"/>
            <a:ext cx="701825" cy="0"/>
          </a:xfrm>
          <a:prstGeom prst="straightConnector1">
            <a:avLst/>
          </a:prstGeom>
          <a:solidFill>
            <a:schemeClr val="accent1"/>
          </a:solidFill>
          <a:ln w="38100" cap="flat" cmpd="sng" algn="ctr">
            <a:solidFill>
              <a:schemeClr val="tx1"/>
            </a:solidFill>
            <a:prstDash val="dash"/>
            <a:round/>
            <a:headEnd type="none" w="med" len="med"/>
            <a:tailEnd type="triangle" w="med" len="med"/>
          </a:ln>
          <a:effectLst/>
        </p:spPr>
      </p:cxnSp>
      <p:cxnSp>
        <p:nvCxnSpPr>
          <p:cNvPr id="30" name="Straight Arrow Connector 29"/>
          <p:cNvCxnSpPr/>
          <p:nvPr/>
        </p:nvCxnSpPr>
        <p:spPr bwMode="auto">
          <a:xfrm flipH="1">
            <a:off x="6324600" y="2438400"/>
            <a:ext cx="701825" cy="0"/>
          </a:xfrm>
          <a:prstGeom prst="straightConnector1">
            <a:avLst/>
          </a:prstGeom>
          <a:solidFill>
            <a:schemeClr val="accent1"/>
          </a:solidFill>
          <a:ln w="38100" cap="flat" cmpd="sng" algn="ctr">
            <a:solidFill>
              <a:schemeClr val="tx1"/>
            </a:solidFill>
            <a:prstDash val="dash"/>
            <a:round/>
            <a:headEnd type="none" w="med" len="med"/>
            <a:tailEnd type="triangle" w="med" len="med"/>
          </a:ln>
          <a:effectLst/>
        </p:spPr>
      </p:cxnSp>
      <p:sp>
        <p:nvSpPr>
          <p:cNvPr id="31" name="TextBox 30"/>
          <p:cNvSpPr txBox="1"/>
          <p:nvPr/>
        </p:nvSpPr>
        <p:spPr>
          <a:xfrm>
            <a:off x="6395850" y="1429986"/>
            <a:ext cx="603050" cy="344710"/>
          </a:xfrm>
          <a:prstGeom prst="rect">
            <a:avLst/>
          </a:prstGeom>
          <a:noFill/>
        </p:spPr>
        <p:txBody>
          <a:bodyPr wrap="none" rtlCol="0" anchor="ctr" anchorCtr="0">
            <a:spAutoFit/>
          </a:bodyPr>
          <a:lstStyle/>
          <a:p>
            <a:r>
              <a:rPr lang="en-US" sz="2000" b="0" smtClean="0">
                <a:solidFill>
                  <a:schemeClr val="dk1"/>
                </a:solidFill>
                <a:effectLst/>
                <a:latin typeface="Calibri" pitchFamily="34" charset="0"/>
                <a:cs typeface="Calibri" pitchFamily="34" charset="0"/>
              </a:rPr>
              <a:t>Link</a:t>
            </a:r>
            <a:endParaRPr lang="en-US" sz="2000" b="0" dirty="0" smtClean="0">
              <a:solidFill>
                <a:schemeClr val="dk1"/>
              </a:solidFill>
              <a:effectLst/>
              <a:latin typeface="Calibri" pitchFamily="34" charset="0"/>
              <a:cs typeface="Calibri" pitchFamily="34" charset="0"/>
            </a:endParaRPr>
          </a:p>
        </p:txBody>
      </p:sp>
      <p:sp>
        <p:nvSpPr>
          <p:cNvPr id="32" name="TextBox 31"/>
          <p:cNvSpPr txBox="1"/>
          <p:nvPr/>
        </p:nvSpPr>
        <p:spPr>
          <a:xfrm>
            <a:off x="6395850" y="2133600"/>
            <a:ext cx="603050" cy="344710"/>
          </a:xfrm>
          <a:prstGeom prst="rect">
            <a:avLst/>
          </a:prstGeom>
          <a:noFill/>
        </p:spPr>
        <p:txBody>
          <a:bodyPr wrap="none" rtlCol="0" anchor="ctr" anchorCtr="0">
            <a:spAutoFit/>
          </a:bodyPr>
          <a:lstStyle/>
          <a:p>
            <a:r>
              <a:rPr lang="en-US" sz="2000" b="0" smtClean="0">
                <a:solidFill>
                  <a:schemeClr val="dk1"/>
                </a:solidFill>
                <a:effectLst/>
                <a:latin typeface="Calibri" pitchFamily="34" charset="0"/>
                <a:cs typeface="Calibri" pitchFamily="34" charset="0"/>
              </a:rPr>
              <a:t>Link</a:t>
            </a:r>
            <a:endParaRPr lang="en-US" sz="2000" b="0" dirty="0" smtClean="0">
              <a:solidFill>
                <a:schemeClr val="dk1"/>
              </a:solidFill>
              <a:effectLst/>
              <a:latin typeface="Calibri" pitchFamily="34" charset="0"/>
              <a:cs typeface="Calibri" pitchFamily="34" charset="0"/>
            </a:endParaRPr>
          </a:p>
        </p:txBody>
      </p:sp>
      <p:sp>
        <p:nvSpPr>
          <p:cNvPr id="35" name="TextBox 34"/>
          <p:cNvSpPr txBox="1"/>
          <p:nvPr/>
        </p:nvSpPr>
        <p:spPr>
          <a:xfrm>
            <a:off x="116188" y="3404378"/>
            <a:ext cx="4762500" cy="2622256"/>
          </a:xfrm>
          <a:prstGeom prst="rect">
            <a:avLst/>
          </a:prstGeom>
          <a:noFill/>
        </p:spPr>
        <p:txBody>
          <a:bodyPr wrap="square" rtlCol="0" anchor="ctr" anchorCtr="0">
            <a:spAutoFit/>
          </a:bodyPr>
          <a:lstStyle/>
          <a:p>
            <a:pPr marL="342900" indent="-342900" algn="l">
              <a:spcBef>
                <a:spcPts val="900"/>
              </a:spcBef>
              <a:buClr>
                <a:schemeClr val="tx2"/>
              </a:buClr>
              <a:buSzPct val="75000"/>
              <a:buFont typeface="Wingdings"/>
              <a:buChar char=""/>
            </a:pPr>
            <a:r>
              <a:rPr lang="en-US" b="0" dirty="0" smtClean="0">
                <a:solidFill>
                  <a:schemeClr val="dk1"/>
                </a:solidFill>
                <a:effectLst/>
                <a:latin typeface="Calibri" pitchFamily="34" charset="0"/>
                <a:cs typeface="Calibri" pitchFamily="34" charset="0"/>
              </a:rPr>
              <a:t>WORKSPACE folder contains:</a:t>
            </a:r>
          </a:p>
          <a:p>
            <a:pPr marL="682625" indent="-287338" algn="l">
              <a:spcBef>
                <a:spcPts val="900"/>
              </a:spcBef>
              <a:buSzPct val="100000"/>
              <a:buFont typeface="Arial" pitchFamily="34" charset="0"/>
              <a:buChar char="•"/>
            </a:pPr>
            <a:r>
              <a:rPr lang="en-US" sz="2000" b="0" dirty="0" smtClean="0">
                <a:solidFill>
                  <a:schemeClr val="dk1"/>
                </a:solidFill>
                <a:effectLst/>
                <a:latin typeface="Calibri" pitchFamily="34" charset="0"/>
                <a:cs typeface="Calibri" pitchFamily="34" charset="0"/>
              </a:rPr>
              <a:t>IDE settings and preferences</a:t>
            </a:r>
          </a:p>
          <a:p>
            <a:pPr marL="682625" indent="-287338" algn="l">
              <a:spcBef>
                <a:spcPts val="900"/>
              </a:spcBef>
              <a:buSzPct val="100000"/>
              <a:buFont typeface="Arial" pitchFamily="34" charset="0"/>
              <a:buChar char="•"/>
            </a:pPr>
            <a:r>
              <a:rPr lang="en-US" sz="2000" b="0" dirty="0" smtClean="0">
                <a:solidFill>
                  <a:schemeClr val="dk1"/>
                </a:solidFill>
                <a:effectLst/>
                <a:latin typeface="Calibri" pitchFamily="34" charset="0"/>
                <a:cs typeface="Calibri" pitchFamily="34" charset="0"/>
              </a:rPr>
              <a:t>Projects can </a:t>
            </a:r>
            <a:r>
              <a:rPr lang="en-US" sz="2000" i="1" dirty="0" smtClean="0">
                <a:solidFill>
                  <a:schemeClr val="tx2"/>
                </a:solidFill>
                <a:effectLst/>
                <a:latin typeface="Calibri" pitchFamily="34" charset="0"/>
                <a:cs typeface="Calibri" pitchFamily="34" charset="0"/>
              </a:rPr>
              <a:t>reside in</a:t>
            </a:r>
            <a:r>
              <a:rPr lang="en-US" sz="2000" b="0" dirty="0" smtClean="0">
                <a:solidFill>
                  <a:schemeClr val="dk1"/>
                </a:solidFill>
                <a:effectLst/>
                <a:latin typeface="Calibri" pitchFamily="34" charset="0"/>
                <a:cs typeface="Calibri" pitchFamily="34" charset="0"/>
              </a:rPr>
              <a:t> the workspace folder or be </a:t>
            </a:r>
            <a:r>
              <a:rPr lang="en-US" sz="2000" i="1" dirty="0" smtClean="0">
                <a:solidFill>
                  <a:schemeClr val="tx2"/>
                </a:solidFill>
                <a:effectLst/>
                <a:latin typeface="Calibri" pitchFamily="34" charset="0"/>
                <a:cs typeface="Calibri" pitchFamily="34" charset="0"/>
              </a:rPr>
              <a:t>linked</a:t>
            </a:r>
            <a:r>
              <a:rPr lang="en-US" sz="2000" b="0" dirty="0" smtClean="0">
                <a:solidFill>
                  <a:schemeClr val="dk1"/>
                </a:solidFill>
                <a:effectLst/>
                <a:latin typeface="Calibri" pitchFamily="34" charset="0"/>
                <a:cs typeface="Calibri" pitchFamily="34" charset="0"/>
              </a:rPr>
              <a:t> from elsewhere</a:t>
            </a:r>
          </a:p>
          <a:p>
            <a:pPr marL="682625" indent="-287338" algn="l">
              <a:spcBef>
                <a:spcPts val="900"/>
              </a:spcBef>
              <a:buSzPct val="100000"/>
              <a:buFont typeface="Arial" pitchFamily="34" charset="0"/>
              <a:buChar char="•"/>
            </a:pPr>
            <a:r>
              <a:rPr lang="en-US" sz="2000" b="0" dirty="0" smtClean="0">
                <a:solidFill>
                  <a:schemeClr val="dk1"/>
                </a:solidFill>
                <a:effectLst/>
                <a:latin typeface="Calibri" pitchFamily="34" charset="0"/>
                <a:cs typeface="Calibri" pitchFamily="34" charset="0"/>
              </a:rPr>
              <a:t>When importing projects into the workspace, linking is recommended</a:t>
            </a:r>
          </a:p>
          <a:p>
            <a:pPr marL="682625" indent="-287338" algn="l">
              <a:spcBef>
                <a:spcPts val="900"/>
              </a:spcBef>
              <a:buSzPct val="100000"/>
              <a:buFont typeface="Arial" pitchFamily="34" charset="0"/>
              <a:buChar char="•"/>
            </a:pPr>
            <a:r>
              <a:rPr lang="en-US" sz="2000" b="0" dirty="0" smtClean="0">
                <a:solidFill>
                  <a:schemeClr val="dk1"/>
                </a:solidFill>
                <a:effectLst/>
                <a:latin typeface="Calibri" pitchFamily="34" charset="0"/>
                <a:cs typeface="Calibri" pitchFamily="34" charset="0"/>
              </a:rPr>
              <a:t>Deleting a project within the Project Explorer only deletes the link</a:t>
            </a:r>
          </a:p>
        </p:txBody>
      </p:sp>
      <p:sp>
        <p:nvSpPr>
          <p:cNvPr id="23" name="Leading Question"/>
          <p:cNvSpPr txBox="1"/>
          <p:nvPr/>
        </p:nvSpPr>
        <p:spPr>
          <a:xfrm>
            <a:off x="6881097" y="6562045"/>
            <a:ext cx="193963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Creating a New Project …</a:t>
            </a:r>
          </a:p>
        </p:txBody>
      </p:sp>
    </p:spTree>
    <p:extLst>
      <p:ext uri="{BB962C8B-B14F-4D97-AF65-F5344CB8AC3E}">
        <p14:creationId xmlns:p14="http://schemas.microsoft.com/office/powerpoint/2010/main" val="296127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500"/>
                                        <p:tgtEl>
                                          <p:spTgt spid="35"/>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4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5" grpId="0" autoUpdateAnimBg="0"/>
      <p:bldP spid="23"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Users\a0128896\AppData\Local\Temp\SNAGHTML8f3c66.PNG"/>
          <p:cNvPicPr/>
          <p:nvPr/>
        </p:nvPicPr>
        <p:blipFill>
          <a:blip r:embed="rId3">
            <a:extLst>
              <a:ext uri="{28A0092B-C50C-407E-A947-70E740481C1C}">
                <a14:useLocalDpi xmlns:a14="http://schemas.microsoft.com/office/drawing/2010/main" val="0"/>
              </a:ext>
            </a:extLst>
          </a:blip>
          <a:srcRect/>
          <a:stretch>
            <a:fillRect/>
          </a:stretch>
        </p:blipFill>
        <p:spPr bwMode="auto">
          <a:xfrm>
            <a:off x="290281" y="658908"/>
            <a:ext cx="4971201" cy="5712602"/>
          </a:xfrm>
          <a:prstGeom prst="rect">
            <a:avLst/>
          </a:prstGeom>
          <a:noFill/>
          <a:ln>
            <a:noFill/>
          </a:ln>
        </p:spPr>
      </p:pic>
      <p:sp>
        <p:nvSpPr>
          <p:cNvPr id="17410" name="Rectangle 2"/>
          <p:cNvSpPr>
            <a:spLocks noGrp="1" noChangeArrowheads="1"/>
          </p:cNvSpPr>
          <p:nvPr>
            <p:ph type="title"/>
          </p:nvPr>
        </p:nvSpPr>
        <p:spPr/>
        <p:txBody>
          <a:bodyPr>
            <a:normAutofit/>
          </a:bodyPr>
          <a:lstStyle/>
          <a:p>
            <a:r>
              <a:rPr lang="en-US" smtClean="0"/>
              <a:t>Creating a New Project</a:t>
            </a:r>
          </a:p>
        </p:txBody>
      </p:sp>
      <p:grpSp>
        <p:nvGrpSpPr>
          <p:cNvPr id="25" name="Group 6"/>
          <p:cNvGrpSpPr>
            <a:grpSpLocks/>
          </p:cNvGrpSpPr>
          <p:nvPr/>
        </p:nvGrpSpPr>
        <p:grpSpPr bwMode="auto">
          <a:xfrm>
            <a:off x="5334000" y="762000"/>
            <a:ext cx="3570288" cy="388939"/>
            <a:chOff x="182" y="412"/>
            <a:chExt cx="2249" cy="245"/>
          </a:xfrm>
        </p:grpSpPr>
        <p:sp>
          <p:nvSpPr>
            <p:cNvPr id="28" name="Rectangle 7"/>
            <p:cNvSpPr>
              <a:spLocks noChangeArrowheads="1"/>
            </p:cNvSpPr>
            <p:nvPr/>
          </p:nvSpPr>
          <p:spPr bwMode="auto">
            <a:xfrm>
              <a:off x="192" y="412"/>
              <a:ext cx="2208" cy="240"/>
            </a:xfrm>
            <a:prstGeom prst="rect">
              <a:avLst/>
            </a:prstGeom>
            <a:solidFill>
              <a:schemeClr val="accent2"/>
            </a:solidFill>
            <a:ln w="12700">
              <a:solidFill>
                <a:schemeClr val="tx1"/>
              </a:solidFill>
              <a:miter lim="800000"/>
              <a:headEnd type="none" w="sm" len="sm"/>
              <a:tailEnd type="none" w="sm" len="sm"/>
            </a:ln>
            <a:effectLst/>
          </p:spPr>
          <p:txBody>
            <a:bodyPr wrap="none" anchor="ctr"/>
            <a:lstStyle/>
            <a:p>
              <a:pPr>
                <a:defRPr/>
              </a:pPr>
              <a:endParaRPr lang="en-US">
                <a:effectLst/>
              </a:endParaRPr>
            </a:p>
          </p:txBody>
        </p:sp>
        <p:sp>
          <p:nvSpPr>
            <p:cNvPr id="33" name="Text Box 8"/>
            <p:cNvSpPr txBox="1">
              <a:spLocks noChangeArrowheads="1"/>
            </p:cNvSpPr>
            <p:nvPr/>
          </p:nvSpPr>
          <p:spPr bwMode="auto">
            <a:xfrm>
              <a:off x="182" y="434"/>
              <a:ext cx="2249" cy="223"/>
            </a:xfrm>
            <a:prstGeom prst="rect">
              <a:avLst/>
            </a:prstGeom>
            <a:noFill/>
            <a:ln w="12700">
              <a:noFill/>
              <a:miter lim="800000"/>
              <a:headEnd type="none" w="sm" len="sm"/>
              <a:tailEnd type="none" w="sm" len="sm"/>
            </a:ln>
          </p:spPr>
          <p:txBody>
            <a:bodyPr wrap="none">
              <a:spAutoFit/>
            </a:bodyPr>
            <a:lstStyle/>
            <a:p>
              <a:r>
                <a:rPr lang="en-US" sz="2000">
                  <a:effectLst/>
                  <a:latin typeface="Courier New" pitchFamily="49" charset="0"/>
                </a:rPr>
                <a:t>File  New  CCS Project</a:t>
              </a:r>
            </a:p>
          </p:txBody>
        </p:sp>
        <p:sp>
          <p:nvSpPr>
            <p:cNvPr id="34" name="Line 9"/>
            <p:cNvSpPr>
              <a:spLocks noChangeShapeType="1"/>
            </p:cNvSpPr>
            <p:nvPr/>
          </p:nvSpPr>
          <p:spPr bwMode="auto">
            <a:xfrm>
              <a:off x="648" y="528"/>
              <a:ext cx="144" cy="0"/>
            </a:xfrm>
            <a:prstGeom prst="line">
              <a:avLst/>
            </a:prstGeom>
            <a:noFill/>
            <a:ln w="28575">
              <a:solidFill>
                <a:schemeClr val="tx1"/>
              </a:solidFill>
              <a:round/>
              <a:headEnd type="none" w="sm" len="sm"/>
              <a:tailEnd type="triangle" w="med" len="med"/>
            </a:ln>
            <a:effectLst/>
          </p:spPr>
          <p:txBody>
            <a:bodyPr/>
            <a:lstStyle/>
            <a:p>
              <a:pPr>
                <a:defRPr/>
              </a:pPr>
              <a:endParaRPr lang="en-US">
                <a:effectLst/>
              </a:endParaRPr>
            </a:p>
          </p:txBody>
        </p:sp>
        <p:sp>
          <p:nvSpPr>
            <p:cNvPr id="36" name="Line 10"/>
            <p:cNvSpPr>
              <a:spLocks noChangeShapeType="1"/>
            </p:cNvSpPr>
            <p:nvPr/>
          </p:nvSpPr>
          <p:spPr bwMode="auto">
            <a:xfrm>
              <a:off x="1134" y="528"/>
              <a:ext cx="144" cy="0"/>
            </a:xfrm>
            <a:prstGeom prst="line">
              <a:avLst/>
            </a:prstGeom>
            <a:noFill/>
            <a:ln w="28575">
              <a:solidFill>
                <a:schemeClr val="tx1"/>
              </a:solidFill>
              <a:round/>
              <a:headEnd type="none" w="sm" len="sm"/>
              <a:tailEnd type="triangle" w="med" len="med"/>
            </a:ln>
            <a:effectLst/>
          </p:spPr>
          <p:txBody>
            <a:bodyPr/>
            <a:lstStyle/>
            <a:p>
              <a:pPr>
                <a:defRPr/>
              </a:pPr>
              <a:endParaRPr lang="en-US">
                <a:effectLst/>
              </a:endParaRPr>
            </a:p>
          </p:txBody>
        </p:sp>
      </p:grpSp>
      <p:sp>
        <p:nvSpPr>
          <p:cNvPr id="37" name="TextBox 15"/>
          <p:cNvSpPr txBox="1">
            <a:spLocks noChangeArrowheads="1"/>
          </p:cNvSpPr>
          <p:nvPr/>
        </p:nvSpPr>
        <p:spPr bwMode="auto">
          <a:xfrm>
            <a:off x="5976584" y="1189676"/>
            <a:ext cx="1835759" cy="289310"/>
          </a:xfrm>
          <a:prstGeom prst="rect">
            <a:avLst/>
          </a:prstGeom>
          <a:noFill/>
          <a:ln w="9525">
            <a:noFill/>
            <a:miter lim="800000"/>
            <a:headEnd/>
            <a:tailEnd/>
          </a:ln>
        </p:spPr>
        <p:txBody>
          <a:bodyPr wrap="none">
            <a:spAutoFit/>
          </a:bodyPr>
          <a:lstStyle/>
          <a:p>
            <a:r>
              <a:rPr lang="en-US" sz="1600" b="0" i="1" dirty="0">
                <a:effectLst/>
              </a:rPr>
              <a:t>(in </a:t>
            </a:r>
            <a:r>
              <a:rPr lang="en-US" sz="1600" b="0" i="1" dirty="0" smtClean="0">
                <a:effectLst/>
              </a:rPr>
              <a:t>Edit perspective…)</a:t>
            </a:r>
            <a:endParaRPr lang="en-US" sz="1600" b="0" i="1" dirty="0">
              <a:effectLst/>
            </a:endParaRPr>
          </a:p>
        </p:txBody>
      </p:sp>
      <p:sp>
        <p:nvSpPr>
          <p:cNvPr id="47" name="TextBox 46"/>
          <p:cNvSpPr txBox="1"/>
          <p:nvPr/>
        </p:nvSpPr>
        <p:spPr>
          <a:xfrm>
            <a:off x="5261482" y="1705993"/>
            <a:ext cx="3686458" cy="1034129"/>
          </a:xfrm>
          <a:prstGeom prst="rect">
            <a:avLst/>
          </a:prstGeom>
          <a:noFill/>
        </p:spPr>
        <p:txBody>
          <a:bodyPr wrap="none" rtlCol="0" anchor="ctr" anchorCtr="0">
            <a:spAutoFit/>
          </a:bodyPr>
          <a:lstStyle/>
          <a:p>
            <a:pPr marL="342900" indent="-342900" algn="l">
              <a:spcBef>
                <a:spcPts val="600"/>
              </a:spcBef>
              <a:buClr>
                <a:schemeClr val="tx2"/>
              </a:buClr>
              <a:buSzPct val="75000"/>
              <a:buFont typeface="Wingdings"/>
              <a:buChar char=""/>
            </a:pPr>
            <a:r>
              <a:rPr lang="en-US" sz="2400" dirty="0" smtClean="0">
                <a:solidFill>
                  <a:schemeClr val="tx2"/>
                </a:solidFill>
                <a:effectLst/>
                <a:latin typeface="Calibri" pitchFamily="34" charset="0"/>
                <a:cs typeface="Calibri" pitchFamily="34" charset="0"/>
              </a:rPr>
              <a:t>Project Location</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Default = workspace</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Manual = anywhere you like</a:t>
            </a:r>
          </a:p>
        </p:txBody>
      </p:sp>
      <p:sp>
        <p:nvSpPr>
          <p:cNvPr id="38" name="Rectangle 37"/>
          <p:cNvSpPr/>
          <p:nvPr/>
        </p:nvSpPr>
        <p:spPr bwMode="auto">
          <a:xfrm>
            <a:off x="427808" y="2148686"/>
            <a:ext cx="3148312" cy="533400"/>
          </a:xfrm>
          <a:prstGeom prst="rect">
            <a:avLst/>
          </a:prstGeom>
          <a:noFill/>
          <a:ln w="19050" cap="flat" cmpd="sng" algn="ctr">
            <a:solidFill>
              <a:srgbClr val="FF0000"/>
            </a:solidFill>
            <a:prstDash val="solid"/>
            <a:round/>
            <a:headEnd type="none" w="sm" len="sm"/>
            <a:tailEnd type="none" w="sm" len="sm"/>
          </a:ln>
          <a:effectLst/>
        </p:spPr>
        <p:txBody>
          <a:bodyPr/>
          <a:lstStyle/>
          <a:p>
            <a:pPr>
              <a:defRPr/>
            </a:pPr>
            <a:endParaRPr lang="en-US">
              <a:effectLst>
                <a:outerShdw blurRad="38100" dist="38100" dir="2700000" algn="tl">
                  <a:srgbClr val="000000">
                    <a:alpha val="43137"/>
                  </a:srgbClr>
                </a:outerShdw>
              </a:effectLst>
            </a:endParaRPr>
          </a:p>
        </p:txBody>
      </p:sp>
      <p:sp>
        <p:nvSpPr>
          <p:cNvPr id="49" name="TextBox 48"/>
          <p:cNvSpPr txBox="1"/>
          <p:nvPr/>
        </p:nvSpPr>
        <p:spPr>
          <a:xfrm>
            <a:off x="5261482" y="4054043"/>
            <a:ext cx="3299749" cy="2003625"/>
          </a:xfrm>
          <a:prstGeom prst="rect">
            <a:avLst/>
          </a:prstGeom>
          <a:noFill/>
        </p:spPr>
        <p:txBody>
          <a:bodyPr wrap="none" rtlCol="0" anchor="ctr" anchorCtr="0">
            <a:spAutoFit/>
          </a:bodyPr>
          <a:lstStyle/>
          <a:p>
            <a:pPr marL="342900" indent="-342900" algn="l">
              <a:spcBef>
                <a:spcPts val="600"/>
              </a:spcBef>
              <a:buClr>
                <a:schemeClr val="tx2"/>
              </a:buClr>
              <a:buSzPct val="75000"/>
              <a:buFont typeface="Wingdings"/>
              <a:buChar char=""/>
            </a:pPr>
            <a:r>
              <a:rPr lang="en-US" sz="2400" dirty="0" smtClean="0">
                <a:solidFill>
                  <a:schemeClr val="tx2"/>
                </a:solidFill>
                <a:effectLst/>
                <a:latin typeface="Calibri" pitchFamily="34" charset="0"/>
                <a:cs typeface="Calibri" pitchFamily="34" charset="0"/>
              </a:rPr>
              <a:t>Project templates</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Empty</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Empty but with a </a:t>
            </a:r>
            <a:r>
              <a:rPr lang="en-US" sz="2000" b="0" dirty="0" err="1" smtClean="0">
                <a:effectLst/>
                <a:latin typeface="Calibri" pitchFamily="34" charset="0"/>
                <a:cs typeface="Calibri" pitchFamily="34" charset="0"/>
              </a:rPr>
              <a:t>main.c</a:t>
            </a:r>
            <a:endParaRPr lang="en-US" sz="2000" b="0" dirty="0" smtClean="0">
              <a:effectLst/>
              <a:latin typeface="Calibri" pitchFamily="34" charset="0"/>
              <a:cs typeface="Calibri" pitchFamily="34" charset="0"/>
            </a:endParaRP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Assembly only</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BIOS</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others</a:t>
            </a:r>
          </a:p>
        </p:txBody>
      </p:sp>
      <p:sp>
        <p:nvSpPr>
          <p:cNvPr id="50" name="TextBox 49"/>
          <p:cNvSpPr txBox="1"/>
          <p:nvPr/>
        </p:nvSpPr>
        <p:spPr>
          <a:xfrm>
            <a:off x="5261482" y="2823176"/>
            <a:ext cx="3796809" cy="1203406"/>
          </a:xfrm>
          <a:prstGeom prst="rect">
            <a:avLst/>
          </a:prstGeom>
          <a:noFill/>
        </p:spPr>
        <p:txBody>
          <a:bodyPr wrap="none" rtlCol="0" anchor="ctr" anchorCtr="0">
            <a:spAutoFit/>
          </a:bodyPr>
          <a:lstStyle/>
          <a:p>
            <a:pPr marL="342900" indent="-342900" algn="l">
              <a:spcBef>
                <a:spcPts val="600"/>
              </a:spcBef>
              <a:buClr>
                <a:schemeClr val="tx2"/>
              </a:buClr>
              <a:buSzPct val="75000"/>
              <a:buFont typeface="Wingdings"/>
              <a:buChar char=""/>
            </a:pPr>
            <a:r>
              <a:rPr lang="en-US" sz="2400" dirty="0" smtClean="0">
                <a:solidFill>
                  <a:schemeClr val="tx2"/>
                </a:solidFill>
                <a:effectLst/>
                <a:latin typeface="Calibri" pitchFamily="34" charset="0"/>
                <a:cs typeface="Calibri" pitchFamily="34" charset="0"/>
              </a:rPr>
              <a:t>Connection</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If target is specified, user can</a:t>
            </a:r>
            <a:br>
              <a:rPr lang="en-US" sz="2000" b="0" dirty="0" smtClean="0">
                <a:effectLst/>
                <a:latin typeface="Calibri" pitchFamily="34" charset="0"/>
                <a:cs typeface="Calibri" pitchFamily="34" charset="0"/>
              </a:rPr>
            </a:br>
            <a:r>
              <a:rPr lang="en-US" sz="2000" b="0" dirty="0" smtClean="0">
                <a:effectLst/>
                <a:latin typeface="Calibri" pitchFamily="34" charset="0"/>
                <a:cs typeface="Calibri" pitchFamily="34" charset="0"/>
              </a:rPr>
              <a:t>choose “connection” (i.e. the</a:t>
            </a:r>
            <a:br>
              <a:rPr lang="en-US" sz="2000" b="0" dirty="0" smtClean="0">
                <a:effectLst/>
                <a:latin typeface="Calibri" pitchFamily="34" charset="0"/>
                <a:cs typeface="Calibri" pitchFamily="34" charset="0"/>
              </a:rPr>
            </a:br>
            <a:r>
              <a:rPr lang="en-US" sz="2000" b="0" dirty="0" smtClean="0">
                <a:effectLst/>
                <a:latin typeface="Calibri" pitchFamily="34" charset="0"/>
                <a:cs typeface="Calibri" pitchFamily="34" charset="0"/>
              </a:rPr>
              <a:t>target configuration file)</a:t>
            </a:r>
          </a:p>
        </p:txBody>
      </p:sp>
      <p:sp>
        <p:nvSpPr>
          <p:cNvPr id="51" name="Rectangle 50"/>
          <p:cNvSpPr/>
          <p:nvPr/>
        </p:nvSpPr>
        <p:spPr bwMode="auto">
          <a:xfrm>
            <a:off x="1133942" y="2877466"/>
            <a:ext cx="3945052" cy="843507"/>
          </a:xfrm>
          <a:prstGeom prst="rect">
            <a:avLst/>
          </a:prstGeom>
          <a:noFill/>
          <a:ln w="19050" cap="flat" cmpd="sng" algn="ctr">
            <a:solidFill>
              <a:srgbClr val="FF0000"/>
            </a:solidFill>
            <a:prstDash val="solid"/>
            <a:round/>
            <a:headEnd type="none" w="sm" len="sm"/>
            <a:tailEnd type="none" w="sm" len="sm"/>
          </a:ln>
          <a:effectLst/>
        </p:spPr>
        <p:txBody>
          <a:bodyPr/>
          <a:lstStyle/>
          <a:p>
            <a:pPr>
              <a:defRPr/>
            </a:pPr>
            <a:endParaRPr lang="en-US">
              <a:effectLst>
                <a:outerShdw blurRad="38100" dist="38100" dir="2700000" algn="tl">
                  <a:srgbClr val="000000">
                    <a:alpha val="43137"/>
                  </a:srgbClr>
                </a:outerShdw>
              </a:effectLst>
            </a:endParaRPr>
          </a:p>
        </p:txBody>
      </p:sp>
      <p:sp>
        <p:nvSpPr>
          <p:cNvPr id="19" name="Rectangle 18"/>
          <p:cNvSpPr/>
          <p:nvPr/>
        </p:nvSpPr>
        <p:spPr bwMode="auto">
          <a:xfrm>
            <a:off x="697116" y="4626320"/>
            <a:ext cx="1711105" cy="262551"/>
          </a:xfrm>
          <a:prstGeom prst="rect">
            <a:avLst/>
          </a:prstGeom>
          <a:noFill/>
          <a:ln w="19050" cap="flat" cmpd="sng" algn="ctr">
            <a:solidFill>
              <a:srgbClr val="FF0000"/>
            </a:solidFill>
            <a:prstDash val="solid"/>
            <a:round/>
            <a:headEnd type="none" w="sm" len="sm"/>
            <a:tailEnd type="none" w="sm" len="sm"/>
          </a:ln>
          <a:effectLst/>
        </p:spPr>
        <p:txBody>
          <a:bodyPr/>
          <a:lstStyle/>
          <a:p>
            <a:pPr>
              <a:defRPr/>
            </a:pPr>
            <a:endParaRPr lang="en-US">
              <a:effectLst>
                <a:outerShdw blurRad="38100" dist="38100" dir="2700000" algn="tl">
                  <a:srgbClr val="000000">
                    <a:alpha val="43137"/>
                  </a:srgbClr>
                </a:outerShdw>
              </a:effectLst>
            </a:endParaRPr>
          </a:p>
        </p:txBody>
      </p:sp>
      <p:sp>
        <p:nvSpPr>
          <p:cNvPr id="17" name="Leading Question"/>
          <p:cNvSpPr txBox="1"/>
          <p:nvPr/>
        </p:nvSpPr>
        <p:spPr>
          <a:xfrm>
            <a:off x="6789726" y="6562045"/>
            <a:ext cx="2031005"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Adding Files to a Project …</a:t>
            </a:r>
          </a:p>
        </p:txBody>
      </p:sp>
    </p:spTree>
    <p:extLst>
      <p:ext uri="{BB962C8B-B14F-4D97-AF65-F5344CB8AC3E}">
        <p14:creationId xmlns:p14="http://schemas.microsoft.com/office/powerpoint/2010/main" val="8334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r>
              <a:rPr lang="en-US" dirty="0" smtClean="0"/>
              <a:t>Adding Files to a Project</a:t>
            </a:r>
          </a:p>
        </p:txBody>
      </p:sp>
      <p:sp>
        <p:nvSpPr>
          <p:cNvPr id="20" name="TextBox 19"/>
          <p:cNvSpPr txBox="1"/>
          <p:nvPr/>
        </p:nvSpPr>
        <p:spPr>
          <a:xfrm>
            <a:off x="304800" y="710422"/>
            <a:ext cx="5893729" cy="991041"/>
          </a:xfrm>
          <a:prstGeom prst="rect">
            <a:avLst/>
          </a:prstGeom>
          <a:noFill/>
        </p:spPr>
        <p:txBody>
          <a:bodyPr wrap="none" rtlCol="0" anchor="ctr" anchorCtr="0">
            <a:spAutoFit/>
          </a:bodyPr>
          <a:lstStyle/>
          <a:p>
            <a:pPr marL="342900" indent="-342900" algn="l">
              <a:spcBef>
                <a:spcPts val="600"/>
              </a:spcBef>
              <a:buClr>
                <a:schemeClr val="tx2"/>
              </a:buClr>
              <a:buSzPct val="75000"/>
              <a:buFont typeface="Wingdings"/>
              <a:buChar char=""/>
            </a:pPr>
            <a:r>
              <a:rPr lang="en-US" dirty="0" smtClean="0">
                <a:effectLst/>
                <a:latin typeface="Calibri" pitchFamily="34" charset="0"/>
                <a:cs typeface="Calibri" pitchFamily="34" charset="0"/>
              </a:rPr>
              <a:t>Users can ADD (copy or link) files into their project</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SOURCE files are typically COPIED</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LIBRARY files are typically LINKED (referenced)</a:t>
            </a:r>
          </a:p>
        </p:txBody>
      </p:sp>
      <p:grpSp>
        <p:nvGrpSpPr>
          <p:cNvPr id="6" name="Group 5"/>
          <p:cNvGrpSpPr/>
          <p:nvPr/>
        </p:nvGrpSpPr>
        <p:grpSpPr>
          <a:xfrm>
            <a:off x="304800" y="1908078"/>
            <a:ext cx="3925612" cy="381000"/>
            <a:chOff x="495300" y="1943100"/>
            <a:chExt cx="3925612" cy="381000"/>
          </a:xfrm>
        </p:grpSpPr>
        <p:sp>
          <p:nvSpPr>
            <p:cNvPr id="2" name="Oval 1"/>
            <p:cNvSpPr/>
            <p:nvPr/>
          </p:nvSpPr>
          <p:spPr bwMode="auto">
            <a:xfrm>
              <a:off x="495300" y="1943100"/>
              <a:ext cx="381000" cy="3810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b="1" i="0" u="none" strike="noStrike" cap="none" normalizeH="0" baseline="0" smtClean="0">
                  <a:ln>
                    <a:noFill/>
                  </a:ln>
                  <a:solidFill>
                    <a:schemeClr val="dk1"/>
                  </a:solidFill>
                  <a:effectLst/>
                  <a:latin typeface="Calibri" pitchFamily="34" charset="0"/>
                  <a:cs typeface="Calibri" pitchFamily="34" charset="0"/>
                </a:rPr>
                <a:t>1</a:t>
              </a:r>
              <a:endParaRPr kumimoji="0" lang="en-US" b="1" i="0" u="none" strike="noStrike" cap="none" normalizeH="0" baseline="0" dirty="0" smtClean="0">
                <a:ln>
                  <a:noFill/>
                </a:ln>
                <a:solidFill>
                  <a:schemeClr val="dk1"/>
                </a:solidFill>
                <a:effectLst/>
                <a:latin typeface="Calibri" pitchFamily="34" charset="0"/>
                <a:cs typeface="Calibri" pitchFamily="34" charset="0"/>
              </a:endParaRPr>
            </a:p>
          </p:txBody>
        </p:sp>
        <p:sp>
          <p:nvSpPr>
            <p:cNvPr id="5" name="TextBox 4"/>
            <p:cNvSpPr txBox="1"/>
            <p:nvPr/>
          </p:nvSpPr>
          <p:spPr>
            <a:xfrm>
              <a:off x="852371" y="1971878"/>
              <a:ext cx="3568541" cy="344710"/>
            </a:xfrm>
            <a:prstGeom prst="rect">
              <a:avLst/>
            </a:prstGeom>
            <a:noFill/>
          </p:spPr>
          <p:txBody>
            <a:bodyPr wrap="none" rtlCol="0" anchor="ctr" anchorCtr="0">
              <a:spAutoFit/>
            </a:bodyPr>
            <a:lstStyle/>
            <a:p>
              <a:pPr algn="l"/>
              <a:r>
                <a:rPr lang="en-US" sz="2000" b="0" smtClean="0">
                  <a:solidFill>
                    <a:schemeClr val="dk1"/>
                  </a:solidFill>
                  <a:effectLst/>
                  <a:latin typeface="Calibri" pitchFamily="34" charset="0"/>
                  <a:cs typeface="Calibri" pitchFamily="34" charset="0"/>
                </a:rPr>
                <a:t>Right-click on project and select:</a:t>
              </a:r>
              <a:endParaRPr lang="en-US" sz="2000" b="0" dirty="0" smtClean="0">
                <a:solidFill>
                  <a:schemeClr val="dk1"/>
                </a:solidFill>
                <a:effectLst/>
                <a:latin typeface="Calibri" pitchFamily="34" charset="0"/>
                <a:cs typeface="Calibri" pitchFamily="34" charset="0"/>
              </a:endParaRPr>
            </a:p>
          </p:txBody>
        </p:sp>
      </p:grpSp>
      <p:grpSp>
        <p:nvGrpSpPr>
          <p:cNvPr id="24" name="Group 23"/>
          <p:cNvGrpSpPr/>
          <p:nvPr/>
        </p:nvGrpSpPr>
        <p:grpSpPr>
          <a:xfrm>
            <a:off x="4825704" y="1908078"/>
            <a:ext cx="4089696" cy="381000"/>
            <a:chOff x="495300" y="1943100"/>
            <a:chExt cx="4089696" cy="381000"/>
          </a:xfrm>
        </p:grpSpPr>
        <p:sp>
          <p:nvSpPr>
            <p:cNvPr id="26" name="Oval 25"/>
            <p:cNvSpPr/>
            <p:nvPr/>
          </p:nvSpPr>
          <p:spPr bwMode="auto">
            <a:xfrm>
              <a:off x="495300" y="1943100"/>
              <a:ext cx="381000" cy="3810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b="1" i="0" u="none" strike="noStrike" cap="none" normalizeH="0" baseline="0" smtClean="0">
                  <a:ln>
                    <a:noFill/>
                  </a:ln>
                  <a:solidFill>
                    <a:schemeClr val="dk1"/>
                  </a:solidFill>
                  <a:effectLst/>
                  <a:latin typeface="Calibri" pitchFamily="34" charset="0"/>
                  <a:cs typeface="Calibri" pitchFamily="34" charset="0"/>
                </a:rPr>
                <a:t>2</a:t>
              </a:r>
              <a:endParaRPr kumimoji="0" lang="en-US" b="1" i="0" u="none" strike="noStrike" cap="none" normalizeH="0" baseline="0" dirty="0" smtClean="0">
                <a:ln>
                  <a:noFill/>
                </a:ln>
                <a:solidFill>
                  <a:schemeClr val="dk1"/>
                </a:solidFill>
                <a:effectLst/>
                <a:latin typeface="Calibri" pitchFamily="34" charset="0"/>
                <a:cs typeface="Calibri" pitchFamily="34" charset="0"/>
              </a:endParaRPr>
            </a:p>
          </p:txBody>
        </p:sp>
        <p:sp>
          <p:nvSpPr>
            <p:cNvPr id="27" name="TextBox 26"/>
            <p:cNvSpPr txBox="1"/>
            <p:nvPr/>
          </p:nvSpPr>
          <p:spPr>
            <a:xfrm>
              <a:off x="852371" y="1971878"/>
              <a:ext cx="3732625" cy="344710"/>
            </a:xfrm>
            <a:prstGeom prst="rect">
              <a:avLst/>
            </a:prstGeom>
            <a:noFill/>
          </p:spPr>
          <p:txBody>
            <a:bodyPr wrap="none" rtlCol="0" anchor="ctr" anchorCtr="0">
              <a:spAutoFit/>
            </a:bodyPr>
            <a:lstStyle/>
            <a:p>
              <a:pPr algn="l"/>
              <a:r>
                <a:rPr lang="en-US" sz="2000" b="0" smtClean="0">
                  <a:solidFill>
                    <a:schemeClr val="dk1"/>
                  </a:solidFill>
                  <a:effectLst/>
                  <a:latin typeface="Calibri" pitchFamily="34" charset="0"/>
                  <a:cs typeface="Calibri" pitchFamily="34" charset="0"/>
                </a:rPr>
                <a:t>Select file(s) to add to the project:</a:t>
              </a:r>
              <a:endParaRPr lang="en-US" sz="2000" b="0" dirty="0" smtClean="0">
                <a:solidFill>
                  <a:schemeClr val="dk1"/>
                </a:solidFill>
                <a:effectLst/>
                <a:latin typeface="Calibri" pitchFamily="34" charset="0"/>
                <a:cs typeface="Calibri" pitchFamily="34" charset="0"/>
              </a:endParaRPr>
            </a:p>
          </p:txBody>
        </p:sp>
      </p:grpSp>
      <p:grpSp>
        <p:nvGrpSpPr>
          <p:cNvPr id="29" name="Group 28"/>
          <p:cNvGrpSpPr/>
          <p:nvPr/>
        </p:nvGrpSpPr>
        <p:grpSpPr>
          <a:xfrm>
            <a:off x="304800" y="3810000"/>
            <a:ext cx="2944702" cy="381000"/>
            <a:chOff x="495300" y="1943100"/>
            <a:chExt cx="2944702" cy="381000"/>
          </a:xfrm>
        </p:grpSpPr>
        <p:sp>
          <p:nvSpPr>
            <p:cNvPr id="30" name="Oval 29"/>
            <p:cNvSpPr/>
            <p:nvPr/>
          </p:nvSpPr>
          <p:spPr bwMode="auto">
            <a:xfrm>
              <a:off x="495300" y="1943100"/>
              <a:ext cx="381000" cy="3810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b="1" i="0" u="none" strike="noStrike" cap="none" normalizeH="0" baseline="0" smtClean="0">
                  <a:ln>
                    <a:noFill/>
                  </a:ln>
                  <a:solidFill>
                    <a:schemeClr val="dk1"/>
                  </a:solidFill>
                  <a:effectLst/>
                  <a:latin typeface="Calibri" pitchFamily="34" charset="0"/>
                  <a:cs typeface="Calibri" pitchFamily="34" charset="0"/>
                </a:rPr>
                <a:t>3</a:t>
              </a:r>
              <a:endParaRPr kumimoji="0" lang="en-US" b="1" i="0" u="none" strike="noStrike" cap="none" normalizeH="0" baseline="0" dirty="0" smtClean="0">
                <a:ln>
                  <a:noFill/>
                </a:ln>
                <a:solidFill>
                  <a:schemeClr val="dk1"/>
                </a:solidFill>
                <a:effectLst/>
                <a:latin typeface="Calibri" pitchFamily="34" charset="0"/>
                <a:cs typeface="Calibri" pitchFamily="34" charset="0"/>
              </a:endParaRPr>
            </a:p>
          </p:txBody>
        </p:sp>
        <p:sp>
          <p:nvSpPr>
            <p:cNvPr id="31" name="TextBox 30"/>
            <p:cNvSpPr txBox="1"/>
            <p:nvPr/>
          </p:nvSpPr>
          <p:spPr>
            <a:xfrm>
              <a:off x="852371" y="1971878"/>
              <a:ext cx="2587631" cy="344710"/>
            </a:xfrm>
            <a:prstGeom prst="rect">
              <a:avLst/>
            </a:prstGeom>
            <a:noFill/>
          </p:spPr>
          <p:txBody>
            <a:bodyPr wrap="none" rtlCol="0" anchor="ctr" anchorCtr="0">
              <a:spAutoFit/>
            </a:bodyPr>
            <a:lstStyle/>
            <a:p>
              <a:pPr algn="l"/>
              <a:r>
                <a:rPr lang="en-US" sz="2000" b="0" dirty="0" smtClean="0">
                  <a:solidFill>
                    <a:schemeClr val="dk1"/>
                  </a:solidFill>
                  <a:effectLst/>
                  <a:latin typeface="Calibri" pitchFamily="34" charset="0"/>
                  <a:cs typeface="Calibri" pitchFamily="34" charset="0"/>
                </a:rPr>
                <a:t>Select “Copy” or “Link”</a:t>
              </a:r>
            </a:p>
          </p:txBody>
        </p:sp>
      </p:grpSp>
      <p:sp>
        <p:nvSpPr>
          <p:cNvPr id="8" name="TextBox 7"/>
          <p:cNvSpPr txBox="1"/>
          <p:nvPr/>
        </p:nvSpPr>
        <p:spPr>
          <a:xfrm>
            <a:off x="5408105" y="3841899"/>
            <a:ext cx="3735895" cy="858697"/>
          </a:xfrm>
          <a:prstGeom prst="rect">
            <a:avLst/>
          </a:prstGeom>
          <a:noFill/>
        </p:spPr>
        <p:txBody>
          <a:bodyPr wrap="none" rtlCol="0" anchor="ctr" anchorCtr="0">
            <a:spAutoFit/>
          </a:bodyPr>
          <a:lstStyle/>
          <a:p>
            <a:pPr marL="342900" indent="-342900" algn="l">
              <a:spcBef>
                <a:spcPts val="600"/>
              </a:spcBef>
              <a:buClr>
                <a:schemeClr val="tx2"/>
              </a:buClr>
              <a:buSzPct val="75000"/>
              <a:buFont typeface="Wingdings"/>
              <a:buChar char=""/>
            </a:pPr>
            <a:r>
              <a:rPr lang="en-US" sz="2000" dirty="0" smtClean="0">
                <a:solidFill>
                  <a:schemeClr val="tx2"/>
                </a:solidFill>
                <a:effectLst/>
                <a:latin typeface="Calibri" pitchFamily="34" charset="0"/>
                <a:cs typeface="Calibri" pitchFamily="34" charset="0"/>
              </a:rPr>
              <a:t>COPY</a:t>
            </a:r>
          </a:p>
          <a:p>
            <a:pPr marL="509588" indent="-169863" algn="l">
              <a:spcBef>
                <a:spcPts val="600"/>
              </a:spcBef>
              <a:buSzPct val="100000"/>
              <a:buFont typeface="Arial" pitchFamily="34" charset="0"/>
              <a:buChar char="•"/>
            </a:pPr>
            <a:r>
              <a:rPr lang="en-US" sz="1800" b="0" dirty="0" smtClean="0">
                <a:solidFill>
                  <a:schemeClr val="dk1"/>
                </a:solidFill>
                <a:effectLst/>
                <a:latin typeface="Calibri" pitchFamily="34" charset="0"/>
                <a:cs typeface="Calibri" pitchFamily="34" charset="0"/>
              </a:rPr>
              <a:t>Copies file from original location</a:t>
            </a:r>
            <a:br>
              <a:rPr lang="en-US" sz="1800" b="0" dirty="0" smtClean="0">
                <a:solidFill>
                  <a:schemeClr val="dk1"/>
                </a:solidFill>
                <a:effectLst/>
                <a:latin typeface="Calibri" pitchFamily="34" charset="0"/>
                <a:cs typeface="Calibri" pitchFamily="34" charset="0"/>
              </a:rPr>
            </a:br>
            <a:r>
              <a:rPr lang="en-US" sz="1800" b="0" dirty="0" smtClean="0">
                <a:solidFill>
                  <a:schemeClr val="dk1"/>
                </a:solidFill>
                <a:effectLst/>
                <a:latin typeface="Calibri" pitchFamily="34" charset="0"/>
                <a:cs typeface="Calibri" pitchFamily="34" charset="0"/>
              </a:rPr>
              <a:t>to </a:t>
            </a:r>
            <a:r>
              <a:rPr lang="en-US" sz="1800" b="0" i="1" dirty="0" smtClean="0">
                <a:solidFill>
                  <a:schemeClr val="dk1"/>
                </a:solidFill>
                <a:effectLst/>
                <a:latin typeface="Calibri" pitchFamily="34" charset="0"/>
                <a:cs typeface="Calibri" pitchFamily="34" charset="0"/>
              </a:rPr>
              <a:t>project folder </a:t>
            </a:r>
            <a:r>
              <a:rPr lang="en-US" sz="1800" b="0" dirty="0" smtClean="0">
                <a:solidFill>
                  <a:schemeClr val="dk1"/>
                </a:solidFill>
                <a:effectLst/>
                <a:latin typeface="Calibri" pitchFamily="34" charset="0"/>
                <a:cs typeface="Calibri" pitchFamily="34" charset="0"/>
              </a:rPr>
              <a:t>(two copies)</a:t>
            </a:r>
          </a:p>
        </p:txBody>
      </p:sp>
      <p:sp>
        <p:nvSpPr>
          <p:cNvPr id="35" name="TextBox 34"/>
          <p:cNvSpPr txBox="1"/>
          <p:nvPr/>
        </p:nvSpPr>
        <p:spPr>
          <a:xfrm>
            <a:off x="5410200" y="4790338"/>
            <a:ext cx="3730893" cy="1378839"/>
          </a:xfrm>
          <a:prstGeom prst="rect">
            <a:avLst/>
          </a:prstGeom>
          <a:noFill/>
        </p:spPr>
        <p:txBody>
          <a:bodyPr wrap="none" rtlCol="0" anchor="ctr" anchorCtr="0">
            <a:spAutoFit/>
          </a:bodyPr>
          <a:lstStyle/>
          <a:p>
            <a:pPr marL="342900" indent="-342900" algn="l">
              <a:spcBef>
                <a:spcPts val="600"/>
              </a:spcBef>
              <a:buClr>
                <a:schemeClr val="tx2"/>
              </a:buClr>
              <a:buSzPct val="75000"/>
              <a:buFont typeface="Wingdings"/>
              <a:buChar char=""/>
            </a:pPr>
            <a:r>
              <a:rPr lang="en-US" sz="2000" dirty="0" smtClean="0">
                <a:solidFill>
                  <a:schemeClr val="tx2"/>
                </a:solidFill>
                <a:effectLst/>
                <a:latin typeface="Calibri" pitchFamily="34" charset="0"/>
                <a:cs typeface="Calibri" pitchFamily="34" charset="0"/>
              </a:rPr>
              <a:t>LINK</a:t>
            </a:r>
          </a:p>
          <a:p>
            <a:pPr marL="509588" indent="-169863" algn="l">
              <a:spcBef>
                <a:spcPts val="600"/>
              </a:spcBef>
              <a:buSzPct val="100000"/>
              <a:buFont typeface="Arial" pitchFamily="34" charset="0"/>
              <a:buChar char="•"/>
            </a:pPr>
            <a:r>
              <a:rPr lang="en-US" sz="1800" b="0" dirty="0" smtClean="0">
                <a:solidFill>
                  <a:schemeClr val="dk1"/>
                </a:solidFill>
                <a:effectLst/>
                <a:latin typeface="Calibri" pitchFamily="34" charset="0"/>
                <a:cs typeface="Calibri" pitchFamily="34" charset="0"/>
              </a:rPr>
              <a:t>References (points to) source</a:t>
            </a:r>
            <a:br>
              <a:rPr lang="en-US" sz="1800" b="0" dirty="0" smtClean="0">
                <a:solidFill>
                  <a:schemeClr val="dk1"/>
                </a:solidFill>
                <a:effectLst/>
                <a:latin typeface="Calibri" pitchFamily="34" charset="0"/>
                <a:cs typeface="Calibri" pitchFamily="34" charset="0"/>
              </a:rPr>
            </a:br>
            <a:r>
              <a:rPr lang="en-US" sz="1800" b="0" dirty="0" smtClean="0">
                <a:solidFill>
                  <a:schemeClr val="dk1"/>
                </a:solidFill>
                <a:effectLst/>
                <a:latin typeface="Calibri" pitchFamily="34" charset="0"/>
                <a:cs typeface="Calibri" pitchFamily="34" charset="0"/>
              </a:rPr>
              <a:t>file in the </a:t>
            </a:r>
            <a:r>
              <a:rPr lang="en-US" sz="1800" b="0" i="1" dirty="0" smtClean="0">
                <a:solidFill>
                  <a:schemeClr val="dk1"/>
                </a:solidFill>
                <a:effectLst/>
                <a:latin typeface="Calibri" pitchFamily="34" charset="0"/>
                <a:cs typeface="Calibri" pitchFamily="34" charset="0"/>
              </a:rPr>
              <a:t>original folder</a:t>
            </a:r>
          </a:p>
          <a:p>
            <a:pPr marL="509588" indent="-169863" algn="l">
              <a:spcBef>
                <a:spcPts val="600"/>
              </a:spcBef>
              <a:buSzPct val="100000"/>
              <a:buFont typeface="Arial" pitchFamily="34" charset="0"/>
              <a:buChar char="•"/>
            </a:pPr>
            <a:r>
              <a:rPr lang="en-US" sz="1800" b="0" dirty="0" smtClean="0">
                <a:solidFill>
                  <a:schemeClr val="dk1"/>
                </a:solidFill>
                <a:effectLst/>
                <a:latin typeface="Calibri" pitchFamily="34" charset="0"/>
                <a:cs typeface="Calibri" pitchFamily="34" charset="0"/>
              </a:rPr>
              <a:t>Can select a “reference” point – </a:t>
            </a:r>
            <a:br>
              <a:rPr lang="en-US" sz="1800" b="0" dirty="0" smtClean="0">
                <a:solidFill>
                  <a:schemeClr val="dk1"/>
                </a:solidFill>
                <a:effectLst/>
                <a:latin typeface="Calibri" pitchFamily="34" charset="0"/>
                <a:cs typeface="Calibri" pitchFamily="34" charset="0"/>
              </a:rPr>
            </a:br>
            <a:r>
              <a:rPr lang="en-US" sz="1800" b="0" dirty="0" smtClean="0">
                <a:solidFill>
                  <a:schemeClr val="dk1"/>
                </a:solidFill>
                <a:effectLst/>
                <a:latin typeface="Calibri" pitchFamily="34" charset="0"/>
                <a:cs typeface="Calibri" pitchFamily="34" charset="0"/>
              </a:rPr>
              <a:t>typically PROJECT_LOC</a:t>
            </a:r>
          </a:p>
        </p:txBody>
      </p:sp>
      <p:pic>
        <p:nvPicPr>
          <p:cNvPr id="1030" name="Picture 6" descr="C:\Users\a0159877\AppData\Local\Temp\SNAGHTML8594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9" y="4235300"/>
            <a:ext cx="4792971" cy="16320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0192895\AppData\Local\Temp\SNAGHTML7de7c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9" y="2293078"/>
            <a:ext cx="2877526" cy="1293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0159877\AppData\Local\Temp\SNAGHTML83289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8567" y="3145744"/>
            <a:ext cx="2167137" cy="696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0192895\AppData\Local\Temp\SNAGHTML80471f.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466" y="2424193"/>
            <a:ext cx="2445121" cy="1214675"/>
          </a:xfrm>
          <a:prstGeom prst="rect">
            <a:avLst/>
          </a:prstGeom>
          <a:noFill/>
          <a:extLst>
            <a:ext uri="{909E8E84-426E-40DD-AFC4-6F175D3DCCD1}">
              <a14:hiddenFill xmlns:a14="http://schemas.microsoft.com/office/drawing/2010/main">
                <a:solidFill>
                  <a:srgbClr val="FFFFFF"/>
                </a:solidFill>
              </a14:hiddenFill>
            </a:ext>
          </a:extLst>
        </p:spPr>
      </p:pic>
      <p:sp>
        <p:nvSpPr>
          <p:cNvPr id="21" name="Leading Question"/>
          <p:cNvSpPr txBox="1"/>
          <p:nvPr/>
        </p:nvSpPr>
        <p:spPr>
          <a:xfrm>
            <a:off x="6687134" y="6562045"/>
            <a:ext cx="213359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Making a Project Portable …</a:t>
            </a:r>
          </a:p>
        </p:txBody>
      </p:sp>
    </p:spTree>
    <p:extLst>
      <p:ext uri="{BB962C8B-B14F-4D97-AF65-F5344CB8AC3E}">
        <p14:creationId xmlns:p14="http://schemas.microsoft.com/office/powerpoint/2010/main" val="421245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Portable Projects</a:t>
            </a:r>
            <a:endParaRPr lang="en-US" dirty="0"/>
          </a:p>
        </p:txBody>
      </p:sp>
      <p:pic>
        <p:nvPicPr>
          <p:cNvPr id="1028" name="Picture 4" descr="C:\Users\a0128896\AppData\Local\Temp\SNAGHTMLb3ef7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48" y="5000357"/>
            <a:ext cx="4352487" cy="15556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8554" y="753310"/>
            <a:ext cx="7542129" cy="1314206"/>
          </a:xfrm>
          <a:prstGeom prst="rect">
            <a:avLst/>
          </a:prstGeom>
          <a:noFill/>
        </p:spPr>
        <p:txBody>
          <a:bodyPr wrap="none" rtlCol="0" anchor="ctr" anchorCtr="0">
            <a:spAutoFit/>
          </a:bodyPr>
          <a:lstStyle/>
          <a:p>
            <a:pPr marL="342900" indent="-342900" algn="l">
              <a:spcBef>
                <a:spcPts val="600"/>
              </a:spcBef>
              <a:buClr>
                <a:schemeClr val="tx2"/>
              </a:buClr>
              <a:buSzPct val="75000"/>
              <a:buFont typeface="Wingdings"/>
              <a:buChar char=""/>
            </a:pPr>
            <a:r>
              <a:rPr lang="en-US" dirty="0" smtClean="0">
                <a:effectLst/>
                <a:latin typeface="Calibri" pitchFamily="34" charset="0"/>
                <a:cs typeface="Calibri" pitchFamily="34" charset="0"/>
              </a:rPr>
              <a:t>Why make your projects “portable”?</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Simplifies project sharing </a:t>
            </a:r>
          </a:p>
          <a:p>
            <a:pPr marL="574675" indent="-169863" algn="l">
              <a:spcBef>
                <a:spcPts val="600"/>
              </a:spcBef>
              <a:buSzPct val="100000"/>
              <a:buFont typeface="Arial" pitchFamily="34" charset="0"/>
              <a:buChar char="•"/>
            </a:pPr>
            <a:r>
              <a:rPr lang="en-US" sz="2000" b="0" dirty="0">
                <a:effectLst/>
                <a:latin typeface="Calibri" pitchFamily="34" charset="0"/>
                <a:cs typeface="Calibri" pitchFamily="34" charset="0"/>
              </a:rPr>
              <a:t>Y</a:t>
            </a:r>
            <a:r>
              <a:rPr lang="en-US" sz="2000" b="0" dirty="0" smtClean="0">
                <a:effectLst/>
                <a:latin typeface="Calibri" pitchFamily="34" charset="0"/>
                <a:cs typeface="Calibri" pitchFamily="34" charset="0"/>
              </a:rPr>
              <a:t>ou can easily re-locate your projects</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Allow simple changes to link to new releases of software libraries</a:t>
            </a:r>
          </a:p>
        </p:txBody>
      </p:sp>
      <p:sp>
        <p:nvSpPr>
          <p:cNvPr id="6" name="TextBox 5"/>
          <p:cNvSpPr txBox="1"/>
          <p:nvPr/>
        </p:nvSpPr>
        <p:spPr>
          <a:xfrm>
            <a:off x="5051106" y="2372971"/>
            <a:ext cx="3926588" cy="590931"/>
          </a:xfrm>
          <a:prstGeom prst="rect">
            <a:avLst/>
          </a:prstGeom>
          <a:noFill/>
        </p:spPr>
        <p:txBody>
          <a:bodyPr wrap="none" rtlCol="0" anchor="ctr" anchorCtr="0">
            <a:spAutoFit/>
          </a:bodyPr>
          <a:lstStyle/>
          <a:p>
            <a:pPr algn="l">
              <a:spcBef>
                <a:spcPts val="600"/>
              </a:spcBef>
              <a:buClr>
                <a:schemeClr val="tx2"/>
              </a:buClr>
              <a:buSzPct val="75000"/>
            </a:pPr>
            <a:r>
              <a:rPr lang="en-US" sz="2000" b="0" u="sng" dirty="0" smtClean="0">
                <a:solidFill>
                  <a:schemeClr val="dk1"/>
                </a:solidFill>
                <a:effectLst/>
                <a:latin typeface="Calibri" pitchFamily="34" charset="0"/>
                <a:cs typeface="Calibri" pitchFamily="34" charset="0"/>
              </a:rPr>
              <a:t>Copied</a:t>
            </a:r>
            <a:r>
              <a:rPr lang="en-US" sz="2000" b="0" dirty="0" smtClean="0">
                <a:solidFill>
                  <a:schemeClr val="dk1"/>
                </a:solidFill>
                <a:effectLst/>
                <a:latin typeface="Calibri" pitchFamily="34" charset="0"/>
                <a:cs typeface="Calibri" pitchFamily="34" charset="0"/>
              </a:rPr>
              <a:t> files are not a problem (they</a:t>
            </a:r>
            <a:br>
              <a:rPr lang="en-US" sz="2000" b="0" dirty="0" smtClean="0">
                <a:solidFill>
                  <a:schemeClr val="dk1"/>
                </a:solidFill>
                <a:effectLst/>
                <a:latin typeface="Calibri" pitchFamily="34" charset="0"/>
                <a:cs typeface="Calibri" pitchFamily="34" charset="0"/>
              </a:rPr>
            </a:br>
            <a:r>
              <a:rPr lang="en-US" sz="2000" b="0" dirty="0" smtClean="0">
                <a:solidFill>
                  <a:schemeClr val="dk1"/>
                </a:solidFill>
                <a:effectLst/>
                <a:latin typeface="Calibri" pitchFamily="34" charset="0"/>
                <a:cs typeface="Calibri" pitchFamily="34" charset="0"/>
              </a:rPr>
              <a:t>move with the project folder)</a:t>
            </a:r>
          </a:p>
        </p:txBody>
      </p:sp>
      <p:sp>
        <p:nvSpPr>
          <p:cNvPr id="7" name="TextBox 6"/>
          <p:cNvSpPr txBox="1"/>
          <p:nvPr/>
        </p:nvSpPr>
        <p:spPr>
          <a:xfrm>
            <a:off x="5051105" y="2890624"/>
            <a:ext cx="3680623" cy="1483483"/>
          </a:xfrm>
          <a:prstGeom prst="rect">
            <a:avLst/>
          </a:prstGeom>
          <a:noFill/>
        </p:spPr>
        <p:txBody>
          <a:bodyPr wrap="none" rtlCol="0" anchor="ctr" anchorCtr="0">
            <a:spAutoFit/>
          </a:bodyPr>
          <a:lstStyle/>
          <a:p>
            <a:pPr algn="l">
              <a:spcBef>
                <a:spcPts val="600"/>
              </a:spcBef>
              <a:buClr>
                <a:schemeClr val="tx2"/>
              </a:buClr>
              <a:buSzPct val="75000"/>
            </a:pPr>
            <a:r>
              <a:rPr lang="en-US" sz="2000" b="0" u="sng" dirty="0" smtClean="0">
                <a:solidFill>
                  <a:schemeClr val="dk1"/>
                </a:solidFill>
                <a:effectLst/>
                <a:latin typeface="Calibri" pitchFamily="34" charset="0"/>
                <a:cs typeface="Calibri" pitchFamily="34" charset="0"/>
              </a:rPr>
              <a:t>Linked</a:t>
            </a:r>
            <a:r>
              <a:rPr lang="en-US" sz="2000" b="0" dirty="0" smtClean="0">
                <a:solidFill>
                  <a:schemeClr val="dk1"/>
                </a:solidFill>
                <a:effectLst/>
                <a:latin typeface="Calibri" pitchFamily="34" charset="0"/>
                <a:cs typeface="Calibri" pitchFamily="34" charset="0"/>
              </a:rPr>
              <a:t> files may be an issue. </a:t>
            </a:r>
            <a:r>
              <a:rPr lang="en-US" sz="2000" b="0" dirty="0">
                <a:solidFill>
                  <a:schemeClr val="dk1"/>
                </a:solidFill>
                <a:effectLst/>
                <a:latin typeface="Calibri" pitchFamily="34" charset="0"/>
                <a:cs typeface="Calibri" pitchFamily="34" charset="0"/>
              </a:rPr>
              <a:t>T</a:t>
            </a:r>
            <a:r>
              <a:rPr lang="en-US" sz="2000" b="0" dirty="0" smtClean="0">
                <a:solidFill>
                  <a:schemeClr val="dk1"/>
                </a:solidFill>
                <a:effectLst/>
                <a:latin typeface="Calibri" pitchFamily="34" charset="0"/>
                <a:cs typeface="Calibri" pitchFamily="34" charset="0"/>
              </a:rPr>
              <a:t>hey</a:t>
            </a:r>
            <a:br>
              <a:rPr lang="en-US" sz="2000" b="0" dirty="0" smtClean="0">
                <a:solidFill>
                  <a:schemeClr val="dk1"/>
                </a:solidFill>
                <a:effectLst/>
                <a:latin typeface="Calibri" pitchFamily="34" charset="0"/>
                <a:cs typeface="Calibri" pitchFamily="34" charset="0"/>
              </a:rPr>
            </a:br>
            <a:r>
              <a:rPr lang="en-US" sz="2000" b="0" dirty="0" smtClean="0">
                <a:solidFill>
                  <a:schemeClr val="dk1"/>
                </a:solidFill>
                <a:effectLst/>
                <a:latin typeface="Calibri" pitchFamily="34" charset="0"/>
                <a:cs typeface="Calibri" pitchFamily="34" charset="0"/>
              </a:rPr>
              <a:t>are located outside the project </a:t>
            </a:r>
            <a:br>
              <a:rPr lang="en-US" sz="2000" b="0" dirty="0" smtClean="0">
                <a:solidFill>
                  <a:schemeClr val="dk1"/>
                </a:solidFill>
                <a:effectLst/>
                <a:latin typeface="Calibri" pitchFamily="34" charset="0"/>
                <a:cs typeface="Calibri" pitchFamily="34" charset="0"/>
              </a:rPr>
            </a:br>
            <a:r>
              <a:rPr lang="en-US" sz="2000" b="0" dirty="0" smtClean="0">
                <a:solidFill>
                  <a:schemeClr val="dk1"/>
                </a:solidFill>
                <a:effectLst/>
                <a:latin typeface="Calibri" pitchFamily="34" charset="0"/>
                <a:cs typeface="Calibri" pitchFamily="34" charset="0"/>
              </a:rPr>
              <a:t>folder via a:</a:t>
            </a:r>
          </a:p>
          <a:p>
            <a:pPr marL="742950" lvl="1" indent="-285750" algn="l">
              <a:spcBef>
                <a:spcPts val="600"/>
              </a:spcBef>
              <a:buClr>
                <a:schemeClr val="tx2"/>
              </a:buClr>
              <a:buSzPct val="75000"/>
              <a:buFont typeface="Arial" pitchFamily="34" charset="0"/>
              <a:buChar char="•"/>
            </a:pPr>
            <a:r>
              <a:rPr lang="en-US" sz="2000" b="0" dirty="0" smtClean="0">
                <a:solidFill>
                  <a:schemeClr val="dk1"/>
                </a:solidFill>
                <a:effectLst/>
                <a:latin typeface="Calibri" pitchFamily="34" charset="0"/>
                <a:cs typeface="Calibri" pitchFamily="34" charset="0"/>
              </a:rPr>
              <a:t>absolute path, or</a:t>
            </a:r>
          </a:p>
          <a:p>
            <a:pPr marL="742950" lvl="1" indent="-285750" algn="l">
              <a:spcBef>
                <a:spcPts val="600"/>
              </a:spcBef>
              <a:buClr>
                <a:schemeClr val="tx2"/>
              </a:buClr>
              <a:buSzPct val="75000"/>
              <a:buFont typeface="Arial" pitchFamily="34" charset="0"/>
              <a:buChar char="•"/>
            </a:pPr>
            <a:r>
              <a:rPr lang="en-US" sz="2000" b="0" dirty="0" smtClean="0">
                <a:solidFill>
                  <a:schemeClr val="dk1"/>
                </a:solidFill>
                <a:effectLst/>
                <a:latin typeface="Calibri" pitchFamily="34" charset="0"/>
                <a:cs typeface="Calibri" pitchFamily="34" charset="0"/>
              </a:rPr>
              <a:t>relative path</a:t>
            </a:r>
          </a:p>
        </p:txBody>
      </p:sp>
      <p:sp>
        <p:nvSpPr>
          <p:cNvPr id="9" name="TextBox 8"/>
          <p:cNvSpPr txBox="1"/>
          <p:nvPr/>
        </p:nvSpPr>
        <p:spPr>
          <a:xfrm>
            <a:off x="5838825" y="4945923"/>
            <a:ext cx="2839289" cy="1077218"/>
          </a:xfrm>
          <a:prstGeom prst="rect">
            <a:avLst/>
          </a:prstGeom>
          <a:noFill/>
          <a:ln w="19050">
            <a:noFill/>
          </a:ln>
        </p:spPr>
        <p:txBody>
          <a:bodyPr wrap="square" rtlCol="0" anchor="ctr" anchorCtr="0">
            <a:spAutoFit/>
          </a:bodyPr>
          <a:lstStyle/>
          <a:p>
            <a:pPr algn="l">
              <a:spcBef>
                <a:spcPts val="600"/>
              </a:spcBef>
              <a:buClr>
                <a:schemeClr val="tx2"/>
              </a:buClr>
              <a:buSzPct val="75000"/>
            </a:pPr>
            <a:r>
              <a:rPr lang="en-US" sz="2000" b="0" dirty="0" smtClean="0">
                <a:solidFill>
                  <a:schemeClr val="dk1"/>
                </a:solidFill>
                <a:effectLst/>
                <a:latin typeface="Calibri" pitchFamily="34" charset="0"/>
                <a:cs typeface="Calibri" pitchFamily="34" charset="0"/>
              </a:rPr>
              <a:t>This is the </a:t>
            </a:r>
            <a:r>
              <a:rPr lang="en-US" sz="2000" b="0" u="sng" dirty="0" smtClean="0">
                <a:solidFill>
                  <a:schemeClr val="dk1"/>
                </a:solidFill>
                <a:effectLst/>
                <a:latin typeface="Calibri" pitchFamily="34" charset="0"/>
                <a:cs typeface="Calibri" pitchFamily="34" charset="0"/>
              </a:rPr>
              <a:t>Path Variable </a:t>
            </a:r>
            <a:r>
              <a:rPr lang="en-US" sz="2000" b="0" dirty="0" smtClean="0">
                <a:solidFill>
                  <a:schemeClr val="dk1"/>
                </a:solidFill>
                <a:effectLst/>
                <a:latin typeface="Calibri" pitchFamily="34" charset="0"/>
                <a:cs typeface="Calibri" pitchFamily="34" charset="0"/>
              </a:rPr>
              <a:t>for a relative path. This can be specified for every linked file.</a:t>
            </a:r>
          </a:p>
        </p:txBody>
      </p:sp>
      <p:grpSp>
        <p:nvGrpSpPr>
          <p:cNvPr id="4" name="Group 3"/>
          <p:cNvGrpSpPr/>
          <p:nvPr/>
        </p:nvGrpSpPr>
        <p:grpSpPr>
          <a:xfrm>
            <a:off x="977948" y="2217797"/>
            <a:ext cx="3628548" cy="2495342"/>
            <a:chOff x="977948" y="2305258"/>
            <a:chExt cx="3628548" cy="2495342"/>
          </a:xfrm>
        </p:grpSpPr>
        <p:pic>
          <p:nvPicPr>
            <p:cNvPr id="1026" name="Picture 2" descr="C:\Users\a0128896\AppData\Local\Temp\SNAGHTMLb10a3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48" y="2305258"/>
              <a:ext cx="3628548" cy="249534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bwMode="auto">
            <a:xfrm>
              <a:off x="1154430" y="3613709"/>
              <a:ext cx="1897380" cy="587046"/>
            </a:xfrm>
            <a:prstGeom prst="roundRect">
              <a:avLst/>
            </a:prstGeom>
            <a:noFill/>
            <a:ln w="19050" cap="flat" cmpd="sng" algn="ctr">
              <a:solidFill>
                <a:schemeClr val="accent4"/>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1" name="Rounded Rectangle 10"/>
            <p:cNvSpPr/>
            <p:nvPr/>
          </p:nvSpPr>
          <p:spPr bwMode="auto">
            <a:xfrm>
              <a:off x="1154430" y="4230626"/>
              <a:ext cx="1897380" cy="209700"/>
            </a:xfrm>
            <a:prstGeom prst="roundRect">
              <a:avLst/>
            </a:prstGeom>
            <a:noFill/>
            <a:ln w="19050" cap="flat" cmpd="sng" algn="ctr">
              <a:solidFill>
                <a:schemeClr val="accent5"/>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grpSp>
      <p:cxnSp>
        <p:nvCxnSpPr>
          <p:cNvPr id="12" name="Straight Arrow Connector 11"/>
          <p:cNvCxnSpPr>
            <a:stCxn id="6" idx="1"/>
          </p:cNvCxnSpPr>
          <p:nvPr/>
        </p:nvCxnSpPr>
        <p:spPr bwMode="auto">
          <a:xfrm flipH="1">
            <a:off x="3051810" y="2668437"/>
            <a:ext cx="1999296" cy="1151334"/>
          </a:xfrm>
          <a:prstGeom prst="straightConnector1">
            <a:avLst/>
          </a:prstGeom>
          <a:solidFill>
            <a:schemeClr val="accent1"/>
          </a:solidFill>
          <a:ln w="19050" cap="flat" cmpd="sng" algn="ctr">
            <a:solidFill>
              <a:schemeClr val="accent4"/>
            </a:solidFill>
            <a:prstDash val="solid"/>
            <a:round/>
            <a:headEnd type="none" w="sm" len="sm"/>
            <a:tailEnd type="arrow"/>
          </a:ln>
          <a:effectLst/>
        </p:spPr>
      </p:cxnSp>
      <p:cxnSp>
        <p:nvCxnSpPr>
          <p:cNvPr id="15" name="Straight Arrow Connector 14"/>
          <p:cNvCxnSpPr/>
          <p:nvPr/>
        </p:nvCxnSpPr>
        <p:spPr bwMode="auto">
          <a:xfrm flipH="1">
            <a:off x="3051810" y="3244103"/>
            <a:ext cx="1999296" cy="1003912"/>
          </a:xfrm>
          <a:prstGeom prst="straightConnector1">
            <a:avLst/>
          </a:prstGeom>
          <a:solidFill>
            <a:schemeClr val="accent1"/>
          </a:solidFill>
          <a:ln w="19050" cap="flat" cmpd="sng" algn="ctr">
            <a:solidFill>
              <a:schemeClr val="accent5"/>
            </a:solidFill>
            <a:prstDash val="solid"/>
            <a:round/>
            <a:headEnd type="none" w="sm" len="sm"/>
            <a:tailEnd type="arrow"/>
          </a:ln>
          <a:effectLst/>
        </p:spPr>
      </p:cxnSp>
      <p:sp>
        <p:nvSpPr>
          <p:cNvPr id="17" name="Oval 16"/>
          <p:cNvSpPr/>
          <p:nvPr/>
        </p:nvSpPr>
        <p:spPr bwMode="auto">
          <a:xfrm>
            <a:off x="2990850" y="5895975"/>
            <a:ext cx="1790700" cy="533400"/>
          </a:xfrm>
          <a:prstGeom prst="ellipse">
            <a:avLst/>
          </a:prstGeom>
          <a:noFill/>
          <a:ln w="19050" cap="flat" cmpd="sng" algn="ctr">
            <a:solidFill>
              <a:schemeClr val="accent4"/>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cxnSp>
        <p:nvCxnSpPr>
          <p:cNvPr id="19" name="Straight Arrow Connector 18"/>
          <p:cNvCxnSpPr>
            <a:stCxn id="9" idx="1"/>
            <a:endCxn id="17" idx="7"/>
          </p:cNvCxnSpPr>
          <p:nvPr/>
        </p:nvCxnSpPr>
        <p:spPr bwMode="auto">
          <a:xfrm flipH="1">
            <a:off x="4519308" y="5484532"/>
            <a:ext cx="1319517" cy="489558"/>
          </a:xfrm>
          <a:prstGeom prst="straightConnector1">
            <a:avLst/>
          </a:prstGeom>
          <a:solidFill>
            <a:schemeClr val="accent1"/>
          </a:solidFill>
          <a:ln w="19050" cap="flat" cmpd="sng" algn="ctr">
            <a:solidFill>
              <a:schemeClr val="accent4"/>
            </a:solidFill>
            <a:prstDash val="solid"/>
            <a:round/>
            <a:headEnd type="none" w="sm" len="sm"/>
            <a:tailEnd type="arrow"/>
          </a:ln>
          <a:effectLst/>
        </p:spPr>
      </p:cxnSp>
      <p:sp>
        <p:nvSpPr>
          <p:cNvPr id="18" name="Leading Question"/>
          <p:cNvSpPr txBox="1"/>
          <p:nvPr/>
        </p:nvSpPr>
        <p:spPr>
          <a:xfrm>
            <a:off x="6784404" y="6562045"/>
            <a:ext cx="203632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Path and Build Variables …</a:t>
            </a:r>
          </a:p>
        </p:txBody>
      </p:sp>
    </p:spTree>
    <p:extLst>
      <p:ext uri="{BB962C8B-B14F-4D97-AF65-F5344CB8AC3E}">
        <p14:creationId xmlns:p14="http://schemas.microsoft.com/office/powerpoint/2010/main" val="351159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Variables and Build Variables</a:t>
            </a:r>
            <a:endParaRPr lang="en-US" dirty="0"/>
          </a:p>
        </p:txBody>
      </p:sp>
      <p:sp>
        <p:nvSpPr>
          <p:cNvPr id="5" name="TextBox 4"/>
          <p:cNvSpPr txBox="1"/>
          <p:nvPr/>
        </p:nvSpPr>
        <p:spPr>
          <a:xfrm>
            <a:off x="152400" y="834017"/>
            <a:ext cx="7747634" cy="1800493"/>
          </a:xfrm>
          <a:prstGeom prst="rect">
            <a:avLst/>
          </a:prstGeom>
          <a:noFill/>
        </p:spPr>
        <p:txBody>
          <a:bodyPr wrap="none" rtlCol="0" anchor="ctr" anchorCtr="0">
            <a:spAutoFit/>
          </a:bodyPr>
          <a:lstStyle/>
          <a:p>
            <a:pPr marL="342900" indent="-342900" algn="l">
              <a:spcBef>
                <a:spcPts val="600"/>
              </a:spcBef>
              <a:buClr>
                <a:schemeClr val="tx2"/>
              </a:buClr>
              <a:buSzPct val="75000"/>
              <a:buFont typeface="Wingdings"/>
              <a:buChar char=""/>
            </a:pPr>
            <a:r>
              <a:rPr lang="en-US" dirty="0" smtClean="0">
                <a:effectLst/>
                <a:latin typeface="Calibri" pitchFamily="34" charset="0"/>
                <a:cs typeface="Calibri" pitchFamily="34" charset="0"/>
              </a:rPr>
              <a:t>Path Variables</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Used by CCS (Eclipse) to store the base path for relative linked files </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Example: </a:t>
            </a:r>
            <a:r>
              <a:rPr lang="en-US" sz="2000" b="0" dirty="0" smtClean="0">
                <a:solidFill>
                  <a:schemeClr val="tx2"/>
                </a:solidFill>
                <a:effectLst/>
                <a:latin typeface="Calibri" pitchFamily="34" charset="0"/>
                <a:cs typeface="Calibri" pitchFamily="34" charset="0"/>
              </a:rPr>
              <a:t>PROJECT_LOC</a:t>
            </a:r>
            <a:r>
              <a:rPr lang="en-US" sz="2000" b="0" dirty="0" smtClean="0">
                <a:effectLst/>
                <a:latin typeface="Calibri" pitchFamily="34" charset="0"/>
                <a:cs typeface="Calibri" pitchFamily="34" charset="0"/>
              </a:rPr>
              <a:t> is set to the path of your project, say</a:t>
            </a:r>
            <a:br>
              <a:rPr lang="en-US" sz="2000" b="0" dirty="0" smtClean="0">
                <a:effectLst/>
                <a:latin typeface="Calibri" pitchFamily="34" charset="0"/>
                <a:cs typeface="Calibri" pitchFamily="34" charset="0"/>
              </a:rPr>
            </a:br>
            <a:r>
              <a:rPr lang="en-US" sz="2000" b="0" dirty="0" smtClean="0">
                <a:effectLst/>
                <a:latin typeface="Calibri" pitchFamily="34" charset="0"/>
                <a:cs typeface="Calibri" pitchFamily="34" charset="0"/>
              </a:rPr>
              <a:t>	</a:t>
            </a:r>
            <a:r>
              <a:rPr lang="en-US" sz="1600" b="0" dirty="0" smtClean="0">
                <a:effectLst/>
                <a:latin typeface="Courier New" pitchFamily="49" charset="0"/>
                <a:cs typeface="Courier New" pitchFamily="49" charset="0"/>
              </a:rPr>
              <a:t>c:/Tiva_LaunchPad_Workshop/lab2/project</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Used as a reference point for relative paths, e.g.</a:t>
            </a:r>
            <a:br>
              <a:rPr lang="en-US" sz="2000" b="0" dirty="0" smtClean="0">
                <a:effectLst/>
                <a:latin typeface="Calibri" pitchFamily="34" charset="0"/>
                <a:cs typeface="Calibri" pitchFamily="34" charset="0"/>
              </a:rPr>
            </a:br>
            <a:r>
              <a:rPr lang="en-US" sz="2000" b="0" dirty="0" smtClean="0">
                <a:effectLst/>
                <a:latin typeface="Calibri" pitchFamily="34" charset="0"/>
                <a:cs typeface="Calibri" pitchFamily="34" charset="0"/>
              </a:rPr>
              <a:t>	</a:t>
            </a:r>
            <a:r>
              <a:rPr lang="en-US" sz="1600" b="0" dirty="0" smtClean="0">
                <a:effectLst/>
                <a:latin typeface="Courier New" pitchFamily="49" charset="0"/>
                <a:cs typeface="Courier New" pitchFamily="49" charset="0"/>
              </a:rPr>
              <a:t>${PROJECT_LOC}/../files/</a:t>
            </a:r>
            <a:r>
              <a:rPr lang="en-US" sz="1600" b="0" dirty="0" err="1" smtClean="0">
                <a:effectLst/>
                <a:latin typeface="Courier New" pitchFamily="49" charset="0"/>
                <a:cs typeface="Courier New" pitchFamily="49" charset="0"/>
              </a:rPr>
              <a:t>main.c</a:t>
            </a:r>
            <a:endParaRPr lang="en-US" sz="1600" b="0" dirty="0" smtClean="0">
              <a:effectLst/>
              <a:latin typeface="Calibri" pitchFamily="34" charset="0"/>
              <a:cs typeface="Calibri" pitchFamily="34" charset="0"/>
            </a:endParaRPr>
          </a:p>
        </p:txBody>
      </p:sp>
      <p:sp>
        <p:nvSpPr>
          <p:cNvPr id="11" name="TextBox 10"/>
          <p:cNvSpPr txBox="1"/>
          <p:nvPr/>
        </p:nvSpPr>
        <p:spPr>
          <a:xfrm>
            <a:off x="152400" y="2795602"/>
            <a:ext cx="7577780" cy="1815882"/>
          </a:xfrm>
          <a:prstGeom prst="rect">
            <a:avLst/>
          </a:prstGeom>
          <a:noFill/>
        </p:spPr>
        <p:txBody>
          <a:bodyPr wrap="none" rtlCol="0" anchor="ctr" anchorCtr="0">
            <a:spAutoFit/>
          </a:bodyPr>
          <a:lstStyle/>
          <a:p>
            <a:pPr marL="342900" indent="-342900" algn="l">
              <a:spcBef>
                <a:spcPts val="600"/>
              </a:spcBef>
              <a:buClr>
                <a:schemeClr val="tx2"/>
              </a:buClr>
              <a:buSzPct val="75000"/>
              <a:buFont typeface="Wingdings"/>
              <a:buChar char=""/>
            </a:pPr>
            <a:r>
              <a:rPr lang="en-US" dirty="0" smtClean="0">
                <a:effectLst/>
                <a:latin typeface="Calibri" pitchFamily="34" charset="0"/>
                <a:cs typeface="Calibri" pitchFamily="34" charset="0"/>
              </a:rPr>
              <a:t>Build Variables</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Used by CCS (Eclipse) to store base path for build libraries or files </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Example: </a:t>
            </a:r>
            <a:r>
              <a:rPr lang="en-US" sz="2000" b="0" dirty="0" smtClean="0">
                <a:solidFill>
                  <a:schemeClr val="tx2"/>
                </a:solidFill>
                <a:effectLst/>
                <a:latin typeface="Calibri" pitchFamily="34" charset="0"/>
                <a:cs typeface="Calibri" pitchFamily="34" charset="0"/>
              </a:rPr>
              <a:t>CG_TOOL_ROOT</a:t>
            </a:r>
            <a:r>
              <a:rPr lang="en-US" sz="2000" b="0" dirty="0" smtClean="0">
                <a:effectLst/>
                <a:latin typeface="Calibri" pitchFamily="34" charset="0"/>
                <a:cs typeface="Calibri" pitchFamily="34" charset="0"/>
              </a:rPr>
              <a:t> is set to the path for the code </a:t>
            </a:r>
            <a:br>
              <a:rPr lang="en-US" sz="2000" b="0" dirty="0" smtClean="0">
                <a:effectLst/>
                <a:latin typeface="Calibri" pitchFamily="34" charset="0"/>
                <a:cs typeface="Calibri" pitchFamily="34" charset="0"/>
              </a:rPr>
            </a:br>
            <a:r>
              <a:rPr lang="en-US" sz="2000" b="0" dirty="0" smtClean="0">
                <a:effectLst/>
                <a:latin typeface="Calibri" pitchFamily="34" charset="0"/>
                <a:cs typeface="Calibri" pitchFamily="34" charset="0"/>
              </a:rPr>
              <a:t>generation tools (compiler/linker)</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Used to find #include .h files, or object libraries, e.g.</a:t>
            </a:r>
            <a:br>
              <a:rPr lang="en-US" sz="2000" b="0" dirty="0" smtClean="0">
                <a:effectLst/>
                <a:latin typeface="Calibri" pitchFamily="34" charset="0"/>
                <a:cs typeface="Calibri" pitchFamily="34" charset="0"/>
              </a:rPr>
            </a:br>
            <a:r>
              <a:rPr lang="en-US" sz="2000" b="0" dirty="0" smtClean="0">
                <a:effectLst/>
                <a:latin typeface="Calibri" pitchFamily="34" charset="0"/>
                <a:cs typeface="Calibri" pitchFamily="34" charset="0"/>
              </a:rPr>
              <a:t>	</a:t>
            </a:r>
            <a:r>
              <a:rPr lang="en-US" sz="1600" b="0" dirty="0" smtClean="0">
                <a:effectLst/>
                <a:latin typeface="Courier New" pitchFamily="49" charset="0"/>
                <a:cs typeface="Courier New" pitchFamily="49" charset="0"/>
              </a:rPr>
              <a:t>${CG_TOOL_ROOT}/include </a:t>
            </a:r>
            <a:r>
              <a:rPr lang="en-US" sz="2000" b="0" dirty="0" smtClean="0">
                <a:effectLst/>
                <a:latin typeface="Calibri" pitchFamily="34" charset="0"/>
                <a:cs typeface="Courier New" pitchFamily="49" charset="0"/>
              </a:rPr>
              <a:t>or</a:t>
            </a:r>
            <a:r>
              <a:rPr lang="en-US" sz="2000" b="0" dirty="0">
                <a:effectLst/>
                <a:latin typeface="Courier New" pitchFamily="49" charset="0"/>
                <a:cs typeface="Courier New" pitchFamily="49" charset="0"/>
              </a:rPr>
              <a:t> </a:t>
            </a:r>
            <a:r>
              <a:rPr lang="en-US" sz="1600" b="0" dirty="0">
                <a:effectLst/>
                <a:latin typeface="Courier New" pitchFamily="49" charset="0"/>
                <a:cs typeface="Courier New" pitchFamily="49" charset="0"/>
              </a:rPr>
              <a:t>${CG_TOOL_ROOT</a:t>
            </a:r>
            <a:r>
              <a:rPr lang="en-US" sz="1600" b="0" dirty="0" smtClean="0">
                <a:effectLst/>
                <a:latin typeface="Courier New" pitchFamily="49" charset="0"/>
                <a:cs typeface="Courier New" pitchFamily="49" charset="0"/>
              </a:rPr>
              <a:t>}/lib</a:t>
            </a:r>
          </a:p>
        </p:txBody>
      </p:sp>
      <p:sp>
        <p:nvSpPr>
          <p:cNvPr id="12" name="TextBox 11"/>
          <p:cNvSpPr txBox="1"/>
          <p:nvPr/>
        </p:nvSpPr>
        <p:spPr>
          <a:xfrm>
            <a:off x="162300" y="4799170"/>
            <a:ext cx="7997061" cy="1723549"/>
          </a:xfrm>
          <a:prstGeom prst="rect">
            <a:avLst/>
          </a:prstGeom>
          <a:noFill/>
        </p:spPr>
        <p:txBody>
          <a:bodyPr wrap="none" rtlCol="0" anchor="ctr" anchorCtr="0">
            <a:spAutoFit/>
          </a:bodyPr>
          <a:lstStyle/>
          <a:p>
            <a:pPr marL="342900" indent="-342900" algn="l">
              <a:spcBef>
                <a:spcPts val="600"/>
              </a:spcBef>
              <a:buClr>
                <a:schemeClr val="tx2"/>
              </a:buClr>
              <a:buSzPct val="75000"/>
              <a:buFont typeface="Wingdings"/>
              <a:buChar char=""/>
            </a:pPr>
            <a:r>
              <a:rPr lang="en-US" dirty="0" smtClean="0">
                <a:effectLst/>
                <a:latin typeface="Calibri" pitchFamily="34" charset="0"/>
                <a:cs typeface="Calibri" pitchFamily="34" charset="0"/>
              </a:rPr>
              <a:t>How are these variables defined?</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The variables in these examples are </a:t>
            </a:r>
            <a:r>
              <a:rPr lang="en-US" sz="2000" b="0" u="sng" dirty="0" smtClean="0">
                <a:effectLst/>
                <a:latin typeface="Calibri" pitchFamily="34" charset="0"/>
                <a:cs typeface="Calibri" pitchFamily="34" charset="0"/>
              </a:rPr>
              <a:t>automatically defined</a:t>
            </a:r>
            <a:r>
              <a:rPr lang="en-US" sz="2000" b="0" dirty="0" smtClean="0">
                <a:effectLst/>
                <a:latin typeface="Calibri" pitchFamily="34" charset="0"/>
                <a:cs typeface="Calibri" pitchFamily="34" charset="0"/>
              </a:rPr>
              <a:t/>
            </a:r>
            <a:br>
              <a:rPr lang="en-US" sz="2000" b="0" dirty="0" smtClean="0">
                <a:effectLst/>
                <a:latin typeface="Calibri" pitchFamily="34" charset="0"/>
                <a:cs typeface="Calibri" pitchFamily="34" charset="0"/>
              </a:rPr>
            </a:br>
            <a:r>
              <a:rPr lang="en-US" sz="2000" b="0" dirty="0" smtClean="0">
                <a:effectLst/>
                <a:latin typeface="Calibri" pitchFamily="34" charset="0"/>
                <a:cs typeface="Calibri" pitchFamily="34" charset="0"/>
              </a:rPr>
              <a:t>when you create a new project (PROJECT_LOC) and when you</a:t>
            </a:r>
            <a:br>
              <a:rPr lang="en-US" sz="2000" b="0" dirty="0" smtClean="0">
                <a:effectLst/>
                <a:latin typeface="Calibri" pitchFamily="34" charset="0"/>
                <a:cs typeface="Calibri" pitchFamily="34" charset="0"/>
              </a:rPr>
            </a:br>
            <a:r>
              <a:rPr lang="en-US" sz="2000" b="0" dirty="0" smtClean="0">
                <a:effectLst/>
                <a:latin typeface="Calibri" pitchFamily="34" charset="0"/>
                <a:cs typeface="Calibri" pitchFamily="34" charset="0"/>
              </a:rPr>
              <a:t>install CCS with the build tools (CG_TOOL_ROOT) </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What about </a:t>
            </a:r>
            <a:r>
              <a:rPr lang="en-US" sz="2000" b="0" dirty="0" err="1" smtClean="0">
                <a:effectLst/>
                <a:latin typeface="Calibri" pitchFamily="34" charset="0"/>
                <a:cs typeface="Calibri" pitchFamily="34" charset="0"/>
              </a:rPr>
              <a:t>TivaWare</a:t>
            </a:r>
            <a:r>
              <a:rPr lang="en-US" sz="2000" b="0" dirty="0" smtClean="0">
                <a:effectLst/>
                <a:latin typeface="Calibri" pitchFamily="34" charset="0"/>
                <a:cs typeface="Calibri" pitchFamily="34" charset="0"/>
              </a:rPr>
              <a:t> or additional software libraries? You can define</a:t>
            </a:r>
            <a:br>
              <a:rPr lang="en-US" sz="2000" b="0" dirty="0" smtClean="0">
                <a:effectLst/>
                <a:latin typeface="Calibri" pitchFamily="34" charset="0"/>
                <a:cs typeface="Calibri" pitchFamily="34" charset="0"/>
              </a:rPr>
            </a:br>
            <a:r>
              <a:rPr lang="en-US" sz="2000" b="0" dirty="0" smtClean="0">
                <a:effectLst/>
                <a:latin typeface="Calibri" pitchFamily="34" charset="0"/>
                <a:cs typeface="Calibri" pitchFamily="34" charset="0"/>
              </a:rPr>
              <a:t>some new variables yourself</a:t>
            </a:r>
            <a:endParaRPr lang="en-US" sz="2000" b="0" dirty="0" smtClean="0">
              <a:effectLst/>
              <a:latin typeface="Courier New" pitchFamily="49" charset="0"/>
              <a:cs typeface="Courier New" pitchFamily="49" charset="0"/>
            </a:endParaRPr>
          </a:p>
        </p:txBody>
      </p:sp>
      <p:sp>
        <p:nvSpPr>
          <p:cNvPr id="7" name="Leading Question"/>
          <p:cNvSpPr txBox="1"/>
          <p:nvPr/>
        </p:nvSpPr>
        <p:spPr>
          <a:xfrm>
            <a:off x="7351867" y="6562045"/>
            <a:ext cx="146886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Adding Variables …</a:t>
            </a:r>
          </a:p>
        </p:txBody>
      </p:sp>
      <p:pic>
        <p:nvPicPr>
          <p:cNvPr id="1026" name="Picture 2" descr="C:\Users\a0192895\AppData\Local\Microsoft\Windows\Temporary Internet Files\Content.IE5\0J7MKOAY\MC90036810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0180" y="1442297"/>
            <a:ext cx="1156965" cy="11922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0192895\AppData\Local\Microsoft\Windows\Temporary Internet Files\Content.IE5\TYV5KRAJ\MC90035566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7438" y="3429000"/>
            <a:ext cx="1533380" cy="125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3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Variables</a:t>
            </a:r>
            <a:endParaRPr lang="en-US" dirty="0"/>
          </a:p>
        </p:txBody>
      </p:sp>
      <p:sp>
        <p:nvSpPr>
          <p:cNvPr id="5" name="TextBox 4"/>
          <p:cNvSpPr txBox="1"/>
          <p:nvPr/>
        </p:nvSpPr>
        <p:spPr>
          <a:xfrm>
            <a:off x="152400" y="599330"/>
            <a:ext cx="8701934" cy="2714589"/>
          </a:xfrm>
          <a:prstGeom prst="rect">
            <a:avLst/>
          </a:prstGeom>
          <a:noFill/>
        </p:spPr>
        <p:txBody>
          <a:bodyPr wrap="none" rtlCol="0" anchor="ctr" anchorCtr="0">
            <a:spAutoFit/>
          </a:bodyPr>
          <a:lstStyle/>
          <a:p>
            <a:pPr marL="342900" indent="-342900" algn="l">
              <a:spcBef>
                <a:spcPts val="600"/>
              </a:spcBef>
              <a:buClr>
                <a:schemeClr val="tx2"/>
              </a:buClr>
              <a:buSzPct val="75000"/>
              <a:buFont typeface="Wingdings"/>
              <a:buChar char=""/>
            </a:pPr>
            <a:r>
              <a:rPr lang="en-US" dirty="0" smtClean="0">
                <a:effectLst/>
                <a:latin typeface="Calibri" pitchFamily="34" charset="0"/>
                <a:cs typeface="Calibri" pitchFamily="34" charset="0"/>
              </a:rPr>
              <a:t>Why are we doing this?</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We could use PROJECT_LOC for all linked resources or PROJECT_ROOT as</a:t>
            </a:r>
            <a:br>
              <a:rPr lang="en-US" sz="2000" b="0" dirty="0" smtClean="0">
                <a:effectLst/>
                <a:latin typeface="Calibri" pitchFamily="34" charset="0"/>
                <a:cs typeface="Calibri" pitchFamily="34" charset="0"/>
              </a:rPr>
            </a:br>
            <a:r>
              <a:rPr lang="en-US" sz="2000" b="0" dirty="0" smtClean="0">
                <a:effectLst/>
                <a:latin typeface="Calibri" pitchFamily="34" charset="0"/>
                <a:cs typeface="Calibri" pitchFamily="34" charset="0"/>
              </a:rPr>
              <a:t>the base for build variables</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It is “almost” portable, BUT if you move or copy your project, you have</a:t>
            </a:r>
            <a:br>
              <a:rPr lang="en-US" sz="2000" b="0" dirty="0" smtClean="0">
                <a:effectLst/>
                <a:latin typeface="Calibri" pitchFamily="34" charset="0"/>
                <a:cs typeface="Calibri" pitchFamily="34" charset="0"/>
              </a:rPr>
            </a:br>
            <a:r>
              <a:rPr lang="en-US" sz="2000" b="0" dirty="0" smtClean="0">
                <a:effectLst/>
                <a:latin typeface="Calibri" pitchFamily="34" charset="0"/>
                <a:cs typeface="Calibri" pitchFamily="34" charset="0"/>
              </a:rPr>
              <a:t>to put it at the same “level” in the file system</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Defining a link and build variable for </a:t>
            </a:r>
            <a:r>
              <a:rPr lang="en-US" sz="2000" b="0" dirty="0" err="1" smtClean="0">
                <a:effectLst/>
                <a:latin typeface="Calibri" pitchFamily="34" charset="0"/>
                <a:cs typeface="Calibri" pitchFamily="34" charset="0"/>
              </a:rPr>
              <a:t>TivaWare</a:t>
            </a:r>
            <a:r>
              <a:rPr lang="en-US" sz="2000" b="0" dirty="0" smtClean="0">
                <a:effectLst/>
                <a:latin typeface="Calibri" pitchFamily="34" charset="0"/>
                <a:cs typeface="Calibri" pitchFamily="34" charset="0"/>
              </a:rPr>
              <a:t> location gives us a relative</a:t>
            </a:r>
            <a:br>
              <a:rPr lang="en-US" sz="2000" b="0" dirty="0" smtClean="0">
                <a:effectLst/>
                <a:latin typeface="Calibri" pitchFamily="34" charset="0"/>
                <a:cs typeface="Calibri" pitchFamily="34" charset="0"/>
              </a:rPr>
            </a:br>
            <a:r>
              <a:rPr lang="en-US" sz="2000" b="0" dirty="0" smtClean="0">
                <a:effectLst/>
                <a:latin typeface="Calibri" pitchFamily="34" charset="0"/>
                <a:cs typeface="Calibri" pitchFamily="34" charset="0"/>
              </a:rPr>
              <a:t>path that does NOT depend on location of the project (much more portable)</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Also, if we install a new version of </a:t>
            </a:r>
            <a:r>
              <a:rPr lang="en-US" sz="2000" b="0" dirty="0" err="1" smtClean="0">
                <a:effectLst/>
                <a:latin typeface="Calibri" pitchFamily="34" charset="0"/>
                <a:cs typeface="Calibri" pitchFamily="34" charset="0"/>
              </a:rPr>
              <a:t>TivaWare</a:t>
            </a:r>
            <a:r>
              <a:rPr lang="en-US" sz="2000" b="0" dirty="0" smtClean="0">
                <a:effectLst/>
                <a:latin typeface="Calibri" pitchFamily="34" charset="0"/>
                <a:cs typeface="Calibri" pitchFamily="34" charset="0"/>
              </a:rPr>
              <a:t>, we only need to change these</a:t>
            </a:r>
            <a:br>
              <a:rPr lang="en-US" sz="2000" b="0" dirty="0" smtClean="0">
                <a:effectLst/>
                <a:latin typeface="Calibri" pitchFamily="34" charset="0"/>
                <a:cs typeface="Calibri" pitchFamily="34" charset="0"/>
              </a:rPr>
            </a:br>
            <a:r>
              <a:rPr lang="en-US" sz="2000" b="0" dirty="0" smtClean="0">
                <a:effectLst/>
                <a:latin typeface="Calibri" pitchFamily="34" charset="0"/>
                <a:cs typeface="Calibri" pitchFamily="34" charset="0"/>
              </a:rPr>
              <a:t>variables – which is much easier than creating new relative links</a:t>
            </a:r>
            <a:endParaRPr lang="en-US" sz="1600" b="0" dirty="0">
              <a:effectLst/>
              <a:latin typeface="Calibri" pitchFamily="34" charset="0"/>
              <a:cs typeface="Calibri" pitchFamily="34" charset="0"/>
            </a:endParaRPr>
          </a:p>
        </p:txBody>
      </p:sp>
      <p:sp>
        <p:nvSpPr>
          <p:cNvPr id="7" name="TextBox 6"/>
          <p:cNvSpPr txBox="1"/>
          <p:nvPr/>
        </p:nvSpPr>
        <p:spPr>
          <a:xfrm>
            <a:off x="152400" y="3200400"/>
            <a:ext cx="8371314" cy="2299091"/>
          </a:xfrm>
          <a:prstGeom prst="rect">
            <a:avLst/>
          </a:prstGeom>
          <a:noFill/>
        </p:spPr>
        <p:txBody>
          <a:bodyPr wrap="square" rtlCol="0" anchor="ctr" anchorCtr="0">
            <a:spAutoFit/>
          </a:bodyPr>
          <a:lstStyle/>
          <a:p>
            <a:pPr marL="342900" indent="-342900" algn="l">
              <a:spcBef>
                <a:spcPts val="600"/>
              </a:spcBef>
              <a:buClr>
                <a:schemeClr val="tx2"/>
              </a:buClr>
              <a:buSzPct val="75000"/>
              <a:buFont typeface="Wingdings"/>
              <a:buChar char=""/>
            </a:pPr>
            <a:r>
              <a:rPr lang="en-US" dirty="0" smtClean="0">
                <a:effectLst/>
                <a:latin typeface="Calibri" pitchFamily="34" charset="0"/>
                <a:cs typeface="Calibri" pitchFamily="34" charset="0"/>
              </a:rPr>
              <a:t>How to add Path and Build Variables</a:t>
            </a:r>
          </a:p>
          <a:p>
            <a:pPr marL="574675" indent="-169863" algn="l">
              <a:spcBef>
                <a:spcPts val="600"/>
              </a:spcBef>
              <a:buSzPct val="100000"/>
              <a:buFont typeface="Arial" pitchFamily="34" charset="0"/>
              <a:buChar char="•"/>
            </a:pPr>
            <a:r>
              <a:rPr lang="en-US" sz="2000" b="0" i="1" dirty="0" smtClean="0">
                <a:effectLst/>
                <a:latin typeface="Calibri" pitchFamily="34" charset="0"/>
                <a:cs typeface="Calibri" pitchFamily="34" charset="0"/>
              </a:rPr>
              <a:t>Project </a:t>
            </a:r>
            <a:r>
              <a:rPr lang="en-US" sz="2000" b="0" i="1" dirty="0" smtClean="0">
                <a:effectLst/>
                <a:latin typeface="Calibri" pitchFamily="34" charset="0"/>
                <a:cs typeface="Calibri" pitchFamily="34" charset="0"/>
                <a:sym typeface="Symbol"/>
              </a:rPr>
              <a:t> Properties</a:t>
            </a:r>
            <a:r>
              <a:rPr lang="en-US" sz="2000" b="0" dirty="0" smtClean="0">
                <a:effectLst/>
                <a:latin typeface="Calibri" pitchFamily="34" charset="0"/>
                <a:cs typeface="Calibri" pitchFamily="34" charset="0"/>
                <a:sym typeface="Symbol"/>
              </a:rPr>
              <a:t>, expand the </a:t>
            </a:r>
            <a:r>
              <a:rPr lang="en-US" sz="2000" b="0" i="1" dirty="0" smtClean="0">
                <a:effectLst/>
                <a:latin typeface="Calibri" pitchFamily="34" charset="0"/>
                <a:cs typeface="Calibri" pitchFamily="34" charset="0"/>
                <a:sym typeface="Symbol"/>
              </a:rPr>
              <a:t>Resource</a:t>
            </a:r>
            <a:r>
              <a:rPr lang="en-US" sz="2000" b="0" dirty="0" smtClean="0">
                <a:effectLst/>
                <a:latin typeface="Calibri" pitchFamily="34" charset="0"/>
                <a:cs typeface="Calibri" pitchFamily="34" charset="0"/>
                <a:sym typeface="Symbol"/>
              </a:rPr>
              <a:t> category, click on</a:t>
            </a:r>
            <a:br>
              <a:rPr lang="en-US" sz="2000" b="0" dirty="0" smtClean="0">
                <a:effectLst/>
                <a:latin typeface="Calibri" pitchFamily="34" charset="0"/>
                <a:cs typeface="Calibri" pitchFamily="34" charset="0"/>
                <a:sym typeface="Symbol"/>
              </a:rPr>
            </a:br>
            <a:r>
              <a:rPr lang="en-US" sz="2000" b="0" i="1" dirty="0" smtClean="0">
                <a:effectLst/>
                <a:latin typeface="Calibri" pitchFamily="34" charset="0"/>
                <a:cs typeface="Calibri" pitchFamily="34" charset="0"/>
                <a:sym typeface="Symbol"/>
              </a:rPr>
              <a:t>Linked Resources</a:t>
            </a:r>
            <a:r>
              <a:rPr lang="en-US" sz="2000" b="0" dirty="0" smtClean="0">
                <a:effectLst/>
                <a:latin typeface="Calibri" pitchFamily="34" charset="0"/>
                <a:cs typeface="Calibri" pitchFamily="34" charset="0"/>
                <a:sym typeface="Symbol"/>
              </a:rPr>
              <a:t>. You will see a tab for </a:t>
            </a:r>
            <a:r>
              <a:rPr lang="en-US" sz="2000" b="0" i="1" u="sng" dirty="0" smtClean="0">
                <a:effectLst/>
                <a:latin typeface="Calibri" pitchFamily="34" charset="0"/>
                <a:cs typeface="Calibri" pitchFamily="34" charset="0"/>
                <a:sym typeface="Symbol"/>
              </a:rPr>
              <a:t>Path Variables</a:t>
            </a:r>
            <a:r>
              <a:rPr lang="en-US" sz="2000" b="0" dirty="0" smtClean="0">
                <a:effectLst/>
                <a:latin typeface="Calibri" pitchFamily="34" charset="0"/>
                <a:cs typeface="Calibri" pitchFamily="34" charset="0"/>
                <a:sym typeface="Symbol"/>
              </a:rPr>
              <a:t>, click </a:t>
            </a:r>
            <a:r>
              <a:rPr lang="en-US" sz="2000" b="0" i="1" dirty="0" smtClean="0">
                <a:effectLst/>
                <a:latin typeface="Calibri" pitchFamily="34" charset="0"/>
                <a:cs typeface="Calibri" pitchFamily="34" charset="0"/>
                <a:sym typeface="Symbol"/>
              </a:rPr>
              <a:t>New</a:t>
            </a:r>
            <a:r>
              <a:rPr lang="en-US" sz="2000" b="0" dirty="0" smtClean="0">
                <a:effectLst/>
                <a:latin typeface="Calibri" pitchFamily="34" charset="0"/>
                <a:cs typeface="Calibri" pitchFamily="34" charset="0"/>
                <a:sym typeface="Symbol"/>
              </a:rPr>
              <a:t/>
            </a:r>
            <a:br>
              <a:rPr lang="en-US" sz="2000" b="0" dirty="0" smtClean="0">
                <a:effectLst/>
                <a:latin typeface="Calibri" pitchFamily="34" charset="0"/>
                <a:cs typeface="Calibri" pitchFamily="34" charset="0"/>
                <a:sym typeface="Symbol"/>
              </a:rPr>
            </a:br>
            <a:r>
              <a:rPr lang="en-US" sz="2000" b="0" dirty="0" smtClean="0">
                <a:effectLst/>
                <a:latin typeface="Calibri" pitchFamily="34" charset="0"/>
                <a:cs typeface="Calibri" pitchFamily="34" charset="0"/>
                <a:sym typeface="Symbol"/>
              </a:rPr>
              <a:t>to add a new </a:t>
            </a:r>
            <a:r>
              <a:rPr lang="en-US" sz="2000" b="0" u="sng" dirty="0" smtClean="0">
                <a:effectLst/>
                <a:latin typeface="Calibri" pitchFamily="34" charset="0"/>
                <a:cs typeface="Calibri" pitchFamily="34" charset="0"/>
                <a:sym typeface="Symbol"/>
              </a:rPr>
              <a:t>path variable</a:t>
            </a:r>
          </a:p>
          <a:p>
            <a:pPr marL="574675" indent="-169863" algn="l">
              <a:spcBef>
                <a:spcPts val="600"/>
              </a:spcBef>
              <a:buSzPct val="100000"/>
              <a:buFont typeface="Arial" pitchFamily="34" charset="0"/>
              <a:buChar char="•"/>
            </a:pPr>
            <a:r>
              <a:rPr lang="en-US" sz="2000" b="0" i="1" dirty="0" smtClean="0">
                <a:effectLst/>
                <a:latin typeface="Calibri" pitchFamily="34" charset="0"/>
                <a:cs typeface="Calibri" pitchFamily="34" charset="0"/>
              </a:rPr>
              <a:t>Project </a:t>
            </a:r>
            <a:r>
              <a:rPr lang="en-US" sz="2000" b="0" i="1" dirty="0">
                <a:effectLst/>
                <a:latin typeface="Calibri" pitchFamily="34" charset="0"/>
                <a:cs typeface="Calibri" pitchFamily="34" charset="0"/>
                <a:sym typeface="Symbol"/>
              </a:rPr>
              <a:t> Properties</a:t>
            </a:r>
            <a:r>
              <a:rPr lang="en-US" sz="2000" b="0" dirty="0">
                <a:effectLst/>
                <a:latin typeface="Calibri" pitchFamily="34" charset="0"/>
                <a:cs typeface="Calibri" pitchFamily="34" charset="0"/>
                <a:sym typeface="Symbol"/>
              </a:rPr>
              <a:t>, </a:t>
            </a:r>
            <a:r>
              <a:rPr lang="en-US" sz="2000" b="0" dirty="0" smtClean="0">
                <a:effectLst/>
                <a:latin typeface="Calibri" pitchFamily="34" charset="0"/>
                <a:cs typeface="Calibri" pitchFamily="34" charset="0"/>
                <a:sym typeface="Symbol"/>
              </a:rPr>
              <a:t>click on </a:t>
            </a:r>
            <a:r>
              <a:rPr lang="en-US" sz="2000" b="0" i="1" dirty="0" smtClean="0">
                <a:effectLst/>
                <a:latin typeface="Calibri" pitchFamily="34" charset="0"/>
                <a:cs typeface="Calibri" pitchFamily="34" charset="0"/>
                <a:sym typeface="Symbol"/>
              </a:rPr>
              <a:t>Build</a:t>
            </a:r>
            <a:r>
              <a:rPr lang="en-US" sz="2000" b="0" dirty="0" smtClean="0">
                <a:effectLst/>
                <a:latin typeface="Calibri" pitchFamily="34" charset="0"/>
                <a:cs typeface="Calibri" pitchFamily="34" charset="0"/>
                <a:sym typeface="Symbol"/>
              </a:rPr>
              <a:t> </a:t>
            </a:r>
            <a:r>
              <a:rPr lang="en-US" sz="2000" b="0" dirty="0">
                <a:effectLst/>
                <a:latin typeface="Calibri" pitchFamily="34" charset="0"/>
                <a:cs typeface="Calibri" pitchFamily="34" charset="0"/>
                <a:sym typeface="Symbol"/>
              </a:rPr>
              <a:t>category, click </a:t>
            </a:r>
            <a:r>
              <a:rPr lang="en-US" sz="2000" b="0" dirty="0" smtClean="0">
                <a:effectLst/>
                <a:latin typeface="Calibri" pitchFamily="34" charset="0"/>
                <a:cs typeface="Calibri" pitchFamily="34" charset="0"/>
                <a:sym typeface="Symbol"/>
              </a:rPr>
              <a:t>on the </a:t>
            </a:r>
            <a:r>
              <a:rPr lang="en-US" sz="2000" b="0" i="1" u="sng" dirty="0" smtClean="0">
                <a:effectLst/>
                <a:latin typeface="Calibri" pitchFamily="34" charset="0"/>
                <a:cs typeface="Calibri" pitchFamily="34" charset="0"/>
                <a:sym typeface="Symbol"/>
              </a:rPr>
              <a:t>Variables</a:t>
            </a:r>
            <a:r>
              <a:rPr lang="en-US" sz="2000" b="0" dirty="0" smtClean="0">
                <a:effectLst/>
                <a:latin typeface="Calibri" pitchFamily="34" charset="0"/>
                <a:cs typeface="Calibri" pitchFamily="34" charset="0"/>
                <a:sym typeface="Symbol"/>
              </a:rPr>
              <a:t> tab,</a:t>
            </a:r>
            <a:r>
              <a:rPr lang="en-US" sz="2000" b="0" dirty="0">
                <a:effectLst/>
                <a:latin typeface="Calibri" pitchFamily="34" charset="0"/>
                <a:cs typeface="Calibri" pitchFamily="34" charset="0"/>
                <a:sym typeface="Symbol"/>
              </a:rPr>
              <a:t/>
            </a:r>
            <a:br>
              <a:rPr lang="en-US" sz="2000" b="0" dirty="0">
                <a:effectLst/>
                <a:latin typeface="Calibri" pitchFamily="34" charset="0"/>
                <a:cs typeface="Calibri" pitchFamily="34" charset="0"/>
                <a:sym typeface="Symbol"/>
              </a:rPr>
            </a:br>
            <a:r>
              <a:rPr lang="en-US" sz="2000" b="0" dirty="0" smtClean="0">
                <a:effectLst/>
                <a:latin typeface="Calibri" pitchFamily="34" charset="0"/>
                <a:cs typeface="Calibri" pitchFamily="34" charset="0"/>
                <a:sym typeface="Symbol"/>
              </a:rPr>
              <a:t>Click </a:t>
            </a:r>
            <a:r>
              <a:rPr lang="en-US" sz="2000" b="0" i="1" dirty="0" smtClean="0">
                <a:effectLst/>
                <a:latin typeface="Calibri" pitchFamily="34" charset="0"/>
                <a:cs typeface="Calibri" pitchFamily="34" charset="0"/>
                <a:sym typeface="Symbol"/>
              </a:rPr>
              <a:t>New </a:t>
            </a:r>
            <a:r>
              <a:rPr lang="en-US" sz="2000" b="0" dirty="0" smtClean="0">
                <a:effectLst/>
                <a:latin typeface="Calibri" pitchFamily="34" charset="0"/>
                <a:cs typeface="Calibri" pitchFamily="34" charset="0"/>
                <a:sym typeface="Symbol"/>
              </a:rPr>
              <a:t>to </a:t>
            </a:r>
            <a:r>
              <a:rPr lang="en-US" sz="2000" b="0" dirty="0">
                <a:effectLst/>
                <a:latin typeface="Calibri" pitchFamily="34" charset="0"/>
                <a:cs typeface="Calibri" pitchFamily="34" charset="0"/>
                <a:sym typeface="Symbol"/>
              </a:rPr>
              <a:t>add a new </a:t>
            </a:r>
            <a:r>
              <a:rPr lang="en-US" sz="2000" b="0" u="sng" dirty="0" smtClean="0">
                <a:effectLst/>
                <a:latin typeface="Calibri" pitchFamily="34" charset="0"/>
                <a:cs typeface="Calibri" pitchFamily="34" charset="0"/>
                <a:sym typeface="Symbol"/>
              </a:rPr>
              <a:t>build variable</a:t>
            </a:r>
            <a:endParaRPr lang="en-US" sz="2000" b="0" u="sng" dirty="0">
              <a:effectLst/>
              <a:latin typeface="Calibri" pitchFamily="34" charset="0"/>
              <a:cs typeface="Calibri" pitchFamily="34" charset="0"/>
              <a:sym typeface="Symbol"/>
            </a:endParaRP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sym typeface="Symbol"/>
              </a:rPr>
              <a:t>In </a:t>
            </a:r>
            <a:r>
              <a:rPr lang="en-US" sz="2000" b="0" dirty="0">
                <a:effectLst/>
                <a:latin typeface="Calibri" pitchFamily="34" charset="0"/>
                <a:cs typeface="Calibri" pitchFamily="34" charset="0"/>
                <a:sym typeface="Symbol"/>
              </a:rPr>
              <a:t>the lab, we’ll add </a:t>
            </a:r>
            <a:r>
              <a:rPr lang="en-US" sz="2000" b="0" dirty="0" smtClean="0">
                <a:effectLst/>
                <a:latin typeface="Calibri" pitchFamily="34" charset="0"/>
                <a:cs typeface="Calibri" pitchFamily="34" charset="0"/>
                <a:sym typeface="Symbol"/>
              </a:rPr>
              <a:t>a path variable and build variable TIVAWARE_INSTALL</a:t>
            </a:r>
            <a:br>
              <a:rPr lang="en-US" sz="2000" b="0" dirty="0" smtClean="0">
                <a:effectLst/>
                <a:latin typeface="Calibri" pitchFamily="34" charset="0"/>
                <a:cs typeface="Calibri" pitchFamily="34" charset="0"/>
                <a:sym typeface="Symbol"/>
              </a:rPr>
            </a:br>
            <a:r>
              <a:rPr lang="en-US" sz="2000" b="0" dirty="0" smtClean="0">
                <a:effectLst/>
                <a:latin typeface="Calibri" pitchFamily="34" charset="0"/>
                <a:cs typeface="Calibri" pitchFamily="34" charset="0"/>
                <a:sym typeface="Symbol"/>
              </a:rPr>
              <a:t>to </a:t>
            </a:r>
            <a:r>
              <a:rPr lang="en-US" sz="2000" b="0" dirty="0">
                <a:effectLst/>
                <a:latin typeface="Calibri" pitchFamily="34" charset="0"/>
                <a:cs typeface="Calibri" pitchFamily="34" charset="0"/>
                <a:sym typeface="Symbol"/>
              </a:rPr>
              <a:t>be the </a:t>
            </a:r>
            <a:r>
              <a:rPr lang="en-US" sz="2000" b="0" dirty="0" smtClean="0">
                <a:effectLst/>
                <a:latin typeface="Calibri" pitchFamily="34" charset="0"/>
                <a:cs typeface="Calibri" pitchFamily="34" charset="0"/>
                <a:sym typeface="Symbol"/>
              </a:rPr>
              <a:t>path of </a:t>
            </a:r>
            <a:r>
              <a:rPr lang="en-US" sz="2000" b="0" dirty="0">
                <a:effectLst/>
                <a:latin typeface="Calibri" pitchFamily="34" charset="0"/>
                <a:cs typeface="Calibri" pitchFamily="34" charset="0"/>
                <a:sym typeface="Symbol"/>
              </a:rPr>
              <a:t>the </a:t>
            </a:r>
            <a:r>
              <a:rPr lang="en-US" sz="2000" b="0" dirty="0" smtClean="0">
                <a:effectLst/>
                <a:latin typeface="Calibri" pitchFamily="34" charset="0"/>
                <a:cs typeface="Calibri" pitchFamily="34" charset="0"/>
                <a:sym typeface="Symbol"/>
              </a:rPr>
              <a:t>latest </a:t>
            </a:r>
            <a:r>
              <a:rPr lang="en-US" sz="2000" b="0" dirty="0" err="1" smtClean="0">
                <a:effectLst/>
                <a:latin typeface="Calibri" pitchFamily="34" charset="0"/>
                <a:cs typeface="Calibri" pitchFamily="34" charset="0"/>
                <a:sym typeface="Symbol"/>
              </a:rPr>
              <a:t>TivaWare</a:t>
            </a:r>
            <a:r>
              <a:rPr lang="en-US" sz="2000" b="0" dirty="0" smtClean="0">
                <a:effectLst/>
                <a:latin typeface="Calibri" pitchFamily="34" charset="0"/>
                <a:cs typeface="Calibri" pitchFamily="34" charset="0"/>
                <a:sym typeface="Symbol"/>
              </a:rPr>
              <a:t> release</a:t>
            </a:r>
            <a:endParaRPr lang="en-US" sz="1600" b="0" dirty="0" smtClean="0">
              <a:effectLst/>
              <a:latin typeface="Calibri" pitchFamily="34" charset="0"/>
              <a:cs typeface="Calibri" pitchFamily="34" charset="0"/>
            </a:endParaRPr>
          </a:p>
        </p:txBody>
      </p:sp>
      <p:sp>
        <p:nvSpPr>
          <p:cNvPr id="9" name="TextBox 8"/>
          <p:cNvSpPr txBox="1"/>
          <p:nvPr/>
        </p:nvSpPr>
        <p:spPr>
          <a:xfrm>
            <a:off x="162300" y="5485959"/>
            <a:ext cx="8371314" cy="991041"/>
          </a:xfrm>
          <a:prstGeom prst="rect">
            <a:avLst/>
          </a:prstGeom>
          <a:solidFill>
            <a:schemeClr val="accent2"/>
          </a:solidFill>
        </p:spPr>
        <p:txBody>
          <a:bodyPr wrap="square" rtlCol="0" anchor="ctr" anchorCtr="0">
            <a:spAutoFit/>
          </a:bodyPr>
          <a:lstStyle/>
          <a:p>
            <a:pPr marL="342900" indent="-342900" algn="l">
              <a:spcBef>
                <a:spcPts val="600"/>
              </a:spcBef>
              <a:buClr>
                <a:schemeClr val="tx2"/>
              </a:buClr>
              <a:buSzPct val="75000"/>
              <a:buFont typeface="Wingdings"/>
              <a:buChar char=""/>
            </a:pPr>
            <a:r>
              <a:rPr lang="en-US" dirty="0" smtClean="0">
                <a:effectLst/>
                <a:latin typeface="Calibri" pitchFamily="34" charset="0"/>
                <a:cs typeface="Calibri" pitchFamily="34" charset="0"/>
              </a:rPr>
              <a:t>Note:</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sym typeface="Symbol"/>
              </a:rPr>
              <a:t>This method defines the variables as part of the </a:t>
            </a:r>
            <a:r>
              <a:rPr lang="en-US" sz="2000" b="0" u="sng" dirty="0" smtClean="0">
                <a:effectLst/>
                <a:latin typeface="Calibri" pitchFamily="34" charset="0"/>
                <a:cs typeface="Calibri" pitchFamily="34" charset="0"/>
                <a:sym typeface="Symbol"/>
              </a:rPr>
              <a:t>project</a:t>
            </a:r>
            <a:r>
              <a:rPr lang="en-US" sz="2000" b="0" dirty="0" smtClean="0">
                <a:effectLst/>
                <a:latin typeface="Calibri" pitchFamily="34" charset="0"/>
                <a:cs typeface="Calibri" pitchFamily="34" charset="0"/>
                <a:sym typeface="Symbol"/>
              </a:rPr>
              <a:t> (finer control)</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sym typeface="Symbol"/>
              </a:rPr>
              <a:t>You can also define variables as part of your </a:t>
            </a:r>
            <a:r>
              <a:rPr lang="en-US" sz="2000" b="0" u="sng" dirty="0" smtClean="0">
                <a:effectLst/>
                <a:latin typeface="Calibri" pitchFamily="34" charset="0"/>
                <a:cs typeface="Calibri" pitchFamily="34" charset="0"/>
                <a:sym typeface="Symbol"/>
              </a:rPr>
              <a:t>workspace</a:t>
            </a:r>
            <a:r>
              <a:rPr lang="en-US" sz="2000" b="0" dirty="0" smtClean="0">
                <a:effectLst/>
                <a:latin typeface="Calibri" pitchFamily="34" charset="0"/>
                <a:cs typeface="Calibri" pitchFamily="34" charset="0"/>
                <a:sym typeface="Symbol"/>
              </a:rPr>
              <a:t> (do it once)</a:t>
            </a:r>
          </a:p>
        </p:txBody>
      </p:sp>
      <p:sp>
        <p:nvSpPr>
          <p:cNvPr id="6" name="Leading Question"/>
          <p:cNvSpPr txBox="1"/>
          <p:nvPr/>
        </p:nvSpPr>
        <p:spPr>
          <a:xfrm>
            <a:off x="7107120" y="6562045"/>
            <a:ext cx="1713611"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Build Configurations …</a:t>
            </a:r>
          </a:p>
        </p:txBody>
      </p:sp>
    </p:spTree>
    <p:extLst>
      <p:ext uri="{BB962C8B-B14F-4D97-AF65-F5344CB8AC3E}">
        <p14:creationId xmlns:p14="http://schemas.microsoft.com/office/powerpoint/2010/main" val="343986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r>
              <a:rPr lang="en-US" dirty="0" smtClean="0"/>
              <a:t>Build Configurations</a:t>
            </a:r>
          </a:p>
        </p:txBody>
      </p:sp>
      <p:sp>
        <p:nvSpPr>
          <p:cNvPr id="23" name="TextBox 22"/>
          <p:cNvSpPr txBox="1"/>
          <p:nvPr/>
        </p:nvSpPr>
        <p:spPr>
          <a:xfrm>
            <a:off x="55424" y="745125"/>
            <a:ext cx="7993086" cy="2360646"/>
          </a:xfrm>
          <a:prstGeom prst="rect">
            <a:avLst/>
          </a:prstGeom>
          <a:noFill/>
        </p:spPr>
        <p:txBody>
          <a:bodyPr wrap="none" rtlCol="0" anchor="ctr" anchorCtr="0">
            <a:spAutoFit/>
          </a:bodyPr>
          <a:lstStyle/>
          <a:p>
            <a:pPr marL="342900" indent="-342900" algn="l">
              <a:spcBef>
                <a:spcPts val="900"/>
              </a:spcBef>
              <a:buClr>
                <a:schemeClr val="tx2"/>
              </a:buClr>
              <a:buSzPct val="75000"/>
              <a:buFont typeface="Wingdings"/>
              <a:buChar char=""/>
            </a:pPr>
            <a:r>
              <a:rPr lang="en-US" b="0" dirty="0" smtClean="0">
                <a:effectLst/>
                <a:cs typeface="Calibri" pitchFamily="34" charset="0"/>
              </a:rPr>
              <a:t>Code Composer has two pre-defined BUILD CONFIGURATIONS:</a:t>
            </a:r>
          </a:p>
          <a:p>
            <a:pPr marL="800100" lvl="1" indent="-342900" algn="l">
              <a:spcBef>
                <a:spcPts val="900"/>
              </a:spcBef>
              <a:buSzPct val="75000"/>
              <a:buFont typeface="Arial" pitchFamily="34" charset="0"/>
              <a:buChar char="•"/>
            </a:pPr>
            <a:r>
              <a:rPr lang="en-US" sz="1800" b="0" i="1" dirty="0" smtClean="0">
                <a:effectLst/>
                <a:cs typeface="Calibri" pitchFamily="34" charset="0"/>
              </a:rPr>
              <a:t>Debug</a:t>
            </a:r>
            <a:r>
              <a:rPr lang="en-US" sz="1800" b="0" dirty="0" smtClean="0">
                <a:effectLst/>
                <a:cs typeface="Calibri" pitchFamily="34" charset="0"/>
              </a:rPr>
              <a:t> (symbols, no optimization) – great for LOGICAL debug</a:t>
            </a:r>
          </a:p>
          <a:p>
            <a:pPr marL="800100" lvl="1" indent="-342900" algn="l">
              <a:spcBef>
                <a:spcPts val="900"/>
              </a:spcBef>
              <a:buSzPct val="75000"/>
              <a:buFont typeface="Arial" pitchFamily="34" charset="0"/>
              <a:buChar char="•"/>
            </a:pPr>
            <a:r>
              <a:rPr lang="en-US" sz="1800" b="0" i="1" dirty="0" smtClean="0">
                <a:effectLst/>
                <a:cs typeface="Calibri" pitchFamily="34" charset="0"/>
              </a:rPr>
              <a:t>Release</a:t>
            </a:r>
            <a:r>
              <a:rPr lang="en-US" sz="1800" b="0" dirty="0" smtClean="0">
                <a:effectLst/>
                <a:cs typeface="Calibri" pitchFamily="34" charset="0"/>
              </a:rPr>
              <a:t> (no symbols, optimization) – great for PERFORMANCE</a:t>
            </a:r>
          </a:p>
          <a:p>
            <a:pPr marL="342900" indent="-342900" algn="l">
              <a:spcBef>
                <a:spcPts val="900"/>
              </a:spcBef>
              <a:buClr>
                <a:schemeClr val="tx2"/>
              </a:buClr>
              <a:buSzPct val="75000"/>
              <a:buFont typeface="Wingdings"/>
              <a:buChar char=""/>
            </a:pPr>
            <a:r>
              <a:rPr lang="en-US" sz="1800" b="0" dirty="0" smtClean="0">
                <a:effectLst/>
                <a:cs typeface="Calibri" pitchFamily="34" charset="0"/>
              </a:rPr>
              <a:t>Users can create their own custom build configurations</a:t>
            </a:r>
            <a:endParaRPr lang="en-US" sz="1800" b="0" dirty="0">
              <a:effectLst/>
              <a:cs typeface="Calibri" pitchFamily="34" charset="0"/>
            </a:endParaRPr>
          </a:p>
          <a:p>
            <a:pPr marL="800100" lvl="1" indent="-342900" algn="l">
              <a:spcBef>
                <a:spcPts val="900"/>
              </a:spcBef>
              <a:buSzPct val="75000"/>
              <a:buFont typeface="Arial" pitchFamily="34" charset="0"/>
              <a:buChar char="•"/>
            </a:pPr>
            <a:r>
              <a:rPr lang="en-US" sz="1800" b="0" dirty="0" smtClean="0">
                <a:effectLst/>
                <a:cs typeface="Calibri" pitchFamily="34" charset="0"/>
              </a:rPr>
              <a:t>Right-click </a:t>
            </a:r>
            <a:r>
              <a:rPr lang="en-US" sz="1800" b="0" dirty="0">
                <a:effectLst/>
                <a:cs typeface="Calibri" pitchFamily="34" charset="0"/>
              </a:rPr>
              <a:t>on the project and select </a:t>
            </a:r>
            <a:r>
              <a:rPr lang="en-US" sz="1800" b="0" i="1" dirty="0" smtClean="0">
                <a:solidFill>
                  <a:schemeClr val="tx2"/>
                </a:solidFill>
                <a:effectLst/>
                <a:cs typeface="Calibri" pitchFamily="34" charset="0"/>
              </a:rPr>
              <a:t>Properties</a:t>
            </a:r>
            <a:endParaRPr lang="en-US" sz="1800" b="0" dirty="0">
              <a:effectLst/>
              <a:cs typeface="Calibri" pitchFamily="34" charset="0"/>
            </a:endParaRPr>
          </a:p>
          <a:p>
            <a:pPr marL="800100" lvl="1" indent="-342900" algn="l">
              <a:spcBef>
                <a:spcPts val="900"/>
              </a:spcBef>
              <a:buSzPct val="75000"/>
              <a:buFont typeface="Arial" pitchFamily="34" charset="0"/>
              <a:buChar char="•"/>
            </a:pPr>
            <a:r>
              <a:rPr lang="en-US" sz="1800" b="0" dirty="0" smtClean="0">
                <a:effectLst/>
                <a:cs typeface="Calibri" pitchFamily="34" charset="0"/>
              </a:rPr>
              <a:t>Then </a:t>
            </a:r>
            <a:r>
              <a:rPr lang="en-US" sz="1800" b="0" dirty="0">
                <a:effectLst/>
                <a:cs typeface="Calibri" pitchFamily="34" charset="0"/>
              </a:rPr>
              <a:t>click “</a:t>
            </a:r>
            <a:r>
              <a:rPr lang="en-US" sz="1800" b="0" i="1" dirty="0">
                <a:solidFill>
                  <a:schemeClr val="tx2"/>
                </a:solidFill>
                <a:effectLst/>
                <a:cs typeface="Calibri" pitchFamily="34" charset="0"/>
              </a:rPr>
              <a:t>Processor Options</a:t>
            </a:r>
            <a:r>
              <a:rPr lang="en-US" sz="1800" b="0" dirty="0">
                <a:effectLst/>
                <a:cs typeface="Calibri" pitchFamily="34" charset="0"/>
              </a:rPr>
              <a:t>” or any other </a:t>
            </a:r>
            <a:r>
              <a:rPr lang="en-US" sz="1800" b="0" dirty="0" smtClean="0">
                <a:effectLst/>
                <a:cs typeface="Calibri" pitchFamily="34" charset="0"/>
              </a:rPr>
              <a:t>category:</a:t>
            </a:r>
            <a:endParaRPr lang="en-US" sz="1800" b="0" dirty="0">
              <a:effectLst/>
              <a:cs typeface="Calibri" pitchFamily="34" charset="0"/>
            </a:endParaRPr>
          </a:p>
          <a:p>
            <a:pPr marL="574675" indent="-169863" algn="l">
              <a:spcBef>
                <a:spcPts val="900"/>
              </a:spcBef>
              <a:buSzPct val="100000"/>
              <a:buFont typeface="Arial" pitchFamily="34" charset="0"/>
              <a:buChar char="•"/>
            </a:pPr>
            <a:endParaRPr lang="en-US" sz="1800" b="0" dirty="0" smtClean="0">
              <a:effectLst/>
              <a:cs typeface="Calibri" pitchFamily="34" charset="0"/>
            </a:endParaRPr>
          </a:p>
        </p:txBody>
      </p:sp>
      <p:pic>
        <p:nvPicPr>
          <p:cNvPr id="25" name="Picture 2"/>
          <p:cNvPicPr>
            <a:picLocks noChangeAspect="1" noChangeArrowheads="1"/>
          </p:cNvPicPr>
          <p:nvPr/>
        </p:nvPicPr>
        <p:blipFill>
          <a:blip r:embed="rId3" cstate="print"/>
          <a:srcRect/>
          <a:stretch>
            <a:fillRect/>
          </a:stretch>
        </p:blipFill>
        <p:spPr bwMode="auto">
          <a:xfrm>
            <a:off x="6852601" y="1871205"/>
            <a:ext cx="1460202" cy="997563"/>
          </a:xfrm>
          <a:prstGeom prst="rect">
            <a:avLst/>
          </a:prstGeom>
          <a:noFill/>
          <a:ln w="9525">
            <a:solidFill>
              <a:schemeClr val="tx1"/>
            </a:solidFill>
            <a:miter lim="800000"/>
            <a:headEnd/>
            <a:tailEnd/>
          </a:ln>
          <a:effectLst>
            <a:outerShdw blurRad="50800" dist="63500" dir="2700000" algn="tl" rotWithShape="0">
              <a:prstClr val="black">
                <a:alpha val="40000"/>
              </a:prstClr>
            </a:outerShdw>
          </a:effectLst>
        </p:spPr>
      </p:pic>
      <p:pic>
        <p:nvPicPr>
          <p:cNvPr id="8" name="Picture 2" descr="C:\Users\a0159877\AppData\Local\Temp\SNAGHTML895c3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50" y="3204260"/>
            <a:ext cx="9039225" cy="31242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a:off x="406767" y="4386884"/>
            <a:ext cx="1447800" cy="1132367"/>
          </a:xfrm>
          <a:prstGeom prst="roundRect">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0" name="Leading Question"/>
          <p:cNvSpPr txBox="1"/>
          <p:nvPr/>
        </p:nvSpPr>
        <p:spPr>
          <a:xfrm>
            <a:off x="6610189" y="6562045"/>
            <a:ext cx="2210542"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CCS Licensing and Pricing …</a:t>
            </a:r>
          </a:p>
        </p:txBody>
      </p:sp>
    </p:spTree>
    <p:extLst>
      <p:ext uri="{BB962C8B-B14F-4D97-AF65-F5344CB8AC3E}">
        <p14:creationId xmlns:p14="http://schemas.microsoft.com/office/powerpoint/2010/main" val="324450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r>
              <a:rPr lang="en-US" smtClean="0"/>
              <a:t>CCSv5 Licensing and Pricing</a:t>
            </a:r>
          </a:p>
        </p:txBody>
      </p:sp>
      <p:sp>
        <p:nvSpPr>
          <p:cNvPr id="20" name="TextBox 19"/>
          <p:cNvSpPr txBox="1"/>
          <p:nvPr/>
        </p:nvSpPr>
        <p:spPr>
          <a:xfrm>
            <a:off x="135601" y="789700"/>
            <a:ext cx="6911187" cy="1308050"/>
          </a:xfrm>
          <a:prstGeom prst="rect">
            <a:avLst/>
          </a:prstGeom>
          <a:noFill/>
        </p:spPr>
        <p:txBody>
          <a:bodyPr wrap="none" rtlCol="0" anchor="ctr" anchorCtr="0">
            <a:spAutoFit/>
          </a:bodyPr>
          <a:lstStyle/>
          <a:p>
            <a:pPr marL="342900" indent="-342900" algn="l">
              <a:spcBef>
                <a:spcPts val="600"/>
              </a:spcBef>
              <a:buClr>
                <a:schemeClr val="tx2"/>
              </a:buClr>
              <a:buSzPct val="75000"/>
              <a:buFont typeface="Wingdings"/>
              <a:buChar char=""/>
            </a:pPr>
            <a:r>
              <a:rPr lang="en-US" dirty="0" smtClean="0">
                <a:solidFill>
                  <a:schemeClr val="tx2"/>
                </a:solidFill>
                <a:effectLst/>
                <a:latin typeface="Calibri" pitchFamily="34" charset="0"/>
                <a:cs typeface="Calibri" pitchFamily="34" charset="0"/>
              </a:rPr>
              <a:t>Licensing</a:t>
            </a:r>
            <a:endParaRPr lang="en-US" i="1" dirty="0" smtClean="0">
              <a:solidFill>
                <a:schemeClr val="tx2"/>
              </a:solidFill>
              <a:effectLst/>
              <a:latin typeface="Calibri" pitchFamily="34" charset="0"/>
              <a:cs typeface="Calibri" pitchFamily="34" charset="0"/>
            </a:endParaRP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Wide variety of options (node locked, floating, time based)</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All versions (full, DSK, free tools) use the same image</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Updates readily available online</a:t>
            </a:r>
          </a:p>
        </p:txBody>
      </p:sp>
      <p:pic>
        <p:nvPicPr>
          <p:cNvPr id="8" name="Picture 2" descr="C:\Documents and Settings\a0159877\Desktop\SYSBIOS Snaps\extra\ccs_plat_node_lock.png"/>
          <p:cNvPicPr>
            <a:picLocks noChangeAspect="1" noChangeArrowheads="1"/>
          </p:cNvPicPr>
          <p:nvPr/>
        </p:nvPicPr>
        <p:blipFill>
          <a:blip r:embed="rId3" cstate="print"/>
          <a:srcRect/>
          <a:stretch>
            <a:fillRect/>
          </a:stretch>
        </p:blipFill>
        <p:spPr bwMode="auto">
          <a:xfrm>
            <a:off x="7143184" y="690514"/>
            <a:ext cx="1696016" cy="2665168"/>
          </a:xfrm>
          <a:prstGeom prst="rect">
            <a:avLst/>
          </a:prstGeom>
          <a:noFill/>
          <a:ln w="19050">
            <a:solidFill>
              <a:schemeClr val="tx1"/>
            </a:solidFill>
          </a:ln>
          <a:effectLst>
            <a:outerShdw blurRad="50800" dist="88900" dir="2700000" algn="tl" rotWithShape="0">
              <a:prstClr val="black">
                <a:alpha val="40000"/>
              </a:prstClr>
            </a:outerShdw>
          </a:effectLst>
        </p:spPr>
      </p:pic>
      <p:sp>
        <p:nvSpPr>
          <p:cNvPr id="9" name="TextBox 8"/>
          <p:cNvSpPr txBox="1"/>
          <p:nvPr/>
        </p:nvSpPr>
        <p:spPr>
          <a:xfrm>
            <a:off x="138294" y="2386822"/>
            <a:ext cx="5895204" cy="984885"/>
          </a:xfrm>
          <a:prstGeom prst="rect">
            <a:avLst/>
          </a:prstGeom>
          <a:noFill/>
        </p:spPr>
        <p:txBody>
          <a:bodyPr wrap="none" rtlCol="0" anchor="ctr" anchorCtr="0">
            <a:spAutoFit/>
          </a:bodyPr>
          <a:lstStyle/>
          <a:p>
            <a:pPr marL="342900" indent="-342900" algn="l">
              <a:spcBef>
                <a:spcPts val="600"/>
              </a:spcBef>
              <a:buClr>
                <a:schemeClr val="tx2"/>
              </a:buClr>
              <a:buSzPct val="75000"/>
              <a:buFont typeface="Wingdings"/>
              <a:buChar char=""/>
            </a:pPr>
            <a:r>
              <a:rPr lang="en-US" dirty="0" smtClean="0">
                <a:solidFill>
                  <a:schemeClr val="tx2"/>
                </a:solidFill>
                <a:effectLst/>
                <a:latin typeface="Calibri" pitchFamily="34" charset="0"/>
                <a:cs typeface="Calibri" pitchFamily="34" charset="0"/>
              </a:rPr>
              <a:t>Pricing</a:t>
            </a:r>
            <a:endParaRPr lang="en-US" i="1" dirty="0" smtClean="0">
              <a:solidFill>
                <a:schemeClr val="tx2"/>
              </a:solidFill>
              <a:effectLst/>
              <a:latin typeface="Calibri" pitchFamily="34" charset="0"/>
              <a:cs typeface="Calibri" pitchFamily="34" charset="0"/>
            </a:endParaRP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Includes FREE options noted below</a:t>
            </a:r>
          </a:p>
          <a:p>
            <a:pPr marL="574675" indent="-169863" algn="l">
              <a:spcBef>
                <a:spcPts val="600"/>
              </a:spcBef>
              <a:buSzPct val="100000"/>
              <a:buFont typeface="Arial" pitchFamily="34" charset="0"/>
              <a:buChar char="•"/>
            </a:pPr>
            <a:r>
              <a:rPr lang="en-US" sz="2000" b="0" dirty="0" smtClean="0">
                <a:effectLst/>
                <a:latin typeface="Calibri" pitchFamily="34" charset="0"/>
                <a:cs typeface="Calibri" pitchFamily="34" charset="0"/>
              </a:rPr>
              <a:t>Annual subscription - $99 </a:t>
            </a:r>
            <a:r>
              <a:rPr lang="en-US" sz="1800" b="0" i="1" dirty="0" smtClean="0">
                <a:effectLst/>
                <a:latin typeface="Calibri" pitchFamily="34" charset="0"/>
                <a:cs typeface="Calibri" pitchFamily="34" charset="0"/>
              </a:rPr>
              <a:t>($159 for floating license)</a:t>
            </a:r>
            <a:endParaRPr lang="en-US" sz="2000" b="0" i="1" dirty="0" smtClean="0">
              <a:effectLst/>
              <a:latin typeface="Calibri" pitchFamily="34" charset="0"/>
              <a:cs typeface="Calibri" pitchFamily="34" charset="0"/>
            </a:endParaRPr>
          </a:p>
        </p:txBody>
      </p:sp>
      <p:sp>
        <p:nvSpPr>
          <p:cNvPr id="13" name="TextBox 18"/>
          <p:cNvSpPr txBox="1">
            <a:spLocks noChangeArrowheads="1"/>
          </p:cNvSpPr>
          <p:nvPr/>
        </p:nvSpPr>
        <p:spPr bwMode="auto">
          <a:xfrm>
            <a:off x="1110858" y="5874147"/>
            <a:ext cx="7423827" cy="674031"/>
          </a:xfrm>
          <a:prstGeom prst="rect">
            <a:avLst/>
          </a:prstGeom>
          <a:noFill/>
          <a:ln w="9525">
            <a:noFill/>
            <a:miter lim="800000"/>
            <a:headEnd/>
            <a:tailEnd/>
          </a:ln>
        </p:spPr>
        <p:txBody>
          <a:bodyPr wrap="none">
            <a:spAutoFit/>
          </a:bodyPr>
          <a:lstStyle/>
          <a:p>
            <a:pPr algn="l"/>
            <a:r>
              <a:rPr lang="en-CA" sz="1800" b="0" dirty="0" smtClean="0">
                <a:solidFill>
                  <a:srgbClr val="000000"/>
                </a:solidFill>
                <a:effectLst/>
                <a:latin typeface="Arial Narrow" pitchFamily="34" charset="0"/>
                <a:sym typeface="Wingdings" pitchFamily="2" charset="2"/>
              </a:rPr>
              <a:t>* recommended </a:t>
            </a:r>
            <a:r>
              <a:rPr lang="en-CA" sz="1800" b="0" dirty="0">
                <a:solidFill>
                  <a:srgbClr val="000000"/>
                </a:solidFill>
                <a:effectLst/>
                <a:latin typeface="Arial Narrow" pitchFamily="34" charset="0"/>
                <a:sym typeface="Wingdings" pitchFamily="2" charset="2"/>
              </a:rPr>
              <a:t>option: purchase </a:t>
            </a:r>
            <a:r>
              <a:rPr lang="en-CA" sz="1800" b="0" dirty="0" smtClean="0">
                <a:solidFill>
                  <a:srgbClr val="000000"/>
                </a:solidFill>
                <a:effectLst/>
                <a:latin typeface="Arial Narrow" pitchFamily="34" charset="0"/>
                <a:sym typeface="Wingdings" pitchFamily="2" charset="2"/>
              </a:rPr>
              <a:t>Development Kit, use XDS100v1-2, </a:t>
            </a:r>
            <a:r>
              <a:rPr lang="en-CA" sz="1800" b="0" dirty="0">
                <a:solidFill>
                  <a:srgbClr val="000000"/>
                </a:solidFill>
                <a:effectLst/>
                <a:latin typeface="Arial Narrow" pitchFamily="34" charset="0"/>
                <a:sym typeface="Wingdings" pitchFamily="2" charset="2"/>
              </a:rPr>
              <a:t>&amp; Free </a:t>
            </a:r>
            <a:r>
              <a:rPr lang="en-CA" sz="1800" b="0" dirty="0" smtClean="0">
                <a:solidFill>
                  <a:srgbClr val="000000"/>
                </a:solidFill>
                <a:effectLst/>
                <a:sym typeface="Wingdings" pitchFamily="2" charset="2"/>
              </a:rPr>
              <a:t>CCSv5</a:t>
            </a:r>
          </a:p>
          <a:p>
            <a:pPr algn="l"/>
            <a:r>
              <a:rPr lang="en-CA" sz="1800" b="0" dirty="0" smtClean="0">
                <a:solidFill>
                  <a:srgbClr val="000000"/>
                </a:solidFill>
                <a:effectLst/>
                <a:sym typeface="Wingdings" pitchFamily="2" charset="2"/>
              </a:rPr>
              <a:t>** $495 includes DVD, $445 is download only</a:t>
            </a:r>
          </a:p>
        </p:txBody>
      </p:sp>
      <p:graphicFrame>
        <p:nvGraphicFramePr>
          <p:cNvPr id="14" name="Group 60"/>
          <p:cNvGraphicFramePr>
            <a:graphicFrameLocks/>
          </p:cNvGraphicFramePr>
          <p:nvPr>
            <p:extLst>
              <p:ext uri="{D42A27DB-BD31-4B8C-83A1-F6EECF244321}">
                <p14:modId xmlns:p14="http://schemas.microsoft.com/office/powerpoint/2010/main" val="482447247"/>
              </p:ext>
            </p:extLst>
          </p:nvPr>
        </p:nvGraphicFramePr>
        <p:xfrm>
          <a:off x="195616" y="3526309"/>
          <a:ext cx="8786152" cy="2250702"/>
        </p:xfrm>
        <a:graphic>
          <a:graphicData uri="http://schemas.openxmlformats.org/drawingml/2006/table">
            <a:tbl>
              <a:tblPr/>
              <a:tblGrid>
                <a:gridCol w="2444345"/>
                <a:gridCol w="3613355"/>
                <a:gridCol w="1474839"/>
                <a:gridCol w="1253613"/>
              </a:tblGrid>
              <a:tr h="280988">
                <a:tc>
                  <a:txBody>
                    <a:bodyPr/>
                    <a:lstStyle/>
                    <a:p>
                      <a:pPr marL="0" marR="0" lvl="0" indent="0" algn="l" defTabSz="914400" rtl="0" eaLnBrk="0" fontAlgn="base" latinLnBrk="0" hangingPunct="0">
                        <a:lnSpc>
                          <a:spcPct val="100000"/>
                        </a:lnSpc>
                        <a:spcBef>
                          <a:spcPct val="0"/>
                        </a:spcBef>
                        <a:spcAft>
                          <a:spcPct val="0"/>
                        </a:spcAft>
                        <a:buClr>
                          <a:schemeClr val="tx2"/>
                        </a:buClr>
                        <a:buSzPct val="75000"/>
                        <a:buFont typeface="Wingdings" pitchFamily="2" charset="2"/>
                        <a:buNone/>
                        <a:tabLst/>
                      </a:pPr>
                      <a:r>
                        <a:rPr kumimoji="0" lang="en-CA" sz="2400" b="1" i="0" u="none" strike="noStrike" cap="none" normalizeH="0" baseline="0" dirty="0" smtClean="0">
                          <a:ln>
                            <a:noFill/>
                          </a:ln>
                          <a:solidFill>
                            <a:schemeClr val="tx2"/>
                          </a:solidFill>
                          <a:effectLst/>
                          <a:latin typeface="Arial" charset="0"/>
                        </a:rPr>
                        <a:t>Item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Pct val="75000"/>
                        <a:buFont typeface="Wingdings" pitchFamily="2" charset="2"/>
                        <a:buNone/>
                        <a:tabLst/>
                      </a:pPr>
                      <a:r>
                        <a:rPr kumimoji="0" lang="en-CA" sz="2400" b="1" i="0" u="none" strike="noStrike" cap="none" normalizeH="0" baseline="0" smtClean="0">
                          <a:ln>
                            <a:noFill/>
                          </a:ln>
                          <a:solidFill>
                            <a:schemeClr val="tx2"/>
                          </a:solidFill>
                          <a:effectLst/>
                          <a:latin typeface="Arial" charset="0"/>
                        </a:rPr>
                        <a:t>Description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Pct val="75000"/>
                        <a:buFont typeface="Wingdings" pitchFamily="2" charset="2"/>
                        <a:buNone/>
                        <a:tabLst/>
                      </a:pPr>
                      <a:r>
                        <a:rPr kumimoji="0" lang="en-CA" sz="2400" b="1" i="0" u="none" strike="noStrike" cap="none" normalizeH="0" baseline="0" smtClean="0">
                          <a:ln>
                            <a:noFill/>
                          </a:ln>
                          <a:solidFill>
                            <a:schemeClr val="tx2"/>
                          </a:solidFill>
                          <a:effectLst/>
                          <a:latin typeface="Arial"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Pct val="75000"/>
                        <a:buFont typeface="Wingdings" pitchFamily="2" charset="2"/>
                        <a:buNone/>
                        <a:tabLst/>
                      </a:pPr>
                      <a:r>
                        <a:rPr kumimoji="0" lang="en-CA" sz="2400" b="1" i="0" u="none" strike="noStrike" cap="none" normalizeH="0" baseline="0" smtClean="0">
                          <a:ln>
                            <a:noFill/>
                          </a:ln>
                          <a:solidFill>
                            <a:schemeClr val="tx2"/>
                          </a:solidFill>
                          <a:effectLst/>
                          <a:latin typeface="Arial" charset="0"/>
                        </a:rPr>
                        <a:t>Annual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273050">
                <a:tc>
                  <a:txBody>
                    <a:bodyPr/>
                    <a:lstStyle/>
                    <a:p>
                      <a:pPr marL="0" marR="0" lvl="0" indent="0" algn="l" defTabSz="914400" rtl="0" eaLnBrk="0" fontAlgn="base" latinLnBrk="0" hangingPunct="0">
                        <a:lnSpc>
                          <a:spcPct val="80000"/>
                        </a:lnSpc>
                        <a:spcBef>
                          <a:spcPct val="0"/>
                        </a:spcBef>
                        <a:spcAft>
                          <a:spcPct val="0"/>
                        </a:spcAft>
                        <a:buClr>
                          <a:schemeClr val="tx2"/>
                        </a:buClr>
                        <a:buSzPct val="75000"/>
                        <a:buFont typeface="Wingdings" pitchFamily="2" charset="2"/>
                        <a:buNone/>
                        <a:tabLst/>
                      </a:pPr>
                      <a:r>
                        <a:rPr kumimoji="0" lang="en-CA" sz="2000" b="0" i="0" u="none" strike="noStrike" cap="none" normalizeH="0" baseline="0" dirty="0" smtClean="0">
                          <a:ln>
                            <a:noFill/>
                          </a:ln>
                          <a:solidFill>
                            <a:srgbClr val="000000"/>
                          </a:solidFill>
                          <a:effectLst/>
                          <a:latin typeface="Arial Narrow" pitchFamily="34" charset="0"/>
                        </a:rPr>
                        <a:t>Platinum </a:t>
                      </a:r>
                      <a:r>
                        <a:rPr kumimoji="0" lang="en-CA" sz="2000" b="0" i="0" u="none" strike="noStrike" cap="none" normalizeH="0" baseline="0" dirty="0" err="1" smtClean="0">
                          <a:ln>
                            <a:noFill/>
                          </a:ln>
                          <a:solidFill>
                            <a:srgbClr val="000000"/>
                          </a:solidFill>
                          <a:effectLst/>
                          <a:latin typeface="Arial Narrow" pitchFamily="34" charset="0"/>
                        </a:rPr>
                        <a:t>Eval</a:t>
                      </a:r>
                      <a:r>
                        <a:rPr kumimoji="0" lang="en-CA" sz="2000" b="0" i="0" u="none" strike="noStrike" cap="none" normalizeH="0" baseline="0" dirty="0" smtClean="0">
                          <a:ln>
                            <a:noFill/>
                          </a:ln>
                          <a:solidFill>
                            <a:srgbClr val="000000"/>
                          </a:solidFill>
                          <a:effectLst/>
                          <a:latin typeface="Arial Narrow" pitchFamily="34" charset="0"/>
                        </a:rPr>
                        <a:t> Tools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80000"/>
                        </a:lnSpc>
                        <a:spcBef>
                          <a:spcPct val="0"/>
                        </a:spcBef>
                        <a:spcAft>
                          <a:spcPct val="0"/>
                        </a:spcAft>
                        <a:buClr>
                          <a:schemeClr val="tx2"/>
                        </a:buClr>
                        <a:buSzPct val="75000"/>
                        <a:buFont typeface="Wingdings" pitchFamily="2" charset="2"/>
                        <a:buNone/>
                        <a:tabLst/>
                      </a:pPr>
                      <a:r>
                        <a:rPr kumimoji="0" lang="en-CA" sz="2000" b="0" i="0" u="none" strike="noStrike" cap="none" normalizeH="0" baseline="0" smtClean="0">
                          <a:ln>
                            <a:noFill/>
                          </a:ln>
                          <a:solidFill>
                            <a:srgbClr val="000000"/>
                          </a:solidFill>
                          <a:effectLst/>
                          <a:latin typeface="Arial Narrow" pitchFamily="34" charset="0"/>
                        </a:rPr>
                        <a:t>Full tools with 90 day limit (all EMU)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80000"/>
                        </a:lnSpc>
                        <a:spcBef>
                          <a:spcPct val="0"/>
                        </a:spcBef>
                        <a:spcAft>
                          <a:spcPct val="0"/>
                        </a:spcAft>
                        <a:buClr>
                          <a:schemeClr val="tx2"/>
                        </a:buClr>
                        <a:buSzPct val="75000"/>
                        <a:buFont typeface="Wingdings" pitchFamily="2" charset="2"/>
                        <a:buNone/>
                        <a:tabLst/>
                      </a:pPr>
                      <a:r>
                        <a:rPr kumimoji="0" lang="en-CA" sz="2000" b="0" i="0" u="none" strike="noStrike" cap="none" normalizeH="0" baseline="0" smtClean="0">
                          <a:ln>
                            <a:noFill/>
                          </a:ln>
                          <a:solidFill>
                            <a:srgbClr val="000000"/>
                          </a:solidFill>
                          <a:effectLst/>
                          <a:latin typeface="Arial Narrow" pitchFamily="34" charset="0"/>
                        </a:rPr>
                        <a:t>FREE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80000"/>
                        </a:lnSpc>
                        <a:spcBef>
                          <a:spcPct val="0"/>
                        </a:spcBef>
                        <a:spcAft>
                          <a:spcPct val="0"/>
                        </a:spcAft>
                        <a:buClr>
                          <a:schemeClr val="tx2"/>
                        </a:buClr>
                        <a:buSzPct val="75000"/>
                        <a:buFont typeface="Wingdings" pitchFamily="2" charset="2"/>
                        <a:buNone/>
                        <a:tabLst/>
                      </a:pPr>
                      <a:endParaRPr kumimoji="0" lang="en-CA" sz="2000" b="0" i="0" u="none" strike="noStrike" cap="none" normalizeH="0" baseline="0" smtClean="0">
                        <a:ln>
                          <a:noFill/>
                        </a:ln>
                        <a:solidFill>
                          <a:srgbClr val="000000"/>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r>
              <a:tr h="273050">
                <a:tc>
                  <a:txBody>
                    <a:bodyPr/>
                    <a:lstStyle/>
                    <a:p>
                      <a:pPr marL="0" marR="0" lvl="0" indent="0" algn="l" defTabSz="914400" rtl="0" eaLnBrk="0" fontAlgn="base" latinLnBrk="0" hangingPunct="0">
                        <a:lnSpc>
                          <a:spcPct val="80000"/>
                        </a:lnSpc>
                        <a:spcBef>
                          <a:spcPct val="0"/>
                        </a:spcBef>
                        <a:spcAft>
                          <a:spcPct val="0"/>
                        </a:spcAft>
                        <a:buClr>
                          <a:schemeClr val="tx2"/>
                        </a:buClr>
                        <a:buSzPct val="75000"/>
                        <a:buFont typeface="Wingdings" pitchFamily="2" charset="2"/>
                        <a:buNone/>
                        <a:tabLst/>
                      </a:pPr>
                      <a:r>
                        <a:rPr kumimoji="0" lang="en-CA" sz="2000" b="0" i="0" u="none" strike="noStrike" cap="none" normalizeH="0" baseline="0" smtClean="0">
                          <a:ln>
                            <a:noFill/>
                          </a:ln>
                          <a:solidFill>
                            <a:srgbClr val="000000"/>
                          </a:solidFill>
                          <a:effectLst/>
                          <a:latin typeface="Arial Narrow" pitchFamily="34" charset="0"/>
                        </a:rPr>
                        <a:t>Platinum Bundle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80000"/>
                        </a:lnSpc>
                        <a:spcBef>
                          <a:spcPct val="0"/>
                        </a:spcBef>
                        <a:spcAft>
                          <a:spcPct val="0"/>
                        </a:spcAft>
                        <a:buClr>
                          <a:schemeClr val="tx2"/>
                        </a:buClr>
                        <a:buSzPct val="75000"/>
                        <a:buFont typeface="Wingdings" pitchFamily="2" charset="2"/>
                        <a:buNone/>
                        <a:tabLst/>
                      </a:pPr>
                      <a:r>
                        <a:rPr kumimoji="0" lang="en-CA" sz="2000" b="0" i="0" u="none" strike="noStrike" cap="none" normalizeH="0" baseline="0" dirty="0" smtClean="0">
                          <a:ln>
                            <a:noFill/>
                          </a:ln>
                          <a:solidFill>
                            <a:srgbClr val="000000"/>
                          </a:solidFill>
                          <a:effectLst/>
                          <a:latin typeface="Arial Narrow" pitchFamily="34" charset="0"/>
                        </a:rPr>
                        <a:t>XDS100 use (EVM or simulator)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80000"/>
                        </a:lnSpc>
                        <a:spcBef>
                          <a:spcPct val="0"/>
                        </a:spcBef>
                        <a:spcAft>
                          <a:spcPct val="0"/>
                        </a:spcAft>
                        <a:buClr>
                          <a:schemeClr val="tx2"/>
                        </a:buClr>
                        <a:buSzPct val="75000"/>
                        <a:buFont typeface="Wingdings" pitchFamily="2" charset="2"/>
                        <a:buNone/>
                        <a:tabLst/>
                      </a:pPr>
                      <a:r>
                        <a:rPr kumimoji="0" lang="en-CA" sz="2000" b="0" i="0" u="none" strike="noStrike" cap="none" normalizeH="0" baseline="0" dirty="0" smtClean="0">
                          <a:ln>
                            <a:noFill/>
                          </a:ln>
                          <a:solidFill>
                            <a:srgbClr val="000000"/>
                          </a:solidFill>
                          <a:effectLst/>
                          <a:latin typeface="Arial Narrow" pitchFamily="34" charset="0"/>
                        </a:rPr>
                        <a:t>FREE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80000"/>
                        </a:lnSpc>
                        <a:spcBef>
                          <a:spcPct val="0"/>
                        </a:spcBef>
                        <a:spcAft>
                          <a:spcPct val="0"/>
                        </a:spcAft>
                        <a:buClr>
                          <a:schemeClr val="tx2"/>
                        </a:buClr>
                        <a:buSzPct val="75000"/>
                        <a:buFont typeface="Wingdings" pitchFamily="2" charset="2"/>
                        <a:buNone/>
                        <a:tabLst/>
                      </a:pPr>
                      <a:endParaRPr kumimoji="0" lang="en-CA" sz="2000" b="0" i="0" u="none" strike="noStrike" cap="none" normalizeH="0" baseline="0" dirty="0" smtClean="0">
                        <a:ln>
                          <a:noFill/>
                        </a:ln>
                        <a:solidFill>
                          <a:srgbClr val="000000"/>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r>
              <a:tr h="274638">
                <a:tc>
                  <a:txBody>
                    <a:bodyPr/>
                    <a:lstStyle/>
                    <a:p>
                      <a:pPr marL="0" marR="0" lvl="0" indent="0" algn="l" defTabSz="914400" rtl="0" eaLnBrk="0" fontAlgn="base" latinLnBrk="0" hangingPunct="0">
                        <a:lnSpc>
                          <a:spcPct val="80000"/>
                        </a:lnSpc>
                        <a:spcBef>
                          <a:spcPct val="0"/>
                        </a:spcBef>
                        <a:spcAft>
                          <a:spcPct val="0"/>
                        </a:spcAft>
                        <a:buClr>
                          <a:schemeClr val="tx2"/>
                        </a:buClr>
                        <a:buSzPct val="75000"/>
                        <a:buFont typeface="Wingdings" pitchFamily="2" charset="2"/>
                        <a:buNone/>
                        <a:tabLst/>
                      </a:pPr>
                      <a:r>
                        <a:rPr kumimoji="0" lang="en-CA" sz="2000" b="0" i="0" u="none" strike="noStrike" cap="none" normalizeH="0" baseline="0" smtClean="0">
                          <a:ln>
                            <a:noFill/>
                          </a:ln>
                          <a:solidFill>
                            <a:srgbClr val="000000"/>
                          </a:solidFill>
                          <a:effectLst/>
                          <a:latin typeface="Arial Narrow" pitchFamily="34" charset="0"/>
                        </a:rPr>
                        <a:t>Platinum Node Lock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80000"/>
                        </a:lnSpc>
                        <a:spcBef>
                          <a:spcPct val="0"/>
                        </a:spcBef>
                        <a:spcAft>
                          <a:spcPct val="0"/>
                        </a:spcAft>
                        <a:buClr>
                          <a:schemeClr val="tx2"/>
                        </a:buClr>
                        <a:buSzPct val="75000"/>
                        <a:buFont typeface="Wingdings" pitchFamily="2" charset="2"/>
                        <a:buNone/>
                        <a:tabLst/>
                      </a:pPr>
                      <a:r>
                        <a:rPr kumimoji="0" lang="en-CA" sz="2000" b="0" i="0" u="none" strike="noStrike" cap="none" normalizeH="0" baseline="0" smtClean="0">
                          <a:ln>
                            <a:noFill/>
                          </a:ln>
                          <a:solidFill>
                            <a:srgbClr val="000000"/>
                          </a:solidFill>
                          <a:effectLst/>
                          <a:latin typeface="Arial Narrow" pitchFamily="34" charset="0"/>
                        </a:rPr>
                        <a:t>Full tools tied to a machine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80000"/>
                        </a:lnSpc>
                        <a:spcBef>
                          <a:spcPct val="0"/>
                        </a:spcBef>
                        <a:spcAft>
                          <a:spcPct val="0"/>
                        </a:spcAft>
                        <a:buClr>
                          <a:schemeClr val="tx2"/>
                        </a:buClr>
                        <a:buSzPct val="75000"/>
                        <a:buFont typeface="Wingdings" pitchFamily="2" charset="2"/>
                        <a:buNone/>
                        <a:tabLst/>
                      </a:pPr>
                      <a:r>
                        <a:rPr kumimoji="0" lang="en-CA" sz="2000" b="0" i="0" u="none" strike="noStrike" cap="none" normalizeH="0" baseline="0" dirty="0" smtClean="0">
                          <a:ln>
                            <a:noFill/>
                          </a:ln>
                          <a:solidFill>
                            <a:srgbClr val="000000"/>
                          </a:solidFill>
                          <a:effectLst/>
                          <a:latin typeface="Arial Narrow" pitchFamily="34" charset="0"/>
                        </a:rPr>
                        <a:t>$495/$445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80000"/>
                        </a:lnSpc>
                        <a:spcBef>
                          <a:spcPct val="0"/>
                        </a:spcBef>
                        <a:spcAft>
                          <a:spcPct val="0"/>
                        </a:spcAft>
                        <a:buClr>
                          <a:schemeClr val="tx2"/>
                        </a:buClr>
                        <a:buSzPct val="75000"/>
                        <a:buFont typeface="Wingdings" pitchFamily="2" charset="2"/>
                        <a:buNone/>
                        <a:tabLst/>
                      </a:pPr>
                      <a:r>
                        <a:rPr kumimoji="0" lang="en-CA" sz="2000" b="0" i="0" u="none" strike="noStrike" cap="none" normalizeH="0" baseline="0" smtClean="0">
                          <a:ln>
                            <a:noFill/>
                          </a:ln>
                          <a:solidFill>
                            <a:srgbClr val="000000"/>
                          </a:solidFill>
                          <a:effectLst/>
                          <a:latin typeface="Arial Narrow" pitchFamily="34" charset="0"/>
                        </a:rPr>
                        <a:t>$99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452382">
                <a:tc>
                  <a:txBody>
                    <a:bodyPr/>
                    <a:lstStyle/>
                    <a:p>
                      <a:pPr marL="0" marR="0" lvl="0" indent="0" algn="l" defTabSz="914400" rtl="0" eaLnBrk="0" fontAlgn="base" latinLnBrk="0" hangingPunct="0">
                        <a:lnSpc>
                          <a:spcPct val="80000"/>
                        </a:lnSpc>
                        <a:spcBef>
                          <a:spcPct val="0"/>
                        </a:spcBef>
                        <a:spcAft>
                          <a:spcPct val="0"/>
                        </a:spcAft>
                        <a:buClr>
                          <a:schemeClr val="tx2"/>
                        </a:buClr>
                        <a:buSzPct val="75000"/>
                        <a:buFont typeface="Wingdings" pitchFamily="2" charset="2"/>
                        <a:buNone/>
                        <a:tabLst/>
                      </a:pPr>
                      <a:r>
                        <a:rPr kumimoji="0" lang="en-CA" sz="2000" b="0" i="0" u="none" strike="noStrike" cap="none" normalizeH="0" baseline="0" smtClean="0">
                          <a:ln>
                            <a:noFill/>
                          </a:ln>
                          <a:solidFill>
                            <a:srgbClr val="000000"/>
                          </a:solidFill>
                          <a:effectLst/>
                          <a:latin typeface="Arial Narrow" pitchFamily="34" charset="0"/>
                        </a:rPr>
                        <a:t>Platinum Floating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80000"/>
                        </a:lnSpc>
                        <a:spcBef>
                          <a:spcPct val="0"/>
                        </a:spcBef>
                        <a:spcAft>
                          <a:spcPct val="0"/>
                        </a:spcAft>
                        <a:buClr>
                          <a:schemeClr val="tx2"/>
                        </a:buClr>
                        <a:buSzPct val="75000"/>
                        <a:buFont typeface="Wingdings" pitchFamily="2" charset="2"/>
                        <a:buNone/>
                        <a:tabLst/>
                      </a:pPr>
                      <a:r>
                        <a:rPr kumimoji="0" lang="en-CA" sz="2000" b="0" i="0" u="none" strike="noStrike" cap="none" normalizeH="0" baseline="0" smtClean="0">
                          <a:ln>
                            <a:noFill/>
                          </a:ln>
                          <a:solidFill>
                            <a:srgbClr val="000000"/>
                          </a:solidFill>
                          <a:effectLst/>
                          <a:latin typeface="Arial Narrow" pitchFamily="34" charset="0"/>
                        </a:rPr>
                        <a:t>Full tools shared across machines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80000"/>
                        </a:lnSpc>
                        <a:spcBef>
                          <a:spcPct val="0"/>
                        </a:spcBef>
                        <a:spcAft>
                          <a:spcPct val="0"/>
                        </a:spcAft>
                        <a:buClr>
                          <a:schemeClr val="tx2"/>
                        </a:buClr>
                        <a:buSzPct val="75000"/>
                        <a:buFont typeface="Wingdings" pitchFamily="2" charset="2"/>
                        <a:buNone/>
                        <a:tabLst/>
                      </a:pPr>
                      <a:r>
                        <a:rPr kumimoji="0" lang="en-CA" sz="2000" b="0" i="0" u="none" strike="noStrike" cap="none" normalizeH="0" baseline="0" dirty="0" smtClean="0">
                          <a:ln>
                            <a:noFill/>
                          </a:ln>
                          <a:solidFill>
                            <a:srgbClr val="000000"/>
                          </a:solidFill>
                          <a:effectLst/>
                          <a:latin typeface="Arial Narrow" pitchFamily="34" charset="0"/>
                        </a:rPr>
                        <a:t>$795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80000"/>
                        </a:lnSpc>
                        <a:spcBef>
                          <a:spcPct val="0"/>
                        </a:spcBef>
                        <a:spcAft>
                          <a:spcPct val="0"/>
                        </a:spcAft>
                        <a:buClr>
                          <a:schemeClr val="tx2"/>
                        </a:buClr>
                        <a:buSzPct val="75000"/>
                        <a:buFont typeface="Wingdings" pitchFamily="2" charset="2"/>
                        <a:buNone/>
                        <a:tabLst/>
                      </a:pPr>
                      <a:r>
                        <a:rPr kumimoji="0" lang="en-CA" sz="2000" b="0" i="0" u="none" strike="noStrike" cap="none" normalizeH="0" baseline="0" smtClean="0">
                          <a:ln>
                            <a:noFill/>
                          </a:ln>
                          <a:solidFill>
                            <a:srgbClr val="000000"/>
                          </a:solidFill>
                          <a:effectLst/>
                          <a:latin typeface="Arial Narrow" pitchFamily="34" charset="0"/>
                        </a:rPr>
                        <a:t>$159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246063">
                <a:tc>
                  <a:txBody>
                    <a:bodyPr/>
                    <a:lstStyle/>
                    <a:p>
                      <a:pPr marL="0" marR="0" lvl="0" indent="0" algn="l" defTabSz="914400" rtl="0" eaLnBrk="0" fontAlgn="base" latinLnBrk="0" hangingPunct="0">
                        <a:lnSpc>
                          <a:spcPct val="80000"/>
                        </a:lnSpc>
                        <a:spcBef>
                          <a:spcPct val="0"/>
                        </a:spcBef>
                        <a:spcAft>
                          <a:spcPct val="0"/>
                        </a:spcAft>
                        <a:buClr>
                          <a:schemeClr val="tx2"/>
                        </a:buClr>
                        <a:buSzPct val="75000"/>
                        <a:buFont typeface="Wingdings" pitchFamily="2" charset="2"/>
                        <a:buNone/>
                        <a:tabLst/>
                      </a:pPr>
                      <a:r>
                        <a:rPr kumimoji="0" lang="en-CA" sz="2000" b="0" i="0" u="none" strike="noStrike" cap="none" normalizeH="0" baseline="0" smtClean="0">
                          <a:ln>
                            <a:noFill/>
                          </a:ln>
                          <a:solidFill>
                            <a:srgbClr val="000000"/>
                          </a:solidFill>
                          <a:effectLst/>
                          <a:latin typeface="Arial Narrow" pitchFamily="34" charset="0"/>
                        </a:rPr>
                        <a:t>MSP430 Code-Limited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0" fontAlgn="base" latinLnBrk="0" hangingPunct="0">
                        <a:lnSpc>
                          <a:spcPct val="80000"/>
                        </a:lnSpc>
                        <a:spcBef>
                          <a:spcPct val="0"/>
                        </a:spcBef>
                        <a:spcAft>
                          <a:spcPct val="0"/>
                        </a:spcAft>
                        <a:buClr>
                          <a:schemeClr val="tx2"/>
                        </a:buClr>
                        <a:buSzPct val="75000"/>
                        <a:buFont typeface="Wingdings" pitchFamily="2" charset="2"/>
                        <a:buNone/>
                        <a:tabLst/>
                      </a:pPr>
                      <a:r>
                        <a:rPr kumimoji="0" lang="en-CA" sz="2000" b="0" i="0" u="none" strike="noStrike" cap="none" normalizeH="0" baseline="0" dirty="0" smtClean="0">
                          <a:ln>
                            <a:noFill/>
                          </a:ln>
                          <a:solidFill>
                            <a:srgbClr val="000000"/>
                          </a:solidFill>
                          <a:effectLst/>
                          <a:latin typeface="Arial Narrow" pitchFamily="34" charset="0"/>
                        </a:rPr>
                        <a:t>MSP430 (16KB code limit)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0" fontAlgn="base" latinLnBrk="0" hangingPunct="0">
                        <a:lnSpc>
                          <a:spcPct val="80000"/>
                        </a:lnSpc>
                        <a:spcBef>
                          <a:spcPct val="0"/>
                        </a:spcBef>
                        <a:spcAft>
                          <a:spcPct val="0"/>
                        </a:spcAft>
                        <a:buClr>
                          <a:schemeClr val="tx2"/>
                        </a:buClr>
                        <a:buSzPct val="75000"/>
                        <a:buFont typeface="Wingdings" pitchFamily="2" charset="2"/>
                        <a:buNone/>
                        <a:tabLst/>
                      </a:pPr>
                      <a:r>
                        <a:rPr kumimoji="0" lang="en-CA" sz="2000" b="0" i="0" u="none" strike="noStrike" cap="none" normalizeH="0" baseline="0" smtClean="0">
                          <a:ln>
                            <a:noFill/>
                          </a:ln>
                          <a:solidFill>
                            <a:srgbClr val="000000"/>
                          </a:solidFill>
                          <a:effectLst/>
                          <a:latin typeface="Arial Narrow" pitchFamily="34" charset="0"/>
                        </a:rPr>
                        <a:t>FREE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80000"/>
                        </a:lnSpc>
                        <a:spcBef>
                          <a:spcPct val="0"/>
                        </a:spcBef>
                        <a:spcAft>
                          <a:spcPct val="0"/>
                        </a:spcAft>
                        <a:buClr>
                          <a:schemeClr val="tx2"/>
                        </a:buClr>
                        <a:buSzPct val="75000"/>
                        <a:buFont typeface="Wingdings" pitchFamily="2" charset="2"/>
                        <a:buNone/>
                        <a:tabLst/>
                      </a:pPr>
                      <a:endParaRPr kumimoji="0" lang="en-CA" sz="2000" b="0" i="0" u="none" strike="noStrike" cap="none" normalizeH="0" baseline="0" dirty="0" smtClean="0">
                        <a:ln>
                          <a:noFill/>
                        </a:ln>
                        <a:solidFill>
                          <a:srgbClr val="000000"/>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r>
            </a:tbl>
          </a:graphicData>
        </a:graphic>
      </p:graphicFrame>
      <p:sp>
        <p:nvSpPr>
          <p:cNvPr id="10" name="Leading Question"/>
          <p:cNvSpPr txBox="1"/>
          <p:nvPr/>
        </p:nvSpPr>
        <p:spPr>
          <a:xfrm>
            <a:off x="7942285" y="6562045"/>
            <a:ext cx="878446"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CCS FYI …</a:t>
            </a:r>
          </a:p>
        </p:txBody>
      </p:sp>
    </p:spTree>
    <p:extLst>
      <p:ext uri="{BB962C8B-B14F-4D97-AF65-F5344CB8AC3E}">
        <p14:creationId xmlns:p14="http://schemas.microsoft.com/office/powerpoint/2010/main" val="93014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r>
              <a:rPr lang="en-US" smtClean="0"/>
              <a:t>CCSv5 – For More Information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85800"/>
            <a:ext cx="3447543" cy="5562600"/>
          </a:xfrm>
          <a:prstGeom prst="rect">
            <a:avLst/>
          </a:prstGeom>
          <a:noFill/>
          <a:ln w="19050">
            <a:solidFill>
              <a:schemeClr val="tx1"/>
            </a:solidFill>
            <a:miter lim="800000"/>
            <a:headEnd/>
            <a:tailEnd/>
          </a:ln>
          <a:effectLst>
            <a:outerShdw blurRad="50800" dist="76200" dir="2700000" algn="ctr" rotWithShape="0">
              <a:schemeClr val="tx1">
                <a:alpha val="51000"/>
              </a:scheme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714500" y="6412468"/>
            <a:ext cx="56007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eaLnBrk="1" fontAlgn="auto" hangingPunct="1">
              <a:lnSpc>
                <a:spcPct val="100000"/>
              </a:lnSpc>
              <a:spcBef>
                <a:spcPts val="0"/>
              </a:spcBef>
              <a:spcAft>
                <a:spcPts val="0"/>
              </a:spcAft>
            </a:pPr>
            <a:r>
              <a:rPr lang="en-US" sz="1800" b="0" dirty="0">
                <a:solidFill>
                  <a:srgbClr val="000000"/>
                </a:solidFill>
                <a:effectLst/>
                <a:latin typeface="Arial Narrow" pitchFamily="34" charset="0"/>
              </a:rPr>
              <a:t>http://processors.wiki.ti.com/index.php/Category:CCS_Training</a:t>
            </a:r>
          </a:p>
        </p:txBody>
      </p:sp>
      <p:pic>
        <p:nvPicPr>
          <p:cNvPr id="2054" name="Picture 6" descr="C:\Users\a0159877\AppData\Local\Temp\SNAGHTML1c3d87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2999" y="685800"/>
            <a:ext cx="3228975" cy="3686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0159877\AppData\Local\Temp\SNAGHTML1c2699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031814"/>
            <a:ext cx="5734304" cy="2590800"/>
          </a:xfrm>
          <a:prstGeom prst="rect">
            <a:avLst/>
          </a:prstGeom>
          <a:noFill/>
          <a:extLst>
            <a:ext uri="{909E8E84-426E-40DD-AFC4-6F175D3DCCD1}">
              <a14:hiddenFill xmlns:a14="http://schemas.microsoft.com/office/drawing/2010/main">
                <a:solidFill>
                  <a:srgbClr val="FFFFFF"/>
                </a:solidFill>
              </a14:hiddenFill>
            </a:ext>
          </a:extLst>
        </p:spPr>
      </p:pic>
      <p:sp>
        <p:nvSpPr>
          <p:cNvPr id="7" name="Leading Question"/>
          <p:cNvSpPr txBox="1"/>
          <p:nvPr/>
        </p:nvSpPr>
        <p:spPr>
          <a:xfrm>
            <a:off x="8327006" y="6562045"/>
            <a:ext cx="493725"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Lab …</a:t>
            </a:r>
          </a:p>
        </p:txBody>
      </p:sp>
    </p:spTree>
    <p:extLst>
      <p:ext uri="{BB962C8B-B14F-4D97-AF65-F5344CB8AC3E}">
        <p14:creationId xmlns:p14="http://schemas.microsoft.com/office/powerpoint/2010/main" val="341029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381000" y="4648200"/>
            <a:ext cx="4343400" cy="12954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0482" name="Rectangle 2"/>
          <p:cNvSpPr>
            <a:spLocks noGrp="1" noChangeArrowheads="1"/>
          </p:cNvSpPr>
          <p:nvPr>
            <p:ph type="title"/>
          </p:nvPr>
        </p:nvSpPr>
        <p:spPr/>
        <p:txBody>
          <a:bodyPr>
            <a:normAutofit/>
          </a:bodyPr>
          <a:lstStyle/>
          <a:p>
            <a:r>
              <a:rPr lang="en-US" dirty="0" smtClean="0">
                <a:solidFill>
                  <a:srgbClr val="FF0000"/>
                </a:solidFill>
              </a:rPr>
              <a:t>Lab 2: Code Composer Studio</a:t>
            </a:r>
          </a:p>
        </p:txBody>
      </p:sp>
      <p:sp>
        <p:nvSpPr>
          <p:cNvPr id="20484" name="Text Box 4"/>
          <p:cNvSpPr txBox="1">
            <a:spLocks noChangeArrowheads="1"/>
          </p:cNvSpPr>
          <p:nvPr/>
        </p:nvSpPr>
        <p:spPr bwMode="auto">
          <a:xfrm>
            <a:off x="455230" y="4787478"/>
            <a:ext cx="4249881" cy="1034129"/>
          </a:xfrm>
          <a:prstGeom prst="rect">
            <a:avLst/>
          </a:prstGeom>
          <a:noFill/>
          <a:ln w="12700" algn="ctr">
            <a:noFill/>
            <a:miter lim="800000"/>
            <a:headEnd/>
            <a:tailEnd/>
          </a:ln>
        </p:spPr>
        <p:txBody>
          <a:bodyPr wrap="none" anchorCtr="1">
            <a:spAutoFit/>
          </a:bodyPr>
          <a:lstStyle/>
          <a:p>
            <a:pPr marL="342900" indent="-342900" algn="l">
              <a:buClr>
                <a:schemeClr val="tx2"/>
              </a:buClr>
              <a:buSzPct val="75000"/>
              <a:buFont typeface="Wingdings" pitchFamily="2" charset="2"/>
              <a:buChar char="u"/>
              <a:defRPr/>
            </a:pPr>
            <a:r>
              <a:rPr lang="en-US" sz="1800" b="0" dirty="0" smtClean="0"/>
              <a:t>Create a new project</a:t>
            </a:r>
          </a:p>
          <a:p>
            <a:pPr marL="342900" indent="-342900" algn="l">
              <a:buClr>
                <a:schemeClr val="tx2"/>
              </a:buClr>
              <a:buSzPct val="75000"/>
              <a:buFont typeface="Wingdings" pitchFamily="2" charset="2"/>
              <a:buChar char="u"/>
              <a:defRPr/>
            </a:pPr>
            <a:r>
              <a:rPr lang="en-US" sz="1800" b="0" dirty="0" smtClean="0"/>
              <a:t>Experiment with some CCS features</a:t>
            </a:r>
          </a:p>
          <a:p>
            <a:pPr marL="342900" indent="-342900" algn="l">
              <a:buClr>
                <a:schemeClr val="tx2"/>
              </a:buClr>
              <a:buSzPct val="75000"/>
              <a:buFont typeface="Wingdings" pitchFamily="2" charset="2"/>
              <a:buChar char="u"/>
              <a:defRPr/>
            </a:pPr>
            <a:r>
              <a:rPr lang="en-US" sz="1800" b="0" dirty="0" smtClean="0"/>
              <a:t>Use the LM Flash Programmer </a:t>
            </a:r>
            <a:endParaRPr lang="en-US" sz="1800" b="0" dirty="0"/>
          </a:p>
        </p:txBody>
      </p:sp>
      <p:sp>
        <p:nvSpPr>
          <p:cNvPr id="62" name="Leading Question"/>
          <p:cNvSpPr txBox="1"/>
          <p:nvPr/>
        </p:nvSpPr>
        <p:spPr>
          <a:xfrm>
            <a:off x="8057702" y="6562045"/>
            <a:ext cx="76302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Agenda ...</a:t>
            </a:r>
          </a:p>
        </p:txBody>
      </p:sp>
      <p:cxnSp>
        <p:nvCxnSpPr>
          <p:cNvPr id="12" name="Straight Connector 11"/>
          <p:cNvCxnSpPr/>
          <p:nvPr/>
        </p:nvCxnSpPr>
        <p:spPr bwMode="auto">
          <a:xfrm flipH="1">
            <a:off x="3276600" y="2362200"/>
            <a:ext cx="1184367" cy="8709"/>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14" name="Straight Connector 13"/>
          <p:cNvCxnSpPr/>
          <p:nvPr/>
        </p:nvCxnSpPr>
        <p:spPr bwMode="auto">
          <a:xfrm>
            <a:off x="4448933" y="1676400"/>
            <a:ext cx="0" cy="685800"/>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15" name="Picture 10" descr="http://us.toshiba.com/images/showcase/products/satellite-a505-s6033-laptop.png"/>
          <p:cNvPicPr>
            <a:picLocks noChangeAspect="1" noChangeArrowheads="1"/>
          </p:cNvPicPr>
          <p:nvPr/>
        </p:nvPicPr>
        <p:blipFill>
          <a:blip r:embed="rId3" cstate="print"/>
          <a:srcRect/>
          <a:stretch>
            <a:fillRect/>
          </a:stretch>
        </p:blipFill>
        <p:spPr bwMode="auto">
          <a:xfrm>
            <a:off x="838200" y="1752600"/>
            <a:ext cx="3117464" cy="2153301"/>
          </a:xfrm>
          <a:prstGeom prst="rect">
            <a:avLst/>
          </a:prstGeom>
          <a:noFill/>
        </p:spPr>
      </p:pic>
      <p:sp>
        <p:nvSpPr>
          <p:cNvPr id="16" name="TextBox 15"/>
          <p:cNvSpPr txBox="1"/>
          <p:nvPr/>
        </p:nvSpPr>
        <p:spPr>
          <a:xfrm>
            <a:off x="3581400" y="1371600"/>
            <a:ext cx="3294493" cy="338554"/>
          </a:xfrm>
          <a:prstGeom prst="rect">
            <a:avLst/>
          </a:prstGeom>
          <a:noFill/>
        </p:spPr>
        <p:txBody>
          <a:bodyPr wrap="none" rtlCol="0" anchor="ctr" anchorCtr="1">
            <a:spAutoFit/>
          </a:bodyPr>
          <a:lstStyle/>
          <a:p>
            <a:r>
              <a:rPr lang="en-US" sz="2000" b="0" dirty="0" smtClean="0">
                <a:solidFill>
                  <a:schemeClr val="dk1"/>
                </a:solidFill>
                <a:effectLst/>
              </a:rPr>
              <a:t>USB Emulation Connection</a:t>
            </a:r>
          </a:p>
        </p:txBody>
      </p:sp>
      <p:cxnSp>
        <p:nvCxnSpPr>
          <p:cNvPr id="18" name="Straight Arrow Connector 17"/>
          <p:cNvCxnSpPr/>
          <p:nvPr/>
        </p:nvCxnSpPr>
        <p:spPr bwMode="auto">
          <a:xfrm flipH="1">
            <a:off x="6169819" y="1676400"/>
            <a:ext cx="5697" cy="304800"/>
          </a:xfrm>
          <a:prstGeom prst="straightConnector1">
            <a:avLst/>
          </a:prstGeom>
          <a:solidFill>
            <a:schemeClr val="accent1"/>
          </a:solidFill>
          <a:ln w="25400" cap="flat" cmpd="sng" algn="ctr">
            <a:solidFill>
              <a:schemeClr val="tx1"/>
            </a:solidFill>
            <a:prstDash val="solid"/>
            <a:round/>
            <a:headEnd type="none" w="sm" len="sm"/>
            <a:tailEnd type="triangle" w="lg" len="med"/>
          </a:ln>
          <a:effectLst/>
        </p:spPr>
      </p:cxnSp>
      <p:cxnSp>
        <p:nvCxnSpPr>
          <p:cNvPr id="19" name="Straight Connector 18"/>
          <p:cNvCxnSpPr/>
          <p:nvPr/>
        </p:nvCxnSpPr>
        <p:spPr bwMode="auto">
          <a:xfrm>
            <a:off x="4436267" y="1676400"/>
            <a:ext cx="1752600" cy="0"/>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21"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5969" y="1815811"/>
            <a:ext cx="3886200" cy="4737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itle 1"/>
          <p:cNvSpPr txBox="1">
            <a:spLocks/>
          </p:cNvSpPr>
          <p:nvPr/>
        </p:nvSpPr>
        <p:spPr>
          <a:xfrm>
            <a:off x="0" y="1"/>
            <a:ext cx="9144000" cy="742950"/>
          </a:xfrm>
          <a:prstGeom prst="rect">
            <a:avLst/>
          </a:prstGeom>
        </p:spPr>
        <p:txBody>
          <a:bodyPr>
            <a:normAutofit/>
          </a:bodyPr>
          <a:lstStyle>
            <a:lvl1pPr algn="ctr" defTabSz="914400" rtl="0" eaLnBrk="1" latinLnBrk="0" hangingPunct="1">
              <a:spcBef>
                <a:spcPct val="0"/>
              </a:spcBef>
              <a:buNone/>
              <a:defRPr sz="3600" b="1" kern="1200" baseline="0">
                <a:solidFill>
                  <a:schemeClr val="tx2"/>
                </a:solidFill>
                <a:latin typeface="+mj-lt"/>
                <a:ea typeface="+mj-ea"/>
                <a:cs typeface="+mj-cs"/>
              </a:defRPr>
            </a:lvl1pPr>
          </a:lstStyle>
          <a:p>
            <a:r>
              <a:rPr lang="en-US" dirty="0" smtClean="0">
                <a:solidFill>
                  <a:srgbClr val="FF0000"/>
                </a:solidFill>
              </a:rPr>
              <a:t>TI Embedded Processing Portfolio</a:t>
            </a:r>
            <a:endParaRPr lang="en-US" dirty="0">
              <a:solidFill>
                <a:srgbClr val="FF0000"/>
              </a:solidFill>
            </a:endParaRPr>
          </a:p>
        </p:txBody>
      </p:sp>
      <p:sp>
        <p:nvSpPr>
          <p:cNvPr id="39" name="Leading Question"/>
          <p:cNvSpPr txBox="1"/>
          <p:nvPr/>
        </p:nvSpPr>
        <p:spPr>
          <a:xfrm>
            <a:off x="7337953" y="6562045"/>
            <a:ext cx="1482778"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TM4C123G MCU ...</a:t>
            </a:r>
          </a:p>
        </p:txBody>
      </p:sp>
      <p:pic>
        <p:nvPicPr>
          <p:cNvPr id="40" name="Picture 1"/>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6200" y="733510"/>
            <a:ext cx="8991600" cy="551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421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Agenda</a:t>
            </a:r>
            <a:endParaRPr lang="en-US" dirty="0">
              <a:solidFill>
                <a:srgbClr val="FF0000"/>
              </a:solidFill>
            </a:endParaRPr>
          </a:p>
        </p:txBody>
      </p:sp>
      <p:sp>
        <p:nvSpPr>
          <p:cNvPr id="8" name="Leading Question"/>
          <p:cNvSpPr txBox="1"/>
          <p:nvPr/>
        </p:nvSpPr>
        <p:spPr>
          <a:xfrm>
            <a:off x="7972935" y="6562045"/>
            <a:ext cx="847796" cy="196977"/>
          </a:xfrm>
          <a:prstGeom prst="rect">
            <a:avLst/>
          </a:prstGeom>
          <a:noFill/>
        </p:spPr>
        <p:txBody>
          <a:bodyPr vert="horz" wrap="none" lIns="0" tIns="0" rIns="0" bIns="0" rtlCol="0" anchor="b" anchorCtr="0">
            <a:spAutoFit/>
          </a:bodyPr>
          <a:lstStyle/>
          <a:p>
            <a:pPr algn="r">
              <a:spcBef>
                <a:spcPct val="0"/>
              </a:spcBef>
            </a:pPr>
            <a:r>
              <a:rPr lang="en-US" sz="1600" b="0" dirty="0" err="1" smtClean="0">
                <a:solidFill>
                  <a:srgbClr val="000000"/>
                </a:solidFill>
                <a:effectLst/>
                <a:latin typeface="Arial Narrow"/>
              </a:rPr>
              <a:t>TivaWare</a:t>
            </a:r>
            <a:r>
              <a:rPr lang="en-US" sz="1600" b="0" dirty="0" smtClean="0">
                <a:solidFill>
                  <a:srgbClr val="000000"/>
                </a:solidFill>
                <a:effectLst/>
                <a:latin typeface="Arial Narrow"/>
              </a:rPr>
              <a:t>...</a:t>
            </a:r>
          </a:p>
        </p:txBody>
      </p:sp>
      <p:sp>
        <p:nvSpPr>
          <p:cNvPr id="7" name="Rounded Rectangle 6"/>
          <p:cNvSpPr/>
          <p:nvPr/>
        </p:nvSpPr>
        <p:spPr bwMode="auto">
          <a:xfrm>
            <a:off x="381000" y="1673712"/>
            <a:ext cx="6248400" cy="310176"/>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9" name="Text Box 4"/>
          <p:cNvSpPr txBox="1">
            <a:spLocks noChangeArrowheads="1"/>
          </p:cNvSpPr>
          <p:nvPr/>
        </p:nvSpPr>
        <p:spPr bwMode="auto">
          <a:xfrm>
            <a:off x="152400" y="1060132"/>
            <a:ext cx="6705600" cy="5416868"/>
          </a:xfrm>
          <a:prstGeom prst="rect">
            <a:avLst/>
          </a:prstGeom>
          <a:noFill/>
          <a:ln w="25400" algn="ctr">
            <a:noFill/>
            <a:miter lim="800000"/>
            <a:headEnd/>
            <a:tailEnd/>
          </a:ln>
        </p:spPr>
        <p:txBody>
          <a:bodyPr wrap="square">
            <a:spAutoFit/>
          </a:bodyPr>
          <a:lstStyle/>
          <a:p>
            <a:pPr>
              <a:lnSpc>
                <a:spcPct val="60000"/>
              </a:lnSpc>
            </a:pPr>
            <a:r>
              <a:rPr lang="en-US" b="0" dirty="0">
                <a:solidFill>
                  <a:srgbClr val="000000"/>
                </a:solidFill>
              </a:rPr>
              <a:t>Introduction to </a:t>
            </a:r>
            <a:r>
              <a:rPr lang="en-US" b="0" dirty="0" smtClean="0">
                <a:solidFill>
                  <a:srgbClr val="000000"/>
                </a:solidFill>
              </a:rPr>
              <a:t>ARM</a:t>
            </a:r>
            <a:r>
              <a:rPr lang="en-US" b="0" baseline="30000" dirty="0" smtClean="0">
                <a:solidFill>
                  <a:srgbClr val="000000"/>
                </a:solidFill>
              </a:rPr>
              <a:t>®</a:t>
            </a:r>
            <a:r>
              <a:rPr lang="en-US" b="0" dirty="0" smtClean="0">
                <a:solidFill>
                  <a:srgbClr val="000000"/>
                </a:solidFill>
              </a:rPr>
              <a:t> Cortex™-M4F </a:t>
            </a:r>
            <a:r>
              <a:rPr lang="en-US" b="0" dirty="0">
                <a:solidFill>
                  <a:srgbClr val="000000"/>
                </a:solidFill>
              </a:rPr>
              <a:t>and Peripherals</a:t>
            </a:r>
          </a:p>
          <a:p>
            <a:pPr>
              <a:lnSpc>
                <a:spcPct val="60000"/>
              </a:lnSpc>
            </a:pPr>
            <a:r>
              <a:rPr lang="en-US" b="0" dirty="0">
                <a:solidFill>
                  <a:srgbClr val="000000"/>
                </a:solidFill>
              </a:rPr>
              <a:t>Code Composer Studio</a:t>
            </a:r>
          </a:p>
          <a:p>
            <a:pPr>
              <a:lnSpc>
                <a:spcPct val="60000"/>
              </a:lnSpc>
            </a:pPr>
            <a:r>
              <a:rPr lang="en-US" dirty="0">
                <a:solidFill>
                  <a:srgbClr val="000000"/>
                </a:solidFill>
              </a:rPr>
              <a:t>Introduction to </a:t>
            </a:r>
            <a:r>
              <a:rPr lang="en-US" dirty="0" smtClean="0">
                <a:solidFill>
                  <a:srgbClr val="000000"/>
                </a:solidFill>
              </a:rPr>
              <a:t>TivaWare™, Initialization </a:t>
            </a:r>
            <a:r>
              <a:rPr lang="en-US" dirty="0">
                <a:solidFill>
                  <a:srgbClr val="000000"/>
                </a:solidFill>
              </a:rPr>
              <a:t>and GPIO</a:t>
            </a:r>
          </a:p>
          <a:p>
            <a:pPr>
              <a:lnSpc>
                <a:spcPct val="60000"/>
              </a:lnSpc>
            </a:pPr>
            <a:r>
              <a:rPr lang="en-US" b="0" dirty="0" smtClean="0">
                <a:solidFill>
                  <a:srgbClr val="000000"/>
                </a:solidFill>
              </a:rPr>
              <a:t>Interrupts and the Timers</a:t>
            </a:r>
            <a:endParaRPr lang="en-US" b="0" dirty="0">
              <a:solidFill>
                <a:srgbClr val="000000"/>
              </a:solidFill>
            </a:endParaRPr>
          </a:p>
          <a:p>
            <a:pPr>
              <a:lnSpc>
                <a:spcPct val="60000"/>
              </a:lnSpc>
            </a:pPr>
            <a:r>
              <a:rPr lang="en-US" b="0" dirty="0" smtClean="0">
                <a:solidFill>
                  <a:srgbClr val="000000"/>
                </a:solidFill>
              </a:rPr>
              <a:t>ADC12</a:t>
            </a:r>
            <a:endParaRPr lang="en-US" b="0" dirty="0">
              <a:solidFill>
                <a:srgbClr val="000000"/>
              </a:solidFill>
            </a:endParaRPr>
          </a:p>
          <a:p>
            <a:pPr>
              <a:lnSpc>
                <a:spcPct val="60000"/>
              </a:lnSpc>
            </a:pPr>
            <a:r>
              <a:rPr lang="en-US" b="0" dirty="0" smtClean="0">
                <a:solidFill>
                  <a:srgbClr val="000000"/>
                </a:solidFill>
              </a:rPr>
              <a:t>Hibernation Module</a:t>
            </a:r>
          </a:p>
          <a:p>
            <a:pPr>
              <a:lnSpc>
                <a:spcPct val="60000"/>
              </a:lnSpc>
            </a:pPr>
            <a:r>
              <a:rPr lang="en-US" b="0" dirty="0" smtClean="0">
                <a:solidFill>
                  <a:srgbClr val="000000"/>
                </a:solidFill>
              </a:rPr>
              <a:t>USB</a:t>
            </a:r>
          </a:p>
          <a:p>
            <a:pPr>
              <a:lnSpc>
                <a:spcPct val="60000"/>
              </a:lnSpc>
            </a:pPr>
            <a:r>
              <a:rPr lang="en-US" b="0" dirty="0" smtClean="0">
                <a:solidFill>
                  <a:srgbClr val="000000"/>
                </a:solidFill>
              </a:rPr>
              <a:t>Memory and Security</a:t>
            </a:r>
          </a:p>
          <a:p>
            <a:pPr>
              <a:lnSpc>
                <a:spcPct val="60000"/>
              </a:lnSpc>
            </a:pPr>
            <a:r>
              <a:rPr lang="en-US" b="0" dirty="0" smtClean="0">
                <a:solidFill>
                  <a:srgbClr val="000000"/>
                </a:solidFill>
              </a:rPr>
              <a:t>Floating-Point</a:t>
            </a:r>
          </a:p>
          <a:p>
            <a:pPr>
              <a:lnSpc>
                <a:spcPct val="60000"/>
              </a:lnSpc>
            </a:pPr>
            <a:r>
              <a:rPr lang="en-US" b="0" dirty="0" err="1" smtClean="0">
                <a:solidFill>
                  <a:srgbClr val="000000"/>
                </a:solidFill>
              </a:rPr>
              <a:t>BoosterPacks</a:t>
            </a:r>
            <a:r>
              <a:rPr lang="en-US" b="0" dirty="0" smtClean="0">
                <a:solidFill>
                  <a:srgbClr val="000000"/>
                </a:solidFill>
              </a:rPr>
              <a:t> and </a:t>
            </a:r>
            <a:r>
              <a:rPr lang="en-US" b="0" dirty="0" err="1" smtClean="0">
                <a:solidFill>
                  <a:srgbClr val="000000"/>
                </a:solidFill>
              </a:rPr>
              <a:t>grLib</a:t>
            </a:r>
            <a:endParaRPr lang="en-US" b="0" dirty="0" smtClean="0">
              <a:solidFill>
                <a:srgbClr val="000000"/>
              </a:solidFill>
            </a:endParaRPr>
          </a:p>
          <a:p>
            <a:pPr>
              <a:lnSpc>
                <a:spcPct val="60000"/>
              </a:lnSpc>
            </a:pPr>
            <a:r>
              <a:rPr lang="en-US" b="0" dirty="0" smtClean="0">
                <a:solidFill>
                  <a:srgbClr val="000000"/>
                </a:solidFill>
              </a:rPr>
              <a:t>Synchronous Serial Interface</a:t>
            </a:r>
          </a:p>
          <a:p>
            <a:pPr>
              <a:lnSpc>
                <a:spcPct val="60000"/>
              </a:lnSpc>
            </a:pPr>
            <a:r>
              <a:rPr lang="en-US" b="0" dirty="0" smtClean="0">
                <a:solidFill>
                  <a:srgbClr val="000000"/>
                </a:solidFill>
              </a:rPr>
              <a:t>UART</a:t>
            </a:r>
          </a:p>
          <a:p>
            <a:pPr>
              <a:lnSpc>
                <a:spcPct val="60000"/>
              </a:lnSpc>
            </a:pPr>
            <a:r>
              <a:rPr lang="en-US" b="0" dirty="0" smtClean="0">
                <a:solidFill>
                  <a:srgbClr val="000000"/>
                </a:solidFill>
              </a:rPr>
              <a:t>µDMA</a:t>
            </a:r>
          </a:p>
          <a:p>
            <a:pPr>
              <a:lnSpc>
                <a:spcPct val="60000"/>
              </a:lnSpc>
            </a:pPr>
            <a:r>
              <a:rPr lang="en-US" b="0" dirty="0" smtClean="0">
                <a:solidFill>
                  <a:srgbClr val="000000"/>
                </a:solidFill>
              </a:rPr>
              <a:t>Sensor Hub</a:t>
            </a:r>
          </a:p>
          <a:p>
            <a:pPr>
              <a:lnSpc>
                <a:spcPct val="60000"/>
              </a:lnSpc>
            </a:pPr>
            <a:r>
              <a:rPr lang="en-US" b="0" dirty="0" smtClean="0">
                <a:solidFill>
                  <a:srgbClr val="000000"/>
                </a:solidFill>
              </a:rPr>
              <a:t>PWM</a:t>
            </a:r>
            <a:endParaRPr lang="en-US" b="0" dirty="0">
              <a:solidFill>
                <a:srgbClr val="000000"/>
              </a:solidFill>
            </a:endParaRPr>
          </a:p>
          <a:p>
            <a:endParaRPr lang="en-US" dirty="0" smtClean="0">
              <a:solidFill>
                <a:srgbClr val="000000"/>
              </a:solidFill>
            </a:endParaRPr>
          </a:p>
        </p:txBody>
      </p:sp>
      <p:pic>
        <p:nvPicPr>
          <p:cNvPr id="10"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28800"/>
            <a:ext cx="3355291" cy="40901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bwMode="auto">
          <a:xfrm>
            <a:off x="6118769" y="2254084"/>
            <a:ext cx="2796631" cy="1313793"/>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5" name="Rectangle 24"/>
          <p:cNvSpPr/>
          <p:nvPr/>
        </p:nvSpPr>
        <p:spPr bwMode="auto">
          <a:xfrm>
            <a:off x="4648200" y="4571998"/>
            <a:ext cx="4267200" cy="1752601"/>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4" name="Rectangle 23"/>
          <p:cNvSpPr/>
          <p:nvPr/>
        </p:nvSpPr>
        <p:spPr bwMode="auto">
          <a:xfrm>
            <a:off x="304800" y="3657599"/>
            <a:ext cx="4912658" cy="8382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3" name="Rectangle 22"/>
          <p:cNvSpPr/>
          <p:nvPr/>
        </p:nvSpPr>
        <p:spPr bwMode="auto">
          <a:xfrm>
            <a:off x="304800" y="2272478"/>
            <a:ext cx="5715000" cy="1295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2" name="Rectangle 21"/>
          <p:cNvSpPr/>
          <p:nvPr/>
        </p:nvSpPr>
        <p:spPr bwMode="auto">
          <a:xfrm>
            <a:off x="304800" y="4571999"/>
            <a:ext cx="4191000" cy="1151312"/>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Rectangle 1"/>
          <p:cNvSpPr/>
          <p:nvPr/>
        </p:nvSpPr>
        <p:spPr bwMode="auto">
          <a:xfrm>
            <a:off x="304800" y="777084"/>
            <a:ext cx="5257800" cy="1432714"/>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pic>
        <p:nvPicPr>
          <p:cNvPr id="17" name="Picture 16" descr="untitled.bmp"/>
          <p:cNvPicPr>
            <a:picLocks noChangeAspect="1"/>
          </p:cNvPicPr>
          <p:nvPr/>
        </p:nvPicPr>
        <p:blipFill>
          <a:blip r:embed="rId3" cstate="print"/>
          <a:stretch>
            <a:fillRect/>
          </a:stretch>
        </p:blipFill>
        <p:spPr>
          <a:xfrm>
            <a:off x="4417477" y="3676708"/>
            <a:ext cx="799981" cy="799981"/>
          </a:xfrm>
          <a:prstGeom prst="rect">
            <a:avLst/>
          </a:prstGeom>
        </p:spPr>
      </p:pic>
      <p:sp>
        <p:nvSpPr>
          <p:cNvPr id="30723" name="Rectangle 7"/>
          <p:cNvSpPr>
            <a:spLocks noGrp="1" noChangeArrowheads="1"/>
          </p:cNvSpPr>
          <p:nvPr>
            <p:ph type="body" idx="4294967295"/>
          </p:nvPr>
        </p:nvSpPr>
        <p:spPr>
          <a:xfrm>
            <a:off x="304800" y="838199"/>
            <a:ext cx="5638800" cy="1371600"/>
          </a:xfrm>
        </p:spPr>
        <p:txBody>
          <a:bodyPr lIns="91440" tIns="45720" rIns="91440" bIns="45720" anchorCtr="0">
            <a:normAutofit lnSpcReduction="10000"/>
          </a:bodyPr>
          <a:lstStyle/>
          <a:p>
            <a:pPr marL="169863" indent="-169863" eaLnBrk="1" hangingPunct="1">
              <a:lnSpc>
                <a:spcPct val="85000"/>
              </a:lnSpc>
              <a:spcBef>
                <a:spcPct val="50000"/>
              </a:spcBef>
              <a:buNone/>
            </a:pPr>
            <a:r>
              <a:rPr lang="en-US" sz="1600" dirty="0" smtClean="0"/>
              <a:t>Peripheral Driver Library </a:t>
            </a:r>
          </a:p>
          <a:p>
            <a:pPr marL="169863" indent="-169863" eaLnBrk="1" hangingPunct="1">
              <a:lnSpc>
                <a:spcPct val="85000"/>
              </a:lnSpc>
              <a:spcBef>
                <a:spcPct val="50000"/>
              </a:spcBef>
            </a:pPr>
            <a:r>
              <a:rPr lang="en-US" sz="1400" b="0" dirty="0" smtClean="0"/>
              <a:t> High-level API interface to complete peripheral set</a:t>
            </a:r>
          </a:p>
          <a:p>
            <a:pPr marL="169863" indent="-169863" eaLnBrk="1" hangingPunct="1">
              <a:lnSpc>
                <a:spcPct val="85000"/>
              </a:lnSpc>
              <a:spcBef>
                <a:spcPct val="50000"/>
              </a:spcBef>
            </a:pPr>
            <a:r>
              <a:rPr lang="en-US" sz="1400" b="0" dirty="0" smtClean="0"/>
              <a:t> License &amp; royalty free use for TI Cortex-M parts</a:t>
            </a:r>
          </a:p>
          <a:p>
            <a:pPr marL="169863" indent="-169863" eaLnBrk="1" hangingPunct="1">
              <a:lnSpc>
                <a:spcPct val="85000"/>
              </a:lnSpc>
              <a:spcBef>
                <a:spcPct val="50000"/>
              </a:spcBef>
            </a:pPr>
            <a:r>
              <a:rPr lang="en-US" sz="1400" b="0" dirty="0" smtClean="0"/>
              <a:t> Available as object library and as source code</a:t>
            </a:r>
          </a:p>
          <a:p>
            <a:pPr marL="169863" indent="-169863" eaLnBrk="1" hangingPunct="1">
              <a:lnSpc>
                <a:spcPct val="85000"/>
              </a:lnSpc>
              <a:spcBef>
                <a:spcPct val="50000"/>
              </a:spcBef>
            </a:pPr>
            <a:r>
              <a:rPr lang="en-US" sz="1400" dirty="0" smtClean="0"/>
              <a:t>Programmed into the on-chip ROM</a:t>
            </a:r>
          </a:p>
          <a:p>
            <a:pPr marL="169863" indent="-169863" eaLnBrk="1" hangingPunct="1">
              <a:lnSpc>
                <a:spcPct val="85000"/>
              </a:lnSpc>
              <a:spcBef>
                <a:spcPct val="50000"/>
              </a:spcBef>
            </a:pPr>
            <a:endParaRPr lang="en-US" sz="1800" b="0" dirty="0" smtClean="0"/>
          </a:p>
        </p:txBody>
      </p:sp>
      <p:sp>
        <p:nvSpPr>
          <p:cNvPr id="30724" name="Rectangle 7"/>
          <p:cNvSpPr>
            <a:spLocks noChangeArrowheads="1"/>
          </p:cNvSpPr>
          <p:nvPr/>
        </p:nvSpPr>
        <p:spPr bwMode="auto">
          <a:xfrm>
            <a:off x="905222" y="-304800"/>
            <a:ext cx="6654129" cy="929485"/>
          </a:xfrm>
          <a:prstGeom prst="rect">
            <a:avLst/>
          </a:prstGeom>
          <a:noFill/>
          <a:ln w="9525" algn="ctr">
            <a:noFill/>
            <a:miter lim="800000"/>
            <a:headEnd/>
            <a:tailEnd/>
          </a:ln>
        </p:spPr>
        <p:txBody>
          <a:bodyPr wrap="none">
            <a:spAutoFit/>
          </a:bodyPr>
          <a:lstStyle/>
          <a:p>
            <a:pPr eaLnBrk="1" hangingPunct="1">
              <a:lnSpc>
                <a:spcPct val="85000"/>
              </a:lnSpc>
              <a:spcBef>
                <a:spcPct val="0"/>
              </a:spcBef>
              <a:buClrTx/>
              <a:buSzTx/>
              <a:buFontTx/>
              <a:buNone/>
            </a:pPr>
            <a:r>
              <a:rPr lang="en-US" sz="3200" b="1" dirty="0">
                <a:solidFill>
                  <a:srgbClr val="FF0000"/>
                </a:solidFill>
              </a:rPr>
              <a:t/>
            </a:r>
            <a:br>
              <a:rPr lang="en-US" sz="3200" b="1" dirty="0">
                <a:solidFill>
                  <a:srgbClr val="FF0000"/>
                </a:solidFill>
              </a:rPr>
            </a:br>
            <a:r>
              <a:rPr lang="en-US" sz="3200" b="1" dirty="0" err="1" smtClean="0">
                <a:solidFill>
                  <a:srgbClr val="FF0000"/>
                </a:solidFill>
              </a:rPr>
              <a:t>TivaWare</a:t>
            </a:r>
            <a:r>
              <a:rPr lang="en-US" sz="3200" b="1" dirty="0" smtClean="0">
                <a:solidFill>
                  <a:srgbClr val="FF0000"/>
                </a:solidFill>
              </a:rPr>
              <a:t>™ for C Series Features</a:t>
            </a:r>
            <a:endParaRPr lang="en-US" sz="3200" b="1" dirty="0">
              <a:solidFill>
                <a:srgbClr val="FF0000"/>
              </a:solidFill>
            </a:endParaRPr>
          </a:p>
        </p:txBody>
      </p:sp>
      <p:pic>
        <p:nvPicPr>
          <p:cNvPr id="30725" name="Picture 6" descr="MCj04104130000[1]"/>
          <p:cNvPicPr>
            <a:picLocks noChangeAspect="1" noChangeArrowheads="1"/>
          </p:cNvPicPr>
          <p:nvPr/>
        </p:nvPicPr>
        <p:blipFill>
          <a:blip r:embed="rId4" cstate="print"/>
          <a:srcRect/>
          <a:stretch>
            <a:fillRect/>
          </a:stretch>
        </p:blipFill>
        <p:spPr bwMode="auto">
          <a:xfrm>
            <a:off x="4724400" y="990599"/>
            <a:ext cx="758839" cy="1143000"/>
          </a:xfrm>
          <a:prstGeom prst="rect">
            <a:avLst/>
          </a:prstGeom>
          <a:noFill/>
          <a:ln w="9525">
            <a:noFill/>
            <a:miter lim="800000"/>
            <a:headEnd/>
            <a:tailEnd/>
          </a:ln>
        </p:spPr>
      </p:pic>
      <p:sp>
        <p:nvSpPr>
          <p:cNvPr id="9" name="Rectangle 7"/>
          <p:cNvSpPr txBox="1">
            <a:spLocks noChangeArrowheads="1"/>
          </p:cNvSpPr>
          <p:nvPr/>
        </p:nvSpPr>
        <p:spPr>
          <a:xfrm>
            <a:off x="304800" y="4581655"/>
            <a:ext cx="3124200" cy="1295400"/>
          </a:xfrm>
          <a:prstGeom prst="rect">
            <a:avLst/>
          </a:prstGeom>
        </p:spPr>
        <p:txBody>
          <a:bodyPr vert="horz" lIns="91440" tIns="45720" rIns="91440" bIns="45720" rtlCol="0" anchorCtr="0">
            <a:normAutofit/>
          </a:bodyPr>
          <a:lstStyle/>
          <a:p>
            <a:pPr marL="169863" marR="0" lvl="0" indent="-169863" algn="l" defTabSz="914400" rtl="0" eaLnBrk="1" fontAlgn="auto" latinLnBrk="0" hangingPunct="1">
              <a:lnSpc>
                <a:spcPct val="85000"/>
              </a:lnSpc>
              <a:spcBef>
                <a:spcPct val="50000"/>
              </a:spcBef>
              <a:spcAft>
                <a:spcPts val="0"/>
              </a:spcAft>
              <a:buClr>
                <a:schemeClr val="tx2"/>
              </a:buClr>
              <a:buSzPct val="75000"/>
              <a:buFont typeface="Wingdings" pitchFamily="2" charset="2"/>
              <a:buNone/>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Graphics Library </a:t>
            </a:r>
          </a:p>
          <a:p>
            <a:pPr marL="169863" marR="0" lvl="0" indent="-169863" algn="l" defTabSz="914400" rtl="0" eaLnBrk="1" fontAlgn="auto" latinLnBrk="0" hangingPunct="1">
              <a:lnSpc>
                <a:spcPct val="85000"/>
              </a:lnSpc>
              <a:spcBef>
                <a:spcPct val="50000"/>
              </a:spcBef>
              <a:spcAft>
                <a:spcPts val="0"/>
              </a:spcAft>
              <a:buClr>
                <a:schemeClr val="tx2"/>
              </a:buClr>
              <a:buSzPct val="75000"/>
              <a:buFont typeface="Wingdings" pitchFamily="2" charset="2"/>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 Graphics primitive and widgets</a:t>
            </a:r>
          </a:p>
          <a:p>
            <a:pPr marL="169863" marR="0" lvl="0" indent="-169863" algn="l" defTabSz="914400" rtl="0" eaLnBrk="1" fontAlgn="auto" latinLnBrk="0" hangingPunct="1">
              <a:lnSpc>
                <a:spcPct val="85000"/>
              </a:lnSpc>
              <a:spcBef>
                <a:spcPct val="50000"/>
              </a:spcBef>
              <a:spcAft>
                <a:spcPts val="0"/>
              </a:spcAft>
              <a:buClr>
                <a:schemeClr val="tx2"/>
              </a:buClr>
              <a:buSzPct val="75000"/>
              <a:buFont typeface="Wingdings" pitchFamily="2" charset="2"/>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 153 fonts plus Asian and Cyrillic</a:t>
            </a:r>
          </a:p>
          <a:p>
            <a:pPr marL="169863" marR="0" lvl="0" indent="-169863" algn="l" defTabSz="914400" rtl="0" eaLnBrk="1" fontAlgn="auto" latinLnBrk="0" hangingPunct="1">
              <a:lnSpc>
                <a:spcPct val="85000"/>
              </a:lnSpc>
              <a:spcBef>
                <a:spcPct val="50000"/>
              </a:spcBef>
              <a:spcAft>
                <a:spcPts val="0"/>
              </a:spcAft>
              <a:buClr>
                <a:schemeClr val="tx2"/>
              </a:buClr>
              <a:buSzPct val="75000"/>
              <a:buFont typeface="Wingdings" pitchFamily="2" charset="2"/>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 Graphics utility tools</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Rectangle 7"/>
          <p:cNvSpPr txBox="1">
            <a:spLocks noChangeArrowheads="1"/>
          </p:cNvSpPr>
          <p:nvPr/>
        </p:nvSpPr>
        <p:spPr>
          <a:xfrm>
            <a:off x="304800" y="2285999"/>
            <a:ext cx="4267200" cy="1295400"/>
          </a:xfrm>
          <a:prstGeom prst="rect">
            <a:avLst/>
          </a:prstGeom>
        </p:spPr>
        <p:txBody>
          <a:bodyPr vert="horz" lIns="91440" tIns="45720" rIns="91440" bIns="45720" rtlCol="0" anchorCtr="0">
            <a:normAutofit/>
          </a:bodyPr>
          <a:lstStyle/>
          <a:p>
            <a:pPr marL="169863" marR="0" lvl="0" indent="-169863" algn="l" defTabSz="914400" rtl="0" eaLnBrk="1" fontAlgn="auto" latinLnBrk="0" hangingPunct="1">
              <a:lnSpc>
                <a:spcPct val="85000"/>
              </a:lnSpc>
              <a:spcBef>
                <a:spcPct val="50000"/>
              </a:spcBef>
              <a:spcAft>
                <a:spcPts val="0"/>
              </a:spcAft>
              <a:buClr>
                <a:schemeClr val="tx2"/>
              </a:buClr>
              <a:buSzPct val="75000"/>
              <a:buFont typeface="Wingdings" pitchFamily="2" charset="2"/>
              <a:buNone/>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USB Stacks and Examples</a:t>
            </a:r>
          </a:p>
          <a:p>
            <a:pPr marL="169863" marR="0" lvl="0" indent="-169863" algn="l" defTabSz="914400" rtl="0" eaLnBrk="1" fontAlgn="auto" latinLnBrk="0" hangingPunct="1">
              <a:lnSpc>
                <a:spcPct val="85000"/>
              </a:lnSpc>
              <a:spcBef>
                <a:spcPct val="50000"/>
              </a:spcBef>
              <a:spcAft>
                <a:spcPts val="0"/>
              </a:spcAft>
              <a:buClr>
                <a:schemeClr val="tx2"/>
              </a:buClr>
              <a:buSzPct val="75000"/>
              <a:buFont typeface="Wingdings" pitchFamily="2" charset="2"/>
              <a:buChar char="u"/>
              <a:tabLst/>
              <a:defRPr/>
            </a:pPr>
            <a:r>
              <a:rPr lang="en-US" sz="1400" b="0" dirty="0" smtClean="0">
                <a:latin typeface="Arial" pitchFamily="34" charset="0"/>
                <a:cs typeface="Arial" pitchFamily="34" charset="0"/>
              </a:rPr>
              <a:t> USB Device and Embedded Host compliant</a:t>
            </a:r>
          </a:p>
          <a:p>
            <a:pPr marL="169863" marR="0" lvl="0" indent="-169863" algn="l" defTabSz="914400" rtl="0" eaLnBrk="1" fontAlgn="auto" latinLnBrk="0" hangingPunct="1">
              <a:lnSpc>
                <a:spcPct val="85000"/>
              </a:lnSpc>
              <a:spcBef>
                <a:spcPct val="50000"/>
              </a:spcBef>
              <a:spcAft>
                <a:spcPts val="0"/>
              </a:spcAft>
              <a:buClr>
                <a:schemeClr val="tx2"/>
              </a:buClr>
              <a:buSzPct val="75000"/>
              <a:buFont typeface="Wingdings" pitchFamily="2" charset="2"/>
              <a:buChar char=""/>
              <a:tabLst/>
              <a:defRPr/>
            </a:pPr>
            <a:r>
              <a:rPr kumimoji="0" lang="en-US" sz="1400" b="0" i="0" u="none" strike="noStrike" kern="1200" cap="none" spc="0" normalizeH="0" baseline="0" noProof="0" dirty="0" smtClean="0">
                <a:ln>
                  <a:noFill/>
                </a:ln>
                <a:solidFill>
                  <a:schemeClr val="tx1"/>
                </a:solidFill>
                <a:effectLst/>
                <a:uLnTx/>
                <a:uFillTx/>
                <a:latin typeface="Arial" pitchFamily="34" charset="0"/>
                <a:cs typeface="Arial" pitchFamily="34" charset="0"/>
              </a:rPr>
              <a:t> Device, Host, OTG and Windows-side</a:t>
            </a:r>
            <a:r>
              <a:rPr kumimoji="0" lang="en-US" sz="1400" b="0" i="0" u="none" strike="noStrike" kern="1200" cap="none" spc="0" normalizeH="0" noProof="0" dirty="0" smtClean="0">
                <a:ln>
                  <a:noFill/>
                </a:ln>
                <a:solidFill>
                  <a:schemeClr val="tx1"/>
                </a:solidFill>
                <a:effectLst/>
                <a:uLnTx/>
                <a:uFillTx/>
                <a:latin typeface="Arial" pitchFamily="34" charset="0"/>
                <a:cs typeface="Arial" pitchFamily="34" charset="0"/>
              </a:rPr>
              <a:t> examples</a:t>
            </a:r>
            <a:endParaRPr kumimoji="0" lang="en-US" sz="14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169863" marR="0" lvl="0" indent="-169863" algn="l" defTabSz="914400" rtl="0" eaLnBrk="1" fontAlgn="auto" latinLnBrk="0" hangingPunct="1">
              <a:lnSpc>
                <a:spcPct val="85000"/>
              </a:lnSpc>
              <a:spcBef>
                <a:spcPct val="50000"/>
              </a:spcBef>
              <a:spcAft>
                <a:spcPts val="0"/>
              </a:spcAft>
              <a:buClr>
                <a:schemeClr val="tx2"/>
              </a:buClr>
              <a:buSzPct val="75000"/>
              <a:buFont typeface="Wingdings" pitchFamily="2" charset="2"/>
              <a:buChar char=""/>
              <a:tabLst/>
              <a:defRPr/>
            </a:pPr>
            <a:r>
              <a:rPr kumimoji="0" lang="en-US" sz="1400" b="0" i="0" u="none" strike="noStrike" kern="1200" cap="none" spc="0" normalizeH="0" baseline="0" noProof="0" dirty="0" smtClean="0">
                <a:ln>
                  <a:noFill/>
                </a:ln>
                <a:solidFill>
                  <a:schemeClr val="tx1"/>
                </a:solidFill>
                <a:effectLst/>
                <a:uLnTx/>
                <a:uFillTx/>
                <a:latin typeface="Arial" pitchFamily="34" charset="0"/>
                <a:cs typeface="Arial" pitchFamily="34" charset="0"/>
              </a:rPr>
              <a:t> Free VID/PID</a:t>
            </a:r>
            <a:r>
              <a:rPr kumimoji="0" lang="en-US" sz="1400" b="0" i="0" u="none" strike="noStrike" kern="1200" cap="none" spc="0" normalizeH="0" noProof="0" dirty="0" smtClean="0">
                <a:ln>
                  <a:noFill/>
                </a:ln>
                <a:solidFill>
                  <a:schemeClr val="tx1"/>
                </a:solidFill>
                <a:effectLst/>
                <a:uLnTx/>
                <a:uFillTx/>
                <a:latin typeface="Arial" pitchFamily="34" charset="0"/>
                <a:cs typeface="Arial" pitchFamily="34" charset="0"/>
              </a:rPr>
              <a:t> sharing program</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4" name="Picture 7"/>
          <p:cNvPicPr>
            <a:picLocks noChangeAspect="1" noChangeArrowheads="1"/>
          </p:cNvPicPr>
          <p:nvPr/>
        </p:nvPicPr>
        <p:blipFill>
          <a:blip r:embed="rId5" cstate="print"/>
          <a:srcRect/>
          <a:stretch>
            <a:fillRect/>
          </a:stretch>
        </p:blipFill>
        <p:spPr bwMode="auto">
          <a:xfrm>
            <a:off x="3400097" y="4607931"/>
            <a:ext cx="1017380" cy="1115380"/>
          </a:xfrm>
          <a:prstGeom prst="rect">
            <a:avLst/>
          </a:prstGeom>
          <a:noFill/>
          <a:ln w="9525">
            <a:noFill/>
            <a:miter lim="800000"/>
            <a:headEnd/>
            <a:tailEnd/>
          </a:ln>
        </p:spPr>
      </p:pic>
      <p:pic>
        <p:nvPicPr>
          <p:cNvPr id="15" name="Picture 7" descr="USB logo">
            <a:hlinkClick r:id="rId6"/>
          </p:cNvPr>
          <p:cNvPicPr>
            <a:picLocks noChangeAspect="1" noChangeArrowheads="1"/>
          </p:cNvPicPr>
          <p:nvPr/>
        </p:nvPicPr>
        <p:blipFill>
          <a:blip r:embed="rId7" cstate="print"/>
          <a:srcRect/>
          <a:stretch>
            <a:fillRect/>
          </a:stretch>
        </p:blipFill>
        <p:spPr bwMode="auto">
          <a:xfrm>
            <a:off x="4300011" y="2805878"/>
            <a:ext cx="1834894" cy="838200"/>
          </a:xfrm>
          <a:prstGeom prst="rect">
            <a:avLst/>
          </a:prstGeom>
          <a:noFill/>
          <a:ln w="9525">
            <a:noFill/>
            <a:miter lim="800000"/>
            <a:headEnd/>
            <a:tailEnd/>
          </a:ln>
        </p:spPr>
      </p:pic>
      <p:sp>
        <p:nvSpPr>
          <p:cNvPr id="16" name="Rectangle 7"/>
          <p:cNvSpPr txBox="1">
            <a:spLocks noChangeArrowheads="1"/>
          </p:cNvSpPr>
          <p:nvPr/>
        </p:nvSpPr>
        <p:spPr>
          <a:xfrm>
            <a:off x="304800" y="3657599"/>
            <a:ext cx="4267200" cy="990600"/>
          </a:xfrm>
          <a:prstGeom prst="rect">
            <a:avLst/>
          </a:prstGeom>
        </p:spPr>
        <p:txBody>
          <a:bodyPr vert="horz" lIns="91440" tIns="45720" rIns="91440" bIns="45720" rtlCol="0" anchorCtr="0">
            <a:normAutofit/>
          </a:bodyPr>
          <a:lstStyle/>
          <a:p>
            <a:pPr marL="169863" marR="0" lvl="0" indent="-169863" algn="l" defTabSz="914400" rtl="0" eaLnBrk="1" fontAlgn="auto" latinLnBrk="0" hangingPunct="1">
              <a:lnSpc>
                <a:spcPct val="85000"/>
              </a:lnSpc>
              <a:spcBef>
                <a:spcPct val="50000"/>
              </a:spcBef>
              <a:spcAft>
                <a:spcPts val="0"/>
              </a:spcAft>
              <a:buClr>
                <a:schemeClr val="tx2"/>
              </a:buClr>
              <a:buSzPct val="75000"/>
              <a:buFont typeface="Wingdings" pitchFamily="2" charset="2"/>
              <a:buNone/>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Ethernet</a:t>
            </a:r>
          </a:p>
          <a:p>
            <a:pPr marL="169863" marR="0" lvl="0" indent="-169863" algn="l" defTabSz="914400" rtl="0" eaLnBrk="1" fontAlgn="auto" latinLnBrk="0" hangingPunct="1">
              <a:lnSpc>
                <a:spcPct val="85000"/>
              </a:lnSpc>
              <a:spcBef>
                <a:spcPct val="50000"/>
              </a:spcBef>
              <a:spcAft>
                <a:spcPts val="0"/>
              </a:spcAft>
              <a:buClr>
                <a:schemeClr val="tx2"/>
              </a:buClr>
              <a:buSzPct val="75000"/>
              <a:buFont typeface="Wingdings" pitchFamily="2" charset="2"/>
              <a:buChar char="u"/>
              <a:tabLst/>
              <a:defRPr/>
            </a:pPr>
            <a:r>
              <a:rPr lang="en-US" sz="1400" b="0" dirty="0" smtClean="0">
                <a:latin typeface="Arial" pitchFamily="34" charset="0"/>
                <a:cs typeface="Arial" pitchFamily="34" charset="0"/>
              </a:rPr>
              <a:t> </a:t>
            </a:r>
            <a:r>
              <a:rPr lang="en-US" sz="1400" b="0" dirty="0" err="1" smtClean="0">
                <a:latin typeface="Arial" pitchFamily="34" charset="0"/>
                <a:cs typeface="Arial" pitchFamily="34" charset="0"/>
              </a:rPr>
              <a:t>lwip</a:t>
            </a:r>
            <a:r>
              <a:rPr lang="en-US" sz="1400" b="0" dirty="0" smtClean="0">
                <a:latin typeface="Arial" pitchFamily="34" charset="0"/>
                <a:cs typeface="Arial" pitchFamily="34" charset="0"/>
              </a:rPr>
              <a:t> and </a:t>
            </a:r>
            <a:r>
              <a:rPr lang="en-US" sz="1400" b="0" dirty="0" err="1" smtClean="0">
                <a:latin typeface="Arial" pitchFamily="34" charset="0"/>
                <a:cs typeface="Arial" pitchFamily="34" charset="0"/>
              </a:rPr>
              <a:t>uip</a:t>
            </a:r>
            <a:r>
              <a:rPr lang="en-US" sz="1400" b="0" dirty="0" smtClean="0">
                <a:latin typeface="Arial" pitchFamily="34" charset="0"/>
                <a:cs typeface="Arial" pitchFamily="34" charset="0"/>
              </a:rPr>
              <a:t> stacks with 1588 PTP modifications</a:t>
            </a:r>
          </a:p>
          <a:p>
            <a:pPr marL="169863" marR="0" lvl="0" indent="-169863" algn="l" defTabSz="914400" rtl="0" eaLnBrk="1" fontAlgn="auto" latinLnBrk="0" hangingPunct="1">
              <a:lnSpc>
                <a:spcPct val="85000"/>
              </a:lnSpc>
              <a:spcBef>
                <a:spcPct val="50000"/>
              </a:spcBef>
              <a:spcAft>
                <a:spcPts val="0"/>
              </a:spcAft>
              <a:buClr>
                <a:schemeClr val="tx2"/>
              </a:buClr>
              <a:buSzPct val="75000"/>
              <a:buFont typeface="Wingdings" pitchFamily="2" charset="2"/>
              <a:buChar char=""/>
              <a:tabLst/>
              <a:defRPr/>
            </a:pPr>
            <a:r>
              <a:rPr kumimoji="0" lang="en-US" sz="1400" b="0" i="0" u="none" strike="noStrike" kern="1200" cap="none" spc="0" normalizeH="0" baseline="0" noProof="0" dirty="0" smtClean="0">
                <a:ln>
                  <a:noFill/>
                </a:ln>
                <a:solidFill>
                  <a:schemeClr val="tx1"/>
                </a:solidFill>
                <a:effectLst/>
                <a:uLnTx/>
                <a:uFillTx/>
                <a:latin typeface="Arial" pitchFamily="34" charset="0"/>
                <a:cs typeface="Arial" pitchFamily="34" charset="0"/>
              </a:rPr>
              <a:t> Extensive </a:t>
            </a:r>
            <a:r>
              <a:rPr kumimoji="0" lang="en-US" sz="1400" b="0" i="0" u="none" strike="noStrike" kern="1200" cap="none" spc="0" normalizeH="0" noProof="0" dirty="0" smtClean="0">
                <a:ln>
                  <a:noFill/>
                </a:ln>
                <a:solidFill>
                  <a:schemeClr val="tx1"/>
                </a:solidFill>
                <a:effectLst/>
                <a:uLnTx/>
                <a:uFillTx/>
                <a:latin typeface="Arial" pitchFamily="34" charset="0"/>
                <a:cs typeface="Arial" pitchFamily="34" charset="0"/>
              </a:rPr>
              <a:t>examples</a:t>
            </a:r>
            <a:endParaRPr kumimoji="0" lang="en-US" sz="14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p:txBody>
      </p:sp>
      <p:sp>
        <p:nvSpPr>
          <p:cNvPr id="20" name="Rectangle 7"/>
          <p:cNvSpPr txBox="1">
            <a:spLocks noChangeArrowheads="1"/>
          </p:cNvSpPr>
          <p:nvPr/>
        </p:nvSpPr>
        <p:spPr>
          <a:xfrm>
            <a:off x="6118769" y="2272478"/>
            <a:ext cx="2784486" cy="1169634"/>
          </a:xfrm>
          <a:prstGeom prst="rect">
            <a:avLst/>
          </a:prstGeom>
        </p:spPr>
        <p:txBody>
          <a:bodyPr vert="horz" lIns="91440" tIns="45720" rIns="91440" bIns="45720" rtlCol="0" anchorCtr="0">
            <a:normAutofit fontScale="92500" lnSpcReduction="20000"/>
          </a:bodyPr>
          <a:lstStyle/>
          <a:p>
            <a:pPr marL="169863" marR="0" lvl="0" indent="-169863" algn="l" defTabSz="914400" rtl="0" eaLnBrk="1" fontAlgn="auto" latinLnBrk="0" hangingPunct="1">
              <a:lnSpc>
                <a:spcPct val="85000"/>
              </a:lnSpc>
              <a:spcBef>
                <a:spcPct val="50000"/>
              </a:spcBef>
              <a:spcAft>
                <a:spcPts val="0"/>
              </a:spcAft>
              <a:buClr>
                <a:schemeClr val="tx2"/>
              </a:buClr>
              <a:buSzPct val="75000"/>
              <a:buFont typeface="Wingdings" pitchFamily="2" charset="2"/>
              <a:buNone/>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Extras</a:t>
            </a:r>
          </a:p>
          <a:p>
            <a:pPr marL="169863" marR="0" lvl="0" indent="-169863" algn="l" defTabSz="914400" rtl="0" eaLnBrk="1" fontAlgn="auto" latinLnBrk="0" hangingPunct="1">
              <a:lnSpc>
                <a:spcPct val="85000"/>
              </a:lnSpc>
              <a:spcBef>
                <a:spcPct val="50000"/>
              </a:spcBef>
              <a:spcAft>
                <a:spcPts val="0"/>
              </a:spcAft>
              <a:buClr>
                <a:schemeClr val="tx2"/>
              </a:buClr>
              <a:buSzPct val="75000"/>
              <a:buFont typeface="Wingdings" pitchFamily="2" charset="2"/>
              <a:buChar char="u"/>
              <a:tabLst/>
              <a:defRPr/>
            </a:pPr>
            <a:r>
              <a:rPr lang="en-US" sz="1400" b="0" dirty="0" smtClean="0">
                <a:latin typeface="Arial" pitchFamily="34" charset="0"/>
                <a:cs typeface="Arial" pitchFamily="34" charset="0"/>
              </a:rPr>
              <a:t> Wireless protocols</a:t>
            </a:r>
          </a:p>
          <a:p>
            <a:pPr marL="169863" marR="0" lvl="0" indent="-169863" algn="l" defTabSz="914400" rtl="0" eaLnBrk="1" fontAlgn="auto" latinLnBrk="0" hangingPunct="1">
              <a:lnSpc>
                <a:spcPct val="85000"/>
              </a:lnSpc>
              <a:spcBef>
                <a:spcPct val="50000"/>
              </a:spcBef>
              <a:spcAft>
                <a:spcPts val="0"/>
              </a:spcAft>
              <a:buClr>
                <a:schemeClr val="tx2"/>
              </a:buClr>
              <a:buSzPct val="75000"/>
              <a:buFont typeface="Wingdings" pitchFamily="2" charset="2"/>
              <a:buChar char=""/>
              <a:tabLst/>
              <a:defRPr/>
            </a:pPr>
            <a:r>
              <a:rPr kumimoji="0" lang="en-US" sz="1400" b="0" i="0" u="none" strike="noStrike" kern="1200" cap="none" spc="0" normalizeH="0" baseline="0" noProof="0" dirty="0" smtClean="0">
                <a:ln>
                  <a:noFill/>
                </a:ln>
                <a:solidFill>
                  <a:schemeClr val="tx1"/>
                </a:solidFill>
                <a:effectLst/>
                <a:uLnTx/>
                <a:uFillTx/>
                <a:latin typeface="Arial" pitchFamily="34" charset="0"/>
                <a:cs typeface="Arial" pitchFamily="34" charset="0"/>
              </a:rPr>
              <a:t> IQ math examples</a:t>
            </a:r>
          </a:p>
          <a:p>
            <a:pPr marL="169863" marR="0" lvl="0" indent="-169863" algn="l" defTabSz="914400" rtl="0" eaLnBrk="1" fontAlgn="auto" latinLnBrk="0" hangingPunct="1">
              <a:lnSpc>
                <a:spcPct val="85000"/>
              </a:lnSpc>
              <a:spcBef>
                <a:spcPct val="50000"/>
              </a:spcBef>
              <a:spcAft>
                <a:spcPts val="0"/>
              </a:spcAft>
              <a:buClr>
                <a:schemeClr val="tx2"/>
              </a:buClr>
              <a:buSzPct val="75000"/>
              <a:buFont typeface="Wingdings" pitchFamily="2" charset="2"/>
              <a:buChar char=""/>
              <a:tabLst/>
              <a:defRPr/>
            </a:pPr>
            <a:r>
              <a:rPr lang="en-US" sz="1400" b="0" dirty="0" err="1" smtClean="0">
                <a:latin typeface="Arial" pitchFamily="34" charset="0"/>
                <a:cs typeface="Arial" pitchFamily="34" charset="0"/>
              </a:rPr>
              <a:t>Bootloaders</a:t>
            </a:r>
            <a:endParaRPr lang="en-US" sz="1400" b="0" dirty="0" smtClean="0">
              <a:latin typeface="Arial" pitchFamily="34" charset="0"/>
              <a:cs typeface="Arial" pitchFamily="34" charset="0"/>
            </a:endParaRPr>
          </a:p>
          <a:p>
            <a:pPr marL="169863" marR="0" lvl="0" indent="-169863" algn="l" defTabSz="914400" rtl="0" eaLnBrk="1" fontAlgn="auto" latinLnBrk="0" hangingPunct="1">
              <a:lnSpc>
                <a:spcPct val="85000"/>
              </a:lnSpc>
              <a:spcBef>
                <a:spcPct val="50000"/>
              </a:spcBef>
              <a:spcAft>
                <a:spcPts val="0"/>
              </a:spcAft>
              <a:buClr>
                <a:schemeClr val="tx2"/>
              </a:buClr>
              <a:buSzPct val="75000"/>
              <a:buFont typeface="Wingdings" pitchFamily="2" charset="2"/>
              <a:buChar char=""/>
              <a:tabLst/>
              <a:defRPr/>
            </a:pPr>
            <a:r>
              <a:rPr kumimoji="0" lang="en-US" sz="1400" b="0" i="0" u="none" strike="noStrike" kern="1200" cap="none" spc="0" normalizeH="0" baseline="0" noProof="0" dirty="0" smtClean="0">
                <a:ln>
                  <a:noFill/>
                </a:ln>
                <a:solidFill>
                  <a:schemeClr val="tx1"/>
                </a:solidFill>
                <a:effectLst/>
                <a:uLnTx/>
                <a:uFillTx/>
                <a:latin typeface="Arial" pitchFamily="34" charset="0"/>
                <a:cs typeface="Arial" pitchFamily="34" charset="0"/>
              </a:rPr>
              <a:t>Windows side applications</a:t>
            </a:r>
          </a:p>
        </p:txBody>
      </p:sp>
      <p:sp>
        <p:nvSpPr>
          <p:cNvPr id="18" name="Leading Question"/>
          <p:cNvSpPr txBox="1"/>
          <p:nvPr/>
        </p:nvSpPr>
        <p:spPr>
          <a:xfrm>
            <a:off x="7788076" y="6562045"/>
            <a:ext cx="1032655"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ISP Options</a:t>
            </a:r>
            <a:r>
              <a:rPr lang="en-US" sz="1600" b="0" dirty="0" smtClean="0">
                <a:solidFill>
                  <a:srgbClr val="000000"/>
                </a:solidFill>
                <a:effectLst/>
                <a:latin typeface="Arial Narrow"/>
              </a:rPr>
              <a:t>...</a:t>
            </a:r>
          </a:p>
        </p:txBody>
      </p:sp>
      <p:sp>
        <p:nvSpPr>
          <p:cNvPr id="21" name="Rectangle 7"/>
          <p:cNvSpPr txBox="1">
            <a:spLocks noChangeArrowheads="1"/>
          </p:cNvSpPr>
          <p:nvPr/>
        </p:nvSpPr>
        <p:spPr>
          <a:xfrm>
            <a:off x="4648199" y="4571999"/>
            <a:ext cx="4267201" cy="1752601"/>
          </a:xfrm>
          <a:prstGeom prst="rect">
            <a:avLst/>
          </a:prstGeom>
        </p:spPr>
        <p:txBody>
          <a:bodyPr vert="horz" lIns="91440" tIns="45720" rIns="91440" bIns="45720" rtlCol="0" anchorCtr="0">
            <a:normAutofit fontScale="92500"/>
          </a:bodyPr>
          <a:lstStyle/>
          <a:p>
            <a:pPr marL="169863" marR="0" lvl="0" indent="-169863" algn="l" defTabSz="914400" rtl="0" eaLnBrk="1" fontAlgn="auto" latinLnBrk="0" hangingPunct="1">
              <a:lnSpc>
                <a:spcPct val="85000"/>
              </a:lnSpc>
              <a:spcBef>
                <a:spcPct val="50000"/>
              </a:spcBef>
              <a:spcAft>
                <a:spcPts val="0"/>
              </a:spcAft>
              <a:buClr>
                <a:schemeClr val="tx2"/>
              </a:buClr>
              <a:buSzPct val="75000"/>
              <a:buFont typeface="Wingdings" pitchFamily="2" charset="2"/>
              <a:buNone/>
              <a:tabLst/>
              <a:defRPr/>
            </a:pPr>
            <a:r>
              <a:rPr kumimoji="0" lang="en-US" sz="1700" b="1" i="0" u="none" strike="noStrike" kern="1200" cap="none" spc="0" normalizeH="0" baseline="0" noProof="0" dirty="0" smtClean="0">
                <a:ln>
                  <a:noFill/>
                </a:ln>
                <a:solidFill>
                  <a:schemeClr val="tx1"/>
                </a:solidFill>
                <a:effectLst/>
                <a:uLnTx/>
                <a:uFillTx/>
                <a:latin typeface="+mn-lt"/>
                <a:ea typeface="+mn-ea"/>
                <a:cs typeface="+mn-cs"/>
              </a:rPr>
              <a:t>Sensor Library </a:t>
            </a:r>
          </a:p>
          <a:p>
            <a:pPr marL="342900" indent="-342900" algn="l">
              <a:buClr>
                <a:schemeClr val="tx2"/>
              </a:buClr>
              <a:buSzPct val="75000"/>
              <a:buFont typeface="Wingdings"/>
              <a:buChar char=""/>
            </a:pPr>
            <a:r>
              <a:rPr lang="en-US" sz="1500" b="0" dirty="0">
                <a:solidFill>
                  <a:schemeClr val="dk1"/>
                </a:solidFill>
              </a:rPr>
              <a:t>An interrupt driven I</a:t>
            </a:r>
            <a:r>
              <a:rPr lang="en-US" sz="1500" b="0" baseline="30000" dirty="0">
                <a:solidFill>
                  <a:schemeClr val="dk1"/>
                </a:solidFill>
              </a:rPr>
              <a:t>2</a:t>
            </a:r>
            <a:r>
              <a:rPr lang="en-US" sz="1500" b="0" dirty="0">
                <a:solidFill>
                  <a:schemeClr val="dk1"/>
                </a:solidFill>
              </a:rPr>
              <a:t>C master driver for handling I</a:t>
            </a:r>
            <a:r>
              <a:rPr lang="en-US" sz="1500" b="0" baseline="30000" dirty="0">
                <a:solidFill>
                  <a:schemeClr val="dk1"/>
                </a:solidFill>
              </a:rPr>
              <a:t>2</a:t>
            </a:r>
            <a:r>
              <a:rPr lang="en-US" sz="1500" b="0" dirty="0">
                <a:solidFill>
                  <a:schemeClr val="dk1"/>
                </a:solidFill>
              </a:rPr>
              <a:t>C transfers</a:t>
            </a:r>
          </a:p>
          <a:p>
            <a:pPr marL="342900" indent="-342900" algn="l">
              <a:buClr>
                <a:schemeClr val="tx2"/>
              </a:buClr>
              <a:buSzPct val="75000"/>
              <a:buFont typeface="Wingdings"/>
              <a:buChar char=""/>
            </a:pPr>
            <a:r>
              <a:rPr lang="en-US" sz="1500" b="0" dirty="0">
                <a:solidFill>
                  <a:schemeClr val="dk1"/>
                </a:solidFill>
              </a:rPr>
              <a:t>A set of drivers for I</a:t>
            </a:r>
            <a:r>
              <a:rPr lang="en-US" sz="1500" b="0" baseline="30000" dirty="0">
                <a:solidFill>
                  <a:schemeClr val="dk1"/>
                </a:solidFill>
              </a:rPr>
              <a:t>2</a:t>
            </a:r>
            <a:r>
              <a:rPr lang="en-US" sz="1500" b="0" dirty="0">
                <a:solidFill>
                  <a:schemeClr val="dk1"/>
                </a:solidFill>
              </a:rPr>
              <a:t>C connected sensors</a:t>
            </a:r>
          </a:p>
          <a:p>
            <a:pPr marL="342900" indent="-342900" algn="l">
              <a:buClr>
                <a:schemeClr val="tx2"/>
              </a:buClr>
              <a:buSzPct val="75000"/>
              <a:buFont typeface="Wingdings"/>
              <a:buChar char=""/>
            </a:pPr>
            <a:r>
              <a:rPr lang="en-US" sz="1500" b="0" dirty="0">
                <a:solidFill>
                  <a:schemeClr val="dk1"/>
                </a:solidFill>
              </a:rPr>
              <a:t>A set of routines for common sensor operations</a:t>
            </a:r>
          </a:p>
          <a:p>
            <a:pPr marL="342900" indent="-342900" algn="l">
              <a:buClr>
                <a:schemeClr val="tx2"/>
              </a:buClr>
              <a:buSzPct val="75000"/>
              <a:buFont typeface="Wingdings"/>
              <a:buChar char=""/>
            </a:pPr>
            <a:r>
              <a:rPr lang="en-US" sz="1500" b="0" dirty="0">
                <a:solidFill>
                  <a:schemeClr val="dk1"/>
                </a:solidFill>
              </a:rPr>
              <a:t>Three layers: Transport, Sensor and Processing</a:t>
            </a:r>
          </a:p>
        </p:txBody>
      </p:sp>
      <p:pic>
        <p:nvPicPr>
          <p:cNvPr id="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24117" y="4707761"/>
            <a:ext cx="457200" cy="419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4236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304800" y="3276600"/>
            <a:ext cx="8229600" cy="2438400"/>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7" name="Rounded Rectangle 6"/>
          <p:cNvSpPr/>
          <p:nvPr/>
        </p:nvSpPr>
        <p:spPr bwMode="auto">
          <a:xfrm>
            <a:off x="304800" y="914400"/>
            <a:ext cx="8229600" cy="22860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34820" name="Rectangle 7"/>
          <p:cNvSpPr>
            <a:spLocks noChangeArrowheads="1"/>
          </p:cNvSpPr>
          <p:nvPr/>
        </p:nvSpPr>
        <p:spPr bwMode="auto">
          <a:xfrm>
            <a:off x="914400" y="-304800"/>
            <a:ext cx="7627938" cy="920750"/>
          </a:xfrm>
          <a:prstGeom prst="rect">
            <a:avLst/>
          </a:prstGeom>
          <a:noFill/>
          <a:ln w="9525" algn="ctr">
            <a:noFill/>
            <a:miter lim="800000"/>
            <a:headEnd/>
            <a:tailEnd/>
          </a:ln>
        </p:spPr>
        <p:txBody>
          <a:bodyPr>
            <a:spAutoFit/>
          </a:bodyPr>
          <a:lstStyle/>
          <a:p>
            <a:pPr eaLnBrk="1" hangingPunct="1">
              <a:lnSpc>
                <a:spcPct val="85000"/>
              </a:lnSpc>
              <a:spcBef>
                <a:spcPct val="0"/>
              </a:spcBef>
              <a:buClrTx/>
              <a:buSzTx/>
              <a:buFontTx/>
              <a:buNone/>
            </a:pPr>
            <a:r>
              <a:rPr lang="en-US" sz="3200" b="1" dirty="0">
                <a:solidFill>
                  <a:srgbClr val="FF0000"/>
                </a:solidFill>
              </a:rPr>
              <a:t/>
            </a:r>
            <a:br>
              <a:rPr lang="en-US" sz="3200" b="1" dirty="0">
                <a:solidFill>
                  <a:srgbClr val="FF0000"/>
                </a:solidFill>
              </a:rPr>
            </a:br>
            <a:r>
              <a:rPr lang="en-US" sz="3200" b="1" dirty="0">
                <a:solidFill>
                  <a:srgbClr val="FF0000"/>
                </a:solidFill>
              </a:rPr>
              <a:t>In System Programming Options</a:t>
            </a:r>
          </a:p>
        </p:txBody>
      </p:sp>
      <p:sp>
        <p:nvSpPr>
          <p:cNvPr id="34821" name="Rectangle 3"/>
          <p:cNvSpPr>
            <a:spLocks noChangeArrowheads="1"/>
          </p:cNvSpPr>
          <p:nvPr/>
        </p:nvSpPr>
        <p:spPr bwMode="auto">
          <a:xfrm>
            <a:off x="457200" y="932831"/>
            <a:ext cx="8229600" cy="2191369"/>
          </a:xfrm>
          <a:prstGeom prst="rect">
            <a:avLst/>
          </a:prstGeom>
          <a:noFill/>
          <a:ln w="9525">
            <a:noFill/>
            <a:miter lim="800000"/>
            <a:headEnd/>
            <a:tailEnd/>
          </a:ln>
        </p:spPr>
        <p:txBody>
          <a:bodyPr>
            <a:spAutoFit/>
          </a:bodyPr>
          <a:lstStyle/>
          <a:p>
            <a:pPr marL="552450" indent="-552450" algn="l">
              <a:lnSpc>
                <a:spcPct val="90000"/>
              </a:lnSpc>
              <a:spcBef>
                <a:spcPct val="40000"/>
              </a:spcBef>
              <a:buFont typeface="Wingdings" pitchFamily="2" charset="2"/>
              <a:buNone/>
            </a:pPr>
            <a:r>
              <a:rPr lang="en-US" b="1" dirty="0" err="1" smtClean="0">
                <a:latin typeface="+mn-lt"/>
              </a:rPr>
              <a:t>Tiva</a:t>
            </a:r>
            <a:r>
              <a:rPr lang="en-US" b="1" dirty="0" smtClean="0">
                <a:latin typeface="+mn-lt"/>
              </a:rPr>
              <a:t> </a:t>
            </a:r>
            <a:r>
              <a:rPr lang="en-US" b="1" dirty="0">
                <a:latin typeface="+mn-lt"/>
              </a:rPr>
              <a:t>Serial Flash Loader</a:t>
            </a:r>
          </a:p>
          <a:p>
            <a:pPr marL="552450" indent="-552450" algn="l">
              <a:lnSpc>
                <a:spcPct val="90000"/>
              </a:lnSpc>
              <a:spcBef>
                <a:spcPct val="40000"/>
              </a:spcBef>
              <a:buClr>
                <a:schemeClr val="tx2"/>
              </a:buClr>
              <a:buSzPct val="75000"/>
              <a:buFont typeface="Wingdings" pitchFamily="2" charset="2"/>
              <a:buChar char="u"/>
            </a:pPr>
            <a:r>
              <a:rPr lang="en-US" sz="1600" b="0" dirty="0">
                <a:latin typeface="+mn-lt"/>
              </a:rPr>
              <a:t>Small piece of code that allows programming of the flash without the need for a debugger interface.</a:t>
            </a:r>
          </a:p>
          <a:p>
            <a:pPr marL="552450" indent="-552450" algn="l">
              <a:lnSpc>
                <a:spcPct val="90000"/>
              </a:lnSpc>
              <a:spcBef>
                <a:spcPct val="40000"/>
              </a:spcBef>
              <a:buClr>
                <a:schemeClr val="tx2"/>
              </a:buClr>
              <a:buSzPct val="75000"/>
              <a:buFont typeface="Wingdings" pitchFamily="2" charset="2"/>
              <a:buChar char="u"/>
            </a:pPr>
            <a:r>
              <a:rPr lang="en-US" sz="1600" b="0" dirty="0">
                <a:latin typeface="+mn-lt"/>
              </a:rPr>
              <a:t>All </a:t>
            </a:r>
            <a:r>
              <a:rPr lang="en-US" sz="1600" b="0" dirty="0" err="1" smtClean="0">
                <a:latin typeface="+mn-lt"/>
              </a:rPr>
              <a:t>Tiva</a:t>
            </a:r>
            <a:r>
              <a:rPr lang="en-US" sz="1600" b="0" dirty="0" smtClean="0">
                <a:latin typeface="+mn-lt"/>
              </a:rPr>
              <a:t> C Series </a:t>
            </a:r>
            <a:r>
              <a:rPr lang="en-US" sz="1600" b="0" dirty="0">
                <a:latin typeface="+mn-lt"/>
              </a:rPr>
              <a:t>MCUs ship with </a:t>
            </a:r>
            <a:r>
              <a:rPr lang="en-US" sz="1600" b="0" dirty="0" smtClean="0">
                <a:latin typeface="+mn-lt"/>
              </a:rPr>
              <a:t>the loader in </a:t>
            </a:r>
            <a:r>
              <a:rPr lang="en-US" sz="1600" b="0" dirty="0">
                <a:latin typeface="+mn-lt"/>
              </a:rPr>
              <a:t>flash</a:t>
            </a:r>
          </a:p>
          <a:p>
            <a:pPr marL="552450" indent="-552450" algn="l">
              <a:lnSpc>
                <a:spcPct val="90000"/>
              </a:lnSpc>
              <a:spcBef>
                <a:spcPct val="40000"/>
              </a:spcBef>
              <a:buClr>
                <a:schemeClr val="tx2"/>
              </a:buClr>
              <a:buSzPct val="75000"/>
              <a:buFont typeface="Wingdings" pitchFamily="2" charset="2"/>
              <a:buChar char="u"/>
            </a:pPr>
            <a:r>
              <a:rPr lang="en-US" sz="1600" b="0" dirty="0" smtClean="0">
                <a:latin typeface="+mn-lt"/>
              </a:rPr>
              <a:t>UART </a:t>
            </a:r>
            <a:r>
              <a:rPr lang="en-US" sz="1600" b="0" dirty="0">
                <a:latin typeface="+mn-lt"/>
              </a:rPr>
              <a:t>or </a:t>
            </a:r>
            <a:r>
              <a:rPr lang="en-US" sz="1600" b="0" dirty="0" smtClean="0">
                <a:latin typeface="+mn-lt"/>
              </a:rPr>
              <a:t>SSI interface option</a:t>
            </a:r>
            <a:endParaRPr lang="en-US" sz="1600" b="0" dirty="0">
              <a:latin typeface="+mn-lt"/>
            </a:endParaRPr>
          </a:p>
          <a:p>
            <a:pPr marL="552450" indent="-552450" algn="l">
              <a:lnSpc>
                <a:spcPct val="90000"/>
              </a:lnSpc>
              <a:spcBef>
                <a:spcPct val="40000"/>
              </a:spcBef>
              <a:buClr>
                <a:schemeClr val="tx2"/>
              </a:buClr>
              <a:buSzPct val="75000"/>
              <a:buFont typeface="Wingdings" pitchFamily="2" charset="2"/>
              <a:buChar char="u"/>
            </a:pPr>
            <a:r>
              <a:rPr lang="en-US" sz="1600" b="0" dirty="0" smtClean="0">
                <a:latin typeface="+mn-lt"/>
              </a:rPr>
              <a:t>The LM Flash Programmer interfaces with the </a:t>
            </a:r>
            <a:r>
              <a:rPr lang="en-US" sz="1600" b="0" dirty="0">
                <a:latin typeface="+mn-lt"/>
              </a:rPr>
              <a:t>serial flash </a:t>
            </a:r>
            <a:r>
              <a:rPr lang="en-US" sz="1600" b="0" dirty="0" smtClean="0">
                <a:latin typeface="+mn-lt"/>
              </a:rPr>
              <a:t>loader</a:t>
            </a:r>
            <a:endParaRPr lang="en-US" sz="1600" b="0" dirty="0">
              <a:latin typeface="+mn-lt"/>
            </a:endParaRPr>
          </a:p>
          <a:p>
            <a:pPr marL="552450" indent="-552450" algn="l">
              <a:lnSpc>
                <a:spcPct val="90000"/>
              </a:lnSpc>
              <a:spcBef>
                <a:spcPct val="40000"/>
              </a:spcBef>
              <a:buClr>
                <a:schemeClr val="tx2"/>
              </a:buClr>
              <a:buSzPct val="75000"/>
              <a:buFont typeface="Wingdings" pitchFamily="2" charset="2"/>
              <a:buChar char="u"/>
            </a:pPr>
            <a:r>
              <a:rPr lang="en-US" sz="1600" b="0" dirty="0">
                <a:latin typeface="+mn-lt"/>
              </a:rPr>
              <a:t>See application </a:t>
            </a:r>
            <a:r>
              <a:rPr lang="en-US" sz="1600" b="0" dirty="0" smtClean="0">
                <a:latin typeface="+mn-lt"/>
              </a:rPr>
              <a:t>note SPMA029</a:t>
            </a:r>
            <a:endParaRPr lang="en-US" sz="1600" b="0" dirty="0">
              <a:latin typeface="+mn-lt"/>
            </a:endParaRPr>
          </a:p>
        </p:txBody>
      </p:sp>
      <p:sp>
        <p:nvSpPr>
          <p:cNvPr id="8" name="TextBox 7"/>
          <p:cNvSpPr txBox="1"/>
          <p:nvPr/>
        </p:nvSpPr>
        <p:spPr>
          <a:xfrm>
            <a:off x="457200" y="3463599"/>
            <a:ext cx="8001000" cy="2092881"/>
          </a:xfrm>
          <a:prstGeom prst="rect">
            <a:avLst/>
          </a:prstGeom>
          <a:noFill/>
        </p:spPr>
        <p:txBody>
          <a:bodyPr wrap="square" rtlCol="0" anchor="ctr" anchorCtr="0">
            <a:spAutoFit/>
          </a:bodyPr>
          <a:lstStyle/>
          <a:p>
            <a:pPr marL="552450" indent="-552450" algn="l">
              <a:lnSpc>
                <a:spcPct val="90000"/>
              </a:lnSpc>
              <a:spcBef>
                <a:spcPct val="40000"/>
              </a:spcBef>
              <a:buFont typeface="Wingdings" pitchFamily="2" charset="2"/>
              <a:buNone/>
            </a:pPr>
            <a:r>
              <a:rPr lang="en-US" dirty="0" err="1" smtClean="0">
                <a:latin typeface="+mn-lt"/>
              </a:rPr>
              <a:t>Tiva</a:t>
            </a:r>
            <a:r>
              <a:rPr lang="en-US" dirty="0" smtClean="0">
                <a:latin typeface="+mn-lt"/>
              </a:rPr>
              <a:t> Boot Loader</a:t>
            </a:r>
          </a:p>
          <a:p>
            <a:pPr marL="552450" indent="-552450" algn="l">
              <a:lnSpc>
                <a:spcPct val="90000"/>
              </a:lnSpc>
              <a:spcBef>
                <a:spcPct val="40000"/>
              </a:spcBef>
              <a:buClr>
                <a:schemeClr val="tx2"/>
              </a:buClr>
              <a:buSzPct val="75000"/>
              <a:buFont typeface="Wingdings" pitchFamily="2" charset="2"/>
              <a:buChar char="u"/>
            </a:pPr>
            <a:r>
              <a:rPr lang="en-US" sz="1600" b="0" dirty="0" smtClean="0">
                <a:latin typeface="+mn-lt"/>
              </a:rPr>
              <a:t>Preloaded in ROM or can be programmed at the beginning of flash to act as an application loader </a:t>
            </a:r>
          </a:p>
          <a:p>
            <a:pPr marL="552450" indent="-552450" algn="l">
              <a:lnSpc>
                <a:spcPct val="90000"/>
              </a:lnSpc>
              <a:spcBef>
                <a:spcPct val="40000"/>
              </a:spcBef>
              <a:buClr>
                <a:schemeClr val="tx2"/>
              </a:buClr>
              <a:buSzPct val="75000"/>
              <a:buFont typeface="Wingdings" pitchFamily="2" charset="2"/>
              <a:buChar char="u"/>
            </a:pPr>
            <a:r>
              <a:rPr lang="en-US" sz="1600" b="0" dirty="0" smtClean="0">
                <a:latin typeface="+mn-lt"/>
              </a:rPr>
              <a:t>Can also be used as an update mechanism for an application running on a </a:t>
            </a:r>
            <a:r>
              <a:rPr lang="en-US" sz="1600" b="0" dirty="0" err="1" smtClean="0">
                <a:latin typeface="+mn-lt"/>
              </a:rPr>
              <a:t>Tiva</a:t>
            </a:r>
            <a:r>
              <a:rPr lang="en-US" sz="1600" b="0" dirty="0" smtClean="0">
                <a:latin typeface="+mn-lt"/>
              </a:rPr>
              <a:t> microcontroller.</a:t>
            </a:r>
          </a:p>
          <a:p>
            <a:pPr marL="552450" indent="-552450" algn="l">
              <a:lnSpc>
                <a:spcPct val="90000"/>
              </a:lnSpc>
              <a:spcBef>
                <a:spcPct val="40000"/>
              </a:spcBef>
              <a:buClr>
                <a:schemeClr val="tx2"/>
              </a:buClr>
              <a:buSzPct val="75000"/>
              <a:buFont typeface="Wingdings" pitchFamily="2" charset="2"/>
              <a:buChar char="u"/>
            </a:pPr>
            <a:r>
              <a:rPr lang="en-US" sz="1600" b="0" dirty="0" smtClean="0">
                <a:latin typeface="+mn-lt"/>
              </a:rPr>
              <a:t>Interface via UART (default), I</a:t>
            </a:r>
            <a:r>
              <a:rPr lang="en-US" sz="1600" b="0" baseline="30000" dirty="0" smtClean="0">
                <a:latin typeface="+mn-lt"/>
              </a:rPr>
              <a:t>2</a:t>
            </a:r>
            <a:r>
              <a:rPr lang="en-US" sz="1600" b="0" dirty="0" smtClean="0">
                <a:latin typeface="+mn-lt"/>
              </a:rPr>
              <a:t>C, SSI, Ethernet, USB (DFU H/D)</a:t>
            </a:r>
          </a:p>
          <a:p>
            <a:pPr marL="552450" indent="-552450" algn="l">
              <a:lnSpc>
                <a:spcPct val="90000"/>
              </a:lnSpc>
              <a:spcBef>
                <a:spcPct val="40000"/>
              </a:spcBef>
              <a:buClr>
                <a:schemeClr val="tx2"/>
              </a:buClr>
              <a:buSzPct val="75000"/>
              <a:buFont typeface="Wingdings" pitchFamily="2" charset="2"/>
              <a:buChar char="u"/>
            </a:pPr>
            <a:r>
              <a:rPr lang="en-US" sz="1600" b="0" dirty="0" smtClean="0">
                <a:latin typeface="+mn-lt"/>
              </a:rPr>
              <a:t>Included in the </a:t>
            </a:r>
            <a:r>
              <a:rPr lang="en-US" sz="1600" b="0" dirty="0" err="1" smtClean="0">
                <a:latin typeface="+mn-lt"/>
              </a:rPr>
              <a:t>Tiva</a:t>
            </a:r>
            <a:r>
              <a:rPr lang="en-US" sz="1600" b="0" dirty="0" smtClean="0">
                <a:latin typeface="+mn-lt"/>
              </a:rPr>
              <a:t> Peripheral Driver Library with full applications examples</a:t>
            </a:r>
            <a:endParaRPr lang="en-US" dirty="0" smtClean="0">
              <a:solidFill>
                <a:schemeClr val="dk1"/>
              </a:solidFill>
              <a:effectLst/>
              <a:latin typeface="+mn-lt"/>
            </a:endParaRPr>
          </a:p>
        </p:txBody>
      </p:sp>
      <p:sp>
        <p:nvSpPr>
          <p:cNvPr id="10" name="Leading Question"/>
          <p:cNvSpPr txBox="1"/>
          <p:nvPr/>
        </p:nvSpPr>
        <p:spPr>
          <a:xfrm>
            <a:off x="7152004" y="6562045"/>
            <a:ext cx="166872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Fundamental Clocks...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533400" y="1143000"/>
            <a:ext cx="8077200" cy="39624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36867" name="Rectangle 2"/>
          <p:cNvSpPr>
            <a:spLocks noGrp="1" noChangeArrowheads="1"/>
          </p:cNvSpPr>
          <p:nvPr>
            <p:ph type="title"/>
          </p:nvPr>
        </p:nvSpPr>
        <p:spPr/>
        <p:txBody>
          <a:bodyPr/>
          <a:lstStyle/>
          <a:p>
            <a:r>
              <a:rPr lang="en-US" dirty="0" smtClean="0">
                <a:solidFill>
                  <a:srgbClr val="FF0000"/>
                </a:solidFill>
              </a:rPr>
              <a:t>Fundamental Clock Sources</a:t>
            </a:r>
          </a:p>
        </p:txBody>
      </p:sp>
      <p:sp>
        <p:nvSpPr>
          <p:cNvPr id="36868" name="Rectangle 3"/>
          <p:cNvSpPr>
            <a:spLocks noGrp="1" noChangeArrowheads="1"/>
          </p:cNvSpPr>
          <p:nvPr>
            <p:ph idx="1"/>
          </p:nvPr>
        </p:nvSpPr>
        <p:spPr>
          <a:xfrm>
            <a:off x="685800" y="1371600"/>
            <a:ext cx="7772400" cy="3581400"/>
          </a:xfrm>
        </p:spPr>
        <p:txBody>
          <a:bodyPr/>
          <a:lstStyle/>
          <a:p>
            <a:pPr>
              <a:lnSpc>
                <a:spcPct val="75000"/>
              </a:lnSpc>
              <a:buNone/>
            </a:pPr>
            <a:r>
              <a:rPr lang="en-US" sz="2400" dirty="0" smtClean="0"/>
              <a:t>Precision Internal Oscillator (PIOSC)</a:t>
            </a:r>
            <a:endParaRPr lang="en-US" sz="2400" b="0" dirty="0" smtClean="0"/>
          </a:p>
          <a:p>
            <a:pPr lvl="1">
              <a:lnSpc>
                <a:spcPct val="75000"/>
              </a:lnSpc>
            </a:pPr>
            <a:r>
              <a:rPr lang="en-US" sz="2000" b="0" dirty="0" smtClean="0"/>
              <a:t>16 MHz ± 3%</a:t>
            </a:r>
          </a:p>
          <a:p>
            <a:pPr>
              <a:lnSpc>
                <a:spcPct val="75000"/>
              </a:lnSpc>
              <a:buNone/>
            </a:pPr>
            <a:r>
              <a:rPr lang="en-US" sz="2400" dirty="0" smtClean="0"/>
              <a:t>Main Oscillator (MOSC) using…</a:t>
            </a:r>
          </a:p>
          <a:p>
            <a:pPr lvl="1">
              <a:lnSpc>
                <a:spcPct val="75000"/>
              </a:lnSpc>
            </a:pPr>
            <a:r>
              <a:rPr lang="en-US" sz="2000" b="0" dirty="0" smtClean="0"/>
              <a:t>An external single-ended clock source</a:t>
            </a:r>
          </a:p>
          <a:p>
            <a:pPr lvl="1">
              <a:lnSpc>
                <a:spcPct val="75000"/>
              </a:lnSpc>
            </a:pPr>
            <a:r>
              <a:rPr lang="en-US" sz="2000" b="0" dirty="0" smtClean="0"/>
              <a:t>An external crystal</a:t>
            </a:r>
          </a:p>
          <a:p>
            <a:pPr>
              <a:lnSpc>
                <a:spcPct val="75000"/>
              </a:lnSpc>
              <a:buNone/>
            </a:pPr>
            <a:r>
              <a:rPr lang="en-US" sz="2400" dirty="0" smtClean="0"/>
              <a:t>Internal 30 kHz Oscillator</a:t>
            </a:r>
          </a:p>
          <a:p>
            <a:pPr lvl="1">
              <a:lnSpc>
                <a:spcPct val="75000"/>
              </a:lnSpc>
            </a:pPr>
            <a:r>
              <a:rPr lang="en-US" sz="2000" b="0" dirty="0" smtClean="0"/>
              <a:t>30 kHz ± 50%</a:t>
            </a:r>
          </a:p>
          <a:p>
            <a:pPr lvl="1">
              <a:lnSpc>
                <a:spcPct val="75000"/>
              </a:lnSpc>
            </a:pPr>
            <a:r>
              <a:rPr lang="en-US" sz="2000" b="0" dirty="0" smtClean="0"/>
              <a:t>Intended for use during Deep-Sleep power-saving modes</a:t>
            </a:r>
          </a:p>
          <a:p>
            <a:pPr>
              <a:lnSpc>
                <a:spcPct val="75000"/>
              </a:lnSpc>
              <a:buNone/>
            </a:pPr>
            <a:r>
              <a:rPr lang="en-US" sz="2400" dirty="0" smtClean="0"/>
              <a:t>Hibernation Module Clock Source</a:t>
            </a:r>
          </a:p>
          <a:p>
            <a:pPr lvl="1">
              <a:lnSpc>
                <a:spcPct val="75000"/>
              </a:lnSpc>
            </a:pPr>
            <a:r>
              <a:rPr lang="en-US" sz="2000" b="0" dirty="0" smtClean="0"/>
              <a:t>32,768Hz crystal</a:t>
            </a:r>
          </a:p>
          <a:p>
            <a:pPr lvl="1">
              <a:lnSpc>
                <a:spcPct val="75000"/>
              </a:lnSpc>
            </a:pPr>
            <a:r>
              <a:rPr lang="en-US" sz="2000" b="0" dirty="0" smtClean="0"/>
              <a:t>Intended to provide the system with a real-time clock source</a:t>
            </a:r>
          </a:p>
        </p:txBody>
      </p:sp>
      <p:pic>
        <p:nvPicPr>
          <p:cNvPr id="1026" name="Picture 2" descr="C:\Documents and Settings\a0192895\Local Settings\Temporary Internet Files\Content.IE5\WLCS3L39\MP900430829[1].jpg"/>
          <p:cNvPicPr>
            <a:picLocks noChangeAspect="1" noChangeArrowheads="1"/>
          </p:cNvPicPr>
          <p:nvPr/>
        </p:nvPicPr>
        <p:blipFill>
          <a:blip r:embed="rId3" cstate="print"/>
          <a:srcRect/>
          <a:stretch>
            <a:fillRect/>
          </a:stretch>
        </p:blipFill>
        <p:spPr bwMode="auto">
          <a:xfrm>
            <a:off x="6353521" y="1547812"/>
            <a:ext cx="2485679" cy="1652588"/>
          </a:xfrm>
          <a:prstGeom prst="rect">
            <a:avLst/>
          </a:prstGeom>
          <a:noFill/>
        </p:spPr>
      </p:pic>
      <p:sp>
        <p:nvSpPr>
          <p:cNvPr id="8" name="Leading Question"/>
          <p:cNvSpPr txBox="1"/>
          <p:nvPr/>
        </p:nvSpPr>
        <p:spPr>
          <a:xfrm>
            <a:off x="7491841" y="6562045"/>
            <a:ext cx="1328890" cy="196977"/>
          </a:xfrm>
          <a:prstGeom prst="rect">
            <a:avLst/>
          </a:prstGeom>
          <a:noFill/>
        </p:spPr>
        <p:txBody>
          <a:bodyPr vert="horz" wrap="none" lIns="0" tIns="0" rIns="0" bIns="0" rtlCol="0" anchor="b" anchorCtr="0">
            <a:spAutoFit/>
          </a:bodyPr>
          <a:lstStyle/>
          <a:p>
            <a:pPr algn="r">
              <a:spcBef>
                <a:spcPct val="0"/>
              </a:spcBef>
            </a:pPr>
            <a:r>
              <a:rPr lang="en-US" sz="1600" b="0" dirty="0" err="1" smtClean="0">
                <a:solidFill>
                  <a:srgbClr val="000000"/>
                </a:solidFill>
                <a:effectLst/>
                <a:latin typeface="Arial Narrow"/>
              </a:rPr>
              <a:t>SysClk</a:t>
            </a:r>
            <a:r>
              <a:rPr lang="en-US" sz="1600" b="0" dirty="0" smtClean="0">
                <a:solidFill>
                  <a:srgbClr val="000000"/>
                </a:solidFill>
                <a:effectLst/>
                <a:latin typeface="Arial Narrow"/>
              </a:rPr>
              <a:t> Sources...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609600" y="762000"/>
            <a:ext cx="7848600" cy="2971800"/>
          </a:xfrm>
          <a:prstGeom prst="roundRect">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37891" name="Rectangle 2"/>
          <p:cNvSpPr>
            <a:spLocks noGrp="1" noChangeArrowheads="1"/>
          </p:cNvSpPr>
          <p:nvPr>
            <p:ph type="title"/>
          </p:nvPr>
        </p:nvSpPr>
        <p:spPr/>
        <p:txBody>
          <a:bodyPr>
            <a:normAutofit fontScale="90000"/>
          </a:bodyPr>
          <a:lstStyle/>
          <a:p>
            <a:r>
              <a:rPr lang="en-US" dirty="0" smtClean="0">
                <a:solidFill>
                  <a:srgbClr val="FF0000"/>
                </a:solidFill>
              </a:rPr>
              <a:t>System (CPU) Clock Sources</a:t>
            </a:r>
          </a:p>
        </p:txBody>
      </p:sp>
      <p:sp>
        <p:nvSpPr>
          <p:cNvPr id="37892" name="Rectangle 3"/>
          <p:cNvSpPr>
            <a:spLocks noGrp="1" noChangeArrowheads="1"/>
          </p:cNvSpPr>
          <p:nvPr>
            <p:ph type="body" sz="half" idx="1"/>
          </p:nvPr>
        </p:nvSpPr>
        <p:spPr>
          <a:xfrm>
            <a:off x="838200" y="838200"/>
            <a:ext cx="7467600" cy="3003550"/>
          </a:xfrm>
        </p:spPr>
        <p:txBody>
          <a:bodyPr>
            <a:normAutofit/>
          </a:bodyPr>
          <a:lstStyle/>
          <a:p>
            <a:pPr>
              <a:buFont typeface="Wingdings" pitchFamily="2" charset="2"/>
              <a:buNone/>
            </a:pPr>
            <a:r>
              <a:rPr lang="en-US" sz="2000" dirty="0" smtClean="0"/>
              <a:t>The CPU can be driven by any of the fundamental clocks …</a:t>
            </a:r>
          </a:p>
          <a:p>
            <a:r>
              <a:rPr lang="en-US" sz="1800" b="0" dirty="0" smtClean="0"/>
              <a:t>Internal 16 MHz</a:t>
            </a:r>
          </a:p>
          <a:p>
            <a:r>
              <a:rPr lang="en-US" sz="1800" b="0" dirty="0" smtClean="0"/>
              <a:t>Main</a:t>
            </a:r>
          </a:p>
          <a:p>
            <a:r>
              <a:rPr lang="en-US" sz="1800" b="0" dirty="0" smtClean="0"/>
              <a:t>Internal 30 kHz</a:t>
            </a:r>
          </a:p>
          <a:p>
            <a:r>
              <a:rPr lang="en-US" sz="1800" b="0" dirty="0" smtClean="0"/>
              <a:t>External Real-Time</a:t>
            </a:r>
          </a:p>
          <a:p>
            <a:pPr>
              <a:buFont typeface="Wingdings" pitchFamily="2" charset="2"/>
              <a:buNone/>
            </a:pPr>
            <a:r>
              <a:rPr lang="en-US" sz="2000" dirty="0" smtClean="0"/>
              <a:t>- Plus -</a:t>
            </a:r>
          </a:p>
          <a:p>
            <a:r>
              <a:rPr lang="en-US" sz="1800" b="0" dirty="0" smtClean="0"/>
              <a:t>The </a:t>
            </a:r>
            <a:r>
              <a:rPr lang="en-US" sz="1800" b="0" smtClean="0"/>
              <a:t>internal PLL (400 MHz)</a:t>
            </a:r>
            <a:endParaRPr lang="en-US" sz="1800" b="0" dirty="0" smtClean="0"/>
          </a:p>
          <a:p>
            <a:r>
              <a:rPr lang="en-US" sz="1800" b="0" dirty="0" smtClean="0"/>
              <a:t>The internal 16MHz oscillator divided by four (4MHz ± 3%)</a:t>
            </a:r>
          </a:p>
        </p:txBody>
      </p:sp>
      <p:graphicFrame>
        <p:nvGraphicFramePr>
          <p:cNvPr id="175180" name="Group 76"/>
          <p:cNvGraphicFramePr>
            <a:graphicFrameLocks noGrp="1"/>
          </p:cNvGraphicFramePr>
          <p:nvPr>
            <p:ph sz="half" idx="2"/>
          </p:nvPr>
        </p:nvGraphicFramePr>
        <p:xfrm>
          <a:off x="609600" y="3886200"/>
          <a:ext cx="7924800" cy="2346960"/>
        </p:xfrm>
        <a:graphic>
          <a:graphicData uri="http://schemas.openxmlformats.org/drawingml/2006/table">
            <a:tbl>
              <a:tblPr/>
              <a:tblGrid>
                <a:gridCol w="3276600"/>
                <a:gridCol w="1905000"/>
                <a:gridCol w="2743200"/>
              </a:tblGrid>
              <a:tr h="330200">
                <a:tc>
                  <a:txBody>
                    <a:bodyPr/>
                    <a:lstStyle/>
                    <a:p>
                      <a:pPr marL="0" marR="0" lvl="0" indent="0" algn="l"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pitchFamily="34" charset="0"/>
                        </a:rPr>
                        <a:t>Clock Source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1" i="0" u="none" strike="noStrike" cap="none" normalizeH="0" baseline="0" smtClean="0">
                          <a:ln>
                            <a:noFill/>
                          </a:ln>
                          <a:solidFill>
                            <a:schemeClr val="tx1"/>
                          </a:solidFill>
                          <a:effectLst/>
                          <a:latin typeface="Arial" pitchFamily="34" charset="0"/>
                        </a:rPr>
                        <a:t>Drive PLL?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1" i="0" u="none" strike="noStrike" cap="none" normalizeH="0" baseline="0" smtClean="0">
                          <a:ln>
                            <a:noFill/>
                          </a:ln>
                          <a:solidFill>
                            <a:schemeClr val="tx1"/>
                          </a:solidFill>
                          <a:effectLst/>
                          <a:latin typeface="Arial" pitchFamily="34" charset="0"/>
                        </a:rPr>
                        <a:t>Used as SysClk?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30200">
                <a:tc>
                  <a:txBody>
                    <a:bodyPr/>
                    <a:lstStyle/>
                    <a:p>
                      <a:pPr marL="0" marR="0" lvl="0" indent="0" algn="l"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pitchFamily="34" charset="0"/>
                        </a:rPr>
                        <a:t>Internal 16MHz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smtClean="0">
                          <a:ln>
                            <a:noFill/>
                          </a:ln>
                          <a:solidFill>
                            <a:schemeClr val="tx1"/>
                          </a:solidFill>
                          <a:effectLst/>
                          <a:latin typeface="Arial" pitchFamily="34" charset="0"/>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0200">
                <a:tc>
                  <a:txBody>
                    <a:bodyPr/>
                    <a:lstStyle/>
                    <a:p>
                      <a:pPr marL="0" marR="0" lvl="0" indent="0" algn="l"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pitchFamily="34" charset="0"/>
                        </a:rPr>
                        <a:t>Internal 16Mhz/4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smtClean="0">
                          <a:ln>
                            <a:noFill/>
                          </a:ln>
                          <a:solidFill>
                            <a:schemeClr val="tx1"/>
                          </a:solidFill>
                          <a:effectLst/>
                          <a:latin typeface="Arial" pitchFamily="34"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smtClean="0">
                          <a:ln>
                            <a:noFill/>
                          </a:ln>
                          <a:solidFill>
                            <a:schemeClr val="tx1"/>
                          </a:solidFill>
                          <a:effectLst/>
                          <a:latin typeface="Arial" pitchFamily="34" charset="0"/>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0200">
                <a:tc>
                  <a:txBody>
                    <a:bodyPr/>
                    <a:lstStyle/>
                    <a:p>
                      <a:pPr marL="0" marR="0" lvl="0" indent="0" algn="l"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smtClean="0">
                          <a:ln>
                            <a:noFill/>
                          </a:ln>
                          <a:solidFill>
                            <a:schemeClr val="tx1"/>
                          </a:solidFill>
                          <a:effectLst/>
                          <a:latin typeface="Arial" pitchFamily="34" charset="0"/>
                        </a:rPr>
                        <a:t>Main Oscillator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smtClean="0">
                          <a:ln>
                            <a:noFill/>
                          </a:ln>
                          <a:solidFill>
                            <a:schemeClr val="tx1"/>
                          </a:solidFill>
                          <a:effectLst/>
                          <a:latin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smtClean="0">
                          <a:ln>
                            <a:noFill/>
                          </a:ln>
                          <a:solidFill>
                            <a:schemeClr val="tx1"/>
                          </a:solidFill>
                          <a:effectLst/>
                          <a:latin typeface="Arial" pitchFamily="34" charset="0"/>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0200">
                <a:tc>
                  <a:txBody>
                    <a:bodyPr/>
                    <a:lstStyle/>
                    <a:p>
                      <a:pPr marL="0" marR="0" lvl="0" indent="0" algn="l"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smtClean="0">
                          <a:ln>
                            <a:noFill/>
                          </a:ln>
                          <a:solidFill>
                            <a:schemeClr val="tx1"/>
                          </a:solidFill>
                          <a:effectLst/>
                          <a:latin typeface="Arial" pitchFamily="34" charset="0"/>
                        </a:rPr>
                        <a:t>Internal 30 kHz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smtClean="0">
                          <a:ln>
                            <a:noFill/>
                          </a:ln>
                          <a:solidFill>
                            <a:schemeClr val="tx1"/>
                          </a:solidFill>
                          <a:effectLst/>
                          <a:latin typeface="Arial" pitchFamily="34"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smtClean="0">
                          <a:ln>
                            <a:noFill/>
                          </a:ln>
                          <a:solidFill>
                            <a:schemeClr val="tx1"/>
                          </a:solidFill>
                          <a:effectLst/>
                          <a:latin typeface="Arial" pitchFamily="34" charset="0"/>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0200">
                <a:tc>
                  <a:txBody>
                    <a:bodyPr/>
                    <a:lstStyle/>
                    <a:p>
                      <a:pPr marL="0" marR="0" lvl="0" indent="0" algn="l"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pitchFamily="34" charset="0"/>
                        </a:rPr>
                        <a:t>Hibernation Module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smtClean="0">
                          <a:ln>
                            <a:noFill/>
                          </a:ln>
                          <a:solidFill>
                            <a:schemeClr val="tx1"/>
                          </a:solidFill>
                          <a:effectLst/>
                          <a:latin typeface="Arial" pitchFamily="34"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smtClean="0">
                          <a:ln>
                            <a:noFill/>
                          </a:ln>
                          <a:solidFill>
                            <a:schemeClr val="tx1"/>
                          </a:solidFill>
                          <a:effectLst/>
                          <a:latin typeface="Arial" pitchFamily="34" charset="0"/>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0200">
                <a:tc>
                  <a:txBody>
                    <a:bodyPr/>
                    <a:lstStyle/>
                    <a:p>
                      <a:pPr marL="0" marR="0" lvl="0" indent="0" algn="l"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smtClean="0">
                          <a:ln>
                            <a:noFill/>
                          </a:ln>
                          <a:solidFill>
                            <a:schemeClr val="tx1"/>
                          </a:solidFill>
                          <a:effectLst/>
                          <a:latin typeface="Arial" pitchFamily="34" charset="0"/>
                        </a:rPr>
                        <a:t>PLL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pitchFamily="34" charset="0"/>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Leading Question"/>
          <p:cNvSpPr txBox="1"/>
          <p:nvPr/>
        </p:nvSpPr>
        <p:spPr>
          <a:xfrm>
            <a:off x="7877524" y="6562045"/>
            <a:ext cx="94320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Clock Tree</a:t>
            </a:r>
            <a:r>
              <a:rPr lang="en-US" sz="1600" b="0" dirty="0" smtClean="0">
                <a:solidFill>
                  <a:srgbClr val="000000"/>
                </a:solidFill>
                <a:effectLst/>
                <a:latin typeface="Arial Narrow"/>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04800" y="533400"/>
            <a:ext cx="8458199" cy="5243254"/>
          </a:xfrm>
          <a:prstGeom prst="rect">
            <a:avLst/>
          </a:prstGeom>
          <a:noFill/>
          <a:ln w="9525">
            <a:noFill/>
            <a:miter lim="800000"/>
            <a:headEnd/>
            <a:tailEnd/>
          </a:ln>
        </p:spPr>
      </p:pic>
      <p:sp>
        <p:nvSpPr>
          <p:cNvPr id="11" name="Rounded Rectangle 10"/>
          <p:cNvSpPr/>
          <p:nvPr/>
        </p:nvSpPr>
        <p:spPr bwMode="auto">
          <a:xfrm>
            <a:off x="1066800" y="5638800"/>
            <a:ext cx="6324600" cy="11430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38915" name="Rectangle 2"/>
          <p:cNvSpPr>
            <a:spLocks noGrp="1" noChangeArrowheads="1"/>
          </p:cNvSpPr>
          <p:nvPr>
            <p:ph type="title"/>
          </p:nvPr>
        </p:nvSpPr>
        <p:spPr/>
        <p:txBody>
          <a:bodyPr>
            <a:normAutofit/>
          </a:bodyPr>
          <a:lstStyle/>
          <a:p>
            <a:r>
              <a:rPr lang="fr-FR" sz="3200" dirty="0" err="1" smtClean="0">
                <a:solidFill>
                  <a:srgbClr val="FF0000"/>
                </a:solidFill>
              </a:rPr>
              <a:t>Tiva</a:t>
            </a:r>
            <a:r>
              <a:rPr lang="fr-FR" sz="3200" dirty="0" smtClean="0">
                <a:solidFill>
                  <a:srgbClr val="FF0000"/>
                </a:solidFill>
              </a:rPr>
              <a:t> C </a:t>
            </a:r>
            <a:r>
              <a:rPr lang="fr-FR" sz="3200" dirty="0" err="1" smtClean="0">
                <a:solidFill>
                  <a:srgbClr val="FF0000"/>
                </a:solidFill>
              </a:rPr>
              <a:t>Series</a:t>
            </a:r>
            <a:r>
              <a:rPr lang="fr-FR" sz="3200" dirty="0" smtClean="0">
                <a:solidFill>
                  <a:srgbClr val="FF0000"/>
                </a:solidFill>
              </a:rPr>
              <a:t> </a:t>
            </a:r>
            <a:r>
              <a:rPr lang="fr-FR" sz="3200" dirty="0" err="1" smtClean="0">
                <a:solidFill>
                  <a:srgbClr val="FF0000"/>
                </a:solidFill>
              </a:rPr>
              <a:t>Clock</a:t>
            </a:r>
            <a:r>
              <a:rPr lang="fr-FR" sz="3200" dirty="0" smtClean="0">
                <a:solidFill>
                  <a:srgbClr val="FF0000"/>
                </a:solidFill>
              </a:rPr>
              <a:t> </a:t>
            </a:r>
            <a:r>
              <a:rPr lang="fr-FR" sz="3200" dirty="0" err="1" smtClean="0">
                <a:solidFill>
                  <a:srgbClr val="FF0000"/>
                </a:solidFill>
              </a:rPr>
              <a:t>Tree</a:t>
            </a:r>
            <a:endParaRPr lang="en-US" sz="3200" dirty="0" smtClean="0">
              <a:solidFill>
                <a:srgbClr val="FF0000"/>
              </a:solidFill>
            </a:endParaRPr>
          </a:p>
        </p:txBody>
      </p:sp>
      <p:sp>
        <p:nvSpPr>
          <p:cNvPr id="30726" name="Text Box 6"/>
          <p:cNvSpPr txBox="1">
            <a:spLocks noChangeArrowheads="1"/>
          </p:cNvSpPr>
          <p:nvPr/>
        </p:nvSpPr>
        <p:spPr bwMode="auto">
          <a:xfrm>
            <a:off x="1143000" y="5715000"/>
            <a:ext cx="3292475" cy="325438"/>
          </a:xfrm>
          <a:prstGeom prst="rect">
            <a:avLst/>
          </a:prstGeom>
          <a:noFill/>
          <a:ln w="57150" algn="ctr">
            <a:noFill/>
            <a:miter lim="800000"/>
            <a:headEnd/>
            <a:tailEnd/>
          </a:ln>
          <a:effectLst>
            <a:prstShdw prst="shdw17" dist="17961" dir="2700000">
              <a:schemeClr val="accent1">
                <a:gamma/>
                <a:shade val="60000"/>
                <a:invGamma/>
              </a:schemeClr>
            </a:prstShdw>
          </a:effectLst>
        </p:spPr>
        <p:txBody>
          <a:bodyPr wrap="none">
            <a:spAutoFit/>
          </a:bodyPr>
          <a:lstStyle/>
          <a:p>
            <a:pPr marL="342900" indent="-342900">
              <a:buFont typeface="Wingdings" pitchFamily="2" charset="2"/>
              <a:buNone/>
              <a:defRPr/>
            </a:pPr>
            <a:r>
              <a:rPr lang="en-US" sz="1400"/>
              <a:t>driverLib API  SysCtlClockSet() selects:</a:t>
            </a:r>
          </a:p>
        </p:txBody>
      </p:sp>
      <p:sp>
        <p:nvSpPr>
          <p:cNvPr id="30727" name="Text Box 7"/>
          <p:cNvSpPr txBox="1">
            <a:spLocks noChangeArrowheads="1"/>
          </p:cNvSpPr>
          <p:nvPr/>
        </p:nvSpPr>
        <p:spPr bwMode="auto">
          <a:xfrm>
            <a:off x="4556740" y="5720470"/>
            <a:ext cx="2529860" cy="1021883"/>
          </a:xfrm>
          <a:prstGeom prst="rect">
            <a:avLst/>
          </a:prstGeom>
          <a:noFill/>
          <a:ln w="57150" algn="ctr">
            <a:noFill/>
            <a:miter lim="800000"/>
            <a:headEnd/>
            <a:tailEnd/>
          </a:ln>
          <a:effectLst>
            <a:prstShdw prst="shdw17" dist="17961" dir="2700000">
              <a:schemeClr val="accent1">
                <a:gamma/>
                <a:shade val="60000"/>
                <a:invGamma/>
              </a:schemeClr>
            </a:prstShdw>
          </a:effectLst>
        </p:spPr>
        <p:txBody>
          <a:bodyPr wrap="none">
            <a:spAutoFit/>
          </a:bodyPr>
          <a:lstStyle/>
          <a:p>
            <a:pPr marL="342900" indent="-342900" algn="l">
              <a:lnSpc>
                <a:spcPct val="70000"/>
              </a:lnSpc>
              <a:buClr>
                <a:schemeClr val="tx2"/>
              </a:buClr>
              <a:buSzPct val="75000"/>
              <a:buFont typeface="Wingdings" pitchFamily="2" charset="2"/>
              <a:buChar char="u"/>
              <a:defRPr/>
            </a:pPr>
            <a:r>
              <a:rPr lang="en-US" sz="1400" b="0" dirty="0"/>
              <a:t>SYSDIV divider setting</a:t>
            </a:r>
          </a:p>
          <a:p>
            <a:pPr marL="342900" indent="-342900" algn="l">
              <a:lnSpc>
                <a:spcPct val="70000"/>
              </a:lnSpc>
              <a:buClr>
                <a:schemeClr val="tx2"/>
              </a:buClr>
              <a:buSzPct val="75000"/>
              <a:buFont typeface="Wingdings" pitchFamily="2" charset="2"/>
              <a:buChar char="u"/>
              <a:defRPr/>
            </a:pPr>
            <a:r>
              <a:rPr lang="en-US" sz="1400" b="0" dirty="0"/>
              <a:t>OSC or PLL</a:t>
            </a:r>
          </a:p>
          <a:p>
            <a:pPr marL="342900" indent="-342900" algn="l">
              <a:lnSpc>
                <a:spcPct val="70000"/>
              </a:lnSpc>
              <a:buClr>
                <a:schemeClr val="tx2"/>
              </a:buClr>
              <a:buSzPct val="75000"/>
              <a:buFont typeface="Wingdings" pitchFamily="2" charset="2"/>
              <a:buChar char="u"/>
              <a:defRPr/>
            </a:pPr>
            <a:r>
              <a:rPr lang="en-US" sz="1400" b="0" dirty="0"/>
              <a:t>Main or Internal oscillator</a:t>
            </a:r>
          </a:p>
          <a:p>
            <a:pPr marL="342900" indent="-342900" algn="l">
              <a:lnSpc>
                <a:spcPct val="70000"/>
              </a:lnSpc>
              <a:buClr>
                <a:schemeClr val="tx2"/>
              </a:buClr>
              <a:buSzPct val="75000"/>
              <a:buFont typeface="Wingdings" pitchFamily="2" charset="2"/>
              <a:buChar char="u"/>
              <a:defRPr/>
            </a:pPr>
            <a:r>
              <a:rPr lang="en-US" sz="1400" b="0" dirty="0"/>
              <a:t>Crystal frequency</a:t>
            </a:r>
          </a:p>
        </p:txBody>
      </p:sp>
      <p:sp>
        <p:nvSpPr>
          <p:cNvPr id="8" name="Leading Question"/>
          <p:cNvSpPr txBox="1"/>
          <p:nvPr/>
        </p:nvSpPr>
        <p:spPr>
          <a:xfrm>
            <a:off x="8259680" y="6562045"/>
            <a:ext cx="561051"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GPIO</a:t>
            </a:r>
            <a:r>
              <a:rPr lang="en-US" sz="1600" b="0" dirty="0" smtClean="0">
                <a:solidFill>
                  <a:srgbClr val="000000"/>
                </a:solidFill>
                <a:effectLst/>
                <a:latin typeface="Arial Narrow"/>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304800" y="1143000"/>
            <a:ext cx="8458200" cy="3581400"/>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44034" name="Title 1"/>
          <p:cNvSpPr>
            <a:spLocks noGrp="1"/>
          </p:cNvSpPr>
          <p:nvPr>
            <p:ph type="title"/>
          </p:nvPr>
        </p:nvSpPr>
        <p:spPr/>
        <p:txBody>
          <a:bodyPr/>
          <a:lstStyle/>
          <a:p>
            <a:pPr eaLnBrk="1" hangingPunct="1"/>
            <a:r>
              <a:rPr lang="en-US" dirty="0" smtClean="0">
                <a:solidFill>
                  <a:srgbClr val="FF0000"/>
                </a:solidFill>
              </a:rPr>
              <a:t>General Purpose IO</a:t>
            </a:r>
          </a:p>
        </p:txBody>
      </p:sp>
      <p:sp>
        <p:nvSpPr>
          <p:cNvPr id="44035" name="Content Placeholder 2"/>
          <p:cNvSpPr>
            <a:spLocks noGrp="1"/>
          </p:cNvSpPr>
          <p:nvPr>
            <p:ph idx="1"/>
          </p:nvPr>
        </p:nvSpPr>
        <p:spPr>
          <a:xfrm>
            <a:off x="0" y="1219200"/>
            <a:ext cx="8610600" cy="2514600"/>
          </a:xfrm>
        </p:spPr>
        <p:txBody>
          <a:bodyPr>
            <a:noAutofit/>
          </a:bodyPr>
          <a:lstStyle/>
          <a:p>
            <a:pPr lvl="1">
              <a:lnSpc>
                <a:spcPct val="90000"/>
              </a:lnSpc>
            </a:pPr>
            <a:r>
              <a:rPr lang="en-US" sz="2000" dirty="0" smtClean="0">
                <a:cs typeface="Times New Roman" pitchFamily="18" charset="0"/>
              </a:rPr>
              <a:t>Any GPIO can be an interrupt:</a:t>
            </a:r>
          </a:p>
          <a:p>
            <a:pPr lvl="2">
              <a:lnSpc>
                <a:spcPct val="90000"/>
              </a:lnSpc>
            </a:pPr>
            <a:r>
              <a:rPr lang="en-US" sz="1600" b="0" dirty="0" smtClean="0">
                <a:cs typeface="Times New Roman" pitchFamily="18" charset="0"/>
              </a:rPr>
              <a:t>Edge-triggered on rising, falling or both</a:t>
            </a:r>
          </a:p>
          <a:p>
            <a:pPr lvl="2">
              <a:lnSpc>
                <a:spcPct val="90000"/>
              </a:lnSpc>
            </a:pPr>
            <a:r>
              <a:rPr lang="en-US" sz="1600" b="0" dirty="0" smtClean="0">
                <a:cs typeface="Times New Roman" pitchFamily="18" charset="0"/>
              </a:rPr>
              <a:t>Level-sensitive on high or low values</a:t>
            </a:r>
          </a:p>
          <a:p>
            <a:pPr lvl="1">
              <a:lnSpc>
                <a:spcPct val="90000"/>
              </a:lnSpc>
            </a:pPr>
            <a:r>
              <a:rPr lang="en-US" sz="2000" dirty="0" smtClean="0">
                <a:cs typeface="Times New Roman" pitchFamily="18" charset="0"/>
              </a:rPr>
              <a:t>Can directly initiate an ADC sample sequence or µDMA transfer</a:t>
            </a:r>
          </a:p>
          <a:p>
            <a:pPr lvl="1">
              <a:lnSpc>
                <a:spcPct val="90000"/>
              </a:lnSpc>
            </a:pPr>
            <a:r>
              <a:rPr lang="en-US" sz="2000" dirty="0" smtClean="0">
                <a:cs typeface="Times New Roman" pitchFamily="18" charset="0"/>
              </a:rPr>
              <a:t>Toggle rate up to the CPU clock speed on the Advanced </a:t>
            </a:r>
            <a:br>
              <a:rPr lang="en-US" sz="2000" dirty="0" smtClean="0">
                <a:cs typeface="Times New Roman" pitchFamily="18" charset="0"/>
              </a:rPr>
            </a:br>
            <a:r>
              <a:rPr lang="en-US" sz="2000" dirty="0" smtClean="0">
                <a:cs typeface="Times New Roman" pitchFamily="18" charset="0"/>
              </a:rPr>
              <a:t>High-Performance Bus. ½ CPU clock speed on the Standard.</a:t>
            </a:r>
          </a:p>
          <a:p>
            <a:pPr lvl="1">
              <a:lnSpc>
                <a:spcPct val="90000"/>
              </a:lnSpc>
            </a:pPr>
            <a:r>
              <a:rPr lang="en-US" sz="2000" dirty="0" smtClean="0">
                <a:cs typeface="Times New Roman" pitchFamily="18" charset="0"/>
              </a:rPr>
              <a:t>5V tolerant in input configuration</a:t>
            </a:r>
          </a:p>
          <a:p>
            <a:pPr lvl="1">
              <a:lnSpc>
                <a:spcPct val="90000"/>
              </a:lnSpc>
            </a:pPr>
            <a:r>
              <a:rPr lang="en-US" sz="2000" dirty="0" smtClean="0">
                <a:cs typeface="Times New Roman" pitchFamily="18" charset="0"/>
              </a:rPr>
              <a:t>Programmable Drive Strength (2, 4</a:t>
            </a:r>
            <a:r>
              <a:rPr lang="en-US" sz="2000" smtClean="0">
                <a:cs typeface="Times New Roman" pitchFamily="18" charset="0"/>
              </a:rPr>
              <a:t>, 8mA or 8mA </a:t>
            </a:r>
            <a:r>
              <a:rPr lang="en-US" sz="2000" dirty="0" smtClean="0">
                <a:cs typeface="Times New Roman" pitchFamily="18" charset="0"/>
              </a:rPr>
              <a:t>with slew rate control)</a:t>
            </a:r>
          </a:p>
          <a:p>
            <a:pPr lvl="1">
              <a:lnSpc>
                <a:spcPct val="90000"/>
              </a:lnSpc>
            </a:pPr>
            <a:r>
              <a:rPr lang="en-US" sz="2000" dirty="0" smtClean="0">
                <a:cs typeface="Times New Roman" pitchFamily="18" charset="0"/>
              </a:rPr>
              <a:t>Programmable weak pull-up, pull-down, and open drain</a:t>
            </a:r>
          </a:p>
          <a:p>
            <a:pPr lvl="1">
              <a:lnSpc>
                <a:spcPct val="90000"/>
              </a:lnSpc>
            </a:pPr>
            <a:r>
              <a:rPr lang="en-US" sz="2000" dirty="0" smtClean="0">
                <a:cs typeface="Times New Roman" pitchFamily="18" charset="0"/>
              </a:rPr>
              <a:t>Pin state can be retained during Hibernation mode</a:t>
            </a:r>
          </a:p>
        </p:txBody>
      </p:sp>
      <p:sp>
        <p:nvSpPr>
          <p:cNvPr id="6" name="Left-Right Arrow 5"/>
          <p:cNvSpPr/>
          <p:nvPr/>
        </p:nvSpPr>
        <p:spPr bwMode="auto">
          <a:xfrm>
            <a:off x="3429000" y="4800600"/>
            <a:ext cx="2057400" cy="1219200"/>
          </a:xfrm>
          <a:prstGeom prst="leftRightArrow">
            <a:avLst/>
          </a:prstGeom>
          <a:solidFill>
            <a:schemeClr val="tx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8" name="Leading Question"/>
          <p:cNvSpPr txBox="1"/>
          <p:nvPr/>
        </p:nvSpPr>
        <p:spPr>
          <a:xfrm>
            <a:off x="7630790" y="6562045"/>
            <a:ext cx="1189941"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Pin Mux Utility</a:t>
            </a:r>
            <a:r>
              <a:rPr lang="en-US" sz="1600" b="0" dirty="0" smtClean="0">
                <a:solidFill>
                  <a:srgbClr val="000000"/>
                </a:solidFill>
                <a:effectLst/>
                <a:latin typeface="Arial Narrow"/>
              </a:rPr>
              <a:t>...</a:t>
            </a:r>
          </a:p>
        </p:txBody>
      </p:sp>
    </p:spTree>
    <p:extLst>
      <p:ext uri="{BB962C8B-B14F-4D97-AF65-F5344CB8AC3E}">
        <p14:creationId xmlns:p14="http://schemas.microsoft.com/office/powerpoint/2010/main" val="55968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dirty="0" smtClean="0">
                <a:solidFill>
                  <a:srgbClr val="FF0000"/>
                </a:solidFill>
              </a:rPr>
              <a:t>Pin Mux Utility</a:t>
            </a:r>
          </a:p>
        </p:txBody>
      </p:sp>
      <p:sp>
        <p:nvSpPr>
          <p:cNvPr id="8" name="Leading Question"/>
          <p:cNvSpPr txBox="1"/>
          <p:nvPr/>
        </p:nvSpPr>
        <p:spPr>
          <a:xfrm>
            <a:off x="8056098" y="6562045"/>
            <a:ext cx="764633"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Masking</a:t>
            </a:r>
            <a:r>
              <a:rPr lang="en-US" sz="1600" b="0" dirty="0" smtClean="0">
                <a:solidFill>
                  <a:srgbClr val="000000"/>
                </a:solidFill>
                <a:effectLst/>
                <a:latin typeface="Arial Narrow"/>
              </a:rPr>
              <a: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1500664"/>
            <a:ext cx="6035133" cy="4540192"/>
          </a:xfrm>
        </p:spPr>
      </p:pic>
      <p:sp>
        <p:nvSpPr>
          <p:cNvPr id="9" name="TextBox 8"/>
          <p:cNvSpPr txBox="1"/>
          <p:nvPr/>
        </p:nvSpPr>
        <p:spPr>
          <a:xfrm>
            <a:off x="76200" y="762000"/>
            <a:ext cx="8926033" cy="738664"/>
          </a:xfrm>
          <a:prstGeom prst="rect">
            <a:avLst/>
          </a:prstGeom>
          <a:noFill/>
        </p:spPr>
        <p:txBody>
          <a:bodyPr wrap="none" rtlCol="0" anchor="ctr" anchorCtr="0">
            <a:spAutoFit/>
          </a:bodyPr>
          <a:lstStyle/>
          <a:p>
            <a:pPr marL="342900" indent="-342900" algn="l">
              <a:buClr>
                <a:schemeClr val="tx2"/>
              </a:buClr>
              <a:buSzPct val="75000"/>
              <a:buFont typeface="Wingdings"/>
              <a:buChar char=""/>
            </a:pPr>
            <a:r>
              <a:rPr lang="en-US" b="0" dirty="0" smtClean="0">
                <a:solidFill>
                  <a:schemeClr val="dk1"/>
                </a:solidFill>
                <a:effectLst/>
              </a:rPr>
              <a:t>Allows the user to graphically configure the device pin-out</a:t>
            </a:r>
          </a:p>
          <a:p>
            <a:pPr marL="342900" indent="-342900" algn="l">
              <a:buClr>
                <a:schemeClr val="tx2"/>
              </a:buClr>
              <a:buSzPct val="75000"/>
              <a:buFont typeface="Wingdings"/>
              <a:buChar char=""/>
            </a:pPr>
            <a:r>
              <a:rPr lang="en-US" b="0" dirty="0" smtClean="0">
                <a:solidFill>
                  <a:schemeClr val="dk1"/>
                </a:solidFill>
              </a:rPr>
              <a:t>Generates source and header files for use with any of the supported IDE’s</a:t>
            </a:r>
            <a:endParaRPr lang="en-US" b="0" dirty="0" smtClean="0">
              <a:solidFill>
                <a:schemeClr val="dk1"/>
              </a:solidFill>
              <a:effectLst/>
            </a:endParaRPr>
          </a:p>
        </p:txBody>
      </p:sp>
      <p:sp>
        <p:nvSpPr>
          <p:cNvPr id="10" name="TextBox 9"/>
          <p:cNvSpPr txBox="1"/>
          <p:nvPr/>
        </p:nvSpPr>
        <p:spPr>
          <a:xfrm>
            <a:off x="2059551" y="6248400"/>
            <a:ext cx="4569008" cy="338554"/>
          </a:xfrm>
          <a:prstGeom prst="rect">
            <a:avLst/>
          </a:prstGeom>
          <a:noFill/>
        </p:spPr>
        <p:txBody>
          <a:bodyPr wrap="none" rtlCol="0" anchor="ctr" anchorCtr="0">
            <a:spAutoFit/>
          </a:bodyPr>
          <a:lstStyle/>
          <a:p>
            <a:r>
              <a:rPr lang="en-US" dirty="0">
                <a:solidFill>
                  <a:schemeClr val="dk1"/>
                </a:solidFill>
              </a:rPr>
              <a:t>http://</a:t>
            </a:r>
            <a:r>
              <a:rPr lang="en-US" dirty="0" smtClean="0">
                <a:solidFill>
                  <a:schemeClr val="dk1"/>
                </a:solidFill>
              </a:rPr>
              <a:t>www.ti.com/tool/tm4c_pinmux</a:t>
            </a:r>
            <a:endParaRPr lang="en-US" dirty="0" smtClean="0">
              <a:solidFill>
                <a:schemeClr val="dk1"/>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6"/>
          <p:cNvGrpSpPr>
            <a:grpSpLocks/>
          </p:cNvGrpSpPr>
          <p:nvPr/>
        </p:nvGrpSpPr>
        <p:grpSpPr bwMode="auto">
          <a:xfrm>
            <a:off x="5049838" y="3606800"/>
            <a:ext cx="3430587" cy="577850"/>
            <a:chOff x="4668203" y="4235116"/>
            <a:chExt cx="3431903" cy="577515"/>
          </a:xfrm>
        </p:grpSpPr>
        <p:sp>
          <p:nvSpPr>
            <p:cNvPr id="23" name="Rectangle 22"/>
            <p:cNvSpPr/>
            <p:nvPr/>
          </p:nvSpPr>
          <p:spPr>
            <a:xfrm>
              <a:off x="5916457" y="4412813"/>
              <a:ext cx="219159" cy="31414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24" name="Rectangle 23"/>
            <p:cNvSpPr/>
            <p:nvPr/>
          </p:nvSpPr>
          <p:spPr>
            <a:xfrm>
              <a:off x="6135616" y="4412813"/>
              <a:ext cx="219159" cy="31414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25" name="Rectangle 24"/>
            <p:cNvSpPr/>
            <p:nvPr/>
          </p:nvSpPr>
          <p:spPr>
            <a:xfrm>
              <a:off x="6351599" y="4412813"/>
              <a:ext cx="219159" cy="31414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1</a:t>
              </a:r>
            </a:p>
          </p:txBody>
        </p:sp>
        <p:sp>
          <p:nvSpPr>
            <p:cNvPr id="26" name="Rectangle 25"/>
            <p:cNvSpPr/>
            <p:nvPr/>
          </p:nvSpPr>
          <p:spPr>
            <a:xfrm>
              <a:off x="6570758" y="4412813"/>
              <a:ext cx="219159" cy="31414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27" name="Rectangle 26"/>
            <p:cNvSpPr/>
            <p:nvPr/>
          </p:nvSpPr>
          <p:spPr>
            <a:xfrm>
              <a:off x="6785152" y="4412813"/>
              <a:ext cx="219159" cy="31414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28" name="Rectangle 27"/>
            <p:cNvSpPr/>
            <p:nvPr/>
          </p:nvSpPr>
          <p:spPr>
            <a:xfrm>
              <a:off x="7004311" y="4412813"/>
              <a:ext cx="219159" cy="31414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1</a:t>
              </a:r>
            </a:p>
          </p:txBody>
        </p:sp>
        <p:sp>
          <p:nvSpPr>
            <p:cNvPr id="29" name="Rectangle 28"/>
            <p:cNvSpPr/>
            <p:nvPr/>
          </p:nvSpPr>
          <p:spPr>
            <a:xfrm>
              <a:off x="7220294" y="4412813"/>
              <a:ext cx="219159" cy="31414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1</a:t>
              </a:r>
            </a:p>
          </p:txBody>
        </p:sp>
        <p:sp>
          <p:nvSpPr>
            <p:cNvPr id="30" name="Rectangle 29"/>
            <p:cNvSpPr/>
            <p:nvPr/>
          </p:nvSpPr>
          <p:spPr>
            <a:xfrm>
              <a:off x="7439453" y="4412813"/>
              <a:ext cx="219159" cy="31414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39" name="Rectangle 38"/>
            <p:cNvSpPr/>
            <p:nvPr/>
          </p:nvSpPr>
          <p:spPr>
            <a:xfrm>
              <a:off x="7661788" y="4412813"/>
              <a:ext cx="219159" cy="31414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40" name="Rectangle 39"/>
            <p:cNvSpPr/>
            <p:nvPr/>
          </p:nvSpPr>
          <p:spPr>
            <a:xfrm>
              <a:off x="7880947" y="4412813"/>
              <a:ext cx="219159" cy="31414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41" name="Rectangle 40"/>
            <p:cNvSpPr/>
            <p:nvPr/>
          </p:nvSpPr>
          <p:spPr>
            <a:xfrm>
              <a:off x="5702061" y="4412813"/>
              <a:ext cx="219159" cy="31414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42" name="Rectangle 41"/>
            <p:cNvSpPr/>
            <p:nvPr/>
          </p:nvSpPr>
          <p:spPr>
            <a:xfrm>
              <a:off x="5479726" y="4412813"/>
              <a:ext cx="219159" cy="31414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43" name="Rectangle 42"/>
            <p:cNvSpPr/>
            <p:nvPr/>
          </p:nvSpPr>
          <p:spPr>
            <a:xfrm>
              <a:off x="5257391" y="4412813"/>
              <a:ext cx="219159" cy="31414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44" name="Rectangle 43"/>
            <p:cNvSpPr/>
            <p:nvPr/>
          </p:nvSpPr>
          <p:spPr>
            <a:xfrm rot="629490">
              <a:off x="4668203" y="4235116"/>
              <a:ext cx="713060" cy="577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118" name="TextBox 45"/>
            <p:cNvSpPr txBox="1">
              <a:spLocks noChangeArrowheads="1"/>
            </p:cNvSpPr>
            <p:nvPr/>
          </p:nvSpPr>
          <p:spPr bwMode="auto">
            <a:xfrm>
              <a:off x="4976257" y="4331373"/>
              <a:ext cx="529389" cy="369332"/>
            </a:xfrm>
            <a:prstGeom prst="rect">
              <a:avLst/>
            </a:prstGeom>
            <a:noFill/>
            <a:ln w="9525">
              <a:noFill/>
              <a:miter lim="800000"/>
              <a:headEnd/>
              <a:tailEnd/>
            </a:ln>
          </p:spPr>
          <p:txBody>
            <a:bodyPr>
              <a:spAutoFit/>
            </a:bodyPr>
            <a:lstStyle/>
            <a:p>
              <a:r>
                <a:rPr lang="en-US"/>
                <a:t>…</a:t>
              </a:r>
            </a:p>
          </p:txBody>
        </p:sp>
      </p:grpSp>
      <p:sp>
        <p:nvSpPr>
          <p:cNvPr id="45059" name="Title 1"/>
          <p:cNvSpPr>
            <a:spLocks noGrp="1"/>
          </p:cNvSpPr>
          <p:nvPr>
            <p:ph type="title"/>
          </p:nvPr>
        </p:nvSpPr>
        <p:spPr/>
        <p:txBody>
          <a:bodyPr/>
          <a:lstStyle/>
          <a:p>
            <a:pPr eaLnBrk="1" hangingPunct="1"/>
            <a:r>
              <a:rPr lang="en-US" dirty="0" smtClean="0">
                <a:solidFill>
                  <a:srgbClr val="FF0000"/>
                </a:solidFill>
              </a:rPr>
              <a:t>GPIO Address Masking</a:t>
            </a:r>
          </a:p>
        </p:txBody>
      </p:sp>
      <p:sp>
        <p:nvSpPr>
          <p:cNvPr id="45061" name="TextBox 4"/>
          <p:cNvSpPr txBox="1">
            <a:spLocks noChangeArrowheads="1"/>
          </p:cNvSpPr>
          <p:nvPr/>
        </p:nvSpPr>
        <p:spPr bwMode="auto">
          <a:xfrm>
            <a:off x="400050" y="2162175"/>
            <a:ext cx="5553075" cy="437043"/>
          </a:xfrm>
          <a:prstGeom prst="rect">
            <a:avLst/>
          </a:prstGeom>
          <a:noFill/>
          <a:ln w="9525">
            <a:noFill/>
            <a:miter lim="800000"/>
            <a:headEnd/>
            <a:tailEnd/>
          </a:ln>
        </p:spPr>
        <p:txBody>
          <a:bodyPr>
            <a:spAutoFit/>
          </a:bodyPr>
          <a:lstStyle/>
          <a:p>
            <a:r>
              <a:rPr lang="en-US" sz="1400" b="0" dirty="0"/>
              <a:t>The register we want to change is GPIO Port D (0x4005.8000</a:t>
            </a:r>
            <a:r>
              <a:rPr lang="en-US" sz="1400" b="0" dirty="0" smtClean="0"/>
              <a:t>)</a:t>
            </a:r>
            <a:br>
              <a:rPr lang="en-US" sz="1400" b="0" dirty="0" smtClean="0"/>
            </a:br>
            <a:r>
              <a:rPr lang="en-US" sz="1400" b="0" dirty="0" smtClean="0"/>
              <a:t>Current contents of the register is: </a:t>
            </a:r>
            <a:endParaRPr lang="en-US" sz="1400" b="0" dirty="0"/>
          </a:p>
        </p:txBody>
      </p:sp>
      <p:sp>
        <p:nvSpPr>
          <p:cNvPr id="6" name="Rectangle 5"/>
          <p:cNvSpPr/>
          <p:nvPr/>
        </p:nvSpPr>
        <p:spPr>
          <a:xfrm>
            <a:off x="6257925" y="2197100"/>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7" name="Rectangle 6"/>
          <p:cNvSpPr/>
          <p:nvPr/>
        </p:nvSpPr>
        <p:spPr>
          <a:xfrm>
            <a:off x="6477000" y="2197100"/>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8" name="Rectangle 7"/>
          <p:cNvSpPr/>
          <p:nvPr/>
        </p:nvSpPr>
        <p:spPr>
          <a:xfrm>
            <a:off x="6692900" y="2197100"/>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9" name="Rectangle 8"/>
          <p:cNvSpPr/>
          <p:nvPr/>
        </p:nvSpPr>
        <p:spPr>
          <a:xfrm>
            <a:off x="6911975" y="2197100"/>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1</a:t>
            </a:r>
          </a:p>
        </p:txBody>
      </p:sp>
      <p:sp>
        <p:nvSpPr>
          <p:cNvPr id="10" name="Rectangle 9"/>
          <p:cNvSpPr/>
          <p:nvPr/>
        </p:nvSpPr>
        <p:spPr>
          <a:xfrm>
            <a:off x="7126288" y="2197100"/>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1</a:t>
            </a:r>
          </a:p>
        </p:txBody>
      </p:sp>
      <p:sp>
        <p:nvSpPr>
          <p:cNvPr id="11" name="Rectangle 10"/>
          <p:cNvSpPr/>
          <p:nvPr/>
        </p:nvSpPr>
        <p:spPr>
          <a:xfrm>
            <a:off x="7345363" y="2197100"/>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1</a:t>
            </a:r>
          </a:p>
        </p:txBody>
      </p:sp>
      <p:sp>
        <p:nvSpPr>
          <p:cNvPr id="12" name="Rectangle 11"/>
          <p:cNvSpPr/>
          <p:nvPr/>
        </p:nvSpPr>
        <p:spPr>
          <a:xfrm>
            <a:off x="7562850" y="2197100"/>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13" name="Rectangle 12"/>
          <p:cNvSpPr/>
          <p:nvPr/>
        </p:nvSpPr>
        <p:spPr>
          <a:xfrm>
            <a:off x="7781925" y="2197100"/>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1</a:t>
            </a:r>
          </a:p>
        </p:txBody>
      </p:sp>
      <p:sp>
        <p:nvSpPr>
          <p:cNvPr id="45070" name="TextBox 13"/>
          <p:cNvSpPr txBox="1">
            <a:spLocks noChangeArrowheads="1"/>
          </p:cNvSpPr>
          <p:nvPr/>
        </p:nvSpPr>
        <p:spPr bwMode="auto">
          <a:xfrm>
            <a:off x="400050" y="3619500"/>
            <a:ext cx="4611688" cy="609398"/>
          </a:xfrm>
          <a:prstGeom prst="rect">
            <a:avLst/>
          </a:prstGeom>
          <a:noFill/>
          <a:ln w="9525">
            <a:noFill/>
            <a:miter lim="800000"/>
            <a:headEnd/>
            <a:tailEnd/>
          </a:ln>
        </p:spPr>
        <p:txBody>
          <a:bodyPr>
            <a:spAutoFit/>
          </a:bodyPr>
          <a:lstStyle/>
          <a:p>
            <a:r>
              <a:rPr lang="en-US" sz="1400" b="0" dirty="0"/>
              <a:t>Instead of writing to GPIO Port D directly, write to 0x4005.8098.  Bits 9:2 (shown here) become a bit-mask for the value you write.</a:t>
            </a:r>
          </a:p>
        </p:txBody>
      </p:sp>
      <p:sp>
        <p:nvSpPr>
          <p:cNvPr id="15" name="Rectangle 14"/>
          <p:cNvSpPr/>
          <p:nvPr/>
        </p:nvSpPr>
        <p:spPr>
          <a:xfrm>
            <a:off x="6302375" y="4595813"/>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16" name="Rectangle 15"/>
          <p:cNvSpPr/>
          <p:nvPr/>
        </p:nvSpPr>
        <p:spPr>
          <a:xfrm>
            <a:off x="6521450" y="4595813"/>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17" name="Rectangle 16"/>
          <p:cNvSpPr/>
          <p:nvPr/>
        </p:nvSpPr>
        <p:spPr>
          <a:xfrm>
            <a:off x="6737350" y="4595813"/>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solidFill>
                  <a:srgbClr val="FF0000"/>
                </a:solidFill>
              </a:rPr>
              <a:t>1</a:t>
            </a:r>
          </a:p>
        </p:txBody>
      </p:sp>
      <p:sp>
        <p:nvSpPr>
          <p:cNvPr id="18" name="Rectangle 17"/>
          <p:cNvSpPr/>
          <p:nvPr/>
        </p:nvSpPr>
        <p:spPr>
          <a:xfrm>
            <a:off x="6956425" y="4595813"/>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1</a:t>
            </a:r>
          </a:p>
        </p:txBody>
      </p:sp>
      <p:sp>
        <p:nvSpPr>
          <p:cNvPr id="19" name="Rectangle 18"/>
          <p:cNvSpPr/>
          <p:nvPr/>
        </p:nvSpPr>
        <p:spPr>
          <a:xfrm>
            <a:off x="7170738" y="4595813"/>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1</a:t>
            </a:r>
          </a:p>
        </p:txBody>
      </p:sp>
      <p:sp>
        <p:nvSpPr>
          <p:cNvPr id="20" name="Rectangle 19"/>
          <p:cNvSpPr/>
          <p:nvPr/>
        </p:nvSpPr>
        <p:spPr>
          <a:xfrm>
            <a:off x="7389813" y="4595813"/>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solidFill>
                  <a:srgbClr val="FF0000"/>
                </a:solidFill>
              </a:rPr>
              <a:t>0</a:t>
            </a:r>
          </a:p>
        </p:txBody>
      </p:sp>
      <p:sp>
        <p:nvSpPr>
          <p:cNvPr id="21" name="Rectangle 20"/>
          <p:cNvSpPr/>
          <p:nvPr/>
        </p:nvSpPr>
        <p:spPr>
          <a:xfrm>
            <a:off x="7607300" y="4595813"/>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solidFill>
                  <a:srgbClr val="FF0000"/>
                </a:solidFill>
              </a:rPr>
              <a:t>1</a:t>
            </a:r>
          </a:p>
        </p:txBody>
      </p:sp>
      <p:sp>
        <p:nvSpPr>
          <p:cNvPr id="22" name="Rectangle 21"/>
          <p:cNvSpPr/>
          <p:nvPr/>
        </p:nvSpPr>
        <p:spPr>
          <a:xfrm>
            <a:off x="7826375" y="4595813"/>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1</a:t>
            </a:r>
          </a:p>
        </p:txBody>
      </p:sp>
      <p:sp>
        <p:nvSpPr>
          <p:cNvPr id="31" name="Rectangle 30"/>
          <p:cNvSpPr/>
          <p:nvPr/>
        </p:nvSpPr>
        <p:spPr>
          <a:xfrm>
            <a:off x="6294438" y="2976563"/>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1</a:t>
            </a:r>
          </a:p>
        </p:txBody>
      </p:sp>
      <p:sp>
        <p:nvSpPr>
          <p:cNvPr id="32" name="Rectangle 31"/>
          <p:cNvSpPr/>
          <p:nvPr/>
        </p:nvSpPr>
        <p:spPr>
          <a:xfrm>
            <a:off x="6513513" y="2976563"/>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1</a:t>
            </a:r>
          </a:p>
        </p:txBody>
      </p:sp>
      <p:sp>
        <p:nvSpPr>
          <p:cNvPr id="33" name="Rectangle 32"/>
          <p:cNvSpPr/>
          <p:nvPr/>
        </p:nvSpPr>
        <p:spPr>
          <a:xfrm>
            <a:off x="6731000" y="2976563"/>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1</a:t>
            </a:r>
          </a:p>
        </p:txBody>
      </p:sp>
      <p:sp>
        <p:nvSpPr>
          <p:cNvPr id="34" name="Rectangle 33"/>
          <p:cNvSpPr/>
          <p:nvPr/>
        </p:nvSpPr>
        <p:spPr>
          <a:xfrm>
            <a:off x="6950075" y="2976563"/>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35" name="Rectangle 34"/>
          <p:cNvSpPr/>
          <p:nvPr/>
        </p:nvSpPr>
        <p:spPr>
          <a:xfrm>
            <a:off x="7164388" y="2976563"/>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1</a:t>
            </a:r>
          </a:p>
        </p:txBody>
      </p:sp>
      <p:sp>
        <p:nvSpPr>
          <p:cNvPr id="36" name="Rectangle 35"/>
          <p:cNvSpPr/>
          <p:nvPr/>
        </p:nvSpPr>
        <p:spPr>
          <a:xfrm>
            <a:off x="7383463" y="2976563"/>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0</a:t>
            </a:r>
          </a:p>
        </p:txBody>
      </p:sp>
      <p:sp>
        <p:nvSpPr>
          <p:cNvPr id="37" name="Rectangle 36"/>
          <p:cNvSpPr/>
          <p:nvPr/>
        </p:nvSpPr>
        <p:spPr>
          <a:xfrm>
            <a:off x="7599363" y="2976563"/>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1</a:t>
            </a:r>
          </a:p>
        </p:txBody>
      </p:sp>
      <p:sp>
        <p:nvSpPr>
          <p:cNvPr id="38" name="Rectangle 37"/>
          <p:cNvSpPr/>
          <p:nvPr/>
        </p:nvSpPr>
        <p:spPr>
          <a:xfrm>
            <a:off x="7818438" y="2976563"/>
            <a:ext cx="219075" cy="3143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1</a:t>
            </a:r>
          </a:p>
        </p:txBody>
      </p:sp>
      <p:sp>
        <p:nvSpPr>
          <p:cNvPr id="45087" name="TextBox 44"/>
          <p:cNvSpPr txBox="1">
            <a:spLocks noChangeArrowheads="1"/>
          </p:cNvSpPr>
          <p:nvPr/>
        </p:nvSpPr>
        <p:spPr bwMode="auto">
          <a:xfrm>
            <a:off x="400050" y="4503738"/>
            <a:ext cx="4351338" cy="437043"/>
          </a:xfrm>
          <a:prstGeom prst="rect">
            <a:avLst/>
          </a:prstGeom>
          <a:noFill/>
          <a:ln w="9525">
            <a:noFill/>
            <a:miter lim="800000"/>
            <a:headEnd/>
            <a:tailEnd/>
          </a:ln>
        </p:spPr>
        <p:txBody>
          <a:bodyPr>
            <a:spAutoFit/>
          </a:bodyPr>
          <a:lstStyle/>
          <a:p>
            <a:r>
              <a:rPr lang="en-US" sz="1400" b="0" dirty="0"/>
              <a:t>Only the bits marked as “1” in the bit-mask are changed.</a:t>
            </a:r>
          </a:p>
        </p:txBody>
      </p:sp>
      <p:cxnSp>
        <p:nvCxnSpPr>
          <p:cNvPr id="49" name="Straight Arrow Connector 48"/>
          <p:cNvCxnSpPr>
            <a:stCxn id="31" idx="2"/>
          </p:cNvCxnSpPr>
          <p:nvPr/>
        </p:nvCxnSpPr>
        <p:spPr>
          <a:xfrm rot="16200000" flipH="1">
            <a:off x="6158707" y="3536156"/>
            <a:ext cx="493712"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2" idx="2"/>
          </p:cNvCxnSpPr>
          <p:nvPr/>
        </p:nvCxnSpPr>
        <p:spPr>
          <a:xfrm rot="16200000" flipH="1">
            <a:off x="6377782" y="3536156"/>
            <a:ext cx="493712"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33" idx="2"/>
          </p:cNvCxnSpPr>
          <p:nvPr/>
        </p:nvCxnSpPr>
        <p:spPr>
          <a:xfrm rot="16200000" flipH="1">
            <a:off x="6594476" y="3536950"/>
            <a:ext cx="493712"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34" idx="2"/>
          </p:cNvCxnSpPr>
          <p:nvPr/>
        </p:nvCxnSpPr>
        <p:spPr>
          <a:xfrm rot="16200000" flipH="1">
            <a:off x="6813551" y="3536950"/>
            <a:ext cx="493712"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35" idx="2"/>
          </p:cNvCxnSpPr>
          <p:nvPr/>
        </p:nvCxnSpPr>
        <p:spPr>
          <a:xfrm rot="16200000" flipH="1">
            <a:off x="7027863" y="3536950"/>
            <a:ext cx="49371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36" idx="2"/>
          </p:cNvCxnSpPr>
          <p:nvPr/>
        </p:nvCxnSpPr>
        <p:spPr>
          <a:xfrm rot="16200000" flipH="1">
            <a:off x="7246938" y="3536950"/>
            <a:ext cx="49371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37" idx="2"/>
          </p:cNvCxnSpPr>
          <p:nvPr/>
        </p:nvCxnSpPr>
        <p:spPr>
          <a:xfrm rot="16200000" flipH="1">
            <a:off x="7463632" y="3536156"/>
            <a:ext cx="493712"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38" idx="2"/>
          </p:cNvCxnSpPr>
          <p:nvPr/>
        </p:nvCxnSpPr>
        <p:spPr>
          <a:xfrm rot="16200000" flipH="1">
            <a:off x="7682707" y="3536156"/>
            <a:ext cx="493712"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17" idx="0"/>
          </p:cNvCxnSpPr>
          <p:nvPr/>
        </p:nvCxnSpPr>
        <p:spPr>
          <a:xfrm rot="16200000" flipH="1">
            <a:off x="6596063" y="4344987"/>
            <a:ext cx="496888" cy="47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endCxn id="21" idx="0"/>
          </p:cNvCxnSpPr>
          <p:nvPr/>
        </p:nvCxnSpPr>
        <p:spPr>
          <a:xfrm rot="16200000" flipH="1">
            <a:off x="7466013" y="4344987"/>
            <a:ext cx="496888" cy="47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endCxn id="20" idx="0"/>
          </p:cNvCxnSpPr>
          <p:nvPr/>
        </p:nvCxnSpPr>
        <p:spPr>
          <a:xfrm rot="16200000" flipH="1">
            <a:off x="7248525" y="4344988"/>
            <a:ext cx="496888" cy="47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099" name="Rectangle 69"/>
          <p:cNvSpPr>
            <a:spLocks noChangeArrowheads="1"/>
          </p:cNvSpPr>
          <p:nvPr/>
        </p:nvSpPr>
        <p:spPr bwMode="auto">
          <a:xfrm>
            <a:off x="6129338" y="1949450"/>
            <a:ext cx="2124075" cy="276225"/>
          </a:xfrm>
          <a:prstGeom prst="rect">
            <a:avLst/>
          </a:prstGeom>
          <a:noFill/>
          <a:ln w="9525">
            <a:noFill/>
            <a:miter lim="800000"/>
            <a:headEnd/>
            <a:tailEnd/>
          </a:ln>
        </p:spPr>
        <p:txBody>
          <a:bodyPr wrap="none">
            <a:spAutoFit/>
          </a:bodyPr>
          <a:lstStyle/>
          <a:p>
            <a:r>
              <a:rPr lang="en-US" sz="1200"/>
              <a:t>GPIO Port D (0x4005.8000)</a:t>
            </a:r>
          </a:p>
        </p:txBody>
      </p:sp>
      <p:sp>
        <p:nvSpPr>
          <p:cNvPr id="45100" name="TextBox 78"/>
          <p:cNvSpPr txBox="1">
            <a:spLocks noChangeArrowheads="1"/>
          </p:cNvSpPr>
          <p:nvPr/>
        </p:nvSpPr>
        <p:spPr bwMode="auto">
          <a:xfrm>
            <a:off x="400050" y="2857500"/>
            <a:ext cx="5010150" cy="264688"/>
          </a:xfrm>
          <a:prstGeom prst="rect">
            <a:avLst/>
          </a:prstGeom>
          <a:noFill/>
          <a:ln w="9525">
            <a:noFill/>
            <a:miter lim="800000"/>
            <a:headEnd/>
            <a:tailEnd/>
          </a:ln>
        </p:spPr>
        <p:txBody>
          <a:bodyPr>
            <a:spAutoFit/>
          </a:bodyPr>
          <a:lstStyle/>
          <a:p>
            <a:r>
              <a:rPr lang="en-US" sz="1400" b="0" dirty="0"/>
              <a:t>The value we will write is 0xEB:</a:t>
            </a:r>
          </a:p>
        </p:txBody>
      </p:sp>
      <p:sp>
        <p:nvSpPr>
          <p:cNvPr id="45101" name="Rectangle 79"/>
          <p:cNvSpPr>
            <a:spLocks noChangeArrowheads="1"/>
          </p:cNvSpPr>
          <p:nvPr/>
        </p:nvSpPr>
        <p:spPr bwMode="auto">
          <a:xfrm>
            <a:off x="6376988" y="2730500"/>
            <a:ext cx="1476375" cy="276225"/>
          </a:xfrm>
          <a:prstGeom prst="rect">
            <a:avLst/>
          </a:prstGeom>
          <a:noFill/>
          <a:ln w="9525">
            <a:noFill/>
            <a:miter lim="800000"/>
            <a:headEnd/>
            <a:tailEnd/>
          </a:ln>
        </p:spPr>
        <p:txBody>
          <a:bodyPr wrap="none">
            <a:spAutoFit/>
          </a:bodyPr>
          <a:lstStyle/>
          <a:p>
            <a:r>
              <a:rPr lang="en-US" sz="1200"/>
              <a:t>Write Value (0xEB)</a:t>
            </a:r>
          </a:p>
        </p:txBody>
      </p:sp>
      <p:sp>
        <p:nvSpPr>
          <p:cNvPr id="45102" name="TextBox 83"/>
          <p:cNvSpPr txBox="1">
            <a:spLocks noChangeArrowheads="1"/>
          </p:cNvSpPr>
          <p:nvPr/>
        </p:nvSpPr>
        <p:spPr bwMode="auto">
          <a:xfrm>
            <a:off x="5929313" y="5022402"/>
            <a:ext cx="2576512" cy="387798"/>
          </a:xfrm>
          <a:prstGeom prst="rect">
            <a:avLst/>
          </a:prstGeom>
          <a:noFill/>
          <a:ln w="9525">
            <a:noFill/>
            <a:miter lim="800000"/>
            <a:headEnd/>
            <a:tailEnd/>
          </a:ln>
        </p:spPr>
        <p:txBody>
          <a:bodyPr>
            <a:spAutoFit/>
          </a:bodyPr>
          <a:lstStyle/>
          <a:p>
            <a:pPr algn="ctr"/>
            <a:r>
              <a:rPr lang="en-US" sz="1200" b="0" dirty="0"/>
              <a:t>New value in GPIO Port D (note that only the red bits were written)</a:t>
            </a:r>
          </a:p>
        </p:txBody>
      </p:sp>
      <p:sp>
        <p:nvSpPr>
          <p:cNvPr id="45103" name="TextBox 85"/>
          <p:cNvSpPr txBox="1">
            <a:spLocks noChangeArrowheads="1"/>
          </p:cNvSpPr>
          <p:nvPr/>
        </p:nvSpPr>
        <p:spPr bwMode="auto">
          <a:xfrm>
            <a:off x="152400" y="820271"/>
            <a:ext cx="8839200" cy="880241"/>
          </a:xfrm>
          <a:prstGeom prst="rect">
            <a:avLst/>
          </a:prstGeom>
          <a:noFill/>
          <a:ln w="9525">
            <a:noFill/>
            <a:miter lim="800000"/>
            <a:headEnd/>
            <a:tailEnd/>
          </a:ln>
        </p:spPr>
        <p:txBody>
          <a:bodyPr wrap="square">
            <a:spAutoFit/>
          </a:bodyPr>
          <a:lstStyle/>
          <a:p>
            <a:pPr algn="l"/>
            <a:r>
              <a:rPr lang="en-US" sz="1600" dirty="0" smtClean="0">
                <a:latin typeface="Arial" pitchFamily="34" charset="0"/>
                <a:cs typeface="Arial" pitchFamily="34" charset="0"/>
              </a:rPr>
              <a:t>Each GPIO port has a base address. You can write an 8-bit value directly to this base address and all eight pins are modified. If you want to modify specific bits, you can use a bit-mask to indicate which bits are to be modified. This is done in hardware by mapping each GPIO port to 256 addresses. Bits 9:2 of the address bus are used as the bit mask. </a:t>
            </a:r>
            <a:endParaRPr lang="en-US" sz="1600" dirty="0">
              <a:latin typeface="Arial" pitchFamily="34" charset="0"/>
              <a:cs typeface="Arial" pitchFamily="34" charset="0"/>
            </a:endParaRPr>
          </a:p>
        </p:txBody>
      </p:sp>
      <p:sp>
        <p:nvSpPr>
          <p:cNvPr id="64" name="Rounded Rectangle 63"/>
          <p:cNvSpPr/>
          <p:nvPr/>
        </p:nvSpPr>
        <p:spPr bwMode="auto">
          <a:xfrm>
            <a:off x="304800" y="1828800"/>
            <a:ext cx="8305800" cy="38100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70" name="TextBox 69"/>
          <p:cNvSpPr txBox="1"/>
          <p:nvPr/>
        </p:nvSpPr>
        <p:spPr>
          <a:xfrm>
            <a:off x="448984" y="5803511"/>
            <a:ext cx="8269700" cy="289310"/>
          </a:xfrm>
          <a:prstGeom prst="rect">
            <a:avLst/>
          </a:prstGeom>
          <a:noFill/>
        </p:spPr>
        <p:txBody>
          <a:bodyPr wrap="none" rtlCol="0" anchor="ctr" anchorCtr="0">
            <a:spAutoFit/>
          </a:bodyPr>
          <a:lstStyle/>
          <a:p>
            <a:r>
              <a:rPr lang="en-US" sz="1600" dirty="0" err="1" smtClean="0"/>
              <a:t>GPIOPinWrite</a:t>
            </a:r>
            <a:r>
              <a:rPr lang="en-US" sz="1600" dirty="0" smtClean="0"/>
              <a:t>(GPIO_PORTD_BASE, GPIO_PIN_5|GPIO_PIN_2|GPIO_PIN_1, 0xEB);</a:t>
            </a:r>
            <a:endParaRPr lang="en-US" sz="1600" dirty="0" smtClean="0">
              <a:solidFill>
                <a:schemeClr val="dk1"/>
              </a:solidFill>
              <a:effectLst/>
            </a:endParaRPr>
          </a:p>
        </p:txBody>
      </p:sp>
      <p:sp>
        <p:nvSpPr>
          <p:cNvPr id="68" name="TextBox 67"/>
          <p:cNvSpPr txBox="1"/>
          <p:nvPr/>
        </p:nvSpPr>
        <p:spPr>
          <a:xfrm>
            <a:off x="1464689" y="6172200"/>
            <a:ext cx="6059608" cy="717119"/>
          </a:xfrm>
          <a:prstGeom prst="rect">
            <a:avLst/>
          </a:prstGeom>
          <a:noFill/>
        </p:spPr>
        <p:txBody>
          <a:bodyPr wrap="none" rtlCol="0" anchor="ctr" anchorCtr="0">
            <a:spAutoFit/>
          </a:bodyPr>
          <a:lstStyle/>
          <a:p>
            <a:r>
              <a:rPr lang="en-US" sz="1400" b="0" dirty="0" smtClean="0"/>
              <a:t>Note: you specify base address, bit mask, and value to write. </a:t>
            </a:r>
            <a:br>
              <a:rPr lang="en-US" sz="1400" b="0" dirty="0" smtClean="0"/>
            </a:br>
            <a:r>
              <a:rPr lang="en-US" sz="1400" b="0" dirty="0" smtClean="0"/>
              <a:t>The </a:t>
            </a:r>
            <a:r>
              <a:rPr lang="en-US" sz="1400" b="0" dirty="0" err="1" smtClean="0"/>
              <a:t>GIPOPinWrite</a:t>
            </a:r>
            <a:r>
              <a:rPr lang="en-US" sz="1400" b="0" smtClean="0"/>
              <a:t>() </a:t>
            </a:r>
            <a:r>
              <a:rPr lang="en-US" sz="1400" b="0" dirty="0" smtClean="0"/>
              <a:t>function determines the correct address for the mask.</a:t>
            </a:r>
          </a:p>
          <a:p>
            <a:endParaRPr lang="en-US" sz="1400" dirty="0" smtClean="0">
              <a:effectLst/>
            </a:endParaRPr>
          </a:p>
        </p:txBody>
      </p:sp>
      <p:sp>
        <p:nvSpPr>
          <p:cNvPr id="71" name="Leading Question"/>
          <p:cNvSpPr txBox="1"/>
          <p:nvPr/>
        </p:nvSpPr>
        <p:spPr>
          <a:xfrm>
            <a:off x="7754734" y="6562045"/>
            <a:ext cx="106599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GPIOLOCK </a:t>
            </a:r>
            <a:r>
              <a:rPr lang="en-US" sz="1600" b="0" dirty="0" smtClean="0">
                <a:solidFill>
                  <a:srgbClr val="000000"/>
                </a:solidFill>
                <a:effectLst/>
                <a:latin typeface="Arial Narrow"/>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1219200" y="4572000"/>
            <a:ext cx="6781800" cy="1143000"/>
          </a:xfrm>
          <a:prstGeom prst="roundRect">
            <a:avLst/>
          </a:prstGeom>
          <a:solidFill>
            <a:srgbClr val="00B0F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itle 1"/>
          <p:cNvSpPr>
            <a:spLocks noGrp="1"/>
          </p:cNvSpPr>
          <p:nvPr>
            <p:ph type="title"/>
          </p:nvPr>
        </p:nvSpPr>
        <p:spPr/>
        <p:txBody>
          <a:bodyPr/>
          <a:lstStyle/>
          <a:p>
            <a:r>
              <a:rPr lang="en-US" dirty="0" smtClean="0"/>
              <a:t>Critical Function GPIO Protection</a:t>
            </a:r>
            <a:endParaRPr lang="en-US" dirty="0"/>
          </a:p>
        </p:txBody>
      </p:sp>
      <p:sp>
        <p:nvSpPr>
          <p:cNvPr id="3" name="Content Placeholder 2"/>
          <p:cNvSpPr>
            <a:spLocks noGrp="1"/>
          </p:cNvSpPr>
          <p:nvPr>
            <p:ph idx="1"/>
          </p:nvPr>
        </p:nvSpPr>
        <p:spPr/>
        <p:txBody>
          <a:bodyPr>
            <a:normAutofit/>
          </a:bodyPr>
          <a:lstStyle/>
          <a:p>
            <a:r>
              <a:rPr lang="en-US" sz="2000" dirty="0" smtClean="0"/>
              <a:t>Six pins on the device are protected against accidental programming:</a:t>
            </a:r>
          </a:p>
          <a:p>
            <a:pPr lvl="1">
              <a:buClr>
                <a:schemeClr val="tx1"/>
              </a:buClr>
              <a:buFont typeface="Arial" pitchFamily="34" charset="0"/>
              <a:buChar char="•"/>
            </a:pPr>
            <a:r>
              <a:rPr lang="en-US" sz="1800" b="0" dirty="0" smtClean="0"/>
              <a:t>PC3,2,1 &amp; 0: JTAG/SWD</a:t>
            </a:r>
          </a:p>
          <a:p>
            <a:pPr lvl="1">
              <a:buClr>
                <a:schemeClr val="tx1"/>
              </a:buClr>
              <a:buFont typeface="Arial" pitchFamily="34" charset="0"/>
              <a:buChar char="•"/>
            </a:pPr>
            <a:r>
              <a:rPr lang="en-US" sz="1800" b="0" dirty="0" smtClean="0"/>
              <a:t>PD7 &amp; PF0: NMI</a:t>
            </a:r>
          </a:p>
          <a:p>
            <a:pPr>
              <a:buFont typeface="Wingdings" pitchFamily="2" charset="2"/>
              <a:buChar char="u"/>
            </a:pPr>
            <a:r>
              <a:rPr lang="en-US" sz="2000" dirty="0" smtClean="0"/>
              <a:t>Any write to the following registers for these pins will not be stored unless the GPIOLOCK register has been unlocked:</a:t>
            </a:r>
          </a:p>
          <a:p>
            <a:pPr lvl="1">
              <a:buClrTx/>
              <a:buFont typeface="Arial" pitchFamily="34" charset="0"/>
              <a:buChar char="•"/>
            </a:pPr>
            <a:r>
              <a:rPr lang="en-US" sz="1800" b="0" dirty="0" smtClean="0"/>
              <a:t>GPIO Alternate Function Select register</a:t>
            </a:r>
          </a:p>
          <a:p>
            <a:pPr lvl="1">
              <a:buClrTx/>
              <a:buFont typeface="Arial" pitchFamily="34" charset="0"/>
              <a:buChar char="•"/>
            </a:pPr>
            <a:r>
              <a:rPr lang="en-US" sz="1800" b="0" dirty="0" smtClean="0"/>
              <a:t>GPIO Pull Up or Pull Down select registers</a:t>
            </a:r>
          </a:p>
          <a:p>
            <a:pPr lvl="1">
              <a:buClrTx/>
              <a:buFont typeface="Arial" pitchFamily="34" charset="0"/>
              <a:buChar char="•"/>
            </a:pPr>
            <a:r>
              <a:rPr lang="en-US" sz="1800" b="0" dirty="0" smtClean="0"/>
              <a:t>GPIO Digital Enable register</a:t>
            </a:r>
          </a:p>
          <a:p>
            <a:pPr>
              <a:buFont typeface="Wingdings" pitchFamily="2" charset="2"/>
              <a:buChar char="u"/>
            </a:pPr>
            <a:r>
              <a:rPr lang="en-US" sz="2000" dirty="0" smtClean="0"/>
              <a:t>The following sequence will unlock the GPIOLOCK register for PF0 using direct register programming:</a:t>
            </a:r>
            <a:br>
              <a:rPr lang="en-US" sz="2000" dirty="0" smtClean="0"/>
            </a:br>
            <a:endParaRPr lang="en-US" sz="2000" dirty="0" smtClean="0"/>
          </a:p>
          <a:p>
            <a:pPr marL="0" indent="0">
              <a:buNone/>
            </a:pPr>
            <a:r>
              <a:rPr lang="en-US" sz="1600" dirty="0">
                <a:latin typeface="Courier New" pitchFamily="49" charset="0"/>
                <a:cs typeface="Courier New" pitchFamily="49" charset="0"/>
              </a:rPr>
              <a:t>	HWREG(GPIO_PORTF_BASE + GPIO_O_LOCK) = GPIO_LOCK_KEY;</a:t>
            </a:r>
          </a:p>
          <a:p>
            <a:pPr marL="0" indent="0">
              <a:buNone/>
            </a:pPr>
            <a:r>
              <a:rPr lang="en-US" sz="1600" dirty="0">
                <a:latin typeface="Courier New" pitchFamily="49" charset="0"/>
                <a:cs typeface="Courier New" pitchFamily="49" charset="0"/>
              </a:rPr>
              <a:t>	HWREG(GPIO_PORTF_BASE + GPIO_O_CR) |= 0x01;</a:t>
            </a:r>
          </a:p>
          <a:p>
            <a:pPr marL="0" indent="0">
              <a:buNone/>
            </a:pPr>
            <a:r>
              <a:rPr lang="en-US" sz="1600" dirty="0">
                <a:latin typeface="Courier New" pitchFamily="49" charset="0"/>
                <a:cs typeface="Courier New" pitchFamily="49" charset="0"/>
              </a:rPr>
              <a:t>	HWREG(GPIO_PORTF_BASE + GPIO_O_LOCK) = 0</a:t>
            </a:r>
            <a:r>
              <a:rPr lang="en-US" sz="1600" dirty="0" smtClean="0">
                <a:latin typeface="Courier New" pitchFamily="49" charset="0"/>
                <a:cs typeface="Courier New" pitchFamily="49" charset="0"/>
              </a:rPr>
              <a:t>;</a:t>
            </a:r>
          </a:p>
          <a:p>
            <a:pPr marL="0" indent="0">
              <a:buNone/>
            </a:pPr>
            <a:endParaRPr lang="en-US" sz="1600" dirty="0">
              <a:latin typeface="Courier New" pitchFamily="49" charset="0"/>
              <a:cs typeface="Courier New" pitchFamily="49" charset="0"/>
            </a:endParaRPr>
          </a:p>
          <a:p>
            <a:pPr>
              <a:buFont typeface="Wingdings" pitchFamily="2" charset="2"/>
              <a:buChar char="u"/>
            </a:pPr>
            <a:r>
              <a:rPr lang="en-US" sz="2000" dirty="0" smtClean="0">
                <a:cs typeface="Courier New" pitchFamily="49" charset="0"/>
              </a:rPr>
              <a:t>Reading the GPIOLOCK register returns it to lock status</a:t>
            </a:r>
            <a:endParaRPr lang="en-US" sz="2000" dirty="0">
              <a:cs typeface="Courier New" pitchFamily="49" charset="0"/>
            </a:endParaRPr>
          </a:p>
        </p:txBody>
      </p:sp>
      <p:sp>
        <p:nvSpPr>
          <p:cNvPr id="5" name="Leading Question"/>
          <p:cNvSpPr txBox="1"/>
          <p:nvPr/>
        </p:nvSpPr>
        <p:spPr>
          <a:xfrm>
            <a:off x="8402347" y="6562045"/>
            <a:ext cx="41838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Lab</a:t>
            </a:r>
            <a:r>
              <a:rPr lang="en-US" sz="1600" b="0" dirty="0" smtClean="0">
                <a:solidFill>
                  <a:srgbClr val="000000"/>
                </a:solidFill>
                <a:effectLst/>
                <a:latin typeface="Arial Narrow"/>
              </a:rPr>
              <a:t>...</a:t>
            </a:r>
          </a:p>
        </p:txBody>
      </p:sp>
    </p:spTree>
    <p:extLst>
      <p:ext uri="{BB962C8B-B14F-4D97-AF65-F5344CB8AC3E}">
        <p14:creationId xmlns:p14="http://schemas.microsoft.com/office/powerpoint/2010/main" val="162625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395288" y="6113463"/>
            <a:ext cx="1857375" cy="219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483" name="Title 1"/>
          <p:cNvSpPr>
            <a:spLocks noGrp="1"/>
          </p:cNvSpPr>
          <p:nvPr>
            <p:ph type="title" idx="4294967295"/>
          </p:nvPr>
        </p:nvSpPr>
        <p:spPr>
          <a:xfrm>
            <a:off x="309563" y="0"/>
            <a:ext cx="8834437" cy="914400"/>
          </a:xfrm>
        </p:spPr>
        <p:txBody>
          <a:bodyPr/>
          <a:lstStyle/>
          <a:p>
            <a:pPr eaLnBrk="1" hangingPunct="1"/>
            <a:r>
              <a:rPr lang="en-US" dirty="0" err="1" smtClean="0">
                <a:solidFill>
                  <a:srgbClr val="FF0000"/>
                </a:solidFill>
              </a:rPr>
              <a:t>Tiva</a:t>
            </a:r>
            <a:r>
              <a:rPr lang="en-US" baseline="30000" dirty="0" smtClean="0">
                <a:solidFill>
                  <a:srgbClr val="FF0000"/>
                </a:solidFill>
              </a:rPr>
              <a:t>™</a:t>
            </a:r>
            <a:r>
              <a:rPr lang="en-US" dirty="0" smtClean="0">
                <a:solidFill>
                  <a:srgbClr val="FF0000"/>
                </a:solidFill>
              </a:rPr>
              <a:t> TM4C123G Microcontroller</a:t>
            </a:r>
          </a:p>
        </p:txBody>
      </p:sp>
      <p:sp>
        <p:nvSpPr>
          <p:cNvPr id="20484" name="Content Placeholder 6"/>
          <p:cNvSpPr>
            <a:spLocks/>
          </p:cNvSpPr>
          <p:nvPr/>
        </p:nvSpPr>
        <p:spPr bwMode="auto">
          <a:xfrm>
            <a:off x="4724400" y="1285875"/>
            <a:ext cx="4419600" cy="4429125"/>
          </a:xfrm>
          <a:prstGeom prst="rect">
            <a:avLst/>
          </a:prstGeom>
          <a:noFill/>
          <a:ln w="9525">
            <a:noFill/>
            <a:miter lim="800000"/>
            <a:headEnd/>
            <a:tailEnd/>
          </a:ln>
        </p:spPr>
        <p:txBody>
          <a:bodyPr/>
          <a:lstStyle/>
          <a:p>
            <a:pPr marL="177800" indent="-177800" algn="l">
              <a:spcBef>
                <a:spcPts val="1200"/>
              </a:spcBef>
            </a:pPr>
            <a:r>
              <a:rPr lang="en-US" sz="1800" dirty="0" smtClean="0">
                <a:effectLst/>
              </a:rPr>
              <a:t>Low </a:t>
            </a:r>
            <a:r>
              <a:rPr lang="en-US" sz="1800" dirty="0">
                <a:effectLst/>
              </a:rPr>
              <a:t>power consumption</a:t>
            </a:r>
          </a:p>
          <a:p>
            <a:pPr marL="177800" indent="-177800" algn="l">
              <a:buClr>
                <a:schemeClr val="tx2"/>
              </a:buClr>
              <a:buSzPct val="75000"/>
              <a:buFont typeface="Wingdings" pitchFamily="2" charset="2"/>
              <a:buChar char="u"/>
            </a:pPr>
            <a:r>
              <a:rPr lang="en-US" sz="1600" b="0" dirty="0">
                <a:effectLst/>
              </a:rPr>
              <a:t>As low as 370 </a:t>
            </a:r>
            <a:r>
              <a:rPr lang="en-US" sz="1600" b="0" dirty="0" smtClean="0">
                <a:effectLst/>
              </a:rPr>
              <a:t>µA/MHz</a:t>
            </a:r>
            <a:endParaRPr lang="en-US" sz="1600" b="0" dirty="0">
              <a:effectLst/>
            </a:endParaRPr>
          </a:p>
          <a:p>
            <a:pPr marL="177800" indent="-177800" algn="l">
              <a:buClr>
                <a:schemeClr val="tx2"/>
              </a:buClr>
              <a:buSzPct val="75000"/>
              <a:buFont typeface="Wingdings" pitchFamily="2" charset="2"/>
              <a:buChar char="u"/>
            </a:pPr>
            <a:r>
              <a:rPr lang="en-US" sz="1600" b="0" dirty="0">
                <a:effectLst/>
              </a:rPr>
              <a:t>500µs wakeup from low-power modes </a:t>
            </a:r>
          </a:p>
          <a:p>
            <a:pPr marL="177800" indent="-177800" algn="l">
              <a:buClr>
                <a:schemeClr val="tx2"/>
              </a:buClr>
              <a:buSzPct val="75000"/>
              <a:buFont typeface="Wingdings" pitchFamily="2" charset="2"/>
              <a:buChar char="u"/>
            </a:pPr>
            <a:r>
              <a:rPr lang="en-US" sz="1600" b="0" dirty="0">
                <a:effectLst/>
              </a:rPr>
              <a:t>RTC currents as low as </a:t>
            </a:r>
            <a:r>
              <a:rPr lang="en-US" sz="1600" b="0" dirty="0" smtClean="0">
                <a:effectLst/>
              </a:rPr>
              <a:t>1.7µA</a:t>
            </a:r>
          </a:p>
          <a:p>
            <a:pPr marL="177800" indent="-177800" algn="l">
              <a:buClr>
                <a:schemeClr val="tx2"/>
              </a:buClr>
              <a:buSzPct val="75000"/>
              <a:buFont typeface="Wingdings" pitchFamily="2" charset="2"/>
              <a:buChar char="u"/>
            </a:pPr>
            <a:r>
              <a:rPr lang="en-US" sz="1600" b="0" dirty="0" smtClean="0"/>
              <a:t>Internal and external power control</a:t>
            </a:r>
            <a:endParaRPr lang="en-US" sz="1600" b="0" dirty="0">
              <a:effectLst/>
            </a:endParaRPr>
          </a:p>
        </p:txBody>
      </p:sp>
      <p:sp>
        <p:nvSpPr>
          <p:cNvPr id="8" name="Leading Question"/>
          <p:cNvSpPr txBox="1"/>
          <p:nvPr/>
        </p:nvSpPr>
        <p:spPr>
          <a:xfrm>
            <a:off x="7562373" y="6562045"/>
            <a:ext cx="1258358"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Core and FPU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924" y="1065583"/>
            <a:ext cx="4306833" cy="5266955"/>
          </a:xfrm>
          <a:prstGeom prst="rect">
            <a:avLst/>
          </a:prstGeom>
        </p:spPr>
      </p:pic>
      <p:sp>
        <p:nvSpPr>
          <p:cNvPr id="2" name="Rectangle 1"/>
          <p:cNvSpPr/>
          <p:nvPr/>
        </p:nvSpPr>
        <p:spPr bwMode="auto">
          <a:xfrm>
            <a:off x="1905000" y="1209674"/>
            <a:ext cx="2362200" cy="238125"/>
          </a:xfrm>
          <a:prstGeom prst="rect">
            <a:avLst/>
          </a:prstGeom>
          <a:solidFill>
            <a:schemeClr val="accent3"/>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Tree>
    <p:extLst>
      <p:ext uri="{BB962C8B-B14F-4D97-AF65-F5344CB8AC3E}">
        <p14:creationId xmlns:p14="http://schemas.microsoft.com/office/powerpoint/2010/main" val="365679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228600" y="4648200"/>
            <a:ext cx="4648200" cy="13716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0482" name="Rectangle 2"/>
          <p:cNvSpPr>
            <a:spLocks noGrp="1" noChangeArrowheads="1"/>
          </p:cNvSpPr>
          <p:nvPr>
            <p:ph type="title"/>
          </p:nvPr>
        </p:nvSpPr>
        <p:spPr/>
        <p:txBody>
          <a:bodyPr>
            <a:normAutofit/>
          </a:bodyPr>
          <a:lstStyle/>
          <a:p>
            <a:r>
              <a:rPr lang="en-US" dirty="0" smtClean="0">
                <a:solidFill>
                  <a:srgbClr val="FF0000"/>
                </a:solidFill>
              </a:rPr>
              <a:t>Lab 3: Initialization and GPIO</a:t>
            </a:r>
          </a:p>
        </p:txBody>
      </p:sp>
      <p:sp>
        <p:nvSpPr>
          <p:cNvPr id="20484" name="Text Box 4"/>
          <p:cNvSpPr txBox="1">
            <a:spLocks noChangeArrowheads="1"/>
          </p:cNvSpPr>
          <p:nvPr/>
        </p:nvSpPr>
        <p:spPr bwMode="auto">
          <a:xfrm>
            <a:off x="228600" y="4724400"/>
            <a:ext cx="4497770" cy="1255728"/>
          </a:xfrm>
          <a:prstGeom prst="rect">
            <a:avLst/>
          </a:prstGeom>
          <a:noFill/>
          <a:ln w="12700" algn="ctr">
            <a:noFill/>
            <a:miter lim="800000"/>
            <a:headEnd/>
            <a:tailEnd/>
          </a:ln>
        </p:spPr>
        <p:txBody>
          <a:bodyPr wrap="square" anchorCtr="1">
            <a:spAutoFit/>
          </a:bodyPr>
          <a:lstStyle/>
          <a:p>
            <a:pPr marL="342900" indent="-342900" algn="l">
              <a:buClr>
                <a:schemeClr val="tx2"/>
              </a:buClr>
              <a:buSzPct val="75000"/>
              <a:buFont typeface="Wingdings" pitchFamily="2" charset="2"/>
              <a:buChar char="u"/>
              <a:defRPr/>
            </a:pPr>
            <a:r>
              <a:rPr lang="en-US" sz="1800" b="0" dirty="0" smtClean="0"/>
              <a:t>Configure the system clock</a:t>
            </a:r>
          </a:p>
          <a:p>
            <a:pPr marL="342900" indent="-342900" algn="l">
              <a:buClr>
                <a:schemeClr val="tx2"/>
              </a:buClr>
              <a:buSzPct val="75000"/>
              <a:buFont typeface="Wingdings" pitchFamily="2" charset="2"/>
              <a:buChar char="u"/>
              <a:defRPr/>
            </a:pPr>
            <a:r>
              <a:rPr lang="en-US" sz="1800" b="0" dirty="0" smtClean="0"/>
              <a:t>Enable and configure GPIO</a:t>
            </a:r>
          </a:p>
          <a:p>
            <a:pPr marL="342900" indent="-342900" algn="l">
              <a:buClr>
                <a:schemeClr val="tx2"/>
              </a:buClr>
              <a:buSzPct val="75000"/>
              <a:buFont typeface="Wingdings" pitchFamily="2" charset="2"/>
              <a:buChar char="u"/>
              <a:defRPr/>
            </a:pPr>
            <a:r>
              <a:rPr lang="en-US" sz="1800" b="0" dirty="0" smtClean="0"/>
              <a:t>Use a software delay to toggle an LED on the evaluation board</a:t>
            </a:r>
            <a:endParaRPr lang="en-US" sz="1800" b="0" dirty="0"/>
          </a:p>
        </p:txBody>
      </p:sp>
      <p:sp>
        <p:nvSpPr>
          <p:cNvPr id="62" name="Leading Question"/>
          <p:cNvSpPr txBox="1"/>
          <p:nvPr/>
        </p:nvSpPr>
        <p:spPr>
          <a:xfrm>
            <a:off x="8057702" y="6562045"/>
            <a:ext cx="76302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Agenda ...</a:t>
            </a:r>
          </a:p>
        </p:txBody>
      </p:sp>
      <p:cxnSp>
        <p:nvCxnSpPr>
          <p:cNvPr id="14" name="Straight Connector 13"/>
          <p:cNvCxnSpPr/>
          <p:nvPr/>
        </p:nvCxnSpPr>
        <p:spPr bwMode="auto">
          <a:xfrm flipH="1">
            <a:off x="3276600" y="2362200"/>
            <a:ext cx="1184367" cy="8709"/>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15" name="Straight Connector 14"/>
          <p:cNvCxnSpPr/>
          <p:nvPr/>
        </p:nvCxnSpPr>
        <p:spPr bwMode="auto">
          <a:xfrm>
            <a:off x="4448933" y="1676400"/>
            <a:ext cx="0" cy="685800"/>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16" name="Picture 10" descr="http://us.toshiba.com/images/showcase/products/satellite-a505-s6033-laptop.png"/>
          <p:cNvPicPr>
            <a:picLocks noChangeAspect="1" noChangeArrowheads="1"/>
          </p:cNvPicPr>
          <p:nvPr/>
        </p:nvPicPr>
        <p:blipFill>
          <a:blip r:embed="rId3" cstate="print"/>
          <a:srcRect/>
          <a:stretch>
            <a:fillRect/>
          </a:stretch>
        </p:blipFill>
        <p:spPr bwMode="auto">
          <a:xfrm>
            <a:off x="838200" y="1752600"/>
            <a:ext cx="3117464" cy="2153301"/>
          </a:xfrm>
          <a:prstGeom prst="rect">
            <a:avLst/>
          </a:prstGeom>
          <a:noFill/>
        </p:spPr>
      </p:pic>
      <p:sp>
        <p:nvSpPr>
          <p:cNvPr id="17" name="TextBox 16"/>
          <p:cNvSpPr txBox="1"/>
          <p:nvPr/>
        </p:nvSpPr>
        <p:spPr>
          <a:xfrm>
            <a:off x="3581400" y="1371600"/>
            <a:ext cx="3294493" cy="338554"/>
          </a:xfrm>
          <a:prstGeom prst="rect">
            <a:avLst/>
          </a:prstGeom>
          <a:noFill/>
        </p:spPr>
        <p:txBody>
          <a:bodyPr wrap="none" rtlCol="0" anchor="ctr" anchorCtr="1">
            <a:spAutoFit/>
          </a:bodyPr>
          <a:lstStyle/>
          <a:p>
            <a:r>
              <a:rPr lang="en-US" sz="2000" b="0" dirty="0" smtClean="0">
                <a:solidFill>
                  <a:schemeClr val="dk1"/>
                </a:solidFill>
                <a:effectLst/>
              </a:rPr>
              <a:t>USB Emulation Connection</a:t>
            </a:r>
          </a:p>
        </p:txBody>
      </p:sp>
      <p:cxnSp>
        <p:nvCxnSpPr>
          <p:cNvPr id="19" name="Straight Arrow Connector 18"/>
          <p:cNvCxnSpPr/>
          <p:nvPr/>
        </p:nvCxnSpPr>
        <p:spPr bwMode="auto">
          <a:xfrm flipH="1">
            <a:off x="6169819" y="1676400"/>
            <a:ext cx="5697" cy="304800"/>
          </a:xfrm>
          <a:prstGeom prst="straightConnector1">
            <a:avLst/>
          </a:prstGeom>
          <a:solidFill>
            <a:schemeClr val="accent1"/>
          </a:solidFill>
          <a:ln w="25400" cap="flat" cmpd="sng" algn="ctr">
            <a:solidFill>
              <a:schemeClr val="tx1"/>
            </a:solidFill>
            <a:prstDash val="solid"/>
            <a:round/>
            <a:headEnd type="none" w="sm" len="sm"/>
            <a:tailEnd type="triangle" w="lg" len="med"/>
          </a:ln>
          <a:effectLst/>
        </p:spPr>
      </p:cxnSp>
      <p:cxnSp>
        <p:nvCxnSpPr>
          <p:cNvPr id="20" name="Straight Connector 19"/>
          <p:cNvCxnSpPr/>
          <p:nvPr/>
        </p:nvCxnSpPr>
        <p:spPr bwMode="auto">
          <a:xfrm>
            <a:off x="4436267" y="1676400"/>
            <a:ext cx="1752600" cy="0"/>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22"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5969" y="1815811"/>
            <a:ext cx="3886200" cy="4737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Agenda</a:t>
            </a:r>
            <a:endParaRPr lang="en-US" dirty="0">
              <a:solidFill>
                <a:srgbClr val="FF0000"/>
              </a:solidFill>
            </a:endParaRPr>
          </a:p>
        </p:txBody>
      </p:sp>
      <p:sp>
        <p:nvSpPr>
          <p:cNvPr id="8" name="Leading Question"/>
          <p:cNvSpPr txBox="1"/>
          <p:nvPr/>
        </p:nvSpPr>
        <p:spPr>
          <a:xfrm>
            <a:off x="8278916" y="6562045"/>
            <a:ext cx="541815"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NVIC...</a:t>
            </a:r>
          </a:p>
        </p:txBody>
      </p:sp>
      <p:sp>
        <p:nvSpPr>
          <p:cNvPr id="7" name="Rounded Rectangle 6"/>
          <p:cNvSpPr/>
          <p:nvPr/>
        </p:nvSpPr>
        <p:spPr bwMode="auto">
          <a:xfrm>
            <a:off x="1861168" y="2005476"/>
            <a:ext cx="3260416" cy="310176"/>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9" name="Text Box 4"/>
          <p:cNvSpPr txBox="1">
            <a:spLocks noChangeArrowheads="1"/>
          </p:cNvSpPr>
          <p:nvPr/>
        </p:nvSpPr>
        <p:spPr bwMode="auto">
          <a:xfrm>
            <a:off x="152400" y="1060132"/>
            <a:ext cx="6705600" cy="5416868"/>
          </a:xfrm>
          <a:prstGeom prst="rect">
            <a:avLst/>
          </a:prstGeom>
          <a:noFill/>
          <a:ln w="25400" algn="ctr">
            <a:noFill/>
            <a:miter lim="800000"/>
            <a:headEnd/>
            <a:tailEnd/>
          </a:ln>
        </p:spPr>
        <p:txBody>
          <a:bodyPr wrap="square">
            <a:spAutoFit/>
          </a:bodyPr>
          <a:lstStyle/>
          <a:p>
            <a:pPr>
              <a:lnSpc>
                <a:spcPct val="60000"/>
              </a:lnSpc>
            </a:pPr>
            <a:r>
              <a:rPr lang="en-US" b="0" dirty="0">
                <a:solidFill>
                  <a:srgbClr val="000000"/>
                </a:solidFill>
              </a:rPr>
              <a:t>Introduction to </a:t>
            </a:r>
            <a:r>
              <a:rPr lang="en-US" b="0" dirty="0" smtClean="0">
                <a:solidFill>
                  <a:srgbClr val="000000"/>
                </a:solidFill>
              </a:rPr>
              <a:t>ARM</a:t>
            </a:r>
            <a:r>
              <a:rPr lang="en-US" b="0" baseline="30000" dirty="0" smtClean="0">
                <a:solidFill>
                  <a:srgbClr val="000000"/>
                </a:solidFill>
              </a:rPr>
              <a:t>®</a:t>
            </a:r>
            <a:r>
              <a:rPr lang="en-US" b="0" dirty="0" smtClean="0">
                <a:solidFill>
                  <a:srgbClr val="000000"/>
                </a:solidFill>
              </a:rPr>
              <a:t> Cortex™-M4F </a:t>
            </a:r>
            <a:r>
              <a:rPr lang="en-US" b="0" dirty="0">
                <a:solidFill>
                  <a:srgbClr val="000000"/>
                </a:solidFill>
              </a:rPr>
              <a:t>and Peripherals</a:t>
            </a:r>
          </a:p>
          <a:p>
            <a:pPr>
              <a:lnSpc>
                <a:spcPct val="60000"/>
              </a:lnSpc>
            </a:pPr>
            <a:r>
              <a:rPr lang="en-US" b="0" dirty="0">
                <a:solidFill>
                  <a:srgbClr val="000000"/>
                </a:solidFill>
              </a:rPr>
              <a:t>Code Composer Studio</a:t>
            </a:r>
          </a:p>
          <a:p>
            <a:pPr>
              <a:lnSpc>
                <a:spcPct val="60000"/>
              </a:lnSpc>
            </a:pPr>
            <a:r>
              <a:rPr lang="en-US" b="0" dirty="0">
                <a:solidFill>
                  <a:srgbClr val="000000"/>
                </a:solidFill>
              </a:rPr>
              <a:t>Introduction to </a:t>
            </a:r>
            <a:r>
              <a:rPr lang="en-US" b="0" dirty="0" smtClean="0">
                <a:solidFill>
                  <a:srgbClr val="000000"/>
                </a:solidFill>
              </a:rPr>
              <a:t>TivaWare™, Initialization </a:t>
            </a:r>
            <a:r>
              <a:rPr lang="en-US" b="0" dirty="0">
                <a:solidFill>
                  <a:srgbClr val="000000"/>
                </a:solidFill>
              </a:rPr>
              <a:t>and GPIO</a:t>
            </a:r>
          </a:p>
          <a:p>
            <a:pPr>
              <a:lnSpc>
                <a:spcPct val="60000"/>
              </a:lnSpc>
            </a:pPr>
            <a:r>
              <a:rPr lang="en-US" dirty="0" smtClean="0">
                <a:solidFill>
                  <a:srgbClr val="000000"/>
                </a:solidFill>
              </a:rPr>
              <a:t>Interrupts and the Timers</a:t>
            </a:r>
            <a:endParaRPr lang="en-US" dirty="0">
              <a:solidFill>
                <a:srgbClr val="000000"/>
              </a:solidFill>
            </a:endParaRPr>
          </a:p>
          <a:p>
            <a:pPr>
              <a:lnSpc>
                <a:spcPct val="60000"/>
              </a:lnSpc>
            </a:pPr>
            <a:r>
              <a:rPr lang="en-US" b="0" dirty="0" smtClean="0">
                <a:solidFill>
                  <a:srgbClr val="000000"/>
                </a:solidFill>
              </a:rPr>
              <a:t>ADC12</a:t>
            </a:r>
            <a:endParaRPr lang="en-US" b="0" dirty="0">
              <a:solidFill>
                <a:srgbClr val="000000"/>
              </a:solidFill>
            </a:endParaRPr>
          </a:p>
          <a:p>
            <a:pPr>
              <a:lnSpc>
                <a:spcPct val="60000"/>
              </a:lnSpc>
            </a:pPr>
            <a:r>
              <a:rPr lang="en-US" b="0" dirty="0" smtClean="0">
                <a:solidFill>
                  <a:srgbClr val="000000"/>
                </a:solidFill>
              </a:rPr>
              <a:t>Hibernation Module</a:t>
            </a:r>
          </a:p>
          <a:p>
            <a:pPr>
              <a:lnSpc>
                <a:spcPct val="60000"/>
              </a:lnSpc>
            </a:pPr>
            <a:r>
              <a:rPr lang="en-US" b="0" dirty="0" smtClean="0">
                <a:solidFill>
                  <a:srgbClr val="000000"/>
                </a:solidFill>
              </a:rPr>
              <a:t>USB</a:t>
            </a:r>
          </a:p>
          <a:p>
            <a:pPr>
              <a:lnSpc>
                <a:spcPct val="60000"/>
              </a:lnSpc>
            </a:pPr>
            <a:r>
              <a:rPr lang="en-US" b="0" dirty="0" smtClean="0">
                <a:solidFill>
                  <a:srgbClr val="000000"/>
                </a:solidFill>
              </a:rPr>
              <a:t>Memory and Security</a:t>
            </a:r>
          </a:p>
          <a:p>
            <a:pPr>
              <a:lnSpc>
                <a:spcPct val="60000"/>
              </a:lnSpc>
            </a:pPr>
            <a:r>
              <a:rPr lang="en-US" b="0" dirty="0" smtClean="0">
                <a:solidFill>
                  <a:srgbClr val="000000"/>
                </a:solidFill>
              </a:rPr>
              <a:t>Floating-Point</a:t>
            </a:r>
          </a:p>
          <a:p>
            <a:pPr>
              <a:lnSpc>
                <a:spcPct val="60000"/>
              </a:lnSpc>
            </a:pPr>
            <a:r>
              <a:rPr lang="en-US" b="0" dirty="0" err="1" smtClean="0">
                <a:solidFill>
                  <a:srgbClr val="000000"/>
                </a:solidFill>
              </a:rPr>
              <a:t>BoosterPacks</a:t>
            </a:r>
            <a:r>
              <a:rPr lang="en-US" b="0" dirty="0" smtClean="0">
                <a:solidFill>
                  <a:srgbClr val="000000"/>
                </a:solidFill>
              </a:rPr>
              <a:t> and </a:t>
            </a:r>
            <a:r>
              <a:rPr lang="en-US" b="0" dirty="0" err="1" smtClean="0">
                <a:solidFill>
                  <a:srgbClr val="000000"/>
                </a:solidFill>
              </a:rPr>
              <a:t>grLib</a:t>
            </a:r>
            <a:endParaRPr lang="en-US" b="0" dirty="0" smtClean="0">
              <a:solidFill>
                <a:srgbClr val="000000"/>
              </a:solidFill>
            </a:endParaRPr>
          </a:p>
          <a:p>
            <a:pPr>
              <a:lnSpc>
                <a:spcPct val="60000"/>
              </a:lnSpc>
            </a:pPr>
            <a:r>
              <a:rPr lang="en-US" b="0" dirty="0" smtClean="0">
                <a:solidFill>
                  <a:srgbClr val="000000"/>
                </a:solidFill>
              </a:rPr>
              <a:t>Synchronous Serial Interface</a:t>
            </a:r>
          </a:p>
          <a:p>
            <a:pPr>
              <a:lnSpc>
                <a:spcPct val="60000"/>
              </a:lnSpc>
            </a:pPr>
            <a:r>
              <a:rPr lang="en-US" b="0" dirty="0" smtClean="0">
                <a:solidFill>
                  <a:srgbClr val="000000"/>
                </a:solidFill>
              </a:rPr>
              <a:t>UART</a:t>
            </a:r>
          </a:p>
          <a:p>
            <a:pPr>
              <a:lnSpc>
                <a:spcPct val="60000"/>
              </a:lnSpc>
            </a:pPr>
            <a:r>
              <a:rPr lang="en-US" b="0" dirty="0" smtClean="0">
                <a:solidFill>
                  <a:srgbClr val="000000"/>
                </a:solidFill>
              </a:rPr>
              <a:t>µDMA</a:t>
            </a:r>
          </a:p>
          <a:p>
            <a:pPr>
              <a:lnSpc>
                <a:spcPct val="60000"/>
              </a:lnSpc>
            </a:pPr>
            <a:r>
              <a:rPr lang="en-US" b="0" dirty="0" smtClean="0">
                <a:solidFill>
                  <a:srgbClr val="000000"/>
                </a:solidFill>
              </a:rPr>
              <a:t>Sensor Hub</a:t>
            </a:r>
          </a:p>
          <a:p>
            <a:pPr>
              <a:lnSpc>
                <a:spcPct val="60000"/>
              </a:lnSpc>
            </a:pPr>
            <a:r>
              <a:rPr lang="en-US" b="0" dirty="0" smtClean="0">
                <a:solidFill>
                  <a:srgbClr val="000000"/>
                </a:solidFill>
              </a:rPr>
              <a:t>PWM</a:t>
            </a:r>
            <a:endParaRPr lang="en-US" b="0" dirty="0">
              <a:solidFill>
                <a:srgbClr val="000000"/>
              </a:solidFill>
            </a:endParaRPr>
          </a:p>
          <a:p>
            <a:endParaRPr lang="en-US" dirty="0" smtClean="0">
              <a:solidFill>
                <a:srgbClr val="000000"/>
              </a:solidFill>
            </a:endParaRPr>
          </a:p>
        </p:txBody>
      </p:sp>
      <p:pic>
        <p:nvPicPr>
          <p:cNvPr id="10"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28800"/>
            <a:ext cx="3355291" cy="40901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838200"/>
            <a:ext cx="6629400" cy="27432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9698" name="Title 1"/>
          <p:cNvSpPr>
            <a:spLocks noGrp="1"/>
          </p:cNvSpPr>
          <p:nvPr>
            <p:ph type="title"/>
          </p:nvPr>
        </p:nvSpPr>
        <p:spPr/>
        <p:txBody>
          <a:bodyPr>
            <a:normAutofit/>
          </a:bodyPr>
          <a:lstStyle/>
          <a:p>
            <a:pPr eaLnBrk="1" hangingPunct="1"/>
            <a:r>
              <a:rPr lang="en-US" sz="3200" dirty="0" smtClean="0">
                <a:solidFill>
                  <a:srgbClr val="FF0000"/>
                </a:solidFill>
              </a:rPr>
              <a:t>Nested Vectored Interrupt Controller (NVIC)</a:t>
            </a:r>
          </a:p>
        </p:txBody>
      </p:sp>
      <p:sp>
        <p:nvSpPr>
          <p:cNvPr id="29699" name="Content Placeholder 2"/>
          <p:cNvSpPr>
            <a:spLocks noGrp="1"/>
          </p:cNvSpPr>
          <p:nvPr>
            <p:ph idx="1"/>
          </p:nvPr>
        </p:nvSpPr>
        <p:spPr>
          <a:xfrm>
            <a:off x="333374" y="838201"/>
            <a:ext cx="6600825" cy="2743200"/>
          </a:xfrm>
        </p:spPr>
        <p:txBody>
          <a:bodyPr>
            <a:normAutofit/>
          </a:bodyPr>
          <a:lstStyle/>
          <a:p>
            <a:pPr eaLnBrk="1" hangingPunct="1"/>
            <a:r>
              <a:rPr lang="en-US" sz="1800" b="0" dirty="0" smtClean="0"/>
              <a:t>Handles exceptions and interrupts</a:t>
            </a:r>
          </a:p>
          <a:p>
            <a:pPr eaLnBrk="1" hangingPunct="1"/>
            <a:r>
              <a:rPr lang="en-US" sz="1800" b="0" dirty="0" smtClean="0"/>
              <a:t>8 programmable priority levels, priority grouping</a:t>
            </a:r>
          </a:p>
          <a:p>
            <a:pPr eaLnBrk="1" hangingPunct="1"/>
            <a:r>
              <a:rPr lang="en-US" sz="1800" b="0" dirty="0" smtClean="0"/>
              <a:t>7 exceptions </a:t>
            </a:r>
            <a:r>
              <a:rPr lang="en-US" sz="1800" b="0" smtClean="0"/>
              <a:t>and 71 </a:t>
            </a:r>
            <a:r>
              <a:rPr lang="en-US" sz="1800" b="0" dirty="0" smtClean="0"/>
              <a:t>Interrupts</a:t>
            </a:r>
          </a:p>
          <a:p>
            <a:pPr eaLnBrk="1" hangingPunct="1"/>
            <a:r>
              <a:rPr lang="en-US" sz="1800" b="0" dirty="0" smtClean="0"/>
              <a:t>Automatic state saving and restoring</a:t>
            </a:r>
          </a:p>
          <a:p>
            <a:pPr eaLnBrk="1" hangingPunct="1"/>
            <a:r>
              <a:rPr lang="en-US" sz="1800" b="0" dirty="0" smtClean="0"/>
              <a:t>Automatic reading of the vector table entry</a:t>
            </a:r>
          </a:p>
          <a:p>
            <a:pPr eaLnBrk="1" hangingPunct="1"/>
            <a:r>
              <a:rPr lang="en-US" sz="1800" b="0" dirty="0" smtClean="0"/>
              <a:t>Pre-emptive/Nested Interrupts</a:t>
            </a:r>
          </a:p>
          <a:p>
            <a:pPr eaLnBrk="1" hangingPunct="1"/>
            <a:r>
              <a:rPr lang="en-US" sz="1800" b="0" dirty="0" smtClean="0"/>
              <a:t>Tail-chaining</a:t>
            </a:r>
          </a:p>
          <a:p>
            <a:pPr marL="342900" lvl="1" indent="-342900"/>
            <a:r>
              <a:rPr lang="en-US" sz="1800" b="0" dirty="0" smtClean="0"/>
              <a:t>Deterministic: always 12 cycles or 6 with tail-chaining</a:t>
            </a:r>
          </a:p>
        </p:txBody>
      </p:sp>
      <p:sp>
        <p:nvSpPr>
          <p:cNvPr id="9" name="Rectangle 6"/>
          <p:cNvSpPr>
            <a:spLocks noChangeArrowheads="1"/>
          </p:cNvSpPr>
          <p:nvPr/>
        </p:nvSpPr>
        <p:spPr bwMode="auto">
          <a:xfrm>
            <a:off x="298450" y="3852862"/>
            <a:ext cx="5715000" cy="2438400"/>
          </a:xfrm>
          <a:prstGeom prst="rect">
            <a:avLst/>
          </a:prstGeom>
          <a:solidFill>
            <a:schemeClr val="accent3"/>
          </a:solidFill>
          <a:ln w="12700" algn="ctr">
            <a:solidFill>
              <a:schemeClr val="tx1"/>
            </a:solidFill>
            <a:miter lim="800000"/>
            <a:headEnd/>
            <a:tailEnd/>
          </a:ln>
        </p:spPr>
        <p:txBody>
          <a:bodyPr wrap="none" anchor="ctr"/>
          <a:lstStyle/>
          <a:p>
            <a:endParaRPr lang="en-US"/>
          </a:p>
        </p:txBody>
      </p:sp>
      <p:sp>
        <p:nvSpPr>
          <p:cNvPr id="10" name="Line 11"/>
          <p:cNvSpPr>
            <a:spLocks noChangeShapeType="1"/>
          </p:cNvSpPr>
          <p:nvPr/>
        </p:nvSpPr>
        <p:spPr bwMode="auto">
          <a:xfrm flipV="1">
            <a:off x="457200" y="6110287"/>
            <a:ext cx="5010150" cy="9525"/>
          </a:xfrm>
          <a:prstGeom prst="line">
            <a:avLst/>
          </a:prstGeom>
          <a:noFill/>
          <a:ln w="19050">
            <a:solidFill>
              <a:schemeClr val="tx1"/>
            </a:solidFill>
            <a:round/>
            <a:headEnd/>
            <a:tailEnd type="triangle" w="med" len="med"/>
          </a:ln>
        </p:spPr>
        <p:txBody>
          <a:bodyPr/>
          <a:lstStyle/>
          <a:p>
            <a:endParaRPr lang="en-US"/>
          </a:p>
        </p:txBody>
      </p:sp>
      <p:sp>
        <p:nvSpPr>
          <p:cNvPr id="11" name="Text Box 12"/>
          <p:cNvSpPr txBox="1">
            <a:spLocks noChangeArrowheads="1"/>
          </p:cNvSpPr>
          <p:nvPr/>
        </p:nvSpPr>
        <p:spPr bwMode="auto">
          <a:xfrm>
            <a:off x="5584825" y="5957887"/>
            <a:ext cx="247650" cy="366713"/>
          </a:xfrm>
          <a:prstGeom prst="rect">
            <a:avLst/>
          </a:prstGeom>
          <a:noFill/>
          <a:ln w="9525">
            <a:noFill/>
            <a:miter lim="800000"/>
            <a:headEnd/>
            <a:tailEnd/>
          </a:ln>
        </p:spPr>
        <p:txBody>
          <a:bodyPr wrap="none">
            <a:spAutoFit/>
          </a:bodyPr>
          <a:lstStyle/>
          <a:p>
            <a:pPr algn="l" eaLnBrk="1" hangingPunct="1">
              <a:lnSpc>
                <a:spcPct val="100000"/>
              </a:lnSpc>
              <a:spcBef>
                <a:spcPct val="0"/>
              </a:spcBef>
              <a:buClrTx/>
              <a:buSzTx/>
              <a:buFontTx/>
              <a:buNone/>
            </a:pPr>
            <a:r>
              <a:rPr lang="en-US" sz="1800"/>
              <a:t>t</a:t>
            </a:r>
          </a:p>
        </p:txBody>
      </p:sp>
      <p:sp>
        <p:nvSpPr>
          <p:cNvPr id="12" name="Text Box 43"/>
          <p:cNvSpPr txBox="1">
            <a:spLocks noChangeArrowheads="1"/>
          </p:cNvSpPr>
          <p:nvPr/>
        </p:nvSpPr>
        <p:spPr bwMode="auto">
          <a:xfrm>
            <a:off x="5299075" y="3960812"/>
            <a:ext cx="3654425" cy="336550"/>
          </a:xfrm>
          <a:prstGeom prst="rect">
            <a:avLst/>
          </a:prstGeom>
          <a:noFill/>
          <a:ln w="9525">
            <a:noFill/>
            <a:miter lim="800000"/>
            <a:headEnd/>
            <a:tailEnd/>
          </a:ln>
        </p:spPr>
        <p:txBody>
          <a:bodyPr wrap="none">
            <a:spAutoFit/>
          </a:bodyPr>
          <a:lstStyle/>
          <a:p>
            <a:pPr algn="l" eaLnBrk="1" hangingPunct="1">
              <a:lnSpc>
                <a:spcPct val="100000"/>
              </a:lnSpc>
              <a:spcBef>
                <a:spcPct val="0"/>
              </a:spcBef>
              <a:buClrTx/>
              <a:buSzTx/>
              <a:buFontTx/>
              <a:buNone/>
            </a:pPr>
            <a:r>
              <a:rPr lang="en-US" sz="1600" b="1"/>
              <a:t>Motor control ISRs (e.g. PWM, ADC)</a:t>
            </a:r>
          </a:p>
        </p:txBody>
      </p:sp>
      <p:sp>
        <p:nvSpPr>
          <p:cNvPr id="13" name="Text Box 45"/>
          <p:cNvSpPr txBox="1">
            <a:spLocks noChangeArrowheads="1"/>
          </p:cNvSpPr>
          <p:nvPr/>
        </p:nvSpPr>
        <p:spPr bwMode="auto">
          <a:xfrm>
            <a:off x="5299075" y="4600575"/>
            <a:ext cx="3297698" cy="338554"/>
          </a:xfrm>
          <a:prstGeom prst="rect">
            <a:avLst/>
          </a:prstGeom>
          <a:noFill/>
          <a:ln w="9525">
            <a:noFill/>
            <a:miter lim="800000"/>
            <a:headEnd/>
            <a:tailEnd/>
          </a:ln>
        </p:spPr>
        <p:txBody>
          <a:bodyPr wrap="none">
            <a:spAutoFit/>
          </a:bodyPr>
          <a:lstStyle/>
          <a:p>
            <a:pPr algn="l" eaLnBrk="1" hangingPunct="1">
              <a:lnSpc>
                <a:spcPct val="100000"/>
              </a:lnSpc>
              <a:spcBef>
                <a:spcPct val="0"/>
              </a:spcBef>
              <a:buClrTx/>
              <a:buSzTx/>
              <a:buFontTx/>
              <a:buNone/>
            </a:pPr>
            <a:r>
              <a:rPr lang="en-US" sz="1600" b="1" dirty="0"/>
              <a:t>Communication ISRs (e.g. </a:t>
            </a:r>
            <a:r>
              <a:rPr lang="en-US" sz="1600" b="1" dirty="0" smtClean="0"/>
              <a:t>CAN</a:t>
            </a:r>
            <a:r>
              <a:rPr lang="en-US" sz="1600" b="1" dirty="0"/>
              <a:t>)</a:t>
            </a:r>
          </a:p>
        </p:txBody>
      </p:sp>
      <p:sp>
        <p:nvSpPr>
          <p:cNvPr id="14" name="Text Box 50"/>
          <p:cNvSpPr txBox="1">
            <a:spLocks noChangeArrowheads="1"/>
          </p:cNvSpPr>
          <p:nvPr/>
        </p:nvSpPr>
        <p:spPr bwMode="auto">
          <a:xfrm>
            <a:off x="5299075" y="5724525"/>
            <a:ext cx="3054350" cy="336550"/>
          </a:xfrm>
          <a:prstGeom prst="rect">
            <a:avLst/>
          </a:prstGeom>
          <a:noFill/>
          <a:ln w="9525">
            <a:noFill/>
            <a:miter lim="800000"/>
            <a:headEnd/>
            <a:tailEnd/>
          </a:ln>
        </p:spPr>
        <p:txBody>
          <a:bodyPr wrap="none">
            <a:spAutoFit/>
          </a:bodyPr>
          <a:lstStyle/>
          <a:p>
            <a:pPr algn="l" eaLnBrk="1" hangingPunct="1">
              <a:lnSpc>
                <a:spcPct val="100000"/>
              </a:lnSpc>
              <a:spcBef>
                <a:spcPct val="0"/>
              </a:spcBef>
              <a:buClrTx/>
              <a:buSzTx/>
              <a:buFontTx/>
              <a:buNone/>
            </a:pPr>
            <a:r>
              <a:rPr lang="en-US" sz="1600" b="1"/>
              <a:t>Main application (foreground)</a:t>
            </a:r>
          </a:p>
        </p:txBody>
      </p:sp>
      <p:sp>
        <p:nvSpPr>
          <p:cNvPr id="15" name="Line 54"/>
          <p:cNvSpPr>
            <a:spLocks noChangeShapeType="1"/>
          </p:cNvSpPr>
          <p:nvPr/>
        </p:nvSpPr>
        <p:spPr bwMode="auto">
          <a:xfrm>
            <a:off x="457200" y="5967412"/>
            <a:ext cx="438150" cy="0"/>
          </a:xfrm>
          <a:prstGeom prst="line">
            <a:avLst/>
          </a:prstGeom>
          <a:noFill/>
          <a:ln w="38100">
            <a:solidFill>
              <a:schemeClr val="tx1"/>
            </a:solidFill>
            <a:round/>
            <a:headEnd/>
            <a:tailEnd/>
          </a:ln>
        </p:spPr>
        <p:txBody>
          <a:bodyPr/>
          <a:lstStyle/>
          <a:p>
            <a:endParaRPr lang="en-US"/>
          </a:p>
        </p:txBody>
      </p:sp>
      <p:sp>
        <p:nvSpPr>
          <p:cNvPr id="16" name="Line 55"/>
          <p:cNvSpPr>
            <a:spLocks noChangeShapeType="1"/>
          </p:cNvSpPr>
          <p:nvPr/>
        </p:nvSpPr>
        <p:spPr bwMode="auto">
          <a:xfrm flipV="1">
            <a:off x="895350" y="4138612"/>
            <a:ext cx="0" cy="1828800"/>
          </a:xfrm>
          <a:prstGeom prst="line">
            <a:avLst/>
          </a:prstGeom>
          <a:noFill/>
          <a:ln w="15875">
            <a:solidFill>
              <a:schemeClr val="tx1"/>
            </a:solidFill>
            <a:round/>
            <a:headEnd/>
            <a:tailEnd/>
          </a:ln>
        </p:spPr>
        <p:txBody>
          <a:bodyPr/>
          <a:lstStyle/>
          <a:p>
            <a:endParaRPr lang="en-US"/>
          </a:p>
        </p:txBody>
      </p:sp>
      <p:sp>
        <p:nvSpPr>
          <p:cNvPr id="17" name="Line 56"/>
          <p:cNvSpPr>
            <a:spLocks noChangeShapeType="1"/>
          </p:cNvSpPr>
          <p:nvPr/>
        </p:nvSpPr>
        <p:spPr bwMode="auto">
          <a:xfrm>
            <a:off x="895350" y="4138612"/>
            <a:ext cx="180975" cy="0"/>
          </a:xfrm>
          <a:prstGeom prst="line">
            <a:avLst/>
          </a:prstGeom>
          <a:noFill/>
          <a:ln w="38100">
            <a:solidFill>
              <a:srgbClr val="FF3300"/>
            </a:solidFill>
            <a:round/>
            <a:headEnd/>
            <a:tailEnd/>
          </a:ln>
        </p:spPr>
        <p:txBody>
          <a:bodyPr/>
          <a:lstStyle/>
          <a:p>
            <a:endParaRPr lang="en-US"/>
          </a:p>
        </p:txBody>
      </p:sp>
      <p:sp>
        <p:nvSpPr>
          <p:cNvPr id="18" name="Line 57"/>
          <p:cNvSpPr>
            <a:spLocks noChangeShapeType="1"/>
          </p:cNvSpPr>
          <p:nvPr/>
        </p:nvSpPr>
        <p:spPr bwMode="auto">
          <a:xfrm flipV="1">
            <a:off x="1074738" y="4138612"/>
            <a:ext cx="0" cy="1828800"/>
          </a:xfrm>
          <a:prstGeom prst="line">
            <a:avLst/>
          </a:prstGeom>
          <a:noFill/>
          <a:ln w="15875">
            <a:solidFill>
              <a:schemeClr val="tx1"/>
            </a:solidFill>
            <a:round/>
            <a:headEnd/>
            <a:tailEnd/>
          </a:ln>
        </p:spPr>
        <p:txBody>
          <a:bodyPr/>
          <a:lstStyle/>
          <a:p>
            <a:endParaRPr lang="en-US"/>
          </a:p>
        </p:txBody>
      </p:sp>
      <p:sp>
        <p:nvSpPr>
          <p:cNvPr id="19" name="Line 58"/>
          <p:cNvSpPr>
            <a:spLocks noChangeShapeType="1"/>
          </p:cNvSpPr>
          <p:nvPr/>
        </p:nvSpPr>
        <p:spPr bwMode="auto">
          <a:xfrm>
            <a:off x="1076325" y="5967412"/>
            <a:ext cx="438150" cy="0"/>
          </a:xfrm>
          <a:prstGeom prst="line">
            <a:avLst/>
          </a:prstGeom>
          <a:noFill/>
          <a:ln w="38100">
            <a:solidFill>
              <a:schemeClr val="tx1"/>
            </a:solidFill>
            <a:round/>
            <a:headEnd/>
            <a:tailEnd/>
          </a:ln>
        </p:spPr>
        <p:txBody>
          <a:bodyPr/>
          <a:lstStyle/>
          <a:p>
            <a:endParaRPr lang="en-US"/>
          </a:p>
        </p:txBody>
      </p:sp>
      <p:sp>
        <p:nvSpPr>
          <p:cNvPr id="20" name="Line 59"/>
          <p:cNvSpPr>
            <a:spLocks noChangeShapeType="1"/>
          </p:cNvSpPr>
          <p:nvPr/>
        </p:nvSpPr>
        <p:spPr bwMode="auto">
          <a:xfrm>
            <a:off x="2524125" y="5969000"/>
            <a:ext cx="609600" cy="0"/>
          </a:xfrm>
          <a:prstGeom prst="line">
            <a:avLst/>
          </a:prstGeom>
          <a:noFill/>
          <a:ln w="38100">
            <a:solidFill>
              <a:schemeClr val="tx1"/>
            </a:solidFill>
            <a:round/>
            <a:headEnd/>
            <a:tailEnd/>
          </a:ln>
        </p:spPr>
        <p:txBody>
          <a:bodyPr/>
          <a:lstStyle/>
          <a:p>
            <a:endParaRPr lang="en-US"/>
          </a:p>
        </p:txBody>
      </p:sp>
      <p:sp>
        <p:nvSpPr>
          <p:cNvPr id="21" name="Line 60"/>
          <p:cNvSpPr>
            <a:spLocks noChangeShapeType="1"/>
          </p:cNvSpPr>
          <p:nvPr/>
        </p:nvSpPr>
        <p:spPr bwMode="auto">
          <a:xfrm flipV="1">
            <a:off x="1514475" y="4138612"/>
            <a:ext cx="0" cy="1828800"/>
          </a:xfrm>
          <a:prstGeom prst="line">
            <a:avLst/>
          </a:prstGeom>
          <a:noFill/>
          <a:ln w="15875">
            <a:solidFill>
              <a:schemeClr val="tx1"/>
            </a:solidFill>
            <a:round/>
            <a:headEnd/>
            <a:tailEnd/>
          </a:ln>
        </p:spPr>
        <p:txBody>
          <a:bodyPr/>
          <a:lstStyle/>
          <a:p>
            <a:endParaRPr lang="en-US"/>
          </a:p>
        </p:txBody>
      </p:sp>
      <p:sp>
        <p:nvSpPr>
          <p:cNvPr id="22" name="Line 61"/>
          <p:cNvSpPr>
            <a:spLocks noChangeShapeType="1"/>
          </p:cNvSpPr>
          <p:nvPr/>
        </p:nvSpPr>
        <p:spPr bwMode="auto">
          <a:xfrm>
            <a:off x="1514475" y="4138612"/>
            <a:ext cx="320675" cy="0"/>
          </a:xfrm>
          <a:prstGeom prst="line">
            <a:avLst/>
          </a:prstGeom>
          <a:noFill/>
          <a:ln w="38100">
            <a:solidFill>
              <a:srgbClr val="FF3300"/>
            </a:solidFill>
            <a:round/>
            <a:headEnd/>
            <a:tailEnd/>
          </a:ln>
        </p:spPr>
        <p:txBody>
          <a:bodyPr/>
          <a:lstStyle/>
          <a:p>
            <a:endParaRPr lang="en-US"/>
          </a:p>
        </p:txBody>
      </p:sp>
      <p:sp>
        <p:nvSpPr>
          <p:cNvPr id="23" name="Line 62"/>
          <p:cNvSpPr>
            <a:spLocks noChangeShapeType="1"/>
          </p:cNvSpPr>
          <p:nvPr/>
        </p:nvSpPr>
        <p:spPr bwMode="auto">
          <a:xfrm flipV="1">
            <a:off x="1835150" y="4138612"/>
            <a:ext cx="0" cy="1828800"/>
          </a:xfrm>
          <a:prstGeom prst="line">
            <a:avLst/>
          </a:prstGeom>
          <a:noFill/>
          <a:ln w="15875">
            <a:solidFill>
              <a:schemeClr val="tx1"/>
            </a:solidFill>
            <a:round/>
            <a:headEnd/>
            <a:tailEnd/>
          </a:ln>
        </p:spPr>
        <p:txBody>
          <a:bodyPr/>
          <a:lstStyle/>
          <a:p>
            <a:endParaRPr lang="en-US"/>
          </a:p>
        </p:txBody>
      </p:sp>
      <p:sp>
        <p:nvSpPr>
          <p:cNvPr id="24" name="Line 63"/>
          <p:cNvSpPr>
            <a:spLocks noChangeShapeType="1"/>
          </p:cNvSpPr>
          <p:nvPr/>
        </p:nvSpPr>
        <p:spPr bwMode="auto">
          <a:xfrm>
            <a:off x="1835150" y="5967412"/>
            <a:ext cx="296863" cy="0"/>
          </a:xfrm>
          <a:prstGeom prst="line">
            <a:avLst/>
          </a:prstGeom>
          <a:noFill/>
          <a:ln w="38100">
            <a:solidFill>
              <a:schemeClr val="tx1"/>
            </a:solidFill>
            <a:round/>
            <a:headEnd/>
            <a:tailEnd/>
          </a:ln>
        </p:spPr>
        <p:txBody>
          <a:bodyPr/>
          <a:lstStyle/>
          <a:p>
            <a:endParaRPr lang="en-US"/>
          </a:p>
        </p:txBody>
      </p:sp>
      <p:sp>
        <p:nvSpPr>
          <p:cNvPr id="25" name="Line 64"/>
          <p:cNvSpPr>
            <a:spLocks noChangeShapeType="1"/>
          </p:cNvSpPr>
          <p:nvPr/>
        </p:nvSpPr>
        <p:spPr bwMode="auto">
          <a:xfrm flipV="1">
            <a:off x="2128838" y="4795837"/>
            <a:ext cx="0" cy="1171575"/>
          </a:xfrm>
          <a:prstGeom prst="line">
            <a:avLst/>
          </a:prstGeom>
          <a:noFill/>
          <a:ln w="15875">
            <a:solidFill>
              <a:schemeClr val="tx1"/>
            </a:solidFill>
            <a:round/>
            <a:headEnd/>
            <a:tailEnd/>
          </a:ln>
        </p:spPr>
        <p:txBody>
          <a:bodyPr/>
          <a:lstStyle/>
          <a:p>
            <a:endParaRPr lang="en-US"/>
          </a:p>
        </p:txBody>
      </p:sp>
      <p:sp>
        <p:nvSpPr>
          <p:cNvPr id="26" name="Line 65"/>
          <p:cNvSpPr>
            <a:spLocks noChangeShapeType="1"/>
          </p:cNvSpPr>
          <p:nvPr/>
        </p:nvSpPr>
        <p:spPr bwMode="auto">
          <a:xfrm>
            <a:off x="2132013" y="4795837"/>
            <a:ext cx="57150" cy="9525"/>
          </a:xfrm>
          <a:prstGeom prst="line">
            <a:avLst/>
          </a:prstGeom>
          <a:noFill/>
          <a:ln w="38100">
            <a:solidFill>
              <a:schemeClr val="accent4"/>
            </a:solidFill>
            <a:round/>
            <a:headEnd/>
            <a:tailEnd/>
          </a:ln>
        </p:spPr>
        <p:txBody>
          <a:bodyPr/>
          <a:lstStyle/>
          <a:p>
            <a:endParaRPr lang="en-US"/>
          </a:p>
        </p:txBody>
      </p:sp>
      <p:sp>
        <p:nvSpPr>
          <p:cNvPr id="27" name="Line 66"/>
          <p:cNvSpPr>
            <a:spLocks noChangeShapeType="1"/>
          </p:cNvSpPr>
          <p:nvPr/>
        </p:nvSpPr>
        <p:spPr bwMode="auto">
          <a:xfrm flipV="1">
            <a:off x="2198688" y="4138612"/>
            <a:ext cx="0" cy="657225"/>
          </a:xfrm>
          <a:prstGeom prst="line">
            <a:avLst/>
          </a:prstGeom>
          <a:noFill/>
          <a:ln w="15875">
            <a:solidFill>
              <a:schemeClr val="tx1"/>
            </a:solidFill>
            <a:round/>
            <a:headEnd/>
            <a:tailEnd/>
          </a:ln>
        </p:spPr>
        <p:txBody>
          <a:bodyPr/>
          <a:lstStyle/>
          <a:p>
            <a:endParaRPr lang="en-US"/>
          </a:p>
        </p:txBody>
      </p:sp>
      <p:sp>
        <p:nvSpPr>
          <p:cNvPr id="28" name="Line 67"/>
          <p:cNvSpPr>
            <a:spLocks noChangeShapeType="1"/>
          </p:cNvSpPr>
          <p:nvPr/>
        </p:nvSpPr>
        <p:spPr bwMode="auto">
          <a:xfrm>
            <a:off x="2193925" y="4138612"/>
            <a:ext cx="180975" cy="0"/>
          </a:xfrm>
          <a:prstGeom prst="line">
            <a:avLst/>
          </a:prstGeom>
          <a:noFill/>
          <a:ln w="38100">
            <a:solidFill>
              <a:srgbClr val="FF3300"/>
            </a:solidFill>
            <a:round/>
            <a:headEnd/>
            <a:tailEnd/>
          </a:ln>
        </p:spPr>
        <p:txBody>
          <a:bodyPr/>
          <a:lstStyle/>
          <a:p>
            <a:endParaRPr lang="en-US"/>
          </a:p>
        </p:txBody>
      </p:sp>
      <p:sp>
        <p:nvSpPr>
          <p:cNvPr id="29" name="Line 68"/>
          <p:cNvSpPr>
            <a:spLocks noChangeShapeType="1"/>
          </p:cNvSpPr>
          <p:nvPr/>
        </p:nvSpPr>
        <p:spPr bwMode="auto">
          <a:xfrm>
            <a:off x="2374900" y="4138612"/>
            <a:ext cx="0" cy="657225"/>
          </a:xfrm>
          <a:prstGeom prst="line">
            <a:avLst/>
          </a:prstGeom>
          <a:noFill/>
          <a:ln w="15875">
            <a:solidFill>
              <a:schemeClr val="tx1"/>
            </a:solidFill>
            <a:round/>
            <a:headEnd/>
            <a:tailEnd/>
          </a:ln>
        </p:spPr>
        <p:txBody>
          <a:bodyPr/>
          <a:lstStyle/>
          <a:p>
            <a:endParaRPr lang="en-US"/>
          </a:p>
        </p:txBody>
      </p:sp>
      <p:sp>
        <p:nvSpPr>
          <p:cNvPr id="30" name="Line 69"/>
          <p:cNvSpPr>
            <a:spLocks noChangeShapeType="1"/>
          </p:cNvSpPr>
          <p:nvPr/>
        </p:nvSpPr>
        <p:spPr bwMode="auto">
          <a:xfrm>
            <a:off x="2374900" y="4795837"/>
            <a:ext cx="149225" cy="0"/>
          </a:xfrm>
          <a:prstGeom prst="line">
            <a:avLst/>
          </a:prstGeom>
          <a:noFill/>
          <a:ln w="38100">
            <a:solidFill>
              <a:schemeClr val="accent4"/>
            </a:solidFill>
            <a:round/>
            <a:headEnd/>
            <a:tailEnd/>
          </a:ln>
        </p:spPr>
        <p:txBody>
          <a:bodyPr/>
          <a:lstStyle/>
          <a:p>
            <a:endParaRPr lang="en-US"/>
          </a:p>
        </p:txBody>
      </p:sp>
      <p:sp>
        <p:nvSpPr>
          <p:cNvPr id="31" name="Line 70"/>
          <p:cNvSpPr>
            <a:spLocks noChangeShapeType="1"/>
          </p:cNvSpPr>
          <p:nvPr/>
        </p:nvSpPr>
        <p:spPr bwMode="auto">
          <a:xfrm>
            <a:off x="2524125" y="4795837"/>
            <a:ext cx="0" cy="1171575"/>
          </a:xfrm>
          <a:prstGeom prst="line">
            <a:avLst/>
          </a:prstGeom>
          <a:noFill/>
          <a:ln w="15875">
            <a:solidFill>
              <a:schemeClr val="tx1"/>
            </a:solidFill>
            <a:round/>
            <a:headEnd/>
            <a:tailEnd/>
          </a:ln>
        </p:spPr>
        <p:txBody>
          <a:bodyPr/>
          <a:lstStyle/>
          <a:p>
            <a:endParaRPr lang="en-US"/>
          </a:p>
        </p:txBody>
      </p:sp>
      <p:sp>
        <p:nvSpPr>
          <p:cNvPr id="32" name="Line 71"/>
          <p:cNvSpPr>
            <a:spLocks noChangeShapeType="1"/>
          </p:cNvSpPr>
          <p:nvPr/>
        </p:nvSpPr>
        <p:spPr bwMode="auto">
          <a:xfrm flipV="1">
            <a:off x="3133725" y="4138612"/>
            <a:ext cx="0" cy="1828800"/>
          </a:xfrm>
          <a:prstGeom prst="line">
            <a:avLst/>
          </a:prstGeom>
          <a:noFill/>
          <a:ln w="15875">
            <a:solidFill>
              <a:schemeClr val="tx1"/>
            </a:solidFill>
            <a:round/>
            <a:headEnd/>
            <a:tailEnd/>
          </a:ln>
        </p:spPr>
        <p:txBody>
          <a:bodyPr/>
          <a:lstStyle/>
          <a:p>
            <a:endParaRPr lang="en-US"/>
          </a:p>
        </p:txBody>
      </p:sp>
      <p:sp>
        <p:nvSpPr>
          <p:cNvPr id="33" name="Line 72"/>
          <p:cNvSpPr>
            <a:spLocks noChangeShapeType="1"/>
          </p:cNvSpPr>
          <p:nvPr/>
        </p:nvSpPr>
        <p:spPr bwMode="auto">
          <a:xfrm>
            <a:off x="3133725" y="4138612"/>
            <a:ext cx="180975" cy="0"/>
          </a:xfrm>
          <a:prstGeom prst="line">
            <a:avLst/>
          </a:prstGeom>
          <a:noFill/>
          <a:ln w="38100">
            <a:solidFill>
              <a:srgbClr val="FF3300"/>
            </a:solidFill>
            <a:round/>
            <a:headEnd/>
            <a:tailEnd/>
          </a:ln>
        </p:spPr>
        <p:txBody>
          <a:bodyPr/>
          <a:lstStyle/>
          <a:p>
            <a:endParaRPr lang="en-US"/>
          </a:p>
        </p:txBody>
      </p:sp>
      <p:sp>
        <p:nvSpPr>
          <p:cNvPr id="34" name="Line 73"/>
          <p:cNvSpPr>
            <a:spLocks noChangeShapeType="1"/>
          </p:cNvSpPr>
          <p:nvPr/>
        </p:nvSpPr>
        <p:spPr bwMode="auto">
          <a:xfrm>
            <a:off x="3314700" y="4138612"/>
            <a:ext cx="0" cy="1828800"/>
          </a:xfrm>
          <a:prstGeom prst="line">
            <a:avLst/>
          </a:prstGeom>
          <a:noFill/>
          <a:ln w="15875">
            <a:solidFill>
              <a:schemeClr val="tx1"/>
            </a:solidFill>
            <a:round/>
            <a:headEnd/>
            <a:tailEnd/>
          </a:ln>
        </p:spPr>
        <p:txBody>
          <a:bodyPr/>
          <a:lstStyle/>
          <a:p>
            <a:endParaRPr lang="en-US"/>
          </a:p>
        </p:txBody>
      </p:sp>
      <p:sp>
        <p:nvSpPr>
          <p:cNvPr id="35" name="Line 74"/>
          <p:cNvSpPr>
            <a:spLocks noChangeShapeType="1"/>
          </p:cNvSpPr>
          <p:nvPr/>
        </p:nvSpPr>
        <p:spPr bwMode="auto">
          <a:xfrm flipV="1">
            <a:off x="3314700" y="5967412"/>
            <a:ext cx="190500" cy="1588"/>
          </a:xfrm>
          <a:prstGeom prst="line">
            <a:avLst/>
          </a:prstGeom>
          <a:noFill/>
          <a:ln w="38100">
            <a:solidFill>
              <a:schemeClr val="tx1"/>
            </a:solidFill>
            <a:round/>
            <a:headEnd/>
            <a:tailEnd/>
          </a:ln>
        </p:spPr>
        <p:txBody>
          <a:bodyPr/>
          <a:lstStyle/>
          <a:p>
            <a:endParaRPr lang="en-US"/>
          </a:p>
        </p:txBody>
      </p:sp>
      <p:sp>
        <p:nvSpPr>
          <p:cNvPr id="36" name="Line 75"/>
          <p:cNvSpPr>
            <a:spLocks noChangeShapeType="1"/>
          </p:cNvSpPr>
          <p:nvPr/>
        </p:nvSpPr>
        <p:spPr bwMode="auto">
          <a:xfrm flipV="1">
            <a:off x="3962400" y="4138612"/>
            <a:ext cx="0" cy="1828800"/>
          </a:xfrm>
          <a:prstGeom prst="line">
            <a:avLst/>
          </a:prstGeom>
          <a:noFill/>
          <a:ln w="15875">
            <a:solidFill>
              <a:schemeClr val="tx1"/>
            </a:solidFill>
            <a:round/>
            <a:headEnd/>
            <a:tailEnd/>
          </a:ln>
        </p:spPr>
        <p:txBody>
          <a:bodyPr/>
          <a:lstStyle/>
          <a:p>
            <a:endParaRPr lang="en-US"/>
          </a:p>
        </p:txBody>
      </p:sp>
      <p:sp>
        <p:nvSpPr>
          <p:cNvPr id="37" name="Line 76"/>
          <p:cNvSpPr>
            <a:spLocks noChangeShapeType="1"/>
          </p:cNvSpPr>
          <p:nvPr/>
        </p:nvSpPr>
        <p:spPr bwMode="auto">
          <a:xfrm>
            <a:off x="3962400" y="4138612"/>
            <a:ext cx="180975" cy="0"/>
          </a:xfrm>
          <a:prstGeom prst="line">
            <a:avLst/>
          </a:prstGeom>
          <a:noFill/>
          <a:ln w="38100">
            <a:solidFill>
              <a:srgbClr val="FF3300"/>
            </a:solidFill>
            <a:round/>
            <a:headEnd/>
            <a:tailEnd/>
          </a:ln>
        </p:spPr>
        <p:txBody>
          <a:bodyPr/>
          <a:lstStyle/>
          <a:p>
            <a:endParaRPr lang="en-US"/>
          </a:p>
        </p:txBody>
      </p:sp>
      <p:sp>
        <p:nvSpPr>
          <p:cNvPr id="38" name="Line 77"/>
          <p:cNvSpPr>
            <a:spLocks noChangeShapeType="1"/>
          </p:cNvSpPr>
          <p:nvPr/>
        </p:nvSpPr>
        <p:spPr bwMode="auto">
          <a:xfrm>
            <a:off x="4143375" y="4159250"/>
            <a:ext cx="0" cy="636587"/>
          </a:xfrm>
          <a:prstGeom prst="line">
            <a:avLst/>
          </a:prstGeom>
          <a:noFill/>
          <a:ln w="15875">
            <a:solidFill>
              <a:schemeClr val="tx1"/>
            </a:solidFill>
            <a:round/>
            <a:headEnd/>
            <a:tailEnd/>
          </a:ln>
        </p:spPr>
        <p:txBody>
          <a:bodyPr/>
          <a:lstStyle/>
          <a:p>
            <a:endParaRPr lang="en-US"/>
          </a:p>
        </p:txBody>
      </p:sp>
      <p:sp>
        <p:nvSpPr>
          <p:cNvPr id="39" name="Line 78"/>
          <p:cNvSpPr>
            <a:spLocks noChangeShapeType="1"/>
          </p:cNvSpPr>
          <p:nvPr/>
        </p:nvSpPr>
        <p:spPr bwMode="auto">
          <a:xfrm>
            <a:off x="4143375" y="4795837"/>
            <a:ext cx="285750" cy="0"/>
          </a:xfrm>
          <a:prstGeom prst="line">
            <a:avLst/>
          </a:prstGeom>
          <a:noFill/>
          <a:ln w="38100">
            <a:solidFill>
              <a:schemeClr val="accent4"/>
            </a:solidFill>
            <a:round/>
            <a:headEnd/>
            <a:tailEnd/>
          </a:ln>
        </p:spPr>
        <p:txBody>
          <a:bodyPr/>
          <a:lstStyle/>
          <a:p>
            <a:endParaRPr lang="en-US"/>
          </a:p>
        </p:txBody>
      </p:sp>
      <p:sp>
        <p:nvSpPr>
          <p:cNvPr id="40" name="Line 79"/>
          <p:cNvSpPr>
            <a:spLocks noChangeShapeType="1"/>
          </p:cNvSpPr>
          <p:nvPr/>
        </p:nvSpPr>
        <p:spPr bwMode="auto">
          <a:xfrm>
            <a:off x="4429125" y="4795837"/>
            <a:ext cx="0" cy="1171575"/>
          </a:xfrm>
          <a:prstGeom prst="line">
            <a:avLst/>
          </a:prstGeom>
          <a:noFill/>
          <a:ln w="15875">
            <a:solidFill>
              <a:schemeClr val="tx1"/>
            </a:solidFill>
            <a:round/>
            <a:headEnd/>
            <a:tailEnd/>
          </a:ln>
        </p:spPr>
        <p:txBody>
          <a:bodyPr/>
          <a:lstStyle/>
          <a:p>
            <a:endParaRPr lang="en-US"/>
          </a:p>
        </p:txBody>
      </p:sp>
      <p:sp>
        <p:nvSpPr>
          <p:cNvPr id="41" name="Line 80"/>
          <p:cNvSpPr>
            <a:spLocks noChangeShapeType="1"/>
          </p:cNvSpPr>
          <p:nvPr/>
        </p:nvSpPr>
        <p:spPr bwMode="auto">
          <a:xfrm>
            <a:off x="4429125" y="5969000"/>
            <a:ext cx="647700" cy="0"/>
          </a:xfrm>
          <a:prstGeom prst="line">
            <a:avLst/>
          </a:prstGeom>
          <a:noFill/>
          <a:ln w="38100">
            <a:solidFill>
              <a:schemeClr val="tx1"/>
            </a:solidFill>
            <a:round/>
            <a:headEnd/>
            <a:tailEnd/>
          </a:ln>
        </p:spPr>
        <p:txBody>
          <a:bodyPr/>
          <a:lstStyle/>
          <a:p>
            <a:endParaRPr lang="en-US"/>
          </a:p>
        </p:txBody>
      </p:sp>
      <p:sp>
        <p:nvSpPr>
          <p:cNvPr id="42" name="Line 81"/>
          <p:cNvSpPr>
            <a:spLocks noChangeShapeType="1"/>
          </p:cNvSpPr>
          <p:nvPr/>
        </p:nvSpPr>
        <p:spPr bwMode="auto">
          <a:xfrm>
            <a:off x="3495675" y="4786312"/>
            <a:ext cx="0" cy="1171575"/>
          </a:xfrm>
          <a:prstGeom prst="line">
            <a:avLst/>
          </a:prstGeom>
          <a:noFill/>
          <a:ln w="15875">
            <a:solidFill>
              <a:schemeClr val="tx1"/>
            </a:solidFill>
            <a:round/>
            <a:headEnd/>
            <a:tailEnd/>
          </a:ln>
        </p:spPr>
        <p:txBody>
          <a:bodyPr/>
          <a:lstStyle/>
          <a:p>
            <a:endParaRPr lang="en-US"/>
          </a:p>
        </p:txBody>
      </p:sp>
      <p:sp>
        <p:nvSpPr>
          <p:cNvPr id="43" name="Line 82"/>
          <p:cNvSpPr>
            <a:spLocks noChangeShapeType="1"/>
          </p:cNvSpPr>
          <p:nvPr/>
        </p:nvSpPr>
        <p:spPr bwMode="auto">
          <a:xfrm>
            <a:off x="3686175" y="4795837"/>
            <a:ext cx="0" cy="1171575"/>
          </a:xfrm>
          <a:prstGeom prst="line">
            <a:avLst/>
          </a:prstGeom>
          <a:noFill/>
          <a:ln w="15875">
            <a:solidFill>
              <a:schemeClr val="tx1"/>
            </a:solidFill>
            <a:round/>
            <a:headEnd/>
            <a:tailEnd/>
          </a:ln>
        </p:spPr>
        <p:txBody>
          <a:bodyPr/>
          <a:lstStyle/>
          <a:p>
            <a:endParaRPr lang="en-US"/>
          </a:p>
        </p:txBody>
      </p:sp>
      <p:sp>
        <p:nvSpPr>
          <p:cNvPr id="44" name="Line 83"/>
          <p:cNvSpPr>
            <a:spLocks noChangeShapeType="1"/>
          </p:cNvSpPr>
          <p:nvPr/>
        </p:nvSpPr>
        <p:spPr bwMode="auto">
          <a:xfrm flipV="1">
            <a:off x="3676650" y="5969000"/>
            <a:ext cx="304800" cy="0"/>
          </a:xfrm>
          <a:prstGeom prst="line">
            <a:avLst/>
          </a:prstGeom>
          <a:noFill/>
          <a:ln w="38100">
            <a:solidFill>
              <a:schemeClr val="tx1"/>
            </a:solidFill>
            <a:round/>
            <a:headEnd/>
            <a:tailEnd/>
          </a:ln>
        </p:spPr>
        <p:txBody>
          <a:bodyPr/>
          <a:lstStyle/>
          <a:p>
            <a:endParaRPr lang="en-US"/>
          </a:p>
        </p:txBody>
      </p:sp>
      <p:sp>
        <p:nvSpPr>
          <p:cNvPr id="45" name="Line 84"/>
          <p:cNvSpPr>
            <a:spLocks noChangeShapeType="1"/>
          </p:cNvSpPr>
          <p:nvPr/>
        </p:nvSpPr>
        <p:spPr bwMode="auto">
          <a:xfrm>
            <a:off x="3500438" y="4795837"/>
            <a:ext cx="182562" cy="0"/>
          </a:xfrm>
          <a:prstGeom prst="line">
            <a:avLst/>
          </a:prstGeom>
          <a:noFill/>
          <a:ln w="38100">
            <a:solidFill>
              <a:schemeClr val="accent4"/>
            </a:solidFill>
            <a:round/>
            <a:headEnd/>
            <a:tailEnd/>
          </a:ln>
        </p:spPr>
        <p:txBody>
          <a:bodyPr/>
          <a:lstStyle/>
          <a:p>
            <a:endParaRPr lang="en-US"/>
          </a:p>
        </p:txBody>
      </p:sp>
      <p:sp>
        <p:nvSpPr>
          <p:cNvPr id="46" name="Line 43"/>
          <p:cNvSpPr>
            <a:spLocks noChangeShapeType="1"/>
          </p:cNvSpPr>
          <p:nvPr/>
        </p:nvSpPr>
        <p:spPr bwMode="auto">
          <a:xfrm>
            <a:off x="450850" y="4157662"/>
            <a:ext cx="4724400" cy="0"/>
          </a:xfrm>
          <a:prstGeom prst="line">
            <a:avLst/>
          </a:prstGeom>
          <a:noFill/>
          <a:ln w="12700">
            <a:solidFill>
              <a:schemeClr val="tx1"/>
            </a:solidFill>
            <a:prstDash val="sysDot"/>
            <a:round/>
            <a:headEnd/>
            <a:tailEnd/>
          </a:ln>
        </p:spPr>
        <p:txBody>
          <a:bodyPr wrap="none" anchor="ctr" anchorCtr="1"/>
          <a:lstStyle/>
          <a:p>
            <a:endParaRPr lang="en-US"/>
          </a:p>
        </p:txBody>
      </p:sp>
      <p:sp>
        <p:nvSpPr>
          <p:cNvPr id="47" name="Line 44"/>
          <p:cNvSpPr>
            <a:spLocks noChangeShapeType="1"/>
          </p:cNvSpPr>
          <p:nvPr/>
        </p:nvSpPr>
        <p:spPr bwMode="auto">
          <a:xfrm>
            <a:off x="450850" y="4821237"/>
            <a:ext cx="4724400" cy="0"/>
          </a:xfrm>
          <a:prstGeom prst="line">
            <a:avLst/>
          </a:prstGeom>
          <a:noFill/>
          <a:ln w="12700">
            <a:solidFill>
              <a:schemeClr val="tx1"/>
            </a:solidFill>
            <a:prstDash val="sysDot"/>
            <a:round/>
            <a:headEnd/>
            <a:tailEnd/>
          </a:ln>
        </p:spPr>
        <p:txBody>
          <a:bodyPr wrap="none" anchor="ctr" anchorCtr="1"/>
          <a:lstStyle/>
          <a:p>
            <a:endParaRPr lang="en-US"/>
          </a:p>
        </p:txBody>
      </p:sp>
      <p:sp>
        <p:nvSpPr>
          <p:cNvPr id="48" name="Line 45"/>
          <p:cNvSpPr>
            <a:spLocks noChangeShapeType="1"/>
          </p:cNvSpPr>
          <p:nvPr/>
        </p:nvSpPr>
        <p:spPr bwMode="auto">
          <a:xfrm>
            <a:off x="450850" y="5986462"/>
            <a:ext cx="4724400" cy="0"/>
          </a:xfrm>
          <a:prstGeom prst="line">
            <a:avLst/>
          </a:prstGeom>
          <a:noFill/>
          <a:ln w="12700">
            <a:solidFill>
              <a:schemeClr val="tx1"/>
            </a:solidFill>
            <a:prstDash val="sysDot"/>
            <a:round/>
            <a:headEnd/>
            <a:tailEnd/>
          </a:ln>
        </p:spPr>
        <p:txBody>
          <a:bodyPr wrap="none" anchor="ctr" anchorCtr="1"/>
          <a:lstStyle/>
          <a:p>
            <a:endParaRPr lang="en-US"/>
          </a:p>
        </p:txBody>
      </p:sp>
      <p:sp>
        <p:nvSpPr>
          <p:cNvPr id="50" name="Leading Question"/>
          <p:cNvSpPr txBox="1"/>
          <p:nvPr/>
        </p:nvSpPr>
        <p:spPr>
          <a:xfrm>
            <a:off x="7723699" y="6562045"/>
            <a:ext cx="1097032"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Tail Chaining...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932113" y="2978348"/>
            <a:ext cx="725487" cy="365125"/>
          </a:xfrm>
          <a:prstGeom prst="roundRect">
            <a:avLst>
              <a:gd name="adj" fmla="val 16667"/>
            </a:avLst>
          </a:prstGeom>
          <a:solidFill>
            <a:srgbClr val="3399FF"/>
          </a:solid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dirty="0" smtClean="0">
                <a:latin typeface="Verdana" pitchFamily="34" charset="0"/>
              </a:rPr>
              <a:t>PUSH</a:t>
            </a:r>
            <a:endParaRPr lang="en-US" sz="1400" b="1" dirty="0">
              <a:latin typeface="Verdana" pitchFamily="34" charset="0"/>
            </a:endParaRPr>
          </a:p>
        </p:txBody>
      </p:sp>
      <p:sp>
        <p:nvSpPr>
          <p:cNvPr id="15363" name="AutoShape 3"/>
          <p:cNvSpPr>
            <a:spLocks noChangeArrowheads="1"/>
          </p:cNvSpPr>
          <p:nvPr/>
        </p:nvSpPr>
        <p:spPr bwMode="auto">
          <a:xfrm>
            <a:off x="4983822" y="2978348"/>
            <a:ext cx="590550" cy="365125"/>
          </a:xfrm>
          <a:prstGeom prst="roundRect">
            <a:avLst>
              <a:gd name="adj" fmla="val 16667"/>
            </a:avLst>
          </a:prstGeom>
          <a:solidFill>
            <a:schemeClr val="accent4"/>
          </a:solid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dirty="0">
                <a:solidFill>
                  <a:schemeClr val="bg1"/>
                </a:solidFill>
                <a:latin typeface="Verdana" pitchFamily="34" charset="0"/>
              </a:rPr>
              <a:t>POP</a:t>
            </a:r>
          </a:p>
        </p:txBody>
      </p:sp>
      <p:sp>
        <p:nvSpPr>
          <p:cNvPr id="15364" name="AutoShape 4"/>
          <p:cNvSpPr>
            <a:spLocks noChangeArrowheads="1"/>
          </p:cNvSpPr>
          <p:nvPr/>
        </p:nvSpPr>
        <p:spPr bwMode="auto">
          <a:xfrm>
            <a:off x="3657600" y="2978348"/>
            <a:ext cx="1320800" cy="365125"/>
          </a:xfrm>
          <a:prstGeom prst="roundRect">
            <a:avLst>
              <a:gd name="adj" fmla="val 16667"/>
            </a:avLst>
          </a:prstGeom>
          <a:no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a:latin typeface="Verdana" pitchFamily="34" charset="0"/>
              </a:rPr>
              <a:t>ISR 1</a:t>
            </a:r>
          </a:p>
        </p:txBody>
      </p:sp>
      <p:sp>
        <p:nvSpPr>
          <p:cNvPr id="15366" name="AutoShape 6"/>
          <p:cNvSpPr>
            <a:spLocks noChangeArrowheads="1"/>
          </p:cNvSpPr>
          <p:nvPr/>
        </p:nvSpPr>
        <p:spPr bwMode="auto">
          <a:xfrm>
            <a:off x="7632700" y="2978348"/>
            <a:ext cx="731838" cy="365125"/>
          </a:xfrm>
          <a:prstGeom prst="roundRect">
            <a:avLst>
              <a:gd name="adj" fmla="val 16667"/>
            </a:avLst>
          </a:prstGeom>
          <a:solidFill>
            <a:schemeClr val="accent4"/>
          </a:solid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a:solidFill>
                  <a:schemeClr val="bg1"/>
                </a:solidFill>
                <a:latin typeface="Verdana" pitchFamily="34" charset="0"/>
              </a:rPr>
              <a:t>POP </a:t>
            </a:r>
          </a:p>
        </p:txBody>
      </p:sp>
      <p:sp>
        <p:nvSpPr>
          <p:cNvPr id="15367" name="AutoShape 7"/>
          <p:cNvSpPr>
            <a:spLocks noChangeArrowheads="1"/>
          </p:cNvSpPr>
          <p:nvPr/>
        </p:nvSpPr>
        <p:spPr bwMode="auto">
          <a:xfrm>
            <a:off x="6324600" y="2978348"/>
            <a:ext cx="1308100" cy="365125"/>
          </a:xfrm>
          <a:prstGeom prst="roundRect">
            <a:avLst>
              <a:gd name="adj" fmla="val 16667"/>
            </a:avLst>
          </a:prstGeom>
          <a:no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a:latin typeface="Verdana" pitchFamily="34" charset="0"/>
              </a:rPr>
              <a:t>ISR 2</a:t>
            </a:r>
          </a:p>
        </p:txBody>
      </p:sp>
      <p:sp>
        <p:nvSpPr>
          <p:cNvPr id="15368" name="AutoShape 8"/>
          <p:cNvSpPr>
            <a:spLocks noChangeArrowheads="1"/>
          </p:cNvSpPr>
          <p:nvPr/>
        </p:nvSpPr>
        <p:spPr bwMode="auto">
          <a:xfrm>
            <a:off x="2933700" y="4008437"/>
            <a:ext cx="731838" cy="365125"/>
          </a:xfrm>
          <a:prstGeom prst="roundRect">
            <a:avLst>
              <a:gd name="adj" fmla="val 16667"/>
            </a:avLst>
          </a:prstGeom>
          <a:solidFill>
            <a:srgbClr val="3399FF"/>
          </a:solid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a:latin typeface="Verdana" pitchFamily="34" charset="0"/>
              </a:rPr>
              <a:t>PUSH</a:t>
            </a:r>
          </a:p>
        </p:txBody>
      </p:sp>
      <p:sp>
        <p:nvSpPr>
          <p:cNvPr id="15369" name="AutoShape 9"/>
          <p:cNvSpPr>
            <a:spLocks noChangeArrowheads="1"/>
          </p:cNvSpPr>
          <p:nvPr/>
        </p:nvSpPr>
        <p:spPr bwMode="auto">
          <a:xfrm>
            <a:off x="5038725" y="4008437"/>
            <a:ext cx="274638" cy="365125"/>
          </a:xfrm>
          <a:prstGeom prst="roundRect">
            <a:avLst>
              <a:gd name="adj" fmla="val 16667"/>
            </a:avLst>
          </a:prstGeom>
          <a:solidFill>
            <a:srgbClr val="33DD37"/>
          </a:solidFill>
          <a:ln w="9525">
            <a:solidFill>
              <a:schemeClr val="tx1"/>
            </a:solidFill>
            <a:round/>
            <a:headEnd/>
            <a:tailEnd/>
          </a:ln>
        </p:spPr>
        <p:txBody>
          <a:bodyPr wrap="none" anchor="ctr"/>
          <a:lstStyle/>
          <a:p>
            <a:pPr eaLnBrk="1" hangingPunct="1">
              <a:lnSpc>
                <a:spcPct val="100000"/>
              </a:lnSpc>
              <a:spcBef>
                <a:spcPct val="0"/>
              </a:spcBef>
              <a:buClrTx/>
              <a:buSzTx/>
              <a:buFontTx/>
              <a:buNone/>
            </a:pPr>
            <a:endParaRPr lang="en-US" sz="1400" b="1">
              <a:latin typeface="Verdana" pitchFamily="34" charset="0"/>
            </a:endParaRPr>
          </a:p>
        </p:txBody>
      </p:sp>
      <p:sp>
        <p:nvSpPr>
          <p:cNvPr id="15370" name="AutoShape 10"/>
          <p:cNvSpPr>
            <a:spLocks noChangeArrowheads="1"/>
          </p:cNvSpPr>
          <p:nvPr/>
        </p:nvSpPr>
        <p:spPr bwMode="auto">
          <a:xfrm>
            <a:off x="3667125" y="4008437"/>
            <a:ext cx="1371600" cy="365125"/>
          </a:xfrm>
          <a:prstGeom prst="roundRect">
            <a:avLst>
              <a:gd name="adj" fmla="val 16667"/>
            </a:avLst>
          </a:prstGeom>
          <a:no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a:latin typeface="Verdana" pitchFamily="34" charset="0"/>
              </a:rPr>
              <a:t>ISR 1</a:t>
            </a:r>
          </a:p>
        </p:txBody>
      </p:sp>
      <p:sp>
        <p:nvSpPr>
          <p:cNvPr id="15371" name="AutoShape 11"/>
          <p:cNvSpPr>
            <a:spLocks noChangeArrowheads="1"/>
          </p:cNvSpPr>
          <p:nvPr/>
        </p:nvSpPr>
        <p:spPr bwMode="auto">
          <a:xfrm>
            <a:off x="6684963" y="4008437"/>
            <a:ext cx="547687" cy="365125"/>
          </a:xfrm>
          <a:prstGeom prst="roundRect">
            <a:avLst>
              <a:gd name="adj" fmla="val 16667"/>
            </a:avLst>
          </a:prstGeom>
          <a:solidFill>
            <a:schemeClr val="accent4"/>
          </a:solid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a:solidFill>
                  <a:schemeClr val="bg1"/>
                </a:solidFill>
                <a:latin typeface="Verdana" pitchFamily="34" charset="0"/>
              </a:rPr>
              <a:t>POP</a:t>
            </a:r>
          </a:p>
        </p:txBody>
      </p:sp>
      <p:sp>
        <p:nvSpPr>
          <p:cNvPr id="15372" name="AutoShape 12"/>
          <p:cNvSpPr>
            <a:spLocks noChangeArrowheads="1"/>
          </p:cNvSpPr>
          <p:nvPr/>
        </p:nvSpPr>
        <p:spPr bwMode="auto">
          <a:xfrm>
            <a:off x="5313363" y="4008437"/>
            <a:ext cx="1371600" cy="365125"/>
          </a:xfrm>
          <a:prstGeom prst="roundRect">
            <a:avLst>
              <a:gd name="adj" fmla="val 16667"/>
            </a:avLst>
          </a:prstGeom>
          <a:no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a:latin typeface="Verdana" pitchFamily="34" charset="0"/>
              </a:rPr>
              <a:t>ISR 2</a:t>
            </a:r>
          </a:p>
        </p:txBody>
      </p:sp>
      <p:sp>
        <p:nvSpPr>
          <p:cNvPr id="15373" name="Line 13"/>
          <p:cNvSpPr>
            <a:spLocks noChangeShapeType="1"/>
          </p:cNvSpPr>
          <p:nvPr/>
        </p:nvSpPr>
        <p:spPr bwMode="auto">
          <a:xfrm>
            <a:off x="2933700" y="2978348"/>
            <a:ext cx="0" cy="274638"/>
          </a:xfrm>
          <a:prstGeom prst="line">
            <a:avLst/>
          </a:prstGeom>
          <a:noFill/>
          <a:ln w="9525">
            <a:solidFill>
              <a:schemeClr val="tx1"/>
            </a:solidFill>
            <a:miter lim="800000"/>
            <a:headEnd/>
            <a:tailEnd/>
          </a:ln>
        </p:spPr>
        <p:txBody>
          <a:bodyPr wrap="none"/>
          <a:lstStyle/>
          <a:p>
            <a:endParaRPr lang="en-US"/>
          </a:p>
        </p:txBody>
      </p:sp>
      <p:sp>
        <p:nvSpPr>
          <p:cNvPr id="15392" name="Line 32"/>
          <p:cNvSpPr>
            <a:spLocks noChangeShapeType="1"/>
          </p:cNvSpPr>
          <p:nvPr/>
        </p:nvSpPr>
        <p:spPr bwMode="auto">
          <a:xfrm>
            <a:off x="2940050" y="3940175"/>
            <a:ext cx="0" cy="274637"/>
          </a:xfrm>
          <a:prstGeom prst="line">
            <a:avLst/>
          </a:prstGeom>
          <a:noFill/>
          <a:ln w="9525">
            <a:solidFill>
              <a:schemeClr val="tx1"/>
            </a:solidFill>
            <a:miter lim="800000"/>
            <a:headEnd/>
            <a:tailEnd/>
          </a:ln>
        </p:spPr>
        <p:txBody>
          <a:bodyPr wrap="none"/>
          <a:lstStyle/>
          <a:p>
            <a:endParaRPr lang="en-US"/>
          </a:p>
        </p:txBody>
      </p:sp>
      <p:sp>
        <p:nvSpPr>
          <p:cNvPr id="15393" name="Line 33"/>
          <p:cNvSpPr>
            <a:spLocks noChangeShapeType="1"/>
          </p:cNvSpPr>
          <p:nvPr/>
        </p:nvSpPr>
        <p:spPr bwMode="auto">
          <a:xfrm>
            <a:off x="3662363" y="4373562"/>
            <a:ext cx="0" cy="274638"/>
          </a:xfrm>
          <a:prstGeom prst="line">
            <a:avLst/>
          </a:prstGeom>
          <a:noFill/>
          <a:ln w="9525">
            <a:solidFill>
              <a:schemeClr val="tx1"/>
            </a:solidFill>
            <a:miter lim="800000"/>
            <a:headEnd/>
            <a:tailEnd/>
          </a:ln>
        </p:spPr>
        <p:txBody>
          <a:bodyPr wrap="none"/>
          <a:lstStyle/>
          <a:p>
            <a:endParaRPr lang="en-US"/>
          </a:p>
        </p:txBody>
      </p:sp>
      <p:sp>
        <p:nvSpPr>
          <p:cNvPr id="15394" name="Line 34"/>
          <p:cNvSpPr>
            <a:spLocks noChangeShapeType="1"/>
          </p:cNvSpPr>
          <p:nvPr/>
        </p:nvSpPr>
        <p:spPr bwMode="auto">
          <a:xfrm>
            <a:off x="5038725" y="4381500"/>
            <a:ext cx="0" cy="274637"/>
          </a:xfrm>
          <a:prstGeom prst="line">
            <a:avLst/>
          </a:prstGeom>
          <a:noFill/>
          <a:ln w="9525">
            <a:solidFill>
              <a:schemeClr val="tx1"/>
            </a:solidFill>
            <a:miter lim="800000"/>
            <a:headEnd/>
            <a:tailEnd/>
          </a:ln>
        </p:spPr>
        <p:txBody>
          <a:bodyPr wrap="none"/>
          <a:lstStyle/>
          <a:p>
            <a:endParaRPr lang="en-US"/>
          </a:p>
        </p:txBody>
      </p:sp>
      <p:sp>
        <p:nvSpPr>
          <p:cNvPr id="15395" name="Line 35"/>
          <p:cNvSpPr>
            <a:spLocks noChangeShapeType="1"/>
          </p:cNvSpPr>
          <p:nvPr/>
        </p:nvSpPr>
        <p:spPr bwMode="auto">
          <a:xfrm>
            <a:off x="5313363" y="4373562"/>
            <a:ext cx="0" cy="274638"/>
          </a:xfrm>
          <a:prstGeom prst="line">
            <a:avLst/>
          </a:prstGeom>
          <a:noFill/>
          <a:ln w="9525">
            <a:solidFill>
              <a:schemeClr val="tx1"/>
            </a:solidFill>
            <a:miter lim="800000"/>
            <a:headEnd/>
            <a:tailEnd/>
          </a:ln>
        </p:spPr>
        <p:txBody>
          <a:bodyPr wrap="none"/>
          <a:lstStyle/>
          <a:p>
            <a:endParaRPr lang="en-US"/>
          </a:p>
        </p:txBody>
      </p:sp>
      <p:sp>
        <p:nvSpPr>
          <p:cNvPr id="15396" name="Text Box 36"/>
          <p:cNvSpPr txBox="1">
            <a:spLocks noChangeArrowheads="1"/>
          </p:cNvSpPr>
          <p:nvPr/>
        </p:nvSpPr>
        <p:spPr bwMode="auto">
          <a:xfrm>
            <a:off x="2895600" y="4370387"/>
            <a:ext cx="822661" cy="523220"/>
          </a:xfrm>
          <a:prstGeom prst="rect">
            <a:avLst/>
          </a:prstGeom>
          <a:noFill/>
          <a:ln w="9525">
            <a:noFill/>
            <a:miter lim="800000"/>
            <a:headEnd/>
            <a:tailEnd/>
          </a:ln>
        </p:spPr>
        <p:txBody>
          <a:bodyPr wrap="none">
            <a:spAutoFit/>
          </a:bodyPr>
          <a:lstStyle/>
          <a:p>
            <a:pPr eaLnBrk="1" hangingPunct="1">
              <a:lnSpc>
                <a:spcPct val="100000"/>
              </a:lnSpc>
              <a:spcBef>
                <a:spcPct val="0"/>
              </a:spcBef>
              <a:buClrTx/>
              <a:buSzTx/>
              <a:buFontTx/>
              <a:buNone/>
            </a:pPr>
            <a:r>
              <a:rPr lang="en-US" sz="1400" dirty="0" smtClean="0">
                <a:latin typeface="Verdana" pitchFamily="34" charset="0"/>
              </a:rPr>
              <a:t>12</a:t>
            </a:r>
            <a:br>
              <a:rPr lang="en-US" sz="1400" dirty="0" smtClean="0">
                <a:latin typeface="Verdana" pitchFamily="34" charset="0"/>
              </a:rPr>
            </a:br>
            <a:r>
              <a:rPr lang="en-US" sz="1400" dirty="0" smtClean="0">
                <a:latin typeface="Verdana" pitchFamily="34" charset="0"/>
              </a:rPr>
              <a:t>Cycles</a:t>
            </a:r>
            <a:endParaRPr lang="en-US" sz="1400" dirty="0">
              <a:latin typeface="Verdana" pitchFamily="34" charset="0"/>
            </a:endParaRPr>
          </a:p>
        </p:txBody>
      </p:sp>
      <p:grpSp>
        <p:nvGrpSpPr>
          <p:cNvPr id="2" name="Group 37"/>
          <p:cNvGrpSpPr>
            <a:grpSpLocks/>
          </p:cNvGrpSpPr>
          <p:nvPr/>
        </p:nvGrpSpPr>
        <p:grpSpPr bwMode="auto">
          <a:xfrm>
            <a:off x="2098675" y="1643062"/>
            <a:ext cx="3462338" cy="365125"/>
            <a:chOff x="963" y="690"/>
            <a:chExt cx="2181" cy="230"/>
          </a:xfrm>
        </p:grpSpPr>
        <p:sp>
          <p:nvSpPr>
            <p:cNvPr id="15427" name="Line 38"/>
            <p:cNvSpPr>
              <a:spLocks noChangeShapeType="1"/>
            </p:cNvSpPr>
            <p:nvPr/>
          </p:nvSpPr>
          <p:spPr bwMode="auto">
            <a:xfrm>
              <a:off x="1417" y="724"/>
              <a:ext cx="1727" cy="0"/>
            </a:xfrm>
            <a:prstGeom prst="line">
              <a:avLst/>
            </a:prstGeom>
            <a:noFill/>
            <a:ln w="9525">
              <a:solidFill>
                <a:schemeClr val="tx1"/>
              </a:solidFill>
              <a:miter lim="800000"/>
              <a:headEnd/>
              <a:tailEnd/>
            </a:ln>
          </p:spPr>
          <p:txBody>
            <a:bodyPr wrap="none"/>
            <a:lstStyle/>
            <a:p>
              <a:endParaRPr lang="en-US"/>
            </a:p>
          </p:txBody>
        </p:sp>
        <p:sp>
          <p:nvSpPr>
            <p:cNvPr id="15428" name="Line 39"/>
            <p:cNvSpPr>
              <a:spLocks noChangeShapeType="1"/>
            </p:cNvSpPr>
            <p:nvPr/>
          </p:nvSpPr>
          <p:spPr bwMode="auto">
            <a:xfrm rot="18900000" flipH="1">
              <a:off x="1219" y="805"/>
              <a:ext cx="230" cy="0"/>
            </a:xfrm>
            <a:prstGeom prst="line">
              <a:avLst/>
            </a:prstGeom>
            <a:noFill/>
            <a:ln w="9525">
              <a:solidFill>
                <a:schemeClr val="tx1"/>
              </a:solidFill>
              <a:miter lim="800000"/>
              <a:headEnd/>
              <a:tailEnd/>
            </a:ln>
          </p:spPr>
          <p:txBody>
            <a:bodyPr wrap="none"/>
            <a:lstStyle/>
            <a:p>
              <a:endParaRPr lang="en-US"/>
            </a:p>
          </p:txBody>
        </p:sp>
        <p:sp>
          <p:nvSpPr>
            <p:cNvPr id="15429" name="Line 40"/>
            <p:cNvSpPr>
              <a:spLocks noChangeShapeType="1"/>
            </p:cNvSpPr>
            <p:nvPr/>
          </p:nvSpPr>
          <p:spPr bwMode="auto">
            <a:xfrm flipH="1">
              <a:off x="963" y="888"/>
              <a:ext cx="288" cy="0"/>
            </a:xfrm>
            <a:prstGeom prst="line">
              <a:avLst/>
            </a:prstGeom>
            <a:noFill/>
            <a:ln w="9525">
              <a:solidFill>
                <a:schemeClr val="tx1"/>
              </a:solidFill>
              <a:miter lim="800000"/>
              <a:headEnd/>
              <a:tailEnd/>
            </a:ln>
          </p:spPr>
          <p:txBody>
            <a:bodyPr wrap="none"/>
            <a:lstStyle/>
            <a:p>
              <a:endParaRPr lang="en-US"/>
            </a:p>
          </p:txBody>
        </p:sp>
      </p:grpSp>
      <p:grpSp>
        <p:nvGrpSpPr>
          <p:cNvPr id="3" name="Group 41"/>
          <p:cNvGrpSpPr>
            <a:grpSpLocks/>
          </p:cNvGrpSpPr>
          <p:nvPr/>
        </p:nvGrpSpPr>
        <p:grpSpPr bwMode="auto">
          <a:xfrm>
            <a:off x="2100263" y="2025650"/>
            <a:ext cx="3462337" cy="365125"/>
            <a:chOff x="964" y="931"/>
            <a:chExt cx="2181" cy="230"/>
          </a:xfrm>
        </p:grpSpPr>
        <p:sp>
          <p:nvSpPr>
            <p:cNvPr id="15424" name="Line 42"/>
            <p:cNvSpPr>
              <a:spLocks noChangeShapeType="1"/>
            </p:cNvSpPr>
            <p:nvPr/>
          </p:nvSpPr>
          <p:spPr bwMode="auto">
            <a:xfrm>
              <a:off x="1418" y="963"/>
              <a:ext cx="1727" cy="0"/>
            </a:xfrm>
            <a:prstGeom prst="line">
              <a:avLst/>
            </a:prstGeom>
            <a:noFill/>
            <a:ln w="9525">
              <a:solidFill>
                <a:schemeClr val="tx1"/>
              </a:solidFill>
              <a:prstDash val="dash"/>
              <a:miter lim="800000"/>
              <a:headEnd/>
              <a:tailEnd/>
            </a:ln>
          </p:spPr>
          <p:txBody>
            <a:bodyPr wrap="none"/>
            <a:lstStyle/>
            <a:p>
              <a:endParaRPr lang="en-US"/>
            </a:p>
          </p:txBody>
        </p:sp>
        <p:sp>
          <p:nvSpPr>
            <p:cNvPr id="15425" name="Line 43"/>
            <p:cNvSpPr>
              <a:spLocks noChangeShapeType="1"/>
            </p:cNvSpPr>
            <p:nvPr/>
          </p:nvSpPr>
          <p:spPr bwMode="auto">
            <a:xfrm rot="18900000" flipH="1">
              <a:off x="1220" y="1046"/>
              <a:ext cx="230" cy="0"/>
            </a:xfrm>
            <a:prstGeom prst="line">
              <a:avLst/>
            </a:prstGeom>
            <a:noFill/>
            <a:ln w="9525">
              <a:solidFill>
                <a:schemeClr val="tx1"/>
              </a:solidFill>
              <a:prstDash val="dash"/>
              <a:miter lim="800000"/>
              <a:headEnd/>
              <a:tailEnd/>
            </a:ln>
          </p:spPr>
          <p:txBody>
            <a:bodyPr wrap="none"/>
            <a:lstStyle/>
            <a:p>
              <a:endParaRPr lang="en-US"/>
            </a:p>
          </p:txBody>
        </p:sp>
        <p:sp>
          <p:nvSpPr>
            <p:cNvPr id="15426" name="Line 44"/>
            <p:cNvSpPr>
              <a:spLocks noChangeShapeType="1"/>
            </p:cNvSpPr>
            <p:nvPr/>
          </p:nvSpPr>
          <p:spPr bwMode="auto">
            <a:xfrm flipH="1">
              <a:off x="964" y="1127"/>
              <a:ext cx="288" cy="0"/>
            </a:xfrm>
            <a:prstGeom prst="line">
              <a:avLst/>
            </a:prstGeom>
            <a:noFill/>
            <a:ln w="9525">
              <a:solidFill>
                <a:schemeClr val="tx1"/>
              </a:solidFill>
              <a:prstDash val="dash"/>
              <a:miter lim="800000"/>
              <a:headEnd/>
              <a:tailEnd/>
            </a:ln>
          </p:spPr>
          <p:txBody>
            <a:bodyPr wrap="none"/>
            <a:lstStyle/>
            <a:p>
              <a:endParaRPr lang="en-US"/>
            </a:p>
          </p:txBody>
        </p:sp>
      </p:grpSp>
      <p:sp>
        <p:nvSpPr>
          <p:cNvPr id="15399" name="Text Box 45"/>
          <p:cNvSpPr txBox="1">
            <a:spLocks noChangeArrowheads="1"/>
          </p:cNvSpPr>
          <p:nvPr/>
        </p:nvSpPr>
        <p:spPr bwMode="auto">
          <a:xfrm>
            <a:off x="1460500" y="1801812"/>
            <a:ext cx="698500" cy="304800"/>
          </a:xfrm>
          <a:prstGeom prst="rect">
            <a:avLst/>
          </a:prstGeom>
          <a:noFill/>
          <a:ln w="9525">
            <a:noFill/>
            <a:miter lim="800000"/>
            <a:headEnd/>
            <a:tailEnd/>
          </a:ln>
        </p:spPr>
        <p:txBody>
          <a:bodyPr wrap="none">
            <a:spAutoFit/>
          </a:bodyPr>
          <a:lstStyle/>
          <a:p>
            <a:pPr algn="l" eaLnBrk="1" hangingPunct="1">
              <a:lnSpc>
                <a:spcPct val="100000"/>
              </a:lnSpc>
              <a:spcBef>
                <a:spcPct val="0"/>
              </a:spcBef>
              <a:buClrTx/>
              <a:buSzTx/>
              <a:buFontTx/>
              <a:buNone/>
            </a:pPr>
            <a:r>
              <a:rPr lang="en-US" sz="1400" b="1">
                <a:latin typeface="Verdana" pitchFamily="34" charset="0"/>
              </a:rPr>
              <a:t>IRQ1</a:t>
            </a:r>
          </a:p>
        </p:txBody>
      </p:sp>
      <p:sp>
        <p:nvSpPr>
          <p:cNvPr id="15400" name="Text Box 46"/>
          <p:cNvSpPr txBox="1">
            <a:spLocks noChangeArrowheads="1"/>
          </p:cNvSpPr>
          <p:nvPr/>
        </p:nvSpPr>
        <p:spPr bwMode="auto">
          <a:xfrm>
            <a:off x="1460500" y="2185987"/>
            <a:ext cx="698500" cy="304800"/>
          </a:xfrm>
          <a:prstGeom prst="rect">
            <a:avLst/>
          </a:prstGeom>
          <a:noFill/>
          <a:ln w="9525">
            <a:noFill/>
            <a:miter lim="800000"/>
            <a:headEnd/>
            <a:tailEnd/>
          </a:ln>
        </p:spPr>
        <p:txBody>
          <a:bodyPr wrap="none">
            <a:spAutoFit/>
          </a:bodyPr>
          <a:lstStyle/>
          <a:p>
            <a:pPr algn="l" eaLnBrk="1" hangingPunct="1">
              <a:lnSpc>
                <a:spcPct val="100000"/>
              </a:lnSpc>
              <a:spcBef>
                <a:spcPct val="0"/>
              </a:spcBef>
              <a:buClrTx/>
              <a:buSzTx/>
              <a:buFontTx/>
              <a:buNone/>
            </a:pPr>
            <a:r>
              <a:rPr lang="en-US" sz="1400" b="1">
                <a:latin typeface="Verdana" pitchFamily="34" charset="0"/>
              </a:rPr>
              <a:t>IRQ2</a:t>
            </a:r>
          </a:p>
        </p:txBody>
      </p:sp>
      <p:sp>
        <p:nvSpPr>
          <p:cNvPr id="15401" name="Line 47"/>
          <p:cNvSpPr>
            <a:spLocks noChangeShapeType="1"/>
          </p:cNvSpPr>
          <p:nvPr/>
        </p:nvSpPr>
        <p:spPr bwMode="auto">
          <a:xfrm>
            <a:off x="2932113" y="1706562"/>
            <a:ext cx="0" cy="3259138"/>
          </a:xfrm>
          <a:prstGeom prst="line">
            <a:avLst/>
          </a:prstGeom>
          <a:noFill/>
          <a:ln w="9525">
            <a:solidFill>
              <a:schemeClr val="tx1"/>
            </a:solidFill>
            <a:prstDash val="dash"/>
            <a:miter lim="800000"/>
            <a:headEnd/>
            <a:tailEnd/>
          </a:ln>
        </p:spPr>
        <p:txBody>
          <a:bodyPr wrap="none"/>
          <a:lstStyle/>
          <a:p>
            <a:endParaRPr lang="en-US"/>
          </a:p>
        </p:txBody>
      </p:sp>
      <p:sp>
        <p:nvSpPr>
          <p:cNvPr id="15402" name="Text Box 48"/>
          <p:cNvSpPr txBox="1">
            <a:spLocks noChangeArrowheads="1"/>
          </p:cNvSpPr>
          <p:nvPr/>
        </p:nvSpPr>
        <p:spPr bwMode="auto">
          <a:xfrm>
            <a:off x="533400" y="3045023"/>
            <a:ext cx="2190750" cy="307777"/>
          </a:xfrm>
          <a:prstGeom prst="rect">
            <a:avLst/>
          </a:prstGeom>
          <a:noFill/>
          <a:ln w="9525">
            <a:noFill/>
            <a:miter lim="800000"/>
            <a:headEnd/>
            <a:tailEnd/>
          </a:ln>
        </p:spPr>
        <p:txBody>
          <a:bodyPr>
            <a:spAutoFit/>
          </a:bodyPr>
          <a:lstStyle/>
          <a:p>
            <a:pPr eaLnBrk="1" hangingPunct="1">
              <a:lnSpc>
                <a:spcPct val="100000"/>
              </a:lnSpc>
              <a:spcBef>
                <a:spcPct val="0"/>
              </a:spcBef>
              <a:buClrTx/>
              <a:buSzTx/>
              <a:buFontTx/>
              <a:buNone/>
            </a:pPr>
            <a:r>
              <a:rPr lang="en-US" sz="1400" b="1" dirty="0" smtClean="0">
                <a:latin typeface="Verdana" pitchFamily="34" charset="0"/>
              </a:rPr>
              <a:t>Typical processor</a:t>
            </a:r>
            <a:endParaRPr lang="en-US" sz="1200" dirty="0">
              <a:latin typeface="Verdana" pitchFamily="34" charset="0"/>
            </a:endParaRPr>
          </a:p>
        </p:txBody>
      </p:sp>
      <p:sp>
        <p:nvSpPr>
          <p:cNvPr id="15403" name="Text Box 49"/>
          <p:cNvSpPr txBox="1">
            <a:spLocks noChangeArrowheads="1"/>
          </p:cNvSpPr>
          <p:nvPr/>
        </p:nvSpPr>
        <p:spPr bwMode="auto">
          <a:xfrm>
            <a:off x="533400" y="4029075"/>
            <a:ext cx="2228850" cy="892552"/>
          </a:xfrm>
          <a:prstGeom prst="rect">
            <a:avLst/>
          </a:prstGeom>
          <a:noFill/>
          <a:ln w="9525">
            <a:noFill/>
            <a:miter lim="800000"/>
            <a:headEnd/>
            <a:tailEnd/>
          </a:ln>
        </p:spPr>
        <p:txBody>
          <a:bodyPr>
            <a:spAutoFit/>
          </a:bodyPr>
          <a:lstStyle/>
          <a:p>
            <a:pPr eaLnBrk="1" hangingPunct="1">
              <a:lnSpc>
                <a:spcPct val="100000"/>
              </a:lnSpc>
              <a:spcBef>
                <a:spcPct val="0"/>
              </a:spcBef>
              <a:buClrTx/>
              <a:buSzTx/>
              <a:buFontTx/>
              <a:buNone/>
            </a:pPr>
            <a:r>
              <a:rPr lang="en-US" sz="1400" b="1" dirty="0" smtClean="0">
                <a:latin typeface="Verdana" pitchFamily="34" charset="0"/>
              </a:rPr>
              <a:t>Cortex-M4</a:t>
            </a:r>
            <a:endParaRPr lang="en-US" sz="1400" b="1" dirty="0">
              <a:latin typeface="Verdana" pitchFamily="34" charset="0"/>
            </a:endParaRPr>
          </a:p>
          <a:p>
            <a:pPr eaLnBrk="1" hangingPunct="1">
              <a:lnSpc>
                <a:spcPct val="100000"/>
              </a:lnSpc>
              <a:spcBef>
                <a:spcPct val="0"/>
              </a:spcBef>
              <a:buClrTx/>
              <a:buSzTx/>
              <a:buFontTx/>
              <a:buNone/>
            </a:pPr>
            <a:r>
              <a:rPr lang="en-US" sz="1200" dirty="0">
                <a:latin typeface="Verdana" pitchFamily="34" charset="0"/>
              </a:rPr>
              <a:t>Interrupt handling in HW</a:t>
            </a:r>
          </a:p>
          <a:p>
            <a:pPr eaLnBrk="1" hangingPunct="1">
              <a:lnSpc>
                <a:spcPct val="100000"/>
              </a:lnSpc>
              <a:spcBef>
                <a:spcPct val="0"/>
              </a:spcBef>
              <a:buClrTx/>
              <a:buSzTx/>
              <a:buFontTx/>
              <a:buNone/>
            </a:pPr>
            <a:endParaRPr lang="en-US" sz="1400" b="1" dirty="0">
              <a:latin typeface="Verdana" pitchFamily="34" charset="0"/>
            </a:endParaRPr>
          </a:p>
        </p:txBody>
      </p:sp>
      <p:sp>
        <p:nvSpPr>
          <p:cNvPr id="15404" name="Text Box 50"/>
          <p:cNvSpPr txBox="1">
            <a:spLocks noChangeArrowheads="1"/>
          </p:cNvSpPr>
          <p:nvPr/>
        </p:nvSpPr>
        <p:spPr bwMode="auto">
          <a:xfrm>
            <a:off x="4780052" y="4376737"/>
            <a:ext cx="822661" cy="523220"/>
          </a:xfrm>
          <a:prstGeom prst="rect">
            <a:avLst/>
          </a:prstGeom>
          <a:noFill/>
          <a:ln w="9525">
            <a:noFill/>
            <a:miter lim="800000"/>
            <a:headEnd/>
            <a:tailEnd/>
          </a:ln>
        </p:spPr>
        <p:txBody>
          <a:bodyPr wrap="none">
            <a:spAutoFit/>
          </a:bodyPr>
          <a:lstStyle/>
          <a:p>
            <a:pPr eaLnBrk="1" hangingPunct="1">
              <a:lnSpc>
                <a:spcPct val="100000"/>
              </a:lnSpc>
              <a:spcBef>
                <a:spcPct val="0"/>
              </a:spcBef>
              <a:buClrTx/>
              <a:buSzTx/>
              <a:buFontTx/>
              <a:buNone/>
            </a:pPr>
            <a:r>
              <a:rPr lang="en-US" sz="1400" dirty="0" smtClean="0">
                <a:latin typeface="Verdana" pitchFamily="34" charset="0"/>
              </a:rPr>
              <a:t>6</a:t>
            </a:r>
            <a:br>
              <a:rPr lang="en-US" sz="1400" dirty="0" smtClean="0">
                <a:latin typeface="Verdana" pitchFamily="34" charset="0"/>
              </a:rPr>
            </a:br>
            <a:r>
              <a:rPr lang="en-US" sz="1400" dirty="0" smtClean="0">
                <a:latin typeface="Verdana" pitchFamily="34" charset="0"/>
              </a:rPr>
              <a:t>Cycles</a:t>
            </a:r>
            <a:endParaRPr lang="en-US" sz="1400" dirty="0">
              <a:latin typeface="Verdana" pitchFamily="34" charset="0"/>
            </a:endParaRPr>
          </a:p>
        </p:txBody>
      </p:sp>
      <p:sp>
        <p:nvSpPr>
          <p:cNvPr id="15405" name="Line 51"/>
          <p:cNvSpPr>
            <a:spLocks noChangeShapeType="1"/>
          </p:cNvSpPr>
          <p:nvPr/>
        </p:nvSpPr>
        <p:spPr bwMode="auto">
          <a:xfrm>
            <a:off x="5314950" y="4529137"/>
            <a:ext cx="182563" cy="0"/>
          </a:xfrm>
          <a:prstGeom prst="line">
            <a:avLst/>
          </a:prstGeom>
          <a:noFill/>
          <a:ln w="9525">
            <a:solidFill>
              <a:schemeClr val="tx1"/>
            </a:solidFill>
            <a:miter lim="800000"/>
            <a:headEnd type="triangle" w="med" len="med"/>
            <a:tailEnd/>
          </a:ln>
        </p:spPr>
        <p:txBody>
          <a:bodyPr wrap="none"/>
          <a:lstStyle/>
          <a:p>
            <a:endParaRPr lang="en-US"/>
          </a:p>
        </p:txBody>
      </p:sp>
      <p:sp>
        <p:nvSpPr>
          <p:cNvPr id="15406" name="Line 52"/>
          <p:cNvSpPr>
            <a:spLocks noChangeShapeType="1"/>
          </p:cNvSpPr>
          <p:nvPr/>
        </p:nvSpPr>
        <p:spPr bwMode="auto">
          <a:xfrm>
            <a:off x="4857750" y="4527550"/>
            <a:ext cx="182563" cy="0"/>
          </a:xfrm>
          <a:prstGeom prst="line">
            <a:avLst/>
          </a:prstGeom>
          <a:noFill/>
          <a:ln w="9525">
            <a:solidFill>
              <a:schemeClr val="tx1"/>
            </a:solidFill>
            <a:miter lim="800000"/>
            <a:headEnd/>
            <a:tailEnd type="triangle" w="med" len="med"/>
          </a:ln>
        </p:spPr>
        <p:txBody>
          <a:bodyPr wrap="none"/>
          <a:lstStyle/>
          <a:p>
            <a:endParaRPr lang="en-US"/>
          </a:p>
        </p:txBody>
      </p:sp>
      <p:sp>
        <p:nvSpPr>
          <p:cNvPr id="15407" name="Line 53"/>
          <p:cNvSpPr>
            <a:spLocks noChangeShapeType="1"/>
          </p:cNvSpPr>
          <p:nvPr/>
        </p:nvSpPr>
        <p:spPr bwMode="auto">
          <a:xfrm>
            <a:off x="2936875" y="4529137"/>
            <a:ext cx="182563" cy="0"/>
          </a:xfrm>
          <a:prstGeom prst="line">
            <a:avLst/>
          </a:prstGeom>
          <a:noFill/>
          <a:ln w="9525">
            <a:solidFill>
              <a:schemeClr val="tx1"/>
            </a:solidFill>
            <a:miter lim="800000"/>
            <a:headEnd type="triangle" w="med" len="med"/>
            <a:tailEnd/>
          </a:ln>
        </p:spPr>
        <p:txBody>
          <a:bodyPr wrap="none"/>
          <a:lstStyle/>
          <a:p>
            <a:endParaRPr lang="en-US"/>
          </a:p>
        </p:txBody>
      </p:sp>
      <p:sp>
        <p:nvSpPr>
          <p:cNvPr id="15408" name="Line 54"/>
          <p:cNvSpPr>
            <a:spLocks noChangeShapeType="1"/>
          </p:cNvSpPr>
          <p:nvPr/>
        </p:nvSpPr>
        <p:spPr bwMode="auto">
          <a:xfrm>
            <a:off x="3481388" y="4529137"/>
            <a:ext cx="182562" cy="0"/>
          </a:xfrm>
          <a:prstGeom prst="line">
            <a:avLst/>
          </a:prstGeom>
          <a:noFill/>
          <a:ln w="9525">
            <a:solidFill>
              <a:schemeClr val="tx1"/>
            </a:solidFill>
            <a:miter lim="800000"/>
            <a:headEnd/>
            <a:tailEnd type="triangle" w="med" len="med"/>
          </a:ln>
        </p:spPr>
        <p:txBody>
          <a:bodyPr wrap="none"/>
          <a:lstStyle/>
          <a:p>
            <a:endParaRPr lang="en-US"/>
          </a:p>
        </p:txBody>
      </p:sp>
      <p:grpSp>
        <p:nvGrpSpPr>
          <p:cNvPr id="4" name="Group 55"/>
          <p:cNvGrpSpPr>
            <a:grpSpLocks/>
          </p:cNvGrpSpPr>
          <p:nvPr/>
        </p:nvGrpSpPr>
        <p:grpSpPr bwMode="auto">
          <a:xfrm>
            <a:off x="6543674" y="4373562"/>
            <a:ext cx="822324" cy="527050"/>
            <a:chOff x="3763" y="2358"/>
            <a:chExt cx="518" cy="332"/>
          </a:xfrm>
        </p:grpSpPr>
        <p:sp>
          <p:nvSpPr>
            <p:cNvPr id="15419" name="Line 56"/>
            <p:cNvSpPr>
              <a:spLocks noChangeShapeType="1"/>
            </p:cNvSpPr>
            <p:nvPr/>
          </p:nvSpPr>
          <p:spPr bwMode="auto">
            <a:xfrm>
              <a:off x="3852" y="2358"/>
              <a:ext cx="0" cy="173"/>
            </a:xfrm>
            <a:prstGeom prst="line">
              <a:avLst/>
            </a:prstGeom>
            <a:noFill/>
            <a:ln w="9525">
              <a:solidFill>
                <a:schemeClr val="tx1"/>
              </a:solidFill>
              <a:miter lim="800000"/>
              <a:headEnd/>
              <a:tailEnd/>
            </a:ln>
          </p:spPr>
          <p:txBody>
            <a:bodyPr wrap="none"/>
            <a:lstStyle/>
            <a:p>
              <a:endParaRPr lang="en-US"/>
            </a:p>
          </p:txBody>
        </p:sp>
        <p:sp>
          <p:nvSpPr>
            <p:cNvPr id="15420" name="Line 57"/>
            <p:cNvSpPr>
              <a:spLocks noChangeShapeType="1"/>
            </p:cNvSpPr>
            <p:nvPr/>
          </p:nvSpPr>
          <p:spPr bwMode="auto">
            <a:xfrm>
              <a:off x="4197" y="2358"/>
              <a:ext cx="0" cy="173"/>
            </a:xfrm>
            <a:prstGeom prst="line">
              <a:avLst/>
            </a:prstGeom>
            <a:noFill/>
            <a:ln w="9525">
              <a:solidFill>
                <a:schemeClr val="tx1"/>
              </a:solidFill>
              <a:miter lim="800000"/>
              <a:headEnd/>
              <a:tailEnd/>
            </a:ln>
          </p:spPr>
          <p:txBody>
            <a:bodyPr wrap="none"/>
            <a:lstStyle/>
            <a:p>
              <a:endParaRPr lang="en-US"/>
            </a:p>
          </p:txBody>
        </p:sp>
        <p:sp>
          <p:nvSpPr>
            <p:cNvPr id="15421" name="Text Box 58"/>
            <p:cNvSpPr txBox="1">
              <a:spLocks noChangeArrowheads="1"/>
            </p:cNvSpPr>
            <p:nvPr/>
          </p:nvSpPr>
          <p:spPr bwMode="auto">
            <a:xfrm>
              <a:off x="3763" y="2360"/>
              <a:ext cx="518" cy="330"/>
            </a:xfrm>
            <a:prstGeom prst="rect">
              <a:avLst/>
            </a:prstGeom>
            <a:noFill/>
            <a:ln w="9525">
              <a:noFill/>
              <a:miter lim="800000"/>
              <a:headEnd/>
              <a:tailEnd/>
            </a:ln>
          </p:spPr>
          <p:txBody>
            <a:bodyPr wrap="none">
              <a:spAutoFit/>
            </a:bodyPr>
            <a:lstStyle/>
            <a:p>
              <a:pPr eaLnBrk="1" hangingPunct="1">
                <a:lnSpc>
                  <a:spcPct val="100000"/>
                </a:lnSpc>
                <a:spcBef>
                  <a:spcPct val="0"/>
                </a:spcBef>
                <a:buClrTx/>
                <a:buSzTx/>
                <a:buFontTx/>
                <a:buNone/>
              </a:pPr>
              <a:r>
                <a:rPr lang="en-US" sz="1400" dirty="0" smtClean="0">
                  <a:latin typeface="Verdana" pitchFamily="34" charset="0"/>
                </a:rPr>
                <a:t>12</a:t>
              </a:r>
              <a:br>
                <a:rPr lang="en-US" sz="1400" dirty="0" smtClean="0">
                  <a:latin typeface="Verdana" pitchFamily="34" charset="0"/>
                </a:rPr>
              </a:br>
              <a:r>
                <a:rPr lang="en-US" sz="1400" dirty="0" smtClean="0">
                  <a:latin typeface="Verdana" pitchFamily="34" charset="0"/>
                </a:rPr>
                <a:t>Cycles</a:t>
              </a:r>
              <a:endParaRPr lang="en-US" sz="1400" dirty="0">
                <a:latin typeface="Verdana" pitchFamily="34" charset="0"/>
              </a:endParaRPr>
            </a:p>
          </p:txBody>
        </p:sp>
        <p:sp>
          <p:nvSpPr>
            <p:cNvPr id="15422" name="Line 59"/>
            <p:cNvSpPr>
              <a:spLocks noChangeShapeType="1"/>
            </p:cNvSpPr>
            <p:nvPr/>
          </p:nvSpPr>
          <p:spPr bwMode="auto">
            <a:xfrm>
              <a:off x="3844" y="2457"/>
              <a:ext cx="58" cy="0"/>
            </a:xfrm>
            <a:prstGeom prst="line">
              <a:avLst/>
            </a:prstGeom>
            <a:noFill/>
            <a:ln w="9525">
              <a:solidFill>
                <a:schemeClr val="tx1"/>
              </a:solidFill>
              <a:miter lim="800000"/>
              <a:headEnd type="triangle" w="med" len="med"/>
              <a:tailEnd/>
            </a:ln>
          </p:spPr>
          <p:txBody>
            <a:bodyPr wrap="none"/>
            <a:lstStyle/>
            <a:p>
              <a:endParaRPr lang="en-US"/>
            </a:p>
          </p:txBody>
        </p:sp>
        <p:sp>
          <p:nvSpPr>
            <p:cNvPr id="15423" name="Line 60"/>
            <p:cNvSpPr>
              <a:spLocks noChangeShapeType="1"/>
            </p:cNvSpPr>
            <p:nvPr/>
          </p:nvSpPr>
          <p:spPr bwMode="auto">
            <a:xfrm>
              <a:off x="4130" y="2456"/>
              <a:ext cx="58" cy="0"/>
            </a:xfrm>
            <a:prstGeom prst="line">
              <a:avLst/>
            </a:prstGeom>
            <a:noFill/>
            <a:ln w="9525">
              <a:solidFill>
                <a:schemeClr val="tx1"/>
              </a:solidFill>
              <a:miter lim="800000"/>
              <a:headEnd/>
              <a:tailEnd type="triangle" w="med" len="med"/>
            </a:ln>
          </p:spPr>
          <p:txBody>
            <a:bodyPr wrap="none"/>
            <a:lstStyle/>
            <a:p>
              <a:endParaRPr lang="en-US"/>
            </a:p>
          </p:txBody>
        </p:sp>
      </p:grpSp>
      <p:sp>
        <p:nvSpPr>
          <p:cNvPr id="15412" name="Rectangle 63"/>
          <p:cNvSpPr>
            <a:spLocks noGrp="1" noChangeArrowheads="1"/>
          </p:cNvSpPr>
          <p:nvPr>
            <p:ph type="title"/>
          </p:nvPr>
        </p:nvSpPr>
        <p:spPr/>
        <p:txBody>
          <a:bodyPr/>
          <a:lstStyle/>
          <a:p>
            <a:r>
              <a:rPr lang="en-US" dirty="0" smtClean="0">
                <a:solidFill>
                  <a:srgbClr val="FF0000"/>
                </a:solidFill>
              </a:rPr>
              <a:t>Interrupt Latency - Tail Chaining</a:t>
            </a:r>
          </a:p>
        </p:txBody>
      </p:sp>
      <p:sp>
        <p:nvSpPr>
          <p:cNvPr id="15413" name="Line 64"/>
          <p:cNvSpPr>
            <a:spLocks noChangeShapeType="1"/>
          </p:cNvSpPr>
          <p:nvPr/>
        </p:nvSpPr>
        <p:spPr bwMode="auto">
          <a:xfrm flipV="1">
            <a:off x="1481138" y="1592262"/>
            <a:ext cx="0" cy="1036638"/>
          </a:xfrm>
          <a:prstGeom prst="line">
            <a:avLst/>
          </a:prstGeom>
          <a:noFill/>
          <a:ln w="9525">
            <a:solidFill>
              <a:schemeClr val="tx1"/>
            </a:solidFill>
            <a:round/>
            <a:headEnd/>
            <a:tailEnd type="triangle" w="med" len="med"/>
          </a:ln>
        </p:spPr>
        <p:txBody>
          <a:bodyPr/>
          <a:lstStyle/>
          <a:p>
            <a:endParaRPr lang="en-US"/>
          </a:p>
        </p:txBody>
      </p:sp>
      <p:sp>
        <p:nvSpPr>
          <p:cNvPr id="15414" name="Text Box 65"/>
          <p:cNvSpPr txBox="1">
            <a:spLocks noChangeArrowheads="1"/>
          </p:cNvSpPr>
          <p:nvPr/>
        </p:nvSpPr>
        <p:spPr bwMode="auto">
          <a:xfrm>
            <a:off x="647700" y="1600200"/>
            <a:ext cx="846707" cy="461665"/>
          </a:xfrm>
          <a:prstGeom prst="rect">
            <a:avLst/>
          </a:prstGeom>
          <a:noFill/>
          <a:ln w="9525">
            <a:noFill/>
            <a:miter lim="800000"/>
            <a:headEnd/>
            <a:tailEnd/>
          </a:ln>
        </p:spPr>
        <p:txBody>
          <a:bodyPr wrap="none">
            <a:spAutoFit/>
          </a:bodyPr>
          <a:lstStyle/>
          <a:p>
            <a:pPr algn="l">
              <a:lnSpc>
                <a:spcPct val="100000"/>
              </a:lnSpc>
              <a:spcBef>
                <a:spcPct val="0"/>
              </a:spcBef>
              <a:buClrTx/>
              <a:buSzTx/>
              <a:buFontTx/>
              <a:buNone/>
            </a:pPr>
            <a:r>
              <a:rPr lang="en-US" sz="1200" dirty="0" smtClean="0">
                <a:latin typeface="Verdana" pitchFamily="34" charset="0"/>
              </a:rPr>
              <a:t>Highest</a:t>
            </a:r>
            <a:br>
              <a:rPr lang="en-US" sz="1200" dirty="0" smtClean="0">
                <a:latin typeface="Verdana" pitchFamily="34" charset="0"/>
              </a:rPr>
            </a:br>
            <a:r>
              <a:rPr lang="en-US" sz="1200" dirty="0" smtClean="0">
                <a:latin typeface="Verdana" pitchFamily="34" charset="0"/>
              </a:rPr>
              <a:t>Priority</a:t>
            </a:r>
            <a:endParaRPr lang="en-US" sz="1200" dirty="0">
              <a:latin typeface="Verdana" pitchFamily="34" charset="0"/>
            </a:endParaRPr>
          </a:p>
        </p:txBody>
      </p:sp>
      <p:sp>
        <p:nvSpPr>
          <p:cNvPr id="15415" name="Text Box 66"/>
          <p:cNvSpPr txBox="1">
            <a:spLocks noChangeArrowheads="1"/>
          </p:cNvSpPr>
          <p:nvPr/>
        </p:nvSpPr>
        <p:spPr bwMode="auto">
          <a:xfrm>
            <a:off x="4603750" y="3700462"/>
            <a:ext cx="1162050" cy="274638"/>
          </a:xfrm>
          <a:prstGeom prst="rect">
            <a:avLst/>
          </a:prstGeom>
          <a:noFill/>
          <a:ln w="9525">
            <a:noFill/>
            <a:miter lim="800000"/>
            <a:headEnd/>
            <a:tailEnd/>
          </a:ln>
        </p:spPr>
        <p:txBody>
          <a:bodyPr wrap="none">
            <a:spAutoFit/>
          </a:bodyPr>
          <a:lstStyle/>
          <a:p>
            <a:pPr algn="l" eaLnBrk="1" hangingPunct="1">
              <a:lnSpc>
                <a:spcPct val="100000"/>
              </a:lnSpc>
              <a:spcBef>
                <a:spcPct val="0"/>
              </a:spcBef>
              <a:buClrTx/>
              <a:buSzTx/>
              <a:buFontTx/>
              <a:buNone/>
            </a:pPr>
            <a:r>
              <a:rPr lang="en-US" sz="1200">
                <a:latin typeface="Verdana" pitchFamily="34" charset="0"/>
              </a:rPr>
              <a:t>Tail-chaining</a:t>
            </a:r>
          </a:p>
        </p:txBody>
      </p:sp>
      <p:sp>
        <p:nvSpPr>
          <p:cNvPr id="70" name="Leading Question"/>
          <p:cNvSpPr txBox="1"/>
          <p:nvPr/>
        </p:nvSpPr>
        <p:spPr>
          <a:xfrm>
            <a:off x="7693819" y="6562045"/>
            <a:ext cx="1126912"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Pre-emption …</a:t>
            </a:r>
          </a:p>
        </p:txBody>
      </p:sp>
      <p:sp>
        <p:nvSpPr>
          <p:cNvPr id="48" name="AutoShape 2"/>
          <p:cNvSpPr>
            <a:spLocks noChangeArrowheads="1"/>
          </p:cNvSpPr>
          <p:nvPr/>
        </p:nvSpPr>
        <p:spPr bwMode="auto">
          <a:xfrm>
            <a:off x="5587430" y="2978348"/>
            <a:ext cx="725487" cy="365125"/>
          </a:xfrm>
          <a:prstGeom prst="roundRect">
            <a:avLst>
              <a:gd name="adj" fmla="val 16667"/>
            </a:avLst>
          </a:prstGeom>
          <a:solidFill>
            <a:srgbClr val="3399FF"/>
          </a:solid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dirty="0" smtClean="0">
                <a:latin typeface="Verdana" pitchFamily="34" charset="0"/>
              </a:rPr>
              <a:t>PUSH</a:t>
            </a:r>
            <a:endParaRPr lang="en-US" sz="1400" b="1" dirty="0">
              <a:latin typeface="Verdana" pitchFamily="34" charset="0"/>
            </a:endParaRPr>
          </a:p>
        </p:txBody>
      </p:sp>
      <p:sp>
        <p:nvSpPr>
          <p:cNvPr id="49" name="Rounded Rectangle 48"/>
          <p:cNvSpPr/>
          <p:nvPr/>
        </p:nvSpPr>
        <p:spPr bwMode="auto">
          <a:xfrm>
            <a:off x="381000" y="1219200"/>
            <a:ext cx="8305800" cy="40386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smtClean="0">
                <a:solidFill>
                  <a:srgbClr val="FF0000"/>
                </a:solidFill>
              </a:rPr>
              <a:t>Interrupt Latency – Pre-emption</a:t>
            </a:r>
          </a:p>
        </p:txBody>
      </p:sp>
      <p:sp>
        <p:nvSpPr>
          <p:cNvPr id="16388" name="AutoShape 4"/>
          <p:cNvSpPr>
            <a:spLocks noChangeArrowheads="1"/>
          </p:cNvSpPr>
          <p:nvPr/>
        </p:nvSpPr>
        <p:spPr bwMode="auto">
          <a:xfrm>
            <a:off x="3234397" y="3140075"/>
            <a:ext cx="1371600" cy="365125"/>
          </a:xfrm>
          <a:prstGeom prst="roundRect">
            <a:avLst>
              <a:gd name="adj" fmla="val 16667"/>
            </a:avLst>
          </a:prstGeom>
          <a:no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a:latin typeface="Verdana" pitchFamily="34" charset="0"/>
              </a:rPr>
              <a:t>ISR 1</a:t>
            </a:r>
          </a:p>
        </p:txBody>
      </p:sp>
      <p:sp>
        <p:nvSpPr>
          <p:cNvPr id="16391" name="AutoShape 7"/>
          <p:cNvSpPr>
            <a:spLocks noChangeArrowheads="1"/>
          </p:cNvSpPr>
          <p:nvPr/>
        </p:nvSpPr>
        <p:spPr bwMode="auto">
          <a:xfrm>
            <a:off x="5952376" y="3140075"/>
            <a:ext cx="1371600" cy="365125"/>
          </a:xfrm>
          <a:prstGeom prst="roundRect">
            <a:avLst>
              <a:gd name="adj" fmla="val 16667"/>
            </a:avLst>
          </a:prstGeom>
          <a:no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a:latin typeface="Verdana" pitchFamily="34" charset="0"/>
              </a:rPr>
              <a:t>ISR 2</a:t>
            </a:r>
          </a:p>
        </p:txBody>
      </p:sp>
      <p:sp>
        <p:nvSpPr>
          <p:cNvPr id="16392" name="AutoShape 8"/>
          <p:cNvSpPr>
            <a:spLocks noChangeArrowheads="1"/>
          </p:cNvSpPr>
          <p:nvPr/>
        </p:nvSpPr>
        <p:spPr bwMode="auto">
          <a:xfrm>
            <a:off x="3235985" y="4043362"/>
            <a:ext cx="1371600" cy="365125"/>
          </a:xfrm>
          <a:prstGeom prst="roundRect">
            <a:avLst>
              <a:gd name="adj" fmla="val 16667"/>
            </a:avLst>
          </a:prstGeom>
          <a:no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a:latin typeface="Verdana" pitchFamily="34" charset="0"/>
              </a:rPr>
              <a:t>ISR 1</a:t>
            </a:r>
          </a:p>
        </p:txBody>
      </p:sp>
      <p:sp>
        <p:nvSpPr>
          <p:cNvPr id="16393" name="AutoShape 9"/>
          <p:cNvSpPr>
            <a:spLocks noChangeArrowheads="1"/>
          </p:cNvSpPr>
          <p:nvPr/>
        </p:nvSpPr>
        <p:spPr bwMode="auto">
          <a:xfrm>
            <a:off x="4607585" y="4043362"/>
            <a:ext cx="488950" cy="365125"/>
          </a:xfrm>
          <a:prstGeom prst="roundRect">
            <a:avLst>
              <a:gd name="adj" fmla="val 16667"/>
            </a:avLst>
          </a:prstGeom>
          <a:solidFill>
            <a:schemeClr val="accent4"/>
          </a:solid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a:solidFill>
                  <a:schemeClr val="bg1"/>
                </a:solidFill>
                <a:latin typeface="Verdana" pitchFamily="34" charset="0"/>
              </a:rPr>
              <a:t>POP</a:t>
            </a:r>
          </a:p>
        </p:txBody>
      </p:sp>
      <p:sp>
        <p:nvSpPr>
          <p:cNvPr id="16394" name="AutoShape 10"/>
          <p:cNvSpPr>
            <a:spLocks noChangeArrowheads="1"/>
          </p:cNvSpPr>
          <p:nvPr/>
        </p:nvSpPr>
        <p:spPr bwMode="auto">
          <a:xfrm>
            <a:off x="5374347" y="4043362"/>
            <a:ext cx="1371600" cy="365125"/>
          </a:xfrm>
          <a:prstGeom prst="roundRect">
            <a:avLst>
              <a:gd name="adj" fmla="val 16667"/>
            </a:avLst>
          </a:prstGeom>
          <a:no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a:latin typeface="Verdana" pitchFamily="34" charset="0"/>
              </a:rPr>
              <a:t>ISR 2</a:t>
            </a:r>
          </a:p>
        </p:txBody>
      </p:sp>
      <p:sp>
        <p:nvSpPr>
          <p:cNvPr id="16395" name="Line 11"/>
          <p:cNvSpPr>
            <a:spLocks noChangeShapeType="1"/>
          </p:cNvSpPr>
          <p:nvPr/>
        </p:nvSpPr>
        <p:spPr bwMode="auto">
          <a:xfrm>
            <a:off x="3235985" y="3443287"/>
            <a:ext cx="0" cy="274638"/>
          </a:xfrm>
          <a:prstGeom prst="line">
            <a:avLst/>
          </a:prstGeom>
          <a:noFill/>
          <a:ln w="9525">
            <a:solidFill>
              <a:schemeClr val="tx1"/>
            </a:solidFill>
            <a:miter lim="800000"/>
            <a:headEnd/>
            <a:tailEnd/>
          </a:ln>
        </p:spPr>
        <p:txBody>
          <a:bodyPr wrap="none"/>
          <a:lstStyle/>
          <a:p>
            <a:endParaRPr lang="en-US"/>
          </a:p>
        </p:txBody>
      </p:sp>
      <p:sp>
        <p:nvSpPr>
          <p:cNvPr id="16396" name="Line 12"/>
          <p:cNvSpPr>
            <a:spLocks noChangeShapeType="1"/>
          </p:cNvSpPr>
          <p:nvPr/>
        </p:nvSpPr>
        <p:spPr bwMode="auto">
          <a:xfrm>
            <a:off x="3234397" y="3460750"/>
            <a:ext cx="0" cy="274637"/>
          </a:xfrm>
          <a:prstGeom prst="line">
            <a:avLst/>
          </a:prstGeom>
          <a:noFill/>
          <a:ln w="9525">
            <a:solidFill>
              <a:schemeClr val="tx1"/>
            </a:solidFill>
            <a:miter lim="800000"/>
            <a:headEnd/>
            <a:tailEnd/>
          </a:ln>
        </p:spPr>
        <p:txBody>
          <a:bodyPr wrap="none"/>
          <a:lstStyle/>
          <a:p>
            <a:endParaRPr lang="en-US"/>
          </a:p>
        </p:txBody>
      </p:sp>
      <p:sp>
        <p:nvSpPr>
          <p:cNvPr id="16413" name="Line 29"/>
          <p:cNvSpPr>
            <a:spLocks noChangeShapeType="1"/>
          </p:cNvSpPr>
          <p:nvPr/>
        </p:nvSpPr>
        <p:spPr bwMode="auto">
          <a:xfrm>
            <a:off x="4609172" y="4421187"/>
            <a:ext cx="0" cy="274638"/>
          </a:xfrm>
          <a:prstGeom prst="line">
            <a:avLst/>
          </a:prstGeom>
          <a:noFill/>
          <a:ln w="9525">
            <a:solidFill>
              <a:schemeClr val="tx1"/>
            </a:solidFill>
            <a:miter lim="800000"/>
            <a:headEnd/>
            <a:tailEnd/>
          </a:ln>
        </p:spPr>
        <p:txBody>
          <a:bodyPr wrap="none"/>
          <a:lstStyle/>
          <a:p>
            <a:endParaRPr lang="en-US"/>
          </a:p>
        </p:txBody>
      </p:sp>
      <p:sp>
        <p:nvSpPr>
          <p:cNvPr id="16414" name="Text Box 30"/>
          <p:cNvSpPr txBox="1">
            <a:spLocks noChangeArrowheads="1"/>
          </p:cNvSpPr>
          <p:nvPr/>
        </p:nvSpPr>
        <p:spPr bwMode="auto">
          <a:xfrm>
            <a:off x="4543215" y="4467225"/>
            <a:ext cx="639919" cy="553998"/>
          </a:xfrm>
          <a:prstGeom prst="rect">
            <a:avLst/>
          </a:prstGeom>
          <a:noFill/>
          <a:ln w="9525">
            <a:noFill/>
            <a:miter lim="800000"/>
            <a:headEnd/>
            <a:tailEnd/>
          </a:ln>
        </p:spPr>
        <p:txBody>
          <a:bodyPr wrap="none">
            <a:spAutoFit/>
          </a:bodyPr>
          <a:lstStyle/>
          <a:p>
            <a:pPr eaLnBrk="1" hangingPunct="1">
              <a:lnSpc>
                <a:spcPct val="100000"/>
              </a:lnSpc>
              <a:spcBef>
                <a:spcPct val="0"/>
              </a:spcBef>
              <a:buClrTx/>
              <a:buSzTx/>
              <a:buFontTx/>
              <a:buNone/>
            </a:pPr>
            <a:r>
              <a:rPr lang="en-US" sz="1000" dirty="0">
                <a:latin typeface="Verdana" pitchFamily="34" charset="0"/>
              </a:rPr>
              <a:t>1-</a:t>
            </a:r>
          </a:p>
          <a:p>
            <a:pPr eaLnBrk="1" hangingPunct="1">
              <a:lnSpc>
                <a:spcPct val="100000"/>
              </a:lnSpc>
              <a:spcBef>
                <a:spcPct val="0"/>
              </a:spcBef>
              <a:buClrTx/>
              <a:buSzTx/>
              <a:buFontTx/>
              <a:buNone/>
            </a:pPr>
            <a:r>
              <a:rPr lang="en-US" sz="1000" dirty="0" smtClean="0">
                <a:latin typeface="Verdana" pitchFamily="34" charset="0"/>
              </a:rPr>
              <a:t>12</a:t>
            </a:r>
            <a:br>
              <a:rPr lang="en-US" sz="1000" dirty="0" smtClean="0">
                <a:latin typeface="Verdana" pitchFamily="34" charset="0"/>
              </a:rPr>
            </a:br>
            <a:r>
              <a:rPr lang="en-US" sz="1000" dirty="0" smtClean="0">
                <a:latin typeface="Verdana" pitchFamily="34" charset="0"/>
              </a:rPr>
              <a:t>Cycles</a:t>
            </a:r>
            <a:endParaRPr lang="en-US" sz="1000" dirty="0">
              <a:latin typeface="Verdana" pitchFamily="34" charset="0"/>
            </a:endParaRPr>
          </a:p>
        </p:txBody>
      </p:sp>
      <p:sp>
        <p:nvSpPr>
          <p:cNvPr id="16415" name="Text Box 31"/>
          <p:cNvSpPr txBox="1">
            <a:spLocks noChangeArrowheads="1"/>
          </p:cNvSpPr>
          <p:nvPr/>
        </p:nvSpPr>
        <p:spPr bwMode="auto">
          <a:xfrm>
            <a:off x="1604035" y="1824037"/>
            <a:ext cx="698500" cy="304800"/>
          </a:xfrm>
          <a:prstGeom prst="rect">
            <a:avLst/>
          </a:prstGeom>
          <a:noFill/>
          <a:ln w="9525">
            <a:noFill/>
            <a:miter lim="800000"/>
            <a:headEnd/>
            <a:tailEnd/>
          </a:ln>
        </p:spPr>
        <p:txBody>
          <a:bodyPr wrap="none">
            <a:spAutoFit/>
          </a:bodyPr>
          <a:lstStyle/>
          <a:p>
            <a:pPr algn="l" eaLnBrk="1" hangingPunct="1">
              <a:lnSpc>
                <a:spcPct val="100000"/>
              </a:lnSpc>
              <a:spcBef>
                <a:spcPct val="0"/>
              </a:spcBef>
              <a:buClrTx/>
              <a:buSzTx/>
              <a:buFontTx/>
              <a:buNone/>
            </a:pPr>
            <a:r>
              <a:rPr lang="en-US" sz="1400" b="1">
                <a:latin typeface="Verdana" pitchFamily="34" charset="0"/>
              </a:rPr>
              <a:t>IRQ1</a:t>
            </a:r>
          </a:p>
        </p:txBody>
      </p:sp>
      <p:sp>
        <p:nvSpPr>
          <p:cNvPr id="16416" name="Text Box 32"/>
          <p:cNvSpPr txBox="1">
            <a:spLocks noChangeArrowheads="1"/>
          </p:cNvSpPr>
          <p:nvPr/>
        </p:nvSpPr>
        <p:spPr bwMode="auto">
          <a:xfrm>
            <a:off x="1604035" y="2243137"/>
            <a:ext cx="698500" cy="304800"/>
          </a:xfrm>
          <a:prstGeom prst="rect">
            <a:avLst/>
          </a:prstGeom>
          <a:noFill/>
          <a:ln w="9525">
            <a:noFill/>
            <a:miter lim="800000"/>
            <a:headEnd/>
            <a:tailEnd/>
          </a:ln>
        </p:spPr>
        <p:txBody>
          <a:bodyPr wrap="none">
            <a:spAutoFit/>
          </a:bodyPr>
          <a:lstStyle/>
          <a:p>
            <a:pPr algn="l" eaLnBrk="1" hangingPunct="1">
              <a:lnSpc>
                <a:spcPct val="100000"/>
              </a:lnSpc>
              <a:spcBef>
                <a:spcPct val="0"/>
              </a:spcBef>
              <a:buClrTx/>
              <a:buSzTx/>
              <a:buFontTx/>
              <a:buNone/>
            </a:pPr>
            <a:r>
              <a:rPr lang="en-US" sz="1400" b="1">
                <a:latin typeface="Verdana" pitchFamily="34" charset="0"/>
              </a:rPr>
              <a:t>IRQ2</a:t>
            </a:r>
          </a:p>
        </p:txBody>
      </p:sp>
      <p:sp>
        <p:nvSpPr>
          <p:cNvPr id="16417" name="Line 33"/>
          <p:cNvSpPr>
            <a:spLocks noChangeShapeType="1"/>
          </p:cNvSpPr>
          <p:nvPr/>
        </p:nvSpPr>
        <p:spPr bwMode="auto">
          <a:xfrm flipH="1">
            <a:off x="3234397" y="1355725"/>
            <a:ext cx="7938" cy="3521075"/>
          </a:xfrm>
          <a:prstGeom prst="line">
            <a:avLst/>
          </a:prstGeom>
          <a:noFill/>
          <a:ln w="9525">
            <a:solidFill>
              <a:schemeClr val="tx1"/>
            </a:solidFill>
            <a:prstDash val="dash"/>
            <a:miter lim="800000"/>
            <a:headEnd/>
            <a:tailEnd/>
          </a:ln>
        </p:spPr>
        <p:txBody>
          <a:bodyPr wrap="none"/>
          <a:lstStyle/>
          <a:p>
            <a:endParaRPr lang="en-US"/>
          </a:p>
        </p:txBody>
      </p:sp>
      <p:sp>
        <p:nvSpPr>
          <p:cNvPr id="16419" name="Text Box 35"/>
          <p:cNvSpPr txBox="1">
            <a:spLocks noChangeArrowheads="1"/>
          </p:cNvSpPr>
          <p:nvPr/>
        </p:nvSpPr>
        <p:spPr bwMode="auto">
          <a:xfrm>
            <a:off x="2032660" y="4094162"/>
            <a:ext cx="1233030" cy="307777"/>
          </a:xfrm>
          <a:prstGeom prst="rect">
            <a:avLst/>
          </a:prstGeom>
          <a:noFill/>
          <a:ln w="9525">
            <a:noFill/>
            <a:miter lim="800000"/>
            <a:headEnd/>
            <a:tailEnd/>
          </a:ln>
        </p:spPr>
        <p:txBody>
          <a:bodyPr wrap="none">
            <a:spAutoFit/>
          </a:bodyPr>
          <a:lstStyle/>
          <a:p>
            <a:pPr algn="l" eaLnBrk="1" hangingPunct="1">
              <a:lnSpc>
                <a:spcPct val="100000"/>
              </a:lnSpc>
              <a:spcBef>
                <a:spcPct val="0"/>
              </a:spcBef>
              <a:buClrTx/>
              <a:buSzTx/>
              <a:buFontTx/>
              <a:buNone/>
            </a:pPr>
            <a:r>
              <a:rPr lang="en-US" sz="1400" b="1" dirty="0" smtClean="0">
                <a:latin typeface="Verdana" pitchFamily="34" charset="0"/>
              </a:rPr>
              <a:t>Cortex-M4</a:t>
            </a:r>
            <a:endParaRPr lang="en-US" sz="1400" b="1" dirty="0">
              <a:latin typeface="Verdana" pitchFamily="34" charset="0"/>
            </a:endParaRPr>
          </a:p>
        </p:txBody>
      </p:sp>
      <p:sp>
        <p:nvSpPr>
          <p:cNvPr id="16420" name="Line 36"/>
          <p:cNvSpPr>
            <a:spLocks noChangeShapeType="1"/>
          </p:cNvSpPr>
          <p:nvPr/>
        </p:nvSpPr>
        <p:spPr bwMode="auto">
          <a:xfrm>
            <a:off x="5094947" y="4414837"/>
            <a:ext cx="0" cy="274638"/>
          </a:xfrm>
          <a:prstGeom prst="line">
            <a:avLst/>
          </a:prstGeom>
          <a:noFill/>
          <a:ln w="9525">
            <a:solidFill>
              <a:schemeClr val="tx1"/>
            </a:solidFill>
            <a:miter lim="800000"/>
            <a:headEnd/>
            <a:tailEnd/>
          </a:ln>
        </p:spPr>
        <p:txBody>
          <a:bodyPr wrap="none"/>
          <a:lstStyle/>
          <a:p>
            <a:endParaRPr lang="en-US"/>
          </a:p>
        </p:txBody>
      </p:sp>
      <p:sp>
        <p:nvSpPr>
          <p:cNvPr id="16421" name="Line 37"/>
          <p:cNvSpPr>
            <a:spLocks noChangeShapeType="1"/>
          </p:cNvSpPr>
          <p:nvPr/>
        </p:nvSpPr>
        <p:spPr bwMode="auto">
          <a:xfrm>
            <a:off x="5372760" y="4406900"/>
            <a:ext cx="0" cy="274637"/>
          </a:xfrm>
          <a:prstGeom prst="line">
            <a:avLst/>
          </a:prstGeom>
          <a:noFill/>
          <a:ln w="9525">
            <a:solidFill>
              <a:schemeClr val="tx1"/>
            </a:solidFill>
            <a:miter lim="800000"/>
            <a:headEnd/>
            <a:tailEnd/>
          </a:ln>
        </p:spPr>
        <p:txBody>
          <a:bodyPr wrap="none"/>
          <a:lstStyle/>
          <a:p>
            <a:endParaRPr lang="en-US"/>
          </a:p>
        </p:txBody>
      </p:sp>
      <p:sp>
        <p:nvSpPr>
          <p:cNvPr id="16422" name="Text Box 38"/>
          <p:cNvSpPr txBox="1">
            <a:spLocks noChangeArrowheads="1"/>
          </p:cNvSpPr>
          <p:nvPr/>
        </p:nvSpPr>
        <p:spPr bwMode="auto">
          <a:xfrm>
            <a:off x="5096535" y="4473575"/>
            <a:ext cx="822661" cy="523220"/>
          </a:xfrm>
          <a:prstGeom prst="rect">
            <a:avLst/>
          </a:prstGeom>
          <a:noFill/>
          <a:ln w="9525">
            <a:noFill/>
            <a:miter lim="800000"/>
            <a:headEnd/>
            <a:tailEnd/>
          </a:ln>
        </p:spPr>
        <p:txBody>
          <a:bodyPr wrap="none">
            <a:spAutoFit/>
          </a:bodyPr>
          <a:lstStyle/>
          <a:p>
            <a:pPr algn="l" eaLnBrk="1" hangingPunct="1">
              <a:lnSpc>
                <a:spcPct val="100000"/>
              </a:lnSpc>
              <a:spcBef>
                <a:spcPct val="0"/>
              </a:spcBef>
              <a:buClrTx/>
              <a:buSzTx/>
              <a:buFontTx/>
              <a:buNone/>
            </a:pPr>
            <a:r>
              <a:rPr lang="en-US" sz="1400" dirty="0" smtClean="0">
                <a:latin typeface="Verdana" pitchFamily="34" charset="0"/>
              </a:rPr>
              <a:t>6</a:t>
            </a:r>
            <a:br>
              <a:rPr lang="en-US" sz="1400" dirty="0" smtClean="0">
                <a:latin typeface="Verdana" pitchFamily="34" charset="0"/>
              </a:rPr>
            </a:br>
            <a:r>
              <a:rPr lang="en-US" sz="1400" dirty="0" smtClean="0">
                <a:latin typeface="Verdana" pitchFamily="34" charset="0"/>
              </a:rPr>
              <a:t>Cycles</a:t>
            </a:r>
            <a:endParaRPr lang="en-US" sz="1400" dirty="0">
              <a:latin typeface="Verdana" pitchFamily="34" charset="0"/>
            </a:endParaRPr>
          </a:p>
        </p:txBody>
      </p:sp>
      <p:sp>
        <p:nvSpPr>
          <p:cNvPr id="16423" name="Line 39"/>
          <p:cNvSpPr>
            <a:spLocks noChangeShapeType="1"/>
          </p:cNvSpPr>
          <p:nvPr/>
        </p:nvSpPr>
        <p:spPr bwMode="auto">
          <a:xfrm>
            <a:off x="5380697" y="4562475"/>
            <a:ext cx="182563" cy="0"/>
          </a:xfrm>
          <a:prstGeom prst="line">
            <a:avLst/>
          </a:prstGeom>
          <a:noFill/>
          <a:ln w="9525">
            <a:solidFill>
              <a:schemeClr val="tx1"/>
            </a:solidFill>
            <a:miter lim="800000"/>
            <a:headEnd type="triangle" w="med" len="med"/>
            <a:tailEnd/>
          </a:ln>
        </p:spPr>
        <p:txBody>
          <a:bodyPr wrap="none"/>
          <a:lstStyle/>
          <a:p>
            <a:endParaRPr lang="en-US"/>
          </a:p>
        </p:txBody>
      </p:sp>
      <p:sp>
        <p:nvSpPr>
          <p:cNvPr id="16424" name="Line 40"/>
          <p:cNvSpPr>
            <a:spLocks noChangeShapeType="1"/>
          </p:cNvSpPr>
          <p:nvPr/>
        </p:nvSpPr>
        <p:spPr bwMode="auto">
          <a:xfrm>
            <a:off x="4991760" y="4560887"/>
            <a:ext cx="92075" cy="0"/>
          </a:xfrm>
          <a:prstGeom prst="line">
            <a:avLst/>
          </a:prstGeom>
          <a:noFill/>
          <a:ln w="9525">
            <a:solidFill>
              <a:schemeClr val="tx1"/>
            </a:solidFill>
            <a:miter lim="800000"/>
            <a:headEnd/>
            <a:tailEnd type="triangle" w="med" len="med"/>
          </a:ln>
        </p:spPr>
        <p:txBody>
          <a:bodyPr wrap="none"/>
          <a:lstStyle/>
          <a:p>
            <a:endParaRPr lang="en-US"/>
          </a:p>
        </p:txBody>
      </p:sp>
      <p:sp>
        <p:nvSpPr>
          <p:cNvPr id="16425" name="Line 41"/>
          <p:cNvSpPr>
            <a:spLocks noChangeShapeType="1"/>
          </p:cNvSpPr>
          <p:nvPr/>
        </p:nvSpPr>
        <p:spPr bwMode="auto">
          <a:xfrm>
            <a:off x="4618697" y="4567237"/>
            <a:ext cx="92075" cy="0"/>
          </a:xfrm>
          <a:prstGeom prst="line">
            <a:avLst/>
          </a:prstGeom>
          <a:noFill/>
          <a:ln w="9525">
            <a:solidFill>
              <a:schemeClr val="tx1"/>
            </a:solidFill>
            <a:miter lim="800000"/>
            <a:headEnd type="triangle" w="med" len="med"/>
            <a:tailEnd/>
          </a:ln>
        </p:spPr>
        <p:txBody>
          <a:bodyPr wrap="none"/>
          <a:lstStyle/>
          <a:p>
            <a:endParaRPr lang="en-US"/>
          </a:p>
        </p:txBody>
      </p:sp>
      <p:grpSp>
        <p:nvGrpSpPr>
          <p:cNvPr id="2" name="Group 44"/>
          <p:cNvGrpSpPr>
            <a:grpSpLocks/>
          </p:cNvGrpSpPr>
          <p:nvPr/>
        </p:nvGrpSpPr>
        <p:grpSpPr bwMode="auto">
          <a:xfrm>
            <a:off x="2286660" y="2100262"/>
            <a:ext cx="5564187" cy="365125"/>
            <a:chOff x="1187" y="992"/>
            <a:chExt cx="3505" cy="230"/>
          </a:xfrm>
        </p:grpSpPr>
        <p:sp>
          <p:nvSpPr>
            <p:cNvPr id="16449" name="Line 45"/>
            <p:cNvSpPr>
              <a:spLocks noChangeShapeType="1"/>
            </p:cNvSpPr>
            <p:nvPr/>
          </p:nvSpPr>
          <p:spPr bwMode="auto">
            <a:xfrm>
              <a:off x="2965" y="1024"/>
              <a:ext cx="1727" cy="0"/>
            </a:xfrm>
            <a:prstGeom prst="line">
              <a:avLst/>
            </a:prstGeom>
            <a:noFill/>
            <a:ln w="9525">
              <a:solidFill>
                <a:schemeClr val="tx1"/>
              </a:solidFill>
              <a:miter lim="800000"/>
              <a:headEnd/>
              <a:tailEnd/>
            </a:ln>
          </p:spPr>
          <p:txBody>
            <a:bodyPr wrap="none"/>
            <a:lstStyle/>
            <a:p>
              <a:endParaRPr lang="en-US"/>
            </a:p>
          </p:txBody>
        </p:sp>
        <p:sp>
          <p:nvSpPr>
            <p:cNvPr id="16450" name="Line 46"/>
            <p:cNvSpPr>
              <a:spLocks noChangeShapeType="1"/>
            </p:cNvSpPr>
            <p:nvPr/>
          </p:nvSpPr>
          <p:spPr bwMode="auto">
            <a:xfrm rot="18900000" flipH="1">
              <a:off x="2767" y="1107"/>
              <a:ext cx="230" cy="0"/>
            </a:xfrm>
            <a:prstGeom prst="line">
              <a:avLst/>
            </a:prstGeom>
            <a:noFill/>
            <a:ln w="9525">
              <a:solidFill>
                <a:schemeClr val="tx1"/>
              </a:solidFill>
              <a:miter lim="800000"/>
              <a:headEnd/>
              <a:tailEnd/>
            </a:ln>
          </p:spPr>
          <p:txBody>
            <a:bodyPr wrap="none"/>
            <a:lstStyle/>
            <a:p>
              <a:endParaRPr lang="en-US"/>
            </a:p>
          </p:txBody>
        </p:sp>
        <p:sp>
          <p:nvSpPr>
            <p:cNvPr id="16451" name="Line 47"/>
            <p:cNvSpPr>
              <a:spLocks noChangeShapeType="1"/>
            </p:cNvSpPr>
            <p:nvPr/>
          </p:nvSpPr>
          <p:spPr bwMode="auto">
            <a:xfrm flipH="1">
              <a:off x="1187" y="1188"/>
              <a:ext cx="1612" cy="0"/>
            </a:xfrm>
            <a:prstGeom prst="line">
              <a:avLst/>
            </a:prstGeom>
            <a:noFill/>
            <a:ln w="9525">
              <a:solidFill>
                <a:schemeClr val="tx1"/>
              </a:solidFill>
              <a:miter lim="800000"/>
              <a:headEnd/>
              <a:tailEnd/>
            </a:ln>
          </p:spPr>
          <p:txBody>
            <a:bodyPr wrap="none"/>
            <a:lstStyle/>
            <a:p>
              <a:endParaRPr lang="en-US"/>
            </a:p>
          </p:txBody>
        </p:sp>
      </p:grpSp>
      <p:grpSp>
        <p:nvGrpSpPr>
          <p:cNvPr id="3" name="Group 48"/>
          <p:cNvGrpSpPr>
            <a:grpSpLocks/>
          </p:cNvGrpSpPr>
          <p:nvPr/>
        </p:nvGrpSpPr>
        <p:grpSpPr bwMode="auto">
          <a:xfrm>
            <a:off x="2291422" y="1697037"/>
            <a:ext cx="2841625" cy="365125"/>
            <a:chOff x="1190" y="738"/>
            <a:chExt cx="1790" cy="230"/>
          </a:xfrm>
        </p:grpSpPr>
        <p:sp>
          <p:nvSpPr>
            <p:cNvPr id="16444" name="Line 49"/>
            <p:cNvSpPr>
              <a:spLocks noChangeShapeType="1"/>
            </p:cNvSpPr>
            <p:nvPr/>
          </p:nvSpPr>
          <p:spPr bwMode="auto">
            <a:xfrm>
              <a:off x="1643" y="772"/>
              <a:ext cx="884" cy="0"/>
            </a:xfrm>
            <a:prstGeom prst="line">
              <a:avLst/>
            </a:prstGeom>
            <a:noFill/>
            <a:ln w="9525">
              <a:solidFill>
                <a:schemeClr val="tx1"/>
              </a:solidFill>
              <a:miter lim="800000"/>
              <a:headEnd/>
              <a:tailEnd/>
            </a:ln>
          </p:spPr>
          <p:txBody>
            <a:bodyPr wrap="none"/>
            <a:lstStyle/>
            <a:p>
              <a:endParaRPr lang="en-US"/>
            </a:p>
          </p:txBody>
        </p:sp>
        <p:sp>
          <p:nvSpPr>
            <p:cNvPr id="16445" name="Line 50"/>
            <p:cNvSpPr>
              <a:spLocks noChangeShapeType="1"/>
            </p:cNvSpPr>
            <p:nvPr/>
          </p:nvSpPr>
          <p:spPr bwMode="auto">
            <a:xfrm rot="18900000" flipH="1">
              <a:off x="1445" y="853"/>
              <a:ext cx="230" cy="0"/>
            </a:xfrm>
            <a:prstGeom prst="line">
              <a:avLst/>
            </a:prstGeom>
            <a:noFill/>
            <a:ln w="9525">
              <a:solidFill>
                <a:schemeClr val="tx1"/>
              </a:solidFill>
              <a:miter lim="800000"/>
              <a:headEnd/>
              <a:tailEnd/>
            </a:ln>
          </p:spPr>
          <p:txBody>
            <a:bodyPr wrap="none"/>
            <a:lstStyle/>
            <a:p>
              <a:endParaRPr lang="en-US"/>
            </a:p>
          </p:txBody>
        </p:sp>
        <p:sp>
          <p:nvSpPr>
            <p:cNvPr id="16446" name="Line 51"/>
            <p:cNvSpPr>
              <a:spLocks noChangeShapeType="1"/>
            </p:cNvSpPr>
            <p:nvPr/>
          </p:nvSpPr>
          <p:spPr bwMode="auto">
            <a:xfrm flipH="1">
              <a:off x="1190" y="934"/>
              <a:ext cx="288" cy="0"/>
            </a:xfrm>
            <a:prstGeom prst="line">
              <a:avLst/>
            </a:prstGeom>
            <a:noFill/>
            <a:ln w="9525">
              <a:solidFill>
                <a:schemeClr val="tx1"/>
              </a:solidFill>
              <a:miter lim="800000"/>
              <a:headEnd/>
              <a:tailEnd/>
            </a:ln>
          </p:spPr>
          <p:txBody>
            <a:bodyPr wrap="none"/>
            <a:lstStyle/>
            <a:p>
              <a:endParaRPr lang="en-US"/>
            </a:p>
          </p:txBody>
        </p:sp>
        <p:sp>
          <p:nvSpPr>
            <p:cNvPr id="16447" name="Line 52"/>
            <p:cNvSpPr>
              <a:spLocks noChangeShapeType="1"/>
            </p:cNvSpPr>
            <p:nvPr/>
          </p:nvSpPr>
          <p:spPr bwMode="auto">
            <a:xfrm rot="2700000" flipH="1">
              <a:off x="2495" y="855"/>
              <a:ext cx="230" cy="0"/>
            </a:xfrm>
            <a:prstGeom prst="line">
              <a:avLst/>
            </a:prstGeom>
            <a:noFill/>
            <a:ln w="9525">
              <a:solidFill>
                <a:schemeClr val="tx1"/>
              </a:solidFill>
              <a:miter lim="800000"/>
              <a:headEnd/>
              <a:tailEnd/>
            </a:ln>
          </p:spPr>
          <p:txBody>
            <a:bodyPr wrap="none"/>
            <a:lstStyle/>
            <a:p>
              <a:endParaRPr lang="en-US"/>
            </a:p>
          </p:txBody>
        </p:sp>
        <p:sp>
          <p:nvSpPr>
            <p:cNvPr id="16448" name="Line 53"/>
            <p:cNvSpPr>
              <a:spLocks noChangeShapeType="1"/>
            </p:cNvSpPr>
            <p:nvPr/>
          </p:nvSpPr>
          <p:spPr bwMode="auto">
            <a:xfrm flipH="1">
              <a:off x="2692" y="936"/>
              <a:ext cx="288" cy="0"/>
            </a:xfrm>
            <a:prstGeom prst="line">
              <a:avLst/>
            </a:prstGeom>
            <a:noFill/>
            <a:ln w="9525">
              <a:solidFill>
                <a:schemeClr val="tx1"/>
              </a:solidFill>
              <a:miter lim="800000"/>
              <a:headEnd/>
              <a:tailEnd/>
            </a:ln>
          </p:spPr>
          <p:txBody>
            <a:bodyPr wrap="none"/>
            <a:lstStyle/>
            <a:p>
              <a:endParaRPr lang="en-US"/>
            </a:p>
          </p:txBody>
        </p:sp>
      </p:grpSp>
      <p:sp>
        <p:nvSpPr>
          <p:cNvPr id="16430" name="Line 54"/>
          <p:cNvSpPr>
            <a:spLocks noChangeShapeType="1"/>
          </p:cNvSpPr>
          <p:nvPr/>
        </p:nvSpPr>
        <p:spPr bwMode="auto">
          <a:xfrm flipH="1">
            <a:off x="5098122" y="1449387"/>
            <a:ext cx="6350" cy="3387725"/>
          </a:xfrm>
          <a:prstGeom prst="line">
            <a:avLst/>
          </a:prstGeom>
          <a:noFill/>
          <a:ln w="9525">
            <a:solidFill>
              <a:schemeClr val="tx1"/>
            </a:solidFill>
            <a:prstDash val="dash"/>
            <a:miter lim="800000"/>
            <a:headEnd/>
            <a:tailEnd/>
          </a:ln>
        </p:spPr>
        <p:txBody>
          <a:bodyPr wrap="none"/>
          <a:lstStyle/>
          <a:p>
            <a:endParaRPr lang="en-US"/>
          </a:p>
        </p:txBody>
      </p:sp>
      <p:sp>
        <p:nvSpPr>
          <p:cNvPr id="16431" name="AutoShape 55"/>
          <p:cNvSpPr>
            <a:spLocks noChangeArrowheads="1"/>
          </p:cNvSpPr>
          <p:nvPr/>
        </p:nvSpPr>
        <p:spPr bwMode="auto">
          <a:xfrm>
            <a:off x="5096535" y="4041775"/>
            <a:ext cx="274637" cy="365125"/>
          </a:xfrm>
          <a:prstGeom prst="roundRect">
            <a:avLst>
              <a:gd name="adj" fmla="val 16667"/>
            </a:avLst>
          </a:prstGeom>
          <a:solidFill>
            <a:srgbClr val="33DD37"/>
          </a:solidFill>
          <a:ln w="9525">
            <a:solidFill>
              <a:schemeClr val="tx1"/>
            </a:solidFill>
            <a:round/>
            <a:headEnd/>
            <a:tailEnd/>
          </a:ln>
        </p:spPr>
        <p:txBody>
          <a:bodyPr wrap="none" anchor="ctr"/>
          <a:lstStyle/>
          <a:p>
            <a:pPr eaLnBrk="1" hangingPunct="1">
              <a:lnSpc>
                <a:spcPct val="100000"/>
              </a:lnSpc>
              <a:spcBef>
                <a:spcPct val="0"/>
              </a:spcBef>
              <a:buClrTx/>
              <a:buSzTx/>
              <a:buFontTx/>
              <a:buNone/>
            </a:pPr>
            <a:endParaRPr lang="en-US" sz="1400" b="1">
              <a:latin typeface="Verdana" pitchFamily="34" charset="0"/>
            </a:endParaRPr>
          </a:p>
        </p:txBody>
      </p:sp>
      <p:sp>
        <p:nvSpPr>
          <p:cNvPr id="16434" name="Line 58"/>
          <p:cNvSpPr>
            <a:spLocks noChangeShapeType="1"/>
          </p:cNvSpPr>
          <p:nvPr/>
        </p:nvSpPr>
        <p:spPr bwMode="auto">
          <a:xfrm flipV="1">
            <a:off x="1313522" y="1570037"/>
            <a:ext cx="0" cy="1036638"/>
          </a:xfrm>
          <a:prstGeom prst="line">
            <a:avLst/>
          </a:prstGeom>
          <a:noFill/>
          <a:ln w="9525">
            <a:solidFill>
              <a:schemeClr val="tx1"/>
            </a:solidFill>
            <a:round/>
            <a:headEnd/>
            <a:tailEnd type="triangle" w="med" len="med"/>
          </a:ln>
        </p:spPr>
        <p:txBody>
          <a:bodyPr/>
          <a:lstStyle/>
          <a:p>
            <a:endParaRPr lang="en-US"/>
          </a:p>
        </p:txBody>
      </p:sp>
      <p:sp>
        <p:nvSpPr>
          <p:cNvPr id="16435" name="Text Box 59"/>
          <p:cNvSpPr txBox="1">
            <a:spLocks noChangeArrowheads="1"/>
          </p:cNvSpPr>
          <p:nvPr/>
        </p:nvSpPr>
        <p:spPr bwMode="auto">
          <a:xfrm>
            <a:off x="516597" y="1600200"/>
            <a:ext cx="846707" cy="461665"/>
          </a:xfrm>
          <a:prstGeom prst="rect">
            <a:avLst/>
          </a:prstGeom>
          <a:noFill/>
          <a:ln w="9525">
            <a:noFill/>
            <a:miter lim="800000"/>
            <a:headEnd/>
            <a:tailEnd/>
          </a:ln>
        </p:spPr>
        <p:txBody>
          <a:bodyPr wrap="none">
            <a:spAutoFit/>
          </a:bodyPr>
          <a:lstStyle/>
          <a:p>
            <a:pPr algn="l">
              <a:lnSpc>
                <a:spcPct val="100000"/>
              </a:lnSpc>
              <a:spcBef>
                <a:spcPct val="0"/>
              </a:spcBef>
              <a:buClrTx/>
              <a:buSzTx/>
              <a:buFontTx/>
              <a:buNone/>
            </a:pPr>
            <a:r>
              <a:rPr lang="en-US" sz="1200" dirty="0" smtClean="0">
                <a:latin typeface="Verdana" pitchFamily="34" charset="0"/>
              </a:rPr>
              <a:t>Highest</a:t>
            </a:r>
            <a:br>
              <a:rPr lang="en-US" sz="1200" dirty="0" smtClean="0">
                <a:latin typeface="Verdana" pitchFamily="34" charset="0"/>
              </a:rPr>
            </a:br>
            <a:r>
              <a:rPr lang="en-US" sz="1200" dirty="0" smtClean="0">
                <a:latin typeface="Verdana" pitchFamily="34" charset="0"/>
              </a:rPr>
              <a:t>Priority</a:t>
            </a:r>
            <a:endParaRPr lang="en-US" sz="1200" dirty="0">
              <a:latin typeface="Verdana" pitchFamily="34" charset="0"/>
            </a:endParaRPr>
          </a:p>
        </p:txBody>
      </p:sp>
      <p:sp>
        <p:nvSpPr>
          <p:cNvPr id="16436" name="AutoShape 60"/>
          <p:cNvSpPr>
            <a:spLocks noChangeArrowheads="1"/>
          </p:cNvSpPr>
          <p:nvPr/>
        </p:nvSpPr>
        <p:spPr bwMode="auto">
          <a:xfrm>
            <a:off x="6755472" y="4037012"/>
            <a:ext cx="547688" cy="365125"/>
          </a:xfrm>
          <a:prstGeom prst="roundRect">
            <a:avLst>
              <a:gd name="adj" fmla="val 16667"/>
            </a:avLst>
          </a:prstGeom>
          <a:solidFill>
            <a:schemeClr val="accent4"/>
          </a:solid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a:solidFill>
                  <a:schemeClr val="bg1"/>
                </a:solidFill>
                <a:latin typeface="Verdana" pitchFamily="34" charset="0"/>
              </a:rPr>
              <a:t>POP</a:t>
            </a:r>
          </a:p>
        </p:txBody>
      </p:sp>
      <p:grpSp>
        <p:nvGrpSpPr>
          <p:cNvPr id="4" name="Group 61"/>
          <p:cNvGrpSpPr>
            <a:grpSpLocks/>
          </p:cNvGrpSpPr>
          <p:nvPr/>
        </p:nvGrpSpPr>
        <p:grpSpPr bwMode="auto">
          <a:xfrm>
            <a:off x="6603081" y="4402137"/>
            <a:ext cx="822327" cy="527050"/>
            <a:chOff x="3756" y="2358"/>
            <a:chExt cx="518" cy="332"/>
          </a:xfrm>
        </p:grpSpPr>
        <p:sp>
          <p:nvSpPr>
            <p:cNvPr id="16439" name="Line 62"/>
            <p:cNvSpPr>
              <a:spLocks noChangeShapeType="1"/>
            </p:cNvSpPr>
            <p:nvPr/>
          </p:nvSpPr>
          <p:spPr bwMode="auto">
            <a:xfrm>
              <a:off x="3852" y="2358"/>
              <a:ext cx="0" cy="173"/>
            </a:xfrm>
            <a:prstGeom prst="line">
              <a:avLst/>
            </a:prstGeom>
            <a:noFill/>
            <a:ln w="9525">
              <a:solidFill>
                <a:schemeClr val="tx1"/>
              </a:solidFill>
              <a:miter lim="800000"/>
              <a:headEnd/>
              <a:tailEnd/>
            </a:ln>
          </p:spPr>
          <p:txBody>
            <a:bodyPr wrap="none"/>
            <a:lstStyle/>
            <a:p>
              <a:endParaRPr lang="en-US"/>
            </a:p>
          </p:txBody>
        </p:sp>
        <p:sp>
          <p:nvSpPr>
            <p:cNvPr id="16440" name="Line 63"/>
            <p:cNvSpPr>
              <a:spLocks noChangeShapeType="1"/>
            </p:cNvSpPr>
            <p:nvPr/>
          </p:nvSpPr>
          <p:spPr bwMode="auto">
            <a:xfrm>
              <a:off x="4197" y="2358"/>
              <a:ext cx="0" cy="173"/>
            </a:xfrm>
            <a:prstGeom prst="line">
              <a:avLst/>
            </a:prstGeom>
            <a:noFill/>
            <a:ln w="9525">
              <a:solidFill>
                <a:schemeClr val="tx1"/>
              </a:solidFill>
              <a:miter lim="800000"/>
              <a:headEnd/>
              <a:tailEnd/>
            </a:ln>
          </p:spPr>
          <p:txBody>
            <a:bodyPr wrap="none"/>
            <a:lstStyle/>
            <a:p>
              <a:endParaRPr lang="en-US"/>
            </a:p>
          </p:txBody>
        </p:sp>
        <p:sp>
          <p:nvSpPr>
            <p:cNvPr id="16441" name="Text Box 64"/>
            <p:cNvSpPr txBox="1">
              <a:spLocks noChangeArrowheads="1"/>
            </p:cNvSpPr>
            <p:nvPr/>
          </p:nvSpPr>
          <p:spPr bwMode="auto">
            <a:xfrm>
              <a:off x="3756" y="2360"/>
              <a:ext cx="518" cy="330"/>
            </a:xfrm>
            <a:prstGeom prst="rect">
              <a:avLst/>
            </a:prstGeom>
            <a:noFill/>
            <a:ln w="9525">
              <a:noFill/>
              <a:miter lim="800000"/>
              <a:headEnd/>
              <a:tailEnd/>
            </a:ln>
          </p:spPr>
          <p:txBody>
            <a:bodyPr wrap="none">
              <a:spAutoFit/>
            </a:bodyPr>
            <a:lstStyle/>
            <a:p>
              <a:pPr eaLnBrk="1" hangingPunct="1">
                <a:lnSpc>
                  <a:spcPct val="100000"/>
                </a:lnSpc>
                <a:spcBef>
                  <a:spcPct val="0"/>
                </a:spcBef>
                <a:buClrTx/>
                <a:buSzTx/>
                <a:buFontTx/>
                <a:buNone/>
              </a:pPr>
              <a:r>
                <a:rPr lang="en-US" sz="1400" dirty="0" smtClean="0">
                  <a:latin typeface="Verdana" pitchFamily="34" charset="0"/>
                </a:rPr>
                <a:t>12</a:t>
              </a:r>
              <a:br>
                <a:rPr lang="en-US" sz="1400" dirty="0" smtClean="0">
                  <a:latin typeface="Verdana" pitchFamily="34" charset="0"/>
                </a:rPr>
              </a:br>
              <a:r>
                <a:rPr lang="en-US" sz="1400" dirty="0" smtClean="0">
                  <a:latin typeface="Verdana" pitchFamily="34" charset="0"/>
                </a:rPr>
                <a:t>Cycles</a:t>
              </a:r>
              <a:endParaRPr lang="en-US" sz="1400" dirty="0">
                <a:latin typeface="Verdana" pitchFamily="34" charset="0"/>
              </a:endParaRPr>
            </a:p>
          </p:txBody>
        </p:sp>
        <p:sp>
          <p:nvSpPr>
            <p:cNvPr id="16442" name="Line 65"/>
            <p:cNvSpPr>
              <a:spLocks noChangeShapeType="1"/>
            </p:cNvSpPr>
            <p:nvPr/>
          </p:nvSpPr>
          <p:spPr bwMode="auto">
            <a:xfrm>
              <a:off x="3844" y="2457"/>
              <a:ext cx="58" cy="0"/>
            </a:xfrm>
            <a:prstGeom prst="line">
              <a:avLst/>
            </a:prstGeom>
            <a:noFill/>
            <a:ln w="9525">
              <a:solidFill>
                <a:schemeClr val="tx1"/>
              </a:solidFill>
              <a:miter lim="800000"/>
              <a:headEnd type="triangle" w="med" len="med"/>
              <a:tailEnd/>
            </a:ln>
          </p:spPr>
          <p:txBody>
            <a:bodyPr wrap="none"/>
            <a:lstStyle/>
            <a:p>
              <a:endParaRPr lang="en-US"/>
            </a:p>
          </p:txBody>
        </p:sp>
        <p:sp>
          <p:nvSpPr>
            <p:cNvPr id="16443" name="Line 66"/>
            <p:cNvSpPr>
              <a:spLocks noChangeShapeType="1"/>
            </p:cNvSpPr>
            <p:nvPr/>
          </p:nvSpPr>
          <p:spPr bwMode="auto">
            <a:xfrm>
              <a:off x="4130" y="2456"/>
              <a:ext cx="58" cy="0"/>
            </a:xfrm>
            <a:prstGeom prst="line">
              <a:avLst/>
            </a:prstGeom>
            <a:noFill/>
            <a:ln w="9525">
              <a:solidFill>
                <a:schemeClr val="tx1"/>
              </a:solidFill>
              <a:miter lim="800000"/>
              <a:headEnd/>
              <a:tailEnd type="triangle" w="med" len="med"/>
            </a:ln>
          </p:spPr>
          <p:txBody>
            <a:bodyPr wrap="none"/>
            <a:lstStyle/>
            <a:p>
              <a:endParaRPr lang="en-US"/>
            </a:p>
          </p:txBody>
        </p:sp>
      </p:grpSp>
      <p:sp>
        <p:nvSpPr>
          <p:cNvPr id="68" name="Text Box 48"/>
          <p:cNvSpPr txBox="1">
            <a:spLocks noChangeArrowheads="1"/>
          </p:cNvSpPr>
          <p:nvPr/>
        </p:nvSpPr>
        <p:spPr bwMode="auto">
          <a:xfrm>
            <a:off x="1192872" y="3151385"/>
            <a:ext cx="2190750" cy="307777"/>
          </a:xfrm>
          <a:prstGeom prst="rect">
            <a:avLst/>
          </a:prstGeom>
          <a:noFill/>
          <a:ln w="9525">
            <a:noFill/>
            <a:miter lim="800000"/>
            <a:headEnd/>
            <a:tailEnd/>
          </a:ln>
        </p:spPr>
        <p:txBody>
          <a:bodyPr>
            <a:spAutoFit/>
          </a:bodyPr>
          <a:lstStyle/>
          <a:p>
            <a:pPr eaLnBrk="1" hangingPunct="1">
              <a:lnSpc>
                <a:spcPct val="100000"/>
              </a:lnSpc>
              <a:spcBef>
                <a:spcPct val="0"/>
              </a:spcBef>
              <a:buClrTx/>
              <a:buSzTx/>
              <a:buFontTx/>
              <a:buNone/>
            </a:pPr>
            <a:r>
              <a:rPr lang="en-US" sz="1400" b="1" dirty="0" smtClean="0">
                <a:latin typeface="Verdana" pitchFamily="34" charset="0"/>
              </a:rPr>
              <a:t>Typical processor</a:t>
            </a:r>
            <a:endParaRPr lang="en-US" sz="1200" dirty="0">
              <a:latin typeface="Verdana" pitchFamily="34" charset="0"/>
            </a:endParaRPr>
          </a:p>
        </p:txBody>
      </p:sp>
      <p:sp>
        <p:nvSpPr>
          <p:cNvPr id="69" name="Leading Question"/>
          <p:cNvSpPr txBox="1"/>
          <p:nvPr/>
        </p:nvSpPr>
        <p:spPr>
          <a:xfrm>
            <a:off x="7852517" y="6562045"/>
            <a:ext cx="96821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Late arrival...</a:t>
            </a:r>
          </a:p>
        </p:txBody>
      </p:sp>
      <p:sp>
        <p:nvSpPr>
          <p:cNvPr id="48" name="AutoShape 2"/>
          <p:cNvSpPr>
            <a:spLocks noChangeArrowheads="1"/>
          </p:cNvSpPr>
          <p:nvPr/>
        </p:nvSpPr>
        <p:spPr bwMode="auto">
          <a:xfrm>
            <a:off x="5221198" y="3140075"/>
            <a:ext cx="725487" cy="365125"/>
          </a:xfrm>
          <a:prstGeom prst="roundRect">
            <a:avLst>
              <a:gd name="adj" fmla="val 16667"/>
            </a:avLst>
          </a:prstGeom>
          <a:solidFill>
            <a:srgbClr val="3399FF"/>
          </a:solid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dirty="0" smtClean="0">
                <a:latin typeface="Verdana" pitchFamily="34" charset="0"/>
              </a:rPr>
              <a:t>PUSH</a:t>
            </a:r>
            <a:endParaRPr lang="en-US" sz="1400" b="1" dirty="0">
              <a:latin typeface="Verdana" pitchFamily="34" charset="0"/>
            </a:endParaRPr>
          </a:p>
        </p:txBody>
      </p:sp>
      <p:sp>
        <p:nvSpPr>
          <p:cNvPr id="49" name="AutoShape 3"/>
          <p:cNvSpPr>
            <a:spLocks noChangeArrowheads="1"/>
          </p:cNvSpPr>
          <p:nvPr/>
        </p:nvSpPr>
        <p:spPr bwMode="auto">
          <a:xfrm>
            <a:off x="4621872" y="3140075"/>
            <a:ext cx="590550" cy="365125"/>
          </a:xfrm>
          <a:prstGeom prst="roundRect">
            <a:avLst>
              <a:gd name="adj" fmla="val 16667"/>
            </a:avLst>
          </a:prstGeom>
          <a:solidFill>
            <a:schemeClr val="accent4"/>
          </a:solid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dirty="0">
                <a:solidFill>
                  <a:schemeClr val="bg1"/>
                </a:solidFill>
                <a:latin typeface="Verdana" pitchFamily="34" charset="0"/>
              </a:rPr>
              <a:t>POP</a:t>
            </a:r>
          </a:p>
        </p:txBody>
      </p:sp>
      <p:sp>
        <p:nvSpPr>
          <p:cNvPr id="50" name="AutoShape 3"/>
          <p:cNvSpPr>
            <a:spLocks noChangeArrowheads="1"/>
          </p:cNvSpPr>
          <p:nvPr/>
        </p:nvSpPr>
        <p:spPr bwMode="auto">
          <a:xfrm>
            <a:off x="7334250" y="3140075"/>
            <a:ext cx="590550" cy="365125"/>
          </a:xfrm>
          <a:prstGeom prst="roundRect">
            <a:avLst>
              <a:gd name="adj" fmla="val 16667"/>
            </a:avLst>
          </a:prstGeom>
          <a:solidFill>
            <a:schemeClr val="accent4"/>
          </a:solid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dirty="0">
                <a:solidFill>
                  <a:schemeClr val="bg1"/>
                </a:solidFill>
                <a:latin typeface="Verdana" pitchFamily="34" charset="0"/>
              </a:rPr>
              <a:t>POP</a:t>
            </a:r>
          </a:p>
        </p:txBody>
      </p:sp>
      <p:sp>
        <p:nvSpPr>
          <p:cNvPr id="52" name="Rounded Rectangle 51"/>
          <p:cNvSpPr/>
          <p:nvPr/>
        </p:nvSpPr>
        <p:spPr bwMode="auto">
          <a:xfrm>
            <a:off x="381000" y="1219200"/>
            <a:ext cx="8305800" cy="40386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ChangeArrowheads="1"/>
          </p:cNvSpPr>
          <p:nvPr/>
        </p:nvSpPr>
        <p:spPr bwMode="auto">
          <a:xfrm>
            <a:off x="4732338" y="3841750"/>
            <a:ext cx="1371600" cy="365125"/>
          </a:xfrm>
          <a:prstGeom prst="roundRect">
            <a:avLst>
              <a:gd name="adj" fmla="val 16667"/>
            </a:avLst>
          </a:prstGeom>
          <a:noFill/>
          <a:ln w="9525" algn="ctr">
            <a:solidFill>
              <a:srgbClr val="000000"/>
            </a:solidFill>
            <a:round/>
            <a:headEnd/>
            <a:tailEnd/>
          </a:ln>
        </p:spPr>
        <p:txBody>
          <a:bodyPr wrap="none" anchor="ctr"/>
          <a:lstStyle/>
          <a:p>
            <a:pPr>
              <a:lnSpc>
                <a:spcPct val="100000"/>
              </a:lnSpc>
              <a:spcBef>
                <a:spcPct val="0"/>
              </a:spcBef>
              <a:buClrTx/>
              <a:buSzTx/>
              <a:buFontTx/>
              <a:buNone/>
            </a:pPr>
            <a:r>
              <a:rPr lang="en-US" sz="1400" b="1">
                <a:latin typeface="Verdana" pitchFamily="34" charset="0"/>
              </a:rPr>
              <a:t>ISR 2</a:t>
            </a:r>
          </a:p>
        </p:txBody>
      </p:sp>
      <p:sp>
        <p:nvSpPr>
          <p:cNvPr id="17411" name="Rectangle 3"/>
          <p:cNvSpPr>
            <a:spLocks noGrp="1" noChangeArrowheads="1"/>
          </p:cNvSpPr>
          <p:nvPr>
            <p:ph type="title"/>
          </p:nvPr>
        </p:nvSpPr>
        <p:spPr/>
        <p:txBody>
          <a:bodyPr/>
          <a:lstStyle/>
          <a:p>
            <a:r>
              <a:rPr lang="en-GB" dirty="0" smtClean="0">
                <a:solidFill>
                  <a:srgbClr val="FF0000"/>
                </a:solidFill>
              </a:rPr>
              <a:t>Interrupt Latency – Late Arrival</a:t>
            </a:r>
          </a:p>
        </p:txBody>
      </p:sp>
      <p:sp>
        <p:nvSpPr>
          <p:cNvPr id="17412" name="Text Box 4"/>
          <p:cNvSpPr txBox="1">
            <a:spLocks noChangeArrowheads="1"/>
          </p:cNvSpPr>
          <p:nvPr/>
        </p:nvSpPr>
        <p:spPr bwMode="auto">
          <a:xfrm>
            <a:off x="1062038" y="1985963"/>
            <a:ext cx="698500" cy="304800"/>
          </a:xfrm>
          <a:prstGeom prst="rect">
            <a:avLst/>
          </a:prstGeom>
          <a:noFill/>
          <a:ln w="38100" algn="ctr">
            <a:noFill/>
            <a:miter lim="800000"/>
            <a:headEnd/>
            <a:tailEnd/>
          </a:ln>
        </p:spPr>
        <p:txBody>
          <a:bodyPr wrap="none">
            <a:spAutoFit/>
          </a:bodyPr>
          <a:lstStyle/>
          <a:p>
            <a:pPr eaLnBrk="1" hangingPunct="1">
              <a:lnSpc>
                <a:spcPct val="100000"/>
              </a:lnSpc>
              <a:spcBef>
                <a:spcPct val="25000"/>
              </a:spcBef>
              <a:buClrTx/>
              <a:buSzPct val="125000"/>
              <a:buFont typeface="Wingdings" pitchFamily="2" charset="2"/>
              <a:buNone/>
            </a:pPr>
            <a:r>
              <a:rPr lang="en-GB" sz="1400" b="1">
                <a:latin typeface="Verdana" pitchFamily="34" charset="0"/>
                <a:cs typeface="Arial" pitchFamily="34" charset="0"/>
              </a:rPr>
              <a:t>IRQ1</a:t>
            </a:r>
          </a:p>
        </p:txBody>
      </p:sp>
      <p:sp>
        <p:nvSpPr>
          <p:cNvPr id="17413" name="Text Box 5"/>
          <p:cNvSpPr txBox="1">
            <a:spLocks noChangeArrowheads="1"/>
          </p:cNvSpPr>
          <p:nvPr/>
        </p:nvSpPr>
        <p:spPr bwMode="auto">
          <a:xfrm>
            <a:off x="1062038" y="2482850"/>
            <a:ext cx="698500" cy="304800"/>
          </a:xfrm>
          <a:prstGeom prst="rect">
            <a:avLst/>
          </a:prstGeom>
          <a:noFill/>
          <a:ln w="38100" algn="ctr">
            <a:noFill/>
            <a:miter lim="800000"/>
            <a:headEnd/>
            <a:tailEnd/>
          </a:ln>
        </p:spPr>
        <p:txBody>
          <a:bodyPr wrap="none">
            <a:spAutoFit/>
          </a:bodyPr>
          <a:lstStyle/>
          <a:p>
            <a:pPr eaLnBrk="1" hangingPunct="1">
              <a:lnSpc>
                <a:spcPct val="100000"/>
              </a:lnSpc>
              <a:spcBef>
                <a:spcPct val="25000"/>
              </a:spcBef>
              <a:buClrTx/>
              <a:buSzPct val="125000"/>
              <a:buFont typeface="Wingdings" pitchFamily="2" charset="2"/>
              <a:buNone/>
            </a:pPr>
            <a:r>
              <a:rPr lang="en-GB" sz="1400" b="1">
                <a:latin typeface="Verdana" pitchFamily="34" charset="0"/>
                <a:cs typeface="Arial" pitchFamily="34" charset="0"/>
              </a:rPr>
              <a:t>IRQ2</a:t>
            </a:r>
          </a:p>
        </p:txBody>
      </p:sp>
      <p:grpSp>
        <p:nvGrpSpPr>
          <p:cNvPr id="2" name="Group 6"/>
          <p:cNvGrpSpPr>
            <a:grpSpLocks/>
          </p:cNvGrpSpPr>
          <p:nvPr/>
        </p:nvGrpSpPr>
        <p:grpSpPr bwMode="auto">
          <a:xfrm>
            <a:off x="1682750" y="2271713"/>
            <a:ext cx="3343275" cy="358775"/>
            <a:chOff x="838" y="962"/>
            <a:chExt cx="2106" cy="226"/>
          </a:xfrm>
        </p:grpSpPr>
        <p:sp>
          <p:nvSpPr>
            <p:cNvPr id="17476" name="Line 7"/>
            <p:cNvSpPr>
              <a:spLocks noChangeShapeType="1"/>
            </p:cNvSpPr>
            <p:nvPr/>
          </p:nvSpPr>
          <p:spPr bwMode="auto">
            <a:xfrm>
              <a:off x="838" y="1187"/>
              <a:ext cx="564" cy="0"/>
            </a:xfrm>
            <a:prstGeom prst="line">
              <a:avLst/>
            </a:prstGeom>
            <a:noFill/>
            <a:ln w="9525">
              <a:solidFill>
                <a:schemeClr val="tx1"/>
              </a:solidFill>
              <a:round/>
              <a:headEnd/>
              <a:tailEnd/>
            </a:ln>
          </p:spPr>
          <p:txBody>
            <a:bodyPr anchor="ctr"/>
            <a:lstStyle/>
            <a:p>
              <a:endParaRPr lang="en-US"/>
            </a:p>
          </p:txBody>
        </p:sp>
        <p:sp>
          <p:nvSpPr>
            <p:cNvPr id="17477" name="Line 8"/>
            <p:cNvSpPr>
              <a:spLocks noChangeShapeType="1"/>
            </p:cNvSpPr>
            <p:nvPr/>
          </p:nvSpPr>
          <p:spPr bwMode="auto">
            <a:xfrm flipV="1">
              <a:off x="1404" y="962"/>
              <a:ext cx="31" cy="226"/>
            </a:xfrm>
            <a:prstGeom prst="line">
              <a:avLst/>
            </a:prstGeom>
            <a:noFill/>
            <a:ln w="9525">
              <a:solidFill>
                <a:schemeClr val="tx1"/>
              </a:solidFill>
              <a:round/>
              <a:headEnd/>
              <a:tailEnd/>
            </a:ln>
          </p:spPr>
          <p:txBody>
            <a:bodyPr anchor="ctr"/>
            <a:lstStyle/>
            <a:p>
              <a:endParaRPr lang="en-US"/>
            </a:p>
          </p:txBody>
        </p:sp>
        <p:sp>
          <p:nvSpPr>
            <p:cNvPr id="17478" name="Line 9"/>
            <p:cNvSpPr>
              <a:spLocks noChangeShapeType="1"/>
            </p:cNvSpPr>
            <p:nvPr/>
          </p:nvSpPr>
          <p:spPr bwMode="auto">
            <a:xfrm>
              <a:off x="1439" y="966"/>
              <a:ext cx="1505" cy="0"/>
            </a:xfrm>
            <a:prstGeom prst="line">
              <a:avLst/>
            </a:prstGeom>
            <a:noFill/>
            <a:ln w="9525">
              <a:solidFill>
                <a:schemeClr val="tx1"/>
              </a:solidFill>
              <a:round/>
              <a:headEnd/>
              <a:tailEnd/>
            </a:ln>
          </p:spPr>
          <p:txBody>
            <a:bodyPr anchor="ctr"/>
            <a:lstStyle/>
            <a:p>
              <a:endParaRPr lang="en-US"/>
            </a:p>
          </p:txBody>
        </p:sp>
      </p:grpSp>
      <p:grpSp>
        <p:nvGrpSpPr>
          <p:cNvPr id="3" name="Group 10"/>
          <p:cNvGrpSpPr>
            <a:grpSpLocks/>
          </p:cNvGrpSpPr>
          <p:nvPr/>
        </p:nvGrpSpPr>
        <p:grpSpPr bwMode="auto">
          <a:xfrm>
            <a:off x="1641475" y="1797050"/>
            <a:ext cx="3390900" cy="360363"/>
            <a:chOff x="812" y="663"/>
            <a:chExt cx="2136" cy="227"/>
          </a:xfrm>
        </p:grpSpPr>
        <p:sp>
          <p:nvSpPr>
            <p:cNvPr id="17473" name="Line 11"/>
            <p:cNvSpPr>
              <a:spLocks noChangeShapeType="1"/>
            </p:cNvSpPr>
            <p:nvPr/>
          </p:nvSpPr>
          <p:spPr bwMode="auto">
            <a:xfrm flipV="1">
              <a:off x="1542" y="663"/>
              <a:ext cx="31" cy="226"/>
            </a:xfrm>
            <a:prstGeom prst="line">
              <a:avLst/>
            </a:prstGeom>
            <a:noFill/>
            <a:ln w="9525">
              <a:solidFill>
                <a:schemeClr val="tx1"/>
              </a:solidFill>
              <a:round/>
              <a:headEnd/>
              <a:tailEnd/>
            </a:ln>
          </p:spPr>
          <p:txBody>
            <a:bodyPr anchor="ctr"/>
            <a:lstStyle/>
            <a:p>
              <a:endParaRPr lang="en-US"/>
            </a:p>
          </p:txBody>
        </p:sp>
        <p:sp>
          <p:nvSpPr>
            <p:cNvPr id="17474" name="Line 12"/>
            <p:cNvSpPr>
              <a:spLocks noChangeShapeType="1"/>
            </p:cNvSpPr>
            <p:nvPr/>
          </p:nvSpPr>
          <p:spPr bwMode="auto">
            <a:xfrm flipV="1">
              <a:off x="812" y="890"/>
              <a:ext cx="727" cy="0"/>
            </a:xfrm>
            <a:prstGeom prst="line">
              <a:avLst/>
            </a:prstGeom>
            <a:noFill/>
            <a:ln w="9525">
              <a:solidFill>
                <a:schemeClr val="tx1"/>
              </a:solidFill>
              <a:round/>
              <a:headEnd/>
              <a:tailEnd/>
            </a:ln>
          </p:spPr>
          <p:txBody>
            <a:bodyPr anchor="ctr"/>
            <a:lstStyle/>
            <a:p>
              <a:endParaRPr lang="en-US"/>
            </a:p>
          </p:txBody>
        </p:sp>
        <p:sp>
          <p:nvSpPr>
            <p:cNvPr id="17475" name="Line 13"/>
            <p:cNvSpPr>
              <a:spLocks noChangeShapeType="1"/>
            </p:cNvSpPr>
            <p:nvPr/>
          </p:nvSpPr>
          <p:spPr bwMode="auto">
            <a:xfrm>
              <a:off x="1574" y="667"/>
              <a:ext cx="1374" cy="0"/>
            </a:xfrm>
            <a:prstGeom prst="line">
              <a:avLst/>
            </a:prstGeom>
            <a:noFill/>
            <a:ln w="9525">
              <a:solidFill>
                <a:schemeClr val="tx1"/>
              </a:solidFill>
              <a:round/>
              <a:headEnd/>
              <a:tailEnd/>
            </a:ln>
          </p:spPr>
          <p:txBody>
            <a:bodyPr anchor="ctr"/>
            <a:lstStyle/>
            <a:p>
              <a:endParaRPr lang="en-US"/>
            </a:p>
          </p:txBody>
        </p:sp>
      </p:grpSp>
      <p:sp>
        <p:nvSpPr>
          <p:cNvPr id="17416" name="Line 14"/>
          <p:cNvSpPr>
            <a:spLocks noChangeShapeType="1"/>
          </p:cNvSpPr>
          <p:nvPr/>
        </p:nvSpPr>
        <p:spPr bwMode="auto">
          <a:xfrm>
            <a:off x="2627313" y="1714500"/>
            <a:ext cx="0" cy="2566988"/>
          </a:xfrm>
          <a:prstGeom prst="line">
            <a:avLst/>
          </a:prstGeom>
          <a:noFill/>
          <a:ln w="9525">
            <a:solidFill>
              <a:schemeClr val="tx1"/>
            </a:solidFill>
            <a:prstDash val="dash"/>
            <a:round/>
            <a:headEnd/>
            <a:tailEnd/>
          </a:ln>
        </p:spPr>
        <p:txBody>
          <a:bodyPr anchor="ctr"/>
          <a:lstStyle/>
          <a:p>
            <a:endParaRPr lang="en-US"/>
          </a:p>
        </p:txBody>
      </p:sp>
      <p:sp>
        <p:nvSpPr>
          <p:cNvPr id="17417" name="AutoShape 15"/>
          <p:cNvSpPr>
            <a:spLocks noChangeArrowheads="1"/>
          </p:cNvSpPr>
          <p:nvPr/>
        </p:nvSpPr>
        <p:spPr bwMode="auto">
          <a:xfrm>
            <a:off x="6827178" y="2987675"/>
            <a:ext cx="1371600" cy="365125"/>
          </a:xfrm>
          <a:prstGeom prst="roundRect">
            <a:avLst>
              <a:gd name="adj" fmla="val 16667"/>
            </a:avLst>
          </a:prstGeom>
          <a:noFill/>
          <a:ln w="9525" algn="ctr">
            <a:solidFill>
              <a:srgbClr val="000000"/>
            </a:solidFill>
            <a:round/>
            <a:headEnd/>
            <a:tailEnd/>
          </a:ln>
        </p:spPr>
        <p:txBody>
          <a:bodyPr wrap="none" anchor="ctr"/>
          <a:lstStyle/>
          <a:p>
            <a:pPr>
              <a:lnSpc>
                <a:spcPct val="100000"/>
              </a:lnSpc>
              <a:spcBef>
                <a:spcPct val="0"/>
              </a:spcBef>
              <a:buClrTx/>
              <a:buSzTx/>
              <a:buFontTx/>
              <a:buNone/>
            </a:pPr>
            <a:r>
              <a:rPr lang="en-US" sz="1400" b="1">
                <a:latin typeface="Verdana" pitchFamily="34" charset="0"/>
              </a:rPr>
              <a:t>ISR 2</a:t>
            </a:r>
            <a:endParaRPr lang="en-US" sz="2400">
              <a:latin typeface="Times" pitchFamily="18" charset="0"/>
            </a:endParaRPr>
          </a:p>
        </p:txBody>
      </p:sp>
      <p:sp>
        <p:nvSpPr>
          <p:cNvPr id="17418" name="Line 16"/>
          <p:cNvSpPr>
            <a:spLocks noChangeShapeType="1"/>
          </p:cNvSpPr>
          <p:nvPr/>
        </p:nvSpPr>
        <p:spPr bwMode="auto">
          <a:xfrm>
            <a:off x="4583113" y="4222750"/>
            <a:ext cx="215900" cy="0"/>
          </a:xfrm>
          <a:prstGeom prst="line">
            <a:avLst/>
          </a:prstGeom>
          <a:noFill/>
          <a:ln w="12700">
            <a:solidFill>
              <a:schemeClr val="bg1"/>
            </a:solidFill>
            <a:round/>
            <a:headEnd type="triangle" w="med" len="med"/>
            <a:tailEnd type="triangle" w="med" len="med"/>
          </a:ln>
        </p:spPr>
        <p:txBody>
          <a:bodyPr anchor="ctr"/>
          <a:lstStyle/>
          <a:p>
            <a:endParaRPr lang="en-US"/>
          </a:p>
        </p:txBody>
      </p:sp>
      <p:sp>
        <p:nvSpPr>
          <p:cNvPr id="17420" name="AutoShape 18"/>
          <p:cNvSpPr>
            <a:spLocks noChangeArrowheads="1"/>
          </p:cNvSpPr>
          <p:nvPr/>
        </p:nvSpPr>
        <p:spPr bwMode="auto">
          <a:xfrm>
            <a:off x="4114800" y="2987675"/>
            <a:ext cx="1371600" cy="365125"/>
          </a:xfrm>
          <a:prstGeom prst="roundRect">
            <a:avLst>
              <a:gd name="adj" fmla="val 16667"/>
            </a:avLst>
          </a:prstGeom>
          <a:noFill/>
          <a:ln w="9525" algn="ctr">
            <a:solidFill>
              <a:srgbClr val="000000"/>
            </a:solidFill>
            <a:round/>
            <a:headEnd/>
            <a:tailEnd/>
          </a:ln>
        </p:spPr>
        <p:txBody>
          <a:bodyPr wrap="none" anchor="ctr"/>
          <a:lstStyle/>
          <a:p>
            <a:pPr>
              <a:lnSpc>
                <a:spcPct val="100000"/>
              </a:lnSpc>
              <a:spcBef>
                <a:spcPct val="0"/>
              </a:spcBef>
              <a:buClrTx/>
              <a:buSzTx/>
              <a:buFontTx/>
              <a:buNone/>
            </a:pPr>
            <a:r>
              <a:rPr lang="en-US" sz="1400" b="1" dirty="0">
                <a:latin typeface="Verdana" pitchFamily="34" charset="0"/>
              </a:rPr>
              <a:t>ISR 1</a:t>
            </a:r>
          </a:p>
        </p:txBody>
      </p:sp>
      <p:sp>
        <p:nvSpPr>
          <p:cNvPr id="17423" name="Line 21"/>
          <p:cNvSpPr>
            <a:spLocks noChangeShapeType="1"/>
          </p:cNvSpPr>
          <p:nvPr/>
        </p:nvSpPr>
        <p:spPr bwMode="auto">
          <a:xfrm>
            <a:off x="2862263" y="1714500"/>
            <a:ext cx="0" cy="2566988"/>
          </a:xfrm>
          <a:prstGeom prst="line">
            <a:avLst/>
          </a:prstGeom>
          <a:noFill/>
          <a:ln w="9525">
            <a:solidFill>
              <a:schemeClr val="tx1"/>
            </a:solidFill>
            <a:prstDash val="dash"/>
            <a:round/>
            <a:headEnd/>
            <a:tailEnd/>
          </a:ln>
        </p:spPr>
        <p:txBody>
          <a:bodyPr anchor="ctr"/>
          <a:lstStyle/>
          <a:p>
            <a:endParaRPr lang="en-US"/>
          </a:p>
        </p:txBody>
      </p:sp>
      <p:sp>
        <p:nvSpPr>
          <p:cNvPr id="17426" name="AutoShape 24"/>
          <p:cNvSpPr>
            <a:spLocks noChangeArrowheads="1"/>
          </p:cNvSpPr>
          <p:nvPr/>
        </p:nvSpPr>
        <p:spPr bwMode="auto">
          <a:xfrm>
            <a:off x="2611438" y="3851275"/>
            <a:ext cx="457200" cy="365125"/>
          </a:xfrm>
          <a:prstGeom prst="roundRect">
            <a:avLst>
              <a:gd name="adj" fmla="val 16667"/>
            </a:avLst>
          </a:prstGeom>
          <a:solidFill>
            <a:srgbClr val="3399FF"/>
          </a:solidFill>
          <a:ln w="9525">
            <a:solidFill>
              <a:schemeClr val="tx1"/>
            </a:solidFill>
            <a:round/>
            <a:headEnd/>
            <a:tailEnd/>
          </a:ln>
        </p:spPr>
        <p:txBody>
          <a:bodyPr wrap="none" lIns="0" tIns="0" rIns="0" bIns="0" anchor="ctr"/>
          <a:lstStyle/>
          <a:p>
            <a:pPr algn="l" eaLnBrk="1" hangingPunct="1">
              <a:lnSpc>
                <a:spcPct val="100000"/>
              </a:lnSpc>
              <a:spcBef>
                <a:spcPct val="0"/>
              </a:spcBef>
              <a:buClrTx/>
              <a:buSzTx/>
              <a:buFontTx/>
              <a:buNone/>
            </a:pPr>
            <a:r>
              <a:rPr lang="en-US" sz="1100" b="1">
                <a:latin typeface="Verdana" pitchFamily="34" charset="0"/>
              </a:rPr>
              <a:t>PUSH</a:t>
            </a:r>
          </a:p>
        </p:txBody>
      </p:sp>
      <p:sp>
        <p:nvSpPr>
          <p:cNvPr id="17427" name="AutoShape 25"/>
          <p:cNvSpPr>
            <a:spLocks noChangeArrowheads="1"/>
          </p:cNvSpPr>
          <p:nvPr/>
        </p:nvSpPr>
        <p:spPr bwMode="auto">
          <a:xfrm>
            <a:off x="6108700" y="3841750"/>
            <a:ext cx="547688" cy="365125"/>
          </a:xfrm>
          <a:prstGeom prst="roundRect">
            <a:avLst>
              <a:gd name="adj" fmla="val 16667"/>
            </a:avLst>
          </a:prstGeom>
          <a:solidFill>
            <a:schemeClr val="accent4"/>
          </a:solid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a:solidFill>
                  <a:schemeClr val="bg1"/>
                </a:solidFill>
                <a:latin typeface="Verdana" pitchFamily="34" charset="0"/>
              </a:rPr>
              <a:t>POP</a:t>
            </a:r>
          </a:p>
        </p:txBody>
      </p:sp>
      <p:sp>
        <p:nvSpPr>
          <p:cNvPr id="17428" name="AutoShape 26"/>
          <p:cNvSpPr>
            <a:spLocks noChangeArrowheads="1"/>
          </p:cNvSpPr>
          <p:nvPr/>
        </p:nvSpPr>
        <p:spPr bwMode="auto">
          <a:xfrm>
            <a:off x="4449763" y="3846513"/>
            <a:ext cx="274637" cy="365125"/>
          </a:xfrm>
          <a:prstGeom prst="roundRect">
            <a:avLst>
              <a:gd name="adj" fmla="val 16667"/>
            </a:avLst>
          </a:prstGeom>
          <a:solidFill>
            <a:srgbClr val="33DD37"/>
          </a:solidFill>
          <a:ln w="9525">
            <a:solidFill>
              <a:schemeClr val="tx1"/>
            </a:solidFill>
            <a:round/>
            <a:headEnd/>
            <a:tailEnd/>
          </a:ln>
        </p:spPr>
        <p:txBody>
          <a:bodyPr wrap="none" anchor="ctr"/>
          <a:lstStyle/>
          <a:p>
            <a:pPr eaLnBrk="1" hangingPunct="1">
              <a:lnSpc>
                <a:spcPct val="100000"/>
              </a:lnSpc>
              <a:spcBef>
                <a:spcPct val="0"/>
              </a:spcBef>
              <a:buClrTx/>
              <a:buSzTx/>
              <a:buFontTx/>
              <a:buNone/>
            </a:pPr>
            <a:endParaRPr lang="en-US" sz="1400" b="1">
              <a:latin typeface="Verdana" pitchFamily="34" charset="0"/>
            </a:endParaRPr>
          </a:p>
        </p:txBody>
      </p:sp>
      <p:sp>
        <p:nvSpPr>
          <p:cNvPr id="17430" name="Text Box 28"/>
          <p:cNvSpPr txBox="1">
            <a:spLocks noChangeArrowheads="1"/>
          </p:cNvSpPr>
          <p:nvPr/>
        </p:nvSpPr>
        <p:spPr bwMode="auto">
          <a:xfrm>
            <a:off x="1323975" y="3868738"/>
            <a:ext cx="1233030" cy="307777"/>
          </a:xfrm>
          <a:prstGeom prst="rect">
            <a:avLst/>
          </a:prstGeom>
          <a:noFill/>
          <a:ln w="9525">
            <a:noFill/>
            <a:miter lim="800000"/>
            <a:headEnd/>
            <a:tailEnd/>
          </a:ln>
        </p:spPr>
        <p:txBody>
          <a:bodyPr wrap="none">
            <a:spAutoFit/>
          </a:bodyPr>
          <a:lstStyle/>
          <a:p>
            <a:pPr algn="l" eaLnBrk="1" hangingPunct="1">
              <a:lnSpc>
                <a:spcPct val="100000"/>
              </a:lnSpc>
              <a:spcBef>
                <a:spcPct val="0"/>
              </a:spcBef>
              <a:buClrTx/>
              <a:buSzTx/>
              <a:buFontTx/>
              <a:buNone/>
            </a:pPr>
            <a:r>
              <a:rPr lang="en-US" sz="1400" b="1" dirty="0" smtClean="0">
                <a:latin typeface="Verdana" pitchFamily="34" charset="0"/>
              </a:rPr>
              <a:t>Cortex-M4</a:t>
            </a:r>
            <a:endParaRPr lang="en-US" sz="1400" b="1" dirty="0">
              <a:latin typeface="Verdana" pitchFamily="34" charset="0"/>
            </a:endParaRPr>
          </a:p>
        </p:txBody>
      </p:sp>
      <p:sp>
        <p:nvSpPr>
          <p:cNvPr id="17431" name="Line 29"/>
          <p:cNvSpPr>
            <a:spLocks noChangeShapeType="1"/>
          </p:cNvSpPr>
          <p:nvPr/>
        </p:nvSpPr>
        <p:spPr bwMode="auto">
          <a:xfrm flipV="1">
            <a:off x="1079500" y="1941513"/>
            <a:ext cx="0" cy="1036637"/>
          </a:xfrm>
          <a:prstGeom prst="line">
            <a:avLst/>
          </a:prstGeom>
          <a:noFill/>
          <a:ln w="9525">
            <a:solidFill>
              <a:schemeClr val="tx1"/>
            </a:solidFill>
            <a:round/>
            <a:headEnd/>
            <a:tailEnd type="triangle" w="med" len="med"/>
          </a:ln>
        </p:spPr>
        <p:txBody>
          <a:bodyPr/>
          <a:lstStyle/>
          <a:p>
            <a:endParaRPr lang="en-US"/>
          </a:p>
        </p:txBody>
      </p:sp>
      <p:sp>
        <p:nvSpPr>
          <p:cNvPr id="17432" name="Text Box 30"/>
          <p:cNvSpPr txBox="1">
            <a:spLocks noChangeArrowheads="1"/>
          </p:cNvSpPr>
          <p:nvPr/>
        </p:nvSpPr>
        <p:spPr bwMode="auto">
          <a:xfrm>
            <a:off x="304800" y="1981200"/>
            <a:ext cx="846707" cy="461665"/>
          </a:xfrm>
          <a:prstGeom prst="rect">
            <a:avLst/>
          </a:prstGeom>
          <a:noFill/>
          <a:ln w="9525">
            <a:noFill/>
            <a:miter lim="800000"/>
            <a:headEnd/>
            <a:tailEnd/>
          </a:ln>
        </p:spPr>
        <p:txBody>
          <a:bodyPr wrap="none">
            <a:spAutoFit/>
          </a:bodyPr>
          <a:lstStyle/>
          <a:p>
            <a:pPr algn="l">
              <a:lnSpc>
                <a:spcPct val="100000"/>
              </a:lnSpc>
              <a:spcBef>
                <a:spcPct val="0"/>
              </a:spcBef>
              <a:buClrTx/>
              <a:buSzTx/>
              <a:buFontTx/>
              <a:buNone/>
            </a:pPr>
            <a:r>
              <a:rPr lang="en-US" sz="1200" dirty="0" smtClean="0">
                <a:latin typeface="Verdana" pitchFamily="34" charset="0"/>
              </a:rPr>
              <a:t>Highest</a:t>
            </a:r>
            <a:br>
              <a:rPr lang="en-US" sz="1200" dirty="0" smtClean="0">
                <a:latin typeface="Verdana" pitchFamily="34" charset="0"/>
              </a:rPr>
            </a:br>
            <a:r>
              <a:rPr lang="en-US" sz="1200" dirty="0" smtClean="0">
                <a:latin typeface="Verdana" pitchFamily="34" charset="0"/>
              </a:rPr>
              <a:t>Priority</a:t>
            </a:r>
            <a:endParaRPr lang="en-US" sz="1200" dirty="0">
              <a:latin typeface="Verdana" pitchFamily="34" charset="0"/>
            </a:endParaRPr>
          </a:p>
        </p:txBody>
      </p:sp>
      <p:grpSp>
        <p:nvGrpSpPr>
          <p:cNvPr id="9" name="Group 57"/>
          <p:cNvGrpSpPr>
            <a:grpSpLocks/>
          </p:cNvGrpSpPr>
          <p:nvPr/>
        </p:nvGrpSpPr>
        <p:grpSpPr bwMode="auto">
          <a:xfrm>
            <a:off x="5959484" y="4210050"/>
            <a:ext cx="822327" cy="527050"/>
            <a:chOff x="3764" y="2358"/>
            <a:chExt cx="518" cy="332"/>
          </a:xfrm>
        </p:grpSpPr>
        <p:sp>
          <p:nvSpPr>
            <p:cNvPr id="17448" name="Line 58"/>
            <p:cNvSpPr>
              <a:spLocks noChangeShapeType="1"/>
            </p:cNvSpPr>
            <p:nvPr/>
          </p:nvSpPr>
          <p:spPr bwMode="auto">
            <a:xfrm>
              <a:off x="3852" y="2358"/>
              <a:ext cx="0" cy="173"/>
            </a:xfrm>
            <a:prstGeom prst="line">
              <a:avLst/>
            </a:prstGeom>
            <a:noFill/>
            <a:ln w="9525">
              <a:solidFill>
                <a:schemeClr val="tx1"/>
              </a:solidFill>
              <a:miter lim="800000"/>
              <a:headEnd/>
              <a:tailEnd/>
            </a:ln>
          </p:spPr>
          <p:txBody>
            <a:bodyPr wrap="none"/>
            <a:lstStyle/>
            <a:p>
              <a:endParaRPr lang="en-US"/>
            </a:p>
          </p:txBody>
        </p:sp>
        <p:sp>
          <p:nvSpPr>
            <p:cNvPr id="17449" name="Line 59"/>
            <p:cNvSpPr>
              <a:spLocks noChangeShapeType="1"/>
            </p:cNvSpPr>
            <p:nvPr/>
          </p:nvSpPr>
          <p:spPr bwMode="auto">
            <a:xfrm>
              <a:off x="4197" y="2358"/>
              <a:ext cx="0" cy="173"/>
            </a:xfrm>
            <a:prstGeom prst="line">
              <a:avLst/>
            </a:prstGeom>
            <a:noFill/>
            <a:ln w="9525">
              <a:solidFill>
                <a:schemeClr val="tx1"/>
              </a:solidFill>
              <a:miter lim="800000"/>
              <a:headEnd/>
              <a:tailEnd/>
            </a:ln>
          </p:spPr>
          <p:txBody>
            <a:bodyPr wrap="none"/>
            <a:lstStyle/>
            <a:p>
              <a:endParaRPr lang="en-US"/>
            </a:p>
          </p:txBody>
        </p:sp>
        <p:sp>
          <p:nvSpPr>
            <p:cNvPr id="17450" name="Text Box 60"/>
            <p:cNvSpPr txBox="1">
              <a:spLocks noChangeArrowheads="1"/>
            </p:cNvSpPr>
            <p:nvPr/>
          </p:nvSpPr>
          <p:spPr bwMode="auto">
            <a:xfrm>
              <a:off x="3764" y="2360"/>
              <a:ext cx="518" cy="330"/>
            </a:xfrm>
            <a:prstGeom prst="rect">
              <a:avLst/>
            </a:prstGeom>
            <a:noFill/>
            <a:ln w="9525">
              <a:noFill/>
              <a:miter lim="800000"/>
              <a:headEnd/>
              <a:tailEnd/>
            </a:ln>
          </p:spPr>
          <p:txBody>
            <a:bodyPr wrap="none">
              <a:spAutoFit/>
            </a:bodyPr>
            <a:lstStyle/>
            <a:p>
              <a:pPr eaLnBrk="1" hangingPunct="1">
                <a:lnSpc>
                  <a:spcPct val="100000"/>
                </a:lnSpc>
                <a:spcBef>
                  <a:spcPct val="0"/>
                </a:spcBef>
                <a:buClrTx/>
                <a:buSzTx/>
                <a:buFontTx/>
                <a:buNone/>
              </a:pPr>
              <a:r>
                <a:rPr lang="en-US" sz="1400" dirty="0" smtClean="0">
                  <a:latin typeface="Verdana" pitchFamily="34" charset="0"/>
                </a:rPr>
                <a:t>12</a:t>
              </a:r>
              <a:br>
                <a:rPr lang="en-US" sz="1400" dirty="0" smtClean="0">
                  <a:latin typeface="Verdana" pitchFamily="34" charset="0"/>
                </a:rPr>
              </a:br>
              <a:r>
                <a:rPr lang="en-US" sz="1400" dirty="0" smtClean="0">
                  <a:latin typeface="Verdana" pitchFamily="34" charset="0"/>
                </a:rPr>
                <a:t>Cycles</a:t>
              </a:r>
              <a:endParaRPr lang="en-US" sz="1400" dirty="0">
                <a:latin typeface="Verdana" pitchFamily="34" charset="0"/>
              </a:endParaRPr>
            </a:p>
          </p:txBody>
        </p:sp>
        <p:sp>
          <p:nvSpPr>
            <p:cNvPr id="17451" name="Line 61"/>
            <p:cNvSpPr>
              <a:spLocks noChangeShapeType="1"/>
            </p:cNvSpPr>
            <p:nvPr/>
          </p:nvSpPr>
          <p:spPr bwMode="auto">
            <a:xfrm>
              <a:off x="3853" y="2457"/>
              <a:ext cx="58" cy="0"/>
            </a:xfrm>
            <a:prstGeom prst="line">
              <a:avLst/>
            </a:prstGeom>
            <a:noFill/>
            <a:ln w="9525">
              <a:solidFill>
                <a:schemeClr val="tx1"/>
              </a:solidFill>
              <a:miter lim="800000"/>
              <a:headEnd type="triangle" w="med" len="med"/>
              <a:tailEnd/>
            </a:ln>
          </p:spPr>
          <p:txBody>
            <a:bodyPr wrap="none"/>
            <a:lstStyle/>
            <a:p>
              <a:endParaRPr lang="en-US"/>
            </a:p>
          </p:txBody>
        </p:sp>
        <p:sp>
          <p:nvSpPr>
            <p:cNvPr id="17452" name="Line 62"/>
            <p:cNvSpPr>
              <a:spLocks noChangeShapeType="1"/>
            </p:cNvSpPr>
            <p:nvPr/>
          </p:nvSpPr>
          <p:spPr bwMode="auto">
            <a:xfrm>
              <a:off x="4130" y="2456"/>
              <a:ext cx="58" cy="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10" name="Group 63"/>
          <p:cNvGrpSpPr>
            <a:grpSpLocks/>
          </p:cNvGrpSpPr>
          <p:nvPr/>
        </p:nvGrpSpPr>
        <p:grpSpPr bwMode="auto">
          <a:xfrm>
            <a:off x="4191006" y="4210050"/>
            <a:ext cx="822327" cy="527050"/>
            <a:chOff x="2374" y="2476"/>
            <a:chExt cx="518" cy="332"/>
          </a:xfrm>
        </p:grpSpPr>
        <p:sp>
          <p:nvSpPr>
            <p:cNvPr id="17443" name="Line 64"/>
            <p:cNvSpPr>
              <a:spLocks noChangeShapeType="1"/>
            </p:cNvSpPr>
            <p:nvPr/>
          </p:nvSpPr>
          <p:spPr bwMode="auto">
            <a:xfrm>
              <a:off x="2540" y="2481"/>
              <a:ext cx="0" cy="173"/>
            </a:xfrm>
            <a:prstGeom prst="line">
              <a:avLst/>
            </a:prstGeom>
            <a:noFill/>
            <a:ln w="9525">
              <a:solidFill>
                <a:schemeClr val="tx1"/>
              </a:solidFill>
              <a:miter lim="800000"/>
              <a:headEnd/>
              <a:tailEnd/>
            </a:ln>
          </p:spPr>
          <p:txBody>
            <a:bodyPr wrap="none"/>
            <a:lstStyle/>
            <a:p>
              <a:endParaRPr lang="en-US"/>
            </a:p>
          </p:txBody>
        </p:sp>
        <p:sp>
          <p:nvSpPr>
            <p:cNvPr id="17444" name="Line 65"/>
            <p:cNvSpPr>
              <a:spLocks noChangeShapeType="1"/>
            </p:cNvSpPr>
            <p:nvPr/>
          </p:nvSpPr>
          <p:spPr bwMode="auto">
            <a:xfrm>
              <a:off x="2713" y="2476"/>
              <a:ext cx="0" cy="173"/>
            </a:xfrm>
            <a:prstGeom prst="line">
              <a:avLst/>
            </a:prstGeom>
            <a:noFill/>
            <a:ln w="9525">
              <a:solidFill>
                <a:schemeClr val="tx1"/>
              </a:solidFill>
              <a:miter lim="800000"/>
              <a:headEnd/>
              <a:tailEnd/>
            </a:ln>
          </p:spPr>
          <p:txBody>
            <a:bodyPr wrap="none"/>
            <a:lstStyle/>
            <a:p>
              <a:endParaRPr lang="en-US"/>
            </a:p>
          </p:txBody>
        </p:sp>
        <p:sp>
          <p:nvSpPr>
            <p:cNvPr id="17445" name="Text Box 66"/>
            <p:cNvSpPr txBox="1">
              <a:spLocks noChangeArrowheads="1"/>
            </p:cNvSpPr>
            <p:nvPr/>
          </p:nvSpPr>
          <p:spPr bwMode="auto">
            <a:xfrm>
              <a:off x="2374" y="2478"/>
              <a:ext cx="518" cy="330"/>
            </a:xfrm>
            <a:prstGeom prst="rect">
              <a:avLst/>
            </a:prstGeom>
            <a:noFill/>
            <a:ln w="9525">
              <a:noFill/>
              <a:miter lim="800000"/>
              <a:headEnd/>
              <a:tailEnd/>
            </a:ln>
          </p:spPr>
          <p:txBody>
            <a:bodyPr wrap="none">
              <a:spAutoFit/>
            </a:bodyPr>
            <a:lstStyle/>
            <a:p>
              <a:pPr eaLnBrk="1" hangingPunct="1">
                <a:lnSpc>
                  <a:spcPct val="100000"/>
                </a:lnSpc>
                <a:spcBef>
                  <a:spcPct val="0"/>
                </a:spcBef>
                <a:buClrTx/>
                <a:buSzTx/>
                <a:buFontTx/>
                <a:buNone/>
              </a:pPr>
              <a:r>
                <a:rPr lang="en-US" sz="1400" dirty="0" smtClean="0">
                  <a:latin typeface="Verdana" pitchFamily="34" charset="0"/>
                </a:rPr>
                <a:t>6</a:t>
              </a:r>
              <a:br>
                <a:rPr lang="en-US" sz="1400" dirty="0" smtClean="0">
                  <a:latin typeface="Verdana" pitchFamily="34" charset="0"/>
                </a:rPr>
              </a:br>
              <a:r>
                <a:rPr lang="en-US" sz="1400" dirty="0" smtClean="0">
                  <a:latin typeface="Verdana" pitchFamily="34" charset="0"/>
                </a:rPr>
                <a:t>Cycles</a:t>
              </a:r>
              <a:endParaRPr lang="en-US" sz="1400" dirty="0">
                <a:latin typeface="Verdana" pitchFamily="34" charset="0"/>
              </a:endParaRPr>
            </a:p>
          </p:txBody>
        </p:sp>
        <p:sp>
          <p:nvSpPr>
            <p:cNvPr id="17446" name="Line 67"/>
            <p:cNvSpPr>
              <a:spLocks noChangeShapeType="1"/>
            </p:cNvSpPr>
            <p:nvPr/>
          </p:nvSpPr>
          <p:spPr bwMode="auto">
            <a:xfrm>
              <a:off x="2714" y="2574"/>
              <a:ext cx="115" cy="0"/>
            </a:xfrm>
            <a:prstGeom prst="line">
              <a:avLst/>
            </a:prstGeom>
            <a:noFill/>
            <a:ln w="9525">
              <a:solidFill>
                <a:schemeClr val="tx1"/>
              </a:solidFill>
              <a:miter lim="800000"/>
              <a:headEnd type="triangle" w="med" len="med"/>
              <a:tailEnd/>
            </a:ln>
          </p:spPr>
          <p:txBody>
            <a:bodyPr wrap="none"/>
            <a:lstStyle/>
            <a:p>
              <a:endParaRPr lang="en-US"/>
            </a:p>
          </p:txBody>
        </p:sp>
        <p:sp>
          <p:nvSpPr>
            <p:cNvPr id="17447" name="Line 68"/>
            <p:cNvSpPr>
              <a:spLocks noChangeShapeType="1"/>
            </p:cNvSpPr>
            <p:nvPr/>
          </p:nvSpPr>
          <p:spPr bwMode="auto">
            <a:xfrm>
              <a:off x="2426" y="2573"/>
              <a:ext cx="115" cy="0"/>
            </a:xfrm>
            <a:prstGeom prst="line">
              <a:avLst/>
            </a:prstGeom>
            <a:noFill/>
            <a:ln w="9525">
              <a:solidFill>
                <a:schemeClr val="tx1"/>
              </a:solidFill>
              <a:miter lim="800000"/>
              <a:headEnd/>
              <a:tailEnd type="triangle" w="med" len="med"/>
            </a:ln>
          </p:spPr>
          <p:txBody>
            <a:bodyPr wrap="none"/>
            <a:lstStyle/>
            <a:p>
              <a:endParaRPr lang="en-US"/>
            </a:p>
          </p:txBody>
        </p:sp>
      </p:grpSp>
      <p:sp>
        <p:nvSpPr>
          <p:cNvPr id="17441" name="AutoShape 69"/>
          <p:cNvSpPr>
            <a:spLocks noChangeArrowheads="1"/>
          </p:cNvSpPr>
          <p:nvPr/>
        </p:nvSpPr>
        <p:spPr bwMode="auto">
          <a:xfrm>
            <a:off x="3071813" y="3851275"/>
            <a:ext cx="1371600" cy="365125"/>
          </a:xfrm>
          <a:prstGeom prst="roundRect">
            <a:avLst>
              <a:gd name="adj" fmla="val 16667"/>
            </a:avLst>
          </a:prstGeom>
          <a:noFill/>
          <a:ln w="9525" algn="ctr">
            <a:solidFill>
              <a:srgbClr val="000000"/>
            </a:solidFill>
            <a:round/>
            <a:headEnd/>
            <a:tailEnd/>
          </a:ln>
        </p:spPr>
        <p:txBody>
          <a:bodyPr wrap="none" anchor="ctr"/>
          <a:lstStyle/>
          <a:p>
            <a:pPr>
              <a:lnSpc>
                <a:spcPct val="100000"/>
              </a:lnSpc>
              <a:spcBef>
                <a:spcPct val="0"/>
              </a:spcBef>
              <a:buClrTx/>
              <a:buSzTx/>
              <a:buFontTx/>
              <a:buNone/>
            </a:pPr>
            <a:r>
              <a:rPr lang="en-US" sz="1400" b="1">
                <a:latin typeface="Verdana" pitchFamily="34" charset="0"/>
              </a:rPr>
              <a:t>ISR 1</a:t>
            </a:r>
          </a:p>
        </p:txBody>
      </p:sp>
      <p:sp>
        <p:nvSpPr>
          <p:cNvPr id="71" name="Text Box 48"/>
          <p:cNvSpPr txBox="1">
            <a:spLocks noChangeArrowheads="1"/>
          </p:cNvSpPr>
          <p:nvPr/>
        </p:nvSpPr>
        <p:spPr bwMode="auto">
          <a:xfrm>
            <a:off x="476250" y="3025775"/>
            <a:ext cx="2190750" cy="307777"/>
          </a:xfrm>
          <a:prstGeom prst="rect">
            <a:avLst/>
          </a:prstGeom>
          <a:noFill/>
          <a:ln w="9525">
            <a:noFill/>
            <a:miter lim="800000"/>
            <a:headEnd/>
            <a:tailEnd/>
          </a:ln>
        </p:spPr>
        <p:txBody>
          <a:bodyPr>
            <a:spAutoFit/>
          </a:bodyPr>
          <a:lstStyle/>
          <a:p>
            <a:pPr eaLnBrk="1" hangingPunct="1">
              <a:lnSpc>
                <a:spcPct val="100000"/>
              </a:lnSpc>
              <a:spcBef>
                <a:spcPct val="0"/>
              </a:spcBef>
              <a:buClrTx/>
              <a:buSzTx/>
              <a:buFontTx/>
              <a:buNone/>
            </a:pPr>
            <a:r>
              <a:rPr lang="en-US" sz="1400" b="1" dirty="0" smtClean="0">
                <a:latin typeface="Verdana" pitchFamily="34" charset="0"/>
              </a:rPr>
              <a:t>Typical processor</a:t>
            </a:r>
            <a:endParaRPr lang="en-US" sz="1200" dirty="0">
              <a:latin typeface="Verdana" pitchFamily="34" charset="0"/>
            </a:endParaRPr>
          </a:p>
        </p:txBody>
      </p:sp>
      <p:sp>
        <p:nvSpPr>
          <p:cNvPr id="72" name="Leading Question"/>
          <p:cNvSpPr txBox="1"/>
          <p:nvPr/>
        </p:nvSpPr>
        <p:spPr>
          <a:xfrm>
            <a:off x="7379631" y="6562045"/>
            <a:ext cx="1441100"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Interrupt handling...</a:t>
            </a:r>
          </a:p>
        </p:txBody>
      </p:sp>
      <p:sp>
        <p:nvSpPr>
          <p:cNvPr id="45" name="AutoShape 2"/>
          <p:cNvSpPr>
            <a:spLocks noChangeArrowheads="1"/>
          </p:cNvSpPr>
          <p:nvPr/>
        </p:nvSpPr>
        <p:spPr bwMode="auto">
          <a:xfrm>
            <a:off x="2636178" y="2987675"/>
            <a:ext cx="725487" cy="365125"/>
          </a:xfrm>
          <a:prstGeom prst="roundRect">
            <a:avLst>
              <a:gd name="adj" fmla="val 16667"/>
            </a:avLst>
          </a:prstGeom>
          <a:solidFill>
            <a:srgbClr val="3399FF"/>
          </a:solid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dirty="0" smtClean="0">
                <a:latin typeface="Verdana" pitchFamily="34" charset="0"/>
              </a:rPr>
              <a:t>PUSH</a:t>
            </a:r>
            <a:endParaRPr lang="en-US" sz="1400" b="1" dirty="0">
              <a:latin typeface="Verdana" pitchFamily="34" charset="0"/>
            </a:endParaRPr>
          </a:p>
        </p:txBody>
      </p:sp>
      <p:sp>
        <p:nvSpPr>
          <p:cNvPr id="46" name="AutoShape 3"/>
          <p:cNvSpPr>
            <a:spLocks noChangeArrowheads="1"/>
          </p:cNvSpPr>
          <p:nvPr/>
        </p:nvSpPr>
        <p:spPr bwMode="auto">
          <a:xfrm>
            <a:off x="5496674" y="2987675"/>
            <a:ext cx="590550" cy="365125"/>
          </a:xfrm>
          <a:prstGeom prst="roundRect">
            <a:avLst>
              <a:gd name="adj" fmla="val 16667"/>
            </a:avLst>
          </a:prstGeom>
          <a:solidFill>
            <a:schemeClr val="accent4"/>
          </a:solid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dirty="0">
                <a:solidFill>
                  <a:schemeClr val="bg1"/>
                </a:solidFill>
                <a:latin typeface="Verdana" pitchFamily="34" charset="0"/>
              </a:rPr>
              <a:t>POP</a:t>
            </a:r>
          </a:p>
        </p:txBody>
      </p:sp>
      <p:sp>
        <p:nvSpPr>
          <p:cNvPr id="50" name="AutoShape 2"/>
          <p:cNvSpPr>
            <a:spLocks noChangeArrowheads="1"/>
          </p:cNvSpPr>
          <p:nvPr/>
        </p:nvSpPr>
        <p:spPr bwMode="auto">
          <a:xfrm>
            <a:off x="3379039" y="2987675"/>
            <a:ext cx="725487" cy="365125"/>
          </a:xfrm>
          <a:prstGeom prst="roundRect">
            <a:avLst>
              <a:gd name="adj" fmla="val 16667"/>
            </a:avLst>
          </a:prstGeom>
          <a:solidFill>
            <a:srgbClr val="3399FF"/>
          </a:solid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dirty="0" smtClean="0">
                <a:latin typeface="Verdana" pitchFamily="34" charset="0"/>
              </a:rPr>
              <a:t>PUSH</a:t>
            </a:r>
            <a:endParaRPr lang="en-US" sz="1400" b="1" dirty="0">
              <a:latin typeface="Verdana" pitchFamily="34" charset="0"/>
            </a:endParaRPr>
          </a:p>
        </p:txBody>
      </p:sp>
      <p:sp>
        <p:nvSpPr>
          <p:cNvPr id="51" name="AutoShape 2"/>
          <p:cNvSpPr>
            <a:spLocks noChangeArrowheads="1"/>
          </p:cNvSpPr>
          <p:nvPr/>
        </p:nvSpPr>
        <p:spPr bwMode="auto">
          <a:xfrm>
            <a:off x="6096000" y="2987675"/>
            <a:ext cx="725487" cy="365125"/>
          </a:xfrm>
          <a:prstGeom prst="roundRect">
            <a:avLst>
              <a:gd name="adj" fmla="val 16667"/>
            </a:avLst>
          </a:prstGeom>
          <a:solidFill>
            <a:srgbClr val="3399FF"/>
          </a:solid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dirty="0" smtClean="0">
                <a:latin typeface="Verdana" pitchFamily="34" charset="0"/>
              </a:rPr>
              <a:t>PUSH</a:t>
            </a:r>
            <a:endParaRPr lang="en-US" sz="1400" b="1" dirty="0">
              <a:latin typeface="Verdana" pitchFamily="34" charset="0"/>
            </a:endParaRPr>
          </a:p>
        </p:txBody>
      </p:sp>
      <p:sp>
        <p:nvSpPr>
          <p:cNvPr id="52" name="AutoShape 3"/>
          <p:cNvSpPr>
            <a:spLocks noChangeArrowheads="1"/>
          </p:cNvSpPr>
          <p:nvPr/>
        </p:nvSpPr>
        <p:spPr bwMode="auto">
          <a:xfrm>
            <a:off x="8209052" y="2987675"/>
            <a:ext cx="590550" cy="365125"/>
          </a:xfrm>
          <a:prstGeom prst="roundRect">
            <a:avLst>
              <a:gd name="adj" fmla="val 16667"/>
            </a:avLst>
          </a:prstGeom>
          <a:solidFill>
            <a:schemeClr val="accent4"/>
          </a:solidFill>
          <a:ln w="9525">
            <a:solidFill>
              <a:schemeClr val="tx1"/>
            </a:solidFill>
            <a:round/>
            <a:headEnd/>
            <a:tailEnd/>
          </a:ln>
        </p:spPr>
        <p:txBody>
          <a:bodyPr wrap="none" anchor="ctr"/>
          <a:lstStyle/>
          <a:p>
            <a:pPr eaLnBrk="1" hangingPunct="1">
              <a:lnSpc>
                <a:spcPct val="100000"/>
              </a:lnSpc>
              <a:spcBef>
                <a:spcPct val="0"/>
              </a:spcBef>
              <a:buClrTx/>
              <a:buSzTx/>
              <a:buFontTx/>
              <a:buNone/>
            </a:pPr>
            <a:r>
              <a:rPr lang="en-US" sz="1400" b="1" dirty="0">
                <a:solidFill>
                  <a:schemeClr val="bg1"/>
                </a:solidFill>
                <a:latin typeface="Verdana" pitchFamily="34" charset="0"/>
              </a:rPr>
              <a:t>POP</a:t>
            </a:r>
          </a:p>
        </p:txBody>
      </p:sp>
      <p:sp>
        <p:nvSpPr>
          <p:cNvPr id="47" name="Rounded Rectangle 46"/>
          <p:cNvSpPr/>
          <p:nvPr/>
        </p:nvSpPr>
        <p:spPr bwMode="auto">
          <a:xfrm>
            <a:off x="228600" y="1219200"/>
            <a:ext cx="8686800" cy="40386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152400" y="1600200"/>
            <a:ext cx="8686800" cy="1828800"/>
          </a:xfrm>
          <a:prstGeom prst="roundRect">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8" name="Rounded Rectangle 7"/>
          <p:cNvSpPr/>
          <p:nvPr/>
        </p:nvSpPr>
        <p:spPr bwMode="auto">
          <a:xfrm>
            <a:off x="152400" y="3581400"/>
            <a:ext cx="8686800" cy="1828800"/>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4341" name="Rectangle 3"/>
          <p:cNvSpPr>
            <a:spLocks noGrp="1" noChangeArrowheads="1"/>
          </p:cNvSpPr>
          <p:nvPr>
            <p:ph idx="1"/>
          </p:nvPr>
        </p:nvSpPr>
        <p:spPr>
          <a:xfrm>
            <a:off x="304800" y="914400"/>
            <a:ext cx="8153400" cy="4918075"/>
          </a:xfrm>
        </p:spPr>
        <p:txBody>
          <a:bodyPr>
            <a:normAutofit/>
          </a:bodyPr>
          <a:lstStyle/>
          <a:p>
            <a:pPr>
              <a:spcBef>
                <a:spcPct val="35000"/>
              </a:spcBef>
              <a:buFont typeface="Wingdings" pitchFamily="2" charset="2"/>
              <a:buNone/>
            </a:pPr>
            <a:r>
              <a:rPr lang="en-GB" sz="2000" dirty="0" smtClean="0"/>
              <a:t>Interrupt handling is automatic. No instruction overhead.</a:t>
            </a:r>
            <a:br>
              <a:rPr lang="en-GB" sz="2000" dirty="0" smtClean="0"/>
            </a:br>
            <a:endParaRPr lang="en-GB" sz="2000" dirty="0" smtClean="0"/>
          </a:p>
          <a:p>
            <a:pPr>
              <a:spcBef>
                <a:spcPct val="35000"/>
              </a:spcBef>
              <a:buNone/>
            </a:pPr>
            <a:r>
              <a:rPr lang="en-GB" sz="2000" dirty="0" smtClean="0"/>
              <a:t>Entry</a:t>
            </a:r>
          </a:p>
          <a:p>
            <a:pPr lvl="1">
              <a:spcBef>
                <a:spcPct val="35000"/>
              </a:spcBef>
            </a:pPr>
            <a:r>
              <a:rPr lang="en-US" sz="1800" b="0" dirty="0" smtClean="0"/>
              <a:t>Automatically pushes registers R0–R3, R12, LR, PSR, and PC onto the stack </a:t>
            </a:r>
          </a:p>
          <a:p>
            <a:pPr lvl="1">
              <a:spcBef>
                <a:spcPct val="35000"/>
              </a:spcBef>
            </a:pPr>
            <a:r>
              <a:rPr lang="en-GB" sz="1800" b="0" dirty="0" smtClean="0"/>
              <a:t>In parallel, ISR is pre-fetched on the instruction bus. ISR ready to start executing as soon as stack PUSH complete</a:t>
            </a:r>
            <a:br>
              <a:rPr lang="en-GB" sz="1800" b="0" dirty="0" smtClean="0"/>
            </a:br>
            <a:endParaRPr lang="en-GB" sz="1800" b="0" dirty="0" smtClean="0"/>
          </a:p>
          <a:p>
            <a:pPr>
              <a:spcBef>
                <a:spcPct val="35000"/>
              </a:spcBef>
              <a:buNone/>
            </a:pPr>
            <a:r>
              <a:rPr lang="en-GB" sz="2000" dirty="0" smtClean="0"/>
              <a:t>Exit</a:t>
            </a:r>
          </a:p>
          <a:p>
            <a:pPr lvl="1">
              <a:spcBef>
                <a:spcPct val="35000"/>
              </a:spcBef>
            </a:pPr>
            <a:r>
              <a:rPr lang="en-GB" sz="1800" b="0" dirty="0" smtClean="0"/>
              <a:t>Processor state is automatically restored from the stack</a:t>
            </a:r>
          </a:p>
          <a:p>
            <a:pPr lvl="1">
              <a:spcBef>
                <a:spcPct val="35000"/>
              </a:spcBef>
            </a:pPr>
            <a:r>
              <a:rPr lang="en-GB" sz="1800" b="0" dirty="0" smtClean="0"/>
              <a:t>In parallel, interrupted instruction is pre-fetched ready for execution upon completion of stack POP</a:t>
            </a:r>
          </a:p>
        </p:txBody>
      </p:sp>
      <p:sp>
        <p:nvSpPr>
          <p:cNvPr id="9" name="Leading Question"/>
          <p:cNvSpPr txBox="1"/>
          <p:nvPr/>
        </p:nvSpPr>
        <p:spPr>
          <a:xfrm>
            <a:off x="7495047" y="6562045"/>
            <a:ext cx="132568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Exception types...</a:t>
            </a:r>
          </a:p>
        </p:txBody>
      </p:sp>
      <p:sp>
        <p:nvSpPr>
          <p:cNvPr id="10" name="Title 9"/>
          <p:cNvSpPr>
            <a:spLocks noGrp="1"/>
          </p:cNvSpPr>
          <p:nvPr>
            <p:ph type="title"/>
          </p:nvPr>
        </p:nvSpPr>
        <p:spPr/>
        <p:txBody>
          <a:bodyPr/>
          <a:lstStyle/>
          <a:p>
            <a:r>
              <a:rPr lang="en-US" dirty="0" smtClean="0">
                <a:solidFill>
                  <a:srgbClr val="FF0000"/>
                </a:solidFill>
              </a:rPr>
              <a:t>Cortex-M4</a:t>
            </a:r>
            <a:r>
              <a:rPr lang="en-US" baseline="30000" dirty="0" smtClean="0">
                <a:solidFill>
                  <a:srgbClr val="FF0000"/>
                </a:solidFill>
              </a:rPr>
              <a:t>®</a:t>
            </a:r>
            <a:r>
              <a:rPr lang="en-US" dirty="0" smtClean="0">
                <a:solidFill>
                  <a:srgbClr val="FF0000"/>
                </a:solidFill>
              </a:rPr>
              <a:t> Interrupt Handling</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Autofit/>
          </a:bodyPr>
          <a:lstStyle/>
          <a:p>
            <a:r>
              <a:rPr lang="fr-FR" dirty="0" smtClean="0">
                <a:solidFill>
                  <a:srgbClr val="FF0000"/>
                </a:solidFill>
              </a:rPr>
              <a:t>Cortex-M4</a:t>
            </a:r>
            <a:r>
              <a:rPr lang="fr-FR" baseline="30000" dirty="0" smtClean="0">
                <a:solidFill>
                  <a:srgbClr val="FF0000"/>
                </a:solidFill>
              </a:rPr>
              <a:t>®</a:t>
            </a:r>
            <a:r>
              <a:rPr lang="fr-FR" dirty="0" smtClean="0">
                <a:solidFill>
                  <a:srgbClr val="FF0000"/>
                </a:solidFill>
              </a:rPr>
              <a:t> Exception Types</a:t>
            </a:r>
            <a:endParaRPr lang="en-US" dirty="0" smtClean="0">
              <a:solidFill>
                <a:srgbClr val="FF0000"/>
              </a:solidFill>
            </a:endParaRPr>
          </a:p>
        </p:txBody>
      </p:sp>
      <p:graphicFrame>
        <p:nvGraphicFramePr>
          <p:cNvPr id="22625" name="Group 97"/>
          <p:cNvGraphicFramePr>
            <a:graphicFrameLocks noGrp="1"/>
          </p:cNvGraphicFramePr>
          <p:nvPr>
            <p:ph type="tbl" idx="1"/>
          </p:nvPr>
        </p:nvGraphicFramePr>
        <p:xfrm>
          <a:off x="228600" y="1085022"/>
          <a:ext cx="8686800" cy="4706178"/>
        </p:xfrm>
        <a:graphic>
          <a:graphicData uri="http://schemas.openxmlformats.org/drawingml/2006/table">
            <a:tbl>
              <a:tblPr/>
              <a:tblGrid>
                <a:gridCol w="1371600"/>
                <a:gridCol w="1491009"/>
                <a:gridCol w="1480791"/>
                <a:gridCol w="1219200"/>
                <a:gridCol w="3124200"/>
              </a:tblGrid>
              <a:tr h="287338">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600" b="0" i="0" u="none" strike="noStrike" cap="none" normalizeH="0" baseline="0" dirty="0" err="1" smtClean="0">
                          <a:ln>
                            <a:noFill/>
                          </a:ln>
                          <a:solidFill>
                            <a:schemeClr val="bg1"/>
                          </a:solidFill>
                          <a:effectLst/>
                          <a:latin typeface="Arial" pitchFamily="34" charset="0"/>
                        </a:rPr>
                        <a:t>Vector</a:t>
                      </a:r>
                      <a:r>
                        <a:rPr kumimoji="0" lang="fr-FR" sz="1600" b="0" i="0" u="none" strike="noStrike" cap="none" normalizeH="0" baseline="0" dirty="0" smtClean="0">
                          <a:ln>
                            <a:noFill/>
                          </a:ln>
                          <a:solidFill>
                            <a:schemeClr val="bg1"/>
                          </a:solidFill>
                          <a:effectLst/>
                          <a:latin typeface="Arial" pitchFamily="34" charset="0"/>
                        </a:rPr>
                        <a:t/>
                      </a:r>
                      <a:br>
                        <a:rPr kumimoji="0" lang="fr-FR" sz="1600" b="0" i="0" u="none" strike="noStrike" cap="none" normalizeH="0" baseline="0" dirty="0" smtClean="0">
                          <a:ln>
                            <a:noFill/>
                          </a:ln>
                          <a:solidFill>
                            <a:schemeClr val="bg1"/>
                          </a:solidFill>
                          <a:effectLst/>
                          <a:latin typeface="Arial" pitchFamily="34" charset="0"/>
                        </a:rPr>
                      </a:br>
                      <a:r>
                        <a:rPr kumimoji="0" lang="fr-FR" sz="1600" b="0" i="0" u="none" strike="noStrike" cap="none" normalizeH="0" baseline="0" dirty="0" err="1" smtClean="0">
                          <a:ln>
                            <a:noFill/>
                          </a:ln>
                          <a:solidFill>
                            <a:schemeClr val="bg1"/>
                          </a:solidFill>
                          <a:effectLst/>
                          <a:latin typeface="Arial" pitchFamily="34" charset="0"/>
                        </a:rPr>
                        <a:t>Number</a:t>
                      </a:r>
                      <a:endParaRPr kumimoji="0" lang="en-US" sz="1600" b="0" i="0" u="none" strike="noStrike" cap="none" normalizeH="0" baseline="0" dirty="0" smtClean="0">
                        <a:ln>
                          <a:noFill/>
                        </a:ln>
                        <a:solidFill>
                          <a:schemeClr val="bg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600" b="0" i="0" u="none" strike="noStrike" cap="none" normalizeH="0" baseline="0" smtClean="0">
                          <a:ln>
                            <a:noFill/>
                          </a:ln>
                          <a:solidFill>
                            <a:schemeClr val="bg1"/>
                          </a:solidFill>
                          <a:effectLst/>
                          <a:latin typeface="Arial" pitchFamily="34" charset="0"/>
                        </a:rPr>
                        <a:t>Exception Type</a:t>
                      </a:r>
                      <a:endParaRPr kumimoji="0" lang="en-US" sz="1600" b="0" i="0" u="none" strike="noStrike" cap="none" normalizeH="0" baseline="0" smtClean="0">
                        <a:ln>
                          <a:noFill/>
                        </a:ln>
                        <a:solidFill>
                          <a:schemeClr val="bg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600" b="0" i="0" u="none" strike="noStrike" cap="none" normalizeH="0" baseline="0" smtClean="0">
                          <a:ln>
                            <a:noFill/>
                          </a:ln>
                          <a:solidFill>
                            <a:schemeClr val="bg1"/>
                          </a:solidFill>
                          <a:effectLst/>
                          <a:latin typeface="Arial" pitchFamily="34" charset="0"/>
                        </a:rPr>
                        <a:t>Priority</a:t>
                      </a:r>
                      <a:endParaRPr kumimoji="0" lang="en-US" sz="1600" b="0" i="0" u="none" strike="noStrike" cap="none" normalizeH="0" baseline="0" smtClean="0">
                        <a:ln>
                          <a:noFill/>
                        </a:ln>
                        <a:solidFill>
                          <a:schemeClr val="bg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600" b="0" i="0" u="none" strike="noStrike" cap="none" normalizeH="0" baseline="0" smtClean="0">
                          <a:ln>
                            <a:noFill/>
                          </a:ln>
                          <a:solidFill>
                            <a:schemeClr val="bg1"/>
                          </a:solidFill>
                          <a:effectLst/>
                          <a:latin typeface="Arial" pitchFamily="34" charset="0"/>
                        </a:rPr>
                        <a:t>Vector address</a:t>
                      </a:r>
                      <a:endParaRPr kumimoji="0" lang="en-US" sz="1600" b="0" i="0" u="none" strike="noStrike" cap="none" normalizeH="0" baseline="0" smtClean="0">
                        <a:ln>
                          <a:noFill/>
                        </a:ln>
                        <a:solidFill>
                          <a:schemeClr val="bg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600" b="0" i="0" u="none" strike="noStrike" cap="none" normalizeH="0" baseline="0" smtClean="0">
                          <a:ln>
                            <a:noFill/>
                          </a:ln>
                          <a:solidFill>
                            <a:schemeClr val="bg1"/>
                          </a:solidFill>
                          <a:effectLst/>
                          <a:latin typeface="Arial" pitchFamily="34" charset="0"/>
                        </a:rPr>
                        <a:t>Descriptions</a:t>
                      </a:r>
                      <a:endParaRPr kumimoji="0" lang="en-US" sz="1600" b="0" i="0" u="none" strike="noStrike" cap="none" normalizeH="0" baseline="0" smtClean="0">
                        <a:ln>
                          <a:noFill/>
                        </a:ln>
                        <a:solidFill>
                          <a:schemeClr val="bg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66FF"/>
                    </a:solidFill>
                  </a:tcPr>
                </a:tc>
              </a:tr>
              <a:tr h="304800">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1</a:t>
                      </a:r>
                      <a:endParaRPr kumimoji="0" lang="en-US" sz="1400" b="1"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Reset</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-3</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0x04</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Reset</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2</a:t>
                      </a:r>
                      <a:endParaRPr kumimoji="0" lang="en-US" sz="1400" b="1"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NMI</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-2</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0x08</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Non-Maskable Interrupt</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3213">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3</a:t>
                      </a:r>
                      <a:endParaRPr kumimoji="0" lang="en-US" sz="1400" b="1"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Hard Fault</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-1</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0x0C</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Error during exception processing</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1313">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4</a:t>
                      </a:r>
                      <a:endParaRPr kumimoji="0" lang="en-US" sz="1400" b="1"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Memory Management Fault</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dirty="0" smtClean="0">
                          <a:ln>
                            <a:noFill/>
                          </a:ln>
                          <a:solidFill>
                            <a:schemeClr val="tx1"/>
                          </a:solidFill>
                          <a:effectLst/>
                          <a:latin typeface="Arial" pitchFamily="34" charset="0"/>
                        </a:rPr>
                        <a:t>Programmable</a:t>
                      </a:r>
                      <a:endParaRPr kumimoji="0" lang="en-US" sz="1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0x10</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MPU violation</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3213">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5</a:t>
                      </a:r>
                      <a:endParaRPr kumimoji="0" lang="en-US" sz="1400" b="1"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Bus Fault</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dirty="0" smtClean="0">
                          <a:ln>
                            <a:noFill/>
                          </a:ln>
                          <a:solidFill>
                            <a:schemeClr val="tx1"/>
                          </a:solidFill>
                          <a:effectLst/>
                          <a:latin typeface="Arial" pitchFamily="34" charset="0"/>
                        </a:rPr>
                        <a:t>Programmable</a:t>
                      </a:r>
                      <a:endParaRPr kumimoji="0" lang="en-US" sz="1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0x14</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Bus error (Prefetch or data abort)</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6</a:t>
                      </a:r>
                      <a:endParaRPr kumimoji="0" lang="en-US" sz="1400" b="1"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Usage Fault</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dirty="0" smtClean="0">
                          <a:ln>
                            <a:noFill/>
                          </a:ln>
                          <a:solidFill>
                            <a:schemeClr val="tx1"/>
                          </a:solidFill>
                          <a:effectLst/>
                          <a:latin typeface="Arial" pitchFamily="34" charset="0"/>
                        </a:rPr>
                        <a:t>Programmable</a:t>
                      </a:r>
                      <a:endParaRPr kumimoji="0" lang="en-US" sz="1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0x18</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Exceptions due to program errors</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dirty="0" smtClean="0">
                          <a:ln>
                            <a:noFill/>
                          </a:ln>
                          <a:solidFill>
                            <a:schemeClr val="tx1"/>
                          </a:solidFill>
                          <a:effectLst/>
                          <a:latin typeface="Arial" pitchFamily="34" charset="0"/>
                        </a:rPr>
                        <a:t>7-10</a:t>
                      </a:r>
                      <a:endParaRPr kumimoji="0" lang="en-US" sz="1400" b="1"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Reserved</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dirty="0" smtClean="0">
                          <a:ln>
                            <a:noFill/>
                          </a:ln>
                          <a:solidFill>
                            <a:schemeClr val="tx1"/>
                          </a:solidFill>
                          <a:effectLst/>
                          <a:latin typeface="Arial" pitchFamily="34" charset="0"/>
                        </a:rPr>
                        <a:t>0x1C - 0x28</a:t>
                      </a:r>
                      <a:endParaRPr kumimoji="0" lang="en-US" sz="1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endParaRPr kumimoji="0" lang="en-US" sz="1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3213">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11</a:t>
                      </a:r>
                      <a:endParaRPr kumimoji="0" lang="en-US" sz="1400" b="1"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SVCall</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dirty="0" smtClean="0">
                          <a:ln>
                            <a:noFill/>
                          </a:ln>
                          <a:solidFill>
                            <a:schemeClr val="tx1"/>
                          </a:solidFill>
                          <a:effectLst/>
                          <a:latin typeface="Arial" pitchFamily="34" charset="0"/>
                        </a:rPr>
                        <a:t>Programmable</a:t>
                      </a:r>
                      <a:endParaRPr kumimoji="0" lang="en-US" sz="1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0x2C</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SVC instruction</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12</a:t>
                      </a:r>
                      <a:endParaRPr kumimoji="0" lang="en-US" sz="1400" b="1"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Debug Monitor</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dirty="0" smtClean="0">
                          <a:ln>
                            <a:noFill/>
                          </a:ln>
                          <a:solidFill>
                            <a:schemeClr val="tx1"/>
                          </a:solidFill>
                          <a:effectLst/>
                          <a:latin typeface="Arial" pitchFamily="34" charset="0"/>
                        </a:rPr>
                        <a:t>Programmable</a:t>
                      </a:r>
                      <a:endParaRPr kumimoji="0" lang="en-US" sz="1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dirty="0" smtClean="0">
                          <a:ln>
                            <a:noFill/>
                          </a:ln>
                          <a:solidFill>
                            <a:schemeClr val="tx1"/>
                          </a:solidFill>
                          <a:effectLst/>
                          <a:latin typeface="Arial" pitchFamily="34" charset="0"/>
                        </a:rPr>
                        <a:t>0x30</a:t>
                      </a:r>
                      <a:endParaRPr kumimoji="0" lang="en-US" sz="1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dirty="0" smtClean="0">
                          <a:ln>
                            <a:noFill/>
                          </a:ln>
                          <a:solidFill>
                            <a:schemeClr val="tx1"/>
                          </a:solidFill>
                          <a:effectLst/>
                          <a:latin typeface="Arial" pitchFamily="34" charset="0"/>
                        </a:rPr>
                        <a:t>Exception for </a:t>
                      </a:r>
                      <a:r>
                        <a:rPr kumimoji="0" lang="fr-FR" sz="1400" b="1" i="0" u="none" strike="noStrike" cap="none" normalizeH="0" baseline="0" dirty="0" err="1" smtClean="0">
                          <a:ln>
                            <a:noFill/>
                          </a:ln>
                          <a:solidFill>
                            <a:schemeClr val="tx1"/>
                          </a:solidFill>
                          <a:effectLst/>
                          <a:latin typeface="Arial" pitchFamily="34" charset="0"/>
                        </a:rPr>
                        <a:t>debug</a:t>
                      </a:r>
                      <a:r>
                        <a:rPr kumimoji="0" lang="fr-FR" sz="1400" b="1" i="0" u="none" strike="noStrike" cap="none" normalizeH="0" baseline="0" dirty="0" smtClean="0">
                          <a:ln>
                            <a:noFill/>
                          </a:ln>
                          <a:solidFill>
                            <a:schemeClr val="tx1"/>
                          </a:solidFill>
                          <a:effectLst/>
                          <a:latin typeface="Arial" pitchFamily="34" charset="0"/>
                        </a:rPr>
                        <a:t> </a:t>
                      </a:r>
                      <a:endParaRPr kumimoji="0" lang="en-US" sz="1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3213">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13</a:t>
                      </a:r>
                      <a:endParaRPr kumimoji="0" lang="en-US" sz="1400" b="1"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Reserved</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0x34</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endParaRPr kumimoji="0" lang="en-US" sz="1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14</a:t>
                      </a:r>
                      <a:endParaRPr kumimoji="0" lang="en-US" sz="1400" b="1"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PendSV</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dirty="0" smtClean="0">
                          <a:ln>
                            <a:noFill/>
                          </a:ln>
                          <a:solidFill>
                            <a:schemeClr val="tx1"/>
                          </a:solidFill>
                          <a:effectLst/>
                          <a:latin typeface="Arial" pitchFamily="34" charset="0"/>
                        </a:rPr>
                        <a:t>Programmable</a:t>
                      </a:r>
                      <a:endParaRPr kumimoji="0" lang="en-US" sz="1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0x38</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15</a:t>
                      </a:r>
                      <a:endParaRPr kumimoji="0" lang="en-US" sz="1400" b="1"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SysTick</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dirty="0" smtClean="0">
                          <a:ln>
                            <a:noFill/>
                          </a:ln>
                          <a:solidFill>
                            <a:schemeClr val="tx1"/>
                          </a:solidFill>
                          <a:effectLst/>
                          <a:latin typeface="Arial" pitchFamily="34" charset="0"/>
                        </a:rPr>
                        <a:t>Programmable</a:t>
                      </a:r>
                      <a:endParaRPr kumimoji="0" lang="en-US" sz="1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0x3C</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System Tick Timer</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4163">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16 and above</a:t>
                      </a:r>
                      <a:endParaRPr kumimoji="0" lang="en-US" sz="1400" b="1"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dirty="0" err="1" smtClean="0">
                          <a:ln>
                            <a:noFill/>
                          </a:ln>
                          <a:solidFill>
                            <a:schemeClr val="tx1"/>
                          </a:solidFill>
                          <a:effectLst/>
                          <a:latin typeface="Arial" pitchFamily="34" charset="0"/>
                        </a:rPr>
                        <a:t>Interrupts</a:t>
                      </a:r>
                      <a:endParaRPr kumimoji="0" lang="en-US" sz="1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dirty="0" smtClean="0">
                          <a:ln>
                            <a:noFill/>
                          </a:ln>
                          <a:solidFill>
                            <a:schemeClr val="tx1"/>
                          </a:solidFill>
                          <a:effectLst/>
                          <a:latin typeface="Arial" pitchFamily="34" charset="0"/>
                        </a:rPr>
                        <a:t>Programmable</a:t>
                      </a:r>
                      <a:endParaRPr kumimoji="0" lang="en-US" sz="1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smtClean="0">
                          <a:ln>
                            <a:noFill/>
                          </a:ln>
                          <a:solidFill>
                            <a:schemeClr val="tx1"/>
                          </a:solidFill>
                          <a:effectLst/>
                          <a:latin typeface="Arial" pitchFamily="34" charset="0"/>
                        </a:rPr>
                        <a:t>0x40</a:t>
                      </a:r>
                      <a:endParaRPr kumimoji="0" lang="en-US" sz="1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795338" rtl="0" eaLnBrk="0" fontAlgn="base" latinLnBrk="0" hangingPunct="0">
                        <a:lnSpc>
                          <a:spcPct val="80000"/>
                        </a:lnSpc>
                        <a:spcBef>
                          <a:spcPct val="40000"/>
                        </a:spcBef>
                        <a:spcAft>
                          <a:spcPct val="0"/>
                        </a:spcAft>
                        <a:buClr>
                          <a:schemeClr val="tx2"/>
                        </a:buClr>
                        <a:buSzPct val="75000"/>
                        <a:buFont typeface="Wingdings" pitchFamily="2" charset="2"/>
                        <a:buNone/>
                        <a:tabLst/>
                      </a:pPr>
                      <a:r>
                        <a:rPr kumimoji="0" lang="fr-FR" sz="1400" b="1" i="0" u="none" strike="noStrike" cap="none" normalizeH="0" baseline="0" dirty="0" err="1" smtClean="0">
                          <a:ln>
                            <a:noFill/>
                          </a:ln>
                          <a:solidFill>
                            <a:schemeClr val="tx1"/>
                          </a:solidFill>
                          <a:effectLst/>
                          <a:latin typeface="Arial" pitchFamily="34" charset="0"/>
                        </a:rPr>
                        <a:t>External</a:t>
                      </a:r>
                      <a:r>
                        <a:rPr kumimoji="0" lang="fr-FR" sz="1400" b="1" i="0" u="none" strike="noStrike" cap="none" normalizeH="0" baseline="0" dirty="0" smtClean="0">
                          <a:ln>
                            <a:noFill/>
                          </a:ln>
                          <a:solidFill>
                            <a:schemeClr val="tx1"/>
                          </a:solidFill>
                          <a:effectLst/>
                          <a:latin typeface="Arial" pitchFamily="34" charset="0"/>
                        </a:rPr>
                        <a:t> </a:t>
                      </a:r>
                      <a:r>
                        <a:rPr kumimoji="0" lang="fr-FR" sz="1400" b="1" i="0" u="none" strike="noStrike" cap="none" normalizeH="0" baseline="0" dirty="0" err="1" smtClean="0">
                          <a:ln>
                            <a:noFill/>
                          </a:ln>
                          <a:solidFill>
                            <a:schemeClr val="tx1"/>
                          </a:solidFill>
                          <a:effectLst/>
                          <a:latin typeface="Arial" pitchFamily="34" charset="0"/>
                        </a:rPr>
                        <a:t>interrupts</a:t>
                      </a:r>
                      <a:r>
                        <a:rPr kumimoji="0" lang="fr-FR" sz="1400" b="1" i="0" u="none" strike="noStrike" cap="none" normalizeH="0" baseline="0" dirty="0" smtClean="0">
                          <a:ln>
                            <a:noFill/>
                          </a:ln>
                          <a:solidFill>
                            <a:schemeClr val="tx1"/>
                          </a:solidFill>
                          <a:effectLst/>
                          <a:latin typeface="Arial" pitchFamily="34" charset="0"/>
                        </a:rPr>
                        <a:t> (</a:t>
                      </a:r>
                      <a:r>
                        <a:rPr kumimoji="0" lang="fr-FR" sz="1400" b="1" i="0" u="none" strike="noStrike" cap="none" normalizeH="0" baseline="0" dirty="0" err="1" smtClean="0">
                          <a:ln>
                            <a:noFill/>
                          </a:ln>
                          <a:solidFill>
                            <a:schemeClr val="tx1"/>
                          </a:solidFill>
                          <a:effectLst/>
                          <a:latin typeface="Arial" pitchFamily="34" charset="0"/>
                        </a:rPr>
                        <a:t>Peripherals</a:t>
                      </a:r>
                      <a:r>
                        <a:rPr kumimoji="0" lang="fr-FR" sz="1400" b="1" i="0" u="none" strike="noStrike" cap="none" normalizeH="0" baseline="0" dirty="0" smtClean="0">
                          <a:ln>
                            <a:noFill/>
                          </a:ln>
                          <a:solidFill>
                            <a:schemeClr val="tx1"/>
                          </a:solidFill>
                          <a:effectLst/>
                          <a:latin typeface="Arial" pitchFamily="34" charset="0"/>
                        </a:rPr>
                        <a:t>)</a:t>
                      </a:r>
                      <a:endParaRPr kumimoji="0" lang="en-US" sz="1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Leading Question"/>
          <p:cNvSpPr txBox="1"/>
          <p:nvPr/>
        </p:nvSpPr>
        <p:spPr>
          <a:xfrm>
            <a:off x="7761467" y="6562045"/>
            <a:ext cx="105926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Vector Table...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8-15-2012 5-17-21 PM.png"/>
          <p:cNvPicPr>
            <a:picLocks noChangeAspect="1"/>
          </p:cNvPicPr>
          <p:nvPr/>
        </p:nvPicPr>
        <p:blipFill>
          <a:blip r:embed="rId3" cstate="print"/>
          <a:stretch>
            <a:fillRect/>
          </a:stretch>
        </p:blipFill>
        <p:spPr>
          <a:xfrm>
            <a:off x="4495800" y="838200"/>
            <a:ext cx="4200000" cy="5495238"/>
          </a:xfrm>
          <a:prstGeom prst="rect">
            <a:avLst/>
          </a:prstGeom>
        </p:spPr>
      </p:pic>
      <p:sp>
        <p:nvSpPr>
          <p:cNvPr id="7" name="Rounded Rectangle 6"/>
          <p:cNvSpPr/>
          <p:nvPr/>
        </p:nvSpPr>
        <p:spPr bwMode="auto">
          <a:xfrm>
            <a:off x="228600" y="1219200"/>
            <a:ext cx="4495800" cy="4648200"/>
          </a:xfrm>
          <a:prstGeom prst="roundRect">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49155" name="Rectangle 2"/>
          <p:cNvSpPr>
            <a:spLocks noGrp="1" noChangeArrowheads="1"/>
          </p:cNvSpPr>
          <p:nvPr>
            <p:ph type="title"/>
          </p:nvPr>
        </p:nvSpPr>
        <p:spPr/>
        <p:txBody>
          <a:bodyPr/>
          <a:lstStyle/>
          <a:p>
            <a:r>
              <a:rPr lang="fr-FR" dirty="0" smtClean="0">
                <a:solidFill>
                  <a:srgbClr val="FF0000"/>
                </a:solidFill>
              </a:rPr>
              <a:t>Cortex-M4</a:t>
            </a:r>
            <a:r>
              <a:rPr lang="fr-FR" baseline="30000" dirty="0" smtClean="0">
                <a:solidFill>
                  <a:srgbClr val="FF0000"/>
                </a:solidFill>
              </a:rPr>
              <a:t>®</a:t>
            </a:r>
            <a:r>
              <a:rPr lang="fr-FR" dirty="0" smtClean="0">
                <a:solidFill>
                  <a:srgbClr val="FF0000"/>
                </a:solidFill>
              </a:rPr>
              <a:t> </a:t>
            </a:r>
            <a:r>
              <a:rPr lang="fr-FR" dirty="0" err="1" smtClean="0">
                <a:solidFill>
                  <a:srgbClr val="FF0000"/>
                </a:solidFill>
              </a:rPr>
              <a:t>Vector</a:t>
            </a:r>
            <a:r>
              <a:rPr lang="fr-FR" dirty="0" smtClean="0">
                <a:solidFill>
                  <a:srgbClr val="FF0000"/>
                </a:solidFill>
              </a:rPr>
              <a:t> Table</a:t>
            </a:r>
            <a:endParaRPr lang="en-US" dirty="0" smtClean="0">
              <a:solidFill>
                <a:srgbClr val="FF0000"/>
              </a:solidFill>
            </a:endParaRPr>
          </a:p>
        </p:txBody>
      </p:sp>
      <p:sp>
        <p:nvSpPr>
          <p:cNvPr id="49156" name="Rectangle 3"/>
          <p:cNvSpPr>
            <a:spLocks noGrp="1" noChangeArrowheads="1"/>
          </p:cNvSpPr>
          <p:nvPr>
            <p:ph type="body" idx="4294967295"/>
          </p:nvPr>
        </p:nvSpPr>
        <p:spPr>
          <a:xfrm>
            <a:off x="304800" y="1530350"/>
            <a:ext cx="4267200" cy="4260850"/>
          </a:xfrm>
        </p:spPr>
        <p:txBody>
          <a:bodyPr>
            <a:normAutofit fontScale="62500" lnSpcReduction="20000"/>
          </a:bodyPr>
          <a:lstStyle/>
          <a:p>
            <a:pPr>
              <a:lnSpc>
                <a:spcPct val="110000"/>
              </a:lnSpc>
            </a:pPr>
            <a:r>
              <a:rPr lang="en-US" sz="2600" b="0" dirty="0" smtClean="0"/>
              <a:t>After reset, vector table is located at address 0</a:t>
            </a:r>
          </a:p>
          <a:p>
            <a:pPr>
              <a:lnSpc>
                <a:spcPct val="110000"/>
              </a:lnSpc>
            </a:pPr>
            <a:endParaRPr lang="en-US" sz="2600" b="0" dirty="0" smtClean="0"/>
          </a:p>
          <a:p>
            <a:pPr>
              <a:lnSpc>
                <a:spcPct val="110000"/>
              </a:lnSpc>
            </a:pPr>
            <a:r>
              <a:rPr lang="en-US" sz="2600" b="0" dirty="0" smtClean="0"/>
              <a:t>Each entry contains the address of the function to be executed</a:t>
            </a:r>
          </a:p>
          <a:p>
            <a:pPr>
              <a:lnSpc>
                <a:spcPct val="110000"/>
              </a:lnSpc>
            </a:pPr>
            <a:endParaRPr lang="en-US" sz="2600" b="0" dirty="0" smtClean="0"/>
          </a:p>
          <a:p>
            <a:pPr>
              <a:lnSpc>
                <a:spcPct val="110000"/>
              </a:lnSpc>
            </a:pPr>
            <a:r>
              <a:rPr lang="en-US" sz="2600" b="0" dirty="0" smtClean="0"/>
              <a:t>The value in address 0x00 is used as starting address of the Main Stack Pointer (MSP)</a:t>
            </a:r>
          </a:p>
          <a:p>
            <a:pPr>
              <a:lnSpc>
                <a:spcPct val="110000"/>
              </a:lnSpc>
            </a:pPr>
            <a:endParaRPr lang="en-US" sz="2600" b="0" dirty="0" smtClean="0"/>
          </a:p>
          <a:p>
            <a:pPr>
              <a:lnSpc>
                <a:spcPct val="110000"/>
              </a:lnSpc>
            </a:pPr>
            <a:r>
              <a:rPr lang="en-US" sz="2600" b="0" dirty="0" smtClean="0"/>
              <a:t>Vector table can be relocated by writing to the VTABLE register </a:t>
            </a:r>
            <a:br>
              <a:rPr lang="en-US" sz="2600" b="0" dirty="0" smtClean="0"/>
            </a:br>
            <a:r>
              <a:rPr lang="en-US" sz="2600" b="0" dirty="0" smtClean="0"/>
              <a:t>(must be aligned on a 1KB boundary)</a:t>
            </a:r>
          </a:p>
          <a:p>
            <a:pPr>
              <a:lnSpc>
                <a:spcPct val="110000"/>
              </a:lnSpc>
            </a:pPr>
            <a:endParaRPr lang="en-US" sz="2600" b="0" dirty="0" smtClean="0"/>
          </a:p>
          <a:p>
            <a:pPr>
              <a:lnSpc>
                <a:spcPct val="110000"/>
              </a:lnSpc>
            </a:pPr>
            <a:r>
              <a:rPr lang="en-US" sz="2600" b="0" dirty="0" smtClean="0"/>
              <a:t>Open </a:t>
            </a:r>
            <a:r>
              <a:rPr lang="en-US" sz="2600" b="0" dirty="0" err="1" smtClean="0"/>
              <a:t>startup_ccs.c</a:t>
            </a:r>
            <a:r>
              <a:rPr lang="en-US" sz="2600" b="0" dirty="0" smtClean="0"/>
              <a:t> to see vector table coding</a:t>
            </a:r>
          </a:p>
        </p:txBody>
      </p:sp>
      <p:sp>
        <p:nvSpPr>
          <p:cNvPr id="8" name="Leading Question"/>
          <p:cNvSpPr txBox="1"/>
          <p:nvPr/>
        </p:nvSpPr>
        <p:spPr>
          <a:xfrm>
            <a:off x="8195560" y="6562045"/>
            <a:ext cx="625171"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GPTM...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228600" y="1066800"/>
            <a:ext cx="8686800" cy="50292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43010" name="Rectangle 2"/>
          <p:cNvSpPr>
            <a:spLocks noGrp="1" noChangeArrowheads="1"/>
          </p:cNvSpPr>
          <p:nvPr>
            <p:ph type="title"/>
          </p:nvPr>
        </p:nvSpPr>
        <p:spPr>
          <a:xfrm>
            <a:off x="231775" y="0"/>
            <a:ext cx="8458200" cy="814387"/>
          </a:xfrm>
        </p:spPr>
        <p:txBody>
          <a:bodyPr/>
          <a:lstStyle/>
          <a:p>
            <a:pPr eaLnBrk="1" hangingPunct="1"/>
            <a:r>
              <a:rPr lang="en-US" dirty="0" smtClean="0">
                <a:solidFill>
                  <a:srgbClr val="FF0000"/>
                </a:solidFill>
              </a:rPr>
              <a:t>General Purpose Timer Module</a:t>
            </a:r>
          </a:p>
        </p:txBody>
      </p:sp>
      <p:sp>
        <p:nvSpPr>
          <p:cNvPr id="69" name="TextBox 68"/>
          <p:cNvSpPr txBox="1"/>
          <p:nvPr/>
        </p:nvSpPr>
        <p:spPr>
          <a:xfrm>
            <a:off x="533400" y="1219200"/>
            <a:ext cx="8458200" cy="4755148"/>
          </a:xfrm>
          <a:prstGeom prst="rect">
            <a:avLst/>
          </a:prstGeom>
          <a:noFill/>
        </p:spPr>
        <p:txBody>
          <a:bodyPr wrap="square">
            <a:spAutoFit/>
          </a:bodyPr>
          <a:lstStyle/>
          <a:p>
            <a:pPr algn="l">
              <a:buClr>
                <a:schemeClr val="tx2"/>
              </a:buClr>
              <a:buSzPct val="75000"/>
              <a:buFont typeface="Wingdings" pitchFamily="2" charset="2"/>
              <a:buChar char="u"/>
            </a:pPr>
            <a:r>
              <a:rPr lang="en-US" dirty="0" smtClean="0">
                <a:latin typeface="+mn-lt"/>
              </a:rPr>
              <a:t> Six 16/32-bit and Six 32/64-bit general purpose timers</a:t>
            </a:r>
          </a:p>
          <a:p>
            <a:pPr algn="l">
              <a:buClr>
                <a:schemeClr val="tx2"/>
              </a:buClr>
              <a:buSzPct val="75000"/>
              <a:buFont typeface="Wingdings" pitchFamily="2" charset="2"/>
              <a:buChar char="u"/>
            </a:pPr>
            <a:r>
              <a:rPr lang="en-US" smtClean="0">
                <a:latin typeface="+mn-lt"/>
              </a:rPr>
              <a:t> Twelve </a:t>
            </a:r>
            <a:r>
              <a:rPr lang="en-US" dirty="0" smtClean="0">
                <a:latin typeface="+mn-lt"/>
              </a:rPr>
              <a:t>16/32-bit and Twelve 32/64-bit capture/compare/PWM pins</a:t>
            </a:r>
          </a:p>
          <a:p>
            <a:pPr marL="227013" indent="-227013" algn="l">
              <a:lnSpc>
                <a:spcPct val="90000"/>
              </a:lnSpc>
              <a:spcBef>
                <a:spcPct val="65000"/>
              </a:spcBef>
              <a:buClr>
                <a:schemeClr val="tx2"/>
              </a:buClr>
              <a:buSzPct val="75000"/>
              <a:buFont typeface="Wingdings" pitchFamily="2" charset="2"/>
              <a:buChar char="u"/>
              <a:defRPr/>
            </a:pPr>
            <a:r>
              <a:rPr lang="en-US" dirty="0" smtClean="0">
                <a:latin typeface="+mn-lt"/>
              </a:rPr>
              <a:t>Timer </a:t>
            </a:r>
            <a:r>
              <a:rPr lang="en-US" dirty="0">
                <a:latin typeface="+mn-lt"/>
              </a:rPr>
              <a:t>modes:</a:t>
            </a:r>
          </a:p>
          <a:p>
            <a:pPr marL="574675" lvl="1" indent="-233363" algn="l">
              <a:lnSpc>
                <a:spcPct val="90000"/>
              </a:lnSpc>
              <a:spcBef>
                <a:spcPct val="20000"/>
              </a:spcBef>
              <a:buClr>
                <a:schemeClr val="tx2"/>
              </a:buClr>
              <a:buSzPct val="75000"/>
              <a:buFont typeface="Arial" pitchFamily="34" charset="0"/>
              <a:buChar char="•"/>
              <a:defRPr/>
            </a:pPr>
            <a:r>
              <a:rPr lang="en-US" sz="1600" b="0" dirty="0"/>
              <a:t>One-shot</a:t>
            </a:r>
          </a:p>
          <a:p>
            <a:pPr marL="574675" lvl="1" indent="-233363" algn="l">
              <a:lnSpc>
                <a:spcPct val="90000"/>
              </a:lnSpc>
              <a:spcBef>
                <a:spcPct val="20000"/>
              </a:spcBef>
              <a:buClr>
                <a:schemeClr val="tx2"/>
              </a:buClr>
              <a:buSzPct val="75000"/>
              <a:buFont typeface="Arial" pitchFamily="34" charset="0"/>
              <a:buChar char="•"/>
              <a:defRPr/>
            </a:pPr>
            <a:r>
              <a:rPr lang="en-US" sz="1600" b="0" dirty="0"/>
              <a:t>Periodic</a:t>
            </a:r>
          </a:p>
          <a:p>
            <a:pPr marL="574675" lvl="1" indent="-233363" algn="l">
              <a:lnSpc>
                <a:spcPct val="90000"/>
              </a:lnSpc>
              <a:spcBef>
                <a:spcPct val="20000"/>
              </a:spcBef>
              <a:buClr>
                <a:schemeClr val="tx2"/>
              </a:buClr>
              <a:buSzPct val="75000"/>
              <a:buFont typeface="Arial" pitchFamily="34" charset="0"/>
              <a:buChar char="•"/>
              <a:defRPr/>
            </a:pPr>
            <a:r>
              <a:rPr lang="en-US" sz="1600" b="0" dirty="0"/>
              <a:t>Input edge </a:t>
            </a:r>
            <a:r>
              <a:rPr lang="en-US" sz="1600" b="0" dirty="0" smtClean="0"/>
              <a:t>count or time capture with 16-bit </a:t>
            </a:r>
            <a:r>
              <a:rPr lang="en-US" sz="1600" b="0" dirty="0" err="1" smtClean="0"/>
              <a:t>prescaler</a:t>
            </a:r>
            <a:endParaRPr lang="en-US" sz="1600" b="0" dirty="0" smtClean="0"/>
          </a:p>
          <a:p>
            <a:pPr marL="574675" lvl="1" indent="-233363" algn="l">
              <a:lnSpc>
                <a:spcPct val="90000"/>
              </a:lnSpc>
              <a:spcBef>
                <a:spcPct val="20000"/>
              </a:spcBef>
              <a:buClr>
                <a:schemeClr val="tx2"/>
              </a:buClr>
              <a:buSzPct val="75000"/>
              <a:buFont typeface="Arial" pitchFamily="34" charset="0"/>
              <a:buChar char="•"/>
              <a:defRPr/>
            </a:pPr>
            <a:r>
              <a:rPr lang="en-US" sz="1600" b="0" dirty="0" smtClean="0"/>
              <a:t>PWM generation (separated only)</a:t>
            </a:r>
          </a:p>
          <a:p>
            <a:pPr marL="574675" lvl="1" indent="-233363" algn="l">
              <a:lnSpc>
                <a:spcPct val="90000"/>
              </a:lnSpc>
              <a:spcBef>
                <a:spcPct val="20000"/>
              </a:spcBef>
              <a:buClr>
                <a:schemeClr val="tx2"/>
              </a:buClr>
              <a:buSzPct val="75000"/>
              <a:buFont typeface="Arial" pitchFamily="34" charset="0"/>
              <a:buChar char="•"/>
              <a:defRPr/>
            </a:pPr>
            <a:r>
              <a:rPr lang="en-US" sz="1600" b="0" dirty="0" smtClean="0"/>
              <a:t>Real-Time Clock (concatenated only)</a:t>
            </a:r>
            <a:endParaRPr lang="en-US" sz="1600" b="0" dirty="0"/>
          </a:p>
          <a:p>
            <a:pPr marL="227013" indent="-227013" algn="l">
              <a:lnSpc>
                <a:spcPct val="90000"/>
              </a:lnSpc>
              <a:spcBef>
                <a:spcPct val="65000"/>
              </a:spcBef>
              <a:buClr>
                <a:schemeClr val="tx2"/>
              </a:buClr>
              <a:buSzPct val="75000"/>
              <a:buFont typeface="Wingdings" pitchFamily="2" charset="2"/>
              <a:buChar char="u"/>
              <a:defRPr/>
            </a:pPr>
            <a:r>
              <a:rPr lang="en-US" dirty="0">
                <a:latin typeface="+mn-lt"/>
              </a:rPr>
              <a:t>Count up or </a:t>
            </a:r>
            <a:r>
              <a:rPr lang="en-US" dirty="0" smtClean="0">
                <a:latin typeface="+mn-lt"/>
              </a:rPr>
              <a:t>down</a:t>
            </a:r>
          </a:p>
          <a:p>
            <a:pPr marL="227013" indent="-227013" algn="l">
              <a:lnSpc>
                <a:spcPct val="90000"/>
              </a:lnSpc>
              <a:spcBef>
                <a:spcPct val="65000"/>
              </a:spcBef>
              <a:buClr>
                <a:schemeClr val="tx2"/>
              </a:buClr>
              <a:buSzPct val="75000"/>
              <a:buFont typeface="Wingdings" pitchFamily="2" charset="2"/>
              <a:buChar char="u"/>
              <a:defRPr/>
            </a:pPr>
            <a:r>
              <a:rPr lang="en-US" dirty="0" smtClean="0">
                <a:latin typeface="+mn-lt"/>
              </a:rPr>
              <a:t>Simple PWM (no </a:t>
            </a:r>
            <a:r>
              <a:rPr lang="en-US" dirty="0" err="1" smtClean="0">
                <a:latin typeface="+mn-lt"/>
              </a:rPr>
              <a:t>deadband</a:t>
            </a:r>
            <a:r>
              <a:rPr lang="en-US" dirty="0" smtClean="0">
                <a:latin typeface="+mn-lt"/>
              </a:rPr>
              <a:t> generation)</a:t>
            </a:r>
            <a:endParaRPr lang="en-US" dirty="0">
              <a:latin typeface="+mn-lt"/>
            </a:endParaRPr>
          </a:p>
          <a:p>
            <a:pPr marL="227013" indent="-227013" algn="l">
              <a:lnSpc>
                <a:spcPct val="90000"/>
              </a:lnSpc>
              <a:spcBef>
                <a:spcPct val="65000"/>
              </a:spcBef>
              <a:buClr>
                <a:schemeClr val="tx2"/>
              </a:buClr>
              <a:buSzPct val="75000"/>
              <a:buFont typeface="Wingdings" pitchFamily="2" charset="2"/>
              <a:buChar char="u"/>
              <a:defRPr/>
            </a:pPr>
            <a:r>
              <a:rPr lang="en-US" dirty="0" smtClean="0">
                <a:latin typeface="+mn-lt"/>
              </a:rPr>
              <a:t>Support </a:t>
            </a:r>
            <a:r>
              <a:rPr lang="en-US" dirty="0">
                <a:latin typeface="+mn-lt"/>
              </a:rPr>
              <a:t>for timer synchronization, daisy-chains, and stalling during debugging</a:t>
            </a:r>
          </a:p>
          <a:p>
            <a:pPr marL="227013" indent="-227013" algn="l">
              <a:lnSpc>
                <a:spcPct val="90000"/>
              </a:lnSpc>
              <a:spcBef>
                <a:spcPct val="65000"/>
              </a:spcBef>
              <a:buClr>
                <a:schemeClr val="tx2"/>
              </a:buClr>
              <a:buSzPct val="75000"/>
              <a:buFont typeface="Wingdings" pitchFamily="2" charset="2"/>
              <a:buChar char="u"/>
              <a:defRPr/>
            </a:pPr>
            <a:r>
              <a:rPr lang="en-US" dirty="0">
                <a:latin typeface="+mn-lt"/>
              </a:rPr>
              <a:t>May trigger ADC </a:t>
            </a:r>
            <a:r>
              <a:rPr lang="en-US" dirty="0" smtClean="0">
                <a:latin typeface="+mn-lt"/>
              </a:rPr>
              <a:t>samples or DMA </a:t>
            </a:r>
            <a:r>
              <a:rPr lang="en-US" dirty="0">
                <a:latin typeface="+mn-lt"/>
              </a:rPr>
              <a:t>transfers</a:t>
            </a:r>
          </a:p>
        </p:txBody>
      </p:sp>
      <p:pic>
        <p:nvPicPr>
          <p:cNvPr id="1026" name="Picture 2" descr="C:\Documents and Settings\a0192895\Local Settings\Temporary Internet Files\Content.IE5\DHOE71CC\MP900448709[1].jpg"/>
          <p:cNvPicPr>
            <a:picLocks noChangeAspect="1" noChangeArrowheads="1"/>
          </p:cNvPicPr>
          <p:nvPr/>
        </p:nvPicPr>
        <p:blipFill>
          <a:blip r:embed="rId3" cstate="print"/>
          <a:srcRect/>
          <a:stretch>
            <a:fillRect/>
          </a:stretch>
        </p:blipFill>
        <p:spPr bwMode="auto">
          <a:xfrm>
            <a:off x="6324600" y="2667000"/>
            <a:ext cx="2438400" cy="1828800"/>
          </a:xfrm>
          <a:prstGeom prst="rect">
            <a:avLst/>
          </a:prstGeom>
          <a:noFill/>
        </p:spPr>
      </p:pic>
      <p:sp>
        <p:nvSpPr>
          <p:cNvPr id="8" name="Leading Question"/>
          <p:cNvSpPr txBox="1"/>
          <p:nvPr/>
        </p:nvSpPr>
        <p:spPr>
          <a:xfrm>
            <a:off x="8402347" y="6562045"/>
            <a:ext cx="41838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Lab...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205097" y="914400"/>
            <a:ext cx="8024501" cy="4800600"/>
          </a:xfrm>
          <a:prstGeom prst="roundRect">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1507" name="Rectangle 2"/>
          <p:cNvSpPr>
            <a:spLocks noGrp="1" noChangeArrowheads="1"/>
          </p:cNvSpPr>
          <p:nvPr>
            <p:ph type="title"/>
          </p:nvPr>
        </p:nvSpPr>
        <p:spPr>
          <a:xfrm>
            <a:off x="231775" y="7727"/>
            <a:ext cx="8458200" cy="814387"/>
          </a:xfrm>
        </p:spPr>
        <p:txBody>
          <a:bodyPr>
            <a:normAutofit/>
          </a:bodyPr>
          <a:lstStyle/>
          <a:p>
            <a:pPr eaLnBrk="1" hangingPunct="1"/>
            <a:r>
              <a:rPr lang="en-US" dirty="0" smtClean="0">
                <a:solidFill>
                  <a:srgbClr val="FF0000"/>
                </a:solidFill>
              </a:rPr>
              <a:t>M4 Core and Floating-Point Unit</a:t>
            </a:r>
          </a:p>
        </p:txBody>
      </p:sp>
      <p:sp>
        <p:nvSpPr>
          <p:cNvPr id="21508" name="Rectangle 3"/>
          <p:cNvSpPr>
            <a:spLocks noGrp="1" noChangeArrowheads="1"/>
          </p:cNvSpPr>
          <p:nvPr>
            <p:ph idx="1"/>
          </p:nvPr>
        </p:nvSpPr>
        <p:spPr>
          <a:xfrm>
            <a:off x="457200" y="1066800"/>
            <a:ext cx="8229600" cy="5562600"/>
          </a:xfrm>
        </p:spPr>
        <p:txBody>
          <a:bodyPr>
            <a:normAutofit/>
          </a:bodyPr>
          <a:lstStyle/>
          <a:p>
            <a:r>
              <a:rPr lang="en-US" sz="1600" dirty="0" smtClean="0"/>
              <a:t>32-bit ARM</a:t>
            </a:r>
            <a:r>
              <a:rPr lang="en-US" sz="1600" baseline="30000" dirty="0" smtClean="0"/>
              <a:t>®</a:t>
            </a:r>
            <a:r>
              <a:rPr lang="en-US" sz="1600" dirty="0" smtClean="0"/>
              <a:t> Cortex™-M4 core</a:t>
            </a:r>
          </a:p>
          <a:p>
            <a:r>
              <a:rPr lang="en-US" sz="1600" dirty="0" smtClean="0"/>
              <a:t>Thumb2 16/32-bit code: 26% less memory &amp; 25 % faster than pure 32-bit</a:t>
            </a:r>
          </a:p>
          <a:p>
            <a:r>
              <a:rPr lang="en-US" sz="1600" dirty="0" smtClean="0"/>
              <a:t>System clock frequency up to 80 MHz</a:t>
            </a:r>
          </a:p>
          <a:p>
            <a:pPr eaLnBrk="1" hangingPunct="1"/>
            <a:r>
              <a:rPr lang="en-US" sz="1600" b="1" dirty="0" smtClean="0"/>
              <a:t>100 DMIPS @ 80MHz</a:t>
            </a:r>
          </a:p>
          <a:p>
            <a:pPr eaLnBrk="1" hangingPunct="1"/>
            <a:r>
              <a:rPr lang="en-US" sz="1600" dirty="0" smtClean="0"/>
              <a:t>Flexible clocking system</a:t>
            </a:r>
          </a:p>
          <a:p>
            <a:pPr lvl="1"/>
            <a:r>
              <a:rPr lang="en-US" sz="1200" b="1" dirty="0" smtClean="0"/>
              <a:t>Internal precision oscillator</a:t>
            </a:r>
          </a:p>
          <a:p>
            <a:pPr lvl="1"/>
            <a:r>
              <a:rPr lang="en-US" sz="1200" dirty="0" smtClean="0"/>
              <a:t>External main oscillator with PLL support</a:t>
            </a:r>
          </a:p>
          <a:p>
            <a:pPr lvl="1"/>
            <a:r>
              <a:rPr lang="en-US" sz="1200" b="1" dirty="0" smtClean="0"/>
              <a:t>Internal low frequency oscillator</a:t>
            </a:r>
          </a:p>
          <a:p>
            <a:pPr lvl="1"/>
            <a:r>
              <a:rPr lang="en-US" sz="1200" dirty="0" smtClean="0"/>
              <a:t>Real-time-clock through Hibernation module</a:t>
            </a:r>
            <a:endParaRPr lang="en-US" sz="1200" b="1" dirty="0" smtClean="0"/>
          </a:p>
          <a:p>
            <a:pPr eaLnBrk="1" hangingPunct="1"/>
            <a:r>
              <a:rPr lang="en-US" sz="1600" dirty="0" smtClean="0"/>
              <a:t>Saturated math for signal processing</a:t>
            </a:r>
          </a:p>
          <a:p>
            <a:pPr eaLnBrk="1" hangingPunct="1"/>
            <a:r>
              <a:rPr lang="en-US" sz="1600" b="1" dirty="0" smtClean="0"/>
              <a:t>Atomic bit manipulation. Read-Modify-Write using bit-banding</a:t>
            </a:r>
          </a:p>
          <a:p>
            <a:pPr eaLnBrk="1" hangingPunct="1"/>
            <a:r>
              <a:rPr lang="en-US" sz="1600" dirty="0" smtClean="0"/>
              <a:t>Single Cycle multiply and hardware divider</a:t>
            </a:r>
          </a:p>
          <a:p>
            <a:pPr eaLnBrk="1" hangingPunct="1"/>
            <a:r>
              <a:rPr lang="en-US" sz="1600" b="1" dirty="0" smtClean="0"/>
              <a:t>Unaligned data access for more efficient memory usage</a:t>
            </a:r>
          </a:p>
          <a:p>
            <a:r>
              <a:rPr lang="en-US" sz="1600" dirty="0" smtClean="0"/>
              <a:t>IEEE754 compliant single-precision floating-point unit</a:t>
            </a:r>
          </a:p>
          <a:p>
            <a:r>
              <a:rPr lang="en-US" sz="1600" dirty="0" smtClean="0"/>
              <a:t>JTW and Serial Wire Debug debugger access</a:t>
            </a:r>
          </a:p>
          <a:p>
            <a:pPr lvl="1"/>
            <a:r>
              <a:rPr lang="en-US" sz="1200" b="0" dirty="0" smtClean="0"/>
              <a:t>ETM (Embedded Trace </a:t>
            </a:r>
            <a:r>
              <a:rPr lang="en-US" sz="1200" b="0" dirty="0" err="1" smtClean="0"/>
              <a:t>Macrocell</a:t>
            </a:r>
            <a:r>
              <a:rPr lang="en-US" sz="1200" b="0" dirty="0" smtClean="0"/>
              <a:t>) available through </a:t>
            </a:r>
            <a:r>
              <a:rPr lang="en-US" sz="1200" b="0" dirty="0" err="1" smtClean="0"/>
              <a:t>Keil</a:t>
            </a:r>
            <a:r>
              <a:rPr lang="en-US" sz="1200" b="0" dirty="0" smtClean="0"/>
              <a:t> and IAR emulators</a:t>
            </a:r>
          </a:p>
        </p:txBody>
      </p:sp>
      <p:sp>
        <p:nvSpPr>
          <p:cNvPr id="8" name="Leading Question"/>
          <p:cNvSpPr txBox="1"/>
          <p:nvPr/>
        </p:nvSpPr>
        <p:spPr>
          <a:xfrm>
            <a:off x="8028848" y="6562045"/>
            <a:ext cx="791883"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Memory ...</a:t>
            </a:r>
          </a:p>
        </p:txBody>
      </p:sp>
      <p:pic>
        <p:nvPicPr>
          <p:cNvPr id="1028" name="Picture 4" descr="C:\Users\a0192895\Documents\Workshop Tiva LaunchPad\PICS\Transparent C-Seri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752600"/>
            <a:ext cx="2134590" cy="20073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57200" y="4572000"/>
            <a:ext cx="4267200" cy="13716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0482" name="Rectangle 2"/>
          <p:cNvSpPr>
            <a:spLocks noGrp="1" noChangeArrowheads="1"/>
          </p:cNvSpPr>
          <p:nvPr>
            <p:ph type="title"/>
          </p:nvPr>
        </p:nvSpPr>
        <p:spPr/>
        <p:txBody>
          <a:bodyPr>
            <a:normAutofit/>
          </a:bodyPr>
          <a:lstStyle/>
          <a:p>
            <a:r>
              <a:rPr lang="en-US" dirty="0" smtClean="0">
                <a:solidFill>
                  <a:srgbClr val="FF0000"/>
                </a:solidFill>
              </a:rPr>
              <a:t>Lab 4: Interrupts and the GP Timer</a:t>
            </a:r>
          </a:p>
        </p:txBody>
      </p:sp>
      <p:sp>
        <p:nvSpPr>
          <p:cNvPr id="20484" name="Text Box 4"/>
          <p:cNvSpPr txBox="1">
            <a:spLocks noChangeArrowheads="1"/>
          </p:cNvSpPr>
          <p:nvPr/>
        </p:nvSpPr>
        <p:spPr bwMode="auto">
          <a:xfrm>
            <a:off x="381000" y="4572000"/>
            <a:ext cx="4269170" cy="1394228"/>
          </a:xfrm>
          <a:prstGeom prst="rect">
            <a:avLst/>
          </a:prstGeom>
          <a:noFill/>
          <a:ln w="12700" algn="ctr">
            <a:noFill/>
            <a:miter lim="800000"/>
            <a:headEnd/>
            <a:tailEnd/>
          </a:ln>
        </p:spPr>
        <p:txBody>
          <a:bodyPr wrap="square" anchorCtr="1">
            <a:spAutoFit/>
          </a:bodyPr>
          <a:lstStyle/>
          <a:p>
            <a:pPr marL="342900" indent="-342900" algn="l">
              <a:buClr>
                <a:schemeClr val="tx2"/>
              </a:buClr>
              <a:buSzPct val="75000"/>
              <a:buFont typeface="Wingdings" pitchFamily="2" charset="2"/>
              <a:buChar char="u"/>
              <a:defRPr/>
            </a:pPr>
            <a:r>
              <a:rPr lang="en-US" sz="1800" b="0" dirty="0" smtClean="0"/>
              <a:t>Enable and configure the Timer</a:t>
            </a:r>
          </a:p>
          <a:p>
            <a:pPr marL="342900" indent="-342900" algn="l">
              <a:buClr>
                <a:schemeClr val="tx2"/>
              </a:buClr>
              <a:buSzPct val="75000"/>
              <a:buFont typeface="Wingdings" pitchFamily="2" charset="2"/>
              <a:buChar char="u"/>
              <a:defRPr/>
            </a:pPr>
            <a:r>
              <a:rPr lang="en-US" sz="1800" b="0" dirty="0" smtClean="0"/>
              <a:t>Enable and configure Interrupts</a:t>
            </a:r>
          </a:p>
          <a:p>
            <a:pPr marL="342900" indent="-342900" algn="l">
              <a:buClr>
                <a:schemeClr val="tx2"/>
              </a:buClr>
              <a:buSzPct val="75000"/>
              <a:buFont typeface="Wingdings" pitchFamily="2" charset="2"/>
              <a:buChar char="u"/>
              <a:defRPr/>
            </a:pPr>
            <a:r>
              <a:rPr lang="en-US" sz="1800" b="0" dirty="0" smtClean="0"/>
              <a:t>Write the ISR code and test</a:t>
            </a:r>
          </a:p>
          <a:p>
            <a:pPr marL="342900" indent="-342900" algn="l">
              <a:buClr>
                <a:schemeClr val="tx2"/>
              </a:buClr>
              <a:buSzPct val="75000"/>
              <a:buFont typeface="Wingdings" pitchFamily="2" charset="2"/>
              <a:buChar char="u"/>
              <a:defRPr/>
            </a:pPr>
            <a:r>
              <a:rPr lang="en-US" sz="1800" b="0" dirty="0" smtClean="0"/>
              <a:t>Generate an exception</a:t>
            </a:r>
            <a:endParaRPr lang="en-US" sz="1800" b="0" dirty="0"/>
          </a:p>
        </p:txBody>
      </p:sp>
      <p:sp>
        <p:nvSpPr>
          <p:cNvPr id="62" name="Leading Question"/>
          <p:cNvSpPr txBox="1"/>
          <p:nvPr/>
        </p:nvSpPr>
        <p:spPr>
          <a:xfrm>
            <a:off x="8057702" y="6562045"/>
            <a:ext cx="76302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Agenda ...</a:t>
            </a:r>
          </a:p>
        </p:txBody>
      </p:sp>
      <p:cxnSp>
        <p:nvCxnSpPr>
          <p:cNvPr id="12" name="Straight Connector 11"/>
          <p:cNvCxnSpPr/>
          <p:nvPr/>
        </p:nvCxnSpPr>
        <p:spPr bwMode="auto">
          <a:xfrm flipH="1">
            <a:off x="3276600" y="2362200"/>
            <a:ext cx="1184367" cy="8709"/>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14" name="Straight Connector 13"/>
          <p:cNvCxnSpPr/>
          <p:nvPr/>
        </p:nvCxnSpPr>
        <p:spPr bwMode="auto">
          <a:xfrm>
            <a:off x="4448933" y="1676400"/>
            <a:ext cx="0" cy="685800"/>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15" name="Picture 10" descr="http://us.toshiba.com/images/showcase/products/satellite-a505-s6033-laptop.png"/>
          <p:cNvPicPr>
            <a:picLocks noChangeAspect="1" noChangeArrowheads="1"/>
          </p:cNvPicPr>
          <p:nvPr/>
        </p:nvPicPr>
        <p:blipFill>
          <a:blip r:embed="rId3" cstate="print"/>
          <a:srcRect/>
          <a:stretch>
            <a:fillRect/>
          </a:stretch>
        </p:blipFill>
        <p:spPr bwMode="auto">
          <a:xfrm>
            <a:off x="838200" y="1752600"/>
            <a:ext cx="3117464" cy="2153301"/>
          </a:xfrm>
          <a:prstGeom prst="rect">
            <a:avLst/>
          </a:prstGeom>
          <a:noFill/>
        </p:spPr>
      </p:pic>
      <p:sp>
        <p:nvSpPr>
          <p:cNvPr id="16" name="TextBox 15"/>
          <p:cNvSpPr txBox="1"/>
          <p:nvPr/>
        </p:nvSpPr>
        <p:spPr>
          <a:xfrm>
            <a:off x="3581400" y="1371600"/>
            <a:ext cx="3294493" cy="338554"/>
          </a:xfrm>
          <a:prstGeom prst="rect">
            <a:avLst/>
          </a:prstGeom>
          <a:noFill/>
        </p:spPr>
        <p:txBody>
          <a:bodyPr wrap="none" rtlCol="0" anchor="ctr" anchorCtr="1">
            <a:spAutoFit/>
          </a:bodyPr>
          <a:lstStyle/>
          <a:p>
            <a:r>
              <a:rPr lang="en-US" sz="2000" b="0" dirty="0" smtClean="0">
                <a:solidFill>
                  <a:schemeClr val="dk1"/>
                </a:solidFill>
                <a:effectLst/>
              </a:rPr>
              <a:t>USB Emulation Connection</a:t>
            </a:r>
          </a:p>
        </p:txBody>
      </p:sp>
      <p:cxnSp>
        <p:nvCxnSpPr>
          <p:cNvPr id="18" name="Straight Arrow Connector 17"/>
          <p:cNvCxnSpPr/>
          <p:nvPr/>
        </p:nvCxnSpPr>
        <p:spPr bwMode="auto">
          <a:xfrm flipH="1">
            <a:off x="6169819" y="1676400"/>
            <a:ext cx="5697" cy="304800"/>
          </a:xfrm>
          <a:prstGeom prst="straightConnector1">
            <a:avLst/>
          </a:prstGeom>
          <a:solidFill>
            <a:schemeClr val="accent1"/>
          </a:solidFill>
          <a:ln w="25400" cap="flat" cmpd="sng" algn="ctr">
            <a:solidFill>
              <a:schemeClr val="tx1"/>
            </a:solidFill>
            <a:prstDash val="solid"/>
            <a:round/>
            <a:headEnd type="none" w="sm" len="sm"/>
            <a:tailEnd type="triangle" w="lg" len="med"/>
          </a:ln>
          <a:effectLst/>
        </p:spPr>
      </p:cxnSp>
      <p:cxnSp>
        <p:nvCxnSpPr>
          <p:cNvPr id="19" name="Straight Connector 18"/>
          <p:cNvCxnSpPr/>
          <p:nvPr/>
        </p:nvCxnSpPr>
        <p:spPr bwMode="auto">
          <a:xfrm>
            <a:off x="4436267" y="1676400"/>
            <a:ext cx="1752600" cy="0"/>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21"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5969" y="1815811"/>
            <a:ext cx="3886200" cy="4737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Agenda</a:t>
            </a:r>
            <a:endParaRPr lang="en-US" dirty="0">
              <a:solidFill>
                <a:srgbClr val="FF0000"/>
              </a:solidFill>
            </a:endParaRPr>
          </a:p>
        </p:txBody>
      </p:sp>
      <p:sp>
        <p:nvSpPr>
          <p:cNvPr id="8" name="Leading Question"/>
          <p:cNvSpPr txBox="1"/>
          <p:nvPr/>
        </p:nvSpPr>
        <p:spPr>
          <a:xfrm>
            <a:off x="8325403" y="6562045"/>
            <a:ext cx="495328"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ADC...</a:t>
            </a:r>
          </a:p>
        </p:txBody>
      </p:sp>
      <p:sp>
        <p:nvSpPr>
          <p:cNvPr id="7" name="Rounded Rectangle 6"/>
          <p:cNvSpPr/>
          <p:nvPr/>
        </p:nvSpPr>
        <p:spPr bwMode="auto">
          <a:xfrm>
            <a:off x="3048000" y="2362200"/>
            <a:ext cx="914400" cy="310176"/>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9" name="Text Box 4"/>
          <p:cNvSpPr txBox="1">
            <a:spLocks noChangeArrowheads="1"/>
          </p:cNvSpPr>
          <p:nvPr/>
        </p:nvSpPr>
        <p:spPr bwMode="auto">
          <a:xfrm>
            <a:off x="152400" y="1060132"/>
            <a:ext cx="6705600" cy="5416868"/>
          </a:xfrm>
          <a:prstGeom prst="rect">
            <a:avLst/>
          </a:prstGeom>
          <a:noFill/>
          <a:ln w="25400" algn="ctr">
            <a:noFill/>
            <a:miter lim="800000"/>
            <a:headEnd/>
            <a:tailEnd/>
          </a:ln>
        </p:spPr>
        <p:txBody>
          <a:bodyPr wrap="square">
            <a:spAutoFit/>
          </a:bodyPr>
          <a:lstStyle/>
          <a:p>
            <a:pPr>
              <a:lnSpc>
                <a:spcPct val="60000"/>
              </a:lnSpc>
            </a:pPr>
            <a:r>
              <a:rPr lang="en-US" b="0" dirty="0">
                <a:solidFill>
                  <a:srgbClr val="000000"/>
                </a:solidFill>
              </a:rPr>
              <a:t>Introduction to </a:t>
            </a:r>
            <a:r>
              <a:rPr lang="en-US" b="0" dirty="0" smtClean="0">
                <a:solidFill>
                  <a:srgbClr val="000000"/>
                </a:solidFill>
              </a:rPr>
              <a:t>ARM</a:t>
            </a:r>
            <a:r>
              <a:rPr lang="en-US" b="0" baseline="30000" dirty="0" smtClean="0">
                <a:solidFill>
                  <a:srgbClr val="000000"/>
                </a:solidFill>
              </a:rPr>
              <a:t>®</a:t>
            </a:r>
            <a:r>
              <a:rPr lang="en-US" b="0" dirty="0" smtClean="0">
                <a:solidFill>
                  <a:srgbClr val="000000"/>
                </a:solidFill>
              </a:rPr>
              <a:t> Cortex™-M4F </a:t>
            </a:r>
            <a:r>
              <a:rPr lang="en-US" b="0" dirty="0">
                <a:solidFill>
                  <a:srgbClr val="000000"/>
                </a:solidFill>
              </a:rPr>
              <a:t>and Peripherals</a:t>
            </a:r>
          </a:p>
          <a:p>
            <a:pPr>
              <a:lnSpc>
                <a:spcPct val="60000"/>
              </a:lnSpc>
            </a:pPr>
            <a:r>
              <a:rPr lang="en-US" b="0" dirty="0">
                <a:solidFill>
                  <a:srgbClr val="000000"/>
                </a:solidFill>
              </a:rPr>
              <a:t>Code Composer Studio</a:t>
            </a:r>
          </a:p>
          <a:p>
            <a:pPr>
              <a:lnSpc>
                <a:spcPct val="60000"/>
              </a:lnSpc>
            </a:pPr>
            <a:r>
              <a:rPr lang="en-US" b="0" dirty="0">
                <a:solidFill>
                  <a:srgbClr val="000000"/>
                </a:solidFill>
              </a:rPr>
              <a:t>Introduction to </a:t>
            </a:r>
            <a:r>
              <a:rPr lang="en-US" b="0" dirty="0" smtClean="0">
                <a:solidFill>
                  <a:srgbClr val="000000"/>
                </a:solidFill>
              </a:rPr>
              <a:t>TivaWare™, Initialization </a:t>
            </a:r>
            <a:r>
              <a:rPr lang="en-US" b="0" dirty="0">
                <a:solidFill>
                  <a:srgbClr val="000000"/>
                </a:solidFill>
              </a:rPr>
              <a:t>and GPIO</a:t>
            </a:r>
          </a:p>
          <a:p>
            <a:pPr>
              <a:lnSpc>
                <a:spcPct val="60000"/>
              </a:lnSpc>
            </a:pPr>
            <a:r>
              <a:rPr lang="en-US" b="0" dirty="0" smtClean="0">
                <a:solidFill>
                  <a:srgbClr val="000000"/>
                </a:solidFill>
              </a:rPr>
              <a:t>Interrupts and the Timers</a:t>
            </a:r>
            <a:endParaRPr lang="en-US" b="0" dirty="0">
              <a:solidFill>
                <a:srgbClr val="000000"/>
              </a:solidFill>
            </a:endParaRPr>
          </a:p>
          <a:p>
            <a:pPr>
              <a:lnSpc>
                <a:spcPct val="60000"/>
              </a:lnSpc>
            </a:pPr>
            <a:r>
              <a:rPr lang="en-US" dirty="0" smtClean="0">
                <a:solidFill>
                  <a:srgbClr val="000000"/>
                </a:solidFill>
              </a:rPr>
              <a:t>ADC12</a:t>
            </a:r>
            <a:endParaRPr lang="en-US" dirty="0">
              <a:solidFill>
                <a:srgbClr val="000000"/>
              </a:solidFill>
            </a:endParaRPr>
          </a:p>
          <a:p>
            <a:pPr>
              <a:lnSpc>
                <a:spcPct val="60000"/>
              </a:lnSpc>
            </a:pPr>
            <a:r>
              <a:rPr lang="en-US" b="0" dirty="0" smtClean="0">
                <a:solidFill>
                  <a:srgbClr val="000000"/>
                </a:solidFill>
              </a:rPr>
              <a:t>Hibernation Module</a:t>
            </a:r>
          </a:p>
          <a:p>
            <a:pPr>
              <a:lnSpc>
                <a:spcPct val="60000"/>
              </a:lnSpc>
            </a:pPr>
            <a:r>
              <a:rPr lang="en-US" b="0" dirty="0" smtClean="0">
                <a:solidFill>
                  <a:srgbClr val="000000"/>
                </a:solidFill>
              </a:rPr>
              <a:t>USB</a:t>
            </a:r>
          </a:p>
          <a:p>
            <a:pPr>
              <a:lnSpc>
                <a:spcPct val="60000"/>
              </a:lnSpc>
            </a:pPr>
            <a:r>
              <a:rPr lang="en-US" b="0" dirty="0" smtClean="0">
                <a:solidFill>
                  <a:srgbClr val="000000"/>
                </a:solidFill>
              </a:rPr>
              <a:t>Memory and Security</a:t>
            </a:r>
          </a:p>
          <a:p>
            <a:pPr>
              <a:lnSpc>
                <a:spcPct val="60000"/>
              </a:lnSpc>
            </a:pPr>
            <a:r>
              <a:rPr lang="en-US" b="0" dirty="0" smtClean="0">
                <a:solidFill>
                  <a:srgbClr val="000000"/>
                </a:solidFill>
              </a:rPr>
              <a:t>Floating-Point</a:t>
            </a:r>
          </a:p>
          <a:p>
            <a:pPr>
              <a:lnSpc>
                <a:spcPct val="60000"/>
              </a:lnSpc>
            </a:pPr>
            <a:r>
              <a:rPr lang="en-US" b="0" dirty="0" err="1" smtClean="0">
                <a:solidFill>
                  <a:srgbClr val="000000"/>
                </a:solidFill>
              </a:rPr>
              <a:t>BoosterPacks</a:t>
            </a:r>
            <a:r>
              <a:rPr lang="en-US" b="0" dirty="0" smtClean="0">
                <a:solidFill>
                  <a:srgbClr val="000000"/>
                </a:solidFill>
              </a:rPr>
              <a:t> and </a:t>
            </a:r>
            <a:r>
              <a:rPr lang="en-US" b="0" dirty="0" err="1" smtClean="0">
                <a:solidFill>
                  <a:srgbClr val="000000"/>
                </a:solidFill>
              </a:rPr>
              <a:t>grLib</a:t>
            </a:r>
            <a:endParaRPr lang="en-US" b="0" dirty="0" smtClean="0">
              <a:solidFill>
                <a:srgbClr val="000000"/>
              </a:solidFill>
            </a:endParaRPr>
          </a:p>
          <a:p>
            <a:pPr>
              <a:lnSpc>
                <a:spcPct val="60000"/>
              </a:lnSpc>
            </a:pPr>
            <a:r>
              <a:rPr lang="en-US" b="0" dirty="0" smtClean="0">
                <a:solidFill>
                  <a:srgbClr val="000000"/>
                </a:solidFill>
              </a:rPr>
              <a:t>Synchronous Serial Interface</a:t>
            </a:r>
          </a:p>
          <a:p>
            <a:pPr>
              <a:lnSpc>
                <a:spcPct val="60000"/>
              </a:lnSpc>
            </a:pPr>
            <a:r>
              <a:rPr lang="en-US" b="0" dirty="0" smtClean="0">
                <a:solidFill>
                  <a:srgbClr val="000000"/>
                </a:solidFill>
              </a:rPr>
              <a:t>UART</a:t>
            </a:r>
          </a:p>
          <a:p>
            <a:pPr>
              <a:lnSpc>
                <a:spcPct val="60000"/>
              </a:lnSpc>
            </a:pPr>
            <a:r>
              <a:rPr lang="en-US" b="0" dirty="0" smtClean="0">
                <a:solidFill>
                  <a:srgbClr val="000000"/>
                </a:solidFill>
              </a:rPr>
              <a:t>µDMA</a:t>
            </a:r>
          </a:p>
          <a:p>
            <a:pPr>
              <a:lnSpc>
                <a:spcPct val="60000"/>
              </a:lnSpc>
            </a:pPr>
            <a:r>
              <a:rPr lang="en-US" b="0" dirty="0" smtClean="0">
                <a:solidFill>
                  <a:srgbClr val="000000"/>
                </a:solidFill>
              </a:rPr>
              <a:t>Sensor Hub</a:t>
            </a:r>
          </a:p>
          <a:p>
            <a:pPr>
              <a:lnSpc>
                <a:spcPct val="60000"/>
              </a:lnSpc>
            </a:pPr>
            <a:r>
              <a:rPr lang="en-US" b="0" dirty="0" smtClean="0">
                <a:solidFill>
                  <a:srgbClr val="000000"/>
                </a:solidFill>
              </a:rPr>
              <a:t>PWM</a:t>
            </a:r>
            <a:endParaRPr lang="en-US" b="0" dirty="0">
              <a:solidFill>
                <a:srgbClr val="000000"/>
              </a:solidFill>
            </a:endParaRPr>
          </a:p>
          <a:p>
            <a:endParaRPr lang="en-US" dirty="0" smtClean="0">
              <a:solidFill>
                <a:srgbClr val="000000"/>
              </a:solidFill>
            </a:endParaRPr>
          </a:p>
        </p:txBody>
      </p:sp>
      <p:pic>
        <p:nvPicPr>
          <p:cNvPr id="10"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28800"/>
            <a:ext cx="3355291" cy="40901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ounded Rectangle 115"/>
          <p:cNvSpPr/>
          <p:nvPr/>
        </p:nvSpPr>
        <p:spPr bwMode="auto">
          <a:xfrm>
            <a:off x="5105400" y="1143000"/>
            <a:ext cx="3886200" cy="4953000"/>
          </a:xfrm>
          <a:prstGeom prst="roundRect">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2292" name="Rectangle 2"/>
          <p:cNvSpPr>
            <a:spLocks noGrp="1" noChangeArrowheads="1"/>
          </p:cNvSpPr>
          <p:nvPr>
            <p:ph type="title"/>
          </p:nvPr>
        </p:nvSpPr>
        <p:spPr>
          <a:xfrm>
            <a:off x="231775" y="0"/>
            <a:ext cx="8797925" cy="814387"/>
          </a:xfrm>
        </p:spPr>
        <p:txBody>
          <a:bodyPr/>
          <a:lstStyle/>
          <a:p>
            <a:pPr eaLnBrk="1" hangingPunct="1"/>
            <a:r>
              <a:rPr lang="en-US" dirty="0" smtClean="0">
                <a:solidFill>
                  <a:srgbClr val="FF0000"/>
                </a:solidFill>
              </a:rPr>
              <a:t>Analog-to-Digital Converter</a:t>
            </a:r>
          </a:p>
        </p:txBody>
      </p:sp>
      <p:sp>
        <p:nvSpPr>
          <p:cNvPr id="12293" name="Rectangle 3"/>
          <p:cNvSpPr>
            <a:spLocks noGrp="1" noChangeArrowheads="1"/>
          </p:cNvSpPr>
          <p:nvPr>
            <p:ph idx="1"/>
          </p:nvPr>
        </p:nvSpPr>
        <p:spPr>
          <a:xfrm>
            <a:off x="333375" y="1185863"/>
            <a:ext cx="4764088" cy="3148012"/>
          </a:xfrm>
        </p:spPr>
        <p:txBody>
          <a:bodyPr/>
          <a:lstStyle/>
          <a:p>
            <a:pPr eaLnBrk="1" hangingPunct="1"/>
            <a:r>
              <a:rPr lang="en-US" sz="1600" dirty="0" err="1" smtClean="0"/>
              <a:t>Tiva</a:t>
            </a:r>
            <a:r>
              <a:rPr lang="en-US" sz="1600" dirty="0" smtClean="0"/>
              <a:t> TM4C MCUs feature two ADC modules (ADC0 and ADC1) that can be used to convert continuous analog voltages to discrete digital values</a:t>
            </a:r>
          </a:p>
          <a:p>
            <a:pPr eaLnBrk="1" hangingPunct="1"/>
            <a:r>
              <a:rPr lang="en-US" sz="1600" dirty="0" smtClean="0"/>
              <a:t>Each ADC module has 12-bit resolution</a:t>
            </a:r>
          </a:p>
          <a:p>
            <a:pPr eaLnBrk="1" hangingPunct="1"/>
            <a:r>
              <a:rPr lang="en-US" sz="1600" dirty="0" smtClean="0"/>
              <a:t>Each ADC module operates independently and can:</a:t>
            </a:r>
          </a:p>
          <a:p>
            <a:pPr lvl="1" eaLnBrk="1" hangingPunct="1">
              <a:buFont typeface="Arial" pitchFamily="34" charset="0"/>
              <a:buChar char="•"/>
            </a:pPr>
            <a:r>
              <a:rPr lang="en-US" sz="1400" dirty="0" smtClean="0"/>
              <a:t>Execute different sample sequences</a:t>
            </a:r>
          </a:p>
          <a:p>
            <a:pPr lvl="1" eaLnBrk="1" hangingPunct="1">
              <a:buFont typeface="Arial" pitchFamily="34" charset="0"/>
              <a:buChar char="•"/>
            </a:pPr>
            <a:r>
              <a:rPr lang="en-US" sz="1400" dirty="0" smtClean="0"/>
              <a:t>Sample any of the shared analog input channels</a:t>
            </a:r>
          </a:p>
          <a:p>
            <a:pPr lvl="1" eaLnBrk="1" hangingPunct="1">
              <a:buFont typeface="Arial" pitchFamily="34" charset="0"/>
              <a:buChar char="•"/>
            </a:pPr>
            <a:r>
              <a:rPr lang="en-US" sz="1400" dirty="0" smtClean="0"/>
              <a:t>Generate interrupts &amp; triggers</a:t>
            </a:r>
          </a:p>
          <a:p>
            <a:pPr lvl="1" eaLnBrk="1" hangingPunct="1"/>
            <a:endParaRPr lang="en-US" sz="1400" dirty="0" smtClean="0"/>
          </a:p>
          <a:p>
            <a:pPr eaLnBrk="1" hangingPunct="1"/>
            <a:endParaRPr lang="en-US" sz="1600" dirty="0" smtClean="0"/>
          </a:p>
          <a:p>
            <a:pPr eaLnBrk="1" hangingPunct="1"/>
            <a:endParaRPr lang="en-US" sz="1600" dirty="0" smtClean="0"/>
          </a:p>
        </p:txBody>
      </p:sp>
      <p:cxnSp>
        <p:nvCxnSpPr>
          <p:cNvPr id="69" name="Straight Connector 68"/>
          <p:cNvCxnSpPr/>
          <p:nvPr/>
        </p:nvCxnSpPr>
        <p:spPr bwMode="auto">
          <a:xfrm rot="10800000">
            <a:off x="6159500" y="1763713"/>
            <a:ext cx="446088" cy="0"/>
          </a:xfrm>
          <a:prstGeom prst="line">
            <a:avLst/>
          </a:prstGeom>
          <a:ln w="222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9" name="Isosceles Triangle 58"/>
          <p:cNvSpPr/>
          <p:nvPr/>
        </p:nvSpPr>
        <p:spPr bwMode="auto">
          <a:xfrm rot="5400000" flipV="1">
            <a:off x="6278563" y="1538288"/>
            <a:ext cx="801687" cy="465137"/>
          </a:xfrm>
          <a:prstGeom prst="triangle">
            <a:avLst>
              <a:gd name="adj" fmla="val 4911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p>
        </p:txBody>
      </p:sp>
      <p:cxnSp>
        <p:nvCxnSpPr>
          <p:cNvPr id="71" name="Straight Connector 70"/>
          <p:cNvCxnSpPr/>
          <p:nvPr/>
        </p:nvCxnSpPr>
        <p:spPr bwMode="auto">
          <a:xfrm rot="10800000">
            <a:off x="7546975" y="1758950"/>
            <a:ext cx="446088" cy="0"/>
          </a:xfrm>
          <a:prstGeom prst="line">
            <a:avLst/>
          </a:prstGeom>
          <a:ln w="222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Rectangle 112"/>
          <p:cNvSpPr/>
          <p:nvPr/>
        </p:nvSpPr>
        <p:spPr bwMode="auto">
          <a:xfrm>
            <a:off x="6911975" y="1373188"/>
            <a:ext cx="754063" cy="7985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p>
        </p:txBody>
      </p:sp>
      <p:sp>
        <p:nvSpPr>
          <p:cNvPr id="114" name="Freeform 113"/>
          <p:cNvSpPr/>
          <p:nvPr/>
        </p:nvSpPr>
        <p:spPr bwMode="auto">
          <a:xfrm>
            <a:off x="5578475" y="1671638"/>
            <a:ext cx="457200" cy="225425"/>
          </a:xfrm>
          <a:custGeom>
            <a:avLst/>
            <a:gdLst>
              <a:gd name="connsiteX0" fmla="*/ 0 w 2679700"/>
              <a:gd name="connsiteY0" fmla="*/ 1095375 h 1143000"/>
              <a:gd name="connsiteX1" fmla="*/ 876300 w 2679700"/>
              <a:gd name="connsiteY1" fmla="*/ 9525 h 1143000"/>
              <a:gd name="connsiteX2" fmla="*/ 1930400 w 2679700"/>
              <a:gd name="connsiteY2" fmla="*/ 1038225 h 1143000"/>
              <a:gd name="connsiteX3" fmla="*/ 2679700 w 2679700"/>
              <a:gd name="connsiteY3" fmla="*/ 638175 h 1143000"/>
            </a:gdLst>
            <a:ahLst/>
            <a:cxnLst>
              <a:cxn ang="0">
                <a:pos x="connsiteX0" y="connsiteY0"/>
              </a:cxn>
              <a:cxn ang="0">
                <a:pos x="connsiteX1" y="connsiteY1"/>
              </a:cxn>
              <a:cxn ang="0">
                <a:pos x="connsiteX2" y="connsiteY2"/>
              </a:cxn>
              <a:cxn ang="0">
                <a:pos x="connsiteX3" y="connsiteY3"/>
              </a:cxn>
            </a:cxnLst>
            <a:rect l="l" t="t" r="r" b="b"/>
            <a:pathLst>
              <a:path w="2679700" h="1143000">
                <a:moveTo>
                  <a:pt x="0" y="1095375"/>
                </a:moveTo>
                <a:cubicBezTo>
                  <a:pt x="277283" y="557212"/>
                  <a:pt x="554567" y="19050"/>
                  <a:pt x="876300" y="9525"/>
                </a:cubicBezTo>
                <a:cubicBezTo>
                  <a:pt x="1198033" y="0"/>
                  <a:pt x="1629833" y="933450"/>
                  <a:pt x="1930400" y="1038225"/>
                </a:cubicBezTo>
                <a:cubicBezTo>
                  <a:pt x="2230967" y="1143000"/>
                  <a:pt x="2547408" y="723900"/>
                  <a:pt x="2679700" y="638175"/>
                </a:cubicBezTo>
              </a:path>
            </a:pathLst>
          </a:custGeom>
          <a:ln w="28575">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100" dirty="0"/>
          </a:p>
        </p:txBody>
      </p:sp>
      <p:grpSp>
        <p:nvGrpSpPr>
          <p:cNvPr id="2" name="Group 140"/>
          <p:cNvGrpSpPr>
            <a:grpSpLocks/>
          </p:cNvGrpSpPr>
          <p:nvPr/>
        </p:nvGrpSpPr>
        <p:grpSpPr bwMode="auto">
          <a:xfrm>
            <a:off x="8013700" y="1587500"/>
            <a:ext cx="512763" cy="249238"/>
            <a:chOff x="5803902" y="4398170"/>
            <a:chExt cx="2858389" cy="1235870"/>
          </a:xfrm>
        </p:grpSpPr>
        <p:cxnSp>
          <p:nvCxnSpPr>
            <p:cNvPr id="142" name="Straight Connector 141"/>
            <p:cNvCxnSpPr/>
            <p:nvPr/>
          </p:nvCxnSpPr>
          <p:spPr bwMode="auto">
            <a:xfrm rot="5400000" flipV="1">
              <a:off x="6532420" y="4535930"/>
              <a:ext cx="259766"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 name="Group 121"/>
            <p:cNvGrpSpPr>
              <a:grpSpLocks/>
            </p:cNvGrpSpPr>
            <p:nvPr/>
          </p:nvGrpSpPr>
          <p:grpSpPr bwMode="auto">
            <a:xfrm>
              <a:off x="5803902" y="4398170"/>
              <a:ext cx="2858389" cy="1235870"/>
              <a:chOff x="5803902" y="4398170"/>
              <a:chExt cx="2858389" cy="1235870"/>
            </a:xfrm>
          </p:grpSpPr>
          <p:cxnSp>
            <p:nvCxnSpPr>
              <p:cNvPr id="144" name="Straight Connector 143"/>
              <p:cNvCxnSpPr/>
              <p:nvPr/>
            </p:nvCxnSpPr>
            <p:spPr bwMode="auto">
              <a:xfrm rot="16200000" flipH="1">
                <a:off x="5826832" y="5373780"/>
                <a:ext cx="511667" cy="8847"/>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auto">
              <a:xfrm flipV="1">
                <a:off x="5803902" y="5618296"/>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bwMode="auto">
              <a:xfrm flipV="1">
                <a:off x="6095938" y="5138116"/>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bwMode="auto">
              <a:xfrm flipV="1">
                <a:off x="6379122" y="4650067"/>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bwMode="auto">
              <a:xfrm flipV="1">
                <a:off x="6671152" y="4413914"/>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bwMode="auto">
              <a:xfrm flipV="1">
                <a:off x="6954336" y="4413914"/>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bwMode="auto">
              <a:xfrm flipV="1">
                <a:off x="7237520" y="4894094"/>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bwMode="auto">
              <a:xfrm flipV="1">
                <a:off x="7520704" y="5138116"/>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bwMode="auto">
              <a:xfrm flipV="1">
                <a:off x="7812740" y="5397887"/>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bwMode="auto">
              <a:xfrm flipV="1">
                <a:off x="8095923" y="5397887"/>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bwMode="auto">
              <a:xfrm flipV="1">
                <a:off x="8379107" y="5138116"/>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bwMode="auto">
              <a:xfrm rot="16200000" flipH="1">
                <a:off x="6972839" y="4654004"/>
                <a:ext cx="511667"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bwMode="auto">
              <a:xfrm rot="16200000" flipH="1">
                <a:off x="6119351" y="4894094"/>
                <a:ext cx="519537"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bwMode="auto">
              <a:xfrm rot="5400000" flipV="1">
                <a:off x="7374102" y="5016105"/>
                <a:ext cx="275509"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bwMode="auto">
              <a:xfrm rot="5400000" flipV="1">
                <a:off x="7667111" y="5268002"/>
                <a:ext cx="291258"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bwMode="auto">
              <a:xfrm rot="5400000" flipV="1">
                <a:off x="8224626" y="5268002"/>
                <a:ext cx="291258"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2302" name="TextBox 60"/>
          <p:cNvSpPr txBox="1">
            <a:spLocks noChangeArrowheads="1"/>
          </p:cNvSpPr>
          <p:nvPr/>
        </p:nvSpPr>
        <p:spPr bwMode="auto">
          <a:xfrm>
            <a:off x="6816725" y="1635125"/>
            <a:ext cx="604838" cy="261938"/>
          </a:xfrm>
          <a:prstGeom prst="rect">
            <a:avLst/>
          </a:prstGeom>
          <a:solidFill>
            <a:schemeClr val="accent4"/>
          </a:solidFill>
          <a:ln w="9525">
            <a:noFill/>
            <a:miter lim="800000"/>
            <a:headEnd/>
            <a:tailEnd/>
          </a:ln>
        </p:spPr>
        <p:txBody>
          <a:bodyPr>
            <a:spAutoFit/>
          </a:bodyPr>
          <a:lstStyle/>
          <a:p>
            <a:pPr algn="ctr"/>
            <a:r>
              <a:rPr lang="en-US" sz="1100"/>
              <a:t>ADC</a:t>
            </a:r>
          </a:p>
        </p:txBody>
      </p:sp>
      <p:sp>
        <p:nvSpPr>
          <p:cNvPr id="12303" name="TextBox 60"/>
          <p:cNvSpPr txBox="1">
            <a:spLocks noChangeArrowheads="1"/>
          </p:cNvSpPr>
          <p:nvPr/>
        </p:nvSpPr>
        <p:spPr bwMode="auto">
          <a:xfrm>
            <a:off x="6016625" y="1819275"/>
            <a:ext cx="604838" cy="261938"/>
          </a:xfrm>
          <a:prstGeom prst="rect">
            <a:avLst/>
          </a:prstGeom>
          <a:noFill/>
          <a:ln w="9525">
            <a:noFill/>
            <a:miter lim="800000"/>
            <a:headEnd/>
            <a:tailEnd/>
          </a:ln>
        </p:spPr>
        <p:txBody>
          <a:bodyPr>
            <a:spAutoFit/>
          </a:bodyPr>
          <a:lstStyle/>
          <a:p>
            <a:pPr algn="ctr"/>
            <a:r>
              <a:rPr lang="en-US" sz="1100"/>
              <a:t>V</a:t>
            </a:r>
            <a:r>
              <a:rPr lang="en-US" sz="1100" baseline="-25000"/>
              <a:t>IN</a:t>
            </a:r>
            <a:endParaRPr lang="en-US" sz="1100"/>
          </a:p>
        </p:txBody>
      </p:sp>
      <p:sp>
        <p:nvSpPr>
          <p:cNvPr id="12304" name="TextBox 60"/>
          <p:cNvSpPr txBox="1">
            <a:spLocks noChangeArrowheads="1"/>
          </p:cNvSpPr>
          <p:nvPr/>
        </p:nvSpPr>
        <p:spPr bwMode="auto">
          <a:xfrm>
            <a:off x="7586663" y="1819275"/>
            <a:ext cx="733425" cy="261938"/>
          </a:xfrm>
          <a:prstGeom prst="rect">
            <a:avLst/>
          </a:prstGeom>
          <a:noFill/>
          <a:ln w="9525">
            <a:noFill/>
            <a:miter lim="800000"/>
            <a:headEnd/>
            <a:tailEnd/>
          </a:ln>
        </p:spPr>
        <p:txBody>
          <a:bodyPr>
            <a:spAutoFit/>
          </a:bodyPr>
          <a:lstStyle/>
          <a:p>
            <a:pPr algn="ctr"/>
            <a:r>
              <a:rPr lang="en-US" sz="1100"/>
              <a:t>V</a:t>
            </a:r>
            <a:r>
              <a:rPr lang="en-US" sz="1100" baseline="-25000"/>
              <a:t>OUT</a:t>
            </a:r>
            <a:endParaRPr lang="en-US" sz="1100"/>
          </a:p>
        </p:txBody>
      </p:sp>
      <p:cxnSp>
        <p:nvCxnSpPr>
          <p:cNvPr id="92" name="Straight Connector 91"/>
          <p:cNvCxnSpPr/>
          <p:nvPr/>
        </p:nvCxnSpPr>
        <p:spPr bwMode="auto">
          <a:xfrm>
            <a:off x="1220788" y="4549775"/>
            <a:ext cx="1096962" cy="0"/>
          </a:xfrm>
          <a:prstGeom prst="line">
            <a:avLst/>
          </a:prstGeom>
          <a:ln w="19050">
            <a:solidFill>
              <a:schemeClr val="bg1">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bwMode="auto">
          <a:xfrm>
            <a:off x="1676400" y="5368925"/>
            <a:ext cx="639763" cy="0"/>
          </a:xfrm>
          <a:prstGeom prst="line">
            <a:avLst/>
          </a:prstGeom>
          <a:ln w="19050">
            <a:solidFill>
              <a:schemeClr val="bg1">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bwMode="auto">
          <a:xfrm>
            <a:off x="1954213" y="4864100"/>
            <a:ext cx="366712" cy="0"/>
          </a:xfrm>
          <a:prstGeom prst="line">
            <a:avLst/>
          </a:prstGeom>
          <a:ln w="19050">
            <a:solidFill>
              <a:schemeClr val="bg1">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bwMode="auto">
          <a:xfrm>
            <a:off x="1225550" y="5692775"/>
            <a:ext cx="1096963" cy="0"/>
          </a:xfrm>
          <a:prstGeom prst="line">
            <a:avLst/>
          </a:prstGeom>
          <a:ln w="19050">
            <a:solidFill>
              <a:schemeClr val="bg1">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auto">
          <a:xfrm rot="5400000">
            <a:off x="1539875" y="5272088"/>
            <a:ext cx="831850" cy="0"/>
          </a:xfrm>
          <a:prstGeom prst="line">
            <a:avLst/>
          </a:prstGeom>
          <a:ln w="19050">
            <a:solidFill>
              <a:schemeClr val="bg1">
                <a:lumMod val="50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auto">
          <a:xfrm rot="5400000">
            <a:off x="1276350" y="4959351"/>
            <a:ext cx="822325" cy="0"/>
          </a:xfrm>
          <a:prstGeom prst="line">
            <a:avLst/>
          </a:prstGeom>
          <a:ln w="19050">
            <a:solidFill>
              <a:schemeClr val="bg1">
                <a:lumMod val="50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bwMode="auto">
          <a:xfrm>
            <a:off x="3097213" y="4721225"/>
            <a:ext cx="731837" cy="0"/>
          </a:xfrm>
          <a:prstGeom prst="line">
            <a:avLst/>
          </a:prstGeom>
          <a:ln w="19050">
            <a:solidFill>
              <a:schemeClr val="bg1">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bwMode="auto">
          <a:xfrm>
            <a:off x="3097213" y="5545138"/>
            <a:ext cx="731837" cy="0"/>
          </a:xfrm>
          <a:prstGeom prst="line">
            <a:avLst/>
          </a:prstGeom>
          <a:ln w="19050">
            <a:solidFill>
              <a:schemeClr val="bg1">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378" name="TextBox 60"/>
          <p:cNvSpPr txBox="1">
            <a:spLocks noChangeArrowheads="1"/>
          </p:cNvSpPr>
          <p:nvPr/>
        </p:nvSpPr>
        <p:spPr bwMode="auto">
          <a:xfrm>
            <a:off x="457200" y="4414838"/>
            <a:ext cx="887413" cy="461962"/>
          </a:xfrm>
          <a:prstGeom prst="rect">
            <a:avLst/>
          </a:prstGeom>
          <a:noFill/>
          <a:ln w="9525">
            <a:noFill/>
            <a:miter lim="800000"/>
            <a:headEnd/>
            <a:tailEnd/>
          </a:ln>
        </p:spPr>
        <p:txBody>
          <a:bodyPr>
            <a:spAutoFit/>
          </a:bodyPr>
          <a:lstStyle/>
          <a:p>
            <a:r>
              <a:rPr lang="en-US" sz="1200" b="1" dirty="0"/>
              <a:t>Input Channels</a:t>
            </a:r>
          </a:p>
        </p:txBody>
      </p:sp>
      <p:sp>
        <p:nvSpPr>
          <p:cNvPr id="12379" name="TextBox 60"/>
          <p:cNvSpPr txBox="1">
            <a:spLocks noChangeArrowheads="1"/>
          </p:cNvSpPr>
          <p:nvPr/>
        </p:nvSpPr>
        <p:spPr bwMode="auto">
          <a:xfrm>
            <a:off x="304800" y="5591175"/>
            <a:ext cx="979488" cy="276225"/>
          </a:xfrm>
          <a:prstGeom prst="rect">
            <a:avLst/>
          </a:prstGeom>
          <a:noFill/>
          <a:ln w="9525">
            <a:noFill/>
            <a:miter lim="800000"/>
            <a:headEnd/>
            <a:tailEnd/>
          </a:ln>
        </p:spPr>
        <p:txBody>
          <a:bodyPr>
            <a:spAutoFit/>
          </a:bodyPr>
          <a:lstStyle/>
          <a:p>
            <a:r>
              <a:rPr lang="en-US" sz="1200" b="1" dirty="0"/>
              <a:t>Triggers</a:t>
            </a:r>
          </a:p>
        </p:txBody>
      </p:sp>
      <p:sp>
        <p:nvSpPr>
          <p:cNvPr id="12380" name="TextBox 60"/>
          <p:cNvSpPr txBox="1">
            <a:spLocks noChangeArrowheads="1"/>
          </p:cNvSpPr>
          <p:nvPr/>
        </p:nvSpPr>
        <p:spPr bwMode="auto">
          <a:xfrm>
            <a:off x="3603625" y="4467225"/>
            <a:ext cx="979488" cy="461962"/>
          </a:xfrm>
          <a:prstGeom prst="rect">
            <a:avLst/>
          </a:prstGeom>
          <a:noFill/>
          <a:ln w="9525">
            <a:noFill/>
            <a:miter lim="800000"/>
            <a:headEnd/>
            <a:tailEnd/>
          </a:ln>
        </p:spPr>
        <p:txBody>
          <a:bodyPr>
            <a:spAutoFit/>
          </a:bodyPr>
          <a:lstStyle/>
          <a:p>
            <a:pPr algn="r"/>
            <a:r>
              <a:rPr lang="en-US" sz="1200" b="1" dirty="0"/>
              <a:t>Interrupts/ Triggers</a:t>
            </a:r>
          </a:p>
        </p:txBody>
      </p:sp>
      <p:sp>
        <p:nvSpPr>
          <p:cNvPr id="12381" name="TextBox 60"/>
          <p:cNvSpPr txBox="1">
            <a:spLocks noChangeArrowheads="1"/>
          </p:cNvSpPr>
          <p:nvPr/>
        </p:nvSpPr>
        <p:spPr bwMode="auto">
          <a:xfrm>
            <a:off x="3603625" y="5300662"/>
            <a:ext cx="979488" cy="461963"/>
          </a:xfrm>
          <a:prstGeom prst="rect">
            <a:avLst/>
          </a:prstGeom>
          <a:noFill/>
          <a:ln w="9525">
            <a:noFill/>
            <a:miter lim="800000"/>
            <a:headEnd/>
            <a:tailEnd/>
          </a:ln>
        </p:spPr>
        <p:txBody>
          <a:bodyPr>
            <a:spAutoFit/>
          </a:bodyPr>
          <a:lstStyle/>
          <a:p>
            <a:pPr algn="r"/>
            <a:r>
              <a:rPr lang="en-US" sz="1200" b="1"/>
              <a:t>Interrupts/ Triggers</a:t>
            </a:r>
          </a:p>
        </p:txBody>
      </p:sp>
      <p:sp>
        <p:nvSpPr>
          <p:cNvPr id="120" name="Oval 119"/>
          <p:cNvSpPr/>
          <p:nvPr/>
        </p:nvSpPr>
        <p:spPr bwMode="auto">
          <a:xfrm>
            <a:off x="1649413" y="4511675"/>
            <a:ext cx="71437" cy="66675"/>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1" name="Oval 120"/>
          <p:cNvSpPr/>
          <p:nvPr/>
        </p:nvSpPr>
        <p:spPr bwMode="auto">
          <a:xfrm>
            <a:off x="1920875" y="5656263"/>
            <a:ext cx="71438" cy="66675"/>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22" name="Straight Connector 121"/>
          <p:cNvCxnSpPr/>
          <p:nvPr/>
        </p:nvCxnSpPr>
        <p:spPr bwMode="auto">
          <a:xfrm rot="5400000">
            <a:off x="1432719" y="4509294"/>
            <a:ext cx="109538" cy="63500"/>
          </a:xfrm>
          <a:prstGeom prst="line">
            <a:avLst/>
          </a:prstGeom>
          <a:ln w="19050">
            <a:solidFill>
              <a:schemeClr val="bg1">
                <a:lumMod val="50000"/>
              </a:schemeClr>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12385" name="TextBox 60"/>
          <p:cNvSpPr txBox="1">
            <a:spLocks noChangeArrowheads="1"/>
          </p:cNvSpPr>
          <p:nvPr/>
        </p:nvSpPr>
        <p:spPr bwMode="auto">
          <a:xfrm>
            <a:off x="1333500" y="4267200"/>
            <a:ext cx="385763" cy="240066"/>
          </a:xfrm>
          <a:prstGeom prst="rect">
            <a:avLst/>
          </a:prstGeom>
          <a:noFill/>
          <a:ln w="9525">
            <a:noFill/>
            <a:miter lim="800000"/>
            <a:headEnd/>
            <a:tailEnd/>
          </a:ln>
        </p:spPr>
        <p:txBody>
          <a:bodyPr>
            <a:spAutoFit/>
          </a:bodyPr>
          <a:lstStyle/>
          <a:p>
            <a:r>
              <a:rPr lang="en-US" sz="1200" dirty="0" smtClean="0"/>
              <a:t>12</a:t>
            </a:r>
            <a:endParaRPr lang="en-US" sz="1200" b="1" dirty="0"/>
          </a:p>
        </p:txBody>
      </p:sp>
      <p:cxnSp>
        <p:nvCxnSpPr>
          <p:cNvPr id="25" name="Straight Connector 24"/>
          <p:cNvCxnSpPr/>
          <p:nvPr/>
        </p:nvCxnSpPr>
        <p:spPr bwMode="auto">
          <a:xfrm rot="5400000">
            <a:off x="5061743" y="3421857"/>
            <a:ext cx="1484313" cy="0"/>
          </a:xfrm>
          <a:prstGeom prst="line">
            <a:avLst/>
          </a:prstGeom>
          <a:ln w="15875">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a:off x="5657850" y="4006850"/>
            <a:ext cx="3205163" cy="0"/>
          </a:xfrm>
          <a:prstGeom prst="line">
            <a:avLst/>
          </a:prstGeom>
          <a:ln w="158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rot="5400000">
            <a:off x="5064919" y="5042694"/>
            <a:ext cx="1484312" cy="0"/>
          </a:xfrm>
          <a:prstGeom prst="line">
            <a:avLst/>
          </a:prstGeom>
          <a:ln w="15875">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a:off x="5661025" y="5627688"/>
            <a:ext cx="3205163" cy="0"/>
          </a:xfrm>
          <a:prstGeom prst="line">
            <a:avLst/>
          </a:prstGeom>
          <a:ln w="158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auto">
          <a:xfrm>
            <a:off x="5661025" y="5395913"/>
            <a:ext cx="3205163" cy="0"/>
          </a:xfrm>
          <a:prstGeom prst="line">
            <a:avLst/>
          </a:prstGeom>
          <a:ln w="3175">
            <a:solidFill>
              <a:schemeClr val="bg1">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rot="5400000">
            <a:off x="4535487" y="4221163"/>
            <a:ext cx="3108325" cy="0"/>
          </a:xfrm>
          <a:prstGeom prst="line">
            <a:avLst/>
          </a:prstGeom>
          <a:ln w="3175">
            <a:solidFill>
              <a:schemeClr val="bg1">
                <a:lumMod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2312" name="TextBox 60"/>
          <p:cNvSpPr txBox="1">
            <a:spLocks noChangeArrowheads="1"/>
          </p:cNvSpPr>
          <p:nvPr/>
        </p:nvSpPr>
        <p:spPr bwMode="auto">
          <a:xfrm rot="-5400000">
            <a:off x="5033169" y="3075782"/>
            <a:ext cx="604837" cy="260350"/>
          </a:xfrm>
          <a:prstGeom prst="rect">
            <a:avLst/>
          </a:prstGeom>
          <a:noFill/>
          <a:ln w="9525">
            <a:noFill/>
            <a:miter lim="800000"/>
            <a:headEnd/>
            <a:tailEnd/>
          </a:ln>
        </p:spPr>
        <p:txBody>
          <a:bodyPr>
            <a:spAutoFit/>
          </a:bodyPr>
          <a:lstStyle/>
          <a:p>
            <a:pPr algn="ctr"/>
            <a:r>
              <a:rPr lang="en-US" sz="1100" i="1"/>
              <a:t>V</a:t>
            </a:r>
            <a:r>
              <a:rPr lang="en-US" sz="1100" i="1" baseline="-25000"/>
              <a:t>IN</a:t>
            </a:r>
            <a:endParaRPr lang="en-US" sz="1100" i="1"/>
          </a:p>
        </p:txBody>
      </p:sp>
      <p:sp>
        <p:nvSpPr>
          <p:cNvPr id="12313" name="TextBox 61"/>
          <p:cNvSpPr txBox="1">
            <a:spLocks noChangeArrowheads="1"/>
          </p:cNvSpPr>
          <p:nvPr/>
        </p:nvSpPr>
        <p:spPr bwMode="auto">
          <a:xfrm rot="-5400000">
            <a:off x="4934744" y="4760119"/>
            <a:ext cx="733425" cy="261937"/>
          </a:xfrm>
          <a:prstGeom prst="rect">
            <a:avLst/>
          </a:prstGeom>
          <a:noFill/>
          <a:ln w="9525">
            <a:noFill/>
            <a:miter lim="800000"/>
            <a:headEnd/>
            <a:tailEnd/>
          </a:ln>
        </p:spPr>
        <p:txBody>
          <a:bodyPr>
            <a:spAutoFit/>
          </a:bodyPr>
          <a:lstStyle/>
          <a:p>
            <a:pPr algn="ctr"/>
            <a:r>
              <a:rPr lang="en-US" sz="1100" i="1"/>
              <a:t>V</a:t>
            </a:r>
            <a:r>
              <a:rPr lang="en-US" sz="1100" i="1" baseline="-25000"/>
              <a:t>OUT</a:t>
            </a:r>
            <a:endParaRPr lang="en-US" sz="1100" i="1"/>
          </a:p>
        </p:txBody>
      </p:sp>
      <p:sp>
        <p:nvSpPr>
          <p:cNvPr id="12314" name="TextBox 65"/>
          <p:cNvSpPr txBox="1">
            <a:spLocks noChangeArrowheads="1"/>
          </p:cNvSpPr>
          <p:nvPr/>
        </p:nvSpPr>
        <p:spPr bwMode="auto">
          <a:xfrm>
            <a:off x="5095875" y="5507038"/>
            <a:ext cx="644525" cy="261937"/>
          </a:xfrm>
          <a:prstGeom prst="rect">
            <a:avLst/>
          </a:prstGeom>
          <a:noFill/>
          <a:ln w="9525">
            <a:noFill/>
            <a:miter lim="800000"/>
            <a:headEnd/>
            <a:tailEnd/>
          </a:ln>
        </p:spPr>
        <p:txBody>
          <a:bodyPr>
            <a:spAutoFit/>
          </a:bodyPr>
          <a:lstStyle/>
          <a:p>
            <a:pPr algn="r"/>
            <a:r>
              <a:rPr lang="en-US" sz="1100"/>
              <a:t>000</a:t>
            </a:r>
          </a:p>
        </p:txBody>
      </p:sp>
      <p:sp>
        <p:nvSpPr>
          <p:cNvPr id="61" name="Freeform 60"/>
          <p:cNvSpPr/>
          <p:nvPr/>
        </p:nvSpPr>
        <p:spPr bwMode="auto">
          <a:xfrm>
            <a:off x="5918200" y="2752725"/>
            <a:ext cx="2679700" cy="1143000"/>
          </a:xfrm>
          <a:custGeom>
            <a:avLst/>
            <a:gdLst>
              <a:gd name="connsiteX0" fmla="*/ 0 w 2679700"/>
              <a:gd name="connsiteY0" fmla="*/ 1095375 h 1143000"/>
              <a:gd name="connsiteX1" fmla="*/ 876300 w 2679700"/>
              <a:gd name="connsiteY1" fmla="*/ 9525 h 1143000"/>
              <a:gd name="connsiteX2" fmla="*/ 1930400 w 2679700"/>
              <a:gd name="connsiteY2" fmla="*/ 1038225 h 1143000"/>
              <a:gd name="connsiteX3" fmla="*/ 2679700 w 2679700"/>
              <a:gd name="connsiteY3" fmla="*/ 638175 h 1143000"/>
            </a:gdLst>
            <a:ahLst/>
            <a:cxnLst>
              <a:cxn ang="0">
                <a:pos x="connsiteX0" y="connsiteY0"/>
              </a:cxn>
              <a:cxn ang="0">
                <a:pos x="connsiteX1" y="connsiteY1"/>
              </a:cxn>
              <a:cxn ang="0">
                <a:pos x="connsiteX2" y="connsiteY2"/>
              </a:cxn>
              <a:cxn ang="0">
                <a:pos x="connsiteX3" y="connsiteY3"/>
              </a:cxn>
            </a:cxnLst>
            <a:rect l="l" t="t" r="r" b="b"/>
            <a:pathLst>
              <a:path w="2679700" h="1143000">
                <a:moveTo>
                  <a:pt x="0" y="1095375"/>
                </a:moveTo>
                <a:cubicBezTo>
                  <a:pt x="277283" y="557212"/>
                  <a:pt x="554567" y="19050"/>
                  <a:pt x="876300" y="9525"/>
                </a:cubicBezTo>
                <a:cubicBezTo>
                  <a:pt x="1198033" y="0"/>
                  <a:pt x="1629833" y="933450"/>
                  <a:pt x="1930400" y="1038225"/>
                </a:cubicBezTo>
                <a:cubicBezTo>
                  <a:pt x="2230967" y="1143000"/>
                  <a:pt x="2547408" y="723900"/>
                  <a:pt x="2679700" y="638175"/>
                </a:cubicBezTo>
              </a:path>
            </a:pathLst>
          </a:custGeom>
          <a:ln w="28575">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100" dirty="0"/>
          </a:p>
        </p:txBody>
      </p:sp>
      <p:cxnSp>
        <p:nvCxnSpPr>
          <p:cNvPr id="62" name="Straight Connector 61"/>
          <p:cNvCxnSpPr/>
          <p:nvPr/>
        </p:nvCxnSpPr>
        <p:spPr bwMode="auto">
          <a:xfrm rot="5400000">
            <a:off x="4824412" y="4221163"/>
            <a:ext cx="3108325" cy="0"/>
          </a:xfrm>
          <a:prstGeom prst="line">
            <a:avLst/>
          </a:prstGeom>
          <a:ln w="3175">
            <a:solidFill>
              <a:schemeClr val="bg1">
                <a:lumMod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bwMode="auto">
          <a:xfrm rot="5400000">
            <a:off x="5110162" y="4221163"/>
            <a:ext cx="3108325" cy="0"/>
          </a:xfrm>
          <a:prstGeom prst="line">
            <a:avLst/>
          </a:prstGeom>
          <a:ln w="3175">
            <a:solidFill>
              <a:schemeClr val="bg1">
                <a:lumMod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bwMode="auto">
          <a:xfrm rot="5400000">
            <a:off x="5399087" y="4221163"/>
            <a:ext cx="3108325" cy="0"/>
          </a:xfrm>
          <a:prstGeom prst="line">
            <a:avLst/>
          </a:prstGeom>
          <a:ln w="3175">
            <a:solidFill>
              <a:schemeClr val="bg1">
                <a:lumMod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bwMode="auto">
          <a:xfrm rot="5400000">
            <a:off x="5683250" y="4221163"/>
            <a:ext cx="3108325" cy="0"/>
          </a:xfrm>
          <a:prstGeom prst="line">
            <a:avLst/>
          </a:prstGeom>
          <a:ln w="3175">
            <a:solidFill>
              <a:schemeClr val="bg1">
                <a:lumMod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bwMode="auto">
          <a:xfrm rot="5400000">
            <a:off x="5969000" y="4221163"/>
            <a:ext cx="3108325" cy="0"/>
          </a:xfrm>
          <a:prstGeom prst="line">
            <a:avLst/>
          </a:prstGeom>
          <a:ln w="3175">
            <a:solidFill>
              <a:schemeClr val="bg1">
                <a:lumMod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bwMode="auto">
          <a:xfrm rot="5400000">
            <a:off x="6254750" y="4221163"/>
            <a:ext cx="3108325" cy="0"/>
          </a:xfrm>
          <a:prstGeom prst="line">
            <a:avLst/>
          </a:prstGeom>
          <a:ln w="3175">
            <a:solidFill>
              <a:schemeClr val="bg1">
                <a:lumMod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bwMode="auto">
          <a:xfrm rot="5400000">
            <a:off x="6538912" y="4221163"/>
            <a:ext cx="3108325" cy="0"/>
          </a:xfrm>
          <a:prstGeom prst="line">
            <a:avLst/>
          </a:prstGeom>
          <a:ln w="3175">
            <a:solidFill>
              <a:schemeClr val="bg1">
                <a:lumMod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bwMode="auto">
          <a:xfrm rot="5400000">
            <a:off x="6823075" y="4221163"/>
            <a:ext cx="3108325" cy="0"/>
          </a:xfrm>
          <a:prstGeom prst="line">
            <a:avLst/>
          </a:prstGeom>
          <a:ln w="3175">
            <a:solidFill>
              <a:schemeClr val="bg1">
                <a:lumMod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bwMode="auto">
          <a:xfrm>
            <a:off x="5661025" y="5138738"/>
            <a:ext cx="3205163" cy="0"/>
          </a:xfrm>
          <a:prstGeom prst="line">
            <a:avLst/>
          </a:prstGeom>
          <a:ln w="3175">
            <a:solidFill>
              <a:schemeClr val="bg1">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bwMode="auto">
          <a:xfrm>
            <a:off x="5661025" y="4900613"/>
            <a:ext cx="3205163" cy="0"/>
          </a:xfrm>
          <a:prstGeom prst="line">
            <a:avLst/>
          </a:prstGeom>
          <a:ln w="3175">
            <a:solidFill>
              <a:schemeClr val="bg1">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bwMode="auto">
          <a:xfrm>
            <a:off x="5661025" y="4657725"/>
            <a:ext cx="3205163" cy="0"/>
          </a:xfrm>
          <a:prstGeom prst="line">
            <a:avLst/>
          </a:prstGeom>
          <a:ln w="3175">
            <a:solidFill>
              <a:schemeClr val="bg1">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bwMode="auto">
          <a:xfrm>
            <a:off x="5661025" y="4419600"/>
            <a:ext cx="3205163" cy="0"/>
          </a:xfrm>
          <a:prstGeom prst="line">
            <a:avLst/>
          </a:prstGeom>
          <a:ln w="3175">
            <a:solidFill>
              <a:schemeClr val="bg1">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bwMode="auto">
          <a:xfrm rot="5400000">
            <a:off x="7105650" y="4211638"/>
            <a:ext cx="3108325" cy="0"/>
          </a:xfrm>
          <a:prstGeom prst="line">
            <a:avLst/>
          </a:prstGeom>
          <a:ln w="3175">
            <a:solidFill>
              <a:schemeClr val="bg1">
                <a:lumMod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5" name="Group 139"/>
          <p:cNvGrpSpPr>
            <a:grpSpLocks/>
          </p:cNvGrpSpPr>
          <p:nvPr/>
        </p:nvGrpSpPr>
        <p:grpSpPr bwMode="auto">
          <a:xfrm>
            <a:off x="5803900" y="4397375"/>
            <a:ext cx="2859088" cy="1236663"/>
            <a:chOff x="5803902" y="4398170"/>
            <a:chExt cx="2858389" cy="1235870"/>
          </a:xfrm>
        </p:grpSpPr>
        <p:cxnSp>
          <p:nvCxnSpPr>
            <p:cNvPr id="102" name="Straight Connector 101"/>
            <p:cNvCxnSpPr/>
            <p:nvPr/>
          </p:nvCxnSpPr>
          <p:spPr bwMode="auto">
            <a:xfrm rot="5400000" flipV="1">
              <a:off x="6531646" y="4535401"/>
              <a:ext cx="264942"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 name="Group 121"/>
            <p:cNvGrpSpPr>
              <a:grpSpLocks/>
            </p:cNvGrpSpPr>
            <p:nvPr/>
          </p:nvGrpSpPr>
          <p:grpSpPr bwMode="auto">
            <a:xfrm>
              <a:off x="5803902" y="4398170"/>
              <a:ext cx="2858389" cy="1235870"/>
              <a:chOff x="5803902" y="4398170"/>
              <a:chExt cx="2858389" cy="1235870"/>
            </a:xfrm>
          </p:grpSpPr>
          <p:cxnSp>
            <p:nvCxnSpPr>
              <p:cNvPr id="44" name="Straight Connector 43"/>
              <p:cNvCxnSpPr/>
              <p:nvPr/>
            </p:nvCxnSpPr>
            <p:spPr bwMode="auto">
              <a:xfrm rot="16200000" flipH="1">
                <a:off x="5828604" y="5377822"/>
                <a:ext cx="509261" cy="3174"/>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auto">
              <a:xfrm flipV="1">
                <a:off x="5803902" y="5619761"/>
                <a:ext cx="28409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bwMode="auto">
              <a:xfrm flipV="1">
                <a:off x="6092756" y="5137471"/>
                <a:ext cx="28409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bwMode="auto">
              <a:xfrm flipV="1">
                <a:off x="6381611" y="4652007"/>
                <a:ext cx="28409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bwMode="auto">
              <a:xfrm flipV="1">
                <a:off x="6667291" y="4417208"/>
                <a:ext cx="28409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bwMode="auto">
              <a:xfrm flipV="1">
                <a:off x="6952971" y="4417208"/>
                <a:ext cx="28409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bwMode="auto">
              <a:xfrm flipV="1">
                <a:off x="7238651" y="4893152"/>
                <a:ext cx="28409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bwMode="auto">
              <a:xfrm flipV="1">
                <a:off x="7524331" y="5140644"/>
                <a:ext cx="28409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bwMode="auto">
              <a:xfrm flipV="1">
                <a:off x="7810011" y="5400827"/>
                <a:ext cx="28409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bwMode="auto">
              <a:xfrm flipV="1">
                <a:off x="8095692" y="5400827"/>
                <a:ext cx="28409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bwMode="auto">
              <a:xfrm flipV="1">
                <a:off x="8378197" y="5135885"/>
                <a:ext cx="28409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bwMode="auto">
              <a:xfrm rot="16200000" flipH="1">
                <a:off x="6976085" y="4651213"/>
                <a:ext cx="509261" cy="3174"/>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bwMode="auto">
              <a:xfrm rot="16200000" flipH="1">
                <a:off x="6118254" y="4893152"/>
                <a:ext cx="520366" cy="3174"/>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auto">
              <a:xfrm rot="5400000" flipV="1">
                <a:off x="7377578" y="5017691"/>
                <a:ext cx="274462"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bwMode="auto">
              <a:xfrm rot="5400000" flipV="1">
                <a:off x="7664055" y="5270735"/>
                <a:ext cx="291913"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auto">
              <a:xfrm rot="5400000" flipV="1">
                <a:off x="8227480" y="5267562"/>
                <a:ext cx="291913"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2330" name="TextBox 65"/>
          <p:cNvSpPr txBox="1">
            <a:spLocks noChangeArrowheads="1"/>
          </p:cNvSpPr>
          <p:nvPr/>
        </p:nvSpPr>
        <p:spPr bwMode="auto">
          <a:xfrm>
            <a:off x="5095875" y="5273675"/>
            <a:ext cx="644525" cy="261938"/>
          </a:xfrm>
          <a:prstGeom prst="rect">
            <a:avLst/>
          </a:prstGeom>
          <a:noFill/>
          <a:ln w="9525">
            <a:noFill/>
            <a:miter lim="800000"/>
            <a:headEnd/>
            <a:tailEnd/>
          </a:ln>
        </p:spPr>
        <p:txBody>
          <a:bodyPr>
            <a:spAutoFit/>
          </a:bodyPr>
          <a:lstStyle/>
          <a:p>
            <a:pPr algn="r"/>
            <a:r>
              <a:rPr lang="en-US" sz="1100"/>
              <a:t>001</a:t>
            </a:r>
          </a:p>
        </p:txBody>
      </p:sp>
      <p:sp>
        <p:nvSpPr>
          <p:cNvPr id="12331" name="TextBox 65"/>
          <p:cNvSpPr txBox="1">
            <a:spLocks noChangeArrowheads="1"/>
          </p:cNvSpPr>
          <p:nvPr/>
        </p:nvSpPr>
        <p:spPr bwMode="auto">
          <a:xfrm>
            <a:off x="5264150" y="4773613"/>
            <a:ext cx="476250" cy="261937"/>
          </a:xfrm>
          <a:prstGeom prst="rect">
            <a:avLst/>
          </a:prstGeom>
          <a:noFill/>
          <a:ln w="9525">
            <a:noFill/>
            <a:miter lim="800000"/>
            <a:headEnd/>
            <a:tailEnd/>
          </a:ln>
        </p:spPr>
        <p:txBody>
          <a:bodyPr>
            <a:spAutoFit/>
          </a:bodyPr>
          <a:lstStyle/>
          <a:p>
            <a:pPr algn="r"/>
            <a:r>
              <a:rPr lang="en-US" sz="1100"/>
              <a:t>011</a:t>
            </a:r>
          </a:p>
        </p:txBody>
      </p:sp>
      <p:sp>
        <p:nvSpPr>
          <p:cNvPr id="12332" name="TextBox 65"/>
          <p:cNvSpPr txBox="1">
            <a:spLocks noChangeArrowheads="1"/>
          </p:cNvSpPr>
          <p:nvPr/>
        </p:nvSpPr>
        <p:spPr bwMode="auto">
          <a:xfrm>
            <a:off x="5095875" y="5008563"/>
            <a:ext cx="644525" cy="261937"/>
          </a:xfrm>
          <a:prstGeom prst="rect">
            <a:avLst/>
          </a:prstGeom>
          <a:noFill/>
          <a:ln w="9525">
            <a:noFill/>
            <a:miter lim="800000"/>
            <a:headEnd/>
            <a:tailEnd/>
          </a:ln>
        </p:spPr>
        <p:txBody>
          <a:bodyPr>
            <a:spAutoFit/>
          </a:bodyPr>
          <a:lstStyle/>
          <a:p>
            <a:pPr algn="r"/>
            <a:r>
              <a:rPr lang="en-US" sz="1100"/>
              <a:t>010</a:t>
            </a:r>
          </a:p>
        </p:txBody>
      </p:sp>
      <p:sp>
        <p:nvSpPr>
          <p:cNvPr id="12333" name="TextBox 65"/>
          <p:cNvSpPr txBox="1">
            <a:spLocks noChangeArrowheads="1"/>
          </p:cNvSpPr>
          <p:nvPr/>
        </p:nvSpPr>
        <p:spPr bwMode="auto">
          <a:xfrm>
            <a:off x="5095875" y="4535488"/>
            <a:ext cx="644525" cy="261937"/>
          </a:xfrm>
          <a:prstGeom prst="rect">
            <a:avLst/>
          </a:prstGeom>
          <a:noFill/>
          <a:ln w="9525">
            <a:noFill/>
            <a:miter lim="800000"/>
            <a:headEnd/>
            <a:tailEnd/>
          </a:ln>
        </p:spPr>
        <p:txBody>
          <a:bodyPr>
            <a:spAutoFit/>
          </a:bodyPr>
          <a:lstStyle/>
          <a:p>
            <a:pPr algn="r"/>
            <a:r>
              <a:rPr lang="en-US" sz="1100"/>
              <a:t>100</a:t>
            </a:r>
          </a:p>
        </p:txBody>
      </p:sp>
      <p:sp>
        <p:nvSpPr>
          <p:cNvPr id="12334" name="TextBox 65"/>
          <p:cNvSpPr txBox="1">
            <a:spLocks noChangeArrowheads="1"/>
          </p:cNvSpPr>
          <p:nvPr/>
        </p:nvSpPr>
        <p:spPr bwMode="auto">
          <a:xfrm>
            <a:off x="5095875" y="4292600"/>
            <a:ext cx="644525" cy="261938"/>
          </a:xfrm>
          <a:prstGeom prst="rect">
            <a:avLst/>
          </a:prstGeom>
          <a:noFill/>
          <a:ln w="9525">
            <a:noFill/>
            <a:miter lim="800000"/>
            <a:headEnd/>
            <a:tailEnd/>
          </a:ln>
        </p:spPr>
        <p:txBody>
          <a:bodyPr>
            <a:spAutoFit/>
          </a:bodyPr>
          <a:lstStyle/>
          <a:p>
            <a:pPr algn="r"/>
            <a:r>
              <a:rPr lang="en-US" sz="1100"/>
              <a:t>101</a:t>
            </a:r>
          </a:p>
        </p:txBody>
      </p:sp>
      <p:sp>
        <p:nvSpPr>
          <p:cNvPr id="12335" name="TextBox 60"/>
          <p:cNvSpPr txBox="1">
            <a:spLocks noChangeArrowheads="1"/>
          </p:cNvSpPr>
          <p:nvPr/>
        </p:nvSpPr>
        <p:spPr bwMode="auto">
          <a:xfrm>
            <a:off x="8539163" y="3959225"/>
            <a:ext cx="604837" cy="261938"/>
          </a:xfrm>
          <a:prstGeom prst="rect">
            <a:avLst/>
          </a:prstGeom>
          <a:noFill/>
          <a:ln w="9525">
            <a:noFill/>
            <a:miter lim="800000"/>
            <a:headEnd/>
            <a:tailEnd/>
          </a:ln>
        </p:spPr>
        <p:txBody>
          <a:bodyPr>
            <a:spAutoFit/>
          </a:bodyPr>
          <a:lstStyle/>
          <a:p>
            <a:pPr algn="ctr"/>
            <a:r>
              <a:rPr lang="en-US" sz="1100" i="1"/>
              <a:t>t</a:t>
            </a:r>
          </a:p>
        </p:txBody>
      </p:sp>
      <p:sp>
        <p:nvSpPr>
          <p:cNvPr id="12336" name="TextBox 60"/>
          <p:cNvSpPr txBox="1">
            <a:spLocks noChangeArrowheads="1"/>
          </p:cNvSpPr>
          <p:nvPr/>
        </p:nvSpPr>
        <p:spPr bwMode="auto">
          <a:xfrm>
            <a:off x="8539163" y="5605463"/>
            <a:ext cx="604837" cy="260350"/>
          </a:xfrm>
          <a:prstGeom prst="rect">
            <a:avLst/>
          </a:prstGeom>
          <a:noFill/>
          <a:ln w="9525">
            <a:noFill/>
            <a:miter lim="800000"/>
            <a:headEnd/>
            <a:tailEnd/>
          </a:ln>
        </p:spPr>
        <p:txBody>
          <a:bodyPr>
            <a:spAutoFit/>
          </a:bodyPr>
          <a:lstStyle/>
          <a:p>
            <a:pPr algn="ctr"/>
            <a:r>
              <a:rPr lang="en-US" sz="1100" i="1"/>
              <a:t>t</a:t>
            </a:r>
          </a:p>
        </p:txBody>
      </p:sp>
      <p:sp>
        <p:nvSpPr>
          <p:cNvPr id="127" name="Oval 126"/>
          <p:cNvSpPr/>
          <p:nvPr/>
        </p:nvSpPr>
        <p:spPr bwMode="auto">
          <a:xfrm flipH="1">
            <a:off x="6064250" y="3498850"/>
            <a:ext cx="46038" cy="46038"/>
          </a:xfrm>
          <a:prstGeom prst="ellipse">
            <a:avLst/>
          </a:prstGeom>
          <a:solidFill>
            <a:schemeClr val="tx2"/>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p>
        </p:txBody>
      </p:sp>
      <p:sp>
        <p:nvSpPr>
          <p:cNvPr id="128" name="Oval 127"/>
          <p:cNvSpPr/>
          <p:nvPr/>
        </p:nvSpPr>
        <p:spPr bwMode="auto">
          <a:xfrm flipH="1">
            <a:off x="6359525" y="3022600"/>
            <a:ext cx="46038" cy="46038"/>
          </a:xfrm>
          <a:prstGeom prst="ellipse">
            <a:avLst/>
          </a:prstGeom>
          <a:solidFill>
            <a:schemeClr val="tx2"/>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p>
        </p:txBody>
      </p:sp>
      <p:sp>
        <p:nvSpPr>
          <p:cNvPr id="129" name="Oval 128"/>
          <p:cNvSpPr/>
          <p:nvPr/>
        </p:nvSpPr>
        <p:spPr bwMode="auto">
          <a:xfrm flipH="1">
            <a:off x="6648450" y="2770188"/>
            <a:ext cx="44450" cy="46037"/>
          </a:xfrm>
          <a:prstGeom prst="ellipse">
            <a:avLst/>
          </a:prstGeom>
          <a:solidFill>
            <a:schemeClr val="tx2"/>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p>
        </p:txBody>
      </p:sp>
      <p:sp>
        <p:nvSpPr>
          <p:cNvPr id="130" name="Oval 129"/>
          <p:cNvSpPr/>
          <p:nvPr/>
        </p:nvSpPr>
        <p:spPr bwMode="auto">
          <a:xfrm flipH="1">
            <a:off x="6924675" y="2792413"/>
            <a:ext cx="44450" cy="46037"/>
          </a:xfrm>
          <a:prstGeom prst="ellipse">
            <a:avLst/>
          </a:prstGeom>
          <a:solidFill>
            <a:schemeClr val="tx2"/>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p>
        </p:txBody>
      </p:sp>
      <p:sp>
        <p:nvSpPr>
          <p:cNvPr id="131" name="Oval 130"/>
          <p:cNvSpPr/>
          <p:nvPr/>
        </p:nvSpPr>
        <p:spPr bwMode="auto">
          <a:xfrm flipH="1">
            <a:off x="7212013" y="3092450"/>
            <a:ext cx="46037" cy="46038"/>
          </a:xfrm>
          <a:prstGeom prst="ellipse">
            <a:avLst/>
          </a:prstGeom>
          <a:solidFill>
            <a:schemeClr val="tx2"/>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p>
        </p:txBody>
      </p:sp>
      <p:sp>
        <p:nvSpPr>
          <p:cNvPr id="132" name="Oval 131"/>
          <p:cNvSpPr/>
          <p:nvPr/>
        </p:nvSpPr>
        <p:spPr bwMode="auto">
          <a:xfrm flipH="1">
            <a:off x="7497763" y="3468688"/>
            <a:ext cx="46037" cy="46037"/>
          </a:xfrm>
          <a:prstGeom prst="ellipse">
            <a:avLst/>
          </a:prstGeom>
          <a:solidFill>
            <a:schemeClr val="tx2"/>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p>
        </p:txBody>
      </p:sp>
      <p:sp>
        <p:nvSpPr>
          <p:cNvPr id="133" name="Oval 132"/>
          <p:cNvSpPr/>
          <p:nvPr/>
        </p:nvSpPr>
        <p:spPr bwMode="auto">
          <a:xfrm flipH="1">
            <a:off x="7786688" y="3754438"/>
            <a:ext cx="44450" cy="46037"/>
          </a:xfrm>
          <a:prstGeom prst="ellipse">
            <a:avLst/>
          </a:prstGeom>
          <a:solidFill>
            <a:schemeClr val="tx2"/>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p>
        </p:txBody>
      </p:sp>
      <p:sp>
        <p:nvSpPr>
          <p:cNvPr id="134" name="Oval 133"/>
          <p:cNvSpPr/>
          <p:nvPr/>
        </p:nvSpPr>
        <p:spPr bwMode="auto">
          <a:xfrm flipH="1">
            <a:off x="8069263" y="3749675"/>
            <a:ext cx="46037" cy="46038"/>
          </a:xfrm>
          <a:prstGeom prst="ellipse">
            <a:avLst/>
          </a:prstGeom>
          <a:solidFill>
            <a:schemeClr val="tx2"/>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p>
        </p:txBody>
      </p:sp>
      <p:sp>
        <p:nvSpPr>
          <p:cNvPr id="135" name="Oval 134"/>
          <p:cNvSpPr/>
          <p:nvPr/>
        </p:nvSpPr>
        <p:spPr bwMode="auto">
          <a:xfrm flipH="1">
            <a:off x="8355013" y="3560763"/>
            <a:ext cx="46037" cy="46037"/>
          </a:xfrm>
          <a:prstGeom prst="ellipse">
            <a:avLst/>
          </a:prstGeom>
          <a:solidFill>
            <a:schemeClr val="tx2"/>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p>
        </p:txBody>
      </p:sp>
      <p:sp>
        <p:nvSpPr>
          <p:cNvPr id="174" name="Rectangle 173"/>
          <p:cNvSpPr/>
          <p:nvPr/>
        </p:nvSpPr>
        <p:spPr bwMode="auto">
          <a:xfrm>
            <a:off x="2317750" y="5245100"/>
            <a:ext cx="971550" cy="590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369" name="TextBox 60"/>
          <p:cNvSpPr txBox="1">
            <a:spLocks noChangeArrowheads="1"/>
          </p:cNvSpPr>
          <p:nvPr/>
        </p:nvSpPr>
        <p:spPr bwMode="auto">
          <a:xfrm>
            <a:off x="2486025" y="5384800"/>
            <a:ext cx="604838" cy="277812"/>
          </a:xfrm>
          <a:prstGeom prst="rect">
            <a:avLst/>
          </a:prstGeom>
          <a:noFill/>
          <a:ln w="9525">
            <a:noFill/>
            <a:miter lim="800000"/>
            <a:headEnd/>
            <a:tailEnd/>
          </a:ln>
        </p:spPr>
        <p:txBody>
          <a:bodyPr>
            <a:spAutoFit/>
          </a:bodyPr>
          <a:lstStyle/>
          <a:p>
            <a:pPr algn="ctr"/>
            <a:r>
              <a:rPr lang="en-US" sz="1200" b="1"/>
              <a:t>ADC1</a:t>
            </a:r>
          </a:p>
        </p:txBody>
      </p:sp>
      <p:sp>
        <p:nvSpPr>
          <p:cNvPr id="169" name="Rectangle 168"/>
          <p:cNvSpPr/>
          <p:nvPr/>
        </p:nvSpPr>
        <p:spPr bwMode="auto">
          <a:xfrm>
            <a:off x="2317750" y="4425950"/>
            <a:ext cx="971550" cy="5905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367" name="TextBox 60"/>
          <p:cNvSpPr txBox="1">
            <a:spLocks noChangeArrowheads="1"/>
          </p:cNvSpPr>
          <p:nvPr/>
        </p:nvSpPr>
        <p:spPr bwMode="auto">
          <a:xfrm>
            <a:off x="2486025" y="4565650"/>
            <a:ext cx="604838" cy="277812"/>
          </a:xfrm>
          <a:prstGeom prst="rect">
            <a:avLst/>
          </a:prstGeom>
          <a:noFill/>
          <a:ln w="9525">
            <a:noFill/>
            <a:miter lim="800000"/>
            <a:headEnd/>
            <a:tailEnd/>
          </a:ln>
        </p:spPr>
        <p:txBody>
          <a:bodyPr>
            <a:spAutoFit/>
          </a:bodyPr>
          <a:lstStyle/>
          <a:p>
            <a:pPr algn="ctr"/>
            <a:r>
              <a:rPr lang="en-US" sz="1200" b="1"/>
              <a:t>ADC0</a:t>
            </a:r>
          </a:p>
        </p:txBody>
      </p:sp>
      <p:sp>
        <p:nvSpPr>
          <p:cNvPr id="117" name="Leading Question"/>
          <p:cNvSpPr txBox="1"/>
          <p:nvPr/>
        </p:nvSpPr>
        <p:spPr>
          <a:xfrm>
            <a:off x="8019230" y="6562045"/>
            <a:ext cx="801501"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Features...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bwMode="auto">
          <a:xfrm>
            <a:off x="457200" y="1143000"/>
            <a:ext cx="8229600" cy="39624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4338" name="Title 1"/>
          <p:cNvSpPr>
            <a:spLocks noGrp="1"/>
          </p:cNvSpPr>
          <p:nvPr>
            <p:ph type="title"/>
          </p:nvPr>
        </p:nvSpPr>
        <p:spPr/>
        <p:txBody>
          <a:bodyPr/>
          <a:lstStyle/>
          <a:p>
            <a:r>
              <a:rPr lang="en-US" dirty="0" smtClean="0">
                <a:solidFill>
                  <a:srgbClr val="FF0000"/>
                </a:solidFill>
              </a:rPr>
              <a:t>TM4C123GH6PM ADC Features</a:t>
            </a:r>
          </a:p>
        </p:txBody>
      </p:sp>
      <p:sp>
        <p:nvSpPr>
          <p:cNvPr id="9" name="Rectangle 3"/>
          <p:cNvSpPr txBox="1">
            <a:spLocks noChangeArrowheads="1"/>
          </p:cNvSpPr>
          <p:nvPr/>
        </p:nvSpPr>
        <p:spPr bwMode="auto">
          <a:xfrm>
            <a:off x="533400" y="1295400"/>
            <a:ext cx="4191000" cy="3316287"/>
          </a:xfrm>
          <a:prstGeom prst="rect">
            <a:avLst/>
          </a:prstGeom>
          <a:noFill/>
          <a:ln w="9525" algn="ctr">
            <a:noFill/>
            <a:miter lim="800000"/>
            <a:headEnd/>
            <a:tailEnd/>
          </a:ln>
        </p:spPr>
        <p:txBody>
          <a:bodyPr/>
          <a:lstStyle/>
          <a:p>
            <a:pPr marL="227013" indent="-227013" algn="l">
              <a:spcBef>
                <a:spcPct val="65000"/>
              </a:spcBef>
              <a:buClr>
                <a:schemeClr val="tx2"/>
              </a:buClr>
              <a:buSzPct val="75000"/>
              <a:buFont typeface="Wingdings" pitchFamily="2" charset="2"/>
              <a:buChar char="u"/>
              <a:defRPr/>
            </a:pPr>
            <a:r>
              <a:rPr lang="en-US" sz="1600" kern="0" dirty="0" smtClean="0">
                <a:latin typeface="+mn-lt"/>
              </a:rPr>
              <a:t>Two 12-bit 1MSPS ADCs</a:t>
            </a:r>
            <a:endParaRPr lang="en-US" sz="1600" kern="0" dirty="0">
              <a:latin typeface="+mn-lt"/>
            </a:endParaRPr>
          </a:p>
          <a:p>
            <a:pPr marL="227013" indent="-227013" algn="l">
              <a:spcBef>
                <a:spcPct val="65000"/>
              </a:spcBef>
              <a:buClr>
                <a:schemeClr val="tx2"/>
              </a:buClr>
              <a:buSzPct val="75000"/>
              <a:buFont typeface="Wingdings" pitchFamily="2" charset="2"/>
              <a:buChar char="u"/>
              <a:defRPr/>
            </a:pPr>
            <a:r>
              <a:rPr lang="en-US" sz="1600" kern="0" dirty="0" smtClean="0">
                <a:latin typeface="+mn-lt"/>
              </a:rPr>
              <a:t>12 </a:t>
            </a:r>
            <a:r>
              <a:rPr lang="en-US" sz="1600" kern="0" dirty="0">
                <a:latin typeface="+mn-lt"/>
              </a:rPr>
              <a:t>shared analog input channels</a:t>
            </a:r>
          </a:p>
          <a:p>
            <a:pPr marL="227013" indent="-227013" algn="l">
              <a:spcBef>
                <a:spcPct val="65000"/>
              </a:spcBef>
              <a:buClr>
                <a:schemeClr val="tx2"/>
              </a:buClr>
              <a:buSzPct val="75000"/>
              <a:buFont typeface="Wingdings" pitchFamily="2" charset="2"/>
              <a:buChar char="u"/>
              <a:defRPr/>
            </a:pPr>
            <a:r>
              <a:rPr lang="en-US" sz="1600" kern="0" dirty="0">
                <a:latin typeface="+mn-lt"/>
              </a:rPr>
              <a:t>Single ended &amp; differential input configurations</a:t>
            </a:r>
          </a:p>
          <a:p>
            <a:pPr marL="227013" indent="-227013" algn="l">
              <a:spcBef>
                <a:spcPct val="65000"/>
              </a:spcBef>
              <a:buClr>
                <a:schemeClr val="tx2"/>
              </a:buClr>
              <a:buSzPct val="75000"/>
              <a:buFont typeface="Wingdings" pitchFamily="2" charset="2"/>
              <a:buChar char="u"/>
              <a:defRPr/>
            </a:pPr>
            <a:r>
              <a:rPr lang="en-US" sz="1600" kern="0" dirty="0">
                <a:latin typeface="+mn-lt"/>
              </a:rPr>
              <a:t>On-chip </a:t>
            </a:r>
            <a:r>
              <a:rPr lang="en-US" sz="1600" kern="0" dirty="0" smtClean="0">
                <a:latin typeface="+mn-lt"/>
              </a:rPr>
              <a:t>temperature </a:t>
            </a:r>
            <a:r>
              <a:rPr lang="en-US" sz="1600" kern="0" dirty="0">
                <a:latin typeface="+mn-lt"/>
              </a:rPr>
              <a:t>sensor</a:t>
            </a:r>
          </a:p>
          <a:p>
            <a:pPr marL="227013" indent="-227013" algn="l">
              <a:spcBef>
                <a:spcPct val="65000"/>
              </a:spcBef>
              <a:buClr>
                <a:schemeClr val="tx2"/>
              </a:buClr>
              <a:buSzPct val="75000"/>
              <a:buFont typeface="Wingdings" pitchFamily="2" charset="2"/>
              <a:buChar char="u"/>
              <a:defRPr/>
            </a:pPr>
            <a:r>
              <a:rPr lang="en-US" sz="1600" kern="0" dirty="0">
                <a:latin typeface="+mn-lt"/>
              </a:rPr>
              <a:t>Maximum sample rate of one million samples/second (1MSPS). </a:t>
            </a:r>
          </a:p>
          <a:p>
            <a:pPr marL="227013" indent="-227013" algn="l">
              <a:spcBef>
                <a:spcPct val="65000"/>
              </a:spcBef>
              <a:buClr>
                <a:schemeClr val="tx2"/>
              </a:buClr>
              <a:buSzPct val="75000"/>
              <a:buFont typeface="Wingdings" pitchFamily="2" charset="2"/>
              <a:buChar char="u"/>
              <a:defRPr/>
            </a:pPr>
            <a:r>
              <a:rPr lang="en-US" sz="1600" kern="0" dirty="0" smtClean="0"/>
              <a:t>Fixed references (VDDA/GNDA) due to pin-count limitations</a:t>
            </a:r>
            <a:endParaRPr lang="en-US" sz="1600" kern="0" dirty="0"/>
          </a:p>
          <a:p>
            <a:pPr marL="227013" indent="-227013" algn="l">
              <a:spcBef>
                <a:spcPct val="65000"/>
              </a:spcBef>
              <a:buClr>
                <a:schemeClr val="tx2"/>
              </a:buClr>
              <a:buSzPct val="75000"/>
              <a:buFont typeface="Wingdings" pitchFamily="2" charset="2"/>
              <a:buChar char="u"/>
              <a:defRPr/>
            </a:pPr>
            <a:r>
              <a:rPr lang="en-US" sz="1600" kern="0" dirty="0">
                <a:latin typeface="+mn-lt"/>
              </a:rPr>
              <a:t>4 programmable sample conversion sequencers </a:t>
            </a:r>
            <a:r>
              <a:rPr lang="en-US" sz="1600" kern="0" dirty="0" smtClean="0">
                <a:latin typeface="+mn-lt"/>
              </a:rPr>
              <a:t>per ADC</a:t>
            </a:r>
          </a:p>
          <a:p>
            <a:pPr marL="227013" indent="-227013" algn="l">
              <a:spcBef>
                <a:spcPct val="65000"/>
              </a:spcBef>
              <a:buClr>
                <a:schemeClr val="tx2"/>
              </a:buClr>
              <a:buSzPct val="75000"/>
              <a:buFont typeface="Wingdings" pitchFamily="2" charset="2"/>
              <a:buChar char="u"/>
              <a:defRPr/>
            </a:pPr>
            <a:r>
              <a:rPr lang="en-US" sz="1600" kern="0" dirty="0" smtClean="0"/>
              <a:t>Separate analog power &amp; ground pins</a:t>
            </a:r>
          </a:p>
          <a:p>
            <a:pPr marL="227013" indent="-227013" algn="l">
              <a:spcBef>
                <a:spcPct val="65000"/>
              </a:spcBef>
              <a:buClr>
                <a:schemeClr val="tx2"/>
              </a:buClr>
              <a:buSzPct val="75000"/>
              <a:buFont typeface="Wingdings" pitchFamily="2" charset="2"/>
              <a:buChar char="u"/>
              <a:defRPr/>
            </a:pPr>
            <a:endParaRPr lang="en-US" sz="1600" kern="0" dirty="0">
              <a:latin typeface="+mn-lt"/>
            </a:endParaRPr>
          </a:p>
          <a:p>
            <a:pPr marL="227013" indent="-227013">
              <a:spcBef>
                <a:spcPct val="65000"/>
              </a:spcBef>
              <a:buFontTx/>
              <a:buChar char="•"/>
              <a:defRPr/>
            </a:pPr>
            <a:endParaRPr lang="en-US" sz="1600" kern="0" dirty="0">
              <a:latin typeface="+mn-lt"/>
            </a:endParaRPr>
          </a:p>
          <a:p>
            <a:pPr marL="227013" indent="-227013">
              <a:spcBef>
                <a:spcPct val="65000"/>
              </a:spcBef>
              <a:buFontTx/>
              <a:buChar char="•"/>
              <a:defRPr/>
            </a:pPr>
            <a:endParaRPr lang="en-US" sz="1600" kern="0" dirty="0"/>
          </a:p>
        </p:txBody>
      </p:sp>
      <p:sp>
        <p:nvSpPr>
          <p:cNvPr id="12" name="Rectangle 3"/>
          <p:cNvSpPr txBox="1">
            <a:spLocks noChangeArrowheads="1"/>
          </p:cNvSpPr>
          <p:nvPr/>
        </p:nvSpPr>
        <p:spPr bwMode="auto">
          <a:xfrm>
            <a:off x="4714875" y="1295400"/>
            <a:ext cx="4105275" cy="3233737"/>
          </a:xfrm>
          <a:prstGeom prst="rect">
            <a:avLst/>
          </a:prstGeom>
          <a:noFill/>
          <a:ln w="9525" algn="ctr">
            <a:noFill/>
            <a:miter lim="800000"/>
            <a:headEnd/>
            <a:tailEnd/>
          </a:ln>
        </p:spPr>
        <p:txBody>
          <a:bodyPr/>
          <a:lstStyle/>
          <a:p>
            <a:pPr marL="227013" indent="-227013" algn="l">
              <a:spcBef>
                <a:spcPct val="65000"/>
              </a:spcBef>
              <a:buClr>
                <a:schemeClr val="tx2"/>
              </a:buClr>
              <a:buSzPct val="75000"/>
              <a:buFont typeface="Wingdings" pitchFamily="2" charset="2"/>
              <a:buChar char="u"/>
              <a:defRPr/>
            </a:pPr>
            <a:r>
              <a:rPr lang="en-US" sz="1600" kern="0" dirty="0">
                <a:latin typeface="Arial" pitchFamily="34" charset="0"/>
              </a:rPr>
              <a:t>Flexible trigger control</a:t>
            </a:r>
          </a:p>
          <a:p>
            <a:pPr marL="574675" lvl="1" indent="-233363" algn="l">
              <a:spcBef>
                <a:spcPct val="20000"/>
              </a:spcBef>
              <a:buClr>
                <a:schemeClr val="tx2"/>
              </a:buClr>
              <a:buSzPct val="75000"/>
              <a:buFont typeface="Arial" pitchFamily="34" charset="0"/>
              <a:buChar char="•"/>
              <a:defRPr/>
            </a:pPr>
            <a:r>
              <a:rPr lang="en-US" sz="1400" kern="0" dirty="0">
                <a:latin typeface="Arial" pitchFamily="34" charset="0"/>
              </a:rPr>
              <a:t>Controller/ software</a:t>
            </a:r>
          </a:p>
          <a:p>
            <a:pPr marL="574675" lvl="1" indent="-233363" algn="l">
              <a:spcBef>
                <a:spcPct val="20000"/>
              </a:spcBef>
              <a:buClr>
                <a:schemeClr val="tx2"/>
              </a:buClr>
              <a:buSzPct val="75000"/>
              <a:buFont typeface="Arial" pitchFamily="34" charset="0"/>
              <a:buChar char="•"/>
              <a:defRPr/>
            </a:pPr>
            <a:r>
              <a:rPr lang="en-US" sz="1400" kern="0" dirty="0">
                <a:latin typeface="Arial" pitchFamily="34" charset="0"/>
              </a:rPr>
              <a:t>Timers</a:t>
            </a:r>
          </a:p>
          <a:p>
            <a:pPr marL="574675" lvl="1" indent="-233363" algn="l">
              <a:spcBef>
                <a:spcPct val="20000"/>
              </a:spcBef>
              <a:buClr>
                <a:schemeClr val="tx2"/>
              </a:buClr>
              <a:buSzPct val="75000"/>
              <a:buFont typeface="Arial" pitchFamily="34" charset="0"/>
              <a:buChar char="•"/>
              <a:defRPr/>
            </a:pPr>
            <a:r>
              <a:rPr lang="en-US" sz="1400" kern="0" dirty="0">
                <a:latin typeface="Arial" pitchFamily="34" charset="0"/>
              </a:rPr>
              <a:t>Analog </a:t>
            </a:r>
            <a:r>
              <a:rPr lang="en-US" sz="1400" kern="0" dirty="0" smtClean="0">
                <a:latin typeface="Arial" pitchFamily="34" charset="0"/>
              </a:rPr>
              <a:t>comparators</a:t>
            </a:r>
            <a:endParaRPr lang="en-US" sz="1400" kern="0" dirty="0">
              <a:latin typeface="Arial" pitchFamily="34" charset="0"/>
            </a:endParaRPr>
          </a:p>
          <a:p>
            <a:pPr marL="574675" lvl="1" indent="-233363" algn="l">
              <a:spcBef>
                <a:spcPct val="20000"/>
              </a:spcBef>
              <a:buClr>
                <a:schemeClr val="tx2"/>
              </a:buClr>
              <a:buSzPct val="75000"/>
              <a:buFont typeface="Arial" pitchFamily="34" charset="0"/>
              <a:buChar char="•"/>
              <a:defRPr/>
            </a:pPr>
            <a:r>
              <a:rPr lang="en-US" sz="1400" kern="0" dirty="0">
                <a:latin typeface="Arial" pitchFamily="34" charset="0"/>
              </a:rPr>
              <a:t>GPIO</a:t>
            </a:r>
          </a:p>
          <a:p>
            <a:pPr marL="227013" indent="-227013" algn="l">
              <a:spcBef>
                <a:spcPct val="65000"/>
              </a:spcBef>
              <a:buClr>
                <a:schemeClr val="tx2"/>
              </a:buClr>
              <a:buSzPct val="75000"/>
              <a:buFont typeface="Wingdings" pitchFamily="2" charset="2"/>
              <a:buChar char="u"/>
              <a:defRPr/>
            </a:pPr>
            <a:r>
              <a:rPr lang="en-US" sz="1600" kern="0" dirty="0" smtClean="0">
                <a:latin typeface="+mn-lt"/>
              </a:rPr>
              <a:t>2x to 64x hardware averaging</a:t>
            </a:r>
            <a:endParaRPr lang="en-US" sz="1600" kern="0" dirty="0">
              <a:latin typeface="+mn-lt"/>
            </a:endParaRPr>
          </a:p>
          <a:p>
            <a:pPr marL="227013" indent="-227013" algn="l">
              <a:spcBef>
                <a:spcPct val="65000"/>
              </a:spcBef>
              <a:buClr>
                <a:schemeClr val="tx2"/>
              </a:buClr>
              <a:buSzPct val="75000"/>
              <a:buFont typeface="Wingdings" pitchFamily="2" charset="2"/>
              <a:buChar char="u"/>
              <a:defRPr/>
            </a:pPr>
            <a:r>
              <a:rPr lang="en-US" sz="1600" kern="0" dirty="0">
                <a:latin typeface="+mn-lt"/>
              </a:rPr>
              <a:t>8 Digital </a:t>
            </a:r>
            <a:r>
              <a:rPr lang="en-US" sz="1600" kern="0" dirty="0" smtClean="0">
                <a:latin typeface="+mn-lt"/>
              </a:rPr>
              <a:t>comparators / </a:t>
            </a:r>
            <a:r>
              <a:rPr lang="en-US" sz="1600" kern="0" dirty="0">
                <a:latin typeface="+mn-lt"/>
              </a:rPr>
              <a:t>per </a:t>
            </a:r>
            <a:r>
              <a:rPr lang="en-US" sz="1600" kern="0" dirty="0" smtClean="0">
                <a:latin typeface="+mn-lt"/>
              </a:rPr>
              <a:t>ADC</a:t>
            </a:r>
          </a:p>
          <a:p>
            <a:pPr marL="227013" indent="-227013" algn="l">
              <a:spcBef>
                <a:spcPct val="65000"/>
              </a:spcBef>
              <a:buClr>
                <a:schemeClr val="tx2"/>
              </a:buClr>
              <a:buSzPct val="75000"/>
              <a:buFont typeface="Wingdings" pitchFamily="2" charset="2"/>
              <a:buChar char="u"/>
              <a:defRPr/>
            </a:pPr>
            <a:r>
              <a:rPr lang="en-US" sz="1600" kern="0" dirty="0" smtClean="0">
                <a:latin typeface="+mn-lt"/>
              </a:rPr>
              <a:t>2 Analog comparators</a:t>
            </a:r>
            <a:endParaRPr lang="en-US" sz="1600" kern="0" dirty="0">
              <a:latin typeface="+mn-lt"/>
            </a:endParaRPr>
          </a:p>
          <a:p>
            <a:pPr marL="227013" indent="-227013" algn="l">
              <a:spcBef>
                <a:spcPct val="65000"/>
              </a:spcBef>
              <a:buClr>
                <a:schemeClr val="tx2"/>
              </a:buClr>
              <a:buSzPct val="75000"/>
              <a:buFont typeface="Wingdings" pitchFamily="2" charset="2"/>
              <a:buChar char="u"/>
              <a:defRPr/>
            </a:pPr>
            <a:r>
              <a:rPr lang="en-US" sz="1600" kern="0" dirty="0" smtClean="0"/>
              <a:t>Optional </a:t>
            </a:r>
            <a:r>
              <a:rPr lang="en-US" sz="1600" kern="0" dirty="0"/>
              <a:t>phase shift in sample </a:t>
            </a:r>
            <a:r>
              <a:rPr lang="en-US" sz="1600" kern="0" dirty="0" smtClean="0"/>
              <a:t>time,</a:t>
            </a:r>
            <a:br>
              <a:rPr lang="en-US" sz="1600" kern="0" dirty="0" smtClean="0"/>
            </a:br>
            <a:r>
              <a:rPr lang="en-US" sz="1600" kern="0" dirty="0" smtClean="0"/>
              <a:t>between ADC modules … </a:t>
            </a:r>
            <a:r>
              <a:rPr lang="en-US" sz="1600" kern="0" dirty="0"/>
              <a:t>programmable from 22.5</a:t>
            </a:r>
            <a:r>
              <a:rPr lang="en-US" sz="1600" kern="0" dirty="0">
                <a:latin typeface="Arial" pitchFamily="34" charset="0"/>
              </a:rPr>
              <a:t> °</a:t>
            </a:r>
            <a:r>
              <a:rPr lang="en-US" sz="1600" kern="0" dirty="0"/>
              <a:t> to 337.5</a:t>
            </a:r>
            <a:r>
              <a:rPr lang="en-US" sz="1600" kern="0" dirty="0" smtClean="0"/>
              <a:t>°</a:t>
            </a:r>
          </a:p>
        </p:txBody>
      </p:sp>
      <p:cxnSp>
        <p:nvCxnSpPr>
          <p:cNvPr id="13" name="Straight Connector 12"/>
          <p:cNvCxnSpPr/>
          <p:nvPr/>
        </p:nvCxnSpPr>
        <p:spPr bwMode="auto">
          <a:xfrm rot="10800000">
            <a:off x="3590925" y="5764213"/>
            <a:ext cx="446088" cy="0"/>
          </a:xfrm>
          <a:prstGeom prst="line">
            <a:avLst/>
          </a:prstGeom>
          <a:ln w="222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Isosceles Triangle 13"/>
          <p:cNvSpPr/>
          <p:nvPr/>
        </p:nvSpPr>
        <p:spPr bwMode="auto">
          <a:xfrm rot="5400000" flipV="1">
            <a:off x="3709988" y="5538788"/>
            <a:ext cx="801687" cy="465137"/>
          </a:xfrm>
          <a:prstGeom prst="triangle">
            <a:avLst>
              <a:gd name="adj" fmla="val 4911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p>
        </p:txBody>
      </p:sp>
      <p:cxnSp>
        <p:nvCxnSpPr>
          <p:cNvPr id="15" name="Straight Connector 14"/>
          <p:cNvCxnSpPr/>
          <p:nvPr/>
        </p:nvCxnSpPr>
        <p:spPr bwMode="auto">
          <a:xfrm rot="10800000">
            <a:off x="4978400" y="5759450"/>
            <a:ext cx="446088" cy="0"/>
          </a:xfrm>
          <a:prstGeom prst="line">
            <a:avLst/>
          </a:prstGeom>
          <a:ln w="222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bwMode="auto">
          <a:xfrm>
            <a:off x="4343400" y="5373688"/>
            <a:ext cx="754063" cy="7985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p>
        </p:txBody>
      </p:sp>
      <p:sp>
        <p:nvSpPr>
          <p:cNvPr id="17" name="Freeform 16"/>
          <p:cNvSpPr/>
          <p:nvPr/>
        </p:nvSpPr>
        <p:spPr bwMode="auto">
          <a:xfrm>
            <a:off x="3009900" y="5672138"/>
            <a:ext cx="457200" cy="225425"/>
          </a:xfrm>
          <a:custGeom>
            <a:avLst/>
            <a:gdLst>
              <a:gd name="connsiteX0" fmla="*/ 0 w 2679700"/>
              <a:gd name="connsiteY0" fmla="*/ 1095375 h 1143000"/>
              <a:gd name="connsiteX1" fmla="*/ 876300 w 2679700"/>
              <a:gd name="connsiteY1" fmla="*/ 9525 h 1143000"/>
              <a:gd name="connsiteX2" fmla="*/ 1930400 w 2679700"/>
              <a:gd name="connsiteY2" fmla="*/ 1038225 h 1143000"/>
              <a:gd name="connsiteX3" fmla="*/ 2679700 w 2679700"/>
              <a:gd name="connsiteY3" fmla="*/ 638175 h 1143000"/>
            </a:gdLst>
            <a:ahLst/>
            <a:cxnLst>
              <a:cxn ang="0">
                <a:pos x="connsiteX0" y="connsiteY0"/>
              </a:cxn>
              <a:cxn ang="0">
                <a:pos x="connsiteX1" y="connsiteY1"/>
              </a:cxn>
              <a:cxn ang="0">
                <a:pos x="connsiteX2" y="connsiteY2"/>
              </a:cxn>
              <a:cxn ang="0">
                <a:pos x="connsiteX3" y="connsiteY3"/>
              </a:cxn>
            </a:cxnLst>
            <a:rect l="l" t="t" r="r" b="b"/>
            <a:pathLst>
              <a:path w="2679700" h="1143000">
                <a:moveTo>
                  <a:pt x="0" y="1095375"/>
                </a:moveTo>
                <a:cubicBezTo>
                  <a:pt x="277283" y="557212"/>
                  <a:pt x="554567" y="19050"/>
                  <a:pt x="876300" y="9525"/>
                </a:cubicBezTo>
                <a:cubicBezTo>
                  <a:pt x="1198033" y="0"/>
                  <a:pt x="1629833" y="933450"/>
                  <a:pt x="1930400" y="1038225"/>
                </a:cubicBezTo>
                <a:cubicBezTo>
                  <a:pt x="2230967" y="1143000"/>
                  <a:pt x="2547408" y="723900"/>
                  <a:pt x="2679700" y="638175"/>
                </a:cubicBezTo>
              </a:path>
            </a:pathLst>
          </a:custGeom>
          <a:ln w="28575">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100" dirty="0"/>
          </a:p>
        </p:txBody>
      </p:sp>
      <p:grpSp>
        <p:nvGrpSpPr>
          <p:cNvPr id="18" name="Group 140"/>
          <p:cNvGrpSpPr>
            <a:grpSpLocks/>
          </p:cNvGrpSpPr>
          <p:nvPr/>
        </p:nvGrpSpPr>
        <p:grpSpPr bwMode="auto">
          <a:xfrm>
            <a:off x="5445125" y="5588000"/>
            <a:ext cx="512763" cy="249238"/>
            <a:chOff x="5803902" y="4398170"/>
            <a:chExt cx="2858389" cy="1235870"/>
          </a:xfrm>
        </p:grpSpPr>
        <p:cxnSp>
          <p:nvCxnSpPr>
            <p:cNvPr id="19" name="Straight Connector 18"/>
            <p:cNvCxnSpPr/>
            <p:nvPr/>
          </p:nvCxnSpPr>
          <p:spPr bwMode="auto">
            <a:xfrm rot="5400000" flipV="1">
              <a:off x="6532420" y="4535930"/>
              <a:ext cx="259766"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0" name="Group 121"/>
            <p:cNvGrpSpPr>
              <a:grpSpLocks/>
            </p:cNvGrpSpPr>
            <p:nvPr/>
          </p:nvGrpSpPr>
          <p:grpSpPr bwMode="auto">
            <a:xfrm>
              <a:off x="5803902" y="4398170"/>
              <a:ext cx="2858389" cy="1235870"/>
              <a:chOff x="5803902" y="4398170"/>
              <a:chExt cx="2858389" cy="1235870"/>
            </a:xfrm>
          </p:grpSpPr>
          <p:cxnSp>
            <p:nvCxnSpPr>
              <p:cNvPr id="21" name="Straight Connector 20"/>
              <p:cNvCxnSpPr/>
              <p:nvPr/>
            </p:nvCxnSpPr>
            <p:spPr bwMode="auto">
              <a:xfrm rot="16200000" flipH="1">
                <a:off x="5826832" y="5373780"/>
                <a:ext cx="511667" cy="8847"/>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flipV="1">
                <a:off x="5803902" y="5618296"/>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flipV="1">
                <a:off x="6095938" y="5138116"/>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flipV="1">
                <a:off x="6379122" y="4650067"/>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auto">
              <a:xfrm flipV="1">
                <a:off x="6671152" y="4413914"/>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flipV="1">
                <a:off x="6954336" y="4413914"/>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flipV="1">
                <a:off x="7237520" y="4894094"/>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flipV="1">
                <a:off x="7520704" y="5138116"/>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flipV="1">
                <a:off x="7812740" y="5397887"/>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flipV="1">
                <a:off x="8095923" y="5397887"/>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auto">
              <a:xfrm flipV="1">
                <a:off x="8379107" y="5138116"/>
                <a:ext cx="283184"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rot="16200000" flipH="1">
                <a:off x="6972839" y="4654004"/>
                <a:ext cx="511667"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rot="16200000" flipH="1">
                <a:off x="6119351" y="4894094"/>
                <a:ext cx="519537"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auto">
              <a:xfrm rot="5400000" flipV="1">
                <a:off x="7374102" y="5016105"/>
                <a:ext cx="275509"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rot="5400000" flipV="1">
                <a:off x="7667111" y="5268002"/>
                <a:ext cx="291258"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auto">
              <a:xfrm rot="5400000" flipV="1">
                <a:off x="8224626" y="5268002"/>
                <a:ext cx="291258"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37" name="TextBox 60"/>
          <p:cNvSpPr txBox="1">
            <a:spLocks noChangeArrowheads="1"/>
          </p:cNvSpPr>
          <p:nvPr/>
        </p:nvSpPr>
        <p:spPr bwMode="auto">
          <a:xfrm>
            <a:off x="4248150" y="5635625"/>
            <a:ext cx="604838" cy="261938"/>
          </a:xfrm>
          <a:prstGeom prst="rect">
            <a:avLst/>
          </a:prstGeom>
          <a:solidFill>
            <a:schemeClr val="accent4"/>
          </a:solidFill>
          <a:ln w="9525">
            <a:noFill/>
            <a:miter lim="800000"/>
            <a:headEnd/>
            <a:tailEnd/>
          </a:ln>
        </p:spPr>
        <p:txBody>
          <a:bodyPr>
            <a:spAutoFit/>
          </a:bodyPr>
          <a:lstStyle/>
          <a:p>
            <a:pPr algn="ctr"/>
            <a:r>
              <a:rPr lang="en-US" sz="1100"/>
              <a:t>ADC</a:t>
            </a:r>
          </a:p>
        </p:txBody>
      </p:sp>
      <p:sp>
        <p:nvSpPr>
          <p:cNvPr id="38" name="TextBox 60"/>
          <p:cNvSpPr txBox="1">
            <a:spLocks noChangeArrowheads="1"/>
          </p:cNvSpPr>
          <p:nvPr/>
        </p:nvSpPr>
        <p:spPr bwMode="auto">
          <a:xfrm>
            <a:off x="3448050" y="5819775"/>
            <a:ext cx="604838" cy="261938"/>
          </a:xfrm>
          <a:prstGeom prst="rect">
            <a:avLst/>
          </a:prstGeom>
          <a:noFill/>
          <a:ln w="9525">
            <a:noFill/>
            <a:miter lim="800000"/>
            <a:headEnd/>
            <a:tailEnd/>
          </a:ln>
        </p:spPr>
        <p:txBody>
          <a:bodyPr>
            <a:spAutoFit/>
          </a:bodyPr>
          <a:lstStyle/>
          <a:p>
            <a:pPr algn="ctr"/>
            <a:r>
              <a:rPr lang="en-US" sz="1100"/>
              <a:t>V</a:t>
            </a:r>
            <a:r>
              <a:rPr lang="en-US" sz="1100" baseline="-25000"/>
              <a:t>IN</a:t>
            </a:r>
            <a:endParaRPr lang="en-US" sz="1100"/>
          </a:p>
        </p:txBody>
      </p:sp>
      <p:sp>
        <p:nvSpPr>
          <p:cNvPr id="39" name="TextBox 60"/>
          <p:cNvSpPr txBox="1">
            <a:spLocks noChangeArrowheads="1"/>
          </p:cNvSpPr>
          <p:nvPr/>
        </p:nvSpPr>
        <p:spPr bwMode="auto">
          <a:xfrm>
            <a:off x="5018088" y="5819775"/>
            <a:ext cx="733425" cy="261938"/>
          </a:xfrm>
          <a:prstGeom prst="rect">
            <a:avLst/>
          </a:prstGeom>
          <a:noFill/>
          <a:ln w="9525">
            <a:noFill/>
            <a:miter lim="800000"/>
            <a:headEnd/>
            <a:tailEnd/>
          </a:ln>
        </p:spPr>
        <p:txBody>
          <a:bodyPr>
            <a:spAutoFit/>
          </a:bodyPr>
          <a:lstStyle/>
          <a:p>
            <a:pPr algn="ctr"/>
            <a:r>
              <a:rPr lang="en-US" sz="1100"/>
              <a:t>V</a:t>
            </a:r>
            <a:r>
              <a:rPr lang="en-US" sz="1100" baseline="-25000"/>
              <a:t>OUT</a:t>
            </a:r>
            <a:endParaRPr lang="en-US" sz="1100"/>
          </a:p>
        </p:txBody>
      </p:sp>
      <p:sp>
        <p:nvSpPr>
          <p:cNvPr id="41" name="Leading Question"/>
          <p:cNvSpPr txBox="1"/>
          <p:nvPr/>
        </p:nvSpPr>
        <p:spPr>
          <a:xfrm>
            <a:off x="7785191" y="6562045"/>
            <a:ext cx="1035540"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Sequencers...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228600" y="1066800"/>
            <a:ext cx="8610600" cy="4267200"/>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0483" name="Rectangle 2"/>
          <p:cNvSpPr>
            <a:spLocks noGrp="1" noChangeArrowheads="1"/>
          </p:cNvSpPr>
          <p:nvPr>
            <p:ph type="title"/>
          </p:nvPr>
        </p:nvSpPr>
        <p:spPr>
          <a:xfrm>
            <a:off x="231775" y="0"/>
            <a:ext cx="8797925" cy="814387"/>
          </a:xfrm>
        </p:spPr>
        <p:txBody>
          <a:bodyPr/>
          <a:lstStyle/>
          <a:p>
            <a:pPr eaLnBrk="1" hangingPunct="1"/>
            <a:r>
              <a:rPr lang="en-US" dirty="0" smtClean="0">
                <a:solidFill>
                  <a:srgbClr val="FF0000"/>
                </a:solidFill>
              </a:rPr>
              <a:t>ADC Sample Sequencers</a:t>
            </a:r>
          </a:p>
        </p:txBody>
      </p:sp>
      <p:sp>
        <p:nvSpPr>
          <p:cNvPr id="20484" name="Rectangle 3"/>
          <p:cNvSpPr>
            <a:spLocks noGrp="1" noChangeArrowheads="1"/>
          </p:cNvSpPr>
          <p:nvPr>
            <p:ph idx="1"/>
          </p:nvPr>
        </p:nvSpPr>
        <p:spPr>
          <a:xfrm>
            <a:off x="333375" y="1338263"/>
            <a:ext cx="8429625" cy="3995737"/>
          </a:xfrm>
        </p:spPr>
        <p:txBody>
          <a:bodyPr/>
          <a:lstStyle/>
          <a:p>
            <a:pPr eaLnBrk="1" hangingPunct="1"/>
            <a:r>
              <a:rPr lang="en-US" sz="1600" b="0" dirty="0" err="1" smtClean="0"/>
              <a:t>Tiva</a:t>
            </a:r>
            <a:r>
              <a:rPr lang="en-US" sz="1600" b="0" dirty="0" smtClean="0"/>
              <a:t> TM4C ADC’s collect and sample data using programmable sequencers.</a:t>
            </a:r>
          </a:p>
          <a:p>
            <a:pPr eaLnBrk="1" hangingPunct="1"/>
            <a:r>
              <a:rPr lang="en-US" sz="1600" b="0" dirty="0" smtClean="0"/>
              <a:t>Each sample sequence is a fully programmable series of consecutive (back-to-back) samples that allows the ADC module to collect data from multiple input sources without having to be re-configured.</a:t>
            </a:r>
          </a:p>
          <a:p>
            <a:pPr eaLnBrk="1" hangingPunct="1"/>
            <a:r>
              <a:rPr lang="en-US" sz="1600" b="0" dirty="0" smtClean="0"/>
              <a:t>Each ADC module has 4 sample sequencers that control sampling and data capture.</a:t>
            </a:r>
          </a:p>
          <a:p>
            <a:pPr eaLnBrk="1" hangingPunct="1"/>
            <a:r>
              <a:rPr lang="en-US" sz="1600" b="0" dirty="0" smtClean="0"/>
              <a:t>All sample sequencers are identical except for the number of samples they can capture and the depth of their FIFO.</a:t>
            </a:r>
          </a:p>
          <a:p>
            <a:pPr eaLnBrk="1" hangingPunct="1"/>
            <a:r>
              <a:rPr lang="en-US" sz="1600" b="0" dirty="0" smtClean="0"/>
              <a:t>To configure a sample sequencer, the following information is required:</a:t>
            </a:r>
          </a:p>
          <a:p>
            <a:pPr lvl="1" eaLnBrk="1" hangingPunct="1">
              <a:buFont typeface="Arial" pitchFamily="34" charset="0"/>
              <a:buChar char="•"/>
            </a:pPr>
            <a:r>
              <a:rPr lang="en-US" sz="1400" b="0" dirty="0" smtClean="0"/>
              <a:t>Input source for each sample</a:t>
            </a:r>
          </a:p>
          <a:p>
            <a:pPr lvl="1" eaLnBrk="1" hangingPunct="1">
              <a:buFont typeface="Arial" pitchFamily="34" charset="0"/>
              <a:buChar char="•"/>
            </a:pPr>
            <a:r>
              <a:rPr lang="en-US" sz="1400" b="0" dirty="0" smtClean="0"/>
              <a:t>Mode (single-ended, or differential) for each sample</a:t>
            </a:r>
          </a:p>
          <a:p>
            <a:pPr lvl="1" eaLnBrk="1" hangingPunct="1">
              <a:buFont typeface="Arial" pitchFamily="34" charset="0"/>
              <a:buChar char="•"/>
            </a:pPr>
            <a:r>
              <a:rPr lang="en-US" sz="1400" b="0" dirty="0" smtClean="0"/>
              <a:t>Interrupt generation on sample completion for each sample</a:t>
            </a:r>
          </a:p>
          <a:p>
            <a:pPr lvl="1" eaLnBrk="1" hangingPunct="1">
              <a:buFont typeface="Arial" pitchFamily="34" charset="0"/>
              <a:buChar char="•"/>
            </a:pPr>
            <a:r>
              <a:rPr lang="en-US" sz="1400" b="0" dirty="0" smtClean="0"/>
              <a:t>Indicator for the last sample in the sequence</a:t>
            </a:r>
          </a:p>
          <a:p>
            <a:r>
              <a:rPr lang="en-US" sz="1600" b="0" dirty="0" smtClean="0"/>
              <a:t>Each sample sequencer can transfer data </a:t>
            </a:r>
            <a:br>
              <a:rPr lang="en-US" sz="1600" b="0" dirty="0" smtClean="0"/>
            </a:br>
            <a:r>
              <a:rPr lang="en-US" sz="1600" b="0" dirty="0" smtClean="0"/>
              <a:t>independently through a dedicated </a:t>
            </a:r>
            <a:r>
              <a:rPr lang="el-GR" sz="1600" b="0" dirty="0" smtClean="0"/>
              <a:t>μ</a:t>
            </a:r>
            <a:r>
              <a:rPr lang="en-US" sz="1600" b="0" dirty="0" smtClean="0"/>
              <a:t>DMA channel.</a:t>
            </a:r>
            <a:endParaRPr lang="en-US" sz="1600" kern="0" dirty="0" smtClean="0"/>
          </a:p>
          <a:p>
            <a:endParaRPr lang="en-US" sz="1800" b="0" dirty="0" smtClean="0"/>
          </a:p>
          <a:p>
            <a:pPr eaLnBrk="1" hangingPunct="1"/>
            <a:endParaRPr lang="en-US" sz="1400" dirty="0" smtClean="0"/>
          </a:p>
          <a:p>
            <a:pPr lvl="1" eaLnBrk="1" hangingPunct="1"/>
            <a:endParaRPr lang="en-US" sz="1400" dirty="0" smtClean="0"/>
          </a:p>
          <a:p>
            <a:pPr eaLnBrk="1" hangingPunct="1"/>
            <a:endParaRPr lang="en-US" sz="1600" dirty="0" smtClean="0"/>
          </a:p>
          <a:p>
            <a:pPr eaLnBrk="1" hangingPunct="1"/>
            <a:endParaRPr lang="en-US" sz="1600" dirty="0" smtClean="0"/>
          </a:p>
          <a:p>
            <a:pPr eaLnBrk="1" hangingPunct="1"/>
            <a:endParaRPr lang="en-US" sz="1600" dirty="0" smtClean="0"/>
          </a:p>
        </p:txBody>
      </p:sp>
      <p:graphicFrame>
        <p:nvGraphicFramePr>
          <p:cNvPr id="118" name="Table 117"/>
          <p:cNvGraphicFramePr>
            <a:graphicFrameLocks noGrp="1"/>
          </p:cNvGraphicFramePr>
          <p:nvPr/>
        </p:nvGraphicFramePr>
        <p:xfrm>
          <a:off x="5486400" y="4572000"/>
          <a:ext cx="3429000" cy="1600200"/>
        </p:xfrm>
        <a:graphic>
          <a:graphicData uri="http://schemas.openxmlformats.org/drawingml/2006/table">
            <a:tbl>
              <a:tblPr/>
              <a:tblGrid>
                <a:gridCol w="1143000"/>
                <a:gridCol w="1143000"/>
                <a:gridCol w="1143000"/>
              </a:tblGrid>
              <a:tr h="504568">
                <a:tc>
                  <a:txBody>
                    <a:bodyPr/>
                    <a:lstStyle/>
                    <a:p>
                      <a:pPr algn="ctr" fontAlgn="ctr"/>
                      <a:r>
                        <a:rPr lang="en-US" sz="1500" b="1" i="0" u="none" strike="noStrike" dirty="0">
                          <a:solidFill>
                            <a:srgbClr val="FFFFFF"/>
                          </a:solidFill>
                          <a:latin typeface="Calibri"/>
                        </a:rPr>
                        <a:t>Sequencer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500" b="1" i="0" u="none" strike="noStrike" dirty="0">
                          <a:solidFill>
                            <a:srgbClr val="FFFFFF"/>
                          </a:solidFill>
                          <a:latin typeface="Calibri"/>
                        </a:rPr>
                        <a:t>Number of Samples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500" b="1" i="0" u="none" strike="noStrike" dirty="0">
                          <a:solidFill>
                            <a:srgbClr val="FFFFFF"/>
                          </a:solidFill>
                          <a:latin typeface="Calibri"/>
                        </a:rPr>
                        <a:t>Depth of FIFO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273908">
                <a:tc>
                  <a:txBody>
                    <a:bodyPr/>
                    <a:lstStyle/>
                    <a:p>
                      <a:pPr algn="ctr" fontAlgn="ctr"/>
                      <a:r>
                        <a:rPr lang="en-US" sz="1600" b="0" i="0" u="none" strike="noStrike" dirty="0" smtClean="0">
                          <a:solidFill>
                            <a:srgbClr val="000000"/>
                          </a:solidFill>
                          <a:latin typeface="Calibri"/>
                        </a:rPr>
                        <a:t>SS 3</a:t>
                      </a:r>
                      <a:endParaRPr lang="en-US" sz="1600" b="0"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0" i="0" u="none" strike="noStrike" dirty="0">
                          <a:solidFill>
                            <a:srgbClr val="000000"/>
                          </a:solidFill>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0" i="0" u="none" strike="noStrike" dirty="0">
                          <a:solidFill>
                            <a:srgbClr val="000000"/>
                          </a:solidFill>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73908">
                <a:tc>
                  <a:txBody>
                    <a:bodyPr/>
                    <a:lstStyle/>
                    <a:p>
                      <a:pPr algn="ctr" fontAlgn="ctr"/>
                      <a:r>
                        <a:rPr lang="en-US" sz="1600" b="0" i="0" u="none" strike="noStrike" dirty="0" smtClean="0">
                          <a:solidFill>
                            <a:srgbClr val="000000"/>
                          </a:solidFill>
                          <a:latin typeface="Calibri"/>
                        </a:rPr>
                        <a:t>SS 2</a:t>
                      </a:r>
                      <a:endParaRPr lang="en-US" sz="1600" b="0"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0" i="0" u="none" strike="noStrike" dirty="0">
                          <a:solidFill>
                            <a:srgbClr val="000000"/>
                          </a:solidFill>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0" i="0" u="none" strike="noStrike" dirty="0">
                          <a:solidFill>
                            <a:srgbClr val="000000"/>
                          </a:solidFill>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73908">
                <a:tc>
                  <a:txBody>
                    <a:bodyPr/>
                    <a:lstStyle/>
                    <a:p>
                      <a:pPr algn="ctr" fontAlgn="ctr"/>
                      <a:r>
                        <a:rPr lang="en-US" sz="1600" b="0" i="0" u="none" strike="noStrike" dirty="0" smtClean="0">
                          <a:solidFill>
                            <a:srgbClr val="000000"/>
                          </a:solidFill>
                          <a:latin typeface="Calibri"/>
                        </a:rPr>
                        <a:t>SS 1</a:t>
                      </a:r>
                      <a:endParaRPr lang="en-US" sz="1600" b="0"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0" i="0" u="none" strike="noStrike" dirty="0" smtClean="0">
                          <a:solidFill>
                            <a:srgbClr val="000000"/>
                          </a:solidFill>
                          <a:latin typeface="Calibri"/>
                        </a:rPr>
                        <a:t>4</a:t>
                      </a:r>
                      <a:endParaRPr lang="en-US" sz="1600" b="0"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0" i="0" u="none" strike="noStrike" dirty="0">
                          <a:solidFill>
                            <a:srgbClr val="000000"/>
                          </a:solidFill>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73908">
                <a:tc>
                  <a:txBody>
                    <a:bodyPr/>
                    <a:lstStyle/>
                    <a:p>
                      <a:pPr algn="ctr" fontAlgn="ctr"/>
                      <a:r>
                        <a:rPr lang="en-US" sz="1600" b="0" i="0" u="none" strike="noStrike" dirty="0" smtClean="0">
                          <a:solidFill>
                            <a:srgbClr val="000000"/>
                          </a:solidFill>
                          <a:latin typeface="Calibri"/>
                        </a:rPr>
                        <a:t>SS 0</a:t>
                      </a:r>
                      <a:endParaRPr lang="en-US" sz="1600" b="0"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0" i="0" u="none" strike="noStrike" dirty="0">
                          <a:solidFill>
                            <a:srgbClr val="000000"/>
                          </a:solidFill>
                          <a:latin typeface="Calibri"/>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0" i="0" u="none" strike="noStrike" dirty="0">
                          <a:solidFill>
                            <a:srgbClr val="000000"/>
                          </a:solidFill>
                          <a:latin typeface="Calibri"/>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7" name="Leading Question"/>
          <p:cNvSpPr txBox="1"/>
          <p:nvPr/>
        </p:nvSpPr>
        <p:spPr>
          <a:xfrm>
            <a:off x="8402347" y="6562045"/>
            <a:ext cx="41838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Lab...</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6" descr="C:\Users\a0192895\Documents\Workshop Tiva LaunchPad\PICS\Transparent TITivaLaunchpad2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5969" y="1815811"/>
            <a:ext cx="3886200" cy="4737389"/>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bwMode="auto">
          <a:xfrm>
            <a:off x="533400" y="3886200"/>
            <a:ext cx="4114800" cy="21336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0482" name="Rectangle 2"/>
          <p:cNvSpPr>
            <a:spLocks noGrp="1" noChangeArrowheads="1"/>
          </p:cNvSpPr>
          <p:nvPr>
            <p:ph type="title"/>
          </p:nvPr>
        </p:nvSpPr>
        <p:spPr/>
        <p:txBody>
          <a:bodyPr>
            <a:normAutofit/>
          </a:bodyPr>
          <a:lstStyle/>
          <a:p>
            <a:r>
              <a:rPr lang="en-US" dirty="0" smtClean="0">
                <a:solidFill>
                  <a:srgbClr val="FF0000"/>
                </a:solidFill>
              </a:rPr>
              <a:t>Lab 5: ADC12</a:t>
            </a:r>
          </a:p>
        </p:txBody>
      </p:sp>
      <p:sp>
        <p:nvSpPr>
          <p:cNvPr id="20484" name="Text Box 4"/>
          <p:cNvSpPr txBox="1">
            <a:spLocks noChangeArrowheads="1"/>
          </p:cNvSpPr>
          <p:nvPr/>
        </p:nvSpPr>
        <p:spPr bwMode="auto">
          <a:xfrm>
            <a:off x="455230" y="3962400"/>
            <a:ext cx="4269170" cy="2059025"/>
          </a:xfrm>
          <a:prstGeom prst="rect">
            <a:avLst/>
          </a:prstGeom>
          <a:noFill/>
          <a:ln w="12700" algn="ctr">
            <a:noFill/>
            <a:miter lim="800000"/>
            <a:headEnd/>
            <a:tailEnd/>
          </a:ln>
        </p:spPr>
        <p:txBody>
          <a:bodyPr wrap="square" anchorCtr="1">
            <a:spAutoFit/>
          </a:bodyPr>
          <a:lstStyle/>
          <a:p>
            <a:pPr marL="342900" indent="-342900" algn="l">
              <a:buClr>
                <a:schemeClr val="tx2"/>
              </a:buClr>
              <a:buSzPct val="75000"/>
              <a:buFont typeface="Wingdings" pitchFamily="2" charset="2"/>
              <a:buChar char="u"/>
              <a:defRPr/>
            </a:pPr>
            <a:r>
              <a:rPr lang="en-US" sz="1800" b="0" dirty="0" smtClean="0"/>
              <a:t>Enable and configure ADC and sequencer</a:t>
            </a:r>
          </a:p>
          <a:p>
            <a:pPr marL="342900" indent="-342900" algn="l">
              <a:buClr>
                <a:schemeClr val="tx2"/>
              </a:buClr>
              <a:buSzPct val="75000"/>
              <a:buFont typeface="Wingdings" pitchFamily="2" charset="2"/>
              <a:buChar char="u"/>
              <a:defRPr/>
            </a:pPr>
            <a:r>
              <a:rPr lang="en-US" sz="1800" b="0" dirty="0" smtClean="0"/>
              <a:t>Measure and display values from </a:t>
            </a:r>
            <a:br>
              <a:rPr lang="en-US" sz="1800" b="0" dirty="0" smtClean="0"/>
            </a:br>
            <a:r>
              <a:rPr lang="en-US" sz="1800" b="0" dirty="0" smtClean="0"/>
              <a:t>internal temperature sensor</a:t>
            </a:r>
          </a:p>
          <a:p>
            <a:pPr marL="342900" indent="-342900" algn="l">
              <a:buClr>
                <a:schemeClr val="tx2"/>
              </a:buClr>
              <a:buSzPct val="75000"/>
              <a:buFont typeface="Wingdings" pitchFamily="2" charset="2"/>
              <a:buChar char="u"/>
              <a:defRPr/>
            </a:pPr>
            <a:r>
              <a:rPr lang="en-US" sz="1800" b="0" dirty="0" smtClean="0"/>
              <a:t>Add hardware averaging</a:t>
            </a:r>
          </a:p>
          <a:p>
            <a:pPr marL="342900" indent="-342900" algn="l">
              <a:buClr>
                <a:schemeClr val="tx2"/>
              </a:buClr>
              <a:buSzPct val="75000"/>
              <a:buFont typeface="Wingdings" pitchFamily="2" charset="2"/>
              <a:buChar char="u"/>
              <a:defRPr/>
            </a:pPr>
            <a:r>
              <a:rPr lang="en-US" sz="1800" b="0" dirty="0" smtClean="0"/>
              <a:t>Use ROM peripheral driver library calls and note size difference</a:t>
            </a:r>
            <a:endParaRPr lang="en-US" sz="1800" b="0" dirty="0"/>
          </a:p>
        </p:txBody>
      </p:sp>
      <p:sp>
        <p:nvSpPr>
          <p:cNvPr id="62" name="Leading Question"/>
          <p:cNvSpPr txBox="1"/>
          <p:nvPr/>
        </p:nvSpPr>
        <p:spPr>
          <a:xfrm>
            <a:off x="8057702" y="6562045"/>
            <a:ext cx="76302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Agenda ...</a:t>
            </a:r>
          </a:p>
        </p:txBody>
      </p:sp>
      <p:cxnSp>
        <p:nvCxnSpPr>
          <p:cNvPr id="14" name="Straight Connector 13"/>
          <p:cNvCxnSpPr/>
          <p:nvPr/>
        </p:nvCxnSpPr>
        <p:spPr bwMode="auto">
          <a:xfrm flipH="1">
            <a:off x="3276600" y="2362200"/>
            <a:ext cx="1184367" cy="8709"/>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15" name="Straight Connector 14"/>
          <p:cNvCxnSpPr/>
          <p:nvPr/>
        </p:nvCxnSpPr>
        <p:spPr bwMode="auto">
          <a:xfrm>
            <a:off x="4448933" y="1676400"/>
            <a:ext cx="0" cy="685800"/>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16" name="Picture 10" descr="http://us.toshiba.com/images/showcase/products/satellite-a505-s6033-laptop.png"/>
          <p:cNvPicPr>
            <a:picLocks noChangeAspect="1" noChangeArrowheads="1"/>
          </p:cNvPicPr>
          <p:nvPr/>
        </p:nvPicPr>
        <p:blipFill>
          <a:blip r:embed="rId4" cstate="print"/>
          <a:srcRect/>
          <a:stretch>
            <a:fillRect/>
          </a:stretch>
        </p:blipFill>
        <p:spPr bwMode="auto">
          <a:xfrm>
            <a:off x="838200" y="1752600"/>
            <a:ext cx="3117464" cy="2153301"/>
          </a:xfrm>
          <a:prstGeom prst="rect">
            <a:avLst/>
          </a:prstGeom>
          <a:noFill/>
        </p:spPr>
      </p:pic>
      <p:sp>
        <p:nvSpPr>
          <p:cNvPr id="17" name="TextBox 16"/>
          <p:cNvSpPr txBox="1"/>
          <p:nvPr/>
        </p:nvSpPr>
        <p:spPr>
          <a:xfrm>
            <a:off x="3581400" y="1371600"/>
            <a:ext cx="3294493" cy="338554"/>
          </a:xfrm>
          <a:prstGeom prst="rect">
            <a:avLst/>
          </a:prstGeom>
          <a:noFill/>
        </p:spPr>
        <p:txBody>
          <a:bodyPr wrap="none" rtlCol="0" anchor="ctr" anchorCtr="1">
            <a:spAutoFit/>
          </a:bodyPr>
          <a:lstStyle/>
          <a:p>
            <a:r>
              <a:rPr lang="en-US" sz="2000" b="0" dirty="0" smtClean="0">
                <a:solidFill>
                  <a:schemeClr val="dk1"/>
                </a:solidFill>
                <a:effectLst/>
              </a:rPr>
              <a:t>USB Emulation Connection</a:t>
            </a:r>
          </a:p>
        </p:txBody>
      </p:sp>
      <p:cxnSp>
        <p:nvCxnSpPr>
          <p:cNvPr id="19" name="Straight Arrow Connector 18"/>
          <p:cNvCxnSpPr/>
          <p:nvPr/>
        </p:nvCxnSpPr>
        <p:spPr bwMode="auto">
          <a:xfrm flipH="1">
            <a:off x="6169819" y="1676400"/>
            <a:ext cx="5697" cy="304800"/>
          </a:xfrm>
          <a:prstGeom prst="straightConnector1">
            <a:avLst/>
          </a:prstGeom>
          <a:solidFill>
            <a:schemeClr val="accent1"/>
          </a:solidFill>
          <a:ln w="25400" cap="flat" cmpd="sng" algn="ctr">
            <a:solidFill>
              <a:schemeClr val="tx1"/>
            </a:solidFill>
            <a:prstDash val="solid"/>
            <a:round/>
            <a:headEnd type="none" w="sm" len="sm"/>
            <a:tailEnd type="triangle" w="lg" len="med"/>
          </a:ln>
          <a:effectLst/>
        </p:spPr>
      </p:cxnSp>
      <p:cxnSp>
        <p:nvCxnSpPr>
          <p:cNvPr id="20" name="Straight Connector 19"/>
          <p:cNvCxnSpPr/>
          <p:nvPr/>
        </p:nvCxnSpPr>
        <p:spPr bwMode="auto">
          <a:xfrm>
            <a:off x="4436267" y="1676400"/>
            <a:ext cx="1752600" cy="0"/>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1026" name="Picture 2"/>
          <p:cNvPicPr>
            <a:picLocks noChangeAspect="1" noChangeArrowheads="1"/>
          </p:cNvPicPr>
          <p:nvPr/>
        </p:nvPicPr>
        <p:blipFill>
          <a:blip r:embed="rId5" cstate="print"/>
          <a:srcRect/>
          <a:stretch>
            <a:fillRect/>
          </a:stretch>
        </p:blipFill>
        <p:spPr bwMode="auto">
          <a:xfrm>
            <a:off x="6799053" y="3733800"/>
            <a:ext cx="2194560" cy="13716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2000" fill="hold"/>
                                        <p:tgtEl>
                                          <p:spTgt spid="1026"/>
                                        </p:tgtEl>
                                        <p:attrNameLst>
                                          <p:attrName>ppt_x</p:attrName>
                                        </p:attrNameLst>
                                      </p:cBhvr>
                                      <p:tavLst>
                                        <p:tav tm="0">
                                          <p:val>
                                            <p:strVal val="1+#ppt_w/2"/>
                                          </p:val>
                                        </p:tav>
                                        <p:tav tm="100000">
                                          <p:val>
                                            <p:strVal val="#ppt_x"/>
                                          </p:val>
                                        </p:tav>
                                      </p:tavLst>
                                    </p:anim>
                                    <p:anim calcmode="lin" valueType="num">
                                      <p:cBhvr additive="base">
                                        <p:cTn id="8" dur="2000" fill="hold"/>
                                        <p:tgtEl>
                                          <p:spTgt spid="102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9" presetClass="entr" presetSubtype="0" fill="hold" grpId="0" nodeType="after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dissolve">
                                      <p:cBhvr>
                                        <p:cTn id="12"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Agenda</a:t>
            </a:r>
            <a:endParaRPr lang="en-US" dirty="0">
              <a:solidFill>
                <a:srgbClr val="FF0000"/>
              </a:solidFill>
            </a:endParaRPr>
          </a:p>
        </p:txBody>
      </p:sp>
      <p:sp>
        <p:nvSpPr>
          <p:cNvPr id="8" name="Leading Question"/>
          <p:cNvSpPr txBox="1"/>
          <p:nvPr/>
        </p:nvSpPr>
        <p:spPr>
          <a:xfrm>
            <a:off x="7682599" y="6562045"/>
            <a:ext cx="1138132"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Key Features</a:t>
            </a:r>
            <a:r>
              <a:rPr lang="en-US" sz="1600" b="0" dirty="0" smtClean="0">
                <a:solidFill>
                  <a:srgbClr val="000000"/>
                </a:solidFill>
                <a:effectLst/>
                <a:latin typeface="Arial Narrow"/>
              </a:rPr>
              <a:t>...</a:t>
            </a:r>
          </a:p>
        </p:txBody>
      </p:sp>
      <p:sp>
        <p:nvSpPr>
          <p:cNvPr id="7" name="Rounded Rectangle 6"/>
          <p:cNvSpPr/>
          <p:nvPr/>
        </p:nvSpPr>
        <p:spPr bwMode="auto">
          <a:xfrm>
            <a:off x="2209800" y="2667000"/>
            <a:ext cx="2590800" cy="310176"/>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9" name="Text Box 4"/>
          <p:cNvSpPr txBox="1">
            <a:spLocks noChangeArrowheads="1"/>
          </p:cNvSpPr>
          <p:nvPr/>
        </p:nvSpPr>
        <p:spPr bwMode="auto">
          <a:xfrm>
            <a:off x="152400" y="1060132"/>
            <a:ext cx="6705600" cy="5416868"/>
          </a:xfrm>
          <a:prstGeom prst="rect">
            <a:avLst/>
          </a:prstGeom>
          <a:noFill/>
          <a:ln w="25400" algn="ctr">
            <a:noFill/>
            <a:miter lim="800000"/>
            <a:headEnd/>
            <a:tailEnd/>
          </a:ln>
        </p:spPr>
        <p:txBody>
          <a:bodyPr wrap="square">
            <a:spAutoFit/>
          </a:bodyPr>
          <a:lstStyle/>
          <a:p>
            <a:pPr>
              <a:lnSpc>
                <a:spcPct val="60000"/>
              </a:lnSpc>
            </a:pPr>
            <a:r>
              <a:rPr lang="en-US" b="0" dirty="0">
                <a:solidFill>
                  <a:srgbClr val="000000"/>
                </a:solidFill>
              </a:rPr>
              <a:t>Introduction to </a:t>
            </a:r>
            <a:r>
              <a:rPr lang="en-US" b="0" dirty="0" smtClean="0">
                <a:solidFill>
                  <a:srgbClr val="000000"/>
                </a:solidFill>
              </a:rPr>
              <a:t>ARM</a:t>
            </a:r>
            <a:r>
              <a:rPr lang="en-US" b="0" baseline="30000" dirty="0" smtClean="0">
                <a:solidFill>
                  <a:srgbClr val="000000"/>
                </a:solidFill>
              </a:rPr>
              <a:t>®</a:t>
            </a:r>
            <a:r>
              <a:rPr lang="en-US" b="0" dirty="0" smtClean="0">
                <a:solidFill>
                  <a:srgbClr val="000000"/>
                </a:solidFill>
              </a:rPr>
              <a:t> Cortex™-M4F </a:t>
            </a:r>
            <a:r>
              <a:rPr lang="en-US" b="0" dirty="0">
                <a:solidFill>
                  <a:srgbClr val="000000"/>
                </a:solidFill>
              </a:rPr>
              <a:t>and Peripherals</a:t>
            </a:r>
          </a:p>
          <a:p>
            <a:pPr>
              <a:lnSpc>
                <a:spcPct val="60000"/>
              </a:lnSpc>
            </a:pPr>
            <a:r>
              <a:rPr lang="en-US" b="0" dirty="0">
                <a:solidFill>
                  <a:srgbClr val="000000"/>
                </a:solidFill>
              </a:rPr>
              <a:t>Code Composer Studio</a:t>
            </a:r>
          </a:p>
          <a:p>
            <a:pPr>
              <a:lnSpc>
                <a:spcPct val="60000"/>
              </a:lnSpc>
            </a:pPr>
            <a:r>
              <a:rPr lang="en-US" b="0" dirty="0">
                <a:solidFill>
                  <a:srgbClr val="000000"/>
                </a:solidFill>
              </a:rPr>
              <a:t>Introduction to </a:t>
            </a:r>
            <a:r>
              <a:rPr lang="en-US" b="0" dirty="0" smtClean="0">
                <a:solidFill>
                  <a:srgbClr val="000000"/>
                </a:solidFill>
              </a:rPr>
              <a:t>TivaWare™, Initialization </a:t>
            </a:r>
            <a:r>
              <a:rPr lang="en-US" b="0" dirty="0">
                <a:solidFill>
                  <a:srgbClr val="000000"/>
                </a:solidFill>
              </a:rPr>
              <a:t>and GPIO</a:t>
            </a:r>
          </a:p>
          <a:p>
            <a:pPr>
              <a:lnSpc>
                <a:spcPct val="60000"/>
              </a:lnSpc>
            </a:pPr>
            <a:r>
              <a:rPr lang="en-US" b="0" dirty="0" smtClean="0">
                <a:solidFill>
                  <a:srgbClr val="000000"/>
                </a:solidFill>
              </a:rPr>
              <a:t>Interrupts and the Timers</a:t>
            </a:r>
            <a:endParaRPr lang="en-US" b="0" dirty="0">
              <a:solidFill>
                <a:srgbClr val="000000"/>
              </a:solidFill>
            </a:endParaRPr>
          </a:p>
          <a:p>
            <a:pPr>
              <a:lnSpc>
                <a:spcPct val="60000"/>
              </a:lnSpc>
            </a:pPr>
            <a:r>
              <a:rPr lang="en-US" b="0" dirty="0" smtClean="0">
                <a:solidFill>
                  <a:srgbClr val="000000"/>
                </a:solidFill>
              </a:rPr>
              <a:t>ADC12</a:t>
            </a:r>
            <a:endParaRPr lang="en-US" b="0" dirty="0">
              <a:solidFill>
                <a:srgbClr val="000000"/>
              </a:solidFill>
            </a:endParaRPr>
          </a:p>
          <a:p>
            <a:pPr>
              <a:lnSpc>
                <a:spcPct val="60000"/>
              </a:lnSpc>
            </a:pPr>
            <a:r>
              <a:rPr lang="en-US" dirty="0" smtClean="0">
                <a:solidFill>
                  <a:srgbClr val="000000"/>
                </a:solidFill>
              </a:rPr>
              <a:t>Hibernation Module</a:t>
            </a:r>
          </a:p>
          <a:p>
            <a:pPr>
              <a:lnSpc>
                <a:spcPct val="60000"/>
              </a:lnSpc>
            </a:pPr>
            <a:r>
              <a:rPr lang="en-US" b="0" dirty="0" smtClean="0">
                <a:solidFill>
                  <a:srgbClr val="000000"/>
                </a:solidFill>
              </a:rPr>
              <a:t>USB</a:t>
            </a:r>
          </a:p>
          <a:p>
            <a:pPr>
              <a:lnSpc>
                <a:spcPct val="60000"/>
              </a:lnSpc>
            </a:pPr>
            <a:r>
              <a:rPr lang="en-US" b="0" dirty="0" smtClean="0">
                <a:solidFill>
                  <a:srgbClr val="000000"/>
                </a:solidFill>
              </a:rPr>
              <a:t>Memory and Security</a:t>
            </a:r>
          </a:p>
          <a:p>
            <a:pPr>
              <a:lnSpc>
                <a:spcPct val="60000"/>
              </a:lnSpc>
            </a:pPr>
            <a:r>
              <a:rPr lang="en-US" b="0" dirty="0" smtClean="0">
                <a:solidFill>
                  <a:srgbClr val="000000"/>
                </a:solidFill>
              </a:rPr>
              <a:t>Floating-Point</a:t>
            </a:r>
          </a:p>
          <a:p>
            <a:pPr>
              <a:lnSpc>
                <a:spcPct val="60000"/>
              </a:lnSpc>
            </a:pPr>
            <a:r>
              <a:rPr lang="en-US" b="0" dirty="0" err="1" smtClean="0">
                <a:solidFill>
                  <a:srgbClr val="000000"/>
                </a:solidFill>
              </a:rPr>
              <a:t>BoosterPacks</a:t>
            </a:r>
            <a:r>
              <a:rPr lang="en-US" b="0" dirty="0" smtClean="0">
                <a:solidFill>
                  <a:srgbClr val="000000"/>
                </a:solidFill>
              </a:rPr>
              <a:t> and </a:t>
            </a:r>
            <a:r>
              <a:rPr lang="en-US" b="0" dirty="0" err="1" smtClean="0">
                <a:solidFill>
                  <a:srgbClr val="000000"/>
                </a:solidFill>
              </a:rPr>
              <a:t>grLib</a:t>
            </a:r>
            <a:endParaRPr lang="en-US" b="0" dirty="0" smtClean="0">
              <a:solidFill>
                <a:srgbClr val="000000"/>
              </a:solidFill>
            </a:endParaRPr>
          </a:p>
          <a:p>
            <a:pPr>
              <a:lnSpc>
                <a:spcPct val="60000"/>
              </a:lnSpc>
            </a:pPr>
            <a:r>
              <a:rPr lang="en-US" b="0" dirty="0" smtClean="0">
                <a:solidFill>
                  <a:srgbClr val="000000"/>
                </a:solidFill>
              </a:rPr>
              <a:t>Synchronous Serial Interface</a:t>
            </a:r>
          </a:p>
          <a:p>
            <a:pPr>
              <a:lnSpc>
                <a:spcPct val="60000"/>
              </a:lnSpc>
            </a:pPr>
            <a:r>
              <a:rPr lang="en-US" b="0" dirty="0" smtClean="0">
                <a:solidFill>
                  <a:srgbClr val="000000"/>
                </a:solidFill>
              </a:rPr>
              <a:t>UART</a:t>
            </a:r>
          </a:p>
          <a:p>
            <a:pPr>
              <a:lnSpc>
                <a:spcPct val="60000"/>
              </a:lnSpc>
            </a:pPr>
            <a:r>
              <a:rPr lang="en-US" b="0" dirty="0" smtClean="0">
                <a:solidFill>
                  <a:srgbClr val="000000"/>
                </a:solidFill>
              </a:rPr>
              <a:t>µDMA</a:t>
            </a:r>
          </a:p>
          <a:p>
            <a:pPr>
              <a:lnSpc>
                <a:spcPct val="60000"/>
              </a:lnSpc>
            </a:pPr>
            <a:r>
              <a:rPr lang="en-US" b="0" dirty="0" smtClean="0">
                <a:solidFill>
                  <a:srgbClr val="000000"/>
                </a:solidFill>
              </a:rPr>
              <a:t>Sensor Hub</a:t>
            </a:r>
          </a:p>
          <a:p>
            <a:pPr>
              <a:lnSpc>
                <a:spcPct val="60000"/>
              </a:lnSpc>
            </a:pPr>
            <a:r>
              <a:rPr lang="en-US" b="0" dirty="0" smtClean="0">
                <a:solidFill>
                  <a:srgbClr val="000000"/>
                </a:solidFill>
              </a:rPr>
              <a:t>PWM</a:t>
            </a:r>
            <a:endParaRPr lang="en-US" b="0" dirty="0">
              <a:solidFill>
                <a:srgbClr val="000000"/>
              </a:solidFill>
            </a:endParaRPr>
          </a:p>
          <a:p>
            <a:endParaRPr lang="en-US" dirty="0" smtClean="0">
              <a:solidFill>
                <a:srgbClr val="000000"/>
              </a:solidFill>
            </a:endParaRPr>
          </a:p>
        </p:txBody>
      </p:sp>
      <p:pic>
        <p:nvPicPr>
          <p:cNvPr id="10"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28800"/>
            <a:ext cx="3355291" cy="40901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304800" y="1219200"/>
            <a:ext cx="8610600" cy="4038600"/>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8434" name="Title 1"/>
          <p:cNvSpPr>
            <a:spLocks noGrp="1"/>
          </p:cNvSpPr>
          <p:nvPr>
            <p:ph type="title"/>
          </p:nvPr>
        </p:nvSpPr>
        <p:spPr/>
        <p:txBody>
          <a:bodyPr/>
          <a:lstStyle/>
          <a:p>
            <a:r>
              <a:rPr lang="en-US" dirty="0" smtClean="0">
                <a:solidFill>
                  <a:srgbClr val="FF0000"/>
                </a:solidFill>
              </a:rPr>
              <a:t>Key Features</a:t>
            </a:r>
          </a:p>
        </p:txBody>
      </p:sp>
      <p:sp>
        <p:nvSpPr>
          <p:cNvPr id="9" name="Rectangle 3"/>
          <p:cNvSpPr txBox="1">
            <a:spLocks noChangeArrowheads="1"/>
          </p:cNvSpPr>
          <p:nvPr/>
        </p:nvSpPr>
        <p:spPr bwMode="auto">
          <a:xfrm>
            <a:off x="411163" y="1447800"/>
            <a:ext cx="4044950" cy="4714875"/>
          </a:xfrm>
          <a:prstGeom prst="rect">
            <a:avLst/>
          </a:prstGeom>
          <a:noFill/>
          <a:ln w="9525" algn="ctr">
            <a:noFill/>
            <a:miter lim="800000"/>
            <a:headEnd/>
            <a:tailEnd/>
          </a:ln>
        </p:spPr>
        <p:txBody>
          <a:bodyPr/>
          <a:lstStyle/>
          <a:p>
            <a:pPr marL="227013" indent="-227013" algn="l">
              <a:spcBef>
                <a:spcPct val="65000"/>
              </a:spcBef>
              <a:buClr>
                <a:schemeClr val="tx2"/>
              </a:buClr>
              <a:buSzPct val="75000"/>
              <a:buFont typeface="Wingdings" pitchFamily="2" charset="2"/>
              <a:buChar char="u"/>
              <a:defRPr/>
            </a:pPr>
            <a:r>
              <a:rPr lang="en-US" sz="1600" kern="0" dirty="0" smtClean="0"/>
              <a:t>Real Time Clock is a </a:t>
            </a:r>
            <a:r>
              <a:rPr lang="en-US" sz="1600" kern="0" dirty="0" smtClean="0">
                <a:latin typeface="+mn-lt"/>
              </a:rPr>
              <a:t>32-bit seconds </a:t>
            </a:r>
            <a:r>
              <a:rPr lang="en-US" sz="1600" kern="0" dirty="0">
                <a:latin typeface="+mn-lt"/>
              </a:rPr>
              <a:t>counter </a:t>
            </a:r>
            <a:r>
              <a:rPr lang="en-US" sz="1600" kern="0" dirty="0" smtClean="0">
                <a:latin typeface="+mn-lt"/>
              </a:rPr>
              <a:t>with a </a:t>
            </a:r>
            <a:r>
              <a:rPr lang="en-US" sz="1600" kern="0" dirty="0">
                <a:latin typeface="+mn-lt"/>
              </a:rPr>
              <a:t>15-bit sub seconds </a:t>
            </a:r>
            <a:r>
              <a:rPr lang="en-US" sz="1600" kern="0" dirty="0" smtClean="0">
                <a:latin typeface="+mn-lt"/>
              </a:rPr>
              <a:t>counter &amp; </a:t>
            </a:r>
            <a:r>
              <a:rPr lang="en-US" sz="1600" kern="0" dirty="0">
                <a:latin typeface="+mn-lt"/>
              </a:rPr>
              <a:t>add-in trim capability</a:t>
            </a:r>
          </a:p>
          <a:p>
            <a:pPr marL="227013" indent="-227013" algn="l">
              <a:spcBef>
                <a:spcPct val="65000"/>
              </a:spcBef>
              <a:buClr>
                <a:schemeClr val="tx2"/>
              </a:buClr>
              <a:buSzPct val="75000"/>
              <a:buFont typeface="Wingdings" pitchFamily="2" charset="2"/>
              <a:buChar char="u"/>
              <a:defRPr/>
            </a:pPr>
            <a:r>
              <a:rPr lang="en-US" sz="1600" kern="0" dirty="0">
                <a:latin typeface="+mn-lt"/>
              </a:rPr>
              <a:t>Dedicated pin for waking using an external signal</a:t>
            </a:r>
          </a:p>
          <a:p>
            <a:pPr marL="227013" indent="-227013" algn="l">
              <a:spcBef>
                <a:spcPct val="65000"/>
              </a:spcBef>
              <a:buClr>
                <a:schemeClr val="tx2"/>
              </a:buClr>
              <a:buSzPct val="75000"/>
              <a:buFont typeface="Wingdings" pitchFamily="2" charset="2"/>
              <a:buChar char="u"/>
              <a:defRPr/>
            </a:pPr>
            <a:r>
              <a:rPr lang="en-US" sz="1600" kern="0" dirty="0">
                <a:latin typeface="+mn-lt"/>
              </a:rPr>
              <a:t>RTC operational and hibernation memory valid as long as </a:t>
            </a:r>
            <a:r>
              <a:rPr lang="en-US" sz="1600" dirty="0">
                <a:latin typeface="Arial" pitchFamily="34" charset="0"/>
              </a:rPr>
              <a:t>V</a:t>
            </a:r>
            <a:r>
              <a:rPr lang="en-US" sz="1600" baseline="-25000" dirty="0">
                <a:latin typeface="Arial" pitchFamily="34" charset="0"/>
              </a:rPr>
              <a:t>BAT </a:t>
            </a:r>
            <a:r>
              <a:rPr lang="en-US" sz="1600" kern="0" dirty="0">
                <a:latin typeface="+mn-lt"/>
              </a:rPr>
              <a:t>is valid</a:t>
            </a:r>
          </a:p>
          <a:p>
            <a:pPr marL="227013" indent="-227013" algn="l">
              <a:spcBef>
                <a:spcPct val="65000"/>
              </a:spcBef>
              <a:buClr>
                <a:schemeClr val="tx2"/>
              </a:buClr>
              <a:buSzPct val="75000"/>
              <a:buFont typeface="Wingdings" pitchFamily="2" charset="2"/>
              <a:buChar char="u"/>
              <a:defRPr/>
            </a:pPr>
            <a:r>
              <a:rPr lang="en-US" sz="1600" kern="0" dirty="0">
                <a:latin typeface="+mn-lt"/>
              </a:rPr>
              <a:t>GPIO pins state retention </a:t>
            </a:r>
            <a:r>
              <a:rPr lang="en-US" sz="1600" kern="0" dirty="0" smtClean="0">
                <a:latin typeface="+mn-lt"/>
              </a:rPr>
              <a:t>provided during VDD3ON mode</a:t>
            </a:r>
            <a:endParaRPr lang="en-US" sz="1600" kern="0" dirty="0">
              <a:latin typeface="+mn-lt"/>
            </a:endParaRPr>
          </a:p>
          <a:p>
            <a:pPr marL="227013" indent="-227013" algn="l">
              <a:spcBef>
                <a:spcPct val="65000"/>
              </a:spcBef>
              <a:buClr>
                <a:schemeClr val="tx2"/>
              </a:buClr>
              <a:buSzPct val="75000"/>
              <a:buFont typeface="Wingdings" pitchFamily="2" charset="2"/>
              <a:buChar char="u"/>
              <a:defRPr/>
            </a:pPr>
            <a:r>
              <a:rPr lang="en-US" sz="1600" kern="0" dirty="0"/>
              <a:t>Two mechanisms for power control</a:t>
            </a:r>
          </a:p>
          <a:p>
            <a:pPr marL="684213" lvl="1" indent="-227013" algn="l">
              <a:spcBef>
                <a:spcPts val="900"/>
              </a:spcBef>
              <a:buClr>
                <a:schemeClr val="tx2"/>
              </a:buClr>
              <a:buSzPct val="75000"/>
              <a:buFont typeface="Arial" pitchFamily="34" charset="0"/>
              <a:buChar char="•"/>
              <a:defRPr/>
            </a:pPr>
            <a:r>
              <a:rPr lang="en-US" sz="1600" kern="0" dirty="0"/>
              <a:t>System Power </a:t>
            </a:r>
            <a:r>
              <a:rPr lang="en-US" sz="1600" kern="0" dirty="0" smtClean="0"/>
              <a:t>Control for CPU and other on-board hardware</a:t>
            </a:r>
            <a:endParaRPr lang="en-US" sz="1600" kern="0" dirty="0"/>
          </a:p>
          <a:p>
            <a:pPr marL="684213" lvl="1" indent="-227013" algn="l">
              <a:spcBef>
                <a:spcPts val="900"/>
              </a:spcBef>
              <a:buClr>
                <a:schemeClr val="tx2"/>
              </a:buClr>
              <a:buSzPct val="75000"/>
              <a:buFont typeface="Arial" pitchFamily="34" charset="0"/>
              <a:buChar char="•"/>
              <a:defRPr/>
            </a:pPr>
            <a:r>
              <a:rPr lang="en-US" sz="1600" kern="0" dirty="0"/>
              <a:t>On-chip Power </a:t>
            </a:r>
            <a:r>
              <a:rPr lang="en-US" sz="1600" kern="0" dirty="0" smtClean="0"/>
              <a:t>Control for CPU only</a:t>
            </a:r>
            <a:endParaRPr lang="en-US" sz="1600" kern="0" dirty="0"/>
          </a:p>
        </p:txBody>
      </p:sp>
      <p:sp>
        <p:nvSpPr>
          <p:cNvPr id="10" name="Rectangle 3"/>
          <p:cNvSpPr txBox="1">
            <a:spLocks noChangeArrowheads="1"/>
          </p:cNvSpPr>
          <p:nvPr/>
        </p:nvSpPr>
        <p:spPr bwMode="auto">
          <a:xfrm>
            <a:off x="4627563" y="1447801"/>
            <a:ext cx="4044950" cy="3352800"/>
          </a:xfrm>
          <a:prstGeom prst="rect">
            <a:avLst/>
          </a:prstGeom>
          <a:noFill/>
          <a:ln w="9525" algn="ctr">
            <a:noFill/>
            <a:miter lim="800000"/>
            <a:headEnd/>
            <a:tailEnd/>
          </a:ln>
        </p:spPr>
        <p:txBody>
          <a:bodyPr/>
          <a:lstStyle/>
          <a:p>
            <a:pPr marL="227013" indent="-227013" algn="l">
              <a:spcBef>
                <a:spcPct val="65000"/>
              </a:spcBef>
              <a:buClr>
                <a:schemeClr val="tx2"/>
              </a:buClr>
              <a:buSzPct val="75000"/>
              <a:buFont typeface="Wingdings" pitchFamily="2" charset="2"/>
              <a:buChar char="u"/>
              <a:defRPr/>
            </a:pPr>
            <a:r>
              <a:rPr lang="en-US" sz="1600" kern="0" dirty="0">
                <a:latin typeface="+mn-lt"/>
              </a:rPr>
              <a:t>Low-battery detection, signaling, and interrupt generation, with optional wake on low battery</a:t>
            </a:r>
          </a:p>
          <a:p>
            <a:pPr marL="227013" indent="-227013" algn="l">
              <a:spcBef>
                <a:spcPct val="65000"/>
              </a:spcBef>
              <a:buClr>
                <a:schemeClr val="tx2"/>
              </a:buClr>
              <a:buSzPct val="75000"/>
              <a:buFont typeface="Wingdings" pitchFamily="2" charset="2"/>
              <a:buChar char="u"/>
              <a:defRPr/>
            </a:pPr>
            <a:r>
              <a:rPr lang="en-US" sz="1600" kern="0" dirty="0" smtClean="0">
                <a:latin typeface="+mn-lt"/>
              </a:rPr>
              <a:t>32,768 Hz </a:t>
            </a:r>
            <a:r>
              <a:rPr lang="en-US" sz="1600" kern="0" dirty="0">
                <a:latin typeface="+mn-lt"/>
              </a:rPr>
              <a:t>external crystal or an external </a:t>
            </a:r>
            <a:r>
              <a:rPr lang="en-US" sz="1600" kern="0" dirty="0" smtClean="0">
                <a:latin typeface="+mn-lt"/>
              </a:rPr>
              <a:t>oscillator clock source</a:t>
            </a:r>
            <a:endParaRPr lang="en-US" sz="1600" kern="0" dirty="0">
              <a:latin typeface="+mn-lt"/>
            </a:endParaRPr>
          </a:p>
          <a:p>
            <a:pPr marL="227013" indent="-227013" algn="l">
              <a:spcBef>
                <a:spcPct val="65000"/>
              </a:spcBef>
              <a:buClr>
                <a:schemeClr val="tx2"/>
              </a:buClr>
              <a:buSzPct val="75000"/>
              <a:buFont typeface="Wingdings" pitchFamily="2" charset="2"/>
              <a:buChar char="u"/>
              <a:defRPr/>
            </a:pPr>
            <a:r>
              <a:rPr lang="en-US" sz="1600" kern="0" dirty="0">
                <a:latin typeface="+mn-lt"/>
              </a:rPr>
              <a:t>16 32-bit words of battery-backed memory </a:t>
            </a:r>
            <a:r>
              <a:rPr lang="en-US" sz="1600" kern="0" dirty="0" smtClean="0">
                <a:latin typeface="+mn-lt"/>
              </a:rPr>
              <a:t>are provided for you to </a:t>
            </a:r>
            <a:r>
              <a:rPr lang="en-US" sz="1600" kern="0" dirty="0">
                <a:latin typeface="+mn-lt"/>
              </a:rPr>
              <a:t>save </a:t>
            </a:r>
            <a:r>
              <a:rPr lang="en-US" sz="1600" kern="0" dirty="0" smtClean="0">
                <a:latin typeface="+mn-lt"/>
              </a:rPr>
              <a:t>the processor state to during </a:t>
            </a:r>
            <a:r>
              <a:rPr lang="en-US" sz="1600" kern="0" dirty="0">
                <a:latin typeface="+mn-lt"/>
              </a:rPr>
              <a:t>hibernation</a:t>
            </a:r>
          </a:p>
          <a:p>
            <a:pPr marL="227013" indent="-227013" algn="l">
              <a:spcBef>
                <a:spcPct val="65000"/>
              </a:spcBef>
              <a:buClr>
                <a:schemeClr val="tx2"/>
              </a:buClr>
              <a:buSzPct val="75000"/>
              <a:buFont typeface="Wingdings" pitchFamily="2" charset="2"/>
              <a:buChar char="u"/>
              <a:defRPr/>
            </a:pPr>
            <a:r>
              <a:rPr lang="en-US" sz="1600" kern="0" dirty="0">
                <a:latin typeface="+mn-lt"/>
              </a:rPr>
              <a:t>Programmable interrupts for RTC match, external wake, and low battery events.</a:t>
            </a:r>
          </a:p>
        </p:txBody>
      </p:sp>
      <p:pic>
        <p:nvPicPr>
          <p:cNvPr id="2050" name="Picture 2" descr="C:\Documents and Settings\a0192895\Local Settings\Temporary Internet Files\Content.IE5\HW4GLVT0\MC900229885[1].wmf"/>
          <p:cNvPicPr>
            <a:picLocks noChangeAspect="1" noChangeArrowheads="1"/>
          </p:cNvPicPr>
          <p:nvPr/>
        </p:nvPicPr>
        <p:blipFill>
          <a:blip r:embed="rId3" cstate="print"/>
          <a:srcRect/>
          <a:stretch>
            <a:fillRect/>
          </a:stretch>
        </p:blipFill>
        <p:spPr bwMode="auto">
          <a:xfrm>
            <a:off x="4267200" y="4648200"/>
            <a:ext cx="2276475" cy="1771916"/>
          </a:xfrm>
          <a:prstGeom prst="rect">
            <a:avLst/>
          </a:prstGeom>
          <a:noFill/>
        </p:spPr>
      </p:pic>
      <p:sp>
        <p:nvSpPr>
          <p:cNvPr id="12" name="Leading Question"/>
          <p:cNvSpPr txBox="1"/>
          <p:nvPr/>
        </p:nvSpPr>
        <p:spPr>
          <a:xfrm>
            <a:off x="7301084" y="6562045"/>
            <a:ext cx="151964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Low Power Modes</a:t>
            </a:r>
            <a:r>
              <a:rPr lang="en-US" sz="1600" b="0" dirty="0" smtClean="0">
                <a:solidFill>
                  <a:srgbClr val="000000"/>
                </a:solidFill>
                <a:effectLst/>
                <a:latin typeface="Arial Narrow"/>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381000" y="1371600"/>
            <a:ext cx="3886200" cy="42672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2292" name="Rectangle 2"/>
          <p:cNvSpPr>
            <a:spLocks noGrp="1" noChangeArrowheads="1"/>
          </p:cNvSpPr>
          <p:nvPr>
            <p:ph type="title"/>
          </p:nvPr>
        </p:nvSpPr>
        <p:spPr>
          <a:xfrm>
            <a:off x="231775" y="0"/>
            <a:ext cx="8797925" cy="814387"/>
          </a:xfrm>
        </p:spPr>
        <p:txBody>
          <a:bodyPr/>
          <a:lstStyle/>
          <a:p>
            <a:pPr eaLnBrk="1" hangingPunct="1"/>
            <a:r>
              <a:rPr lang="en-US" dirty="0" smtClean="0">
                <a:solidFill>
                  <a:srgbClr val="FF0000"/>
                </a:solidFill>
              </a:rPr>
              <a:t>Power Modes</a:t>
            </a:r>
          </a:p>
        </p:txBody>
      </p:sp>
      <p:sp>
        <p:nvSpPr>
          <p:cNvPr id="12293" name="Rectangle 3"/>
          <p:cNvSpPr>
            <a:spLocks noGrp="1" noChangeArrowheads="1"/>
          </p:cNvSpPr>
          <p:nvPr>
            <p:ph idx="1"/>
          </p:nvPr>
        </p:nvSpPr>
        <p:spPr>
          <a:xfrm>
            <a:off x="1" y="1611313"/>
            <a:ext cx="4114800" cy="2427287"/>
          </a:xfrm>
        </p:spPr>
        <p:txBody>
          <a:bodyPr>
            <a:noAutofit/>
          </a:bodyPr>
          <a:lstStyle/>
          <a:p>
            <a:pPr marL="800100" lvl="1" indent="-342900">
              <a:buFont typeface="Wingdings"/>
              <a:buChar char=""/>
            </a:pPr>
            <a:r>
              <a:rPr lang="en-US" sz="1800" dirty="0" smtClean="0"/>
              <a:t>Run mode</a:t>
            </a:r>
          </a:p>
          <a:p>
            <a:pPr marL="800100" lvl="1" indent="-342900">
              <a:buFont typeface="Wingdings"/>
              <a:buChar char=""/>
            </a:pPr>
            <a:r>
              <a:rPr lang="en-US" sz="1800" dirty="0" smtClean="0"/>
              <a:t>Sleep mode stops the processor clock</a:t>
            </a:r>
          </a:p>
          <a:p>
            <a:pPr lvl="2">
              <a:buFont typeface="Arial" pitchFamily="34" charset="0"/>
              <a:buChar char="•"/>
            </a:pPr>
            <a:r>
              <a:rPr lang="en-US" sz="1600" b="0" dirty="0" smtClean="0"/>
              <a:t>2 </a:t>
            </a:r>
            <a:r>
              <a:rPr lang="en-US" sz="1600" b="0" dirty="0" err="1" smtClean="0"/>
              <a:t>SysClk</a:t>
            </a:r>
            <a:r>
              <a:rPr lang="en-US" sz="1600" b="0" dirty="0" smtClean="0"/>
              <a:t> wakeup time</a:t>
            </a:r>
          </a:p>
          <a:p>
            <a:pPr marL="800100" lvl="1" indent="-342900">
              <a:buFont typeface="Wingdings"/>
              <a:buChar char=""/>
            </a:pPr>
            <a:r>
              <a:rPr lang="en-US" sz="1800" dirty="0" smtClean="0"/>
              <a:t>Deep Sleep mode stops the system clock and switches off the PLL and Flash</a:t>
            </a:r>
          </a:p>
          <a:p>
            <a:pPr lvl="2">
              <a:buFont typeface="Arial" pitchFamily="34" charset="0"/>
              <a:buChar char="•"/>
            </a:pPr>
            <a:r>
              <a:rPr lang="en-US" sz="1600" b="0" dirty="0" smtClean="0"/>
              <a:t>1.25 – 350 µS wakeup time</a:t>
            </a:r>
          </a:p>
          <a:p>
            <a:pPr marL="800100" lvl="1" indent="-342900">
              <a:buFont typeface="Wingdings"/>
              <a:buChar char=""/>
            </a:pPr>
            <a:r>
              <a:rPr lang="en-US" sz="1800" dirty="0" smtClean="0"/>
              <a:t>Hibernate mode with only hibernate module powered </a:t>
            </a:r>
            <a:br>
              <a:rPr lang="en-US" sz="1800" dirty="0" smtClean="0"/>
            </a:br>
            <a:r>
              <a:rPr lang="en-US" sz="1800" dirty="0" smtClean="0"/>
              <a:t>(VDD3ON, RTC and no RTC)</a:t>
            </a:r>
          </a:p>
          <a:p>
            <a:pPr lvl="2">
              <a:buFont typeface="Arial" pitchFamily="34" charset="0"/>
              <a:buChar char="•"/>
            </a:pPr>
            <a:r>
              <a:rPr lang="en-US" sz="1600" b="0" dirty="0" smtClean="0"/>
              <a:t>~500µS wakeup time</a:t>
            </a:r>
          </a:p>
        </p:txBody>
      </p:sp>
      <p:pic>
        <p:nvPicPr>
          <p:cNvPr id="8" name="Picture 81"/>
          <p:cNvPicPr>
            <a:picLocks noChangeAspect="1" noChangeArrowheads="1"/>
          </p:cNvPicPr>
          <p:nvPr/>
        </p:nvPicPr>
        <p:blipFill>
          <a:blip r:embed="rId3" cstate="print"/>
          <a:srcRect/>
          <a:stretch>
            <a:fillRect/>
          </a:stretch>
        </p:blipFill>
        <p:spPr bwMode="auto">
          <a:xfrm>
            <a:off x="7002463" y="4902200"/>
            <a:ext cx="352425" cy="285750"/>
          </a:xfrm>
          <a:prstGeom prst="rect">
            <a:avLst/>
          </a:prstGeom>
          <a:noFill/>
          <a:ln w="9525">
            <a:noFill/>
            <a:miter lim="800000"/>
            <a:headEnd/>
            <a:tailEnd/>
          </a:ln>
        </p:spPr>
      </p:pic>
      <p:pic>
        <p:nvPicPr>
          <p:cNvPr id="9" name="Picture 84"/>
          <p:cNvPicPr>
            <a:picLocks noChangeAspect="1" noChangeArrowheads="1"/>
          </p:cNvPicPr>
          <p:nvPr/>
        </p:nvPicPr>
        <p:blipFill>
          <a:blip r:embed="rId4" cstate="print"/>
          <a:srcRect/>
          <a:stretch>
            <a:fillRect/>
          </a:stretch>
        </p:blipFill>
        <p:spPr bwMode="auto">
          <a:xfrm>
            <a:off x="4724400" y="762000"/>
            <a:ext cx="4041775" cy="5687208"/>
          </a:xfrm>
          <a:prstGeom prst="rect">
            <a:avLst/>
          </a:prstGeom>
          <a:noFill/>
          <a:ln w="9525">
            <a:solidFill>
              <a:schemeClr val="tx1"/>
            </a:solidFill>
            <a:miter lim="800000"/>
            <a:headEnd/>
            <a:tailEnd/>
          </a:ln>
        </p:spPr>
      </p:pic>
      <p:sp>
        <p:nvSpPr>
          <p:cNvPr id="10" name="TextBox 17"/>
          <p:cNvSpPr txBox="1">
            <a:spLocks noChangeArrowheads="1"/>
          </p:cNvSpPr>
          <p:nvPr/>
        </p:nvSpPr>
        <p:spPr bwMode="auto">
          <a:xfrm>
            <a:off x="6994525" y="5041900"/>
            <a:ext cx="338138" cy="184150"/>
          </a:xfrm>
          <a:prstGeom prst="rect">
            <a:avLst/>
          </a:prstGeom>
          <a:solidFill>
            <a:schemeClr val="bg1"/>
          </a:solidFill>
          <a:ln w="9525">
            <a:noFill/>
            <a:miter lim="800000"/>
            <a:headEnd/>
            <a:tailEnd/>
          </a:ln>
        </p:spPr>
        <p:txBody>
          <a:bodyPr wrap="none">
            <a:spAutoFit/>
          </a:bodyPr>
          <a:lstStyle/>
          <a:p>
            <a:r>
              <a:rPr lang="en-US" sz="600"/>
              <a:t>TBD</a:t>
            </a:r>
          </a:p>
        </p:txBody>
      </p:sp>
      <p:sp>
        <p:nvSpPr>
          <p:cNvPr id="14" name="Leading Question"/>
          <p:cNvSpPr txBox="1"/>
          <p:nvPr/>
        </p:nvSpPr>
        <p:spPr>
          <a:xfrm>
            <a:off x="6789726" y="6562045"/>
            <a:ext cx="2031005"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Power Mode Comparison</a:t>
            </a:r>
            <a:r>
              <a:rPr lang="en-US" sz="1600" b="0" dirty="0" smtClean="0">
                <a:solidFill>
                  <a:srgbClr val="000000"/>
                </a:solidFill>
                <a:effectLst/>
                <a:latin typeface="Arial Narrow"/>
              </a:rPr>
              <a:t>...</a:t>
            </a:r>
          </a:p>
        </p:txBody>
      </p:sp>
      <p:sp>
        <p:nvSpPr>
          <p:cNvPr id="11" name="Rectangle 10"/>
          <p:cNvSpPr/>
          <p:nvPr/>
        </p:nvSpPr>
        <p:spPr bwMode="auto">
          <a:xfrm>
            <a:off x="7010400" y="4953000"/>
            <a:ext cx="304800" cy="2286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5" name="Rectangle 14"/>
          <p:cNvSpPr/>
          <p:nvPr/>
        </p:nvSpPr>
        <p:spPr bwMode="auto">
          <a:xfrm>
            <a:off x="6553200" y="5562600"/>
            <a:ext cx="304800" cy="2286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3" name="TextBox 12"/>
          <p:cNvSpPr txBox="1"/>
          <p:nvPr/>
        </p:nvSpPr>
        <p:spPr>
          <a:xfrm>
            <a:off x="6427434" y="5639645"/>
            <a:ext cx="533400" cy="227755"/>
          </a:xfrm>
          <a:prstGeom prst="rect">
            <a:avLst/>
          </a:prstGeom>
          <a:noFill/>
        </p:spPr>
        <p:txBody>
          <a:bodyPr wrap="square" rtlCol="0" anchor="ctr" anchorCtr="0">
            <a:spAutoFit/>
          </a:bodyPr>
          <a:lstStyle/>
          <a:p>
            <a:r>
              <a:rPr lang="en-US" sz="1100" dirty="0" smtClean="0">
                <a:solidFill>
                  <a:schemeClr val="dk1"/>
                </a:solidFill>
                <a:effectLst/>
              </a:rPr>
              <a:t>1.05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231775" y="0"/>
            <a:ext cx="8458200" cy="814387"/>
          </a:xfrm>
        </p:spPr>
        <p:txBody>
          <a:bodyPr>
            <a:normAutofit/>
          </a:bodyPr>
          <a:lstStyle/>
          <a:p>
            <a:pPr eaLnBrk="1" hangingPunct="1"/>
            <a:r>
              <a:rPr lang="en-US" sz="3200" dirty="0" smtClean="0">
                <a:solidFill>
                  <a:srgbClr val="FF0000"/>
                </a:solidFill>
              </a:rPr>
              <a:t>Power Mode Comparison</a:t>
            </a:r>
          </a:p>
        </p:txBody>
      </p:sp>
      <p:graphicFrame>
        <p:nvGraphicFramePr>
          <p:cNvPr id="4" name="Table 3"/>
          <p:cNvGraphicFramePr>
            <a:graphicFrameLocks noGrp="1"/>
          </p:cNvGraphicFramePr>
          <p:nvPr/>
        </p:nvGraphicFramePr>
        <p:xfrm>
          <a:off x="914403" y="609601"/>
          <a:ext cx="7162796" cy="5638798"/>
        </p:xfrm>
        <a:graphic>
          <a:graphicData uri="http://schemas.openxmlformats.org/drawingml/2006/table">
            <a:tbl>
              <a:tblPr/>
              <a:tblGrid>
                <a:gridCol w="913772"/>
                <a:gridCol w="1041504"/>
                <a:gridCol w="1041504"/>
                <a:gridCol w="1041504"/>
                <a:gridCol w="1041504"/>
                <a:gridCol w="1041504"/>
                <a:gridCol w="1041504"/>
              </a:tblGrid>
              <a:tr h="589629">
                <a:tc>
                  <a:txBody>
                    <a:bodyPr/>
                    <a:lstStyle/>
                    <a:p>
                      <a:pPr algn="ctr" fontAlgn="ctr"/>
                      <a:r>
                        <a:rPr lang="en-US" sz="1300" b="1" i="0" u="none" strike="noStrike" dirty="0">
                          <a:solidFill>
                            <a:srgbClr val="FFFFFF"/>
                          </a:solidFill>
                          <a:latin typeface="Calibri"/>
                        </a:rPr>
                        <a:t>Mode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rowSpan="2">
                  <a:txBody>
                    <a:bodyPr/>
                    <a:lstStyle/>
                    <a:p>
                      <a:pPr algn="ctr" fontAlgn="ctr"/>
                      <a:r>
                        <a:rPr lang="en-US" sz="1300" b="1" i="0" u="none" strike="noStrike">
                          <a:solidFill>
                            <a:srgbClr val="FFFFFF"/>
                          </a:solidFill>
                          <a:latin typeface="Calibri"/>
                        </a:rPr>
                        <a:t>Run Mode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rowSpan="2">
                  <a:txBody>
                    <a:bodyPr/>
                    <a:lstStyle/>
                    <a:p>
                      <a:pPr algn="ctr" fontAlgn="ctr"/>
                      <a:r>
                        <a:rPr lang="en-US" sz="1300" b="1" i="0" u="none" strike="noStrike">
                          <a:solidFill>
                            <a:srgbClr val="FFFFFF"/>
                          </a:solidFill>
                          <a:latin typeface="Calibri"/>
                        </a:rPr>
                        <a:t>Sleep Mode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rowSpan="2">
                  <a:txBody>
                    <a:bodyPr/>
                    <a:lstStyle/>
                    <a:p>
                      <a:pPr algn="ctr" fontAlgn="ctr"/>
                      <a:r>
                        <a:rPr lang="en-US" sz="1300" b="1" i="0" u="none" strike="noStrike" dirty="0">
                          <a:solidFill>
                            <a:srgbClr val="FFFFFF"/>
                          </a:solidFill>
                          <a:latin typeface="Calibri"/>
                        </a:rPr>
                        <a:t>Deep Sleep Mode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smtClean="0">
                          <a:solidFill>
                            <a:srgbClr val="FFFFFF"/>
                          </a:solidFill>
                          <a:latin typeface="Calibri"/>
                        </a:rPr>
                        <a:t>Hibernation </a:t>
                      </a:r>
                      <a:r>
                        <a:rPr lang="en-US" sz="1300" b="1" i="0" u="none" strike="noStrike" dirty="0" smtClean="0">
                          <a:solidFill>
                            <a:srgbClr val="FFFFFF"/>
                          </a:solidFill>
                          <a:latin typeface="Calibri"/>
                        </a:rPr>
                        <a:t>(VDD3ON)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rowSpan="2">
                  <a:txBody>
                    <a:bodyPr/>
                    <a:lstStyle/>
                    <a:p>
                      <a:pPr algn="ctr" fontAlgn="ctr"/>
                      <a:r>
                        <a:rPr lang="en-US" sz="1200" b="1" i="0" u="none" strike="noStrike" dirty="0" smtClean="0">
                          <a:solidFill>
                            <a:srgbClr val="FFFFFF"/>
                          </a:solidFill>
                          <a:latin typeface="Calibri"/>
                        </a:rPr>
                        <a:t>Hibernation</a:t>
                      </a:r>
                      <a:r>
                        <a:rPr lang="en-US" sz="1200" b="1" i="0" u="none" strike="noStrike" baseline="0" dirty="0" smtClean="0">
                          <a:solidFill>
                            <a:srgbClr val="FFFFFF"/>
                          </a:solidFill>
                          <a:latin typeface="Calibri"/>
                        </a:rPr>
                        <a:t> </a:t>
                      </a:r>
                    </a:p>
                    <a:p>
                      <a:pPr algn="ctr" fontAlgn="ctr"/>
                      <a:r>
                        <a:rPr lang="en-US" sz="1300" b="1" i="0" u="none" strike="noStrike" baseline="0" dirty="0" smtClean="0">
                          <a:solidFill>
                            <a:srgbClr val="FFFFFF"/>
                          </a:solidFill>
                          <a:latin typeface="Calibri"/>
                        </a:rPr>
                        <a:t>(</a:t>
                      </a:r>
                      <a:r>
                        <a:rPr lang="en-US" sz="1300" b="1" i="0" u="none" strike="noStrike" dirty="0" smtClean="0">
                          <a:solidFill>
                            <a:srgbClr val="FFFFFF"/>
                          </a:solidFill>
                          <a:latin typeface="Calibri"/>
                        </a:rPr>
                        <a:t>RTC</a:t>
                      </a:r>
                      <a:r>
                        <a:rPr lang="en-US" sz="1300" b="1" i="0" u="none" strike="noStrike" dirty="0">
                          <a:solidFill>
                            <a:srgbClr val="FFFFFF"/>
                          </a:solidFill>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rowSpan="2">
                  <a:txBody>
                    <a:bodyPr/>
                    <a:lstStyle/>
                    <a:p>
                      <a:pPr algn="ctr" fontAlgn="ctr"/>
                      <a:r>
                        <a:rPr lang="en-US" sz="1200" b="1" i="0" u="none" strike="noStrike" dirty="0" smtClean="0">
                          <a:solidFill>
                            <a:srgbClr val="FFFFFF"/>
                          </a:solidFill>
                          <a:latin typeface="Calibri"/>
                        </a:rPr>
                        <a:t>Hibernation</a:t>
                      </a:r>
                    </a:p>
                    <a:p>
                      <a:pPr algn="ctr" fontAlgn="ctr"/>
                      <a:r>
                        <a:rPr lang="en-US" sz="1300" b="1" i="0" u="none" strike="noStrike" dirty="0" smtClean="0">
                          <a:solidFill>
                            <a:srgbClr val="FFFFFF"/>
                          </a:solidFill>
                          <a:latin typeface="Calibri"/>
                        </a:rPr>
                        <a:t> </a:t>
                      </a:r>
                      <a:r>
                        <a:rPr lang="en-US" sz="1300" b="1" i="0" u="none" strike="noStrike" dirty="0">
                          <a:solidFill>
                            <a:srgbClr val="FFFFFF"/>
                          </a:solidFill>
                          <a:latin typeface="Calibri"/>
                        </a:rPr>
                        <a:t>(no RTC)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514505">
                <a:tc>
                  <a:txBody>
                    <a:bodyPr/>
                    <a:lstStyle/>
                    <a:p>
                      <a:pPr algn="ctr" fontAlgn="ctr"/>
                      <a:r>
                        <a:rPr lang="en-US" sz="1300" b="1" i="0" u="none" strike="noStrike" dirty="0">
                          <a:solidFill>
                            <a:srgbClr val="000000"/>
                          </a:solidFill>
                          <a:latin typeface="Calibri"/>
                        </a:rPr>
                        <a:t>Parameter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650626">
                <a:tc>
                  <a:txBody>
                    <a:bodyPr/>
                    <a:lstStyle/>
                    <a:p>
                      <a:pPr algn="ctr" fontAlgn="ctr"/>
                      <a:r>
                        <a:rPr lang="en-US" sz="1300" b="1" i="0" u="none" strike="noStrike" dirty="0">
                          <a:solidFill>
                            <a:srgbClr val="000000"/>
                          </a:solidFill>
                          <a:latin typeface="Calibri"/>
                        </a:rPr>
                        <a:t>I</a:t>
                      </a:r>
                      <a:r>
                        <a:rPr lang="en-US" sz="1300" b="1" i="0" u="none" strike="noStrike" baseline="-25000" dirty="0">
                          <a:solidFill>
                            <a:srgbClr val="000000"/>
                          </a:solidFill>
                          <a:latin typeface="Calibri"/>
                        </a:rPr>
                        <a:t>DD</a:t>
                      </a:r>
                      <a:endParaRPr lang="en-US" sz="13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0" i="0" u="none" strike="noStrike" dirty="0" smtClean="0">
                          <a:solidFill>
                            <a:srgbClr val="000000"/>
                          </a:solidFill>
                          <a:latin typeface="Calibri"/>
                        </a:rPr>
                        <a:t>32 </a:t>
                      </a:r>
                      <a:r>
                        <a:rPr lang="en-US" sz="1200" b="0" i="0" u="none" strike="noStrike" dirty="0" err="1" smtClean="0">
                          <a:solidFill>
                            <a:srgbClr val="000000"/>
                          </a:solidFill>
                          <a:latin typeface="Calibri"/>
                        </a:rPr>
                        <a:t>mA</a:t>
                      </a:r>
                      <a:endParaRPr lang="en-US" sz="12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smtClean="0">
                          <a:solidFill>
                            <a:srgbClr val="000000"/>
                          </a:solidFill>
                          <a:latin typeface="Calibri"/>
                        </a:rPr>
                        <a:t>10 </a:t>
                      </a:r>
                      <a:r>
                        <a:rPr lang="en-US" sz="1200" b="0" i="0" u="none" strike="noStrike" dirty="0" err="1">
                          <a:solidFill>
                            <a:srgbClr val="000000"/>
                          </a:solidFill>
                          <a:latin typeface="Calibri"/>
                        </a:rPr>
                        <a:t>mA</a:t>
                      </a:r>
                      <a:endParaRPr lang="en-US" sz="12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smtClean="0">
                          <a:solidFill>
                            <a:srgbClr val="000000"/>
                          </a:solidFill>
                          <a:latin typeface="Calibri"/>
                        </a:rPr>
                        <a:t>1.05 </a:t>
                      </a:r>
                      <a:r>
                        <a:rPr lang="en-US" sz="1200" b="0" i="0" u="none" strike="noStrike" dirty="0" err="1" smtClean="0">
                          <a:solidFill>
                            <a:srgbClr val="000000"/>
                          </a:solidFill>
                          <a:latin typeface="Calibri"/>
                        </a:rPr>
                        <a:t>mA</a:t>
                      </a:r>
                      <a:endParaRPr lang="en-US" sz="12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smtClean="0">
                          <a:solidFill>
                            <a:srgbClr val="000000"/>
                          </a:solidFill>
                          <a:latin typeface="Calibri"/>
                        </a:rPr>
                        <a:t>5</a:t>
                      </a:r>
                      <a:r>
                        <a:rPr lang="el-GR" sz="1200" b="0" i="0" u="none" strike="noStrike" dirty="0" smtClean="0">
                          <a:solidFill>
                            <a:srgbClr val="000000"/>
                          </a:solidFill>
                          <a:latin typeface="Calibri"/>
                        </a:rPr>
                        <a:t> μ</a:t>
                      </a:r>
                      <a:r>
                        <a:rPr lang="en-US" sz="1200" b="0" i="0" u="none" strike="noStrike" dirty="0" smtClean="0">
                          <a:solidFill>
                            <a:srgbClr val="000000"/>
                          </a:solidFill>
                          <a:latin typeface="Calibri"/>
                        </a:rPr>
                        <a:t>A</a:t>
                      </a:r>
                      <a:endParaRPr lang="en-US" sz="12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en-US" sz="1200" b="0" i="0" u="none" strike="noStrike" dirty="0" smtClean="0">
                          <a:solidFill>
                            <a:srgbClr val="000000"/>
                          </a:solidFill>
                          <a:latin typeface="Calibri"/>
                        </a:rPr>
                        <a:t>1.7</a:t>
                      </a:r>
                      <a:r>
                        <a:rPr lang="el-GR" sz="1200" b="0" i="0" u="none" strike="noStrike" dirty="0" smtClean="0">
                          <a:solidFill>
                            <a:srgbClr val="000000"/>
                          </a:solidFill>
                          <a:latin typeface="Calibri"/>
                        </a:rPr>
                        <a:t> </a:t>
                      </a:r>
                      <a:r>
                        <a:rPr lang="el-GR" sz="1200" b="0" i="0" u="none" strike="noStrike" dirty="0">
                          <a:solidFill>
                            <a:srgbClr val="000000"/>
                          </a:solidFill>
                          <a:latin typeface="Calibri"/>
                        </a:rPr>
                        <a:t>μ</a:t>
                      </a:r>
                      <a:r>
                        <a:rPr lang="en-US" sz="1200" b="0" i="0" u="none" strike="noStrike" dirty="0">
                          <a:solidFill>
                            <a:srgbClr val="000000"/>
                          </a:solidFill>
                          <a:latin typeface="Calibri"/>
                        </a:rPr>
                        <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el-GR" sz="1200" b="0" i="0" u="none" strike="noStrike" dirty="0" smtClean="0">
                          <a:solidFill>
                            <a:srgbClr val="000000"/>
                          </a:solidFill>
                          <a:latin typeface="Calibri"/>
                        </a:rPr>
                        <a:t>1.</a:t>
                      </a:r>
                      <a:r>
                        <a:rPr lang="en-US" sz="1200" b="0" i="0" u="none" strike="noStrike" dirty="0" smtClean="0">
                          <a:solidFill>
                            <a:srgbClr val="000000"/>
                          </a:solidFill>
                          <a:latin typeface="Calibri"/>
                        </a:rPr>
                        <a:t>6</a:t>
                      </a:r>
                      <a:r>
                        <a:rPr lang="el-GR" sz="1200" b="0" i="0" u="none" strike="noStrike" dirty="0" smtClean="0">
                          <a:solidFill>
                            <a:srgbClr val="000000"/>
                          </a:solidFill>
                          <a:latin typeface="Calibri"/>
                        </a:rPr>
                        <a:t> </a:t>
                      </a:r>
                      <a:r>
                        <a:rPr lang="el-GR" sz="1200" b="0" i="0" u="none" strike="noStrike" dirty="0">
                          <a:solidFill>
                            <a:srgbClr val="000000"/>
                          </a:solidFill>
                          <a:latin typeface="Calibri"/>
                        </a:rPr>
                        <a:t>μ</a:t>
                      </a:r>
                      <a:r>
                        <a:rPr lang="en-US" sz="1200" b="0" i="0" u="none" strike="noStrike" dirty="0">
                          <a:solidFill>
                            <a:srgbClr val="000000"/>
                          </a:solidFill>
                          <a:latin typeface="Calibri"/>
                        </a:rPr>
                        <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r>
              <a:tr h="650626">
                <a:tc>
                  <a:txBody>
                    <a:bodyPr/>
                    <a:lstStyle/>
                    <a:p>
                      <a:pPr algn="ctr" fontAlgn="ctr"/>
                      <a:r>
                        <a:rPr lang="en-US" sz="1300" b="1" i="0" u="none" strike="noStrike">
                          <a:solidFill>
                            <a:srgbClr val="000000"/>
                          </a:solidFill>
                          <a:latin typeface="Calibri"/>
                        </a:rPr>
                        <a:t>V</a:t>
                      </a:r>
                      <a:r>
                        <a:rPr lang="en-US" sz="1300" b="1" i="0" u="none" strike="noStrike" baseline="-25000">
                          <a:solidFill>
                            <a:srgbClr val="000000"/>
                          </a:solidFill>
                          <a:latin typeface="Calibri"/>
                        </a:rPr>
                        <a:t>DD</a:t>
                      </a:r>
                      <a:endParaRPr lang="en-US" sz="1300" b="1"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latin typeface="Calibri"/>
                        </a:rPr>
                        <a:t>3.3 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Calibri"/>
                        </a:rPr>
                        <a:t>3.3 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Calibri"/>
                        </a:rPr>
                        <a:t>3.3 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smtClean="0">
                          <a:solidFill>
                            <a:srgbClr val="000000"/>
                          </a:solidFill>
                          <a:latin typeface="Calibri"/>
                        </a:rPr>
                        <a:t>3.3 V</a:t>
                      </a:r>
                      <a:endParaRPr lang="en-US" sz="12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Calibri"/>
                        </a:rPr>
                        <a:t>0 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Calibri"/>
                        </a:rPr>
                        <a:t>0 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0626">
                <a:tc>
                  <a:txBody>
                    <a:bodyPr/>
                    <a:lstStyle/>
                    <a:p>
                      <a:pPr algn="ctr" fontAlgn="ctr"/>
                      <a:r>
                        <a:rPr lang="en-US" sz="1300" b="1" i="0" u="none" strike="noStrike" dirty="0" smtClean="0">
                          <a:solidFill>
                            <a:srgbClr val="000000"/>
                          </a:solidFill>
                          <a:latin typeface="Calibri"/>
                        </a:rPr>
                        <a:t>V</a:t>
                      </a:r>
                      <a:r>
                        <a:rPr lang="en-US" sz="1300" b="1" i="0" u="none" strike="noStrike" baseline="-25000" dirty="0" smtClean="0">
                          <a:solidFill>
                            <a:srgbClr val="000000"/>
                          </a:solidFill>
                          <a:latin typeface="Calibri"/>
                        </a:rPr>
                        <a:t>BAT</a:t>
                      </a:r>
                      <a:endParaRPr lang="en-US" sz="13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0" i="0" u="none" strike="noStrike">
                          <a:solidFill>
                            <a:schemeClr val="bg1">
                              <a:lumMod val="50000"/>
                            </a:schemeClr>
                          </a:solidFill>
                          <a:latin typeface="Calibri"/>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bg1">
                              <a:lumMod val="50000"/>
                            </a:schemeClr>
                          </a:solidFill>
                          <a:latin typeface="Calibri"/>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bg1">
                              <a:lumMod val="50000"/>
                            </a:schemeClr>
                          </a:solidFill>
                          <a:latin typeface="Calibri"/>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smtClean="0">
                          <a:solidFill>
                            <a:srgbClr val="000000"/>
                          </a:solidFill>
                          <a:latin typeface="Calibri"/>
                        </a:rPr>
                        <a:t>3 V</a:t>
                      </a:r>
                      <a:endParaRPr lang="en-US" sz="12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Calibri"/>
                        </a:rPr>
                        <a:t>3 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Calibri"/>
                        </a:rPr>
                        <a:t>3 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53689">
                <a:tc>
                  <a:txBody>
                    <a:bodyPr/>
                    <a:lstStyle/>
                    <a:p>
                      <a:pPr algn="ctr" fontAlgn="ctr"/>
                      <a:r>
                        <a:rPr lang="en-US" sz="1300" b="1" i="0" u="none" strike="noStrike">
                          <a:solidFill>
                            <a:srgbClr val="000000"/>
                          </a:solidFill>
                          <a:latin typeface="Calibri"/>
                        </a:rPr>
                        <a:t>System Clock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latin typeface="Calibri"/>
                        </a:rPr>
                        <a:t>4</a:t>
                      </a:r>
                      <a:r>
                        <a:rPr lang="en-US" sz="1200" b="0" i="0" u="none" strike="noStrike" dirty="0" smtClean="0">
                          <a:solidFill>
                            <a:srgbClr val="000000"/>
                          </a:solidFill>
                          <a:latin typeface="Calibri"/>
                        </a:rPr>
                        <a:t>0 </a:t>
                      </a:r>
                      <a:r>
                        <a:rPr lang="en-US" sz="1200" b="0" i="0" u="none" strike="noStrike" dirty="0">
                          <a:solidFill>
                            <a:srgbClr val="000000"/>
                          </a:solidFill>
                          <a:latin typeface="Calibri"/>
                        </a:rPr>
                        <a:t>MHz with PLL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Calibri"/>
                        </a:rPr>
                        <a:t>4</a:t>
                      </a:r>
                      <a:r>
                        <a:rPr lang="en-US" sz="1200" b="0" i="0" u="none" strike="noStrike" dirty="0" smtClean="0">
                          <a:solidFill>
                            <a:srgbClr val="000000"/>
                          </a:solidFill>
                          <a:latin typeface="Calibri"/>
                        </a:rPr>
                        <a:t>0 </a:t>
                      </a:r>
                      <a:r>
                        <a:rPr lang="en-US" sz="1200" b="0" i="0" u="none" strike="noStrike" dirty="0">
                          <a:solidFill>
                            <a:srgbClr val="000000"/>
                          </a:solidFill>
                          <a:latin typeface="Calibri"/>
                        </a:rPr>
                        <a:t>MHz with PLL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Calibri"/>
                        </a:rPr>
                        <a:t>30 kHz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smtClean="0">
                          <a:solidFill>
                            <a:srgbClr val="00B050"/>
                          </a:solidFill>
                          <a:latin typeface="Calibri"/>
                        </a:rPr>
                        <a:t>Off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B050"/>
                          </a:solidFill>
                          <a:latin typeface="Calibri"/>
                        </a:rPr>
                        <a:t>Off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B050"/>
                          </a:solidFill>
                          <a:latin typeface="Calibri"/>
                        </a:rPr>
                        <a:t>Off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178">
                <a:tc rowSpan="2">
                  <a:txBody>
                    <a:bodyPr/>
                    <a:lstStyle/>
                    <a:p>
                      <a:pPr algn="ctr" fontAlgn="ctr"/>
                      <a:r>
                        <a:rPr lang="en-US" sz="1300" b="1" i="0" u="none" strike="noStrike" dirty="0">
                          <a:solidFill>
                            <a:srgbClr val="000000"/>
                          </a:solidFill>
                          <a:latin typeface="Calibri"/>
                        </a:rPr>
                        <a:t>Core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latin typeface="Calibri"/>
                        </a:rPr>
                        <a:t>Powered 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Calibri"/>
                        </a:rPr>
                        <a:t>Powered 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Calibri"/>
                        </a:rPr>
                        <a:t>Powered 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smtClean="0">
                          <a:solidFill>
                            <a:srgbClr val="00B050"/>
                          </a:solidFill>
                          <a:latin typeface="Calibri"/>
                        </a:rPr>
                        <a:t>Off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B050"/>
                          </a:solidFill>
                          <a:latin typeface="Calibri"/>
                        </a:rPr>
                        <a:t>Off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B050"/>
                          </a:solidFill>
                          <a:latin typeface="Calibri"/>
                        </a:rPr>
                        <a:t>Off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6973">
                <a:tc vMerge="1">
                  <a:txBody>
                    <a:bodyPr/>
                    <a:lstStyle/>
                    <a:p>
                      <a:endParaRPr lang="en-US"/>
                    </a:p>
                  </a:txBody>
                  <a:tcPr/>
                </a:tc>
                <a:tc>
                  <a:txBody>
                    <a:bodyPr/>
                    <a:lstStyle/>
                    <a:p>
                      <a:pPr algn="ctr" fontAlgn="ctr"/>
                      <a:r>
                        <a:rPr lang="en-US" sz="1200" b="0" i="0" u="none" strike="noStrike" dirty="0">
                          <a:solidFill>
                            <a:srgbClr val="000000"/>
                          </a:solidFill>
                          <a:latin typeface="Calibri"/>
                        </a:rPr>
                        <a:t>Clocked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Calibri"/>
                        </a:rPr>
                        <a:t>Not Clocked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Calibri"/>
                        </a:rPr>
                        <a:t>Not Clocked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latin typeface="Calibri"/>
                        </a:rPr>
                        <a:t>Not Clocked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Calibri"/>
                        </a:rPr>
                        <a:t>Not Clocked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Calibri"/>
                        </a:rPr>
                        <a:t>Not Clocked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6973">
                <a:tc>
                  <a:txBody>
                    <a:bodyPr/>
                    <a:lstStyle/>
                    <a:p>
                      <a:pPr algn="ctr" fontAlgn="ctr"/>
                      <a:r>
                        <a:rPr lang="en-US" sz="1200" b="1" i="0" u="none" strike="noStrike" dirty="0" smtClean="0">
                          <a:solidFill>
                            <a:srgbClr val="000000"/>
                          </a:solidFill>
                          <a:latin typeface="Calibri"/>
                        </a:rPr>
                        <a:t>Peripherals</a:t>
                      </a:r>
                      <a:endParaRPr lang="en-US" sz="12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chemeClr val="tx2"/>
                          </a:solidFill>
                          <a:latin typeface="Calibri"/>
                        </a:rPr>
                        <a:t>All 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B050"/>
                          </a:solidFill>
                          <a:latin typeface="Calibri"/>
                        </a:rPr>
                        <a:t>All Off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B050"/>
                          </a:solidFill>
                          <a:latin typeface="Calibri"/>
                        </a:rPr>
                        <a:t>All Off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smtClean="0">
                          <a:solidFill>
                            <a:srgbClr val="00B050"/>
                          </a:solidFill>
                          <a:latin typeface="Calibri"/>
                        </a:rPr>
                        <a:t>All Off</a:t>
                      </a:r>
                      <a:endParaRPr lang="en-US" sz="1200" b="0" i="0" u="none" strike="noStrike" dirty="0">
                        <a:solidFill>
                          <a:srgbClr val="00B05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smtClean="0">
                          <a:solidFill>
                            <a:srgbClr val="00B050"/>
                          </a:solidFill>
                          <a:latin typeface="Calibri"/>
                        </a:rPr>
                        <a:t>All Off</a:t>
                      </a:r>
                      <a:endParaRPr lang="en-US" sz="1200" b="0" i="0" u="none" strike="noStrike" dirty="0">
                        <a:solidFill>
                          <a:srgbClr val="00B05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B050"/>
                          </a:solidFill>
                          <a:latin typeface="Calibri"/>
                        </a:rPr>
                        <a:t>All Off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6973">
                <a:tc>
                  <a:txBody>
                    <a:bodyPr/>
                    <a:lstStyle/>
                    <a:p>
                      <a:pPr algn="ctr" fontAlgn="ctr"/>
                      <a:r>
                        <a:rPr lang="en-US" sz="1300" b="1" i="0" u="none" strike="noStrike">
                          <a:solidFill>
                            <a:srgbClr val="000000"/>
                          </a:solidFill>
                          <a:latin typeface="Calibri"/>
                        </a:rPr>
                        <a:t>Code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latin typeface="Calibri"/>
                        </a:rPr>
                        <a:t>while{1}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smtClean="0">
                          <a:solidFill>
                            <a:schemeClr val="bg1">
                              <a:lumMod val="50000"/>
                            </a:schemeClr>
                          </a:solidFill>
                          <a:latin typeface="Calibri"/>
                        </a:rPr>
                        <a:t>N.A.</a:t>
                      </a:r>
                      <a:endParaRPr lang="en-US" sz="1200" b="0" i="0" u="none" strike="noStrike" dirty="0">
                        <a:solidFill>
                          <a:schemeClr val="bg1">
                            <a:lumMod val="50000"/>
                          </a:schemeClr>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smtClean="0">
                          <a:solidFill>
                            <a:schemeClr val="bg1">
                              <a:lumMod val="50000"/>
                            </a:schemeClr>
                          </a:solidFill>
                          <a:latin typeface="Calibri"/>
                        </a:rPr>
                        <a:t>N.A.</a:t>
                      </a:r>
                      <a:endParaRPr lang="en-US" sz="1200" b="0" i="0" u="none" strike="noStrike" dirty="0">
                        <a:solidFill>
                          <a:schemeClr val="bg1">
                            <a:lumMod val="50000"/>
                          </a:schemeClr>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smtClean="0">
                          <a:solidFill>
                            <a:schemeClr val="bg1">
                              <a:lumMod val="50000"/>
                            </a:schemeClr>
                          </a:solidFill>
                          <a:latin typeface="Calibri"/>
                        </a:rPr>
                        <a:t>N.A.</a:t>
                      </a:r>
                      <a:endParaRPr lang="en-US" sz="1200" b="0" i="0" u="none" strike="noStrike" dirty="0">
                        <a:solidFill>
                          <a:schemeClr val="bg1">
                            <a:lumMod val="50000"/>
                          </a:schemeClr>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smtClean="0">
                          <a:solidFill>
                            <a:schemeClr val="bg1">
                              <a:lumMod val="50000"/>
                            </a:schemeClr>
                          </a:solidFill>
                          <a:latin typeface="Calibri"/>
                        </a:rPr>
                        <a:t>N.A.</a:t>
                      </a:r>
                      <a:endParaRPr lang="en-US" sz="1200" b="0" i="0" u="none" strike="noStrike" dirty="0">
                        <a:solidFill>
                          <a:schemeClr val="bg1">
                            <a:lumMod val="50000"/>
                          </a:schemeClr>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smtClean="0">
                          <a:solidFill>
                            <a:schemeClr val="bg1">
                              <a:lumMod val="50000"/>
                            </a:schemeClr>
                          </a:solidFill>
                          <a:latin typeface="Calibri"/>
                        </a:rPr>
                        <a:t>N.A.</a:t>
                      </a:r>
                      <a:endParaRPr lang="en-US" sz="1200" b="0" i="0" u="none" strike="noStrike" dirty="0">
                        <a:solidFill>
                          <a:schemeClr val="bg1">
                            <a:lumMod val="50000"/>
                          </a:schemeClr>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2" name="Leading Question"/>
          <p:cNvSpPr txBox="1"/>
          <p:nvPr/>
        </p:nvSpPr>
        <p:spPr>
          <a:xfrm>
            <a:off x="6621411" y="6562045"/>
            <a:ext cx="2199320"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LaunchPad Considerations </a:t>
            </a:r>
            <a:r>
              <a:rPr lang="en-US" sz="1600" b="0" dirty="0" smtClean="0">
                <a:solidFill>
                  <a:srgbClr val="000000"/>
                </a:solidFill>
                <a:effectLst/>
                <a:latin typeface="Arial Narrow"/>
              </a:rPr>
              <a:t>...</a:t>
            </a:r>
          </a:p>
        </p:txBody>
      </p:sp>
      <p:sp>
        <p:nvSpPr>
          <p:cNvPr id="5" name="Rectangle 4"/>
          <p:cNvSpPr/>
          <p:nvPr/>
        </p:nvSpPr>
        <p:spPr bwMode="auto">
          <a:xfrm>
            <a:off x="1828800" y="1752600"/>
            <a:ext cx="4191000" cy="4495800"/>
          </a:xfrm>
          <a:prstGeom prst="rect">
            <a:avLst/>
          </a:prstGeom>
          <a:noFill/>
          <a:ln w="25400" cap="flat" cmpd="sng" algn="ctr">
            <a:solidFill>
              <a:srgbClr val="FF0000"/>
            </a:solidFill>
            <a:prstDash val="dash"/>
            <a:round/>
            <a:headEnd type="none" w="sm" len="sm"/>
            <a:tailEnd type="none" w="sm" len="sm"/>
          </a:ln>
          <a:effectLst/>
        </p:spPr>
        <p:txBody>
          <a:bodyPr vert="horz" wrap="square" lIns="91440" tIns="45720" rIns="91440" bIns="45720" numCol="1" rtlCol="0" anchor="ctr" anchorCtr="0" compatLnSpc="1">
            <a:prstTxWarp prst="textNoShape">
              <a:avLst/>
            </a:prstTxWarp>
          </a:bodyPr>
          <a:lstStyle>
            <a:defPPr>
              <a:defRPr lang="en-US"/>
            </a:defPPr>
            <a:lvl1pPr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1pPr>
            <a:lvl2pPr marL="457200"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2pPr>
            <a:lvl3pPr marL="914400"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3pPr>
            <a:lvl4pPr marL="1371600"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4pPr>
            <a:lvl5pPr marL="1828800"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6" name="TextBox 5"/>
          <p:cNvSpPr txBox="1"/>
          <p:nvPr/>
        </p:nvSpPr>
        <p:spPr>
          <a:xfrm>
            <a:off x="605681" y="6440912"/>
            <a:ext cx="5093062" cy="264688"/>
          </a:xfrm>
          <a:prstGeom prst="rect">
            <a:avLst/>
          </a:prstGeom>
          <a:noFill/>
        </p:spPr>
        <p:txBody>
          <a:bodyPr wrap="none" rtlCol="0" anchor="ctr" anchorCtr="0">
            <a:spAutoFit/>
          </a:bodyPr>
          <a:lstStyle>
            <a:defPPr>
              <a:defRPr lang="en-US"/>
            </a:defPPr>
            <a:lvl1pPr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1pPr>
            <a:lvl2pPr marL="457200"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2pPr>
            <a:lvl3pPr marL="914400"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3pPr>
            <a:lvl4pPr marL="1371600"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4pPr>
            <a:lvl5pPr marL="1828800"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a:lstStyle>
          <a:p>
            <a:r>
              <a:rPr lang="en-US" sz="1400" dirty="0" smtClean="0">
                <a:solidFill>
                  <a:schemeClr val="dk1"/>
                </a:solidFill>
                <a:effectLst/>
              </a:rPr>
              <a:t>Box denotes power modes available on LaunchPad board</a:t>
            </a:r>
          </a:p>
        </p:txBody>
      </p:sp>
      <p:sp>
        <p:nvSpPr>
          <p:cNvPr id="7" name="Rectangle 6"/>
          <p:cNvSpPr/>
          <p:nvPr/>
        </p:nvSpPr>
        <p:spPr bwMode="auto">
          <a:xfrm flipV="1">
            <a:off x="228600" y="6400800"/>
            <a:ext cx="381000" cy="381000"/>
          </a:xfrm>
          <a:prstGeom prst="rect">
            <a:avLst/>
          </a:prstGeom>
          <a:noFill/>
          <a:ln w="25400" cap="flat" cmpd="sng" algn="ctr">
            <a:solidFill>
              <a:srgbClr val="FF0000"/>
            </a:solidFill>
            <a:prstDash val="dash"/>
            <a:round/>
            <a:headEnd type="none" w="sm" len="sm"/>
            <a:tailEnd type="none" w="sm" len="sm"/>
          </a:ln>
          <a:effectLst/>
        </p:spPr>
        <p:txBody>
          <a:bodyPr vert="horz" wrap="square" lIns="91440" tIns="45720" rIns="91440" bIns="45720" numCol="1" rtlCol="0" anchor="ctr" anchorCtr="0" compatLnSpc="1">
            <a:prstTxWarp prst="textNoShape">
              <a:avLst/>
            </a:prstTxWarp>
          </a:bodyPr>
          <a:lstStyle>
            <a:defPPr>
              <a:defRPr lang="en-US"/>
            </a:defPPr>
            <a:lvl1pPr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1pPr>
            <a:lvl2pPr marL="457200"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2pPr>
            <a:lvl3pPr marL="914400"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3pPr>
            <a:lvl4pPr marL="1371600"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4pPr>
            <a:lvl5pPr marL="1828800" algn="ctr" rtl="0" eaLnBrk="0" fontAlgn="base" hangingPunct="0">
              <a:lnSpc>
                <a:spcPct val="80000"/>
              </a:lnSpc>
              <a:spcBef>
                <a:spcPct val="5000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304800" y="1066800"/>
            <a:ext cx="5562600" cy="52578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31746" name="Title 1"/>
          <p:cNvSpPr>
            <a:spLocks noGrp="1"/>
          </p:cNvSpPr>
          <p:nvPr>
            <p:ph type="title"/>
          </p:nvPr>
        </p:nvSpPr>
        <p:spPr/>
        <p:txBody>
          <a:bodyPr>
            <a:noAutofit/>
          </a:bodyPr>
          <a:lstStyle/>
          <a:p>
            <a:r>
              <a:rPr lang="en-US" dirty="0">
                <a:solidFill>
                  <a:srgbClr val="FF0000"/>
                </a:solidFill>
              </a:rPr>
              <a:t>TM4C123GH6PM Memory</a:t>
            </a:r>
            <a:endParaRPr lang="en-US" dirty="0" smtClean="0">
              <a:solidFill>
                <a:srgbClr val="FF0000"/>
              </a:solidFill>
            </a:endParaRPr>
          </a:p>
        </p:txBody>
      </p:sp>
      <p:sp>
        <p:nvSpPr>
          <p:cNvPr id="31747" name="Content Placeholder 2"/>
          <p:cNvSpPr>
            <a:spLocks noGrp="1"/>
          </p:cNvSpPr>
          <p:nvPr>
            <p:ph idx="1"/>
          </p:nvPr>
        </p:nvSpPr>
        <p:spPr>
          <a:xfrm>
            <a:off x="381000" y="1447800"/>
            <a:ext cx="5715000" cy="4800600"/>
          </a:xfrm>
        </p:spPr>
        <p:txBody>
          <a:bodyPr>
            <a:noAutofit/>
          </a:bodyPr>
          <a:lstStyle/>
          <a:p>
            <a:pPr eaLnBrk="1" hangingPunct="1">
              <a:buNone/>
            </a:pPr>
            <a:r>
              <a:rPr lang="en-US" sz="1800" b="1" dirty="0" smtClean="0"/>
              <a:t>256KB Flash memory</a:t>
            </a:r>
          </a:p>
          <a:p>
            <a:pPr lvl="1"/>
            <a:r>
              <a:rPr lang="en-US" sz="1400" dirty="0" smtClean="0"/>
              <a:t>Single-cycle to 40MHz</a:t>
            </a:r>
          </a:p>
          <a:p>
            <a:pPr lvl="1"/>
            <a:r>
              <a:rPr lang="en-US" sz="1400" dirty="0" smtClean="0"/>
              <a:t>Pre-fetch buffer and speculative branch improves performance above 40 MHz</a:t>
            </a:r>
          </a:p>
          <a:p>
            <a:pPr eaLnBrk="1" hangingPunct="1">
              <a:buNone/>
            </a:pPr>
            <a:r>
              <a:rPr lang="en-US" sz="1800" b="1" dirty="0" smtClean="0"/>
              <a:t>32KB single-cycle SRAM with bit-banding</a:t>
            </a:r>
          </a:p>
          <a:p>
            <a:pPr eaLnBrk="1" hangingPunct="1">
              <a:buNone/>
            </a:pPr>
            <a:r>
              <a:rPr lang="en-US" sz="1800" b="1" dirty="0" smtClean="0"/>
              <a:t>Internal ROM loaded with TivaWare software</a:t>
            </a:r>
          </a:p>
          <a:p>
            <a:pPr lvl="1" eaLnBrk="1" hangingPunct="1"/>
            <a:r>
              <a:rPr lang="en-US" sz="1400" dirty="0" smtClean="0"/>
              <a:t>Peripheral Driver Library</a:t>
            </a:r>
          </a:p>
          <a:p>
            <a:pPr lvl="1" eaLnBrk="1" hangingPunct="1"/>
            <a:r>
              <a:rPr lang="en-US" sz="1400" dirty="0" smtClean="0"/>
              <a:t>Boot Loader</a:t>
            </a:r>
          </a:p>
          <a:p>
            <a:pPr lvl="1" eaLnBrk="1" hangingPunct="1"/>
            <a:r>
              <a:rPr lang="en-US" sz="1400" dirty="0" smtClean="0"/>
              <a:t>Advanced Encryption Standard (AES) cryptography tables</a:t>
            </a:r>
          </a:p>
          <a:p>
            <a:pPr lvl="1" eaLnBrk="1" hangingPunct="1"/>
            <a:r>
              <a:rPr lang="en-US" sz="1400" dirty="0" smtClean="0"/>
              <a:t>Cyclic Redundancy Check (CRC) error </a:t>
            </a:r>
            <a:br>
              <a:rPr lang="en-US" sz="1400" dirty="0" smtClean="0"/>
            </a:br>
            <a:r>
              <a:rPr lang="en-US" sz="1400" dirty="0" smtClean="0"/>
              <a:t>detection functionality</a:t>
            </a:r>
          </a:p>
          <a:p>
            <a:pPr eaLnBrk="1" hangingPunct="1">
              <a:buNone/>
            </a:pPr>
            <a:r>
              <a:rPr lang="en-US" sz="1800" b="1" dirty="0" smtClean="0"/>
              <a:t>2KB EEPROM (fast, saves board space)</a:t>
            </a:r>
          </a:p>
          <a:p>
            <a:pPr lvl="1" eaLnBrk="1" hangingPunct="1"/>
            <a:r>
              <a:rPr lang="en-US" sz="1400" dirty="0" smtClean="0"/>
              <a:t>Wear-leveled 500K program/erase cycles</a:t>
            </a:r>
          </a:p>
          <a:p>
            <a:pPr lvl="1" eaLnBrk="1" hangingPunct="1"/>
            <a:r>
              <a:rPr lang="en-US" sz="1400" dirty="0" smtClean="0"/>
              <a:t>Thirty-two</a:t>
            </a:r>
            <a:r>
              <a:rPr lang="en-US" sz="1400" dirty="0" smtClean="0"/>
              <a:t> </a:t>
            </a:r>
            <a:r>
              <a:rPr lang="en-US" sz="1400" dirty="0" smtClean="0"/>
              <a:t>16-word blocks</a:t>
            </a:r>
          </a:p>
          <a:p>
            <a:pPr lvl="1" eaLnBrk="1" hangingPunct="1"/>
            <a:r>
              <a:rPr lang="en-US" sz="1400" dirty="0" smtClean="0"/>
              <a:t>Can be bulk or block erased</a:t>
            </a:r>
          </a:p>
          <a:p>
            <a:pPr lvl="1" eaLnBrk="1" hangingPunct="1"/>
            <a:r>
              <a:rPr lang="en-US" sz="1400" dirty="0" smtClean="0"/>
              <a:t>10 year data retention</a:t>
            </a:r>
          </a:p>
          <a:p>
            <a:pPr lvl="1" eaLnBrk="1" hangingPunct="1"/>
            <a:r>
              <a:rPr lang="en-US" sz="1400" dirty="0" smtClean="0"/>
              <a:t>4 clock cycle read time</a:t>
            </a:r>
          </a:p>
        </p:txBody>
      </p:sp>
      <p:sp>
        <p:nvSpPr>
          <p:cNvPr id="8" name="Leading Question"/>
          <p:cNvSpPr txBox="1"/>
          <p:nvPr/>
        </p:nvSpPr>
        <p:spPr>
          <a:xfrm>
            <a:off x="7786794" y="6562045"/>
            <a:ext cx="103393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Peripherals ...</a:t>
            </a:r>
          </a:p>
        </p:txBody>
      </p:sp>
      <p:sp>
        <p:nvSpPr>
          <p:cNvPr id="16" name="Rounded Rectangle 15"/>
          <p:cNvSpPr/>
          <p:nvPr/>
        </p:nvSpPr>
        <p:spPr bwMode="auto">
          <a:xfrm>
            <a:off x="5638800" y="3352800"/>
            <a:ext cx="3200400" cy="3810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0x00000000 Flash</a:t>
            </a:r>
          </a:p>
        </p:txBody>
      </p:sp>
      <p:sp>
        <p:nvSpPr>
          <p:cNvPr id="17" name="Rounded Rectangle 16"/>
          <p:cNvSpPr/>
          <p:nvPr/>
        </p:nvSpPr>
        <p:spPr bwMode="auto">
          <a:xfrm>
            <a:off x="5638800" y="3733800"/>
            <a:ext cx="3200400" cy="381000"/>
          </a:xfrm>
          <a:prstGeom prst="roundRect">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0x01000000 ROM</a:t>
            </a:r>
          </a:p>
        </p:txBody>
      </p:sp>
      <p:sp>
        <p:nvSpPr>
          <p:cNvPr id="18" name="Rounded Rectangle 17"/>
          <p:cNvSpPr/>
          <p:nvPr/>
        </p:nvSpPr>
        <p:spPr bwMode="auto">
          <a:xfrm>
            <a:off x="5638800" y="4114800"/>
            <a:ext cx="3200400" cy="381000"/>
          </a:xfrm>
          <a:prstGeom prst="roundRect">
            <a:avLst/>
          </a:prstGeom>
          <a:solidFill>
            <a:schemeClr val="accent4">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0x20000000 SRAM</a:t>
            </a:r>
          </a:p>
        </p:txBody>
      </p:sp>
      <p:sp>
        <p:nvSpPr>
          <p:cNvPr id="19" name="Rounded Rectangle 18"/>
          <p:cNvSpPr/>
          <p:nvPr/>
        </p:nvSpPr>
        <p:spPr bwMode="auto">
          <a:xfrm>
            <a:off x="5638800" y="4495800"/>
            <a:ext cx="3200400" cy="381000"/>
          </a:xfrm>
          <a:prstGeom prst="roundRect">
            <a:avLst/>
          </a:prstGeom>
          <a:solidFill>
            <a:schemeClr val="accent4">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0x22000000 Bit-banded SRAM</a:t>
            </a:r>
          </a:p>
        </p:txBody>
      </p:sp>
      <p:sp>
        <p:nvSpPr>
          <p:cNvPr id="20" name="Rounded Rectangle 19"/>
          <p:cNvSpPr/>
          <p:nvPr/>
        </p:nvSpPr>
        <p:spPr bwMode="auto">
          <a:xfrm>
            <a:off x="5638800" y="4876800"/>
            <a:ext cx="3200400" cy="381000"/>
          </a:xfrm>
          <a:prstGeom prst="roundRect">
            <a:avLst/>
          </a:prstGeom>
          <a:solidFill>
            <a:schemeClr val="accent4"/>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0x40000000 Peripherals &amp; EEPROM</a:t>
            </a:r>
          </a:p>
        </p:txBody>
      </p:sp>
      <p:sp>
        <p:nvSpPr>
          <p:cNvPr id="21" name="Rounded Rectangle 20"/>
          <p:cNvSpPr/>
          <p:nvPr/>
        </p:nvSpPr>
        <p:spPr bwMode="auto">
          <a:xfrm>
            <a:off x="5638800" y="5257800"/>
            <a:ext cx="3200400" cy="381000"/>
          </a:xfrm>
          <a:prstGeom prst="roundRect">
            <a:avLst/>
          </a:prstGeom>
          <a:solidFill>
            <a:schemeClr val="accent4"/>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0x42000000 Bit-banded Peripherals</a:t>
            </a:r>
          </a:p>
        </p:txBody>
      </p:sp>
      <p:sp>
        <p:nvSpPr>
          <p:cNvPr id="22" name="Rounded Rectangle 21"/>
          <p:cNvSpPr/>
          <p:nvPr/>
        </p:nvSpPr>
        <p:spPr bwMode="auto">
          <a:xfrm>
            <a:off x="5638800" y="5638800"/>
            <a:ext cx="3200400" cy="381000"/>
          </a:xfrm>
          <a:prstGeom prst="round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0xE0000000 Instrumentation, ETM, etc.</a:t>
            </a:r>
          </a:p>
        </p:txBody>
      </p:sp>
      <p:pic>
        <p:nvPicPr>
          <p:cNvPr id="13" name="Picture 4" descr="C:\Users\a0192895\Documents\Workshop Tiva LaunchPad\PICS\Transparent C-Seri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1705" y="1066800"/>
            <a:ext cx="2134590" cy="20073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066800"/>
            <a:ext cx="7848600" cy="15240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itle 1"/>
          <p:cNvSpPr>
            <a:spLocks noGrp="1"/>
          </p:cNvSpPr>
          <p:nvPr>
            <p:ph type="title"/>
          </p:nvPr>
        </p:nvSpPr>
        <p:spPr/>
        <p:txBody>
          <a:bodyPr/>
          <a:lstStyle/>
          <a:p>
            <a:r>
              <a:rPr lang="en-US" dirty="0" smtClean="0">
                <a:solidFill>
                  <a:srgbClr val="FF0000"/>
                </a:solidFill>
              </a:rPr>
              <a:t>LaunchPad Considerations</a:t>
            </a:r>
            <a:endParaRPr lang="en-US" dirty="0">
              <a:solidFill>
                <a:srgbClr val="FF0000"/>
              </a:solidFill>
            </a:endParaRPr>
          </a:p>
        </p:txBody>
      </p:sp>
      <p:sp>
        <p:nvSpPr>
          <p:cNvPr id="5" name="Rectangle 3"/>
          <p:cNvSpPr txBox="1">
            <a:spLocks noChangeArrowheads="1"/>
          </p:cNvSpPr>
          <p:nvPr/>
        </p:nvSpPr>
        <p:spPr>
          <a:xfrm>
            <a:off x="609600" y="1143000"/>
            <a:ext cx="7315200" cy="1284287"/>
          </a:xfrm>
          <a:prstGeom prst="rect">
            <a:avLst/>
          </a:prstGeom>
        </p:spPr>
        <p:txBody>
          <a:bodyPr vert="horz" lIns="91440" tIns="45720" rIns="91440" bIns="45720" rtlCol="0">
            <a:noAutofit/>
          </a:bodyPr>
          <a:lstStyle/>
          <a:p>
            <a:pPr marL="742950" marR="0" lvl="1" indent="-285750" algn="l" defTabSz="914400" rtl="0" eaLnBrk="1" fontAlgn="auto" latinLnBrk="0" hangingPunct="1">
              <a:lnSpc>
                <a:spcPct val="100000"/>
              </a:lnSpc>
              <a:spcBef>
                <a:spcPct val="20000"/>
              </a:spcBef>
              <a:spcAft>
                <a:spcPts val="0"/>
              </a:spcAft>
              <a:buClr>
                <a:schemeClr val="tx2"/>
              </a:buClr>
              <a:buSzPct val="75000"/>
              <a:buFont typeface="Wingdings" pitchFamily="2" charset="2"/>
              <a:buChar char="u"/>
              <a:tabLst/>
              <a:defRPr/>
            </a:pPr>
            <a:r>
              <a:rPr lang="en-US" sz="1800" b="0" dirty="0" smtClean="0">
                <a:latin typeface="+mn-lt"/>
              </a:rPr>
              <a:t>The l</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ow</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-cost LaunchPad</a:t>
            </a:r>
            <a:r>
              <a:rPr kumimoji="0" lang="en-US" sz="1800" b="0" i="0" u="none" strike="noStrike" kern="1200" cap="none" spc="0" normalizeH="0" noProof="0" dirty="0" smtClean="0">
                <a:ln>
                  <a:noFill/>
                </a:ln>
                <a:solidFill>
                  <a:schemeClr val="tx1"/>
                </a:solidFill>
                <a:effectLst/>
                <a:uLnTx/>
                <a:uFillTx/>
                <a:latin typeface="+mn-lt"/>
                <a:ea typeface="+mn-ea"/>
                <a:cs typeface="+mn-cs"/>
              </a:rPr>
              <a:t> board does not have a battery holder</a:t>
            </a:r>
          </a:p>
          <a:p>
            <a:pPr marL="742950" marR="0" lvl="1" indent="-285750" algn="l" defTabSz="914400" rtl="0" eaLnBrk="1" fontAlgn="auto" latinLnBrk="0" hangingPunct="1">
              <a:lnSpc>
                <a:spcPct val="100000"/>
              </a:lnSpc>
              <a:spcBef>
                <a:spcPct val="20000"/>
              </a:spcBef>
              <a:spcAft>
                <a:spcPts val="0"/>
              </a:spcAft>
              <a:buClr>
                <a:schemeClr val="tx2"/>
              </a:buClr>
              <a:buSzPct val="75000"/>
              <a:buFont typeface="Wingdings" pitchFamily="2" charset="2"/>
              <a:buChar char="u"/>
              <a:tabLst/>
              <a:defRPr/>
            </a:pPr>
            <a:r>
              <a:rPr lang="en-US" sz="1800" b="0" dirty="0" smtClean="0">
                <a:latin typeface="+mn-lt"/>
              </a:rPr>
              <a:t>VDD and VBAT are wired together on the board </a:t>
            </a:r>
            <a:br>
              <a:rPr lang="en-US" sz="1800" b="0" dirty="0" smtClean="0">
                <a:latin typeface="+mn-lt"/>
              </a:rPr>
            </a:br>
            <a:r>
              <a:rPr lang="en-US" sz="1800" b="0" dirty="0" smtClean="0">
                <a:latin typeface="+mn-lt"/>
              </a:rPr>
              <a:t>(this disables battery-only powered low-power modes)</a:t>
            </a:r>
          </a:p>
          <a:p>
            <a:pPr marL="742950" marR="0" lvl="1" indent="-285750" algn="l" defTabSz="914400" rtl="0" eaLnBrk="1" fontAlgn="auto" latinLnBrk="0" hangingPunct="1">
              <a:lnSpc>
                <a:spcPct val="100000"/>
              </a:lnSpc>
              <a:spcBef>
                <a:spcPct val="20000"/>
              </a:spcBef>
              <a:spcAft>
                <a:spcPts val="0"/>
              </a:spcAft>
              <a:buClr>
                <a:schemeClr val="tx2"/>
              </a:buClr>
              <a:buSzPct val="75000"/>
              <a:buFont typeface="Wingdings" pitchFamily="2" charset="2"/>
              <a:buChar char="u"/>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Device current is measured between test points H24 and H25</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Leading Question"/>
          <p:cNvSpPr txBox="1"/>
          <p:nvPr/>
        </p:nvSpPr>
        <p:spPr>
          <a:xfrm>
            <a:off x="8355860" y="6562045"/>
            <a:ext cx="464871"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Lab </a:t>
            </a:r>
            <a:r>
              <a:rPr lang="en-US" sz="1600" b="0" dirty="0" smtClean="0">
                <a:solidFill>
                  <a:srgbClr val="000000"/>
                </a:solidFill>
                <a:effectLst/>
                <a:latin typeface="Arial Narrow"/>
              </a:rPr>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666999"/>
            <a:ext cx="6629400" cy="37393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6" descr="C:\Users\a0192895\Documents\Workshop Tiva LaunchPad\PICS\Transparent TITivaLaunchpad2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815811"/>
            <a:ext cx="3886200" cy="4737389"/>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bwMode="auto">
          <a:xfrm>
            <a:off x="208798" y="4114800"/>
            <a:ext cx="4114800" cy="1850572"/>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0482" name="Rectangle 2"/>
          <p:cNvSpPr>
            <a:spLocks noGrp="1" noChangeArrowheads="1"/>
          </p:cNvSpPr>
          <p:nvPr>
            <p:ph type="title"/>
          </p:nvPr>
        </p:nvSpPr>
        <p:spPr/>
        <p:txBody>
          <a:bodyPr>
            <a:normAutofit/>
          </a:bodyPr>
          <a:lstStyle/>
          <a:p>
            <a:r>
              <a:rPr lang="en-US" dirty="0" smtClean="0">
                <a:solidFill>
                  <a:srgbClr val="FF0000"/>
                </a:solidFill>
              </a:rPr>
              <a:t>Lab 6: Low Power Modes</a:t>
            </a:r>
          </a:p>
        </p:txBody>
      </p:sp>
      <p:sp>
        <p:nvSpPr>
          <p:cNvPr id="20484" name="Text Box 4"/>
          <p:cNvSpPr txBox="1">
            <a:spLocks noChangeArrowheads="1"/>
          </p:cNvSpPr>
          <p:nvPr/>
        </p:nvSpPr>
        <p:spPr bwMode="auto">
          <a:xfrm>
            <a:off x="152400" y="4136572"/>
            <a:ext cx="4269170" cy="1754326"/>
          </a:xfrm>
          <a:prstGeom prst="rect">
            <a:avLst/>
          </a:prstGeom>
          <a:noFill/>
          <a:ln w="12700" algn="ctr">
            <a:noFill/>
            <a:miter lim="800000"/>
            <a:headEnd/>
            <a:tailEnd/>
          </a:ln>
        </p:spPr>
        <p:txBody>
          <a:bodyPr wrap="square" anchorCtr="1">
            <a:spAutoFit/>
          </a:bodyPr>
          <a:lstStyle/>
          <a:p>
            <a:pPr marL="342900" indent="-342900" algn="l">
              <a:buClr>
                <a:schemeClr val="tx2"/>
              </a:buClr>
              <a:buSzPct val="75000"/>
              <a:buFont typeface="Wingdings" pitchFamily="2" charset="2"/>
              <a:buChar char="u"/>
              <a:defRPr/>
            </a:pPr>
            <a:r>
              <a:rPr lang="en-US" sz="1800" b="0" dirty="0" smtClean="0"/>
              <a:t>Place device in low power modes</a:t>
            </a:r>
          </a:p>
          <a:p>
            <a:pPr marL="342900" indent="-342900" algn="l">
              <a:buClr>
                <a:schemeClr val="tx2"/>
              </a:buClr>
              <a:buSzPct val="75000"/>
              <a:buFont typeface="Wingdings" pitchFamily="2" charset="2"/>
              <a:buChar char="u"/>
              <a:defRPr/>
            </a:pPr>
            <a:r>
              <a:rPr lang="en-US" sz="1800" b="0" dirty="0" smtClean="0"/>
              <a:t>Wake from pin</a:t>
            </a:r>
          </a:p>
          <a:p>
            <a:pPr marL="342900" indent="-342900" algn="l">
              <a:buClr>
                <a:schemeClr val="tx2"/>
              </a:buClr>
              <a:buSzPct val="75000"/>
              <a:buFont typeface="Wingdings" pitchFamily="2" charset="2"/>
              <a:buChar char="u"/>
              <a:defRPr/>
            </a:pPr>
            <a:r>
              <a:rPr lang="en-US" sz="1800" b="0" dirty="0" smtClean="0"/>
              <a:t>Wake from RTC</a:t>
            </a:r>
          </a:p>
          <a:p>
            <a:pPr marL="342900" indent="-342900" algn="l">
              <a:buClr>
                <a:schemeClr val="tx2"/>
              </a:buClr>
              <a:buSzPct val="75000"/>
              <a:buFont typeface="Wingdings" pitchFamily="2" charset="2"/>
              <a:buChar char="u"/>
              <a:defRPr/>
            </a:pPr>
            <a:r>
              <a:rPr lang="en-US" sz="1800" b="0" dirty="0" smtClean="0"/>
              <a:t>Measure current</a:t>
            </a:r>
          </a:p>
          <a:p>
            <a:pPr marL="342900" indent="-342900" algn="l">
              <a:buClr>
                <a:schemeClr val="tx2"/>
              </a:buClr>
              <a:buSzPct val="75000"/>
              <a:buFont typeface="Wingdings" pitchFamily="2" charset="2"/>
              <a:buChar char="u"/>
              <a:defRPr/>
            </a:pPr>
            <a:r>
              <a:rPr lang="en-US" sz="1800" b="0" dirty="0" smtClean="0"/>
              <a:t>No battery holder on board</a:t>
            </a:r>
            <a:endParaRPr lang="en-US" sz="1800" b="0" dirty="0"/>
          </a:p>
        </p:txBody>
      </p:sp>
      <p:sp>
        <p:nvSpPr>
          <p:cNvPr id="62" name="Leading Question"/>
          <p:cNvSpPr txBox="1"/>
          <p:nvPr/>
        </p:nvSpPr>
        <p:spPr>
          <a:xfrm>
            <a:off x="8057702" y="6562045"/>
            <a:ext cx="76302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Agenda ...</a:t>
            </a:r>
          </a:p>
        </p:txBody>
      </p:sp>
      <p:cxnSp>
        <p:nvCxnSpPr>
          <p:cNvPr id="12" name="Straight Connector 11"/>
          <p:cNvCxnSpPr/>
          <p:nvPr/>
        </p:nvCxnSpPr>
        <p:spPr bwMode="auto">
          <a:xfrm flipH="1">
            <a:off x="2897570" y="2362200"/>
            <a:ext cx="1184367" cy="8709"/>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14" name="Straight Connector 13"/>
          <p:cNvCxnSpPr/>
          <p:nvPr/>
        </p:nvCxnSpPr>
        <p:spPr bwMode="auto">
          <a:xfrm>
            <a:off x="4069903" y="1676400"/>
            <a:ext cx="0" cy="685800"/>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15" name="Picture 10" descr="http://us.toshiba.com/images/showcase/products/satellite-a505-s6033-laptop.png"/>
          <p:cNvPicPr>
            <a:picLocks noChangeAspect="1" noChangeArrowheads="1"/>
          </p:cNvPicPr>
          <p:nvPr/>
        </p:nvPicPr>
        <p:blipFill>
          <a:blip r:embed="rId4" cstate="print"/>
          <a:srcRect/>
          <a:stretch>
            <a:fillRect/>
          </a:stretch>
        </p:blipFill>
        <p:spPr bwMode="auto">
          <a:xfrm>
            <a:off x="459170" y="1752600"/>
            <a:ext cx="3117464" cy="2153301"/>
          </a:xfrm>
          <a:prstGeom prst="rect">
            <a:avLst/>
          </a:prstGeom>
          <a:noFill/>
        </p:spPr>
      </p:pic>
      <p:sp>
        <p:nvSpPr>
          <p:cNvPr id="16" name="TextBox 15"/>
          <p:cNvSpPr txBox="1"/>
          <p:nvPr/>
        </p:nvSpPr>
        <p:spPr>
          <a:xfrm>
            <a:off x="3202370" y="1371600"/>
            <a:ext cx="3294493" cy="338554"/>
          </a:xfrm>
          <a:prstGeom prst="rect">
            <a:avLst/>
          </a:prstGeom>
          <a:noFill/>
        </p:spPr>
        <p:txBody>
          <a:bodyPr wrap="none" rtlCol="0" anchor="ctr" anchorCtr="1">
            <a:spAutoFit/>
          </a:bodyPr>
          <a:lstStyle/>
          <a:p>
            <a:r>
              <a:rPr lang="en-US" sz="2000" b="0" dirty="0" smtClean="0">
                <a:solidFill>
                  <a:schemeClr val="dk1"/>
                </a:solidFill>
                <a:effectLst/>
              </a:rPr>
              <a:t>USB Emulation Connection</a:t>
            </a:r>
          </a:p>
        </p:txBody>
      </p:sp>
      <p:cxnSp>
        <p:nvCxnSpPr>
          <p:cNvPr id="18" name="Straight Arrow Connector 17"/>
          <p:cNvCxnSpPr/>
          <p:nvPr/>
        </p:nvCxnSpPr>
        <p:spPr bwMode="auto">
          <a:xfrm flipH="1">
            <a:off x="5790789" y="1676400"/>
            <a:ext cx="5697" cy="304800"/>
          </a:xfrm>
          <a:prstGeom prst="straightConnector1">
            <a:avLst/>
          </a:prstGeom>
          <a:solidFill>
            <a:schemeClr val="accent1"/>
          </a:solidFill>
          <a:ln w="25400" cap="flat" cmpd="sng" algn="ctr">
            <a:solidFill>
              <a:schemeClr val="tx1"/>
            </a:solidFill>
            <a:prstDash val="solid"/>
            <a:round/>
            <a:headEnd type="none" w="sm" len="sm"/>
            <a:tailEnd type="triangle" w="lg" len="med"/>
          </a:ln>
          <a:effectLst/>
        </p:spPr>
      </p:cxnSp>
      <p:cxnSp>
        <p:nvCxnSpPr>
          <p:cNvPr id="19" name="Straight Connector 18"/>
          <p:cNvCxnSpPr/>
          <p:nvPr/>
        </p:nvCxnSpPr>
        <p:spPr bwMode="auto">
          <a:xfrm>
            <a:off x="4057237" y="1676400"/>
            <a:ext cx="1752600" cy="0"/>
          </a:xfrm>
          <a:prstGeom prst="line">
            <a:avLst/>
          </a:prstGeom>
          <a:solidFill>
            <a:schemeClr val="accent1"/>
          </a:solidFill>
          <a:ln w="25400" cap="flat" cmpd="sng" algn="ctr">
            <a:solidFill>
              <a:schemeClr val="tx1"/>
            </a:solidFill>
            <a:prstDash val="solid"/>
            <a:round/>
            <a:headEnd type="none" w="sm" len="sm"/>
            <a:tailEnd type="none" w="sm" len="sm"/>
          </a:ln>
          <a:effectLst/>
        </p:spPr>
      </p:cxnSp>
      <p:sp>
        <p:nvSpPr>
          <p:cNvPr id="22" name="TextBox 21"/>
          <p:cNvSpPr txBox="1"/>
          <p:nvPr/>
        </p:nvSpPr>
        <p:spPr>
          <a:xfrm>
            <a:off x="6934200" y="1295602"/>
            <a:ext cx="1338828" cy="609398"/>
          </a:xfrm>
          <a:prstGeom prst="rect">
            <a:avLst/>
          </a:prstGeom>
          <a:noFill/>
        </p:spPr>
        <p:txBody>
          <a:bodyPr wrap="none" rtlCol="0" anchor="ctr" anchorCtr="0">
            <a:spAutoFit/>
          </a:bodyPr>
          <a:lstStyle/>
          <a:p>
            <a:r>
              <a:rPr lang="en-US" sz="1400" dirty="0" smtClean="0">
                <a:solidFill>
                  <a:schemeClr val="dk1"/>
                </a:solidFill>
                <a:effectLst/>
              </a:rPr>
              <a:t>Power</a:t>
            </a:r>
            <a:br>
              <a:rPr lang="en-US" sz="1400" dirty="0" smtClean="0">
                <a:solidFill>
                  <a:schemeClr val="dk1"/>
                </a:solidFill>
                <a:effectLst/>
              </a:rPr>
            </a:br>
            <a:r>
              <a:rPr lang="en-US" sz="1400" dirty="0" smtClean="0">
                <a:solidFill>
                  <a:schemeClr val="dk1"/>
                </a:solidFill>
                <a:effectLst/>
              </a:rPr>
              <a:t>Measurement</a:t>
            </a:r>
            <a:r>
              <a:rPr lang="en-US" sz="1400" dirty="0" smtClean="0">
                <a:solidFill>
                  <a:schemeClr val="dk1"/>
                </a:solidFill>
              </a:rPr>
              <a:t/>
            </a:r>
            <a:br>
              <a:rPr lang="en-US" sz="1400" dirty="0" smtClean="0">
                <a:solidFill>
                  <a:schemeClr val="dk1"/>
                </a:solidFill>
              </a:rPr>
            </a:br>
            <a:r>
              <a:rPr lang="en-US" sz="1400" dirty="0" smtClean="0">
                <a:solidFill>
                  <a:schemeClr val="dk1"/>
                </a:solidFill>
              </a:rPr>
              <a:t>Jumper</a:t>
            </a:r>
            <a:endParaRPr lang="en-US" sz="1400" dirty="0" smtClean="0">
              <a:solidFill>
                <a:schemeClr val="dk1"/>
              </a:solidFill>
              <a:effectLst/>
            </a:endParaRPr>
          </a:p>
        </p:txBody>
      </p:sp>
      <p:sp>
        <p:nvSpPr>
          <p:cNvPr id="2" name="Right Arrow 1"/>
          <p:cNvSpPr/>
          <p:nvPr/>
        </p:nvSpPr>
        <p:spPr bwMode="auto">
          <a:xfrm rot="8066469">
            <a:off x="5755852" y="2115100"/>
            <a:ext cx="1651038" cy="542109"/>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Agenda</a:t>
            </a:r>
            <a:endParaRPr lang="en-US" dirty="0">
              <a:solidFill>
                <a:srgbClr val="FF0000"/>
              </a:solidFill>
            </a:endParaRPr>
          </a:p>
        </p:txBody>
      </p:sp>
      <p:sp>
        <p:nvSpPr>
          <p:cNvPr id="8" name="Leading Question"/>
          <p:cNvSpPr txBox="1"/>
          <p:nvPr/>
        </p:nvSpPr>
        <p:spPr>
          <a:xfrm>
            <a:off x="7791603" y="6562045"/>
            <a:ext cx="1029128"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USB Basics</a:t>
            </a:r>
            <a:r>
              <a:rPr lang="en-US" sz="1600" b="0" dirty="0" smtClean="0">
                <a:solidFill>
                  <a:srgbClr val="000000"/>
                </a:solidFill>
                <a:effectLst/>
                <a:latin typeface="Arial Narrow"/>
              </a:rPr>
              <a:t>...</a:t>
            </a:r>
          </a:p>
        </p:txBody>
      </p:sp>
      <p:sp>
        <p:nvSpPr>
          <p:cNvPr id="7" name="Rounded Rectangle 6"/>
          <p:cNvSpPr/>
          <p:nvPr/>
        </p:nvSpPr>
        <p:spPr bwMode="auto">
          <a:xfrm>
            <a:off x="3124200" y="3023724"/>
            <a:ext cx="762000" cy="310176"/>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9" name="Text Box 4"/>
          <p:cNvSpPr txBox="1">
            <a:spLocks noChangeArrowheads="1"/>
          </p:cNvSpPr>
          <p:nvPr/>
        </p:nvSpPr>
        <p:spPr bwMode="auto">
          <a:xfrm>
            <a:off x="152400" y="1060132"/>
            <a:ext cx="6705600" cy="5416868"/>
          </a:xfrm>
          <a:prstGeom prst="rect">
            <a:avLst/>
          </a:prstGeom>
          <a:noFill/>
          <a:ln w="25400" algn="ctr">
            <a:noFill/>
            <a:miter lim="800000"/>
            <a:headEnd/>
            <a:tailEnd/>
          </a:ln>
        </p:spPr>
        <p:txBody>
          <a:bodyPr wrap="square">
            <a:spAutoFit/>
          </a:bodyPr>
          <a:lstStyle/>
          <a:p>
            <a:pPr>
              <a:lnSpc>
                <a:spcPct val="60000"/>
              </a:lnSpc>
            </a:pPr>
            <a:r>
              <a:rPr lang="en-US" b="0" dirty="0">
                <a:solidFill>
                  <a:srgbClr val="000000"/>
                </a:solidFill>
              </a:rPr>
              <a:t>Introduction to </a:t>
            </a:r>
            <a:r>
              <a:rPr lang="en-US" b="0" dirty="0" smtClean="0">
                <a:solidFill>
                  <a:srgbClr val="000000"/>
                </a:solidFill>
              </a:rPr>
              <a:t>ARM</a:t>
            </a:r>
            <a:r>
              <a:rPr lang="en-US" b="0" baseline="30000" dirty="0" smtClean="0">
                <a:solidFill>
                  <a:srgbClr val="000000"/>
                </a:solidFill>
              </a:rPr>
              <a:t>®</a:t>
            </a:r>
            <a:r>
              <a:rPr lang="en-US" b="0" dirty="0" smtClean="0">
                <a:solidFill>
                  <a:srgbClr val="000000"/>
                </a:solidFill>
              </a:rPr>
              <a:t> Cortex™-M4F </a:t>
            </a:r>
            <a:r>
              <a:rPr lang="en-US" b="0" dirty="0">
                <a:solidFill>
                  <a:srgbClr val="000000"/>
                </a:solidFill>
              </a:rPr>
              <a:t>and Peripherals</a:t>
            </a:r>
          </a:p>
          <a:p>
            <a:pPr>
              <a:lnSpc>
                <a:spcPct val="60000"/>
              </a:lnSpc>
            </a:pPr>
            <a:r>
              <a:rPr lang="en-US" b="0" dirty="0">
                <a:solidFill>
                  <a:srgbClr val="000000"/>
                </a:solidFill>
              </a:rPr>
              <a:t>Code Composer Studio</a:t>
            </a:r>
          </a:p>
          <a:p>
            <a:pPr>
              <a:lnSpc>
                <a:spcPct val="60000"/>
              </a:lnSpc>
            </a:pPr>
            <a:r>
              <a:rPr lang="en-US" b="0" dirty="0">
                <a:solidFill>
                  <a:srgbClr val="000000"/>
                </a:solidFill>
              </a:rPr>
              <a:t>Introduction to </a:t>
            </a:r>
            <a:r>
              <a:rPr lang="en-US" b="0" dirty="0" smtClean="0">
                <a:solidFill>
                  <a:srgbClr val="000000"/>
                </a:solidFill>
              </a:rPr>
              <a:t>TivaWare™, Initialization </a:t>
            </a:r>
            <a:r>
              <a:rPr lang="en-US" b="0" dirty="0">
                <a:solidFill>
                  <a:srgbClr val="000000"/>
                </a:solidFill>
              </a:rPr>
              <a:t>and GPIO</a:t>
            </a:r>
          </a:p>
          <a:p>
            <a:pPr>
              <a:lnSpc>
                <a:spcPct val="60000"/>
              </a:lnSpc>
            </a:pPr>
            <a:r>
              <a:rPr lang="en-US" b="0" dirty="0" smtClean="0">
                <a:solidFill>
                  <a:srgbClr val="000000"/>
                </a:solidFill>
              </a:rPr>
              <a:t>Interrupts and the Timers</a:t>
            </a:r>
            <a:endParaRPr lang="en-US" b="0" dirty="0">
              <a:solidFill>
                <a:srgbClr val="000000"/>
              </a:solidFill>
            </a:endParaRPr>
          </a:p>
          <a:p>
            <a:pPr>
              <a:lnSpc>
                <a:spcPct val="60000"/>
              </a:lnSpc>
            </a:pPr>
            <a:r>
              <a:rPr lang="en-US" b="0" dirty="0" smtClean="0">
                <a:solidFill>
                  <a:srgbClr val="000000"/>
                </a:solidFill>
              </a:rPr>
              <a:t>ADC12</a:t>
            </a:r>
            <a:endParaRPr lang="en-US" b="0" dirty="0">
              <a:solidFill>
                <a:srgbClr val="000000"/>
              </a:solidFill>
            </a:endParaRPr>
          </a:p>
          <a:p>
            <a:pPr>
              <a:lnSpc>
                <a:spcPct val="60000"/>
              </a:lnSpc>
            </a:pPr>
            <a:r>
              <a:rPr lang="en-US" b="0" dirty="0" smtClean="0">
                <a:solidFill>
                  <a:srgbClr val="000000"/>
                </a:solidFill>
              </a:rPr>
              <a:t>Hibernation Module</a:t>
            </a:r>
          </a:p>
          <a:p>
            <a:pPr>
              <a:lnSpc>
                <a:spcPct val="60000"/>
              </a:lnSpc>
            </a:pPr>
            <a:r>
              <a:rPr lang="en-US" dirty="0" smtClean="0">
                <a:solidFill>
                  <a:srgbClr val="000000"/>
                </a:solidFill>
              </a:rPr>
              <a:t>USB</a:t>
            </a:r>
          </a:p>
          <a:p>
            <a:pPr>
              <a:lnSpc>
                <a:spcPct val="60000"/>
              </a:lnSpc>
            </a:pPr>
            <a:r>
              <a:rPr lang="en-US" b="0" dirty="0" smtClean="0">
                <a:solidFill>
                  <a:srgbClr val="000000"/>
                </a:solidFill>
              </a:rPr>
              <a:t>Memory and Security</a:t>
            </a:r>
          </a:p>
          <a:p>
            <a:pPr>
              <a:lnSpc>
                <a:spcPct val="60000"/>
              </a:lnSpc>
            </a:pPr>
            <a:r>
              <a:rPr lang="en-US" b="0" dirty="0" smtClean="0">
                <a:solidFill>
                  <a:srgbClr val="000000"/>
                </a:solidFill>
              </a:rPr>
              <a:t>Floating-Point</a:t>
            </a:r>
          </a:p>
          <a:p>
            <a:pPr>
              <a:lnSpc>
                <a:spcPct val="60000"/>
              </a:lnSpc>
            </a:pPr>
            <a:r>
              <a:rPr lang="en-US" b="0" dirty="0" err="1" smtClean="0">
                <a:solidFill>
                  <a:srgbClr val="000000"/>
                </a:solidFill>
              </a:rPr>
              <a:t>BoosterPacks</a:t>
            </a:r>
            <a:r>
              <a:rPr lang="en-US" b="0" dirty="0" smtClean="0">
                <a:solidFill>
                  <a:srgbClr val="000000"/>
                </a:solidFill>
              </a:rPr>
              <a:t> and </a:t>
            </a:r>
            <a:r>
              <a:rPr lang="en-US" b="0" dirty="0" err="1" smtClean="0">
                <a:solidFill>
                  <a:srgbClr val="000000"/>
                </a:solidFill>
              </a:rPr>
              <a:t>grLib</a:t>
            </a:r>
            <a:endParaRPr lang="en-US" b="0" dirty="0" smtClean="0">
              <a:solidFill>
                <a:srgbClr val="000000"/>
              </a:solidFill>
            </a:endParaRPr>
          </a:p>
          <a:p>
            <a:pPr>
              <a:lnSpc>
                <a:spcPct val="60000"/>
              </a:lnSpc>
            </a:pPr>
            <a:r>
              <a:rPr lang="en-US" b="0" dirty="0" smtClean="0">
                <a:solidFill>
                  <a:srgbClr val="000000"/>
                </a:solidFill>
              </a:rPr>
              <a:t>Synchronous Serial Interface</a:t>
            </a:r>
          </a:p>
          <a:p>
            <a:pPr>
              <a:lnSpc>
                <a:spcPct val="60000"/>
              </a:lnSpc>
            </a:pPr>
            <a:r>
              <a:rPr lang="en-US" b="0" dirty="0" smtClean="0">
                <a:solidFill>
                  <a:srgbClr val="000000"/>
                </a:solidFill>
              </a:rPr>
              <a:t>UART</a:t>
            </a:r>
          </a:p>
          <a:p>
            <a:pPr>
              <a:lnSpc>
                <a:spcPct val="60000"/>
              </a:lnSpc>
            </a:pPr>
            <a:r>
              <a:rPr lang="en-US" b="0" dirty="0" smtClean="0">
                <a:solidFill>
                  <a:srgbClr val="000000"/>
                </a:solidFill>
              </a:rPr>
              <a:t>µDMA</a:t>
            </a:r>
          </a:p>
          <a:p>
            <a:pPr>
              <a:lnSpc>
                <a:spcPct val="60000"/>
              </a:lnSpc>
            </a:pPr>
            <a:r>
              <a:rPr lang="en-US" b="0" dirty="0" smtClean="0">
                <a:solidFill>
                  <a:srgbClr val="000000"/>
                </a:solidFill>
              </a:rPr>
              <a:t>Sensor Hub</a:t>
            </a:r>
          </a:p>
          <a:p>
            <a:pPr>
              <a:lnSpc>
                <a:spcPct val="60000"/>
              </a:lnSpc>
            </a:pPr>
            <a:r>
              <a:rPr lang="en-US" b="0" dirty="0" smtClean="0">
                <a:solidFill>
                  <a:srgbClr val="000000"/>
                </a:solidFill>
              </a:rPr>
              <a:t>PWM</a:t>
            </a:r>
            <a:endParaRPr lang="en-US" b="0" dirty="0">
              <a:solidFill>
                <a:srgbClr val="000000"/>
              </a:solidFill>
            </a:endParaRPr>
          </a:p>
          <a:p>
            <a:endParaRPr lang="en-US" dirty="0" smtClean="0">
              <a:solidFill>
                <a:srgbClr val="000000"/>
              </a:solidFill>
            </a:endParaRPr>
          </a:p>
        </p:txBody>
      </p:sp>
      <p:pic>
        <p:nvPicPr>
          <p:cNvPr id="10"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28800"/>
            <a:ext cx="3355291" cy="40901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152400" y="762000"/>
            <a:ext cx="7010400" cy="57150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71362" name="Rectangle 2"/>
          <p:cNvSpPr>
            <a:spLocks noGrp="1" noChangeArrowheads="1"/>
          </p:cNvSpPr>
          <p:nvPr>
            <p:ph type="title"/>
          </p:nvPr>
        </p:nvSpPr>
        <p:spPr/>
        <p:txBody>
          <a:bodyPr/>
          <a:lstStyle/>
          <a:p>
            <a:r>
              <a:rPr lang="en-US" dirty="0">
                <a:solidFill>
                  <a:srgbClr val="FF0000"/>
                </a:solidFill>
              </a:rPr>
              <a:t>USB Basics</a:t>
            </a:r>
          </a:p>
        </p:txBody>
      </p:sp>
      <p:pic>
        <p:nvPicPr>
          <p:cNvPr id="271378" name="Picture 18"/>
          <p:cNvPicPr>
            <a:picLocks noChangeAspect="1" noChangeArrowheads="1"/>
          </p:cNvPicPr>
          <p:nvPr/>
        </p:nvPicPr>
        <p:blipFill>
          <a:blip r:embed="rId4" cstate="print"/>
          <a:srcRect/>
          <a:stretch>
            <a:fillRect/>
          </a:stretch>
        </p:blipFill>
        <p:spPr bwMode="auto">
          <a:xfrm>
            <a:off x="6781800" y="1066800"/>
            <a:ext cx="1752600" cy="1890445"/>
          </a:xfrm>
          <a:prstGeom prst="rect">
            <a:avLst/>
          </a:prstGeom>
          <a:noFill/>
          <a:ln w="12700" algn="ctr">
            <a:solidFill>
              <a:schemeClr val="tx1"/>
            </a:solidFill>
            <a:miter lim="800000"/>
            <a:headEnd/>
            <a:tailEnd/>
          </a:ln>
          <a:effectLst/>
        </p:spPr>
      </p:pic>
      <p:pic>
        <p:nvPicPr>
          <p:cNvPr id="271379" name="Picture 19"/>
          <p:cNvPicPr>
            <a:picLocks noChangeAspect="1" noChangeArrowheads="1"/>
          </p:cNvPicPr>
          <p:nvPr/>
        </p:nvPicPr>
        <p:blipFill>
          <a:blip r:embed="rId5" cstate="print"/>
          <a:srcRect/>
          <a:stretch>
            <a:fillRect/>
          </a:stretch>
        </p:blipFill>
        <p:spPr bwMode="auto">
          <a:xfrm>
            <a:off x="6781800" y="5257800"/>
            <a:ext cx="1746250" cy="985838"/>
          </a:xfrm>
          <a:prstGeom prst="rect">
            <a:avLst/>
          </a:prstGeom>
          <a:noFill/>
          <a:ln w="12700" algn="ctr">
            <a:solidFill>
              <a:schemeClr val="tx1"/>
            </a:solidFill>
            <a:miter lim="800000"/>
            <a:headEnd/>
            <a:tailEnd/>
          </a:ln>
          <a:effectLst/>
        </p:spPr>
      </p:pic>
      <p:pic>
        <p:nvPicPr>
          <p:cNvPr id="271380" name="Picture 20"/>
          <p:cNvPicPr>
            <a:picLocks noChangeAspect="1" noChangeArrowheads="1"/>
          </p:cNvPicPr>
          <p:nvPr/>
        </p:nvPicPr>
        <p:blipFill>
          <a:blip r:embed="rId6" cstate="print"/>
          <a:srcRect/>
          <a:stretch>
            <a:fillRect/>
          </a:stretch>
        </p:blipFill>
        <p:spPr bwMode="auto">
          <a:xfrm>
            <a:off x="6781800" y="3150834"/>
            <a:ext cx="1785938" cy="1912938"/>
          </a:xfrm>
          <a:prstGeom prst="rect">
            <a:avLst/>
          </a:prstGeom>
          <a:noFill/>
          <a:ln w="12700" algn="ctr">
            <a:solidFill>
              <a:schemeClr val="tx1"/>
            </a:solidFill>
            <a:miter lim="800000"/>
            <a:headEnd/>
            <a:tailEnd/>
          </a:ln>
          <a:effectLst/>
        </p:spPr>
      </p:pic>
      <p:sp>
        <p:nvSpPr>
          <p:cNvPr id="8" name="TextBox 7"/>
          <p:cNvSpPr txBox="1"/>
          <p:nvPr/>
        </p:nvSpPr>
        <p:spPr>
          <a:xfrm>
            <a:off x="533400" y="914400"/>
            <a:ext cx="6330707" cy="5986254"/>
          </a:xfrm>
          <a:prstGeom prst="rect">
            <a:avLst/>
          </a:prstGeom>
          <a:noFill/>
        </p:spPr>
        <p:txBody>
          <a:bodyPr wrap="none" rtlCol="0" anchor="ctr" anchorCtr="0">
            <a:spAutoFit/>
          </a:bodyPr>
          <a:lstStyle/>
          <a:p>
            <a:pPr marL="342900" indent="-342900" algn="l">
              <a:lnSpc>
                <a:spcPct val="75000"/>
              </a:lnSpc>
            </a:pPr>
            <a:r>
              <a:rPr lang="en-US" dirty="0" smtClean="0"/>
              <a:t>Multiple connector sizes</a:t>
            </a:r>
          </a:p>
          <a:p>
            <a:pPr marL="342900" indent="-342900" algn="l">
              <a:lnSpc>
                <a:spcPct val="75000"/>
              </a:lnSpc>
            </a:pPr>
            <a:r>
              <a:rPr lang="en-US" dirty="0" smtClean="0"/>
              <a:t>4 pins – power, ground and 2 data lines</a:t>
            </a:r>
            <a:br>
              <a:rPr lang="en-US" dirty="0" smtClean="0"/>
            </a:br>
            <a:r>
              <a:rPr lang="en-US" sz="1600" dirty="0" smtClean="0"/>
              <a:t>(5</a:t>
            </a:r>
            <a:r>
              <a:rPr lang="en-US" sz="1600" baseline="30000" dirty="0" smtClean="0"/>
              <a:t>th</a:t>
            </a:r>
            <a:r>
              <a:rPr lang="en-US" sz="1600" dirty="0" smtClean="0"/>
              <a:t> pin ID for USB 2.0 connectors)</a:t>
            </a:r>
            <a:endParaRPr lang="en-US" dirty="0" smtClean="0"/>
          </a:p>
          <a:p>
            <a:pPr marL="342900" indent="-342900" algn="l">
              <a:lnSpc>
                <a:spcPct val="75000"/>
              </a:lnSpc>
            </a:pPr>
            <a:r>
              <a:rPr lang="en-US" dirty="0" smtClean="0"/>
              <a:t>Configuration connects power 1</a:t>
            </a:r>
            <a:r>
              <a:rPr lang="en-US" baseline="30000" dirty="0" smtClean="0"/>
              <a:t>st</a:t>
            </a:r>
            <a:r>
              <a:rPr lang="en-US" dirty="0" smtClean="0"/>
              <a:t>, then data</a:t>
            </a:r>
          </a:p>
          <a:p>
            <a:pPr marL="342900" indent="-342900" algn="l">
              <a:lnSpc>
                <a:spcPct val="75000"/>
              </a:lnSpc>
            </a:pPr>
            <a:r>
              <a:rPr lang="en-US" dirty="0" smtClean="0"/>
              <a:t>Standards:</a:t>
            </a:r>
          </a:p>
          <a:p>
            <a:pPr lvl="1" algn="l">
              <a:lnSpc>
                <a:spcPct val="75000"/>
              </a:lnSpc>
              <a:buClr>
                <a:schemeClr val="tx2"/>
              </a:buClr>
              <a:buFont typeface="Wingdings" pitchFamily="2" charset="2"/>
              <a:buChar char="w"/>
            </a:pPr>
            <a:r>
              <a:rPr lang="en-US" dirty="0" smtClean="0"/>
              <a:t> </a:t>
            </a:r>
            <a:r>
              <a:rPr lang="en-US" sz="1800" dirty="0" smtClean="0"/>
              <a:t>USB 1.1</a:t>
            </a:r>
            <a:r>
              <a:rPr lang="en-US" dirty="0" smtClean="0"/>
              <a:t> </a:t>
            </a:r>
          </a:p>
          <a:p>
            <a:pPr lvl="2" algn="l">
              <a:lnSpc>
                <a:spcPct val="75000"/>
              </a:lnSpc>
              <a:buClr>
                <a:schemeClr val="tx2"/>
              </a:buClr>
              <a:buFontTx/>
              <a:buChar char="•"/>
            </a:pPr>
            <a:r>
              <a:rPr lang="en-US" sz="1800" b="0" dirty="0" smtClean="0"/>
              <a:t> Defines </a:t>
            </a:r>
            <a:r>
              <a:rPr lang="en-US" sz="1800" dirty="0" smtClean="0"/>
              <a:t>Host</a:t>
            </a:r>
            <a:r>
              <a:rPr lang="en-US" sz="1800" b="0" dirty="0" smtClean="0"/>
              <a:t> (master) and </a:t>
            </a:r>
            <a:r>
              <a:rPr lang="en-US" sz="1800" dirty="0" smtClean="0"/>
              <a:t>Device</a:t>
            </a:r>
            <a:r>
              <a:rPr lang="en-US" sz="1800" b="0" dirty="0" smtClean="0"/>
              <a:t> (slave)</a:t>
            </a:r>
          </a:p>
          <a:p>
            <a:pPr lvl="2" algn="l">
              <a:lnSpc>
                <a:spcPct val="75000"/>
              </a:lnSpc>
              <a:buClr>
                <a:schemeClr val="tx2"/>
              </a:buClr>
              <a:buFontTx/>
              <a:buChar char="•"/>
            </a:pPr>
            <a:r>
              <a:rPr lang="en-US" sz="1800" b="0" dirty="0" smtClean="0"/>
              <a:t> Speeds to 12Mbits/sec</a:t>
            </a:r>
          </a:p>
          <a:p>
            <a:pPr lvl="2" algn="l">
              <a:lnSpc>
                <a:spcPct val="75000"/>
              </a:lnSpc>
              <a:buClr>
                <a:schemeClr val="tx2"/>
              </a:buClr>
              <a:buFontTx/>
              <a:buChar char="•"/>
            </a:pPr>
            <a:r>
              <a:rPr lang="en-US" sz="1800" b="0" dirty="0" smtClean="0"/>
              <a:t> Devices can consume 500mA (100mA for startup)</a:t>
            </a:r>
          </a:p>
          <a:p>
            <a:pPr lvl="1" algn="l">
              <a:lnSpc>
                <a:spcPct val="75000"/>
              </a:lnSpc>
              <a:buClr>
                <a:schemeClr val="tx2"/>
              </a:buClr>
              <a:buFont typeface="Wingdings" pitchFamily="2" charset="2"/>
              <a:buChar char="w"/>
            </a:pPr>
            <a:r>
              <a:rPr lang="en-US" dirty="0" smtClean="0"/>
              <a:t> </a:t>
            </a:r>
            <a:r>
              <a:rPr lang="en-US" sz="1800" dirty="0" smtClean="0"/>
              <a:t>USB 2.0</a:t>
            </a:r>
          </a:p>
          <a:p>
            <a:pPr lvl="2" algn="l">
              <a:lnSpc>
                <a:spcPct val="75000"/>
              </a:lnSpc>
              <a:buClr>
                <a:schemeClr val="tx2"/>
              </a:buClr>
              <a:buFontTx/>
              <a:buChar char="•"/>
            </a:pPr>
            <a:r>
              <a:rPr lang="en-US" sz="1800" b="0" dirty="0" smtClean="0"/>
              <a:t> Speeds to 480Mbits/sec</a:t>
            </a:r>
          </a:p>
          <a:p>
            <a:pPr lvl="2" algn="l">
              <a:lnSpc>
                <a:spcPct val="75000"/>
              </a:lnSpc>
              <a:buClr>
                <a:schemeClr val="tx2"/>
              </a:buClr>
              <a:buFontTx/>
              <a:buChar char="•"/>
            </a:pPr>
            <a:r>
              <a:rPr lang="en-US" sz="1800" b="0" dirty="0" smtClean="0"/>
              <a:t> OTG addendum</a:t>
            </a:r>
          </a:p>
          <a:p>
            <a:pPr lvl="1" algn="l">
              <a:lnSpc>
                <a:spcPct val="75000"/>
              </a:lnSpc>
              <a:buClr>
                <a:schemeClr val="tx2"/>
              </a:buClr>
              <a:buFont typeface="Wingdings" pitchFamily="2" charset="2"/>
              <a:buChar char="w"/>
            </a:pPr>
            <a:r>
              <a:rPr lang="en-US" dirty="0" smtClean="0"/>
              <a:t> </a:t>
            </a:r>
            <a:r>
              <a:rPr lang="en-US" sz="1800" dirty="0" smtClean="0"/>
              <a:t>USB 3.0</a:t>
            </a:r>
          </a:p>
          <a:p>
            <a:pPr lvl="2" algn="l">
              <a:lnSpc>
                <a:spcPct val="75000"/>
              </a:lnSpc>
              <a:buClr>
                <a:schemeClr val="tx2"/>
              </a:buClr>
              <a:buFontTx/>
              <a:buChar char="•"/>
            </a:pPr>
            <a:r>
              <a:rPr lang="en-US" sz="1800" b="0" dirty="0" smtClean="0"/>
              <a:t> Speeds to 4.8Gbits/sec</a:t>
            </a:r>
          </a:p>
          <a:p>
            <a:pPr lvl="2" algn="l">
              <a:lnSpc>
                <a:spcPct val="75000"/>
              </a:lnSpc>
              <a:buClr>
                <a:schemeClr val="tx2"/>
              </a:buClr>
              <a:buFontTx/>
              <a:buChar char="•"/>
            </a:pPr>
            <a:r>
              <a:rPr lang="en-US" sz="1800" b="0" dirty="0" smtClean="0"/>
              <a:t> New connector(s)</a:t>
            </a:r>
          </a:p>
          <a:p>
            <a:pPr lvl="2" algn="l">
              <a:lnSpc>
                <a:spcPct val="75000"/>
              </a:lnSpc>
              <a:buClr>
                <a:schemeClr val="tx2"/>
              </a:buClr>
              <a:buFontTx/>
              <a:buChar char="•"/>
            </a:pPr>
            <a:r>
              <a:rPr lang="en-US" sz="1800" b="0" dirty="0" smtClean="0"/>
              <a:t> Separate transmit/receive data lines</a:t>
            </a:r>
          </a:p>
          <a:p>
            <a:endParaRPr lang="en-US" dirty="0" smtClean="0">
              <a:solidFill>
                <a:schemeClr val="dk1"/>
              </a:solidFill>
              <a:effectLst/>
            </a:endParaRPr>
          </a:p>
        </p:txBody>
      </p:sp>
      <p:sp>
        <p:nvSpPr>
          <p:cNvPr id="10" name="Leading Question"/>
          <p:cNvSpPr txBox="1"/>
          <p:nvPr/>
        </p:nvSpPr>
        <p:spPr>
          <a:xfrm>
            <a:off x="7791603" y="6562045"/>
            <a:ext cx="1029128"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USB Basics</a:t>
            </a:r>
            <a:r>
              <a:rPr lang="en-US" sz="1600" b="0" dirty="0" smtClean="0">
                <a:solidFill>
                  <a:srgbClr val="000000"/>
                </a:solidFill>
                <a:effectLst/>
                <a:latin typeface="Arial Narrow"/>
              </a:rPr>
              <a:t>...</a:t>
            </a:r>
          </a:p>
        </p:txBody>
      </p:sp>
      <p:sp>
        <p:nvSpPr>
          <p:cNvPr id="11" name="Rectangle 10"/>
          <p:cNvSpPr/>
          <p:nvPr/>
        </p:nvSpPr>
        <p:spPr bwMode="auto">
          <a:xfrm>
            <a:off x="7449844" y="4316766"/>
            <a:ext cx="838200" cy="1524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r>
              <a:rPr lang="en-US" dirty="0">
                <a:solidFill>
                  <a:srgbClr val="FF0000"/>
                </a:solidFill>
              </a:rPr>
              <a:t>USB Basics</a:t>
            </a:r>
          </a:p>
        </p:txBody>
      </p:sp>
      <p:sp>
        <p:nvSpPr>
          <p:cNvPr id="6" name="Rounded Rectangle 5"/>
          <p:cNvSpPr/>
          <p:nvPr/>
        </p:nvSpPr>
        <p:spPr bwMode="auto">
          <a:xfrm>
            <a:off x="457200" y="914400"/>
            <a:ext cx="8153400" cy="5105400"/>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342900" indent="-342900" algn="l"/>
            <a:endParaRPr lang="en-US" dirty="0" smtClean="0"/>
          </a:p>
          <a:p>
            <a:pPr marL="342900" indent="-342900" algn="l"/>
            <a:r>
              <a:rPr lang="en-US" dirty="0" smtClean="0"/>
              <a:t>USB Device … most USB products are slaves</a:t>
            </a:r>
          </a:p>
          <a:p>
            <a:pPr marL="342900" indent="-342900" algn="l"/>
            <a:r>
              <a:rPr lang="en-US" dirty="0" smtClean="0"/>
              <a:t>USB Host … usually a PC, but can be embedded</a:t>
            </a:r>
          </a:p>
          <a:p>
            <a:pPr marL="342900" indent="-342900" algn="l"/>
            <a:r>
              <a:rPr lang="en-US" dirty="0" smtClean="0"/>
              <a:t>USB OTG … On-The-Go</a:t>
            </a:r>
          </a:p>
          <a:p>
            <a:pPr lvl="1" algn="l">
              <a:buClr>
                <a:schemeClr val="tx2"/>
              </a:buClr>
              <a:buSzPct val="75000"/>
              <a:buFont typeface="Wingdings" pitchFamily="2" charset="2"/>
              <a:buChar char="w"/>
            </a:pPr>
            <a:r>
              <a:rPr lang="en-US" dirty="0" smtClean="0"/>
              <a:t> </a:t>
            </a:r>
            <a:r>
              <a:rPr lang="en-US" sz="1800" b="0" dirty="0" smtClean="0"/>
              <a:t>Dynamic switching between host and device roles</a:t>
            </a:r>
          </a:p>
          <a:p>
            <a:pPr lvl="1" algn="l">
              <a:buClr>
                <a:schemeClr val="tx2"/>
              </a:buClr>
              <a:buSzPct val="75000"/>
              <a:buFont typeface="Wingdings" pitchFamily="2" charset="2"/>
              <a:buChar char="w"/>
            </a:pPr>
            <a:r>
              <a:rPr lang="en-US" sz="1800" b="0" dirty="0" smtClean="0"/>
              <a:t> Two connected OTG ports undergo host negotiation</a:t>
            </a:r>
          </a:p>
          <a:p>
            <a:pPr marL="342900" indent="-342900" algn="l"/>
            <a:r>
              <a:rPr lang="en-US" dirty="0" smtClean="0"/>
              <a:t>Host polls each Device at power up. Information from Device</a:t>
            </a:r>
            <a:br>
              <a:rPr lang="en-US" dirty="0" smtClean="0"/>
            </a:br>
            <a:r>
              <a:rPr lang="en-US" dirty="0" smtClean="0"/>
              <a:t>includes:</a:t>
            </a:r>
          </a:p>
          <a:p>
            <a:pPr lvl="1" algn="l">
              <a:buClr>
                <a:schemeClr val="tx2"/>
              </a:buClr>
              <a:buSzPct val="75000"/>
              <a:buFont typeface="Wingdings" pitchFamily="2" charset="2"/>
              <a:buChar char="w"/>
            </a:pPr>
            <a:r>
              <a:rPr lang="en-US" sz="1800" b="0" dirty="0" smtClean="0"/>
              <a:t> Device Descriptor (Manufacturer &amp; Product ID so Host can find</a:t>
            </a:r>
            <a:br>
              <a:rPr lang="en-US" sz="1800" b="0" dirty="0" smtClean="0"/>
            </a:br>
            <a:r>
              <a:rPr lang="en-US" sz="1800" b="0" dirty="0" smtClean="0"/>
              <a:t>   driver)</a:t>
            </a:r>
          </a:p>
          <a:p>
            <a:pPr lvl="1" algn="l">
              <a:buClr>
                <a:schemeClr val="tx2"/>
              </a:buClr>
              <a:buSzPct val="75000"/>
              <a:buFont typeface="Wingdings" pitchFamily="2" charset="2"/>
              <a:buChar char="w"/>
            </a:pPr>
            <a:r>
              <a:rPr lang="en-US" sz="1800" b="0" dirty="0" smtClean="0"/>
              <a:t> Configuration Descriptor (Power consumption and Interface</a:t>
            </a:r>
            <a:br>
              <a:rPr lang="en-US" sz="1800" b="0" dirty="0" smtClean="0"/>
            </a:br>
            <a:r>
              <a:rPr lang="en-US" sz="1800" b="0" dirty="0" smtClean="0"/>
              <a:t>   descriptors)</a:t>
            </a:r>
          </a:p>
          <a:p>
            <a:pPr lvl="1" algn="l">
              <a:buClr>
                <a:schemeClr val="tx2"/>
              </a:buClr>
              <a:buSzPct val="75000"/>
              <a:buFont typeface="Wingdings" pitchFamily="2" charset="2"/>
              <a:buChar char="w"/>
            </a:pPr>
            <a:r>
              <a:rPr lang="en-US" sz="1800" b="0" dirty="0" smtClean="0"/>
              <a:t> Endpoint Descriptors (Transfer type, speed, etc)</a:t>
            </a:r>
          </a:p>
          <a:p>
            <a:pPr lvl="1" algn="l">
              <a:buClr>
                <a:schemeClr val="tx2"/>
              </a:buClr>
              <a:buSzPct val="75000"/>
              <a:buFont typeface="Wingdings" pitchFamily="2" charset="2"/>
              <a:buChar char="w"/>
            </a:pPr>
            <a:r>
              <a:rPr lang="en-US" sz="1800" b="0" dirty="0" smtClean="0"/>
              <a:t> Process is called </a:t>
            </a:r>
            <a:r>
              <a:rPr lang="en-US" sz="1800" b="0" i="1" dirty="0" smtClean="0"/>
              <a:t>Enumeration</a:t>
            </a:r>
            <a:r>
              <a:rPr lang="en-US" sz="1800" b="0" dirty="0" smtClean="0"/>
              <a:t> … allows Plug-and-Play</a:t>
            </a:r>
            <a:endParaRPr lang="en-US" sz="1800" b="0" i="1" dirty="0" smtClean="0"/>
          </a:p>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7" name="Leading Question"/>
          <p:cNvSpPr txBox="1"/>
          <p:nvPr/>
        </p:nvSpPr>
        <p:spPr>
          <a:xfrm>
            <a:off x="6954836" y="6562045"/>
            <a:ext cx="1865895"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TM4C123GH6PM USB</a:t>
            </a:r>
            <a:r>
              <a:rPr lang="en-US" sz="1600" b="0" dirty="0" smtClean="0">
                <a:solidFill>
                  <a:srgbClr val="000000"/>
                </a:solidFill>
                <a:effectLst/>
                <a:latin typeface="Arial Narrow"/>
              </a:rPr>
              <a:t>...</a:t>
            </a:r>
          </a:p>
        </p:txBody>
      </p:sp>
      <p:pic>
        <p:nvPicPr>
          <p:cNvPr id="274438" name="Picture 6" descr="MCj04417130000[1]"/>
          <p:cNvPicPr>
            <a:picLocks noChangeAspect="1" noChangeArrowheads="1"/>
          </p:cNvPicPr>
          <p:nvPr/>
        </p:nvPicPr>
        <p:blipFill>
          <a:blip r:embed="rId4" cstate="print"/>
          <a:srcRect/>
          <a:stretch>
            <a:fillRect/>
          </a:stretch>
        </p:blipFill>
        <p:spPr bwMode="auto">
          <a:xfrm>
            <a:off x="6629400" y="533400"/>
            <a:ext cx="2514600" cy="2514600"/>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228600" y="838200"/>
            <a:ext cx="8229600" cy="5105400"/>
          </a:xfrm>
          <a:prstGeom prst="roundRect">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86722" name="Rectangle 2"/>
          <p:cNvSpPr>
            <a:spLocks noGrp="1" noChangeArrowheads="1"/>
          </p:cNvSpPr>
          <p:nvPr>
            <p:ph type="title"/>
          </p:nvPr>
        </p:nvSpPr>
        <p:spPr/>
        <p:txBody>
          <a:bodyPr/>
          <a:lstStyle/>
          <a:p>
            <a:r>
              <a:rPr lang="en-US" dirty="0" smtClean="0">
                <a:solidFill>
                  <a:srgbClr val="FF0000"/>
                </a:solidFill>
              </a:rPr>
              <a:t>TM4C123GH6PM </a:t>
            </a:r>
            <a:r>
              <a:rPr lang="en-US" dirty="0">
                <a:solidFill>
                  <a:srgbClr val="FF0000"/>
                </a:solidFill>
              </a:rPr>
              <a:t>USB</a:t>
            </a:r>
          </a:p>
        </p:txBody>
      </p:sp>
      <p:sp>
        <p:nvSpPr>
          <p:cNvPr id="286723" name="Rectangle 3"/>
          <p:cNvSpPr>
            <a:spLocks noGrp="1" noChangeArrowheads="1"/>
          </p:cNvSpPr>
          <p:nvPr>
            <p:ph idx="1"/>
          </p:nvPr>
        </p:nvSpPr>
        <p:spPr>
          <a:xfrm>
            <a:off x="533400" y="838200"/>
            <a:ext cx="7772400" cy="3040062"/>
          </a:xfrm>
        </p:spPr>
        <p:txBody>
          <a:bodyPr>
            <a:noAutofit/>
          </a:bodyPr>
          <a:lstStyle/>
          <a:p>
            <a:r>
              <a:rPr lang="en-US" sz="2000" dirty="0"/>
              <a:t>USB 2.0 </a:t>
            </a:r>
            <a:r>
              <a:rPr lang="en-US" sz="2000" dirty="0" smtClean="0"/>
              <a:t>full </a:t>
            </a:r>
            <a:r>
              <a:rPr lang="en-US" sz="2000" dirty="0"/>
              <a:t>s</a:t>
            </a:r>
            <a:r>
              <a:rPr lang="en-US" sz="2000" dirty="0" smtClean="0"/>
              <a:t>peed </a:t>
            </a:r>
            <a:r>
              <a:rPr lang="en-US" sz="2000" dirty="0"/>
              <a:t>(12 Mbps</a:t>
            </a:r>
            <a:r>
              <a:rPr lang="en-US" sz="2000" dirty="0" smtClean="0"/>
              <a:t>) and low speed (1.5 Mbps) operation</a:t>
            </a:r>
          </a:p>
          <a:p>
            <a:r>
              <a:rPr lang="en-US" sz="2000" dirty="0" smtClean="0"/>
              <a:t>On-the-go (OTG), Host and Device functions</a:t>
            </a:r>
          </a:p>
          <a:p>
            <a:r>
              <a:rPr lang="en-US" sz="2000" dirty="0" smtClean="0"/>
              <a:t>Integrated PHY</a:t>
            </a:r>
            <a:endParaRPr lang="en-US" sz="2000" dirty="0"/>
          </a:p>
          <a:p>
            <a:r>
              <a:rPr lang="en-US" sz="2000" dirty="0"/>
              <a:t>Transfer types: Control, Interrupt, Bulk and </a:t>
            </a:r>
            <a:r>
              <a:rPr lang="en-US" sz="2000" dirty="0" smtClean="0"/>
              <a:t>Isochronous</a:t>
            </a:r>
          </a:p>
          <a:p>
            <a:r>
              <a:rPr lang="en-US" sz="2000" dirty="0" smtClean="0"/>
              <a:t>Device Firmware Update (DFU) device in ROM</a:t>
            </a:r>
            <a:endParaRPr lang="en-US" sz="2000" dirty="0"/>
          </a:p>
          <a:p>
            <a:pPr>
              <a:buFont typeface="Wingdings" pitchFamily="2" charset="2"/>
              <a:buNone/>
            </a:pPr>
            <a:endParaRPr lang="en-US" sz="2000" dirty="0" smtClean="0">
              <a:solidFill>
                <a:schemeClr val="tx2"/>
              </a:solidFill>
            </a:endParaRPr>
          </a:p>
          <a:p>
            <a:pPr>
              <a:buFont typeface="Wingdings" pitchFamily="2" charset="2"/>
              <a:buNone/>
            </a:pPr>
            <a:r>
              <a:rPr lang="en-US" sz="2000" dirty="0" err="1" smtClean="0"/>
              <a:t>Tiva</a:t>
            </a:r>
            <a:r>
              <a:rPr lang="en-US" sz="2000" dirty="0" smtClean="0"/>
              <a:t> </a:t>
            </a:r>
            <a:r>
              <a:rPr lang="en-US" sz="2000" dirty="0"/>
              <a:t>collaterals </a:t>
            </a:r>
          </a:p>
          <a:p>
            <a:r>
              <a:rPr lang="en-US" sz="2000" dirty="0" smtClean="0"/>
              <a:t>Texas Instruments is </a:t>
            </a:r>
            <a:r>
              <a:rPr lang="en-US" sz="2000" dirty="0"/>
              <a:t>a member of the </a:t>
            </a:r>
            <a:br>
              <a:rPr lang="en-US" sz="2000" dirty="0"/>
            </a:br>
            <a:r>
              <a:rPr lang="en-US" sz="2000" dirty="0"/>
              <a:t>USB Implementers Forum.</a:t>
            </a:r>
          </a:p>
          <a:p>
            <a:r>
              <a:rPr lang="en-US" sz="2000" dirty="0" err="1" smtClean="0"/>
              <a:t>Tiva</a:t>
            </a:r>
            <a:r>
              <a:rPr lang="en-US" sz="2000" dirty="0" smtClean="0"/>
              <a:t> </a:t>
            </a:r>
            <a:r>
              <a:rPr lang="en-US" sz="2000" dirty="0"/>
              <a:t>is approved to use the </a:t>
            </a:r>
            <a:br>
              <a:rPr lang="en-US" sz="2000" dirty="0"/>
            </a:br>
            <a:r>
              <a:rPr lang="en-US" sz="2000" dirty="0"/>
              <a:t>USB logo</a:t>
            </a:r>
          </a:p>
          <a:p>
            <a:r>
              <a:rPr lang="en-US" sz="2000" dirty="0"/>
              <a:t>Vendor/Product ID </a:t>
            </a:r>
            <a:r>
              <a:rPr lang="en-US" sz="2000" dirty="0" smtClean="0"/>
              <a:t>sharing</a:t>
            </a:r>
          </a:p>
          <a:p>
            <a:pPr lvl="1">
              <a:buNone/>
            </a:pPr>
            <a:r>
              <a:rPr lang="en-US" sz="1600" dirty="0" smtClean="0">
                <a:hlinkClick r:id="rId3"/>
              </a:rPr>
              <a:t>http://www.ti.com/lit/pdf/spml001</a:t>
            </a:r>
            <a:endParaRPr lang="en-US" sz="1600" dirty="0"/>
          </a:p>
        </p:txBody>
      </p:sp>
      <p:pic>
        <p:nvPicPr>
          <p:cNvPr id="286724" name="Picture 7" descr="USB logo">
            <a:hlinkClick r:id="rId4"/>
          </p:cNvPr>
          <p:cNvPicPr>
            <a:picLocks noChangeAspect="1" noChangeArrowheads="1"/>
          </p:cNvPicPr>
          <p:nvPr/>
        </p:nvPicPr>
        <p:blipFill>
          <a:blip r:embed="rId5" cstate="print"/>
          <a:srcRect/>
          <a:stretch>
            <a:fillRect/>
          </a:stretch>
        </p:blipFill>
        <p:spPr bwMode="auto">
          <a:xfrm>
            <a:off x="6683375" y="3112293"/>
            <a:ext cx="1219200" cy="557213"/>
          </a:xfrm>
          <a:prstGeom prst="rect">
            <a:avLst/>
          </a:prstGeom>
          <a:noFill/>
          <a:ln w="9525">
            <a:noFill/>
            <a:miter lim="800000"/>
            <a:headEnd/>
            <a:tailEnd/>
          </a:ln>
        </p:spPr>
      </p:pic>
      <p:sp>
        <p:nvSpPr>
          <p:cNvPr id="9" name="Rounded Rectangle 8"/>
          <p:cNvSpPr>
            <a:spLocks noChangeArrowheads="1"/>
          </p:cNvSpPr>
          <p:nvPr/>
        </p:nvSpPr>
        <p:spPr bwMode="auto">
          <a:xfrm>
            <a:off x="5616575" y="4114800"/>
            <a:ext cx="2286000" cy="2133600"/>
          </a:xfrm>
          <a:prstGeom prst="roundRect">
            <a:avLst>
              <a:gd name="adj" fmla="val 11847"/>
            </a:avLst>
          </a:prstGeom>
          <a:solidFill>
            <a:schemeClr val="tx2"/>
          </a:solidFill>
          <a:ln w="9525">
            <a:noFill/>
            <a:round/>
            <a:headEnd/>
            <a:tailEnd/>
          </a:ln>
          <a:effectLst>
            <a:outerShdw dist="23000" dir="5400000" rotWithShape="0">
              <a:srgbClr val="808080">
                <a:alpha val="34998"/>
              </a:srgbClr>
            </a:outerShdw>
          </a:effectLst>
        </p:spPr>
        <p:txBody>
          <a:bodyPr anchor="ctr"/>
          <a:lstStyle/>
          <a:p>
            <a:pPr algn="ctr" eaLnBrk="1" hangingPunct="1">
              <a:lnSpc>
                <a:spcPct val="100000"/>
              </a:lnSpc>
              <a:spcBef>
                <a:spcPct val="0"/>
              </a:spcBef>
              <a:buClrTx/>
              <a:buSzTx/>
              <a:buFontTx/>
              <a:buNone/>
              <a:defRPr/>
            </a:pPr>
            <a:r>
              <a:rPr lang="en-US" sz="2200" dirty="0">
                <a:solidFill>
                  <a:schemeClr val="bg1"/>
                </a:solidFill>
                <a:ea typeface="ＭＳ Ｐゴシック" pitchFamily="71" charset="-128"/>
              </a:rPr>
              <a:t>FREE </a:t>
            </a:r>
          </a:p>
          <a:p>
            <a:pPr algn="ctr" eaLnBrk="1" hangingPunct="1">
              <a:lnSpc>
                <a:spcPct val="100000"/>
              </a:lnSpc>
              <a:spcBef>
                <a:spcPct val="0"/>
              </a:spcBef>
              <a:buClrTx/>
              <a:buSzTx/>
              <a:buFontTx/>
              <a:buNone/>
              <a:defRPr/>
            </a:pPr>
            <a:r>
              <a:rPr lang="en-US" sz="1800" dirty="0">
                <a:solidFill>
                  <a:schemeClr val="bg1"/>
                </a:solidFill>
                <a:ea typeface="ＭＳ Ｐゴシック" pitchFamily="71" charset="-128"/>
              </a:rPr>
              <a:t>Vendor ID/ Product ID </a:t>
            </a:r>
          </a:p>
          <a:p>
            <a:pPr algn="ctr" eaLnBrk="1" hangingPunct="1">
              <a:lnSpc>
                <a:spcPct val="100000"/>
              </a:lnSpc>
              <a:spcBef>
                <a:spcPct val="0"/>
              </a:spcBef>
              <a:buClrTx/>
              <a:buSzTx/>
              <a:buFontTx/>
              <a:buNone/>
              <a:defRPr/>
            </a:pPr>
            <a:r>
              <a:rPr lang="en-US" sz="1800" dirty="0">
                <a:solidFill>
                  <a:schemeClr val="bg1"/>
                </a:solidFill>
                <a:ea typeface="ＭＳ Ｐゴシック" pitchFamily="71" charset="-128"/>
              </a:rPr>
              <a:t>sharing program</a:t>
            </a:r>
          </a:p>
        </p:txBody>
      </p:sp>
      <p:pic>
        <p:nvPicPr>
          <p:cNvPr id="286726" name="Picture 14" descr="Request to use TI’s Universal Serial Bus Vendor ID Here">
            <a:hlinkClick r:id="rId6"/>
          </p:cNvPr>
          <p:cNvPicPr>
            <a:picLocks noChangeAspect="1" noChangeArrowheads="1"/>
          </p:cNvPicPr>
          <p:nvPr/>
        </p:nvPicPr>
        <p:blipFill>
          <a:blip r:embed="rId7" cstate="print"/>
          <a:srcRect/>
          <a:stretch>
            <a:fillRect/>
          </a:stretch>
        </p:blipFill>
        <p:spPr bwMode="auto">
          <a:xfrm>
            <a:off x="7750175" y="4191000"/>
            <a:ext cx="860425" cy="1085850"/>
          </a:xfrm>
          <a:prstGeom prst="rect">
            <a:avLst/>
          </a:prstGeom>
          <a:noFill/>
          <a:ln w="9525">
            <a:noFill/>
            <a:miter lim="800000"/>
            <a:headEnd/>
            <a:tailEnd/>
          </a:ln>
        </p:spPr>
      </p:pic>
      <p:sp>
        <p:nvSpPr>
          <p:cNvPr id="11" name="Leading Question"/>
          <p:cNvSpPr txBox="1"/>
          <p:nvPr/>
        </p:nvSpPr>
        <p:spPr>
          <a:xfrm>
            <a:off x="7589625" y="6562045"/>
            <a:ext cx="1231106"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Block Diagram</a:t>
            </a:r>
            <a:r>
              <a:rPr lang="en-US" sz="1600" b="0" dirty="0" smtClean="0">
                <a:solidFill>
                  <a:srgbClr val="000000"/>
                </a:solidFill>
                <a:effectLst/>
                <a:latin typeface="Arial Narrow"/>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304800" y="4191000"/>
            <a:ext cx="8610600" cy="2057400"/>
          </a:xfrm>
          <a:prstGeom prst="roundRect">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81602" name="Rectangle 2"/>
          <p:cNvSpPr>
            <a:spLocks noGrp="1" noChangeArrowheads="1"/>
          </p:cNvSpPr>
          <p:nvPr>
            <p:ph type="title"/>
          </p:nvPr>
        </p:nvSpPr>
        <p:spPr/>
        <p:txBody>
          <a:bodyPr/>
          <a:lstStyle/>
          <a:p>
            <a:r>
              <a:rPr lang="en-US" dirty="0">
                <a:solidFill>
                  <a:srgbClr val="FF0000"/>
                </a:solidFill>
              </a:rPr>
              <a:t>USB Peripheral Block Diagram</a:t>
            </a:r>
          </a:p>
        </p:txBody>
      </p:sp>
      <p:sp>
        <p:nvSpPr>
          <p:cNvPr id="281605" name="Text Box 5"/>
          <p:cNvSpPr txBox="1">
            <a:spLocks noChangeArrowheads="1"/>
          </p:cNvSpPr>
          <p:nvPr/>
        </p:nvSpPr>
        <p:spPr bwMode="auto">
          <a:xfrm>
            <a:off x="390525" y="3958029"/>
            <a:ext cx="8373895" cy="2290371"/>
          </a:xfrm>
          <a:prstGeom prst="rect">
            <a:avLst/>
          </a:prstGeom>
          <a:noFill/>
          <a:ln w="12700" algn="ctr">
            <a:noFill/>
            <a:miter lim="800000"/>
            <a:headEnd/>
            <a:tailEnd/>
          </a:ln>
          <a:effectLst/>
        </p:spPr>
        <p:txBody>
          <a:bodyPr wrap="none" anchorCtr="1">
            <a:spAutoFit/>
          </a:bodyPr>
          <a:lstStyle/>
          <a:p>
            <a:pPr marL="342900" indent="-342900" algn="l">
              <a:lnSpc>
                <a:spcPct val="80000"/>
              </a:lnSpc>
              <a:spcBef>
                <a:spcPct val="40000"/>
              </a:spcBef>
              <a:buFont typeface="Wingdings" pitchFamily="2" charset="2"/>
              <a:buNone/>
            </a:pPr>
            <a:endParaRPr lang="en-US" sz="1800" dirty="0"/>
          </a:p>
          <a:p>
            <a:pPr marL="342900" indent="-342900" algn="l"/>
            <a:r>
              <a:rPr lang="en-US" sz="1800" dirty="0"/>
              <a:t>Integrated USB Controller and </a:t>
            </a:r>
            <a:r>
              <a:rPr lang="en-US" sz="1800" dirty="0" smtClean="0"/>
              <a:t>PHY with up </a:t>
            </a:r>
            <a:r>
              <a:rPr lang="en-US" sz="1800" dirty="0"/>
              <a:t>to </a:t>
            </a:r>
            <a:r>
              <a:rPr lang="en-US" sz="1800" dirty="0" smtClean="0"/>
              <a:t>16 </a:t>
            </a:r>
            <a:r>
              <a:rPr lang="en-US" sz="1800" dirty="0"/>
              <a:t>Endpoints</a:t>
            </a:r>
          </a:p>
          <a:p>
            <a:pPr lvl="1" algn="l">
              <a:lnSpc>
                <a:spcPct val="75000"/>
              </a:lnSpc>
              <a:buClr>
                <a:schemeClr val="tx2"/>
              </a:buClr>
              <a:buSzPct val="75000"/>
              <a:buFont typeface="Wingdings" pitchFamily="2" charset="2"/>
              <a:buChar char="w"/>
            </a:pPr>
            <a:r>
              <a:rPr lang="en-US" b="0" dirty="0"/>
              <a:t> </a:t>
            </a:r>
            <a:r>
              <a:rPr lang="en-US" sz="1600" b="0" dirty="0" smtClean="0"/>
              <a:t>1 </a:t>
            </a:r>
            <a:r>
              <a:rPr lang="en-US" sz="1600" b="0" dirty="0"/>
              <a:t>dedicated control IN endpoint and 1 dedicated control OUT endpoint</a:t>
            </a:r>
          </a:p>
          <a:p>
            <a:pPr lvl="1" algn="l">
              <a:lnSpc>
                <a:spcPct val="75000"/>
              </a:lnSpc>
              <a:buClr>
                <a:schemeClr val="tx2"/>
              </a:buClr>
              <a:buSzPct val="75000"/>
              <a:buFont typeface="Wingdings" pitchFamily="2" charset="2"/>
              <a:buChar char="w"/>
            </a:pPr>
            <a:r>
              <a:rPr lang="en-US" sz="1600" b="0" dirty="0" smtClean="0"/>
              <a:t>  </a:t>
            </a:r>
            <a:r>
              <a:rPr lang="en-US" sz="1600" b="0" dirty="0"/>
              <a:t>Up to </a:t>
            </a:r>
            <a:r>
              <a:rPr lang="en-US" sz="1600" b="0" dirty="0" smtClean="0"/>
              <a:t>7 </a:t>
            </a:r>
            <a:r>
              <a:rPr lang="en-US" sz="1600" b="0" dirty="0"/>
              <a:t>configurable IN endpoints and </a:t>
            </a:r>
            <a:r>
              <a:rPr lang="en-US" sz="1600" b="0" dirty="0" smtClean="0"/>
              <a:t>7 </a:t>
            </a:r>
            <a:r>
              <a:rPr lang="en-US" sz="1600" b="0" dirty="0"/>
              <a:t>configurable OUT endpoints</a:t>
            </a:r>
          </a:p>
          <a:p>
            <a:pPr lvl="1" algn="l">
              <a:lnSpc>
                <a:spcPct val="75000"/>
              </a:lnSpc>
              <a:buClr>
                <a:schemeClr val="tx2"/>
              </a:buClr>
              <a:buSzPct val="75000"/>
              <a:buFont typeface="Wingdings" pitchFamily="2" charset="2"/>
              <a:buChar char="w"/>
            </a:pPr>
            <a:r>
              <a:rPr lang="en-US" sz="1600" b="0" dirty="0"/>
              <a:t> </a:t>
            </a:r>
            <a:r>
              <a:rPr lang="en-US" sz="1600" b="0" dirty="0" smtClean="0"/>
              <a:t> 4 </a:t>
            </a:r>
            <a:r>
              <a:rPr lang="en-US" sz="1600" b="0" dirty="0"/>
              <a:t>KB </a:t>
            </a:r>
            <a:r>
              <a:rPr lang="en-US" sz="1600" b="0" dirty="0" smtClean="0"/>
              <a:t>dedicated </a:t>
            </a:r>
            <a:r>
              <a:rPr lang="en-US" sz="1600" b="0" dirty="0"/>
              <a:t>e</a:t>
            </a:r>
            <a:r>
              <a:rPr lang="en-US" sz="1600" b="0" dirty="0" smtClean="0"/>
              <a:t>ndpoint memory (not part of device SRAM)</a:t>
            </a:r>
            <a:endParaRPr lang="en-US" sz="1600" b="0" dirty="0"/>
          </a:p>
          <a:p>
            <a:pPr lvl="1" algn="l">
              <a:lnSpc>
                <a:spcPct val="75000"/>
              </a:lnSpc>
              <a:buClr>
                <a:schemeClr val="tx2"/>
              </a:buClr>
              <a:buSzPct val="75000"/>
              <a:buFont typeface="Wingdings" pitchFamily="2" charset="2"/>
              <a:buChar char="w"/>
            </a:pPr>
            <a:r>
              <a:rPr lang="en-US" sz="1600" b="0" dirty="0"/>
              <a:t> </a:t>
            </a:r>
            <a:r>
              <a:rPr lang="en-US" sz="1600" b="0" dirty="0" smtClean="0"/>
              <a:t> Separate DMA channels (up </a:t>
            </a:r>
            <a:r>
              <a:rPr lang="en-US" sz="1600" b="0" dirty="0"/>
              <a:t>to three IN Endpoints and three OUT Endpoints)</a:t>
            </a:r>
          </a:p>
          <a:p>
            <a:pPr lvl="1" algn="l">
              <a:lnSpc>
                <a:spcPct val="75000"/>
              </a:lnSpc>
              <a:buClr>
                <a:schemeClr val="tx2"/>
              </a:buClr>
              <a:buSzPct val="75000"/>
              <a:buFont typeface="Wingdings" pitchFamily="2" charset="2"/>
              <a:buChar char="w"/>
            </a:pPr>
            <a:r>
              <a:rPr lang="en-US" sz="1600" b="0" dirty="0"/>
              <a:t> </a:t>
            </a:r>
            <a:r>
              <a:rPr lang="en-US" sz="1600" b="0" dirty="0" smtClean="0"/>
              <a:t> 1 </a:t>
            </a:r>
            <a:r>
              <a:rPr lang="en-US" sz="1600" b="0" dirty="0"/>
              <a:t>endpoint may be defined for double-buffered 1023-bytes isochronous packet size</a:t>
            </a:r>
          </a:p>
        </p:txBody>
      </p:sp>
      <p:pic>
        <p:nvPicPr>
          <p:cNvPr id="4098" name="Picture 2"/>
          <p:cNvPicPr>
            <a:picLocks noChangeAspect="1" noChangeArrowheads="1"/>
          </p:cNvPicPr>
          <p:nvPr/>
        </p:nvPicPr>
        <p:blipFill>
          <a:blip r:embed="rId3" cstate="print"/>
          <a:srcRect/>
          <a:stretch>
            <a:fillRect/>
          </a:stretch>
        </p:blipFill>
        <p:spPr bwMode="auto">
          <a:xfrm>
            <a:off x="381000" y="838200"/>
            <a:ext cx="8370887" cy="3286125"/>
          </a:xfrm>
          <a:prstGeom prst="rect">
            <a:avLst/>
          </a:prstGeom>
          <a:noFill/>
          <a:ln w="9525">
            <a:noFill/>
            <a:miter lim="800000"/>
            <a:headEnd/>
            <a:tailEnd/>
          </a:ln>
        </p:spPr>
      </p:pic>
      <p:sp>
        <p:nvSpPr>
          <p:cNvPr id="8" name="TextBox 7"/>
          <p:cNvSpPr txBox="1"/>
          <p:nvPr/>
        </p:nvSpPr>
        <p:spPr>
          <a:xfrm>
            <a:off x="4029722" y="1667522"/>
            <a:ext cx="707245" cy="338554"/>
          </a:xfrm>
          <a:prstGeom prst="rect">
            <a:avLst/>
          </a:prstGeom>
          <a:solidFill>
            <a:schemeClr val="bg1"/>
          </a:solidFill>
        </p:spPr>
        <p:txBody>
          <a:bodyPr wrap="none" rtlCol="0" anchor="ctr" anchorCtr="0">
            <a:spAutoFit/>
          </a:bodyPr>
          <a:lstStyle/>
          <a:p>
            <a:r>
              <a:rPr lang="en-US" sz="1000" dirty="0" smtClean="0">
                <a:solidFill>
                  <a:schemeClr val="dk1"/>
                </a:solidFill>
                <a:effectLst/>
              </a:rPr>
              <a:t>EP0 – 15</a:t>
            </a:r>
            <a:br>
              <a:rPr lang="en-US" sz="1000" dirty="0" smtClean="0">
                <a:solidFill>
                  <a:schemeClr val="dk1"/>
                </a:solidFill>
                <a:effectLst/>
              </a:rPr>
            </a:br>
            <a:r>
              <a:rPr lang="en-US" sz="1000" dirty="0" smtClean="0">
                <a:solidFill>
                  <a:schemeClr val="dk1"/>
                </a:solidFill>
                <a:effectLst/>
              </a:rPr>
              <a:t>Control</a:t>
            </a:r>
          </a:p>
        </p:txBody>
      </p:sp>
      <p:sp>
        <p:nvSpPr>
          <p:cNvPr id="9" name="Leading Question"/>
          <p:cNvSpPr txBox="1"/>
          <p:nvPr/>
        </p:nvSpPr>
        <p:spPr>
          <a:xfrm>
            <a:off x="8112204" y="6562045"/>
            <a:ext cx="708527" cy="196977"/>
          </a:xfrm>
          <a:prstGeom prst="rect">
            <a:avLst/>
          </a:prstGeom>
          <a:noFill/>
        </p:spPr>
        <p:txBody>
          <a:bodyPr vert="horz" wrap="none" lIns="0" tIns="0" rIns="0" bIns="0" rtlCol="0" anchor="b" anchorCtr="0">
            <a:spAutoFit/>
          </a:bodyPr>
          <a:lstStyle/>
          <a:p>
            <a:pPr algn="r">
              <a:spcBef>
                <a:spcPct val="0"/>
              </a:spcBef>
            </a:pPr>
            <a:r>
              <a:rPr lang="en-US" sz="1600" b="0" dirty="0" err="1" smtClean="0">
                <a:solidFill>
                  <a:srgbClr val="000000"/>
                </a:solidFill>
                <a:latin typeface="Arial Narrow"/>
              </a:rPr>
              <a:t>USBLib</a:t>
            </a:r>
            <a:r>
              <a:rPr lang="en-US" sz="1600" b="0" dirty="0" smtClean="0">
                <a:solidFill>
                  <a:srgbClr val="000000"/>
                </a:solidFill>
                <a:effectLst/>
                <a:latin typeface="Arial Narrow"/>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6172200" y="1143000"/>
            <a:ext cx="2819400" cy="34290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3" name="Rectangle 3"/>
          <p:cNvSpPr txBox="1">
            <a:spLocks noChangeArrowheads="1"/>
          </p:cNvSpPr>
          <p:nvPr/>
        </p:nvSpPr>
        <p:spPr bwMode="auto">
          <a:xfrm>
            <a:off x="3468688" y="4160838"/>
            <a:ext cx="4959350" cy="2109787"/>
          </a:xfrm>
          <a:prstGeom prst="rect">
            <a:avLst/>
          </a:prstGeom>
          <a:noFill/>
          <a:ln w="9525">
            <a:noFill/>
            <a:miter lim="800000"/>
            <a:headEnd/>
            <a:tailEnd/>
          </a:ln>
        </p:spPr>
        <p:txBody>
          <a:bodyPr/>
          <a:lstStyle/>
          <a:p>
            <a:pPr marL="342900" indent="-342900" eaLnBrk="0" fontAlgn="auto" hangingPunct="0">
              <a:spcBef>
                <a:spcPct val="20000"/>
              </a:spcBef>
              <a:spcAft>
                <a:spcPts val="0"/>
              </a:spcAft>
              <a:buClr>
                <a:schemeClr val="folHlink"/>
              </a:buClr>
              <a:buSzPct val="60000"/>
              <a:buFont typeface="Arial" charset="0"/>
              <a:buChar char="•"/>
              <a:defRPr/>
            </a:pPr>
            <a:endParaRPr lang="en-US" sz="1100" kern="0" dirty="0">
              <a:latin typeface="+mn-lt"/>
              <a:ea typeface="ヒラギノ角ゴ Pro W3" charset="-128"/>
              <a:cs typeface="ヒラギノ角ゴ Pro W3" charset="-128"/>
            </a:endParaRPr>
          </a:p>
        </p:txBody>
      </p:sp>
      <p:sp>
        <p:nvSpPr>
          <p:cNvPr id="52230" name="Title 1"/>
          <p:cNvSpPr>
            <a:spLocks/>
          </p:cNvSpPr>
          <p:nvPr/>
        </p:nvSpPr>
        <p:spPr bwMode="auto">
          <a:xfrm>
            <a:off x="231775" y="0"/>
            <a:ext cx="8458200" cy="814388"/>
          </a:xfrm>
          <a:prstGeom prst="rect">
            <a:avLst/>
          </a:prstGeom>
          <a:noFill/>
          <a:ln w="9525">
            <a:noFill/>
            <a:miter lim="800000"/>
            <a:headEnd/>
            <a:tailEnd/>
          </a:ln>
        </p:spPr>
        <p:txBody>
          <a:bodyPr anchor="ctr"/>
          <a:lstStyle/>
          <a:p>
            <a:pPr>
              <a:lnSpc>
                <a:spcPct val="85000"/>
              </a:lnSpc>
            </a:pPr>
            <a:r>
              <a:rPr lang="en-US" sz="3600" b="1" dirty="0" smtClean="0">
                <a:solidFill>
                  <a:srgbClr val="FF0000"/>
                </a:solidFill>
              </a:rPr>
              <a:t>TivaWare™ </a:t>
            </a:r>
            <a:r>
              <a:rPr lang="en-US" sz="3600" b="1" dirty="0" err="1">
                <a:solidFill>
                  <a:srgbClr val="FF0000"/>
                </a:solidFill>
              </a:rPr>
              <a:t>USBLib</a:t>
            </a:r>
            <a:endParaRPr lang="en-GB" sz="3600" b="1" dirty="0">
              <a:solidFill>
                <a:srgbClr val="FF0000"/>
              </a:solidFill>
            </a:endParaRPr>
          </a:p>
        </p:txBody>
      </p:sp>
      <p:pic>
        <p:nvPicPr>
          <p:cNvPr id="52231" name="Picture 2" descr="http://www.freelogovectors.net/wp-content/uploads/2011/10/usb-certified-logo.jpg"/>
          <p:cNvPicPr>
            <a:picLocks noChangeAspect="1" noChangeArrowheads="1"/>
          </p:cNvPicPr>
          <p:nvPr/>
        </p:nvPicPr>
        <p:blipFill>
          <a:blip r:embed="rId3" cstate="print"/>
          <a:srcRect/>
          <a:stretch>
            <a:fillRect/>
          </a:stretch>
        </p:blipFill>
        <p:spPr bwMode="auto">
          <a:xfrm>
            <a:off x="5867400" y="4953000"/>
            <a:ext cx="2514600" cy="1061209"/>
          </a:xfrm>
          <a:prstGeom prst="rect">
            <a:avLst/>
          </a:prstGeom>
          <a:noFill/>
          <a:ln w="9525">
            <a:noFill/>
            <a:miter lim="800000"/>
            <a:headEnd/>
            <a:tailEnd/>
          </a:ln>
        </p:spPr>
      </p:pic>
      <p:sp>
        <p:nvSpPr>
          <p:cNvPr id="52234" name="Rectangle 3"/>
          <p:cNvSpPr>
            <a:spLocks noGrp="1" noChangeArrowheads="1"/>
          </p:cNvSpPr>
          <p:nvPr>
            <p:ph idx="1"/>
          </p:nvPr>
        </p:nvSpPr>
        <p:spPr>
          <a:xfrm>
            <a:off x="76200" y="1039812"/>
            <a:ext cx="6049962" cy="3913188"/>
          </a:xfrm>
        </p:spPr>
        <p:txBody>
          <a:bodyPr>
            <a:normAutofit/>
          </a:bodyPr>
          <a:lstStyle/>
          <a:p>
            <a:r>
              <a:rPr lang="en-US" sz="1800" dirty="0" smtClean="0">
                <a:ea typeface="ヒラギノ角ゴ Pro W3"/>
                <a:cs typeface="ヒラギノ角ゴ Pro W3"/>
              </a:rPr>
              <a:t>License-free &amp; royalty-free drivers, stack and example applications for </a:t>
            </a:r>
            <a:r>
              <a:rPr lang="en-US" sz="1800" dirty="0" err="1" smtClean="0">
                <a:ea typeface="ヒラギノ角ゴ Pro W3"/>
                <a:cs typeface="ヒラギノ角ゴ Pro W3"/>
              </a:rPr>
              <a:t>Tiva</a:t>
            </a:r>
            <a:r>
              <a:rPr lang="en-US" sz="1800" dirty="0" smtClean="0">
                <a:ea typeface="ヒラギノ角ゴ Pro W3"/>
                <a:cs typeface="ヒラギノ角ゴ Pro W3"/>
              </a:rPr>
              <a:t> MCUs</a:t>
            </a:r>
          </a:p>
          <a:p>
            <a:r>
              <a:rPr lang="en-US" sz="1800" dirty="0" err="1" smtClean="0">
                <a:ea typeface="ヒラギノ角ゴ Pro W3"/>
                <a:cs typeface="ヒラギノ角ゴ Pro W3"/>
              </a:rPr>
              <a:t>USBLib</a:t>
            </a:r>
            <a:r>
              <a:rPr lang="en-US" sz="1800" dirty="0" smtClean="0">
                <a:ea typeface="ヒラギノ角ゴ Pro W3"/>
                <a:cs typeface="ヒラギノ角ゴ Pro W3"/>
              </a:rPr>
              <a:t> supports Host/Device and OTG</a:t>
            </a:r>
          </a:p>
          <a:p>
            <a:r>
              <a:rPr lang="en-US" sz="1800" dirty="0" smtClean="0">
                <a:solidFill>
                  <a:srgbClr val="000000"/>
                </a:solidFill>
              </a:rPr>
              <a:t>Builds on </a:t>
            </a:r>
            <a:r>
              <a:rPr lang="en-US" sz="1800" dirty="0" err="1" smtClean="0">
                <a:solidFill>
                  <a:srgbClr val="000000"/>
                </a:solidFill>
              </a:rPr>
              <a:t>DriverLib</a:t>
            </a:r>
            <a:r>
              <a:rPr lang="en-US" sz="1800" dirty="0" smtClean="0">
                <a:solidFill>
                  <a:srgbClr val="000000"/>
                </a:solidFill>
              </a:rPr>
              <a:t> API</a:t>
            </a:r>
          </a:p>
          <a:p>
            <a:pPr lvl="1">
              <a:buFont typeface="Arial" pitchFamily="34" charset="0"/>
              <a:buChar char="•"/>
            </a:pPr>
            <a:r>
              <a:rPr lang="en-US" sz="1800" b="0" dirty="0" smtClean="0">
                <a:solidFill>
                  <a:srgbClr val="000000"/>
                </a:solidFill>
              </a:rPr>
              <a:t>Adds framework for generic Host and Device functionality</a:t>
            </a:r>
          </a:p>
          <a:p>
            <a:pPr lvl="1">
              <a:buFont typeface="Arial" pitchFamily="34" charset="0"/>
              <a:buChar char="•"/>
            </a:pPr>
            <a:r>
              <a:rPr lang="en-US" sz="1800" b="0" dirty="0" smtClean="0">
                <a:solidFill>
                  <a:srgbClr val="000000"/>
                </a:solidFill>
              </a:rPr>
              <a:t>Includes implementations of common USB classes</a:t>
            </a:r>
          </a:p>
          <a:p>
            <a:r>
              <a:rPr lang="en-US" sz="1800" dirty="0" smtClean="0">
                <a:solidFill>
                  <a:srgbClr val="000000"/>
                </a:solidFill>
              </a:rPr>
              <a:t>Layered structure</a:t>
            </a:r>
          </a:p>
          <a:p>
            <a:r>
              <a:rPr lang="en-US" sz="1800" dirty="0" smtClean="0">
                <a:solidFill>
                  <a:srgbClr val="000000"/>
                </a:solidFill>
              </a:rPr>
              <a:t>Drivers and .</a:t>
            </a:r>
            <a:r>
              <a:rPr lang="en-US" sz="1800" dirty="0" err="1" smtClean="0">
                <a:solidFill>
                  <a:srgbClr val="000000"/>
                </a:solidFill>
              </a:rPr>
              <a:t>inf</a:t>
            </a:r>
            <a:r>
              <a:rPr lang="en-US" sz="1800" dirty="0" smtClean="0">
                <a:solidFill>
                  <a:srgbClr val="000000"/>
                </a:solidFill>
              </a:rPr>
              <a:t> files included where appropriate</a:t>
            </a:r>
            <a:endParaRPr lang="en-US" sz="1800" dirty="0" smtClean="0">
              <a:ea typeface="ヒラギノ角ゴ Pro W3"/>
              <a:cs typeface="ヒラギノ角ゴ Pro W3"/>
            </a:endParaRPr>
          </a:p>
          <a:p>
            <a:r>
              <a:rPr lang="en-US" sz="1800" dirty="0" err="1" smtClean="0">
                <a:ea typeface="ヒラギノ角ゴ Pro W3"/>
                <a:cs typeface="ヒラギノ角ゴ Pro W3"/>
              </a:rPr>
              <a:t>Tiva</a:t>
            </a:r>
            <a:r>
              <a:rPr lang="en-US" sz="1800" dirty="0" smtClean="0">
                <a:ea typeface="ヒラギノ角ゴ Pro W3"/>
                <a:cs typeface="ヒラギノ角ゴ Pro W3"/>
              </a:rPr>
              <a:t> MCUs have passed USB Device and Embedded Host compliance testing</a:t>
            </a:r>
            <a:endParaRPr lang="en-US" sz="1800" dirty="0" smtClean="0">
              <a:solidFill>
                <a:srgbClr val="FF0000"/>
              </a:solidFill>
              <a:ea typeface="ヒラギノ角ゴ Pro W3"/>
              <a:cs typeface="ヒラギノ角ゴ Pro W3"/>
            </a:endParaRPr>
          </a:p>
        </p:txBody>
      </p:sp>
      <p:sp>
        <p:nvSpPr>
          <p:cNvPr id="17" name="Rectangle 16"/>
          <p:cNvSpPr/>
          <p:nvPr/>
        </p:nvSpPr>
        <p:spPr>
          <a:xfrm>
            <a:off x="5791200" y="1295400"/>
            <a:ext cx="3276600" cy="3139321"/>
          </a:xfrm>
          <a:prstGeom prst="rect">
            <a:avLst/>
          </a:prstGeom>
        </p:spPr>
        <p:txBody>
          <a:bodyPr wrap="square">
            <a:spAutoFit/>
          </a:bodyPr>
          <a:lstStyle/>
          <a:p>
            <a:pPr marL="742950" lvl="1" indent="-285750" algn="l">
              <a:spcBef>
                <a:spcPct val="20000"/>
              </a:spcBef>
              <a:buClr>
                <a:schemeClr val="hlink"/>
              </a:buClr>
              <a:buSzPct val="55000"/>
              <a:buFont typeface="Arial" pitchFamily="34" charset="0"/>
              <a:buChar char="•"/>
              <a:defRPr/>
            </a:pPr>
            <a:r>
              <a:rPr lang="en-US" sz="1100" kern="0" dirty="0" smtClean="0">
                <a:ea typeface="ヒラギノ角ゴ Pro W3" charset="-128"/>
              </a:rPr>
              <a:t>Device Examples</a:t>
            </a:r>
          </a:p>
          <a:p>
            <a:pPr marL="1200150" lvl="2" indent="-285750" algn="l">
              <a:spcBef>
                <a:spcPct val="20000"/>
              </a:spcBef>
              <a:buClr>
                <a:schemeClr val="hlink"/>
              </a:buClr>
              <a:buSzPct val="75000"/>
              <a:buFont typeface="Arial" pitchFamily="34" charset="0"/>
              <a:buChar char="•"/>
              <a:defRPr/>
            </a:pPr>
            <a:r>
              <a:rPr lang="en-US" sz="1100" kern="0" dirty="0" smtClean="0">
                <a:solidFill>
                  <a:schemeClr val="tx2"/>
                </a:solidFill>
                <a:ea typeface="ヒラギノ角ゴ Pro W3" charset="-128"/>
              </a:rPr>
              <a:t>HID Keyboard</a:t>
            </a:r>
          </a:p>
          <a:p>
            <a:pPr marL="1200150" lvl="2" indent="-285750" algn="l">
              <a:spcBef>
                <a:spcPct val="20000"/>
              </a:spcBef>
              <a:buClr>
                <a:schemeClr val="hlink"/>
              </a:buClr>
              <a:buSzPct val="75000"/>
              <a:buFont typeface="Arial" pitchFamily="34" charset="0"/>
              <a:buChar char="•"/>
              <a:defRPr/>
            </a:pPr>
            <a:r>
              <a:rPr lang="en-US" sz="1100" kern="0" dirty="0" smtClean="0">
                <a:solidFill>
                  <a:schemeClr val="tx2"/>
                </a:solidFill>
                <a:ea typeface="ヒラギノ角ゴ Pro W3" charset="-128"/>
              </a:rPr>
              <a:t>HID Mouse</a:t>
            </a:r>
          </a:p>
          <a:p>
            <a:pPr marL="1200150" lvl="2" indent="-285750" algn="l">
              <a:spcBef>
                <a:spcPct val="20000"/>
              </a:spcBef>
              <a:buClr>
                <a:schemeClr val="hlink"/>
              </a:buClr>
              <a:buSzPct val="75000"/>
              <a:buFont typeface="Arial" pitchFamily="34" charset="0"/>
              <a:buChar char="•"/>
              <a:defRPr/>
            </a:pPr>
            <a:r>
              <a:rPr lang="en-US" sz="1100" kern="0" dirty="0" smtClean="0">
                <a:solidFill>
                  <a:schemeClr val="tx2"/>
                </a:solidFill>
                <a:ea typeface="ヒラギノ角ゴ Pro W3" charset="-128"/>
              </a:rPr>
              <a:t>CDC Serial</a:t>
            </a:r>
          </a:p>
          <a:p>
            <a:pPr marL="1200150" lvl="2" indent="-285750" algn="l">
              <a:spcBef>
                <a:spcPct val="20000"/>
              </a:spcBef>
              <a:buClr>
                <a:schemeClr val="hlink"/>
              </a:buClr>
              <a:buSzPct val="75000"/>
              <a:buFont typeface="Arial" pitchFamily="34" charset="0"/>
              <a:buChar char="•"/>
              <a:defRPr/>
            </a:pPr>
            <a:r>
              <a:rPr lang="en-US" sz="1100" kern="0" dirty="0" smtClean="0">
                <a:solidFill>
                  <a:schemeClr val="tx2"/>
                </a:solidFill>
                <a:ea typeface="ヒラギノ角ゴ Pro W3" charset="-128"/>
              </a:rPr>
              <a:t>Mass Storage</a:t>
            </a:r>
          </a:p>
          <a:p>
            <a:pPr marL="1200150" lvl="2" indent="-285750" algn="l">
              <a:spcBef>
                <a:spcPct val="20000"/>
              </a:spcBef>
              <a:buClr>
                <a:schemeClr val="hlink"/>
              </a:buClr>
              <a:buSzPct val="75000"/>
              <a:buFont typeface="Arial" pitchFamily="34" charset="0"/>
              <a:buChar char="•"/>
              <a:defRPr/>
            </a:pPr>
            <a:r>
              <a:rPr lang="en-US" sz="1100" kern="0" dirty="0" smtClean="0">
                <a:solidFill>
                  <a:schemeClr val="tx2"/>
                </a:solidFill>
                <a:ea typeface="ヒラギノ角ゴ Pro W3" charset="-128"/>
              </a:rPr>
              <a:t>Generic Bulk</a:t>
            </a:r>
          </a:p>
          <a:p>
            <a:pPr marL="1200150" lvl="2" indent="-285750" algn="l">
              <a:spcBef>
                <a:spcPct val="20000"/>
              </a:spcBef>
              <a:buClr>
                <a:schemeClr val="hlink"/>
              </a:buClr>
              <a:buSzPct val="75000"/>
              <a:buFont typeface="Arial" pitchFamily="34" charset="0"/>
              <a:buChar char="•"/>
              <a:defRPr/>
            </a:pPr>
            <a:r>
              <a:rPr lang="en-US" sz="1100" kern="0" dirty="0" smtClean="0">
                <a:solidFill>
                  <a:schemeClr val="tx2"/>
                </a:solidFill>
                <a:ea typeface="ヒラギノ角ゴ Pro W3" charset="-128"/>
              </a:rPr>
              <a:t>Audio</a:t>
            </a:r>
          </a:p>
          <a:p>
            <a:pPr marL="1200150" lvl="2" indent="-285750" algn="l">
              <a:spcBef>
                <a:spcPct val="20000"/>
              </a:spcBef>
              <a:buClr>
                <a:schemeClr val="hlink"/>
              </a:buClr>
              <a:buSzPct val="75000"/>
              <a:buFont typeface="Arial" pitchFamily="34" charset="0"/>
              <a:buChar char="•"/>
              <a:defRPr/>
            </a:pPr>
            <a:r>
              <a:rPr lang="en-US" sz="1100" kern="0" dirty="0" smtClean="0">
                <a:solidFill>
                  <a:schemeClr val="tx2"/>
                </a:solidFill>
                <a:ea typeface="ヒラギノ角ゴ Pro W3" charset="-128"/>
              </a:rPr>
              <a:t>Device Firmware Upgrade</a:t>
            </a:r>
          </a:p>
          <a:p>
            <a:pPr marL="1200150" lvl="2" indent="-285750" algn="l">
              <a:spcBef>
                <a:spcPct val="20000"/>
              </a:spcBef>
              <a:buClr>
                <a:schemeClr val="hlink"/>
              </a:buClr>
              <a:buSzPct val="75000"/>
              <a:buFont typeface="Arial" pitchFamily="34" charset="0"/>
              <a:buChar char="•"/>
              <a:defRPr/>
            </a:pPr>
            <a:r>
              <a:rPr lang="en-US" sz="1100" kern="0" dirty="0" smtClean="0">
                <a:solidFill>
                  <a:schemeClr val="tx2"/>
                </a:solidFill>
                <a:ea typeface="ヒラギノ角ゴ Pro W3" charset="-128"/>
              </a:rPr>
              <a:t>Oscilloscope</a:t>
            </a:r>
          </a:p>
          <a:p>
            <a:pPr marL="742950" lvl="1" indent="-285750" algn="l">
              <a:spcBef>
                <a:spcPct val="20000"/>
              </a:spcBef>
              <a:buClr>
                <a:schemeClr val="hlink"/>
              </a:buClr>
              <a:buSzPct val="55000"/>
              <a:buFont typeface="Arial" pitchFamily="34" charset="0"/>
              <a:buChar char="•"/>
              <a:defRPr/>
            </a:pPr>
            <a:r>
              <a:rPr lang="en-US" sz="1100" kern="0" dirty="0" smtClean="0">
                <a:ea typeface="ヒラギノ角ゴ Pro W3" charset="-128"/>
              </a:rPr>
              <a:t>Windows INF for supported devices</a:t>
            </a:r>
          </a:p>
          <a:p>
            <a:pPr marL="1200150" lvl="2" indent="-285750" algn="l">
              <a:spcBef>
                <a:spcPct val="20000"/>
              </a:spcBef>
              <a:buClr>
                <a:schemeClr val="hlink"/>
              </a:buClr>
              <a:buSzPct val="75000"/>
              <a:buFont typeface="Arial" pitchFamily="34" charset="0"/>
              <a:buChar char="•"/>
              <a:defRPr/>
            </a:pPr>
            <a:r>
              <a:rPr lang="en-US" sz="1100" kern="0" dirty="0" smtClean="0">
                <a:solidFill>
                  <a:schemeClr val="tx2"/>
                </a:solidFill>
                <a:ea typeface="ヒラギノ角ゴ Pro W3" charset="-128"/>
              </a:rPr>
              <a:t>Points to base Windows drivers</a:t>
            </a:r>
          </a:p>
          <a:p>
            <a:pPr marL="1200150" lvl="2" indent="-285750" algn="l">
              <a:spcBef>
                <a:spcPct val="20000"/>
              </a:spcBef>
              <a:buClr>
                <a:schemeClr val="hlink"/>
              </a:buClr>
              <a:buSzPct val="75000"/>
              <a:buFont typeface="Arial" pitchFamily="34" charset="0"/>
              <a:buChar char="•"/>
              <a:defRPr/>
            </a:pPr>
            <a:r>
              <a:rPr lang="en-US" sz="1100" kern="0" dirty="0" smtClean="0">
                <a:solidFill>
                  <a:schemeClr val="tx2"/>
                </a:solidFill>
                <a:ea typeface="ヒラギノ角ゴ Pro W3" charset="-128"/>
              </a:rPr>
              <a:t>Sets </a:t>
            </a:r>
            <a:r>
              <a:rPr lang="en-US" sz="1100" kern="0" dirty="0" err="1" smtClean="0">
                <a:solidFill>
                  <a:schemeClr val="tx2"/>
                </a:solidFill>
                <a:ea typeface="ヒラギノ角ゴ Pro W3" charset="-128"/>
              </a:rPr>
              <a:t>config</a:t>
            </a:r>
            <a:r>
              <a:rPr lang="en-US" sz="1100" kern="0" dirty="0" smtClean="0">
                <a:solidFill>
                  <a:schemeClr val="tx2"/>
                </a:solidFill>
                <a:ea typeface="ヒラギノ角ゴ Pro W3" charset="-128"/>
              </a:rPr>
              <a:t> string</a:t>
            </a:r>
          </a:p>
          <a:p>
            <a:pPr marL="1200150" lvl="2" indent="-285750" algn="l">
              <a:spcBef>
                <a:spcPct val="20000"/>
              </a:spcBef>
              <a:buClr>
                <a:schemeClr val="hlink"/>
              </a:buClr>
              <a:buSzPct val="75000"/>
              <a:buFont typeface="Arial" pitchFamily="34" charset="0"/>
              <a:buChar char="•"/>
              <a:defRPr/>
            </a:pPr>
            <a:r>
              <a:rPr lang="en-US" sz="1100" kern="0" dirty="0" smtClean="0">
                <a:solidFill>
                  <a:schemeClr val="tx2"/>
                </a:solidFill>
                <a:ea typeface="ヒラギノ角ゴ Pro W3" charset="-128"/>
              </a:rPr>
              <a:t>Sets PID/VID</a:t>
            </a:r>
          </a:p>
          <a:p>
            <a:pPr marL="1200150" lvl="2" indent="-285750" algn="l">
              <a:spcBef>
                <a:spcPct val="20000"/>
              </a:spcBef>
              <a:buClr>
                <a:schemeClr val="hlink"/>
              </a:buClr>
              <a:buSzPct val="75000"/>
              <a:buFont typeface="Arial" pitchFamily="34" charset="0"/>
              <a:buChar char="•"/>
              <a:defRPr/>
            </a:pPr>
            <a:r>
              <a:rPr lang="en-US" sz="1100" kern="0" dirty="0" smtClean="0">
                <a:solidFill>
                  <a:schemeClr val="tx2"/>
                </a:solidFill>
                <a:ea typeface="ヒラギノ角ゴ Pro W3" charset="-128"/>
              </a:rPr>
              <a:t>Precompiled DLL saves development time</a:t>
            </a:r>
            <a:endParaRPr lang="en-US" sz="1100" dirty="0" smtClean="0">
              <a:solidFill>
                <a:schemeClr val="tx2"/>
              </a:solidFill>
            </a:endParaRPr>
          </a:p>
          <a:p>
            <a:pPr marL="742950" lvl="1" indent="-285750" algn="l">
              <a:spcBef>
                <a:spcPct val="20000"/>
              </a:spcBef>
              <a:buClr>
                <a:schemeClr val="hlink"/>
              </a:buClr>
              <a:buSzPct val="55000"/>
              <a:buFont typeface="Arial" pitchFamily="34" charset="0"/>
              <a:buChar char="•"/>
              <a:defRPr/>
            </a:pPr>
            <a:r>
              <a:rPr lang="en-US" sz="1100" kern="0" dirty="0" smtClean="0">
                <a:ea typeface="ヒラギノ角ゴ Pro W3" charset="-128"/>
              </a:rPr>
              <a:t>Device framework integrated into </a:t>
            </a:r>
            <a:r>
              <a:rPr lang="en-US" sz="1100" kern="0" dirty="0" err="1" smtClean="0">
                <a:ea typeface="ヒラギノ角ゴ Pro W3" charset="-128"/>
              </a:rPr>
              <a:t>USBLib</a:t>
            </a:r>
            <a:endParaRPr lang="en-US" sz="1100" kern="0" dirty="0">
              <a:ea typeface="ヒラギノ角ゴ Pro W3" charset="-128"/>
            </a:endParaRPr>
          </a:p>
        </p:txBody>
      </p:sp>
      <p:sp>
        <p:nvSpPr>
          <p:cNvPr id="9" name="Leading Question"/>
          <p:cNvSpPr txBox="1"/>
          <p:nvPr/>
        </p:nvSpPr>
        <p:spPr>
          <a:xfrm>
            <a:off x="7309100" y="6562045"/>
            <a:ext cx="1511631"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Abstraction Levels...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flipH="1">
            <a:off x="590550" y="990599"/>
            <a:ext cx="7924800" cy="4800601"/>
            <a:chOff x="422275" y="1447798"/>
            <a:chExt cx="7883525" cy="4800602"/>
          </a:xfrm>
        </p:grpSpPr>
        <p:sp>
          <p:nvSpPr>
            <p:cNvPr id="5" name="Rectangle 4"/>
            <p:cNvSpPr/>
            <p:nvPr/>
          </p:nvSpPr>
          <p:spPr bwMode="auto">
            <a:xfrm>
              <a:off x="422275" y="5856288"/>
              <a:ext cx="7883525" cy="39211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1600" dirty="0">
                  <a:solidFill>
                    <a:srgbClr val="FFFFFF"/>
                  </a:solidFill>
                </a:rPr>
                <a:t>USB </a:t>
              </a:r>
              <a:r>
                <a:rPr lang="en-US" sz="1600" dirty="0" err="1">
                  <a:solidFill>
                    <a:srgbClr val="FFFFFF"/>
                  </a:solidFill>
                </a:rPr>
                <a:t>DriverLib</a:t>
              </a:r>
              <a:r>
                <a:rPr lang="en-US" sz="1600" dirty="0">
                  <a:solidFill>
                    <a:srgbClr val="FFFFFF"/>
                  </a:solidFill>
                </a:rPr>
                <a:t> API</a:t>
              </a:r>
            </a:p>
          </p:txBody>
        </p:sp>
        <p:sp>
          <p:nvSpPr>
            <p:cNvPr id="6" name="Rectangle 5"/>
            <p:cNvSpPr/>
            <p:nvPr/>
          </p:nvSpPr>
          <p:spPr bwMode="auto">
            <a:xfrm>
              <a:off x="3099072" y="5026025"/>
              <a:ext cx="5206728" cy="76676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1600" dirty="0">
                  <a:solidFill>
                    <a:srgbClr val="FFFFFF"/>
                  </a:solidFill>
                </a:rPr>
                <a:t>USB Host Controller API/USB Device API</a:t>
              </a:r>
            </a:p>
          </p:txBody>
        </p:sp>
        <p:sp>
          <p:nvSpPr>
            <p:cNvPr id="7" name="Rectangle 6"/>
            <p:cNvSpPr/>
            <p:nvPr/>
          </p:nvSpPr>
          <p:spPr bwMode="auto">
            <a:xfrm>
              <a:off x="4111360" y="4194175"/>
              <a:ext cx="4194440" cy="76676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1600" dirty="0">
                  <a:solidFill>
                    <a:srgbClr val="FFFFFF"/>
                  </a:solidFill>
                </a:rPr>
                <a:t>Host Class Driver/Device Class Driver APIs</a:t>
              </a:r>
            </a:p>
          </p:txBody>
        </p:sp>
        <p:sp>
          <p:nvSpPr>
            <p:cNvPr id="8" name="Rectangle 7"/>
            <p:cNvSpPr/>
            <p:nvPr/>
          </p:nvSpPr>
          <p:spPr bwMode="auto">
            <a:xfrm>
              <a:off x="6279645" y="3492499"/>
              <a:ext cx="2026155" cy="63976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1600" dirty="0">
                  <a:solidFill>
                    <a:srgbClr val="FFFFFF"/>
                  </a:solidFill>
                </a:rPr>
                <a:t>Host Class/ Device Class APIs</a:t>
              </a:r>
            </a:p>
          </p:txBody>
        </p:sp>
        <p:sp>
          <p:nvSpPr>
            <p:cNvPr id="9" name="Rectangle 8"/>
            <p:cNvSpPr/>
            <p:nvPr/>
          </p:nvSpPr>
          <p:spPr bwMode="auto">
            <a:xfrm>
              <a:off x="422275" y="1460499"/>
              <a:ext cx="1590286" cy="4332289"/>
            </a:xfrm>
            <a:prstGeom prst="rect">
              <a:avLst/>
            </a:prstGeom>
            <a:solidFill>
              <a:schemeClr val="tx2">
                <a:alpha val="66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600" b="1" u="sng" dirty="0">
                  <a:solidFill>
                    <a:schemeClr val="tx1"/>
                  </a:solidFill>
                </a:rPr>
                <a:t>Application 4</a:t>
              </a:r>
            </a:p>
            <a:p>
              <a:pPr>
                <a:defRPr/>
              </a:pPr>
              <a:endParaRPr lang="en-US" sz="1600" dirty="0">
                <a:solidFill>
                  <a:srgbClr val="FFFFFF"/>
                </a:solidFill>
              </a:endParaRPr>
            </a:p>
            <a:p>
              <a:pPr>
                <a:defRPr/>
              </a:pPr>
              <a:r>
                <a:rPr lang="en-US" sz="1600" dirty="0">
                  <a:solidFill>
                    <a:srgbClr val="FFFFFF"/>
                  </a:solidFill>
                </a:rPr>
                <a:t>Implements its own USB protocol using </a:t>
              </a:r>
              <a:r>
                <a:rPr lang="en-US" sz="1600" dirty="0" err="1">
                  <a:solidFill>
                    <a:srgbClr val="FFFFFF"/>
                  </a:solidFill>
                </a:rPr>
                <a:t>Driverlib</a:t>
              </a:r>
              <a:r>
                <a:rPr lang="en-US" sz="1600" dirty="0">
                  <a:solidFill>
                    <a:srgbClr val="FFFFFF"/>
                  </a:solidFill>
                </a:rPr>
                <a:t>.</a:t>
              </a:r>
            </a:p>
            <a:p>
              <a:pPr>
                <a:defRPr/>
              </a:pPr>
              <a:r>
                <a:rPr lang="en-US" sz="1600" dirty="0" smtClean="0">
                  <a:solidFill>
                    <a:srgbClr val="FFFFFF"/>
                  </a:solidFill>
                </a:rPr>
                <a:t>(</a:t>
              </a:r>
              <a:r>
                <a:rPr lang="en-US" sz="1600" dirty="0">
                  <a:solidFill>
                    <a:srgbClr val="FFFFFF"/>
                  </a:solidFill>
                </a:rPr>
                <a:t>Third party USB stack)</a:t>
              </a:r>
            </a:p>
          </p:txBody>
        </p:sp>
        <p:sp>
          <p:nvSpPr>
            <p:cNvPr id="10" name="L-Shape 9"/>
            <p:cNvSpPr/>
            <p:nvPr/>
          </p:nvSpPr>
          <p:spPr bwMode="auto">
            <a:xfrm rot="16200000" flipH="1" flipV="1">
              <a:off x="889466" y="2643538"/>
              <a:ext cx="4344989" cy="1953510"/>
            </a:xfrm>
            <a:prstGeom prst="corner">
              <a:avLst>
                <a:gd name="adj1" fmla="val 47909"/>
                <a:gd name="adj2" fmla="val 179887"/>
              </a:avLst>
            </a:prstGeom>
            <a:solidFill>
              <a:schemeClr val="tx2">
                <a:alpha val="66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endParaRPr lang="en-US" sz="1600" dirty="0">
                <a:solidFill>
                  <a:srgbClr val="FFFFFF"/>
                </a:solidFill>
              </a:endParaRPr>
            </a:p>
          </p:txBody>
        </p:sp>
        <p:sp>
          <p:nvSpPr>
            <p:cNvPr id="62483" name="TextBox 10"/>
            <p:cNvSpPr txBox="1">
              <a:spLocks noChangeArrowheads="1"/>
            </p:cNvSpPr>
            <p:nvPr/>
          </p:nvSpPr>
          <p:spPr bwMode="auto">
            <a:xfrm>
              <a:off x="2158096" y="1447801"/>
              <a:ext cx="1808148" cy="2948500"/>
            </a:xfrm>
            <a:prstGeom prst="rect">
              <a:avLst/>
            </a:prstGeom>
            <a:noFill/>
            <a:ln w="9525">
              <a:noFill/>
              <a:miter lim="800000"/>
              <a:headEnd/>
              <a:tailEnd/>
            </a:ln>
          </p:spPr>
          <p:txBody>
            <a:bodyPr>
              <a:spAutoFit/>
            </a:bodyPr>
            <a:lstStyle/>
            <a:p>
              <a:pPr algn="ctr"/>
              <a:r>
                <a:rPr lang="en-US" sz="1600" b="1" u="sng" dirty="0"/>
                <a:t>Application 3</a:t>
              </a:r>
            </a:p>
            <a:p>
              <a:endParaRPr lang="en-US" sz="1600" dirty="0">
                <a:solidFill>
                  <a:srgbClr val="FFFFFF"/>
                </a:solidFill>
              </a:endParaRPr>
            </a:p>
            <a:p>
              <a:r>
                <a:rPr lang="en-US" sz="1600" dirty="0">
                  <a:solidFill>
                    <a:srgbClr val="FFFFFF"/>
                  </a:solidFill>
                </a:rPr>
                <a:t>Uses  existing API for generic host/device operation.</a:t>
              </a:r>
            </a:p>
            <a:p>
              <a:r>
                <a:rPr lang="en-US" sz="1600" dirty="0" smtClean="0">
                  <a:solidFill>
                    <a:srgbClr val="FFFFFF"/>
                  </a:solidFill>
                </a:rPr>
                <a:t>Uses </a:t>
              </a:r>
              <a:r>
                <a:rPr lang="en-US" sz="1600" dirty="0" err="1">
                  <a:solidFill>
                    <a:srgbClr val="FFFFFF"/>
                  </a:solidFill>
                </a:rPr>
                <a:t>DriverLib</a:t>
              </a:r>
              <a:r>
                <a:rPr lang="en-US" sz="1600" dirty="0">
                  <a:solidFill>
                    <a:srgbClr val="FFFFFF"/>
                  </a:solidFill>
                </a:rPr>
                <a:t> for features not covered by these APIs. </a:t>
              </a:r>
            </a:p>
            <a:p>
              <a:r>
                <a:rPr lang="en-US" sz="1600" dirty="0" smtClean="0">
                  <a:solidFill>
                    <a:srgbClr val="FFFFFF"/>
                  </a:solidFill>
                </a:rPr>
                <a:t>(</a:t>
              </a:r>
              <a:r>
                <a:rPr lang="en-US" sz="1600" dirty="0">
                  <a:solidFill>
                    <a:srgbClr val="FFFFFF"/>
                  </a:solidFill>
                </a:rPr>
                <a:t>Custom Classes)</a:t>
              </a:r>
            </a:p>
          </p:txBody>
        </p:sp>
        <p:sp>
          <p:nvSpPr>
            <p:cNvPr id="12" name="Rectangle 11"/>
            <p:cNvSpPr/>
            <p:nvPr/>
          </p:nvSpPr>
          <p:spPr bwMode="auto">
            <a:xfrm>
              <a:off x="4111360" y="1447799"/>
              <a:ext cx="2097220" cy="2684464"/>
            </a:xfrm>
            <a:prstGeom prst="rect">
              <a:avLst/>
            </a:prstGeom>
            <a:solidFill>
              <a:schemeClr val="tx2">
                <a:alpha val="66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600" b="1" u="sng" dirty="0">
                  <a:solidFill>
                    <a:schemeClr val="tx1"/>
                  </a:solidFill>
                </a:rPr>
                <a:t>Application 2</a:t>
              </a:r>
            </a:p>
            <a:p>
              <a:pPr>
                <a:defRPr/>
              </a:pPr>
              <a:endParaRPr lang="en-US" sz="1600" dirty="0">
                <a:solidFill>
                  <a:srgbClr val="FFFFFF"/>
                </a:solidFill>
              </a:endParaRPr>
            </a:p>
            <a:p>
              <a:pPr>
                <a:defRPr/>
              </a:pPr>
              <a:r>
                <a:rPr lang="en-US" sz="1600" dirty="0">
                  <a:solidFill>
                    <a:srgbClr val="FFFFFF"/>
                  </a:solidFill>
                </a:rPr>
                <a:t>Passes key info to the Driver API.</a:t>
              </a:r>
            </a:p>
            <a:p>
              <a:pPr>
                <a:defRPr/>
              </a:pPr>
              <a:r>
                <a:rPr lang="en-US" sz="1600" dirty="0" smtClean="0">
                  <a:solidFill>
                    <a:srgbClr val="FFFFFF"/>
                  </a:solidFill>
                </a:rPr>
                <a:t>Driver </a:t>
              </a:r>
              <a:r>
                <a:rPr lang="en-US" sz="1600" dirty="0">
                  <a:solidFill>
                    <a:srgbClr val="FFFFFF"/>
                  </a:solidFill>
                </a:rPr>
                <a:t>API handles all lower level functions for the chosen class.</a:t>
              </a:r>
            </a:p>
            <a:p>
              <a:pPr>
                <a:defRPr/>
              </a:pPr>
              <a:r>
                <a:rPr lang="en-US" sz="1600" dirty="0" smtClean="0">
                  <a:solidFill>
                    <a:srgbClr val="FFFFFF"/>
                  </a:solidFill>
                </a:rPr>
                <a:t>(</a:t>
              </a:r>
              <a:r>
                <a:rPr lang="en-US" sz="1600" dirty="0">
                  <a:solidFill>
                    <a:srgbClr val="FFFFFF"/>
                  </a:solidFill>
                </a:rPr>
                <a:t>Custom HID device)</a:t>
              </a:r>
            </a:p>
          </p:txBody>
        </p:sp>
        <p:sp>
          <p:nvSpPr>
            <p:cNvPr id="13" name="Rectangle 12"/>
            <p:cNvSpPr/>
            <p:nvPr/>
          </p:nvSpPr>
          <p:spPr bwMode="auto">
            <a:xfrm>
              <a:off x="6279645" y="1447799"/>
              <a:ext cx="2026155" cy="1979613"/>
            </a:xfrm>
            <a:prstGeom prst="rect">
              <a:avLst/>
            </a:prstGeom>
            <a:solidFill>
              <a:schemeClr val="tx2">
                <a:alpha val="66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600" b="1" u="sng" dirty="0">
                  <a:solidFill>
                    <a:schemeClr val="tx1"/>
                  </a:solidFill>
                </a:rPr>
                <a:t>Application 1</a:t>
              </a:r>
            </a:p>
            <a:p>
              <a:pPr>
                <a:defRPr/>
              </a:pPr>
              <a:endParaRPr lang="en-US" sz="1600" dirty="0">
                <a:solidFill>
                  <a:srgbClr val="FFFFFF"/>
                </a:solidFill>
              </a:endParaRPr>
            </a:p>
            <a:p>
              <a:pPr>
                <a:defRPr/>
              </a:pPr>
              <a:r>
                <a:rPr lang="en-US" sz="1600" dirty="0">
                  <a:solidFill>
                    <a:srgbClr val="FFFFFF"/>
                  </a:solidFill>
                </a:rPr>
                <a:t>Passes simplified data to a higher level API.</a:t>
              </a:r>
            </a:p>
            <a:p>
              <a:pPr>
                <a:defRPr/>
              </a:pPr>
              <a:r>
                <a:rPr lang="en-US" sz="1600" dirty="0" smtClean="0">
                  <a:solidFill>
                    <a:srgbClr val="FFFFFF"/>
                  </a:solidFill>
                </a:rPr>
                <a:t>(</a:t>
              </a:r>
              <a:r>
                <a:rPr lang="en-US" sz="1600" dirty="0">
                  <a:solidFill>
                    <a:srgbClr val="FFFFFF"/>
                  </a:solidFill>
                </a:rPr>
                <a:t>Custom HID mouse)</a:t>
              </a:r>
            </a:p>
          </p:txBody>
        </p:sp>
      </p:grpSp>
      <p:sp>
        <p:nvSpPr>
          <p:cNvPr id="62468" name="Title 1"/>
          <p:cNvSpPr>
            <a:spLocks noGrp="1"/>
          </p:cNvSpPr>
          <p:nvPr>
            <p:ph type="title"/>
          </p:nvPr>
        </p:nvSpPr>
        <p:spPr/>
        <p:txBody>
          <a:bodyPr/>
          <a:lstStyle/>
          <a:p>
            <a:r>
              <a:rPr lang="en-US" dirty="0" smtClean="0">
                <a:solidFill>
                  <a:srgbClr val="FF0000"/>
                </a:solidFill>
              </a:rPr>
              <a:t>USB API Abstraction Levels</a:t>
            </a:r>
          </a:p>
        </p:txBody>
      </p:sp>
      <p:cxnSp>
        <p:nvCxnSpPr>
          <p:cNvPr id="16" name="Straight Arrow Connector 15"/>
          <p:cNvCxnSpPr/>
          <p:nvPr/>
        </p:nvCxnSpPr>
        <p:spPr>
          <a:xfrm rot="5400000" flipH="1" flipV="1">
            <a:off x="-948531" y="4363244"/>
            <a:ext cx="2524125" cy="1587"/>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85800" y="6029325"/>
            <a:ext cx="7785100" cy="1588"/>
          </a:xfrm>
          <a:prstGeom prst="straightConnector1">
            <a:avLst/>
          </a:prstGeom>
          <a:ln w="2540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62471" name="TextBox 19"/>
          <p:cNvSpPr txBox="1">
            <a:spLocks noChangeArrowheads="1"/>
          </p:cNvSpPr>
          <p:nvPr/>
        </p:nvSpPr>
        <p:spPr bwMode="auto">
          <a:xfrm>
            <a:off x="2590800" y="6026090"/>
            <a:ext cx="3382963" cy="338554"/>
          </a:xfrm>
          <a:prstGeom prst="rect">
            <a:avLst/>
          </a:prstGeom>
          <a:noFill/>
          <a:ln w="9525">
            <a:noFill/>
            <a:miter lim="800000"/>
            <a:headEnd/>
            <a:tailEnd/>
          </a:ln>
        </p:spPr>
        <p:txBody>
          <a:bodyPr wrap="square">
            <a:spAutoFit/>
          </a:bodyPr>
          <a:lstStyle/>
          <a:p>
            <a:pPr algn="ctr"/>
            <a:r>
              <a:rPr lang="en-US" b="0" dirty="0"/>
              <a:t>Level of customization</a:t>
            </a:r>
          </a:p>
        </p:txBody>
      </p:sp>
      <p:sp>
        <p:nvSpPr>
          <p:cNvPr id="62472" name="TextBox 20"/>
          <p:cNvSpPr txBox="1">
            <a:spLocks noChangeArrowheads="1"/>
          </p:cNvSpPr>
          <p:nvPr/>
        </p:nvSpPr>
        <p:spPr bwMode="auto">
          <a:xfrm rot="-5400000">
            <a:off x="-806363" y="4192300"/>
            <a:ext cx="2308227" cy="584775"/>
          </a:xfrm>
          <a:prstGeom prst="rect">
            <a:avLst/>
          </a:prstGeom>
          <a:noFill/>
          <a:ln w="9525">
            <a:noFill/>
            <a:miter lim="800000"/>
            <a:headEnd/>
            <a:tailEnd/>
          </a:ln>
        </p:spPr>
        <p:txBody>
          <a:bodyPr wrap="square">
            <a:spAutoFit/>
          </a:bodyPr>
          <a:lstStyle/>
          <a:p>
            <a:pPr algn="ctr"/>
            <a:r>
              <a:rPr lang="en-US" b="0" dirty="0"/>
              <a:t>Level of abstraction</a:t>
            </a:r>
          </a:p>
        </p:txBody>
      </p:sp>
      <p:sp>
        <p:nvSpPr>
          <p:cNvPr id="62473" name="TextBox 21"/>
          <p:cNvSpPr txBox="1">
            <a:spLocks noChangeArrowheads="1"/>
          </p:cNvSpPr>
          <p:nvPr/>
        </p:nvSpPr>
        <p:spPr bwMode="auto">
          <a:xfrm>
            <a:off x="590550" y="6029325"/>
            <a:ext cx="762000" cy="240066"/>
          </a:xfrm>
          <a:prstGeom prst="rect">
            <a:avLst/>
          </a:prstGeom>
          <a:noFill/>
          <a:ln w="9525">
            <a:noFill/>
            <a:miter lim="800000"/>
            <a:headEnd/>
            <a:tailEnd/>
          </a:ln>
        </p:spPr>
        <p:txBody>
          <a:bodyPr>
            <a:spAutoFit/>
          </a:bodyPr>
          <a:lstStyle/>
          <a:p>
            <a:r>
              <a:rPr lang="en-US" sz="1200" b="1" dirty="0"/>
              <a:t>LOW</a:t>
            </a:r>
          </a:p>
        </p:txBody>
      </p:sp>
      <p:sp>
        <p:nvSpPr>
          <p:cNvPr id="62474" name="TextBox 22"/>
          <p:cNvSpPr txBox="1">
            <a:spLocks noChangeArrowheads="1"/>
          </p:cNvSpPr>
          <p:nvPr/>
        </p:nvSpPr>
        <p:spPr bwMode="auto">
          <a:xfrm>
            <a:off x="7696200" y="6029325"/>
            <a:ext cx="762000" cy="240066"/>
          </a:xfrm>
          <a:prstGeom prst="rect">
            <a:avLst/>
          </a:prstGeom>
          <a:noFill/>
          <a:ln w="9525">
            <a:noFill/>
            <a:miter lim="800000"/>
            <a:headEnd/>
            <a:tailEnd/>
          </a:ln>
        </p:spPr>
        <p:txBody>
          <a:bodyPr>
            <a:spAutoFit/>
          </a:bodyPr>
          <a:lstStyle/>
          <a:p>
            <a:r>
              <a:rPr lang="en-US" sz="1200" b="1" dirty="0"/>
              <a:t>HIGH</a:t>
            </a:r>
          </a:p>
        </p:txBody>
      </p:sp>
      <p:sp>
        <p:nvSpPr>
          <p:cNvPr id="62475" name="TextBox 23"/>
          <p:cNvSpPr txBox="1">
            <a:spLocks noChangeArrowheads="1"/>
          </p:cNvSpPr>
          <p:nvPr/>
        </p:nvSpPr>
        <p:spPr bwMode="auto">
          <a:xfrm>
            <a:off x="-147638" y="2847975"/>
            <a:ext cx="762001" cy="276225"/>
          </a:xfrm>
          <a:prstGeom prst="rect">
            <a:avLst/>
          </a:prstGeom>
          <a:noFill/>
          <a:ln w="9525">
            <a:noFill/>
            <a:miter lim="800000"/>
            <a:headEnd/>
            <a:tailEnd/>
          </a:ln>
        </p:spPr>
        <p:txBody>
          <a:bodyPr>
            <a:spAutoFit/>
          </a:bodyPr>
          <a:lstStyle/>
          <a:p>
            <a:pPr algn="r"/>
            <a:r>
              <a:rPr lang="en-US" sz="1200" b="1"/>
              <a:t>HIGH</a:t>
            </a:r>
          </a:p>
        </p:txBody>
      </p:sp>
      <p:sp>
        <p:nvSpPr>
          <p:cNvPr id="62476" name="TextBox 24"/>
          <p:cNvSpPr txBox="1">
            <a:spLocks noChangeArrowheads="1"/>
          </p:cNvSpPr>
          <p:nvPr/>
        </p:nvSpPr>
        <p:spPr bwMode="auto">
          <a:xfrm>
            <a:off x="-180975" y="5597525"/>
            <a:ext cx="762000" cy="277813"/>
          </a:xfrm>
          <a:prstGeom prst="rect">
            <a:avLst/>
          </a:prstGeom>
          <a:noFill/>
          <a:ln w="9525">
            <a:noFill/>
            <a:miter lim="800000"/>
            <a:headEnd/>
            <a:tailEnd/>
          </a:ln>
        </p:spPr>
        <p:txBody>
          <a:bodyPr>
            <a:spAutoFit/>
          </a:bodyPr>
          <a:lstStyle/>
          <a:p>
            <a:pPr algn="r"/>
            <a:r>
              <a:rPr lang="en-US" sz="1200" b="1"/>
              <a:t>LOW</a:t>
            </a:r>
          </a:p>
        </p:txBody>
      </p:sp>
      <p:sp>
        <p:nvSpPr>
          <p:cNvPr id="23" name="Leading Question"/>
          <p:cNvSpPr txBox="1"/>
          <p:nvPr/>
        </p:nvSpPr>
        <p:spPr>
          <a:xfrm>
            <a:off x="8402347" y="6562045"/>
            <a:ext cx="41838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Lab</a:t>
            </a:r>
            <a:r>
              <a:rPr lang="en-US" sz="1600" b="0" dirty="0" smtClean="0">
                <a:solidFill>
                  <a:srgbClr val="000000"/>
                </a:solidFill>
                <a:effectLst/>
                <a:latin typeface="Arial Narrow"/>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762000" y="4510556"/>
            <a:ext cx="3483428" cy="13716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0482" name="Rectangle 2"/>
          <p:cNvSpPr>
            <a:spLocks noGrp="1" noChangeArrowheads="1"/>
          </p:cNvSpPr>
          <p:nvPr>
            <p:ph type="title"/>
          </p:nvPr>
        </p:nvSpPr>
        <p:spPr/>
        <p:txBody>
          <a:bodyPr>
            <a:normAutofit/>
          </a:bodyPr>
          <a:lstStyle/>
          <a:p>
            <a:r>
              <a:rPr lang="en-US" dirty="0" smtClean="0">
                <a:solidFill>
                  <a:srgbClr val="FF0000"/>
                </a:solidFill>
              </a:rPr>
              <a:t>Lab 7: USB</a:t>
            </a:r>
          </a:p>
        </p:txBody>
      </p:sp>
      <p:sp>
        <p:nvSpPr>
          <p:cNvPr id="20484" name="Text Box 4"/>
          <p:cNvSpPr txBox="1">
            <a:spLocks noChangeArrowheads="1"/>
          </p:cNvSpPr>
          <p:nvPr/>
        </p:nvSpPr>
        <p:spPr bwMode="auto">
          <a:xfrm>
            <a:off x="762000" y="4572000"/>
            <a:ext cx="3505200" cy="1255728"/>
          </a:xfrm>
          <a:prstGeom prst="rect">
            <a:avLst/>
          </a:prstGeom>
          <a:noFill/>
          <a:ln w="12700" algn="ctr">
            <a:noFill/>
            <a:miter lim="800000"/>
            <a:headEnd/>
            <a:tailEnd/>
          </a:ln>
        </p:spPr>
        <p:txBody>
          <a:bodyPr wrap="square" anchorCtr="1">
            <a:spAutoFit/>
          </a:bodyPr>
          <a:lstStyle/>
          <a:p>
            <a:pPr marL="342900" indent="-342900" algn="l">
              <a:buClr>
                <a:schemeClr val="tx2"/>
              </a:buClr>
              <a:buSzPct val="75000"/>
              <a:buFont typeface="Wingdings" pitchFamily="2" charset="2"/>
              <a:buChar char="u"/>
              <a:defRPr/>
            </a:pPr>
            <a:r>
              <a:rPr lang="en-US" sz="1800" b="0" dirty="0" smtClean="0"/>
              <a:t>Run </a:t>
            </a:r>
            <a:r>
              <a:rPr lang="en-US" sz="1800" b="0" dirty="0" err="1" smtClean="0"/>
              <a:t>usb_bulk_example</a:t>
            </a:r>
            <a:r>
              <a:rPr lang="en-US" sz="1800" b="0" dirty="0" smtClean="0"/>
              <a:t> code and windows side app</a:t>
            </a:r>
          </a:p>
          <a:p>
            <a:pPr marL="342900" indent="-342900" algn="l">
              <a:buClr>
                <a:schemeClr val="tx2"/>
              </a:buClr>
              <a:buSzPct val="75000"/>
              <a:buFont typeface="Wingdings" pitchFamily="2" charset="2"/>
              <a:buChar char="u"/>
              <a:defRPr/>
            </a:pPr>
            <a:r>
              <a:rPr lang="en-US" sz="1800" b="0" dirty="0" smtClean="0"/>
              <a:t>Inspect stack setup</a:t>
            </a:r>
          </a:p>
          <a:p>
            <a:pPr marL="342900" indent="-342900" algn="l">
              <a:buClr>
                <a:schemeClr val="tx2"/>
              </a:buClr>
              <a:buSzPct val="75000"/>
              <a:buFont typeface="Wingdings" pitchFamily="2" charset="2"/>
              <a:buChar char="u"/>
              <a:defRPr/>
            </a:pPr>
            <a:r>
              <a:rPr lang="en-US" sz="1800" b="0" dirty="0" smtClean="0"/>
              <a:t>Observe data on device</a:t>
            </a:r>
            <a:endParaRPr lang="en-US" sz="1800" b="0" dirty="0"/>
          </a:p>
        </p:txBody>
      </p:sp>
      <p:sp>
        <p:nvSpPr>
          <p:cNvPr id="62" name="Leading Question"/>
          <p:cNvSpPr txBox="1"/>
          <p:nvPr/>
        </p:nvSpPr>
        <p:spPr>
          <a:xfrm>
            <a:off x="8057702" y="6562045"/>
            <a:ext cx="76302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Agenda ...</a:t>
            </a:r>
          </a:p>
        </p:txBody>
      </p:sp>
      <p:cxnSp>
        <p:nvCxnSpPr>
          <p:cNvPr id="17" name="Straight Arrow Connector 16"/>
          <p:cNvCxnSpPr/>
          <p:nvPr/>
        </p:nvCxnSpPr>
        <p:spPr bwMode="auto">
          <a:xfrm>
            <a:off x="3200400" y="3257035"/>
            <a:ext cx="1981200" cy="0"/>
          </a:xfrm>
          <a:prstGeom prst="straightConnector1">
            <a:avLst/>
          </a:prstGeom>
          <a:solidFill>
            <a:schemeClr val="accent1"/>
          </a:solidFill>
          <a:ln w="25400" cap="flat" cmpd="sng" algn="ctr">
            <a:solidFill>
              <a:schemeClr val="tx1"/>
            </a:solidFill>
            <a:prstDash val="solid"/>
            <a:round/>
            <a:headEnd type="none" w="sm" len="sm"/>
            <a:tailEnd type="triangle" w="lg" len="med"/>
          </a:ln>
          <a:effectLst/>
        </p:spPr>
      </p:cxnSp>
      <p:sp>
        <p:nvSpPr>
          <p:cNvPr id="24" name="TextBox 23"/>
          <p:cNvSpPr txBox="1"/>
          <p:nvPr/>
        </p:nvSpPr>
        <p:spPr>
          <a:xfrm>
            <a:off x="3581400" y="2996625"/>
            <a:ext cx="1569660" cy="584775"/>
          </a:xfrm>
          <a:prstGeom prst="rect">
            <a:avLst/>
          </a:prstGeom>
          <a:noFill/>
        </p:spPr>
        <p:txBody>
          <a:bodyPr wrap="none" rtlCol="0" anchor="ctr" anchorCtr="1">
            <a:spAutoFit/>
          </a:bodyPr>
          <a:lstStyle/>
          <a:p>
            <a:r>
              <a:rPr lang="en-US" sz="2000" b="0" dirty="0" smtClean="0">
                <a:solidFill>
                  <a:schemeClr val="dk1"/>
                </a:solidFill>
                <a:effectLst/>
              </a:rPr>
              <a:t>USB Device</a:t>
            </a:r>
            <a:br>
              <a:rPr lang="en-US" sz="2000" b="0" dirty="0" smtClean="0">
                <a:solidFill>
                  <a:schemeClr val="dk1"/>
                </a:solidFill>
                <a:effectLst/>
              </a:rPr>
            </a:br>
            <a:r>
              <a:rPr lang="en-US" sz="2000" b="0" dirty="0" smtClean="0">
                <a:solidFill>
                  <a:schemeClr val="dk1"/>
                </a:solidFill>
                <a:effectLst/>
              </a:rPr>
              <a:t>Connection</a:t>
            </a:r>
          </a:p>
        </p:txBody>
      </p:sp>
      <p:cxnSp>
        <p:nvCxnSpPr>
          <p:cNvPr id="10" name="Straight Connector 9"/>
          <p:cNvCxnSpPr/>
          <p:nvPr/>
        </p:nvCxnSpPr>
        <p:spPr bwMode="auto">
          <a:xfrm flipH="1">
            <a:off x="3276600" y="2362200"/>
            <a:ext cx="1184367" cy="8709"/>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11" name="Straight Connector 10"/>
          <p:cNvCxnSpPr/>
          <p:nvPr/>
        </p:nvCxnSpPr>
        <p:spPr bwMode="auto">
          <a:xfrm>
            <a:off x="4448933" y="1676400"/>
            <a:ext cx="0" cy="685800"/>
          </a:xfrm>
          <a:prstGeom prst="line">
            <a:avLst/>
          </a:prstGeom>
          <a:solidFill>
            <a:schemeClr val="accent1"/>
          </a:solidFill>
          <a:ln w="25400" cap="flat" cmpd="sng" algn="ctr">
            <a:solidFill>
              <a:schemeClr val="tx1"/>
            </a:solidFill>
            <a:prstDash val="solid"/>
            <a:round/>
            <a:headEnd type="none" w="sm" len="sm"/>
            <a:tailEnd type="none" w="sm" len="sm"/>
          </a:ln>
          <a:effectLst/>
        </p:spPr>
      </p:cxnSp>
      <p:sp>
        <p:nvSpPr>
          <p:cNvPr id="12" name="TextBox 11"/>
          <p:cNvSpPr txBox="1"/>
          <p:nvPr/>
        </p:nvSpPr>
        <p:spPr>
          <a:xfrm>
            <a:off x="3581400" y="1371600"/>
            <a:ext cx="3294493" cy="338554"/>
          </a:xfrm>
          <a:prstGeom prst="rect">
            <a:avLst/>
          </a:prstGeom>
          <a:noFill/>
        </p:spPr>
        <p:txBody>
          <a:bodyPr wrap="none" rtlCol="0" anchor="ctr" anchorCtr="1">
            <a:spAutoFit/>
          </a:bodyPr>
          <a:lstStyle/>
          <a:p>
            <a:r>
              <a:rPr lang="en-US" sz="2000" b="0" dirty="0" smtClean="0">
                <a:solidFill>
                  <a:schemeClr val="dk1"/>
                </a:solidFill>
                <a:effectLst/>
              </a:rPr>
              <a:t>USB Emulation Connection</a:t>
            </a:r>
          </a:p>
        </p:txBody>
      </p:sp>
      <p:cxnSp>
        <p:nvCxnSpPr>
          <p:cNvPr id="14" name="Straight Arrow Connector 13"/>
          <p:cNvCxnSpPr/>
          <p:nvPr/>
        </p:nvCxnSpPr>
        <p:spPr bwMode="auto">
          <a:xfrm flipH="1">
            <a:off x="6169819" y="1676400"/>
            <a:ext cx="5697" cy="304800"/>
          </a:xfrm>
          <a:prstGeom prst="straightConnector1">
            <a:avLst/>
          </a:prstGeom>
          <a:solidFill>
            <a:schemeClr val="accent1"/>
          </a:solidFill>
          <a:ln w="25400" cap="flat" cmpd="sng" algn="ctr">
            <a:solidFill>
              <a:schemeClr val="tx1"/>
            </a:solidFill>
            <a:prstDash val="solid"/>
            <a:round/>
            <a:headEnd type="none" w="sm" len="sm"/>
            <a:tailEnd type="triangle" w="lg" len="med"/>
          </a:ln>
          <a:effectLst/>
        </p:spPr>
      </p:cxnSp>
      <p:cxnSp>
        <p:nvCxnSpPr>
          <p:cNvPr id="15" name="Straight Connector 14"/>
          <p:cNvCxnSpPr/>
          <p:nvPr/>
        </p:nvCxnSpPr>
        <p:spPr bwMode="auto">
          <a:xfrm>
            <a:off x="4436267" y="1676400"/>
            <a:ext cx="1752600" cy="0"/>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18" name="Picture 10" descr="http://us.toshiba.com/images/showcase/products/satellite-a505-s6033-laptop.png"/>
          <p:cNvPicPr>
            <a:picLocks noChangeAspect="1" noChangeArrowheads="1"/>
          </p:cNvPicPr>
          <p:nvPr/>
        </p:nvPicPr>
        <p:blipFill>
          <a:blip r:embed="rId3" cstate="print"/>
          <a:srcRect/>
          <a:stretch>
            <a:fillRect/>
          </a:stretch>
        </p:blipFill>
        <p:spPr bwMode="auto">
          <a:xfrm>
            <a:off x="838200" y="1752600"/>
            <a:ext cx="3117464" cy="2153301"/>
          </a:xfrm>
          <a:prstGeom prst="rect">
            <a:avLst/>
          </a:prstGeom>
          <a:noFill/>
        </p:spPr>
      </p:pic>
      <p:pic>
        <p:nvPicPr>
          <p:cNvPr id="20"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815811"/>
            <a:ext cx="3791531" cy="46219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256373" y="658025"/>
            <a:ext cx="8024501" cy="4523575"/>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1507" name="Rectangle 2"/>
          <p:cNvSpPr>
            <a:spLocks noGrp="1" noChangeArrowheads="1"/>
          </p:cNvSpPr>
          <p:nvPr>
            <p:ph type="title"/>
          </p:nvPr>
        </p:nvSpPr>
        <p:spPr>
          <a:xfrm>
            <a:off x="231775" y="7727"/>
            <a:ext cx="8458200" cy="814387"/>
          </a:xfrm>
        </p:spPr>
        <p:txBody>
          <a:bodyPr>
            <a:normAutofit/>
          </a:bodyPr>
          <a:lstStyle/>
          <a:p>
            <a:r>
              <a:rPr lang="en-US" dirty="0">
                <a:solidFill>
                  <a:srgbClr val="FF0000"/>
                </a:solidFill>
              </a:rPr>
              <a:t>TM4C123GH6PM Peripherals</a:t>
            </a:r>
            <a:endParaRPr lang="en-US" dirty="0" smtClean="0">
              <a:solidFill>
                <a:srgbClr val="FF0000"/>
              </a:solidFill>
            </a:endParaRPr>
          </a:p>
        </p:txBody>
      </p:sp>
      <p:sp>
        <p:nvSpPr>
          <p:cNvPr id="21508" name="Rectangle 3"/>
          <p:cNvSpPr>
            <a:spLocks noGrp="1" noChangeArrowheads="1"/>
          </p:cNvSpPr>
          <p:nvPr>
            <p:ph idx="1"/>
          </p:nvPr>
        </p:nvSpPr>
        <p:spPr>
          <a:xfrm>
            <a:off x="457200" y="914400"/>
            <a:ext cx="8229600" cy="5562600"/>
          </a:xfrm>
        </p:spPr>
        <p:txBody>
          <a:bodyPr>
            <a:normAutofit/>
          </a:bodyPr>
          <a:lstStyle/>
          <a:p>
            <a:pPr eaLnBrk="1" hangingPunct="1">
              <a:buNone/>
            </a:pPr>
            <a:r>
              <a:rPr lang="en-US" sz="2000" b="1" dirty="0" smtClean="0"/>
              <a:t>Battery-backed Hibernation Module</a:t>
            </a:r>
          </a:p>
          <a:p>
            <a:pPr lvl="1"/>
            <a:r>
              <a:rPr lang="en-US" sz="1600" b="0" dirty="0" smtClean="0"/>
              <a:t>Internal and external power control (through external voltage regulator)</a:t>
            </a:r>
          </a:p>
          <a:p>
            <a:pPr lvl="1"/>
            <a:r>
              <a:rPr lang="en-US" sz="1600" b="0" dirty="0" smtClean="0"/>
              <a:t>Separate real-time clock (RTC) and power source</a:t>
            </a:r>
          </a:p>
          <a:p>
            <a:pPr lvl="1"/>
            <a:r>
              <a:rPr lang="en-US" sz="1600" b="0" dirty="0" smtClean="0"/>
              <a:t>VDD3ON mode retains GPIO states and settings</a:t>
            </a:r>
          </a:p>
          <a:p>
            <a:pPr lvl="1"/>
            <a:r>
              <a:rPr lang="en-US" sz="1600" b="0" dirty="0" smtClean="0"/>
              <a:t>Wake on RTC or Wake pin</a:t>
            </a:r>
          </a:p>
          <a:p>
            <a:pPr lvl="1"/>
            <a:r>
              <a:rPr lang="en-US" sz="1600" b="0" dirty="0" smtClean="0"/>
              <a:t>Sixteen </a:t>
            </a:r>
            <a:r>
              <a:rPr lang="en-US" sz="1600" b="0" dirty="0" smtClean="0"/>
              <a:t>32-bit </a:t>
            </a:r>
            <a:r>
              <a:rPr lang="en-US" sz="1600" b="0" dirty="0" smtClean="0"/>
              <a:t>words of battery backed memory</a:t>
            </a:r>
          </a:p>
          <a:p>
            <a:pPr lvl="1"/>
            <a:r>
              <a:rPr lang="en-US" sz="1600" b="0" dirty="0" smtClean="0"/>
              <a:t>5 µA Hibernate current with GPIO retention. 1.7 µA without</a:t>
            </a:r>
            <a:endParaRPr lang="en-US" sz="2000" b="0" dirty="0" smtClean="0"/>
          </a:p>
          <a:p>
            <a:pPr>
              <a:buNone/>
            </a:pPr>
            <a:r>
              <a:rPr lang="en-US" sz="2000" dirty="0" smtClean="0"/>
              <a:t>Serial Connectivity  </a:t>
            </a:r>
          </a:p>
          <a:p>
            <a:pPr lvl="1">
              <a:buFont typeface="Wingdings" pitchFamily="2" charset="2"/>
              <a:buChar char="u"/>
            </a:pPr>
            <a:r>
              <a:rPr lang="en-US" sz="1600" b="0" dirty="0" smtClean="0"/>
              <a:t>USB 2.0 </a:t>
            </a:r>
            <a:r>
              <a:rPr lang="en-US" sz="1600" b="0" dirty="0"/>
              <a:t>(OTG/Host/Device</a:t>
            </a:r>
            <a:r>
              <a:rPr lang="en-US" sz="1600" b="0" dirty="0" smtClean="0"/>
              <a:t>)</a:t>
            </a:r>
          </a:p>
          <a:p>
            <a:pPr lvl="1">
              <a:buFont typeface="Wingdings" pitchFamily="2" charset="2"/>
              <a:buChar char="u"/>
            </a:pPr>
            <a:r>
              <a:rPr lang="en-US" sz="1600" b="0" dirty="0" smtClean="0"/>
              <a:t>8 - UART with IrDA, 9-bit and ISO7816 support</a:t>
            </a:r>
          </a:p>
          <a:p>
            <a:pPr lvl="1">
              <a:buFont typeface="Wingdings" pitchFamily="2" charset="2"/>
              <a:buChar char="u"/>
            </a:pPr>
            <a:r>
              <a:rPr lang="en-US" sz="1600" b="0" dirty="0"/>
              <a:t>6</a:t>
            </a:r>
            <a:r>
              <a:rPr lang="en-US" sz="1600" b="0" dirty="0" smtClean="0"/>
              <a:t> - I</a:t>
            </a:r>
            <a:r>
              <a:rPr lang="en-US" sz="1600" b="0" baseline="30000" dirty="0" smtClean="0"/>
              <a:t>2</a:t>
            </a:r>
            <a:r>
              <a:rPr lang="en-US" sz="1600" b="0" dirty="0" smtClean="0"/>
              <a:t>C</a:t>
            </a:r>
          </a:p>
          <a:p>
            <a:pPr lvl="1">
              <a:buFont typeface="Wingdings" pitchFamily="2" charset="2"/>
              <a:buChar char="u"/>
            </a:pPr>
            <a:r>
              <a:rPr lang="en-US" sz="1600" b="0" dirty="0" smtClean="0"/>
              <a:t>4 - SPI, </a:t>
            </a:r>
            <a:r>
              <a:rPr lang="en-US" sz="1600" b="0" dirty="0" err="1" smtClean="0"/>
              <a:t>Microwire</a:t>
            </a:r>
            <a:r>
              <a:rPr lang="en-US" sz="1600" b="0" dirty="0" smtClean="0"/>
              <a:t> or TI synchronous serial interfaces</a:t>
            </a:r>
          </a:p>
          <a:p>
            <a:pPr lvl="1">
              <a:buFont typeface="Wingdings" pitchFamily="2" charset="2"/>
              <a:buChar char="u"/>
            </a:pPr>
            <a:r>
              <a:rPr lang="en-US" sz="1600" b="0" dirty="0" smtClean="0"/>
              <a:t>2 - CAN</a:t>
            </a:r>
          </a:p>
          <a:p>
            <a:endParaRPr lang="en-US" sz="1400" dirty="0" smtClean="0"/>
          </a:p>
          <a:p>
            <a:pPr>
              <a:lnSpc>
                <a:spcPct val="90000"/>
              </a:lnSpc>
            </a:pPr>
            <a:endParaRPr lang="en-US" sz="1800" b="1" dirty="0" smtClean="0"/>
          </a:p>
          <a:p>
            <a:pPr lvl="1">
              <a:lnSpc>
                <a:spcPct val="90000"/>
              </a:lnSpc>
            </a:pPr>
            <a:endParaRPr lang="en-US" sz="1400" dirty="0" smtClean="0"/>
          </a:p>
          <a:p>
            <a:pPr>
              <a:buNone/>
            </a:pPr>
            <a:endParaRPr lang="en-US" sz="1800" dirty="0" smtClean="0"/>
          </a:p>
          <a:p>
            <a:endParaRPr lang="en-US" sz="1800" dirty="0" smtClean="0"/>
          </a:p>
          <a:p>
            <a:pPr lvl="1"/>
            <a:endParaRPr lang="en-US" sz="1400" dirty="0" smtClean="0"/>
          </a:p>
        </p:txBody>
      </p:sp>
      <p:sp>
        <p:nvSpPr>
          <p:cNvPr id="8" name="Leading Question"/>
          <p:cNvSpPr txBox="1"/>
          <p:nvPr/>
        </p:nvSpPr>
        <p:spPr>
          <a:xfrm>
            <a:off x="8253268" y="6562045"/>
            <a:ext cx="567463"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More ...</a:t>
            </a:r>
          </a:p>
        </p:txBody>
      </p:sp>
      <p:pic>
        <p:nvPicPr>
          <p:cNvPr id="9" name="Picture 4" descr="C:\Users\a0192895\Documents\Workshop Tiva LaunchPad\PICS\Transparent C-Seri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6141" y="2286000"/>
            <a:ext cx="2134590" cy="20073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Agenda</a:t>
            </a:r>
            <a:endParaRPr lang="en-US" dirty="0">
              <a:solidFill>
                <a:srgbClr val="FF0000"/>
              </a:solidFill>
            </a:endParaRPr>
          </a:p>
        </p:txBody>
      </p:sp>
      <p:sp>
        <p:nvSpPr>
          <p:cNvPr id="8" name="Leading Question"/>
          <p:cNvSpPr txBox="1"/>
          <p:nvPr/>
        </p:nvSpPr>
        <p:spPr>
          <a:xfrm>
            <a:off x="7488635" y="6562045"/>
            <a:ext cx="1332096"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Memory Control</a:t>
            </a:r>
            <a:r>
              <a:rPr lang="en-US" sz="1600" b="0" dirty="0" smtClean="0">
                <a:solidFill>
                  <a:srgbClr val="000000"/>
                </a:solidFill>
                <a:effectLst/>
                <a:latin typeface="Arial Narrow"/>
              </a:rPr>
              <a:t>...</a:t>
            </a:r>
          </a:p>
        </p:txBody>
      </p:sp>
      <p:sp>
        <p:nvSpPr>
          <p:cNvPr id="7" name="Rounded Rectangle 6"/>
          <p:cNvSpPr/>
          <p:nvPr/>
        </p:nvSpPr>
        <p:spPr bwMode="auto">
          <a:xfrm>
            <a:off x="2133600" y="3347424"/>
            <a:ext cx="2743200" cy="310176"/>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9" name="Text Box 4"/>
          <p:cNvSpPr txBox="1">
            <a:spLocks noChangeArrowheads="1"/>
          </p:cNvSpPr>
          <p:nvPr/>
        </p:nvSpPr>
        <p:spPr bwMode="auto">
          <a:xfrm>
            <a:off x="152400" y="1060132"/>
            <a:ext cx="6705600" cy="5416868"/>
          </a:xfrm>
          <a:prstGeom prst="rect">
            <a:avLst/>
          </a:prstGeom>
          <a:noFill/>
          <a:ln w="25400" algn="ctr">
            <a:noFill/>
            <a:miter lim="800000"/>
            <a:headEnd/>
            <a:tailEnd/>
          </a:ln>
        </p:spPr>
        <p:txBody>
          <a:bodyPr wrap="square">
            <a:spAutoFit/>
          </a:bodyPr>
          <a:lstStyle/>
          <a:p>
            <a:pPr>
              <a:lnSpc>
                <a:spcPct val="60000"/>
              </a:lnSpc>
            </a:pPr>
            <a:r>
              <a:rPr lang="en-US" b="0" dirty="0">
                <a:solidFill>
                  <a:srgbClr val="000000"/>
                </a:solidFill>
              </a:rPr>
              <a:t>Introduction to </a:t>
            </a:r>
            <a:r>
              <a:rPr lang="en-US" b="0" dirty="0" smtClean="0">
                <a:solidFill>
                  <a:srgbClr val="000000"/>
                </a:solidFill>
              </a:rPr>
              <a:t>ARM</a:t>
            </a:r>
            <a:r>
              <a:rPr lang="en-US" b="0" baseline="30000" dirty="0" smtClean="0">
                <a:solidFill>
                  <a:srgbClr val="000000"/>
                </a:solidFill>
              </a:rPr>
              <a:t>®</a:t>
            </a:r>
            <a:r>
              <a:rPr lang="en-US" b="0" dirty="0" smtClean="0">
                <a:solidFill>
                  <a:srgbClr val="000000"/>
                </a:solidFill>
              </a:rPr>
              <a:t> Cortex™-M4F </a:t>
            </a:r>
            <a:r>
              <a:rPr lang="en-US" b="0" dirty="0">
                <a:solidFill>
                  <a:srgbClr val="000000"/>
                </a:solidFill>
              </a:rPr>
              <a:t>and Peripherals</a:t>
            </a:r>
          </a:p>
          <a:p>
            <a:pPr>
              <a:lnSpc>
                <a:spcPct val="60000"/>
              </a:lnSpc>
            </a:pPr>
            <a:r>
              <a:rPr lang="en-US" b="0" dirty="0">
                <a:solidFill>
                  <a:srgbClr val="000000"/>
                </a:solidFill>
              </a:rPr>
              <a:t>Code Composer Studio</a:t>
            </a:r>
          </a:p>
          <a:p>
            <a:pPr>
              <a:lnSpc>
                <a:spcPct val="60000"/>
              </a:lnSpc>
            </a:pPr>
            <a:r>
              <a:rPr lang="en-US" b="0" dirty="0">
                <a:solidFill>
                  <a:srgbClr val="000000"/>
                </a:solidFill>
              </a:rPr>
              <a:t>Introduction to </a:t>
            </a:r>
            <a:r>
              <a:rPr lang="en-US" b="0" dirty="0" smtClean="0">
                <a:solidFill>
                  <a:srgbClr val="000000"/>
                </a:solidFill>
              </a:rPr>
              <a:t>TivaWare™, Initialization </a:t>
            </a:r>
            <a:r>
              <a:rPr lang="en-US" b="0" dirty="0">
                <a:solidFill>
                  <a:srgbClr val="000000"/>
                </a:solidFill>
              </a:rPr>
              <a:t>and GPIO</a:t>
            </a:r>
          </a:p>
          <a:p>
            <a:pPr>
              <a:lnSpc>
                <a:spcPct val="60000"/>
              </a:lnSpc>
            </a:pPr>
            <a:r>
              <a:rPr lang="en-US" b="0" dirty="0" smtClean="0">
                <a:solidFill>
                  <a:srgbClr val="000000"/>
                </a:solidFill>
              </a:rPr>
              <a:t>Interrupts and the Timers</a:t>
            </a:r>
            <a:endParaRPr lang="en-US" b="0" dirty="0">
              <a:solidFill>
                <a:srgbClr val="000000"/>
              </a:solidFill>
            </a:endParaRPr>
          </a:p>
          <a:p>
            <a:pPr>
              <a:lnSpc>
                <a:spcPct val="60000"/>
              </a:lnSpc>
            </a:pPr>
            <a:r>
              <a:rPr lang="en-US" b="0" dirty="0" smtClean="0">
                <a:solidFill>
                  <a:srgbClr val="000000"/>
                </a:solidFill>
              </a:rPr>
              <a:t>ADC12</a:t>
            </a:r>
            <a:endParaRPr lang="en-US" b="0" dirty="0">
              <a:solidFill>
                <a:srgbClr val="000000"/>
              </a:solidFill>
            </a:endParaRPr>
          </a:p>
          <a:p>
            <a:pPr>
              <a:lnSpc>
                <a:spcPct val="60000"/>
              </a:lnSpc>
            </a:pPr>
            <a:r>
              <a:rPr lang="en-US" b="0" dirty="0" smtClean="0">
                <a:solidFill>
                  <a:srgbClr val="000000"/>
                </a:solidFill>
              </a:rPr>
              <a:t>Hibernation Module</a:t>
            </a:r>
          </a:p>
          <a:p>
            <a:pPr>
              <a:lnSpc>
                <a:spcPct val="60000"/>
              </a:lnSpc>
            </a:pPr>
            <a:r>
              <a:rPr lang="en-US" b="0" dirty="0" smtClean="0">
                <a:solidFill>
                  <a:srgbClr val="000000"/>
                </a:solidFill>
              </a:rPr>
              <a:t>USB</a:t>
            </a:r>
          </a:p>
          <a:p>
            <a:pPr>
              <a:lnSpc>
                <a:spcPct val="60000"/>
              </a:lnSpc>
            </a:pPr>
            <a:r>
              <a:rPr lang="en-US" dirty="0" smtClean="0">
                <a:solidFill>
                  <a:srgbClr val="000000"/>
                </a:solidFill>
              </a:rPr>
              <a:t>Memory and Security</a:t>
            </a:r>
          </a:p>
          <a:p>
            <a:pPr>
              <a:lnSpc>
                <a:spcPct val="60000"/>
              </a:lnSpc>
            </a:pPr>
            <a:r>
              <a:rPr lang="en-US" b="0" dirty="0" smtClean="0">
                <a:solidFill>
                  <a:srgbClr val="000000"/>
                </a:solidFill>
              </a:rPr>
              <a:t>Floating-Point</a:t>
            </a:r>
          </a:p>
          <a:p>
            <a:pPr>
              <a:lnSpc>
                <a:spcPct val="60000"/>
              </a:lnSpc>
            </a:pPr>
            <a:r>
              <a:rPr lang="en-US" b="0" dirty="0" err="1" smtClean="0">
                <a:solidFill>
                  <a:srgbClr val="000000"/>
                </a:solidFill>
              </a:rPr>
              <a:t>BoosterPacks</a:t>
            </a:r>
            <a:r>
              <a:rPr lang="en-US" b="0" dirty="0" smtClean="0">
                <a:solidFill>
                  <a:srgbClr val="000000"/>
                </a:solidFill>
              </a:rPr>
              <a:t> and </a:t>
            </a:r>
            <a:r>
              <a:rPr lang="en-US" b="0" dirty="0" err="1" smtClean="0">
                <a:solidFill>
                  <a:srgbClr val="000000"/>
                </a:solidFill>
              </a:rPr>
              <a:t>grLib</a:t>
            </a:r>
            <a:endParaRPr lang="en-US" b="0" dirty="0" smtClean="0">
              <a:solidFill>
                <a:srgbClr val="000000"/>
              </a:solidFill>
            </a:endParaRPr>
          </a:p>
          <a:p>
            <a:pPr>
              <a:lnSpc>
                <a:spcPct val="60000"/>
              </a:lnSpc>
            </a:pPr>
            <a:r>
              <a:rPr lang="en-US" b="0" dirty="0" smtClean="0">
                <a:solidFill>
                  <a:srgbClr val="000000"/>
                </a:solidFill>
              </a:rPr>
              <a:t>Synchronous Serial Interface</a:t>
            </a:r>
          </a:p>
          <a:p>
            <a:pPr>
              <a:lnSpc>
                <a:spcPct val="60000"/>
              </a:lnSpc>
            </a:pPr>
            <a:r>
              <a:rPr lang="en-US" b="0" dirty="0" smtClean="0">
                <a:solidFill>
                  <a:srgbClr val="000000"/>
                </a:solidFill>
              </a:rPr>
              <a:t>UART</a:t>
            </a:r>
          </a:p>
          <a:p>
            <a:pPr>
              <a:lnSpc>
                <a:spcPct val="60000"/>
              </a:lnSpc>
            </a:pPr>
            <a:r>
              <a:rPr lang="en-US" b="0" dirty="0" smtClean="0">
                <a:solidFill>
                  <a:srgbClr val="000000"/>
                </a:solidFill>
              </a:rPr>
              <a:t>µDMA</a:t>
            </a:r>
          </a:p>
          <a:p>
            <a:pPr>
              <a:lnSpc>
                <a:spcPct val="60000"/>
              </a:lnSpc>
            </a:pPr>
            <a:r>
              <a:rPr lang="en-US" b="0" dirty="0" smtClean="0">
                <a:solidFill>
                  <a:srgbClr val="000000"/>
                </a:solidFill>
              </a:rPr>
              <a:t>Sensor Hub</a:t>
            </a:r>
          </a:p>
          <a:p>
            <a:pPr>
              <a:lnSpc>
                <a:spcPct val="60000"/>
              </a:lnSpc>
            </a:pPr>
            <a:r>
              <a:rPr lang="en-US" b="0" dirty="0" smtClean="0">
                <a:solidFill>
                  <a:srgbClr val="000000"/>
                </a:solidFill>
              </a:rPr>
              <a:t>PWM</a:t>
            </a:r>
            <a:endParaRPr lang="en-US" b="0" dirty="0">
              <a:solidFill>
                <a:srgbClr val="000000"/>
              </a:solidFill>
            </a:endParaRPr>
          </a:p>
          <a:p>
            <a:endParaRPr lang="en-US" dirty="0" smtClean="0">
              <a:solidFill>
                <a:srgbClr val="000000"/>
              </a:solidFill>
            </a:endParaRPr>
          </a:p>
        </p:txBody>
      </p:sp>
      <p:pic>
        <p:nvPicPr>
          <p:cNvPr id="10"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28800"/>
            <a:ext cx="3355291" cy="40901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8-14-2012 3-35-12 PM.png"/>
          <p:cNvPicPr>
            <a:picLocks noChangeAspect="1"/>
          </p:cNvPicPr>
          <p:nvPr/>
        </p:nvPicPr>
        <p:blipFill>
          <a:blip r:embed="rId3" cstate="print"/>
          <a:stretch>
            <a:fillRect/>
          </a:stretch>
        </p:blipFill>
        <p:spPr>
          <a:xfrm>
            <a:off x="1524342" y="914400"/>
            <a:ext cx="5105058" cy="5539342"/>
          </a:xfrm>
          <a:prstGeom prst="rect">
            <a:avLst/>
          </a:prstGeom>
        </p:spPr>
      </p:pic>
      <p:sp>
        <p:nvSpPr>
          <p:cNvPr id="7" name="Rounded Rectangle 6"/>
          <p:cNvSpPr/>
          <p:nvPr/>
        </p:nvSpPr>
        <p:spPr bwMode="auto">
          <a:xfrm>
            <a:off x="5638800" y="3886200"/>
            <a:ext cx="2819400" cy="1981200"/>
          </a:xfrm>
          <a:prstGeom prst="roundRect">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itle 1"/>
          <p:cNvSpPr>
            <a:spLocks noGrp="1"/>
          </p:cNvSpPr>
          <p:nvPr>
            <p:ph type="title"/>
          </p:nvPr>
        </p:nvSpPr>
        <p:spPr/>
        <p:txBody>
          <a:bodyPr/>
          <a:lstStyle/>
          <a:p>
            <a:r>
              <a:rPr lang="en-US" dirty="0" smtClean="0">
                <a:solidFill>
                  <a:srgbClr val="FF0000"/>
                </a:solidFill>
              </a:rPr>
              <a:t>Flash, SRAM and ROM Control</a:t>
            </a:r>
            <a:endParaRPr lang="en-US" dirty="0">
              <a:solidFill>
                <a:srgbClr val="FF0000"/>
              </a:solidFill>
            </a:endParaRPr>
          </a:p>
        </p:txBody>
      </p:sp>
      <p:sp>
        <p:nvSpPr>
          <p:cNvPr id="6" name="TextBox 5"/>
          <p:cNvSpPr txBox="1"/>
          <p:nvPr/>
        </p:nvSpPr>
        <p:spPr>
          <a:xfrm>
            <a:off x="5715000" y="3962400"/>
            <a:ext cx="2677336" cy="1785104"/>
          </a:xfrm>
          <a:prstGeom prst="rect">
            <a:avLst/>
          </a:prstGeom>
          <a:noFill/>
        </p:spPr>
        <p:txBody>
          <a:bodyPr wrap="none" rtlCol="0" anchor="ctr" anchorCtr="0">
            <a:spAutoFit/>
          </a:bodyPr>
          <a:lstStyle/>
          <a:p>
            <a:pPr algn="l"/>
            <a:r>
              <a:rPr lang="en-US" dirty="0" smtClean="0">
                <a:effectLst/>
              </a:rPr>
              <a:t>Memory Blocks and </a:t>
            </a:r>
            <a:br>
              <a:rPr lang="en-US" dirty="0" smtClean="0">
                <a:effectLst/>
              </a:rPr>
            </a:br>
            <a:r>
              <a:rPr lang="en-US" dirty="0" smtClean="0">
                <a:effectLst/>
              </a:rPr>
              <a:t>Control Logic for:</a:t>
            </a:r>
          </a:p>
          <a:p>
            <a:pPr algn="l">
              <a:buClr>
                <a:schemeClr val="tx2"/>
              </a:buClr>
              <a:buSzPct val="75000"/>
              <a:buFont typeface="Wingdings" pitchFamily="2" charset="2"/>
              <a:buChar char="u"/>
            </a:pPr>
            <a:r>
              <a:rPr lang="en-US" dirty="0" smtClean="0"/>
              <a:t> SRAM</a:t>
            </a:r>
          </a:p>
          <a:p>
            <a:pPr algn="l">
              <a:buClr>
                <a:schemeClr val="tx2"/>
              </a:buClr>
              <a:buSzPct val="75000"/>
              <a:buFont typeface="Wingdings" pitchFamily="2" charset="2"/>
              <a:buChar char="u"/>
            </a:pPr>
            <a:r>
              <a:rPr lang="en-US" dirty="0" smtClean="0">
                <a:effectLst/>
              </a:rPr>
              <a:t> ROM</a:t>
            </a:r>
          </a:p>
          <a:p>
            <a:pPr algn="l">
              <a:buClr>
                <a:schemeClr val="tx2"/>
              </a:buClr>
              <a:buSzPct val="75000"/>
              <a:buFont typeface="Wingdings" pitchFamily="2" charset="2"/>
              <a:buChar char="u"/>
            </a:pPr>
            <a:r>
              <a:rPr lang="en-US" dirty="0" smtClean="0"/>
              <a:t> Flash</a:t>
            </a:r>
            <a:endParaRPr lang="en-US" dirty="0" smtClean="0">
              <a:effectLst/>
            </a:endParaRPr>
          </a:p>
        </p:txBody>
      </p:sp>
      <p:sp>
        <p:nvSpPr>
          <p:cNvPr id="8" name="Leading Question"/>
          <p:cNvSpPr txBox="1"/>
          <p:nvPr/>
        </p:nvSpPr>
        <p:spPr>
          <a:xfrm>
            <a:off x="7365204" y="6562045"/>
            <a:ext cx="145552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EEPROM Control</a:t>
            </a:r>
            <a:r>
              <a:rPr lang="en-US" sz="1600" b="0" dirty="0" smtClean="0">
                <a:solidFill>
                  <a:srgbClr val="000000"/>
                </a:solidFill>
                <a:effectLst/>
                <a:latin typeface="Arial Narrow"/>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8-14-2012 3-41-32 PM.png"/>
          <p:cNvPicPr>
            <a:picLocks noChangeAspect="1"/>
          </p:cNvPicPr>
          <p:nvPr/>
        </p:nvPicPr>
        <p:blipFill>
          <a:blip r:embed="rId3" cstate="print"/>
          <a:stretch>
            <a:fillRect/>
          </a:stretch>
        </p:blipFill>
        <p:spPr>
          <a:xfrm>
            <a:off x="948190" y="1095666"/>
            <a:ext cx="7247620" cy="4666667"/>
          </a:xfrm>
          <a:prstGeom prst="rect">
            <a:avLst/>
          </a:prstGeom>
        </p:spPr>
      </p:pic>
      <p:sp>
        <p:nvSpPr>
          <p:cNvPr id="7" name="Rounded Rectangle 6"/>
          <p:cNvSpPr/>
          <p:nvPr/>
        </p:nvSpPr>
        <p:spPr bwMode="auto">
          <a:xfrm>
            <a:off x="3581400" y="4114800"/>
            <a:ext cx="4876800" cy="1371600"/>
          </a:xfrm>
          <a:prstGeom prst="roundRect">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itle 1"/>
          <p:cNvSpPr>
            <a:spLocks noGrp="1"/>
          </p:cNvSpPr>
          <p:nvPr>
            <p:ph type="title"/>
          </p:nvPr>
        </p:nvSpPr>
        <p:spPr/>
        <p:txBody>
          <a:bodyPr/>
          <a:lstStyle/>
          <a:p>
            <a:r>
              <a:rPr lang="en-US" dirty="0" smtClean="0">
                <a:solidFill>
                  <a:srgbClr val="FF0000"/>
                </a:solidFill>
              </a:rPr>
              <a:t>EEPROM Control </a:t>
            </a:r>
            <a:endParaRPr lang="en-US" dirty="0">
              <a:solidFill>
                <a:srgbClr val="FF0000"/>
              </a:solidFill>
            </a:endParaRPr>
          </a:p>
        </p:txBody>
      </p:sp>
      <p:sp>
        <p:nvSpPr>
          <p:cNvPr id="6" name="TextBox 5"/>
          <p:cNvSpPr txBox="1"/>
          <p:nvPr/>
        </p:nvSpPr>
        <p:spPr>
          <a:xfrm>
            <a:off x="3657600" y="4191000"/>
            <a:ext cx="4800600" cy="1231106"/>
          </a:xfrm>
          <a:prstGeom prst="rect">
            <a:avLst/>
          </a:prstGeom>
          <a:noFill/>
        </p:spPr>
        <p:txBody>
          <a:bodyPr wrap="square" rtlCol="0" anchor="ctr" anchorCtr="0">
            <a:spAutoFit/>
          </a:bodyPr>
          <a:lstStyle/>
          <a:p>
            <a:pPr marL="342900" indent="-342900" algn="l">
              <a:buClr>
                <a:schemeClr val="tx2"/>
              </a:buClr>
              <a:buSzPct val="75000"/>
              <a:buFont typeface="Wingdings"/>
              <a:buChar char=""/>
            </a:pPr>
            <a:r>
              <a:rPr lang="en-US" dirty="0" smtClean="0">
                <a:effectLst/>
              </a:rPr>
              <a:t>EEPROM Block and Control Logic</a:t>
            </a:r>
          </a:p>
          <a:p>
            <a:pPr marL="342900" indent="-342900" algn="l">
              <a:buClr>
                <a:schemeClr val="tx2"/>
              </a:buClr>
              <a:buSzPct val="75000"/>
              <a:buFont typeface="Wingdings"/>
              <a:buChar char=""/>
            </a:pPr>
            <a:r>
              <a:rPr lang="en-US" dirty="0" smtClean="0"/>
              <a:t>EEPROM block is connected to the </a:t>
            </a:r>
            <a:br>
              <a:rPr lang="en-US" dirty="0" smtClean="0"/>
            </a:br>
            <a:r>
              <a:rPr lang="en-US" dirty="0" smtClean="0"/>
              <a:t>AHB (Advanced High Performance </a:t>
            </a:r>
            <a:br>
              <a:rPr lang="en-US" dirty="0" smtClean="0"/>
            </a:br>
            <a:r>
              <a:rPr lang="en-US" dirty="0" smtClean="0"/>
              <a:t>Bus)</a:t>
            </a:r>
            <a:endParaRPr lang="en-US" dirty="0" smtClean="0">
              <a:effectLst/>
            </a:endParaRPr>
          </a:p>
        </p:txBody>
      </p:sp>
      <p:sp>
        <p:nvSpPr>
          <p:cNvPr id="9" name="Leading Question"/>
          <p:cNvSpPr txBox="1"/>
          <p:nvPr/>
        </p:nvSpPr>
        <p:spPr>
          <a:xfrm>
            <a:off x="7562374" y="6562045"/>
            <a:ext cx="125835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Flash Features...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228600" y="685800"/>
            <a:ext cx="8686800" cy="3505200"/>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itle 1"/>
          <p:cNvSpPr>
            <a:spLocks noGrp="1"/>
          </p:cNvSpPr>
          <p:nvPr>
            <p:ph type="title"/>
          </p:nvPr>
        </p:nvSpPr>
        <p:spPr/>
        <p:txBody>
          <a:bodyPr/>
          <a:lstStyle/>
          <a:p>
            <a:r>
              <a:rPr lang="en-US" dirty="0" smtClean="0">
                <a:solidFill>
                  <a:srgbClr val="FF0000"/>
                </a:solidFill>
              </a:rPr>
              <a:t>Flash</a:t>
            </a:r>
            <a:endParaRPr lang="en-US" dirty="0">
              <a:solidFill>
                <a:srgbClr val="FF0000"/>
              </a:solidFill>
            </a:endParaRPr>
          </a:p>
        </p:txBody>
      </p:sp>
      <p:sp>
        <p:nvSpPr>
          <p:cNvPr id="3" name="Content Placeholder 2"/>
          <p:cNvSpPr>
            <a:spLocks noGrp="1"/>
          </p:cNvSpPr>
          <p:nvPr>
            <p:ph idx="1"/>
          </p:nvPr>
        </p:nvSpPr>
        <p:spPr>
          <a:xfrm>
            <a:off x="457200" y="762000"/>
            <a:ext cx="8458200" cy="5562600"/>
          </a:xfrm>
        </p:spPr>
        <p:txBody>
          <a:bodyPr>
            <a:normAutofit/>
          </a:bodyPr>
          <a:lstStyle/>
          <a:p>
            <a:r>
              <a:rPr lang="en-US" sz="2000" dirty="0" smtClean="0"/>
              <a:t>256KB / 40MHz starting at 0x00000000 </a:t>
            </a:r>
          </a:p>
          <a:p>
            <a:r>
              <a:rPr lang="en-US" sz="2000" dirty="0" smtClean="0"/>
              <a:t>Organized in 1KB independently erasable blocks</a:t>
            </a:r>
          </a:p>
          <a:p>
            <a:r>
              <a:rPr lang="en-US" sz="2000" dirty="0" smtClean="0"/>
              <a:t>Code fetches and data access occur over separate buses </a:t>
            </a:r>
          </a:p>
          <a:p>
            <a:r>
              <a:rPr lang="en-US" sz="2000" dirty="0" smtClean="0"/>
              <a:t>Below 40MHz, Flash access is single cycle</a:t>
            </a:r>
          </a:p>
          <a:p>
            <a:r>
              <a:rPr lang="en-US" sz="2000" dirty="0" smtClean="0"/>
              <a:t>Above 40MHz, the prefetch buffer fetches two 32-bit words/cycle.</a:t>
            </a:r>
            <a:br>
              <a:rPr lang="en-US" sz="2000" dirty="0" smtClean="0"/>
            </a:br>
            <a:r>
              <a:rPr lang="en-US" sz="2000" dirty="0" smtClean="0"/>
              <a:t>No wait states for sequential code.</a:t>
            </a:r>
          </a:p>
          <a:p>
            <a:r>
              <a:rPr lang="en-US" sz="2000" dirty="0" smtClean="0"/>
              <a:t>Branch speculation avoids wait state on some branches</a:t>
            </a:r>
          </a:p>
          <a:p>
            <a:r>
              <a:rPr lang="en-US" sz="2000" dirty="0" smtClean="0"/>
              <a:t>Programmable write and execution protection available</a:t>
            </a:r>
          </a:p>
          <a:p>
            <a:r>
              <a:rPr lang="en-US" sz="2000" dirty="0" smtClean="0"/>
              <a:t>Simple programming interface</a:t>
            </a:r>
            <a:endParaRPr lang="en-US" sz="2000" dirty="0"/>
          </a:p>
        </p:txBody>
      </p:sp>
      <p:sp>
        <p:nvSpPr>
          <p:cNvPr id="4" name="Rounded Rectangle 3"/>
          <p:cNvSpPr/>
          <p:nvPr/>
        </p:nvSpPr>
        <p:spPr bwMode="auto">
          <a:xfrm>
            <a:off x="4114800" y="4114800"/>
            <a:ext cx="3200400" cy="381000"/>
          </a:xfrm>
          <a:prstGeom prst="roundRect">
            <a:avLst/>
          </a:prstGeom>
          <a:solidFill>
            <a:schemeClr val="accent4"/>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0x00000000 Flash</a:t>
            </a:r>
          </a:p>
        </p:txBody>
      </p:sp>
      <p:sp>
        <p:nvSpPr>
          <p:cNvPr id="5" name="Rounded Rectangle 4"/>
          <p:cNvSpPr/>
          <p:nvPr/>
        </p:nvSpPr>
        <p:spPr bwMode="auto">
          <a:xfrm>
            <a:off x="4114800" y="4495800"/>
            <a:ext cx="3200400" cy="3810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0x01000000 ROM</a:t>
            </a:r>
          </a:p>
        </p:txBody>
      </p:sp>
      <p:sp>
        <p:nvSpPr>
          <p:cNvPr id="6" name="Rounded Rectangle 5"/>
          <p:cNvSpPr/>
          <p:nvPr/>
        </p:nvSpPr>
        <p:spPr bwMode="auto">
          <a:xfrm>
            <a:off x="4114800" y="4876800"/>
            <a:ext cx="3200400" cy="3810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0x20000000 SRAM</a:t>
            </a:r>
          </a:p>
        </p:txBody>
      </p:sp>
      <p:sp>
        <p:nvSpPr>
          <p:cNvPr id="7" name="Rounded Rectangle 6"/>
          <p:cNvSpPr/>
          <p:nvPr/>
        </p:nvSpPr>
        <p:spPr bwMode="auto">
          <a:xfrm>
            <a:off x="4114800" y="5257800"/>
            <a:ext cx="3200400" cy="3810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0x22000000 Bit-banded SRAM</a:t>
            </a:r>
          </a:p>
        </p:txBody>
      </p:sp>
      <p:sp>
        <p:nvSpPr>
          <p:cNvPr id="8" name="Rounded Rectangle 7"/>
          <p:cNvSpPr/>
          <p:nvPr/>
        </p:nvSpPr>
        <p:spPr bwMode="auto">
          <a:xfrm>
            <a:off x="4114800" y="5638800"/>
            <a:ext cx="3200400" cy="3810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0x40000000 Peripherals &amp; EEPROM</a:t>
            </a:r>
          </a:p>
        </p:txBody>
      </p:sp>
      <p:sp>
        <p:nvSpPr>
          <p:cNvPr id="9" name="Rounded Rectangle 8"/>
          <p:cNvSpPr/>
          <p:nvPr/>
        </p:nvSpPr>
        <p:spPr bwMode="auto">
          <a:xfrm>
            <a:off x="4114800" y="6019800"/>
            <a:ext cx="3200400" cy="3810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0x42000000 Bit-banded Peripherals</a:t>
            </a:r>
          </a:p>
        </p:txBody>
      </p:sp>
      <p:sp>
        <p:nvSpPr>
          <p:cNvPr id="10" name="Rounded Rectangle 9"/>
          <p:cNvSpPr/>
          <p:nvPr/>
        </p:nvSpPr>
        <p:spPr bwMode="auto">
          <a:xfrm>
            <a:off x="4114800" y="6400800"/>
            <a:ext cx="3200400" cy="3810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0xE0000000 Instrumentation, ETM, etc.</a:t>
            </a:r>
          </a:p>
        </p:txBody>
      </p:sp>
      <p:sp>
        <p:nvSpPr>
          <p:cNvPr id="13" name="Leading Question"/>
          <p:cNvSpPr txBox="1"/>
          <p:nvPr/>
        </p:nvSpPr>
        <p:spPr>
          <a:xfrm>
            <a:off x="7951903" y="6562045"/>
            <a:ext cx="868828"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EEPROM...</a:t>
            </a:r>
          </a:p>
        </p:txBody>
      </p:sp>
      <p:pic>
        <p:nvPicPr>
          <p:cNvPr id="8194" name="Picture 2" descr="C:\Users\a0192895\Documents\Workshop Tiva LaunchPad\PICS\Tiv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4438784"/>
            <a:ext cx="1896908" cy="19533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228600" y="685800"/>
            <a:ext cx="8686800" cy="3505200"/>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itle 1"/>
          <p:cNvSpPr>
            <a:spLocks noGrp="1"/>
          </p:cNvSpPr>
          <p:nvPr>
            <p:ph type="title"/>
          </p:nvPr>
        </p:nvSpPr>
        <p:spPr/>
        <p:txBody>
          <a:bodyPr/>
          <a:lstStyle/>
          <a:p>
            <a:r>
              <a:rPr lang="en-US" dirty="0" smtClean="0">
                <a:solidFill>
                  <a:srgbClr val="FF0000"/>
                </a:solidFill>
              </a:rPr>
              <a:t>EEPROM</a:t>
            </a:r>
            <a:endParaRPr lang="en-US" dirty="0">
              <a:solidFill>
                <a:srgbClr val="FF0000"/>
              </a:solidFill>
            </a:endParaRPr>
          </a:p>
        </p:txBody>
      </p:sp>
      <p:sp>
        <p:nvSpPr>
          <p:cNvPr id="3" name="Content Placeholder 2"/>
          <p:cNvSpPr>
            <a:spLocks noGrp="1"/>
          </p:cNvSpPr>
          <p:nvPr>
            <p:ph idx="1"/>
          </p:nvPr>
        </p:nvSpPr>
        <p:spPr>
          <a:xfrm>
            <a:off x="381000" y="762000"/>
            <a:ext cx="8534400" cy="5562600"/>
          </a:xfrm>
        </p:spPr>
        <p:txBody>
          <a:bodyPr>
            <a:normAutofit/>
          </a:bodyPr>
          <a:lstStyle/>
          <a:p>
            <a:r>
              <a:rPr lang="en-US" sz="2000" dirty="0" smtClean="0"/>
              <a:t>2KB of memory starting at 0x400AF000 in Peripheral space</a:t>
            </a:r>
          </a:p>
          <a:p>
            <a:r>
              <a:rPr lang="en-US" sz="2000" dirty="0" smtClean="0"/>
              <a:t>Accessible as 512 32-bit words</a:t>
            </a:r>
          </a:p>
          <a:p>
            <a:r>
              <a:rPr lang="en-US" sz="2000" dirty="0" smtClean="0"/>
              <a:t>32 blocks of 16 words (64 bytes) with access protection per block</a:t>
            </a:r>
          </a:p>
          <a:p>
            <a:r>
              <a:rPr lang="en-US" sz="2000" dirty="0" smtClean="0"/>
              <a:t>Built-in wear leveling with endurance of 500K writes </a:t>
            </a:r>
          </a:p>
          <a:p>
            <a:r>
              <a:rPr lang="en-US" sz="2000" dirty="0" smtClean="0"/>
              <a:t>Lock protection option for the whole peripheral as well as per block using 32-bit to 96-bit codes</a:t>
            </a:r>
          </a:p>
          <a:p>
            <a:r>
              <a:rPr lang="en-US" sz="2000" dirty="0" smtClean="0"/>
              <a:t>Interrupt support for write completion to avoid polling</a:t>
            </a:r>
          </a:p>
          <a:p>
            <a:r>
              <a:rPr lang="en-US" sz="2000" dirty="0" smtClean="0"/>
              <a:t>Random and sequential read/write access (4 </a:t>
            </a:r>
            <a:r>
              <a:rPr lang="en-US" sz="2000" smtClean="0"/>
              <a:t>cycles max/word)</a:t>
            </a:r>
            <a:endParaRPr lang="en-US" sz="2000" dirty="0" smtClean="0"/>
          </a:p>
        </p:txBody>
      </p:sp>
      <p:sp>
        <p:nvSpPr>
          <p:cNvPr id="4" name="Rounded Rectangle 3"/>
          <p:cNvSpPr/>
          <p:nvPr/>
        </p:nvSpPr>
        <p:spPr bwMode="auto">
          <a:xfrm>
            <a:off x="4114800" y="4114800"/>
            <a:ext cx="3200400" cy="381000"/>
          </a:xfrm>
          <a:prstGeom prst="round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0x00000000 Flash</a:t>
            </a:r>
          </a:p>
        </p:txBody>
      </p:sp>
      <p:sp>
        <p:nvSpPr>
          <p:cNvPr id="5" name="Rounded Rectangle 4"/>
          <p:cNvSpPr/>
          <p:nvPr/>
        </p:nvSpPr>
        <p:spPr bwMode="auto">
          <a:xfrm>
            <a:off x="4114800" y="4495800"/>
            <a:ext cx="3200400" cy="3810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0x01000000 ROM</a:t>
            </a:r>
          </a:p>
        </p:txBody>
      </p:sp>
      <p:sp>
        <p:nvSpPr>
          <p:cNvPr id="6" name="Rounded Rectangle 5"/>
          <p:cNvSpPr/>
          <p:nvPr/>
        </p:nvSpPr>
        <p:spPr bwMode="auto">
          <a:xfrm>
            <a:off x="4114800" y="4876800"/>
            <a:ext cx="3200400" cy="3810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0x20000000 SRAM</a:t>
            </a:r>
          </a:p>
        </p:txBody>
      </p:sp>
      <p:sp>
        <p:nvSpPr>
          <p:cNvPr id="7" name="Rounded Rectangle 6"/>
          <p:cNvSpPr/>
          <p:nvPr/>
        </p:nvSpPr>
        <p:spPr bwMode="auto">
          <a:xfrm>
            <a:off x="4114800" y="5257800"/>
            <a:ext cx="3200400" cy="3810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0x22000000 Bit-banded SRAM</a:t>
            </a:r>
          </a:p>
        </p:txBody>
      </p:sp>
      <p:sp>
        <p:nvSpPr>
          <p:cNvPr id="8" name="Rounded Rectangle 7"/>
          <p:cNvSpPr/>
          <p:nvPr/>
        </p:nvSpPr>
        <p:spPr bwMode="auto">
          <a:xfrm>
            <a:off x="4114800" y="5638800"/>
            <a:ext cx="3200400" cy="381000"/>
          </a:xfrm>
          <a:prstGeom prst="roundRect">
            <a:avLst/>
          </a:prstGeom>
          <a:solidFill>
            <a:schemeClr val="accent4"/>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0x40000000 Peripherals &amp; EEPROM</a:t>
            </a:r>
          </a:p>
        </p:txBody>
      </p:sp>
      <p:sp>
        <p:nvSpPr>
          <p:cNvPr id="9" name="Rounded Rectangle 8"/>
          <p:cNvSpPr/>
          <p:nvPr/>
        </p:nvSpPr>
        <p:spPr bwMode="auto">
          <a:xfrm>
            <a:off x="4114800" y="6019800"/>
            <a:ext cx="3200400" cy="3810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0x42000000 Bit-banded Peripherals</a:t>
            </a:r>
          </a:p>
        </p:txBody>
      </p:sp>
      <p:sp>
        <p:nvSpPr>
          <p:cNvPr id="10" name="Rounded Rectangle 9"/>
          <p:cNvSpPr/>
          <p:nvPr/>
        </p:nvSpPr>
        <p:spPr bwMode="auto">
          <a:xfrm>
            <a:off x="4114800" y="6400800"/>
            <a:ext cx="3200400" cy="3810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0xE0000000 Instrumentation, ETM, etc.</a:t>
            </a:r>
          </a:p>
        </p:txBody>
      </p:sp>
      <p:sp>
        <p:nvSpPr>
          <p:cNvPr id="13" name="Leading Question"/>
          <p:cNvSpPr txBox="1"/>
          <p:nvPr/>
        </p:nvSpPr>
        <p:spPr>
          <a:xfrm>
            <a:off x="8195560" y="6562045"/>
            <a:ext cx="625171"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SRAM...</a:t>
            </a:r>
          </a:p>
        </p:txBody>
      </p:sp>
      <p:pic>
        <p:nvPicPr>
          <p:cNvPr id="14" name="Picture 2" descr="C:\Users\a0192895\Documents\Workshop Tiva LaunchPad\PICS\Tiv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4438784"/>
            <a:ext cx="1896908" cy="19533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228600" y="685800"/>
            <a:ext cx="8686800" cy="3505200"/>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itle 1"/>
          <p:cNvSpPr>
            <a:spLocks noGrp="1"/>
          </p:cNvSpPr>
          <p:nvPr>
            <p:ph type="title"/>
          </p:nvPr>
        </p:nvSpPr>
        <p:spPr/>
        <p:txBody>
          <a:bodyPr/>
          <a:lstStyle/>
          <a:p>
            <a:r>
              <a:rPr lang="en-US" dirty="0" smtClean="0">
                <a:solidFill>
                  <a:srgbClr val="FF0000"/>
                </a:solidFill>
              </a:rPr>
              <a:t>SRAM</a:t>
            </a:r>
            <a:endParaRPr lang="en-US" dirty="0">
              <a:solidFill>
                <a:srgbClr val="FF0000"/>
              </a:solidFill>
            </a:endParaRPr>
          </a:p>
        </p:txBody>
      </p:sp>
      <p:sp>
        <p:nvSpPr>
          <p:cNvPr id="3" name="Content Placeholder 2"/>
          <p:cNvSpPr>
            <a:spLocks noGrp="1"/>
          </p:cNvSpPr>
          <p:nvPr>
            <p:ph idx="1"/>
          </p:nvPr>
        </p:nvSpPr>
        <p:spPr>
          <a:xfrm>
            <a:off x="457200" y="762000"/>
            <a:ext cx="8229600" cy="2743200"/>
          </a:xfrm>
        </p:spPr>
        <p:txBody>
          <a:bodyPr>
            <a:normAutofit/>
          </a:bodyPr>
          <a:lstStyle/>
          <a:p>
            <a:r>
              <a:rPr lang="en-US" sz="2000" dirty="0" smtClean="0"/>
              <a:t>32KB / 80MHz starting at 0x20000000</a:t>
            </a:r>
          </a:p>
          <a:p>
            <a:r>
              <a:rPr lang="en-US" sz="2000" dirty="0" smtClean="0"/>
              <a:t>Bit banded to 0x22000000</a:t>
            </a:r>
          </a:p>
          <a:p>
            <a:r>
              <a:rPr lang="en-US" sz="2000" dirty="0" smtClean="0"/>
              <a:t>Can hold code or data</a:t>
            </a:r>
          </a:p>
        </p:txBody>
      </p:sp>
      <p:sp>
        <p:nvSpPr>
          <p:cNvPr id="4" name="Rounded Rectangle 3"/>
          <p:cNvSpPr/>
          <p:nvPr/>
        </p:nvSpPr>
        <p:spPr bwMode="auto">
          <a:xfrm>
            <a:off x="4114800" y="4114800"/>
            <a:ext cx="3200400" cy="381000"/>
          </a:xfrm>
          <a:prstGeom prst="round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0x00000000 Flash</a:t>
            </a:r>
          </a:p>
        </p:txBody>
      </p:sp>
      <p:sp>
        <p:nvSpPr>
          <p:cNvPr id="5" name="Rounded Rectangle 4"/>
          <p:cNvSpPr/>
          <p:nvPr/>
        </p:nvSpPr>
        <p:spPr bwMode="auto">
          <a:xfrm>
            <a:off x="4114800" y="4495800"/>
            <a:ext cx="3200400" cy="3810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0x01000000 ROM</a:t>
            </a:r>
          </a:p>
        </p:txBody>
      </p:sp>
      <p:sp>
        <p:nvSpPr>
          <p:cNvPr id="6" name="Rounded Rectangle 5"/>
          <p:cNvSpPr/>
          <p:nvPr/>
        </p:nvSpPr>
        <p:spPr bwMode="auto">
          <a:xfrm>
            <a:off x="4114800" y="4876800"/>
            <a:ext cx="3200400" cy="381000"/>
          </a:xfrm>
          <a:prstGeom prst="roundRect">
            <a:avLst/>
          </a:prstGeom>
          <a:solidFill>
            <a:schemeClr val="accent4"/>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0x20000000 SRAM</a:t>
            </a:r>
          </a:p>
        </p:txBody>
      </p:sp>
      <p:sp>
        <p:nvSpPr>
          <p:cNvPr id="7" name="Rounded Rectangle 6"/>
          <p:cNvSpPr/>
          <p:nvPr/>
        </p:nvSpPr>
        <p:spPr bwMode="auto">
          <a:xfrm>
            <a:off x="4114800" y="5257800"/>
            <a:ext cx="3200400" cy="381000"/>
          </a:xfrm>
          <a:prstGeom prst="roundRect">
            <a:avLst/>
          </a:prstGeom>
          <a:solidFill>
            <a:schemeClr val="accent4"/>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0x22000000 Bit-banded SRAM</a:t>
            </a:r>
          </a:p>
        </p:txBody>
      </p:sp>
      <p:sp>
        <p:nvSpPr>
          <p:cNvPr id="8" name="Rounded Rectangle 7"/>
          <p:cNvSpPr/>
          <p:nvPr/>
        </p:nvSpPr>
        <p:spPr bwMode="auto">
          <a:xfrm>
            <a:off x="4114800" y="5638800"/>
            <a:ext cx="3200400" cy="3810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0x40000000 Peripherals &amp; EEPROM</a:t>
            </a:r>
          </a:p>
        </p:txBody>
      </p:sp>
      <p:sp>
        <p:nvSpPr>
          <p:cNvPr id="9" name="Rounded Rectangle 8"/>
          <p:cNvSpPr/>
          <p:nvPr/>
        </p:nvSpPr>
        <p:spPr bwMode="auto">
          <a:xfrm>
            <a:off x="4114800" y="6019800"/>
            <a:ext cx="3200400" cy="3810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0x42000000 Bit-banded Peripherals</a:t>
            </a:r>
          </a:p>
        </p:txBody>
      </p:sp>
      <p:sp>
        <p:nvSpPr>
          <p:cNvPr id="10" name="Rounded Rectangle 9"/>
          <p:cNvSpPr/>
          <p:nvPr/>
        </p:nvSpPr>
        <p:spPr bwMode="auto">
          <a:xfrm>
            <a:off x="4114800" y="6400800"/>
            <a:ext cx="3200400" cy="3810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1600" b="0" i="0" u="none" strike="noStrike" cap="none" normalizeH="0" baseline="0" dirty="0" smtClean="0">
                <a:ln>
                  <a:noFill/>
                </a:ln>
                <a:solidFill>
                  <a:schemeClr val="dk1"/>
                </a:solidFill>
                <a:effectLst/>
                <a:latin typeface="Arial Narrow" pitchFamily="34" charset="0"/>
              </a:rPr>
              <a:t>0xE0000000 Instrumentation, ETM, etc.</a:t>
            </a:r>
          </a:p>
        </p:txBody>
      </p:sp>
      <p:sp>
        <p:nvSpPr>
          <p:cNvPr id="13" name="Leading Question"/>
          <p:cNvSpPr txBox="1"/>
          <p:nvPr/>
        </p:nvSpPr>
        <p:spPr>
          <a:xfrm>
            <a:off x="7815648" y="6562045"/>
            <a:ext cx="1005083"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Bit-Banding</a:t>
            </a:r>
            <a:r>
              <a:rPr lang="en-US" sz="1600" b="0" dirty="0" smtClean="0">
                <a:solidFill>
                  <a:srgbClr val="000000"/>
                </a:solidFill>
                <a:effectLst/>
                <a:latin typeface="Arial Narrow"/>
              </a:rPr>
              <a:t>...</a:t>
            </a:r>
          </a:p>
        </p:txBody>
      </p:sp>
      <p:pic>
        <p:nvPicPr>
          <p:cNvPr id="14" name="Picture 2" descr="C:\Users\a0192895\Documents\Workshop Tiva LaunchPad\PICS\Tiv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4438784"/>
            <a:ext cx="1896908" cy="19533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609600" y="3429000"/>
            <a:ext cx="8077200" cy="2438400"/>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itle 1"/>
          <p:cNvSpPr>
            <a:spLocks noGrp="1"/>
          </p:cNvSpPr>
          <p:nvPr>
            <p:ph type="title"/>
          </p:nvPr>
        </p:nvSpPr>
        <p:spPr/>
        <p:txBody>
          <a:bodyPr/>
          <a:lstStyle/>
          <a:p>
            <a:r>
              <a:rPr lang="en-US" dirty="0" smtClean="0">
                <a:solidFill>
                  <a:srgbClr val="FF0000"/>
                </a:solidFill>
              </a:rPr>
              <a:t>Bit-Banding</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sz="2000" dirty="0" smtClean="0"/>
              <a:t>Reduces the number of read-modify-write operations</a:t>
            </a:r>
          </a:p>
          <a:p>
            <a:r>
              <a:rPr lang="en-US" sz="2000" dirty="0" smtClean="0"/>
              <a:t>SRAM and Peripheral space use address aliases to access individual bits in a single, atomic operation</a:t>
            </a:r>
          </a:p>
          <a:p>
            <a:r>
              <a:rPr lang="en-US" sz="2000" dirty="0" smtClean="0"/>
              <a:t>SRAM starts at base address 0x20000000</a:t>
            </a:r>
            <a:br>
              <a:rPr lang="en-US" sz="2000" dirty="0" smtClean="0"/>
            </a:br>
            <a:r>
              <a:rPr lang="en-US" sz="2000" dirty="0" smtClean="0"/>
              <a:t>Bit-banded SRAM starts at base address 0x2200000</a:t>
            </a:r>
          </a:p>
          <a:p>
            <a:r>
              <a:rPr lang="en-US" sz="2000" dirty="0" smtClean="0"/>
              <a:t>Peripheral space starts at base address 0x40000000</a:t>
            </a:r>
            <a:r>
              <a:rPr lang="en-US" sz="2000" smtClean="0"/>
              <a:t/>
            </a:r>
            <a:br>
              <a:rPr lang="en-US" sz="2000" smtClean="0"/>
            </a:br>
            <a:r>
              <a:rPr lang="en-US" sz="2000" dirty="0" smtClean="0"/>
              <a:t>B</a:t>
            </a:r>
            <a:r>
              <a:rPr lang="en-US" sz="2000" smtClean="0"/>
              <a:t>it-banded </a:t>
            </a:r>
            <a:r>
              <a:rPr lang="en-US" sz="2000" dirty="0" smtClean="0"/>
              <a:t>peripheral space starts at base address 0x42000000</a:t>
            </a:r>
          </a:p>
          <a:p>
            <a:pPr>
              <a:buNone/>
            </a:pPr>
            <a:endParaRPr lang="en-US" sz="2000" dirty="0" smtClean="0"/>
          </a:p>
          <a:p>
            <a:pPr>
              <a:buNone/>
            </a:pPr>
            <a:r>
              <a:rPr lang="en-US" sz="2000" dirty="0" smtClean="0"/>
              <a:t>     The bit-band alias is calculated by using the formula:</a:t>
            </a:r>
          </a:p>
          <a:p>
            <a:pPr>
              <a:buNone/>
            </a:pPr>
            <a:r>
              <a:rPr lang="en-US" sz="1400" dirty="0" smtClean="0">
                <a:latin typeface="Courier New" pitchFamily="49" charset="0"/>
                <a:cs typeface="Courier New" pitchFamily="49" charset="0"/>
              </a:rPr>
              <a:t/>
            </a:r>
            <a:br>
              <a:rPr lang="en-US" sz="1400" dirty="0" smtClean="0">
                <a:latin typeface="Courier New" pitchFamily="49" charset="0"/>
                <a:cs typeface="Courier New" pitchFamily="49" charset="0"/>
              </a:rPr>
            </a:br>
            <a:r>
              <a:rPr lang="en-US" sz="1400" dirty="0" smtClean="0">
                <a:latin typeface="Courier New" pitchFamily="49" charset="0"/>
                <a:cs typeface="Courier New" pitchFamily="49" charset="0"/>
              </a:rPr>
              <a:t>bit-band alias = bit-band base + (byte offset * 0x20) + (bit number * 4)</a:t>
            </a:r>
          </a:p>
          <a:p>
            <a:pPr>
              <a:buNone/>
            </a:pPr>
            <a:endParaRPr lang="en-US" sz="2000" dirty="0" smtClean="0"/>
          </a:p>
          <a:p>
            <a:pPr>
              <a:buNone/>
            </a:pPr>
            <a:r>
              <a:rPr lang="en-US" sz="2000" dirty="0" smtClean="0"/>
              <a:t>	For example, bit-7 at address 0x20002000 is:</a:t>
            </a:r>
          </a:p>
          <a:p>
            <a:pPr>
              <a:buNone/>
            </a:pPr>
            <a:r>
              <a:rPr lang="en-US" sz="2000" dirty="0" smtClean="0"/>
              <a:t/>
            </a:r>
            <a:br>
              <a:rPr lang="en-US" sz="2000" dirty="0" smtClean="0"/>
            </a:br>
            <a:r>
              <a:rPr lang="en-US" sz="1400" dirty="0" smtClean="0">
                <a:latin typeface="Courier New" pitchFamily="49" charset="0"/>
                <a:cs typeface="Courier New" pitchFamily="49" charset="0"/>
              </a:rPr>
              <a:t>0x20002000 + (0x2000 * 0x20) + (7 * 4) = 0x2204001C</a:t>
            </a:r>
            <a:endParaRPr lang="en-US" sz="1400" dirty="0">
              <a:latin typeface="Courier New" pitchFamily="49" charset="0"/>
              <a:cs typeface="Courier New" pitchFamily="49" charset="0"/>
            </a:endParaRPr>
          </a:p>
        </p:txBody>
      </p:sp>
      <p:sp>
        <p:nvSpPr>
          <p:cNvPr id="5" name="Leading Question"/>
          <p:cNvSpPr txBox="1"/>
          <p:nvPr/>
        </p:nvSpPr>
        <p:spPr>
          <a:xfrm>
            <a:off x="8307770" y="6562045"/>
            <a:ext cx="512961"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MPU</a:t>
            </a:r>
            <a:r>
              <a:rPr lang="en-US" sz="1600" b="0" dirty="0" smtClean="0">
                <a:solidFill>
                  <a:srgbClr val="000000"/>
                </a:solidFill>
                <a:effectLst/>
                <a:latin typeface="Arial Narrow"/>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Memory Protection Unit (MPU)</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sz="2000" dirty="0" smtClean="0"/>
              <a:t>Defines 8 separate memory regions plus a background region accessible only from privileged mode</a:t>
            </a:r>
          </a:p>
          <a:p>
            <a:r>
              <a:rPr lang="en-US" sz="2000" dirty="0" smtClean="0"/>
              <a:t>Regions of 256 bytes or more are divided into 8 equal-sized sub-regions</a:t>
            </a:r>
          </a:p>
          <a:p>
            <a:r>
              <a:rPr lang="en-US" sz="2000" dirty="0" smtClean="0"/>
              <a:t>MPU definitions for all regions include:</a:t>
            </a:r>
          </a:p>
          <a:p>
            <a:pPr lvl="1">
              <a:buFont typeface="Arial" pitchFamily="34" charset="0"/>
              <a:buChar char="•"/>
            </a:pPr>
            <a:r>
              <a:rPr lang="en-US" sz="1600" dirty="0" smtClean="0"/>
              <a:t>Location</a:t>
            </a:r>
          </a:p>
          <a:p>
            <a:pPr lvl="1">
              <a:buFont typeface="Arial" pitchFamily="34" charset="0"/>
              <a:buChar char="•"/>
            </a:pPr>
            <a:r>
              <a:rPr lang="en-US" sz="1600" dirty="0" smtClean="0"/>
              <a:t>Size</a:t>
            </a:r>
          </a:p>
          <a:p>
            <a:pPr lvl="1">
              <a:buFont typeface="Arial" pitchFamily="34" charset="0"/>
              <a:buChar char="•"/>
            </a:pPr>
            <a:r>
              <a:rPr lang="en-US" sz="1600" dirty="0" smtClean="0"/>
              <a:t>Access permissions</a:t>
            </a:r>
          </a:p>
          <a:p>
            <a:pPr lvl="1">
              <a:buFont typeface="Arial" pitchFamily="34" charset="0"/>
              <a:buChar char="•"/>
            </a:pPr>
            <a:r>
              <a:rPr lang="en-US" sz="1600" dirty="0" smtClean="0"/>
              <a:t>Memory attributes</a:t>
            </a:r>
          </a:p>
          <a:p>
            <a:r>
              <a:rPr lang="en-US" sz="2000" dirty="0" smtClean="0"/>
              <a:t>Accessing a prohibited region causes a memory management fault</a:t>
            </a:r>
            <a:endParaRPr lang="en-US" sz="2000" dirty="0"/>
          </a:p>
        </p:txBody>
      </p:sp>
      <p:pic>
        <p:nvPicPr>
          <p:cNvPr id="1026" name="Picture 2" descr="C:\Documents and Settings\a0192895\Local Settings\Temporary Internet Files\Content.IE5\9L277WLH\MC900030187[1].wmf"/>
          <p:cNvPicPr>
            <a:picLocks noChangeAspect="1" noChangeArrowheads="1"/>
          </p:cNvPicPr>
          <p:nvPr/>
        </p:nvPicPr>
        <p:blipFill>
          <a:blip r:embed="rId3" cstate="print"/>
          <a:srcRect/>
          <a:stretch>
            <a:fillRect/>
          </a:stretch>
        </p:blipFill>
        <p:spPr bwMode="auto">
          <a:xfrm>
            <a:off x="3200400" y="4191000"/>
            <a:ext cx="2232025" cy="2260279"/>
          </a:xfrm>
          <a:prstGeom prst="rect">
            <a:avLst/>
          </a:prstGeom>
          <a:noFill/>
        </p:spPr>
      </p:pic>
      <p:sp>
        <p:nvSpPr>
          <p:cNvPr id="5" name="Leading Question"/>
          <p:cNvSpPr txBox="1"/>
          <p:nvPr/>
        </p:nvSpPr>
        <p:spPr>
          <a:xfrm>
            <a:off x="7506269" y="6562045"/>
            <a:ext cx="1314462"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Privilege Levels...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152400" y="1828800"/>
            <a:ext cx="8763000" cy="19812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itle 1"/>
          <p:cNvSpPr>
            <a:spLocks noGrp="1"/>
          </p:cNvSpPr>
          <p:nvPr>
            <p:ph type="title"/>
          </p:nvPr>
        </p:nvSpPr>
        <p:spPr/>
        <p:txBody>
          <a:bodyPr/>
          <a:lstStyle/>
          <a:p>
            <a:r>
              <a:rPr lang="en-US" dirty="0" smtClean="0">
                <a:solidFill>
                  <a:srgbClr val="FF0000"/>
                </a:solidFill>
              </a:rPr>
              <a:t>Cortex M4 Privilege Levels</a:t>
            </a:r>
            <a:endParaRPr lang="en-US" dirty="0">
              <a:solidFill>
                <a:srgbClr val="FF0000"/>
              </a:solidFill>
            </a:endParaRPr>
          </a:p>
        </p:txBody>
      </p:sp>
      <p:sp>
        <p:nvSpPr>
          <p:cNvPr id="3" name="Content Placeholder 2"/>
          <p:cNvSpPr>
            <a:spLocks noGrp="1"/>
          </p:cNvSpPr>
          <p:nvPr>
            <p:ph idx="1"/>
          </p:nvPr>
        </p:nvSpPr>
        <p:spPr>
          <a:xfrm>
            <a:off x="304800" y="762000"/>
            <a:ext cx="8534400" cy="5562600"/>
          </a:xfrm>
        </p:spPr>
        <p:txBody>
          <a:bodyPr>
            <a:normAutofit/>
          </a:bodyPr>
          <a:lstStyle/>
          <a:p>
            <a:pPr>
              <a:buFont typeface="Wingdings"/>
              <a:buChar char=""/>
            </a:pPr>
            <a:r>
              <a:rPr lang="en-US" sz="2000" dirty="0" smtClean="0"/>
              <a:t>Privilege levels offer additional protection for software, particularly operating systems</a:t>
            </a:r>
          </a:p>
          <a:p>
            <a:pPr>
              <a:buFont typeface="Wingdings"/>
              <a:buChar char=""/>
            </a:pPr>
            <a:endParaRPr lang="en-US" sz="2000" dirty="0" smtClean="0"/>
          </a:p>
          <a:p>
            <a:pPr>
              <a:buFont typeface="Wingdings"/>
              <a:buChar char=""/>
            </a:pPr>
            <a:r>
              <a:rPr lang="en-US" sz="2000" dirty="0" smtClean="0"/>
              <a:t>Unprivileged : software has …</a:t>
            </a:r>
          </a:p>
          <a:p>
            <a:pPr lvl="1">
              <a:buFont typeface="Arial" pitchFamily="34" charset="0"/>
              <a:buChar char="•"/>
            </a:pPr>
            <a:r>
              <a:rPr lang="en-US" sz="1600" b="0" dirty="0" smtClean="0"/>
              <a:t>Limited access to the Priority Mask register</a:t>
            </a:r>
          </a:p>
          <a:p>
            <a:pPr lvl="1">
              <a:buFont typeface="Arial" pitchFamily="34" charset="0"/>
              <a:buChar char="•"/>
            </a:pPr>
            <a:r>
              <a:rPr lang="en-US" sz="1600" b="0" dirty="0" smtClean="0"/>
              <a:t>No access to the system timer, NVIC, or system control block</a:t>
            </a:r>
          </a:p>
          <a:p>
            <a:pPr lvl="1">
              <a:buFont typeface="Arial" pitchFamily="34" charset="0"/>
              <a:buChar char="•"/>
            </a:pPr>
            <a:r>
              <a:rPr lang="en-US" sz="1600" b="0" dirty="0" smtClean="0"/>
              <a:t>Possibly restricted access to memory or peripherals (FPU, MPU, etc)</a:t>
            </a:r>
          </a:p>
          <a:p>
            <a:pPr>
              <a:buFont typeface="Wingdings"/>
              <a:buChar char=""/>
            </a:pPr>
            <a:r>
              <a:rPr lang="en-US" sz="2000" dirty="0" smtClean="0"/>
              <a:t>Privileged: software has …</a:t>
            </a:r>
          </a:p>
          <a:p>
            <a:pPr lvl="1">
              <a:buFont typeface="Arial" pitchFamily="34" charset="0"/>
              <a:buChar char="•"/>
            </a:pPr>
            <a:r>
              <a:rPr lang="en-US" sz="1600" b="0" dirty="0" smtClean="0"/>
              <a:t>use of all the instructions and has access to all resources</a:t>
            </a:r>
          </a:p>
          <a:p>
            <a:pPr lvl="1">
              <a:buFont typeface="Arial" pitchFamily="34" charset="0"/>
              <a:buChar char="•"/>
            </a:pPr>
            <a:endParaRPr lang="en-US" sz="1600" b="0" dirty="0" smtClean="0"/>
          </a:p>
          <a:p>
            <a:pPr lvl="1">
              <a:buFont typeface="Arial" pitchFamily="34" charset="0"/>
              <a:buChar char="•"/>
            </a:pPr>
            <a:endParaRPr lang="en-US" sz="1600" b="0" dirty="0" smtClean="0"/>
          </a:p>
          <a:p>
            <a:pPr>
              <a:buFont typeface="Wingdings"/>
              <a:buChar char=""/>
            </a:pPr>
            <a:r>
              <a:rPr lang="en-US" sz="2000" dirty="0" smtClean="0"/>
              <a:t>ISRs operate in privileged mode</a:t>
            </a:r>
          </a:p>
          <a:p>
            <a:pPr>
              <a:buFont typeface="Wingdings"/>
              <a:buChar char=""/>
            </a:pPr>
            <a:r>
              <a:rPr lang="en-US" sz="2000" dirty="0" smtClean="0"/>
              <a:t>Thread code operates in unprivileged mode unless the level is changed via the Thread Mode Privilege Level (TMPL) bit in the CONTROL register</a:t>
            </a:r>
          </a:p>
        </p:txBody>
      </p:sp>
      <p:sp>
        <p:nvSpPr>
          <p:cNvPr id="5" name="Leading Question"/>
          <p:cNvSpPr txBox="1"/>
          <p:nvPr/>
        </p:nvSpPr>
        <p:spPr>
          <a:xfrm>
            <a:off x="8402347" y="6562045"/>
            <a:ext cx="41838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Lab</a:t>
            </a:r>
            <a:r>
              <a:rPr lang="en-US" sz="1600" b="0" dirty="0" smtClean="0">
                <a:solidFill>
                  <a:srgbClr val="000000"/>
                </a:solidFill>
                <a:effectLst/>
                <a:latin typeface="Arial Narrow"/>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Securing Your IP</a:t>
            </a:r>
            <a:endParaRPr lang="en-US" dirty="0"/>
          </a:p>
        </p:txBody>
      </p:sp>
      <p:sp>
        <p:nvSpPr>
          <p:cNvPr id="3" name="Content Placeholder 2"/>
          <p:cNvSpPr>
            <a:spLocks noGrp="1"/>
          </p:cNvSpPr>
          <p:nvPr>
            <p:ph idx="1"/>
          </p:nvPr>
        </p:nvSpPr>
        <p:spPr/>
        <p:txBody>
          <a:bodyPr>
            <a:normAutofit/>
          </a:bodyPr>
          <a:lstStyle/>
          <a:p>
            <a:r>
              <a:rPr lang="en-US" sz="2000" b="0" dirty="0" smtClean="0"/>
              <a:t>Flash memory can be protected (per 2KB memory block). </a:t>
            </a:r>
            <a:br>
              <a:rPr lang="en-US" sz="2000" b="0" dirty="0" smtClean="0"/>
            </a:br>
            <a:r>
              <a:rPr lang="en-US" sz="2000" b="0" dirty="0" smtClean="0"/>
              <a:t>Prohibited access attempts will generate a bus fault.</a:t>
            </a:r>
            <a:br>
              <a:rPr lang="en-US" sz="2000" b="0" dirty="0" smtClean="0"/>
            </a:br>
            <a:r>
              <a:rPr lang="en-US" sz="2000" b="0" dirty="0" smtClean="0"/>
              <a:t/>
            </a:r>
            <a:br>
              <a:rPr lang="en-US" sz="2000" b="0" dirty="0" smtClean="0"/>
            </a:br>
            <a:r>
              <a:rPr lang="en-US" sz="2000" b="0" dirty="0" smtClean="0"/>
              <a:t/>
            </a:r>
            <a:br>
              <a:rPr lang="en-US" sz="2000" b="0" dirty="0" smtClean="0"/>
            </a:br>
            <a:r>
              <a:rPr lang="en-US" sz="2000" b="0" dirty="0" smtClean="0"/>
              <a:t/>
            </a:r>
            <a:br>
              <a:rPr lang="en-US" sz="2000" b="0" dirty="0" smtClean="0"/>
            </a:br>
            <a:r>
              <a:rPr lang="en-US" sz="2000" b="0" dirty="0" smtClean="0"/>
              <a:t/>
            </a:r>
            <a:br>
              <a:rPr lang="en-US" sz="2000" b="0" dirty="0" smtClean="0"/>
            </a:br>
            <a:r>
              <a:rPr lang="en-US" sz="2000" b="0" dirty="0" smtClean="0"/>
              <a:t/>
            </a:r>
            <a:br>
              <a:rPr lang="en-US" sz="2000" b="0" dirty="0" smtClean="0"/>
            </a:br>
            <a:endParaRPr lang="en-US" sz="2000" b="0" dirty="0" smtClean="0"/>
          </a:p>
          <a:p>
            <a:r>
              <a:rPr lang="en-US" sz="2000" b="0" dirty="0" smtClean="0"/>
              <a:t>The JTAG and SWD ports can be disabled. DBG0 = 0 and DBG1 = 1 ( in BOOTCFG register) for debug to be available. The user should be careful to provide a mechanism, for instance via the </a:t>
            </a:r>
            <a:r>
              <a:rPr lang="en-US" sz="2000" b="0" dirty="0" err="1" smtClean="0"/>
              <a:t>bootloader</a:t>
            </a:r>
            <a:r>
              <a:rPr lang="en-US" sz="2000" b="0" dirty="0" smtClean="0"/>
              <a:t> of enabling the ports since this is permanent.</a:t>
            </a:r>
          </a:p>
          <a:p>
            <a:r>
              <a:rPr lang="en-US" sz="2000" b="0" dirty="0" smtClean="0"/>
              <a:t>There is a set of steps in the UG for recovering a “locked” microcontroller, but this will result in the mass erase of flash memory.</a:t>
            </a:r>
            <a:br>
              <a:rPr lang="en-US" sz="2000" b="0" dirty="0" smtClean="0"/>
            </a:br>
            <a:endParaRPr lang="en-US" sz="2000"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24000"/>
            <a:ext cx="6401904" cy="1676400"/>
          </a:xfrm>
          <a:prstGeom prst="rect">
            <a:avLst/>
          </a:prstGeom>
        </p:spPr>
      </p:pic>
    </p:spTree>
    <p:extLst>
      <p:ext uri="{BB962C8B-B14F-4D97-AF65-F5344CB8AC3E}">
        <p14:creationId xmlns:p14="http://schemas.microsoft.com/office/powerpoint/2010/main" val="1350374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256373" y="658025"/>
            <a:ext cx="8024501" cy="5590375"/>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1507" name="Rectangle 2"/>
          <p:cNvSpPr>
            <a:spLocks noGrp="1" noChangeArrowheads="1"/>
          </p:cNvSpPr>
          <p:nvPr>
            <p:ph type="title"/>
          </p:nvPr>
        </p:nvSpPr>
        <p:spPr>
          <a:xfrm>
            <a:off x="231775" y="7727"/>
            <a:ext cx="8458200" cy="814387"/>
          </a:xfrm>
        </p:spPr>
        <p:txBody>
          <a:bodyPr>
            <a:normAutofit/>
          </a:bodyPr>
          <a:lstStyle/>
          <a:p>
            <a:r>
              <a:rPr lang="en-US" dirty="0">
                <a:solidFill>
                  <a:srgbClr val="FF0000"/>
                </a:solidFill>
              </a:rPr>
              <a:t>TM4C123GH6PM Peripherals</a:t>
            </a:r>
            <a:endParaRPr lang="en-US" dirty="0" smtClean="0">
              <a:solidFill>
                <a:srgbClr val="FF0000"/>
              </a:solidFill>
            </a:endParaRPr>
          </a:p>
        </p:txBody>
      </p:sp>
      <p:sp>
        <p:nvSpPr>
          <p:cNvPr id="21508" name="Rectangle 3"/>
          <p:cNvSpPr>
            <a:spLocks noGrp="1" noChangeArrowheads="1"/>
          </p:cNvSpPr>
          <p:nvPr>
            <p:ph idx="1"/>
          </p:nvPr>
        </p:nvSpPr>
        <p:spPr>
          <a:xfrm>
            <a:off x="457200" y="914400"/>
            <a:ext cx="8229600" cy="5181600"/>
          </a:xfrm>
        </p:spPr>
        <p:txBody>
          <a:bodyPr>
            <a:normAutofit fontScale="92500" lnSpcReduction="10000"/>
          </a:bodyPr>
          <a:lstStyle/>
          <a:p>
            <a:pPr eaLnBrk="1" hangingPunct="1">
              <a:buNone/>
            </a:pPr>
            <a:r>
              <a:rPr lang="en-US" sz="2000" b="1" dirty="0" smtClean="0"/>
              <a:t>Two 1MSPS 12-bit SAR ADCs</a:t>
            </a:r>
          </a:p>
          <a:p>
            <a:pPr lvl="1">
              <a:lnSpc>
                <a:spcPct val="90000"/>
              </a:lnSpc>
            </a:pPr>
            <a:r>
              <a:rPr lang="en-US" sz="1600" b="0" dirty="0" smtClean="0"/>
              <a:t>Twelve shared inputs</a:t>
            </a:r>
          </a:p>
          <a:p>
            <a:pPr lvl="1">
              <a:lnSpc>
                <a:spcPct val="90000"/>
              </a:lnSpc>
            </a:pPr>
            <a:r>
              <a:rPr lang="en-US" sz="1600" b="0" dirty="0" smtClean="0"/>
              <a:t>Single ended and differential measurement</a:t>
            </a:r>
          </a:p>
          <a:p>
            <a:pPr lvl="1">
              <a:lnSpc>
                <a:spcPct val="90000"/>
              </a:lnSpc>
            </a:pPr>
            <a:r>
              <a:rPr lang="en-US" sz="1600" b="0" dirty="0" smtClean="0"/>
              <a:t>Internal temperature sensor</a:t>
            </a:r>
          </a:p>
          <a:p>
            <a:pPr lvl="1">
              <a:lnSpc>
                <a:spcPct val="90000"/>
              </a:lnSpc>
            </a:pPr>
            <a:r>
              <a:rPr lang="en-US" sz="1600" b="0" dirty="0" smtClean="0"/>
              <a:t>4 programmable sample sequencers</a:t>
            </a:r>
          </a:p>
          <a:p>
            <a:pPr lvl="1">
              <a:lnSpc>
                <a:spcPct val="90000"/>
              </a:lnSpc>
            </a:pPr>
            <a:r>
              <a:rPr lang="en-US" sz="1600" b="0" dirty="0" smtClean="0"/>
              <a:t>Flexible trigger control: SW, Timers, Analog comparators, GPIO</a:t>
            </a:r>
          </a:p>
          <a:p>
            <a:pPr lvl="1">
              <a:lnSpc>
                <a:spcPct val="90000"/>
              </a:lnSpc>
            </a:pPr>
            <a:r>
              <a:rPr lang="en-US" sz="1600" b="0" dirty="0" smtClean="0"/>
              <a:t>VDDA/GNDA voltage reference</a:t>
            </a:r>
          </a:p>
          <a:p>
            <a:pPr lvl="1">
              <a:lnSpc>
                <a:spcPct val="90000"/>
              </a:lnSpc>
            </a:pPr>
            <a:r>
              <a:rPr lang="en-US" sz="1600" b="0" dirty="0" smtClean="0"/>
              <a:t>Optional hardware averaging</a:t>
            </a:r>
          </a:p>
          <a:p>
            <a:pPr lvl="1">
              <a:lnSpc>
                <a:spcPct val="90000"/>
              </a:lnSpc>
            </a:pPr>
            <a:r>
              <a:rPr lang="en-US" sz="1600" b="0" dirty="0"/>
              <a:t>3</a:t>
            </a:r>
            <a:r>
              <a:rPr lang="en-US" sz="1600" b="0" dirty="0" smtClean="0"/>
              <a:t> analog and 16 digital comparators</a:t>
            </a:r>
          </a:p>
          <a:p>
            <a:pPr lvl="1">
              <a:lnSpc>
                <a:spcPct val="90000"/>
              </a:lnSpc>
            </a:pPr>
            <a:r>
              <a:rPr lang="en-US" sz="1600" b="0" dirty="0" smtClean="0"/>
              <a:t>µDMA enabled</a:t>
            </a:r>
          </a:p>
          <a:p>
            <a:pPr eaLnBrk="1" hangingPunct="1">
              <a:buNone/>
            </a:pPr>
            <a:r>
              <a:rPr lang="en-US" sz="2000" b="1" dirty="0" smtClean="0"/>
              <a:t>0 - 43 GPIO</a:t>
            </a:r>
          </a:p>
          <a:p>
            <a:pPr lvl="1">
              <a:lnSpc>
                <a:spcPct val="90000"/>
              </a:lnSpc>
            </a:pPr>
            <a:r>
              <a:rPr lang="en-US" sz="1600" b="0" dirty="0" smtClean="0"/>
              <a:t>Any GPIO can be an external edge or level triggered </a:t>
            </a:r>
            <a:br>
              <a:rPr lang="en-US" sz="1600" b="0" dirty="0" smtClean="0"/>
            </a:br>
            <a:r>
              <a:rPr lang="en-US" sz="1600" b="0" dirty="0" smtClean="0"/>
              <a:t>interrupt</a:t>
            </a:r>
          </a:p>
          <a:p>
            <a:pPr lvl="1">
              <a:lnSpc>
                <a:spcPct val="90000"/>
              </a:lnSpc>
            </a:pPr>
            <a:r>
              <a:rPr lang="en-US" sz="1600" b="0" dirty="0" smtClean="0"/>
              <a:t>Can initiate an ADC sample sequence or µDMA transfer </a:t>
            </a:r>
            <a:br>
              <a:rPr lang="en-US" sz="1600" b="0" dirty="0" smtClean="0"/>
            </a:br>
            <a:r>
              <a:rPr lang="en-US" sz="1600" b="0" dirty="0" smtClean="0"/>
              <a:t>directly</a:t>
            </a:r>
          </a:p>
          <a:p>
            <a:pPr lvl="1">
              <a:lnSpc>
                <a:spcPct val="90000"/>
              </a:lnSpc>
            </a:pPr>
            <a:r>
              <a:rPr lang="en-US" sz="1600" b="0" dirty="0" smtClean="0"/>
              <a:t>Toggle rate up to the CPU clock speed on the Advanced </a:t>
            </a:r>
            <a:br>
              <a:rPr lang="en-US" sz="1600" b="0" dirty="0" smtClean="0"/>
            </a:br>
            <a:r>
              <a:rPr lang="en-US" sz="1600" b="0" dirty="0" smtClean="0"/>
              <a:t>High-Performance Bus</a:t>
            </a:r>
          </a:p>
          <a:p>
            <a:pPr lvl="1">
              <a:lnSpc>
                <a:spcPct val="90000"/>
              </a:lnSpc>
            </a:pPr>
            <a:r>
              <a:rPr lang="en-US" sz="1600" b="0" dirty="0" smtClean="0"/>
              <a:t>5-V-tolerant in input configuration </a:t>
            </a:r>
            <a:br>
              <a:rPr lang="en-US" sz="1600" b="0" dirty="0" smtClean="0"/>
            </a:br>
            <a:r>
              <a:rPr lang="en-US" sz="1600" b="0" dirty="0" smtClean="0"/>
              <a:t>(except for PB0/1 and USB data pins when configured as GPIO)</a:t>
            </a:r>
          </a:p>
          <a:p>
            <a:pPr lvl="1">
              <a:lnSpc>
                <a:spcPct val="90000"/>
              </a:lnSpc>
            </a:pPr>
            <a:r>
              <a:rPr lang="en-US" sz="1600" b="0" dirty="0" smtClean="0"/>
              <a:t>Programmable Drive Strength (2, 4, 8 mA or 8 mA with slew rate control)</a:t>
            </a:r>
          </a:p>
          <a:p>
            <a:pPr lvl="1">
              <a:lnSpc>
                <a:spcPct val="90000"/>
              </a:lnSpc>
            </a:pPr>
            <a:r>
              <a:rPr lang="en-US" sz="1600" b="0" dirty="0" smtClean="0"/>
              <a:t>Programmable weak pull-up, pull-down, and open drain</a:t>
            </a:r>
            <a:endParaRPr lang="en-US" sz="1400" dirty="0" smtClean="0"/>
          </a:p>
          <a:p>
            <a:pPr>
              <a:buNone/>
            </a:pPr>
            <a:endParaRPr lang="en-US" sz="1800" dirty="0" smtClean="0"/>
          </a:p>
          <a:p>
            <a:endParaRPr lang="en-US" sz="1800" dirty="0" smtClean="0"/>
          </a:p>
          <a:p>
            <a:pPr lvl="1"/>
            <a:endParaRPr lang="en-US" sz="1400" dirty="0" smtClean="0"/>
          </a:p>
        </p:txBody>
      </p:sp>
      <p:sp>
        <p:nvSpPr>
          <p:cNvPr id="8" name="Leading Question"/>
          <p:cNvSpPr txBox="1"/>
          <p:nvPr/>
        </p:nvSpPr>
        <p:spPr>
          <a:xfrm>
            <a:off x="8253268" y="6562045"/>
            <a:ext cx="567463"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More ...</a:t>
            </a:r>
          </a:p>
        </p:txBody>
      </p:sp>
      <p:pic>
        <p:nvPicPr>
          <p:cNvPr id="7" name="Picture 4" descr="C:\Users\a0192895\Documents\Workshop Tiva LaunchPad\PICS\Transparent C-Seri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6141" y="2286000"/>
            <a:ext cx="2134590" cy="20073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533400" y="4662956"/>
            <a:ext cx="4191000" cy="1356844"/>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0482" name="Rectangle 2"/>
          <p:cNvSpPr>
            <a:spLocks noGrp="1" noChangeArrowheads="1"/>
          </p:cNvSpPr>
          <p:nvPr>
            <p:ph type="title"/>
          </p:nvPr>
        </p:nvSpPr>
        <p:spPr/>
        <p:txBody>
          <a:bodyPr>
            <a:normAutofit/>
          </a:bodyPr>
          <a:lstStyle/>
          <a:p>
            <a:r>
              <a:rPr lang="en-US" dirty="0" smtClean="0">
                <a:solidFill>
                  <a:srgbClr val="FF0000"/>
                </a:solidFill>
              </a:rPr>
              <a:t>Lab 8: Memory and the MPU</a:t>
            </a:r>
          </a:p>
        </p:txBody>
      </p:sp>
      <p:sp>
        <p:nvSpPr>
          <p:cNvPr id="20484" name="Text Box 4"/>
          <p:cNvSpPr txBox="1">
            <a:spLocks noChangeArrowheads="1"/>
          </p:cNvSpPr>
          <p:nvPr/>
        </p:nvSpPr>
        <p:spPr bwMode="auto">
          <a:xfrm>
            <a:off x="533400" y="4724400"/>
            <a:ext cx="4191000" cy="1255728"/>
          </a:xfrm>
          <a:prstGeom prst="rect">
            <a:avLst/>
          </a:prstGeom>
          <a:noFill/>
          <a:ln w="12700" algn="ctr">
            <a:noFill/>
            <a:miter lim="800000"/>
            <a:headEnd/>
            <a:tailEnd/>
          </a:ln>
        </p:spPr>
        <p:txBody>
          <a:bodyPr wrap="square" anchorCtr="1">
            <a:spAutoFit/>
          </a:bodyPr>
          <a:lstStyle/>
          <a:p>
            <a:pPr marL="342900" indent="-342900" algn="l">
              <a:buClr>
                <a:schemeClr val="tx2"/>
              </a:buClr>
              <a:buSzPct val="75000"/>
              <a:buFont typeface="Wingdings" pitchFamily="2" charset="2"/>
              <a:buChar char="u"/>
              <a:defRPr/>
            </a:pPr>
            <a:r>
              <a:rPr lang="en-US" sz="1800" b="0" dirty="0" smtClean="0"/>
              <a:t>Create code to write to Flash</a:t>
            </a:r>
          </a:p>
          <a:p>
            <a:pPr marL="342900" indent="-342900" algn="l">
              <a:buClr>
                <a:schemeClr val="tx2"/>
              </a:buClr>
              <a:buSzPct val="75000"/>
              <a:buFont typeface="Wingdings" pitchFamily="2" charset="2"/>
              <a:buChar char="u"/>
              <a:defRPr/>
            </a:pPr>
            <a:r>
              <a:rPr lang="en-US" sz="1800" b="0" dirty="0" smtClean="0"/>
              <a:t>Create code to read/write EEPROM</a:t>
            </a:r>
          </a:p>
          <a:p>
            <a:pPr marL="342900" indent="-342900" algn="l">
              <a:buClr>
                <a:schemeClr val="tx2"/>
              </a:buClr>
              <a:buSzPct val="75000"/>
              <a:buFont typeface="Wingdings" pitchFamily="2" charset="2"/>
              <a:buChar char="u"/>
              <a:defRPr/>
            </a:pPr>
            <a:r>
              <a:rPr lang="en-US" sz="1800" b="0" dirty="0" smtClean="0"/>
              <a:t>Experiment with MPU and </a:t>
            </a:r>
            <a:br>
              <a:rPr lang="en-US" sz="1800" b="0" dirty="0" smtClean="0"/>
            </a:br>
            <a:r>
              <a:rPr lang="en-US" sz="1800" b="0" dirty="0" smtClean="0"/>
              <a:t>bit-banding</a:t>
            </a:r>
          </a:p>
        </p:txBody>
      </p:sp>
      <p:sp>
        <p:nvSpPr>
          <p:cNvPr id="62" name="Leading Question"/>
          <p:cNvSpPr txBox="1"/>
          <p:nvPr/>
        </p:nvSpPr>
        <p:spPr>
          <a:xfrm>
            <a:off x="8057702" y="6562045"/>
            <a:ext cx="76302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Agenda ...</a:t>
            </a:r>
          </a:p>
        </p:txBody>
      </p:sp>
      <p:cxnSp>
        <p:nvCxnSpPr>
          <p:cNvPr id="15" name="Straight Connector 14"/>
          <p:cNvCxnSpPr/>
          <p:nvPr/>
        </p:nvCxnSpPr>
        <p:spPr bwMode="auto">
          <a:xfrm flipH="1">
            <a:off x="3276600" y="2362200"/>
            <a:ext cx="1184367" cy="8709"/>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16" name="Straight Connector 15"/>
          <p:cNvCxnSpPr/>
          <p:nvPr/>
        </p:nvCxnSpPr>
        <p:spPr bwMode="auto">
          <a:xfrm>
            <a:off x="4448933" y="1676400"/>
            <a:ext cx="0" cy="685800"/>
          </a:xfrm>
          <a:prstGeom prst="line">
            <a:avLst/>
          </a:prstGeom>
          <a:solidFill>
            <a:schemeClr val="accent1"/>
          </a:solidFill>
          <a:ln w="25400" cap="flat" cmpd="sng" algn="ctr">
            <a:solidFill>
              <a:schemeClr val="tx1"/>
            </a:solidFill>
            <a:prstDash val="solid"/>
            <a:round/>
            <a:headEnd type="none" w="sm" len="sm"/>
            <a:tailEnd type="none" w="sm" len="sm"/>
          </a:ln>
          <a:effectLst/>
        </p:spPr>
      </p:cxnSp>
      <p:sp>
        <p:nvSpPr>
          <p:cNvPr id="20" name="TextBox 19"/>
          <p:cNvSpPr txBox="1"/>
          <p:nvPr/>
        </p:nvSpPr>
        <p:spPr>
          <a:xfrm>
            <a:off x="3581400" y="1371600"/>
            <a:ext cx="3294493" cy="338554"/>
          </a:xfrm>
          <a:prstGeom prst="rect">
            <a:avLst/>
          </a:prstGeom>
          <a:noFill/>
        </p:spPr>
        <p:txBody>
          <a:bodyPr wrap="none" rtlCol="0" anchor="ctr" anchorCtr="1">
            <a:spAutoFit/>
          </a:bodyPr>
          <a:lstStyle/>
          <a:p>
            <a:r>
              <a:rPr lang="en-US" sz="2000" b="0" dirty="0" smtClean="0">
                <a:solidFill>
                  <a:schemeClr val="dk1"/>
                </a:solidFill>
                <a:effectLst/>
              </a:rPr>
              <a:t>USB Emulation Connection</a:t>
            </a:r>
          </a:p>
        </p:txBody>
      </p:sp>
      <p:cxnSp>
        <p:nvCxnSpPr>
          <p:cNvPr id="22" name="Straight Arrow Connector 21"/>
          <p:cNvCxnSpPr/>
          <p:nvPr/>
        </p:nvCxnSpPr>
        <p:spPr bwMode="auto">
          <a:xfrm flipH="1">
            <a:off x="6169819" y="1676400"/>
            <a:ext cx="5697" cy="304800"/>
          </a:xfrm>
          <a:prstGeom prst="straightConnector1">
            <a:avLst/>
          </a:prstGeom>
          <a:solidFill>
            <a:schemeClr val="accent1"/>
          </a:solidFill>
          <a:ln w="25400" cap="flat" cmpd="sng" algn="ctr">
            <a:solidFill>
              <a:schemeClr val="tx1"/>
            </a:solidFill>
            <a:prstDash val="solid"/>
            <a:round/>
            <a:headEnd type="none" w="sm" len="sm"/>
            <a:tailEnd type="triangle" w="lg" len="med"/>
          </a:ln>
          <a:effectLst/>
        </p:spPr>
      </p:cxnSp>
      <p:cxnSp>
        <p:nvCxnSpPr>
          <p:cNvPr id="23" name="Straight Connector 22"/>
          <p:cNvCxnSpPr/>
          <p:nvPr/>
        </p:nvCxnSpPr>
        <p:spPr bwMode="auto">
          <a:xfrm>
            <a:off x="4436267" y="1676400"/>
            <a:ext cx="1752600" cy="0"/>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18" name="Picture 10" descr="http://us.toshiba.com/images/showcase/products/satellite-a505-s6033-laptop.png"/>
          <p:cNvPicPr>
            <a:picLocks noChangeAspect="1" noChangeArrowheads="1"/>
          </p:cNvPicPr>
          <p:nvPr/>
        </p:nvPicPr>
        <p:blipFill>
          <a:blip r:embed="rId3" cstate="print"/>
          <a:srcRect/>
          <a:stretch>
            <a:fillRect/>
          </a:stretch>
        </p:blipFill>
        <p:spPr bwMode="auto">
          <a:xfrm>
            <a:off x="838200" y="1752600"/>
            <a:ext cx="3117464" cy="2153301"/>
          </a:xfrm>
          <a:prstGeom prst="rect">
            <a:avLst/>
          </a:prstGeom>
          <a:noFill/>
        </p:spPr>
      </p:pic>
      <p:pic>
        <p:nvPicPr>
          <p:cNvPr id="19"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5969" y="1815811"/>
            <a:ext cx="3886200" cy="4737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Agenda</a:t>
            </a:r>
            <a:endParaRPr lang="en-US" dirty="0">
              <a:solidFill>
                <a:srgbClr val="FF0000"/>
              </a:solidFill>
            </a:endParaRPr>
          </a:p>
        </p:txBody>
      </p:sp>
      <p:sp>
        <p:nvSpPr>
          <p:cNvPr id="8" name="Leading Question"/>
          <p:cNvSpPr txBox="1"/>
          <p:nvPr/>
        </p:nvSpPr>
        <p:spPr>
          <a:xfrm>
            <a:off x="6959644" y="6562045"/>
            <a:ext cx="186108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What is Floating-Point?</a:t>
            </a:r>
            <a:r>
              <a:rPr lang="en-US" sz="1600" b="0" dirty="0" smtClean="0">
                <a:solidFill>
                  <a:srgbClr val="000000"/>
                </a:solidFill>
                <a:effectLst/>
                <a:latin typeface="Arial Narrow"/>
              </a:rPr>
              <a:t>...</a:t>
            </a:r>
          </a:p>
        </p:txBody>
      </p:sp>
      <p:sp>
        <p:nvSpPr>
          <p:cNvPr id="7" name="Rounded Rectangle 6"/>
          <p:cNvSpPr/>
          <p:nvPr/>
        </p:nvSpPr>
        <p:spPr bwMode="auto">
          <a:xfrm>
            <a:off x="2514600" y="3704148"/>
            <a:ext cx="1981200" cy="310176"/>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9" name="Text Box 4"/>
          <p:cNvSpPr txBox="1">
            <a:spLocks noChangeArrowheads="1"/>
          </p:cNvSpPr>
          <p:nvPr/>
        </p:nvSpPr>
        <p:spPr bwMode="auto">
          <a:xfrm>
            <a:off x="152400" y="1060132"/>
            <a:ext cx="6705600" cy="5416868"/>
          </a:xfrm>
          <a:prstGeom prst="rect">
            <a:avLst/>
          </a:prstGeom>
          <a:noFill/>
          <a:ln w="25400" algn="ctr">
            <a:noFill/>
            <a:miter lim="800000"/>
            <a:headEnd/>
            <a:tailEnd/>
          </a:ln>
        </p:spPr>
        <p:txBody>
          <a:bodyPr wrap="square">
            <a:spAutoFit/>
          </a:bodyPr>
          <a:lstStyle/>
          <a:p>
            <a:pPr>
              <a:lnSpc>
                <a:spcPct val="60000"/>
              </a:lnSpc>
            </a:pPr>
            <a:r>
              <a:rPr lang="en-US" b="0" dirty="0">
                <a:solidFill>
                  <a:srgbClr val="000000"/>
                </a:solidFill>
              </a:rPr>
              <a:t>Introduction to </a:t>
            </a:r>
            <a:r>
              <a:rPr lang="en-US" b="0" dirty="0" smtClean="0">
                <a:solidFill>
                  <a:srgbClr val="000000"/>
                </a:solidFill>
              </a:rPr>
              <a:t>ARM</a:t>
            </a:r>
            <a:r>
              <a:rPr lang="en-US" b="0" baseline="30000" dirty="0" smtClean="0">
                <a:solidFill>
                  <a:srgbClr val="000000"/>
                </a:solidFill>
              </a:rPr>
              <a:t>®</a:t>
            </a:r>
            <a:r>
              <a:rPr lang="en-US" b="0" dirty="0" smtClean="0">
                <a:solidFill>
                  <a:srgbClr val="000000"/>
                </a:solidFill>
              </a:rPr>
              <a:t> Cortex™-M4F </a:t>
            </a:r>
            <a:r>
              <a:rPr lang="en-US" b="0" dirty="0">
                <a:solidFill>
                  <a:srgbClr val="000000"/>
                </a:solidFill>
              </a:rPr>
              <a:t>and Peripherals</a:t>
            </a:r>
          </a:p>
          <a:p>
            <a:pPr>
              <a:lnSpc>
                <a:spcPct val="60000"/>
              </a:lnSpc>
            </a:pPr>
            <a:r>
              <a:rPr lang="en-US" b="0" dirty="0">
                <a:solidFill>
                  <a:srgbClr val="000000"/>
                </a:solidFill>
              </a:rPr>
              <a:t>Code Composer Studio</a:t>
            </a:r>
          </a:p>
          <a:p>
            <a:pPr>
              <a:lnSpc>
                <a:spcPct val="60000"/>
              </a:lnSpc>
            </a:pPr>
            <a:r>
              <a:rPr lang="en-US" b="0" dirty="0">
                <a:solidFill>
                  <a:srgbClr val="000000"/>
                </a:solidFill>
              </a:rPr>
              <a:t>Introduction to </a:t>
            </a:r>
            <a:r>
              <a:rPr lang="en-US" b="0" dirty="0" smtClean="0">
                <a:solidFill>
                  <a:srgbClr val="000000"/>
                </a:solidFill>
              </a:rPr>
              <a:t>TivaWare™, Initialization </a:t>
            </a:r>
            <a:r>
              <a:rPr lang="en-US" b="0" dirty="0">
                <a:solidFill>
                  <a:srgbClr val="000000"/>
                </a:solidFill>
              </a:rPr>
              <a:t>and GPIO</a:t>
            </a:r>
          </a:p>
          <a:p>
            <a:pPr>
              <a:lnSpc>
                <a:spcPct val="60000"/>
              </a:lnSpc>
            </a:pPr>
            <a:r>
              <a:rPr lang="en-US" b="0" dirty="0" smtClean="0">
                <a:solidFill>
                  <a:srgbClr val="000000"/>
                </a:solidFill>
              </a:rPr>
              <a:t>Interrupts and the Timers</a:t>
            </a:r>
            <a:endParaRPr lang="en-US" b="0" dirty="0">
              <a:solidFill>
                <a:srgbClr val="000000"/>
              </a:solidFill>
            </a:endParaRPr>
          </a:p>
          <a:p>
            <a:pPr>
              <a:lnSpc>
                <a:spcPct val="60000"/>
              </a:lnSpc>
            </a:pPr>
            <a:r>
              <a:rPr lang="en-US" b="0" dirty="0" smtClean="0">
                <a:solidFill>
                  <a:srgbClr val="000000"/>
                </a:solidFill>
              </a:rPr>
              <a:t>ADC12</a:t>
            </a:r>
            <a:endParaRPr lang="en-US" b="0" dirty="0">
              <a:solidFill>
                <a:srgbClr val="000000"/>
              </a:solidFill>
            </a:endParaRPr>
          </a:p>
          <a:p>
            <a:pPr>
              <a:lnSpc>
                <a:spcPct val="60000"/>
              </a:lnSpc>
            </a:pPr>
            <a:r>
              <a:rPr lang="en-US" b="0" dirty="0" smtClean="0">
                <a:solidFill>
                  <a:srgbClr val="000000"/>
                </a:solidFill>
              </a:rPr>
              <a:t>Hibernation Module</a:t>
            </a:r>
          </a:p>
          <a:p>
            <a:pPr>
              <a:lnSpc>
                <a:spcPct val="60000"/>
              </a:lnSpc>
            </a:pPr>
            <a:r>
              <a:rPr lang="en-US" b="0" dirty="0" smtClean="0">
                <a:solidFill>
                  <a:srgbClr val="000000"/>
                </a:solidFill>
              </a:rPr>
              <a:t>USB</a:t>
            </a:r>
          </a:p>
          <a:p>
            <a:pPr>
              <a:lnSpc>
                <a:spcPct val="60000"/>
              </a:lnSpc>
            </a:pPr>
            <a:r>
              <a:rPr lang="en-US" b="0" dirty="0" smtClean="0">
                <a:solidFill>
                  <a:srgbClr val="000000"/>
                </a:solidFill>
              </a:rPr>
              <a:t>Memory and Security</a:t>
            </a:r>
          </a:p>
          <a:p>
            <a:pPr>
              <a:lnSpc>
                <a:spcPct val="60000"/>
              </a:lnSpc>
            </a:pPr>
            <a:r>
              <a:rPr lang="en-US" dirty="0" smtClean="0">
                <a:solidFill>
                  <a:srgbClr val="000000"/>
                </a:solidFill>
              </a:rPr>
              <a:t>Floating-Point</a:t>
            </a:r>
          </a:p>
          <a:p>
            <a:pPr>
              <a:lnSpc>
                <a:spcPct val="60000"/>
              </a:lnSpc>
            </a:pPr>
            <a:r>
              <a:rPr lang="en-US" b="0" dirty="0" err="1" smtClean="0">
                <a:solidFill>
                  <a:srgbClr val="000000"/>
                </a:solidFill>
              </a:rPr>
              <a:t>BoosterPacks</a:t>
            </a:r>
            <a:r>
              <a:rPr lang="en-US" b="0" dirty="0" smtClean="0">
                <a:solidFill>
                  <a:srgbClr val="000000"/>
                </a:solidFill>
              </a:rPr>
              <a:t> and </a:t>
            </a:r>
            <a:r>
              <a:rPr lang="en-US" b="0" dirty="0" err="1" smtClean="0">
                <a:solidFill>
                  <a:srgbClr val="000000"/>
                </a:solidFill>
              </a:rPr>
              <a:t>grLib</a:t>
            </a:r>
            <a:endParaRPr lang="en-US" b="0" dirty="0" smtClean="0">
              <a:solidFill>
                <a:srgbClr val="000000"/>
              </a:solidFill>
            </a:endParaRPr>
          </a:p>
          <a:p>
            <a:pPr>
              <a:lnSpc>
                <a:spcPct val="60000"/>
              </a:lnSpc>
            </a:pPr>
            <a:r>
              <a:rPr lang="en-US" b="0" dirty="0" smtClean="0">
                <a:solidFill>
                  <a:srgbClr val="000000"/>
                </a:solidFill>
              </a:rPr>
              <a:t>Synchronous Serial Interface</a:t>
            </a:r>
          </a:p>
          <a:p>
            <a:pPr>
              <a:lnSpc>
                <a:spcPct val="60000"/>
              </a:lnSpc>
            </a:pPr>
            <a:r>
              <a:rPr lang="en-US" b="0" dirty="0" smtClean="0">
                <a:solidFill>
                  <a:srgbClr val="000000"/>
                </a:solidFill>
              </a:rPr>
              <a:t>UART</a:t>
            </a:r>
          </a:p>
          <a:p>
            <a:pPr>
              <a:lnSpc>
                <a:spcPct val="60000"/>
              </a:lnSpc>
            </a:pPr>
            <a:r>
              <a:rPr lang="en-US" b="0" dirty="0" smtClean="0">
                <a:solidFill>
                  <a:srgbClr val="000000"/>
                </a:solidFill>
              </a:rPr>
              <a:t>µDMA</a:t>
            </a:r>
          </a:p>
          <a:p>
            <a:pPr>
              <a:lnSpc>
                <a:spcPct val="60000"/>
              </a:lnSpc>
            </a:pPr>
            <a:r>
              <a:rPr lang="en-US" b="0" dirty="0" smtClean="0">
                <a:solidFill>
                  <a:srgbClr val="000000"/>
                </a:solidFill>
              </a:rPr>
              <a:t>Sensor Hub</a:t>
            </a:r>
          </a:p>
          <a:p>
            <a:pPr>
              <a:lnSpc>
                <a:spcPct val="60000"/>
              </a:lnSpc>
            </a:pPr>
            <a:r>
              <a:rPr lang="en-US" b="0" dirty="0" smtClean="0">
                <a:solidFill>
                  <a:srgbClr val="000000"/>
                </a:solidFill>
              </a:rPr>
              <a:t>PWM</a:t>
            </a:r>
            <a:endParaRPr lang="en-US" b="0" dirty="0">
              <a:solidFill>
                <a:srgbClr val="000000"/>
              </a:solidFill>
            </a:endParaRPr>
          </a:p>
          <a:p>
            <a:endParaRPr lang="en-US" dirty="0" smtClean="0">
              <a:solidFill>
                <a:srgbClr val="000000"/>
              </a:solidFill>
            </a:endParaRPr>
          </a:p>
        </p:txBody>
      </p:sp>
      <p:pic>
        <p:nvPicPr>
          <p:cNvPr id="10"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28800"/>
            <a:ext cx="3355291" cy="40901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smtClean="0">
                <a:solidFill>
                  <a:srgbClr val="FF0000"/>
                </a:solidFill>
              </a:rPr>
              <a:t>What is Floating-Point?</a:t>
            </a:r>
          </a:p>
        </p:txBody>
      </p:sp>
      <p:sp>
        <p:nvSpPr>
          <p:cNvPr id="10243" name="Content Placeholder 2"/>
          <p:cNvSpPr>
            <a:spLocks noGrp="1"/>
          </p:cNvSpPr>
          <p:nvPr>
            <p:ph idx="1"/>
          </p:nvPr>
        </p:nvSpPr>
        <p:spPr>
          <a:xfrm>
            <a:off x="66675" y="1214438"/>
            <a:ext cx="8467725" cy="4692650"/>
          </a:xfrm>
        </p:spPr>
        <p:txBody>
          <a:bodyPr>
            <a:noAutofit/>
          </a:bodyPr>
          <a:lstStyle/>
          <a:p>
            <a:r>
              <a:rPr lang="en-US" sz="2400" dirty="0" smtClean="0"/>
              <a:t>Floating-point is a way to represent </a:t>
            </a:r>
            <a:r>
              <a:rPr lang="en-US" sz="2400" b="1" i="1" dirty="0" smtClean="0"/>
              <a:t>real</a:t>
            </a:r>
            <a:r>
              <a:rPr lang="en-US" sz="2400" dirty="0" smtClean="0"/>
              <a:t> numbers on computers</a:t>
            </a:r>
          </a:p>
          <a:p>
            <a:endParaRPr lang="en-US" sz="2400" dirty="0" smtClean="0"/>
          </a:p>
          <a:p>
            <a:r>
              <a:rPr lang="en-US" sz="2400" dirty="0" smtClean="0"/>
              <a:t>IEEE floating-point formats:</a:t>
            </a:r>
          </a:p>
          <a:p>
            <a:endParaRPr lang="en-US" sz="2400" dirty="0" smtClean="0"/>
          </a:p>
          <a:p>
            <a:pPr lvl="1"/>
            <a:r>
              <a:rPr lang="en-US" sz="2000" dirty="0" smtClean="0"/>
              <a:t>Half (16-bit) </a:t>
            </a:r>
            <a:r>
              <a:rPr lang="en-US" sz="2000" dirty="0" smtClean="0">
                <a:sym typeface="Wingdings" pitchFamily="2" charset="2"/>
              </a:rPr>
              <a:t></a:t>
            </a:r>
            <a:endParaRPr lang="en-US" sz="2000" dirty="0" smtClean="0"/>
          </a:p>
          <a:p>
            <a:pPr lvl="1"/>
            <a:endParaRPr lang="en-US" sz="2000" dirty="0" smtClean="0"/>
          </a:p>
          <a:p>
            <a:pPr lvl="1"/>
            <a:r>
              <a:rPr lang="en-US" sz="2000" dirty="0" smtClean="0"/>
              <a:t>Single (32-bit) </a:t>
            </a:r>
            <a:r>
              <a:rPr lang="en-US" sz="2000" dirty="0" smtClean="0">
                <a:sym typeface="Wingdings" pitchFamily="2" charset="2"/>
              </a:rPr>
              <a:t></a:t>
            </a:r>
            <a:endParaRPr lang="en-US" sz="2000" dirty="0" smtClean="0"/>
          </a:p>
          <a:p>
            <a:pPr lvl="1"/>
            <a:endParaRPr lang="en-US" sz="2000" dirty="0" smtClean="0"/>
          </a:p>
          <a:p>
            <a:pPr lvl="1"/>
            <a:r>
              <a:rPr lang="en-US" sz="2000" dirty="0" smtClean="0"/>
              <a:t>Double (64-bit) </a:t>
            </a:r>
            <a:r>
              <a:rPr lang="en-US" sz="2000" dirty="0" smtClean="0">
                <a:sym typeface="Wingdings" pitchFamily="2" charset="2"/>
              </a:rPr>
              <a:t></a:t>
            </a:r>
            <a:endParaRPr lang="en-US" sz="2000" dirty="0" smtClean="0"/>
          </a:p>
          <a:p>
            <a:pPr lvl="1">
              <a:buFontTx/>
              <a:buNone/>
            </a:pPr>
            <a:endParaRPr lang="en-US" sz="2000" dirty="0" smtClean="0"/>
          </a:p>
          <a:p>
            <a:pPr lvl="1"/>
            <a:r>
              <a:rPr lang="en-US" sz="2000" dirty="0" smtClean="0"/>
              <a:t>Quadruple (128-bit) </a:t>
            </a:r>
            <a:r>
              <a:rPr lang="en-US" sz="2000" dirty="0" smtClean="0">
                <a:sym typeface="Wingdings" pitchFamily="2" charset="2"/>
              </a:rPr>
              <a:t> </a:t>
            </a:r>
            <a:endParaRPr lang="en-US" sz="2000" dirty="0" smtClean="0"/>
          </a:p>
        </p:txBody>
      </p:sp>
      <p:pic>
        <p:nvPicPr>
          <p:cNvPr id="10247" name="Picture 12"/>
          <p:cNvPicPr>
            <a:picLocks noChangeAspect="1" noChangeArrowheads="1"/>
          </p:cNvPicPr>
          <p:nvPr/>
        </p:nvPicPr>
        <p:blipFill>
          <a:blip r:embed="rId3" cstate="print"/>
          <a:srcRect/>
          <a:stretch>
            <a:fillRect/>
          </a:stretch>
        </p:blipFill>
        <p:spPr bwMode="auto">
          <a:xfrm>
            <a:off x="3562350" y="3048000"/>
            <a:ext cx="1971675" cy="647700"/>
          </a:xfrm>
          <a:prstGeom prst="rect">
            <a:avLst/>
          </a:prstGeom>
          <a:noFill/>
          <a:ln w="9525">
            <a:noFill/>
            <a:miter lim="800000"/>
            <a:headEnd/>
            <a:tailEnd/>
          </a:ln>
        </p:spPr>
      </p:pic>
      <p:pic>
        <p:nvPicPr>
          <p:cNvPr id="10248" name="Picture 13"/>
          <p:cNvPicPr>
            <a:picLocks noChangeAspect="1" noChangeArrowheads="1"/>
          </p:cNvPicPr>
          <p:nvPr/>
        </p:nvPicPr>
        <p:blipFill>
          <a:blip r:embed="rId4" cstate="print"/>
          <a:srcRect l="2219" r="2887" b="28770"/>
          <a:stretch>
            <a:fillRect/>
          </a:stretch>
        </p:blipFill>
        <p:spPr bwMode="auto">
          <a:xfrm>
            <a:off x="3629025" y="5253038"/>
            <a:ext cx="5380038" cy="604837"/>
          </a:xfrm>
          <a:prstGeom prst="rect">
            <a:avLst/>
          </a:prstGeom>
          <a:noFill/>
          <a:ln w="9525">
            <a:noFill/>
            <a:miter lim="800000"/>
            <a:headEnd/>
            <a:tailEnd/>
          </a:ln>
        </p:spPr>
      </p:pic>
      <p:pic>
        <p:nvPicPr>
          <p:cNvPr id="10249" name="Picture 14"/>
          <p:cNvPicPr>
            <a:picLocks noChangeAspect="1" noChangeArrowheads="1"/>
          </p:cNvPicPr>
          <p:nvPr/>
        </p:nvPicPr>
        <p:blipFill>
          <a:blip r:embed="rId5" cstate="print"/>
          <a:srcRect/>
          <a:stretch>
            <a:fillRect/>
          </a:stretch>
        </p:blipFill>
        <p:spPr bwMode="auto">
          <a:xfrm>
            <a:off x="3595688" y="4495800"/>
            <a:ext cx="5472112" cy="647700"/>
          </a:xfrm>
          <a:prstGeom prst="rect">
            <a:avLst/>
          </a:prstGeom>
          <a:noFill/>
          <a:ln w="9525">
            <a:noFill/>
            <a:miter lim="800000"/>
            <a:headEnd/>
            <a:tailEnd/>
          </a:ln>
        </p:spPr>
      </p:pic>
      <p:pic>
        <p:nvPicPr>
          <p:cNvPr id="10250" name="Picture 15"/>
          <p:cNvPicPr>
            <a:picLocks noChangeAspect="1" noChangeArrowheads="1"/>
          </p:cNvPicPr>
          <p:nvPr/>
        </p:nvPicPr>
        <p:blipFill>
          <a:blip r:embed="rId6" cstate="print"/>
          <a:srcRect/>
          <a:stretch>
            <a:fillRect/>
          </a:stretch>
        </p:blipFill>
        <p:spPr bwMode="auto">
          <a:xfrm>
            <a:off x="3600450" y="3708400"/>
            <a:ext cx="3829050" cy="711200"/>
          </a:xfrm>
          <a:prstGeom prst="rect">
            <a:avLst/>
          </a:prstGeom>
          <a:noFill/>
          <a:ln w="9525">
            <a:noFill/>
            <a:miter lim="800000"/>
            <a:headEnd/>
            <a:tailEnd/>
          </a:ln>
        </p:spPr>
      </p:pic>
      <p:sp>
        <p:nvSpPr>
          <p:cNvPr id="10" name="Leading Question"/>
          <p:cNvSpPr txBox="1"/>
          <p:nvPr/>
        </p:nvSpPr>
        <p:spPr>
          <a:xfrm>
            <a:off x="7264215" y="6562045"/>
            <a:ext cx="1556516"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What is IEEE-754?</a:t>
            </a:r>
            <a:r>
              <a:rPr lang="en-US" sz="1600" b="0" dirty="0" smtClean="0">
                <a:solidFill>
                  <a:srgbClr val="000000"/>
                </a:solidFill>
                <a:effectLst/>
                <a:latin typeface="Arial Narrow"/>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solidFill>
                  <a:srgbClr val="FF0000"/>
                </a:solidFill>
              </a:rPr>
              <a:t>What is IEEE-754?</a:t>
            </a:r>
          </a:p>
        </p:txBody>
      </p:sp>
      <p:sp>
        <p:nvSpPr>
          <p:cNvPr id="9" name="Leading Question"/>
          <p:cNvSpPr txBox="1"/>
          <p:nvPr/>
        </p:nvSpPr>
        <p:spPr>
          <a:xfrm>
            <a:off x="8344639" y="6562045"/>
            <a:ext cx="476092"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FPU</a:t>
            </a:r>
            <a:r>
              <a:rPr lang="en-US" sz="1600" b="0" dirty="0" smtClean="0">
                <a:solidFill>
                  <a:srgbClr val="000000"/>
                </a:solidFill>
                <a:effectLst/>
                <a:latin typeface="Arial Narrow"/>
              </a:rPr>
              <a:t>...</a:t>
            </a:r>
          </a:p>
        </p:txBody>
      </p:sp>
      <p:sp>
        <p:nvSpPr>
          <p:cNvPr id="11" name="Right Brace 10"/>
          <p:cNvSpPr/>
          <p:nvPr/>
        </p:nvSpPr>
        <p:spPr>
          <a:xfrm rot="5400000">
            <a:off x="2218531" y="3742532"/>
            <a:ext cx="255587" cy="1828800"/>
          </a:xfrm>
          <a:prstGeom prst="rightBrace">
            <a:avLst>
              <a:gd name="adj1" fmla="val 24524"/>
              <a:gd name="adj2" fmla="val 50472"/>
            </a:avLst>
          </a:prstGeom>
          <a:ln w="15875">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Right Brace 11"/>
          <p:cNvSpPr/>
          <p:nvPr/>
        </p:nvSpPr>
        <p:spPr>
          <a:xfrm rot="5400000">
            <a:off x="5901532" y="1953418"/>
            <a:ext cx="254000" cy="5402263"/>
          </a:xfrm>
          <a:prstGeom prst="rightBrace">
            <a:avLst>
              <a:gd name="adj1" fmla="val 24524"/>
              <a:gd name="adj2" fmla="val 50472"/>
            </a:avLst>
          </a:prstGeom>
          <a:ln w="15875">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Right Brace 12"/>
          <p:cNvSpPr/>
          <p:nvPr/>
        </p:nvSpPr>
        <p:spPr>
          <a:xfrm rot="5400000">
            <a:off x="1058069" y="4450556"/>
            <a:ext cx="254000" cy="407988"/>
          </a:xfrm>
          <a:prstGeom prst="rightBrace">
            <a:avLst>
              <a:gd name="adj1" fmla="val 24524"/>
              <a:gd name="adj2" fmla="val 48321"/>
            </a:avLst>
          </a:prstGeom>
          <a:ln w="15875">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TextBox 120"/>
          <p:cNvSpPr txBox="1">
            <a:spLocks noChangeArrowheads="1"/>
          </p:cNvSpPr>
          <p:nvPr/>
        </p:nvSpPr>
        <p:spPr bwMode="auto">
          <a:xfrm>
            <a:off x="1222375" y="4805363"/>
            <a:ext cx="2435225" cy="261937"/>
          </a:xfrm>
          <a:prstGeom prst="rect">
            <a:avLst/>
          </a:prstGeom>
          <a:noFill/>
          <a:ln w="9525">
            <a:noFill/>
            <a:miter lim="800000"/>
            <a:headEnd/>
            <a:tailEnd/>
          </a:ln>
        </p:spPr>
        <p:txBody>
          <a:bodyPr>
            <a:spAutoFit/>
          </a:bodyPr>
          <a:lstStyle/>
          <a:p>
            <a:pPr algn="ctr"/>
            <a:r>
              <a:rPr lang="en-US" sz="1100"/>
              <a:t>exponent = [10000110]</a:t>
            </a:r>
            <a:r>
              <a:rPr lang="en-US" sz="1100" baseline="-25000"/>
              <a:t>2</a:t>
            </a:r>
            <a:r>
              <a:rPr lang="en-US" sz="1100"/>
              <a:t> = [134]</a:t>
            </a:r>
            <a:r>
              <a:rPr lang="en-US" sz="1100" baseline="-25000"/>
              <a:t>10</a:t>
            </a:r>
            <a:endParaRPr lang="en-US" sz="1100"/>
          </a:p>
        </p:txBody>
      </p:sp>
      <p:sp>
        <p:nvSpPr>
          <p:cNvPr id="15" name="TextBox 14"/>
          <p:cNvSpPr txBox="1"/>
          <p:nvPr/>
        </p:nvSpPr>
        <p:spPr>
          <a:xfrm>
            <a:off x="3165475" y="4819650"/>
            <a:ext cx="5815013" cy="261938"/>
          </a:xfrm>
          <a:prstGeom prst="rect">
            <a:avLst/>
          </a:prstGeom>
          <a:noFill/>
        </p:spPr>
        <p:txBody>
          <a:bodyPr>
            <a:spAutoFit/>
          </a:bodyPr>
          <a:lstStyle/>
          <a:p>
            <a:pPr algn="ctr">
              <a:defRPr/>
            </a:pPr>
            <a:r>
              <a:rPr lang="en-US" sz="1100" dirty="0"/>
              <a:t>fraction =  [0.110100001000000000000000]</a:t>
            </a:r>
            <a:r>
              <a:rPr lang="en-US" sz="1100" baseline="-25000" dirty="0"/>
              <a:t>2 </a:t>
            </a:r>
            <a:r>
              <a:rPr lang="en-US" sz="1100" dirty="0"/>
              <a:t>= [0.814453]</a:t>
            </a:r>
            <a:r>
              <a:rPr lang="en-US" sz="1100" baseline="-25000" dirty="0"/>
              <a:t>10</a:t>
            </a:r>
            <a:r>
              <a:rPr lang="en-US" sz="1050" dirty="0"/>
              <a:t>  </a:t>
            </a:r>
          </a:p>
        </p:txBody>
      </p:sp>
      <p:sp>
        <p:nvSpPr>
          <p:cNvPr id="16" name="TextBox 122"/>
          <p:cNvSpPr txBox="1">
            <a:spLocks noChangeArrowheads="1"/>
          </p:cNvSpPr>
          <p:nvPr/>
        </p:nvSpPr>
        <p:spPr bwMode="auto">
          <a:xfrm>
            <a:off x="311150" y="4802188"/>
            <a:ext cx="1258888" cy="600075"/>
          </a:xfrm>
          <a:prstGeom prst="rect">
            <a:avLst/>
          </a:prstGeom>
          <a:noFill/>
          <a:ln w="9525">
            <a:noFill/>
            <a:miter lim="800000"/>
            <a:headEnd/>
            <a:tailEnd/>
          </a:ln>
        </p:spPr>
        <p:txBody>
          <a:bodyPr>
            <a:spAutoFit/>
          </a:bodyPr>
          <a:lstStyle/>
          <a:p>
            <a:pPr algn="ctr"/>
            <a:r>
              <a:rPr lang="en-US" sz="1100"/>
              <a:t>sign = (-1)</a:t>
            </a:r>
            <a:r>
              <a:rPr lang="en-US" sz="1100" baseline="30000"/>
              <a:t>0 </a:t>
            </a:r>
          </a:p>
          <a:p>
            <a:pPr algn="ctr"/>
            <a:r>
              <a:rPr lang="en-US" sz="1100"/>
              <a:t>        = [1]</a:t>
            </a:r>
            <a:r>
              <a:rPr lang="en-US" sz="1100" baseline="-25000"/>
              <a:t>10</a:t>
            </a:r>
            <a:endParaRPr lang="en-US" sz="1100" baseline="30000"/>
          </a:p>
          <a:p>
            <a:pPr algn="ctr"/>
            <a:endParaRPr lang="en-US" sz="1100"/>
          </a:p>
        </p:txBody>
      </p:sp>
      <p:sp>
        <p:nvSpPr>
          <p:cNvPr id="17" name="TextBox 16"/>
          <p:cNvSpPr txBox="1"/>
          <p:nvPr/>
        </p:nvSpPr>
        <p:spPr>
          <a:xfrm>
            <a:off x="1312863" y="5318125"/>
            <a:ext cx="5821362" cy="1169988"/>
          </a:xfrm>
          <a:prstGeom prst="rect">
            <a:avLst/>
          </a:prstGeom>
          <a:noFill/>
        </p:spPr>
        <p:txBody>
          <a:bodyPr>
            <a:spAutoFit/>
          </a:bodyPr>
          <a:lstStyle/>
          <a:p>
            <a:pPr>
              <a:defRPr/>
            </a:pPr>
            <a:r>
              <a:rPr lang="en-US" sz="1400" i="1" dirty="0"/>
              <a:t>            Decimal Value</a:t>
            </a:r>
            <a:r>
              <a:rPr lang="en-US" sz="1400" dirty="0"/>
              <a:t>	= (-1)</a:t>
            </a:r>
            <a:r>
              <a:rPr lang="en-US" sz="1400" baseline="30000" dirty="0"/>
              <a:t>s</a:t>
            </a:r>
            <a:r>
              <a:rPr lang="en-US" sz="1400" dirty="0"/>
              <a:t> x (1+f) x 2</a:t>
            </a:r>
            <a:r>
              <a:rPr lang="en-US" sz="1400" baseline="30000" dirty="0"/>
              <a:t>e-bias</a:t>
            </a:r>
            <a:endParaRPr lang="en-US" sz="1400" dirty="0">
              <a:solidFill>
                <a:schemeClr val="bg1">
                  <a:lumMod val="65000"/>
                </a:schemeClr>
              </a:solidFill>
            </a:endParaRPr>
          </a:p>
          <a:p>
            <a:pPr>
              <a:defRPr/>
            </a:pPr>
            <a:r>
              <a:rPr lang="en-US" sz="1400" dirty="0"/>
              <a:t>		= [1]</a:t>
            </a:r>
            <a:r>
              <a:rPr lang="en-US" sz="1400" baseline="-25000" dirty="0"/>
              <a:t>10</a:t>
            </a:r>
            <a:r>
              <a:rPr lang="en-US" sz="1400" dirty="0"/>
              <a:t> x ([1]</a:t>
            </a:r>
            <a:r>
              <a:rPr lang="en-US" sz="1400" baseline="-25000" dirty="0"/>
              <a:t>10</a:t>
            </a:r>
            <a:r>
              <a:rPr lang="en-US" sz="1400" dirty="0"/>
              <a:t> + [0.814453]</a:t>
            </a:r>
            <a:r>
              <a:rPr lang="en-US" sz="1400" baseline="-25000" dirty="0"/>
              <a:t>10</a:t>
            </a:r>
            <a:r>
              <a:rPr lang="en-US" sz="1400" dirty="0"/>
              <a:t>) x [2</a:t>
            </a:r>
            <a:r>
              <a:rPr lang="en-US" sz="1400" baseline="30000" dirty="0"/>
              <a:t>134-127</a:t>
            </a:r>
            <a:r>
              <a:rPr lang="en-US" sz="1400" dirty="0"/>
              <a:t>]</a:t>
            </a:r>
            <a:r>
              <a:rPr lang="en-US" sz="1400" baseline="-25000" dirty="0"/>
              <a:t>10 </a:t>
            </a:r>
            <a:r>
              <a:rPr lang="en-US" sz="1400" dirty="0"/>
              <a:t>	</a:t>
            </a:r>
          </a:p>
          <a:p>
            <a:pPr>
              <a:defRPr/>
            </a:pPr>
            <a:r>
              <a:rPr lang="en-US" sz="1400" dirty="0"/>
              <a:t>		= [1. 814453]</a:t>
            </a:r>
            <a:r>
              <a:rPr lang="en-US" sz="1400" baseline="-25000" dirty="0"/>
              <a:t>10</a:t>
            </a:r>
            <a:r>
              <a:rPr lang="en-US" sz="1400" dirty="0"/>
              <a:t> x 128</a:t>
            </a:r>
          </a:p>
          <a:p>
            <a:pPr>
              <a:defRPr/>
            </a:pPr>
            <a:r>
              <a:rPr lang="en-US" sz="1400" dirty="0"/>
              <a:t>		= [232.249]</a:t>
            </a:r>
            <a:r>
              <a:rPr lang="en-US" sz="1400" baseline="-25000" dirty="0"/>
              <a:t>10</a:t>
            </a:r>
            <a:endParaRPr lang="en-US" sz="1400" dirty="0"/>
          </a:p>
          <a:p>
            <a:pPr>
              <a:defRPr/>
            </a:pPr>
            <a:endParaRPr lang="en-US" sz="1400" dirty="0"/>
          </a:p>
        </p:txBody>
      </p:sp>
      <p:graphicFrame>
        <p:nvGraphicFramePr>
          <p:cNvPr id="18" name="Table 17"/>
          <p:cNvGraphicFramePr>
            <a:graphicFrameLocks noGrp="1"/>
          </p:cNvGraphicFramePr>
          <p:nvPr/>
        </p:nvGraphicFramePr>
        <p:xfrm>
          <a:off x="250825" y="3878263"/>
          <a:ext cx="8706924" cy="524582"/>
        </p:xfrm>
        <a:graphic>
          <a:graphicData uri="http://schemas.openxmlformats.org/drawingml/2006/table">
            <a:tbl>
              <a:tblPr/>
              <a:tblGrid>
                <a:gridCol w="664235"/>
                <a:gridCol w="46042"/>
                <a:gridCol w="31596"/>
                <a:gridCol w="414331"/>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tblGrid>
              <a:tr h="262291">
                <a:tc>
                  <a:txBody>
                    <a:bodyPr/>
                    <a:lstStyle/>
                    <a:p>
                      <a:pPr algn="ctr" fontAlgn="ctr"/>
                      <a:r>
                        <a:rPr lang="en-US" sz="1400" b="1" i="0" u="none" strike="noStrike" dirty="0">
                          <a:solidFill>
                            <a:srgbClr val="000000"/>
                          </a:solidFill>
                          <a:latin typeface="Calibri"/>
                        </a:rPr>
                        <a:t>Symbol</a:t>
                      </a:r>
                    </a:p>
                  </a:txBody>
                  <a:tcPr marL="3098" marR="3098" marT="3098" marB="0" anchor="ctr">
                    <a:lnL w="12700" cap="flat" cmpd="sng" algn="ctr">
                      <a:solidFill>
                        <a:srgbClr val="000000"/>
                      </a:solidFill>
                      <a:prstDash val="solid"/>
                      <a:round/>
                      <a:headEnd type="none" w="med" len="med"/>
                      <a:tailEnd type="none" w="med" len="med"/>
                    </a:lnL>
                    <a:lnR>
                      <a:noFill/>
                    </a:lnR>
                    <a:lnT w="6350" cap="flat" cmpd="sng" algn="ctr">
                      <a:solidFill>
                        <a:srgbClr val="A5A5A5"/>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Calibri"/>
                        </a:rPr>
                        <a:t> </a:t>
                      </a:r>
                    </a:p>
                  </a:txBody>
                  <a:tcPr marL="3098" marR="3098" marT="3098" marB="0" anchor="ctr">
                    <a:lnL>
                      <a:noFill/>
                    </a:lnL>
                    <a:lnR>
                      <a:noFill/>
                    </a:lnR>
                    <a:lnT w="6350" cap="flat" cmpd="sng" algn="ctr">
                      <a:solidFill>
                        <a:srgbClr val="A5A5A5"/>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Calibri"/>
                        </a:rPr>
                        <a:t> </a:t>
                      </a:r>
                    </a:p>
                  </a:txBody>
                  <a:tcPr marL="3098" marR="3098" marT="3098" marB="0" anchor="ctr">
                    <a:lnL>
                      <a:noFill/>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latin typeface="Calibri"/>
                        </a:rPr>
                        <a:t>s</a:t>
                      </a:r>
                      <a:endParaRPr lang="en-US" sz="1400" b="1" i="0" u="none" strike="noStrike" dirty="0">
                        <a:solidFill>
                          <a:srgbClr val="000000"/>
                        </a:solidFill>
                        <a:latin typeface="Calibri"/>
                      </a:endParaRP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gridSpan="8">
                  <a:txBody>
                    <a:bodyPr/>
                    <a:lstStyle/>
                    <a:p>
                      <a:pPr algn="ctr" fontAlgn="ctr"/>
                      <a:r>
                        <a:rPr lang="en-US" sz="1400" b="1" i="0" u="none" strike="noStrike" dirty="0" smtClean="0">
                          <a:solidFill>
                            <a:srgbClr val="000000"/>
                          </a:solidFill>
                          <a:latin typeface="Calibri"/>
                        </a:rPr>
                        <a:t>e</a:t>
                      </a:r>
                      <a:endParaRPr lang="en-US" sz="1400" b="1" i="0" u="none" strike="noStrike" dirty="0">
                        <a:solidFill>
                          <a:srgbClr val="000000"/>
                        </a:solidFill>
                        <a:latin typeface="Calibri"/>
                      </a:endParaRP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4">
                  <a:txBody>
                    <a:bodyPr/>
                    <a:lstStyle/>
                    <a:p>
                      <a:pPr algn="ctr" fontAlgn="ctr"/>
                      <a:r>
                        <a:rPr lang="en-US" sz="1400" b="1" i="0" u="none" strike="noStrike" dirty="0" smtClean="0">
                          <a:solidFill>
                            <a:srgbClr val="000000"/>
                          </a:solidFill>
                          <a:latin typeface="Calibri"/>
                        </a:rPr>
                        <a:t>f</a:t>
                      </a:r>
                      <a:endParaRPr lang="en-US" sz="1400" b="1" i="0" u="none" strike="noStrike" dirty="0">
                        <a:solidFill>
                          <a:srgbClr val="000000"/>
                        </a:solidFill>
                        <a:latin typeface="Calibri"/>
                      </a:endParaRPr>
                    </a:p>
                  </a:txBody>
                  <a:tcPr marL="3098" marR="3098" marT="3098" marB="0" anchor="ctr">
                    <a:lnL w="6350" cap="flat" cmpd="sng" algn="ctr">
                      <a:solidFill>
                        <a:srgbClr val="A5A5A5"/>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A5A5A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2291">
                <a:tc>
                  <a:txBody>
                    <a:bodyPr/>
                    <a:lstStyle/>
                    <a:p>
                      <a:pPr algn="ctr" fontAlgn="ctr"/>
                      <a:r>
                        <a:rPr lang="en-US" sz="1400" b="1" i="0" u="none" strike="noStrike" dirty="0">
                          <a:solidFill>
                            <a:srgbClr val="000000"/>
                          </a:solidFill>
                          <a:latin typeface="Calibri"/>
                        </a:rPr>
                        <a:t>Example</a:t>
                      </a:r>
                    </a:p>
                  </a:txBody>
                  <a:tcPr marL="3098" marR="3098" marT="3098"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Calibri"/>
                        </a:rPr>
                        <a:t> </a:t>
                      </a:r>
                    </a:p>
                  </a:txBody>
                  <a:tcPr marL="3098" marR="3098" marT="309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Calibri"/>
                        </a:rPr>
                        <a:t> </a:t>
                      </a:r>
                    </a:p>
                  </a:txBody>
                  <a:tcPr marL="3098" marR="3098" marT="3098" marB="0" anchor="ctr">
                    <a:lnL>
                      <a:noFill/>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ctr"/>
                      <a:r>
                        <a:rPr lang="en-US" sz="1400" b="0" i="0" u="none" strike="noStrike" dirty="0">
                          <a:solidFill>
                            <a:srgbClr val="000000"/>
                          </a:solidFill>
                          <a:latin typeface="Calibri"/>
                        </a:rPr>
                        <a:t>1</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n-US" sz="1400" b="0" i="0" u="none" strike="noStrike" dirty="0">
                          <a:solidFill>
                            <a:srgbClr val="000000"/>
                          </a:solidFill>
                          <a:latin typeface="Calibri"/>
                        </a:rPr>
                        <a:t>1</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n-US" sz="1400" b="0" i="0" u="none" strike="noStrike" dirty="0">
                          <a:solidFill>
                            <a:srgbClr val="000000"/>
                          </a:solidFill>
                          <a:latin typeface="Calibri"/>
                        </a:rPr>
                        <a:t>1</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n-US" sz="1400" b="0" i="0" u="none" strike="noStrike" dirty="0">
                          <a:solidFill>
                            <a:srgbClr val="000000"/>
                          </a:solidFill>
                          <a:latin typeface="Calibri"/>
                        </a:rPr>
                        <a:t>1</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1</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1</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1</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n-US" sz="1400" b="0" i="0" u="none" strike="noStrike" dirty="0" smtClean="0">
                          <a:solidFill>
                            <a:srgbClr val="000000"/>
                          </a:solidFill>
                          <a:latin typeface="Calibri"/>
                        </a:rPr>
                        <a:t>X</a:t>
                      </a:r>
                      <a:endParaRPr lang="en-US" sz="1400" b="0" i="0" u="none" strike="noStrike" dirty="0">
                        <a:solidFill>
                          <a:srgbClr val="000000"/>
                        </a:solidFill>
                        <a:latin typeface="Calibri"/>
                      </a:endParaRPr>
                    </a:p>
                  </a:txBody>
                  <a:tcPr marL="3098" marR="3098" marT="3098" marB="0" anchor="ctr">
                    <a:lnL w="6350" cap="flat" cmpd="sng" algn="ctr">
                      <a:solidFill>
                        <a:srgbClr val="A5A5A5"/>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bl>
          </a:graphicData>
        </a:graphic>
      </p:graphicFrame>
      <p:graphicFrame>
        <p:nvGraphicFramePr>
          <p:cNvPr id="19" name="Table 18"/>
          <p:cNvGraphicFramePr>
            <a:graphicFrameLocks noGrp="1"/>
          </p:cNvGraphicFramePr>
          <p:nvPr/>
        </p:nvGraphicFramePr>
        <p:xfrm>
          <a:off x="247650" y="1041400"/>
          <a:ext cx="8706924" cy="520586"/>
        </p:xfrm>
        <a:graphic>
          <a:graphicData uri="http://schemas.openxmlformats.org/drawingml/2006/table">
            <a:tbl>
              <a:tblPr/>
              <a:tblGrid>
                <a:gridCol w="581378"/>
                <a:gridCol w="31596"/>
                <a:gridCol w="31596"/>
                <a:gridCol w="511634"/>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gridCol w="235960"/>
              </a:tblGrid>
              <a:tr h="258295">
                <a:tc>
                  <a:txBody>
                    <a:bodyPr/>
                    <a:lstStyle/>
                    <a:p>
                      <a:pPr algn="ctr" fontAlgn="ctr"/>
                      <a:r>
                        <a:rPr lang="en-US" sz="1400" b="1" i="0" u="none" strike="noStrike" dirty="0">
                          <a:solidFill>
                            <a:srgbClr val="000000"/>
                          </a:solidFill>
                          <a:latin typeface="Calibri"/>
                        </a:rPr>
                        <a:t>Bit</a:t>
                      </a:r>
                    </a:p>
                  </a:txBody>
                  <a:tcPr marL="3098" marR="3098" marT="3098"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Calibri"/>
                        </a:rPr>
                        <a:t> </a:t>
                      </a:r>
                    </a:p>
                  </a:txBody>
                  <a:tcPr marL="3098" marR="3098" marT="3098" marB="0" anchor="ctr">
                    <a:lnL>
                      <a:noFill/>
                    </a:lnL>
                    <a:lnR>
                      <a:noFill/>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Calibri"/>
                        </a:rPr>
                        <a:t> </a:t>
                      </a:r>
                    </a:p>
                  </a:txBody>
                  <a:tcPr marL="3098" marR="3098" marT="3098" marB="0" anchor="ctr">
                    <a:lnL>
                      <a:noFill/>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ctr"/>
                      <a:r>
                        <a:rPr lang="en-US" sz="1400" b="0" i="0" u="none" strike="noStrike" dirty="0" smtClean="0">
                          <a:solidFill>
                            <a:srgbClr val="000000"/>
                          </a:solidFill>
                          <a:latin typeface="Calibri"/>
                        </a:rPr>
                        <a:t>31</a:t>
                      </a:r>
                      <a:endParaRPr lang="en-US" sz="1400" b="0" i="0" u="none" strike="noStrike" dirty="0">
                        <a:solidFill>
                          <a:srgbClr val="000000"/>
                        </a:solidFill>
                        <a:latin typeface="Calibri"/>
                      </a:endParaRP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B6DDE8"/>
                    </a:solidFill>
                  </a:tcPr>
                </a:tc>
                <a:tc>
                  <a:txBody>
                    <a:bodyPr/>
                    <a:lstStyle/>
                    <a:p>
                      <a:pPr algn="ctr" fontAlgn="ctr"/>
                      <a:r>
                        <a:rPr lang="en-US" sz="1400" b="0" i="0" u="none" strike="noStrike" dirty="0">
                          <a:solidFill>
                            <a:srgbClr val="000000"/>
                          </a:solidFill>
                          <a:latin typeface="Calibri"/>
                        </a:rPr>
                        <a:t>30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D7E4BC"/>
                    </a:solidFill>
                  </a:tcPr>
                </a:tc>
                <a:tc>
                  <a:txBody>
                    <a:bodyPr/>
                    <a:lstStyle/>
                    <a:p>
                      <a:pPr algn="ctr" fontAlgn="ctr"/>
                      <a:r>
                        <a:rPr lang="en-US" sz="1400" b="0" i="0" u="none" strike="noStrike" dirty="0">
                          <a:solidFill>
                            <a:srgbClr val="000000"/>
                          </a:solidFill>
                          <a:latin typeface="Calibri"/>
                        </a:rPr>
                        <a:t>29</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D7E4BC"/>
                    </a:solidFill>
                  </a:tcPr>
                </a:tc>
                <a:tc>
                  <a:txBody>
                    <a:bodyPr/>
                    <a:lstStyle/>
                    <a:p>
                      <a:pPr algn="ctr" fontAlgn="ctr"/>
                      <a:r>
                        <a:rPr lang="en-US" sz="1400" b="0" i="0" u="none" strike="noStrike" dirty="0">
                          <a:solidFill>
                            <a:srgbClr val="000000"/>
                          </a:solidFill>
                          <a:latin typeface="Calibri"/>
                        </a:rPr>
                        <a:t>28</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D7E4BC"/>
                    </a:solidFill>
                  </a:tcPr>
                </a:tc>
                <a:tc>
                  <a:txBody>
                    <a:bodyPr/>
                    <a:lstStyle/>
                    <a:p>
                      <a:pPr algn="ctr" fontAlgn="ctr"/>
                      <a:r>
                        <a:rPr lang="en-US" sz="1400" b="0" i="0" u="none" strike="noStrike" dirty="0">
                          <a:solidFill>
                            <a:srgbClr val="000000"/>
                          </a:solidFill>
                          <a:latin typeface="Calibri"/>
                        </a:rPr>
                        <a:t>27</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D7E4BC"/>
                    </a:solidFill>
                  </a:tcPr>
                </a:tc>
                <a:tc>
                  <a:txBody>
                    <a:bodyPr/>
                    <a:lstStyle/>
                    <a:p>
                      <a:pPr algn="ctr" fontAlgn="ctr"/>
                      <a:r>
                        <a:rPr lang="en-US" sz="1400" b="0" i="0" u="none" strike="noStrike" dirty="0">
                          <a:solidFill>
                            <a:srgbClr val="000000"/>
                          </a:solidFill>
                          <a:latin typeface="Calibri"/>
                        </a:rPr>
                        <a:t>26</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D7E4BC"/>
                    </a:solidFill>
                  </a:tcPr>
                </a:tc>
                <a:tc>
                  <a:txBody>
                    <a:bodyPr/>
                    <a:lstStyle/>
                    <a:p>
                      <a:pPr algn="ctr" fontAlgn="ctr"/>
                      <a:r>
                        <a:rPr lang="en-US" sz="1400" b="0" i="0" u="none" strike="noStrike" dirty="0">
                          <a:solidFill>
                            <a:srgbClr val="000000"/>
                          </a:solidFill>
                          <a:latin typeface="Calibri"/>
                        </a:rPr>
                        <a:t>25</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D7E4BC"/>
                    </a:solidFill>
                  </a:tcPr>
                </a:tc>
                <a:tc>
                  <a:txBody>
                    <a:bodyPr/>
                    <a:lstStyle/>
                    <a:p>
                      <a:pPr algn="ctr" fontAlgn="ctr"/>
                      <a:r>
                        <a:rPr lang="en-US" sz="1400" b="0" i="0" u="none" strike="noStrike" dirty="0">
                          <a:solidFill>
                            <a:srgbClr val="000000"/>
                          </a:solidFill>
                          <a:latin typeface="Calibri"/>
                        </a:rPr>
                        <a:t>24</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D7E4BC"/>
                    </a:solidFill>
                  </a:tcPr>
                </a:tc>
                <a:tc>
                  <a:txBody>
                    <a:bodyPr/>
                    <a:lstStyle/>
                    <a:p>
                      <a:pPr algn="ctr" fontAlgn="ctr"/>
                      <a:r>
                        <a:rPr lang="en-US" sz="1400" b="0" i="0" u="none" strike="noStrike" dirty="0" smtClean="0">
                          <a:solidFill>
                            <a:srgbClr val="000000"/>
                          </a:solidFill>
                          <a:latin typeface="Calibri"/>
                        </a:rPr>
                        <a:t>23</a:t>
                      </a:r>
                      <a:endParaRPr lang="en-US" sz="1400" b="0" i="0" u="none" strike="noStrike" dirty="0">
                        <a:solidFill>
                          <a:srgbClr val="000000"/>
                        </a:solidFill>
                        <a:latin typeface="Calibri"/>
                      </a:endParaRP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D7E4BC"/>
                    </a:solidFill>
                  </a:tcPr>
                </a:tc>
                <a:tc>
                  <a:txBody>
                    <a:bodyPr/>
                    <a:lstStyle/>
                    <a:p>
                      <a:pPr algn="ctr" fontAlgn="ctr"/>
                      <a:r>
                        <a:rPr lang="en-US" sz="1400" b="0" i="0" u="none" strike="noStrike" dirty="0">
                          <a:solidFill>
                            <a:srgbClr val="000000"/>
                          </a:solidFill>
                          <a:latin typeface="Calibri"/>
                        </a:rPr>
                        <a:t>22</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21</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20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19</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18</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17</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16</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15</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14</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13</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12</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11</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10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9</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8</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7</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6</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5</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4</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3</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2</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1</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a:solidFill>
                            <a:srgbClr val="000000"/>
                          </a:solidFill>
                          <a:latin typeface="Calibri"/>
                        </a:rPr>
                        <a:t>0</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c>
                  <a:txBody>
                    <a:bodyPr/>
                    <a:lstStyle/>
                    <a:p>
                      <a:pPr algn="ctr" fontAlgn="ctr"/>
                      <a:r>
                        <a:rPr lang="en-US" sz="1400" b="0" i="0" u="none" strike="noStrike" dirty="0" smtClean="0">
                          <a:solidFill>
                            <a:srgbClr val="000000"/>
                          </a:solidFill>
                          <a:latin typeface="Calibri"/>
                        </a:rPr>
                        <a:t>X</a:t>
                      </a:r>
                      <a:endParaRPr lang="en-US" sz="1400" b="0" i="0" u="none" strike="noStrike" dirty="0">
                        <a:solidFill>
                          <a:srgbClr val="000000"/>
                        </a:solidFill>
                        <a:latin typeface="Calibri"/>
                      </a:endParaRPr>
                    </a:p>
                  </a:txBody>
                  <a:tcPr marL="3098" marR="3098" marT="3098" marB="0" anchor="ctr">
                    <a:lnL w="6350" cap="flat" cmpd="sng" algn="ctr">
                      <a:solidFill>
                        <a:srgbClr val="A5A5A5"/>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E6B9B8"/>
                    </a:solidFill>
                  </a:tcPr>
                </a:tc>
              </a:tr>
              <a:tr h="262291">
                <a:tc>
                  <a:txBody>
                    <a:bodyPr/>
                    <a:lstStyle/>
                    <a:p>
                      <a:pPr algn="ctr" fontAlgn="ctr"/>
                      <a:r>
                        <a:rPr lang="en-US" sz="1300" b="1" i="0" u="none" strike="noStrike" dirty="0">
                          <a:solidFill>
                            <a:srgbClr val="000000"/>
                          </a:solidFill>
                          <a:latin typeface="Calibri"/>
                        </a:rPr>
                        <a:t>Symbol</a:t>
                      </a:r>
                    </a:p>
                  </a:txBody>
                  <a:tcPr marL="3098" marR="3098" marT="3098" marB="0" anchor="ctr">
                    <a:lnL w="12700" cap="flat" cmpd="sng" algn="ctr">
                      <a:solidFill>
                        <a:srgbClr val="000000"/>
                      </a:solidFill>
                      <a:prstDash val="solid"/>
                      <a:round/>
                      <a:headEnd type="none" w="med" len="med"/>
                      <a:tailEnd type="none" w="med" len="med"/>
                    </a:lnL>
                    <a:lnR>
                      <a:noFill/>
                    </a:lnR>
                    <a:lnT w="6350" cap="flat" cmpd="sng" algn="ctr">
                      <a:solidFill>
                        <a:srgbClr val="A5A5A5"/>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Calibri"/>
                        </a:rPr>
                        <a:t> </a:t>
                      </a:r>
                    </a:p>
                  </a:txBody>
                  <a:tcPr marL="3098" marR="3098" marT="3098" marB="0" anchor="ctr">
                    <a:lnL>
                      <a:noFill/>
                    </a:lnL>
                    <a:lnR>
                      <a:noFill/>
                    </a:lnR>
                    <a:lnT w="6350" cap="flat" cmpd="sng" algn="ctr">
                      <a:solidFill>
                        <a:srgbClr val="A5A5A5"/>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Calibri"/>
                        </a:rPr>
                        <a:t> </a:t>
                      </a:r>
                    </a:p>
                  </a:txBody>
                  <a:tcPr marL="3098" marR="3098" marT="3098" marB="0" anchor="ctr">
                    <a:lnL>
                      <a:noFill/>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rgbClr val="000000"/>
                          </a:solidFill>
                          <a:latin typeface="Calibri"/>
                        </a:rPr>
                        <a:t>Sign (s)</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gridSpan="8">
                  <a:txBody>
                    <a:bodyPr/>
                    <a:lstStyle/>
                    <a:p>
                      <a:pPr algn="ctr" fontAlgn="ctr"/>
                      <a:r>
                        <a:rPr lang="en-US" sz="1300" b="1" i="0" u="none" strike="noStrike" dirty="0">
                          <a:solidFill>
                            <a:srgbClr val="000000"/>
                          </a:solidFill>
                          <a:latin typeface="Calibri"/>
                        </a:rPr>
                        <a:t>Exponent (e)</a:t>
                      </a:r>
                    </a:p>
                  </a:txBody>
                  <a:tcPr marL="3098" marR="3098" marT="3098" marB="0"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4">
                  <a:txBody>
                    <a:bodyPr/>
                    <a:lstStyle/>
                    <a:p>
                      <a:pPr algn="ctr" fontAlgn="ctr"/>
                      <a:r>
                        <a:rPr lang="en-US" sz="1300" b="1" i="0" u="none" strike="noStrike" dirty="0" smtClean="0">
                          <a:solidFill>
                            <a:srgbClr val="000000"/>
                          </a:solidFill>
                          <a:latin typeface="Calibri"/>
                        </a:rPr>
                        <a:t>Fraction (f)</a:t>
                      </a:r>
                      <a:endParaRPr lang="en-US" sz="1300" b="1" i="0" u="none" strike="noStrike" dirty="0">
                        <a:solidFill>
                          <a:srgbClr val="000000"/>
                        </a:solidFill>
                        <a:latin typeface="Calibri"/>
                      </a:endParaRPr>
                    </a:p>
                  </a:txBody>
                  <a:tcPr marL="3098" marR="3098" marT="3098" marB="0" anchor="ctr">
                    <a:lnL w="6350" cap="flat" cmpd="sng" algn="ctr">
                      <a:solidFill>
                        <a:srgbClr val="A5A5A5"/>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A5A5A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cxnSp>
        <p:nvCxnSpPr>
          <p:cNvPr id="20" name="Straight Connector 19"/>
          <p:cNvCxnSpPr/>
          <p:nvPr/>
        </p:nvCxnSpPr>
        <p:spPr>
          <a:xfrm>
            <a:off x="241300" y="3879850"/>
            <a:ext cx="8712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ight Brace 20"/>
          <p:cNvSpPr/>
          <p:nvPr/>
        </p:nvSpPr>
        <p:spPr>
          <a:xfrm rot="5400000">
            <a:off x="2217738" y="882650"/>
            <a:ext cx="254000" cy="1828800"/>
          </a:xfrm>
          <a:prstGeom prst="rightBrace">
            <a:avLst>
              <a:gd name="adj1" fmla="val 24524"/>
              <a:gd name="adj2" fmla="val 50472"/>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Right Brace 21"/>
          <p:cNvSpPr/>
          <p:nvPr/>
        </p:nvSpPr>
        <p:spPr>
          <a:xfrm rot="5400000">
            <a:off x="5882482" y="-907257"/>
            <a:ext cx="254000" cy="5402263"/>
          </a:xfrm>
          <a:prstGeom prst="rightBrace">
            <a:avLst>
              <a:gd name="adj1" fmla="val 24524"/>
              <a:gd name="adj2" fmla="val 50472"/>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3" name="Right Brace 22"/>
          <p:cNvSpPr/>
          <p:nvPr/>
        </p:nvSpPr>
        <p:spPr>
          <a:xfrm rot="5400000">
            <a:off x="1069182" y="1620043"/>
            <a:ext cx="254000" cy="347663"/>
          </a:xfrm>
          <a:prstGeom prst="rightBrace">
            <a:avLst>
              <a:gd name="adj1" fmla="val 24524"/>
              <a:gd name="adj2" fmla="val 50472"/>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4" name="TextBox 139"/>
          <p:cNvSpPr txBox="1">
            <a:spLocks noChangeArrowheads="1"/>
          </p:cNvSpPr>
          <p:nvPr/>
        </p:nvSpPr>
        <p:spPr bwMode="auto">
          <a:xfrm>
            <a:off x="1636713" y="1911350"/>
            <a:ext cx="1389062" cy="368300"/>
          </a:xfrm>
          <a:prstGeom prst="rect">
            <a:avLst/>
          </a:prstGeom>
          <a:noFill/>
          <a:ln w="9525">
            <a:noFill/>
            <a:miter lim="800000"/>
            <a:headEnd/>
            <a:tailEnd/>
          </a:ln>
        </p:spPr>
        <p:txBody>
          <a:bodyPr>
            <a:spAutoFit/>
          </a:bodyPr>
          <a:lstStyle/>
          <a:p>
            <a:pPr algn="ctr"/>
            <a:r>
              <a:rPr lang="en-US" b="1">
                <a:solidFill>
                  <a:srgbClr val="FF0000"/>
                </a:solidFill>
              </a:rPr>
              <a:t>8 bits</a:t>
            </a:r>
          </a:p>
        </p:txBody>
      </p:sp>
      <p:sp>
        <p:nvSpPr>
          <p:cNvPr id="25" name="TextBox 140"/>
          <p:cNvSpPr txBox="1">
            <a:spLocks noChangeArrowheads="1"/>
          </p:cNvSpPr>
          <p:nvPr/>
        </p:nvSpPr>
        <p:spPr bwMode="auto">
          <a:xfrm>
            <a:off x="5235575" y="1925638"/>
            <a:ext cx="1536700" cy="368300"/>
          </a:xfrm>
          <a:prstGeom prst="rect">
            <a:avLst/>
          </a:prstGeom>
          <a:noFill/>
          <a:ln w="9525">
            <a:noFill/>
            <a:miter lim="800000"/>
            <a:headEnd/>
            <a:tailEnd/>
          </a:ln>
        </p:spPr>
        <p:txBody>
          <a:bodyPr>
            <a:spAutoFit/>
          </a:bodyPr>
          <a:lstStyle/>
          <a:p>
            <a:pPr algn="ctr"/>
            <a:r>
              <a:rPr lang="en-US" b="1">
                <a:solidFill>
                  <a:srgbClr val="FF0000"/>
                </a:solidFill>
              </a:rPr>
              <a:t>23 bits</a:t>
            </a:r>
          </a:p>
        </p:txBody>
      </p:sp>
      <p:sp>
        <p:nvSpPr>
          <p:cNvPr id="26" name="TextBox 141"/>
          <p:cNvSpPr txBox="1">
            <a:spLocks noChangeArrowheads="1"/>
          </p:cNvSpPr>
          <p:nvPr/>
        </p:nvSpPr>
        <p:spPr bwMode="auto">
          <a:xfrm>
            <a:off x="573088" y="1908175"/>
            <a:ext cx="1258887" cy="368300"/>
          </a:xfrm>
          <a:prstGeom prst="rect">
            <a:avLst/>
          </a:prstGeom>
          <a:noFill/>
          <a:ln w="9525">
            <a:noFill/>
            <a:miter lim="800000"/>
            <a:headEnd/>
            <a:tailEnd/>
          </a:ln>
        </p:spPr>
        <p:txBody>
          <a:bodyPr>
            <a:spAutoFit/>
          </a:bodyPr>
          <a:lstStyle/>
          <a:p>
            <a:pPr algn="ctr"/>
            <a:r>
              <a:rPr lang="en-US" b="1">
                <a:solidFill>
                  <a:srgbClr val="FF0000"/>
                </a:solidFill>
              </a:rPr>
              <a:t>1 bit</a:t>
            </a:r>
          </a:p>
        </p:txBody>
      </p:sp>
      <p:cxnSp>
        <p:nvCxnSpPr>
          <p:cNvPr id="27" name="Straight Connector 26"/>
          <p:cNvCxnSpPr/>
          <p:nvPr/>
        </p:nvCxnSpPr>
        <p:spPr>
          <a:xfrm rot="5400000">
            <a:off x="8461375" y="1304925"/>
            <a:ext cx="5207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8461375" y="4144963"/>
            <a:ext cx="5207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8728075" y="866775"/>
            <a:ext cx="301625"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Rectangle 29"/>
          <p:cNvSpPr/>
          <p:nvPr/>
        </p:nvSpPr>
        <p:spPr>
          <a:xfrm>
            <a:off x="8728075" y="3544888"/>
            <a:ext cx="301625"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1" name="Group 27"/>
          <p:cNvGrpSpPr>
            <a:grpSpLocks/>
          </p:cNvGrpSpPr>
          <p:nvPr/>
        </p:nvGrpSpPr>
        <p:grpSpPr bwMode="auto">
          <a:xfrm>
            <a:off x="1984375" y="2374900"/>
            <a:ext cx="4968875" cy="1265107"/>
            <a:chOff x="1984700" y="2452688"/>
            <a:chExt cx="4968875" cy="1265106"/>
          </a:xfrm>
        </p:grpSpPr>
        <p:sp>
          <p:nvSpPr>
            <p:cNvPr id="32" name="Rectangle 31"/>
            <p:cNvSpPr/>
            <p:nvPr/>
          </p:nvSpPr>
          <p:spPr bwMode="auto">
            <a:xfrm>
              <a:off x="1984700" y="2452688"/>
              <a:ext cx="4968875" cy="1204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3" name="TextBox 126"/>
            <p:cNvSpPr txBox="1">
              <a:spLocks noChangeArrowheads="1"/>
            </p:cNvSpPr>
            <p:nvPr/>
          </p:nvSpPr>
          <p:spPr bwMode="auto">
            <a:xfrm>
              <a:off x="2186866" y="2539011"/>
              <a:ext cx="4663189" cy="1178783"/>
            </a:xfrm>
            <a:prstGeom prst="rect">
              <a:avLst/>
            </a:prstGeom>
            <a:noFill/>
            <a:ln w="9525">
              <a:noFill/>
              <a:miter lim="800000"/>
              <a:headEnd/>
              <a:tailEnd/>
            </a:ln>
          </p:spPr>
          <p:txBody>
            <a:bodyPr>
              <a:spAutoFit/>
            </a:bodyPr>
            <a:lstStyle/>
            <a:p>
              <a:r>
                <a:rPr lang="en-US" sz="2000" dirty="0"/>
                <a:t>Decimal Value = (-1)</a:t>
              </a:r>
              <a:r>
                <a:rPr lang="en-US" sz="2000" baseline="30000" dirty="0"/>
                <a:t>s</a:t>
              </a:r>
              <a:r>
                <a:rPr lang="en-US" sz="2000" dirty="0"/>
                <a:t> (1+f) 2</a:t>
              </a:r>
              <a:r>
                <a:rPr lang="en-US" sz="2000" baseline="30000" dirty="0"/>
                <a:t>e-bias</a:t>
              </a:r>
              <a:endParaRPr lang="en-US" dirty="0"/>
            </a:p>
            <a:p>
              <a:endParaRPr lang="en-US" sz="1400" dirty="0"/>
            </a:p>
            <a:p>
              <a:r>
                <a:rPr lang="en-US" sz="1400" dirty="0"/>
                <a:t>where: 	f = ∑[(b</a:t>
              </a:r>
              <a:r>
                <a:rPr lang="en-US" sz="1400" baseline="-25000" dirty="0"/>
                <a:t>-</a:t>
              </a:r>
              <a:r>
                <a:rPr lang="en-US" sz="1400" baseline="-25000" dirty="0" err="1"/>
                <a:t>i</a:t>
              </a:r>
              <a:r>
                <a:rPr lang="en-US" sz="1400" dirty="0"/>
                <a:t>)2</a:t>
              </a:r>
              <a:r>
                <a:rPr lang="en-US" sz="1400" baseline="30000" dirty="0"/>
                <a:t>-i</a:t>
              </a:r>
              <a:r>
                <a:rPr lang="en-US" sz="1400" dirty="0"/>
                <a:t>] ∀ </a:t>
              </a:r>
              <a:r>
                <a:rPr lang="en-US" sz="1400" dirty="0" err="1"/>
                <a:t>i</a:t>
              </a:r>
              <a:r>
                <a:rPr lang="en-US" sz="1400" dirty="0"/>
                <a:t> ϵ (1,23)</a:t>
              </a:r>
            </a:p>
            <a:p>
              <a:r>
                <a:rPr lang="en-US" sz="1400" dirty="0" smtClean="0"/>
                <a:t>bias </a:t>
              </a:r>
              <a:r>
                <a:rPr lang="en-US" sz="1400" dirty="0"/>
                <a:t>= 127 for single precision floating-point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0"/>
            <a:ext cx="8797925" cy="814387"/>
          </a:xfrm>
        </p:spPr>
        <p:txBody>
          <a:bodyPr/>
          <a:lstStyle/>
          <a:p>
            <a:pPr eaLnBrk="1" hangingPunct="1"/>
            <a:r>
              <a:rPr lang="en-US" dirty="0" smtClean="0">
                <a:solidFill>
                  <a:srgbClr val="FF0000"/>
                </a:solidFill>
              </a:rPr>
              <a:t>Floating-Point Unit (FPU)</a:t>
            </a:r>
          </a:p>
        </p:txBody>
      </p:sp>
      <p:sp>
        <p:nvSpPr>
          <p:cNvPr id="10245" name="Rectangle 3"/>
          <p:cNvSpPr>
            <a:spLocks noGrp="1" noChangeArrowheads="1"/>
          </p:cNvSpPr>
          <p:nvPr>
            <p:ph type="body" idx="1"/>
          </p:nvPr>
        </p:nvSpPr>
        <p:spPr>
          <a:xfrm>
            <a:off x="333374" y="1185862"/>
            <a:ext cx="5153025" cy="3995737"/>
          </a:xfrm>
        </p:spPr>
        <p:txBody>
          <a:bodyPr>
            <a:normAutofit/>
          </a:bodyPr>
          <a:lstStyle/>
          <a:p>
            <a:pPr>
              <a:defRPr/>
            </a:pPr>
            <a:r>
              <a:rPr lang="en-US" sz="1700" dirty="0" smtClean="0"/>
              <a:t>The FPU provides floating-point computation functionality that is compliant with the IEEE 754 standard</a:t>
            </a:r>
          </a:p>
          <a:p>
            <a:pPr>
              <a:defRPr/>
            </a:pPr>
            <a:r>
              <a:rPr lang="en-US" sz="1700" dirty="0" smtClean="0"/>
              <a:t>Enables conversions between fixed-point and floating-point data formats, and floating-point constant instructions</a:t>
            </a:r>
          </a:p>
          <a:p>
            <a:pPr>
              <a:defRPr/>
            </a:pPr>
            <a:r>
              <a:rPr lang="en-US" sz="1700" dirty="0" smtClean="0"/>
              <a:t>The Cortex-M4F FPU fully supports single-precision:</a:t>
            </a:r>
          </a:p>
          <a:p>
            <a:pPr lvl="1">
              <a:defRPr/>
            </a:pPr>
            <a:r>
              <a:rPr lang="en-US" sz="1500" dirty="0" smtClean="0">
                <a:ea typeface="+mn-ea"/>
                <a:cs typeface="+mn-cs"/>
              </a:rPr>
              <a:t>Add</a:t>
            </a:r>
          </a:p>
          <a:p>
            <a:pPr lvl="1">
              <a:defRPr/>
            </a:pPr>
            <a:r>
              <a:rPr lang="en-US" sz="1500" dirty="0" smtClean="0">
                <a:ea typeface="+mn-ea"/>
                <a:cs typeface="+mn-cs"/>
              </a:rPr>
              <a:t>Subtract</a:t>
            </a:r>
          </a:p>
          <a:p>
            <a:pPr lvl="1">
              <a:defRPr/>
            </a:pPr>
            <a:r>
              <a:rPr lang="en-US" sz="1500" dirty="0" smtClean="0">
                <a:ea typeface="+mn-ea"/>
                <a:cs typeface="+mn-cs"/>
              </a:rPr>
              <a:t>Multiply</a:t>
            </a:r>
          </a:p>
          <a:p>
            <a:pPr lvl="1">
              <a:defRPr/>
            </a:pPr>
            <a:r>
              <a:rPr lang="en-US" sz="1500" dirty="0" smtClean="0">
                <a:ea typeface="+mn-ea"/>
                <a:cs typeface="+mn-cs"/>
              </a:rPr>
              <a:t>Divide</a:t>
            </a:r>
          </a:p>
          <a:p>
            <a:pPr lvl="1">
              <a:defRPr/>
            </a:pPr>
            <a:r>
              <a:rPr lang="en-US" sz="1500" dirty="0" smtClean="0">
                <a:ea typeface="+mn-ea"/>
                <a:cs typeface="+mn-cs"/>
              </a:rPr>
              <a:t>Single cycle multiply and accumulate (MAC)</a:t>
            </a:r>
          </a:p>
          <a:p>
            <a:pPr lvl="1">
              <a:defRPr/>
            </a:pPr>
            <a:r>
              <a:rPr lang="en-US" sz="1500" dirty="0" smtClean="0">
                <a:ea typeface="+mn-ea"/>
                <a:cs typeface="+mn-cs"/>
              </a:rPr>
              <a:t>Square root</a:t>
            </a:r>
          </a:p>
          <a:p>
            <a:pPr lvl="1" eaLnBrk="1" hangingPunct="1">
              <a:defRPr/>
            </a:pPr>
            <a:endParaRPr lang="en-US" sz="1400" dirty="0" smtClean="0"/>
          </a:p>
          <a:p>
            <a:pPr eaLnBrk="1" hangingPunct="1">
              <a:defRPr/>
            </a:pPr>
            <a:endParaRPr lang="en-US" sz="1600" dirty="0" smtClean="0"/>
          </a:p>
          <a:p>
            <a:pPr eaLnBrk="1" hangingPunct="1">
              <a:defRPr/>
            </a:pPr>
            <a:endParaRPr lang="en-US" sz="1600" dirty="0" smtClean="0"/>
          </a:p>
        </p:txBody>
      </p:sp>
      <p:pic>
        <p:nvPicPr>
          <p:cNvPr id="13316" name="Picture 116"/>
          <p:cNvPicPr>
            <a:picLocks noChangeAspect="1" noChangeArrowheads="1"/>
          </p:cNvPicPr>
          <p:nvPr/>
        </p:nvPicPr>
        <p:blipFill>
          <a:blip r:embed="rId3" cstate="print"/>
          <a:srcRect/>
          <a:stretch>
            <a:fillRect/>
          </a:stretch>
        </p:blipFill>
        <p:spPr bwMode="auto">
          <a:xfrm>
            <a:off x="5638800" y="1300164"/>
            <a:ext cx="3133725" cy="2854792"/>
          </a:xfrm>
          <a:prstGeom prst="rect">
            <a:avLst/>
          </a:prstGeom>
          <a:noFill/>
          <a:ln w="9525">
            <a:noFill/>
            <a:miter lim="800000"/>
            <a:headEnd/>
            <a:tailEnd/>
          </a:ln>
        </p:spPr>
      </p:pic>
      <p:pic>
        <p:nvPicPr>
          <p:cNvPr id="13317" name="Picture 118" descr="C-M4F.png"/>
          <p:cNvPicPr>
            <a:picLocks noChangeAspect="1"/>
          </p:cNvPicPr>
          <p:nvPr/>
        </p:nvPicPr>
        <p:blipFill>
          <a:blip r:embed="rId4" cstate="print"/>
          <a:srcRect/>
          <a:stretch>
            <a:fillRect/>
          </a:stretch>
        </p:blipFill>
        <p:spPr bwMode="auto">
          <a:xfrm>
            <a:off x="1036638" y="5419725"/>
            <a:ext cx="7032625" cy="808038"/>
          </a:xfrm>
          <a:prstGeom prst="rect">
            <a:avLst/>
          </a:prstGeom>
          <a:noFill/>
          <a:ln w="9525">
            <a:noFill/>
            <a:miter lim="800000"/>
            <a:headEnd/>
            <a:tailEnd/>
          </a:ln>
        </p:spPr>
      </p:pic>
      <p:sp>
        <p:nvSpPr>
          <p:cNvPr id="6" name="Leading Question"/>
          <p:cNvSpPr txBox="1"/>
          <p:nvPr/>
        </p:nvSpPr>
        <p:spPr>
          <a:xfrm>
            <a:off x="7209713" y="6562045"/>
            <a:ext cx="1611018"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Modes of Operation...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685800" y="1447800"/>
            <a:ext cx="7772400" cy="44196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15362" name="Title 1"/>
          <p:cNvSpPr>
            <a:spLocks noGrp="1"/>
          </p:cNvSpPr>
          <p:nvPr>
            <p:ph type="title"/>
          </p:nvPr>
        </p:nvSpPr>
        <p:spPr/>
        <p:txBody>
          <a:bodyPr/>
          <a:lstStyle/>
          <a:p>
            <a:r>
              <a:rPr lang="en-US" dirty="0" smtClean="0">
                <a:solidFill>
                  <a:srgbClr val="FF0000"/>
                </a:solidFill>
              </a:rPr>
              <a:t>Modes of Operation</a:t>
            </a:r>
          </a:p>
        </p:txBody>
      </p:sp>
      <p:sp>
        <p:nvSpPr>
          <p:cNvPr id="3" name="Content Placeholder 2"/>
          <p:cNvSpPr>
            <a:spLocks noGrp="1"/>
          </p:cNvSpPr>
          <p:nvPr>
            <p:ph idx="1"/>
          </p:nvPr>
        </p:nvSpPr>
        <p:spPr>
          <a:xfrm>
            <a:off x="533400" y="914400"/>
            <a:ext cx="7924800" cy="5562600"/>
          </a:xfrm>
        </p:spPr>
        <p:txBody>
          <a:bodyPr>
            <a:normAutofit/>
          </a:bodyPr>
          <a:lstStyle/>
          <a:p>
            <a:pPr>
              <a:defRPr/>
            </a:pPr>
            <a:r>
              <a:rPr lang="en-US" sz="2000" dirty="0" smtClean="0"/>
              <a:t>There are three different modes of operation for the FPU:</a:t>
            </a:r>
          </a:p>
          <a:p>
            <a:pPr>
              <a:defRPr/>
            </a:pPr>
            <a:endParaRPr lang="en-US" sz="2400" dirty="0" smtClean="0"/>
          </a:p>
          <a:p>
            <a:pPr lvl="1">
              <a:buFont typeface="Wingdings" pitchFamily="2" charset="2"/>
              <a:buChar char="§"/>
              <a:defRPr/>
            </a:pPr>
            <a:r>
              <a:rPr lang="en-US" sz="1800" b="1" dirty="0" smtClean="0">
                <a:ea typeface="+mn-ea"/>
                <a:cs typeface="+mn-cs"/>
              </a:rPr>
              <a:t>Full-Compliance mode </a:t>
            </a:r>
            <a:r>
              <a:rPr lang="en-US" sz="1800" dirty="0" smtClean="0">
                <a:ea typeface="+mn-ea"/>
                <a:cs typeface="+mn-cs"/>
              </a:rPr>
              <a:t>– </a:t>
            </a:r>
            <a:r>
              <a:rPr lang="en-US" sz="1800" b="0" dirty="0" smtClean="0">
                <a:ea typeface="+mn-ea"/>
                <a:cs typeface="+mn-cs"/>
              </a:rPr>
              <a:t>In Full-Compliance mode, the FPU processes all operations according to the IEEE 754 standard in hardware. </a:t>
            </a:r>
            <a:r>
              <a:rPr lang="en-US" sz="1800" dirty="0" smtClean="0"/>
              <a:t>No support code is required.</a:t>
            </a:r>
            <a:endParaRPr lang="en-US" sz="1800" b="0" dirty="0" smtClean="0">
              <a:ea typeface="+mn-ea"/>
              <a:cs typeface="+mn-cs"/>
            </a:endParaRPr>
          </a:p>
          <a:p>
            <a:pPr lvl="1">
              <a:buFont typeface="Wingdings" pitchFamily="2" charset="2"/>
              <a:buChar char="§"/>
              <a:defRPr/>
            </a:pPr>
            <a:endParaRPr lang="en-US" sz="1800" dirty="0" smtClean="0"/>
          </a:p>
          <a:p>
            <a:pPr lvl="1">
              <a:buFont typeface="Wingdings" pitchFamily="2" charset="2"/>
              <a:buChar char="§"/>
              <a:defRPr/>
            </a:pPr>
            <a:r>
              <a:rPr lang="en-US" sz="1800" b="1" dirty="0" smtClean="0"/>
              <a:t>Flush-to-Zero mode </a:t>
            </a:r>
            <a:r>
              <a:rPr lang="en-US" sz="1800" dirty="0" smtClean="0"/>
              <a:t>– </a:t>
            </a:r>
            <a:r>
              <a:rPr lang="en-US" sz="1800" b="0" dirty="0" smtClean="0">
                <a:ea typeface="+mn-ea"/>
                <a:cs typeface="+mn-cs"/>
              </a:rPr>
              <a:t>A result that is </a:t>
            </a:r>
            <a:r>
              <a:rPr lang="en-US" sz="1800" b="0" dirty="0" smtClean="0"/>
              <a:t>very small</a:t>
            </a:r>
            <a:r>
              <a:rPr lang="en-US" sz="1800" b="0" dirty="0" smtClean="0">
                <a:ea typeface="+mn-ea"/>
                <a:cs typeface="+mn-cs"/>
              </a:rPr>
              <a:t>, as described in the IEEE 754 standard, where the destination precision is smaller in magnitude than the minimum normal value before rounding, is replaced with a zero.</a:t>
            </a:r>
            <a:endParaRPr lang="en-US" sz="1800" b="0" dirty="0" smtClean="0"/>
          </a:p>
          <a:p>
            <a:pPr lvl="1">
              <a:buFont typeface="Wingdings" pitchFamily="2" charset="2"/>
              <a:buChar char="§"/>
              <a:defRPr/>
            </a:pPr>
            <a:endParaRPr lang="en-US" sz="1800" dirty="0" smtClean="0"/>
          </a:p>
          <a:p>
            <a:pPr lvl="1">
              <a:buFont typeface="Wingdings" pitchFamily="2" charset="2"/>
              <a:buChar char="§"/>
              <a:defRPr/>
            </a:pPr>
            <a:r>
              <a:rPr lang="en-US" sz="1800" b="1" dirty="0" smtClean="0"/>
              <a:t>Default </a:t>
            </a:r>
            <a:r>
              <a:rPr lang="en-US" sz="1800" b="1" dirty="0" err="1" smtClean="0"/>
              <a:t>NaN</a:t>
            </a:r>
            <a:r>
              <a:rPr lang="en-US" sz="1800" b="1" dirty="0" smtClean="0"/>
              <a:t> (not a number) mode </a:t>
            </a:r>
            <a:r>
              <a:rPr lang="en-US" sz="1800" dirty="0" smtClean="0"/>
              <a:t>– </a:t>
            </a:r>
            <a:r>
              <a:rPr lang="en-US" sz="1800" b="0" dirty="0" smtClean="0">
                <a:ea typeface="+mn-ea"/>
                <a:cs typeface="+mn-cs"/>
              </a:rPr>
              <a:t>In this mode, the result of any arithmetic data processing operation that involves an input </a:t>
            </a:r>
            <a:r>
              <a:rPr lang="en-US" sz="1800" b="0" dirty="0" err="1" smtClean="0">
                <a:ea typeface="+mn-ea"/>
                <a:cs typeface="+mn-cs"/>
              </a:rPr>
              <a:t>NaN</a:t>
            </a:r>
            <a:r>
              <a:rPr lang="en-US" sz="1800" b="0" dirty="0" smtClean="0">
                <a:ea typeface="+mn-ea"/>
                <a:cs typeface="+mn-cs"/>
              </a:rPr>
              <a:t>, or that generates a </a:t>
            </a:r>
            <a:r>
              <a:rPr lang="en-US" sz="1800" b="0" dirty="0" err="1" smtClean="0">
                <a:ea typeface="+mn-ea"/>
                <a:cs typeface="+mn-cs"/>
              </a:rPr>
              <a:t>NaN</a:t>
            </a:r>
            <a:r>
              <a:rPr lang="en-US" sz="1800" b="0" dirty="0" smtClean="0">
                <a:ea typeface="+mn-ea"/>
                <a:cs typeface="+mn-cs"/>
              </a:rPr>
              <a:t> result, returns the default </a:t>
            </a:r>
            <a:r>
              <a:rPr lang="en-US" sz="1800" b="0" dirty="0" err="1" smtClean="0">
                <a:ea typeface="+mn-ea"/>
                <a:cs typeface="+mn-cs"/>
              </a:rPr>
              <a:t>NaN</a:t>
            </a:r>
            <a:r>
              <a:rPr lang="en-US" sz="1800" b="0" dirty="0" smtClean="0">
                <a:ea typeface="+mn-ea"/>
                <a:cs typeface="+mn-cs"/>
              </a:rPr>
              <a:t>. ( </a:t>
            </a:r>
            <a:r>
              <a:rPr lang="en-US" sz="1800" dirty="0" smtClean="0">
                <a:sym typeface="Wingdings" pitchFamily="2" charset="2"/>
              </a:rPr>
              <a:t>0 / 0 = </a:t>
            </a:r>
            <a:r>
              <a:rPr lang="en-US" sz="1800" dirty="0" err="1" smtClean="0">
                <a:sym typeface="Wingdings" pitchFamily="2" charset="2"/>
              </a:rPr>
              <a:t>NaN</a:t>
            </a:r>
            <a:r>
              <a:rPr lang="en-US" sz="1800" dirty="0" smtClean="0">
                <a:sym typeface="Wingdings" pitchFamily="2" charset="2"/>
              </a:rPr>
              <a:t> )</a:t>
            </a:r>
            <a:endParaRPr lang="en-US" sz="1800" dirty="0"/>
          </a:p>
        </p:txBody>
      </p:sp>
      <p:sp>
        <p:nvSpPr>
          <p:cNvPr id="7" name="Leading Question"/>
          <p:cNvSpPr txBox="1"/>
          <p:nvPr/>
        </p:nvSpPr>
        <p:spPr>
          <a:xfrm>
            <a:off x="7588021" y="6562045"/>
            <a:ext cx="1232710"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FPU Registers...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533400" y="2286000"/>
            <a:ext cx="4724400" cy="19812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 name="Title 1"/>
          <p:cNvSpPr>
            <a:spLocks noGrp="1"/>
          </p:cNvSpPr>
          <p:nvPr>
            <p:ph type="title"/>
          </p:nvPr>
        </p:nvSpPr>
        <p:spPr/>
        <p:txBody>
          <a:bodyPr/>
          <a:lstStyle/>
          <a:p>
            <a:r>
              <a:rPr lang="en-US" dirty="0" smtClean="0">
                <a:solidFill>
                  <a:srgbClr val="FF0000"/>
                </a:solidFill>
              </a:rPr>
              <a:t>FPU Registers</a:t>
            </a:r>
            <a:endParaRPr lang="en-US" dirty="0">
              <a:solidFill>
                <a:srgbClr val="FF0000"/>
              </a:solidFill>
            </a:endParaRPr>
          </a:p>
        </p:txBody>
      </p:sp>
      <p:sp>
        <p:nvSpPr>
          <p:cNvPr id="3" name="Content Placeholder 2"/>
          <p:cNvSpPr>
            <a:spLocks noGrp="1"/>
          </p:cNvSpPr>
          <p:nvPr>
            <p:ph idx="1"/>
          </p:nvPr>
        </p:nvSpPr>
        <p:spPr>
          <a:xfrm>
            <a:off x="609600" y="2438400"/>
            <a:ext cx="4648200" cy="1828800"/>
          </a:xfrm>
        </p:spPr>
        <p:txBody>
          <a:bodyPr>
            <a:normAutofit/>
          </a:bodyPr>
          <a:lstStyle/>
          <a:p>
            <a:pPr>
              <a:buFont typeface="Wingdings"/>
              <a:buChar char=""/>
            </a:pPr>
            <a:r>
              <a:rPr lang="en-US" sz="2400" b="0" dirty="0" smtClean="0"/>
              <a:t>Sixteen 64-bit double-word </a:t>
            </a:r>
            <a:br>
              <a:rPr lang="en-US" sz="2400" b="0" dirty="0" smtClean="0"/>
            </a:br>
            <a:r>
              <a:rPr lang="en-US" sz="2400" b="0" dirty="0" smtClean="0"/>
              <a:t>registers, D0-D15</a:t>
            </a:r>
          </a:p>
          <a:p>
            <a:pPr>
              <a:buFont typeface="Wingdings"/>
              <a:buChar char=""/>
            </a:pPr>
            <a:r>
              <a:rPr lang="en-US" sz="2400" b="0" dirty="0" smtClean="0"/>
              <a:t>Thirty-two 32-bit single-word </a:t>
            </a:r>
            <a:br>
              <a:rPr lang="en-US" sz="2400" b="0" dirty="0" smtClean="0"/>
            </a:br>
            <a:r>
              <a:rPr lang="en-US" sz="2400" b="0" dirty="0" smtClean="0"/>
              <a:t>registers, S0-S31</a:t>
            </a:r>
            <a:endParaRPr lang="en-US" sz="2400" dirty="0" smtClean="0"/>
          </a:p>
          <a:p>
            <a:pPr>
              <a:buFont typeface="Wingdings"/>
              <a:buChar char=""/>
            </a:pPr>
            <a:endParaRPr lang="en-US" sz="2000" dirty="0" smtClean="0"/>
          </a:p>
          <a:p>
            <a:pPr>
              <a:buFont typeface="Wingdings"/>
              <a:buChar char=""/>
            </a:pPr>
            <a:endParaRPr lang="en-US" sz="2000" dirty="0" smtClean="0"/>
          </a:p>
          <a:p>
            <a:pPr algn="ctr">
              <a:buNone/>
            </a:pPr>
            <a:endParaRPr lang="en-US" sz="2000" dirty="0" smtClean="0"/>
          </a:p>
          <a:p>
            <a:pPr algn="ctr">
              <a:buNone/>
            </a:pPr>
            <a:endParaRPr lang="en-US" sz="2000" dirty="0" smtClean="0"/>
          </a:p>
        </p:txBody>
      </p:sp>
      <p:pic>
        <p:nvPicPr>
          <p:cNvPr id="4" name="Picture 3" descr="8-17-2012 10-53-33 AM.png"/>
          <p:cNvPicPr>
            <a:picLocks noChangeAspect="1"/>
          </p:cNvPicPr>
          <p:nvPr/>
        </p:nvPicPr>
        <p:blipFill>
          <a:blip r:embed="rId3" cstate="print"/>
          <a:stretch>
            <a:fillRect/>
          </a:stretch>
        </p:blipFill>
        <p:spPr>
          <a:xfrm>
            <a:off x="5867400" y="1600200"/>
            <a:ext cx="1981010" cy="3404860"/>
          </a:xfrm>
          <a:prstGeom prst="rect">
            <a:avLst/>
          </a:prstGeom>
        </p:spPr>
      </p:pic>
      <p:sp>
        <p:nvSpPr>
          <p:cNvPr id="7" name="Leading Question"/>
          <p:cNvSpPr txBox="1"/>
          <p:nvPr/>
        </p:nvSpPr>
        <p:spPr>
          <a:xfrm>
            <a:off x="8195560" y="6562045"/>
            <a:ext cx="625171"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Usage...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FPU Usage</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sz="2000" dirty="0" smtClean="0"/>
              <a:t>The FPU is disabled from reset. </a:t>
            </a:r>
            <a:r>
              <a:rPr lang="en-US" sz="2000" b="0" dirty="0" smtClean="0"/>
              <a:t>You must </a:t>
            </a:r>
            <a:r>
              <a:rPr lang="en-US" sz="2000" dirty="0" smtClean="0"/>
              <a:t>enable it* </a:t>
            </a:r>
            <a:r>
              <a:rPr lang="en-US" sz="2000" b="0" dirty="0" smtClean="0"/>
              <a:t>before you can use any floating-point instructions. The processor must be in privileged mode to read from and write to the Coprocessor Access Control (CPAC) register.</a:t>
            </a:r>
          </a:p>
          <a:p>
            <a:r>
              <a:rPr lang="en-US" sz="2000" dirty="0" smtClean="0"/>
              <a:t>Exceptions: </a:t>
            </a:r>
            <a:r>
              <a:rPr lang="en-US" sz="2000" b="0" dirty="0" smtClean="0"/>
              <a:t>The FPU sets the cumulative exception status flag in the FPSCR register as required for each instruction. The FPU does not support user-mode traps.</a:t>
            </a:r>
          </a:p>
          <a:p>
            <a:r>
              <a:rPr lang="en-US" sz="2000" b="0" dirty="0" smtClean="0"/>
              <a:t>The processor can reduce the exception latency by using </a:t>
            </a:r>
            <a:r>
              <a:rPr lang="en-US" sz="2000" dirty="0" smtClean="0"/>
              <a:t>lazy stacking*</a:t>
            </a:r>
            <a:r>
              <a:rPr lang="en-US" sz="2000" b="0" dirty="0" smtClean="0"/>
              <a:t>. This means that the processor reserves space on the stack for the FPU state, but does not save that state information to the stack. </a:t>
            </a:r>
            <a:endParaRPr lang="en-US" sz="2000" b="0" dirty="0"/>
          </a:p>
        </p:txBody>
      </p:sp>
      <p:pic>
        <p:nvPicPr>
          <p:cNvPr id="1026" name="Picture 2" descr="C:\Documents and Settings\a0192895\Local Settings\Temporary Internet Files\Content.IE5\2MCIX7ZP\MC900013622[1].wmf"/>
          <p:cNvPicPr>
            <a:picLocks noChangeAspect="1" noChangeArrowheads="1"/>
          </p:cNvPicPr>
          <p:nvPr/>
        </p:nvPicPr>
        <p:blipFill>
          <a:blip r:embed="rId3" cstate="print"/>
          <a:srcRect/>
          <a:stretch>
            <a:fillRect/>
          </a:stretch>
        </p:blipFill>
        <p:spPr bwMode="auto">
          <a:xfrm>
            <a:off x="4835404" y="4191000"/>
            <a:ext cx="2439337" cy="2065338"/>
          </a:xfrm>
          <a:prstGeom prst="rect">
            <a:avLst/>
          </a:prstGeom>
          <a:noFill/>
        </p:spPr>
      </p:pic>
      <p:sp>
        <p:nvSpPr>
          <p:cNvPr id="5" name="Leading Question"/>
          <p:cNvSpPr txBox="1"/>
          <p:nvPr/>
        </p:nvSpPr>
        <p:spPr>
          <a:xfrm>
            <a:off x="8149072" y="6562045"/>
            <a:ext cx="67165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CMSIS...</a:t>
            </a:r>
          </a:p>
        </p:txBody>
      </p:sp>
      <p:sp>
        <p:nvSpPr>
          <p:cNvPr id="6" name="TextBox 5"/>
          <p:cNvSpPr txBox="1"/>
          <p:nvPr/>
        </p:nvSpPr>
        <p:spPr>
          <a:xfrm>
            <a:off x="670935" y="6214646"/>
            <a:ext cx="4343304" cy="338554"/>
          </a:xfrm>
          <a:prstGeom prst="rect">
            <a:avLst/>
          </a:prstGeom>
          <a:noFill/>
        </p:spPr>
        <p:txBody>
          <a:bodyPr wrap="none" rtlCol="0" anchor="ctr" anchorCtr="0">
            <a:spAutoFit/>
          </a:bodyPr>
          <a:lstStyle/>
          <a:p>
            <a:r>
              <a:rPr lang="en-US" dirty="0" smtClean="0">
                <a:solidFill>
                  <a:schemeClr val="dk1"/>
                </a:solidFill>
                <a:effectLst/>
              </a:rPr>
              <a:t>* with a </a:t>
            </a:r>
            <a:r>
              <a:rPr lang="en-US" dirty="0" err="1" smtClean="0">
                <a:solidFill>
                  <a:schemeClr val="dk1"/>
                </a:solidFill>
                <a:effectLst/>
              </a:rPr>
              <a:t>TivaWare</a:t>
            </a:r>
            <a:r>
              <a:rPr lang="en-US" dirty="0" smtClean="0">
                <a:solidFill>
                  <a:schemeClr val="dk1"/>
                </a:solidFill>
                <a:effectLst/>
              </a:rPr>
              <a:t> API function call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smtClean="0">
                <a:solidFill>
                  <a:srgbClr val="FF0000"/>
                </a:solidFill>
              </a:rPr>
              <a:t>CMSIS</a:t>
            </a:r>
            <a:r>
              <a:rPr lang="en-US" sz="2800" baseline="30000" dirty="0" smtClean="0">
                <a:solidFill>
                  <a:srgbClr val="FF0000"/>
                </a:solidFill>
              </a:rPr>
              <a:t>*</a:t>
            </a:r>
            <a:r>
              <a:rPr lang="en-US" dirty="0" smtClean="0">
                <a:solidFill>
                  <a:srgbClr val="FF0000"/>
                </a:solidFill>
              </a:rPr>
              <a:t> DSP Library Performance</a:t>
            </a:r>
          </a:p>
        </p:txBody>
      </p:sp>
      <p:sp>
        <p:nvSpPr>
          <p:cNvPr id="22532" name="TextBox 5"/>
          <p:cNvSpPr txBox="1">
            <a:spLocks noChangeArrowheads="1"/>
          </p:cNvSpPr>
          <p:nvPr/>
        </p:nvSpPr>
        <p:spPr bwMode="auto">
          <a:xfrm>
            <a:off x="395288" y="6230938"/>
            <a:ext cx="8291512" cy="246062"/>
          </a:xfrm>
          <a:prstGeom prst="rect">
            <a:avLst/>
          </a:prstGeom>
          <a:noFill/>
          <a:ln w="9525">
            <a:noFill/>
            <a:miter lim="800000"/>
            <a:headEnd/>
            <a:tailEnd/>
          </a:ln>
        </p:spPr>
        <p:txBody>
          <a:bodyPr>
            <a:spAutoFit/>
          </a:bodyPr>
          <a:lstStyle/>
          <a:p>
            <a:r>
              <a:rPr lang="en-US" sz="1000" dirty="0"/>
              <a:t>Source: ARM CMSIS Partner Meeting Embedded World, </a:t>
            </a:r>
            <a:r>
              <a:rPr lang="en-US" sz="1000" dirty="0" err="1"/>
              <a:t>Reinhard</a:t>
            </a:r>
            <a:r>
              <a:rPr lang="en-US" sz="1000" dirty="0"/>
              <a:t> </a:t>
            </a:r>
            <a:r>
              <a:rPr lang="en-US" sz="1000" dirty="0" err="1"/>
              <a:t>Keil</a:t>
            </a:r>
            <a:endParaRPr lang="en-US" sz="1000" dirty="0"/>
          </a:p>
        </p:txBody>
      </p:sp>
      <p:sp>
        <p:nvSpPr>
          <p:cNvPr id="22533" name="Content Placeholder 2"/>
          <p:cNvSpPr>
            <a:spLocks noGrp="1"/>
          </p:cNvSpPr>
          <p:nvPr>
            <p:ph idx="1"/>
          </p:nvPr>
        </p:nvSpPr>
        <p:spPr>
          <a:xfrm>
            <a:off x="533400" y="990600"/>
            <a:ext cx="8007350" cy="1273175"/>
          </a:xfrm>
        </p:spPr>
        <p:txBody>
          <a:bodyPr>
            <a:normAutofit/>
          </a:bodyPr>
          <a:lstStyle/>
          <a:p>
            <a:pPr marL="342900" lvl="1" indent="-342900"/>
            <a:r>
              <a:rPr lang="en-US" sz="1800" dirty="0" smtClean="0"/>
              <a:t>DSP Library Benchmark: Cortex M3 vs. Cortex M4 (</a:t>
            </a:r>
            <a:r>
              <a:rPr lang="en-US" sz="1800" i="1" dirty="0" smtClean="0"/>
              <a:t>SIMD + FPU</a:t>
            </a:r>
            <a:r>
              <a:rPr lang="en-US" sz="1800" dirty="0" smtClean="0"/>
              <a:t>)</a:t>
            </a:r>
          </a:p>
          <a:p>
            <a:pPr lvl="1"/>
            <a:r>
              <a:rPr lang="en-US" sz="1600" dirty="0" smtClean="0">
                <a:solidFill>
                  <a:schemeClr val="tx2"/>
                </a:solidFill>
              </a:rPr>
              <a:t>Fixed-point 	    ~ </a:t>
            </a:r>
            <a:r>
              <a:rPr lang="en-US" sz="1600" b="1" u="sng" dirty="0" smtClean="0">
                <a:solidFill>
                  <a:schemeClr val="tx2"/>
                </a:solidFill>
              </a:rPr>
              <a:t>2x faster</a:t>
            </a:r>
          </a:p>
          <a:p>
            <a:pPr lvl="1"/>
            <a:r>
              <a:rPr lang="en-US" sz="1600" dirty="0" smtClean="0">
                <a:solidFill>
                  <a:schemeClr val="tx2"/>
                </a:solidFill>
              </a:rPr>
              <a:t>Floating-point	    ~ </a:t>
            </a:r>
            <a:r>
              <a:rPr lang="en-US" sz="1600" b="1" u="sng" dirty="0" smtClean="0">
                <a:solidFill>
                  <a:schemeClr val="tx2"/>
                </a:solidFill>
              </a:rPr>
              <a:t>10x faster</a:t>
            </a:r>
          </a:p>
        </p:txBody>
      </p:sp>
      <p:sp>
        <p:nvSpPr>
          <p:cNvPr id="11" name="Rectangle 10"/>
          <p:cNvSpPr/>
          <p:nvPr/>
        </p:nvSpPr>
        <p:spPr>
          <a:xfrm>
            <a:off x="385116" y="609600"/>
            <a:ext cx="7615884" cy="264688"/>
          </a:xfrm>
          <a:prstGeom prst="rect">
            <a:avLst/>
          </a:prstGeom>
        </p:spPr>
        <p:txBody>
          <a:bodyPr wrap="square">
            <a:spAutoFit/>
          </a:bodyPr>
          <a:lstStyle/>
          <a:p>
            <a:r>
              <a:rPr lang="en-US" sz="1400" dirty="0" smtClean="0"/>
              <a:t>* - ARM® Cortex™ Microcontroller Software Interface Standard</a:t>
            </a:r>
            <a:endParaRPr lang="en-US" sz="1400" dirty="0"/>
          </a:p>
        </p:txBody>
      </p:sp>
      <p:sp>
        <p:nvSpPr>
          <p:cNvPr id="12" name="Leading Question"/>
          <p:cNvSpPr txBox="1"/>
          <p:nvPr/>
        </p:nvSpPr>
        <p:spPr>
          <a:xfrm>
            <a:off x="8402347" y="6562045"/>
            <a:ext cx="41838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Lab...</a:t>
            </a:r>
          </a:p>
        </p:txBody>
      </p:sp>
      <p:pic>
        <p:nvPicPr>
          <p:cNvPr id="1026" name="Picture 2"/>
          <p:cNvPicPr>
            <a:picLocks noChangeAspect="1" noChangeArrowheads="1"/>
          </p:cNvPicPr>
          <p:nvPr/>
        </p:nvPicPr>
        <p:blipFill>
          <a:blip r:embed="rId3" cstate="print"/>
          <a:srcRect/>
          <a:stretch>
            <a:fillRect/>
          </a:stretch>
        </p:blipFill>
        <p:spPr bwMode="auto">
          <a:xfrm>
            <a:off x="5247699" y="1371600"/>
            <a:ext cx="3362901" cy="1147763"/>
          </a:xfrm>
          <a:prstGeom prst="rect">
            <a:avLst/>
          </a:prstGeom>
          <a:noFill/>
          <a:ln w="9525">
            <a:noFill/>
            <a:miter lim="800000"/>
            <a:headEnd/>
            <a:tailEnd/>
          </a:ln>
        </p:spPr>
      </p:pic>
      <p:grpSp>
        <p:nvGrpSpPr>
          <p:cNvPr id="13" name="Group 10"/>
          <p:cNvGrpSpPr>
            <a:grpSpLocks/>
          </p:cNvGrpSpPr>
          <p:nvPr/>
        </p:nvGrpSpPr>
        <p:grpSpPr bwMode="auto">
          <a:xfrm>
            <a:off x="457200" y="2752726"/>
            <a:ext cx="8235950" cy="3411537"/>
            <a:chOff x="457200" y="2236622"/>
            <a:chExt cx="8235950" cy="3412496"/>
          </a:xfrm>
        </p:grpSpPr>
        <p:pic>
          <p:nvPicPr>
            <p:cNvPr id="14" name="Picture 2"/>
            <p:cNvPicPr>
              <a:picLocks noChangeAspect="1" noChangeArrowheads="1"/>
            </p:cNvPicPr>
            <p:nvPr/>
          </p:nvPicPr>
          <p:blipFill>
            <a:blip r:embed="rId4" cstate="print"/>
            <a:srcRect/>
            <a:stretch>
              <a:fillRect/>
            </a:stretch>
          </p:blipFill>
          <p:spPr bwMode="auto">
            <a:xfrm>
              <a:off x="457200" y="2384425"/>
              <a:ext cx="8235950" cy="3194050"/>
            </a:xfrm>
            <a:prstGeom prst="rect">
              <a:avLst/>
            </a:prstGeom>
            <a:noFill/>
            <a:ln w="9525">
              <a:noFill/>
              <a:miter lim="800000"/>
              <a:headEnd/>
              <a:tailEnd/>
            </a:ln>
          </p:spPr>
        </p:pic>
        <p:sp>
          <p:nvSpPr>
            <p:cNvPr id="15" name="Rectangle 14"/>
            <p:cNvSpPr/>
            <p:nvPr/>
          </p:nvSpPr>
          <p:spPr>
            <a:xfrm>
              <a:off x="490538" y="2384301"/>
              <a:ext cx="8162925" cy="3264817"/>
            </a:xfrm>
            <a:prstGeom prst="rect">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ectangle 15"/>
            <p:cNvSpPr/>
            <p:nvPr/>
          </p:nvSpPr>
          <p:spPr>
            <a:xfrm>
              <a:off x="487363" y="2236622"/>
              <a:ext cx="8162925" cy="146091"/>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762000" y="4510556"/>
            <a:ext cx="3483428" cy="13716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0482" name="Rectangle 2"/>
          <p:cNvSpPr>
            <a:spLocks noGrp="1" noChangeArrowheads="1"/>
          </p:cNvSpPr>
          <p:nvPr>
            <p:ph type="title"/>
          </p:nvPr>
        </p:nvSpPr>
        <p:spPr/>
        <p:txBody>
          <a:bodyPr>
            <a:normAutofit/>
          </a:bodyPr>
          <a:lstStyle/>
          <a:p>
            <a:r>
              <a:rPr lang="en-US" dirty="0" smtClean="0">
                <a:solidFill>
                  <a:srgbClr val="FF0000"/>
                </a:solidFill>
              </a:rPr>
              <a:t>Lab 9: FPU</a:t>
            </a:r>
          </a:p>
        </p:txBody>
      </p:sp>
      <p:sp>
        <p:nvSpPr>
          <p:cNvPr id="20484" name="Text Box 4"/>
          <p:cNvSpPr txBox="1">
            <a:spLocks noChangeArrowheads="1"/>
          </p:cNvSpPr>
          <p:nvPr/>
        </p:nvSpPr>
        <p:spPr bwMode="auto">
          <a:xfrm>
            <a:off x="685800" y="4611672"/>
            <a:ext cx="3505200" cy="1098762"/>
          </a:xfrm>
          <a:prstGeom prst="rect">
            <a:avLst/>
          </a:prstGeom>
          <a:noFill/>
          <a:ln w="12700" algn="ctr">
            <a:noFill/>
            <a:miter lim="800000"/>
            <a:headEnd/>
            <a:tailEnd/>
          </a:ln>
        </p:spPr>
        <p:txBody>
          <a:bodyPr wrap="square" anchorCtr="1">
            <a:spAutoFit/>
          </a:bodyPr>
          <a:lstStyle/>
          <a:p>
            <a:pPr marL="342900" indent="-342900" algn="l">
              <a:buClr>
                <a:schemeClr val="tx2"/>
              </a:buClr>
              <a:buSzPct val="75000"/>
              <a:buFont typeface="Wingdings" pitchFamily="2" charset="2"/>
              <a:buChar char="u"/>
              <a:defRPr/>
            </a:pPr>
            <a:r>
              <a:rPr lang="en-US" b="0" dirty="0" smtClean="0"/>
              <a:t>Experiment with the FPU</a:t>
            </a:r>
          </a:p>
          <a:p>
            <a:pPr marL="342900" indent="-342900" algn="l">
              <a:buClr>
                <a:schemeClr val="tx2"/>
              </a:buClr>
              <a:buSzPct val="75000"/>
              <a:buFont typeface="Wingdings" pitchFamily="2" charset="2"/>
              <a:buChar char="u"/>
              <a:defRPr/>
            </a:pPr>
            <a:r>
              <a:rPr lang="en-US" b="0" dirty="0" smtClean="0"/>
              <a:t>Profile floating-point code</a:t>
            </a:r>
          </a:p>
          <a:p>
            <a:pPr marL="342900" indent="-342900" algn="l">
              <a:buClr>
                <a:schemeClr val="tx2"/>
              </a:buClr>
              <a:buSzPct val="75000"/>
              <a:buFont typeface="Wingdings" pitchFamily="2" charset="2"/>
              <a:buChar char="u"/>
              <a:defRPr/>
            </a:pPr>
            <a:endParaRPr lang="en-US" sz="1800" b="0" dirty="0"/>
          </a:p>
        </p:txBody>
      </p:sp>
      <p:sp>
        <p:nvSpPr>
          <p:cNvPr id="62" name="Leading Question"/>
          <p:cNvSpPr txBox="1"/>
          <p:nvPr/>
        </p:nvSpPr>
        <p:spPr>
          <a:xfrm>
            <a:off x="8057702" y="6562045"/>
            <a:ext cx="76302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Agenda ...</a:t>
            </a:r>
          </a:p>
        </p:txBody>
      </p:sp>
      <p:cxnSp>
        <p:nvCxnSpPr>
          <p:cNvPr id="15" name="Straight Connector 14"/>
          <p:cNvCxnSpPr/>
          <p:nvPr/>
        </p:nvCxnSpPr>
        <p:spPr bwMode="auto">
          <a:xfrm flipH="1">
            <a:off x="3276600" y="2362200"/>
            <a:ext cx="1184367" cy="8709"/>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16" name="Straight Connector 15"/>
          <p:cNvCxnSpPr/>
          <p:nvPr/>
        </p:nvCxnSpPr>
        <p:spPr bwMode="auto">
          <a:xfrm>
            <a:off x="4448933" y="1676400"/>
            <a:ext cx="0" cy="685800"/>
          </a:xfrm>
          <a:prstGeom prst="line">
            <a:avLst/>
          </a:prstGeom>
          <a:solidFill>
            <a:schemeClr val="accent1"/>
          </a:solidFill>
          <a:ln w="25400" cap="flat" cmpd="sng" algn="ctr">
            <a:solidFill>
              <a:schemeClr val="tx1"/>
            </a:solidFill>
            <a:prstDash val="solid"/>
            <a:round/>
            <a:headEnd type="none" w="sm" len="sm"/>
            <a:tailEnd type="none" w="sm" len="sm"/>
          </a:ln>
          <a:effectLst/>
        </p:spPr>
      </p:cxnSp>
      <p:sp>
        <p:nvSpPr>
          <p:cNvPr id="20" name="TextBox 19"/>
          <p:cNvSpPr txBox="1"/>
          <p:nvPr/>
        </p:nvSpPr>
        <p:spPr>
          <a:xfrm>
            <a:off x="3581400" y="1371600"/>
            <a:ext cx="3294493" cy="338554"/>
          </a:xfrm>
          <a:prstGeom prst="rect">
            <a:avLst/>
          </a:prstGeom>
          <a:noFill/>
        </p:spPr>
        <p:txBody>
          <a:bodyPr wrap="none" rtlCol="0" anchor="ctr" anchorCtr="1">
            <a:spAutoFit/>
          </a:bodyPr>
          <a:lstStyle/>
          <a:p>
            <a:r>
              <a:rPr lang="en-US" sz="2000" b="0" dirty="0" smtClean="0">
                <a:solidFill>
                  <a:schemeClr val="dk1"/>
                </a:solidFill>
                <a:effectLst/>
              </a:rPr>
              <a:t>USB Emulation Connection</a:t>
            </a:r>
          </a:p>
        </p:txBody>
      </p:sp>
      <p:cxnSp>
        <p:nvCxnSpPr>
          <p:cNvPr id="22" name="Straight Arrow Connector 21"/>
          <p:cNvCxnSpPr/>
          <p:nvPr/>
        </p:nvCxnSpPr>
        <p:spPr bwMode="auto">
          <a:xfrm flipH="1">
            <a:off x="6169819" y="1676400"/>
            <a:ext cx="5697" cy="304800"/>
          </a:xfrm>
          <a:prstGeom prst="straightConnector1">
            <a:avLst/>
          </a:prstGeom>
          <a:solidFill>
            <a:schemeClr val="accent1"/>
          </a:solidFill>
          <a:ln w="25400" cap="flat" cmpd="sng" algn="ctr">
            <a:solidFill>
              <a:schemeClr val="tx1"/>
            </a:solidFill>
            <a:prstDash val="solid"/>
            <a:round/>
            <a:headEnd type="none" w="sm" len="sm"/>
            <a:tailEnd type="triangle" w="lg" len="med"/>
          </a:ln>
          <a:effectLst/>
        </p:spPr>
      </p:cxnSp>
      <p:cxnSp>
        <p:nvCxnSpPr>
          <p:cNvPr id="23" name="Straight Connector 22"/>
          <p:cNvCxnSpPr/>
          <p:nvPr/>
        </p:nvCxnSpPr>
        <p:spPr bwMode="auto">
          <a:xfrm>
            <a:off x="4436267" y="1676400"/>
            <a:ext cx="1752600" cy="0"/>
          </a:xfrm>
          <a:prstGeom prst="line">
            <a:avLst/>
          </a:prstGeom>
          <a:solidFill>
            <a:schemeClr val="accent1"/>
          </a:solidFill>
          <a:ln w="25400" cap="flat" cmpd="sng" algn="ctr">
            <a:solidFill>
              <a:schemeClr val="tx1"/>
            </a:solidFill>
            <a:prstDash val="solid"/>
            <a:round/>
            <a:headEnd type="none" w="sm" len="sm"/>
            <a:tailEnd type="none" w="sm" len="sm"/>
          </a:ln>
          <a:effectLst/>
        </p:spPr>
      </p:cxnSp>
      <p:pic>
        <p:nvPicPr>
          <p:cNvPr id="18" name="Picture 10" descr="http://us.toshiba.com/images/showcase/products/satellite-a505-s6033-laptop.png"/>
          <p:cNvPicPr>
            <a:picLocks noChangeAspect="1" noChangeArrowheads="1"/>
          </p:cNvPicPr>
          <p:nvPr/>
        </p:nvPicPr>
        <p:blipFill>
          <a:blip r:embed="rId3" cstate="print"/>
          <a:srcRect/>
          <a:stretch>
            <a:fillRect/>
          </a:stretch>
        </p:blipFill>
        <p:spPr bwMode="auto">
          <a:xfrm>
            <a:off x="838200" y="1752600"/>
            <a:ext cx="3117464" cy="2153301"/>
          </a:xfrm>
          <a:prstGeom prst="rect">
            <a:avLst/>
          </a:prstGeom>
          <a:noFill/>
        </p:spPr>
      </p:pic>
      <p:pic>
        <p:nvPicPr>
          <p:cNvPr id="19"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5969" y="1815811"/>
            <a:ext cx="3886200" cy="4737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256373" y="658025"/>
            <a:ext cx="8024501" cy="5494947"/>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21507" name="Rectangle 2"/>
          <p:cNvSpPr>
            <a:spLocks noGrp="1" noChangeArrowheads="1"/>
          </p:cNvSpPr>
          <p:nvPr>
            <p:ph type="title"/>
          </p:nvPr>
        </p:nvSpPr>
        <p:spPr>
          <a:xfrm>
            <a:off x="231775" y="7727"/>
            <a:ext cx="8458200" cy="814387"/>
          </a:xfrm>
        </p:spPr>
        <p:txBody>
          <a:bodyPr>
            <a:normAutofit/>
          </a:bodyPr>
          <a:lstStyle/>
          <a:p>
            <a:r>
              <a:rPr lang="en-US" dirty="0">
                <a:solidFill>
                  <a:srgbClr val="FF0000"/>
                </a:solidFill>
              </a:rPr>
              <a:t>TM4C123GH6PM Peripherals</a:t>
            </a:r>
            <a:endParaRPr lang="en-US" dirty="0" smtClean="0">
              <a:solidFill>
                <a:srgbClr val="FF0000"/>
              </a:solidFill>
            </a:endParaRPr>
          </a:p>
        </p:txBody>
      </p:sp>
      <p:sp>
        <p:nvSpPr>
          <p:cNvPr id="21508" name="Rectangle 3"/>
          <p:cNvSpPr>
            <a:spLocks noGrp="1" noChangeArrowheads="1"/>
          </p:cNvSpPr>
          <p:nvPr>
            <p:ph idx="1"/>
          </p:nvPr>
        </p:nvSpPr>
        <p:spPr>
          <a:xfrm>
            <a:off x="457200" y="609600"/>
            <a:ext cx="8229600" cy="5562600"/>
          </a:xfrm>
        </p:spPr>
        <p:txBody>
          <a:bodyPr>
            <a:normAutofit/>
          </a:bodyPr>
          <a:lstStyle/>
          <a:p>
            <a:pPr lvl="1">
              <a:lnSpc>
                <a:spcPct val="90000"/>
              </a:lnSpc>
              <a:buNone/>
            </a:pPr>
            <a:endParaRPr lang="en-US" sz="1400" b="0" dirty="0" smtClean="0"/>
          </a:p>
          <a:p>
            <a:pPr>
              <a:buNone/>
            </a:pPr>
            <a:r>
              <a:rPr lang="en-US" sz="1800" dirty="0" smtClean="0"/>
              <a:t>Memory Protection Unit (MPU)</a:t>
            </a:r>
          </a:p>
          <a:p>
            <a:pPr lvl="1"/>
            <a:r>
              <a:rPr lang="en-US" sz="1400" b="0" dirty="0" smtClean="0"/>
              <a:t>Generates a Memory Management Fault on incorrect access to region</a:t>
            </a:r>
          </a:p>
          <a:p>
            <a:pPr eaLnBrk="1" hangingPunct="1">
              <a:buNone/>
            </a:pPr>
            <a:r>
              <a:rPr lang="en-US" sz="1800" b="1" dirty="0" smtClean="0"/>
              <a:t>Timers</a:t>
            </a:r>
          </a:p>
          <a:p>
            <a:pPr lvl="1"/>
            <a:r>
              <a:rPr lang="en-US" sz="1400" b="0" dirty="0" smtClean="0"/>
              <a:t>2 Watchdog timers with separate clocks</a:t>
            </a:r>
          </a:p>
          <a:p>
            <a:pPr lvl="1"/>
            <a:r>
              <a:rPr lang="en-US" sz="1400" b="0" dirty="0" err="1" smtClean="0"/>
              <a:t>SysTick</a:t>
            </a:r>
            <a:r>
              <a:rPr lang="en-US" sz="1400" b="0" dirty="0" smtClean="0"/>
              <a:t> timer. 24-bit high speed RTOS and other timer</a:t>
            </a:r>
          </a:p>
          <a:p>
            <a:pPr lvl="1"/>
            <a:r>
              <a:rPr lang="en-US" sz="1400" b="0" dirty="0" smtClean="0"/>
              <a:t>Six 32-bit and Six 64-bit general purpose timers</a:t>
            </a:r>
          </a:p>
          <a:p>
            <a:pPr lvl="1"/>
            <a:r>
              <a:rPr lang="en-US" sz="1400" b="0" dirty="0" smtClean="0"/>
              <a:t>PWM and CCP modes</a:t>
            </a:r>
          </a:p>
          <a:p>
            <a:pPr lvl="1"/>
            <a:r>
              <a:rPr lang="en-US" sz="1400" b="0" dirty="0" smtClean="0"/>
              <a:t>Daisy chaining </a:t>
            </a:r>
          </a:p>
          <a:p>
            <a:pPr lvl="1"/>
            <a:r>
              <a:rPr lang="en-US" sz="1400" b="0" dirty="0" smtClean="0"/>
              <a:t>User enabled stalling on CPU Halt flag from debugger for all timers</a:t>
            </a:r>
          </a:p>
          <a:p>
            <a:pPr>
              <a:buNone/>
            </a:pPr>
            <a:r>
              <a:rPr lang="en-US" sz="1800" dirty="0" smtClean="0"/>
              <a:t>32 channel µDMA</a:t>
            </a:r>
          </a:p>
          <a:p>
            <a:pPr lvl="1"/>
            <a:r>
              <a:rPr lang="en-US" sz="1400" b="0" dirty="0" smtClean="0"/>
              <a:t>Basic, Ping-pong and scatter-gather modes</a:t>
            </a:r>
          </a:p>
          <a:p>
            <a:pPr lvl="1"/>
            <a:r>
              <a:rPr lang="en-US" sz="1400" b="0" dirty="0" smtClean="0"/>
              <a:t>Two priority levels</a:t>
            </a:r>
          </a:p>
          <a:p>
            <a:pPr lvl="1"/>
            <a:r>
              <a:rPr lang="en-US" sz="1400" b="0" dirty="0" smtClean="0"/>
              <a:t>8,16 and 32-bit data sizes</a:t>
            </a:r>
          </a:p>
          <a:p>
            <a:pPr lvl="1"/>
            <a:r>
              <a:rPr lang="en-US" sz="1400" b="0" dirty="0" smtClean="0"/>
              <a:t>Interrupt enabled</a:t>
            </a:r>
          </a:p>
          <a:p>
            <a:pPr lvl="1"/>
            <a:endParaRPr lang="en-US" sz="1400" dirty="0" smtClean="0"/>
          </a:p>
          <a:p>
            <a:pPr marL="0" indent="0">
              <a:buNone/>
            </a:pPr>
            <a:endParaRPr lang="en-US" sz="1400" dirty="0" smtClean="0"/>
          </a:p>
          <a:p>
            <a:pPr>
              <a:lnSpc>
                <a:spcPct val="90000"/>
              </a:lnSpc>
            </a:pPr>
            <a:endParaRPr lang="en-US" sz="1800" b="1" dirty="0" smtClean="0"/>
          </a:p>
          <a:p>
            <a:pPr lvl="1">
              <a:lnSpc>
                <a:spcPct val="90000"/>
              </a:lnSpc>
            </a:pPr>
            <a:endParaRPr lang="en-US" sz="1400" dirty="0" smtClean="0"/>
          </a:p>
          <a:p>
            <a:pPr>
              <a:buNone/>
            </a:pPr>
            <a:endParaRPr lang="en-US" sz="1800" dirty="0" smtClean="0"/>
          </a:p>
          <a:p>
            <a:endParaRPr lang="en-US" sz="1800" dirty="0" smtClean="0"/>
          </a:p>
          <a:p>
            <a:pPr lvl="1"/>
            <a:endParaRPr lang="en-US" sz="1400" dirty="0" smtClean="0"/>
          </a:p>
        </p:txBody>
      </p:sp>
      <p:sp>
        <p:nvSpPr>
          <p:cNvPr id="8" name="Leading Question"/>
          <p:cNvSpPr txBox="1"/>
          <p:nvPr/>
        </p:nvSpPr>
        <p:spPr>
          <a:xfrm>
            <a:off x="8299755" y="6562045"/>
            <a:ext cx="520976"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More...</a:t>
            </a:r>
          </a:p>
        </p:txBody>
      </p:sp>
      <p:pic>
        <p:nvPicPr>
          <p:cNvPr id="7" name="Picture 4" descr="C:\Users\a0192895\Documents\Workshop Tiva LaunchPad\PICS\Transparent C-Seri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6141" y="2286000"/>
            <a:ext cx="2134590" cy="20073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Agenda</a:t>
            </a:r>
            <a:endParaRPr lang="en-US" dirty="0">
              <a:solidFill>
                <a:srgbClr val="FF0000"/>
              </a:solidFill>
            </a:endParaRPr>
          </a:p>
        </p:txBody>
      </p:sp>
      <p:sp>
        <p:nvSpPr>
          <p:cNvPr id="8" name="Leading Question"/>
          <p:cNvSpPr txBox="1"/>
          <p:nvPr/>
        </p:nvSpPr>
        <p:spPr>
          <a:xfrm>
            <a:off x="7254597" y="6562045"/>
            <a:ext cx="1566134"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LaunchPad Boards</a:t>
            </a:r>
            <a:r>
              <a:rPr lang="en-US" sz="1600" b="0" dirty="0" smtClean="0">
                <a:solidFill>
                  <a:srgbClr val="000000"/>
                </a:solidFill>
                <a:effectLst/>
                <a:latin typeface="Arial Narrow"/>
              </a:rPr>
              <a:t>...</a:t>
            </a:r>
          </a:p>
        </p:txBody>
      </p:sp>
      <p:sp>
        <p:nvSpPr>
          <p:cNvPr id="7" name="Rounded Rectangle 6"/>
          <p:cNvSpPr/>
          <p:nvPr/>
        </p:nvSpPr>
        <p:spPr bwMode="auto">
          <a:xfrm>
            <a:off x="1905000" y="4033224"/>
            <a:ext cx="3200400" cy="310176"/>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9" name="Text Box 4"/>
          <p:cNvSpPr txBox="1">
            <a:spLocks noChangeArrowheads="1"/>
          </p:cNvSpPr>
          <p:nvPr/>
        </p:nvSpPr>
        <p:spPr bwMode="auto">
          <a:xfrm>
            <a:off x="152400" y="1060132"/>
            <a:ext cx="6705600" cy="5416868"/>
          </a:xfrm>
          <a:prstGeom prst="rect">
            <a:avLst/>
          </a:prstGeom>
          <a:noFill/>
          <a:ln w="25400" algn="ctr">
            <a:noFill/>
            <a:miter lim="800000"/>
            <a:headEnd/>
            <a:tailEnd/>
          </a:ln>
        </p:spPr>
        <p:txBody>
          <a:bodyPr wrap="square">
            <a:spAutoFit/>
          </a:bodyPr>
          <a:lstStyle/>
          <a:p>
            <a:pPr>
              <a:lnSpc>
                <a:spcPct val="60000"/>
              </a:lnSpc>
            </a:pPr>
            <a:r>
              <a:rPr lang="en-US" b="0" dirty="0">
                <a:solidFill>
                  <a:srgbClr val="000000"/>
                </a:solidFill>
              </a:rPr>
              <a:t>Introduction to </a:t>
            </a:r>
            <a:r>
              <a:rPr lang="en-US" b="0" dirty="0" smtClean="0">
                <a:solidFill>
                  <a:srgbClr val="000000"/>
                </a:solidFill>
              </a:rPr>
              <a:t>ARM</a:t>
            </a:r>
            <a:r>
              <a:rPr lang="en-US" b="0" baseline="30000" dirty="0" smtClean="0">
                <a:solidFill>
                  <a:srgbClr val="000000"/>
                </a:solidFill>
              </a:rPr>
              <a:t>®</a:t>
            </a:r>
            <a:r>
              <a:rPr lang="en-US" b="0" dirty="0" smtClean="0">
                <a:solidFill>
                  <a:srgbClr val="000000"/>
                </a:solidFill>
              </a:rPr>
              <a:t> Cortex™-M4F </a:t>
            </a:r>
            <a:r>
              <a:rPr lang="en-US" b="0" dirty="0">
                <a:solidFill>
                  <a:srgbClr val="000000"/>
                </a:solidFill>
              </a:rPr>
              <a:t>and Peripherals</a:t>
            </a:r>
          </a:p>
          <a:p>
            <a:pPr>
              <a:lnSpc>
                <a:spcPct val="60000"/>
              </a:lnSpc>
            </a:pPr>
            <a:r>
              <a:rPr lang="en-US" b="0" dirty="0">
                <a:solidFill>
                  <a:srgbClr val="000000"/>
                </a:solidFill>
              </a:rPr>
              <a:t>Code Composer Studio</a:t>
            </a:r>
          </a:p>
          <a:p>
            <a:pPr>
              <a:lnSpc>
                <a:spcPct val="60000"/>
              </a:lnSpc>
            </a:pPr>
            <a:r>
              <a:rPr lang="en-US" b="0" dirty="0">
                <a:solidFill>
                  <a:srgbClr val="000000"/>
                </a:solidFill>
              </a:rPr>
              <a:t>Introduction to </a:t>
            </a:r>
            <a:r>
              <a:rPr lang="en-US" b="0" dirty="0" smtClean="0">
                <a:solidFill>
                  <a:srgbClr val="000000"/>
                </a:solidFill>
              </a:rPr>
              <a:t>TivaWare™, Initialization </a:t>
            </a:r>
            <a:r>
              <a:rPr lang="en-US" b="0" dirty="0">
                <a:solidFill>
                  <a:srgbClr val="000000"/>
                </a:solidFill>
              </a:rPr>
              <a:t>and GPIO</a:t>
            </a:r>
          </a:p>
          <a:p>
            <a:pPr>
              <a:lnSpc>
                <a:spcPct val="60000"/>
              </a:lnSpc>
            </a:pPr>
            <a:r>
              <a:rPr lang="en-US" b="0" dirty="0" smtClean="0">
                <a:solidFill>
                  <a:srgbClr val="000000"/>
                </a:solidFill>
              </a:rPr>
              <a:t>Interrupts and the Timers</a:t>
            </a:r>
            <a:endParaRPr lang="en-US" b="0" dirty="0">
              <a:solidFill>
                <a:srgbClr val="000000"/>
              </a:solidFill>
            </a:endParaRPr>
          </a:p>
          <a:p>
            <a:pPr>
              <a:lnSpc>
                <a:spcPct val="60000"/>
              </a:lnSpc>
            </a:pPr>
            <a:r>
              <a:rPr lang="en-US" b="0" dirty="0" smtClean="0">
                <a:solidFill>
                  <a:srgbClr val="000000"/>
                </a:solidFill>
              </a:rPr>
              <a:t>ADC12</a:t>
            </a:r>
            <a:endParaRPr lang="en-US" b="0" dirty="0">
              <a:solidFill>
                <a:srgbClr val="000000"/>
              </a:solidFill>
            </a:endParaRPr>
          </a:p>
          <a:p>
            <a:pPr>
              <a:lnSpc>
                <a:spcPct val="60000"/>
              </a:lnSpc>
            </a:pPr>
            <a:r>
              <a:rPr lang="en-US" b="0" dirty="0" smtClean="0">
                <a:solidFill>
                  <a:srgbClr val="000000"/>
                </a:solidFill>
              </a:rPr>
              <a:t>Hibernation Module</a:t>
            </a:r>
          </a:p>
          <a:p>
            <a:pPr>
              <a:lnSpc>
                <a:spcPct val="60000"/>
              </a:lnSpc>
            </a:pPr>
            <a:r>
              <a:rPr lang="en-US" b="0" dirty="0" smtClean="0">
                <a:solidFill>
                  <a:srgbClr val="000000"/>
                </a:solidFill>
              </a:rPr>
              <a:t>USB</a:t>
            </a:r>
          </a:p>
          <a:p>
            <a:pPr>
              <a:lnSpc>
                <a:spcPct val="60000"/>
              </a:lnSpc>
            </a:pPr>
            <a:r>
              <a:rPr lang="en-US" b="0" dirty="0" smtClean="0">
                <a:solidFill>
                  <a:srgbClr val="000000"/>
                </a:solidFill>
              </a:rPr>
              <a:t>Memory and Security</a:t>
            </a:r>
          </a:p>
          <a:p>
            <a:pPr>
              <a:lnSpc>
                <a:spcPct val="60000"/>
              </a:lnSpc>
            </a:pPr>
            <a:r>
              <a:rPr lang="en-US" b="0" dirty="0" smtClean="0">
                <a:solidFill>
                  <a:srgbClr val="000000"/>
                </a:solidFill>
              </a:rPr>
              <a:t>Floating-Point</a:t>
            </a:r>
          </a:p>
          <a:p>
            <a:pPr>
              <a:lnSpc>
                <a:spcPct val="60000"/>
              </a:lnSpc>
            </a:pPr>
            <a:r>
              <a:rPr lang="en-US" dirty="0" err="1" smtClean="0">
                <a:solidFill>
                  <a:srgbClr val="000000"/>
                </a:solidFill>
              </a:rPr>
              <a:t>BoosterPacks</a:t>
            </a:r>
            <a:r>
              <a:rPr lang="en-US" dirty="0" smtClean="0">
                <a:solidFill>
                  <a:srgbClr val="000000"/>
                </a:solidFill>
              </a:rPr>
              <a:t> and </a:t>
            </a:r>
            <a:r>
              <a:rPr lang="en-US" dirty="0" err="1" smtClean="0">
                <a:solidFill>
                  <a:srgbClr val="000000"/>
                </a:solidFill>
              </a:rPr>
              <a:t>grLib</a:t>
            </a:r>
            <a:endParaRPr lang="en-US" dirty="0" smtClean="0">
              <a:solidFill>
                <a:srgbClr val="000000"/>
              </a:solidFill>
            </a:endParaRPr>
          </a:p>
          <a:p>
            <a:pPr>
              <a:lnSpc>
                <a:spcPct val="60000"/>
              </a:lnSpc>
            </a:pPr>
            <a:r>
              <a:rPr lang="en-US" b="0" dirty="0" smtClean="0">
                <a:solidFill>
                  <a:srgbClr val="000000"/>
                </a:solidFill>
              </a:rPr>
              <a:t>Synchronous Serial Interface</a:t>
            </a:r>
          </a:p>
          <a:p>
            <a:pPr>
              <a:lnSpc>
                <a:spcPct val="60000"/>
              </a:lnSpc>
            </a:pPr>
            <a:r>
              <a:rPr lang="en-US" b="0" dirty="0" smtClean="0">
                <a:solidFill>
                  <a:srgbClr val="000000"/>
                </a:solidFill>
              </a:rPr>
              <a:t>UART</a:t>
            </a:r>
          </a:p>
          <a:p>
            <a:pPr>
              <a:lnSpc>
                <a:spcPct val="60000"/>
              </a:lnSpc>
            </a:pPr>
            <a:r>
              <a:rPr lang="en-US" b="0" dirty="0" smtClean="0">
                <a:solidFill>
                  <a:srgbClr val="000000"/>
                </a:solidFill>
              </a:rPr>
              <a:t>µDMA</a:t>
            </a:r>
          </a:p>
          <a:p>
            <a:pPr>
              <a:lnSpc>
                <a:spcPct val="60000"/>
              </a:lnSpc>
            </a:pPr>
            <a:r>
              <a:rPr lang="en-US" b="0" dirty="0" smtClean="0">
                <a:solidFill>
                  <a:srgbClr val="000000"/>
                </a:solidFill>
              </a:rPr>
              <a:t>Sensor Hub</a:t>
            </a:r>
          </a:p>
          <a:p>
            <a:pPr>
              <a:lnSpc>
                <a:spcPct val="60000"/>
              </a:lnSpc>
            </a:pPr>
            <a:r>
              <a:rPr lang="en-US" b="0" dirty="0" smtClean="0">
                <a:solidFill>
                  <a:srgbClr val="000000"/>
                </a:solidFill>
              </a:rPr>
              <a:t>PWM</a:t>
            </a:r>
            <a:endParaRPr lang="en-US" b="0" dirty="0">
              <a:solidFill>
                <a:srgbClr val="000000"/>
              </a:solidFill>
            </a:endParaRPr>
          </a:p>
          <a:p>
            <a:endParaRPr lang="en-US" dirty="0" smtClean="0">
              <a:solidFill>
                <a:srgbClr val="000000"/>
              </a:solidFill>
            </a:endParaRPr>
          </a:p>
        </p:txBody>
      </p:sp>
      <p:pic>
        <p:nvPicPr>
          <p:cNvPr id="10"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28800"/>
            <a:ext cx="3355291" cy="40901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TI LaunchPad Boards</a:t>
            </a:r>
            <a:endParaRPr lang="en-US" dirty="0">
              <a:solidFill>
                <a:srgbClr val="FF0000"/>
              </a:solidFill>
            </a:endParaRPr>
          </a:p>
        </p:txBody>
      </p:sp>
      <p:pic>
        <p:nvPicPr>
          <p:cNvPr id="4" name="Picture 3" descr="LP.jpg"/>
          <p:cNvPicPr>
            <a:picLocks noChangeAspect="1"/>
          </p:cNvPicPr>
          <p:nvPr/>
        </p:nvPicPr>
        <p:blipFill>
          <a:blip r:embed="rId3" cstate="print"/>
          <a:stretch>
            <a:fillRect/>
          </a:stretch>
        </p:blipFill>
        <p:spPr>
          <a:xfrm>
            <a:off x="533400" y="1600200"/>
            <a:ext cx="2184908" cy="2895600"/>
          </a:xfrm>
          <a:prstGeom prst="rect">
            <a:avLst/>
          </a:prstGeom>
        </p:spPr>
      </p:pic>
      <p:sp>
        <p:nvSpPr>
          <p:cNvPr id="8" name="TextBox 7"/>
          <p:cNvSpPr txBox="1"/>
          <p:nvPr/>
        </p:nvSpPr>
        <p:spPr>
          <a:xfrm>
            <a:off x="914400" y="4695111"/>
            <a:ext cx="1295400" cy="584775"/>
          </a:xfrm>
          <a:prstGeom prst="rect">
            <a:avLst/>
          </a:prstGeom>
          <a:noFill/>
        </p:spPr>
        <p:txBody>
          <a:bodyPr wrap="square" rtlCol="0" anchor="t" anchorCtr="0">
            <a:spAutoFit/>
          </a:bodyPr>
          <a:lstStyle/>
          <a:p>
            <a:r>
              <a:rPr lang="en-US" dirty="0" smtClean="0">
                <a:solidFill>
                  <a:schemeClr val="dk1"/>
                </a:solidFill>
                <a:effectLst/>
              </a:rPr>
              <a:t>MSP430</a:t>
            </a:r>
            <a:br>
              <a:rPr lang="en-US" dirty="0" smtClean="0">
                <a:solidFill>
                  <a:schemeClr val="dk1"/>
                </a:solidFill>
                <a:effectLst/>
              </a:rPr>
            </a:br>
            <a:r>
              <a:rPr lang="en-US" dirty="0" smtClean="0">
                <a:solidFill>
                  <a:schemeClr val="dk1"/>
                </a:solidFill>
                <a:effectLst/>
              </a:rPr>
              <a:t>$</a:t>
            </a:r>
            <a:r>
              <a:rPr lang="en-US" dirty="0" smtClean="0">
                <a:solidFill>
                  <a:schemeClr val="dk1"/>
                </a:solidFill>
              </a:rPr>
              <a:t>9.99</a:t>
            </a:r>
            <a:r>
              <a:rPr lang="en-US" dirty="0" smtClean="0">
                <a:solidFill>
                  <a:schemeClr val="dk1"/>
                </a:solidFill>
                <a:effectLst/>
              </a:rPr>
              <a:t>US</a:t>
            </a:r>
          </a:p>
        </p:txBody>
      </p:sp>
      <p:sp>
        <p:nvSpPr>
          <p:cNvPr id="10" name="TextBox 9"/>
          <p:cNvSpPr txBox="1"/>
          <p:nvPr/>
        </p:nvSpPr>
        <p:spPr>
          <a:xfrm>
            <a:off x="6400800" y="4695111"/>
            <a:ext cx="2057400" cy="584775"/>
          </a:xfrm>
          <a:prstGeom prst="rect">
            <a:avLst/>
          </a:prstGeom>
          <a:noFill/>
        </p:spPr>
        <p:txBody>
          <a:bodyPr wrap="square" rtlCol="0" anchor="t" anchorCtr="0">
            <a:spAutoFit/>
          </a:bodyPr>
          <a:lstStyle/>
          <a:p>
            <a:r>
              <a:rPr lang="en-US" dirty="0" smtClean="0">
                <a:solidFill>
                  <a:schemeClr val="dk1"/>
                </a:solidFill>
                <a:effectLst/>
              </a:rPr>
              <a:t>C2000 Piccolo</a:t>
            </a:r>
            <a:br>
              <a:rPr lang="en-US" dirty="0" smtClean="0">
                <a:solidFill>
                  <a:schemeClr val="dk1"/>
                </a:solidFill>
                <a:effectLst/>
              </a:rPr>
            </a:br>
            <a:r>
              <a:rPr lang="en-US" dirty="0" smtClean="0">
                <a:solidFill>
                  <a:schemeClr val="dk1"/>
                </a:solidFill>
                <a:effectLst/>
              </a:rPr>
              <a:t>$17.00US</a:t>
            </a:r>
          </a:p>
        </p:txBody>
      </p:sp>
      <p:pic>
        <p:nvPicPr>
          <p:cNvPr id="12" name="Picture 11" descr="IMG_1895.jpg"/>
          <p:cNvPicPr>
            <a:picLocks noChangeAspect="1"/>
          </p:cNvPicPr>
          <p:nvPr/>
        </p:nvPicPr>
        <p:blipFill>
          <a:blip r:embed="rId4" cstate="print"/>
          <a:stretch>
            <a:fillRect/>
          </a:stretch>
        </p:blipFill>
        <p:spPr>
          <a:xfrm>
            <a:off x="6324600" y="1676400"/>
            <a:ext cx="2133600" cy="2824874"/>
          </a:xfrm>
          <a:prstGeom prst="rect">
            <a:avLst/>
          </a:prstGeom>
        </p:spPr>
      </p:pic>
      <p:sp>
        <p:nvSpPr>
          <p:cNvPr id="11" name="Leading Question"/>
          <p:cNvSpPr txBox="1"/>
          <p:nvPr/>
        </p:nvSpPr>
        <p:spPr>
          <a:xfrm>
            <a:off x="6821786" y="6562045"/>
            <a:ext cx="1998945"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BoosterPack Connectors...</a:t>
            </a:r>
          </a:p>
        </p:txBody>
      </p:sp>
      <p:sp>
        <p:nvSpPr>
          <p:cNvPr id="9" name="TextBox 8"/>
          <p:cNvSpPr txBox="1"/>
          <p:nvPr/>
        </p:nvSpPr>
        <p:spPr>
          <a:xfrm>
            <a:off x="3352800" y="4695111"/>
            <a:ext cx="2133600" cy="584775"/>
          </a:xfrm>
          <a:prstGeom prst="rect">
            <a:avLst/>
          </a:prstGeom>
          <a:noFill/>
        </p:spPr>
        <p:txBody>
          <a:bodyPr wrap="square" rtlCol="0" anchor="t" anchorCtr="0">
            <a:spAutoFit/>
          </a:bodyPr>
          <a:lstStyle/>
          <a:p>
            <a:r>
              <a:rPr lang="en-US" dirty="0" smtClean="0">
                <a:solidFill>
                  <a:schemeClr val="dk1"/>
                </a:solidFill>
                <a:effectLst/>
              </a:rPr>
              <a:t>Tiva C Series</a:t>
            </a:r>
            <a:br>
              <a:rPr lang="en-US" dirty="0" smtClean="0">
                <a:solidFill>
                  <a:schemeClr val="dk1"/>
                </a:solidFill>
                <a:effectLst/>
              </a:rPr>
            </a:br>
            <a:r>
              <a:rPr lang="en-US" dirty="0" smtClean="0">
                <a:solidFill>
                  <a:schemeClr val="dk1"/>
                </a:solidFill>
                <a:effectLst/>
              </a:rPr>
              <a:t>$</a:t>
            </a:r>
            <a:r>
              <a:rPr lang="en-US" dirty="0" smtClean="0">
                <a:solidFill>
                  <a:schemeClr val="dk1"/>
                </a:solidFill>
              </a:rPr>
              <a:t>12.99</a:t>
            </a:r>
            <a:r>
              <a:rPr lang="en-US" dirty="0" smtClean="0">
                <a:solidFill>
                  <a:schemeClr val="dk1"/>
                </a:solidFill>
                <a:effectLst/>
              </a:rPr>
              <a:t>US</a:t>
            </a:r>
          </a:p>
        </p:txBody>
      </p:sp>
      <p:pic>
        <p:nvPicPr>
          <p:cNvPr id="15" name="Picture 6" descr="C:\Users\a0192895\Documents\Workshop Tiva LaunchPad\PICS\Transparent TITivaLaunchpad2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1479435"/>
            <a:ext cx="2667000" cy="3251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BoosterPack Connectors</a:t>
            </a:r>
            <a:endParaRPr lang="en-US" dirty="0">
              <a:solidFill>
                <a:srgbClr val="FF0000"/>
              </a:solidFill>
            </a:endParaRPr>
          </a:p>
        </p:txBody>
      </p:sp>
      <p:sp>
        <p:nvSpPr>
          <p:cNvPr id="3" name="Content Placeholder 2"/>
          <p:cNvSpPr>
            <a:spLocks noGrp="1"/>
          </p:cNvSpPr>
          <p:nvPr>
            <p:ph idx="1"/>
          </p:nvPr>
        </p:nvSpPr>
        <p:spPr>
          <a:xfrm>
            <a:off x="381000" y="1219200"/>
            <a:ext cx="8229600" cy="4419600"/>
          </a:xfrm>
        </p:spPr>
        <p:txBody>
          <a:bodyPr>
            <a:normAutofit fontScale="92500" lnSpcReduction="10000"/>
          </a:bodyPr>
          <a:lstStyle/>
          <a:p>
            <a:r>
              <a:rPr lang="en-US" sz="2400" dirty="0" smtClean="0"/>
              <a:t>Original Format (MSP430)</a:t>
            </a:r>
          </a:p>
          <a:p>
            <a:pPr lvl="1">
              <a:buFont typeface="Arial" pitchFamily="34" charset="0"/>
              <a:buChar char="•"/>
            </a:pPr>
            <a:r>
              <a:rPr lang="en-US" sz="2000" b="0" dirty="0" smtClean="0"/>
              <a:t>VCC and Ground</a:t>
            </a:r>
          </a:p>
          <a:p>
            <a:pPr lvl="1">
              <a:buFont typeface="Arial" pitchFamily="34" charset="0"/>
              <a:buChar char="•"/>
            </a:pPr>
            <a:r>
              <a:rPr lang="en-US" sz="2000" b="0" dirty="0" smtClean="0"/>
              <a:t>14 GPIO</a:t>
            </a:r>
          </a:p>
          <a:p>
            <a:pPr lvl="1">
              <a:buFont typeface="Arial" pitchFamily="34" charset="0"/>
              <a:buChar char="•"/>
            </a:pPr>
            <a:r>
              <a:rPr lang="en-US" sz="2000" b="0" dirty="0" smtClean="0"/>
              <a:t>Emulator Reset and Test</a:t>
            </a:r>
          </a:p>
          <a:p>
            <a:pPr lvl="1">
              <a:buFont typeface="Arial" pitchFamily="34" charset="0"/>
              <a:buChar char="•"/>
            </a:pPr>
            <a:r>
              <a:rPr lang="en-US" sz="2000" b="0" dirty="0" smtClean="0"/>
              <a:t>Crystal inputs or 2 more GPIO</a:t>
            </a:r>
          </a:p>
          <a:p>
            <a:pPr lvl="1"/>
            <a:endParaRPr lang="en-US" sz="2000" dirty="0" smtClean="0"/>
          </a:p>
          <a:p>
            <a:endParaRPr lang="en-US" sz="2400" dirty="0" smtClean="0"/>
          </a:p>
          <a:p>
            <a:endParaRPr lang="en-US" sz="2400" dirty="0" smtClean="0"/>
          </a:p>
          <a:p>
            <a:r>
              <a:rPr lang="en-US" sz="2400" dirty="0" smtClean="0"/>
              <a:t> XL Format (</a:t>
            </a:r>
            <a:r>
              <a:rPr lang="en-US" sz="2400" dirty="0" err="1" smtClean="0"/>
              <a:t>Tiva</a:t>
            </a:r>
            <a:r>
              <a:rPr lang="en-US" sz="2400" dirty="0" smtClean="0"/>
              <a:t> C Series/C2000) is a </a:t>
            </a:r>
            <a:br>
              <a:rPr lang="en-US" sz="2400" dirty="0" smtClean="0"/>
            </a:br>
            <a:r>
              <a:rPr lang="en-US" sz="2400" dirty="0" smtClean="0"/>
              <a:t>superset of the original, adding</a:t>
            </a:r>
            <a:br>
              <a:rPr lang="en-US" sz="2400" dirty="0" smtClean="0"/>
            </a:br>
            <a:r>
              <a:rPr lang="en-US" sz="2400" dirty="0" smtClean="0"/>
              <a:t>two rows of pins with:</a:t>
            </a:r>
            <a:endParaRPr lang="en-US" sz="2400" dirty="0"/>
          </a:p>
          <a:p>
            <a:pPr lvl="1">
              <a:buFont typeface="Arial" pitchFamily="34" charset="0"/>
              <a:buChar char="•"/>
            </a:pPr>
            <a:r>
              <a:rPr lang="en-US" sz="2000" b="0" dirty="0" smtClean="0"/>
              <a:t>USB V</a:t>
            </a:r>
            <a:r>
              <a:rPr lang="en-US" sz="2000" b="0" baseline="-25000" dirty="0" smtClean="0"/>
              <a:t>BUS</a:t>
            </a:r>
            <a:r>
              <a:rPr lang="en-US" sz="2000" b="0" dirty="0" smtClean="0"/>
              <a:t> and Ground</a:t>
            </a:r>
          </a:p>
          <a:p>
            <a:pPr lvl="1">
              <a:buFont typeface="Arial" pitchFamily="34" charset="0"/>
              <a:buChar char="•"/>
            </a:pPr>
            <a:r>
              <a:rPr lang="en-US" sz="2000" b="0" dirty="0" smtClean="0"/>
              <a:t>18 additional GPIO</a:t>
            </a:r>
          </a:p>
          <a:p>
            <a:pPr lvl="1">
              <a:buFont typeface="Arial" pitchFamily="34" charset="0"/>
              <a:buChar char="•"/>
            </a:pPr>
            <a:endParaRPr lang="en-US" sz="2000" b="0" dirty="0" smtClean="0"/>
          </a:p>
          <a:p>
            <a:pPr lvl="1">
              <a:buFont typeface="Arial" pitchFamily="34" charset="0"/>
              <a:buChar char="•"/>
            </a:pPr>
            <a:endParaRPr lang="en-US" sz="2000" b="0" dirty="0" smtClean="0"/>
          </a:p>
        </p:txBody>
      </p:sp>
      <p:pic>
        <p:nvPicPr>
          <p:cNvPr id="4" name="Picture 3" descr="LP.jpg"/>
          <p:cNvPicPr>
            <a:picLocks noChangeAspect="1"/>
          </p:cNvPicPr>
          <p:nvPr/>
        </p:nvPicPr>
        <p:blipFill>
          <a:blip r:embed="rId3" cstate="print"/>
          <a:stretch>
            <a:fillRect/>
          </a:stretch>
        </p:blipFill>
        <p:spPr>
          <a:xfrm>
            <a:off x="6140390" y="762000"/>
            <a:ext cx="2127410" cy="2819400"/>
          </a:xfrm>
          <a:prstGeom prst="rect">
            <a:avLst/>
          </a:prstGeom>
        </p:spPr>
      </p:pic>
      <p:sp>
        <p:nvSpPr>
          <p:cNvPr id="6" name="Leading Question"/>
          <p:cNvSpPr txBox="1"/>
          <p:nvPr/>
        </p:nvSpPr>
        <p:spPr>
          <a:xfrm>
            <a:off x="6938484" y="6562045"/>
            <a:ext cx="188224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Available Boosterpacks...</a:t>
            </a:r>
          </a:p>
        </p:txBody>
      </p:sp>
      <p:pic>
        <p:nvPicPr>
          <p:cNvPr id="8" name="Picture 6" descr="C:\Users\a0192895\Documents\Workshop Tiva LaunchPad\PICS\Transparent TITivaLaunchpad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2548" y="3499248"/>
            <a:ext cx="2455652" cy="29935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Some of the Available </a:t>
            </a:r>
            <a:r>
              <a:rPr lang="en-US" dirty="0" err="1" smtClean="0">
                <a:solidFill>
                  <a:srgbClr val="FF0000"/>
                </a:solidFill>
              </a:rPr>
              <a:t>BoosterPacks</a:t>
            </a:r>
            <a:endParaRPr lang="en-US" dirty="0">
              <a:solidFill>
                <a:srgbClr val="FF0000"/>
              </a:solidFill>
            </a:endParaRPr>
          </a:p>
        </p:txBody>
      </p:sp>
      <p:pic>
        <p:nvPicPr>
          <p:cNvPr id="4" name="Picture 3" descr="med_430boost-tmp006_430boost-tmp006_top_view.jpg"/>
          <p:cNvPicPr>
            <a:picLocks noChangeAspect="1"/>
          </p:cNvPicPr>
          <p:nvPr/>
        </p:nvPicPr>
        <p:blipFill>
          <a:blip r:embed="rId3" cstate="print"/>
          <a:stretch>
            <a:fillRect/>
          </a:stretch>
        </p:blipFill>
        <p:spPr>
          <a:xfrm>
            <a:off x="6854399" y="914400"/>
            <a:ext cx="1574800" cy="1473200"/>
          </a:xfrm>
          <a:prstGeom prst="rect">
            <a:avLst/>
          </a:prstGeom>
        </p:spPr>
      </p:pic>
      <p:sp>
        <p:nvSpPr>
          <p:cNvPr id="5" name="TextBox 4"/>
          <p:cNvSpPr txBox="1"/>
          <p:nvPr/>
        </p:nvSpPr>
        <p:spPr>
          <a:xfrm>
            <a:off x="6473399" y="2438400"/>
            <a:ext cx="2286000" cy="830997"/>
          </a:xfrm>
          <a:prstGeom prst="rect">
            <a:avLst/>
          </a:prstGeom>
          <a:noFill/>
        </p:spPr>
        <p:txBody>
          <a:bodyPr wrap="square" rtlCol="0" anchor="ctr" anchorCtr="0">
            <a:spAutoFit/>
          </a:bodyPr>
          <a:lstStyle/>
          <a:p>
            <a:r>
              <a:rPr lang="en-US" dirty="0" smtClean="0">
                <a:effectLst/>
                <a:hlinkClick r:id="rId4"/>
              </a:rPr>
              <a:t>TMP006 IR</a:t>
            </a:r>
            <a:br>
              <a:rPr lang="en-US" dirty="0" smtClean="0">
                <a:effectLst/>
                <a:hlinkClick r:id="rId4"/>
              </a:rPr>
            </a:br>
            <a:r>
              <a:rPr lang="en-US" dirty="0" smtClean="0">
                <a:effectLst/>
                <a:hlinkClick r:id="rId4"/>
              </a:rPr>
              <a:t>Temperature</a:t>
            </a:r>
            <a:br>
              <a:rPr lang="en-US" dirty="0" smtClean="0">
                <a:effectLst/>
                <a:hlinkClick r:id="rId4"/>
              </a:rPr>
            </a:br>
            <a:r>
              <a:rPr lang="en-US" dirty="0" smtClean="0">
                <a:effectLst/>
                <a:hlinkClick r:id="rId4"/>
              </a:rPr>
              <a:t>Sensor</a:t>
            </a:r>
            <a:endParaRPr lang="en-US" dirty="0" smtClean="0">
              <a:effectLst/>
            </a:endParaRPr>
          </a:p>
        </p:txBody>
      </p:sp>
      <p:pic>
        <p:nvPicPr>
          <p:cNvPr id="6" name="Picture 5" descr="1884_c5000_boosterpack_jpg-550x0.jpg"/>
          <p:cNvPicPr>
            <a:picLocks noChangeAspect="1"/>
          </p:cNvPicPr>
          <p:nvPr/>
        </p:nvPicPr>
        <p:blipFill>
          <a:blip r:embed="rId5" cstate="print"/>
          <a:stretch>
            <a:fillRect/>
          </a:stretch>
        </p:blipFill>
        <p:spPr>
          <a:xfrm>
            <a:off x="6934200" y="3429000"/>
            <a:ext cx="1714500" cy="1447800"/>
          </a:xfrm>
          <a:prstGeom prst="rect">
            <a:avLst/>
          </a:prstGeom>
        </p:spPr>
      </p:pic>
      <p:sp>
        <p:nvSpPr>
          <p:cNvPr id="7" name="TextBox 6"/>
          <p:cNvSpPr txBox="1"/>
          <p:nvPr/>
        </p:nvSpPr>
        <p:spPr>
          <a:xfrm>
            <a:off x="6553200" y="4953000"/>
            <a:ext cx="2289601" cy="584775"/>
          </a:xfrm>
          <a:prstGeom prst="rect">
            <a:avLst/>
          </a:prstGeom>
          <a:noFill/>
        </p:spPr>
        <p:txBody>
          <a:bodyPr wrap="none" rtlCol="0" anchor="ctr" anchorCtr="0">
            <a:spAutoFit/>
          </a:bodyPr>
          <a:lstStyle/>
          <a:p>
            <a:r>
              <a:rPr lang="en-US" dirty="0" smtClean="0">
                <a:solidFill>
                  <a:schemeClr val="dk1"/>
                </a:solidFill>
                <a:effectLst/>
                <a:hlinkClick r:id="rId6"/>
              </a:rPr>
              <a:t>C5000 Audio</a:t>
            </a:r>
            <a:br>
              <a:rPr lang="en-US" dirty="0" smtClean="0">
                <a:solidFill>
                  <a:schemeClr val="dk1"/>
                </a:solidFill>
                <a:effectLst/>
                <a:hlinkClick r:id="rId6"/>
              </a:rPr>
            </a:br>
            <a:r>
              <a:rPr lang="en-US" dirty="0" smtClean="0">
                <a:solidFill>
                  <a:schemeClr val="dk1"/>
                </a:solidFill>
                <a:effectLst/>
                <a:hlinkClick r:id="rId6"/>
              </a:rPr>
              <a:t>Capacitive Touch</a:t>
            </a:r>
            <a:endParaRPr lang="en-US" dirty="0" smtClean="0">
              <a:solidFill>
                <a:schemeClr val="dk1"/>
              </a:solidFill>
              <a:effectLst/>
            </a:endParaRPr>
          </a:p>
        </p:txBody>
      </p:sp>
      <p:pic>
        <p:nvPicPr>
          <p:cNvPr id="8" name="Picture 7" descr="2678_MSP430-LED8x8-BOOSTERPACK-1_jpg-200x0.jpg"/>
          <p:cNvPicPr>
            <a:picLocks noChangeAspect="1"/>
          </p:cNvPicPr>
          <p:nvPr/>
        </p:nvPicPr>
        <p:blipFill>
          <a:blip r:embed="rId7" cstate="print"/>
          <a:stretch>
            <a:fillRect/>
          </a:stretch>
        </p:blipFill>
        <p:spPr>
          <a:xfrm>
            <a:off x="4700525" y="838200"/>
            <a:ext cx="1468073" cy="1600200"/>
          </a:xfrm>
          <a:prstGeom prst="rect">
            <a:avLst/>
          </a:prstGeom>
        </p:spPr>
      </p:pic>
      <p:sp>
        <p:nvSpPr>
          <p:cNvPr id="9" name="TextBox 8"/>
          <p:cNvSpPr txBox="1"/>
          <p:nvPr/>
        </p:nvSpPr>
        <p:spPr>
          <a:xfrm>
            <a:off x="4415999" y="2590800"/>
            <a:ext cx="2021708" cy="584775"/>
          </a:xfrm>
          <a:prstGeom prst="rect">
            <a:avLst/>
          </a:prstGeom>
          <a:noFill/>
        </p:spPr>
        <p:txBody>
          <a:bodyPr wrap="none" rtlCol="0" anchor="ctr" anchorCtr="0">
            <a:spAutoFit/>
          </a:bodyPr>
          <a:lstStyle/>
          <a:p>
            <a:r>
              <a:rPr lang="en-US" dirty="0" err="1" smtClean="0">
                <a:effectLst/>
                <a:hlinkClick r:id="rId8"/>
              </a:rPr>
              <a:t>Olimex</a:t>
            </a:r>
            <a:r>
              <a:rPr lang="en-US" dirty="0" smtClean="0">
                <a:effectLst/>
                <a:hlinkClick r:id="rId8"/>
              </a:rPr>
              <a:t/>
            </a:r>
            <a:br>
              <a:rPr lang="en-US" dirty="0" smtClean="0">
                <a:effectLst/>
                <a:hlinkClick r:id="rId8"/>
              </a:rPr>
            </a:br>
            <a:r>
              <a:rPr lang="en-US" dirty="0" smtClean="0">
                <a:effectLst/>
                <a:hlinkClick r:id="rId8"/>
              </a:rPr>
              <a:t>8x8 LED Matrix</a:t>
            </a:r>
            <a:endParaRPr lang="en-US" dirty="0" smtClean="0">
              <a:effectLst/>
            </a:endParaRPr>
          </a:p>
        </p:txBody>
      </p:sp>
      <p:pic>
        <p:nvPicPr>
          <p:cNvPr id="2050" name="Picture 2"/>
          <p:cNvPicPr>
            <a:picLocks noChangeAspect="1" noChangeArrowheads="1"/>
          </p:cNvPicPr>
          <p:nvPr/>
        </p:nvPicPr>
        <p:blipFill>
          <a:blip r:embed="rId9" cstate="print"/>
          <a:srcRect/>
          <a:stretch>
            <a:fillRect/>
          </a:stretch>
        </p:blipFill>
        <p:spPr bwMode="auto">
          <a:xfrm>
            <a:off x="4648200" y="3429000"/>
            <a:ext cx="1688436" cy="1181100"/>
          </a:xfrm>
          <a:prstGeom prst="rect">
            <a:avLst/>
          </a:prstGeom>
          <a:noFill/>
          <a:ln w="9525">
            <a:noFill/>
            <a:miter lim="800000"/>
            <a:headEnd/>
            <a:tailEnd/>
          </a:ln>
        </p:spPr>
      </p:pic>
      <p:sp>
        <p:nvSpPr>
          <p:cNvPr id="11" name="TextBox 10"/>
          <p:cNvSpPr txBox="1"/>
          <p:nvPr/>
        </p:nvSpPr>
        <p:spPr>
          <a:xfrm>
            <a:off x="4572000" y="4648200"/>
            <a:ext cx="1824537" cy="584775"/>
          </a:xfrm>
          <a:prstGeom prst="rect">
            <a:avLst/>
          </a:prstGeom>
          <a:noFill/>
        </p:spPr>
        <p:txBody>
          <a:bodyPr wrap="none" rtlCol="0" anchor="ctr" anchorCtr="0">
            <a:spAutoFit/>
          </a:bodyPr>
          <a:lstStyle/>
          <a:p>
            <a:r>
              <a:rPr lang="en-US" dirty="0" smtClean="0">
                <a:solidFill>
                  <a:schemeClr val="dk1"/>
                </a:solidFill>
                <a:effectLst/>
                <a:hlinkClick r:id="rId10"/>
              </a:rPr>
              <a:t>Sub-1GHz RF</a:t>
            </a:r>
            <a:br>
              <a:rPr lang="en-US" dirty="0" smtClean="0">
                <a:solidFill>
                  <a:schemeClr val="dk1"/>
                </a:solidFill>
                <a:effectLst/>
                <a:hlinkClick r:id="rId10"/>
              </a:rPr>
            </a:br>
            <a:r>
              <a:rPr lang="en-US" dirty="0" smtClean="0">
                <a:solidFill>
                  <a:schemeClr val="dk1"/>
                </a:solidFill>
                <a:effectLst/>
                <a:hlinkClick r:id="rId10"/>
              </a:rPr>
              <a:t>Wireless</a:t>
            </a:r>
            <a:endParaRPr lang="en-US" dirty="0" smtClean="0">
              <a:solidFill>
                <a:schemeClr val="dk1"/>
              </a:solidFill>
              <a:effectLst/>
            </a:endParaRPr>
          </a:p>
        </p:txBody>
      </p:sp>
      <p:sp>
        <p:nvSpPr>
          <p:cNvPr id="12" name="TextBox 11"/>
          <p:cNvSpPr txBox="1"/>
          <p:nvPr/>
        </p:nvSpPr>
        <p:spPr>
          <a:xfrm>
            <a:off x="6781800" y="5791200"/>
            <a:ext cx="1725151" cy="584775"/>
          </a:xfrm>
          <a:prstGeom prst="rect">
            <a:avLst/>
          </a:prstGeom>
          <a:noFill/>
        </p:spPr>
        <p:txBody>
          <a:bodyPr wrap="none" rtlCol="0" anchor="ctr" anchorCtr="0">
            <a:spAutoFit/>
          </a:bodyPr>
          <a:lstStyle/>
          <a:p>
            <a:r>
              <a:rPr lang="en-US" dirty="0" smtClean="0">
                <a:solidFill>
                  <a:schemeClr val="dk1"/>
                </a:solidFill>
                <a:effectLst/>
                <a:hlinkClick r:id="rId11"/>
              </a:rPr>
              <a:t>TPL0501 SPI</a:t>
            </a:r>
            <a:br>
              <a:rPr lang="en-US" dirty="0" smtClean="0">
                <a:solidFill>
                  <a:schemeClr val="dk1"/>
                </a:solidFill>
                <a:effectLst/>
                <a:hlinkClick r:id="rId11"/>
              </a:rPr>
            </a:br>
            <a:r>
              <a:rPr lang="en-US" dirty="0" smtClean="0">
                <a:solidFill>
                  <a:schemeClr val="dk1"/>
                </a:solidFill>
                <a:effectLst/>
                <a:hlinkClick r:id="rId11"/>
              </a:rPr>
              <a:t>Digital Pot.</a:t>
            </a:r>
            <a:endParaRPr lang="en-US" dirty="0" smtClean="0">
              <a:solidFill>
                <a:schemeClr val="dk1"/>
              </a:solidFill>
              <a:effectLst/>
            </a:endParaRPr>
          </a:p>
        </p:txBody>
      </p:sp>
      <p:sp>
        <p:nvSpPr>
          <p:cNvPr id="13" name="TextBox 12"/>
          <p:cNvSpPr txBox="1"/>
          <p:nvPr/>
        </p:nvSpPr>
        <p:spPr>
          <a:xfrm>
            <a:off x="4572000" y="5791200"/>
            <a:ext cx="1725152" cy="584775"/>
          </a:xfrm>
          <a:prstGeom prst="rect">
            <a:avLst/>
          </a:prstGeom>
          <a:noFill/>
        </p:spPr>
        <p:txBody>
          <a:bodyPr wrap="none" rtlCol="0" anchor="ctr" anchorCtr="0">
            <a:spAutoFit/>
          </a:bodyPr>
          <a:lstStyle/>
          <a:p>
            <a:r>
              <a:rPr lang="en-US" dirty="0" smtClean="0">
                <a:solidFill>
                  <a:schemeClr val="dk1"/>
                </a:solidFill>
                <a:effectLst/>
                <a:hlinkClick r:id="rId12"/>
              </a:rPr>
              <a:t>TPL0401 SPI</a:t>
            </a:r>
            <a:br>
              <a:rPr lang="en-US" dirty="0" smtClean="0">
                <a:solidFill>
                  <a:schemeClr val="dk1"/>
                </a:solidFill>
                <a:effectLst/>
                <a:hlinkClick r:id="rId12"/>
              </a:rPr>
            </a:br>
            <a:r>
              <a:rPr lang="en-US" dirty="0" smtClean="0">
                <a:solidFill>
                  <a:schemeClr val="dk1"/>
                </a:solidFill>
                <a:effectLst/>
                <a:hlinkClick r:id="rId12"/>
              </a:rPr>
              <a:t>Digital Pot.</a:t>
            </a:r>
            <a:endParaRPr lang="en-US" dirty="0" smtClean="0">
              <a:solidFill>
                <a:schemeClr val="dk1"/>
              </a:solidFill>
              <a:effectLst/>
            </a:endParaRPr>
          </a:p>
        </p:txBody>
      </p:sp>
      <p:pic>
        <p:nvPicPr>
          <p:cNvPr id="14" name="Picture 13" descr="5722_GoldenIC_png-550x0.png"/>
          <p:cNvPicPr>
            <a:picLocks noChangeAspect="1"/>
          </p:cNvPicPr>
          <p:nvPr/>
        </p:nvPicPr>
        <p:blipFill>
          <a:blip r:embed="rId13" cstate="print"/>
          <a:stretch>
            <a:fillRect/>
          </a:stretch>
        </p:blipFill>
        <p:spPr>
          <a:xfrm>
            <a:off x="2286000" y="1066800"/>
            <a:ext cx="1938338" cy="1069963"/>
          </a:xfrm>
          <a:prstGeom prst="rect">
            <a:avLst/>
          </a:prstGeom>
        </p:spPr>
      </p:pic>
      <p:sp>
        <p:nvSpPr>
          <p:cNvPr id="15" name="TextBox 14"/>
          <p:cNvSpPr txBox="1"/>
          <p:nvPr/>
        </p:nvSpPr>
        <p:spPr>
          <a:xfrm>
            <a:off x="2362200" y="2286000"/>
            <a:ext cx="1835759" cy="584775"/>
          </a:xfrm>
          <a:prstGeom prst="rect">
            <a:avLst/>
          </a:prstGeom>
          <a:noFill/>
        </p:spPr>
        <p:txBody>
          <a:bodyPr wrap="none" rtlCol="0" anchor="ctr" anchorCtr="0">
            <a:spAutoFit/>
          </a:bodyPr>
          <a:lstStyle/>
          <a:p>
            <a:r>
              <a:rPr lang="en-US" dirty="0" smtClean="0">
                <a:effectLst/>
                <a:hlinkClick r:id="rId14"/>
              </a:rPr>
              <a:t>RF Module w/</a:t>
            </a:r>
            <a:br>
              <a:rPr lang="en-US" dirty="0" smtClean="0">
                <a:effectLst/>
                <a:hlinkClick r:id="rId14"/>
              </a:rPr>
            </a:br>
            <a:r>
              <a:rPr lang="en-US" dirty="0" smtClean="0">
                <a:effectLst/>
                <a:hlinkClick r:id="rId14"/>
              </a:rPr>
              <a:t>LCD</a:t>
            </a:r>
            <a:endParaRPr lang="en-US" dirty="0" smtClean="0">
              <a:effectLst/>
            </a:endParaRPr>
          </a:p>
        </p:txBody>
      </p:sp>
      <p:sp>
        <p:nvSpPr>
          <p:cNvPr id="16" name="TextBox 15"/>
          <p:cNvSpPr txBox="1"/>
          <p:nvPr/>
        </p:nvSpPr>
        <p:spPr>
          <a:xfrm>
            <a:off x="2590800" y="4419600"/>
            <a:ext cx="1309974" cy="584775"/>
          </a:xfrm>
          <a:prstGeom prst="rect">
            <a:avLst/>
          </a:prstGeom>
          <a:noFill/>
        </p:spPr>
        <p:txBody>
          <a:bodyPr wrap="none" rtlCol="0" anchor="ctr" anchorCtr="0">
            <a:spAutoFit/>
          </a:bodyPr>
          <a:lstStyle/>
          <a:p>
            <a:r>
              <a:rPr lang="en-US" dirty="0" smtClean="0">
                <a:solidFill>
                  <a:schemeClr val="dk1"/>
                </a:solidFill>
                <a:effectLst/>
                <a:hlinkClick r:id="rId15"/>
              </a:rPr>
              <a:t>Inductive</a:t>
            </a:r>
            <a:br>
              <a:rPr lang="en-US" dirty="0" smtClean="0">
                <a:solidFill>
                  <a:schemeClr val="dk1"/>
                </a:solidFill>
                <a:effectLst/>
                <a:hlinkClick r:id="rId15"/>
              </a:rPr>
            </a:br>
            <a:r>
              <a:rPr lang="en-US" dirty="0" smtClean="0">
                <a:solidFill>
                  <a:schemeClr val="dk1"/>
                </a:solidFill>
                <a:effectLst/>
                <a:hlinkClick r:id="rId15"/>
              </a:rPr>
              <a:t>Charging</a:t>
            </a:r>
            <a:endParaRPr lang="en-US" dirty="0" smtClean="0">
              <a:solidFill>
                <a:schemeClr val="dk1"/>
              </a:solidFill>
              <a:effectLst/>
            </a:endParaRPr>
          </a:p>
        </p:txBody>
      </p:sp>
      <p:pic>
        <p:nvPicPr>
          <p:cNvPr id="17" name="Picture 16" descr="8688_EVAL-11_jpg-550x0.jpg"/>
          <p:cNvPicPr>
            <a:picLocks noChangeAspect="1"/>
          </p:cNvPicPr>
          <p:nvPr/>
        </p:nvPicPr>
        <p:blipFill>
          <a:blip r:embed="rId16" cstate="print"/>
          <a:stretch>
            <a:fillRect/>
          </a:stretch>
        </p:blipFill>
        <p:spPr>
          <a:xfrm>
            <a:off x="2286000" y="3200400"/>
            <a:ext cx="1891490" cy="1111250"/>
          </a:xfrm>
          <a:prstGeom prst="rect">
            <a:avLst/>
          </a:prstGeom>
        </p:spPr>
      </p:pic>
      <p:sp>
        <p:nvSpPr>
          <p:cNvPr id="18" name="TextBox 17"/>
          <p:cNvSpPr txBox="1"/>
          <p:nvPr/>
        </p:nvSpPr>
        <p:spPr>
          <a:xfrm>
            <a:off x="152400" y="2286000"/>
            <a:ext cx="1766829" cy="584775"/>
          </a:xfrm>
          <a:prstGeom prst="rect">
            <a:avLst/>
          </a:prstGeom>
          <a:noFill/>
        </p:spPr>
        <p:txBody>
          <a:bodyPr wrap="none" rtlCol="0" anchor="ctr" anchorCtr="0">
            <a:spAutoFit/>
          </a:bodyPr>
          <a:lstStyle/>
          <a:p>
            <a:r>
              <a:rPr lang="en-US" dirty="0" smtClean="0">
                <a:effectLst/>
                <a:hlinkClick r:id="rId17"/>
              </a:rPr>
              <a:t>Solar Energy</a:t>
            </a:r>
            <a:br>
              <a:rPr lang="en-US" dirty="0" smtClean="0">
                <a:effectLst/>
                <a:hlinkClick r:id="rId17"/>
              </a:rPr>
            </a:br>
            <a:r>
              <a:rPr lang="en-US" dirty="0" smtClean="0">
                <a:effectLst/>
                <a:hlinkClick r:id="rId17"/>
              </a:rPr>
              <a:t>Harvesting</a:t>
            </a:r>
            <a:endParaRPr lang="en-US" dirty="0" smtClean="0">
              <a:effectLst/>
            </a:endParaRPr>
          </a:p>
        </p:txBody>
      </p:sp>
      <p:pic>
        <p:nvPicPr>
          <p:cNvPr id="19" name="Picture 18" descr="3806_EVAL-10_jpg-300x0.jpg"/>
          <p:cNvPicPr>
            <a:picLocks noChangeAspect="1"/>
          </p:cNvPicPr>
          <p:nvPr/>
        </p:nvPicPr>
        <p:blipFill>
          <a:blip r:embed="rId18" cstate="print"/>
          <a:stretch>
            <a:fillRect/>
          </a:stretch>
        </p:blipFill>
        <p:spPr>
          <a:xfrm>
            <a:off x="228600" y="914400"/>
            <a:ext cx="1736283" cy="1290637"/>
          </a:xfrm>
          <a:prstGeom prst="rect">
            <a:avLst/>
          </a:prstGeom>
        </p:spPr>
      </p:pic>
      <p:sp>
        <p:nvSpPr>
          <p:cNvPr id="20" name="TextBox 19"/>
          <p:cNvSpPr txBox="1"/>
          <p:nvPr/>
        </p:nvSpPr>
        <p:spPr>
          <a:xfrm>
            <a:off x="228600" y="4114800"/>
            <a:ext cx="1510350" cy="830997"/>
          </a:xfrm>
          <a:prstGeom prst="rect">
            <a:avLst/>
          </a:prstGeom>
          <a:noFill/>
        </p:spPr>
        <p:txBody>
          <a:bodyPr wrap="none" rtlCol="0" anchor="ctr" anchorCtr="0">
            <a:spAutoFit/>
          </a:bodyPr>
          <a:lstStyle/>
          <a:p>
            <a:r>
              <a:rPr lang="en-US" dirty="0" smtClean="0">
                <a:solidFill>
                  <a:schemeClr val="dk1"/>
                </a:solidFill>
                <a:effectLst/>
                <a:hlinkClick r:id="rId19"/>
              </a:rPr>
              <a:t>Universal </a:t>
            </a:r>
            <a:br>
              <a:rPr lang="en-US" dirty="0" smtClean="0">
                <a:solidFill>
                  <a:schemeClr val="dk1"/>
                </a:solidFill>
                <a:effectLst/>
                <a:hlinkClick r:id="rId19"/>
              </a:rPr>
            </a:br>
            <a:r>
              <a:rPr lang="en-US" dirty="0" smtClean="0">
                <a:solidFill>
                  <a:schemeClr val="dk1"/>
                </a:solidFill>
                <a:effectLst/>
                <a:hlinkClick r:id="rId19"/>
              </a:rPr>
              <a:t>Energy</a:t>
            </a:r>
            <a:br>
              <a:rPr lang="en-US" dirty="0" smtClean="0">
                <a:solidFill>
                  <a:schemeClr val="dk1"/>
                </a:solidFill>
                <a:effectLst/>
                <a:hlinkClick r:id="rId19"/>
              </a:rPr>
            </a:br>
            <a:r>
              <a:rPr lang="en-US" dirty="0" smtClean="0">
                <a:solidFill>
                  <a:schemeClr val="dk1"/>
                </a:solidFill>
                <a:effectLst/>
                <a:hlinkClick r:id="rId19"/>
              </a:rPr>
              <a:t>Harvesting</a:t>
            </a:r>
            <a:endParaRPr lang="en-US" dirty="0" smtClean="0">
              <a:solidFill>
                <a:schemeClr val="dk1"/>
              </a:solidFill>
              <a:effectLst/>
            </a:endParaRPr>
          </a:p>
        </p:txBody>
      </p:sp>
      <p:pic>
        <p:nvPicPr>
          <p:cNvPr id="21" name="Picture 20" descr="6354_EVAL-09_PNG-550x0.png"/>
          <p:cNvPicPr>
            <a:picLocks noChangeAspect="1"/>
          </p:cNvPicPr>
          <p:nvPr/>
        </p:nvPicPr>
        <p:blipFill>
          <a:blip r:embed="rId20" cstate="print"/>
          <a:stretch>
            <a:fillRect/>
          </a:stretch>
        </p:blipFill>
        <p:spPr>
          <a:xfrm>
            <a:off x="76200" y="3429000"/>
            <a:ext cx="1721334" cy="553957"/>
          </a:xfrm>
          <a:prstGeom prst="rect">
            <a:avLst/>
          </a:prstGeom>
        </p:spPr>
      </p:pic>
      <p:pic>
        <p:nvPicPr>
          <p:cNvPr id="23" name="Picture 22" descr="2134_6064_430BOOST_2D00_SENSE1_2800_front_2900_.jpg"/>
          <p:cNvPicPr>
            <a:picLocks noChangeAspect="1"/>
          </p:cNvPicPr>
          <p:nvPr/>
        </p:nvPicPr>
        <p:blipFill>
          <a:blip r:embed="rId21" cstate="print"/>
          <a:stretch>
            <a:fillRect/>
          </a:stretch>
        </p:blipFill>
        <p:spPr>
          <a:xfrm>
            <a:off x="457200" y="5054025"/>
            <a:ext cx="1009650" cy="1009650"/>
          </a:xfrm>
          <a:prstGeom prst="rect">
            <a:avLst/>
          </a:prstGeom>
        </p:spPr>
      </p:pic>
      <p:sp>
        <p:nvSpPr>
          <p:cNvPr id="22" name="TextBox 21"/>
          <p:cNvSpPr txBox="1"/>
          <p:nvPr/>
        </p:nvSpPr>
        <p:spPr>
          <a:xfrm>
            <a:off x="228600" y="5892225"/>
            <a:ext cx="1676400" cy="584775"/>
          </a:xfrm>
          <a:prstGeom prst="rect">
            <a:avLst/>
          </a:prstGeom>
          <a:noFill/>
        </p:spPr>
        <p:txBody>
          <a:bodyPr wrap="square" rtlCol="0" anchor="ctr" anchorCtr="0">
            <a:spAutoFit/>
          </a:bodyPr>
          <a:lstStyle/>
          <a:p>
            <a:r>
              <a:rPr lang="en-US" dirty="0" smtClean="0">
                <a:solidFill>
                  <a:schemeClr val="dk1"/>
                </a:solidFill>
                <a:effectLst/>
                <a:hlinkClick r:id="rId22"/>
              </a:rPr>
              <a:t>Capacitive</a:t>
            </a:r>
            <a:br>
              <a:rPr lang="en-US" dirty="0" smtClean="0">
                <a:solidFill>
                  <a:schemeClr val="dk1"/>
                </a:solidFill>
                <a:effectLst/>
                <a:hlinkClick r:id="rId22"/>
              </a:rPr>
            </a:br>
            <a:r>
              <a:rPr lang="en-US" dirty="0" smtClean="0">
                <a:solidFill>
                  <a:schemeClr val="dk1"/>
                </a:solidFill>
                <a:effectLst/>
                <a:hlinkClick r:id="rId22"/>
              </a:rPr>
              <a:t>Touch</a:t>
            </a:r>
            <a:endParaRPr lang="en-US" dirty="0" smtClean="0">
              <a:solidFill>
                <a:schemeClr val="dk1"/>
              </a:solidFill>
              <a:effectLst/>
            </a:endParaRPr>
          </a:p>
        </p:txBody>
      </p:sp>
      <p:sp>
        <p:nvSpPr>
          <p:cNvPr id="24" name="TextBox 23"/>
          <p:cNvSpPr txBox="1"/>
          <p:nvPr/>
        </p:nvSpPr>
        <p:spPr>
          <a:xfrm>
            <a:off x="2640366" y="5902676"/>
            <a:ext cx="1219200" cy="584775"/>
          </a:xfrm>
          <a:prstGeom prst="rect">
            <a:avLst/>
          </a:prstGeom>
          <a:noFill/>
        </p:spPr>
        <p:txBody>
          <a:bodyPr wrap="square" rtlCol="0" anchor="ctr" anchorCtr="0">
            <a:spAutoFit/>
          </a:bodyPr>
          <a:lstStyle/>
          <a:p>
            <a:r>
              <a:rPr lang="en-US" dirty="0" smtClean="0">
                <a:solidFill>
                  <a:schemeClr val="dk1"/>
                </a:solidFill>
                <a:effectLst/>
                <a:hlinkClick r:id="rId23"/>
              </a:rPr>
              <a:t>Proto</a:t>
            </a:r>
            <a:br>
              <a:rPr lang="en-US" dirty="0" smtClean="0">
                <a:solidFill>
                  <a:schemeClr val="dk1"/>
                </a:solidFill>
                <a:effectLst/>
                <a:hlinkClick r:id="rId23"/>
              </a:rPr>
            </a:br>
            <a:r>
              <a:rPr lang="en-US" dirty="0" smtClean="0">
                <a:solidFill>
                  <a:schemeClr val="dk1"/>
                </a:solidFill>
                <a:effectLst/>
                <a:hlinkClick r:id="rId23"/>
              </a:rPr>
              <a:t>Board</a:t>
            </a:r>
            <a:endParaRPr lang="en-US" dirty="0" smtClean="0">
              <a:solidFill>
                <a:schemeClr val="dk1"/>
              </a:solidFill>
              <a:effectLst/>
            </a:endParaRPr>
          </a:p>
        </p:txBody>
      </p:sp>
      <p:pic>
        <p:nvPicPr>
          <p:cNvPr id="25" name="Picture 24" descr="ti-msp430-launchpad-mini-proto-board.jpg"/>
          <p:cNvPicPr>
            <a:picLocks noChangeAspect="1"/>
          </p:cNvPicPr>
          <p:nvPr/>
        </p:nvPicPr>
        <p:blipFill>
          <a:blip r:embed="rId24" cstate="print"/>
          <a:stretch>
            <a:fillRect/>
          </a:stretch>
        </p:blipFill>
        <p:spPr>
          <a:xfrm>
            <a:off x="2819400" y="5105400"/>
            <a:ext cx="838200" cy="838200"/>
          </a:xfrm>
          <a:prstGeom prst="rect">
            <a:avLst/>
          </a:prstGeom>
        </p:spPr>
      </p:pic>
      <p:sp>
        <p:nvSpPr>
          <p:cNvPr id="26" name="Leading Question"/>
          <p:cNvSpPr txBox="1"/>
          <p:nvPr/>
        </p:nvSpPr>
        <p:spPr>
          <a:xfrm>
            <a:off x="6938484" y="6562045"/>
            <a:ext cx="188224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effectLst/>
                <a:latin typeface="Arial Narrow"/>
              </a:rPr>
              <a:t>Available Boosterpacks...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Some of the Available </a:t>
            </a:r>
            <a:r>
              <a:rPr lang="en-US" dirty="0" err="1" smtClean="0">
                <a:solidFill>
                  <a:srgbClr val="FF0000"/>
                </a:solidFill>
              </a:rPr>
              <a:t>BoosterPacks</a:t>
            </a:r>
            <a:endParaRPr lang="en-US" dirty="0">
              <a:solidFill>
                <a:srgbClr val="FF0000"/>
              </a:solidFill>
            </a:endParaRPr>
          </a:p>
        </p:txBody>
      </p:sp>
      <p:pic>
        <p:nvPicPr>
          <p:cNvPr id="26" name="Picture 2" descr="C:\Users\EMI\Pictures\img2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51" t="9421"/>
          <a:stretch/>
        </p:blipFill>
        <p:spPr bwMode="auto">
          <a:xfrm rot="16200000">
            <a:off x="493972" y="1030028"/>
            <a:ext cx="1713118" cy="178666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33400" y="2895600"/>
            <a:ext cx="1638590" cy="338554"/>
          </a:xfrm>
          <a:prstGeom prst="rect">
            <a:avLst/>
          </a:prstGeom>
          <a:noFill/>
        </p:spPr>
        <p:txBody>
          <a:bodyPr wrap="none" rtlCol="0" anchor="ctr" anchorCtr="0">
            <a:spAutoFit/>
          </a:bodyPr>
          <a:lstStyle/>
          <a:p>
            <a:r>
              <a:rPr lang="en-US" dirty="0" smtClean="0">
                <a:solidFill>
                  <a:schemeClr val="dk1"/>
                </a:solidFill>
                <a:effectLst/>
                <a:hlinkClick r:id="rId4"/>
              </a:rPr>
              <a:t>Proto board</a:t>
            </a:r>
            <a:endParaRPr lang="en-US" dirty="0" smtClean="0">
              <a:solidFill>
                <a:schemeClr val="dk1"/>
              </a:solidFill>
              <a:effectLst/>
            </a:endParaRPr>
          </a:p>
        </p:txBody>
      </p:sp>
      <p:pic>
        <p:nvPicPr>
          <p:cNvPr id="29" name="Picture 28" descr="ZigBee-BP-Stellaris-2 copy.jpg"/>
          <p:cNvPicPr>
            <a:picLocks noChangeAspect="1"/>
          </p:cNvPicPr>
          <p:nvPr/>
        </p:nvPicPr>
        <p:blipFill>
          <a:blip r:embed="rId5" cstate="print"/>
          <a:stretch>
            <a:fillRect/>
          </a:stretch>
        </p:blipFill>
        <p:spPr>
          <a:xfrm>
            <a:off x="3124200" y="990600"/>
            <a:ext cx="2526792" cy="1789176"/>
          </a:xfrm>
          <a:prstGeom prst="rect">
            <a:avLst/>
          </a:prstGeom>
        </p:spPr>
      </p:pic>
      <p:sp>
        <p:nvSpPr>
          <p:cNvPr id="30" name="TextBox 29"/>
          <p:cNvSpPr txBox="1"/>
          <p:nvPr/>
        </p:nvSpPr>
        <p:spPr>
          <a:xfrm>
            <a:off x="3207582" y="2895600"/>
            <a:ext cx="2507418" cy="338554"/>
          </a:xfrm>
          <a:prstGeom prst="rect">
            <a:avLst/>
          </a:prstGeom>
          <a:noFill/>
        </p:spPr>
        <p:txBody>
          <a:bodyPr wrap="none" rtlCol="0" anchor="ctr" anchorCtr="0">
            <a:spAutoFit/>
          </a:bodyPr>
          <a:lstStyle/>
          <a:p>
            <a:r>
              <a:rPr lang="en-US" dirty="0" err="1" smtClean="0">
                <a:solidFill>
                  <a:schemeClr val="dk1"/>
                </a:solidFill>
                <a:effectLst/>
                <a:hlinkClick r:id="rId6"/>
              </a:rPr>
              <a:t>ZigBee</a:t>
            </a:r>
            <a:r>
              <a:rPr lang="en-US" dirty="0" smtClean="0">
                <a:solidFill>
                  <a:schemeClr val="dk1"/>
                </a:solidFill>
                <a:effectLst/>
                <a:hlinkClick r:id="rId6"/>
              </a:rPr>
              <a:t> Networking</a:t>
            </a:r>
            <a:endParaRPr lang="en-US" dirty="0" smtClean="0">
              <a:solidFill>
                <a:schemeClr val="dk1"/>
              </a:solidFill>
              <a:effectLst/>
            </a:endParaRPr>
          </a:p>
        </p:txBody>
      </p:sp>
      <p:pic>
        <p:nvPicPr>
          <p:cNvPr id="31" name="Picture 30" descr="OLED12864_11595.jpg"/>
          <p:cNvPicPr>
            <a:picLocks noChangeAspect="1"/>
          </p:cNvPicPr>
          <p:nvPr/>
        </p:nvPicPr>
        <p:blipFill>
          <a:blip r:embed="rId7" cstate="print"/>
          <a:stretch>
            <a:fillRect/>
          </a:stretch>
        </p:blipFill>
        <p:spPr>
          <a:xfrm>
            <a:off x="6477000" y="990600"/>
            <a:ext cx="1993900" cy="1647135"/>
          </a:xfrm>
          <a:prstGeom prst="rect">
            <a:avLst/>
          </a:prstGeom>
        </p:spPr>
      </p:pic>
      <p:sp>
        <p:nvSpPr>
          <p:cNvPr id="32" name="TextBox 31"/>
          <p:cNvSpPr txBox="1"/>
          <p:nvPr/>
        </p:nvSpPr>
        <p:spPr>
          <a:xfrm>
            <a:off x="6400800" y="2819400"/>
            <a:ext cx="1880644" cy="338554"/>
          </a:xfrm>
          <a:prstGeom prst="rect">
            <a:avLst/>
          </a:prstGeom>
          <a:noFill/>
        </p:spPr>
        <p:txBody>
          <a:bodyPr wrap="none" rtlCol="0" anchor="ctr" anchorCtr="0">
            <a:spAutoFit/>
          </a:bodyPr>
          <a:lstStyle/>
          <a:p>
            <a:r>
              <a:rPr lang="en-US" dirty="0" smtClean="0">
                <a:solidFill>
                  <a:schemeClr val="dk1"/>
                </a:solidFill>
                <a:effectLst/>
                <a:hlinkClick r:id="rId8"/>
              </a:rPr>
              <a:t>OLED Display</a:t>
            </a:r>
            <a:endParaRPr lang="en-US" dirty="0" smtClean="0">
              <a:solidFill>
                <a:schemeClr val="dk1"/>
              </a:solidFill>
              <a:effectLst/>
            </a:endParaRPr>
          </a:p>
        </p:txBody>
      </p:sp>
      <p:sp>
        <p:nvSpPr>
          <p:cNvPr id="33" name="TextBox 32"/>
          <p:cNvSpPr txBox="1"/>
          <p:nvPr/>
        </p:nvSpPr>
        <p:spPr>
          <a:xfrm>
            <a:off x="228600" y="5105400"/>
            <a:ext cx="2908167" cy="584775"/>
          </a:xfrm>
          <a:prstGeom prst="rect">
            <a:avLst/>
          </a:prstGeom>
          <a:noFill/>
        </p:spPr>
        <p:txBody>
          <a:bodyPr wrap="none" rtlCol="0" anchor="ctr" anchorCtr="0">
            <a:spAutoFit/>
          </a:bodyPr>
          <a:lstStyle/>
          <a:p>
            <a:r>
              <a:rPr lang="en-US" dirty="0" smtClean="0">
                <a:solidFill>
                  <a:schemeClr val="dk1"/>
                </a:solidFill>
                <a:effectLst/>
                <a:hlinkClick r:id="rId9"/>
              </a:rPr>
              <a:t>LCD Controller </a:t>
            </a:r>
            <a:br>
              <a:rPr lang="en-US" dirty="0" smtClean="0">
                <a:solidFill>
                  <a:schemeClr val="dk1"/>
                </a:solidFill>
                <a:effectLst/>
                <a:hlinkClick r:id="rId9"/>
              </a:rPr>
            </a:br>
            <a:r>
              <a:rPr lang="en-US" dirty="0" smtClean="0">
                <a:solidFill>
                  <a:schemeClr val="dk1"/>
                </a:solidFill>
                <a:effectLst/>
                <a:hlinkClick r:id="rId9"/>
              </a:rPr>
              <a:t>Development Package</a:t>
            </a:r>
            <a:endParaRPr lang="en-US" dirty="0" smtClean="0">
              <a:solidFill>
                <a:schemeClr val="dk1"/>
              </a:solidFill>
              <a:effectLst/>
            </a:endParaRPr>
          </a:p>
        </p:txBody>
      </p:sp>
      <p:pic>
        <p:nvPicPr>
          <p:cNvPr id="34" name="Picture 33" descr="adc_click.png"/>
          <p:cNvPicPr>
            <a:picLocks noChangeAspect="1"/>
          </p:cNvPicPr>
          <p:nvPr/>
        </p:nvPicPr>
        <p:blipFill>
          <a:blip r:embed="rId10" cstate="print"/>
          <a:stretch>
            <a:fillRect/>
          </a:stretch>
        </p:blipFill>
        <p:spPr>
          <a:xfrm>
            <a:off x="6019800" y="3276600"/>
            <a:ext cx="2887363" cy="2025463"/>
          </a:xfrm>
          <a:prstGeom prst="rect">
            <a:avLst/>
          </a:prstGeom>
        </p:spPr>
      </p:pic>
      <p:sp>
        <p:nvSpPr>
          <p:cNvPr id="35" name="TextBox 34"/>
          <p:cNvSpPr txBox="1"/>
          <p:nvPr/>
        </p:nvSpPr>
        <p:spPr>
          <a:xfrm>
            <a:off x="6553200" y="5029200"/>
            <a:ext cx="1609736" cy="584775"/>
          </a:xfrm>
          <a:prstGeom prst="rect">
            <a:avLst/>
          </a:prstGeom>
          <a:noFill/>
        </p:spPr>
        <p:txBody>
          <a:bodyPr wrap="none" rtlCol="0" anchor="ctr" anchorCtr="0">
            <a:spAutoFit/>
          </a:bodyPr>
          <a:lstStyle/>
          <a:p>
            <a:r>
              <a:rPr lang="en-US" dirty="0" smtClean="0">
                <a:solidFill>
                  <a:schemeClr val="dk1"/>
                </a:solidFill>
                <a:effectLst/>
                <a:hlinkClick r:id="rId11"/>
              </a:rPr>
              <a:t>Click Board</a:t>
            </a:r>
            <a:br>
              <a:rPr lang="en-US" dirty="0" smtClean="0">
                <a:solidFill>
                  <a:schemeClr val="dk1"/>
                </a:solidFill>
                <a:effectLst/>
                <a:hlinkClick r:id="rId11"/>
              </a:rPr>
            </a:br>
            <a:r>
              <a:rPr lang="en-US" dirty="0" smtClean="0">
                <a:solidFill>
                  <a:schemeClr val="dk1"/>
                </a:solidFill>
                <a:effectLst/>
                <a:hlinkClick r:id="rId11"/>
              </a:rPr>
              <a:t>Adapter</a:t>
            </a:r>
            <a:endParaRPr lang="en-US" dirty="0" smtClean="0">
              <a:solidFill>
                <a:schemeClr val="dk1"/>
              </a:solidFill>
              <a:effectLst/>
            </a:endParaRPr>
          </a:p>
        </p:txBody>
      </p:sp>
      <p:sp>
        <p:nvSpPr>
          <p:cNvPr id="36" name="TextBox 35"/>
          <p:cNvSpPr txBox="1"/>
          <p:nvPr/>
        </p:nvSpPr>
        <p:spPr>
          <a:xfrm>
            <a:off x="3733800" y="5029200"/>
            <a:ext cx="1595309" cy="584775"/>
          </a:xfrm>
          <a:prstGeom prst="rect">
            <a:avLst/>
          </a:prstGeom>
          <a:noFill/>
        </p:spPr>
        <p:txBody>
          <a:bodyPr wrap="none" rtlCol="0" anchor="ctr" anchorCtr="0">
            <a:spAutoFit/>
          </a:bodyPr>
          <a:lstStyle/>
          <a:p>
            <a:r>
              <a:rPr lang="en-US" dirty="0" smtClean="0">
                <a:solidFill>
                  <a:schemeClr val="dk1"/>
                </a:solidFill>
                <a:effectLst/>
                <a:hlinkClick r:id="rId12"/>
              </a:rPr>
              <a:t>MOD Board</a:t>
            </a:r>
            <a:br>
              <a:rPr lang="en-US" dirty="0" smtClean="0">
                <a:solidFill>
                  <a:schemeClr val="dk1"/>
                </a:solidFill>
                <a:effectLst/>
                <a:hlinkClick r:id="rId12"/>
              </a:rPr>
            </a:br>
            <a:r>
              <a:rPr lang="en-US" dirty="0" smtClean="0">
                <a:solidFill>
                  <a:schemeClr val="dk1"/>
                </a:solidFill>
                <a:effectLst/>
                <a:hlinkClick r:id="rId12"/>
              </a:rPr>
              <a:t>Adapter</a:t>
            </a:r>
            <a:endParaRPr lang="en-US" dirty="0" smtClean="0">
              <a:solidFill>
                <a:schemeClr val="dk1"/>
              </a:solidFill>
              <a:effectLst/>
            </a:endParaRPr>
          </a:p>
        </p:txBody>
      </p:sp>
      <p:pic>
        <p:nvPicPr>
          <p:cNvPr id="37" name="Picture 36" descr="MOD-IO.jpg"/>
          <p:cNvPicPr>
            <a:picLocks noChangeAspect="1"/>
          </p:cNvPicPr>
          <p:nvPr/>
        </p:nvPicPr>
        <p:blipFill>
          <a:blip r:embed="rId13" cstate="print"/>
          <a:stretch>
            <a:fillRect/>
          </a:stretch>
        </p:blipFill>
        <p:spPr>
          <a:xfrm>
            <a:off x="3657600" y="3429000"/>
            <a:ext cx="1701813" cy="1490662"/>
          </a:xfrm>
          <a:prstGeom prst="rect">
            <a:avLst/>
          </a:prstGeom>
        </p:spPr>
      </p:pic>
      <p:pic>
        <p:nvPicPr>
          <p:cNvPr id="38" name="Content Placeholder 4" descr="S5U13781M00C100.jpg"/>
          <p:cNvPicPr>
            <a:picLocks noGrp="1" noChangeAspect="1"/>
          </p:cNvPicPr>
          <p:nvPr>
            <p:ph idx="1"/>
          </p:nvPr>
        </p:nvPicPr>
        <p:blipFill>
          <a:blip r:embed="rId14" cstate="print"/>
          <a:srcRect/>
          <a:stretch>
            <a:fillRect/>
          </a:stretch>
        </p:blipFill>
        <p:spPr>
          <a:xfrm>
            <a:off x="609600" y="3733800"/>
            <a:ext cx="1666382" cy="1074738"/>
          </a:xfrm>
        </p:spPr>
      </p:pic>
      <p:sp>
        <p:nvSpPr>
          <p:cNvPr id="15" name="Leading Question"/>
          <p:cNvSpPr txBox="1"/>
          <p:nvPr/>
        </p:nvSpPr>
        <p:spPr>
          <a:xfrm>
            <a:off x="7189964" y="6562045"/>
            <a:ext cx="1630767" cy="196977"/>
          </a:xfrm>
          <a:prstGeom prst="rect">
            <a:avLst/>
          </a:prstGeom>
          <a:noFill/>
        </p:spPr>
        <p:txBody>
          <a:bodyPr vert="horz" wrap="none" lIns="0" tIns="0" rIns="0" bIns="0" rtlCol="0" anchor="b" anchorCtr="0">
            <a:spAutoFit/>
          </a:bodyPr>
          <a:lstStyle/>
          <a:p>
            <a:pPr algn="r">
              <a:spcBef>
                <a:spcPct val="0"/>
              </a:spcBef>
            </a:pPr>
            <a:r>
              <a:rPr lang="en-US" sz="1600" b="0" dirty="0" err="1" smtClean="0">
                <a:solidFill>
                  <a:srgbClr val="000000"/>
                </a:solidFill>
                <a:effectLst/>
                <a:latin typeface="Arial Narrow"/>
              </a:rPr>
              <a:t>Kentec</a:t>
            </a:r>
            <a:r>
              <a:rPr lang="en-US" sz="1600" b="0" dirty="0" smtClean="0">
                <a:solidFill>
                  <a:srgbClr val="000000"/>
                </a:solidFill>
                <a:effectLst/>
                <a:latin typeface="Arial Narrow"/>
              </a:rPr>
              <a:t> LCD Display...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0000"/>
                </a:solidFill>
              </a:rPr>
              <a:t>KenTec</a:t>
            </a:r>
            <a:r>
              <a:rPr lang="en-US" dirty="0" smtClean="0">
                <a:solidFill>
                  <a:srgbClr val="FF0000"/>
                </a:solidFill>
              </a:rPr>
              <a:t> </a:t>
            </a:r>
            <a:r>
              <a:rPr lang="en-US" dirty="0" err="1" smtClean="0">
                <a:solidFill>
                  <a:srgbClr val="FF0000"/>
                </a:solidFill>
              </a:rPr>
              <a:t>TouchScreen</a:t>
            </a:r>
            <a:r>
              <a:rPr lang="en-US" dirty="0" smtClean="0">
                <a:solidFill>
                  <a:srgbClr val="FF0000"/>
                </a:solidFill>
              </a:rPr>
              <a:t> TFT LCD Display</a:t>
            </a:r>
            <a:endParaRPr lang="en-US" dirty="0">
              <a:solidFill>
                <a:srgbClr val="FF0000"/>
              </a:solidFill>
            </a:endParaRPr>
          </a:p>
        </p:txBody>
      </p:sp>
      <p:pic>
        <p:nvPicPr>
          <p:cNvPr id="7" name="Picture 6" descr="8-17-2012 2-25-04 PM.png"/>
          <p:cNvPicPr>
            <a:picLocks noChangeAspect="1"/>
          </p:cNvPicPr>
          <p:nvPr/>
        </p:nvPicPr>
        <p:blipFill>
          <a:blip r:embed="rId3" cstate="print"/>
          <a:stretch>
            <a:fillRect/>
          </a:stretch>
        </p:blipFill>
        <p:spPr>
          <a:xfrm>
            <a:off x="381000" y="838200"/>
            <a:ext cx="3581399" cy="2914276"/>
          </a:xfrm>
          <a:prstGeom prst="rect">
            <a:avLst/>
          </a:prstGeom>
        </p:spPr>
      </p:pic>
      <p:sp>
        <p:nvSpPr>
          <p:cNvPr id="8" name="TextBox 7"/>
          <p:cNvSpPr txBox="1"/>
          <p:nvPr/>
        </p:nvSpPr>
        <p:spPr>
          <a:xfrm>
            <a:off x="2286000" y="3741611"/>
            <a:ext cx="6553200" cy="2899255"/>
          </a:xfrm>
          <a:prstGeom prst="rect">
            <a:avLst/>
          </a:prstGeom>
          <a:noFill/>
        </p:spPr>
        <p:txBody>
          <a:bodyPr wrap="square" rtlCol="0" anchor="ctr" anchorCtr="0">
            <a:spAutoFit/>
          </a:bodyPr>
          <a:lstStyle/>
          <a:p>
            <a:pPr marL="342900" indent="-342900" algn="l">
              <a:buClr>
                <a:schemeClr val="tx2"/>
              </a:buClr>
              <a:buSzPct val="75000"/>
              <a:buFont typeface="Wingdings"/>
              <a:buChar char=""/>
            </a:pPr>
            <a:r>
              <a:rPr lang="en-US" altLang="zh-CN" sz="2400" smtClean="0">
                <a:ea typeface="宋体" pitchFamily="2" charset="-122"/>
              </a:rPr>
              <a:t>Part# EB-LM4F120-L35</a:t>
            </a:r>
            <a:endParaRPr lang="en-US" sz="2400" dirty="0" smtClean="0">
              <a:solidFill>
                <a:schemeClr val="dk1"/>
              </a:solidFill>
              <a:effectLst/>
            </a:endParaRPr>
          </a:p>
          <a:p>
            <a:pPr marL="342900" indent="-342900" algn="l">
              <a:buClr>
                <a:schemeClr val="tx2"/>
              </a:buClr>
              <a:buSzPct val="75000"/>
              <a:buFont typeface="Wingdings"/>
              <a:buChar char=""/>
            </a:pPr>
            <a:r>
              <a:rPr lang="en-US" sz="2400" dirty="0" smtClean="0">
                <a:solidFill>
                  <a:schemeClr val="dk1"/>
                </a:solidFill>
                <a:effectLst/>
              </a:rPr>
              <a:t>Designed for XL BoosterPack </a:t>
            </a:r>
            <a:r>
              <a:rPr lang="en-US" sz="2400" dirty="0" err="1" smtClean="0">
                <a:solidFill>
                  <a:schemeClr val="dk1"/>
                </a:solidFill>
                <a:effectLst/>
              </a:rPr>
              <a:t>pinout</a:t>
            </a:r>
            <a:endParaRPr lang="en-US" sz="2400" dirty="0" smtClean="0">
              <a:solidFill>
                <a:schemeClr val="dk1"/>
              </a:solidFill>
              <a:effectLst/>
            </a:endParaRPr>
          </a:p>
          <a:p>
            <a:pPr marL="342900" indent="-342900" algn="l">
              <a:buClr>
                <a:schemeClr val="tx2"/>
              </a:buClr>
              <a:buSzPct val="75000"/>
              <a:buFont typeface="Wingdings"/>
              <a:buChar char=""/>
            </a:pPr>
            <a:r>
              <a:rPr lang="en-US" sz="2400" dirty="0" smtClean="0">
                <a:solidFill>
                  <a:schemeClr val="dk1"/>
                </a:solidFill>
              </a:rPr>
              <a:t>3.5” QVGA TFT 320x240x16 color LCD with LED backlight</a:t>
            </a:r>
          </a:p>
          <a:p>
            <a:pPr marL="342900" indent="-342900" algn="l">
              <a:buClr>
                <a:schemeClr val="tx2"/>
              </a:buClr>
              <a:buSzPct val="75000"/>
              <a:buFont typeface="Wingdings"/>
              <a:buChar char=""/>
            </a:pPr>
            <a:r>
              <a:rPr lang="en-US" sz="2400" dirty="0" smtClean="0">
                <a:solidFill>
                  <a:schemeClr val="dk1"/>
                </a:solidFill>
                <a:effectLst/>
              </a:rPr>
              <a:t>Driver circuit and connector are compatible with 4.3”, 5”, 7” &amp; 9”displays</a:t>
            </a:r>
            <a:endParaRPr lang="en-US" sz="2400" dirty="0" smtClean="0">
              <a:solidFill>
                <a:schemeClr val="dk1"/>
              </a:solidFill>
            </a:endParaRPr>
          </a:p>
          <a:p>
            <a:pPr marL="342900" indent="-342900" algn="l">
              <a:buClr>
                <a:schemeClr val="tx2"/>
              </a:buClr>
              <a:buSzPct val="75000"/>
              <a:buFont typeface="Wingdings"/>
              <a:buChar char=""/>
            </a:pPr>
            <a:r>
              <a:rPr lang="en-US" sz="2400" dirty="0" smtClean="0">
                <a:solidFill>
                  <a:schemeClr val="dk1"/>
                </a:solidFill>
              </a:rPr>
              <a:t>Resistive Touch Overlay</a:t>
            </a:r>
            <a:endParaRPr lang="en-US" sz="2400" dirty="0" smtClean="0">
              <a:solidFill>
                <a:schemeClr val="dk1"/>
              </a:solidFill>
              <a:effectLst/>
            </a:endParaRPr>
          </a:p>
        </p:txBody>
      </p:sp>
      <p:sp>
        <p:nvSpPr>
          <p:cNvPr id="5" name="Leading Question"/>
          <p:cNvSpPr txBox="1"/>
          <p:nvPr/>
        </p:nvSpPr>
        <p:spPr>
          <a:xfrm>
            <a:off x="7570004" y="6562045"/>
            <a:ext cx="1250727" cy="196977"/>
          </a:xfrm>
          <a:prstGeom prst="rect">
            <a:avLst/>
          </a:prstGeom>
          <a:noFill/>
        </p:spPr>
        <p:txBody>
          <a:bodyPr vert="horz" wrap="none" lIns="0" tIns="0" rIns="0" bIns="0" rtlCol="0" anchor="b" anchorCtr="0">
            <a:spAutoFit/>
          </a:bodyPr>
          <a:lstStyle/>
          <a:p>
            <a:pPr algn="r">
              <a:spcBef>
                <a:spcPct val="0"/>
              </a:spcBef>
            </a:pPr>
            <a:r>
              <a:rPr lang="en-US" sz="1600" b="0" dirty="0" err="1" smtClean="0">
                <a:solidFill>
                  <a:srgbClr val="000000"/>
                </a:solidFill>
                <a:effectLst/>
                <a:latin typeface="Arial Narrow"/>
              </a:rPr>
              <a:t>grLib</a:t>
            </a:r>
            <a:r>
              <a:rPr lang="en-US" sz="1600" b="0" dirty="0" smtClean="0">
                <a:solidFill>
                  <a:srgbClr val="000000"/>
                </a:solidFill>
                <a:effectLst/>
                <a:latin typeface="Arial Narrow"/>
              </a:rPr>
              <a:t> Overview...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152400" y="914400"/>
            <a:ext cx="8839200" cy="1981200"/>
          </a:xfrm>
          <a:prstGeom prst="roundRect">
            <a:avLst/>
          </a:prstGeom>
          <a:solidFill>
            <a:schemeClr val="accent2">
              <a:alpha val="46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59394" name="Title 1"/>
          <p:cNvSpPr>
            <a:spLocks noGrp="1"/>
          </p:cNvSpPr>
          <p:nvPr>
            <p:ph type="title"/>
          </p:nvPr>
        </p:nvSpPr>
        <p:spPr/>
        <p:txBody>
          <a:bodyPr/>
          <a:lstStyle/>
          <a:p>
            <a:r>
              <a:rPr lang="en-US" dirty="0" smtClean="0">
                <a:solidFill>
                  <a:srgbClr val="FF0000"/>
                </a:solidFill>
              </a:rPr>
              <a:t>Graphics Library Overview</a:t>
            </a:r>
          </a:p>
        </p:txBody>
      </p:sp>
      <p:pic>
        <p:nvPicPr>
          <p:cNvPr id="1026" name="Picture 2" descr="C:\Documents and Settings\a0192895\Local Settings\Temporary Internet Files\Content.IE5\GUQSZF9G\MP900402156[1].jpg"/>
          <p:cNvPicPr>
            <a:picLocks noChangeAspect="1" noChangeArrowheads="1"/>
          </p:cNvPicPr>
          <p:nvPr/>
        </p:nvPicPr>
        <p:blipFill>
          <a:blip r:embed="rId3" cstate="print"/>
          <a:srcRect/>
          <a:stretch>
            <a:fillRect/>
          </a:stretch>
        </p:blipFill>
        <p:spPr bwMode="auto">
          <a:xfrm>
            <a:off x="7010400" y="4001825"/>
            <a:ext cx="1828800" cy="2295566"/>
          </a:xfrm>
          <a:prstGeom prst="rect">
            <a:avLst/>
          </a:prstGeom>
          <a:noFill/>
        </p:spPr>
      </p:pic>
      <p:sp>
        <p:nvSpPr>
          <p:cNvPr id="10" name="TextBox 9"/>
          <p:cNvSpPr txBox="1"/>
          <p:nvPr/>
        </p:nvSpPr>
        <p:spPr>
          <a:xfrm>
            <a:off x="228600" y="982075"/>
            <a:ext cx="8524568" cy="1920526"/>
          </a:xfrm>
          <a:prstGeom prst="rect">
            <a:avLst/>
          </a:prstGeom>
          <a:noFill/>
        </p:spPr>
        <p:txBody>
          <a:bodyPr wrap="square" rtlCol="0" anchor="ctr" anchorCtr="1">
            <a:spAutoFit/>
          </a:bodyPr>
          <a:lstStyle/>
          <a:p>
            <a:pPr algn="l">
              <a:buNone/>
            </a:pPr>
            <a:r>
              <a:rPr lang="en-US" sz="1800" dirty="0" smtClean="0">
                <a:solidFill>
                  <a:schemeClr val="dk1"/>
                </a:solidFill>
                <a:effectLst/>
              </a:rPr>
              <a:t>The </a:t>
            </a:r>
            <a:r>
              <a:rPr lang="en-US" sz="1800" dirty="0" err="1" smtClean="0">
                <a:solidFill>
                  <a:schemeClr val="dk1"/>
                </a:solidFill>
                <a:effectLst/>
              </a:rPr>
              <a:t>Tiva</a:t>
            </a:r>
            <a:r>
              <a:rPr lang="en-US" sz="1800" dirty="0" smtClean="0">
                <a:solidFill>
                  <a:schemeClr val="dk1"/>
                </a:solidFill>
                <a:effectLst/>
              </a:rPr>
              <a:t> C Series Graphics Library provides graphics primitives and widgets sets for creating graphical user interfaces on </a:t>
            </a:r>
            <a:r>
              <a:rPr lang="en-US" sz="1800" dirty="0" err="1" smtClean="0">
                <a:solidFill>
                  <a:schemeClr val="dk1"/>
                </a:solidFill>
                <a:effectLst/>
              </a:rPr>
              <a:t>Tiva</a:t>
            </a:r>
            <a:r>
              <a:rPr lang="en-US" sz="1800" dirty="0" smtClean="0">
                <a:solidFill>
                  <a:schemeClr val="dk1"/>
                </a:solidFill>
                <a:effectLst/>
              </a:rPr>
              <a:t> controlled displays.</a:t>
            </a:r>
            <a:endParaRPr lang="en-US" sz="1800" dirty="0" smtClean="0">
              <a:solidFill>
                <a:schemeClr val="dk1"/>
              </a:solidFill>
            </a:endParaRPr>
          </a:p>
          <a:p>
            <a:pPr algn="l">
              <a:buNone/>
            </a:pPr>
            <a:r>
              <a:rPr lang="en-US" sz="1800" dirty="0" smtClean="0">
                <a:solidFill>
                  <a:schemeClr val="dk1"/>
                </a:solidFill>
                <a:effectLst/>
              </a:rPr>
              <a:t>Note that </a:t>
            </a:r>
            <a:r>
              <a:rPr lang="en-US" sz="1800" dirty="0" err="1" smtClean="0">
                <a:solidFill>
                  <a:schemeClr val="dk1"/>
                </a:solidFill>
                <a:effectLst/>
              </a:rPr>
              <a:t>Tiva</a:t>
            </a:r>
            <a:r>
              <a:rPr lang="en-US" sz="1800" dirty="0" smtClean="0">
                <a:solidFill>
                  <a:schemeClr val="dk1"/>
                </a:solidFill>
                <a:effectLst/>
              </a:rPr>
              <a:t> devices do not have an LCD interface. </a:t>
            </a:r>
            <a:r>
              <a:rPr lang="en-US" sz="1800" dirty="0" smtClean="0">
                <a:solidFill>
                  <a:schemeClr val="dk1"/>
                </a:solidFill>
              </a:rPr>
              <a:t>The interface to smart displays is done through serial or EPI ports.</a:t>
            </a:r>
          </a:p>
          <a:p>
            <a:pPr algn="l">
              <a:buNone/>
            </a:pPr>
            <a:r>
              <a:rPr lang="en-US" sz="1800" dirty="0" smtClean="0">
                <a:solidFill>
                  <a:schemeClr val="dk1"/>
                </a:solidFill>
              </a:rPr>
              <a:t>The graphics library consists of three layers to interface your application to the display:</a:t>
            </a:r>
            <a:endParaRPr lang="en-US" dirty="0" smtClean="0">
              <a:solidFill>
                <a:schemeClr val="dk1"/>
              </a:solidFill>
              <a:effectLst/>
            </a:endParaRPr>
          </a:p>
        </p:txBody>
      </p:sp>
      <p:sp>
        <p:nvSpPr>
          <p:cNvPr id="12" name="Rectangle 11"/>
          <p:cNvSpPr/>
          <p:nvPr/>
        </p:nvSpPr>
        <p:spPr bwMode="auto">
          <a:xfrm>
            <a:off x="990600" y="5602024"/>
            <a:ext cx="4800600" cy="614223"/>
          </a:xfrm>
          <a:prstGeom prst="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defTabSz="914400" rtl="0" eaLnBrk="0" fontAlgn="base" latinLnBrk="0" hangingPunct="0">
              <a:lnSpc>
                <a:spcPct val="80000"/>
              </a:lnSpc>
              <a:spcBef>
                <a:spcPct val="50000"/>
              </a:spcBef>
              <a:spcAft>
                <a:spcPct val="0"/>
              </a:spcAft>
              <a:buClrTx/>
              <a:buSzTx/>
              <a:buFontTx/>
              <a:buNone/>
              <a:tabLst/>
            </a:pPr>
            <a:r>
              <a:rPr kumimoji="0" lang="en-US" sz="2800" b="1" i="0" u="none" strike="noStrike" cap="none" normalizeH="0" baseline="0" dirty="0" smtClean="0">
                <a:ln>
                  <a:noFill/>
                </a:ln>
                <a:effectLst/>
                <a:latin typeface="Arial Narrow" pitchFamily="34" charset="0"/>
              </a:rPr>
              <a:t>Display Driver Layer*</a:t>
            </a:r>
          </a:p>
        </p:txBody>
      </p:sp>
      <p:sp>
        <p:nvSpPr>
          <p:cNvPr id="13" name="Rectangle 12"/>
          <p:cNvSpPr/>
          <p:nvPr/>
        </p:nvSpPr>
        <p:spPr bwMode="auto">
          <a:xfrm>
            <a:off x="1676400" y="4987802"/>
            <a:ext cx="4114800" cy="614223"/>
          </a:xfrm>
          <a:prstGeom prst="rect">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2800" b="1" i="0" u="none" strike="noStrike" cap="none" normalizeH="0" baseline="0" dirty="0" smtClean="0">
                <a:ln>
                  <a:noFill/>
                </a:ln>
                <a:effectLst/>
                <a:latin typeface="Arial Narrow" pitchFamily="34" charset="0"/>
              </a:rPr>
              <a:t>Graphics Primitives Layer</a:t>
            </a:r>
          </a:p>
        </p:txBody>
      </p:sp>
      <p:sp>
        <p:nvSpPr>
          <p:cNvPr id="14" name="Rectangle 13"/>
          <p:cNvSpPr/>
          <p:nvPr/>
        </p:nvSpPr>
        <p:spPr bwMode="auto">
          <a:xfrm>
            <a:off x="2438400" y="4367928"/>
            <a:ext cx="3352800" cy="614223"/>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r>
              <a:rPr kumimoji="0" lang="en-US" sz="2800" b="1" i="0" u="none" strike="noStrike" cap="none" normalizeH="0" baseline="0" dirty="0" smtClean="0">
                <a:ln>
                  <a:noFill/>
                </a:ln>
                <a:effectLst/>
                <a:latin typeface="Arial Narrow" pitchFamily="34" charset="0"/>
              </a:rPr>
              <a:t>Widget Layer</a:t>
            </a:r>
          </a:p>
        </p:txBody>
      </p:sp>
      <p:sp>
        <p:nvSpPr>
          <p:cNvPr id="15" name="TextBox 14"/>
          <p:cNvSpPr txBox="1"/>
          <p:nvPr/>
        </p:nvSpPr>
        <p:spPr>
          <a:xfrm>
            <a:off x="296833" y="3206916"/>
            <a:ext cx="3436967" cy="566309"/>
          </a:xfrm>
          <a:prstGeom prst="rect">
            <a:avLst/>
          </a:prstGeom>
          <a:noFill/>
        </p:spPr>
        <p:txBody>
          <a:bodyPr wrap="none" rtlCol="0" anchor="ctr" anchorCtr="1">
            <a:spAutoFit/>
          </a:bodyPr>
          <a:lstStyle/>
          <a:p>
            <a:pPr>
              <a:buNone/>
            </a:pPr>
            <a:r>
              <a:rPr lang="en-US" sz="2800" b="1" dirty="0" smtClean="0">
                <a:solidFill>
                  <a:schemeClr val="dk1"/>
                </a:solidFill>
                <a:effectLst/>
                <a:latin typeface="Arial Narrow" pitchFamily="34" charset="0"/>
              </a:rPr>
              <a:t>Your Application Code*</a:t>
            </a:r>
          </a:p>
        </p:txBody>
      </p:sp>
      <p:sp>
        <p:nvSpPr>
          <p:cNvPr id="16" name="Down Arrow 15"/>
          <p:cNvSpPr/>
          <p:nvPr/>
        </p:nvSpPr>
        <p:spPr bwMode="auto">
          <a:xfrm>
            <a:off x="1143000" y="3773225"/>
            <a:ext cx="381000" cy="1676400"/>
          </a:xfrm>
          <a:prstGeom prst="downArrow">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effectLst/>
              <a:latin typeface="Arial Narrow" pitchFamily="34" charset="0"/>
            </a:endParaRPr>
          </a:p>
        </p:txBody>
      </p:sp>
      <p:sp>
        <p:nvSpPr>
          <p:cNvPr id="17" name="Down Arrow 16"/>
          <p:cNvSpPr/>
          <p:nvPr/>
        </p:nvSpPr>
        <p:spPr bwMode="auto">
          <a:xfrm>
            <a:off x="1905000" y="3773225"/>
            <a:ext cx="381000" cy="1066800"/>
          </a:xfrm>
          <a:prstGeom prst="down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effectLst/>
              <a:latin typeface="Arial Narrow" pitchFamily="34" charset="0"/>
            </a:endParaRPr>
          </a:p>
        </p:txBody>
      </p:sp>
      <p:sp>
        <p:nvSpPr>
          <p:cNvPr id="18" name="Down Arrow 17"/>
          <p:cNvSpPr/>
          <p:nvPr/>
        </p:nvSpPr>
        <p:spPr bwMode="auto">
          <a:xfrm>
            <a:off x="2667000" y="3773225"/>
            <a:ext cx="304800" cy="457200"/>
          </a:xfrm>
          <a:prstGeom prst="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effectLst/>
              <a:latin typeface="Arial Narrow" pitchFamily="34" charset="0"/>
            </a:endParaRPr>
          </a:p>
        </p:txBody>
      </p:sp>
      <p:sp>
        <p:nvSpPr>
          <p:cNvPr id="19" name="Right Arrow 18"/>
          <p:cNvSpPr/>
          <p:nvPr/>
        </p:nvSpPr>
        <p:spPr bwMode="auto">
          <a:xfrm>
            <a:off x="5943600" y="5678225"/>
            <a:ext cx="990600" cy="457200"/>
          </a:xfrm>
          <a:prstGeom prst="rightArrow">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effectLst/>
              <a:latin typeface="Arial Narrow" pitchFamily="34" charset="0"/>
            </a:endParaRPr>
          </a:p>
        </p:txBody>
      </p:sp>
      <p:sp>
        <p:nvSpPr>
          <p:cNvPr id="20" name="TextBox 19"/>
          <p:cNvSpPr txBox="1"/>
          <p:nvPr/>
        </p:nvSpPr>
        <p:spPr>
          <a:xfrm>
            <a:off x="649415" y="6274713"/>
            <a:ext cx="3236785" cy="430887"/>
          </a:xfrm>
          <a:prstGeom prst="rect">
            <a:avLst/>
          </a:prstGeom>
          <a:noFill/>
        </p:spPr>
        <p:txBody>
          <a:bodyPr wrap="none" rtlCol="0" anchor="ctr" anchorCtr="1">
            <a:spAutoFit/>
          </a:bodyPr>
          <a:lstStyle/>
          <a:p>
            <a:pPr>
              <a:buNone/>
            </a:pPr>
            <a:r>
              <a:rPr lang="en-US" dirty="0" smtClean="0">
                <a:solidFill>
                  <a:schemeClr val="dk1"/>
                </a:solidFill>
                <a:effectLst/>
              </a:rPr>
              <a:t>* = user written or modified</a:t>
            </a:r>
          </a:p>
        </p:txBody>
      </p:sp>
      <p:sp>
        <p:nvSpPr>
          <p:cNvPr id="22" name="Leading Question"/>
          <p:cNvSpPr txBox="1"/>
          <p:nvPr/>
        </p:nvSpPr>
        <p:spPr>
          <a:xfrm>
            <a:off x="7570004" y="6562045"/>
            <a:ext cx="1250727" cy="196977"/>
          </a:xfrm>
          <a:prstGeom prst="rect">
            <a:avLst/>
          </a:prstGeom>
          <a:noFill/>
        </p:spPr>
        <p:txBody>
          <a:bodyPr vert="horz" wrap="none" lIns="0" tIns="0" rIns="0" bIns="0" rtlCol="0" anchor="b" anchorCtr="0">
            <a:spAutoFit/>
          </a:bodyPr>
          <a:lstStyle/>
          <a:p>
            <a:pPr algn="r">
              <a:spcBef>
                <a:spcPct val="0"/>
              </a:spcBef>
            </a:pPr>
            <a:r>
              <a:rPr lang="en-US" sz="1600" b="0" dirty="0" err="1" smtClean="0">
                <a:solidFill>
                  <a:srgbClr val="000000"/>
                </a:solidFill>
                <a:effectLst/>
                <a:latin typeface="Arial Narrow"/>
              </a:rPr>
              <a:t>grLib</a:t>
            </a:r>
            <a:r>
              <a:rPr lang="en-US" sz="1600" b="0" dirty="0" smtClean="0">
                <a:solidFill>
                  <a:srgbClr val="000000"/>
                </a:solidFill>
                <a:effectLst/>
                <a:latin typeface="Arial Narrow"/>
              </a:rPr>
              <a:t> Overview...</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228600" y="2209800"/>
            <a:ext cx="8458200" cy="3200400"/>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59394" name="Title 1"/>
          <p:cNvSpPr>
            <a:spLocks noGrp="1"/>
          </p:cNvSpPr>
          <p:nvPr>
            <p:ph type="title"/>
          </p:nvPr>
        </p:nvSpPr>
        <p:spPr/>
        <p:txBody>
          <a:bodyPr/>
          <a:lstStyle/>
          <a:p>
            <a:r>
              <a:rPr lang="en-US" dirty="0" smtClean="0">
                <a:solidFill>
                  <a:srgbClr val="FF0000"/>
                </a:solidFill>
              </a:rPr>
              <a:t>Graphics Library Overview</a:t>
            </a:r>
          </a:p>
        </p:txBody>
      </p:sp>
      <p:sp>
        <p:nvSpPr>
          <p:cNvPr id="11" name="TextBox 10"/>
          <p:cNvSpPr txBox="1"/>
          <p:nvPr/>
        </p:nvSpPr>
        <p:spPr>
          <a:xfrm>
            <a:off x="76200" y="1447800"/>
            <a:ext cx="8382000" cy="404663"/>
          </a:xfrm>
          <a:prstGeom prst="rect">
            <a:avLst/>
          </a:prstGeom>
          <a:noFill/>
        </p:spPr>
        <p:txBody>
          <a:bodyPr wrap="square" rtlCol="0" anchor="ctr" anchorCtr="1">
            <a:spAutoFit/>
          </a:bodyPr>
          <a:lstStyle/>
          <a:p>
            <a:pPr algn="l">
              <a:buNone/>
            </a:pPr>
            <a:r>
              <a:rPr lang="en-US" dirty="0" smtClean="0">
                <a:solidFill>
                  <a:schemeClr val="dk1"/>
                </a:solidFill>
                <a:effectLst/>
              </a:rPr>
              <a:t>The design of the graphics library is governed by the following goals:</a:t>
            </a:r>
          </a:p>
        </p:txBody>
      </p:sp>
      <p:sp>
        <p:nvSpPr>
          <p:cNvPr id="21" name="TextBox 20"/>
          <p:cNvSpPr txBox="1"/>
          <p:nvPr/>
        </p:nvSpPr>
        <p:spPr>
          <a:xfrm>
            <a:off x="304800" y="2542199"/>
            <a:ext cx="8383705" cy="2557623"/>
          </a:xfrm>
          <a:prstGeom prst="rect">
            <a:avLst/>
          </a:prstGeom>
          <a:noFill/>
        </p:spPr>
        <p:txBody>
          <a:bodyPr wrap="none" rtlCol="0" anchor="ctr" anchorCtr="1">
            <a:spAutoFit/>
          </a:bodyPr>
          <a:lstStyle/>
          <a:p>
            <a:pPr marL="342900" indent="-342900" algn="l">
              <a:buClr>
                <a:schemeClr val="tx2"/>
              </a:buClr>
              <a:buSzPct val="75000"/>
              <a:buFont typeface="Wingdings"/>
              <a:buChar char=""/>
            </a:pPr>
            <a:r>
              <a:rPr lang="en-US" sz="1800" b="0" dirty="0" smtClean="0"/>
              <a:t> Components are written entirely in C except where absolutely not possible.</a:t>
            </a:r>
          </a:p>
          <a:p>
            <a:pPr marL="342900" indent="-342900" algn="l">
              <a:buClr>
                <a:schemeClr val="tx2"/>
              </a:buClr>
              <a:buSzPct val="75000"/>
              <a:buFont typeface="Wingdings"/>
              <a:buChar char=""/>
            </a:pPr>
            <a:r>
              <a:rPr lang="en-US" sz="1800" b="0" dirty="0" smtClean="0">
                <a:solidFill>
                  <a:schemeClr val="dk1"/>
                </a:solidFill>
              </a:rPr>
              <a:t> Your application can call any of the layers.</a:t>
            </a:r>
          </a:p>
          <a:p>
            <a:pPr marL="342900" indent="-342900" algn="l">
              <a:buClr>
                <a:schemeClr val="tx2"/>
              </a:buClr>
              <a:buSzPct val="75000"/>
              <a:buFont typeface="Wingdings"/>
              <a:buChar char=""/>
            </a:pPr>
            <a:r>
              <a:rPr lang="en-US" sz="1800" b="0" dirty="0" smtClean="0"/>
              <a:t> The graphics library is easy to understand.</a:t>
            </a:r>
          </a:p>
          <a:p>
            <a:pPr marL="342900" indent="-342900" algn="l">
              <a:buClr>
                <a:schemeClr val="tx2"/>
              </a:buClr>
              <a:buSzPct val="75000"/>
              <a:buFont typeface="Wingdings"/>
              <a:buChar char=""/>
            </a:pPr>
            <a:r>
              <a:rPr lang="en-US" sz="1800" b="0" dirty="0" smtClean="0"/>
              <a:t> The components are reasonably efficient in terms of memory and processor </a:t>
            </a:r>
            <a:br>
              <a:rPr lang="en-US" sz="1800" b="0" dirty="0" smtClean="0"/>
            </a:br>
            <a:r>
              <a:rPr lang="en-US" sz="1800" b="0" dirty="0" smtClean="0"/>
              <a:t>    usage.</a:t>
            </a:r>
          </a:p>
          <a:p>
            <a:pPr marL="342900" indent="-342900" algn="l">
              <a:buClr>
                <a:schemeClr val="tx2"/>
              </a:buClr>
              <a:buSzPct val="75000"/>
              <a:buFont typeface="Wingdings"/>
              <a:buChar char=""/>
            </a:pPr>
            <a:r>
              <a:rPr lang="en-US" sz="1800" b="0" dirty="0" smtClean="0"/>
              <a:t> Components are as self-contained as possible.</a:t>
            </a:r>
          </a:p>
          <a:p>
            <a:pPr marL="342900" indent="-342900" algn="l">
              <a:buClr>
                <a:schemeClr val="tx2"/>
              </a:buClr>
              <a:buSzPct val="75000"/>
              <a:buFont typeface="Wingdings"/>
              <a:buChar char=""/>
            </a:pPr>
            <a:r>
              <a:rPr lang="en-US" sz="1800" b="0" dirty="0" smtClean="0"/>
              <a:t> Where possible, computations that can be performed at compile time are </a:t>
            </a:r>
            <a:br>
              <a:rPr lang="en-US" sz="1800" b="0" dirty="0" smtClean="0"/>
            </a:br>
            <a:r>
              <a:rPr lang="en-US" sz="1800" b="0" dirty="0" smtClean="0"/>
              <a:t>    done there instead of at run time.</a:t>
            </a:r>
          </a:p>
        </p:txBody>
      </p:sp>
      <p:sp>
        <p:nvSpPr>
          <p:cNvPr id="7" name="Leading Question"/>
          <p:cNvSpPr txBox="1"/>
          <p:nvPr/>
        </p:nvSpPr>
        <p:spPr>
          <a:xfrm>
            <a:off x="7643742" y="6562045"/>
            <a:ext cx="1176989"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Display Driver</a:t>
            </a:r>
            <a:r>
              <a:rPr lang="en-US" sz="1600" b="0" dirty="0" smtClean="0">
                <a:solidFill>
                  <a:srgbClr val="000000"/>
                </a:solidFill>
                <a:effectLst/>
                <a:latin typeface="Arial Narrow"/>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762000" y="1143000"/>
            <a:ext cx="7315200" cy="4953000"/>
          </a:xfrm>
          <a:prstGeom prst="roundRect">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59394" name="Title 1"/>
          <p:cNvSpPr>
            <a:spLocks noGrp="1"/>
          </p:cNvSpPr>
          <p:nvPr>
            <p:ph type="title"/>
          </p:nvPr>
        </p:nvSpPr>
        <p:spPr/>
        <p:txBody>
          <a:bodyPr/>
          <a:lstStyle/>
          <a:p>
            <a:r>
              <a:rPr lang="en-US" dirty="0" smtClean="0">
                <a:solidFill>
                  <a:srgbClr val="FF0000"/>
                </a:solidFill>
              </a:rPr>
              <a:t>Display Driver</a:t>
            </a:r>
          </a:p>
        </p:txBody>
      </p:sp>
      <p:sp>
        <p:nvSpPr>
          <p:cNvPr id="21" name="TextBox 20"/>
          <p:cNvSpPr txBox="1"/>
          <p:nvPr/>
        </p:nvSpPr>
        <p:spPr>
          <a:xfrm>
            <a:off x="1066800" y="1391686"/>
            <a:ext cx="6889899" cy="4856714"/>
          </a:xfrm>
          <a:prstGeom prst="rect">
            <a:avLst/>
          </a:prstGeom>
          <a:noFill/>
        </p:spPr>
        <p:txBody>
          <a:bodyPr wrap="none" rtlCol="0" anchor="ctr" anchorCtr="1">
            <a:spAutoFit/>
          </a:bodyPr>
          <a:lstStyle/>
          <a:p>
            <a:pPr algn="l">
              <a:buNone/>
            </a:pPr>
            <a:r>
              <a:rPr lang="en-US" b="0" dirty="0" smtClean="0">
                <a:solidFill>
                  <a:schemeClr val="dk1"/>
                </a:solidFill>
                <a:effectLst/>
              </a:rPr>
              <a:t>Routines </a:t>
            </a:r>
            <a:r>
              <a:rPr lang="en-US" b="0" smtClean="0">
                <a:solidFill>
                  <a:schemeClr val="dk1"/>
                </a:solidFill>
                <a:effectLst/>
              </a:rPr>
              <a:t>for display-dependent </a:t>
            </a:r>
            <a:r>
              <a:rPr lang="en-US" b="0" dirty="0" smtClean="0">
                <a:solidFill>
                  <a:schemeClr val="dk1"/>
                </a:solidFill>
                <a:effectLst/>
              </a:rPr>
              <a:t>operations like:</a:t>
            </a:r>
            <a:endParaRPr lang="en-US" b="0" dirty="0" smtClean="0">
              <a:solidFill>
                <a:schemeClr val="dk1"/>
              </a:solidFill>
            </a:endParaRPr>
          </a:p>
          <a:p>
            <a:pPr marL="800100" lvl="1" indent="-342900" algn="l">
              <a:buClr>
                <a:schemeClr val="tx2"/>
              </a:buClr>
              <a:buSzPct val="75000"/>
              <a:buFont typeface="Wingdings"/>
              <a:buChar char=""/>
            </a:pPr>
            <a:r>
              <a:rPr lang="en-US" sz="1600" b="0" dirty="0" smtClean="0">
                <a:solidFill>
                  <a:schemeClr val="dk1"/>
                </a:solidFill>
                <a:effectLst/>
              </a:rPr>
              <a:t> Initialization</a:t>
            </a:r>
            <a:endParaRPr lang="en-US" sz="1600" b="0" dirty="0" smtClean="0">
              <a:solidFill>
                <a:schemeClr val="dk1"/>
              </a:solidFill>
            </a:endParaRPr>
          </a:p>
          <a:p>
            <a:pPr marL="800100" lvl="1" indent="-342900" algn="l">
              <a:buClr>
                <a:schemeClr val="tx2"/>
              </a:buClr>
              <a:buSzPct val="75000"/>
              <a:buFont typeface="Wingdings"/>
              <a:buChar char=""/>
            </a:pPr>
            <a:r>
              <a:rPr lang="en-US" sz="1600" b="0" dirty="0" smtClean="0">
                <a:solidFill>
                  <a:schemeClr val="dk1"/>
                </a:solidFill>
                <a:effectLst/>
              </a:rPr>
              <a:t> Backlight control</a:t>
            </a:r>
            <a:endParaRPr lang="en-US" sz="1600" b="0" dirty="0" smtClean="0">
              <a:solidFill>
                <a:schemeClr val="dk1"/>
              </a:solidFill>
            </a:endParaRPr>
          </a:p>
          <a:p>
            <a:pPr marL="800100" lvl="1" indent="-342900" algn="l">
              <a:buClr>
                <a:schemeClr val="tx2"/>
              </a:buClr>
              <a:buSzPct val="75000"/>
              <a:buFont typeface="Wingdings"/>
              <a:buChar char=""/>
            </a:pPr>
            <a:r>
              <a:rPr lang="en-US" sz="1600" b="0" dirty="0" smtClean="0">
                <a:solidFill>
                  <a:schemeClr val="dk1"/>
                </a:solidFill>
              </a:rPr>
              <a:t> Contrast</a:t>
            </a:r>
          </a:p>
          <a:p>
            <a:pPr marL="800100" lvl="1" indent="-342900" algn="l">
              <a:buClr>
                <a:schemeClr val="tx2"/>
              </a:buClr>
              <a:buSzPct val="75000"/>
              <a:buFont typeface="Wingdings"/>
              <a:buChar char=""/>
            </a:pPr>
            <a:r>
              <a:rPr lang="en-US" sz="1600" b="0" dirty="0" smtClean="0">
                <a:solidFill>
                  <a:schemeClr val="dk1"/>
                </a:solidFill>
              </a:rPr>
              <a:t> Translation of 24-bit RGB values to screen dependent color map</a:t>
            </a:r>
          </a:p>
          <a:p>
            <a:pPr algn="l"/>
            <a:r>
              <a:rPr lang="en-US" sz="1800" b="0" dirty="0" smtClean="0">
                <a:solidFill>
                  <a:schemeClr val="dk1"/>
                </a:solidFill>
              </a:rPr>
              <a:t> </a:t>
            </a:r>
            <a:r>
              <a:rPr lang="en-US" b="0" dirty="0" smtClean="0">
                <a:solidFill>
                  <a:schemeClr val="dk1"/>
                </a:solidFill>
              </a:rPr>
              <a:t>Drawing routines for the graphics library like:</a:t>
            </a:r>
          </a:p>
          <a:p>
            <a:pPr marL="800100" lvl="1" indent="-342900" algn="l">
              <a:buClr>
                <a:schemeClr val="tx2"/>
              </a:buClr>
              <a:buSzPct val="75000"/>
              <a:buFont typeface="Wingdings"/>
              <a:buChar char=""/>
            </a:pPr>
            <a:r>
              <a:rPr lang="en-US" sz="1600" b="0" dirty="0" smtClean="0">
                <a:solidFill>
                  <a:schemeClr val="dk1"/>
                </a:solidFill>
              </a:rPr>
              <a:t> Flush</a:t>
            </a:r>
          </a:p>
          <a:p>
            <a:pPr marL="800100" lvl="1" indent="-342900" algn="l">
              <a:buClr>
                <a:schemeClr val="tx2"/>
              </a:buClr>
              <a:buSzPct val="75000"/>
              <a:buFont typeface="Wingdings"/>
              <a:buChar char=""/>
            </a:pPr>
            <a:r>
              <a:rPr lang="en-US" sz="1600" b="0" dirty="0" smtClean="0">
                <a:solidFill>
                  <a:schemeClr val="dk1"/>
                </a:solidFill>
              </a:rPr>
              <a:t> Line drawing</a:t>
            </a:r>
          </a:p>
          <a:p>
            <a:pPr marL="800100" lvl="1" indent="-342900" algn="l">
              <a:buClr>
                <a:schemeClr val="tx2"/>
              </a:buClr>
              <a:buSzPct val="75000"/>
              <a:buFont typeface="Wingdings"/>
              <a:buChar char=""/>
            </a:pPr>
            <a:r>
              <a:rPr lang="en-US" sz="1600" b="0" dirty="0" smtClean="0">
                <a:solidFill>
                  <a:schemeClr val="dk1"/>
                </a:solidFill>
              </a:rPr>
              <a:t> Pixel drawing</a:t>
            </a:r>
          </a:p>
          <a:p>
            <a:pPr marL="800100" lvl="1" indent="-342900" algn="l">
              <a:buClr>
                <a:schemeClr val="tx2"/>
              </a:buClr>
              <a:buSzPct val="75000"/>
              <a:buFont typeface="Wingdings"/>
              <a:buChar char=""/>
            </a:pPr>
            <a:r>
              <a:rPr lang="en-US" sz="1600" b="0" dirty="0" smtClean="0">
                <a:solidFill>
                  <a:schemeClr val="dk1"/>
                </a:solidFill>
              </a:rPr>
              <a:t> Rectangle drawing</a:t>
            </a:r>
          </a:p>
          <a:p>
            <a:pPr algn="l"/>
            <a:r>
              <a:rPr lang="en-US" sz="1800" b="0" dirty="0" smtClean="0">
                <a:solidFill>
                  <a:schemeClr val="dk1"/>
                </a:solidFill>
              </a:rPr>
              <a:t> </a:t>
            </a:r>
            <a:r>
              <a:rPr lang="en-US" b="0" dirty="0" smtClean="0">
                <a:solidFill>
                  <a:schemeClr val="dk1"/>
                </a:solidFill>
              </a:rPr>
              <a:t>User-modified Hardware Dependent Code</a:t>
            </a:r>
          </a:p>
          <a:p>
            <a:pPr marL="800100" lvl="1" indent="-342900" algn="l">
              <a:buClr>
                <a:schemeClr val="tx2"/>
              </a:buClr>
              <a:buSzPct val="75000"/>
              <a:buFont typeface="Wingdings"/>
              <a:buChar char=""/>
            </a:pPr>
            <a:r>
              <a:rPr lang="en-US" sz="1600" b="0" dirty="0" smtClean="0">
                <a:solidFill>
                  <a:schemeClr val="dk1"/>
                </a:solidFill>
              </a:rPr>
              <a:t> Connectivity of the smart display to the LM4F</a:t>
            </a:r>
          </a:p>
          <a:p>
            <a:pPr marL="800100" lvl="1" indent="-342900" algn="l">
              <a:buClr>
                <a:schemeClr val="tx2"/>
              </a:buClr>
              <a:buSzPct val="75000"/>
              <a:buFont typeface="Wingdings"/>
              <a:buChar char=""/>
            </a:pPr>
            <a:r>
              <a:rPr lang="en-US" sz="1600" b="0" dirty="0" smtClean="0">
                <a:solidFill>
                  <a:schemeClr val="dk1"/>
                </a:solidFill>
              </a:rPr>
              <a:t> Changes to the existing code to match your </a:t>
            </a:r>
            <a:br>
              <a:rPr lang="en-US" sz="1600" b="0" dirty="0" smtClean="0">
                <a:solidFill>
                  <a:schemeClr val="dk1"/>
                </a:solidFill>
              </a:rPr>
            </a:br>
            <a:r>
              <a:rPr lang="en-US" sz="1600" b="0" dirty="0" smtClean="0">
                <a:solidFill>
                  <a:schemeClr val="dk1"/>
                </a:solidFill>
              </a:rPr>
              <a:t> display (like color depth and size)</a:t>
            </a:r>
          </a:p>
          <a:p>
            <a:pPr marL="342900" indent="-342900" algn="l">
              <a:buClr>
                <a:schemeClr val="tx2"/>
              </a:buClr>
              <a:buSzPct val="75000"/>
            </a:pPr>
            <a:r>
              <a:rPr lang="en-US" sz="1600" b="0" dirty="0" smtClean="0">
                <a:solidFill>
                  <a:schemeClr val="dk1"/>
                </a:solidFill>
              </a:rPr>
              <a:t>	</a:t>
            </a:r>
          </a:p>
        </p:txBody>
      </p:sp>
      <p:sp>
        <p:nvSpPr>
          <p:cNvPr id="9" name="TextBox 8"/>
          <p:cNvSpPr txBox="1"/>
          <p:nvPr/>
        </p:nvSpPr>
        <p:spPr>
          <a:xfrm>
            <a:off x="1752859" y="762000"/>
            <a:ext cx="5028941" cy="338554"/>
          </a:xfrm>
          <a:prstGeom prst="rect">
            <a:avLst/>
          </a:prstGeom>
          <a:noFill/>
        </p:spPr>
        <p:txBody>
          <a:bodyPr wrap="none" rtlCol="0" anchor="ctr" anchorCtr="1">
            <a:spAutoFit/>
          </a:bodyPr>
          <a:lstStyle/>
          <a:p>
            <a:pPr>
              <a:buNone/>
            </a:pPr>
            <a:r>
              <a:rPr lang="en-US" b="0" dirty="0" smtClean="0">
                <a:solidFill>
                  <a:schemeClr val="dk1"/>
                </a:solidFill>
                <a:effectLst/>
              </a:rPr>
              <a:t>Low level interface to the display hardware</a:t>
            </a:r>
          </a:p>
        </p:txBody>
      </p:sp>
      <p:pic>
        <p:nvPicPr>
          <p:cNvPr id="12" name="Picture 2" descr="C:\Documents and Settings\a0192895\Local Settings\Temporary Internet Files\Content.IE5\VH7TAZEE\MP900433121[1].jpg"/>
          <p:cNvPicPr>
            <a:picLocks noChangeAspect="1" noChangeArrowheads="1"/>
          </p:cNvPicPr>
          <p:nvPr/>
        </p:nvPicPr>
        <p:blipFill>
          <a:blip r:embed="rId3" cstate="print"/>
          <a:srcRect/>
          <a:stretch>
            <a:fillRect/>
          </a:stretch>
        </p:blipFill>
        <p:spPr bwMode="auto">
          <a:xfrm>
            <a:off x="6400800" y="4800600"/>
            <a:ext cx="2286000" cy="1517468"/>
          </a:xfrm>
          <a:prstGeom prst="rect">
            <a:avLst/>
          </a:prstGeom>
          <a:noFill/>
        </p:spPr>
      </p:pic>
      <p:sp>
        <p:nvSpPr>
          <p:cNvPr id="11" name="Leading Question"/>
          <p:cNvSpPr txBox="1"/>
          <p:nvPr/>
        </p:nvSpPr>
        <p:spPr>
          <a:xfrm>
            <a:off x="7233758" y="6562045"/>
            <a:ext cx="1586973"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Graphics Primitives</a:t>
            </a:r>
            <a:r>
              <a:rPr lang="en-US" sz="1600" b="0" dirty="0" smtClean="0">
                <a:solidFill>
                  <a:srgbClr val="000000"/>
                </a:solidFill>
                <a:effectLst/>
                <a:latin typeface="Arial Narrow"/>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228600" y="1600200"/>
            <a:ext cx="7696200" cy="2971800"/>
          </a:xfrm>
          <a:prstGeom prst="roundRect">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80000"/>
              </a:lnSpc>
              <a:spcBef>
                <a:spcPct val="50000"/>
              </a:spcBef>
              <a:spcAft>
                <a:spcPct val="0"/>
              </a:spcAft>
              <a:buClrTx/>
              <a:buSzTx/>
              <a:buFontTx/>
              <a:buNone/>
              <a:tabLst/>
            </a:pPr>
            <a:endParaRPr kumimoji="0" lang="en-US" sz="2800" b="1" i="0" u="none" strike="noStrike" cap="none" normalizeH="0" baseline="0" dirty="0" smtClean="0">
              <a:ln>
                <a:noFill/>
              </a:ln>
              <a:solidFill>
                <a:schemeClr val="dk1"/>
              </a:solidFill>
              <a:effectLst/>
              <a:latin typeface="Arial Narrow" pitchFamily="34" charset="0"/>
            </a:endParaRPr>
          </a:p>
        </p:txBody>
      </p:sp>
      <p:sp>
        <p:nvSpPr>
          <p:cNvPr id="59394" name="Title 1"/>
          <p:cNvSpPr>
            <a:spLocks noGrp="1"/>
          </p:cNvSpPr>
          <p:nvPr>
            <p:ph type="title"/>
          </p:nvPr>
        </p:nvSpPr>
        <p:spPr/>
        <p:txBody>
          <a:bodyPr/>
          <a:lstStyle/>
          <a:p>
            <a:r>
              <a:rPr lang="en-US" dirty="0" smtClean="0">
                <a:solidFill>
                  <a:srgbClr val="FF0000"/>
                </a:solidFill>
              </a:rPr>
              <a:t>Graphics Primitives</a:t>
            </a:r>
          </a:p>
        </p:txBody>
      </p:sp>
      <p:sp>
        <p:nvSpPr>
          <p:cNvPr id="10" name="TextBox 9"/>
          <p:cNvSpPr txBox="1"/>
          <p:nvPr/>
        </p:nvSpPr>
        <p:spPr>
          <a:xfrm>
            <a:off x="-1143000" y="914400"/>
            <a:ext cx="6781800" cy="338554"/>
          </a:xfrm>
          <a:prstGeom prst="rect">
            <a:avLst/>
          </a:prstGeom>
          <a:noFill/>
        </p:spPr>
        <p:txBody>
          <a:bodyPr wrap="square" rtlCol="0" anchor="ctr" anchorCtr="1">
            <a:spAutoFit/>
          </a:bodyPr>
          <a:lstStyle/>
          <a:p>
            <a:pPr algn="l">
              <a:buNone/>
            </a:pPr>
            <a:r>
              <a:rPr lang="en-US" b="0" dirty="0" smtClean="0">
                <a:solidFill>
                  <a:schemeClr val="dk1"/>
                </a:solidFill>
                <a:effectLst/>
              </a:rPr>
              <a:t>Low level drawing support for:</a:t>
            </a:r>
          </a:p>
        </p:txBody>
      </p:sp>
      <p:sp>
        <p:nvSpPr>
          <p:cNvPr id="21" name="TextBox 20"/>
          <p:cNvSpPr txBox="1"/>
          <p:nvPr/>
        </p:nvSpPr>
        <p:spPr>
          <a:xfrm>
            <a:off x="304800" y="1731273"/>
            <a:ext cx="7590539" cy="2699200"/>
          </a:xfrm>
          <a:prstGeom prst="rect">
            <a:avLst/>
          </a:prstGeom>
          <a:noFill/>
        </p:spPr>
        <p:txBody>
          <a:bodyPr wrap="none" rtlCol="0" anchor="ctr" anchorCtr="1">
            <a:spAutoFit/>
          </a:bodyPr>
          <a:lstStyle/>
          <a:p>
            <a:pPr algn="l">
              <a:buClr>
                <a:schemeClr val="tx2"/>
              </a:buClr>
              <a:buSzPct val="75000"/>
              <a:buFont typeface="Wingdings" pitchFamily="2" charset="2"/>
              <a:buChar char="u"/>
            </a:pPr>
            <a:r>
              <a:rPr lang="en-US" b="0" dirty="0" smtClean="0">
                <a:solidFill>
                  <a:schemeClr val="dk1"/>
                </a:solidFill>
                <a:effectLst/>
              </a:rPr>
              <a:t> Lines, circles, text and bitmap images</a:t>
            </a:r>
          </a:p>
          <a:p>
            <a:pPr algn="l">
              <a:buClr>
                <a:schemeClr val="tx2"/>
              </a:buClr>
              <a:buSzPct val="75000"/>
              <a:buFont typeface="Wingdings" pitchFamily="2" charset="2"/>
              <a:buChar char="u"/>
            </a:pPr>
            <a:r>
              <a:rPr lang="en-US" b="0" dirty="0" smtClean="0">
                <a:solidFill>
                  <a:schemeClr val="dk1"/>
                </a:solidFill>
                <a:effectLst/>
              </a:rPr>
              <a:t> Support for off-screen buffering</a:t>
            </a:r>
          </a:p>
          <a:p>
            <a:pPr algn="l">
              <a:buClr>
                <a:schemeClr val="tx2"/>
              </a:buClr>
              <a:buSzPct val="75000"/>
              <a:buFont typeface="Wingdings" pitchFamily="2" charset="2"/>
              <a:buChar char="u"/>
            </a:pPr>
            <a:r>
              <a:rPr lang="en-US" b="0" dirty="0" smtClean="0">
                <a:solidFill>
                  <a:schemeClr val="dk1"/>
                </a:solidFill>
              </a:rPr>
              <a:t> Foreground and background drawing contexts</a:t>
            </a:r>
            <a:endParaRPr lang="en-US" b="0" dirty="0" smtClean="0">
              <a:solidFill>
                <a:schemeClr val="dk1"/>
              </a:solidFill>
              <a:effectLst/>
            </a:endParaRPr>
          </a:p>
          <a:p>
            <a:pPr algn="l">
              <a:buClr>
                <a:schemeClr val="tx2"/>
              </a:buClr>
              <a:buSzPct val="75000"/>
              <a:buFont typeface="Wingdings" pitchFamily="2" charset="2"/>
              <a:buChar char="u"/>
            </a:pPr>
            <a:r>
              <a:rPr lang="en-US" b="0" dirty="0" smtClean="0">
                <a:solidFill>
                  <a:schemeClr val="dk1"/>
                </a:solidFill>
              </a:rPr>
              <a:t> Color is represented as a 24-bit RGB value (8-bits per color)</a:t>
            </a:r>
          </a:p>
          <a:p>
            <a:pPr lvl="1" algn="l">
              <a:buClr>
                <a:schemeClr val="tx2"/>
              </a:buClr>
              <a:buSzPct val="75000"/>
              <a:buFont typeface="Wingdings" pitchFamily="2" charset="2"/>
              <a:buChar char="u"/>
            </a:pPr>
            <a:r>
              <a:rPr lang="en-US" sz="1800" b="0" dirty="0" smtClean="0">
                <a:solidFill>
                  <a:schemeClr val="dk1"/>
                </a:solidFill>
                <a:effectLst/>
              </a:rPr>
              <a:t> ~150 </a:t>
            </a:r>
            <a:r>
              <a:rPr lang="en-US" sz="1800" b="0" dirty="0" smtClean="0">
                <a:solidFill>
                  <a:schemeClr val="dk1"/>
                </a:solidFill>
              </a:rPr>
              <a:t>p</a:t>
            </a:r>
            <a:r>
              <a:rPr lang="en-US" sz="1800" b="0" dirty="0" smtClean="0">
                <a:solidFill>
                  <a:schemeClr val="dk1"/>
                </a:solidFill>
                <a:effectLst/>
              </a:rPr>
              <a:t>re-defined colors are provided</a:t>
            </a:r>
          </a:p>
          <a:p>
            <a:pPr algn="l">
              <a:buClr>
                <a:schemeClr val="tx2"/>
              </a:buClr>
              <a:buSzPct val="75000"/>
              <a:buFont typeface="Wingdings" pitchFamily="2" charset="2"/>
              <a:buChar char="u"/>
            </a:pPr>
            <a:r>
              <a:rPr lang="en-US" b="0" dirty="0" smtClean="0">
                <a:solidFill>
                  <a:schemeClr val="dk1"/>
                </a:solidFill>
              </a:rPr>
              <a:t> 153 pre-defined fonts based on the Computer Modern typeface</a:t>
            </a:r>
          </a:p>
          <a:p>
            <a:pPr algn="l">
              <a:buClr>
                <a:schemeClr val="tx2"/>
              </a:buClr>
              <a:buSzPct val="75000"/>
              <a:buFont typeface="Wingdings" pitchFamily="2" charset="2"/>
              <a:buChar char="u"/>
            </a:pPr>
            <a:r>
              <a:rPr lang="en-US" b="0" dirty="0" smtClean="0">
                <a:solidFill>
                  <a:schemeClr val="dk1"/>
                </a:solidFill>
              </a:rPr>
              <a:t> Support for Asian and Cyrillic languages</a:t>
            </a:r>
          </a:p>
        </p:txBody>
      </p:sp>
      <p:pic>
        <p:nvPicPr>
          <p:cNvPr id="1027" name="Picture 3" descr="C:\Documents and Settings\a0192895\Local Settings\Temporary Internet Files\Content.IE5\YXVHD33D\MC900445035[1].jpg"/>
          <p:cNvPicPr>
            <a:picLocks noChangeAspect="1" noChangeArrowheads="1"/>
          </p:cNvPicPr>
          <p:nvPr/>
        </p:nvPicPr>
        <p:blipFill>
          <a:blip r:embed="rId3" cstate="print"/>
          <a:srcRect/>
          <a:stretch>
            <a:fillRect/>
          </a:stretch>
        </p:blipFill>
        <p:spPr bwMode="auto">
          <a:xfrm>
            <a:off x="7315200" y="838200"/>
            <a:ext cx="1588888" cy="2057400"/>
          </a:xfrm>
          <a:prstGeom prst="rect">
            <a:avLst/>
          </a:prstGeom>
          <a:noFill/>
        </p:spPr>
      </p:pic>
      <p:sp>
        <p:nvSpPr>
          <p:cNvPr id="11" name="Leading Question"/>
          <p:cNvSpPr txBox="1"/>
          <p:nvPr/>
        </p:nvSpPr>
        <p:spPr>
          <a:xfrm>
            <a:off x="8075334" y="6562045"/>
            <a:ext cx="745397" cy="196977"/>
          </a:xfrm>
          <a:prstGeom prst="rect">
            <a:avLst/>
          </a:prstGeom>
          <a:noFill/>
        </p:spPr>
        <p:txBody>
          <a:bodyPr vert="horz" wrap="none" lIns="0" tIns="0" rIns="0" bIns="0" rtlCol="0" anchor="b" anchorCtr="0">
            <a:spAutoFit/>
          </a:bodyPr>
          <a:lstStyle/>
          <a:p>
            <a:pPr algn="r">
              <a:spcBef>
                <a:spcPct val="0"/>
              </a:spcBef>
            </a:pPr>
            <a:r>
              <a:rPr lang="en-US" sz="1600" b="0" dirty="0" smtClean="0">
                <a:solidFill>
                  <a:srgbClr val="000000"/>
                </a:solidFill>
                <a:latin typeface="Arial Narrow"/>
              </a:rPr>
              <a:t>Widgets</a:t>
            </a:r>
            <a:r>
              <a:rPr lang="en-US" sz="1600" b="0" dirty="0" smtClean="0">
                <a:solidFill>
                  <a:srgbClr val="000000"/>
                </a:solidFill>
                <a:effectLst/>
                <a:latin typeface="Arial Narrow"/>
              </a:rPr>
              <a:t>...</a:t>
            </a:r>
          </a:p>
        </p:txBody>
      </p:sp>
      <p:pic>
        <p:nvPicPr>
          <p:cNvPr id="12" name="Picture 11" descr="fontview_korean"/>
          <p:cNvPicPr>
            <a:picLocks noChangeAspect="1" noChangeArrowheads="1"/>
          </p:cNvPicPr>
          <p:nvPr/>
        </p:nvPicPr>
        <p:blipFill>
          <a:blip r:embed="rId4" cstate="email"/>
          <a:srcRect/>
          <a:stretch>
            <a:fillRect/>
          </a:stretch>
        </p:blipFill>
        <p:spPr bwMode="auto">
          <a:xfrm>
            <a:off x="6477000" y="4648200"/>
            <a:ext cx="2293889" cy="1737360"/>
          </a:xfrm>
          <a:prstGeom prst="rect">
            <a:avLst/>
          </a:prstGeom>
          <a:ln>
            <a:noFill/>
          </a:ln>
          <a:effectLst>
            <a:outerShdw blurRad="292100" dist="139700" dir="2700000" algn="tl" rotWithShape="0">
              <a:srgbClr val="333333">
                <a:alpha val="65000"/>
              </a:srgbClr>
            </a:outerShdw>
          </a:effectLst>
        </p:spPr>
      </p:pic>
      <p:pic>
        <p:nvPicPr>
          <p:cNvPr id="13" name="Picture 12" descr="fontview_accented_roman"/>
          <p:cNvPicPr>
            <a:picLocks noChangeAspect="1" noChangeArrowheads="1"/>
          </p:cNvPicPr>
          <p:nvPr/>
        </p:nvPicPr>
        <p:blipFill>
          <a:blip r:embed="rId5" cstate="email"/>
          <a:srcRect/>
          <a:stretch>
            <a:fillRect/>
          </a:stretch>
        </p:blipFill>
        <p:spPr bwMode="auto">
          <a:xfrm>
            <a:off x="4343400" y="4876800"/>
            <a:ext cx="2303769" cy="1737360"/>
          </a:xfrm>
          <a:prstGeom prst="rect">
            <a:avLst/>
          </a:prstGeom>
          <a:ln>
            <a:noFill/>
          </a:ln>
          <a:effectLst>
            <a:outerShdw blurRad="292100" dist="139700" dir="2700000" algn="tl" rotWithShape="0">
              <a:srgbClr val="333333">
                <a:alpha val="65000"/>
              </a:srgbClr>
            </a:outerShdw>
          </a:effectLst>
        </p:spPr>
      </p:pic>
      <p:pic>
        <p:nvPicPr>
          <p:cNvPr id="14" name="Picture 23" descr="fontview_japanese2"/>
          <p:cNvPicPr>
            <a:picLocks noChangeAspect="1" noChangeArrowheads="1"/>
          </p:cNvPicPr>
          <p:nvPr/>
        </p:nvPicPr>
        <p:blipFill>
          <a:blip r:embed="rId6" cstate="email"/>
          <a:srcRect/>
          <a:stretch>
            <a:fillRect/>
          </a:stretch>
        </p:blipFill>
        <p:spPr bwMode="auto">
          <a:xfrm>
            <a:off x="2057400" y="4648200"/>
            <a:ext cx="2320147" cy="1737360"/>
          </a:xfrm>
          <a:prstGeom prst="rect">
            <a:avLst/>
          </a:prstGeom>
          <a:ln>
            <a:noFill/>
          </a:ln>
          <a:effectLst>
            <a:outerShdw blurRad="292100" dist="139700" dir="2700000" algn="tl" rotWithShape="0">
              <a:srgbClr val="333333">
                <a:alpha val="65000"/>
              </a:srgbClr>
            </a:outerShdw>
          </a:effectLst>
        </p:spPr>
      </p:pic>
      <p:pic>
        <p:nvPicPr>
          <p:cNvPr id="15" name="Picture 20" descr="fontview_chinese"/>
          <p:cNvPicPr>
            <a:picLocks noChangeAspect="1" noChangeArrowheads="1"/>
          </p:cNvPicPr>
          <p:nvPr/>
        </p:nvPicPr>
        <p:blipFill>
          <a:blip r:embed="rId7" cstate="email"/>
          <a:srcRect/>
          <a:stretch>
            <a:fillRect/>
          </a:stretch>
        </p:blipFill>
        <p:spPr bwMode="auto">
          <a:xfrm>
            <a:off x="304800" y="4876800"/>
            <a:ext cx="2304453" cy="17373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COLORSCHEMEINDEX" val="4"/>
  <p:tag name="NO LOGOS" val="true"/>
</p:tagLst>
</file>

<file path=ppt/tags/tag10.xml><?xml version="1.0" encoding="utf-8"?>
<p:tagLst xmlns:a="http://schemas.openxmlformats.org/drawingml/2006/main" xmlns:r="http://schemas.openxmlformats.org/officeDocument/2006/relationships" xmlns:p="http://schemas.openxmlformats.org/presentationml/2006/main">
  <p:tag name="PPBACKGROUND" val="16777214"/>
  <p:tag name="PPFOREGROUND" val="0"/>
  <p:tag name="PPSHADOW" val="5987163"/>
  <p:tag name="PPTITLE" val="0"/>
  <p:tag name="PPFILL" val="16185078"/>
  <p:tag name="PPACCENT1" val="11513775"/>
  <p:tag name="PPACCENT2" val="14606046"/>
  <p:tag name="PPACCENT3" val="12829635"/>
  <p:tag name="COLORSCHEMEINDEX" val="2"/>
</p:tagLst>
</file>

<file path=ppt/tags/tag11.xml><?xml version="1.0" encoding="utf-8"?>
<p:tagLst xmlns:a="http://schemas.openxmlformats.org/drawingml/2006/main" xmlns:r="http://schemas.openxmlformats.org/officeDocument/2006/relationships" xmlns:p="http://schemas.openxmlformats.org/presentationml/2006/main">
  <p:tag name="PPBACKGROUND" val="16777214"/>
  <p:tag name="PPFOREGROUND" val="0"/>
  <p:tag name="PPSHADOW" val="5987163"/>
  <p:tag name="PPTITLE" val="0"/>
  <p:tag name="PPFILL" val="16185078"/>
  <p:tag name="PPACCENT1" val="11513775"/>
  <p:tag name="PPACCENT2" val="14606046"/>
  <p:tag name="PPACCENT3" val="12829635"/>
  <p:tag name="COLORSCHEMEINDEX" val="2"/>
</p:tagLst>
</file>

<file path=ppt/tags/tag2.xml><?xml version="1.0" encoding="utf-8"?>
<p:tagLst xmlns:a="http://schemas.openxmlformats.org/drawingml/2006/main" xmlns:r="http://schemas.openxmlformats.org/officeDocument/2006/relationships" xmlns:p="http://schemas.openxmlformats.org/presentationml/2006/main">
  <p:tag name="COLORSCHEMEINDEX" val="5"/>
</p:tagLst>
</file>

<file path=ppt/tags/tag3.xml><?xml version="1.0" encoding="utf-8"?>
<p:tagLst xmlns:a="http://schemas.openxmlformats.org/drawingml/2006/main" xmlns:r="http://schemas.openxmlformats.org/officeDocument/2006/relationships" xmlns:p="http://schemas.openxmlformats.org/presentationml/2006/main">
  <p:tag name="COLORSCHEMEINDEX" val="5"/>
</p:tagLst>
</file>

<file path=ppt/tags/tag4.xml><?xml version="1.0" encoding="utf-8"?>
<p:tagLst xmlns:a="http://schemas.openxmlformats.org/drawingml/2006/main" xmlns:r="http://schemas.openxmlformats.org/officeDocument/2006/relationships" xmlns:p="http://schemas.openxmlformats.org/presentationml/2006/main">
  <p:tag name="PPBACKGROUND" val="16777214"/>
  <p:tag name="PPFOREGROUND" val="0"/>
  <p:tag name="PPSHADOW" val="5987163"/>
  <p:tag name="PPTITLE" val="0"/>
  <p:tag name="PPFILL" val="16185078"/>
  <p:tag name="PPACCENT1" val="11513775"/>
  <p:tag name="PPACCENT2" val="14606046"/>
  <p:tag name="PPACCENT3" val="12829635"/>
  <p:tag name="COLORSCHEMEINDEX" val="2"/>
</p:tagLst>
</file>

<file path=ppt/tags/tag5.xml><?xml version="1.0" encoding="utf-8"?>
<p:tagLst xmlns:a="http://schemas.openxmlformats.org/drawingml/2006/main" xmlns:r="http://schemas.openxmlformats.org/officeDocument/2006/relationships" xmlns:p="http://schemas.openxmlformats.org/presentationml/2006/main">
  <p:tag name="PPBACKGROUND" val="16777214"/>
  <p:tag name="PPFOREGROUND" val="0"/>
  <p:tag name="PPSHADOW" val="5987163"/>
  <p:tag name="PPTITLE" val="0"/>
  <p:tag name="PPFILL" val="16185078"/>
  <p:tag name="PPACCENT1" val="11513775"/>
  <p:tag name="PPACCENT2" val="14606046"/>
  <p:tag name="PPACCENT3" val="12829635"/>
  <p:tag name="COLORSCHEMEINDEX" val="2"/>
</p:tagLst>
</file>

<file path=ppt/tags/tag6.xml><?xml version="1.0" encoding="utf-8"?>
<p:tagLst xmlns:a="http://schemas.openxmlformats.org/drawingml/2006/main" xmlns:r="http://schemas.openxmlformats.org/officeDocument/2006/relationships" xmlns:p="http://schemas.openxmlformats.org/presentationml/2006/main">
  <p:tag name="PPBACKGROUND" val="16777214"/>
  <p:tag name="PPFOREGROUND" val="0"/>
  <p:tag name="PPSHADOW" val="5987163"/>
  <p:tag name="PPTITLE" val="0"/>
  <p:tag name="PPFILL" val="16185078"/>
  <p:tag name="PPACCENT1" val="11513775"/>
  <p:tag name="PPACCENT2" val="14606046"/>
  <p:tag name="PPACCENT3" val="12829635"/>
  <p:tag name="COLORSCHEMEINDEX" val="2"/>
</p:tagLst>
</file>

<file path=ppt/tags/tag7.xml><?xml version="1.0" encoding="utf-8"?>
<p:tagLst xmlns:a="http://schemas.openxmlformats.org/drawingml/2006/main" xmlns:r="http://schemas.openxmlformats.org/officeDocument/2006/relationships" xmlns:p="http://schemas.openxmlformats.org/presentationml/2006/main">
  <p:tag name="PPBACKGROUND" val="16777214"/>
  <p:tag name="PPFOREGROUND" val="0"/>
  <p:tag name="PPSHADOW" val="5987163"/>
  <p:tag name="PPTITLE" val="0"/>
  <p:tag name="PPFILL" val="16185078"/>
  <p:tag name="PPACCENT1" val="11513775"/>
  <p:tag name="PPACCENT2" val="14606046"/>
  <p:tag name="PPACCENT3" val="12829635"/>
  <p:tag name="COLORSCHEMEINDEX" val="2"/>
</p:tagLst>
</file>

<file path=ppt/tags/tag8.xml><?xml version="1.0" encoding="utf-8"?>
<p:tagLst xmlns:a="http://schemas.openxmlformats.org/drawingml/2006/main" xmlns:r="http://schemas.openxmlformats.org/officeDocument/2006/relationships" xmlns:p="http://schemas.openxmlformats.org/presentationml/2006/main">
  <p:tag name="PPBACKGROUND" val="16777214"/>
  <p:tag name="PPFOREGROUND" val="0"/>
  <p:tag name="PPSHADOW" val="5987163"/>
  <p:tag name="PPTITLE" val="0"/>
  <p:tag name="PPFILL" val="16185078"/>
  <p:tag name="PPACCENT1" val="11513775"/>
  <p:tag name="PPACCENT2" val="14606046"/>
  <p:tag name="PPACCENT3" val="12829635"/>
  <p:tag name="COLORSCHEMEINDEX" val="2"/>
</p:tagLst>
</file>

<file path=ppt/tags/tag9.xml><?xml version="1.0" encoding="utf-8"?>
<p:tagLst xmlns:a="http://schemas.openxmlformats.org/drawingml/2006/main" xmlns:r="http://schemas.openxmlformats.org/officeDocument/2006/relationships" xmlns:p="http://schemas.openxmlformats.org/presentationml/2006/main">
  <p:tag name="PPBACKGROUND" val="16777214"/>
  <p:tag name="PPFOREGROUND" val="0"/>
  <p:tag name="PPSHADOW" val="5987163"/>
  <p:tag name="PPTITLE" val="0"/>
  <p:tag name="PPFILL" val="16185078"/>
  <p:tag name="PPACCENT1" val="11513775"/>
  <p:tag name="PPACCENT2" val="14606046"/>
  <p:tag name="PPACCENT3" val="12829635"/>
  <p:tag name="COLORSCHEMEINDEX" val="2"/>
</p:tagLst>
</file>

<file path=ppt/theme/theme1.xml><?xml version="1.0" encoding="utf-8"?>
<a:theme xmlns:a="http://schemas.openxmlformats.org/drawingml/2006/main" name="ttoTheme">
  <a:themeElements>
    <a:clrScheme name="Custom 1">
      <a:dk1>
        <a:srgbClr val="000000"/>
      </a:dk1>
      <a:lt1>
        <a:srgbClr val="FFFFFF"/>
      </a:lt1>
      <a:dk2>
        <a:srgbClr val="FF0000"/>
      </a:dk2>
      <a:lt2>
        <a:srgbClr val="FFFFFF"/>
      </a:lt2>
      <a:accent1>
        <a:srgbClr val="F9F9F9"/>
      </a:accent1>
      <a:accent2>
        <a:srgbClr val="DEDEDE"/>
      </a:accent2>
      <a:accent3>
        <a:srgbClr val="C7C7C7"/>
      </a:accent3>
      <a:accent4>
        <a:srgbClr val="6699FF"/>
      </a:accent4>
      <a:accent5>
        <a:srgbClr val="FF0000"/>
      </a:accent5>
      <a:accent6>
        <a:srgbClr val="FFFFFF"/>
      </a:accent6>
      <a:hlink>
        <a:srgbClr val="6699FF"/>
      </a:hlink>
      <a:folHlink>
        <a:srgbClr val="6699FF"/>
      </a:folHlink>
    </a:clrScheme>
    <a:fontScheme name="t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rtlCol="0" anchor="ctr" anchorCtr="0" compatLnSpc="1">
        <a:prstTxWarp prst="textNoShape">
          <a:avLst/>
        </a:prstTxWarp>
      </a:bodyPr>
      <a:lstStyle>
        <a:defPPr marL="0" marR="0" indent="0" algn="l" defTabSz="914400" rtl="0" eaLnBrk="0" fontAlgn="base" latinLnBrk="0" hangingPunct="0">
          <a:lnSpc>
            <a:spcPct val="80000"/>
          </a:lnSpc>
          <a:spcBef>
            <a:spcPct val="50000"/>
          </a:spcBef>
          <a:spcAft>
            <a:spcPct val="0"/>
          </a:spcAft>
          <a:buClrTx/>
          <a:buSzTx/>
          <a:buFontTx/>
          <a:buNone/>
          <a:tabLst/>
          <a:defRPr kumimoji="0" sz="2800" b="1" i="0" u="none" strike="noStrike" cap="none" normalizeH="0" baseline="0" dirty="0" smtClean="0">
            <a:ln>
              <a:noFill/>
            </a:ln>
            <a:solidFill>
              <a:schemeClr val="dk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50000"/>
          </a:spcBef>
          <a:spcAft>
            <a:spcPct val="0"/>
          </a:spcAft>
          <a:buClrTx/>
          <a:buSzTx/>
          <a:buFontTx/>
          <a:buNone/>
          <a:tabLst/>
          <a:defRPr kumimoji="0" lang="en-US"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defRPr>
        </a:defPPr>
      </a:lstStyle>
    </a:lnDef>
    <a:txDef>
      <a:spPr>
        <a:noFill/>
      </a:spPr>
      <a:bodyPr wrap="square" rtlCol="0" anchor="ctr" anchorCtr="0">
        <a:spAutoFit/>
      </a:bodyPr>
      <a:lstStyle>
        <a:defPPr>
          <a:defRPr dirty="0" smtClean="0">
            <a:solidFill>
              <a:schemeClr val="dk1"/>
            </a:solidFill>
            <a:effectLst/>
          </a:defRPr>
        </a:defPPr>
      </a:lstStyle>
    </a:txDef>
  </a:objectDefaults>
  <a:extraClrSchemeLst>
    <a:extraClrScheme>
      <a:clrScheme name="tto standard">
        <a:dk1>
          <a:srgbClr val="000000"/>
        </a:dk1>
        <a:lt1>
          <a:srgbClr val="FFFFFF"/>
        </a:lt1>
        <a:dk2>
          <a:srgbClr val="FF0000"/>
        </a:dk2>
        <a:lt2>
          <a:srgbClr val="FFFFFF"/>
        </a:lt2>
        <a:accent1>
          <a:srgbClr val="F9F9F9"/>
        </a:accent1>
        <a:accent2>
          <a:srgbClr val="DEDEDE"/>
        </a:accent2>
        <a:accent3>
          <a:srgbClr val="C7C7C7"/>
        </a:accent3>
        <a:accent4>
          <a:srgbClr val="6699FF"/>
        </a:accent4>
        <a:accent5>
          <a:srgbClr val="FF0000"/>
        </a:accent5>
        <a:accent6>
          <a:srgbClr val="FFFFFF"/>
        </a:accent6>
        <a:hlink>
          <a:srgbClr val="C7C7C7"/>
        </a:hlink>
        <a:folHlink>
          <a:srgbClr val="6699FF"/>
        </a:folHlink>
      </a:clrScheme>
      <a:clrMap bg1="lt1" tx1="dk1" bg2="lt2" tx2="dk2" accent1="accent1" accent2="accent2" accent3="accent3" accent4="accent4" accent5="accent5" accent6="accent6" hlink="hlink" folHlink="folHlink"/>
    </a:extraClrScheme>
    <a:extraClrScheme>
      <a:clrScheme name="tto 1">
        <a:dk1>
          <a:srgbClr val="000000"/>
        </a:dk1>
        <a:lt1>
          <a:srgbClr val="FEFFFF"/>
        </a:lt1>
        <a:dk2>
          <a:srgbClr val="000000"/>
        </a:dk2>
        <a:lt2>
          <a:srgbClr val="FEFFFF"/>
        </a:lt2>
        <a:accent1>
          <a:srgbClr val="F6F6F6"/>
        </a:accent1>
        <a:accent2>
          <a:srgbClr val="AFAFAF"/>
        </a:accent2>
        <a:accent3>
          <a:srgbClr val="DEDEDE"/>
        </a:accent3>
        <a:accent4>
          <a:srgbClr val="C3C3C3"/>
        </a:accent4>
        <a:accent5>
          <a:srgbClr val="FAFAFA"/>
        </a:accent5>
        <a:accent6>
          <a:srgbClr val="9E9E9E"/>
        </a:accent6>
        <a:hlink>
          <a:srgbClr val="DEDEDE"/>
        </a:hlink>
        <a:folHlink>
          <a:srgbClr val="C3C3C3"/>
        </a:folHlink>
      </a:clrScheme>
      <a:clrMap bg1="lt1" tx1="dk1" bg2="lt2" tx2="dk2" accent1="accent1" accent2="accent2" accent3="accent3" accent4="accent4" accent5="accent5" accent6="accent6" hlink="hlink" folHlink="folHlink"/>
    </a:extraClrScheme>
    <a:extraClrScheme>
      <a:clrScheme name="tto 2">
        <a:dk1>
          <a:srgbClr val="2181B7"/>
        </a:dk1>
        <a:lt1>
          <a:srgbClr val="FFFFFF"/>
        </a:lt1>
        <a:dk2>
          <a:srgbClr val="2181B7"/>
        </a:dk2>
        <a:lt2>
          <a:srgbClr val="FFFF99"/>
        </a:lt2>
        <a:accent1>
          <a:srgbClr val="003399"/>
        </a:accent1>
        <a:accent2>
          <a:srgbClr val="01B0FF"/>
        </a:accent2>
        <a:accent3>
          <a:srgbClr val="6666FF"/>
        </a:accent3>
        <a:accent4>
          <a:srgbClr val="1C6D9A"/>
        </a:accent4>
        <a:accent5>
          <a:srgbClr val="474B72"/>
        </a:accent5>
        <a:accent6>
          <a:srgbClr val="7030A0"/>
        </a:accent6>
        <a:hlink>
          <a:srgbClr val="6666FF"/>
        </a:hlink>
        <a:folHlink>
          <a:srgbClr val="1C6D9A"/>
        </a:folHlink>
      </a:clrScheme>
      <a:clrMap bg1="dk2" tx1="lt1" bg2="dk1" tx2="lt2" accent1="accent1" accent2="accent2" accent3="accent3" accent4="accent4" accent5="accent5" accent6="accent6" hlink="hlink" folHlink="folHlink"/>
    </a:extraClrScheme>
    <a:extraClrScheme>
      <a:clrScheme name="tto 3">
        <a:dk1>
          <a:srgbClr val="042AA4"/>
        </a:dk1>
        <a:lt1>
          <a:srgbClr val="FFFFFF"/>
        </a:lt1>
        <a:dk2>
          <a:srgbClr val="042AA4"/>
        </a:dk2>
        <a:lt2>
          <a:srgbClr val="FE9B03"/>
        </a:lt2>
        <a:accent1>
          <a:srgbClr val="000F40"/>
        </a:accent1>
        <a:accent2>
          <a:srgbClr val="603900"/>
        </a:accent2>
        <a:accent3>
          <a:srgbClr val="005C00"/>
        </a:accent3>
        <a:accent4>
          <a:srgbClr val="0249FC"/>
        </a:accent4>
        <a:accent5>
          <a:srgbClr val="7030A0"/>
        </a:accent5>
        <a:accent6>
          <a:srgbClr val="000000"/>
        </a:accent6>
        <a:hlink>
          <a:srgbClr val="005C00"/>
        </a:hlink>
        <a:folHlink>
          <a:srgbClr val="0249FC"/>
        </a:folHlink>
      </a:clrScheme>
      <a:clrMap bg1="dk2" tx1="lt1" bg2="dk1" tx2="lt2" accent1="accent1" accent2="accent2" accent3="accent3" accent4="accent4" accent5="accent5" accent6="accent6" hlink="hlink" folHlink="folHlink"/>
    </a:extraClrScheme>
    <a:extraClrScheme>
      <a:clrScheme name="tto 4">
        <a:dk1>
          <a:srgbClr val="000000"/>
        </a:dk1>
        <a:lt1>
          <a:srgbClr val="FFFFFF"/>
        </a:lt1>
        <a:dk2>
          <a:srgbClr val="4282E0"/>
        </a:dk2>
        <a:lt2>
          <a:srgbClr val="FFFFFF"/>
        </a:lt2>
        <a:accent1>
          <a:srgbClr val="C0F6F5"/>
        </a:accent1>
        <a:accent2>
          <a:srgbClr val="FAFEDA"/>
        </a:accent2>
        <a:accent3>
          <a:srgbClr val="FFCCFF"/>
        </a:accent3>
        <a:accent4>
          <a:srgbClr val="B4FCB2"/>
        </a:accent4>
        <a:accent5>
          <a:srgbClr val="FFFF99"/>
        </a:accent5>
        <a:accent6>
          <a:srgbClr val="5DD3FF"/>
        </a:accent6>
        <a:hlink>
          <a:srgbClr val="FFCCFF"/>
        </a:hlink>
        <a:folHlink>
          <a:srgbClr val="B4FCB2"/>
        </a:folHlink>
      </a:clrScheme>
      <a:clrMap bg1="lt1" tx1="dk1" bg2="lt2" tx2="dk2" accent1="accent1" accent2="accent2" accent3="accent3" accent4="accent4" accent5="accent5" accent6="accent6" hlink="hlink" folHlink="folHlink"/>
    </a:extraClrScheme>
    <a:extraClrScheme>
      <a:clrScheme name="tto 5">
        <a:dk1>
          <a:srgbClr val="000000"/>
        </a:dk1>
        <a:lt1>
          <a:srgbClr val="FFFFFF"/>
        </a:lt1>
        <a:dk2>
          <a:srgbClr val="0066FF"/>
        </a:dk2>
        <a:lt2>
          <a:srgbClr val="FFFFFF"/>
        </a:lt2>
        <a:accent1>
          <a:srgbClr val="FFFFCC"/>
        </a:accent1>
        <a:accent2>
          <a:srgbClr val="B5E0E3"/>
        </a:accent2>
        <a:accent3>
          <a:srgbClr val="E5D093"/>
        </a:accent3>
        <a:accent4>
          <a:srgbClr val="CCB374"/>
        </a:accent4>
        <a:accent5>
          <a:srgbClr val="C7A2E3"/>
        </a:accent5>
        <a:accent6>
          <a:srgbClr val="5DD3FF"/>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tto 6">
        <a:dk1>
          <a:srgbClr val="000000"/>
        </a:dk1>
        <a:lt1>
          <a:srgbClr val="FFFFFF"/>
        </a:lt1>
        <a:dk2>
          <a:srgbClr val="FF0000"/>
        </a:dk2>
        <a:lt2>
          <a:srgbClr val="FFFFFF"/>
        </a:lt2>
        <a:accent1>
          <a:srgbClr val="FFFF66"/>
        </a:accent1>
        <a:accent2>
          <a:srgbClr val="99FF66"/>
        </a:accent2>
        <a:accent3>
          <a:srgbClr val="99FFCC"/>
        </a:accent3>
        <a:accent4>
          <a:srgbClr val="FF99FF"/>
        </a:accent4>
        <a:accent5>
          <a:srgbClr val="93E2FF"/>
        </a:accent5>
        <a:accent6>
          <a:srgbClr val="FFE599"/>
        </a:accent6>
        <a:hlink>
          <a:srgbClr val="99FFCC"/>
        </a:hlink>
        <a:folHlink>
          <a:srgbClr val="FF99FF"/>
        </a:folHlink>
      </a:clrScheme>
      <a:clrMap bg1="lt1" tx1="dk1" bg2="lt2" tx2="dk2" accent1="accent1" accent2="accent2" accent3="accent3" accent4="accent4" accent5="accent5" accent6="accent6" hlink="hlink" folHlink="folHlink"/>
    </a:extraClrScheme>
    <a:extraClrScheme>
      <a:clrScheme name="tto 7">
        <a:dk1>
          <a:srgbClr val="FEFFFF"/>
        </a:dk1>
        <a:lt1>
          <a:srgbClr val="000000"/>
        </a:lt1>
        <a:dk2>
          <a:srgbClr val="FEFFFF"/>
        </a:dk2>
        <a:lt2>
          <a:srgbClr val="000000"/>
        </a:lt2>
        <a:accent1>
          <a:srgbClr val="F6F6F6"/>
        </a:accent1>
        <a:accent2>
          <a:srgbClr val="AFAFAF"/>
        </a:accent2>
        <a:accent3>
          <a:srgbClr val="DEDEDE"/>
        </a:accent3>
        <a:accent4>
          <a:srgbClr val="C3C3C3"/>
        </a:accent4>
        <a:accent5>
          <a:srgbClr val="FAFAFA"/>
        </a:accent5>
        <a:accent6>
          <a:srgbClr val="000000"/>
        </a:accent6>
        <a:hlink>
          <a:srgbClr val="DEDEDE"/>
        </a:hlink>
        <a:folHlink>
          <a:srgbClr val="C3C3C3"/>
        </a:folHlink>
      </a:clrScheme>
      <a:clrMap bg1="dk2" tx1="lt1" bg2="dk1" tx2="lt2" accent1="accent1" accent2="accent2" accent3="accent3" accent4="accent4" accent5="accent5" accent6="accent6" hlink="hlink" folHlink="folHlink"/>
    </a:extraClrScheme>
    <a:extraClrScheme>
      <a:clrScheme name="tto 8">
        <a:dk1>
          <a:srgbClr val="FFFFFF"/>
        </a:dk1>
        <a:lt1>
          <a:srgbClr val="000000"/>
        </a:lt1>
        <a:dk2>
          <a:srgbClr val="FFFFFF"/>
        </a:dk2>
        <a:lt2>
          <a:srgbClr val="FF0000"/>
        </a:lt2>
        <a:accent1>
          <a:srgbClr val="00CCFF"/>
        </a:accent1>
        <a:accent2>
          <a:srgbClr val="CC9900"/>
        </a:accent2>
        <a:accent3>
          <a:srgbClr val="00CC66"/>
        </a:accent3>
        <a:accent4>
          <a:srgbClr val="FFFF99"/>
        </a:accent4>
        <a:accent5>
          <a:srgbClr val="FF99CC"/>
        </a:accent5>
        <a:accent6>
          <a:srgbClr val="000000"/>
        </a:accent6>
        <a:hlink>
          <a:srgbClr val="00CC66"/>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toTheme">
  <a:themeElements>
    <a:clrScheme name="Custom 1">
      <a:dk1>
        <a:srgbClr val="000000"/>
      </a:dk1>
      <a:lt1>
        <a:srgbClr val="FFFFFF"/>
      </a:lt1>
      <a:dk2>
        <a:srgbClr val="FF0000"/>
      </a:dk2>
      <a:lt2>
        <a:srgbClr val="FFFFFF"/>
      </a:lt2>
      <a:accent1>
        <a:srgbClr val="F9F9F9"/>
      </a:accent1>
      <a:accent2>
        <a:srgbClr val="DEDEDE"/>
      </a:accent2>
      <a:accent3>
        <a:srgbClr val="C7C7C7"/>
      </a:accent3>
      <a:accent4>
        <a:srgbClr val="6699FF"/>
      </a:accent4>
      <a:accent5>
        <a:srgbClr val="FF0000"/>
      </a:accent5>
      <a:accent6>
        <a:srgbClr val="FFFFFF"/>
      </a:accent6>
      <a:hlink>
        <a:srgbClr val="6699FF"/>
      </a:hlink>
      <a:folHlink>
        <a:srgbClr val="6699FF"/>
      </a:folHlink>
    </a:clrScheme>
    <a:fontScheme name="t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rtlCol="0" anchor="ctr" anchorCtr="0" compatLnSpc="1">
        <a:prstTxWarp prst="textNoShape">
          <a:avLst/>
        </a:prstTxWarp>
      </a:bodyPr>
      <a:lstStyle>
        <a:defPPr marL="0" marR="0" indent="0" algn="l" defTabSz="914400" rtl="0" eaLnBrk="0" fontAlgn="base" latinLnBrk="0" hangingPunct="0">
          <a:lnSpc>
            <a:spcPct val="80000"/>
          </a:lnSpc>
          <a:spcBef>
            <a:spcPct val="50000"/>
          </a:spcBef>
          <a:spcAft>
            <a:spcPct val="0"/>
          </a:spcAft>
          <a:buClrTx/>
          <a:buSzTx/>
          <a:buFontTx/>
          <a:buNone/>
          <a:tabLst/>
          <a:defRPr kumimoji="0" sz="2800" b="1" i="0" u="none" strike="noStrike" cap="none" normalizeH="0" baseline="0" dirty="0" smtClean="0">
            <a:ln>
              <a:noFill/>
            </a:ln>
            <a:solidFill>
              <a:schemeClr val="dk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50000"/>
          </a:spcBef>
          <a:spcAft>
            <a:spcPct val="0"/>
          </a:spcAft>
          <a:buClrTx/>
          <a:buSzTx/>
          <a:buFontTx/>
          <a:buNone/>
          <a:tabLst/>
          <a:defRPr kumimoji="0" lang="en-US"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defRPr>
        </a:defPPr>
      </a:lstStyle>
    </a:lnDef>
    <a:txDef>
      <a:spPr>
        <a:noFill/>
      </a:spPr>
      <a:bodyPr wrap="square" rtlCol="0" anchor="ctr" anchorCtr="0">
        <a:spAutoFit/>
      </a:bodyPr>
      <a:lstStyle>
        <a:defPPr>
          <a:defRPr dirty="0" smtClean="0">
            <a:solidFill>
              <a:schemeClr val="dk1"/>
            </a:solidFill>
            <a:effectLst/>
          </a:defRPr>
        </a:defPPr>
      </a:lstStyle>
    </a:txDef>
  </a:objectDefaults>
  <a:extraClrSchemeLst>
    <a:extraClrScheme>
      <a:clrScheme name="tto standard">
        <a:dk1>
          <a:srgbClr val="000000"/>
        </a:dk1>
        <a:lt1>
          <a:srgbClr val="FFFFFF"/>
        </a:lt1>
        <a:dk2>
          <a:srgbClr val="FF0000"/>
        </a:dk2>
        <a:lt2>
          <a:srgbClr val="FFFFFF"/>
        </a:lt2>
        <a:accent1>
          <a:srgbClr val="F9F9F9"/>
        </a:accent1>
        <a:accent2>
          <a:srgbClr val="DEDEDE"/>
        </a:accent2>
        <a:accent3>
          <a:srgbClr val="C7C7C7"/>
        </a:accent3>
        <a:accent4>
          <a:srgbClr val="6699FF"/>
        </a:accent4>
        <a:accent5>
          <a:srgbClr val="FF0000"/>
        </a:accent5>
        <a:accent6>
          <a:srgbClr val="FFFFFF"/>
        </a:accent6>
        <a:hlink>
          <a:srgbClr val="C7C7C7"/>
        </a:hlink>
        <a:folHlink>
          <a:srgbClr val="6699FF"/>
        </a:folHlink>
      </a:clrScheme>
      <a:clrMap bg1="lt1" tx1="dk1" bg2="lt2" tx2="dk2" accent1="accent1" accent2="accent2" accent3="accent3" accent4="accent4" accent5="accent5" accent6="accent6" hlink="hlink" folHlink="folHlink"/>
    </a:extraClrScheme>
    <a:extraClrScheme>
      <a:clrScheme name="tto 1">
        <a:dk1>
          <a:srgbClr val="000000"/>
        </a:dk1>
        <a:lt1>
          <a:srgbClr val="FEFFFF"/>
        </a:lt1>
        <a:dk2>
          <a:srgbClr val="000000"/>
        </a:dk2>
        <a:lt2>
          <a:srgbClr val="FEFFFF"/>
        </a:lt2>
        <a:accent1>
          <a:srgbClr val="F6F6F6"/>
        </a:accent1>
        <a:accent2>
          <a:srgbClr val="AFAFAF"/>
        </a:accent2>
        <a:accent3>
          <a:srgbClr val="DEDEDE"/>
        </a:accent3>
        <a:accent4>
          <a:srgbClr val="C3C3C3"/>
        </a:accent4>
        <a:accent5>
          <a:srgbClr val="FAFAFA"/>
        </a:accent5>
        <a:accent6>
          <a:srgbClr val="9E9E9E"/>
        </a:accent6>
        <a:hlink>
          <a:srgbClr val="DEDEDE"/>
        </a:hlink>
        <a:folHlink>
          <a:srgbClr val="C3C3C3"/>
        </a:folHlink>
      </a:clrScheme>
      <a:clrMap bg1="lt1" tx1="dk1" bg2="lt2" tx2="dk2" accent1="accent1" accent2="accent2" accent3="accent3" accent4="accent4" accent5="accent5" accent6="accent6" hlink="hlink" folHlink="folHlink"/>
    </a:extraClrScheme>
    <a:extraClrScheme>
      <a:clrScheme name="tto 2">
        <a:dk1>
          <a:srgbClr val="2181B7"/>
        </a:dk1>
        <a:lt1>
          <a:srgbClr val="FFFFFF"/>
        </a:lt1>
        <a:dk2>
          <a:srgbClr val="2181B7"/>
        </a:dk2>
        <a:lt2>
          <a:srgbClr val="FFFF99"/>
        </a:lt2>
        <a:accent1>
          <a:srgbClr val="003399"/>
        </a:accent1>
        <a:accent2>
          <a:srgbClr val="01B0FF"/>
        </a:accent2>
        <a:accent3>
          <a:srgbClr val="6666FF"/>
        </a:accent3>
        <a:accent4>
          <a:srgbClr val="1C6D9A"/>
        </a:accent4>
        <a:accent5>
          <a:srgbClr val="474B72"/>
        </a:accent5>
        <a:accent6>
          <a:srgbClr val="7030A0"/>
        </a:accent6>
        <a:hlink>
          <a:srgbClr val="6666FF"/>
        </a:hlink>
        <a:folHlink>
          <a:srgbClr val="1C6D9A"/>
        </a:folHlink>
      </a:clrScheme>
      <a:clrMap bg1="dk2" tx1="lt1" bg2="dk1" tx2="lt2" accent1="accent1" accent2="accent2" accent3="accent3" accent4="accent4" accent5="accent5" accent6="accent6" hlink="hlink" folHlink="folHlink"/>
    </a:extraClrScheme>
    <a:extraClrScheme>
      <a:clrScheme name="tto 3">
        <a:dk1>
          <a:srgbClr val="042AA4"/>
        </a:dk1>
        <a:lt1>
          <a:srgbClr val="FFFFFF"/>
        </a:lt1>
        <a:dk2>
          <a:srgbClr val="042AA4"/>
        </a:dk2>
        <a:lt2>
          <a:srgbClr val="FE9B03"/>
        </a:lt2>
        <a:accent1>
          <a:srgbClr val="000F40"/>
        </a:accent1>
        <a:accent2>
          <a:srgbClr val="603900"/>
        </a:accent2>
        <a:accent3>
          <a:srgbClr val="005C00"/>
        </a:accent3>
        <a:accent4>
          <a:srgbClr val="0249FC"/>
        </a:accent4>
        <a:accent5>
          <a:srgbClr val="7030A0"/>
        </a:accent5>
        <a:accent6>
          <a:srgbClr val="000000"/>
        </a:accent6>
        <a:hlink>
          <a:srgbClr val="005C00"/>
        </a:hlink>
        <a:folHlink>
          <a:srgbClr val="0249FC"/>
        </a:folHlink>
      </a:clrScheme>
      <a:clrMap bg1="dk2" tx1="lt1" bg2="dk1" tx2="lt2" accent1="accent1" accent2="accent2" accent3="accent3" accent4="accent4" accent5="accent5" accent6="accent6" hlink="hlink" folHlink="folHlink"/>
    </a:extraClrScheme>
    <a:extraClrScheme>
      <a:clrScheme name="tto 4">
        <a:dk1>
          <a:srgbClr val="000000"/>
        </a:dk1>
        <a:lt1>
          <a:srgbClr val="FFFFFF"/>
        </a:lt1>
        <a:dk2>
          <a:srgbClr val="4282E0"/>
        </a:dk2>
        <a:lt2>
          <a:srgbClr val="FFFFFF"/>
        </a:lt2>
        <a:accent1>
          <a:srgbClr val="C0F6F5"/>
        </a:accent1>
        <a:accent2>
          <a:srgbClr val="FAFEDA"/>
        </a:accent2>
        <a:accent3>
          <a:srgbClr val="FFCCFF"/>
        </a:accent3>
        <a:accent4>
          <a:srgbClr val="B4FCB2"/>
        </a:accent4>
        <a:accent5>
          <a:srgbClr val="FFFF99"/>
        </a:accent5>
        <a:accent6>
          <a:srgbClr val="5DD3FF"/>
        </a:accent6>
        <a:hlink>
          <a:srgbClr val="FFCCFF"/>
        </a:hlink>
        <a:folHlink>
          <a:srgbClr val="B4FCB2"/>
        </a:folHlink>
      </a:clrScheme>
      <a:clrMap bg1="lt1" tx1="dk1" bg2="lt2" tx2="dk2" accent1="accent1" accent2="accent2" accent3="accent3" accent4="accent4" accent5="accent5" accent6="accent6" hlink="hlink" folHlink="folHlink"/>
    </a:extraClrScheme>
    <a:extraClrScheme>
      <a:clrScheme name="tto 5">
        <a:dk1>
          <a:srgbClr val="000000"/>
        </a:dk1>
        <a:lt1>
          <a:srgbClr val="FFFFFF"/>
        </a:lt1>
        <a:dk2>
          <a:srgbClr val="0066FF"/>
        </a:dk2>
        <a:lt2>
          <a:srgbClr val="FFFFFF"/>
        </a:lt2>
        <a:accent1>
          <a:srgbClr val="FFFFCC"/>
        </a:accent1>
        <a:accent2>
          <a:srgbClr val="B5E0E3"/>
        </a:accent2>
        <a:accent3>
          <a:srgbClr val="E5D093"/>
        </a:accent3>
        <a:accent4>
          <a:srgbClr val="CCB374"/>
        </a:accent4>
        <a:accent5>
          <a:srgbClr val="C7A2E3"/>
        </a:accent5>
        <a:accent6>
          <a:srgbClr val="5DD3FF"/>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tto 6">
        <a:dk1>
          <a:srgbClr val="000000"/>
        </a:dk1>
        <a:lt1>
          <a:srgbClr val="FFFFFF"/>
        </a:lt1>
        <a:dk2>
          <a:srgbClr val="FF0000"/>
        </a:dk2>
        <a:lt2>
          <a:srgbClr val="FFFFFF"/>
        </a:lt2>
        <a:accent1>
          <a:srgbClr val="FFFF66"/>
        </a:accent1>
        <a:accent2>
          <a:srgbClr val="99FF66"/>
        </a:accent2>
        <a:accent3>
          <a:srgbClr val="99FFCC"/>
        </a:accent3>
        <a:accent4>
          <a:srgbClr val="FF99FF"/>
        </a:accent4>
        <a:accent5>
          <a:srgbClr val="93E2FF"/>
        </a:accent5>
        <a:accent6>
          <a:srgbClr val="FFE599"/>
        </a:accent6>
        <a:hlink>
          <a:srgbClr val="99FFCC"/>
        </a:hlink>
        <a:folHlink>
          <a:srgbClr val="FF99FF"/>
        </a:folHlink>
      </a:clrScheme>
      <a:clrMap bg1="lt1" tx1="dk1" bg2="lt2" tx2="dk2" accent1="accent1" accent2="accent2" accent3="accent3" accent4="accent4" accent5="accent5" accent6="accent6" hlink="hlink" folHlink="folHlink"/>
    </a:extraClrScheme>
    <a:extraClrScheme>
      <a:clrScheme name="tto 7">
        <a:dk1>
          <a:srgbClr val="FEFFFF"/>
        </a:dk1>
        <a:lt1>
          <a:srgbClr val="000000"/>
        </a:lt1>
        <a:dk2>
          <a:srgbClr val="FEFFFF"/>
        </a:dk2>
        <a:lt2>
          <a:srgbClr val="000000"/>
        </a:lt2>
        <a:accent1>
          <a:srgbClr val="F6F6F6"/>
        </a:accent1>
        <a:accent2>
          <a:srgbClr val="AFAFAF"/>
        </a:accent2>
        <a:accent3>
          <a:srgbClr val="DEDEDE"/>
        </a:accent3>
        <a:accent4>
          <a:srgbClr val="C3C3C3"/>
        </a:accent4>
        <a:accent5>
          <a:srgbClr val="FAFAFA"/>
        </a:accent5>
        <a:accent6>
          <a:srgbClr val="000000"/>
        </a:accent6>
        <a:hlink>
          <a:srgbClr val="DEDEDE"/>
        </a:hlink>
        <a:folHlink>
          <a:srgbClr val="C3C3C3"/>
        </a:folHlink>
      </a:clrScheme>
      <a:clrMap bg1="dk2" tx1="lt1" bg2="dk1" tx2="lt2" accent1="accent1" accent2="accent2" accent3="accent3" accent4="accent4" accent5="accent5" accent6="accent6" hlink="hlink" folHlink="folHlink"/>
    </a:extraClrScheme>
    <a:extraClrScheme>
      <a:clrScheme name="tto 8">
        <a:dk1>
          <a:srgbClr val="FFFFFF"/>
        </a:dk1>
        <a:lt1>
          <a:srgbClr val="000000"/>
        </a:lt1>
        <a:dk2>
          <a:srgbClr val="FFFFFF"/>
        </a:dk2>
        <a:lt2>
          <a:srgbClr val="FF0000"/>
        </a:lt2>
        <a:accent1>
          <a:srgbClr val="00CCFF"/>
        </a:accent1>
        <a:accent2>
          <a:srgbClr val="CC9900"/>
        </a:accent2>
        <a:accent3>
          <a:srgbClr val="00CC66"/>
        </a:accent3>
        <a:accent4>
          <a:srgbClr val="FFFF99"/>
        </a:accent4>
        <a:accent5>
          <a:srgbClr val="FF99CC"/>
        </a:accent5>
        <a:accent6>
          <a:srgbClr val="000000"/>
        </a:accent6>
        <a:hlink>
          <a:srgbClr val="00CC66"/>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ttoTheme</Template>
  <TotalTime>55521</TotalTime>
  <Pages>3</Pages>
  <Words>21194</Words>
  <Application>Microsoft Office PowerPoint</Application>
  <PresentationFormat>On-screen Show (4:3)</PresentationFormat>
  <Paragraphs>2935</Paragraphs>
  <Slides>152</Slides>
  <Notes>152</Notes>
  <HiddenSlides>0</HiddenSlides>
  <MMClips>0</MMClips>
  <ScaleCrop>false</ScaleCrop>
  <HeadingPairs>
    <vt:vector size="4" baseType="variant">
      <vt:variant>
        <vt:lpstr>Theme</vt:lpstr>
      </vt:variant>
      <vt:variant>
        <vt:i4>2</vt:i4>
      </vt:variant>
      <vt:variant>
        <vt:lpstr>Slide Titles</vt:lpstr>
      </vt:variant>
      <vt:variant>
        <vt:i4>152</vt:i4>
      </vt:variant>
    </vt:vector>
  </HeadingPairs>
  <TitlesOfParts>
    <vt:vector size="154" baseType="lpstr">
      <vt:lpstr>ttoTheme</vt:lpstr>
      <vt:lpstr>1_ttoTheme</vt:lpstr>
      <vt:lpstr>Getting Started  With the  Tiva™ C Series  TM4C123G  LaunchPad  Workshop</vt:lpstr>
      <vt:lpstr>Agenda</vt:lpstr>
      <vt:lpstr>PowerPoint Presentation</vt:lpstr>
      <vt:lpstr>Tiva™ TM4C123G Microcontroller</vt:lpstr>
      <vt:lpstr>M4 Core and Floating-Point Unit</vt:lpstr>
      <vt:lpstr>TM4C123GH6PM Memory</vt:lpstr>
      <vt:lpstr>TM4C123GH6PM Peripherals</vt:lpstr>
      <vt:lpstr>TM4C123GH6PM Peripherals</vt:lpstr>
      <vt:lpstr>TM4C123GH6PM Peripherals</vt:lpstr>
      <vt:lpstr>TM4C123GH6PM Peripherals</vt:lpstr>
      <vt:lpstr>Tiva™ EK-TM4C123GXL LaunchPad</vt:lpstr>
      <vt:lpstr>Lab 1: Hardware and Software Setup</vt:lpstr>
      <vt:lpstr>Agenda</vt:lpstr>
      <vt:lpstr>Development Tools for Tiva C Series MCUs</vt:lpstr>
      <vt:lpstr>TI Software and Tools Ecosystem</vt:lpstr>
      <vt:lpstr>Run-Time Software</vt:lpstr>
      <vt:lpstr>Code Composer Studio Functional Overview</vt:lpstr>
      <vt:lpstr>Target Configuration and Emulators</vt:lpstr>
      <vt:lpstr>Projects and Workspaces (viewed in CCS)</vt:lpstr>
      <vt:lpstr>Projects and Workspaces</vt:lpstr>
      <vt:lpstr>Creating a New Project</vt:lpstr>
      <vt:lpstr>Adding Files to a Project</vt:lpstr>
      <vt:lpstr>Portable Projects</vt:lpstr>
      <vt:lpstr>Path Variables and Build Variables</vt:lpstr>
      <vt:lpstr>Adding Variables</vt:lpstr>
      <vt:lpstr>Build Configurations</vt:lpstr>
      <vt:lpstr>CCSv5 Licensing and Pricing</vt:lpstr>
      <vt:lpstr>CCSv5 – For More Information</vt:lpstr>
      <vt:lpstr>Lab 2: Code Composer Studio</vt:lpstr>
      <vt:lpstr>Agenda</vt:lpstr>
      <vt:lpstr>PowerPoint Presentation</vt:lpstr>
      <vt:lpstr>PowerPoint Presentation</vt:lpstr>
      <vt:lpstr>Fundamental Clock Sources</vt:lpstr>
      <vt:lpstr>System (CPU) Clock Sources</vt:lpstr>
      <vt:lpstr>Tiva C Series Clock Tree</vt:lpstr>
      <vt:lpstr>General Purpose IO</vt:lpstr>
      <vt:lpstr>Pin Mux Utility</vt:lpstr>
      <vt:lpstr>GPIO Address Masking</vt:lpstr>
      <vt:lpstr>Critical Function GPIO Protection</vt:lpstr>
      <vt:lpstr>Lab 3: Initialization and GPIO</vt:lpstr>
      <vt:lpstr>Agenda</vt:lpstr>
      <vt:lpstr>Nested Vectored Interrupt Controller (NVIC)</vt:lpstr>
      <vt:lpstr>Interrupt Latency - Tail Chaining</vt:lpstr>
      <vt:lpstr>Interrupt Latency – Pre-emption</vt:lpstr>
      <vt:lpstr>Interrupt Latency – Late Arrival</vt:lpstr>
      <vt:lpstr>Cortex-M4® Interrupt Handling</vt:lpstr>
      <vt:lpstr>Cortex-M4® Exception Types</vt:lpstr>
      <vt:lpstr>Cortex-M4® Vector Table</vt:lpstr>
      <vt:lpstr>General Purpose Timer Module</vt:lpstr>
      <vt:lpstr>Lab 4: Interrupts and the GP Timer</vt:lpstr>
      <vt:lpstr>Agenda</vt:lpstr>
      <vt:lpstr>Analog-to-Digital Converter</vt:lpstr>
      <vt:lpstr>TM4C123GH6PM ADC Features</vt:lpstr>
      <vt:lpstr>ADC Sample Sequencers</vt:lpstr>
      <vt:lpstr>Lab 5: ADC12</vt:lpstr>
      <vt:lpstr>Agenda</vt:lpstr>
      <vt:lpstr>Key Features</vt:lpstr>
      <vt:lpstr>Power Modes</vt:lpstr>
      <vt:lpstr>Power Mode Comparison</vt:lpstr>
      <vt:lpstr>LaunchPad Considerations</vt:lpstr>
      <vt:lpstr>Lab 6: Low Power Modes</vt:lpstr>
      <vt:lpstr>Agenda</vt:lpstr>
      <vt:lpstr>USB Basics</vt:lpstr>
      <vt:lpstr>USB Basics</vt:lpstr>
      <vt:lpstr>TM4C123GH6PM USB</vt:lpstr>
      <vt:lpstr>USB Peripheral Block Diagram</vt:lpstr>
      <vt:lpstr>PowerPoint Presentation</vt:lpstr>
      <vt:lpstr>USB API Abstraction Levels</vt:lpstr>
      <vt:lpstr>Lab 7: USB</vt:lpstr>
      <vt:lpstr>Agenda</vt:lpstr>
      <vt:lpstr>Flash, SRAM and ROM Control</vt:lpstr>
      <vt:lpstr>EEPROM Control </vt:lpstr>
      <vt:lpstr>Flash</vt:lpstr>
      <vt:lpstr>EEPROM</vt:lpstr>
      <vt:lpstr>SRAM</vt:lpstr>
      <vt:lpstr>Bit-Banding</vt:lpstr>
      <vt:lpstr>Memory Protection Unit (MPU)</vt:lpstr>
      <vt:lpstr>Cortex M4 Privilege Levels</vt:lpstr>
      <vt:lpstr>Securing Your IP</vt:lpstr>
      <vt:lpstr>Lab 8: Memory and the MPU</vt:lpstr>
      <vt:lpstr>Agenda</vt:lpstr>
      <vt:lpstr>What is Floating-Point?</vt:lpstr>
      <vt:lpstr>What is IEEE-754?</vt:lpstr>
      <vt:lpstr>Floating-Point Unit (FPU)</vt:lpstr>
      <vt:lpstr>Modes of Operation</vt:lpstr>
      <vt:lpstr>FPU Registers</vt:lpstr>
      <vt:lpstr>FPU Usage</vt:lpstr>
      <vt:lpstr>CMSIS* DSP Library Performance</vt:lpstr>
      <vt:lpstr>Lab 9: FPU</vt:lpstr>
      <vt:lpstr>Agenda</vt:lpstr>
      <vt:lpstr>TI LaunchPad Boards</vt:lpstr>
      <vt:lpstr>BoosterPack Connectors</vt:lpstr>
      <vt:lpstr>Some of the Available BoosterPacks</vt:lpstr>
      <vt:lpstr>Some of the Available BoosterPacks</vt:lpstr>
      <vt:lpstr>KenTec TouchScreen TFT LCD Display</vt:lpstr>
      <vt:lpstr>Graphics Library Overview</vt:lpstr>
      <vt:lpstr>Graphics Library Overview</vt:lpstr>
      <vt:lpstr>Display Driver</vt:lpstr>
      <vt:lpstr>Graphics Primitives</vt:lpstr>
      <vt:lpstr>Widget Framework</vt:lpstr>
      <vt:lpstr>Special Utilities</vt:lpstr>
      <vt:lpstr>Lab 10: Graphics Library</vt:lpstr>
      <vt:lpstr>Agenda</vt:lpstr>
      <vt:lpstr>TM4C123GH6PM SSI Features</vt:lpstr>
      <vt:lpstr>SSI Block Diagram</vt:lpstr>
      <vt:lpstr>SSI Interrupts</vt:lpstr>
      <vt:lpstr>SSI µDMA Operation</vt:lpstr>
      <vt:lpstr>Freescale SPI Signal Formats</vt:lpstr>
      <vt:lpstr>TI Synchronous Serial Signal Formats</vt:lpstr>
      <vt:lpstr>Microwire Signal Formats</vt:lpstr>
      <vt:lpstr>Lab 11 : SPI Bus and the Olimex LED Boosterpack</vt:lpstr>
      <vt:lpstr>Agenda</vt:lpstr>
      <vt:lpstr>UART Features</vt:lpstr>
      <vt:lpstr>Block Diagram</vt:lpstr>
      <vt:lpstr>Basic Operation</vt:lpstr>
      <vt:lpstr>UART Interrupts</vt:lpstr>
      <vt:lpstr>Using the UART FIFOs</vt:lpstr>
      <vt:lpstr>UART “stdio” Functions</vt:lpstr>
      <vt:lpstr>Other UART Features</vt:lpstr>
      <vt:lpstr>Lab 12: UART</vt:lpstr>
      <vt:lpstr>Agenda</vt:lpstr>
      <vt:lpstr>µDMA Features</vt:lpstr>
      <vt:lpstr>Transfer Types</vt:lpstr>
      <vt:lpstr>µDMA Block Diagram</vt:lpstr>
      <vt:lpstr>µDMA Channels</vt:lpstr>
      <vt:lpstr>Channel Configuration</vt:lpstr>
      <vt:lpstr>Lab 13: Transferring Data with the µDMA</vt:lpstr>
      <vt:lpstr>Agenda</vt:lpstr>
      <vt:lpstr>PowerPoint Presentation</vt:lpstr>
      <vt:lpstr>PowerPoint Presentation</vt:lpstr>
      <vt:lpstr>PowerPoint Presentation</vt:lpstr>
      <vt:lpstr>PowerPoint Presentation</vt:lpstr>
      <vt:lpstr>PowerPoint Presentation</vt:lpstr>
      <vt:lpstr>PowerPoint Presentation</vt:lpstr>
      <vt:lpstr>Orientation Kinematics</vt:lpstr>
      <vt:lpstr>DCM Algorithm</vt:lpstr>
      <vt:lpstr>Air Mouse Example</vt:lpstr>
      <vt:lpstr>Lab 14a: Air Mouse</vt:lpstr>
      <vt:lpstr>TivaWare™ Sensor Library Contents</vt:lpstr>
      <vt:lpstr>PowerPoint Presentation</vt:lpstr>
      <vt:lpstr>TivaWare™ Sensor Hub Examples</vt:lpstr>
      <vt:lpstr>Lab 14b: Sensor Library Usage</vt:lpstr>
      <vt:lpstr>Agenda</vt:lpstr>
      <vt:lpstr>Pulse Width Modulation</vt:lpstr>
      <vt:lpstr>TM4C123GH6PM PWM</vt:lpstr>
      <vt:lpstr>PWM Generator Features</vt:lpstr>
      <vt:lpstr>PWM Generator Features (cont)</vt:lpstr>
      <vt:lpstr>PWM Module Block Diagram</vt:lpstr>
      <vt:lpstr>PWM Generator Block Diagram</vt:lpstr>
      <vt:lpstr>Lab 15: PWM</vt:lpstr>
      <vt:lpstr>Thanks for Attending!</vt:lpstr>
      <vt:lpstr>PowerPoint Presentation</vt:lpstr>
    </vt:vector>
  </TitlesOfParts>
  <Company>Technical Training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StellarisWare® and the ARM® Cortex™-M4F</dc:title>
  <dc:creator>Scott Bland</dc:creator>
  <cp:lastModifiedBy>Scott Bland</cp:lastModifiedBy>
  <cp:revision>1972</cp:revision>
  <cp:lastPrinted>2013-06-25T14:29:18Z</cp:lastPrinted>
  <dcterms:created xsi:type="dcterms:W3CDTF">2002-03-25T14:43:17Z</dcterms:created>
  <dcterms:modified xsi:type="dcterms:W3CDTF">2013-10-07T16:40:50Z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1">
    <vt:lpwstr>2</vt:lpwstr>
  </property>
  <property fmtid="{D5CDD505-2E9C-101B-9397-08002B2CF9AE}" pid="3" name="X2">
    <vt:lpwstr>152</vt:lpwstr>
  </property>
  <property fmtid="{D5CDD505-2E9C-101B-9397-08002B2CF9AE}" pid="4" name="Y">
    <vt:lpwstr>2</vt:lpwstr>
  </property>
  <property fmtid="{D5CDD505-2E9C-101B-9397-08002B2CF9AE}" pid="5" name="H">
    <vt:lpwstr>112</vt:lpwstr>
  </property>
  <property fmtid="{D5CDD505-2E9C-101B-9397-08002B2CF9AE}" pid="6" name="nBits">
    <vt:lpwstr>16</vt:lpwstr>
  </property>
  <property fmtid="{D5CDD505-2E9C-101B-9397-08002B2CF9AE}" pid="7" name="nBitPattern">
    <vt:lpwstr/>
  </property>
</Properties>
</file>