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tmp" ContentType="image/png"/>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Microsoft_Equation3.bin" ContentType="application/vnd.openxmlformats-officedocument.oleObject"/>
  <Override PartName="/ppt/embeddings/Microsoft_Equation4.bin" ContentType="application/vnd.openxmlformats-officedocument.oleObject"/>
  <Override PartName="/ppt/notesSlides/notesSlide31.xml" ContentType="application/vnd.openxmlformats-officedocument.presentationml.notesSlide+xml"/>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Microsoft_Equation13.bin" ContentType="application/vnd.openxmlformats-officedocument.oleObject"/>
  <Override PartName="/ppt/embeddings/Microsoft_Equation14.bin" ContentType="application/vnd.openxmlformats-officedocument.oleObject"/>
  <Override PartName="/ppt/embeddings/Microsoft_Equation15.bin" ContentType="application/vnd.openxmlformats-officedocument.oleObject"/>
  <Override PartName="/ppt/notesSlides/notesSlide35.xml" ContentType="application/vnd.openxmlformats-officedocument.presentationml.notesSlide+xml"/>
  <Override PartName="/ppt/embeddings/Microsoft_Equation16.bin" ContentType="application/vnd.openxmlformats-officedocument.oleObject"/>
  <Override PartName="/ppt/embeddings/Microsoft_Equation17.bin" ContentType="application/vnd.openxmlformats-officedocument.oleObject"/>
  <Override PartName="/ppt/notesSlides/notesSlide36.xml" ContentType="application/vnd.openxmlformats-officedocument.presentationml.notesSlide+xml"/>
  <Override PartName="/ppt/embeddings/Microsoft_Equation18.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bin" ContentType="application/vnd.openxmlformats-officedocument.oleObject"/>
  <Override PartName="/ppt/embeddings/Microsoft_Equation19.bin" ContentType="application/vnd.openxmlformats-officedocument.oleObject"/>
  <Override PartName="/ppt/notesSlides/notesSlide41.xml" ContentType="application/vnd.openxmlformats-officedocument.presentationml.notesSlide+xml"/>
  <Override PartName="/ppt/embeddings/oleObject2.bin" ContentType="application/vnd.openxmlformats-officedocument.oleObject"/>
  <Override PartName="/ppt/embeddings/Microsoft_Equation20.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21.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Microsoft_Equation22.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10"/>
  </p:notesMasterIdLst>
  <p:sldIdLst>
    <p:sldId id="256" r:id="rId2"/>
    <p:sldId id="364" r:id="rId3"/>
    <p:sldId id="349" r:id="rId4"/>
    <p:sldId id="365" r:id="rId5"/>
    <p:sldId id="366" r:id="rId6"/>
    <p:sldId id="367" r:id="rId7"/>
    <p:sldId id="368" r:id="rId8"/>
    <p:sldId id="431" r:id="rId9"/>
    <p:sldId id="370" r:id="rId10"/>
    <p:sldId id="371" r:id="rId11"/>
    <p:sldId id="372" r:id="rId12"/>
    <p:sldId id="369" r:id="rId13"/>
    <p:sldId id="373" r:id="rId14"/>
    <p:sldId id="432" r:id="rId15"/>
    <p:sldId id="433" r:id="rId16"/>
    <p:sldId id="434" r:id="rId17"/>
    <p:sldId id="435" r:id="rId18"/>
    <p:sldId id="436" r:id="rId19"/>
    <p:sldId id="437" r:id="rId20"/>
    <p:sldId id="438" r:id="rId21"/>
    <p:sldId id="498" r:id="rId22"/>
    <p:sldId id="440" r:id="rId23"/>
    <p:sldId id="441" r:id="rId24"/>
    <p:sldId id="442" r:id="rId25"/>
    <p:sldId id="443" r:id="rId26"/>
    <p:sldId id="444" r:id="rId27"/>
    <p:sldId id="499" r:id="rId28"/>
    <p:sldId id="500" r:id="rId29"/>
    <p:sldId id="458" r:id="rId30"/>
    <p:sldId id="459" r:id="rId31"/>
    <p:sldId id="460" r:id="rId32"/>
    <p:sldId id="461" r:id="rId33"/>
    <p:sldId id="462" r:id="rId34"/>
    <p:sldId id="513" r:id="rId35"/>
    <p:sldId id="514" r:id="rId36"/>
    <p:sldId id="515" r:id="rId37"/>
    <p:sldId id="531" r:id="rId38"/>
    <p:sldId id="518" r:id="rId39"/>
    <p:sldId id="521" r:id="rId40"/>
    <p:sldId id="534" r:id="rId41"/>
    <p:sldId id="535" r:id="rId42"/>
    <p:sldId id="501" r:id="rId43"/>
    <p:sldId id="379" r:id="rId44"/>
    <p:sldId id="380" r:id="rId45"/>
    <p:sldId id="556" r:id="rId46"/>
    <p:sldId id="557"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537" r:id="rId66"/>
    <p:sldId id="538" r:id="rId67"/>
    <p:sldId id="539" r:id="rId68"/>
    <p:sldId id="536" r:id="rId69"/>
    <p:sldId id="503" r:id="rId70"/>
    <p:sldId id="504" r:id="rId71"/>
    <p:sldId id="505" r:id="rId72"/>
    <p:sldId id="506" r:id="rId73"/>
    <p:sldId id="507" r:id="rId74"/>
    <p:sldId id="508" r:id="rId75"/>
    <p:sldId id="509" r:id="rId76"/>
    <p:sldId id="510" r:id="rId77"/>
    <p:sldId id="545" r:id="rId78"/>
    <p:sldId id="543" r:id="rId79"/>
    <p:sldId id="540" r:id="rId80"/>
    <p:sldId id="541" r:id="rId81"/>
    <p:sldId id="403" r:id="rId82"/>
    <p:sldId id="480" r:id="rId83"/>
    <p:sldId id="481" r:id="rId84"/>
    <p:sldId id="482" r:id="rId85"/>
    <p:sldId id="483" r:id="rId86"/>
    <p:sldId id="484" r:id="rId87"/>
    <p:sldId id="485" r:id="rId88"/>
    <p:sldId id="486" r:id="rId89"/>
    <p:sldId id="487" r:id="rId90"/>
    <p:sldId id="488" r:id="rId91"/>
    <p:sldId id="489" r:id="rId92"/>
    <p:sldId id="490" r:id="rId93"/>
    <p:sldId id="491" r:id="rId94"/>
    <p:sldId id="492" r:id="rId95"/>
    <p:sldId id="493" r:id="rId96"/>
    <p:sldId id="494" r:id="rId97"/>
    <p:sldId id="495" r:id="rId98"/>
    <p:sldId id="496" r:id="rId99"/>
    <p:sldId id="497" r:id="rId100"/>
    <p:sldId id="555" r:id="rId101"/>
    <p:sldId id="547" r:id="rId102"/>
    <p:sldId id="548" r:id="rId103"/>
    <p:sldId id="549" r:id="rId104"/>
    <p:sldId id="550" r:id="rId105"/>
    <p:sldId id="551" r:id="rId106"/>
    <p:sldId id="552" r:id="rId107"/>
    <p:sldId id="553" r:id="rId108"/>
    <p:sldId id="554" r:id="rId10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9ACCDD2-BDDE-4C67-8A5F-E8185FD4224C}">
  <a:tblStyle styleId="{E9ACCDD2-BDDE-4C67-8A5F-E8185FD4224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3821F87-2B5E-416C-94B3-4845B0A9B676}"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12957F5-93CE-4B96-9465-10A77A6EE407}"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EEFE1D7-66CA-4859-82BB-6108FAD75B51}"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C2CEE60-2081-4EB5-99CA-28A8BBEE4059}"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510DC40-C9A5-46D0-B921-BF08D281741A}"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A67B81D-45D2-4E1F-B8C1-0F0D4FFC1518}"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C367F6F-31A7-4B7D-B5F8-2CA7C69F8684}"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E18DEDC-9047-43FC-A010-5BB503802B28}" styleName="Table_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E77630F-CD98-4C82-8031-FE04819A49FD}" styleName="Table_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778293F-3DBF-4936-8C36-F199F01F8A5A}" styleName="Table_1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86856DA-D59B-4E9F-BAAB-682CD769A5E7}" styleName="Table_1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111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emf"/><Relationship Id="rId1" Type="http://schemas.openxmlformats.org/officeDocument/2006/relationships/image" Target="../media/image21.emf"/><Relationship Id="rId2" Type="http://schemas.openxmlformats.org/officeDocument/2006/relationships/image" Target="../media/image2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2.emf"/><Relationship Id="rId2" Type="http://schemas.openxmlformats.org/officeDocument/2006/relationships/image" Target="../media/image10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2.emf"/><Relationship Id="rId2" Type="http://schemas.openxmlformats.org/officeDocument/2006/relationships/image" Target="../media/image10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3.emf"/><Relationship Id="rId2" Type="http://schemas.openxmlformats.org/officeDocument/2006/relationships/image" Target="../media/image114.emf"/><Relationship Id="rId3" Type="http://schemas.openxmlformats.org/officeDocument/2006/relationships/image" Target="../media/image1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4.emf"/><Relationship Id="rId2" Type="http://schemas.openxmlformats.org/officeDocument/2006/relationships/image" Target="../media/image1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3.emf"/><Relationship Id="rId2" Type="http://schemas.openxmlformats.org/officeDocument/2006/relationships/image" Target="../media/image1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5.emf"/><Relationship Id="rId2" Type="http://schemas.openxmlformats.org/officeDocument/2006/relationships/image" Target="../media/image12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9.emf"/><Relationship Id="rId4" Type="http://schemas.openxmlformats.org/officeDocument/2006/relationships/image" Target="../media/image123.emf"/><Relationship Id="rId5" Type="http://schemas.openxmlformats.org/officeDocument/2006/relationships/image" Target="../media/image130.emf"/><Relationship Id="rId1" Type="http://schemas.openxmlformats.org/officeDocument/2006/relationships/image" Target="../media/image127.emf"/><Relationship Id="rId2" Type="http://schemas.openxmlformats.org/officeDocument/2006/relationships/image" Target="../media/image1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9.emf"/><Relationship Id="rId2" Type="http://schemas.openxmlformats.org/officeDocument/2006/relationships/image" Target="../media/image131.emf"/><Relationship Id="rId3" Type="http://schemas.openxmlformats.org/officeDocument/2006/relationships/image" Target="../media/image1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 Id="rId3"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2.emf"/><Relationship Id="rId2" Type="http://schemas.openxmlformats.org/officeDocument/2006/relationships/image" Target="../media/image10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2.emf"/><Relationship Id="rId2" Type="http://schemas.openxmlformats.org/officeDocument/2006/relationships/image" Target="../media/image10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507267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p:spPr>
        <p:txBody>
          <a:bodyPr lIns="86493" tIns="43247" rIns="86493" bIns="43247"/>
          <a:lstStyle/>
          <a:p>
            <a:pPr>
              <a:defRPr/>
            </a:pPr>
            <a:fld id="{B6F96E3B-ABC2-9A4C-B0CB-1A0BF8CA91F8}" type="slidenum">
              <a:rPr lang="en-US"/>
              <a:pPr>
                <a:defRPr/>
              </a:pPr>
              <a:t>29</a:t>
            </a:fld>
            <a:endParaRPr lang="en-US"/>
          </a:p>
        </p:txBody>
      </p:sp>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p:spPr>
        <p:txBody>
          <a:bodyPr lIns="86493" tIns="43247" rIns="86493" bIns="43247"/>
          <a:lstStyle/>
          <a:p>
            <a:pPr>
              <a:defRPr/>
            </a:pPr>
            <a:fld id="{EA281DB0-2F5A-B943-97BD-0A22FC2AEC78}" type="slidenum">
              <a:rPr lang="en-US"/>
              <a:pPr>
                <a:defRPr/>
              </a:pPr>
              <a:t>33</a:t>
            </a:fld>
            <a:endParaRPr lang="en-US"/>
          </a:p>
        </p:txBody>
      </p:sp>
      <p:sp>
        <p:nvSpPr>
          <p:cNvPr id="39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731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84414" y="8685894"/>
            <a:ext cx="2972098" cy="456595"/>
          </a:xfrm>
          <a:prstGeom prst="rect">
            <a:avLst/>
          </a:prstGeom>
        </p:spPr>
        <p:txBody>
          <a:bodyPr lIns="86493" tIns="43247" rIns="86493" bIns="43247"/>
          <a:lstStyle/>
          <a:p>
            <a:pPr>
              <a:defRPr/>
            </a:pPr>
            <a:fld id="{424F42A5-C334-0446-A1BD-A775D719410B}" type="slidenum">
              <a:rPr lang="en-US"/>
              <a:pPr>
                <a:defRPr/>
              </a:pPr>
              <a:t>36</a:t>
            </a:fld>
            <a:endParaRPr lang="en-US"/>
          </a:p>
        </p:txBody>
      </p:sp>
      <p:sp>
        <p:nvSpPr>
          <p:cNvPr id="26626" name="Rectangle 2"/>
          <p:cNvSpPr>
            <a:spLocks noGrp="1" noRot="1" noChangeAspect="1" noChangeArrowheads="1" noTextEdit="1"/>
          </p:cNvSpPr>
          <p:nvPr>
            <p:ph type="sldImg"/>
          </p:nvPr>
        </p:nvSpPr>
        <p:spPr>
          <a:xfrm>
            <a:off x="382588" y="685800"/>
            <a:ext cx="6094412" cy="3429000"/>
          </a:xfrm>
          <a:ln/>
          <a:extLst>
            <a:ext uri="{FAA26D3D-D897-4be2-8F04-BA451C77F1D7}">
              <ma14:placeholderFlag xmlns:ma14="http://schemas.microsoft.com/office/mac/drawingml/2011/main" val="1"/>
            </a:ext>
          </a:extLst>
        </p:spPr>
      </p:sp>
      <p:sp>
        <p:nvSpPr>
          <p:cNvPr id="26627" name="Text Box 3"/>
          <p:cNvSpPr>
            <a:spLocks noGrp="1" noChangeArrowheads="1"/>
          </p:cNvSpPr>
          <p:nvPr>
            <p:ph type="body" idx="1"/>
          </p:nvPr>
        </p:nvSpPr>
        <p:spPr>
          <a:xfrm>
            <a:off x="686098" y="4343703"/>
            <a:ext cx="5485805" cy="4115405"/>
          </a:xfrm>
        </p:spPr>
        <p:txBody>
          <a:bodyPr lIns="0" tIns="0" rIns="0" bIns="0"/>
          <a:lstStyle/>
          <a:p>
            <a:pPr defTabSz="457159">
              <a:spcBef>
                <a:spcPts val="450"/>
              </a:spcBef>
              <a:tabLst>
                <a:tab pos="0" algn="l"/>
                <a:tab pos="914318" algn="l"/>
                <a:tab pos="1828637" algn="l"/>
                <a:tab pos="2742956" algn="l"/>
                <a:tab pos="3657274" algn="l"/>
                <a:tab pos="4571592" algn="l"/>
                <a:tab pos="5485911" algn="l"/>
                <a:tab pos="6400230" algn="l"/>
                <a:tab pos="7314548" algn="l"/>
                <a:tab pos="8228867" algn="l"/>
                <a:tab pos="9143185" algn="l"/>
                <a:tab pos="10057504" algn="l"/>
              </a:tabLst>
              <a:defRPr/>
            </a:pPr>
            <a:endParaRPr lang="en-US"/>
          </a:p>
        </p:txBody>
      </p:sp>
      <p:sp>
        <p:nvSpPr>
          <p:cNvPr id="90117" name="Text Box 4"/>
          <p:cNvSpPr txBox="1">
            <a:spLocks noChangeArrowheads="1"/>
          </p:cNvSpPr>
          <p:nvPr/>
        </p:nvSpPr>
        <p:spPr bwMode="auto">
          <a:xfrm>
            <a:off x="565547" y="4497918"/>
            <a:ext cx="5965031" cy="454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2" tIns="44996" rIns="89992" bIns="44996"/>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cs typeface="ＭＳ Ｐゴシック"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9pPr>
          </a:lstStyle>
          <a:p>
            <a:pPr algn="l" eaLnBrk="1" hangingPunct="1">
              <a:spcBef>
                <a:spcPct val="0"/>
              </a:spcBef>
              <a:buClr>
                <a:srgbClr val="000000"/>
              </a:buClr>
              <a:buSzPct val="100000"/>
              <a:buFont typeface="Times New Roman" charset="0"/>
              <a:buNone/>
            </a:pPr>
            <a:r>
              <a:rPr lang="en-US" sz="1200">
                <a:solidFill>
                  <a:srgbClr val="000000"/>
                </a:solidFill>
                <a:cs typeface="Arial" charset="0"/>
              </a:rPr>
              <a:t>Deep belief nets are learned one layer at a time by treating the values of the latent variables in one layer, when they are being inferred from data, as the data for training the next layer. This efficient, greedy learning can be followed by, or combined with, other learning procedures that fine-tune all of the weights to improve the generative or discriminative performance of the whole network</a:t>
            </a:r>
          </a:p>
          <a:p>
            <a:pPr algn="l" eaLnBrk="1" hangingPunct="1">
              <a:spcBef>
                <a:spcPct val="0"/>
              </a:spcBef>
              <a:buClr>
                <a:srgbClr val="000000"/>
              </a:buClr>
              <a:buSzPct val="100000"/>
              <a:buFont typeface="Times New Roman" charset="0"/>
              <a:buNone/>
            </a:pPr>
            <a:endParaRPr lang="en-US" sz="1200">
              <a:solidFill>
                <a:srgbClr val="000000"/>
              </a:solidFill>
              <a:cs typeface="Arial" charset="0"/>
            </a:endParaRPr>
          </a:p>
          <a:p>
            <a:pPr algn="l" eaLnBrk="1" hangingPunct="1">
              <a:spcBef>
                <a:spcPct val="0"/>
              </a:spcBef>
              <a:buClr>
                <a:srgbClr val="000000"/>
              </a:buClr>
              <a:buSzPct val="100000"/>
              <a:buFont typeface="Times New Roman" charset="0"/>
              <a:buNone/>
            </a:pPr>
            <a:endParaRPr lang="en-US" sz="1200">
              <a:solidFill>
                <a:srgbClr val="000000"/>
              </a:solidFill>
              <a:cs typeface="Arial" charset="0"/>
            </a:endParaRPr>
          </a:p>
          <a:p>
            <a:pPr algn="l" eaLnBrk="1" hangingPunct="1">
              <a:spcBef>
                <a:spcPct val="0"/>
              </a:spcBef>
              <a:buClr>
                <a:srgbClr val="000000"/>
              </a:buClr>
              <a:buSzPct val="100000"/>
              <a:buFont typeface="Times New Roman" charset="0"/>
              <a:buNone/>
            </a:pPr>
            <a:r>
              <a:rPr lang="en-US" sz="1200">
                <a:solidFill>
                  <a:srgbClr val="000000"/>
                </a:solidFill>
                <a:cs typeface="Arial" charset="0"/>
              </a:rPr>
              <a:t>finetuning: 20 epochs for backprop, we look at the train set and the def set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p:spPr>
        <p:txBody>
          <a:bodyPr lIns="86493" tIns="43247" rIns="86493" bIns="43247"/>
          <a:lstStyle/>
          <a:p>
            <a:pPr>
              <a:defRPr/>
            </a:pPr>
            <a:fld id="{AA26EF66-2304-174A-883E-FDF078767095}" type="slidenum">
              <a:rPr lang="en-US"/>
              <a:pPr>
                <a:defRPr/>
              </a:pPr>
              <a:t>39</a:t>
            </a:fld>
            <a:endParaRPr lang="en-US"/>
          </a:p>
        </p:txBody>
      </p:sp>
      <p:sp>
        <p:nvSpPr>
          <p:cNvPr id="418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384175" y="687388"/>
            <a:ext cx="6091238" cy="3427412"/>
          </a:xfrm>
          <a:ln/>
        </p:spPr>
      </p:sp>
      <p:sp>
        <p:nvSpPr>
          <p:cNvPr id="2969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latin typeface="Calibri" charset="0"/>
              </a:rPr>
              <a:t>Include</a:t>
            </a:r>
            <a:r>
              <a:rPr lang="en-US" baseline="0" dirty="0" smtClean="0">
                <a:latin typeface="Calibri" charset="0"/>
              </a:rPr>
              <a:t> we don</a:t>
            </a:r>
            <a:r>
              <a:rPr lang="fr-FR" baseline="0" dirty="0" smtClean="0">
                <a:latin typeface="Calibri" charset="0"/>
              </a:rPr>
              <a:t>’</a:t>
            </a:r>
            <a:r>
              <a:rPr lang="en-US" baseline="0" dirty="0" smtClean="0">
                <a:latin typeface="Calibri" charset="0"/>
              </a:rPr>
              <a:t>t have any fancy feature engineering in this</a:t>
            </a: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p:spPr>
        <p:txBody>
          <a:bodyPr lIns="86493" tIns="43247" rIns="86493" bIns="43247"/>
          <a:lstStyle/>
          <a:p>
            <a:pPr>
              <a:defRPr/>
            </a:pPr>
            <a:fld id="{62C710DC-CFC6-384B-BEC2-9A5530087805}" type="slidenum">
              <a:rPr lang="en-US"/>
              <a:pPr>
                <a:defRPr/>
              </a:pPr>
              <a:t>41</a:t>
            </a:fld>
            <a:endParaRPr lang="en-US"/>
          </a:p>
        </p:txBody>
      </p:sp>
      <p:sp>
        <p:nvSpPr>
          <p:cNvPr id="41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43"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9FC7E9E9-BB84-4CB8-BD15-7E7608023874}" type="slidenum">
              <a:rPr lang="en-US" smtClean="0"/>
              <a:t>48</a:t>
            </a:fld>
            <a:endParaRPr lang="en-US"/>
          </a:p>
        </p:txBody>
      </p:sp>
    </p:spTree>
    <p:extLst>
      <p:ext uri="{BB962C8B-B14F-4D97-AF65-F5344CB8AC3E}">
        <p14:creationId xmlns:p14="http://schemas.microsoft.com/office/powerpoint/2010/main" val="161866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9FC7E9E9-BB84-4CB8-BD15-7E7608023874}" type="slidenum">
              <a:rPr lang="en-US" smtClean="0"/>
              <a:t>49</a:t>
            </a:fld>
            <a:endParaRPr lang="en-US"/>
          </a:p>
        </p:txBody>
      </p:sp>
    </p:spTree>
    <p:extLst>
      <p:ext uri="{BB962C8B-B14F-4D97-AF65-F5344CB8AC3E}">
        <p14:creationId xmlns:p14="http://schemas.microsoft.com/office/powerpoint/2010/main" val="416565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9FC7E9E9-BB84-4CB8-BD15-7E7608023874}"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67821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needed from </a:t>
            </a:r>
            <a:r>
              <a:rPr lang="en-US" dirty="0" err="1" smtClean="0"/>
              <a:t>Interspeech</a:t>
            </a:r>
            <a:r>
              <a:rPr lang="en-US" dirty="0" smtClean="0"/>
              <a:t> paper</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6BA2992D-7BA7-FF4B-A6AF-B40A381CA006}" type="slidenum">
              <a:rPr lang="en-US" smtClean="0"/>
              <a:t>66</a:t>
            </a:fld>
            <a:endParaRPr lang="en-US"/>
          </a:p>
        </p:txBody>
      </p:sp>
    </p:spTree>
    <p:extLst>
      <p:ext uri="{BB962C8B-B14F-4D97-AF65-F5344CB8AC3E}">
        <p14:creationId xmlns:p14="http://schemas.microsoft.com/office/powerpoint/2010/main" val="205134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some more slides on why we care about this architecture</a:t>
            </a:r>
            <a:endParaRPr lang="en-US" dirty="0"/>
          </a:p>
        </p:txBody>
      </p:sp>
    </p:spTree>
    <p:extLst>
      <p:ext uri="{BB962C8B-B14F-4D97-AF65-F5344CB8AC3E}">
        <p14:creationId xmlns:p14="http://schemas.microsoft.com/office/powerpoint/2010/main" val="65360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needed from </a:t>
            </a:r>
            <a:r>
              <a:rPr lang="en-US" dirty="0" err="1" smtClean="0"/>
              <a:t>Interspeech</a:t>
            </a:r>
            <a:r>
              <a:rPr lang="en-US" dirty="0" smtClean="0"/>
              <a:t> paper</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6BA2992D-7BA7-FF4B-A6AF-B40A381CA006}" type="slidenum">
              <a:rPr lang="en-US" smtClean="0"/>
              <a:t>67</a:t>
            </a:fld>
            <a:endParaRPr lang="en-US"/>
          </a:p>
        </p:txBody>
      </p:sp>
    </p:spTree>
    <p:extLst>
      <p:ext uri="{BB962C8B-B14F-4D97-AF65-F5344CB8AC3E}">
        <p14:creationId xmlns:p14="http://schemas.microsoft.com/office/powerpoint/2010/main" val="205134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The shading of the nodes in the unfolded network indicates their sensitivity to the inputs at time one (the darker the shade, the greater the sensitivity). The sensitivity decays over time as new inputs overwrite the activations of the hidden layer, and the network ‘forgets’ the first inputs. </a:t>
            </a:r>
            <a:endParaRPr lang="en-US" dirty="0" smtClean="0"/>
          </a:p>
          <a:p>
            <a:endParaRPr lang="en-US" dirty="0"/>
          </a:p>
        </p:txBody>
      </p:sp>
    </p:spTree>
    <p:extLst>
      <p:ext uri="{BB962C8B-B14F-4D97-AF65-F5344CB8AC3E}">
        <p14:creationId xmlns:p14="http://schemas.microsoft.com/office/powerpoint/2010/main" val="158778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The LSTM architecture consists of a set of recurrently connected subnets, known as memory blocks. These blocks can be thought of as a differentiable version of the memory chips in a digital computer. Each block contains one or more self-connected memory cells and three multiplicative units—the input, output and forget gates—that provide continuous analogues of write, read and reset operations for the cells.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The multiplicative gates allow LSTM memory cells to store and access in- formation over long periods of time, thereby mitigating the vanishing gradient problem. For example, as long as the input gate remains closed (i.e. has an activation near 0), the activation of the cell will not be overwritten by the new inputs arriving in the network, and can therefore be made available to the net much later in the sequence, by opening the output gate. The preservation over time of gradient information by LSTM is illustrated in Figure 4.4. </a:t>
            </a:r>
            <a:endParaRPr lang="en-US" dirty="0" smtClean="0"/>
          </a:p>
          <a:p>
            <a:endParaRPr lang="en-US" dirty="0"/>
          </a:p>
        </p:txBody>
      </p:sp>
    </p:spTree>
    <p:extLst>
      <p:ext uri="{BB962C8B-B14F-4D97-AF65-F5344CB8AC3E}">
        <p14:creationId xmlns:p14="http://schemas.microsoft.com/office/powerpoint/2010/main" val="148227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754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09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09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7E634DE1-098A-7849-8D1D-9E8642C6FCE8}" type="slidenum">
              <a:rPr lang="en-US" smtClean="0"/>
              <a:pPr>
                <a:defRPr/>
              </a:pPr>
              <a:t>82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a:t>}\}</a:t>
            </a:r>
            <a:endParaRPr lang="en-US"/>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262B75A1-92AC-654B-A0B2-F0D72E239479}" type="slidenum">
              <a:rPr lang="en-US" smtClean="0"/>
              <a:pPr>
                <a:defRPr/>
              </a:pPr>
              <a:t>83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a:t>}\}</a:t>
            </a:r>
            <a:endParaRPr lang="en-US"/>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863A0395-149C-1C4A-9DB4-CB2D70759473}" type="slidenum">
              <a:rPr lang="en-US" smtClean="0"/>
              <a:pPr>
                <a:defRPr/>
              </a:pPr>
              <a:t>84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a:t>}\}</a:t>
            </a:r>
            <a:endParaRPr lang="en-US"/>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34716B6A-2080-774D-AA68-A91BD383A9A7}" type="slidenum">
              <a:rPr lang="en-US" smtClean="0"/>
              <a:pPr>
                <a:defRPr/>
              </a:pPr>
              <a:t>85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see that early layers capture generalized concepts about the input</a:t>
            </a:r>
          </a:p>
          <a:p>
            <a:r>
              <a:rPr lang="en-US" baseline="0" dirty="0" smtClean="0"/>
              <a:t>(for example in </a:t>
            </a:r>
            <a:r>
              <a:rPr lang="en-US" baseline="0" dirty="0" err="1" smtClean="0"/>
              <a:t>imagse</a:t>
            </a:r>
            <a:r>
              <a:rPr lang="en-US" baseline="0" dirty="0" smtClean="0"/>
              <a:t>, detecting edges), or in speech mapping speech from different speakers from the same space into a canonical space and remove invariance in the input signal. This is exactly how humans </a:t>
            </a:r>
            <a:r>
              <a:rPr lang="en-US" baseline="0" smtClean="0"/>
              <a:t>process speech</a:t>
            </a:r>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pPr>
              <a:defRPr/>
            </a:pPr>
            <a:fld id="{7ED742E2-06AF-4B62-8CA2-C8E3BF6B2A2E}" type="slidenum">
              <a:rPr lang="en-US" smtClean="0"/>
              <a:pPr>
                <a:defRPr/>
              </a:pPr>
              <a:t>7</a:t>
            </a:fld>
            <a:endParaRPr lang="en-US"/>
          </a:p>
        </p:txBody>
      </p:sp>
    </p:spTree>
    <p:extLst>
      <p:ext uri="{BB962C8B-B14F-4D97-AF65-F5344CB8AC3E}">
        <p14:creationId xmlns:p14="http://schemas.microsoft.com/office/powerpoint/2010/main" val="1218709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736E56CD-91C2-6D43-B2CB-EC07F7A8BE7B}" type="slidenum">
              <a:rPr lang="en-US" smtClean="0"/>
              <a:pPr>
                <a:defRPr/>
              </a:pPr>
              <a:t>86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w_{kl}}=\frac{1}{N}\sum_n\left[\frac{\partial </a:t>
            </a:r>
            <a:r>
              <a:rPr lang="en-US" sz="1200" dirty="0" err="1"/>
              <a:t>L_n</a:t>
            </a:r>
            <a:r>
              <a:rPr lang="en-US" sz="1200" dirty="0"/>
              <a:t>}{\partial a_{</a:t>
            </a:r>
            <a:r>
              <a:rPr lang="en-US" sz="1200" dirty="0" err="1"/>
              <a:t>l,n</a:t>
            </a:r>
            <a:r>
              <a:rPr lang="en-US" sz="1200" dirty="0"/>
              <a:t>}}\right]\left[\</a:t>
            </a:r>
            <a:r>
              <a:rPr lang="en-US" sz="1200" dirty="0" err="1"/>
              <a:t>frac</a:t>
            </a:r>
            <a:r>
              <a:rPr lang="en-US" sz="1200" dirty="0"/>
              <a:t>{\partial a_{</a:t>
            </a:r>
            <a:r>
              <a:rPr lang="en-US" sz="1200" dirty="0" err="1"/>
              <a:t>l,n</a:t>
            </a:r>
            <a:r>
              <a:rPr lang="en-US" sz="1200" dirty="0"/>
              <a:t>}}{\partial w_{kl}}\right]</a:t>
            </a:r>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EC31A9A7-7AE1-7F45-A04B-61996BDF23A1}" type="slidenum">
              <a:rPr lang="en-US" smtClean="0"/>
              <a:pPr>
                <a:defRPr/>
              </a:pPr>
              <a:t>87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w_{kl</a:t>
            </a:r>
            <a:r>
              <a:rPr lang="en-US" sz="1200" dirty="0"/>
              <a:t>}}=\frac{1}{N}\sum_n\left[\frac{\partial \frac{1}{2}(y_n-g(a_{l,n}))^2}{\partial </a:t>
            </a:r>
            <a:r>
              <a:rPr lang="en-US" sz="1200" dirty="0" err="1"/>
              <a:t>a_{l,n}}\right]\left[\frac{\partial</a:t>
            </a:r>
            <a:r>
              <a:rPr lang="en-US" sz="1200" dirty="0"/>
              <a:t> </a:t>
            </a:r>
            <a:r>
              <a:rPr lang="en-US" sz="1200" dirty="0" err="1"/>
              <a:t>z_{k,n}w_{kl</a:t>
            </a:r>
            <a:r>
              <a:rPr lang="en-US" sz="1200" dirty="0"/>
              <a:t>}}{\partial </a:t>
            </a:r>
            <a:r>
              <a:rPr lang="en-US" sz="1200" dirty="0" err="1"/>
              <a:t>w_{kl</a:t>
            </a:r>
            <a:r>
              <a:rPr lang="en-US" sz="1200" dirty="0"/>
              <a:t>}}\right]&amp;=&amp;\</a:t>
            </a:r>
            <a:r>
              <a:rPr lang="en-US" sz="1200" dirty="0" err="1"/>
              <a:t>sum_n\left[-(y_n-z_{l,n})g'(a_{l,n})\right]z_{k,n</a:t>
            </a:r>
            <a:r>
              <a:rPr lang="en-US" sz="1200" dirty="0"/>
              <a:t>}\\&amp;=&amp;\</a:t>
            </a:r>
            <a:r>
              <a:rPr lang="en-US" sz="1200" dirty="0" err="1"/>
              <a:t>sum_n\delta_nz_{k,n</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BE59483E-A5E0-7B48-AE14-CF7E5479AD4E}" type="slidenum">
              <a:rPr lang="en-US" smtClean="0"/>
              <a:pPr>
                <a:defRPr/>
              </a:pPr>
              <a:t>92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w_{kl</a:t>
            </a:r>
            <a:r>
              <a:rPr lang="en-US" sz="1200" dirty="0"/>
              <a:t>}}=\frac{1}{N}\sum_n\left[\frac{\partial \frac{1}{2}(y_n-g(a_{l,n}))^2}{\partial </a:t>
            </a:r>
            <a:r>
              <a:rPr lang="en-US" sz="1200" dirty="0" err="1"/>
              <a:t>a_{l,n}}\right]\left[\frac{\partial</a:t>
            </a:r>
            <a:r>
              <a:rPr lang="en-US" sz="1200" dirty="0"/>
              <a:t> </a:t>
            </a:r>
            <a:r>
              <a:rPr lang="en-US" sz="1200" dirty="0" err="1"/>
              <a:t>z_{k,n}w_{kl</a:t>
            </a:r>
            <a:r>
              <a:rPr lang="en-US" sz="1200" dirty="0"/>
              <a:t>}}{\partial </a:t>
            </a:r>
            <a:r>
              <a:rPr lang="en-US" sz="1200" dirty="0" err="1"/>
              <a:t>w_{kl</a:t>
            </a:r>
            <a:r>
              <a:rPr lang="en-US" sz="1200" dirty="0"/>
              <a:t>}}\right]&amp;=&amp;\</a:t>
            </a:r>
            <a:r>
              <a:rPr lang="en-US" sz="1200" dirty="0" err="1"/>
              <a:t>sum_n\left[-(y_n-z_{l,n})g'(a_{l,n})\right]z_{k,n</a:t>
            </a:r>
            <a:r>
              <a:rPr lang="en-US" sz="1200" dirty="0"/>
              <a:t>}\\&amp;=&amp;\</a:t>
            </a:r>
            <a:r>
              <a:rPr lang="en-US" sz="1200" dirty="0" err="1"/>
              <a:t>sum_n\delta_nz_{k,n</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2C75A8B8-0E4F-2244-A376-E79D27CD40B6}" type="slidenum">
              <a:rPr lang="en-US" smtClean="0"/>
              <a:pPr>
                <a:defRPr/>
              </a:pPr>
              <a:t>93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w_{kl</a:t>
            </a:r>
            <a:r>
              <a:rPr lang="en-US" sz="1200" dirty="0"/>
              <a:t>}}=\frac{1}{N}\sum_n\left[\frac{\partial \frac{1}{2}(y_n-g(a_{l,n}))^2}{\partial </a:t>
            </a:r>
            <a:r>
              <a:rPr lang="en-US" sz="1200" dirty="0" err="1"/>
              <a:t>a_{l,n}}\right]\left[\frac{\partial</a:t>
            </a:r>
            <a:r>
              <a:rPr lang="en-US" sz="1200" dirty="0"/>
              <a:t> </a:t>
            </a:r>
            <a:r>
              <a:rPr lang="en-US" sz="1200" dirty="0" err="1"/>
              <a:t>z_{k,n}w_{kl</a:t>
            </a:r>
            <a:r>
              <a:rPr lang="en-US" sz="1200" dirty="0"/>
              <a:t>}}{\partial </a:t>
            </a:r>
            <a:r>
              <a:rPr lang="en-US" sz="1200" dirty="0" err="1"/>
              <a:t>w_{kl</a:t>
            </a:r>
            <a:r>
              <a:rPr lang="en-US" sz="1200" dirty="0"/>
              <a:t>}}\right]&amp;=&amp;\</a:t>
            </a:r>
            <a:r>
              <a:rPr lang="en-US" sz="1200" dirty="0" err="1"/>
              <a:t>sum_n\left[-(y_n-z_{l,n})g'(a_{l,n})\right]z_{k,n</a:t>
            </a:r>
            <a:r>
              <a:rPr lang="en-US" sz="1200" dirty="0"/>
              <a:t>}\\&amp;=&amp;\</a:t>
            </a:r>
            <a:r>
              <a:rPr lang="en-US" sz="1200" dirty="0" err="1"/>
              <a:t>sum_n\delta_nz_{k,n</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46BF024D-0ABE-DB4A-AA71-35C3FE544AB0}" type="slidenum">
              <a:rPr lang="en-US" smtClean="0"/>
              <a:pPr>
                <a:defRPr/>
              </a:pPr>
              <a:t>94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w_{kl</a:t>
            </a:r>
            <a:r>
              <a:rPr lang="en-US" sz="1200" dirty="0"/>
              <a:t>}}=\frac{1}{N}\sum_n\left[\frac{\partial \frac{1}{2}(y_n-g(a_{l,n}))^2}{\partial </a:t>
            </a:r>
            <a:r>
              <a:rPr lang="en-US" sz="1200" dirty="0" err="1"/>
              <a:t>a_{l,n}}\right]\left[\frac{\partial</a:t>
            </a:r>
            <a:r>
              <a:rPr lang="en-US" sz="1200" dirty="0"/>
              <a:t> </a:t>
            </a:r>
            <a:r>
              <a:rPr lang="en-US" sz="1200" dirty="0" err="1"/>
              <a:t>z_{k,n}w_{kl</a:t>
            </a:r>
            <a:r>
              <a:rPr lang="en-US" sz="1200" dirty="0"/>
              <a:t>}}{\partial </a:t>
            </a:r>
            <a:r>
              <a:rPr lang="en-US" sz="1200" dirty="0" err="1"/>
              <a:t>w_{kl</a:t>
            </a:r>
            <a:r>
              <a:rPr lang="en-US" sz="1200" dirty="0"/>
              <a:t>}}\right]&amp;=&amp;\</a:t>
            </a:r>
            <a:r>
              <a:rPr lang="en-US" sz="1200" dirty="0" err="1"/>
              <a:t>sum_n\left[-(y_n-z_{l,n})g'(a_{l,n})\right]z_{k,n</a:t>
            </a:r>
            <a:r>
              <a:rPr lang="en-US" sz="1200" dirty="0"/>
              <a:t>}\\&amp;=&amp;\</a:t>
            </a:r>
            <a:r>
              <a:rPr lang="en-US" sz="1200" dirty="0" err="1"/>
              <a:t>sum_n\delta_nz_{k,n</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2D963D96-ABFC-C64E-8C96-81A862DB9723}" type="slidenum">
              <a:rPr lang="en-US" smtClean="0"/>
              <a:pPr>
                <a:defRPr/>
              </a:pPr>
              <a:t>95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w_{jk</a:t>
            </a:r>
            <a:r>
              <a:rPr lang="en-US" sz="1200" dirty="0"/>
              <a:t>}}=\frac{1}{N}\sum_n\left[\sum_l\delta_l </a:t>
            </a:r>
            <a:r>
              <a:rPr lang="en-US" sz="1200" dirty="0" err="1"/>
              <a:t>w_{kl}g'(a_{k,n})\right]\left[z_{j,n}\right</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EAC9E6B1-6C75-454E-BD9A-2E26595D0890}" type="slidenum">
              <a:rPr lang="en-US" smtClean="0"/>
              <a:pPr>
                <a:defRPr/>
              </a:pPr>
              <a:t>96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w_{ij</a:t>
            </a:r>
            <a:r>
              <a:rPr lang="en-US" sz="1200" dirty="0"/>
              <a:t>}}&amp;=&amp;\frac{1}{N}\sum_n\left[\frac{\partial </a:t>
            </a:r>
            <a:r>
              <a:rPr lang="en-US" sz="1200" dirty="0" err="1"/>
              <a:t>L_n</a:t>
            </a:r>
            <a:r>
              <a:rPr lang="en-US" sz="1200" dirty="0"/>
              <a:t>}{\partial </a:t>
            </a:r>
            <a:r>
              <a:rPr lang="en-US" sz="1200" dirty="0" err="1"/>
              <a:t>a_{j,n}}\right]\left[\frac{\partial</a:t>
            </a:r>
            <a:r>
              <a:rPr lang="en-US" sz="1200" dirty="0"/>
              <a:t> </a:t>
            </a:r>
            <a:r>
              <a:rPr lang="en-US" sz="1200" dirty="0" err="1"/>
              <a:t>a_{j,n</a:t>
            </a:r>
            <a:r>
              <a:rPr lang="en-US" sz="1200" dirty="0"/>
              <a:t>}}{\partial </a:t>
            </a:r>
            <a:r>
              <a:rPr lang="en-US" sz="1200" dirty="0" err="1"/>
              <a:t>w_{ij</a:t>
            </a:r>
            <a:r>
              <a:rPr lang="en-US" sz="1200" dirty="0"/>
              <a:t>}}\right]=\frac{1}{N}\sum_n\left[ \</a:t>
            </a:r>
            <a:r>
              <a:rPr lang="en-US" sz="1200" dirty="0" err="1"/>
              <a:t>sum_k\delta_{k,n}w_{jk}g'(a_{j,n</a:t>
            </a:r>
            <a:r>
              <a:rPr lang="en-US" sz="1200" dirty="0"/>
              <a:t>}) \</a:t>
            </a:r>
            <a:r>
              <a:rPr lang="en-US" sz="1200" dirty="0" err="1"/>
              <a:t>right]z_{i,n</a:t>
            </a:r>
            <a:r>
              <a:rPr lang="en-US" sz="1200" dirty="0"/>
              <a:t>} =\frac{1}{N} \</a:t>
            </a:r>
            <a:r>
              <a:rPr lang="en-US" sz="1200" dirty="0" err="1"/>
              <a:t>sum_n\delta_{j,n}z_{i,n</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9D3AE39A-E35E-DD4A-A898-3DF177D3422E}" type="slidenum">
              <a:rPr lang="en-US" smtClean="0"/>
              <a:pPr>
                <a:defRPr/>
              </a:pPr>
              <a:t>97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frac</a:t>
            </a:r>
            <a:r>
              <a:rPr lang="en-US" sz="1200" dirty="0"/>
              <a:t>{\partial R}{\partial </a:t>
            </a:r>
            <a:r>
              <a:rPr lang="en-US" sz="1200" dirty="0" err="1"/>
              <a:t>w_{jk</a:t>
            </a:r>
            <a:r>
              <a:rPr lang="en-US" sz="1200" dirty="0"/>
              <a:t>}}=\frac{1}{N}\sum_n\left[\sum_l\delta_l </a:t>
            </a:r>
            <a:r>
              <a:rPr lang="en-US" sz="1200" dirty="0" err="1"/>
              <a:t>w_{kl}g'(a_{k,n})\right]\left[z_{j,n}\right</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34651568-AAD1-414D-9B92-7FC152743B52}" type="slidenum">
              <a:rPr lang="en-US" smtClean="0"/>
              <a:pPr>
                <a:defRPr/>
              </a:pPr>
              <a:t>98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CA"/>
          </a:p>
        </p:txBody>
      </p:sp>
      <p:sp>
        <p:nvSpPr>
          <p:cNvPr id="120836" name="Slide Number Placeholder 3"/>
          <p:cNvSpPr>
            <a:spLocks noGrp="1"/>
          </p:cNvSpPr>
          <p:nvPr>
            <p:ph type="sldNum" sz="quarter" idx="5"/>
          </p:nvPr>
        </p:nvSpPr>
        <p:spPr>
          <a:xfrm>
            <a:off x="3884414" y="8685894"/>
            <a:ext cx="2972098" cy="456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3000">
                <a:solidFill>
                  <a:schemeClr val="tx1"/>
                </a:solidFill>
                <a:latin typeface="Arial" charset="0"/>
                <a:ea typeface="ＭＳ Ｐゴシック" charset="0"/>
              </a:defRPr>
            </a:lvl1pPr>
            <a:lvl2pPr marL="702756" indent="-270291" eaLnBrk="0" hangingPunct="0">
              <a:defRPr sz="3000">
                <a:solidFill>
                  <a:schemeClr val="tx1"/>
                </a:solidFill>
                <a:latin typeface="Arial" charset="0"/>
                <a:ea typeface="ＭＳ Ｐゴシック" charset="0"/>
              </a:defRPr>
            </a:lvl2pPr>
            <a:lvl3pPr marL="1081164" indent="-216233" eaLnBrk="0" hangingPunct="0">
              <a:defRPr sz="3000">
                <a:solidFill>
                  <a:schemeClr val="tx1"/>
                </a:solidFill>
                <a:latin typeface="Arial" charset="0"/>
                <a:ea typeface="ＭＳ Ｐゴシック" charset="0"/>
              </a:defRPr>
            </a:lvl3pPr>
            <a:lvl4pPr marL="1513629" indent="-216233" eaLnBrk="0" hangingPunct="0">
              <a:defRPr sz="3000">
                <a:solidFill>
                  <a:schemeClr val="tx1"/>
                </a:solidFill>
                <a:latin typeface="Arial" charset="0"/>
                <a:ea typeface="ＭＳ Ｐゴシック" charset="0"/>
              </a:defRPr>
            </a:lvl4pPr>
            <a:lvl5pPr marL="1946095" indent="-216233" eaLnBrk="0" hangingPunct="0">
              <a:defRPr sz="3000">
                <a:solidFill>
                  <a:schemeClr val="tx1"/>
                </a:solidFill>
                <a:latin typeface="Arial" charset="0"/>
                <a:ea typeface="ＭＳ Ｐゴシック" charset="0"/>
              </a:defRPr>
            </a:lvl5pPr>
            <a:lvl6pPr marL="2378560" indent="-216233" eaLnBrk="0" fontAlgn="base" hangingPunct="0">
              <a:spcBef>
                <a:spcPct val="0"/>
              </a:spcBef>
              <a:spcAft>
                <a:spcPct val="0"/>
              </a:spcAft>
              <a:defRPr sz="3000">
                <a:solidFill>
                  <a:schemeClr val="tx1"/>
                </a:solidFill>
                <a:latin typeface="Arial" charset="0"/>
                <a:ea typeface="ＭＳ Ｐゴシック" charset="0"/>
              </a:defRPr>
            </a:lvl6pPr>
            <a:lvl7pPr marL="2811026" indent="-216233" eaLnBrk="0" fontAlgn="base" hangingPunct="0">
              <a:spcBef>
                <a:spcPct val="0"/>
              </a:spcBef>
              <a:spcAft>
                <a:spcPct val="0"/>
              </a:spcAft>
              <a:defRPr sz="3000">
                <a:solidFill>
                  <a:schemeClr val="tx1"/>
                </a:solidFill>
                <a:latin typeface="Arial" charset="0"/>
                <a:ea typeface="ＭＳ Ｐゴシック" charset="0"/>
              </a:defRPr>
            </a:lvl7pPr>
            <a:lvl8pPr marL="3243491" indent="-216233" eaLnBrk="0" fontAlgn="base" hangingPunct="0">
              <a:spcBef>
                <a:spcPct val="0"/>
              </a:spcBef>
              <a:spcAft>
                <a:spcPct val="0"/>
              </a:spcAft>
              <a:defRPr sz="3000">
                <a:solidFill>
                  <a:schemeClr val="tx1"/>
                </a:solidFill>
                <a:latin typeface="Arial" charset="0"/>
                <a:ea typeface="ＭＳ Ｐゴシック" charset="0"/>
              </a:defRPr>
            </a:lvl8pPr>
            <a:lvl9pPr marL="3675957" indent="-216233" eaLnBrk="0" fontAlgn="base" hangingPunct="0">
              <a:spcBef>
                <a:spcPct val="0"/>
              </a:spcBef>
              <a:spcAft>
                <a:spcPct val="0"/>
              </a:spcAft>
              <a:defRPr sz="3000">
                <a:solidFill>
                  <a:schemeClr val="tx1"/>
                </a:solidFill>
                <a:latin typeface="Arial" charset="0"/>
                <a:ea typeface="ＭＳ Ｐゴシック" charset="0"/>
              </a:defRPr>
            </a:lvl9pPr>
          </a:lstStyle>
          <a:p>
            <a:pPr eaLnBrk="1" hangingPunct="1">
              <a:defRPr/>
            </a:pPr>
            <a:fld id="{5BFC4E73-BFDB-DD43-814E-39D90AC363AE}" type="slidenum">
              <a:rPr lang="en-US" sz="1100"/>
              <a:pPr eaLnBrk="1" hangingPunct="1">
                <a:defRPr/>
              </a:pPr>
              <a:t>101</a:t>
            </a:fld>
            <a:endParaRPr 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dirty="0"/>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7E634DE1-098A-7849-8D1D-9E8642C6FCE8}" type="slidenum">
              <a:rPr lang="en-US" smtClean="0"/>
              <a:pPr>
                <a:defRPr/>
              </a:pPr>
              <a:t>22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CA"/>
          </a:p>
        </p:txBody>
      </p:sp>
      <p:sp>
        <p:nvSpPr>
          <p:cNvPr id="121860" name="Slide Number Placeholder 3"/>
          <p:cNvSpPr>
            <a:spLocks noGrp="1"/>
          </p:cNvSpPr>
          <p:nvPr>
            <p:ph type="sldNum" sz="quarter" idx="5"/>
          </p:nvPr>
        </p:nvSpPr>
        <p:spPr>
          <a:xfrm>
            <a:off x="3884414" y="8685894"/>
            <a:ext cx="2972098" cy="456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3000">
                <a:solidFill>
                  <a:schemeClr val="tx1"/>
                </a:solidFill>
                <a:latin typeface="Arial" charset="0"/>
                <a:ea typeface="ＭＳ Ｐゴシック" charset="0"/>
              </a:defRPr>
            </a:lvl1pPr>
            <a:lvl2pPr marL="702756" indent="-270291" eaLnBrk="0" hangingPunct="0">
              <a:defRPr sz="3000">
                <a:solidFill>
                  <a:schemeClr val="tx1"/>
                </a:solidFill>
                <a:latin typeface="Arial" charset="0"/>
                <a:ea typeface="ＭＳ Ｐゴシック" charset="0"/>
              </a:defRPr>
            </a:lvl2pPr>
            <a:lvl3pPr marL="1081164" indent="-216233" eaLnBrk="0" hangingPunct="0">
              <a:defRPr sz="3000">
                <a:solidFill>
                  <a:schemeClr val="tx1"/>
                </a:solidFill>
                <a:latin typeface="Arial" charset="0"/>
                <a:ea typeface="ＭＳ Ｐゴシック" charset="0"/>
              </a:defRPr>
            </a:lvl3pPr>
            <a:lvl4pPr marL="1513629" indent="-216233" eaLnBrk="0" hangingPunct="0">
              <a:defRPr sz="3000">
                <a:solidFill>
                  <a:schemeClr val="tx1"/>
                </a:solidFill>
                <a:latin typeface="Arial" charset="0"/>
                <a:ea typeface="ＭＳ Ｐゴシック" charset="0"/>
              </a:defRPr>
            </a:lvl4pPr>
            <a:lvl5pPr marL="1946095" indent="-216233" eaLnBrk="0" hangingPunct="0">
              <a:defRPr sz="3000">
                <a:solidFill>
                  <a:schemeClr val="tx1"/>
                </a:solidFill>
                <a:latin typeface="Arial" charset="0"/>
                <a:ea typeface="ＭＳ Ｐゴシック" charset="0"/>
              </a:defRPr>
            </a:lvl5pPr>
            <a:lvl6pPr marL="2378560" indent="-216233" eaLnBrk="0" fontAlgn="base" hangingPunct="0">
              <a:spcBef>
                <a:spcPct val="0"/>
              </a:spcBef>
              <a:spcAft>
                <a:spcPct val="0"/>
              </a:spcAft>
              <a:defRPr sz="3000">
                <a:solidFill>
                  <a:schemeClr val="tx1"/>
                </a:solidFill>
                <a:latin typeface="Arial" charset="0"/>
                <a:ea typeface="ＭＳ Ｐゴシック" charset="0"/>
              </a:defRPr>
            </a:lvl6pPr>
            <a:lvl7pPr marL="2811026" indent="-216233" eaLnBrk="0" fontAlgn="base" hangingPunct="0">
              <a:spcBef>
                <a:spcPct val="0"/>
              </a:spcBef>
              <a:spcAft>
                <a:spcPct val="0"/>
              </a:spcAft>
              <a:defRPr sz="3000">
                <a:solidFill>
                  <a:schemeClr val="tx1"/>
                </a:solidFill>
                <a:latin typeface="Arial" charset="0"/>
                <a:ea typeface="ＭＳ Ｐゴシック" charset="0"/>
              </a:defRPr>
            </a:lvl7pPr>
            <a:lvl8pPr marL="3243491" indent="-216233" eaLnBrk="0" fontAlgn="base" hangingPunct="0">
              <a:spcBef>
                <a:spcPct val="0"/>
              </a:spcBef>
              <a:spcAft>
                <a:spcPct val="0"/>
              </a:spcAft>
              <a:defRPr sz="3000">
                <a:solidFill>
                  <a:schemeClr val="tx1"/>
                </a:solidFill>
                <a:latin typeface="Arial" charset="0"/>
                <a:ea typeface="ＭＳ Ｐゴシック" charset="0"/>
              </a:defRPr>
            </a:lvl8pPr>
            <a:lvl9pPr marL="3675957" indent="-216233" eaLnBrk="0" fontAlgn="base" hangingPunct="0">
              <a:spcBef>
                <a:spcPct val="0"/>
              </a:spcBef>
              <a:spcAft>
                <a:spcPct val="0"/>
              </a:spcAft>
              <a:defRPr sz="3000">
                <a:solidFill>
                  <a:schemeClr val="tx1"/>
                </a:solidFill>
                <a:latin typeface="Arial" charset="0"/>
                <a:ea typeface="ＭＳ Ｐゴシック" charset="0"/>
              </a:defRPr>
            </a:lvl9pPr>
          </a:lstStyle>
          <a:p>
            <a:pPr eaLnBrk="1" hangingPunct="1">
              <a:defRPr/>
            </a:pPr>
            <a:fld id="{DE486AE8-AACE-674B-859B-E89995607C43}" type="slidenum">
              <a:rPr lang="en-US" sz="1100"/>
              <a:pPr eaLnBrk="1" hangingPunct="1">
                <a:defRPr/>
              </a:pPr>
              <a:t>102</a:t>
            </a:fld>
            <a:endParaRPr lang="en-US" sz="11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CA"/>
          </a:p>
        </p:txBody>
      </p:sp>
      <p:sp>
        <p:nvSpPr>
          <p:cNvPr id="123908" name="Slide Number Placeholder 3"/>
          <p:cNvSpPr>
            <a:spLocks noGrp="1"/>
          </p:cNvSpPr>
          <p:nvPr>
            <p:ph type="sldNum" sz="quarter" idx="5"/>
          </p:nvPr>
        </p:nvSpPr>
        <p:spPr>
          <a:xfrm>
            <a:off x="3884414" y="8685894"/>
            <a:ext cx="2972098" cy="456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3000">
                <a:solidFill>
                  <a:schemeClr val="tx1"/>
                </a:solidFill>
                <a:latin typeface="Arial" charset="0"/>
                <a:ea typeface="ＭＳ Ｐゴシック" charset="0"/>
              </a:defRPr>
            </a:lvl1pPr>
            <a:lvl2pPr marL="702756" indent="-270291" eaLnBrk="0" hangingPunct="0">
              <a:defRPr sz="3000">
                <a:solidFill>
                  <a:schemeClr val="tx1"/>
                </a:solidFill>
                <a:latin typeface="Arial" charset="0"/>
                <a:ea typeface="ＭＳ Ｐゴシック" charset="0"/>
              </a:defRPr>
            </a:lvl2pPr>
            <a:lvl3pPr marL="1081164" indent="-216233" eaLnBrk="0" hangingPunct="0">
              <a:defRPr sz="3000">
                <a:solidFill>
                  <a:schemeClr val="tx1"/>
                </a:solidFill>
                <a:latin typeface="Arial" charset="0"/>
                <a:ea typeface="ＭＳ Ｐゴシック" charset="0"/>
              </a:defRPr>
            </a:lvl3pPr>
            <a:lvl4pPr marL="1513629" indent="-216233" eaLnBrk="0" hangingPunct="0">
              <a:defRPr sz="3000">
                <a:solidFill>
                  <a:schemeClr val="tx1"/>
                </a:solidFill>
                <a:latin typeface="Arial" charset="0"/>
                <a:ea typeface="ＭＳ Ｐゴシック" charset="0"/>
              </a:defRPr>
            </a:lvl4pPr>
            <a:lvl5pPr marL="1946095" indent="-216233" eaLnBrk="0" hangingPunct="0">
              <a:defRPr sz="3000">
                <a:solidFill>
                  <a:schemeClr val="tx1"/>
                </a:solidFill>
                <a:latin typeface="Arial" charset="0"/>
                <a:ea typeface="ＭＳ Ｐゴシック" charset="0"/>
              </a:defRPr>
            </a:lvl5pPr>
            <a:lvl6pPr marL="2378560" indent="-216233" eaLnBrk="0" fontAlgn="base" hangingPunct="0">
              <a:spcBef>
                <a:spcPct val="0"/>
              </a:spcBef>
              <a:spcAft>
                <a:spcPct val="0"/>
              </a:spcAft>
              <a:defRPr sz="3000">
                <a:solidFill>
                  <a:schemeClr val="tx1"/>
                </a:solidFill>
                <a:latin typeface="Arial" charset="0"/>
                <a:ea typeface="ＭＳ Ｐゴシック" charset="0"/>
              </a:defRPr>
            </a:lvl6pPr>
            <a:lvl7pPr marL="2811026" indent="-216233" eaLnBrk="0" fontAlgn="base" hangingPunct="0">
              <a:spcBef>
                <a:spcPct val="0"/>
              </a:spcBef>
              <a:spcAft>
                <a:spcPct val="0"/>
              </a:spcAft>
              <a:defRPr sz="3000">
                <a:solidFill>
                  <a:schemeClr val="tx1"/>
                </a:solidFill>
                <a:latin typeface="Arial" charset="0"/>
                <a:ea typeface="ＭＳ Ｐゴシック" charset="0"/>
              </a:defRPr>
            </a:lvl7pPr>
            <a:lvl8pPr marL="3243491" indent="-216233" eaLnBrk="0" fontAlgn="base" hangingPunct="0">
              <a:spcBef>
                <a:spcPct val="0"/>
              </a:spcBef>
              <a:spcAft>
                <a:spcPct val="0"/>
              </a:spcAft>
              <a:defRPr sz="3000">
                <a:solidFill>
                  <a:schemeClr val="tx1"/>
                </a:solidFill>
                <a:latin typeface="Arial" charset="0"/>
                <a:ea typeface="ＭＳ Ｐゴシック" charset="0"/>
              </a:defRPr>
            </a:lvl8pPr>
            <a:lvl9pPr marL="3675957" indent="-216233" eaLnBrk="0" fontAlgn="base" hangingPunct="0">
              <a:spcBef>
                <a:spcPct val="0"/>
              </a:spcBef>
              <a:spcAft>
                <a:spcPct val="0"/>
              </a:spcAft>
              <a:defRPr sz="3000">
                <a:solidFill>
                  <a:schemeClr val="tx1"/>
                </a:solidFill>
                <a:latin typeface="Arial" charset="0"/>
                <a:ea typeface="ＭＳ Ｐゴシック" charset="0"/>
              </a:defRPr>
            </a:lvl9pPr>
          </a:lstStyle>
          <a:p>
            <a:pPr eaLnBrk="1" hangingPunct="1">
              <a:defRPr/>
            </a:pPr>
            <a:fld id="{CC4ED195-4BCE-D94D-8E66-973F11DD442E}" type="slidenum">
              <a:rPr lang="en-US" sz="1100"/>
              <a:pPr eaLnBrk="1" hangingPunct="1">
                <a:defRPr/>
              </a:pPr>
              <a:t>103</a:t>
            </a:fld>
            <a:endParaRPr lang="en-US" sz="11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CA"/>
          </a:p>
        </p:txBody>
      </p:sp>
      <p:sp>
        <p:nvSpPr>
          <p:cNvPr id="124932" name="Slide Number Placeholder 3"/>
          <p:cNvSpPr>
            <a:spLocks noGrp="1"/>
          </p:cNvSpPr>
          <p:nvPr>
            <p:ph type="sldNum" sz="quarter" idx="5"/>
          </p:nvPr>
        </p:nvSpPr>
        <p:spPr>
          <a:xfrm>
            <a:off x="3884414" y="8685894"/>
            <a:ext cx="2972098" cy="456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3000">
                <a:solidFill>
                  <a:schemeClr val="tx1"/>
                </a:solidFill>
                <a:latin typeface="Arial" charset="0"/>
                <a:ea typeface="ＭＳ Ｐゴシック" charset="0"/>
              </a:defRPr>
            </a:lvl1pPr>
            <a:lvl2pPr marL="702756" indent="-270291" eaLnBrk="0" hangingPunct="0">
              <a:defRPr sz="3000">
                <a:solidFill>
                  <a:schemeClr val="tx1"/>
                </a:solidFill>
                <a:latin typeface="Arial" charset="0"/>
                <a:ea typeface="ＭＳ Ｐゴシック" charset="0"/>
              </a:defRPr>
            </a:lvl2pPr>
            <a:lvl3pPr marL="1081164" indent="-216233" eaLnBrk="0" hangingPunct="0">
              <a:defRPr sz="3000">
                <a:solidFill>
                  <a:schemeClr val="tx1"/>
                </a:solidFill>
                <a:latin typeface="Arial" charset="0"/>
                <a:ea typeface="ＭＳ Ｐゴシック" charset="0"/>
              </a:defRPr>
            </a:lvl3pPr>
            <a:lvl4pPr marL="1513629" indent="-216233" eaLnBrk="0" hangingPunct="0">
              <a:defRPr sz="3000">
                <a:solidFill>
                  <a:schemeClr val="tx1"/>
                </a:solidFill>
                <a:latin typeface="Arial" charset="0"/>
                <a:ea typeface="ＭＳ Ｐゴシック" charset="0"/>
              </a:defRPr>
            </a:lvl4pPr>
            <a:lvl5pPr marL="1946095" indent="-216233" eaLnBrk="0" hangingPunct="0">
              <a:defRPr sz="3000">
                <a:solidFill>
                  <a:schemeClr val="tx1"/>
                </a:solidFill>
                <a:latin typeface="Arial" charset="0"/>
                <a:ea typeface="ＭＳ Ｐゴシック" charset="0"/>
              </a:defRPr>
            </a:lvl5pPr>
            <a:lvl6pPr marL="2378560" indent="-216233" eaLnBrk="0" fontAlgn="base" hangingPunct="0">
              <a:spcBef>
                <a:spcPct val="0"/>
              </a:spcBef>
              <a:spcAft>
                <a:spcPct val="0"/>
              </a:spcAft>
              <a:defRPr sz="3000">
                <a:solidFill>
                  <a:schemeClr val="tx1"/>
                </a:solidFill>
                <a:latin typeface="Arial" charset="0"/>
                <a:ea typeface="ＭＳ Ｐゴシック" charset="0"/>
              </a:defRPr>
            </a:lvl6pPr>
            <a:lvl7pPr marL="2811026" indent="-216233" eaLnBrk="0" fontAlgn="base" hangingPunct="0">
              <a:spcBef>
                <a:spcPct val="0"/>
              </a:spcBef>
              <a:spcAft>
                <a:spcPct val="0"/>
              </a:spcAft>
              <a:defRPr sz="3000">
                <a:solidFill>
                  <a:schemeClr val="tx1"/>
                </a:solidFill>
                <a:latin typeface="Arial" charset="0"/>
                <a:ea typeface="ＭＳ Ｐゴシック" charset="0"/>
              </a:defRPr>
            </a:lvl7pPr>
            <a:lvl8pPr marL="3243491" indent="-216233" eaLnBrk="0" fontAlgn="base" hangingPunct="0">
              <a:spcBef>
                <a:spcPct val="0"/>
              </a:spcBef>
              <a:spcAft>
                <a:spcPct val="0"/>
              </a:spcAft>
              <a:defRPr sz="3000">
                <a:solidFill>
                  <a:schemeClr val="tx1"/>
                </a:solidFill>
                <a:latin typeface="Arial" charset="0"/>
                <a:ea typeface="ＭＳ Ｐゴシック" charset="0"/>
              </a:defRPr>
            </a:lvl8pPr>
            <a:lvl9pPr marL="3675957" indent="-216233" eaLnBrk="0" fontAlgn="base" hangingPunct="0">
              <a:spcBef>
                <a:spcPct val="0"/>
              </a:spcBef>
              <a:spcAft>
                <a:spcPct val="0"/>
              </a:spcAft>
              <a:defRPr sz="3000">
                <a:solidFill>
                  <a:schemeClr val="tx1"/>
                </a:solidFill>
                <a:latin typeface="Arial" charset="0"/>
                <a:ea typeface="ＭＳ Ｐゴシック" charset="0"/>
              </a:defRPr>
            </a:lvl9pPr>
          </a:lstStyle>
          <a:p>
            <a:pPr eaLnBrk="1" hangingPunct="1">
              <a:defRPr/>
            </a:pPr>
            <a:fld id="{893F1DE5-0E1A-B640-A719-179AC3C4556A}" type="slidenum">
              <a:rPr lang="en-US" sz="1100"/>
              <a:pPr eaLnBrk="1" hangingPunct="1">
                <a:defRPr/>
              </a:pPr>
              <a:t>106</a:t>
            </a:fld>
            <a:endParaRPr lang="en-US" sz="11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CA"/>
          </a:p>
        </p:txBody>
      </p:sp>
      <p:sp>
        <p:nvSpPr>
          <p:cNvPr id="125956" name="Slide Number Placeholder 3"/>
          <p:cNvSpPr>
            <a:spLocks noGrp="1"/>
          </p:cNvSpPr>
          <p:nvPr>
            <p:ph type="sldNum" sz="quarter" idx="5"/>
          </p:nvPr>
        </p:nvSpPr>
        <p:spPr>
          <a:xfrm>
            <a:off x="3884414" y="8685894"/>
            <a:ext cx="2972098" cy="456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3000">
                <a:solidFill>
                  <a:schemeClr val="tx1"/>
                </a:solidFill>
                <a:latin typeface="Arial" charset="0"/>
                <a:ea typeface="ＭＳ Ｐゴシック" charset="0"/>
              </a:defRPr>
            </a:lvl1pPr>
            <a:lvl2pPr marL="702756" indent="-270291" eaLnBrk="0" hangingPunct="0">
              <a:defRPr sz="3000">
                <a:solidFill>
                  <a:schemeClr val="tx1"/>
                </a:solidFill>
                <a:latin typeface="Arial" charset="0"/>
                <a:ea typeface="ＭＳ Ｐゴシック" charset="0"/>
              </a:defRPr>
            </a:lvl2pPr>
            <a:lvl3pPr marL="1081164" indent="-216233" eaLnBrk="0" hangingPunct="0">
              <a:defRPr sz="3000">
                <a:solidFill>
                  <a:schemeClr val="tx1"/>
                </a:solidFill>
                <a:latin typeface="Arial" charset="0"/>
                <a:ea typeface="ＭＳ Ｐゴシック" charset="0"/>
              </a:defRPr>
            </a:lvl3pPr>
            <a:lvl4pPr marL="1513629" indent="-216233" eaLnBrk="0" hangingPunct="0">
              <a:defRPr sz="3000">
                <a:solidFill>
                  <a:schemeClr val="tx1"/>
                </a:solidFill>
                <a:latin typeface="Arial" charset="0"/>
                <a:ea typeface="ＭＳ Ｐゴシック" charset="0"/>
              </a:defRPr>
            </a:lvl4pPr>
            <a:lvl5pPr marL="1946095" indent="-216233" eaLnBrk="0" hangingPunct="0">
              <a:defRPr sz="3000">
                <a:solidFill>
                  <a:schemeClr val="tx1"/>
                </a:solidFill>
                <a:latin typeface="Arial" charset="0"/>
                <a:ea typeface="ＭＳ Ｐゴシック" charset="0"/>
              </a:defRPr>
            </a:lvl5pPr>
            <a:lvl6pPr marL="2378560" indent="-216233" eaLnBrk="0" fontAlgn="base" hangingPunct="0">
              <a:spcBef>
                <a:spcPct val="0"/>
              </a:spcBef>
              <a:spcAft>
                <a:spcPct val="0"/>
              </a:spcAft>
              <a:defRPr sz="3000">
                <a:solidFill>
                  <a:schemeClr val="tx1"/>
                </a:solidFill>
                <a:latin typeface="Arial" charset="0"/>
                <a:ea typeface="ＭＳ Ｐゴシック" charset="0"/>
              </a:defRPr>
            </a:lvl6pPr>
            <a:lvl7pPr marL="2811026" indent="-216233" eaLnBrk="0" fontAlgn="base" hangingPunct="0">
              <a:spcBef>
                <a:spcPct val="0"/>
              </a:spcBef>
              <a:spcAft>
                <a:spcPct val="0"/>
              </a:spcAft>
              <a:defRPr sz="3000">
                <a:solidFill>
                  <a:schemeClr val="tx1"/>
                </a:solidFill>
                <a:latin typeface="Arial" charset="0"/>
                <a:ea typeface="ＭＳ Ｐゴシック" charset="0"/>
              </a:defRPr>
            </a:lvl7pPr>
            <a:lvl8pPr marL="3243491" indent="-216233" eaLnBrk="0" fontAlgn="base" hangingPunct="0">
              <a:spcBef>
                <a:spcPct val="0"/>
              </a:spcBef>
              <a:spcAft>
                <a:spcPct val="0"/>
              </a:spcAft>
              <a:defRPr sz="3000">
                <a:solidFill>
                  <a:schemeClr val="tx1"/>
                </a:solidFill>
                <a:latin typeface="Arial" charset="0"/>
                <a:ea typeface="ＭＳ Ｐゴシック" charset="0"/>
              </a:defRPr>
            </a:lvl8pPr>
            <a:lvl9pPr marL="3675957" indent="-216233" eaLnBrk="0" fontAlgn="base" hangingPunct="0">
              <a:spcBef>
                <a:spcPct val="0"/>
              </a:spcBef>
              <a:spcAft>
                <a:spcPct val="0"/>
              </a:spcAft>
              <a:defRPr sz="3000">
                <a:solidFill>
                  <a:schemeClr val="tx1"/>
                </a:solidFill>
                <a:latin typeface="Arial" charset="0"/>
                <a:ea typeface="ＭＳ Ｐゴシック" charset="0"/>
              </a:defRPr>
            </a:lvl9pPr>
          </a:lstStyle>
          <a:p>
            <a:pPr eaLnBrk="1" hangingPunct="1">
              <a:defRPr/>
            </a:pPr>
            <a:fld id="{D10A6254-BBE3-B74C-9F48-674F0E298CBA}" type="slidenum">
              <a:rPr lang="en-US" sz="1100"/>
              <a:pPr eaLnBrk="1" hangingPunct="1">
                <a:defRPr/>
              </a:pPr>
              <a:t>107</a:t>
            </a:fld>
            <a:endParaRPr lang="en-US" sz="11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84414" y="8685894"/>
            <a:ext cx="2972098" cy="456595"/>
          </a:xfrm>
          <a:prstGeom prst="rect">
            <a:avLst/>
          </a:prstGeom>
        </p:spPr>
        <p:txBody>
          <a:bodyPr lIns="86493" tIns="43247" rIns="86493" bIns="43247"/>
          <a:lstStyle/>
          <a:p>
            <a:pPr>
              <a:defRPr/>
            </a:pPr>
            <a:fld id="{8F87DF7E-2A9B-1F4A-96E7-8689A08C6FA3}" type="slidenum">
              <a:rPr lang="en-US"/>
              <a:pPr>
                <a:defRPr/>
              </a:pPr>
              <a:t>108</a:t>
            </a:fld>
            <a:endParaRPr lang="en-US"/>
          </a:p>
        </p:txBody>
      </p:sp>
      <p:sp>
        <p:nvSpPr>
          <p:cNvPr id="26626" name="Rectangle 2"/>
          <p:cNvSpPr>
            <a:spLocks noGrp="1" noRot="1" noChangeAspect="1" noChangeArrowheads="1" noTextEdit="1"/>
          </p:cNvSpPr>
          <p:nvPr>
            <p:ph type="sldImg"/>
          </p:nvPr>
        </p:nvSpPr>
        <p:spPr>
          <a:xfrm>
            <a:off x="382588" y="685800"/>
            <a:ext cx="6094412" cy="3429000"/>
          </a:xfrm>
          <a:ln/>
          <a:extLst>
            <a:ext uri="{FAA26D3D-D897-4be2-8F04-BA451C77F1D7}">
              <ma14:placeholderFlag xmlns:ma14="http://schemas.microsoft.com/office/mac/drawingml/2011/main" val="1"/>
            </a:ext>
          </a:extLst>
        </p:spPr>
      </p:sp>
      <p:sp>
        <p:nvSpPr>
          <p:cNvPr id="26627" name="Text Box 3"/>
          <p:cNvSpPr>
            <a:spLocks noGrp="1" noChangeArrowheads="1"/>
          </p:cNvSpPr>
          <p:nvPr>
            <p:ph type="body" idx="1"/>
          </p:nvPr>
        </p:nvSpPr>
        <p:spPr>
          <a:xfrm>
            <a:off x="686098" y="4343703"/>
            <a:ext cx="5485805" cy="4115405"/>
          </a:xfrm>
        </p:spPr>
        <p:txBody>
          <a:bodyPr lIns="0" tIns="0" rIns="0" bIns="0"/>
          <a:lstStyle/>
          <a:p>
            <a:pPr defTabSz="457159">
              <a:spcBef>
                <a:spcPts val="450"/>
              </a:spcBef>
              <a:tabLst>
                <a:tab pos="0" algn="l"/>
                <a:tab pos="914318" algn="l"/>
                <a:tab pos="1828637" algn="l"/>
                <a:tab pos="2742956" algn="l"/>
                <a:tab pos="3657274" algn="l"/>
                <a:tab pos="4571592" algn="l"/>
                <a:tab pos="5485911" algn="l"/>
                <a:tab pos="6400230" algn="l"/>
                <a:tab pos="7314548" algn="l"/>
                <a:tab pos="8228867" algn="l"/>
                <a:tab pos="9143185" algn="l"/>
                <a:tab pos="10057504" algn="l"/>
              </a:tabLst>
              <a:defRPr/>
            </a:pPr>
            <a:endParaRPr lang="en-US"/>
          </a:p>
        </p:txBody>
      </p:sp>
      <p:sp>
        <p:nvSpPr>
          <p:cNvPr id="102405" name="Text Box 4"/>
          <p:cNvSpPr txBox="1">
            <a:spLocks noChangeArrowheads="1"/>
          </p:cNvSpPr>
          <p:nvPr/>
        </p:nvSpPr>
        <p:spPr bwMode="auto">
          <a:xfrm>
            <a:off x="565547" y="4497918"/>
            <a:ext cx="5965031" cy="454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2" tIns="44996" rIns="89992" bIns="44996"/>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cs typeface="ＭＳ Ｐゴシック"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9pPr>
          </a:lstStyle>
          <a:p>
            <a:pPr algn="l" eaLnBrk="1" hangingPunct="1">
              <a:spcBef>
                <a:spcPct val="0"/>
              </a:spcBef>
              <a:buClr>
                <a:srgbClr val="000000"/>
              </a:buClr>
              <a:buSzPct val="100000"/>
              <a:buFont typeface="Times New Roman" charset="0"/>
              <a:buNone/>
            </a:pPr>
            <a:r>
              <a:rPr lang="en-US" sz="1200">
                <a:solidFill>
                  <a:srgbClr val="000000"/>
                </a:solidFill>
                <a:cs typeface="Arial" charset="0"/>
              </a:rPr>
              <a:t>Deep belief nets are learned one layer at a time by treating the values of the latent variables in one layer, when they are being inferred from data, as the data for training the next layer. This efficient, greedy learning can be followed by, or combined with, other learning procedures that fine-tune all of the weights to improve the generative or discriminative performance of the whole network</a:t>
            </a:r>
          </a:p>
          <a:p>
            <a:pPr algn="l" eaLnBrk="1" hangingPunct="1">
              <a:spcBef>
                <a:spcPct val="0"/>
              </a:spcBef>
              <a:buClr>
                <a:srgbClr val="000000"/>
              </a:buClr>
              <a:buSzPct val="100000"/>
              <a:buFont typeface="Times New Roman" charset="0"/>
              <a:buNone/>
            </a:pPr>
            <a:endParaRPr lang="en-US" sz="1200">
              <a:solidFill>
                <a:srgbClr val="000000"/>
              </a:solidFill>
              <a:cs typeface="Arial" charset="0"/>
            </a:endParaRPr>
          </a:p>
          <a:p>
            <a:pPr algn="l" eaLnBrk="1" hangingPunct="1">
              <a:spcBef>
                <a:spcPct val="0"/>
              </a:spcBef>
              <a:buClr>
                <a:srgbClr val="000000"/>
              </a:buClr>
              <a:buSzPct val="100000"/>
              <a:buFont typeface="Times New Roman" charset="0"/>
              <a:buNone/>
            </a:pPr>
            <a:endParaRPr lang="en-US" sz="1200">
              <a:solidFill>
                <a:srgbClr val="000000"/>
              </a:solidFill>
              <a:cs typeface="Arial" charset="0"/>
            </a:endParaRPr>
          </a:p>
          <a:p>
            <a:pPr algn="l" eaLnBrk="1" hangingPunct="1">
              <a:spcBef>
                <a:spcPct val="0"/>
              </a:spcBef>
              <a:buClr>
                <a:srgbClr val="000000"/>
              </a:buClr>
              <a:buSzPct val="100000"/>
              <a:buFont typeface="Times New Roman" charset="0"/>
              <a:buNone/>
            </a:pPr>
            <a:r>
              <a:rPr lang="en-US" sz="1200">
                <a:solidFill>
                  <a:srgbClr val="000000"/>
                </a:solidFill>
                <a:cs typeface="Arial" charset="0"/>
              </a:rPr>
              <a:t>finetuning: 20 epochs for backprop, we look at the train set and the def set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a:t>}\}</a:t>
            </a:r>
            <a:endParaRPr lang="en-US"/>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262B75A1-92AC-654B-A0B2-F0D72E239479}" type="slidenum">
              <a:rPr lang="en-US" smtClean="0"/>
              <a:pPr>
                <a:defRPr/>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a:t>}\}</a:t>
            </a:r>
            <a:endParaRPr lang="en-US"/>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863A0395-149C-1C4A-9DB4-CB2D70759473}" type="slidenum">
              <a:rPr lang="en-US" smtClean="0"/>
              <a:pPr>
                <a:defRPr/>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a:t>\</a:t>
            </a:r>
            <a:r>
              <a:rPr lang="en-US" sz="1200" dirty="0" err="1"/>
              <a:t>vec</a:t>
            </a:r>
            <a:r>
              <a:rPr lang="en-US" sz="1200" dirty="0"/>
              <a:t>{\theta}=\{</a:t>
            </a:r>
            <a:r>
              <a:rPr lang="en-US" sz="1200" dirty="0" err="1"/>
              <a:t>w_{ij</a:t>
            </a:r>
            <a:r>
              <a:rPr lang="en-US" sz="1200" dirty="0"/>
              <a:t>}, </a:t>
            </a:r>
            <a:r>
              <a:rPr lang="en-US" sz="1200" dirty="0" err="1"/>
              <a:t>w_{jk</a:t>
            </a:r>
            <a:r>
              <a:rPr lang="en-US" sz="1200" dirty="0"/>
              <a:t>}, </a:t>
            </a:r>
            <a:r>
              <a:rPr lang="en-US" sz="1200" dirty="0" err="1"/>
              <a:t>w_{kl</a:t>
            </a:r>
            <a:r>
              <a:rPr lang="en-US" sz="1200"/>
              <a:t>}\}</a:t>
            </a:r>
            <a:endParaRPr lang="en-US"/>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34716B6A-2080-774D-AA68-A91BD383A9A7}" type="slidenum">
              <a:rPr lang="en-US" smtClean="0"/>
              <a:pPr>
                <a:defRPr/>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736E56CD-91C2-6D43-B2CB-EC07F7A8BE7B}"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latin typeface="+mn-lt"/>
                <a:ea typeface="+mn-ea"/>
                <a:cs typeface="+mn-cs"/>
              </a:rPr>
              <a:t>\</a:t>
            </a:r>
            <a:r>
              <a:rPr lang="en-US" dirty="0" err="1">
                <a:latin typeface="+mn-lt"/>
                <a:ea typeface="+mn-ea"/>
                <a:cs typeface="+mn-cs"/>
              </a:rPr>
              <a:t>frac</a:t>
            </a:r>
            <a:r>
              <a:rPr lang="en-US" dirty="0">
                <a:latin typeface="+mn-lt"/>
                <a:ea typeface="+mn-ea"/>
                <a:cs typeface="+mn-cs"/>
              </a:rPr>
              <a:t>{\partial R}{\partial </a:t>
            </a:r>
            <a:r>
              <a:rPr lang="en-US" dirty="0" err="1">
                <a:latin typeface="+mn-lt"/>
                <a:ea typeface="+mn-ea"/>
                <a:cs typeface="+mn-cs"/>
              </a:rPr>
              <a:t>w_{jk</a:t>
            </a:r>
            <a:r>
              <a:rPr lang="en-US" dirty="0">
                <a:latin typeface="+mn-lt"/>
                <a:ea typeface="+mn-ea"/>
                <a:cs typeface="+mn-cs"/>
              </a:rPr>
              <a:t>}}=\frac{1}{N}\sum_n\left[\sum_l\delta_l </a:t>
            </a:r>
            <a:r>
              <a:rPr lang="en-US" dirty="0" err="1">
                <a:latin typeface="+mn-lt"/>
                <a:ea typeface="+mn-ea"/>
                <a:cs typeface="+mn-cs"/>
              </a:rPr>
              <a:t>w_{kl}g'(a_{k,n})\right]\left[z_{j,n}\right</a:t>
            </a:r>
            <a:r>
              <a:rPr lang="en-US" dirty="0">
                <a:latin typeface="+mn-lt"/>
                <a:ea typeface="+mn-ea"/>
                <a:cs typeface="+mn-cs"/>
              </a:rPr>
              <a:t>]\\</a:t>
            </a:r>
            <a:endParaRPr lang="en-US" dirty="0"/>
          </a:p>
        </p:txBody>
      </p:sp>
      <p:sp>
        <p:nvSpPr>
          <p:cNvPr id="4" name="Slide Number Placeholder 3"/>
          <p:cNvSpPr>
            <a:spLocks noGrp="1"/>
          </p:cNvSpPr>
          <p:nvPr>
            <p:ph type="sldNum" sz="quarter" idx="5"/>
          </p:nvPr>
        </p:nvSpPr>
        <p:spPr>
          <a:xfrm>
            <a:off x="3884414" y="8685894"/>
            <a:ext cx="2972098" cy="456595"/>
          </a:xfrm>
          <a:prstGeom prst="rect">
            <a:avLst/>
          </a:prstGeom>
        </p:spPr>
        <p:txBody>
          <a:bodyPr lIns="86493" tIns="43247" rIns="86493" bIns="43247"/>
          <a:lstStyle/>
          <a:p>
            <a:pPr>
              <a:defRPr/>
            </a:pPr>
            <a:fld id="{D783EA72-E295-0641-91E9-8E88468B1038}"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F2F2F2"/>
        </a:solidFill>
        <a:effectLst/>
      </p:bgPr>
    </p:bg>
    <p:spTree>
      <p:nvGrpSpPr>
        <p:cNvPr id="1" name="Shape 28"/>
        <p:cNvGrpSpPr/>
        <p:nvPr/>
      </p:nvGrpSpPr>
      <p:grpSpPr>
        <a:xfrm>
          <a:off x="0" y="0"/>
          <a:ext cx="0" cy="0"/>
          <a:chOff x="0" y="0"/>
          <a:chExt cx="0" cy="0"/>
        </a:xfrm>
      </p:grpSpPr>
      <p:cxnSp>
        <p:nvCxnSpPr>
          <p:cNvPr id="29" name="Shape 29"/>
          <p:cNvCxnSpPr/>
          <p:nvPr/>
        </p:nvCxnSpPr>
        <p:spPr>
          <a:xfrm>
            <a:off x="0" y="4727973"/>
            <a:ext cx="9144000" cy="1199"/>
          </a:xfrm>
          <a:prstGeom prst="straightConnector1">
            <a:avLst/>
          </a:prstGeom>
          <a:noFill/>
          <a:ln w="12700" cap="flat">
            <a:solidFill>
              <a:srgbClr val="D4D4D4"/>
            </a:solidFill>
            <a:prstDash val="solid"/>
            <a:round/>
            <a:headEnd type="none" w="med" len="med"/>
            <a:tailEnd type="none" w="med" len="med"/>
          </a:ln>
        </p:spPr>
      </p:cxnSp>
      <p:cxnSp>
        <p:nvCxnSpPr>
          <p:cNvPr id="30" name="Shape 30"/>
          <p:cNvCxnSpPr/>
          <p:nvPr/>
        </p:nvCxnSpPr>
        <p:spPr>
          <a:xfrm>
            <a:off x="2372700" y="1524001"/>
            <a:ext cx="0" cy="2281199"/>
          </a:xfrm>
          <a:prstGeom prst="straightConnector1">
            <a:avLst/>
          </a:prstGeom>
          <a:noFill/>
          <a:ln w="9525" cap="flat">
            <a:solidFill>
              <a:srgbClr val="BFBFBF"/>
            </a:solidFill>
            <a:prstDash val="solid"/>
            <a:round/>
            <a:headEnd type="none" w="med" len="med"/>
            <a:tailEnd type="none" w="med" len="med"/>
          </a:ln>
        </p:spPr>
      </p:cxnSp>
      <p:sp>
        <p:nvSpPr>
          <p:cNvPr id="31" name="Shape 31"/>
          <p:cNvSpPr txBox="1">
            <a:spLocks noGrp="1"/>
          </p:cNvSpPr>
          <p:nvPr>
            <p:ph type="ctrTitle"/>
          </p:nvPr>
        </p:nvSpPr>
        <p:spPr>
          <a:xfrm>
            <a:off x="2527617" y="1632086"/>
            <a:ext cx="6167100" cy="1102500"/>
          </a:xfrm>
          <a:prstGeom prst="rect">
            <a:avLst/>
          </a:prstGeom>
        </p:spPr>
        <p:txBody>
          <a:bodyPr lIns="91425" tIns="91425" rIns="91425" bIns="91425" anchor="b" anchorCtr="0"/>
          <a:lstStyle>
            <a:lvl1pPr>
              <a:spcBef>
                <a:spcPts val="800"/>
              </a:spcBef>
              <a:buSzPct val="100000"/>
              <a:defRPr sz="4000"/>
            </a:lvl1pPr>
            <a:lvl2pPr>
              <a:spcBef>
                <a:spcPts val="800"/>
              </a:spcBef>
              <a:buSzPct val="100000"/>
              <a:defRPr sz="4000"/>
            </a:lvl2pPr>
            <a:lvl3pPr>
              <a:spcBef>
                <a:spcPts val="800"/>
              </a:spcBef>
              <a:buSzPct val="100000"/>
              <a:defRPr sz="4000"/>
            </a:lvl3pPr>
            <a:lvl4pPr>
              <a:spcBef>
                <a:spcPts val="800"/>
              </a:spcBef>
              <a:buSzPct val="100000"/>
              <a:defRPr sz="4000"/>
            </a:lvl4pPr>
            <a:lvl5pPr>
              <a:spcBef>
                <a:spcPts val="800"/>
              </a:spcBef>
              <a:buSzPct val="100000"/>
              <a:defRPr sz="4000"/>
            </a:lvl5pPr>
            <a:lvl6pPr>
              <a:spcBef>
                <a:spcPts val="800"/>
              </a:spcBef>
              <a:buSzPct val="100000"/>
              <a:defRPr sz="4000"/>
            </a:lvl6pPr>
            <a:lvl7pPr>
              <a:spcBef>
                <a:spcPts val="800"/>
              </a:spcBef>
              <a:buSzPct val="100000"/>
              <a:defRPr sz="4000"/>
            </a:lvl7pPr>
            <a:lvl8pPr>
              <a:spcBef>
                <a:spcPts val="800"/>
              </a:spcBef>
              <a:buSzPct val="100000"/>
              <a:defRPr sz="4000"/>
            </a:lvl8pPr>
            <a:lvl9pPr>
              <a:spcBef>
                <a:spcPts val="800"/>
              </a:spcBef>
              <a:buSzPct val="100000"/>
              <a:defRPr sz="4000"/>
            </a:lvl9pPr>
          </a:lstStyle>
          <a:p>
            <a:endParaRPr/>
          </a:p>
        </p:txBody>
      </p:sp>
      <p:sp>
        <p:nvSpPr>
          <p:cNvPr id="32" name="Shape 32"/>
          <p:cNvSpPr txBox="1">
            <a:spLocks noGrp="1"/>
          </p:cNvSpPr>
          <p:nvPr>
            <p:ph type="subTitle" idx="1"/>
          </p:nvPr>
        </p:nvSpPr>
        <p:spPr>
          <a:xfrm>
            <a:off x="2527617" y="2827601"/>
            <a:ext cx="6167100" cy="975300"/>
          </a:xfrm>
          <a:prstGeom prst="rect">
            <a:avLst/>
          </a:prstGeom>
        </p:spPr>
        <p:txBody>
          <a:bodyPr lIns="91425" tIns="91425" rIns="91425" bIns="91425" anchor="t" anchorCtr="0"/>
          <a:lstStyle>
            <a:lvl1pPr>
              <a:lnSpc>
                <a:spcPct val="90000"/>
              </a:lnSpc>
              <a:spcBef>
                <a:spcPts val="0"/>
              </a:spcBef>
              <a:buClr>
                <a:schemeClr val="dk2"/>
              </a:buClr>
              <a:buSzPct val="100000"/>
              <a:buNone/>
              <a:defRPr sz="2800">
                <a:solidFill>
                  <a:schemeClr val="dk2"/>
                </a:solidFill>
              </a:defRPr>
            </a:lvl1pPr>
            <a:lvl2pPr>
              <a:lnSpc>
                <a:spcPct val="90000"/>
              </a:lnSpc>
              <a:spcBef>
                <a:spcPts val="0"/>
              </a:spcBef>
              <a:buClr>
                <a:schemeClr val="dk2"/>
              </a:buClr>
              <a:buSzPct val="100000"/>
              <a:buNone/>
              <a:defRPr sz="2800">
                <a:solidFill>
                  <a:schemeClr val="dk2"/>
                </a:solidFill>
              </a:defRPr>
            </a:lvl2pPr>
            <a:lvl3pPr>
              <a:lnSpc>
                <a:spcPct val="90000"/>
              </a:lnSpc>
              <a:spcBef>
                <a:spcPts val="0"/>
              </a:spcBef>
              <a:buClr>
                <a:schemeClr val="dk2"/>
              </a:buClr>
              <a:buSzPct val="100000"/>
              <a:buNone/>
              <a:defRPr sz="2800">
                <a:solidFill>
                  <a:schemeClr val="dk2"/>
                </a:solidFill>
              </a:defRPr>
            </a:lvl3pPr>
            <a:lvl4pPr>
              <a:lnSpc>
                <a:spcPct val="90000"/>
              </a:lnSpc>
              <a:spcBef>
                <a:spcPts val="0"/>
              </a:spcBef>
              <a:buClr>
                <a:schemeClr val="dk2"/>
              </a:buClr>
              <a:buSzPct val="100000"/>
              <a:buNone/>
              <a:defRPr sz="2800">
                <a:solidFill>
                  <a:schemeClr val="dk2"/>
                </a:solidFill>
              </a:defRPr>
            </a:lvl4pPr>
            <a:lvl5pPr>
              <a:lnSpc>
                <a:spcPct val="90000"/>
              </a:lnSpc>
              <a:spcBef>
                <a:spcPts val="0"/>
              </a:spcBef>
              <a:buClr>
                <a:schemeClr val="dk2"/>
              </a:buClr>
              <a:buSzPct val="100000"/>
              <a:buNone/>
              <a:defRPr sz="2800">
                <a:solidFill>
                  <a:schemeClr val="dk2"/>
                </a:solidFill>
              </a:defRPr>
            </a:lvl5pPr>
            <a:lvl6pPr>
              <a:lnSpc>
                <a:spcPct val="90000"/>
              </a:lnSpc>
              <a:spcBef>
                <a:spcPts val="0"/>
              </a:spcBef>
              <a:buClr>
                <a:schemeClr val="dk2"/>
              </a:buClr>
              <a:buSzPct val="100000"/>
              <a:buNone/>
              <a:defRPr sz="2800">
                <a:solidFill>
                  <a:schemeClr val="dk2"/>
                </a:solidFill>
              </a:defRPr>
            </a:lvl6pPr>
            <a:lvl7pPr>
              <a:lnSpc>
                <a:spcPct val="90000"/>
              </a:lnSpc>
              <a:spcBef>
                <a:spcPts val="0"/>
              </a:spcBef>
              <a:buClr>
                <a:schemeClr val="dk2"/>
              </a:buClr>
              <a:buSzPct val="100000"/>
              <a:buNone/>
              <a:defRPr sz="2800">
                <a:solidFill>
                  <a:schemeClr val="dk2"/>
                </a:solidFill>
              </a:defRPr>
            </a:lvl7pPr>
            <a:lvl8pPr>
              <a:lnSpc>
                <a:spcPct val="90000"/>
              </a:lnSpc>
              <a:spcBef>
                <a:spcPts val="0"/>
              </a:spcBef>
              <a:buClr>
                <a:schemeClr val="dk2"/>
              </a:buClr>
              <a:buSzPct val="100000"/>
              <a:buNone/>
              <a:defRPr sz="2800">
                <a:solidFill>
                  <a:schemeClr val="dk2"/>
                </a:solidFill>
              </a:defRPr>
            </a:lvl8pPr>
            <a:lvl9pPr>
              <a:lnSpc>
                <a:spcPct val="90000"/>
              </a:lnSpc>
              <a:spcBef>
                <a:spcPts val="0"/>
              </a:spcBef>
              <a:buClr>
                <a:schemeClr val="dk2"/>
              </a:buClr>
              <a:buSzPct val="100000"/>
              <a:buNone/>
              <a:defRPr sz="2800">
                <a:solidFill>
                  <a:schemeClr val="dk2"/>
                </a:solidFill>
              </a:defRPr>
            </a:lvl9pPr>
          </a:lstStyle>
          <a:p>
            <a:endParaRPr/>
          </a:p>
        </p:txBody>
      </p:sp>
      <p:grpSp>
        <p:nvGrpSpPr>
          <p:cNvPr id="33" name="Shape 33"/>
          <p:cNvGrpSpPr/>
          <p:nvPr/>
        </p:nvGrpSpPr>
        <p:grpSpPr>
          <a:xfrm>
            <a:off x="459539" y="2311613"/>
            <a:ext cx="1273543" cy="421509"/>
            <a:chOff x="459537" y="3082150"/>
            <a:chExt cx="1698058" cy="562012"/>
          </a:xfrm>
        </p:grpSpPr>
        <p:grpSp>
          <p:nvGrpSpPr>
            <p:cNvPr id="34" name="Shape 34"/>
            <p:cNvGrpSpPr/>
            <p:nvPr/>
          </p:nvGrpSpPr>
          <p:grpSpPr>
            <a:xfrm>
              <a:off x="459537" y="3088914"/>
              <a:ext cx="1630181" cy="555248"/>
              <a:chOff x="247172" y="1685724"/>
              <a:chExt cx="6849503" cy="2332975"/>
            </a:xfrm>
          </p:grpSpPr>
          <p:sp>
            <p:nvSpPr>
              <p:cNvPr id="35" name="Shape 35"/>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rgbClr val="9EA0A4"/>
              </a:solidFill>
              <a:ln>
                <a:noFill/>
              </a:ln>
            </p:spPr>
            <p:txBody>
              <a:bodyPr lIns="91425" tIns="91425" rIns="91425" bIns="91425" anchor="ctr" anchorCtr="0">
                <a:noAutofit/>
              </a:bodyPr>
              <a:lstStyle/>
              <a:p>
                <a:pPr>
                  <a:spcBef>
                    <a:spcPts val="0"/>
                  </a:spcBef>
                  <a:buNone/>
                </a:pPr>
                <a:endParaRPr/>
              </a:p>
            </p:txBody>
          </p:sp>
          <p:sp>
            <p:nvSpPr>
              <p:cNvPr id="36" name="Shape 36"/>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rgbClr val="9EA0A4"/>
              </a:solidFill>
              <a:ln>
                <a:noFill/>
              </a:ln>
            </p:spPr>
            <p:txBody>
              <a:bodyPr lIns="91425" tIns="91425" rIns="91425" bIns="91425" anchor="ctr" anchorCtr="0">
                <a:noAutofit/>
              </a:bodyPr>
              <a:lstStyle/>
              <a:p>
                <a:pPr>
                  <a:spcBef>
                    <a:spcPts val="0"/>
                  </a:spcBef>
                  <a:buNone/>
                </a:pPr>
                <a:endParaRPr/>
              </a:p>
            </p:txBody>
          </p:sp>
          <p:sp>
            <p:nvSpPr>
              <p:cNvPr id="37" name="Shape 37"/>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rgbClr val="9EA0A4"/>
              </a:solidFill>
              <a:ln>
                <a:noFill/>
              </a:ln>
            </p:spPr>
            <p:txBody>
              <a:bodyPr lIns="91425" tIns="91425" rIns="91425" bIns="91425" anchor="ctr" anchorCtr="0">
                <a:noAutofit/>
              </a:bodyPr>
              <a:lstStyle/>
              <a:p>
                <a:pPr>
                  <a:spcBef>
                    <a:spcPts val="0"/>
                  </a:spcBef>
                  <a:buNone/>
                </a:pPr>
                <a:endParaRPr/>
              </a:p>
            </p:txBody>
          </p:sp>
          <p:sp>
            <p:nvSpPr>
              <p:cNvPr id="38" name="Shape 38"/>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rgbClr val="9EA0A4"/>
              </a:solidFill>
              <a:ln>
                <a:noFill/>
              </a:ln>
            </p:spPr>
            <p:txBody>
              <a:bodyPr lIns="91425" tIns="91425" rIns="91425" bIns="91425" anchor="ctr" anchorCtr="0">
                <a:noAutofit/>
              </a:bodyPr>
              <a:lstStyle/>
              <a:p>
                <a:pPr>
                  <a:spcBef>
                    <a:spcPts val="0"/>
                  </a:spcBef>
                  <a:buNone/>
                </a:pPr>
                <a:endParaRPr/>
              </a:p>
            </p:txBody>
          </p:sp>
          <p:sp>
            <p:nvSpPr>
              <p:cNvPr id="39" name="Shape 39"/>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rgbClr val="9EA0A4"/>
              </a:solidFill>
              <a:ln>
                <a:noFill/>
              </a:ln>
            </p:spPr>
            <p:txBody>
              <a:bodyPr lIns="91425" tIns="91425" rIns="91425" bIns="91425" anchor="ctr" anchorCtr="0">
                <a:noAutofit/>
              </a:bodyPr>
              <a:lstStyle/>
              <a:p>
                <a:pPr>
                  <a:spcBef>
                    <a:spcPts val="0"/>
                  </a:spcBef>
                  <a:buNone/>
                </a:pPr>
                <a:endParaRPr/>
              </a:p>
            </p:txBody>
          </p:sp>
          <p:sp>
            <p:nvSpPr>
              <p:cNvPr id="40" name="Shape 40"/>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rgbClr val="9EA0A4"/>
              </a:solidFill>
              <a:ln>
                <a:noFill/>
              </a:ln>
            </p:spPr>
            <p:txBody>
              <a:bodyPr lIns="91425" tIns="91425" rIns="91425" bIns="91425" anchor="ctr" anchorCtr="0">
                <a:noAutofit/>
              </a:bodyPr>
              <a:lstStyle/>
              <a:p>
                <a:pPr>
                  <a:spcBef>
                    <a:spcPts val="0"/>
                  </a:spcBef>
                  <a:buNone/>
                </a:pPr>
                <a:endParaRPr/>
              </a:p>
            </p:txBody>
          </p:sp>
        </p:grpSp>
        <p:grpSp>
          <p:nvGrpSpPr>
            <p:cNvPr id="41" name="Shape 41"/>
            <p:cNvGrpSpPr/>
            <p:nvPr/>
          </p:nvGrpSpPr>
          <p:grpSpPr>
            <a:xfrm>
              <a:off x="459537" y="3082150"/>
              <a:ext cx="1698058" cy="555248"/>
              <a:chOff x="247172" y="1685724"/>
              <a:chExt cx="7134698" cy="2332975"/>
            </a:xfrm>
          </p:grpSpPr>
          <p:sp>
            <p:nvSpPr>
              <p:cNvPr id="42" name="Shape 42"/>
              <p:cNvSpPr/>
              <p:nvPr/>
            </p:nvSpPr>
            <p:spPr>
              <a:xfrm>
                <a:off x="7066471" y="2271224"/>
                <a:ext cx="315400" cy="166025"/>
              </a:xfrm>
              <a:custGeom>
                <a:avLst/>
                <a:gdLst/>
                <a:ahLst/>
                <a:cxnLst/>
                <a:rect l="0" t="0" r="0" b="0"/>
                <a:pathLst>
                  <a:path w="12616" h="6641" extrusionOk="0">
                    <a:moveTo>
                      <a:pt x="1" y="1"/>
                    </a:moveTo>
                    <a:lnTo>
                      <a:pt x="1" y="665"/>
                    </a:lnTo>
                    <a:lnTo>
                      <a:pt x="2113" y="665"/>
                    </a:lnTo>
                    <a:lnTo>
                      <a:pt x="2113" y="6640"/>
                    </a:lnTo>
                    <a:lnTo>
                      <a:pt x="2898" y="6640"/>
                    </a:lnTo>
                    <a:lnTo>
                      <a:pt x="2898" y="665"/>
                    </a:lnTo>
                    <a:lnTo>
                      <a:pt x="5011" y="665"/>
                    </a:lnTo>
                    <a:lnTo>
                      <a:pt x="5011" y="1"/>
                    </a:lnTo>
                    <a:close/>
                    <a:moveTo>
                      <a:pt x="5976" y="1"/>
                    </a:moveTo>
                    <a:lnTo>
                      <a:pt x="5976" y="6640"/>
                    </a:lnTo>
                    <a:lnTo>
                      <a:pt x="6701" y="6640"/>
                    </a:lnTo>
                    <a:lnTo>
                      <a:pt x="6701" y="2415"/>
                    </a:lnTo>
                    <a:lnTo>
                      <a:pt x="6701" y="1510"/>
                    </a:lnTo>
                    <a:lnTo>
                      <a:pt x="6640" y="725"/>
                    </a:lnTo>
                    <a:lnTo>
                      <a:pt x="6701" y="725"/>
                    </a:lnTo>
                    <a:lnTo>
                      <a:pt x="8934" y="6640"/>
                    </a:lnTo>
                    <a:lnTo>
                      <a:pt x="9538" y="6640"/>
                    </a:lnTo>
                    <a:lnTo>
                      <a:pt x="11831" y="725"/>
                    </a:lnTo>
                    <a:lnTo>
                      <a:pt x="11892" y="725"/>
                    </a:lnTo>
                    <a:lnTo>
                      <a:pt x="11831" y="2355"/>
                    </a:lnTo>
                    <a:lnTo>
                      <a:pt x="11831" y="6640"/>
                    </a:lnTo>
                    <a:lnTo>
                      <a:pt x="12616" y="6640"/>
                    </a:lnTo>
                    <a:lnTo>
                      <a:pt x="12616" y="1"/>
                    </a:lnTo>
                    <a:lnTo>
                      <a:pt x="11409" y="1"/>
                    </a:lnTo>
                    <a:lnTo>
                      <a:pt x="9296" y="5494"/>
                    </a:lnTo>
                    <a:lnTo>
                      <a:pt x="7184" y="1"/>
                    </a:lnTo>
                    <a:close/>
                  </a:path>
                </a:pathLst>
              </a:custGeom>
              <a:solidFill>
                <a:srgbClr val="969899"/>
              </a:solidFill>
              <a:ln>
                <a:noFill/>
              </a:ln>
            </p:spPr>
            <p:txBody>
              <a:bodyPr lIns="91425" tIns="91425" rIns="91425" bIns="91425" anchor="ctr" anchorCtr="0">
                <a:noAutofit/>
              </a:bodyPr>
              <a:lstStyle/>
              <a:p>
                <a:pPr>
                  <a:spcBef>
                    <a:spcPts val="0"/>
                  </a:spcBef>
                  <a:buNone/>
                </a:pPr>
                <a:endParaRPr/>
              </a:p>
            </p:txBody>
          </p:sp>
          <p:sp>
            <p:nvSpPr>
              <p:cNvPr id="43" name="Shape 43"/>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accent1"/>
              </a:solidFill>
              <a:ln>
                <a:noFill/>
              </a:ln>
            </p:spPr>
            <p:txBody>
              <a:bodyPr lIns="91425" tIns="91425" rIns="91425" bIns="91425" anchor="ctr" anchorCtr="0">
                <a:noAutofit/>
              </a:bodyPr>
              <a:lstStyle/>
              <a:p>
                <a:pPr>
                  <a:spcBef>
                    <a:spcPts val="0"/>
                  </a:spcBef>
                  <a:buNone/>
                </a:pPr>
                <a:endParaRPr/>
              </a:p>
            </p:txBody>
          </p:sp>
          <p:sp>
            <p:nvSpPr>
              <p:cNvPr id="44" name="Shape 44"/>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accent3"/>
              </a:solidFill>
              <a:ln>
                <a:noFill/>
              </a:ln>
            </p:spPr>
            <p:txBody>
              <a:bodyPr lIns="91425" tIns="91425" rIns="91425" bIns="91425" anchor="ctr" anchorCtr="0">
                <a:noAutofit/>
              </a:bodyPr>
              <a:lstStyle/>
              <a:p>
                <a:pPr>
                  <a:spcBef>
                    <a:spcPts val="0"/>
                  </a:spcBef>
                  <a:buNone/>
                </a:pPr>
                <a:endParaRPr/>
              </a:p>
            </p:txBody>
          </p:sp>
          <p:sp>
            <p:nvSpPr>
              <p:cNvPr id="45" name="Shape 45"/>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accent4"/>
              </a:solidFill>
              <a:ln>
                <a:noFill/>
              </a:ln>
            </p:spPr>
            <p:txBody>
              <a:bodyPr lIns="91425" tIns="91425" rIns="91425" bIns="91425" anchor="ctr" anchorCtr="0">
                <a:noAutofit/>
              </a:bodyPr>
              <a:lstStyle/>
              <a:p>
                <a:pPr>
                  <a:spcBef>
                    <a:spcPts val="0"/>
                  </a:spcBef>
                  <a:buNone/>
                </a:pPr>
                <a:endParaRPr/>
              </a:p>
            </p:txBody>
          </p:sp>
          <p:sp>
            <p:nvSpPr>
              <p:cNvPr id="46" name="Shape 46"/>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accent1"/>
              </a:solidFill>
              <a:ln>
                <a:noFill/>
              </a:ln>
            </p:spPr>
            <p:txBody>
              <a:bodyPr lIns="91425" tIns="91425" rIns="91425" bIns="91425" anchor="ctr" anchorCtr="0">
                <a:noAutofit/>
              </a:bodyPr>
              <a:lstStyle/>
              <a:p>
                <a:pPr>
                  <a:spcBef>
                    <a:spcPts val="0"/>
                  </a:spcBef>
                  <a:buNone/>
                </a:pPr>
                <a:endParaRPr/>
              </a:p>
            </p:txBody>
          </p:sp>
          <p:sp>
            <p:nvSpPr>
              <p:cNvPr id="47" name="Shape 47"/>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accent2"/>
              </a:solidFill>
              <a:ln>
                <a:noFill/>
              </a:ln>
            </p:spPr>
            <p:txBody>
              <a:bodyPr lIns="91425" tIns="91425" rIns="91425" bIns="91425" anchor="ctr" anchorCtr="0">
                <a:noAutofit/>
              </a:bodyPr>
              <a:lstStyle/>
              <a:p>
                <a:pPr>
                  <a:spcBef>
                    <a:spcPts val="0"/>
                  </a:spcBef>
                  <a:buNone/>
                </a:pPr>
                <a:endParaRPr/>
              </a:p>
            </p:txBody>
          </p:sp>
          <p:sp>
            <p:nvSpPr>
              <p:cNvPr id="48" name="Shape 48"/>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accent4"/>
              </a:solidFill>
              <a:ln>
                <a:noFill/>
              </a:ln>
            </p:spPr>
            <p:txBody>
              <a:bodyPr lIns="91425" tIns="91425" rIns="91425" bIns="91425" anchor="ctr" anchorCtr="0">
                <a:noAutofit/>
              </a:bodyPr>
              <a:lstStyle/>
              <a:p>
                <a:pPr>
                  <a:spcBef>
                    <a:spcPts val="0"/>
                  </a:spcBef>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xfrm>
            <a:off x="5456239" y="4875610"/>
            <a:ext cx="1946275" cy="184547"/>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990600" y="4875610"/>
            <a:ext cx="4191000" cy="184547"/>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153989" y="4875610"/>
            <a:ext cx="1006475" cy="240506"/>
          </a:xfrm>
          <a:prstGeom prst="rect">
            <a:avLst/>
          </a:prstGeom>
        </p:spPr>
        <p:txBody>
          <a:bodyPr/>
          <a:lstStyle>
            <a:lvl1pPr>
              <a:defRPr/>
            </a:lvl1pPr>
          </a:lstStyle>
          <a:p>
            <a:pPr>
              <a:defRPr/>
            </a:pPr>
            <a:fld id="{D0EB482F-4807-3D40-B729-D1A6D428F544}" type="slidenum">
              <a:rPr lang="en-US"/>
              <a:pPr>
                <a:defRPr/>
              </a:pPr>
              <a:t>‹#›</a:t>
            </a:fld>
            <a:endParaRPr lang="en-US"/>
          </a:p>
        </p:txBody>
      </p:sp>
    </p:spTree>
    <p:extLst>
      <p:ext uri="{BB962C8B-B14F-4D97-AF65-F5344CB8AC3E}">
        <p14:creationId xmlns:p14="http://schemas.microsoft.com/office/powerpoint/2010/main" val="315874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989" y="653654"/>
            <a:ext cx="8245475" cy="373856"/>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2310"/>
            <a:ext cx="3811588" cy="14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32310"/>
            <a:ext cx="3811587" cy="14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2852737"/>
            <a:ext cx="3811588" cy="1406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2852737"/>
            <a:ext cx="3811587" cy="1406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xfrm>
            <a:off x="153989" y="4875610"/>
            <a:ext cx="1006475" cy="240506"/>
          </a:xfrm>
          <a:prstGeom prst="rect">
            <a:avLst/>
          </a:prstGeom>
          <a:ln/>
        </p:spPr>
        <p:txBody>
          <a:bodyPr/>
          <a:lstStyle>
            <a:lvl1pPr>
              <a:defRPr/>
            </a:lvl1pPr>
          </a:lstStyle>
          <a:p>
            <a:pPr>
              <a:defRPr/>
            </a:pPr>
            <a:fld id="{7FE13D30-525D-2E4F-A0B2-4306366889E5}" type="slidenum">
              <a:rPr lang="en-US"/>
              <a:pPr>
                <a:defRPr/>
              </a:pPr>
              <a:t>‹#›</a:t>
            </a:fld>
            <a:endParaRPr lang="en-US"/>
          </a:p>
        </p:txBody>
      </p:sp>
      <p:sp>
        <p:nvSpPr>
          <p:cNvPr id="8" name="Rectangle 10"/>
          <p:cNvSpPr>
            <a:spLocks noGrp="1" noChangeArrowheads="1"/>
          </p:cNvSpPr>
          <p:nvPr>
            <p:ph type="ftr" sz="quarter" idx="11"/>
          </p:nvPr>
        </p:nvSpPr>
        <p:spPr>
          <a:xfrm>
            <a:off x="990600" y="4875610"/>
            <a:ext cx="4191000" cy="184547"/>
          </a:xfrm>
          <a:prstGeom prst="rect">
            <a:avLst/>
          </a:prstGeom>
          <a:ln/>
        </p:spPr>
        <p:txBody>
          <a:bodyPr/>
          <a:lstStyle>
            <a:lvl1pPr>
              <a:defRPr/>
            </a:lvl1pPr>
          </a:lstStyle>
          <a:p>
            <a:pPr>
              <a:defRPr/>
            </a:pPr>
            <a:r>
              <a:rPr lang="en-US"/>
              <a:t>DNN Research at IBM</a:t>
            </a:r>
          </a:p>
        </p:txBody>
      </p:sp>
      <p:sp>
        <p:nvSpPr>
          <p:cNvPr id="9" name="Rectangle 11"/>
          <p:cNvSpPr>
            <a:spLocks noGrp="1" noChangeArrowheads="1"/>
          </p:cNvSpPr>
          <p:nvPr>
            <p:ph type="dt" sz="half" idx="12"/>
          </p:nvPr>
        </p:nvSpPr>
        <p:spPr>
          <a:xfrm>
            <a:off x="5456239" y="4875610"/>
            <a:ext cx="1946275" cy="184547"/>
          </a:xfrm>
          <a:prstGeom prst="rect">
            <a:avLst/>
          </a:prstGeom>
          <a:ln/>
        </p:spPr>
        <p:txBody>
          <a:bodyPr/>
          <a:lstStyle>
            <a:lvl1pPr>
              <a:defRPr/>
            </a:lvl1pPr>
          </a:lstStyle>
          <a:p>
            <a:pPr>
              <a:defRPr/>
            </a:pPr>
            <a:fld id="{B942420B-57E7-4B43-8665-482FCDCCDCC4}" type="datetime1">
              <a:rPr lang="en-US"/>
              <a:pPr>
                <a:defRPr/>
              </a:pPr>
              <a:t>6/14/15</a:t>
            </a:fld>
            <a:endParaRPr lang="en-US"/>
          </a:p>
        </p:txBody>
      </p:sp>
    </p:spTree>
    <p:extLst>
      <p:ext uri="{BB962C8B-B14F-4D97-AF65-F5344CB8AC3E}">
        <p14:creationId xmlns:p14="http://schemas.microsoft.com/office/powerpoint/2010/main" val="285168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75102" y="495298"/>
            <a:ext cx="8229600" cy="649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1" name="Shape 51"/>
          <p:cNvSpPr txBox="1">
            <a:spLocks noGrp="1"/>
          </p:cNvSpPr>
          <p:nvPr>
            <p:ph type="body" idx="1"/>
          </p:nvPr>
        </p:nvSpPr>
        <p:spPr>
          <a:xfrm>
            <a:off x="375101" y="1253684"/>
            <a:ext cx="8229600" cy="3428699"/>
          </a:xfrm>
          <a:prstGeom prst="rect">
            <a:avLst/>
          </a:prstGeom>
        </p:spPr>
        <p:txBody>
          <a:bodyPr lIns="91425" tIns="91425" rIns="91425" bIns="91425" anchor="t" anchorCtr="0"/>
          <a:lstStyle>
            <a:lvl1pPr marL="0" indent="0">
              <a:spcBef>
                <a:spcPts val="0"/>
              </a:spcBef>
              <a:buFont typeface="Arial"/>
              <a:buNone/>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lang="en-US" dirty="0" smtClean="0"/>
          </a:p>
          <a:p>
            <a:endParaRPr lang="en-US" dirty="0" smtClean="0"/>
          </a:p>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75102" y="495298"/>
            <a:ext cx="8229600" cy="649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aseline="0"/>
            </a:lvl1pPr>
          </a:lstStyle>
          <a:p>
            <a:pPr marL="342900" indent="-342900">
              <a:buFont typeface="Arial"/>
              <a:buChar char="•"/>
              <a:defRPr/>
            </a:pPr>
            <a:r>
              <a:rPr lang="en-US" dirty="0" smtClean="0"/>
              <a:t>Click to edit Master text style</a:t>
            </a:r>
          </a:p>
          <a:p>
            <a:pPr marL="914400" lvl="1" indent="-292100">
              <a:buFont typeface="Courier New"/>
              <a:buChar char="o"/>
            </a:pPr>
            <a:r>
              <a:rPr lang="en-US" dirty="0" smtClean="0"/>
              <a:t>Second level</a:t>
            </a:r>
          </a:p>
        </p:txBody>
      </p:sp>
    </p:spTree>
    <p:extLst>
      <p:ext uri="{BB962C8B-B14F-4D97-AF65-F5344CB8AC3E}">
        <p14:creationId xmlns:p14="http://schemas.microsoft.com/office/powerpoint/2010/main" val="393133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000"/>
              <a:t>Title Text</a:t>
            </a:r>
          </a:p>
        </p:txBody>
      </p:sp>
    </p:spTree>
    <p:extLst>
      <p:ext uri="{BB962C8B-B14F-4D97-AF65-F5344CB8AC3E}">
        <p14:creationId xmlns:p14="http://schemas.microsoft.com/office/powerpoint/2010/main" val="3944259123"/>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9" y="653654"/>
            <a:ext cx="8245475" cy="37385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2310"/>
            <a:ext cx="3811588" cy="29265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32310"/>
            <a:ext cx="3811587" cy="29265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21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989" y="653654"/>
            <a:ext cx="8245475" cy="3738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332310"/>
            <a:ext cx="7775575" cy="14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2852737"/>
            <a:ext cx="7775575" cy="1406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97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5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32310"/>
            <a:ext cx="3811588" cy="2926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32310"/>
            <a:ext cx="3811587" cy="2926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xfrm>
            <a:off x="153989" y="4875610"/>
            <a:ext cx="1006475" cy="240506"/>
          </a:xfrm>
          <a:prstGeom prst="rect">
            <a:avLst/>
          </a:prstGeom>
          <a:ln/>
        </p:spPr>
        <p:txBody>
          <a:bodyPr/>
          <a:lstStyle>
            <a:lvl1pPr>
              <a:defRPr/>
            </a:lvl1pPr>
          </a:lstStyle>
          <a:p>
            <a:pPr>
              <a:defRPr/>
            </a:pPr>
            <a:fld id="{07FE73CA-7D94-7A47-A422-94B9494E8879}" type="slidenum">
              <a:rPr lang="en-US"/>
              <a:pPr>
                <a:defRPr/>
              </a:pPr>
              <a:t>‹#›</a:t>
            </a:fld>
            <a:endParaRPr lang="en-US"/>
          </a:p>
        </p:txBody>
      </p:sp>
      <p:sp>
        <p:nvSpPr>
          <p:cNvPr id="6" name="Rectangle 10"/>
          <p:cNvSpPr>
            <a:spLocks noGrp="1" noChangeArrowheads="1"/>
          </p:cNvSpPr>
          <p:nvPr>
            <p:ph type="ftr" sz="quarter" idx="11"/>
          </p:nvPr>
        </p:nvSpPr>
        <p:spPr>
          <a:xfrm>
            <a:off x="990600" y="4875610"/>
            <a:ext cx="4191000" cy="184547"/>
          </a:xfrm>
          <a:prstGeom prst="rect">
            <a:avLst/>
          </a:prstGeom>
          <a:ln/>
        </p:spPr>
        <p:txBody>
          <a:bodyPr/>
          <a:lstStyle>
            <a:lvl1pPr>
              <a:defRPr/>
            </a:lvl1pPr>
          </a:lstStyle>
          <a:p>
            <a:pPr>
              <a:defRPr/>
            </a:pPr>
            <a:r>
              <a:rPr lang="en-US"/>
              <a:t>DNN Research at IBM</a:t>
            </a:r>
          </a:p>
        </p:txBody>
      </p:sp>
      <p:sp>
        <p:nvSpPr>
          <p:cNvPr id="7" name="Rectangle 11"/>
          <p:cNvSpPr>
            <a:spLocks noGrp="1" noChangeArrowheads="1"/>
          </p:cNvSpPr>
          <p:nvPr>
            <p:ph type="dt" sz="half" idx="12"/>
          </p:nvPr>
        </p:nvSpPr>
        <p:spPr>
          <a:xfrm>
            <a:off x="5456239" y="4875610"/>
            <a:ext cx="1946275" cy="184547"/>
          </a:xfrm>
          <a:prstGeom prst="rect">
            <a:avLst/>
          </a:prstGeom>
          <a:ln/>
        </p:spPr>
        <p:txBody>
          <a:bodyPr/>
          <a:lstStyle>
            <a:lvl1pPr>
              <a:defRPr/>
            </a:lvl1pPr>
          </a:lstStyle>
          <a:p>
            <a:pPr>
              <a:defRPr/>
            </a:pPr>
            <a:fld id="{8B195575-F88D-BA49-B9D4-ECCC92EAB0CF}" type="datetime1">
              <a:rPr lang="en-US"/>
              <a:pPr>
                <a:defRPr/>
              </a:pPr>
              <a:t>6/14/15</a:t>
            </a:fld>
            <a:endParaRPr lang="en-US"/>
          </a:p>
        </p:txBody>
      </p:sp>
    </p:spTree>
    <p:extLst>
      <p:ext uri="{BB962C8B-B14F-4D97-AF65-F5344CB8AC3E}">
        <p14:creationId xmlns:p14="http://schemas.microsoft.com/office/powerpoint/2010/main" val="8955631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0"/>
            <a:ext cx="9144000" cy="413100"/>
          </a:xfrm>
          <a:prstGeom prst="rect">
            <a:avLst/>
          </a:prstGeom>
          <a:solidFill>
            <a:srgbClr val="F2F2F2"/>
          </a:solidFill>
          <a:ln>
            <a:noFill/>
          </a:ln>
        </p:spPr>
        <p:txBody>
          <a:bodyPr lIns="91425" tIns="45700" rIns="91425" bIns="45700" anchor="ctr" anchorCtr="0">
            <a:noAutofit/>
          </a:bodyPr>
          <a:lstStyle/>
          <a:p>
            <a:pPr>
              <a:spcBef>
                <a:spcPts val="0"/>
              </a:spcBef>
              <a:buNone/>
            </a:pPr>
            <a:endParaRPr/>
          </a:p>
        </p:txBody>
      </p:sp>
      <p:cxnSp>
        <p:nvCxnSpPr>
          <p:cNvPr id="6" name="Shape 6"/>
          <p:cNvCxnSpPr/>
          <p:nvPr/>
        </p:nvCxnSpPr>
        <p:spPr>
          <a:xfrm>
            <a:off x="0" y="413148"/>
            <a:ext cx="9144000" cy="1199"/>
          </a:xfrm>
          <a:prstGeom prst="straightConnector1">
            <a:avLst/>
          </a:prstGeom>
          <a:noFill/>
          <a:ln w="12700" cap="flat">
            <a:solidFill>
              <a:srgbClr val="D4D4D4"/>
            </a:solidFill>
            <a:prstDash val="solid"/>
            <a:round/>
            <a:headEnd type="none" w="med" len="med"/>
            <a:tailEnd type="none" w="med" len="med"/>
          </a:ln>
        </p:spPr>
      </p:cxnSp>
      <p:sp>
        <p:nvSpPr>
          <p:cNvPr id="7" name="Shape 7"/>
          <p:cNvSpPr txBox="1">
            <a:spLocks noGrp="1"/>
          </p:cNvSpPr>
          <p:nvPr>
            <p:ph type="title"/>
          </p:nvPr>
        </p:nvSpPr>
        <p:spPr>
          <a:xfrm>
            <a:off x="375102" y="495298"/>
            <a:ext cx="8229600" cy="649199"/>
          </a:xfrm>
          <a:prstGeom prst="rect">
            <a:avLst/>
          </a:prstGeom>
          <a:noFill/>
          <a:ln>
            <a:noFill/>
          </a:ln>
        </p:spPr>
        <p:txBody>
          <a:bodyPr lIns="91425" tIns="91425" rIns="91425" bIns="91425" anchor="t" anchorCtr="0"/>
          <a:lstStyle>
            <a:lvl1pPr>
              <a:spcBef>
                <a:spcPts val="0"/>
              </a:spcBef>
              <a:buClr>
                <a:schemeClr val="dk1"/>
              </a:buClr>
              <a:buSzPct val="100000"/>
              <a:buNone/>
              <a:defRPr sz="2400">
                <a:solidFill>
                  <a:schemeClr val="dk1"/>
                </a:solidFill>
              </a:defRPr>
            </a:lvl1pPr>
            <a:lvl2pPr>
              <a:spcBef>
                <a:spcPts val="0"/>
              </a:spcBef>
              <a:buClr>
                <a:schemeClr val="dk1"/>
              </a:buClr>
              <a:buSzPct val="100000"/>
              <a:buNone/>
              <a:defRPr sz="2400">
                <a:solidFill>
                  <a:schemeClr val="dk1"/>
                </a:solidFill>
              </a:defRPr>
            </a:lvl2pPr>
            <a:lvl3pPr>
              <a:spcBef>
                <a:spcPts val="0"/>
              </a:spcBef>
              <a:buClr>
                <a:schemeClr val="dk1"/>
              </a:buClr>
              <a:buSzPct val="100000"/>
              <a:buNone/>
              <a:defRPr sz="2400">
                <a:solidFill>
                  <a:schemeClr val="dk1"/>
                </a:solidFill>
              </a:defRPr>
            </a:lvl3pPr>
            <a:lvl4pPr>
              <a:spcBef>
                <a:spcPts val="0"/>
              </a:spcBef>
              <a:buClr>
                <a:schemeClr val="dk1"/>
              </a:buClr>
              <a:buSzPct val="100000"/>
              <a:buNone/>
              <a:defRPr sz="2400">
                <a:solidFill>
                  <a:schemeClr val="dk1"/>
                </a:solidFill>
              </a:defRPr>
            </a:lvl4pPr>
            <a:lvl5pPr>
              <a:spcBef>
                <a:spcPts val="0"/>
              </a:spcBef>
              <a:buClr>
                <a:schemeClr val="dk1"/>
              </a:buClr>
              <a:buSzPct val="100000"/>
              <a:buNone/>
              <a:defRPr sz="2400">
                <a:solidFill>
                  <a:schemeClr val="dk1"/>
                </a:solidFill>
              </a:defRPr>
            </a:lvl5pPr>
            <a:lvl6pPr>
              <a:spcBef>
                <a:spcPts val="0"/>
              </a:spcBef>
              <a:buClr>
                <a:schemeClr val="dk1"/>
              </a:buClr>
              <a:buSzPct val="100000"/>
              <a:buNone/>
              <a:defRPr sz="2400">
                <a:solidFill>
                  <a:schemeClr val="dk1"/>
                </a:solidFill>
              </a:defRPr>
            </a:lvl6pPr>
            <a:lvl7pPr>
              <a:spcBef>
                <a:spcPts val="0"/>
              </a:spcBef>
              <a:buClr>
                <a:schemeClr val="dk1"/>
              </a:buClr>
              <a:buSzPct val="100000"/>
              <a:buNone/>
              <a:defRPr sz="2400">
                <a:solidFill>
                  <a:schemeClr val="dk1"/>
                </a:solidFill>
              </a:defRPr>
            </a:lvl7pPr>
            <a:lvl8pPr>
              <a:spcBef>
                <a:spcPts val="0"/>
              </a:spcBef>
              <a:buClr>
                <a:schemeClr val="dk1"/>
              </a:buClr>
              <a:buSzPct val="100000"/>
              <a:buNone/>
              <a:defRPr sz="2400">
                <a:solidFill>
                  <a:schemeClr val="dk1"/>
                </a:solidFill>
              </a:defRPr>
            </a:lvl8pPr>
            <a:lvl9pPr>
              <a:spcBef>
                <a:spcPts val="0"/>
              </a:spcBef>
              <a:buClr>
                <a:schemeClr val="dk1"/>
              </a:buClr>
              <a:buSzPct val="100000"/>
              <a:buNone/>
              <a:defRPr sz="2400">
                <a:solidFill>
                  <a:schemeClr val="dk1"/>
                </a:solidFill>
              </a:defRPr>
            </a:lvl9pPr>
          </a:lstStyle>
          <a:p>
            <a:endParaRPr dirty="0"/>
          </a:p>
        </p:txBody>
      </p:sp>
      <p:sp>
        <p:nvSpPr>
          <p:cNvPr id="8" name="Shape 8"/>
          <p:cNvSpPr/>
          <p:nvPr/>
        </p:nvSpPr>
        <p:spPr>
          <a:xfrm>
            <a:off x="0" y="4727973"/>
            <a:ext cx="9144000" cy="416699"/>
          </a:xfrm>
          <a:prstGeom prst="rect">
            <a:avLst/>
          </a:prstGeom>
          <a:solidFill>
            <a:srgbClr val="F2F2F2"/>
          </a:solidFill>
          <a:ln>
            <a:noFill/>
          </a:ln>
        </p:spPr>
        <p:txBody>
          <a:bodyPr lIns="91425" tIns="45700" rIns="91425" bIns="45700" anchor="ctr" anchorCtr="0">
            <a:noAutofit/>
          </a:bodyPr>
          <a:lstStyle/>
          <a:p>
            <a:pPr>
              <a:spcBef>
                <a:spcPts val="0"/>
              </a:spcBef>
              <a:buNone/>
            </a:pPr>
            <a:endParaRPr dirty="0"/>
          </a:p>
        </p:txBody>
      </p:sp>
      <p:sp>
        <p:nvSpPr>
          <p:cNvPr id="9" name="Shape 9"/>
          <p:cNvSpPr txBox="1"/>
          <p:nvPr/>
        </p:nvSpPr>
        <p:spPr>
          <a:xfrm>
            <a:off x="4987419" y="4850181"/>
            <a:ext cx="3695699" cy="173100"/>
          </a:xfrm>
          <a:prstGeom prst="rect">
            <a:avLst/>
          </a:prstGeom>
          <a:noFill/>
          <a:ln>
            <a:noFill/>
          </a:ln>
        </p:spPr>
        <p:txBody>
          <a:bodyPr lIns="91425" tIns="45700" rIns="91425" bIns="45700" anchor="t" anchorCtr="0">
            <a:noAutofit/>
          </a:bodyPr>
          <a:lstStyle/>
          <a:p>
            <a:pPr lvl="0" algn="r">
              <a:spcBef>
                <a:spcPts val="0"/>
              </a:spcBef>
              <a:buSzPct val="25000"/>
              <a:buNone/>
            </a:pPr>
            <a:r>
              <a:rPr lang="en" sz="900" dirty="0" smtClean="0">
                <a:solidFill>
                  <a:schemeClr val="lt2"/>
                </a:solidFill>
              </a:rPr>
              <a:t>Google Confidential and Proprietary</a:t>
            </a:r>
            <a:endParaRPr lang="en" sz="900" dirty="0">
              <a:solidFill>
                <a:schemeClr val="lt2"/>
              </a:solidFill>
            </a:endParaRPr>
          </a:p>
        </p:txBody>
      </p:sp>
      <p:sp>
        <p:nvSpPr>
          <p:cNvPr id="10" name="Shape 10"/>
          <p:cNvSpPr txBox="1">
            <a:spLocks noGrp="1"/>
          </p:cNvSpPr>
          <p:nvPr>
            <p:ph type="body" idx="1"/>
          </p:nvPr>
        </p:nvSpPr>
        <p:spPr>
          <a:xfrm>
            <a:off x="375101" y="1253683"/>
            <a:ext cx="8229600" cy="3429000"/>
          </a:xfrm>
          <a:prstGeom prst="rect">
            <a:avLst/>
          </a:prstGeom>
          <a:noFill/>
          <a:ln>
            <a:noFill/>
          </a:ln>
        </p:spPr>
        <p:txBody>
          <a:bodyPr lIns="91425" tIns="91425" rIns="91425" bIns="91425" anchor="t" anchorCtr="0"/>
          <a:lstStyle>
            <a:lvl1pPr>
              <a:spcBef>
                <a:spcPts val="0"/>
              </a:spcBef>
              <a:buClr>
                <a:schemeClr val="dk1"/>
              </a:buClr>
              <a:buSzPct val="100000"/>
              <a:defRPr sz="2000">
                <a:solidFill>
                  <a:schemeClr val="dk1"/>
                </a:solidFill>
              </a:defRPr>
            </a:lvl1pPr>
            <a:lvl2pPr>
              <a:spcBef>
                <a:spcPts val="360"/>
              </a:spcBef>
              <a:buClr>
                <a:schemeClr val="dk1"/>
              </a:buClr>
              <a:buSzPct val="100000"/>
              <a:defRPr sz="1800">
                <a:solidFill>
                  <a:schemeClr val="dk1"/>
                </a:solidFill>
              </a:defRPr>
            </a:lvl2pPr>
            <a:lvl3pPr>
              <a:spcBef>
                <a:spcPts val="320"/>
              </a:spcBef>
              <a:buClr>
                <a:schemeClr val="dk1"/>
              </a:buClr>
              <a:buSzPct val="100000"/>
              <a:defRPr sz="1600">
                <a:solidFill>
                  <a:schemeClr val="dk1"/>
                </a:solidFill>
              </a:defRPr>
            </a:lvl3pPr>
            <a:lvl4pPr>
              <a:spcBef>
                <a:spcPts val="320"/>
              </a:spcBef>
              <a:buClr>
                <a:schemeClr val="dk1"/>
              </a:buClr>
              <a:buSzPct val="100000"/>
              <a:defRPr sz="1600">
                <a:solidFill>
                  <a:schemeClr val="dk1"/>
                </a:solidFill>
              </a:defRPr>
            </a:lvl4pPr>
            <a:lvl5pPr>
              <a:spcBef>
                <a:spcPts val="280"/>
              </a:spcBef>
              <a:buClr>
                <a:schemeClr val="dk1"/>
              </a:buClr>
              <a:defRPr>
                <a:solidFill>
                  <a:schemeClr val="dk1"/>
                </a:solidFill>
              </a:defRPr>
            </a:lvl5pPr>
            <a:lvl6pPr>
              <a:spcBef>
                <a:spcPts val="280"/>
              </a:spcBef>
              <a:buClr>
                <a:schemeClr val="dk1"/>
              </a:buClr>
              <a:defRPr>
                <a:solidFill>
                  <a:schemeClr val="dk1"/>
                </a:solidFill>
              </a:defRPr>
            </a:lvl6pPr>
            <a:lvl7pPr>
              <a:spcBef>
                <a:spcPts val="280"/>
              </a:spcBef>
              <a:buClr>
                <a:schemeClr val="dk1"/>
              </a:buClr>
              <a:defRPr>
                <a:solidFill>
                  <a:schemeClr val="dk1"/>
                </a:solidFill>
              </a:defRPr>
            </a:lvl7pPr>
            <a:lvl8pPr>
              <a:spcBef>
                <a:spcPts val="280"/>
              </a:spcBef>
              <a:buClr>
                <a:schemeClr val="dk1"/>
              </a:buClr>
              <a:defRPr>
                <a:solidFill>
                  <a:schemeClr val="dk1"/>
                </a:solidFill>
              </a:defRPr>
            </a:lvl8pPr>
            <a:lvl9pPr>
              <a:spcBef>
                <a:spcPts val="280"/>
              </a:spcBef>
              <a:buClr>
                <a:schemeClr val="dk1"/>
              </a:buClr>
              <a:defRPr>
                <a:solidFill>
                  <a:schemeClr val="dk1"/>
                </a:solidFill>
              </a:defRPr>
            </a:lvl9pPr>
          </a:lstStyle>
          <a:p>
            <a:endParaRPr/>
          </a:p>
        </p:txBody>
      </p:sp>
      <p:cxnSp>
        <p:nvCxnSpPr>
          <p:cNvPr id="11" name="Shape 11"/>
          <p:cNvCxnSpPr/>
          <p:nvPr/>
        </p:nvCxnSpPr>
        <p:spPr>
          <a:xfrm>
            <a:off x="0" y="4727973"/>
            <a:ext cx="9144000" cy="1199"/>
          </a:xfrm>
          <a:prstGeom prst="straightConnector1">
            <a:avLst/>
          </a:prstGeom>
          <a:noFill/>
          <a:ln w="12700" cap="flat">
            <a:solidFill>
              <a:srgbClr val="D4D4D4"/>
            </a:solidFill>
            <a:prstDash val="solid"/>
            <a:round/>
            <a:headEnd type="none" w="med" len="med"/>
            <a:tailEnd type="none" w="med" len="med"/>
          </a:ln>
        </p:spPr>
      </p:cxnSp>
      <p:grpSp>
        <p:nvGrpSpPr>
          <p:cNvPr id="12" name="Shape 12"/>
          <p:cNvGrpSpPr/>
          <p:nvPr/>
        </p:nvGrpSpPr>
        <p:grpSpPr>
          <a:xfrm>
            <a:off x="457209" y="95844"/>
            <a:ext cx="824057" cy="273184"/>
            <a:chOff x="457207" y="127792"/>
            <a:chExt cx="1098743" cy="364245"/>
          </a:xfrm>
        </p:grpSpPr>
        <p:grpSp>
          <p:nvGrpSpPr>
            <p:cNvPr id="13" name="Shape 13"/>
            <p:cNvGrpSpPr/>
            <p:nvPr/>
          </p:nvGrpSpPr>
          <p:grpSpPr>
            <a:xfrm>
              <a:off x="457207" y="132759"/>
              <a:ext cx="1054823" cy="359278"/>
              <a:chOff x="247172" y="1685724"/>
              <a:chExt cx="6849503" cy="2332975"/>
            </a:xfrm>
          </p:grpSpPr>
          <p:sp>
            <p:nvSpPr>
              <p:cNvPr id="14" name="Shape 14"/>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lt2"/>
              </a:solidFill>
              <a:ln>
                <a:noFill/>
              </a:ln>
            </p:spPr>
            <p:txBody>
              <a:bodyPr lIns="91425" tIns="91425" rIns="91425" bIns="91425" anchor="ctr" anchorCtr="0">
                <a:noAutofit/>
              </a:bodyPr>
              <a:lstStyle/>
              <a:p>
                <a:pPr>
                  <a:spcBef>
                    <a:spcPts val="0"/>
                  </a:spcBef>
                  <a:buNone/>
                </a:pPr>
                <a:endParaRPr/>
              </a:p>
            </p:txBody>
          </p:sp>
          <p:sp>
            <p:nvSpPr>
              <p:cNvPr id="15" name="Shape 15"/>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lt2"/>
              </a:solidFill>
              <a:ln>
                <a:noFill/>
              </a:ln>
            </p:spPr>
            <p:txBody>
              <a:bodyPr lIns="91425" tIns="91425" rIns="91425" bIns="91425" anchor="ctr" anchorCtr="0">
                <a:noAutofit/>
              </a:bodyPr>
              <a:lstStyle/>
              <a:p>
                <a:pPr>
                  <a:spcBef>
                    <a:spcPts val="0"/>
                  </a:spcBef>
                  <a:buNone/>
                </a:pPr>
                <a:endParaRPr/>
              </a:p>
            </p:txBody>
          </p:sp>
          <p:sp>
            <p:nvSpPr>
              <p:cNvPr id="16" name="Shape 16"/>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lt2"/>
              </a:solidFill>
              <a:ln>
                <a:noFill/>
              </a:ln>
            </p:spPr>
            <p:txBody>
              <a:bodyPr lIns="91425" tIns="91425" rIns="91425" bIns="91425" anchor="ctr" anchorCtr="0">
                <a:noAutofit/>
              </a:bodyPr>
              <a:lstStyle/>
              <a:p>
                <a:pPr>
                  <a:spcBef>
                    <a:spcPts val="0"/>
                  </a:spcBef>
                  <a:buNone/>
                </a:pPr>
                <a:endParaRPr/>
              </a:p>
            </p:txBody>
          </p:sp>
          <p:sp>
            <p:nvSpPr>
              <p:cNvPr id="17" name="Shape 17"/>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lt2"/>
              </a:solidFill>
              <a:ln>
                <a:noFill/>
              </a:ln>
            </p:spPr>
            <p:txBody>
              <a:bodyPr lIns="91425" tIns="91425" rIns="91425" bIns="91425" anchor="ctr" anchorCtr="0">
                <a:noAutofit/>
              </a:bodyPr>
              <a:lstStyle/>
              <a:p>
                <a:pPr>
                  <a:spcBef>
                    <a:spcPts val="0"/>
                  </a:spcBef>
                  <a:buNone/>
                </a:pPr>
                <a:endParaRPr/>
              </a:p>
            </p:txBody>
          </p:sp>
          <p:sp>
            <p:nvSpPr>
              <p:cNvPr id="18" name="Shape 18"/>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lt2"/>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lt2"/>
              </a:solidFill>
              <a:ln>
                <a:noFill/>
              </a:ln>
            </p:spPr>
            <p:txBody>
              <a:bodyPr lIns="91425" tIns="91425" rIns="91425" bIns="91425" anchor="ctr" anchorCtr="0">
                <a:noAutofit/>
              </a:bodyPr>
              <a:lstStyle/>
              <a:p>
                <a:pPr>
                  <a:spcBef>
                    <a:spcPts val="0"/>
                  </a:spcBef>
                  <a:buNone/>
                </a:pPr>
                <a:endParaRPr/>
              </a:p>
            </p:txBody>
          </p:sp>
        </p:grpSp>
        <p:grpSp>
          <p:nvGrpSpPr>
            <p:cNvPr id="20" name="Shape 20"/>
            <p:cNvGrpSpPr/>
            <p:nvPr/>
          </p:nvGrpSpPr>
          <p:grpSpPr>
            <a:xfrm>
              <a:off x="457207" y="127792"/>
              <a:ext cx="1098743" cy="359278"/>
              <a:chOff x="247172" y="1685724"/>
              <a:chExt cx="7134698" cy="2332975"/>
            </a:xfrm>
          </p:grpSpPr>
          <p:sp>
            <p:nvSpPr>
              <p:cNvPr id="21" name="Shape 21"/>
              <p:cNvSpPr/>
              <p:nvPr/>
            </p:nvSpPr>
            <p:spPr>
              <a:xfrm>
                <a:off x="7066471" y="2271224"/>
                <a:ext cx="315400" cy="166025"/>
              </a:xfrm>
              <a:custGeom>
                <a:avLst/>
                <a:gdLst/>
                <a:ahLst/>
                <a:cxnLst/>
                <a:rect l="0" t="0" r="0" b="0"/>
                <a:pathLst>
                  <a:path w="12616" h="6641" extrusionOk="0">
                    <a:moveTo>
                      <a:pt x="1" y="1"/>
                    </a:moveTo>
                    <a:lnTo>
                      <a:pt x="1" y="665"/>
                    </a:lnTo>
                    <a:lnTo>
                      <a:pt x="2113" y="665"/>
                    </a:lnTo>
                    <a:lnTo>
                      <a:pt x="2113" y="6640"/>
                    </a:lnTo>
                    <a:lnTo>
                      <a:pt x="2898" y="6640"/>
                    </a:lnTo>
                    <a:lnTo>
                      <a:pt x="2898" y="665"/>
                    </a:lnTo>
                    <a:lnTo>
                      <a:pt x="5011" y="665"/>
                    </a:lnTo>
                    <a:lnTo>
                      <a:pt x="5011" y="1"/>
                    </a:lnTo>
                    <a:close/>
                    <a:moveTo>
                      <a:pt x="5976" y="1"/>
                    </a:moveTo>
                    <a:lnTo>
                      <a:pt x="5976" y="6640"/>
                    </a:lnTo>
                    <a:lnTo>
                      <a:pt x="6701" y="6640"/>
                    </a:lnTo>
                    <a:lnTo>
                      <a:pt x="6701" y="2415"/>
                    </a:lnTo>
                    <a:lnTo>
                      <a:pt x="6701" y="1510"/>
                    </a:lnTo>
                    <a:lnTo>
                      <a:pt x="6640" y="725"/>
                    </a:lnTo>
                    <a:lnTo>
                      <a:pt x="6701" y="725"/>
                    </a:lnTo>
                    <a:lnTo>
                      <a:pt x="8934" y="6640"/>
                    </a:lnTo>
                    <a:lnTo>
                      <a:pt x="9538" y="6640"/>
                    </a:lnTo>
                    <a:lnTo>
                      <a:pt x="11831" y="725"/>
                    </a:lnTo>
                    <a:lnTo>
                      <a:pt x="11892" y="725"/>
                    </a:lnTo>
                    <a:lnTo>
                      <a:pt x="11831" y="2355"/>
                    </a:lnTo>
                    <a:lnTo>
                      <a:pt x="11831" y="6640"/>
                    </a:lnTo>
                    <a:lnTo>
                      <a:pt x="12616" y="6640"/>
                    </a:lnTo>
                    <a:lnTo>
                      <a:pt x="12616" y="1"/>
                    </a:lnTo>
                    <a:lnTo>
                      <a:pt x="11409" y="1"/>
                    </a:lnTo>
                    <a:lnTo>
                      <a:pt x="9296" y="5494"/>
                    </a:lnTo>
                    <a:lnTo>
                      <a:pt x="7184" y="1"/>
                    </a:lnTo>
                    <a:close/>
                  </a:path>
                </a:pathLst>
              </a:custGeom>
              <a:solidFill>
                <a:srgbClr val="969899"/>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accent1"/>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accent3"/>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accent4"/>
              </a:solidFill>
              <a:ln>
                <a:noFill/>
              </a:ln>
            </p:spPr>
            <p:txBody>
              <a:bodyPr lIns="91425" tIns="91425" rIns="91425" bIns="91425" anchor="ctr" anchorCtr="0">
                <a:noAutofit/>
              </a:bodyPr>
              <a:lstStyle/>
              <a:p>
                <a:pPr>
                  <a:spcBef>
                    <a:spcPts val="0"/>
                  </a:spcBef>
                  <a:buNone/>
                </a:pPr>
                <a:endParaRPr/>
              </a:p>
            </p:txBody>
          </p:sp>
          <p:sp>
            <p:nvSpPr>
              <p:cNvPr id="25" name="Shape 25"/>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accent1"/>
              </a:solidFill>
              <a:ln>
                <a:noFill/>
              </a:ln>
            </p:spPr>
            <p:txBody>
              <a:bodyPr lIns="91425" tIns="91425" rIns="91425" bIns="91425" anchor="ctr" anchorCtr="0">
                <a:noAutofit/>
              </a:bodyPr>
              <a:lstStyle/>
              <a:p>
                <a:pPr>
                  <a:spcBef>
                    <a:spcPts val="0"/>
                  </a:spcBef>
                  <a:buNone/>
                </a:pPr>
                <a:endParaRPr/>
              </a:p>
            </p:txBody>
          </p:sp>
          <p:sp>
            <p:nvSpPr>
              <p:cNvPr id="26" name="Shape 26"/>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accent2"/>
              </a:solidFill>
              <a:ln>
                <a:noFill/>
              </a:ln>
            </p:spPr>
            <p:txBody>
              <a:bodyPr lIns="91425" tIns="91425" rIns="91425" bIns="91425" anchor="ctr" anchorCtr="0">
                <a:noAutofit/>
              </a:bodyPr>
              <a:lstStyle/>
              <a:p>
                <a:pPr>
                  <a:spcBef>
                    <a:spcPts val="0"/>
                  </a:spcBef>
                  <a:buNone/>
                </a:pPr>
                <a:endParaRPr/>
              </a:p>
            </p:txBody>
          </p:sp>
          <p:sp>
            <p:nvSpPr>
              <p:cNvPr id="27" name="Shape 27"/>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accent4"/>
              </a:solidFill>
              <a:ln>
                <a:noFill/>
              </a:ln>
            </p:spPr>
            <p:txBody>
              <a:bodyPr lIns="91425" tIns="91425" rIns="91425" bIns="91425" anchor="ctr" anchorCtr="0">
                <a:noAutofit/>
              </a:bodyPr>
              <a:lstStyle/>
              <a:p>
                <a:pPr>
                  <a:spcBef>
                    <a:spcPts val="0"/>
                  </a:spcBef>
                  <a:buNone/>
                </a:pPr>
                <a:endParaRPr/>
              </a:p>
            </p:txBody>
          </p:sp>
        </p:grpSp>
      </p:grpSp>
      <p:sp>
        <p:nvSpPr>
          <p:cNvPr id="28" name="Shape 9"/>
          <p:cNvSpPr txBox="1"/>
          <p:nvPr userDrawn="1"/>
        </p:nvSpPr>
        <p:spPr>
          <a:xfrm>
            <a:off x="84667" y="4863779"/>
            <a:ext cx="3695699" cy="173100"/>
          </a:xfrm>
          <a:prstGeom prst="rect">
            <a:avLst/>
          </a:prstGeom>
          <a:noFill/>
          <a:ln>
            <a:noFill/>
          </a:ln>
        </p:spPr>
        <p:txBody>
          <a:bodyPr lIns="91425" tIns="45700" rIns="91425" bIns="45700" anchor="t" anchorCtr="0">
            <a:noAutofit/>
          </a:bodyPr>
          <a:lstStyle/>
          <a:p>
            <a:pPr lvl="0" algn="l">
              <a:spcBef>
                <a:spcPts val="0"/>
              </a:spcBef>
              <a:buSzPct val="25000"/>
              <a:buNone/>
            </a:pPr>
            <a:r>
              <a:rPr lang="en-US" sz="900" dirty="0" smtClean="0">
                <a:solidFill>
                  <a:schemeClr val="lt2"/>
                </a:solidFill>
              </a:rPr>
              <a:t>Tara</a:t>
            </a:r>
            <a:r>
              <a:rPr lang="en-US" sz="900" baseline="0" dirty="0" smtClean="0">
                <a:solidFill>
                  <a:schemeClr val="lt2"/>
                </a:solidFill>
              </a:rPr>
              <a:t> N. </a:t>
            </a:r>
            <a:r>
              <a:rPr lang="en-US" sz="900" baseline="0" dirty="0" err="1" smtClean="0">
                <a:solidFill>
                  <a:schemeClr val="lt2"/>
                </a:solidFill>
              </a:rPr>
              <a:t>Sainath</a:t>
            </a:r>
            <a:r>
              <a:rPr lang="en-US" sz="900" baseline="0" dirty="0" smtClean="0">
                <a:solidFill>
                  <a:schemeClr val="lt2"/>
                </a:solidFill>
              </a:rPr>
              <a:t> </a:t>
            </a:r>
            <a:r>
              <a:rPr lang="en-US" sz="900" baseline="0" dirty="0" smtClean="0">
                <a:solidFill>
                  <a:schemeClr val="lt2"/>
                </a:solidFill>
              </a:rPr>
              <a:t>– Deep Learning and Optimization</a:t>
            </a:r>
            <a:endParaRPr lang="en" sz="900" dirty="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122.emf"/></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bin"/><Relationship Id="rId5" Type="http://schemas.openxmlformats.org/officeDocument/2006/relationships/image" Target="../media/image123.emf"/><Relationship Id="rId6" Type="http://schemas.openxmlformats.org/officeDocument/2006/relationships/oleObject" Target="../embeddings/Microsoft_Equation19.bin"/><Relationship Id="rId7" Type="http://schemas.openxmlformats.org/officeDocument/2006/relationships/image" Target="../media/image124.emf"/><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2.bin"/><Relationship Id="rId5" Type="http://schemas.openxmlformats.org/officeDocument/2006/relationships/image" Target="../media/image125.emf"/><Relationship Id="rId6" Type="http://schemas.openxmlformats.org/officeDocument/2006/relationships/oleObject" Target="../embeddings/Microsoft_Equation20.bin"/><Relationship Id="rId7" Type="http://schemas.openxmlformats.org/officeDocument/2006/relationships/image" Target="../media/image126.emf"/><Relationship Id="rId1" Type="http://schemas.openxmlformats.org/officeDocument/2006/relationships/vmlDrawing" Target="../drawings/vmlDrawing16.vml"/><Relationship Id="rId2"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1" Type="http://schemas.openxmlformats.org/officeDocument/2006/relationships/oleObject" Target="../embeddings/Microsoft_Equation21.bin"/><Relationship Id="rId12" Type="http://schemas.openxmlformats.org/officeDocument/2006/relationships/image" Target="../media/image130.emf"/><Relationship Id="rId1" Type="http://schemas.openxmlformats.org/officeDocument/2006/relationships/vmlDrawing" Target="../drawings/vmlDrawing17.vml"/><Relationship Id="rId2" Type="http://schemas.openxmlformats.org/officeDocument/2006/relationships/slideLayout" Target="../slideLayouts/slideLayout9.xml"/><Relationship Id="rId3" Type="http://schemas.openxmlformats.org/officeDocument/2006/relationships/oleObject" Target="../embeddings/oleObject3.bin"/><Relationship Id="rId4" Type="http://schemas.openxmlformats.org/officeDocument/2006/relationships/image" Target="../media/image127.emf"/><Relationship Id="rId5" Type="http://schemas.openxmlformats.org/officeDocument/2006/relationships/oleObject" Target="../embeddings/oleObject4.bin"/><Relationship Id="rId6" Type="http://schemas.openxmlformats.org/officeDocument/2006/relationships/image" Target="../media/image128.emf"/><Relationship Id="rId7" Type="http://schemas.openxmlformats.org/officeDocument/2006/relationships/oleObject" Target="../embeddings/oleObject5.bin"/><Relationship Id="rId8" Type="http://schemas.openxmlformats.org/officeDocument/2006/relationships/image" Target="../media/image129.emf"/><Relationship Id="rId9" Type="http://schemas.openxmlformats.org/officeDocument/2006/relationships/oleObject" Target="../embeddings/oleObject6.bin"/><Relationship Id="rId10" Type="http://schemas.openxmlformats.org/officeDocument/2006/relationships/image" Target="../media/image123.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29.emf"/><Relationship Id="rId5" Type="http://schemas.openxmlformats.org/officeDocument/2006/relationships/oleObject" Target="../embeddings/oleObject8.bin"/><Relationship Id="rId6" Type="http://schemas.openxmlformats.org/officeDocument/2006/relationships/image" Target="../media/image131.emf"/><Relationship Id="rId7" Type="http://schemas.openxmlformats.org/officeDocument/2006/relationships/oleObject" Target="../embeddings/Microsoft_Equation22.bin"/><Relationship Id="rId8" Type="http://schemas.openxmlformats.org/officeDocument/2006/relationships/image" Target="../media/image132.emf"/><Relationship Id="rId1" Type="http://schemas.openxmlformats.org/officeDocument/2006/relationships/vmlDrawing" Target="../drawings/vmlDrawing18.vml"/><Relationship Id="rId2"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122.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16.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17.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18.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19.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package" Target="../embeddings/Microsoft_Word_Document1.docx"/><Relationship Id="rId5" Type="http://schemas.openxmlformats.org/officeDocument/2006/relationships/image" Target="../media/image21.emf"/><Relationship Id="rId6" Type="http://schemas.openxmlformats.org/officeDocument/2006/relationships/package" Target="../embeddings/Microsoft_Word_Document2.docx"/><Relationship Id="rId7" Type="http://schemas.openxmlformats.org/officeDocument/2006/relationships/image" Target="../media/image22.emf"/><Relationship Id="rId8" Type="http://schemas.openxmlformats.org/officeDocument/2006/relationships/package" Target="../embeddings/Microsoft_Word_Document3.docx"/><Relationship Id="rId9" Type="http://schemas.openxmlformats.org/officeDocument/2006/relationships/image" Target="../media/image23.png"/><Relationship Id="rId10" Type="http://schemas.openxmlformats.org/officeDocument/2006/relationships/package" Target="../embeddings/Microsoft_Word_Document4.docx"/><Relationship Id="rId11"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slides/_rels/slide24.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7.emf"/><Relationship Id="rId19" Type="http://schemas.openxmlformats.org/officeDocument/2006/relationships/image" Target="../media/image35.emf"/><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6.emf"/></Relationships>
</file>

<file path=ppt/slides/_rels/slide25.xml.rels><?xml version="1.0" encoding="UTF-8" standalone="yes"?>
<Relationships xmlns="http://schemas.openxmlformats.org/package/2006/relationships"><Relationship Id="rId9" Type="http://schemas.openxmlformats.org/officeDocument/2006/relationships/image" Target="../media/image25.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10" Type="http://schemas.openxmlformats.org/officeDocument/2006/relationships/image" Target="../media/image27.emf"/><Relationship Id="rId11" Type="http://schemas.openxmlformats.org/officeDocument/2006/relationships/image" Target="../media/image28.emf"/><Relationship Id="rId12" Type="http://schemas.openxmlformats.org/officeDocument/2006/relationships/image" Target="../media/image29.emf"/><Relationship Id="rId13" Type="http://schemas.openxmlformats.org/officeDocument/2006/relationships/image" Target="../media/image30.emf"/><Relationship Id="rId14" Type="http://schemas.openxmlformats.org/officeDocument/2006/relationships/image" Target="../media/image31.emf"/><Relationship Id="rId15" Type="http://schemas.openxmlformats.org/officeDocument/2006/relationships/image" Target="../media/image32.emf"/><Relationship Id="rId16" Type="http://schemas.openxmlformats.org/officeDocument/2006/relationships/image" Target="../media/image33.emf"/><Relationship Id="rId17" Type="http://schemas.openxmlformats.org/officeDocument/2006/relationships/image" Target="../media/image36.emf"/><Relationship Id="rId18" Type="http://schemas.openxmlformats.org/officeDocument/2006/relationships/image" Target="../media/image34.emf"/><Relationship Id="rId19" Type="http://schemas.openxmlformats.org/officeDocument/2006/relationships/image" Target="../media/image35.emf"/><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emf"/><Relationship Id="rId4" Type="http://schemas.openxmlformats.org/officeDocument/2006/relationships/image" Target="../media/image3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s>
</file>

<file path=ppt/slides/_rels/slide26.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43.emf"/><Relationship Id="rId21" Type="http://schemas.openxmlformats.org/officeDocument/2006/relationships/oleObject" Target="../embeddings/Microsoft_Equation2.bin"/><Relationship Id="rId22" Type="http://schemas.openxmlformats.org/officeDocument/2006/relationships/image" Target="../media/image44.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5.emf"/><Relationship Id="rId19" Type="http://schemas.openxmlformats.org/officeDocument/2006/relationships/oleObject" Target="../embeddings/Microsoft_Equation1.bin"/><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8.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5.docx"/><Relationship Id="rId5" Type="http://schemas.openxmlformats.org/officeDocument/2006/relationships/image" Target="../media/image45.emf"/><Relationship Id="rId6"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7.wmf"/><Relationship Id="rId5" Type="http://schemas.openxmlformats.org/officeDocument/2006/relationships/package" Target="../embeddings/Microsoft_Word_Document6.docx"/><Relationship Id="rId6" Type="http://schemas.openxmlformats.org/officeDocument/2006/relationships/image" Target="../media/image46.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package" Target="../embeddings/Microsoft_Word_Document7.docx"/><Relationship Id="rId8" Type="http://schemas.openxmlformats.org/officeDocument/2006/relationships/image" Target="../media/image49.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8.docx"/><Relationship Id="rId4" Type="http://schemas.openxmlformats.org/officeDocument/2006/relationships/image" Target="../media/image50.emf"/><Relationship Id="rId5" Type="http://schemas.openxmlformats.org/officeDocument/2006/relationships/package" Target="../embeddings/Microsoft_Word_Document9.docx"/><Relationship Id="rId6" Type="http://schemas.openxmlformats.org/officeDocument/2006/relationships/image" Target="../media/image51.emf"/><Relationship Id="rId7" Type="http://schemas.openxmlformats.org/officeDocument/2006/relationships/package" Target="../embeddings/Microsoft_Word_Document10.docx"/><Relationship Id="rId8" Type="http://schemas.openxmlformats.org/officeDocument/2006/relationships/image" Target="../media/image52.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jpeg"/><Relationship Id="rId3"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1" Type="http://schemas.openxmlformats.org/officeDocument/2006/relationships/slideLayout" Target="../slideLayouts/slideLayout5.xml"/><Relationship Id="rId2"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64.tmp"/><Relationship Id="rId4" Type="http://schemas.openxmlformats.org/officeDocument/2006/relationships/image" Target="../media/image65.tmp"/><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 Id="rId3"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7.png"/><Relationship Id="rId3" Type="http://schemas.openxmlformats.org/officeDocument/2006/relationships/image" Target="../media/image6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7.png"/><Relationship Id="rId3"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69.tiff"/><Relationship Id="rId6" Type="http://schemas.openxmlformats.org/officeDocument/2006/relationships/image" Target="../media/image70.tiff"/><Relationship Id="rId7" Type="http://schemas.openxmlformats.org/officeDocument/2006/relationships/image" Target="../media/image71.tiff"/><Relationship Id="rId1" Type="http://schemas.openxmlformats.org/officeDocument/2006/relationships/slideLayout" Target="../slideLayouts/slideLayout5.xml"/><Relationship Id="rId2"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72.tiff"/><Relationship Id="rId6" Type="http://schemas.openxmlformats.org/officeDocument/2006/relationships/image" Target="../media/image73.tiff"/><Relationship Id="rId1" Type="http://schemas.openxmlformats.org/officeDocument/2006/relationships/slideLayout" Target="../slideLayouts/slideLayout5.xml"/><Relationship Id="rId2"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74.tiff"/><Relationship Id="rId6" Type="http://schemas.openxmlformats.org/officeDocument/2006/relationships/image" Target="../media/image75.tiff"/><Relationship Id="rId1" Type="http://schemas.openxmlformats.org/officeDocument/2006/relationships/slideLayout" Target="../slideLayouts/slideLayout5.xml"/><Relationship Id="rId2"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76.tiff"/><Relationship Id="rId6" Type="http://schemas.openxmlformats.org/officeDocument/2006/relationships/image" Target="../media/image77.tiff"/><Relationship Id="rId1" Type="http://schemas.openxmlformats.org/officeDocument/2006/relationships/slideLayout" Target="../slideLayouts/slideLayout5.xml"/><Relationship Id="rId2" Type="http://schemas.openxmlformats.org/officeDocument/2006/relationships/image" Target="../media/image6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1" Type="http://schemas.openxmlformats.org/officeDocument/2006/relationships/slideLayout" Target="../slideLayouts/slideLayout4.xml"/><Relationship Id="rId2" Type="http://schemas.openxmlformats.org/officeDocument/2006/relationships/image" Target="../media/image7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 Id="rId3"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3.png"/><Relationship Id="rId5" Type="http://schemas.openxmlformats.org/officeDocument/2006/relationships/image" Target="../media/image69.tiff"/><Relationship Id="rId1" Type="http://schemas.openxmlformats.org/officeDocument/2006/relationships/slideLayout" Target="../slideLayouts/slideLayout5.xml"/><Relationship Id="rId2"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3.png"/><Relationship Id="rId5" Type="http://schemas.openxmlformats.org/officeDocument/2006/relationships/image" Target="../media/image81.tiff"/><Relationship Id="rId6" Type="http://schemas.openxmlformats.org/officeDocument/2006/relationships/image" Target="../media/image82.tiff"/><Relationship Id="rId7" Type="http://schemas.openxmlformats.org/officeDocument/2006/relationships/image" Target="../media/image83.tiff"/><Relationship Id="rId8" Type="http://schemas.openxmlformats.org/officeDocument/2006/relationships/image" Target="../media/image84.tiff"/><Relationship Id="rId1" Type="http://schemas.openxmlformats.org/officeDocument/2006/relationships/slideLayout" Target="../slideLayouts/slideLayout5.xml"/><Relationship Id="rId2"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3.png"/><Relationship Id="rId5" Type="http://schemas.openxmlformats.org/officeDocument/2006/relationships/image" Target="../media/image85.tiff"/><Relationship Id="rId6" Type="http://schemas.openxmlformats.org/officeDocument/2006/relationships/image" Target="../media/image81.tiff"/><Relationship Id="rId1" Type="http://schemas.openxmlformats.org/officeDocument/2006/relationships/slideLayout" Target="../slideLayouts/slideLayout5.xml"/><Relationship Id="rId2"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3.png"/><Relationship Id="rId5" Type="http://schemas.openxmlformats.org/officeDocument/2006/relationships/image" Target="../media/image86.tiff"/><Relationship Id="rId6" Type="http://schemas.openxmlformats.org/officeDocument/2006/relationships/image" Target="../media/image87.tiff"/><Relationship Id="rId7" Type="http://schemas.openxmlformats.org/officeDocument/2006/relationships/image" Target="../media/image88.tiff"/><Relationship Id="rId8" Type="http://schemas.openxmlformats.org/officeDocument/2006/relationships/image" Target="../media/image89.tiff"/><Relationship Id="rId1" Type="http://schemas.openxmlformats.org/officeDocument/2006/relationships/slideLayout" Target="../slideLayouts/slideLayout5.xml"/><Relationship Id="rId2" Type="http://schemas.openxmlformats.org/officeDocument/2006/relationships/image" Target="../media/image6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70.x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93.png"/><Relationship Id="rId5" Type="http://schemas.openxmlformats.org/officeDocument/2006/relationships/image" Target="../media/image94.png"/><Relationship Id="rId1" Type="http://schemas.openxmlformats.org/officeDocument/2006/relationships/slideLayout" Target="../slideLayouts/slideLayout4.xml"/><Relationship Id="rId2" Type="http://schemas.openxmlformats.org/officeDocument/2006/relationships/image" Target="../media/image9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5.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6.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9.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1.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83.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36.emf"/><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slides/_rels/slide84.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7.emf"/><Relationship Id="rId19" Type="http://schemas.openxmlformats.org/officeDocument/2006/relationships/image" Target="../media/image35.emf"/><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6.emf"/></Relationships>
</file>

<file path=ppt/slides/_rels/slide85.xml.rels><?xml version="1.0" encoding="UTF-8" standalone="yes"?>
<Relationships xmlns="http://schemas.openxmlformats.org/package/2006/relationships"><Relationship Id="rId9" Type="http://schemas.openxmlformats.org/officeDocument/2006/relationships/image" Target="../media/image25.emf"/><Relationship Id="rId20" Type="http://schemas.openxmlformats.org/officeDocument/2006/relationships/image" Target="../media/image38.emf"/><Relationship Id="rId21" Type="http://schemas.openxmlformats.org/officeDocument/2006/relationships/image" Target="../media/image39.emf"/><Relationship Id="rId22" Type="http://schemas.openxmlformats.org/officeDocument/2006/relationships/image" Target="../media/image40.emf"/><Relationship Id="rId23" Type="http://schemas.openxmlformats.org/officeDocument/2006/relationships/image" Target="../media/image41.emf"/><Relationship Id="rId24" Type="http://schemas.openxmlformats.org/officeDocument/2006/relationships/image" Target="../media/image42.emf"/><Relationship Id="rId10" Type="http://schemas.openxmlformats.org/officeDocument/2006/relationships/image" Target="../media/image27.emf"/><Relationship Id="rId11" Type="http://schemas.openxmlformats.org/officeDocument/2006/relationships/image" Target="../media/image28.emf"/><Relationship Id="rId12" Type="http://schemas.openxmlformats.org/officeDocument/2006/relationships/image" Target="../media/image29.emf"/><Relationship Id="rId13" Type="http://schemas.openxmlformats.org/officeDocument/2006/relationships/image" Target="../media/image30.emf"/><Relationship Id="rId14" Type="http://schemas.openxmlformats.org/officeDocument/2006/relationships/image" Target="../media/image31.emf"/><Relationship Id="rId15" Type="http://schemas.openxmlformats.org/officeDocument/2006/relationships/image" Target="../media/image32.emf"/><Relationship Id="rId16" Type="http://schemas.openxmlformats.org/officeDocument/2006/relationships/image" Target="../media/image33.emf"/><Relationship Id="rId17" Type="http://schemas.openxmlformats.org/officeDocument/2006/relationships/image" Target="../media/image36.emf"/><Relationship Id="rId18" Type="http://schemas.openxmlformats.org/officeDocument/2006/relationships/image" Target="../media/image34.emf"/><Relationship Id="rId19" Type="http://schemas.openxmlformats.org/officeDocument/2006/relationships/image" Target="../media/image35.emf"/><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6.emf"/><Relationship Id="rId4" Type="http://schemas.openxmlformats.org/officeDocument/2006/relationships/image" Target="../media/image3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s>
</file>

<file path=ppt/slides/_rels/slide86.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43.emf"/><Relationship Id="rId21" Type="http://schemas.openxmlformats.org/officeDocument/2006/relationships/oleObject" Target="../embeddings/Microsoft_Equation4.bin"/><Relationship Id="rId22" Type="http://schemas.openxmlformats.org/officeDocument/2006/relationships/image" Target="../media/image44.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5.emf"/><Relationship Id="rId19" Type="http://schemas.openxmlformats.org/officeDocument/2006/relationships/oleObject" Target="../embeddings/Microsoft_Equation3.bin"/><Relationship Id="rId1" Type="http://schemas.openxmlformats.org/officeDocument/2006/relationships/vmlDrawing" Target="../drawings/vmlDrawing7.vml"/><Relationship Id="rId2" Type="http://schemas.openxmlformats.org/officeDocument/2006/relationships/slideLayout" Target="../slideLayouts/slideLayout4.xml"/><Relationship Id="rId3" Type="http://schemas.openxmlformats.org/officeDocument/2006/relationships/notesSlide" Target="../notesSlides/notesSlide30.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25.emf"/></Relationships>
</file>

<file path=ppt/slides/_rels/slide87.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105.emf"/><Relationship Id="rId21" Type="http://schemas.openxmlformats.org/officeDocument/2006/relationships/oleObject" Target="../embeddings/Microsoft_Equation5.bin"/><Relationship Id="rId22" Type="http://schemas.openxmlformats.org/officeDocument/2006/relationships/image" Target="../media/image102.emf"/><Relationship Id="rId23" Type="http://schemas.openxmlformats.org/officeDocument/2006/relationships/oleObject" Target="../embeddings/Microsoft_Equation6.bin"/><Relationship Id="rId24" Type="http://schemas.openxmlformats.org/officeDocument/2006/relationships/image" Target="../media/image103.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5.emf"/><Relationship Id="rId19" Type="http://schemas.openxmlformats.org/officeDocument/2006/relationships/image" Target="../media/image104.emf"/><Relationship Id="rId1" Type="http://schemas.openxmlformats.org/officeDocument/2006/relationships/vmlDrawing" Target="../drawings/vmlDrawing8.vml"/><Relationship Id="rId2" Type="http://schemas.openxmlformats.org/officeDocument/2006/relationships/slideLayout" Target="../slideLayouts/slideLayout4.xml"/><Relationship Id="rId3" Type="http://schemas.openxmlformats.org/officeDocument/2006/relationships/notesSlide" Target="../notesSlides/notesSlide31.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25.emf"/></Relationships>
</file>

<file path=ppt/slides/_rels/slide88.xml.rels><?xml version="1.0" encoding="UTF-8" standalone="yes"?>
<Relationships xmlns="http://schemas.openxmlformats.org/package/2006/relationships"><Relationship Id="rId9" Type="http://schemas.openxmlformats.org/officeDocument/2006/relationships/image" Target="../media/image28.emf"/><Relationship Id="rId20" Type="http://schemas.openxmlformats.org/officeDocument/2006/relationships/image" Target="../media/image106.emf"/><Relationship Id="rId21" Type="http://schemas.openxmlformats.org/officeDocument/2006/relationships/oleObject" Target="../embeddings/Microsoft_Equation7.bin"/><Relationship Id="rId22" Type="http://schemas.openxmlformats.org/officeDocument/2006/relationships/image" Target="../media/image102.emf"/><Relationship Id="rId23" Type="http://schemas.openxmlformats.org/officeDocument/2006/relationships/oleObject" Target="../embeddings/Microsoft_Equation8.bin"/><Relationship Id="rId24" Type="http://schemas.openxmlformats.org/officeDocument/2006/relationships/image" Target="../media/image103.emf"/><Relationship Id="rId10" Type="http://schemas.openxmlformats.org/officeDocument/2006/relationships/image" Target="../media/image29.emf"/><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04.emf"/><Relationship Id="rId19" Type="http://schemas.openxmlformats.org/officeDocument/2006/relationships/image" Target="../media/image105.emf"/><Relationship Id="rId1" Type="http://schemas.openxmlformats.org/officeDocument/2006/relationships/vmlDrawing" Target="../drawings/vmlDrawing9.vml"/><Relationship Id="rId2" Type="http://schemas.openxmlformats.org/officeDocument/2006/relationships/slideLayout" Target="../slideLayouts/slideLayout4.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s>
</file>

<file path=ppt/slides/_rels/slide89.xml.rels><?xml version="1.0" encoding="UTF-8" standalone="yes"?>
<Relationships xmlns="http://schemas.openxmlformats.org/package/2006/relationships"><Relationship Id="rId9" Type="http://schemas.openxmlformats.org/officeDocument/2006/relationships/image" Target="../media/image28.emf"/><Relationship Id="rId20" Type="http://schemas.openxmlformats.org/officeDocument/2006/relationships/image" Target="../media/image107.emf"/><Relationship Id="rId21" Type="http://schemas.openxmlformats.org/officeDocument/2006/relationships/oleObject" Target="../embeddings/Microsoft_Equation9.bin"/><Relationship Id="rId22" Type="http://schemas.openxmlformats.org/officeDocument/2006/relationships/image" Target="../media/image102.emf"/><Relationship Id="rId23" Type="http://schemas.openxmlformats.org/officeDocument/2006/relationships/oleObject" Target="../embeddings/Microsoft_Equation10.bin"/><Relationship Id="rId24" Type="http://schemas.openxmlformats.org/officeDocument/2006/relationships/image" Target="../media/image103.emf"/><Relationship Id="rId10" Type="http://schemas.openxmlformats.org/officeDocument/2006/relationships/image" Target="../media/image29.emf"/><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04.emf"/><Relationship Id="rId19" Type="http://schemas.openxmlformats.org/officeDocument/2006/relationships/image" Target="../media/image105.emf"/><Relationship Id="rId1" Type="http://schemas.openxmlformats.org/officeDocument/2006/relationships/vmlDrawing" Target="../drawings/vmlDrawing10.vml"/><Relationship Id="rId2" Type="http://schemas.openxmlformats.org/officeDocument/2006/relationships/slideLayout" Target="../slideLayouts/slideLayout4.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9" Type="http://schemas.openxmlformats.org/officeDocument/2006/relationships/image" Target="../media/image28.emf"/><Relationship Id="rId20" Type="http://schemas.openxmlformats.org/officeDocument/2006/relationships/image" Target="../media/image108.emf"/><Relationship Id="rId21" Type="http://schemas.openxmlformats.org/officeDocument/2006/relationships/oleObject" Target="../embeddings/Microsoft_Equation11.bin"/><Relationship Id="rId22" Type="http://schemas.openxmlformats.org/officeDocument/2006/relationships/image" Target="../media/image102.emf"/><Relationship Id="rId23" Type="http://schemas.openxmlformats.org/officeDocument/2006/relationships/oleObject" Target="../embeddings/Microsoft_Equation12.bin"/><Relationship Id="rId24" Type="http://schemas.openxmlformats.org/officeDocument/2006/relationships/image" Target="../media/image103.emf"/><Relationship Id="rId10" Type="http://schemas.openxmlformats.org/officeDocument/2006/relationships/image" Target="../media/image29.emf"/><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04.emf"/><Relationship Id="rId19" Type="http://schemas.openxmlformats.org/officeDocument/2006/relationships/image" Target="../media/image105.emf"/><Relationship Id="rId1" Type="http://schemas.openxmlformats.org/officeDocument/2006/relationships/vmlDrawing" Target="../drawings/vmlDrawing11.vml"/><Relationship Id="rId2" Type="http://schemas.openxmlformats.org/officeDocument/2006/relationships/slideLayout" Target="../slideLayouts/slideLayout4.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s>
</file>

<file path=ppt/slides/_rels/slide91.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image" Target="../media/image32.emf"/><Relationship Id="rId13" Type="http://schemas.openxmlformats.org/officeDocument/2006/relationships/image" Target="../media/image33.emf"/><Relationship Id="rId14" Type="http://schemas.openxmlformats.org/officeDocument/2006/relationships/image" Target="../media/image36.emf"/><Relationship Id="rId15" Type="http://schemas.openxmlformats.org/officeDocument/2006/relationships/image" Target="../media/image34.emf"/><Relationship Id="rId16" Type="http://schemas.openxmlformats.org/officeDocument/2006/relationships/image" Target="../media/image35.emf"/><Relationship Id="rId17" Type="http://schemas.openxmlformats.org/officeDocument/2006/relationships/image" Target="../media/image104.emf"/><Relationship Id="rId18" Type="http://schemas.openxmlformats.org/officeDocument/2006/relationships/image" Target="../media/image105.emf"/><Relationship Id="rId19" Type="http://schemas.openxmlformats.org/officeDocument/2006/relationships/image" Target="../media/image109.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25.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0" Type="http://schemas.openxmlformats.org/officeDocument/2006/relationships/image" Target="../media/image30.emf"/></Relationships>
</file>

<file path=ppt/slides/_rels/slide92.xml.rels><?xml version="1.0" encoding="UTF-8" standalone="yes"?>
<Relationships xmlns="http://schemas.openxmlformats.org/package/2006/relationships"><Relationship Id="rId9" Type="http://schemas.openxmlformats.org/officeDocument/2006/relationships/image" Target="../media/image28.emf"/><Relationship Id="rId20" Type="http://schemas.openxmlformats.org/officeDocument/2006/relationships/image" Target="../media/image104.emf"/><Relationship Id="rId10" Type="http://schemas.openxmlformats.org/officeDocument/2006/relationships/image" Target="../media/image29.emf"/><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10.emf"/><Relationship Id="rId19" Type="http://schemas.openxmlformats.org/officeDocument/2006/relationships/image" Target="../media/image111.emf"/><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s>
</file>

<file path=ppt/slides/_rels/slide93.xml.rels><?xml version="1.0" encoding="UTF-8" standalone="yes"?>
<Relationships xmlns="http://schemas.openxmlformats.org/package/2006/relationships"><Relationship Id="rId9" Type="http://schemas.openxmlformats.org/officeDocument/2006/relationships/image" Target="../media/image28.emf"/><Relationship Id="rId20" Type="http://schemas.openxmlformats.org/officeDocument/2006/relationships/image" Target="../media/image104.emf"/><Relationship Id="rId10" Type="http://schemas.openxmlformats.org/officeDocument/2006/relationships/image" Target="../media/image29.emf"/><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12.emf"/><Relationship Id="rId19" Type="http://schemas.openxmlformats.org/officeDocument/2006/relationships/image" Target="../media/image111.emf"/><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s>
</file>

<file path=ppt/slides/_rels/slide94.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111.emf"/><Relationship Id="rId21" Type="http://schemas.openxmlformats.org/officeDocument/2006/relationships/oleObject" Target="../embeddings/Microsoft_Equation13.bin"/><Relationship Id="rId22" Type="http://schemas.openxmlformats.org/officeDocument/2006/relationships/image" Target="../media/image113.emf"/><Relationship Id="rId23" Type="http://schemas.openxmlformats.org/officeDocument/2006/relationships/oleObject" Target="../embeddings/Microsoft_Equation14.bin"/><Relationship Id="rId24" Type="http://schemas.openxmlformats.org/officeDocument/2006/relationships/image" Target="../media/image114.emf"/><Relationship Id="rId25" Type="http://schemas.openxmlformats.org/officeDocument/2006/relationships/oleObject" Target="../embeddings/Microsoft_Equation15.bin"/><Relationship Id="rId26" Type="http://schemas.openxmlformats.org/officeDocument/2006/relationships/image" Target="../media/image115.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5.emf"/><Relationship Id="rId19" Type="http://schemas.openxmlformats.org/officeDocument/2006/relationships/image" Target="../media/image112.emf"/><Relationship Id="rId1" Type="http://schemas.openxmlformats.org/officeDocument/2006/relationships/vmlDrawing" Target="../drawings/vmlDrawing12.vml"/><Relationship Id="rId2" Type="http://schemas.openxmlformats.org/officeDocument/2006/relationships/slideLayout" Target="../slideLayouts/slideLayout4.xml"/><Relationship Id="rId3" Type="http://schemas.openxmlformats.org/officeDocument/2006/relationships/notesSlide" Target="../notesSlides/notesSlide34.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25.emf"/></Relationships>
</file>

<file path=ppt/slides/_rels/slide95.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111.emf"/><Relationship Id="rId21" Type="http://schemas.openxmlformats.org/officeDocument/2006/relationships/oleObject" Target="../embeddings/Microsoft_Equation16.bin"/><Relationship Id="rId22" Type="http://schemas.openxmlformats.org/officeDocument/2006/relationships/image" Target="../media/image114.emf"/><Relationship Id="rId23" Type="http://schemas.openxmlformats.org/officeDocument/2006/relationships/oleObject" Target="../embeddings/Microsoft_Equation17.bin"/><Relationship Id="rId24" Type="http://schemas.openxmlformats.org/officeDocument/2006/relationships/image" Target="../media/image116.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5.emf"/><Relationship Id="rId19" Type="http://schemas.openxmlformats.org/officeDocument/2006/relationships/image" Target="../media/image112.emf"/><Relationship Id="rId1" Type="http://schemas.openxmlformats.org/officeDocument/2006/relationships/vmlDrawing" Target="../drawings/vmlDrawing13.vml"/><Relationship Id="rId2" Type="http://schemas.openxmlformats.org/officeDocument/2006/relationships/slideLayout" Target="../slideLayouts/slideLayout4.xml"/><Relationship Id="rId3" Type="http://schemas.openxmlformats.org/officeDocument/2006/relationships/notesSlide" Target="../notesSlides/notesSlide35.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25.emf"/></Relationships>
</file>

<file path=ppt/slides/_rels/slide96.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117.emf"/><Relationship Id="rId21" Type="http://schemas.openxmlformats.org/officeDocument/2006/relationships/image" Target="../media/image111.emf"/><Relationship Id="rId22" Type="http://schemas.openxmlformats.org/officeDocument/2006/relationships/oleObject" Target="../embeddings/Microsoft_Equation18.bin"/><Relationship Id="rId23" Type="http://schemas.openxmlformats.org/officeDocument/2006/relationships/image" Target="../media/image116.emf"/><Relationship Id="rId10" Type="http://schemas.openxmlformats.org/officeDocument/2006/relationships/image" Target="../media/image28.emf"/><Relationship Id="rId11" Type="http://schemas.openxmlformats.org/officeDocument/2006/relationships/image" Target="../media/image29.emf"/><Relationship Id="rId12" Type="http://schemas.openxmlformats.org/officeDocument/2006/relationships/image" Target="../media/image30.emf"/><Relationship Id="rId13" Type="http://schemas.openxmlformats.org/officeDocument/2006/relationships/image" Target="../media/image31.emf"/><Relationship Id="rId14" Type="http://schemas.openxmlformats.org/officeDocument/2006/relationships/image" Target="../media/image32.emf"/><Relationship Id="rId15" Type="http://schemas.openxmlformats.org/officeDocument/2006/relationships/image" Target="../media/image33.emf"/><Relationship Id="rId16" Type="http://schemas.openxmlformats.org/officeDocument/2006/relationships/image" Target="../media/image36.emf"/><Relationship Id="rId17" Type="http://schemas.openxmlformats.org/officeDocument/2006/relationships/image" Target="../media/image34.emf"/><Relationship Id="rId18" Type="http://schemas.openxmlformats.org/officeDocument/2006/relationships/image" Target="../media/image35.emf"/><Relationship Id="rId19" Type="http://schemas.openxmlformats.org/officeDocument/2006/relationships/image" Target="../media/image112.emf"/><Relationship Id="rId1" Type="http://schemas.openxmlformats.org/officeDocument/2006/relationships/vmlDrawing" Target="../drawings/vmlDrawing14.vml"/><Relationship Id="rId2" Type="http://schemas.openxmlformats.org/officeDocument/2006/relationships/slideLayout" Target="../slideLayouts/slideLayout4.xml"/><Relationship Id="rId3" Type="http://schemas.openxmlformats.org/officeDocument/2006/relationships/notesSlide" Target="../notesSlides/notesSlide36.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25.emf"/></Relationships>
</file>

<file path=ppt/slides/_rels/slide97.xml.rels><?xml version="1.0" encoding="UTF-8" standalone="yes"?>
<Relationships xmlns="http://schemas.openxmlformats.org/package/2006/relationships"><Relationship Id="rId9" Type="http://schemas.openxmlformats.org/officeDocument/2006/relationships/image" Target="../media/image28.emf"/><Relationship Id="rId20" Type="http://schemas.openxmlformats.org/officeDocument/2006/relationships/image" Target="../media/image120.emf"/><Relationship Id="rId10" Type="http://schemas.openxmlformats.org/officeDocument/2006/relationships/image" Target="../media/image29.emf"/><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18.emf"/><Relationship Id="rId19" Type="http://schemas.openxmlformats.org/officeDocument/2006/relationships/image" Target="../media/image119.emf"/><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s>
</file>

<file path=ppt/slides/_rels/slide98.xml.rels><?xml version="1.0" encoding="UTF-8" standalone="yes"?>
<Relationships xmlns="http://schemas.openxmlformats.org/package/2006/relationships"><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6.emf"/><Relationship Id="rId16" Type="http://schemas.openxmlformats.org/officeDocument/2006/relationships/image" Target="../media/image34.emf"/><Relationship Id="rId17" Type="http://schemas.openxmlformats.org/officeDocument/2006/relationships/image" Target="../media/image35.emf"/><Relationship Id="rId18" Type="http://schemas.openxmlformats.org/officeDocument/2006/relationships/image" Target="../media/image121.emf"/><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25.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s>
</file>

<file path=ppt/slides/_rels/slide99.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image" Target="../media/image32.emf"/><Relationship Id="rId13" Type="http://schemas.openxmlformats.org/officeDocument/2006/relationships/image" Target="../media/image33.emf"/><Relationship Id="rId14" Type="http://schemas.openxmlformats.org/officeDocument/2006/relationships/image" Target="../media/image36.emf"/><Relationship Id="rId15" Type="http://schemas.openxmlformats.org/officeDocument/2006/relationships/image" Target="../media/image34.emf"/><Relationship Id="rId16" Type="http://schemas.openxmlformats.org/officeDocument/2006/relationships/image" Target="../media/image35.emf"/><Relationship Id="rId1" Type="http://schemas.openxmlformats.org/officeDocument/2006/relationships/slideLayout" Target="../slideLayouts/slideLayout4.xml"/><Relationship Id="rId2" Type="http://schemas.openxmlformats.org/officeDocument/2006/relationships/image" Target="../media/image8.emf"/><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25.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0"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2527616" y="692258"/>
            <a:ext cx="6361801" cy="2363626"/>
          </a:xfrm>
          <a:prstGeom prst="rect">
            <a:avLst/>
          </a:prstGeom>
        </p:spPr>
        <p:txBody>
          <a:bodyPr lIns="91425" tIns="91425" rIns="91425" bIns="91425" anchor="b" anchorCtr="0">
            <a:noAutofit/>
          </a:bodyPr>
          <a:lstStyle/>
          <a:p>
            <a:pPr>
              <a:spcBef>
                <a:spcPts val="0"/>
              </a:spcBef>
              <a:buNone/>
            </a:pPr>
            <a:r>
              <a:rPr lang="en-US" dirty="0" smtClean="0"/>
              <a:t>Deep </a:t>
            </a:r>
            <a:r>
              <a:rPr lang="en-US" dirty="0" smtClean="0"/>
              <a:t>Learning and </a:t>
            </a:r>
            <a:r>
              <a:rPr lang="en-US" dirty="0" smtClean="0"/>
              <a:t>Optimizatio</a:t>
            </a:r>
            <a:r>
              <a:rPr lang="en-US" dirty="0" smtClean="0"/>
              <a:t>n, </a:t>
            </a:r>
            <a:br>
              <a:rPr lang="en-US" dirty="0" smtClean="0"/>
            </a:br>
            <a:r>
              <a:rPr lang="en-US" dirty="0" smtClean="0"/>
              <a:t>With Applications to Speech Recognition</a:t>
            </a:r>
            <a:endParaRPr lang="en" dirty="0"/>
          </a:p>
        </p:txBody>
      </p:sp>
      <p:sp>
        <p:nvSpPr>
          <p:cNvPr id="63" name="Shape 63"/>
          <p:cNvSpPr txBox="1">
            <a:spLocks noGrp="1"/>
          </p:cNvSpPr>
          <p:nvPr>
            <p:ph type="subTitle" idx="1"/>
          </p:nvPr>
        </p:nvSpPr>
        <p:spPr>
          <a:xfrm>
            <a:off x="2527617" y="3235622"/>
            <a:ext cx="6272624" cy="975300"/>
          </a:xfrm>
          <a:prstGeom prst="rect">
            <a:avLst/>
          </a:prstGeom>
        </p:spPr>
        <p:txBody>
          <a:bodyPr lIns="91425" tIns="91425" rIns="91425" bIns="91425" anchor="t" anchorCtr="0">
            <a:noAutofit/>
          </a:bodyPr>
          <a:lstStyle/>
          <a:p>
            <a:pPr rtl="0">
              <a:spcBef>
                <a:spcPts val="0"/>
              </a:spcBef>
              <a:buNone/>
            </a:pPr>
            <a:r>
              <a:rPr lang="en-US" sz="2000" dirty="0" smtClean="0"/>
              <a:t>Tara N. </a:t>
            </a:r>
            <a:r>
              <a:rPr lang="en-US" sz="2000" dirty="0" err="1" smtClean="0"/>
              <a:t>Sainath</a:t>
            </a:r>
            <a:endParaRPr lang="en-US" sz="2000" dirty="0" smtClean="0"/>
          </a:p>
          <a:p>
            <a:pPr rtl="0">
              <a:spcBef>
                <a:spcPts val="0"/>
              </a:spcBef>
              <a:buNone/>
            </a:pPr>
            <a:r>
              <a:rPr lang="en-US" sz="2000" dirty="0" smtClean="0"/>
              <a:t>June 15, 2015</a:t>
            </a:r>
            <a:endParaRPr lang="en" sz="20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Combining Neurons</a:t>
            </a:r>
            <a:endParaRPr lang="en-US" dirty="0"/>
          </a:p>
        </p:txBody>
      </p:sp>
      <p:sp>
        <p:nvSpPr>
          <p:cNvPr id="3" name="Content Placeholder 2"/>
          <p:cNvSpPr>
            <a:spLocks noGrp="1"/>
          </p:cNvSpPr>
          <p:nvPr>
            <p:ph idx="1"/>
          </p:nvPr>
        </p:nvSpPr>
        <p:spPr>
          <a:xfrm>
            <a:off x="457200" y="971550"/>
            <a:ext cx="8077200" cy="1471613"/>
          </a:xfrm>
        </p:spPr>
        <p:txBody>
          <a:bodyPr>
            <a:normAutofit fontScale="92500"/>
          </a:bodyPr>
          <a:lstStyle/>
          <a:p>
            <a:pPr marL="342900" indent="-342900">
              <a:buFont typeface="Arial"/>
              <a:buChar char="•"/>
              <a:defRPr/>
            </a:pPr>
            <a:r>
              <a:rPr lang="en-US" sz="2400" dirty="0"/>
              <a:t>Each </a:t>
            </a:r>
            <a:r>
              <a:rPr lang="en-US" sz="2400" dirty="0" smtClean="0"/>
              <a:t>neuron </a:t>
            </a:r>
            <a:r>
              <a:rPr lang="en-US" sz="2400" dirty="0"/>
              <a:t>splits the feature space with a </a:t>
            </a:r>
            <a:r>
              <a:rPr lang="en-US" sz="2400" dirty="0" err="1" smtClean="0"/>
              <a:t>hyperplane</a:t>
            </a:r>
            <a:endParaRPr lang="en-US" sz="2400" dirty="0"/>
          </a:p>
          <a:p>
            <a:pPr marL="342900" indent="-342900">
              <a:buFont typeface="Arial"/>
              <a:buChar char="•"/>
              <a:defRPr/>
            </a:pPr>
            <a:r>
              <a:rPr lang="en-US" sz="2400" dirty="0" smtClean="0"/>
              <a:t>1</a:t>
            </a:r>
            <a:r>
              <a:rPr lang="en-US" sz="2400" dirty="0" smtClean="0"/>
              <a:t>-layer of trainable weights cannot handle </a:t>
            </a:r>
            <a:r>
              <a:rPr lang="en-US" sz="2400" dirty="0" smtClean="0"/>
              <a:t>XOR</a:t>
            </a:r>
          </a:p>
          <a:p>
            <a:pPr marL="342900" indent="-342900">
              <a:buFont typeface="Arial"/>
              <a:buChar char="•"/>
              <a:defRPr/>
            </a:pPr>
            <a:r>
              <a:rPr lang="en-US" sz="2400" dirty="0" smtClean="0"/>
              <a:t>2</a:t>
            </a:r>
            <a:r>
              <a:rPr lang="en-US" sz="2400" dirty="0" smtClean="0"/>
              <a:t>-layers of trainable weights gives a convex polygon region</a:t>
            </a:r>
          </a:p>
        </p:txBody>
      </p:sp>
      <p:cxnSp>
        <p:nvCxnSpPr>
          <p:cNvPr id="24" name="Straight Arrow Connector 23"/>
          <p:cNvCxnSpPr/>
          <p:nvPr/>
        </p:nvCxnSpPr>
        <p:spPr>
          <a:xfrm>
            <a:off x="1143001" y="2514600"/>
            <a:ext cx="688975" cy="220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141413" y="2734867"/>
            <a:ext cx="690562" cy="220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419350" y="2734866"/>
            <a:ext cx="3429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823" name="Group 26"/>
          <p:cNvGrpSpPr>
            <a:grpSpLocks/>
          </p:cNvGrpSpPr>
          <p:nvPr/>
        </p:nvGrpSpPr>
        <p:grpSpPr bwMode="auto">
          <a:xfrm>
            <a:off x="1831976" y="2514601"/>
            <a:ext cx="587375" cy="440531"/>
            <a:chOff x="2061894" y="4690975"/>
            <a:chExt cx="587424" cy="587424"/>
          </a:xfrm>
        </p:grpSpPr>
        <p:sp>
          <p:nvSpPr>
            <p:cNvPr id="28" name="Oval 27"/>
            <p:cNvSpPr/>
            <p:nvPr/>
          </p:nvSpPr>
          <p:spPr>
            <a:xfrm>
              <a:off x="2061894" y="469097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9" name="Elbow Connector 28"/>
            <p:cNvCxnSpPr/>
            <p:nvPr/>
          </p:nvCxnSpPr>
          <p:spPr>
            <a:xfrm flipV="1">
              <a:off x="2155565" y="4830687"/>
              <a:ext cx="350866" cy="284187"/>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824" name="Group 44"/>
          <p:cNvGrpSpPr>
            <a:grpSpLocks/>
          </p:cNvGrpSpPr>
          <p:nvPr/>
        </p:nvGrpSpPr>
        <p:grpSpPr bwMode="auto">
          <a:xfrm>
            <a:off x="4953001" y="2114551"/>
            <a:ext cx="587375" cy="440531"/>
            <a:chOff x="5401994" y="3071949"/>
            <a:chExt cx="587424" cy="587424"/>
          </a:xfrm>
        </p:grpSpPr>
        <p:sp>
          <p:nvSpPr>
            <p:cNvPr id="155" name="Oval 15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56" name="Curved Connector 15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825" name="Group 47"/>
          <p:cNvGrpSpPr>
            <a:grpSpLocks/>
          </p:cNvGrpSpPr>
          <p:nvPr/>
        </p:nvGrpSpPr>
        <p:grpSpPr bwMode="auto">
          <a:xfrm>
            <a:off x="4953001" y="2669382"/>
            <a:ext cx="587375" cy="440531"/>
            <a:chOff x="5401994" y="3071949"/>
            <a:chExt cx="587424" cy="587424"/>
          </a:xfrm>
        </p:grpSpPr>
        <p:sp>
          <p:nvSpPr>
            <p:cNvPr id="158" name="Oval 15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59" name="Curved Connector 15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60" name="Straight Arrow Connector 159"/>
          <p:cNvCxnSpPr/>
          <p:nvPr/>
        </p:nvCxnSpPr>
        <p:spPr>
          <a:xfrm>
            <a:off x="5541964" y="2395538"/>
            <a:ext cx="688975" cy="220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flipV="1">
            <a:off x="5540376" y="2615804"/>
            <a:ext cx="690563" cy="220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6818313" y="2615804"/>
            <a:ext cx="3429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829" name="Group 53"/>
          <p:cNvGrpSpPr>
            <a:grpSpLocks/>
          </p:cNvGrpSpPr>
          <p:nvPr/>
        </p:nvGrpSpPr>
        <p:grpSpPr bwMode="auto">
          <a:xfrm>
            <a:off x="6230939" y="2395538"/>
            <a:ext cx="587375" cy="440531"/>
            <a:chOff x="2061894" y="4690975"/>
            <a:chExt cx="587424" cy="587424"/>
          </a:xfrm>
        </p:grpSpPr>
        <p:sp>
          <p:nvSpPr>
            <p:cNvPr id="164" name="Oval 163"/>
            <p:cNvSpPr/>
            <p:nvPr/>
          </p:nvSpPr>
          <p:spPr>
            <a:xfrm>
              <a:off x="2061894" y="469097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5" name="Elbow Connector 164"/>
            <p:cNvCxnSpPr/>
            <p:nvPr/>
          </p:nvCxnSpPr>
          <p:spPr>
            <a:xfrm flipV="1">
              <a:off x="2155564" y="4830687"/>
              <a:ext cx="350867" cy="284187"/>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66" name="Straight Arrow Connector 165"/>
          <p:cNvCxnSpPr/>
          <p:nvPr/>
        </p:nvCxnSpPr>
        <p:spPr>
          <a:xfrm>
            <a:off x="4249738" y="2339579"/>
            <a:ext cx="690562"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flipV="1">
            <a:off x="4248150" y="2339579"/>
            <a:ext cx="692150" cy="496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rot="16200000" flipH="1">
            <a:off x="4326930" y="2263577"/>
            <a:ext cx="548879" cy="703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a:off x="4248150" y="2889648"/>
            <a:ext cx="70485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4834" name="Picture 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57550"/>
            <a:ext cx="2286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358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71850"/>
            <a:ext cx="2108200" cy="127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8656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3989" y="526654"/>
            <a:ext cx="8245475" cy="373856"/>
          </a:xfrm>
        </p:spPr>
        <p:txBody>
          <a:bodyPr/>
          <a:lstStyle/>
          <a:p>
            <a:pPr>
              <a:defRPr/>
            </a:pPr>
            <a:r>
              <a:rPr lang="en-US" dirty="0" smtClean="0"/>
              <a:t>(2) </a:t>
            </a:r>
            <a:r>
              <a:rPr lang="en-US" dirty="0" smtClean="0"/>
              <a:t>Pre-Training via Unsupervised </a:t>
            </a:r>
            <a:r>
              <a:rPr lang="en-US" dirty="0"/>
              <a:t>Learning</a:t>
            </a:r>
          </a:p>
        </p:txBody>
      </p:sp>
      <p:sp>
        <p:nvSpPr>
          <p:cNvPr id="110595" name="Rectangle 3"/>
          <p:cNvSpPr>
            <a:spLocks noGrp="1" noChangeArrowheads="1"/>
          </p:cNvSpPr>
          <p:nvPr>
            <p:ph type="body" sz="half" idx="1"/>
          </p:nvPr>
        </p:nvSpPr>
        <p:spPr>
          <a:xfrm>
            <a:off x="153989" y="1083235"/>
            <a:ext cx="7391305" cy="3481294"/>
          </a:xfrm>
        </p:spPr>
        <p:txBody>
          <a:bodyPr/>
          <a:lstStyle/>
          <a:p>
            <a:pPr marL="285750" indent="-285750">
              <a:lnSpc>
                <a:spcPct val="90000"/>
              </a:lnSpc>
              <a:buFont typeface="Arial"/>
              <a:buChar char="•"/>
              <a:defRPr/>
            </a:pPr>
            <a:r>
              <a:rPr lang="en-US" sz="1600" dirty="0" smtClean="0"/>
              <a:t>The goal of unsupervised learning is to put the weights in a good initial space to encourage deeper and larger networks during fine-tuning</a:t>
            </a:r>
          </a:p>
          <a:p>
            <a:pPr marL="285750" indent="-285750">
              <a:lnSpc>
                <a:spcPct val="90000"/>
              </a:lnSpc>
              <a:buFont typeface="Arial"/>
              <a:buChar char="•"/>
              <a:defRPr/>
            </a:pPr>
            <a:r>
              <a:rPr lang="en-US" sz="1600" dirty="0" smtClean="0"/>
              <a:t>Unsupervised </a:t>
            </a:r>
            <a:r>
              <a:rPr lang="en-US" sz="1600" dirty="0"/>
              <a:t>learning systems can be designed using the encoder-decoder paradigm</a:t>
            </a:r>
          </a:p>
          <a:p>
            <a:pPr marL="914400" lvl="1" indent="-292100">
              <a:buFont typeface="Courier New"/>
              <a:buChar char="o"/>
            </a:pPr>
            <a:r>
              <a:rPr lang="en-US" sz="1600" dirty="0" smtClean="0"/>
              <a:t>Encoder</a:t>
            </a:r>
            <a:r>
              <a:rPr lang="en-US" sz="1600" dirty="0"/>
              <a:t>: transform input </a:t>
            </a:r>
            <a:r>
              <a:rPr lang="en-US" sz="1600" i="1" dirty="0"/>
              <a:t>v</a:t>
            </a:r>
            <a:r>
              <a:rPr lang="en-US" sz="1600" dirty="0"/>
              <a:t> </a:t>
            </a:r>
            <a:r>
              <a:rPr lang="en-US" sz="1600" dirty="0" smtClean="0"/>
              <a:t>into </a:t>
            </a:r>
            <a:r>
              <a:rPr lang="en-US" sz="1600" dirty="0"/>
              <a:t>code representation </a:t>
            </a:r>
            <a:r>
              <a:rPr lang="en-US" sz="1600" i="1" dirty="0" smtClean="0"/>
              <a:t>h</a:t>
            </a:r>
            <a:endParaRPr lang="en-US" sz="1600" dirty="0" smtClean="0"/>
          </a:p>
          <a:p>
            <a:pPr marL="914400" lvl="1" indent="-292100">
              <a:buFont typeface="Courier New"/>
              <a:buChar char="o"/>
            </a:pPr>
            <a:r>
              <a:rPr lang="en-US" sz="1600" dirty="0" smtClean="0"/>
              <a:t>Decoder</a:t>
            </a:r>
            <a:r>
              <a:rPr lang="en-US" sz="1600" dirty="0"/>
              <a:t>: reconstructs </a:t>
            </a:r>
            <a:r>
              <a:rPr lang="en-US" sz="1600" dirty="0" smtClean="0"/>
              <a:t>input </a:t>
            </a:r>
            <a:r>
              <a:rPr lang="en-US" sz="1600" dirty="0"/>
              <a:t>from the </a:t>
            </a:r>
            <a:r>
              <a:rPr lang="en-US" sz="1600" dirty="0" smtClean="0"/>
              <a:t>code by minimizing reconstruction error</a:t>
            </a:r>
            <a:endParaRPr lang="en-US" sz="1600" dirty="0"/>
          </a:p>
          <a:p>
            <a:pPr marL="285750" indent="-285750">
              <a:lnSpc>
                <a:spcPct val="90000"/>
              </a:lnSpc>
              <a:buFont typeface="Arial"/>
              <a:buChar char="•"/>
              <a:defRPr/>
            </a:pPr>
            <a:r>
              <a:rPr lang="en-US" sz="1600" dirty="0" smtClean="0"/>
              <a:t>Encoder-decoder paradigm learns weights such that the code captures higher-order relevant information from input signal, these weights are used to initialize network for fine-tuning</a:t>
            </a:r>
          </a:p>
          <a:p>
            <a:pPr marL="285750" indent="-285750">
              <a:lnSpc>
                <a:spcPct val="90000"/>
              </a:lnSpc>
              <a:buFont typeface="Arial"/>
              <a:buChar char="•"/>
              <a:defRPr/>
            </a:pPr>
            <a:r>
              <a:rPr lang="en-US" sz="1600" dirty="0" smtClean="0"/>
              <a:t>Unsupervised learning</a:t>
            </a:r>
          </a:p>
          <a:p>
            <a:pPr marL="914400" lvl="1" indent="-292100">
              <a:buFont typeface="Courier New"/>
              <a:buChar char="o"/>
            </a:pPr>
            <a:r>
              <a:rPr lang="en-US" sz="1600" dirty="0" smtClean="0"/>
              <a:t>Restricted </a:t>
            </a:r>
            <a:r>
              <a:rPr lang="en-US" sz="1600" dirty="0" smtClean="0"/>
              <a:t>Boltzmann Machine (RBM) [Hinton – Toronto</a:t>
            </a:r>
            <a:r>
              <a:rPr lang="en-US" sz="1600" dirty="0" smtClean="0"/>
              <a:t>]</a:t>
            </a:r>
          </a:p>
          <a:p>
            <a:pPr marL="914400" lvl="1" indent="-292100">
              <a:buFont typeface="Courier New"/>
              <a:buChar char="o"/>
            </a:pPr>
            <a:r>
              <a:rPr lang="en-US" sz="1600" dirty="0" smtClean="0"/>
              <a:t>Sparse </a:t>
            </a:r>
            <a:r>
              <a:rPr lang="en-US" sz="1600" dirty="0" smtClean="0"/>
              <a:t>Encoding Symmetric Machine (SESM) [</a:t>
            </a:r>
            <a:r>
              <a:rPr lang="en-US" sz="1600" dirty="0" err="1" smtClean="0"/>
              <a:t>Lecun</a:t>
            </a:r>
            <a:r>
              <a:rPr lang="en-US" sz="1600" dirty="0" smtClean="0"/>
              <a:t> – NYU</a:t>
            </a:r>
            <a:r>
              <a:rPr lang="en-US" sz="1600" dirty="0" smtClean="0"/>
              <a:t>]</a:t>
            </a:r>
          </a:p>
          <a:p>
            <a:pPr marL="914400" lvl="1" indent="-292100">
              <a:buFont typeface="Courier New"/>
              <a:buChar char="o"/>
            </a:pPr>
            <a:r>
              <a:rPr lang="en-US" sz="1600" dirty="0" smtClean="0"/>
              <a:t>De</a:t>
            </a:r>
            <a:r>
              <a:rPr lang="en-US" sz="1600" dirty="0" smtClean="0"/>
              <a:t>-noising Auto-Encoder [</a:t>
            </a:r>
            <a:r>
              <a:rPr lang="en-US" sz="1600" dirty="0" err="1" smtClean="0"/>
              <a:t>Bengio</a:t>
            </a:r>
            <a:r>
              <a:rPr lang="en-US" sz="1600" dirty="0" smtClean="0"/>
              <a:t> – Montreal]</a:t>
            </a:r>
            <a:endParaRPr lang="en-US" sz="1600" dirty="0"/>
          </a:p>
        </p:txBody>
      </p:sp>
      <p:sp>
        <p:nvSpPr>
          <p:cNvPr id="110597" name="Rectangle 5"/>
          <p:cNvSpPr>
            <a:spLocks noChangeArrowheads="1"/>
          </p:cNvSpPr>
          <p:nvPr/>
        </p:nvSpPr>
        <p:spPr bwMode="auto">
          <a:xfrm>
            <a:off x="7470588" y="1943100"/>
            <a:ext cx="1426883" cy="8572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t>W</a:t>
            </a:r>
          </a:p>
        </p:txBody>
      </p:sp>
      <p:sp>
        <p:nvSpPr>
          <p:cNvPr id="110598" name="Line 6"/>
          <p:cNvSpPr>
            <a:spLocks noChangeShapeType="1"/>
          </p:cNvSpPr>
          <p:nvPr/>
        </p:nvSpPr>
        <p:spPr bwMode="auto">
          <a:xfrm flipV="1">
            <a:off x="8153400" y="2800350"/>
            <a:ext cx="0" cy="514350"/>
          </a:xfrm>
          <a:prstGeom prst="line">
            <a:avLst/>
          </a:prstGeom>
          <a:noFill/>
          <a:ln w="38100">
            <a:solidFill>
              <a:schemeClr val="tx1"/>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0599" name="Line 7"/>
          <p:cNvSpPr>
            <a:spLocks noChangeShapeType="1"/>
          </p:cNvSpPr>
          <p:nvPr/>
        </p:nvSpPr>
        <p:spPr bwMode="auto">
          <a:xfrm flipV="1">
            <a:off x="8153400" y="1428750"/>
            <a:ext cx="0" cy="514350"/>
          </a:xfrm>
          <a:prstGeom prst="line">
            <a:avLst/>
          </a:prstGeom>
          <a:noFill/>
          <a:ln w="38100">
            <a:solidFill>
              <a:schemeClr val="tx1"/>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0600" name="Text Box 8"/>
          <p:cNvSpPr txBox="1">
            <a:spLocks noChangeArrowheads="1"/>
          </p:cNvSpPr>
          <p:nvPr/>
        </p:nvSpPr>
        <p:spPr bwMode="auto">
          <a:xfrm>
            <a:off x="8001000" y="3371850"/>
            <a:ext cx="3000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v</a:t>
            </a:r>
          </a:p>
        </p:txBody>
      </p:sp>
      <p:sp>
        <p:nvSpPr>
          <p:cNvPr id="110601" name="Text Box 9"/>
          <p:cNvSpPr txBox="1">
            <a:spLocks noChangeArrowheads="1"/>
          </p:cNvSpPr>
          <p:nvPr/>
        </p:nvSpPr>
        <p:spPr bwMode="auto">
          <a:xfrm>
            <a:off x="7993063" y="1028700"/>
            <a:ext cx="2845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h</a:t>
            </a:r>
          </a:p>
        </p:txBody>
      </p:sp>
      <p:sp>
        <p:nvSpPr>
          <p:cNvPr id="14" name="Date Placeholder 5"/>
          <p:cNvSpPr txBox="1">
            <a:spLocks/>
          </p:cNvSpPr>
          <p:nvPr/>
        </p:nvSpPr>
        <p:spPr bwMode="black">
          <a:xfrm>
            <a:off x="5456239" y="4875610"/>
            <a:ext cx="1946275" cy="18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lstStyle>
            <a:defPPr>
              <a:defRPr lang="en-US"/>
            </a:defPPr>
            <a:lvl1pPr algn="l" rtl="0" fontAlgn="base">
              <a:spcBef>
                <a:spcPct val="50000"/>
              </a:spcBef>
              <a:spcAft>
                <a:spcPct val="0"/>
              </a:spcAft>
              <a:defRPr sz="1000" b="1" kern="1200">
                <a:solidFill>
                  <a:srgbClr val="FFFFFF"/>
                </a:solidFill>
                <a:latin typeface="Arial" charset="0"/>
                <a:ea typeface="ＭＳ Ｐゴシック" charset="0"/>
                <a:cs typeface="Arial" charset="0"/>
              </a:defRPr>
            </a:lvl1pPr>
            <a:lvl2pPr marL="4572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2pPr>
            <a:lvl3pPr marL="9144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3pPr>
            <a:lvl4pPr marL="13716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4pPr>
            <a:lvl5pPr marL="18288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defRPr/>
            </a:pPr>
            <a:fld id="{2152CDB4-A202-9C49-B4ED-1EECF0469100}" type="datetime1">
              <a:rPr lang="en-US" smtClean="0"/>
              <a:pPr>
                <a:defRPr/>
              </a:pPr>
              <a:t>6/14/15</a:t>
            </a:fld>
            <a:endParaRPr lang="en-US"/>
          </a:p>
        </p:txBody>
      </p:sp>
    </p:spTree>
    <p:extLst>
      <p:ext uri="{BB962C8B-B14F-4D97-AF65-F5344CB8AC3E}">
        <p14:creationId xmlns:p14="http://schemas.microsoft.com/office/powerpoint/2010/main" val="407757731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58588" y="448234"/>
            <a:ext cx="8328212" cy="414969"/>
          </a:xfrm>
        </p:spPr>
        <p:txBody>
          <a:bodyPr/>
          <a:lstStyle/>
          <a:p>
            <a:pPr eaLnBrk="1" hangingPunct="1">
              <a:defRPr/>
            </a:pPr>
            <a:r>
              <a:rPr lang="en-US" dirty="0">
                <a:latin typeface="Arial" charset="0"/>
              </a:rPr>
              <a:t>Restricted Boltzmann </a:t>
            </a:r>
            <a:r>
              <a:rPr lang="en-US" dirty="0" smtClean="0">
                <a:latin typeface="Arial" charset="0"/>
              </a:rPr>
              <a:t>Machines</a:t>
            </a:r>
            <a:endParaRPr lang="en-US" sz="3200" dirty="0">
              <a:latin typeface="Arial" charset="0"/>
            </a:endParaRPr>
          </a:p>
        </p:txBody>
      </p:sp>
      <p:sp>
        <p:nvSpPr>
          <p:cNvPr id="41987" name="Rectangle 3"/>
          <p:cNvSpPr>
            <a:spLocks noGrp="1" noChangeArrowheads="1"/>
          </p:cNvSpPr>
          <p:nvPr>
            <p:ph type="body" sz="half" idx="1"/>
          </p:nvPr>
        </p:nvSpPr>
        <p:spPr>
          <a:xfrm>
            <a:off x="179389" y="844154"/>
            <a:ext cx="6156325" cy="4245769"/>
          </a:xfrm>
        </p:spPr>
        <p:txBody>
          <a:bodyPr/>
          <a:lstStyle/>
          <a:p>
            <a:pPr eaLnBrk="1" hangingPunct="1">
              <a:defRPr/>
            </a:pPr>
            <a:r>
              <a:rPr lang="en-US" dirty="0" smtClean="0">
                <a:latin typeface="Arial" charset="0"/>
              </a:rPr>
              <a:t>Consider a one layer RBM</a:t>
            </a:r>
          </a:p>
          <a:p>
            <a:pPr lvl="1" eaLnBrk="1" hangingPunct="1">
              <a:defRPr/>
            </a:pPr>
            <a:r>
              <a:rPr lang="en-US" dirty="0">
                <a:latin typeface="Arial" charset="0"/>
              </a:rPr>
              <a:t> </a:t>
            </a:r>
            <a:r>
              <a:rPr lang="en-US" dirty="0" smtClean="0">
                <a:latin typeface="Arial" charset="0"/>
              </a:rPr>
              <a:t>Weights are fully connected between hidden and visible units</a:t>
            </a:r>
            <a:endParaRPr lang="en-US" dirty="0">
              <a:latin typeface="Arial" charset="0"/>
            </a:endParaRPr>
          </a:p>
          <a:p>
            <a:pPr lvl="1" eaLnBrk="1" hangingPunct="1">
              <a:defRPr/>
            </a:pPr>
            <a:r>
              <a:rPr lang="en-US" sz="2400" dirty="0" smtClean="0">
                <a:latin typeface="Arial" charset="0"/>
              </a:rPr>
              <a:t> No </a:t>
            </a:r>
            <a:r>
              <a:rPr lang="en-US" sz="2400" dirty="0">
                <a:latin typeface="Arial" charset="0"/>
              </a:rPr>
              <a:t>connections between hidden </a:t>
            </a:r>
            <a:r>
              <a:rPr lang="en-US" sz="2400" dirty="0" smtClean="0">
                <a:latin typeface="Arial" charset="0"/>
              </a:rPr>
              <a:t>units</a:t>
            </a:r>
            <a:endParaRPr lang="en-US" sz="2400" dirty="0">
              <a:latin typeface="Arial" charset="0"/>
            </a:endParaRPr>
          </a:p>
          <a:p>
            <a:pPr eaLnBrk="1" hangingPunct="1">
              <a:defRPr/>
            </a:pPr>
            <a:r>
              <a:rPr lang="en-US" dirty="0" smtClean="0">
                <a:latin typeface="Arial" charset="0"/>
              </a:rPr>
              <a:t>Hidden units </a:t>
            </a:r>
            <a:r>
              <a:rPr lang="en-US" dirty="0">
                <a:latin typeface="Arial" charset="0"/>
              </a:rPr>
              <a:t>are conditionally independent given the visible states.  </a:t>
            </a:r>
            <a:endParaRPr lang="en-US" dirty="0" smtClean="0">
              <a:latin typeface="Arial" charset="0"/>
            </a:endParaRPr>
          </a:p>
          <a:p>
            <a:pPr eaLnBrk="1" hangingPunct="1">
              <a:defRPr/>
            </a:pPr>
            <a:r>
              <a:rPr lang="en-US" dirty="0" smtClean="0">
                <a:latin typeface="Arial" charset="0"/>
              </a:rPr>
              <a:t>Relationship between </a:t>
            </a:r>
            <a:r>
              <a:rPr lang="en-US" i="1" dirty="0" smtClean="0">
                <a:latin typeface="Arial" charset="0"/>
              </a:rPr>
              <a:t>v </a:t>
            </a:r>
            <a:r>
              <a:rPr lang="en-US" dirty="0" smtClean="0">
                <a:latin typeface="Arial" charset="0"/>
              </a:rPr>
              <a:t>and </a:t>
            </a:r>
            <a:r>
              <a:rPr lang="en-US" i="1" dirty="0" smtClean="0">
                <a:latin typeface="Arial" charset="0"/>
              </a:rPr>
              <a:t>h</a:t>
            </a:r>
            <a:r>
              <a:rPr lang="en-US" dirty="0" smtClean="0">
                <a:latin typeface="Arial" charset="0"/>
              </a:rPr>
              <a:t> for Bernoulli-Bernoulli RBMs given as:</a:t>
            </a:r>
            <a:endParaRPr lang="en-US" dirty="0">
              <a:latin typeface="Arial" charset="0"/>
            </a:endParaRPr>
          </a:p>
        </p:txBody>
      </p:sp>
      <p:sp>
        <p:nvSpPr>
          <p:cNvPr id="89091" name="Oval 4"/>
          <p:cNvSpPr>
            <a:spLocks noChangeArrowheads="1"/>
          </p:cNvSpPr>
          <p:nvPr/>
        </p:nvSpPr>
        <p:spPr bwMode="auto">
          <a:xfrm>
            <a:off x="6911976" y="2570560"/>
            <a:ext cx="468313" cy="351234"/>
          </a:xfrm>
          <a:prstGeom prst="ellipse">
            <a:avLst/>
          </a:prstGeom>
          <a:solidFill>
            <a:schemeClr val="accent1"/>
          </a:solidFill>
          <a:ln w="28575">
            <a:solidFill>
              <a:schemeClr val="tx1"/>
            </a:solidFill>
            <a:round/>
            <a:headEnd/>
            <a:tailEnd/>
          </a:ln>
        </p:spPr>
        <p:txBody>
          <a:bodyPr wrap="none" anchor="ctr"/>
          <a:lstStyle/>
          <a:p>
            <a:endParaRPr lang="en-CA"/>
          </a:p>
        </p:txBody>
      </p:sp>
      <p:sp>
        <p:nvSpPr>
          <p:cNvPr id="89092" name="Oval 5"/>
          <p:cNvSpPr>
            <a:spLocks noChangeArrowheads="1"/>
          </p:cNvSpPr>
          <p:nvPr/>
        </p:nvSpPr>
        <p:spPr bwMode="auto">
          <a:xfrm>
            <a:off x="7775576" y="2570560"/>
            <a:ext cx="468313" cy="351234"/>
          </a:xfrm>
          <a:prstGeom prst="ellipse">
            <a:avLst/>
          </a:prstGeom>
          <a:solidFill>
            <a:schemeClr val="accent1"/>
          </a:solidFill>
          <a:ln w="28575">
            <a:solidFill>
              <a:schemeClr val="tx1"/>
            </a:solidFill>
            <a:round/>
            <a:headEnd/>
            <a:tailEnd/>
          </a:ln>
        </p:spPr>
        <p:txBody>
          <a:bodyPr wrap="none" anchor="ctr"/>
          <a:lstStyle/>
          <a:p>
            <a:endParaRPr lang="en-CA"/>
          </a:p>
        </p:txBody>
      </p:sp>
      <p:sp>
        <p:nvSpPr>
          <p:cNvPr id="89093" name="Oval 6"/>
          <p:cNvSpPr>
            <a:spLocks noChangeArrowheads="1"/>
          </p:cNvSpPr>
          <p:nvPr/>
        </p:nvSpPr>
        <p:spPr bwMode="auto">
          <a:xfrm>
            <a:off x="6370638" y="1625204"/>
            <a:ext cx="468312" cy="351234"/>
          </a:xfrm>
          <a:prstGeom prst="ellipse">
            <a:avLst/>
          </a:prstGeom>
          <a:solidFill>
            <a:schemeClr val="accent1"/>
          </a:solidFill>
          <a:ln w="28575">
            <a:solidFill>
              <a:schemeClr val="tx1"/>
            </a:solidFill>
            <a:round/>
            <a:headEnd/>
            <a:tailEnd/>
          </a:ln>
        </p:spPr>
        <p:txBody>
          <a:bodyPr wrap="none" anchor="ctr"/>
          <a:lstStyle/>
          <a:p>
            <a:endParaRPr lang="en-CA"/>
          </a:p>
        </p:txBody>
      </p:sp>
      <p:cxnSp>
        <p:nvCxnSpPr>
          <p:cNvPr id="89094" name="AutoShape 7"/>
          <p:cNvCxnSpPr>
            <a:cxnSpLocks noChangeShapeType="1"/>
            <a:stCxn id="89093" idx="4"/>
            <a:endCxn id="89091" idx="1"/>
          </p:cNvCxnSpPr>
          <p:nvPr/>
        </p:nvCxnSpPr>
        <p:spPr bwMode="auto">
          <a:xfrm>
            <a:off x="6605588" y="1987153"/>
            <a:ext cx="374650"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89095" name="AutoShape 8"/>
          <p:cNvCxnSpPr>
            <a:cxnSpLocks noChangeShapeType="1"/>
            <a:stCxn id="89093" idx="5"/>
            <a:endCxn id="89092" idx="1"/>
          </p:cNvCxnSpPr>
          <p:nvPr/>
        </p:nvCxnSpPr>
        <p:spPr bwMode="auto">
          <a:xfrm>
            <a:off x="6770688" y="1935957"/>
            <a:ext cx="1073150" cy="675085"/>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89096" name="Oval 9"/>
          <p:cNvSpPr>
            <a:spLocks noChangeArrowheads="1"/>
          </p:cNvSpPr>
          <p:nvPr/>
        </p:nvSpPr>
        <p:spPr bwMode="auto">
          <a:xfrm>
            <a:off x="7307263" y="1625204"/>
            <a:ext cx="468312" cy="351234"/>
          </a:xfrm>
          <a:prstGeom prst="ellipse">
            <a:avLst/>
          </a:prstGeom>
          <a:solidFill>
            <a:schemeClr val="accent1"/>
          </a:solidFill>
          <a:ln w="28575">
            <a:solidFill>
              <a:schemeClr val="tx1"/>
            </a:solidFill>
            <a:round/>
            <a:headEnd/>
            <a:tailEnd/>
          </a:ln>
        </p:spPr>
        <p:txBody>
          <a:bodyPr wrap="none" anchor="ctr"/>
          <a:lstStyle/>
          <a:p>
            <a:endParaRPr lang="en-CA"/>
          </a:p>
        </p:txBody>
      </p:sp>
      <p:cxnSp>
        <p:nvCxnSpPr>
          <p:cNvPr id="89097" name="AutoShape 10"/>
          <p:cNvCxnSpPr>
            <a:cxnSpLocks noChangeShapeType="1"/>
            <a:stCxn id="89096" idx="3"/>
            <a:endCxn id="89091" idx="0"/>
          </p:cNvCxnSpPr>
          <p:nvPr/>
        </p:nvCxnSpPr>
        <p:spPr bwMode="auto">
          <a:xfrm flipH="1">
            <a:off x="7146925" y="1935956"/>
            <a:ext cx="228600"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89098" name="AutoShape 11"/>
          <p:cNvCxnSpPr>
            <a:cxnSpLocks noChangeShapeType="1"/>
            <a:stCxn id="89096" idx="5"/>
            <a:endCxn id="89092" idx="0"/>
          </p:cNvCxnSpPr>
          <p:nvPr/>
        </p:nvCxnSpPr>
        <p:spPr bwMode="auto">
          <a:xfrm>
            <a:off x="7707313" y="1935956"/>
            <a:ext cx="303212"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89099" name="Oval 12"/>
          <p:cNvSpPr>
            <a:spLocks noChangeArrowheads="1"/>
          </p:cNvSpPr>
          <p:nvPr/>
        </p:nvSpPr>
        <p:spPr bwMode="auto">
          <a:xfrm>
            <a:off x="8243888" y="1625204"/>
            <a:ext cx="468312" cy="351234"/>
          </a:xfrm>
          <a:prstGeom prst="ellipse">
            <a:avLst/>
          </a:prstGeom>
          <a:solidFill>
            <a:schemeClr val="accent1"/>
          </a:solidFill>
          <a:ln w="28575">
            <a:solidFill>
              <a:schemeClr val="tx1"/>
            </a:solidFill>
            <a:round/>
            <a:headEnd/>
            <a:tailEnd/>
          </a:ln>
        </p:spPr>
        <p:txBody>
          <a:bodyPr wrap="none" anchor="ctr"/>
          <a:lstStyle/>
          <a:p>
            <a:endParaRPr lang="en-CA"/>
          </a:p>
        </p:txBody>
      </p:sp>
      <p:cxnSp>
        <p:nvCxnSpPr>
          <p:cNvPr id="89100" name="AutoShape 13"/>
          <p:cNvCxnSpPr>
            <a:cxnSpLocks noChangeShapeType="1"/>
            <a:stCxn id="89099" idx="3"/>
            <a:endCxn id="89091" idx="7"/>
          </p:cNvCxnSpPr>
          <p:nvPr/>
        </p:nvCxnSpPr>
        <p:spPr bwMode="auto">
          <a:xfrm flipH="1">
            <a:off x="7312026" y="1935957"/>
            <a:ext cx="1000125" cy="675085"/>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89101" name="AutoShape 14"/>
          <p:cNvCxnSpPr>
            <a:cxnSpLocks noChangeShapeType="1"/>
            <a:stCxn id="89099" idx="4"/>
            <a:endCxn id="89092" idx="7"/>
          </p:cNvCxnSpPr>
          <p:nvPr/>
        </p:nvCxnSpPr>
        <p:spPr bwMode="auto">
          <a:xfrm flipH="1">
            <a:off x="8175626" y="1987153"/>
            <a:ext cx="303213"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89102" name="Text Box 15"/>
          <p:cNvSpPr txBox="1">
            <a:spLocks noChangeArrowheads="1"/>
          </p:cNvSpPr>
          <p:nvPr/>
        </p:nvSpPr>
        <p:spPr bwMode="auto">
          <a:xfrm>
            <a:off x="7019926" y="1194197"/>
            <a:ext cx="1285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hidden</a:t>
            </a:r>
          </a:p>
        </p:txBody>
      </p:sp>
      <p:sp>
        <p:nvSpPr>
          <p:cNvPr id="89103" name="Text Box 16"/>
          <p:cNvSpPr txBox="1">
            <a:spLocks noChangeArrowheads="1"/>
          </p:cNvSpPr>
          <p:nvPr/>
        </p:nvSpPr>
        <p:spPr bwMode="auto">
          <a:xfrm>
            <a:off x="7021514" y="2596754"/>
            <a:ext cx="358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89104" name="Text Box 17"/>
          <p:cNvSpPr txBox="1">
            <a:spLocks noChangeArrowheads="1"/>
          </p:cNvSpPr>
          <p:nvPr/>
        </p:nvSpPr>
        <p:spPr bwMode="auto">
          <a:xfrm>
            <a:off x="7413625" y="1652588"/>
            <a:ext cx="433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sp>
        <p:nvSpPr>
          <p:cNvPr id="89105" name="Text Box 18"/>
          <p:cNvSpPr txBox="1">
            <a:spLocks noChangeArrowheads="1"/>
          </p:cNvSpPr>
          <p:nvPr/>
        </p:nvSpPr>
        <p:spPr bwMode="auto">
          <a:xfrm>
            <a:off x="7091363" y="2975373"/>
            <a:ext cx="1008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visible</a:t>
            </a:r>
          </a:p>
        </p:txBody>
      </p:sp>
      <p:pic>
        <p:nvPicPr>
          <p:cNvPr id="891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4584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ate Placeholder 5"/>
          <p:cNvSpPr txBox="1">
            <a:spLocks/>
          </p:cNvSpPr>
          <p:nvPr/>
        </p:nvSpPr>
        <p:spPr bwMode="black">
          <a:xfrm>
            <a:off x="5456239" y="4875610"/>
            <a:ext cx="1946275" cy="18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defPPr>
              <a:defRPr lang="en-US"/>
            </a:defPPr>
            <a:lvl1pPr algn="l" rtl="0" fontAlgn="base">
              <a:spcBef>
                <a:spcPct val="50000"/>
              </a:spcBef>
              <a:spcAft>
                <a:spcPct val="0"/>
              </a:spcAft>
              <a:defRPr sz="1000" b="1" kern="1200">
                <a:solidFill>
                  <a:srgbClr val="FFFFFF"/>
                </a:solidFill>
                <a:latin typeface="Arial" charset="0"/>
                <a:ea typeface="ＭＳ Ｐゴシック" charset="0"/>
                <a:cs typeface="Arial" charset="0"/>
              </a:defRPr>
            </a:lvl1pPr>
            <a:lvl2pPr marL="4572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2pPr>
            <a:lvl3pPr marL="9144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3pPr>
            <a:lvl4pPr marL="13716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4pPr>
            <a:lvl5pPr marL="18288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defRPr/>
            </a:pPr>
            <a:fld id="{447B70E3-10AD-354E-86DB-9667A3F35E64}" type="datetime1">
              <a:rPr lang="en-US" smtClean="0"/>
              <a:pPr>
                <a:defRPr/>
              </a:pPr>
              <a:t>6/14/15</a:t>
            </a:fld>
            <a:endParaRPr lang="en-US"/>
          </a:p>
        </p:txBody>
      </p:sp>
    </p:spTree>
    <p:extLst>
      <p:ext uri="{BB962C8B-B14F-4D97-AF65-F5344CB8AC3E}">
        <p14:creationId xmlns:p14="http://schemas.microsoft.com/office/powerpoint/2010/main" val="313417089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txBox="1">
            <a:spLocks noChangeArrowheads="1"/>
          </p:cNvSpPr>
          <p:nvPr/>
        </p:nvSpPr>
        <p:spPr bwMode="auto">
          <a:xfrm>
            <a:off x="381000" y="1102519"/>
            <a:ext cx="5715000" cy="405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lstStyle>
            <a:lvl1pPr marL="228600" indent="-228600" algn="l" rtl="0" eaLnBrk="0" fontAlgn="base" hangingPunct="0">
              <a:spcBef>
                <a:spcPct val="35000"/>
              </a:spcBef>
              <a:spcAft>
                <a:spcPct val="15000"/>
              </a:spcAft>
              <a:buClr>
                <a:schemeClr val="accent2"/>
              </a:buClr>
              <a:buFont typeface="Wingdings" charset="0"/>
              <a:buChar char="§"/>
              <a:defRPr sz="2400">
                <a:solidFill>
                  <a:schemeClr val="tx1"/>
                </a:solidFill>
                <a:latin typeface="+mn-lt"/>
                <a:ea typeface="+mn-ea"/>
                <a:cs typeface="+mn-cs"/>
              </a:defRPr>
            </a:lvl1pPr>
            <a:lvl2pPr marL="457200" indent="-114300" algn="l" rtl="0" eaLnBrk="0" fontAlgn="base" hangingPunct="0">
              <a:spcBef>
                <a:spcPct val="25000"/>
              </a:spcBef>
              <a:spcAft>
                <a:spcPct val="15000"/>
              </a:spcAft>
              <a:buClr>
                <a:schemeClr val="accent2"/>
              </a:buClr>
              <a:buFont typeface="Arial" charset="0"/>
              <a:buChar char="–"/>
              <a:defRPr sz="2200">
                <a:solidFill>
                  <a:schemeClr val="tx1"/>
                </a:solidFill>
                <a:latin typeface="+mn-lt"/>
                <a:ea typeface="Arial" charset="0"/>
                <a:cs typeface="+mn-cs"/>
              </a:defRPr>
            </a:lvl2pPr>
            <a:lvl3pPr marL="682625" indent="-111125" algn="l" rtl="0" eaLnBrk="0" fontAlgn="base" hangingPunct="0">
              <a:spcBef>
                <a:spcPct val="20000"/>
              </a:spcBef>
              <a:spcAft>
                <a:spcPct val="0"/>
              </a:spcAft>
              <a:buClr>
                <a:schemeClr val="accent2"/>
              </a:buClr>
              <a:buChar char="•"/>
              <a:defRPr sz="2000">
                <a:solidFill>
                  <a:schemeClr val="tx1"/>
                </a:solidFill>
                <a:latin typeface="+mn-lt"/>
                <a:ea typeface="Arial" charset="0"/>
                <a:cs typeface="+mn-cs"/>
              </a:defRPr>
            </a:lvl3pPr>
            <a:lvl4pPr marL="912813" indent="-115888" algn="l" rtl="0" eaLnBrk="0" fontAlgn="base" hangingPunct="0">
              <a:spcBef>
                <a:spcPct val="20000"/>
              </a:spcBef>
              <a:spcAft>
                <a:spcPct val="0"/>
              </a:spcAft>
              <a:buClr>
                <a:schemeClr val="accent2"/>
              </a:buClr>
              <a:buFont typeface="Arial" charset="0"/>
              <a:buChar char="–"/>
              <a:defRPr>
                <a:solidFill>
                  <a:schemeClr val="tx1"/>
                </a:solidFill>
                <a:latin typeface="+mn-lt"/>
                <a:ea typeface="Arial" charset="0"/>
                <a:cs typeface="+mn-cs"/>
              </a:defRPr>
            </a:lvl4pPr>
            <a:lvl5pPr marL="1143000" indent="-115888" algn="l" rtl="0" eaLnBrk="0" fontAlgn="base" hangingPunct="0">
              <a:spcBef>
                <a:spcPct val="20000"/>
              </a:spcBef>
              <a:spcAft>
                <a:spcPct val="0"/>
              </a:spcAft>
              <a:buClr>
                <a:schemeClr val="accent2"/>
              </a:buClr>
              <a:buFont typeface="Arial" charset="0"/>
              <a:buChar char="&gt;"/>
              <a:defRPr>
                <a:solidFill>
                  <a:schemeClr val="tx1"/>
                </a:solidFill>
                <a:latin typeface="+mn-lt"/>
                <a:ea typeface="Arial" charset="0"/>
                <a:cs typeface="+mn-cs"/>
              </a:defRPr>
            </a:lvl5pPr>
            <a:lvl6pPr marL="1600200" indent="-115888" algn="l" rtl="0" fontAlgn="base">
              <a:spcBef>
                <a:spcPct val="20000"/>
              </a:spcBef>
              <a:spcAft>
                <a:spcPct val="0"/>
              </a:spcAft>
              <a:buClr>
                <a:schemeClr val="accent2"/>
              </a:buClr>
              <a:buFont typeface="Arial" charset="0"/>
              <a:buChar char="&gt;"/>
              <a:defRPr>
                <a:solidFill>
                  <a:schemeClr val="tx1"/>
                </a:solidFill>
                <a:latin typeface="+mn-lt"/>
                <a:ea typeface="Arial" charset="0"/>
                <a:cs typeface="+mn-cs"/>
              </a:defRPr>
            </a:lvl6pPr>
            <a:lvl7pPr marL="2057400" indent="-115888" algn="l" rtl="0" fontAlgn="base">
              <a:spcBef>
                <a:spcPct val="20000"/>
              </a:spcBef>
              <a:spcAft>
                <a:spcPct val="0"/>
              </a:spcAft>
              <a:buClr>
                <a:schemeClr val="accent2"/>
              </a:buClr>
              <a:buFont typeface="Arial" charset="0"/>
              <a:buChar char="&gt;"/>
              <a:defRPr>
                <a:solidFill>
                  <a:schemeClr val="tx1"/>
                </a:solidFill>
                <a:latin typeface="+mn-lt"/>
                <a:ea typeface="Arial" charset="0"/>
                <a:cs typeface="+mn-cs"/>
              </a:defRPr>
            </a:lvl7pPr>
            <a:lvl8pPr marL="2514600" indent="-115888" algn="l" rtl="0" fontAlgn="base">
              <a:spcBef>
                <a:spcPct val="20000"/>
              </a:spcBef>
              <a:spcAft>
                <a:spcPct val="0"/>
              </a:spcAft>
              <a:buClr>
                <a:schemeClr val="accent2"/>
              </a:buClr>
              <a:buFont typeface="Arial" charset="0"/>
              <a:buChar char="&gt;"/>
              <a:defRPr>
                <a:solidFill>
                  <a:schemeClr val="tx1"/>
                </a:solidFill>
                <a:latin typeface="+mn-lt"/>
                <a:ea typeface="Arial" charset="0"/>
                <a:cs typeface="+mn-cs"/>
              </a:defRPr>
            </a:lvl8pPr>
            <a:lvl9pPr marL="2971800" indent="-115888" algn="l" rtl="0" fontAlgn="base">
              <a:spcBef>
                <a:spcPct val="20000"/>
              </a:spcBef>
              <a:spcAft>
                <a:spcPct val="0"/>
              </a:spcAft>
              <a:buClr>
                <a:schemeClr val="accent2"/>
              </a:buClr>
              <a:buFont typeface="Arial" charset="0"/>
              <a:buChar char="&gt;"/>
              <a:defRPr>
                <a:solidFill>
                  <a:schemeClr val="tx1"/>
                </a:solidFill>
                <a:latin typeface="+mn-lt"/>
                <a:ea typeface="Arial" charset="0"/>
                <a:cs typeface="+mn-cs"/>
              </a:defRPr>
            </a:lvl9pPr>
          </a:lstStyle>
          <a:p>
            <a:pPr eaLnBrk="1" hangingPunct="1">
              <a:defRPr/>
            </a:pPr>
            <a:r>
              <a:rPr lang="en-US" b="0" dirty="0" smtClean="0">
                <a:latin typeface="Arial" charset="0"/>
              </a:rPr>
              <a:t>Each possible joint configuration of the visible and hidden units (ignoring biases) has an energy</a:t>
            </a:r>
          </a:p>
          <a:p>
            <a:pPr marL="0" indent="0" eaLnBrk="1" hangingPunct="1">
              <a:buNone/>
              <a:defRPr/>
            </a:pPr>
            <a:endParaRPr lang="en-US" b="0" dirty="0" smtClean="0">
              <a:latin typeface="Arial" charset="0"/>
            </a:endParaRPr>
          </a:p>
          <a:p>
            <a:pPr eaLnBrk="1" hangingPunct="1">
              <a:defRPr/>
            </a:pPr>
            <a:r>
              <a:rPr lang="en-US" b="0" dirty="0" smtClean="0">
                <a:latin typeface="Arial" charset="0"/>
              </a:rPr>
              <a:t>The energy of a joint configuration of the visible and hidden units determines its probability:</a:t>
            </a:r>
          </a:p>
          <a:p>
            <a:pPr eaLnBrk="1" hangingPunct="1">
              <a:defRPr/>
            </a:pPr>
            <a:endParaRPr lang="en-US" b="0" dirty="0" smtClean="0">
              <a:latin typeface="Arial" charset="0"/>
            </a:endParaRPr>
          </a:p>
          <a:p>
            <a:pPr marL="0" indent="0" eaLnBrk="1" hangingPunct="1">
              <a:buFont typeface="Wingdings" charset="0"/>
              <a:buNone/>
              <a:defRPr/>
            </a:pPr>
            <a:endParaRPr lang="en-US" b="0" dirty="0" smtClean="0">
              <a:latin typeface="Arial" charset="0"/>
            </a:endParaRPr>
          </a:p>
        </p:txBody>
      </p:sp>
      <p:sp>
        <p:nvSpPr>
          <p:cNvPr id="3076" name="Rectangle 2"/>
          <p:cNvSpPr>
            <a:spLocks noGrp="1" noChangeArrowheads="1"/>
          </p:cNvSpPr>
          <p:nvPr>
            <p:ph type="title"/>
          </p:nvPr>
        </p:nvSpPr>
        <p:spPr>
          <a:xfrm>
            <a:off x="436564" y="472888"/>
            <a:ext cx="8229600" cy="857250"/>
          </a:xfrm>
        </p:spPr>
        <p:txBody>
          <a:bodyPr/>
          <a:lstStyle/>
          <a:p>
            <a:pPr eaLnBrk="1" hangingPunct="1">
              <a:defRPr/>
            </a:pPr>
            <a:r>
              <a:rPr lang="en-US" dirty="0">
                <a:latin typeface="Arial" charset="0"/>
              </a:rPr>
              <a:t>The Energy of </a:t>
            </a:r>
            <a:r>
              <a:rPr lang="en-US" dirty="0" smtClean="0">
                <a:latin typeface="Arial" charset="0"/>
              </a:rPr>
              <a:t>Joint Configuration</a:t>
            </a:r>
            <a:endParaRPr lang="en-US" sz="2400" dirty="0">
              <a:latin typeface="Arial" charset="0"/>
            </a:endParaRPr>
          </a:p>
        </p:txBody>
      </p:sp>
      <p:graphicFrame>
        <p:nvGraphicFramePr>
          <p:cNvPr id="91139" name="Object 3"/>
          <p:cNvGraphicFramePr>
            <a:graphicFrameLocks noGrp="1" noChangeAspect="1"/>
          </p:cNvGraphicFramePr>
          <p:nvPr>
            <p:ph idx="1"/>
            <p:extLst>
              <p:ext uri="{D42A27DB-BD31-4B8C-83A1-F6EECF244321}">
                <p14:modId xmlns:p14="http://schemas.microsoft.com/office/powerpoint/2010/main" val="2403788614"/>
              </p:ext>
            </p:extLst>
          </p:nvPr>
        </p:nvGraphicFramePr>
        <p:xfrm>
          <a:off x="1371601" y="2403652"/>
          <a:ext cx="3179763" cy="642938"/>
        </p:xfrm>
        <a:graphic>
          <a:graphicData uri="http://schemas.openxmlformats.org/presentationml/2006/ole">
            <mc:AlternateContent xmlns:mc="http://schemas.openxmlformats.org/markup-compatibility/2006">
              <mc:Choice xmlns:v="urn:schemas-microsoft-com:vml" Requires="v">
                <p:oleObj spid="_x0000_s190491" name="Equation" r:id="rId4" imgW="1460500" imgH="393700" progId="Equation.3">
                  <p:embed/>
                </p:oleObj>
              </mc:Choice>
              <mc:Fallback>
                <p:oleObj name="Equation" r:id="rId4" imgW="14605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1" y="2403652"/>
                        <a:ext cx="31797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0" name="Oval 4"/>
          <p:cNvSpPr>
            <a:spLocks noChangeArrowheads="1"/>
          </p:cNvSpPr>
          <p:nvPr/>
        </p:nvSpPr>
        <p:spPr bwMode="auto">
          <a:xfrm>
            <a:off x="6911976" y="2570560"/>
            <a:ext cx="468313" cy="351234"/>
          </a:xfrm>
          <a:prstGeom prst="ellipse">
            <a:avLst/>
          </a:prstGeom>
          <a:solidFill>
            <a:schemeClr val="accent1"/>
          </a:solidFill>
          <a:ln w="28575">
            <a:solidFill>
              <a:schemeClr val="tx1"/>
            </a:solidFill>
            <a:round/>
            <a:headEnd/>
            <a:tailEnd/>
          </a:ln>
        </p:spPr>
        <p:txBody>
          <a:bodyPr wrap="none" anchor="ctr"/>
          <a:lstStyle/>
          <a:p>
            <a:endParaRPr lang="en-CA"/>
          </a:p>
        </p:txBody>
      </p:sp>
      <p:sp>
        <p:nvSpPr>
          <p:cNvPr id="91141" name="Oval 5"/>
          <p:cNvSpPr>
            <a:spLocks noChangeArrowheads="1"/>
          </p:cNvSpPr>
          <p:nvPr/>
        </p:nvSpPr>
        <p:spPr bwMode="auto">
          <a:xfrm>
            <a:off x="7775576" y="2570560"/>
            <a:ext cx="468313" cy="351234"/>
          </a:xfrm>
          <a:prstGeom prst="ellipse">
            <a:avLst/>
          </a:prstGeom>
          <a:solidFill>
            <a:schemeClr val="accent1"/>
          </a:solidFill>
          <a:ln w="28575">
            <a:solidFill>
              <a:schemeClr val="tx1"/>
            </a:solidFill>
            <a:round/>
            <a:headEnd/>
            <a:tailEnd/>
          </a:ln>
        </p:spPr>
        <p:txBody>
          <a:bodyPr wrap="none" anchor="ctr"/>
          <a:lstStyle/>
          <a:p>
            <a:endParaRPr lang="en-CA"/>
          </a:p>
        </p:txBody>
      </p:sp>
      <p:sp>
        <p:nvSpPr>
          <p:cNvPr id="91142" name="Oval 6"/>
          <p:cNvSpPr>
            <a:spLocks noChangeArrowheads="1"/>
          </p:cNvSpPr>
          <p:nvPr/>
        </p:nvSpPr>
        <p:spPr bwMode="auto">
          <a:xfrm>
            <a:off x="6370638" y="1625204"/>
            <a:ext cx="468312" cy="351234"/>
          </a:xfrm>
          <a:prstGeom prst="ellipse">
            <a:avLst/>
          </a:prstGeom>
          <a:solidFill>
            <a:schemeClr val="accent1"/>
          </a:solidFill>
          <a:ln w="28575">
            <a:solidFill>
              <a:schemeClr val="tx1"/>
            </a:solidFill>
            <a:round/>
            <a:headEnd/>
            <a:tailEnd/>
          </a:ln>
        </p:spPr>
        <p:txBody>
          <a:bodyPr wrap="none" anchor="ctr"/>
          <a:lstStyle/>
          <a:p>
            <a:endParaRPr lang="en-CA"/>
          </a:p>
        </p:txBody>
      </p:sp>
      <p:cxnSp>
        <p:nvCxnSpPr>
          <p:cNvPr id="91143" name="AutoShape 7"/>
          <p:cNvCxnSpPr>
            <a:cxnSpLocks noChangeShapeType="1"/>
            <a:stCxn id="91142" idx="4"/>
            <a:endCxn id="91140" idx="1"/>
          </p:cNvCxnSpPr>
          <p:nvPr/>
        </p:nvCxnSpPr>
        <p:spPr bwMode="auto">
          <a:xfrm>
            <a:off x="6605588" y="1987153"/>
            <a:ext cx="374650"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91144" name="AutoShape 8"/>
          <p:cNvCxnSpPr>
            <a:cxnSpLocks noChangeShapeType="1"/>
            <a:stCxn id="91142" idx="5"/>
            <a:endCxn id="91141" idx="1"/>
          </p:cNvCxnSpPr>
          <p:nvPr/>
        </p:nvCxnSpPr>
        <p:spPr bwMode="auto">
          <a:xfrm>
            <a:off x="6770688" y="1935957"/>
            <a:ext cx="1073150" cy="675085"/>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91145" name="Oval 9"/>
          <p:cNvSpPr>
            <a:spLocks noChangeArrowheads="1"/>
          </p:cNvSpPr>
          <p:nvPr/>
        </p:nvSpPr>
        <p:spPr bwMode="auto">
          <a:xfrm>
            <a:off x="7307263" y="1625204"/>
            <a:ext cx="468312" cy="351234"/>
          </a:xfrm>
          <a:prstGeom prst="ellipse">
            <a:avLst/>
          </a:prstGeom>
          <a:solidFill>
            <a:schemeClr val="accent1"/>
          </a:solidFill>
          <a:ln w="28575">
            <a:solidFill>
              <a:schemeClr val="tx1"/>
            </a:solidFill>
            <a:round/>
            <a:headEnd/>
            <a:tailEnd/>
          </a:ln>
        </p:spPr>
        <p:txBody>
          <a:bodyPr wrap="none" anchor="ctr"/>
          <a:lstStyle/>
          <a:p>
            <a:endParaRPr lang="en-CA"/>
          </a:p>
        </p:txBody>
      </p:sp>
      <p:cxnSp>
        <p:nvCxnSpPr>
          <p:cNvPr id="91146" name="AutoShape 10"/>
          <p:cNvCxnSpPr>
            <a:cxnSpLocks noChangeShapeType="1"/>
            <a:stCxn id="91145" idx="3"/>
            <a:endCxn id="91140" idx="0"/>
          </p:cNvCxnSpPr>
          <p:nvPr/>
        </p:nvCxnSpPr>
        <p:spPr bwMode="auto">
          <a:xfrm flipH="1">
            <a:off x="7146925" y="1935956"/>
            <a:ext cx="228600"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91147" name="AutoShape 11"/>
          <p:cNvCxnSpPr>
            <a:cxnSpLocks noChangeShapeType="1"/>
            <a:stCxn id="91145" idx="5"/>
            <a:endCxn id="91141" idx="0"/>
          </p:cNvCxnSpPr>
          <p:nvPr/>
        </p:nvCxnSpPr>
        <p:spPr bwMode="auto">
          <a:xfrm>
            <a:off x="7707313" y="1935956"/>
            <a:ext cx="303212"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91148" name="Oval 12"/>
          <p:cNvSpPr>
            <a:spLocks noChangeArrowheads="1"/>
          </p:cNvSpPr>
          <p:nvPr/>
        </p:nvSpPr>
        <p:spPr bwMode="auto">
          <a:xfrm>
            <a:off x="8243888" y="1625204"/>
            <a:ext cx="468312" cy="351234"/>
          </a:xfrm>
          <a:prstGeom prst="ellipse">
            <a:avLst/>
          </a:prstGeom>
          <a:solidFill>
            <a:schemeClr val="accent1"/>
          </a:solidFill>
          <a:ln w="28575">
            <a:solidFill>
              <a:schemeClr val="tx1"/>
            </a:solidFill>
            <a:round/>
            <a:headEnd/>
            <a:tailEnd/>
          </a:ln>
        </p:spPr>
        <p:txBody>
          <a:bodyPr wrap="none" anchor="ctr"/>
          <a:lstStyle/>
          <a:p>
            <a:endParaRPr lang="en-CA"/>
          </a:p>
        </p:txBody>
      </p:sp>
      <p:cxnSp>
        <p:nvCxnSpPr>
          <p:cNvPr id="91149" name="AutoShape 13"/>
          <p:cNvCxnSpPr>
            <a:cxnSpLocks noChangeShapeType="1"/>
            <a:stCxn id="91148" idx="3"/>
            <a:endCxn id="91140" idx="7"/>
          </p:cNvCxnSpPr>
          <p:nvPr/>
        </p:nvCxnSpPr>
        <p:spPr bwMode="auto">
          <a:xfrm flipH="1">
            <a:off x="7312026" y="1935957"/>
            <a:ext cx="1000125" cy="675085"/>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91150" name="AutoShape 14"/>
          <p:cNvCxnSpPr>
            <a:cxnSpLocks noChangeShapeType="1"/>
            <a:stCxn id="91148" idx="4"/>
            <a:endCxn id="91141" idx="7"/>
          </p:cNvCxnSpPr>
          <p:nvPr/>
        </p:nvCxnSpPr>
        <p:spPr bwMode="auto">
          <a:xfrm flipH="1">
            <a:off x="8175626" y="1987153"/>
            <a:ext cx="303213" cy="623888"/>
          </a:xfrm>
          <a:prstGeom prst="straightConnector1">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91151" name="Text Box 15"/>
          <p:cNvSpPr txBox="1">
            <a:spLocks noChangeArrowheads="1"/>
          </p:cNvSpPr>
          <p:nvPr/>
        </p:nvSpPr>
        <p:spPr bwMode="auto">
          <a:xfrm>
            <a:off x="7019926" y="1194197"/>
            <a:ext cx="1285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hidden</a:t>
            </a:r>
          </a:p>
        </p:txBody>
      </p:sp>
      <p:sp>
        <p:nvSpPr>
          <p:cNvPr id="91152" name="Text Box 16"/>
          <p:cNvSpPr txBox="1">
            <a:spLocks noChangeArrowheads="1"/>
          </p:cNvSpPr>
          <p:nvPr/>
        </p:nvSpPr>
        <p:spPr bwMode="auto">
          <a:xfrm>
            <a:off x="7021514" y="2596754"/>
            <a:ext cx="358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1153" name="Text Box 17"/>
          <p:cNvSpPr txBox="1">
            <a:spLocks noChangeArrowheads="1"/>
          </p:cNvSpPr>
          <p:nvPr/>
        </p:nvSpPr>
        <p:spPr bwMode="auto">
          <a:xfrm>
            <a:off x="7413625" y="1652588"/>
            <a:ext cx="433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sp>
        <p:nvSpPr>
          <p:cNvPr id="91154" name="Text Box 18"/>
          <p:cNvSpPr txBox="1">
            <a:spLocks noChangeArrowheads="1"/>
          </p:cNvSpPr>
          <p:nvPr/>
        </p:nvSpPr>
        <p:spPr bwMode="auto">
          <a:xfrm>
            <a:off x="7091363" y="2975373"/>
            <a:ext cx="1008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Visible </a:t>
            </a:r>
          </a:p>
        </p:txBody>
      </p:sp>
      <p:sp>
        <p:nvSpPr>
          <p:cNvPr id="91155" name="Text Box 18"/>
          <p:cNvSpPr txBox="1">
            <a:spLocks noChangeArrowheads="1"/>
          </p:cNvSpPr>
          <p:nvPr/>
        </p:nvSpPr>
        <p:spPr bwMode="auto">
          <a:xfrm>
            <a:off x="6553201" y="2057401"/>
            <a:ext cx="100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i="1">
                <a:solidFill>
                  <a:srgbClr val="3333CC"/>
                </a:solidFill>
              </a:rPr>
              <a:t>w</a:t>
            </a:r>
            <a:r>
              <a:rPr lang="en-US" sz="2000" i="1" baseline="-25000">
                <a:solidFill>
                  <a:srgbClr val="3333CC"/>
                </a:solidFill>
              </a:rPr>
              <a:t>ij</a:t>
            </a:r>
            <a:r>
              <a:rPr lang="en-US" sz="2000" i="1">
                <a:solidFill>
                  <a:srgbClr val="3333CC"/>
                </a:solidFill>
              </a:rPr>
              <a:t> </a:t>
            </a:r>
          </a:p>
        </p:txBody>
      </p:sp>
      <p:graphicFrame>
        <p:nvGraphicFramePr>
          <p:cNvPr id="91156" name="Object 4"/>
          <p:cNvGraphicFramePr>
            <a:graphicFrameLocks noChangeAspect="1"/>
          </p:cNvGraphicFramePr>
          <p:nvPr>
            <p:extLst>
              <p:ext uri="{D42A27DB-BD31-4B8C-83A1-F6EECF244321}">
                <p14:modId xmlns:p14="http://schemas.microsoft.com/office/powerpoint/2010/main" val="2325497175"/>
              </p:ext>
            </p:extLst>
          </p:nvPr>
        </p:nvGraphicFramePr>
        <p:xfrm>
          <a:off x="1612153" y="4087206"/>
          <a:ext cx="2543175" cy="490538"/>
        </p:xfrm>
        <a:graphic>
          <a:graphicData uri="http://schemas.openxmlformats.org/presentationml/2006/ole">
            <mc:AlternateContent xmlns:mc="http://schemas.openxmlformats.org/markup-compatibility/2006">
              <mc:Choice xmlns:v="urn:schemas-microsoft-com:vml" Requires="v">
                <p:oleObj spid="_x0000_s190492" name="Equation" r:id="rId6" imgW="838200" imgH="215900" progId="Equation.3">
                  <p:embed/>
                </p:oleObj>
              </mc:Choice>
              <mc:Fallback>
                <p:oleObj name="Equation" r:id="rId6" imgW="8382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153" y="4087206"/>
                        <a:ext cx="25431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1858704"/>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33338"/>
            <a:ext cx="8229600" cy="857250"/>
          </a:xfrm>
        </p:spPr>
        <p:txBody>
          <a:bodyPr/>
          <a:lstStyle/>
          <a:p>
            <a:pPr eaLnBrk="1" hangingPunct="1">
              <a:defRPr/>
            </a:pPr>
            <a:r>
              <a:rPr lang="en-US">
                <a:latin typeface="Arial" charset="0"/>
              </a:rPr>
              <a:t>Using energies to define probabilities</a:t>
            </a:r>
          </a:p>
        </p:txBody>
      </p:sp>
      <p:sp>
        <p:nvSpPr>
          <p:cNvPr id="5125" name="Rectangle 3"/>
          <p:cNvSpPr>
            <a:spLocks noGrp="1" noChangeArrowheads="1"/>
          </p:cNvSpPr>
          <p:nvPr>
            <p:ph type="body" sz="half" idx="1"/>
          </p:nvPr>
        </p:nvSpPr>
        <p:spPr>
          <a:xfrm>
            <a:off x="215900" y="1087041"/>
            <a:ext cx="5270500" cy="3370659"/>
          </a:xfrm>
        </p:spPr>
        <p:txBody>
          <a:bodyPr/>
          <a:lstStyle/>
          <a:p>
            <a:pPr eaLnBrk="1" hangingPunct="1">
              <a:defRPr/>
            </a:pPr>
            <a:r>
              <a:rPr lang="en-US" sz="2200" dirty="0">
                <a:latin typeface="Arial" charset="0"/>
              </a:rPr>
              <a:t>The probability of a joint configuration over both </a:t>
            </a:r>
            <a:r>
              <a:rPr lang="en-US" sz="2200" i="1" dirty="0" smtClean="0">
                <a:latin typeface="Arial" charset="0"/>
              </a:rPr>
              <a:t>v</a:t>
            </a:r>
            <a:r>
              <a:rPr lang="en-US" sz="2200" dirty="0" smtClean="0">
                <a:latin typeface="Arial" charset="0"/>
              </a:rPr>
              <a:t> </a:t>
            </a:r>
            <a:r>
              <a:rPr lang="en-US" sz="2200" dirty="0">
                <a:latin typeface="Arial" charset="0"/>
              </a:rPr>
              <a:t>and </a:t>
            </a:r>
            <a:r>
              <a:rPr lang="en-US" sz="2200" i="1" dirty="0" smtClean="0">
                <a:latin typeface="Arial" charset="0"/>
              </a:rPr>
              <a:t>h</a:t>
            </a:r>
            <a:r>
              <a:rPr lang="en-US" sz="2200" dirty="0" smtClean="0">
                <a:latin typeface="Arial" charset="0"/>
              </a:rPr>
              <a:t> </a:t>
            </a:r>
            <a:r>
              <a:rPr lang="en-US" sz="2200" dirty="0">
                <a:latin typeface="Arial" charset="0"/>
              </a:rPr>
              <a:t>depends on the </a:t>
            </a:r>
            <a:r>
              <a:rPr lang="en-US" sz="2200" dirty="0" smtClean="0">
                <a:latin typeface="Arial" charset="0"/>
              </a:rPr>
              <a:t>energy </a:t>
            </a:r>
            <a:r>
              <a:rPr lang="en-US" sz="2200" i="1" dirty="0" smtClean="0">
                <a:latin typeface="Arial" charset="0"/>
              </a:rPr>
              <a:t>E</a:t>
            </a:r>
            <a:r>
              <a:rPr lang="en-US" sz="2200" dirty="0" smtClean="0">
                <a:latin typeface="Arial" charset="0"/>
              </a:rPr>
              <a:t> </a:t>
            </a:r>
            <a:r>
              <a:rPr lang="en-US" sz="2200" dirty="0">
                <a:latin typeface="Arial" charset="0"/>
              </a:rPr>
              <a:t>of that joint configuration compared with the energy of all other joint configurations</a:t>
            </a:r>
            <a:r>
              <a:rPr lang="en-US" sz="2200" dirty="0" smtClean="0">
                <a:latin typeface="Arial" charset="0"/>
              </a:rPr>
              <a:t>.</a:t>
            </a:r>
            <a:endParaRPr lang="en-US" sz="2200" dirty="0">
              <a:latin typeface="Arial" charset="0"/>
            </a:endParaRPr>
          </a:p>
          <a:p>
            <a:pPr eaLnBrk="1" hangingPunct="1">
              <a:defRPr/>
            </a:pPr>
            <a:endParaRPr lang="en-US" sz="2200" dirty="0" smtClean="0">
              <a:latin typeface="Arial" charset="0"/>
            </a:endParaRPr>
          </a:p>
          <a:p>
            <a:pPr eaLnBrk="1" hangingPunct="1">
              <a:defRPr/>
            </a:pPr>
            <a:r>
              <a:rPr lang="en-US" sz="2200" dirty="0" smtClean="0">
                <a:latin typeface="Arial" charset="0"/>
              </a:rPr>
              <a:t>The </a:t>
            </a:r>
            <a:r>
              <a:rPr lang="en-US" sz="2200" dirty="0">
                <a:latin typeface="Arial" charset="0"/>
              </a:rPr>
              <a:t>probability of a configuration of the visible units is the sum of the probabilities of all the joint configurations that contain it</a:t>
            </a:r>
            <a:r>
              <a:rPr lang="en-US" sz="2200" dirty="0" smtClean="0">
                <a:latin typeface="Arial" charset="0"/>
              </a:rPr>
              <a:t>.</a:t>
            </a:r>
          </a:p>
          <a:p>
            <a:pPr eaLnBrk="1" hangingPunct="1">
              <a:defRPr/>
            </a:pPr>
            <a:endParaRPr lang="en-US" sz="2200" dirty="0"/>
          </a:p>
          <a:p>
            <a:pPr eaLnBrk="1" hangingPunct="1">
              <a:defRPr/>
            </a:pPr>
            <a:endParaRPr lang="en-US" sz="2400" dirty="0">
              <a:latin typeface="Arial" charset="0"/>
            </a:endParaRPr>
          </a:p>
        </p:txBody>
      </p:sp>
      <p:graphicFrame>
        <p:nvGraphicFramePr>
          <p:cNvPr id="93187" name="Object 4"/>
          <p:cNvGraphicFramePr>
            <a:graphicFrameLocks noGrp="1" noChangeAspect="1"/>
          </p:cNvGraphicFramePr>
          <p:nvPr>
            <p:ph idx="4294967295"/>
          </p:nvPr>
        </p:nvGraphicFramePr>
        <p:xfrm>
          <a:off x="5638801" y="1115616"/>
          <a:ext cx="2828925" cy="1095375"/>
        </p:xfrm>
        <a:graphic>
          <a:graphicData uri="http://schemas.openxmlformats.org/presentationml/2006/ole">
            <mc:AlternateContent xmlns:mc="http://schemas.openxmlformats.org/markup-compatibility/2006">
              <mc:Choice xmlns:v="urn:schemas-microsoft-com:vml" Requires="v">
                <p:oleObj spid="_x0000_s191515" name="Equation" r:id="rId4" imgW="1155700" imgH="596900" progId="Equation.3">
                  <p:embed/>
                </p:oleObj>
              </mc:Choice>
              <mc:Fallback>
                <p:oleObj name="Equation" r:id="rId4" imgW="1155700" imgH="596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1" y="1115616"/>
                        <a:ext cx="28289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Text Box 6"/>
          <p:cNvSpPr txBox="1">
            <a:spLocks noChangeArrowheads="1"/>
          </p:cNvSpPr>
          <p:nvPr/>
        </p:nvSpPr>
        <p:spPr bwMode="auto">
          <a:xfrm>
            <a:off x="5616576" y="1991917"/>
            <a:ext cx="1223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FF0000"/>
                </a:solidFill>
              </a:rPr>
              <a:t>partition function</a:t>
            </a:r>
          </a:p>
        </p:txBody>
      </p:sp>
      <p:sp>
        <p:nvSpPr>
          <p:cNvPr id="93189" name="AutoShape 7"/>
          <p:cNvSpPr>
            <a:spLocks noChangeArrowheads="1"/>
          </p:cNvSpPr>
          <p:nvPr/>
        </p:nvSpPr>
        <p:spPr bwMode="auto">
          <a:xfrm>
            <a:off x="6408738" y="1653779"/>
            <a:ext cx="360362" cy="37861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5117 h 21600"/>
              <a:gd name="T14" fmla="*/ 20572 w 21600"/>
              <a:gd name="T15" fmla="*/ 7041 h 21600"/>
            </a:gdLst>
            <a:ahLst/>
            <a:cxnLst>
              <a:cxn ang="T8">
                <a:pos x="T0" y="T1"/>
              </a:cxn>
              <a:cxn ang="T9">
                <a:pos x="T2" y="T3"/>
              </a:cxn>
              <a:cxn ang="T10">
                <a:pos x="T4" y="T5"/>
              </a:cxn>
              <a:cxn ang="T11">
                <a:pos x="T6" y="T7"/>
              </a:cxn>
            </a:cxnLst>
            <a:rect l="T12" t="T13" r="T14" b="T15"/>
            <a:pathLst>
              <a:path w="21600" h="21600">
                <a:moveTo>
                  <a:pt x="21600" y="6079"/>
                </a:moveTo>
                <a:lnTo>
                  <a:pt x="15105" y="0"/>
                </a:lnTo>
                <a:lnTo>
                  <a:pt x="15105" y="5117"/>
                </a:lnTo>
                <a:lnTo>
                  <a:pt x="12427" y="5117"/>
                </a:lnTo>
                <a:cubicBezTo>
                  <a:pt x="5564" y="5117"/>
                  <a:pt x="0" y="8269"/>
                  <a:pt x="0" y="12158"/>
                </a:cubicBezTo>
                <a:lnTo>
                  <a:pt x="0" y="21600"/>
                </a:lnTo>
                <a:lnTo>
                  <a:pt x="1967" y="21600"/>
                </a:lnTo>
                <a:lnTo>
                  <a:pt x="1967" y="12158"/>
                </a:lnTo>
                <a:cubicBezTo>
                  <a:pt x="1967" y="9332"/>
                  <a:pt x="6650" y="7041"/>
                  <a:pt x="12427" y="7041"/>
                </a:cubicBezTo>
                <a:lnTo>
                  <a:pt x="15105" y="7041"/>
                </a:lnTo>
                <a:lnTo>
                  <a:pt x="15105" y="12158"/>
                </a:lnTo>
                <a:lnTo>
                  <a:pt x="21600" y="6079"/>
                </a:lnTo>
                <a:close/>
              </a:path>
            </a:pathLst>
          </a:custGeom>
          <a:solidFill>
            <a:srgbClr val="FF0000"/>
          </a:solidFill>
          <a:ln w="9525">
            <a:solidFill>
              <a:schemeClr val="tx1"/>
            </a:solidFill>
            <a:miter lim="800000"/>
            <a:headEnd/>
            <a:tailEnd/>
          </a:ln>
        </p:spPr>
        <p:txBody>
          <a:bodyPr wrap="none" anchor="ctr"/>
          <a:lstStyle/>
          <a:p>
            <a:endParaRPr lang="en-US"/>
          </a:p>
        </p:txBody>
      </p:sp>
      <p:graphicFrame>
        <p:nvGraphicFramePr>
          <p:cNvPr id="93190" name="Object 1"/>
          <p:cNvGraphicFramePr>
            <a:graphicFrameLocks noChangeAspect="1"/>
          </p:cNvGraphicFramePr>
          <p:nvPr/>
        </p:nvGraphicFramePr>
        <p:xfrm>
          <a:off x="5334000" y="2956322"/>
          <a:ext cx="3505200" cy="1113234"/>
        </p:xfrm>
        <a:graphic>
          <a:graphicData uri="http://schemas.openxmlformats.org/presentationml/2006/ole">
            <mc:AlternateContent xmlns:mc="http://schemas.openxmlformats.org/markup-compatibility/2006">
              <mc:Choice xmlns:v="urn:schemas-microsoft-com:vml" Requires="v">
                <p:oleObj spid="_x0000_s191516" name="Equation" r:id="rId6" imgW="1739900" imgH="736600" progId="Equation.3">
                  <p:embed/>
                </p:oleObj>
              </mc:Choice>
              <mc:Fallback>
                <p:oleObj name="Equation" r:id="rId6" imgW="1739900" imgH="736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956322"/>
                        <a:ext cx="3505200"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7924608"/>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457201"/>
            <a:ext cx="8245475" cy="373856"/>
          </a:xfrm>
        </p:spPr>
        <p:txBody>
          <a:bodyPr/>
          <a:lstStyle/>
          <a:p>
            <a:pPr>
              <a:defRPr/>
            </a:pPr>
            <a:r>
              <a:rPr lang="en-US" dirty="0" smtClean="0"/>
              <a:t>How to maximize </a:t>
            </a:r>
            <a:r>
              <a:rPr lang="en-US" i="1" dirty="0" smtClean="0"/>
              <a:t>p(v)</a:t>
            </a:r>
            <a:endParaRPr lang="en-US" i="1" dirty="0"/>
          </a:p>
        </p:txBody>
      </p:sp>
      <p:sp>
        <p:nvSpPr>
          <p:cNvPr id="3" name="Content Placeholder 2"/>
          <p:cNvSpPr>
            <a:spLocks noGrp="1"/>
          </p:cNvSpPr>
          <p:nvPr>
            <p:ph sz="half" idx="1"/>
          </p:nvPr>
        </p:nvSpPr>
        <p:spPr>
          <a:xfrm>
            <a:off x="685800" y="971550"/>
            <a:ext cx="8458200" cy="1525191"/>
          </a:xfrm>
        </p:spPr>
        <p:txBody>
          <a:bodyPr/>
          <a:lstStyle/>
          <a:p>
            <a:pPr>
              <a:defRPr/>
            </a:pPr>
            <a:r>
              <a:rPr lang="en-US" sz="2000" dirty="0" smtClean="0"/>
              <a:t>Goal of supervised fine-tuning is to maximize log </a:t>
            </a:r>
            <a:r>
              <a:rPr lang="en-US" sz="2000" i="1" dirty="0" smtClean="0"/>
              <a:t>p(</a:t>
            </a:r>
            <a:r>
              <a:rPr lang="en-US" sz="2000" i="1" dirty="0" err="1" smtClean="0"/>
              <a:t>class|v</a:t>
            </a:r>
            <a:r>
              <a:rPr lang="en-US" sz="2000" i="1" dirty="0" smtClean="0"/>
              <a:t>)</a:t>
            </a:r>
          </a:p>
          <a:p>
            <a:pPr>
              <a:defRPr/>
            </a:pPr>
            <a:r>
              <a:rPr lang="en-US" sz="2000" dirty="0" smtClean="0"/>
              <a:t>It follows that  the goal of unsupervised learning is to maximize </a:t>
            </a:r>
            <a:r>
              <a:rPr lang="en-US" sz="2000" i="1" dirty="0" smtClean="0"/>
              <a:t>log p(v)</a:t>
            </a:r>
            <a:endParaRPr lang="en-US" sz="2000" dirty="0" smtClean="0"/>
          </a:p>
          <a:p>
            <a:pPr marL="0" indent="0">
              <a:buFont typeface="Wingdings" charset="0"/>
              <a:buNone/>
              <a:defRPr/>
            </a:pPr>
            <a:endParaRPr lang="en-US" sz="2000" i="1" dirty="0" smtClean="0"/>
          </a:p>
          <a:p>
            <a:pPr marL="0" indent="0">
              <a:buFont typeface="Wingdings" charset="0"/>
              <a:buNone/>
              <a:defRPr/>
            </a:pPr>
            <a:endParaRPr lang="en-US" sz="2000" dirty="0" smtClean="0"/>
          </a:p>
          <a:p>
            <a:pPr>
              <a:defRPr/>
            </a:pPr>
            <a:r>
              <a:rPr lang="en-US" sz="2000" dirty="0" smtClean="0"/>
              <a:t>Define free-energy as</a:t>
            </a:r>
          </a:p>
          <a:p>
            <a:pPr>
              <a:defRPr/>
            </a:pPr>
            <a:endParaRPr lang="en-US" sz="2000" dirty="0" smtClean="0"/>
          </a:p>
          <a:p>
            <a:pPr>
              <a:defRPr/>
            </a:pPr>
            <a:r>
              <a:rPr lang="en-US" sz="2000" dirty="0" smtClean="0"/>
              <a:t>Gradient given as</a:t>
            </a:r>
            <a:endParaRPr lang="en-US" sz="2000" dirty="0"/>
          </a:p>
        </p:txBody>
      </p:sp>
      <p:graphicFrame>
        <p:nvGraphicFramePr>
          <p:cNvPr id="95238" name="Object 1"/>
          <p:cNvGraphicFramePr>
            <a:graphicFrameLocks noChangeAspect="1"/>
          </p:cNvGraphicFramePr>
          <p:nvPr/>
        </p:nvGraphicFramePr>
        <p:xfrm>
          <a:off x="3810000" y="2228851"/>
          <a:ext cx="2686050" cy="556022"/>
        </p:xfrm>
        <a:graphic>
          <a:graphicData uri="http://schemas.openxmlformats.org/presentationml/2006/ole">
            <mc:AlternateContent xmlns:mc="http://schemas.openxmlformats.org/markup-compatibility/2006">
              <mc:Choice xmlns:v="urn:schemas-microsoft-com:vml" Requires="v">
                <p:oleObj spid="_x0000_s192578" name="Equation" r:id="rId3" imgW="1333500" imgH="368300" progId="Equation.3">
                  <p:embed/>
                </p:oleObj>
              </mc:Choice>
              <mc:Fallback>
                <p:oleObj name="Equation" r:id="rId3" imgW="13335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28851"/>
                        <a:ext cx="2686050" cy="5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239" name="Object 1"/>
          <p:cNvGraphicFramePr>
            <a:graphicFrameLocks noChangeAspect="1"/>
          </p:cNvGraphicFramePr>
          <p:nvPr>
            <p:extLst>
              <p:ext uri="{D42A27DB-BD31-4B8C-83A1-F6EECF244321}">
                <p14:modId xmlns:p14="http://schemas.microsoft.com/office/powerpoint/2010/main" val="2246951619"/>
              </p:ext>
            </p:extLst>
          </p:nvPr>
        </p:nvGraphicFramePr>
        <p:xfrm>
          <a:off x="3657601" y="1657350"/>
          <a:ext cx="2454275" cy="544116"/>
        </p:xfrm>
        <a:graphic>
          <a:graphicData uri="http://schemas.openxmlformats.org/presentationml/2006/ole">
            <mc:AlternateContent xmlns:mc="http://schemas.openxmlformats.org/markup-compatibility/2006">
              <mc:Choice xmlns:v="urn:schemas-microsoft-com:vml" Requires="v">
                <p:oleObj spid="_x0000_s192579" name="Equation" r:id="rId5" imgW="1219200" imgH="393700" progId="Equation.3">
                  <p:embed/>
                </p:oleObj>
              </mc:Choice>
              <mc:Fallback>
                <p:oleObj name="Equation" r:id="rId5" imgW="1219200" imgH="393700" progId="Equation.3">
                  <p:embed/>
                  <p:pic>
                    <p:nvPicPr>
                      <p:cNvPr id="0" name=""/>
                      <p:cNvPicPr>
                        <a:picLocks noChangeAspect="1" noChangeArrowheads="1"/>
                      </p:cNvPicPr>
                      <p:nvPr/>
                    </p:nvPicPr>
                    <p:blipFill>
                      <a:blip r:embed="rId6"/>
                      <a:srcRect/>
                      <a:stretch>
                        <a:fillRect/>
                      </a:stretch>
                    </p:blipFill>
                    <p:spPr bwMode="auto">
                      <a:xfrm>
                        <a:off x="3657601" y="1657350"/>
                        <a:ext cx="2454275"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240" name="Object 3"/>
          <p:cNvGraphicFramePr>
            <a:graphicFrameLocks noChangeAspect="1"/>
          </p:cNvGraphicFramePr>
          <p:nvPr/>
        </p:nvGraphicFramePr>
        <p:xfrm>
          <a:off x="2362200" y="3429000"/>
          <a:ext cx="4949825" cy="706041"/>
        </p:xfrm>
        <a:graphic>
          <a:graphicData uri="http://schemas.openxmlformats.org/presentationml/2006/ole">
            <mc:AlternateContent xmlns:mc="http://schemas.openxmlformats.org/markup-compatibility/2006">
              <mc:Choice xmlns:v="urn:schemas-microsoft-com:vml" Requires="v">
                <p:oleObj spid="_x0000_s192580" name="Equation" r:id="rId7" imgW="2273300" imgH="431800" progId="Equation.3">
                  <p:embed/>
                </p:oleObj>
              </mc:Choice>
              <mc:Fallback>
                <p:oleObj name="Equation" r:id="rId7" imgW="22733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429000"/>
                        <a:ext cx="4949825" cy="7060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flipV="1">
            <a:off x="3810000" y="4057650"/>
            <a:ext cx="838200" cy="28575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95242" name="Object 3"/>
          <p:cNvGraphicFramePr>
            <a:graphicFrameLocks noGrp="1" noChangeAspect="1"/>
          </p:cNvGraphicFramePr>
          <p:nvPr>
            <p:ph idx="1"/>
          </p:nvPr>
        </p:nvGraphicFramePr>
        <p:xfrm>
          <a:off x="3886201" y="2743200"/>
          <a:ext cx="2543175" cy="514350"/>
        </p:xfrm>
        <a:graphic>
          <a:graphicData uri="http://schemas.openxmlformats.org/presentationml/2006/ole">
            <mc:AlternateContent xmlns:mc="http://schemas.openxmlformats.org/markup-compatibility/2006">
              <mc:Choice xmlns:v="urn:schemas-microsoft-com:vml" Requires="v">
                <p:oleObj spid="_x0000_s192581" name="Equation" r:id="rId9" imgW="1460500" imgH="393700" progId="Equation.3">
                  <p:embed/>
                </p:oleObj>
              </mc:Choice>
              <mc:Fallback>
                <p:oleObj name="Equation" r:id="rId9" imgW="14605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1" y="2743200"/>
                        <a:ext cx="25431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43" name="TextBox 8"/>
          <p:cNvSpPr txBox="1">
            <a:spLocks noChangeArrowheads="1"/>
          </p:cNvSpPr>
          <p:nvPr/>
        </p:nvSpPr>
        <p:spPr bwMode="auto">
          <a:xfrm>
            <a:off x="1600201" y="4286250"/>
            <a:ext cx="239711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600" b="0"/>
              <a:t>Positive phase term </a:t>
            </a:r>
          </a:p>
          <a:p>
            <a:pPr eaLnBrk="1" hangingPunct="1"/>
            <a:r>
              <a:rPr lang="en-US" sz="1600" b="0"/>
              <a:t>easy to compute directly</a:t>
            </a:r>
          </a:p>
        </p:txBody>
      </p:sp>
      <p:cxnSp>
        <p:nvCxnSpPr>
          <p:cNvPr id="14" name="Straight Arrow Connector 13"/>
          <p:cNvCxnSpPr/>
          <p:nvPr/>
        </p:nvCxnSpPr>
        <p:spPr bwMode="auto">
          <a:xfrm flipH="1" flipV="1">
            <a:off x="6477000" y="4114800"/>
            <a:ext cx="762000" cy="2286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5245" name="TextBox 16"/>
          <p:cNvSpPr txBox="1">
            <a:spLocks noChangeArrowheads="1"/>
          </p:cNvSpPr>
          <p:nvPr/>
        </p:nvSpPr>
        <p:spPr bwMode="auto">
          <a:xfrm>
            <a:off x="6172200" y="4286250"/>
            <a:ext cx="277351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600" b="0"/>
              <a:t>Negative phase term difficult</a:t>
            </a:r>
          </a:p>
          <a:p>
            <a:pPr eaLnBrk="1" hangingPunct="1"/>
            <a:r>
              <a:rPr lang="en-US" sz="1600" b="0"/>
              <a:t>to analytically compute</a:t>
            </a:r>
          </a:p>
        </p:txBody>
      </p:sp>
      <p:graphicFrame>
        <p:nvGraphicFramePr>
          <p:cNvPr id="18" name="Object 1"/>
          <p:cNvGraphicFramePr>
            <a:graphicFrameLocks noChangeAspect="1"/>
          </p:cNvGraphicFramePr>
          <p:nvPr>
            <p:extLst>
              <p:ext uri="{D42A27DB-BD31-4B8C-83A1-F6EECF244321}">
                <p14:modId xmlns:p14="http://schemas.microsoft.com/office/powerpoint/2010/main" val="1969547881"/>
              </p:ext>
            </p:extLst>
          </p:nvPr>
        </p:nvGraphicFramePr>
        <p:xfrm>
          <a:off x="7067550" y="2109432"/>
          <a:ext cx="1924050" cy="1033818"/>
        </p:xfrm>
        <a:graphic>
          <a:graphicData uri="http://schemas.openxmlformats.org/presentationml/2006/ole">
            <mc:AlternateContent xmlns:mc="http://schemas.openxmlformats.org/markup-compatibility/2006">
              <mc:Choice xmlns:v="urn:schemas-microsoft-com:vml" Requires="v">
                <p:oleObj spid="_x0000_s192582" name="Equation" r:id="rId11" imgW="1028700" imgH="736600" progId="Equation.3">
                  <p:embed/>
                </p:oleObj>
              </mc:Choice>
              <mc:Fallback>
                <p:oleObj name="Equation" r:id="rId11" imgW="1028700" imgH="736600" progId="Equation.3">
                  <p:embed/>
                  <p:pic>
                    <p:nvPicPr>
                      <p:cNvPr id="0" name=""/>
                      <p:cNvPicPr>
                        <a:picLocks noChangeAspect="1" noChangeArrowheads="1"/>
                      </p:cNvPicPr>
                      <p:nvPr/>
                    </p:nvPicPr>
                    <p:blipFill>
                      <a:blip r:embed="rId12"/>
                      <a:srcRect/>
                      <a:stretch>
                        <a:fillRect/>
                      </a:stretch>
                    </p:blipFill>
                    <p:spPr bwMode="auto">
                      <a:xfrm>
                        <a:off x="7067550" y="2109432"/>
                        <a:ext cx="1924050" cy="1033818"/>
                      </a:xfrm>
                      <a:prstGeom prst="rect">
                        <a:avLst/>
                      </a:prstGeom>
                      <a:noFill/>
                      <a:ln>
                        <a:noFill/>
                      </a:ln>
                      <a:extLst/>
                    </p:spPr>
                  </p:pic>
                </p:oleObj>
              </mc:Fallback>
            </mc:AlternateContent>
          </a:graphicData>
        </a:graphic>
      </p:graphicFrame>
      <p:sp>
        <p:nvSpPr>
          <p:cNvPr id="5" name="Rectangle 4"/>
          <p:cNvSpPr/>
          <p:nvPr/>
        </p:nvSpPr>
        <p:spPr bwMode="auto">
          <a:xfrm>
            <a:off x="6934200" y="2057400"/>
            <a:ext cx="2057401" cy="1143000"/>
          </a:xfrm>
          <a:prstGeom prst="rect">
            <a:avLst/>
          </a:prstGeom>
          <a:solidFill>
            <a:schemeClr val="accent1">
              <a:alpha val="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423661638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Computing Derivative of Negative Phase</a:t>
            </a:r>
            <a:endParaRPr lang="en-US" dirty="0"/>
          </a:p>
        </p:txBody>
      </p:sp>
      <p:sp>
        <p:nvSpPr>
          <p:cNvPr id="3" name="Content Placeholder 2"/>
          <p:cNvSpPr>
            <a:spLocks noGrp="1"/>
          </p:cNvSpPr>
          <p:nvPr>
            <p:ph sz="half" idx="1"/>
          </p:nvPr>
        </p:nvSpPr>
        <p:spPr>
          <a:xfrm>
            <a:off x="806450" y="2286000"/>
            <a:ext cx="8305800" cy="896541"/>
          </a:xfrm>
        </p:spPr>
        <p:txBody>
          <a:bodyPr/>
          <a:lstStyle/>
          <a:p>
            <a:pPr>
              <a:defRPr/>
            </a:pPr>
            <a:r>
              <a:rPr lang="en-US" sz="2000" dirty="0" smtClean="0"/>
              <a:t>Negative phase </a:t>
            </a:r>
            <a:r>
              <a:rPr lang="en-US" sz="2000" dirty="0"/>
              <a:t>term </a:t>
            </a:r>
            <a:r>
              <a:rPr lang="en-US" sz="2000" dirty="0" smtClean="0"/>
              <a:t>can be represented as              , the expectation </a:t>
            </a:r>
            <a:r>
              <a:rPr lang="en-US" sz="2000" dirty="0"/>
              <a:t>over all possible </a:t>
            </a:r>
            <a:r>
              <a:rPr lang="en-US" sz="2000" dirty="0" smtClean="0"/>
              <a:t>configurations of </a:t>
            </a:r>
            <a:r>
              <a:rPr lang="en-US" sz="2000" dirty="0"/>
              <a:t>the input </a:t>
            </a:r>
            <a:r>
              <a:rPr lang="en-US" sz="2000" dirty="0" smtClean="0"/>
              <a:t>(</a:t>
            </a:r>
            <a:r>
              <a:rPr lang="en-US" sz="2000" dirty="0"/>
              <a:t>under the distribution formed by the model</a:t>
            </a:r>
            <a:r>
              <a:rPr lang="en-US" sz="2000" dirty="0" smtClean="0"/>
              <a:t>), which is difficult to estimate analytically</a:t>
            </a:r>
          </a:p>
          <a:p>
            <a:pPr>
              <a:defRPr/>
            </a:pPr>
            <a:r>
              <a:rPr lang="en-US" sz="2000" dirty="0"/>
              <a:t>E</a:t>
            </a:r>
            <a:r>
              <a:rPr lang="en-US" sz="2000" dirty="0" smtClean="0"/>
              <a:t>stimate </a:t>
            </a:r>
            <a:r>
              <a:rPr lang="en-US" sz="2000" dirty="0"/>
              <a:t>the expectation using a fixed number of model </a:t>
            </a:r>
            <a:r>
              <a:rPr lang="en-US" sz="2000" dirty="0" smtClean="0"/>
              <a:t>samples</a:t>
            </a:r>
          </a:p>
          <a:p>
            <a:pPr>
              <a:defRPr/>
            </a:pPr>
            <a:endParaRPr lang="en-US" sz="2000" dirty="0"/>
          </a:p>
          <a:p>
            <a:pPr>
              <a:defRPr/>
            </a:pPr>
            <a:endParaRPr lang="en-US" sz="2000" dirty="0" smtClean="0"/>
          </a:p>
          <a:p>
            <a:pPr>
              <a:defRPr/>
            </a:pPr>
            <a:r>
              <a:rPr lang="en-US" sz="2000" dirty="0" smtClean="0"/>
              <a:t>Obtain samples </a:t>
            </a:r>
            <a:r>
              <a:rPr lang="en-US" sz="2000" dirty="0"/>
              <a:t>o</a:t>
            </a:r>
            <a:r>
              <a:rPr lang="en-US" sz="2000" dirty="0" smtClean="0"/>
              <a:t>f </a:t>
            </a:r>
            <a:r>
              <a:rPr lang="en-US" sz="2000" i="1" dirty="0" smtClean="0"/>
              <a:t>p(v)</a:t>
            </a:r>
            <a:r>
              <a:rPr lang="en-US" sz="2000" dirty="0" smtClean="0"/>
              <a:t> using Gibbs sampling</a:t>
            </a:r>
            <a:endParaRPr lang="en-US" sz="2000" i="1" dirty="0" smtClean="0"/>
          </a:p>
          <a:p>
            <a:pPr>
              <a:defRPr/>
            </a:pPr>
            <a:endParaRPr lang="en-US" sz="2000" dirty="0"/>
          </a:p>
        </p:txBody>
      </p:sp>
      <p:graphicFrame>
        <p:nvGraphicFramePr>
          <p:cNvPr id="96262" name="Object 3"/>
          <p:cNvGraphicFramePr>
            <a:graphicFrameLocks noChangeAspect="1"/>
          </p:cNvGraphicFramePr>
          <p:nvPr/>
        </p:nvGraphicFramePr>
        <p:xfrm>
          <a:off x="2133601" y="1314450"/>
          <a:ext cx="4949825" cy="706041"/>
        </p:xfrm>
        <a:graphic>
          <a:graphicData uri="http://schemas.openxmlformats.org/presentationml/2006/ole">
            <mc:AlternateContent xmlns:mc="http://schemas.openxmlformats.org/markup-compatibility/2006">
              <mc:Choice xmlns:v="urn:schemas-microsoft-com:vml" Requires="v">
                <p:oleObj spid="_x0000_s193576" name="Equation" r:id="rId3" imgW="2273300" imgH="431800" progId="Equation.3">
                  <p:embed/>
                </p:oleObj>
              </mc:Choice>
              <mc:Fallback>
                <p:oleObj name="Equation" r:id="rId3" imgW="2273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314450"/>
                        <a:ext cx="4949825" cy="7060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3" name="Object 3"/>
          <p:cNvGraphicFramePr>
            <a:graphicFrameLocks noChangeAspect="1"/>
          </p:cNvGraphicFramePr>
          <p:nvPr/>
        </p:nvGraphicFramePr>
        <p:xfrm>
          <a:off x="6172200" y="2228850"/>
          <a:ext cx="882650" cy="389335"/>
        </p:xfrm>
        <a:graphic>
          <a:graphicData uri="http://schemas.openxmlformats.org/presentationml/2006/ole">
            <mc:AlternateContent xmlns:mc="http://schemas.openxmlformats.org/markup-compatibility/2006">
              <mc:Choice xmlns:v="urn:schemas-microsoft-com:vml" Requires="v">
                <p:oleObj spid="_x0000_s193577" name="Equation" r:id="rId5" imgW="736600" imgH="431800" progId="Equation.3">
                  <p:embed/>
                </p:oleObj>
              </mc:Choice>
              <mc:Fallback>
                <p:oleObj name="Equation" r:id="rId5" imgW="736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228850"/>
                        <a:ext cx="882650"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4" name="Object 3"/>
          <p:cNvGraphicFramePr>
            <a:graphicFrameLocks noChangeAspect="1"/>
          </p:cNvGraphicFramePr>
          <p:nvPr/>
        </p:nvGraphicFramePr>
        <p:xfrm>
          <a:off x="2411414" y="3486150"/>
          <a:ext cx="5005387" cy="706041"/>
        </p:xfrm>
        <a:graphic>
          <a:graphicData uri="http://schemas.openxmlformats.org/presentationml/2006/ole">
            <mc:AlternateContent xmlns:mc="http://schemas.openxmlformats.org/markup-compatibility/2006">
              <mc:Choice xmlns:v="urn:schemas-microsoft-com:vml" Requires="v">
                <p:oleObj spid="_x0000_s193578" name="Equation" r:id="rId7" imgW="2298700" imgH="431800" progId="Equation.3">
                  <p:embed/>
                </p:oleObj>
              </mc:Choice>
              <mc:Fallback>
                <p:oleObj name="Equation" r:id="rId7" imgW="22987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4" y="3486150"/>
                        <a:ext cx="5005387" cy="70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704080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3600450"/>
            <a:ext cx="3111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ChangeArrowheads="1"/>
          </p:cNvSpPr>
          <p:nvPr/>
        </p:nvSpPr>
        <p:spPr bwMode="auto">
          <a:xfrm>
            <a:off x="3995738" y="2382441"/>
            <a:ext cx="1008062" cy="432197"/>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283" name="Rectangle 3"/>
          <p:cNvSpPr>
            <a:spLocks noChangeArrowheads="1"/>
          </p:cNvSpPr>
          <p:nvPr/>
        </p:nvSpPr>
        <p:spPr bwMode="auto">
          <a:xfrm>
            <a:off x="2266951" y="2382441"/>
            <a:ext cx="1008063" cy="432197"/>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6151" name="Rectangle 4"/>
          <p:cNvSpPr>
            <a:spLocks noGrp="1" noChangeArrowheads="1"/>
          </p:cNvSpPr>
          <p:nvPr>
            <p:ph type="title" sz="quarter"/>
          </p:nvPr>
        </p:nvSpPr>
        <p:spPr>
          <a:xfrm>
            <a:off x="250825" y="205979"/>
            <a:ext cx="8686800" cy="857250"/>
          </a:xfrm>
        </p:spPr>
        <p:txBody>
          <a:bodyPr/>
          <a:lstStyle/>
          <a:p>
            <a:pPr eaLnBrk="1" hangingPunct="1">
              <a:defRPr/>
            </a:pPr>
            <a:r>
              <a:rPr lang="en-US" sz="3200" dirty="0" smtClean="0">
                <a:latin typeface="Arial" charset="0"/>
              </a:rPr>
              <a:t>Sampling in an RBM</a:t>
            </a:r>
            <a:endParaRPr lang="en-US" sz="3200" dirty="0">
              <a:latin typeface="Arial" charset="0"/>
            </a:endParaRPr>
          </a:p>
        </p:txBody>
      </p:sp>
      <p:sp>
        <p:nvSpPr>
          <p:cNvPr id="97285" name="Rectangle 8"/>
          <p:cNvSpPr>
            <a:spLocks noChangeArrowheads="1"/>
          </p:cNvSpPr>
          <p:nvPr/>
        </p:nvSpPr>
        <p:spPr bwMode="auto">
          <a:xfrm>
            <a:off x="503238" y="2382441"/>
            <a:ext cx="1008062" cy="432197"/>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286" name="Oval 9"/>
          <p:cNvSpPr>
            <a:spLocks noChangeArrowheads="1"/>
          </p:cNvSpPr>
          <p:nvPr/>
        </p:nvSpPr>
        <p:spPr bwMode="auto">
          <a:xfrm>
            <a:off x="574675" y="2463404"/>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287" name="Oval 10"/>
          <p:cNvSpPr>
            <a:spLocks noChangeArrowheads="1"/>
          </p:cNvSpPr>
          <p:nvPr/>
        </p:nvSpPr>
        <p:spPr bwMode="auto">
          <a:xfrm>
            <a:off x="1028700" y="2463404"/>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288" name="Rectangle 11"/>
          <p:cNvSpPr>
            <a:spLocks noChangeArrowheads="1"/>
          </p:cNvSpPr>
          <p:nvPr/>
        </p:nvSpPr>
        <p:spPr bwMode="auto">
          <a:xfrm>
            <a:off x="900113" y="1302544"/>
            <a:ext cx="1511300" cy="458391"/>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289" name="Oval 12"/>
          <p:cNvSpPr>
            <a:spLocks noChangeArrowheads="1"/>
          </p:cNvSpPr>
          <p:nvPr/>
        </p:nvSpPr>
        <p:spPr bwMode="auto">
          <a:xfrm>
            <a:off x="993775" y="1400175"/>
            <a:ext cx="338138"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290" name="Oval 13"/>
          <p:cNvSpPr>
            <a:spLocks noChangeArrowheads="1"/>
          </p:cNvSpPr>
          <p:nvPr/>
        </p:nvSpPr>
        <p:spPr bwMode="auto">
          <a:xfrm>
            <a:off x="1498600" y="1400175"/>
            <a:ext cx="338138"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291" name="Oval 14"/>
          <p:cNvSpPr>
            <a:spLocks noChangeArrowheads="1"/>
          </p:cNvSpPr>
          <p:nvPr/>
        </p:nvSpPr>
        <p:spPr bwMode="auto">
          <a:xfrm>
            <a:off x="1979614" y="1410891"/>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cxnSp>
        <p:nvCxnSpPr>
          <p:cNvPr id="97292" name="AutoShape 15"/>
          <p:cNvCxnSpPr>
            <a:cxnSpLocks noChangeShapeType="1"/>
            <a:stCxn id="97286" idx="7"/>
            <a:endCxn id="97290" idx="3"/>
          </p:cNvCxnSpPr>
          <p:nvPr/>
        </p:nvCxnSpPr>
        <p:spPr bwMode="auto">
          <a:xfrm flipV="1">
            <a:off x="863601" y="1616869"/>
            <a:ext cx="684213" cy="8834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7293" name="Text Box 16"/>
          <p:cNvSpPr txBox="1">
            <a:spLocks noChangeArrowheads="1"/>
          </p:cNvSpPr>
          <p:nvPr/>
        </p:nvSpPr>
        <p:spPr bwMode="auto">
          <a:xfrm>
            <a:off x="457201" y="2457451"/>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7294" name="Text Box 17"/>
          <p:cNvSpPr txBox="1">
            <a:spLocks noChangeArrowheads="1"/>
          </p:cNvSpPr>
          <p:nvPr/>
        </p:nvSpPr>
        <p:spPr bwMode="auto">
          <a:xfrm>
            <a:off x="1547813" y="1356123"/>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cxnSp>
        <p:nvCxnSpPr>
          <p:cNvPr id="97295" name="AutoShape 18"/>
          <p:cNvCxnSpPr>
            <a:cxnSpLocks noChangeShapeType="1"/>
            <a:stCxn id="97294" idx="2"/>
            <a:endCxn id="97296" idx="1"/>
          </p:cNvCxnSpPr>
          <p:nvPr/>
        </p:nvCxnSpPr>
        <p:spPr bwMode="auto">
          <a:xfrm>
            <a:off x="1763713" y="1756233"/>
            <a:ext cx="624195" cy="74431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7296" name="Oval 19"/>
          <p:cNvSpPr>
            <a:spLocks noChangeArrowheads="1"/>
          </p:cNvSpPr>
          <p:nvPr/>
        </p:nvSpPr>
        <p:spPr bwMode="auto">
          <a:xfrm>
            <a:off x="2338389" y="2463404"/>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297" name="Oval 20"/>
          <p:cNvSpPr>
            <a:spLocks noChangeArrowheads="1"/>
          </p:cNvSpPr>
          <p:nvPr/>
        </p:nvSpPr>
        <p:spPr bwMode="auto">
          <a:xfrm>
            <a:off x="2792414" y="2463404"/>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298" name="Rectangle 21"/>
          <p:cNvSpPr>
            <a:spLocks noChangeArrowheads="1"/>
          </p:cNvSpPr>
          <p:nvPr/>
        </p:nvSpPr>
        <p:spPr bwMode="auto">
          <a:xfrm>
            <a:off x="2663825" y="1302544"/>
            <a:ext cx="1511300" cy="458391"/>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299" name="Oval 22"/>
          <p:cNvSpPr>
            <a:spLocks noChangeArrowheads="1"/>
          </p:cNvSpPr>
          <p:nvPr/>
        </p:nvSpPr>
        <p:spPr bwMode="auto">
          <a:xfrm>
            <a:off x="2757489" y="1400175"/>
            <a:ext cx="338137"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00" name="Oval 23"/>
          <p:cNvSpPr>
            <a:spLocks noChangeArrowheads="1"/>
          </p:cNvSpPr>
          <p:nvPr/>
        </p:nvSpPr>
        <p:spPr bwMode="auto">
          <a:xfrm>
            <a:off x="3262314" y="1400175"/>
            <a:ext cx="338137"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01" name="Oval 24"/>
          <p:cNvSpPr>
            <a:spLocks noChangeArrowheads="1"/>
          </p:cNvSpPr>
          <p:nvPr/>
        </p:nvSpPr>
        <p:spPr bwMode="auto">
          <a:xfrm>
            <a:off x="3743325" y="1410891"/>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cxnSp>
        <p:nvCxnSpPr>
          <p:cNvPr id="97302" name="AutoShape 25"/>
          <p:cNvCxnSpPr>
            <a:cxnSpLocks noChangeShapeType="1"/>
            <a:stCxn id="97296" idx="7"/>
            <a:endCxn id="97300" idx="3"/>
          </p:cNvCxnSpPr>
          <p:nvPr/>
        </p:nvCxnSpPr>
        <p:spPr bwMode="auto">
          <a:xfrm flipV="1">
            <a:off x="2627313" y="1616869"/>
            <a:ext cx="684212" cy="8834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7303" name="Text Box 26"/>
          <p:cNvSpPr txBox="1">
            <a:spLocks noChangeArrowheads="1"/>
          </p:cNvSpPr>
          <p:nvPr/>
        </p:nvSpPr>
        <p:spPr bwMode="auto">
          <a:xfrm>
            <a:off x="2133601" y="2457451"/>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7304" name="Text Box 27"/>
          <p:cNvSpPr txBox="1">
            <a:spLocks noChangeArrowheads="1"/>
          </p:cNvSpPr>
          <p:nvPr/>
        </p:nvSpPr>
        <p:spPr bwMode="auto">
          <a:xfrm>
            <a:off x="3311525" y="1356123"/>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cxnSp>
        <p:nvCxnSpPr>
          <p:cNvPr id="97305" name="AutoShape 28"/>
          <p:cNvCxnSpPr>
            <a:cxnSpLocks noChangeShapeType="1"/>
            <a:stCxn id="97304" idx="2"/>
            <a:endCxn id="97306" idx="1"/>
          </p:cNvCxnSpPr>
          <p:nvPr/>
        </p:nvCxnSpPr>
        <p:spPr bwMode="auto">
          <a:xfrm>
            <a:off x="3527425" y="1756233"/>
            <a:ext cx="589269" cy="74431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7306" name="Oval 29"/>
          <p:cNvSpPr>
            <a:spLocks noChangeArrowheads="1"/>
          </p:cNvSpPr>
          <p:nvPr/>
        </p:nvSpPr>
        <p:spPr bwMode="auto">
          <a:xfrm>
            <a:off x="4067175" y="2463404"/>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07" name="Oval 30"/>
          <p:cNvSpPr>
            <a:spLocks noChangeArrowheads="1"/>
          </p:cNvSpPr>
          <p:nvPr/>
        </p:nvSpPr>
        <p:spPr bwMode="auto">
          <a:xfrm>
            <a:off x="4521200" y="2463404"/>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08" name="Rectangle 31"/>
          <p:cNvSpPr>
            <a:spLocks noChangeArrowheads="1"/>
          </p:cNvSpPr>
          <p:nvPr/>
        </p:nvSpPr>
        <p:spPr bwMode="auto">
          <a:xfrm>
            <a:off x="4392613" y="1302544"/>
            <a:ext cx="1511300" cy="458391"/>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309" name="Oval 32"/>
          <p:cNvSpPr>
            <a:spLocks noChangeArrowheads="1"/>
          </p:cNvSpPr>
          <p:nvPr/>
        </p:nvSpPr>
        <p:spPr bwMode="auto">
          <a:xfrm>
            <a:off x="4486275" y="1400175"/>
            <a:ext cx="338138"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10" name="Oval 33"/>
          <p:cNvSpPr>
            <a:spLocks noChangeArrowheads="1"/>
          </p:cNvSpPr>
          <p:nvPr/>
        </p:nvSpPr>
        <p:spPr bwMode="auto">
          <a:xfrm>
            <a:off x="4991100" y="1400175"/>
            <a:ext cx="338138"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11" name="Oval 34"/>
          <p:cNvSpPr>
            <a:spLocks noChangeArrowheads="1"/>
          </p:cNvSpPr>
          <p:nvPr/>
        </p:nvSpPr>
        <p:spPr bwMode="auto">
          <a:xfrm>
            <a:off x="5472114" y="1410891"/>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cxnSp>
        <p:nvCxnSpPr>
          <p:cNvPr id="97312" name="AutoShape 35"/>
          <p:cNvCxnSpPr>
            <a:cxnSpLocks noChangeShapeType="1"/>
            <a:stCxn id="97306" idx="7"/>
            <a:endCxn id="97310" idx="3"/>
          </p:cNvCxnSpPr>
          <p:nvPr/>
        </p:nvCxnSpPr>
        <p:spPr bwMode="auto">
          <a:xfrm flipV="1">
            <a:off x="4356100" y="1616869"/>
            <a:ext cx="684213" cy="8834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7313" name="Text Box 36"/>
          <p:cNvSpPr txBox="1">
            <a:spLocks noChangeArrowheads="1"/>
          </p:cNvSpPr>
          <p:nvPr/>
        </p:nvSpPr>
        <p:spPr bwMode="auto">
          <a:xfrm>
            <a:off x="3886201" y="2457451"/>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7314" name="Text Box 37"/>
          <p:cNvSpPr txBox="1">
            <a:spLocks noChangeArrowheads="1"/>
          </p:cNvSpPr>
          <p:nvPr/>
        </p:nvSpPr>
        <p:spPr bwMode="auto">
          <a:xfrm>
            <a:off x="5040313" y="1356123"/>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sp>
        <p:nvSpPr>
          <p:cNvPr id="97315" name="Rectangle 38"/>
          <p:cNvSpPr>
            <a:spLocks noChangeArrowheads="1"/>
          </p:cNvSpPr>
          <p:nvPr/>
        </p:nvSpPr>
        <p:spPr bwMode="auto">
          <a:xfrm>
            <a:off x="6804026" y="2382441"/>
            <a:ext cx="1008063" cy="432197"/>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316" name="Oval 39"/>
          <p:cNvSpPr>
            <a:spLocks noChangeArrowheads="1"/>
          </p:cNvSpPr>
          <p:nvPr/>
        </p:nvSpPr>
        <p:spPr bwMode="auto">
          <a:xfrm>
            <a:off x="6875464" y="2463404"/>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17" name="Oval 40"/>
          <p:cNvSpPr>
            <a:spLocks noChangeArrowheads="1"/>
          </p:cNvSpPr>
          <p:nvPr/>
        </p:nvSpPr>
        <p:spPr bwMode="auto">
          <a:xfrm>
            <a:off x="7329489" y="2463404"/>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18" name="Rectangle 41"/>
          <p:cNvSpPr>
            <a:spLocks noChangeArrowheads="1"/>
          </p:cNvSpPr>
          <p:nvPr/>
        </p:nvSpPr>
        <p:spPr bwMode="auto">
          <a:xfrm>
            <a:off x="7200900" y="1302544"/>
            <a:ext cx="1511300" cy="458391"/>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7319" name="Oval 42"/>
          <p:cNvSpPr>
            <a:spLocks noChangeArrowheads="1"/>
          </p:cNvSpPr>
          <p:nvPr/>
        </p:nvSpPr>
        <p:spPr bwMode="auto">
          <a:xfrm>
            <a:off x="7294564" y="1400175"/>
            <a:ext cx="338137"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20" name="Oval 43"/>
          <p:cNvSpPr>
            <a:spLocks noChangeArrowheads="1"/>
          </p:cNvSpPr>
          <p:nvPr/>
        </p:nvSpPr>
        <p:spPr bwMode="auto">
          <a:xfrm>
            <a:off x="7799389" y="1400175"/>
            <a:ext cx="338137"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7321" name="Oval 44"/>
          <p:cNvSpPr>
            <a:spLocks noChangeArrowheads="1"/>
          </p:cNvSpPr>
          <p:nvPr/>
        </p:nvSpPr>
        <p:spPr bwMode="auto">
          <a:xfrm>
            <a:off x="8280400" y="1410891"/>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cxnSp>
        <p:nvCxnSpPr>
          <p:cNvPr id="97322" name="AutoShape 45"/>
          <p:cNvCxnSpPr>
            <a:cxnSpLocks noChangeShapeType="1"/>
            <a:stCxn id="97316" idx="7"/>
            <a:endCxn id="97320" idx="3"/>
          </p:cNvCxnSpPr>
          <p:nvPr/>
        </p:nvCxnSpPr>
        <p:spPr bwMode="auto">
          <a:xfrm flipV="1">
            <a:off x="7164388" y="1616869"/>
            <a:ext cx="684212" cy="8834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7323" name="Text Box 46"/>
          <p:cNvSpPr txBox="1">
            <a:spLocks noChangeArrowheads="1"/>
          </p:cNvSpPr>
          <p:nvPr/>
        </p:nvSpPr>
        <p:spPr bwMode="auto">
          <a:xfrm>
            <a:off x="6910389" y="2436019"/>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7324" name="Text Box 47"/>
          <p:cNvSpPr txBox="1">
            <a:spLocks noChangeArrowheads="1"/>
          </p:cNvSpPr>
          <p:nvPr/>
        </p:nvSpPr>
        <p:spPr bwMode="auto">
          <a:xfrm>
            <a:off x="7848600" y="1356123"/>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sp>
        <p:nvSpPr>
          <p:cNvPr id="97325" name="Oval 48"/>
          <p:cNvSpPr>
            <a:spLocks noChangeArrowheads="1"/>
          </p:cNvSpPr>
          <p:nvPr/>
        </p:nvSpPr>
        <p:spPr bwMode="auto">
          <a:xfrm>
            <a:off x="5759451" y="2112169"/>
            <a:ext cx="144463" cy="108347"/>
          </a:xfrm>
          <a:prstGeom prst="ellipse">
            <a:avLst/>
          </a:prstGeom>
          <a:solidFill>
            <a:schemeClr val="tx1"/>
          </a:solidFill>
          <a:ln w="9525">
            <a:solidFill>
              <a:schemeClr val="tx1"/>
            </a:solidFill>
            <a:round/>
            <a:headEnd/>
            <a:tailEnd/>
          </a:ln>
        </p:spPr>
        <p:txBody>
          <a:bodyPr wrap="none" anchor="ctr"/>
          <a:lstStyle/>
          <a:p>
            <a:endParaRPr lang="en-CA"/>
          </a:p>
        </p:txBody>
      </p:sp>
      <p:sp>
        <p:nvSpPr>
          <p:cNvPr id="97326" name="Oval 49"/>
          <p:cNvSpPr>
            <a:spLocks noChangeArrowheads="1"/>
          </p:cNvSpPr>
          <p:nvPr/>
        </p:nvSpPr>
        <p:spPr bwMode="auto">
          <a:xfrm>
            <a:off x="6011863" y="2112169"/>
            <a:ext cx="144462" cy="108347"/>
          </a:xfrm>
          <a:prstGeom prst="ellipse">
            <a:avLst/>
          </a:prstGeom>
          <a:solidFill>
            <a:schemeClr val="tx1"/>
          </a:solidFill>
          <a:ln w="9525">
            <a:solidFill>
              <a:schemeClr val="tx1"/>
            </a:solidFill>
            <a:round/>
            <a:headEnd/>
            <a:tailEnd/>
          </a:ln>
        </p:spPr>
        <p:txBody>
          <a:bodyPr wrap="none" anchor="ctr"/>
          <a:lstStyle/>
          <a:p>
            <a:endParaRPr lang="en-CA"/>
          </a:p>
        </p:txBody>
      </p:sp>
      <p:sp>
        <p:nvSpPr>
          <p:cNvPr id="97327" name="Oval 50"/>
          <p:cNvSpPr>
            <a:spLocks noChangeArrowheads="1"/>
          </p:cNvSpPr>
          <p:nvPr/>
        </p:nvSpPr>
        <p:spPr bwMode="auto">
          <a:xfrm>
            <a:off x="6299201" y="2112169"/>
            <a:ext cx="144463" cy="108347"/>
          </a:xfrm>
          <a:prstGeom prst="ellipse">
            <a:avLst/>
          </a:prstGeom>
          <a:solidFill>
            <a:schemeClr val="tx1"/>
          </a:solidFill>
          <a:ln w="9525">
            <a:solidFill>
              <a:schemeClr val="tx1"/>
            </a:solidFill>
            <a:round/>
            <a:headEnd/>
            <a:tailEnd/>
          </a:ln>
        </p:spPr>
        <p:txBody>
          <a:bodyPr wrap="none" anchor="ctr"/>
          <a:lstStyle/>
          <a:p>
            <a:endParaRPr lang="en-CA"/>
          </a:p>
        </p:txBody>
      </p:sp>
      <p:sp>
        <p:nvSpPr>
          <p:cNvPr id="97328" name="Text Box 51"/>
          <p:cNvSpPr txBox="1">
            <a:spLocks noChangeArrowheads="1"/>
          </p:cNvSpPr>
          <p:nvPr/>
        </p:nvSpPr>
        <p:spPr bwMode="auto">
          <a:xfrm>
            <a:off x="647700" y="2842023"/>
            <a:ext cx="828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009900"/>
                </a:solidFill>
              </a:rPr>
              <a:t>t = 0                 t = 1                  t = 2                               t = infinity</a:t>
            </a:r>
          </a:p>
        </p:txBody>
      </p:sp>
      <p:sp>
        <p:nvSpPr>
          <p:cNvPr id="97329" name="Text Box 54"/>
          <p:cNvSpPr txBox="1">
            <a:spLocks noChangeArrowheads="1"/>
          </p:cNvSpPr>
          <p:nvPr/>
        </p:nvSpPr>
        <p:spPr bwMode="auto">
          <a:xfrm>
            <a:off x="7775576" y="2005013"/>
            <a:ext cx="1368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FF0000"/>
                </a:solidFill>
              </a:rPr>
              <a:t>a fantasy</a:t>
            </a:r>
          </a:p>
        </p:txBody>
      </p:sp>
      <p:sp>
        <p:nvSpPr>
          <p:cNvPr id="97330" name="Line 55"/>
          <p:cNvSpPr>
            <a:spLocks noChangeShapeType="1"/>
          </p:cNvSpPr>
          <p:nvPr/>
        </p:nvSpPr>
        <p:spPr bwMode="auto">
          <a:xfrm flipH="1">
            <a:off x="7885114" y="2275285"/>
            <a:ext cx="287337" cy="2155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Content Placeholder 3"/>
          <p:cNvSpPr>
            <a:spLocks noGrp="1"/>
          </p:cNvSpPr>
          <p:nvPr>
            <p:ph sz="quarter" idx="4"/>
          </p:nvPr>
        </p:nvSpPr>
        <p:spPr>
          <a:xfrm>
            <a:off x="304801" y="3314700"/>
            <a:ext cx="8156575" cy="715566"/>
          </a:xfrm>
        </p:spPr>
        <p:txBody>
          <a:bodyPr/>
          <a:lstStyle/>
          <a:p>
            <a:pPr marL="342900" indent="-342900" eaLnBrk="1" hangingPunct="1">
              <a:buFont typeface="Arial"/>
              <a:buChar char="•"/>
              <a:defRPr/>
            </a:pPr>
            <a:r>
              <a:rPr lang="en-US" sz="1800" dirty="0" smtClean="0"/>
              <a:t>In the RBM structure</a:t>
            </a:r>
            <a:r>
              <a:rPr lang="en-US" sz="1800" i="1" dirty="0" smtClean="0"/>
              <a:t>, v </a:t>
            </a:r>
            <a:r>
              <a:rPr lang="en-US" sz="1800" dirty="0" smtClean="0"/>
              <a:t>and </a:t>
            </a:r>
            <a:r>
              <a:rPr lang="en-US" sz="1800" i="1" dirty="0" smtClean="0"/>
              <a:t>h </a:t>
            </a:r>
            <a:r>
              <a:rPr lang="en-US" sz="1800" dirty="0" smtClean="0"/>
              <a:t>are conditionally independent</a:t>
            </a:r>
          </a:p>
          <a:p>
            <a:pPr marL="342900" indent="-342900" eaLnBrk="1" hangingPunct="1">
              <a:buFont typeface="Arial"/>
              <a:buChar char="•"/>
              <a:defRPr/>
            </a:pPr>
            <a:r>
              <a:rPr lang="en-US" sz="1800" dirty="0" smtClean="0"/>
              <a:t>To obtain samples of p(</a:t>
            </a:r>
            <a:r>
              <a:rPr lang="en-US" sz="1800" dirty="0" err="1" smtClean="0"/>
              <a:t>v,h</a:t>
            </a:r>
            <a:r>
              <a:rPr lang="en-US" sz="1800" dirty="0" smtClean="0"/>
              <a:t>):</a:t>
            </a:r>
          </a:p>
          <a:p>
            <a:pPr lvl="1" eaLnBrk="1" hangingPunct="1">
              <a:defRPr/>
            </a:pPr>
            <a:r>
              <a:rPr lang="en-US" sz="1800" dirty="0" smtClean="0"/>
              <a:t> Start with a training vector on the visible units.</a:t>
            </a:r>
          </a:p>
          <a:p>
            <a:pPr lvl="1" eaLnBrk="1" hangingPunct="1">
              <a:defRPr/>
            </a:pPr>
            <a:r>
              <a:rPr lang="en-US" sz="1800" dirty="0" smtClean="0"/>
              <a:t> Sample hidden units given fixed visible units</a:t>
            </a:r>
          </a:p>
          <a:p>
            <a:pPr lvl="1" eaLnBrk="1" hangingPunct="1">
              <a:defRPr/>
            </a:pPr>
            <a:r>
              <a:rPr lang="en-US" sz="1800" dirty="0"/>
              <a:t> </a:t>
            </a:r>
            <a:r>
              <a:rPr lang="en-US" sz="1800" dirty="0" smtClean="0"/>
              <a:t>Then sample visible units given fixed hidden units</a:t>
            </a:r>
            <a:endParaRPr lang="en-US" sz="1800" dirty="0"/>
          </a:p>
        </p:txBody>
      </p:sp>
    </p:spTree>
    <p:extLst>
      <p:ext uri="{BB962C8B-B14F-4D97-AF65-F5344CB8AC3E}">
        <p14:creationId xmlns:p14="http://schemas.microsoft.com/office/powerpoint/2010/main" val="3635351738"/>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2266951" y="2063353"/>
            <a:ext cx="1008063" cy="432197"/>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7174" name="Rectangle 3"/>
          <p:cNvSpPr>
            <a:spLocks noGrp="1" noChangeArrowheads="1"/>
          </p:cNvSpPr>
          <p:nvPr>
            <p:ph type="title" sz="quarter"/>
          </p:nvPr>
        </p:nvSpPr>
        <p:spPr>
          <a:xfrm>
            <a:off x="457200" y="52388"/>
            <a:ext cx="8229600" cy="857250"/>
          </a:xfrm>
        </p:spPr>
        <p:txBody>
          <a:bodyPr/>
          <a:lstStyle/>
          <a:p>
            <a:pPr eaLnBrk="1" hangingPunct="1">
              <a:defRPr/>
            </a:pPr>
            <a:r>
              <a:rPr lang="en-US" dirty="0" smtClean="0">
                <a:latin typeface="Arial" charset="0"/>
              </a:rPr>
              <a:t>Contrastive Divergence</a:t>
            </a:r>
            <a:endParaRPr lang="en-US" dirty="0">
              <a:latin typeface="Arial" charset="0"/>
            </a:endParaRPr>
          </a:p>
        </p:txBody>
      </p:sp>
      <p:sp>
        <p:nvSpPr>
          <p:cNvPr id="99331" name="Rectangle 6"/>
          <p:cNvSpPr>
            <a:spLocks noChangeArrowheads="1"/>
          </p:cNvSpPr>
          <p:nvPr/>
        </p:nvSpPr>
        <p:spPr bwMode="auto">
          <a:xfrm>
            <a:off x="503238" y="2063353"/>
            <a:ext cx="1008062" cy="432197"/>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9332" name="Oval 7"/>
          <p:cNvSpPr>
            <a:spLocks noChangeArrowheads="1"/>
          </p:cNvSpPr>
          <p:nvPr/>
        </p:nvSpPr>
        <p:spPr bwMode="auto">
          <a:xfrm>
            <a:off x="574675" y="2144316"/>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33" name="Oval 8"/>
          <p:cNvSpPr>
            <a:spLocks noChangeArrowheads="1"/>
          </p:cNvSpPr>
          <p:nvPr/>
        </p:nvSpPr>
        <p:spPr bwMode="auto">
          <a:xfrm>
            <a:off x="1028700" y="2144316"/>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34" name="Rectangle 9"/>
          <p:cNvSpPr>
            <a:spLocks noChangeArrowheads="1"/>
          </p:cNvSpPr>
          <p:nvPr/>
        </p:nvSpPr>
        <p:spPr bwMode="auto">
          <a:xfrm>
            <a:off x="900113" y="983456"/>
            <a:ext cx="1511300" cy="458391"/>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9335" name="Oval 10"/>
          <p:cNvSpPr>
            <a:spLocks noChangeArrowheads="1"/>
          </p:cNvSpPr>
          <p:nvPr/>
        </p:nvSpPr>
        <p:spPr bwMode="auto">
          <a:xfrm>
            <a:off x="993775" y="1081087"/>
            <a:ext cx="338138"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36" name="Oval 11"/>
          <p:cNvSpPr>
            <a:spLocks noChangeArrowheads="1"/>
          </p:cNvSpPr>
          <p:nvPr/>
        </p:nvSpPr>
        <p:spPr bwMode="auto">
          <a:xfrm>
            <a:off x="1498600" y="1081087"/>
            <a:ext cx="338138"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37" name="Oval 12"/>
          <p:cNvSpPr>
            <a:spLocks noChangeArrowheads="1"/>
          </p:cNvSpPr>
          <p:nvPr/>
        </p:nvSpPr>
        <p:spPr bwMode="auto">
          <a:xfrm>
            <a:off x="1979614" y="1091804"/>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cxnSp>
        <p:nvCxnSpPr>
          <p:cNvPr id="99338" name="AutoShape 13"/>
          <p:cNvCxnSpPr>
            <a:cxnSpLocks noChangeShapeType="1"/>
            <a:stCxn id="99332" idx="7"/>
            <a:endCxn id="99336" idx="3"/>
          </p:cNvCxnSpPr>
          <p:nvPr/>
        </p:nvCxnSpPr>
        <p:spPr bwMode="auto">
          <a:xfrm flipV="1">
            <a:off x="863601" y="1297782"/>
            <a:ext cx="684213" cy="8834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9339" name="Text Box 14"/>
          <p:cNvSpPr txBox="1">
            <a:spLocks noChangeArrowheads="1"/>
          </p:cNvSpPr>
          <p:nvPr/>
        </p:nvSpPr>
        <p:spPr bwMode="auto">
          <a:xfrm>
            <a:off x="457201" y="2114551"/>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9340" name="Text Box 15"/>
          <p:cNvSpPr txBox="1">
            <a:spLocks noChangeArrowheads="1"/>
          </p:cNvSpPr>
          <p:nvPr/>
        </p:nvSpPr>
        <p:spPr bwMode="auto">
          <a:xfrm>
            <a:off x="1447800" y="1028701"/>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cxnSp>
        <p:nvCxnSpPr>
          <p:cNvPr id="99341" name="AutoShape 16"/>
          <p:cNvCxnSpPr>
            <a:cxnSpLocks noChangeShapeType="1"/>
            <a:stCxn id="99340" idx="2"/>
            <a:endCxn id="99342" idx="1"/>
          </p:cNvCxnSpPr>
          <p:nvPr/>
        </p:nvCxnSpPr>
        <p:spPr bwMode="auto">
          <a:xfrm>
            <a:off x="1663700" y="1428811"/>
            <a:ext cx="724208" cy="7526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9342" name="Oval 17"/>
          <p:cNvSpPr>
            <a:spLocks noChangeArrowheads="1"/>
          </p:cNvSpPr>
          <p:nvPr/>
        </p:nvSpPr>
        <p:spPr bwMode="auto">
          <a:xfrm>
            <a:off x="2338389" y="2144316"/>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43" name="Oval 18"/>
          <p:cNvSpPr>
            <a:spLocks noChangeArrowheads="1"/>
          </p:cNvSpPr>
          <p:nvPr/>
        </p:nvSpPr>
        <p:spPr bwMode="auto">
          <a:xfrm>
            <a:off x="2792414" y="2144316"/>
            <a:ext cx="338137" cy="253603"/>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44" name="Rectangle 19"/>
          <p:cNvSpPr>
            <a:spLocks noChangeArrowheads="1"/>
          </p:cNvSpPr>
          <p:nvPr/>
        </p:nvSpPr>
        <p:spPr bwMode="auto">
          <a:xfrm>
            <a:off x="2952750" y="983456"/>
            <a:ext cx="1511300" cy="458391"/>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99345" name="Oval 20"/>
          <p:cNvSpPr>
            <a:spLocks noChangeArrowheads="1"/>
          </p:cNvSpPr>
          <p:nvPr/>
        </p:nvSpPr>
        <p:spPr bwMode="auto">
          <a:xfrm>
            <a:off x="3046414" y="1081087"/>
            <a:ext cx="338137"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46" name="Oval 21"/>
          <p:cNvSpPr>
            <a:spLocks noChangeArrowheads="1"/>
          </p:cNvSpPr>
          <p:nvPr/>
        </p:nvSpPr>
        <p:spPr bwMode="auto">
          <a:xfrm>
            <a:off x="3551239" y="1081087"/>
            <a:ext cx="338137" cy="25360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99347" name="Oval 22"/>
          <p:cNvSpPr>
            <a:spLocks noChangeArrowheads="1"/>
          </p:cNvSpPr>
          <p:nvPr/>
        </p:nvSpPr>
        <p:spPr bwMode="auto">
          <a:xfrm>
            <a:off x="4032250" y="1091804"/>
            <a:ext cx="338138" cy="253603"/>
          </a:xfrm>
          <a:prstGeom prst="ellipse">
            <a:avLst/>
          </a:prstGeom>
          <a:solidFill>
            <a:schemeClr val="accent1"/>
          </a:solidFill>
          <a:ln w="9525">
            <a:solidFill>
              <a:schemeClr val="tx1"/>
            </a:solidFill>
            <a:round/>
            <a:headEnd/>
            <a:tailEnd/>
          </a:ln>
        </p:spPr>
        <p:txBody>
          <a:bodyPr wrap="none" anchor="ctr"/>
          <a:lstStyle/>
          <a:p>
            <a:endParaRPr lang="en-CA"/>
          </a:p>
        </p:txBody>
      </p:sp>
      <p:cxnSp>
        <p:nvCxnSpPr>
          <p:cNvPr id="99348" name="AutoShape 23"/>
          <p:cNvCxnSpPr>
            <a:cxnSpLocks noChangeShapeType="1"/>
            <a:stCxn id="99342" idx="7"/>
            <a:endCxn id="99346" idx="3"/>
          </p:cNvCxnSpPr>
          <p:nvPr/>
        </p:nvCxnSpPr>
        <p:spPr bwMode="auto">
          <a:xfrm flipV="1">
            <a:off x="2627314" y="1297782"/>
            <a:ext cx="973137" cy="88344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9349" name="Text Box 24"/>
          <p:cNvSpPr txBox="1">
            <a:spLocks noChangeArrowheads="1"/>
          </p:cNvSpPr>
          <p:nvPr/>
        </p:nvSpPr>
        <p:spPr bwMode="auto">
          <a:xfrm>
            <a:off x="2209801" y="2114551"/>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i</a:t>
            </a:r>
          </a:p>
        </p:txBody>
      </p:sp>
      <p:sp>
        <p:nvSpPr>
          <p:cNvPr id="99350" name="Text Box 25"/>
          <p:cNvSpPr txBox="1">
            <a:spLocks noChangeArrowheads="1"/>
          </p:cNvSpPr>
          <p:nvPr/>
        </p:nvSpPr>
        <p:spPr bwMode="auto">
          <a:xfrm>
            <a:off x="3505200" y="1028701"/>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j</a:t>
            </a:r>
          </a:p>
        </p:txBody>
      </p:sp>
      <p:sp>
        <p:nvSpPr>
          <p:cNvPr id="99351" name="Text Box 26"/>
          <p:cNvSpPr txBox="1">
            <a:spLocks noChangeArrowheads="1"/>
          </p:cNvSpPr>
          <p:nvPr/>
        </p:nvSpPr>
        <p:spPr bwMode="auto">
          <a:xfrm>
            <a:off x="647700" y="2522935"/>
            <a:ext cx="284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009900"/>
                </a:solidFill>
              </a:rPr>
              <a:t>t = 0                 t = 1   </a:t>
            </a:r>
          </a:p>
        </p:txBody>
      </p:sp>
      <p:sp>
        <p:nvSpPr>
          <p:cNvPr id="99352" name="Text Box 28"/>
          <p:cNvSpPr txBox="1">
            <a:spLocks noChangeArrowheads="1"/>
          </p:cNvSpPr>
          <p:nvPr/>
        </p:nvSpPr>
        <p:spPr bwMode="auto">
          <a:xfrm>
            <a:off x="4876800" y="685800"/>
            <a:ext cx="41592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algn="l" eaLnBrk="1" hangingPunct="1">
              <a:buFont typeface="Arial" charset="0"/>
              <a:buAutoNum type="arabicPeriod"/>
            </a:pPr>
            <a:r>
              <a:rPr lang="en-US" sz="2000" b="0"/>
              <a:t>Start with a training vector on the visible units.</a:t>
            </a:r>
          </a:p>
          <a:p>
            <a:pPr algn="l" eaLnBrk="1" hangingPunct="1">
              <a:buFont typeface="Arial" charset="0"/>
              <a:buAutoNum type="arabicPeriod"/>
            </a:pPr>
            <a:r>
              <a:rPr lang="en-US" sz="2000" b="0"/>
              <a:t>Update all the hidden units in parallel</a:t>
            </a:r>
          </a:p>
          <a:p>
            <a:pPr algn="l" eaLnBrk="1" hangingPunct="1">
              <a:buFont typeface="Arial" charset="0"/>
              <a:buAutoNum type="arabicPeriod"/>
            </a:pPr>
            <a:r>
              <a:rPr lang="en-US" sz="2000" b="0"/>
              <a:t>Update the all the visible units in parallel to get a </a:t>
            </a:r>
            <a:r>
              <a:rPr lang="ja-JP" altLang="en-US" sz="2000" b="0"/>
              <a:t>“</a:t>
            </a:r>
            <a:r>
              <a:rPr lang="en-US" altLang="ja-JP" sz="2000" b="0"/>
              <a:t>reconstruction</a:t>
            </a:r>
            <a:r>
              <a:rPr lang="ja-JP" altLang="en-US" sz="2000" b="0"/>
              <a:t>”</a:t>
            </a:r>
            <a:r>
              <a:rPr lang="en-US" altLang="ja-JP" sz="2000" b="0"/>
              <a:t>.</a:t>
            </a:r>
          </a:p>
          <a:p>
            <a:pPr algn="l" eaLnBrk="1" hangingPunct="1">
              <a:buFont typeface="Arial" charset="0"/>
              <a:buAutoNum type="arabicPeriod"/>
            </a:pPr>
            <a:r>
              <a:rPr lang="en-US" sz="2000" b="0"/>
              <a:t>Update the hidden units again</a:t>
            </a:r>
            <a:r>
              <a:rPr lang="en-US" sz="1800" b="0"/>
              <a:t>. </a:t>
            </a:r>
          </a:p>
        </p:txBody>
      </p:sp>
      <p:sp>
        <p:nvSpPr>
          <p:cNvPr id="99353" name="Text Box 30"/>
          <p:cNvSpPr txBox="1">
            <a:spLocks noChangeArrowheads="1"/>
          </p:cNvSpPr>
          <p:nvPr/>
        </p:nvSpPr>
        <p:spPr bwMode="auto">
          <a:xfrm>
            <a:off x="1979614" y="2739629"/>
            <a:ext cx="2052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reconstruction</a:t>
            </a:r>
          </a:p>
        </p:txBody>
      </p:sp>
      <p:sp>
        <p:nvSpPr>
          <p:cNvPr id="99354" name="Text Box 31"/>
          <p:cNvSpPr txBox="1">
            <a:spLocks noChangeArrowheads="1"/>
          </p:cNvSpPr>
          <p:nvPr/>
        </p:nvSpPr>
        <p:spPr bwMode="auto">
          <a:xfrm>
            <a:off x="647700" y="2767013"/>
            <a:ext cx="719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solidFill>
                  <a:srgbClr val="3333CC"/>
                </a:solidFill>
              </a:rPr>
              <a:t>data</a:t>
            </a:r>
          </a:p>
        </p:txBody>
      </p:sp>
      <p:sp>
        <p:nvSpPr>
          <p:cNvPr id="2" name="Content Placeholder 1"/>
          <p:cNvSpPr>
            <a:spLocks noGrp="1"/>
          </p:cNvSpPr>
          <p:nvPr>
            <p:ph sz="quarter" idx="4"/>
          </p:nvPr>
        </p:nvSpPr>
        <p:spPr>
          <a:xfrm>
            <a:off x="457200" y="3543300"/>
            <a:ext cx="8077200" cy="1001316"/>
          </a:xfrm>
        </p:spPr>
        <p:txBody>
          <a:bodyPr/>
          <a:lstStyle/>
          <a:p>
            <a:pPr>
              <a:defRPr/>
            </a:pPr>
            <a:r>
              <a:rPr lang="en-US" sz="2000" dirty="0" smtClean="0">
                <a:solidFill>
                  <a:srgbClr val="000000"/>
                </a:solidFill>
              </a:rPr>
              <a:t>With contrastive divergence, just one step of Gibbs sampling is run</a:t>
            </a:r>
          </a:p>
          <a:p>
            <a:pPr>
              <a:defRPr/>
            </a:pPr>
            <a:r>
              <a:rPr lang="en-US" sz="2000" dirty="0" smtClean="0">
                <a:solidFill>
                  <a:srgbClr val="000000"/>
                </a:solidFill>
              </a:rPr>
              <a:t>While this approximates -log p(v), it seems to work well in practice </a:t>
            </a:r>
            <a:r>
              <a:rPr lang="en-US" sz="2000" dirty="0">
                <a:solidFill>
                  <a:srgbClr val="000000"/>
                </a:solidFill>
              </a:rPr>
              <a:t>(</a:t>
            </a:r>
            <a:r>
              <a:rPr lang="en-US" sz="2000" dirty="0" err="1">
                <a:solidFill>
                  <a:srgbClr val="000000"/>
                </a:solidFill>
              </a:rPr>
              <a:t>Carreira-Perpinan</a:t>
            </a:r>
            <a:r>
              <a:rPr lang="en-US" sz="2000" dirty="0">
                <a:solidFill>
                  <a:srgbClr val="000000"/>
                </a:solidFill>
              </a:rPr>
              <a:t> &amp; Hinton, 2005).</a:t>
            </a:r>
          </a:p>
          <a:p>
            <a:pPr>
              <a:defRPr/>
            </a:pPr>
            <a:endParaRPr lang="en-US" dirty="0" smtClean="0"/>
          </a:p>
          <a:p>
            <a:pPr>
              <a:defRPr/>
            </a:pPr>
            <a:endParaRPr lang="en-US" dirty="0"/>
          </a:p>
        </p:txBody>
      </p:sp>
    </p:spTree>
    <p:extLst>
      <p:ext uri="{BB962C8B-B14F-4D97-AF65-F5344CB8AC3E}">
        <p14:creationId xmlns:p14="http://schemas.microsoft.com/office/powerpoint/2010/main" val="8596433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3"/>
          <p:cNvSpPr txBox="1">
            <a:spLocks noChangeArrowheads="1"/>
          </p:cNvSpPr>
          <p:nvPr/>
        </p:nvSpPr>
        <p:spPr bwMode="auto">
          <a:xfrm>
            <a:off x="304800" y="400050"/>
            <a:ext cx="838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cs typeface="ＭＳ Ｐゴシック"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9pPr>
          </a:lstStyle>
          <a:p>
            <a:pPr algn="l" eaLnBrk="1" hangingPunct="1">
              <a:lnSpc>
                <a:spcPct val="95000"/>
              </a:lnSpc>
              <a:spcBef>
                <a:spcPct val="0"/>
              </a:spcBef>
              <a:buSzPct val="100000"/>
            </a:pPr>
            <a:endParaRPr lang="en-US" sz="2600">
              <a:cs typeface="Arial" charset="0"/>
            </a:endParaRPr>
          </a:p>
        </p:txBody>
      </p:sp>
      <p:sp>
        <p:nvSpPr>
          <p:cNvPr id="25612" name="Rectangle 12"/>
          <p:cNvSpPr>
            <a:spLocks noGrp="1" noChangeArrowheads="1"/>
          </p:cNvSpPr>
          <p:nvPr>
            <p:ph type="title"/>
          </p:nvPr>
        </p:nvSpPr>
        <p:spPr/>
        <p:txBody>
          <a:bodyPr/>
          <a:lstStyle/>
          <a:p>
            <a:pPr>
              <a:defRPr/>
            </a:pPr>
            <a:r>
              <a:rPr lang="en-US"/>
              <a:t>Constructing Deep Belief Networks</a:t>
            </a:r>
          </a:p>
        </p:txBody>
      </p:sp>
      <p:sp>
        <p:nvSpPr>
          <p:cNvPr id="25614" name="Rectangle 14"/>
          <p:cNvSpPr>
            <a:spLocks noGrp="1" noChangeArrowheads="1"/>
          </p:cNvSpPr>
          <p:nvPr>
            <p:ph type="body" sz="half" idx="2"/>
          </p:nvPr>
        </p:nvSpPr>
        <p:spPr>
          <a:xfrm>
            <a:off x="685800" y="3086100"/>
            <a:ext cx="7924800" cy="1600200"/>
          </a:xfrm>
        </p:spPr>
        <p:txBody>
          <a:bodyPr/>
          <a:lstStyle/>
          <a:p>
            <a:pPr>
              <a:lnSpc>
                <a:spcPct val="90000"/>
              </a:lnSpc>
              <a:defRPr/>
            </a:pPr>
            <a:r>
              <a:rPr lang="en-US" sz="1600" dirty="0"/>
              <a:t>First train a layer of features that receive input directly from the speech features</a:t>
            </a:r>
          </a:p>
          <a:p>
            <a:pPr>
              <a:lnSpc>
                <a:spcPct val="90000"/>
              </a:lnSpc>
              <a:defRPr/>
            </a:pPr>
            <a:r>
              <a:rPr lang="en-US" sz="1600" dirty="0"/>
              <a:t>Then treat the activations of the trained features as if they were speech features and learn features of features in a second hidden layer.</a:t>
            </a:r>
          </a:p>
          <a:p>
            <a:pPr>
              <a:lnSpc>
                <a:spcPct val="90000"/>
              </a:lnSpc>
              <a:defRPr/>
            </a:pPr>
            <a:r>
              <a:rPr lang="en-US" sz="1600" dirty="0"/>
              <a:t>Why greedy?</a:t>
            </a:r>
          </a:p>
          <a:p>
            <a:pPr lvl="1">
              <a:lnSpc>
                <a:spcPct val="90000"/>
              </a:lnSpc>
              <a:defRPr/>
            </a:pPr>
            <a:r>
              <a:rPr lang="en-US" sz="1600" dirty="0"/>
              <a:t> It can be proved that each time we add another layer of features we improve a </a:t>
            </a:r>
            <a:r>
              <a:rPr lang="en-US" sz="1600" dirty="0" err="1"/>
              <a:t>variational</a:t>
            </a:r>
            <a:r>
              <a:rPr lang="en-US" sz="1600" dirty="0"/>
              <a:t> lower bound on the log probability of the training data.</a:t>
            </a:r>
          </a:p>
          <a:p>
            <a:pPr lvl="1">
              <a:lnSpc>
                <a:spcPct val="90000"/>
              </a:lnSpc>
              <a:defRPr/>
            </a:pPr>
            <a:r>
              <a:rPr lang="en-US" sz="1600" dirty="0"/>
              <a:t> Simplicity of training</a:t>
            </a:r>
          </a:p>
          <a:p>
            <a:pPr>
              <a:lnSpc>
                <a:spcPct val="90000"/>
              </a:lnSpc>
              <a:defRPr/>
            </a:pPr>
            <a:endParaRPr lang="en-US" sz="1600" dirty="0"/>
          </a:p>
        </p:txBody>
      </p:sp>
      <p:pic>
        <p:nvPicPr>
          <p:cNvPr id="25615"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blackWhite">
          <a:xfrm>
            <a:off x="1524000" y="1085850"/>
            <a:ext cx="6629400" cy="19323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113474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Combining Neurons</a:t>
            </a:r>
            <a:endParaRPr lang="en-US" dirty="0"/>
          </a:p>
        </p:txBody>
      </p:sp>
      <p:sp>
        <p:nvSpPr>
          <p:cNvPr id="3" name="Content Placeholder 2"/>
          <p:cNvSpPr>
            <a:spLocks noGrp="1"/>
          </p:cNvSpPr>
          <p:nvPr>
            <p:ph idx="1"/>
          </p:nvPr>
        </p:nvSpPr>
        <p:spPr>
          <a:xfrm>
            <a:off x="457201" y="1028700"/>
            <a:ext cx="6437313" cy="1471613"/>
          </a:xfrm>
        </p:spPr>
        <p:txBody>
          <a:bodyPr>
            <a:normAutofit fontScale="92500" lnSpcReduction="10000"/>
          </a:bodyPr>
          <a:lstStyle/>
          <a:p>
            <a:pPr marL="342900" indent="-342900">
              <a:buFont typeface="Arial"/>
              <a:buChar char="•"/>
              <a:defRPr/>
            </a:pPr>
            <a:r>
              <a:rPr lang="en-US" sz="2400" dirty="0" smtClean="0"/>
              <a:t>3 layers of trainable weights gives a composition of polygons: convex </a:t>
            </a:r>
            <a:r>
              <a:rPr lang="en-US" sz="2400" dirty="0" smtClean="0"/>
              <a:t>regions</a:t>
            </a:r>
          </a:p>
          <a:p>
            <a:pPr marL="342900" indent="-342900">
              <a:buFont typeface="Arial"/>
              <a:buChar char="•"/>
              <a:defRPr/>
            </a:pPr>
            <a:r>
              <a:rPr lang="en-US" sz="2400" dirty="0" smtClean="0"/>
              <a:t>More </a:t>
            </a:r>
            <a:r>
              <a:rPr lang="en-US" sz="2400" dirty="0" smtClean="0"/>
              <a:t>layers can handle more complicated spaces – but require more </a:t>
            </a:r>
            <a:r>
              <a:rPr lang="en-US" sz="2400" dirty="0" smtClean="0"/>
              <a:t>parameters</a:t>
            </a:r>
            <a:endParaRPr lang="en-US" sz="2400" dirty="0" smtClean="0"/>
          </a:p>
        </p:txBody>
      </p:sp>
      <p:grpSp>
        <p:nvGrpSpPr>
          <p:cNvPr id="35844" name="Group 81"/>
          <p:cNvGrpSpPr>
            <a:grpSpLocks/>
          </p:cNvGrpSpPr>
          <p:nvPr/>
        </p:nvGrpSpPr>
        <p:grpSpPr bwMode="auto">
          <a:xfrm>
            <a:off x="3124201" y="2857501"/>
            <a:ext cx="587375" cy="440531"/>
            <a:chOff x="5401994" y="3071949"/>
            <a:chExt cx="587424" cy="587424"/>
          </a:xfrm>
        </p:grpSpPr>
        <p:sp>
          <p:nvSpPr>
            <p:cNvPr id="83" name="Oval 82"/>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84" name="Curved Connector 83"/>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5845" name="Group 84"/>
          <p:cNvGrpSpPr>
            <a:grpSpLocks/>
          </p:cNvGrpSpPr>
          <p:nvPr/>
        </p:nvGrpSpPr>
        <p:grpSpPr bwMode="auto">
          <a:xfrm>
            <a:off x="3124201" y="3412332"/>
            <a:ext cx="587375" cy="440531"/>
            <a:chOff x="5401994" y="3071949"/>
            <a:chExt cx="587424" cy="587424"/>
          </a:xfrm>
        </p:grpSpPr>
        <p:sp>
          <p:nvSpPr>
            <p:cNvPr id="86" name="Oval 8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87" name="Curved Connector 8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88" name="Straight Arrow Connector 87"/>
          <p:cNvCxnSpPr/>
          <p:nvPr/>
        </p:nvCxnSpPr>
        <p:spPr>
          <a:xfrm>
            <a:off x="3713164" y="3138488"/>
            <a:ext cx="688975" cy="220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3711576" y="3358754"/>
            <a:ext cx="690563" cy="220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4989513" y="3358754"/>
            <a:ext cx="3429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849" name="Group 90"/>
          <p:cNvGrpSpPr>
            <a:grpSpLocks/>
          </p:cNvGrpSpPr>
          <p:nvPr/>
        </p:nvGrpSpPr>
        <p:grpSpPr bwMode="auto">
          <a:xfrm>
            <a:off x="4402139" y="3138488"/>
            <a:ext cx="587375" cy="440531"/>
            <a:chOff x="2061894" y="4690975"/>
            <a:chExt cx="587424" cy="587424"/>
          </a:xfrm>
        </p:grpSpPr>
        <p:sp>
          <p:nvSpPr>
            <p:cNvPr id="92" name="Oval 91"/>
            <p:cNvSpPr/>
            <p:nvPr/>
          </p:nvSpPr>
          <p:spPr>
            <a:xfrm>
              <a:off x="2061894" y="469097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93" name="Elbow Connector 92"/>
            <p:cNvCxnSpPr/>
            <p:nvPr/>
          </p:nvCxnSpPr>
          <p:spPr>
            <a:xfrm flipV="1">
              <a:off x="2155564" y="4830687"/>
              <a:ext cx="350867" cy="284187"/>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94" name="Straight Arrow Connector 93"/>
          <p:cNvCxnSpPr/>
          <p:nvPr/>
        </p:nvCxnSpPr>
        <p:spPr>
          <a:xfrm>
            <a:off x="2420939" y="3082529"/>
            <a:ext cx="68897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2419350" y="3082529"/>
            <a:ext cx="690563" cy="496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rot="16200000" flipH="1">
            <a:off x="2498130" y="3006527"/>
            <a:ext cx="548879" cy="703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2419350" y="3632598"/>
            <a:ext cx="70485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854" name="Group 97"/>
          <p:cNvGrpSpPr>
            <a:grpSpLocks/>
          </p:cNvGrpSpPr>
          <p:nvPr/>
        </p:nvGrpSpPr>
        <p:grpSpPr bwMode="auto">
          <a:xfrm>
            <a:off x="1884364" y="2871788"/>
            <a:ext cx="587375" cy="440531"/>
            <a:chOff x="5401994" y="3071949"/>
            <a:chExt cx="587424" cy="587424"/>
          </a:xfrm>
        </p:grpSpPr>
        <p:sp>
          <p:nvSpPr>
            <p:cNvPr id="99" name="Oval 9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0" name="Curved Connector 99"/>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5855" name="Group 100"/>
          <p:cNvGrpSpPr>
            <a:grpSpLocks/>
          </p:cNvGrpSpPr>
          <p:nvPr/>
        </p:nvGrpSpPr>
        <p:grpSpPr bwMode="auto">
          <a:xfrm>
            <a:off x="1884364" y="3426619"/>
            <a:ext cx="587375" cy="440531"/>
            <a:chOff x="5401994" y="3071949"/>
            <a:chExt cx="587424" cy="587424"/>
          </a:xfrm>
        </p:grpSpPr>
        <p:sp>
          <p:nvSpPr>
            <p:cNvPr id="102" name="Oval 10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3" name="Curved Connector 102"/>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04" name="Straight Arrow Connector 103"/>
          <p:cNvCxnSpPr/>
          <p:nvPr/>
        </p:nvCxnSpPr>
        <p:spPr>
          <a:xfrm>
            <a:off x="1181101" y="3096817"/>
            <a:ext cx="690563"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1179513" y="3096817"/>
            <a:ext cx="692150" cy="496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6200000" flipH="1">
            <a:off x="1258293" y="3020814"/>
            <a:ext cx="548879" cy="703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179513" y="3646885"/>
            <a:ext cx="70485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58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30051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697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n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371850"/>
            <a:ext cx="5573826" cy="1473129"/>
          </a:xfrm>
          <a:prstGeom prst="rect">
            <a:avLst/>
          </a:prstGeom>
        </p:spPr>
      </p:pic>
      <p:sp>
        <p:nvSpPr>
          <p:cNvPr id="2" name="Title 1"/>
          <p:cNvSpPr>
            <a:spLocks noGrp="1"/>
          </p:cNvSpPr>
          <p:nvPr>
            <p:ph type="title"/>
          </p:nvPr>
        </p:nvSpPr>
        <p:spPr>
          <a:xfrm>
            <a:off x="152401" y="400051"/>
            <a:ext cx="8245475" cy="373856"/>
          </a:xfrm>
        </p:spPr>
        <p:txBody>
          <a:bodyPr/>
          <a:lstStyle/>
          <a:p>
            <a:pPr>
              <a:defRPr/>
            </a:pPr>
            <a:r>
              <a:rPr lang="en-US" dirty="0" smtClean="0"/>
              <a:t>Multi-Layer Neural Network</a:t>
            </a:r>
            <a:endParaRPr lang="en-US" dirty="0"/>
          </a:p>
        </p:txBody>
      </p:sp>
      <p:sp>
        <p:nvSpPr>
          <p:cNvPr id="7" name="Rectangle 6"/>
          <p:cNvSpPr/>
          <p:nvPr/>
        </p:nvSpPr>
        <p:spPr bwMode="auto">
          <a:xfrm>
            <a:off x="3124200" y="1943100"/>
            <a:ext cx="838200" cy="10287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9" name="Right Arrow 8"/>
          <p:cNvSpPr/>
          <p:nvPr/>
        </p:nvSpPr>
        <p:spPr bwMode="auto">
          <a:xfrm>
            <a:off x="3962400" y="24003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 name="Right Arrow 9"/>
          <p:cNvSpPr/>
          <p:nvPr/>
        </p:nvSpPr>
        <p:spPr bwMode="auto">
          <a:xfrm>
            <a:off x="2362200" y="20574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6872" name="TextBox 13"/>
          <p:cNvSpPr txBox="1">
            <a:spLocks noChangeArrowheads="1"/>
          </p:cNvSpPr>
          <p:nvPr/>
        </p:nvSpPr>
        <p:spPr bwMode="auto">
          <a:xfrm>
            <a:off x="1531109" y="1943100"/>
            <a:ext cx="712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dirty="0"/>
              <a:t>“bat”</a:t>
            </a:r>
          </a:p>
        </p:txBody>
      </p:sp>
      <p:pic>
        <p:nvPicPr>
          <p:cNvPr id="3687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59828"/>
            <a:ext cx="7191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bwMode="auto">
          <a:xfrm>
            <a:off x="4724400" y="1943100"/>
            <a:ext cx="838200" cy="10287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14" name="Rectangle 13"/>
          <p:cNvSpPr/>
          <p:nvPr/>
        </p:nvSpPr>
        <p:spPr bwMode="auto">
          <a:xfrm>
            <a:off x="6172200" y="1943100"/>
            <a:ext cx="838200" cy="10287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15" name="Right Arrow 14"/>
          <p:cNvSpPr/>
          <p:nvPr/>
        </p:nvSpPr>
        <p:spPr bwMode="auto">
          <a:xfrm>
            <a:off x="5562600" y="2400300"/>
            <a:ext cx="6096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 name="Right Arrow 15"/>
          <p:cNvSpPr/>
          <p:nvPr/>
        </p:nvSpPr>
        <p:spPr bwMode="auto">
          <a:xfrm>
            <a:off x="7010400" y="24003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6" name="Right Arrow 165"/>
          <p:cNvSpPr/>
          <p:nvPr/>
        </p:nvSpPr>
        <p:spPr bwMode="auto">
          <a:xfrm>
            <a:off x="2362200" y="25717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7" name="Content Placeholder 2"/>
          <p:cNvSpPr>
            <a:spLocks noGrp="1"/>
          </p:cNvSpPr>
          <p:nvPr>
            <p:ph idx="1"/>
          </p:nvPr>
        </p:nvSpPr>
        <p:spPr>
          <a:xfrm>
            <a:off x="78154" y="883627"/>
            <a:ext cx="8456246" cy="782241"/>
          </a:xfrm>
        </p:spPr>
        <p:txBody>
          <a:bodyPr/>
          <a:lstStyle/>
          <a:p>
            <a:pPr marL="342900" indent="-342900">
              <a:buFont typeface="Arial"/>
              <a:buChar char="•"/>
              <a:defRPr/>
            </a:pPr>
            <a:r>
              <a:rPr lang="en-US" sz="2000" dirty="0" smtClean="0"/>
              <a:t>Each simple building block is a connection of neurons which produces a higher-order, more complex representation of the input</a:t>
            </a:r>
          </a:p>
          <a:p>
            <a:pPr marL="342900" indent="-342900">
              <a:buFont typeface="Arial"/>
              <a:buChar char="•"/>
              <a:defRPr/>
            </a:pPr>
            <a:r>
              <a:rPr lang="en-US" sz="2000" dirty="0" smtClean="0"/>
              <a:t>Neurons in one layer are connected to neurons in the next layer</a:t>
            </a:r>
            <a:endParaRPr lang="en-US" sz="2000" b="1" dirty="0" smtClean="0"/>
          </a:p>
          <a:p>
            <a:pPr marL="342900" lvl="1" indent="0">
              <a:buFont typeface="Arial" charset="0"/>
              <a:buNone/>
              <a:defRPr/>
            </a:pPr>
            <a:endParaRPr lang="en-US" sz="2000" b="1" i="1" dirty="0"/>
          </a:p>
        </p:txBody>
      </p:sp>
      <p:cxnSp>
        <p:nvCxnSpPr>
          <p:cNvPr id="169" name="Straight Arrow Connector 168"/>
          <p:cNvCxnSpPr/>
          <p:nvPr/>
        </p:nvCxnSpPr>
        <p:spPr bwMode="auto">
          <a:xfrm>
            <a:off x="3581400" y="302895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0" name="Straight Arrow Connector 169"/>
          <p:cNvCxnSpPr/>
          <p:nvPr/>
        </p:nvCxnSpPr>
        <p:spPr bwMode="auto">
          <a:xfrm>
            <a:off x="5181600" y="3028950"/>
            <a:ext cx="0" cy="2286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1" name="Straight Arrow Connector 170"/>
          <p:cNvCxnSpPr/>
          <p:nvPr/>
        </p:nvCxnSpPr>
        <p:spPr bwMode="auto">
          <a:xfrm>
            <a:off x="6629400" y="3086100"/>
            <a:ext cx="0" cy="6858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88965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utline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a:solidFill>
                  <a:schemeClr val="bg2">
                    <a:lumMod val="20000"/>
                    <a:lumOff val="80000"/>
                  </a:schemeClr>
                </a:solidFill>
              </a:rPr>
              <a:t>Why Neural Networks</a:t>
            </a:r>
          </a:p>
          <a:p>
            <a:pPr marL="342900" indent="-342900">
              <a:buFont typeface="Arial"/>
              <a:buChar char="•"/>
            </a:pPr>
            <a:r>
              <a:rPr lang="en-US" dirty="0"/>
              <a:t>Training Neural Networks </a:t>
            </a:r>
          </a:p>
          <a:p>
            <a:pPr marL="342900" indent="-342900">
              <a:buFont typeface="Arial"/>
              <a:buChar char="•"/>
            </a:pPr>
            <a:r>
              <a:rPr lang="en-US" dirty="0">
                <a:solidFill>
                  <a:srgbClr val="DFDFE1"/>
                </a:solidFill>
              </a:rPr>
              <a:t>Making Neural Networks Work for Speech Recognition</a:t>
            </a:r>
          </a:p>
          <a:p>
            <a:pPr marL="342900" indent="-342900">
              <a:buFont typeface="Arial"/>
              <a:buChar char="•"/>
            </a:pPr>
            <a:r>
              <a:rPr lang="en-US" dirty="0">
                <a:solidFill>
                  <a:schemeClr val="bg2">
                    <a:lumMod val="20000"/>
                    <a:lumOff val="80000"/>
                  </a:schemeClr>
                </a:solidFill>
              </a:rPr>
              <a:t>Optimization challenges: Training time</a:t>
            </a:r>
          </a:p>
          <a:p>
            <a:pPr marL="342900" indent="-342900">
              <a:buFont typeface="Arial"/>
              <a:buChar char="•"/>
            </a:pPr>
            <a:r>
              <a:rPr lang="en-US" dirty="0">
                <a:solidFill>
                  <a:schemeClr val="bg2">
                    <a:lumMod val="20000"/>
                    <a:lumOff val="80000"/>
                  </a:schemeClr>
                </a:solidFill>
              </a:rPr>
              <a:t>Optimization challenges: New architectures</a:t>
            </a:r>
            <a:endParaRPr lang="en-US" dirty="0">
              <a:solidFill>
                <a:schemeClr val="bg2">
                  <a:lumMod val="20000"/>
                  <a:lumOff val="80000"/>
                </a:schemeClr>
              </a:solidFill>
            </a:endParaRPr>
          </a:p>
        </p:txBody>
      </p:sp>
    </p:spTree>
    <p:extLst>
      <p:ext uri="{BB962C8B-B14F-4D97-AF65-F5344CB8AC3E}">
        <p14:creationId xmlns:p14="http://schemas.microsoft.com/office/powerpoint/2010/main" val="1986453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2800351"/>
            <a:ext cx="6892925" cy="2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Training Neural Networks</a:t>
            </a:r>
            <a:endParaRPr lang="en-US" dirty="0"/>
          </a:p>
        </p:txBody>
      </p:sp>
      <p:sp>
        <p:nvSpPr>
          <p:cNvPr id="3" name="Content Placeholder 2"/>
          <p:cNvSpPr>
            <a:spLocks noGrp="1"/>
          </p:cNvSpPr>
          <p:nvPr>
            <p:ph idx="1"/>
          </p:nvPr>
        </p:nvSpPr>
        <p:spPr>
          <a:xfrm>
            <a:off x="457200" y="1144497"/>
            <a:ext cx="8229600" cy="1620441"/>
          </a:xfrm>
        </p:spPr>
        <p:txBody>
          <a:bodyPr/>
          <a:lstStyle/>
          <a:p>
            <a:pPr marL="342900" indent="-342900">
              <a:buFont typeface="Arial"/>
              <a:buChar char="•"/>
              <a:defRPr/>
            </a:pPr>
            <a:r>
              <a:rPr lang="en-US" dirty="0" smtClean="0"/>
              <a:t>Most common approach to train neural networks is via stochastic gradient </a:t>
            </a:r>
            <a:r>
              <a:rPr lang="en-US" dirty="0" smtClean="0"/>
              <a:t>descent</a:t>
            </a:r>
            <a:endParaRPr lang="en-US" dirty="0"/>
          </a:p>
          <a:p>
            <a:pPr marL="914400" lvl="1" indent="-292100">
              <a:buFont typeface="Courier New"/>
              <a:buChar char="o"/>
            </a:pPr>
            <a:r>
              <a:rPr lang="en-US" dirty="0" smtClean="0"/>
              <a:t>Propagate input forward</a:t>
            </a:r>
          </a:p>
          <a:p>
            <a:pPr marL="914400" lvl="1" indent="-292100">
              <a:buFont typeface="Courier New"/>
              <a:buChar char="o"/>
            </a:pPr>
            <a:r>
              <a:rPr lang="en-US" dirty="0" smtClean="0"/>
              <a:t>Compute </a:t>
            </a:r>
            <a:r>
              <a:rPr lang="en-US" dirty="0" smtClean="0"/>
              <a:t>gradient of objective </a:t>
            </a:r>
            <a:r>
              <a:rPr lang="en-US" dirty="0" smtClean="0"/>
              <a:t>function</a:t>
            </a:r>
          </a:p>
          <a:p>
            <a:pPr marL="914400" lvl="1" indent="-292100">
              <a:buFont typeface="Courier New"/>
              <a:buChar char="o"/>
            </a:pPr>
            <a:r>
              <a:rPr lang="en-US" dirty="0" smtClean="0"/>
              <a:t>Propagate </a:t>
            </a:r>
            <a:r>
              <a:rPr lang="en-US" dirty="0" smtClean="0"/>
              <a:t>error gradient backwards</a:t>
            </a:r>
            <a:endParaRPr lang="en-US" dirty="0"/>
          </a:p>
        </p:txBody>
      </p:sp>
    </p:spTree>
    <p:extLst>
      <p:ext uri="{BB962C8B-B14F-4D97-AF65-F5344CB8AC3E}">
        <p14:creationId xmlns:p14="http://schemas.microsoft.com/office/powerpoint/2010/main" val="344452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Feed-Forward Networks</a:t>
            </a:r>
            <a:endParaRPr lang="en-US" dirty="0"/>
          </a:p>
        </p:txBody>
      </p:sp>
      <p:sp>
        <p:nvSpPr>
          <p:cNvPr id="3" name="Content Placeholder 2"/>
          <p:cNvSpPr>
            <a:spLocks noGrp="1"/>
          </p:cNvSpPr>
          <p:nvPr>
            <p:ph idx="1"/>
          </p:nvPr>
        </p:nvSpPr>
        <p:spPr>
          <a:xfrm>
            <a:off x="457200" y="1200150"/>
            <a:ext cx="8229600" cy="825104"/>
          </a:xfrm>
        </p:spPr>
        <p:txBody>
          <a:bodyPr/>
          <a:lstStyle/>
          <a:p>
            <a:pPr marL="342900" indent="-342900">
              <a:buFont typeface="Arial"/>
              <a:buChar char="•"/>
              <a:defRPr/>
            </a:pPr>
            <a:r>
              <a:rPr lang="en-US" dirty="0" smtClean="0"/>
              <a:t>Predictions are fed forward through the network to classify</a:t>
            </a:r>
            <a:endParaRPr lang="en-US" dirty="0"/>
          </a:p>
        </p:txBody>
      </p:sp>
      <p:grpSp>
        <p:nvGrpSpPr>
          <p:cNvPr id="39939" name="Group 4"/>
          <p:cNvGrpSpPr>
            <a:grpSpLocks/>
          </p:cNvGrpSpPr>
          <p:nvPr/>
        </p:nvGrpSpPr>
        <p:grpSpPr bwMode="auto">
          <a:xfrm>
            <a:off x="2501901" y="2281238"/>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940" name="Group 7"/>
          <p:cNvGrpSpPr>
            <a:grpSpLocks/>
          </p:cNvGrpSpPr>
          <p:nvPr/>
        </p:nvGrpSpPr>
        <p:grpSpPr bwMode="auto">
          <a:xfrm>
            <a:off x="2501901" y="3050382"/>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941" name="Group 10"/>
          <p:cNvGrpSpPr>
            <a:grpSpLocks/>
          </p:cNvGrpSpPr>
          <p:nvPr/>
        </p:nvGrpSpPr>
        <p:grpSpPr bwMode="auto">
          <a:xfrm>
            <a:off x="2501901" y="3825479"/>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942" name="Group 13"/>
          <p:cNvGrpSpPr>
            <a:grpSpLocks/>
          </p:cNvGrpSpPr>
          <p:nvPr/>
        </p:nvGrpSpPr>
        <p:grpSpPr bwMode="auto">
          <a:xfrm>
            <a:off x="5003801" y="2281238"/>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943" name="Group 16"/>
          <p:cNvGrpSpPr>
            <a:grpSpLocks/>
          </p:cNvGrpSpPr>
          <p:nvPr/>
        </p:nvGrpSpPr>
        <p:grpSpPr bwMode="auto">
          <a:xfrm>
            <a:off x="5003801" y="3050382"/>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944" name="Group 19"/>
          <p:cNvGrpSpPr>
            <a:grpSpLocks/>
          </p:cNvGrpSpPr>
          <p:nvPr/>
        </p:nvGrpSpPr>
        <p:grpSpPr bwMode="auto">
          <a:xfrm>
            <a:off x="5003801" y="382547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945" name="Group 22"/>
          <p:cNvGrpSpPr>
            <a:grpSpLocks/>
          </p:cNvGrpSpPr>
          <p:nvPr/>
        </p:nvGrpSpPr>
        <p:grpSpPr bwMode="auto">
          <a:xfrm>
            <a:off x="7278689" y="30503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39946"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3717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8991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468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188" y="40469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stCxn id="6" idx="6"/>
            <a:endCxn id="15" idx="2"/>
          </p:cNvCxnSpPr>
          <p:nvPr/>
        </p:nvCxnSpPr>
        <p:spPr>
          <a:xfrm>
            <a:off x="3089276" y="2501504"/>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6"/>
            <a:endCxn id="18" idx="1"/>
          </p:cNvCxnSpPr>
          <p:nvPr/>
        </p:nvCxnSpPr>
        <p:spPr>
          <a:xfrm>
            <a:off x="3089275" y="2501503"/>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6"/>
            <a:endCxn id="21" idx="1"/>
          </p:cNvCxnSpPr>
          <p:nvPr/>
        </p:nvCxnSpPr>
        <p:spPr>
          <a:xfrm>
            <a:off x="3089275" y="2501504"/>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6"/>
            <a:endCxn id="15" idx="2"/>
          </p:cNvCxnSpPr>
          <p:nvPr/>
        </p:nvCxnSpPr>
        <p:spPr>
          <a:xfrm flipV="1">
            <a:off x="3089276" y="2501504"/>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9" idx="6"/>
            <a:endCxn id="18" idx="2"/>
          </p:cNvCxnSpPr>
          <p:nvPr/>
        </p:nvCxnSpPr>
        <p:spPr>
          <a:xfrm>
            <a:off x="3089276" y="3270648"/>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6"/>
            <a:endCxn id="21" idx="2"/>
          </p:cNvCxnSpPr>
          <p:nvPr/>
        </p:nvCxnSpPr>
        <p:spPr>
          <a:xfrm>
            <a:off x="3089276" y="3270647"/>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p:cNvCxnSpPr>
          <p:nvPr/>
        </p:nvCxnSpPr>
        <p:spPr>
          <a:xfrm>
            <a:off x="3089276" y="404574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2" idx="6"/>
            <a:endCxn id="18" idx="3"/>
          </p:cNvCxnSpPr>
          <p:nvPr/>
        </p:nvCxnSpPr>
        <p:spPr>
          <a:xfrm flipV="1">
            <a:off x="3089275" y="3426619"/>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6"/>
            <a:endCxn id="15" idx="3"/>
          </p:cNvCxnSpPr>
          <p:nvPr/>
        </p:nvCxnSpPr>
        <p:spPr>
          <a:xfrm flipV="1">
            <a:off x="3089275" y="2657475"/>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9946" idx="3"/>
            <a:endCxn id="6" idx="2"/>
          </p:cNvCxnSpPr>
          <p:nvPr/>
        </p:nvCxnSpPr>
        <p:spPr>
          <a:xfrm>
            <a:off x="1247776" y="2443163"/>
            <a:ext cx="1254125" cy="58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39946" idx="3"/>
            <a:endCxn id="9" idx="1"/>
          </p:cNvCxnSpPr>
          <p:nvPr/>
        </p:nvCxnSpPr>
        <p:spPr>
          <a:xfrm>
            <a:off x="1247775" y="2443162"/>
            <a:ext cx="1341438" cy="6715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39946" idx="3"/>
            <a:endCxn id="12" idx="1"/>
          </p:cNvCxnSpPr>
          <p:nvPr/>
        </p:nvCxnSpPr>
        <p:spPr>
          <a:xfrm>
            <a:off x="1247775" y="2443163"/>
            <a:ext cx="1341438" cy="1446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39947" idx="3"/>
            <a:endCxn id="6" idx="2"/>
          </p:cNvCxnSpPr>
          <p:nvPr/>
        </p:nvCxnSpPr>
        <p:spPr>
          <a:xfrm flipV="1">
            <a:off x="1241426" y="2501504"/>
            <a:ext cx="1260475" cy="4691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39947" idx="3"/>
            <a:endCxn id="9" idx="2"/>
          </p:cNvCxnSpPr>
          <p:nvPr/>
        </p:nvCxnSpPr>
        <p:spPr>
          <a:xfrm>
            <a:off x="1241426" y="2970610"/>
            <a:ext cx="1260475" cy="3000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39947" idx="3"/>
            <a:endCxn id="12" idx="2"/>
          </p:cNvCxnSpPr>
          <p:nvPr/>
        </p:nvCxnSpPr>
        <p:spPr>
          <a:xfrm>
            <a:off x="1241426" y="2970610"/>
            <a:ext cx="1260475" cy="10751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39948" idx="3"/>
            <a:endCxn id="6" idx="3"/>
          </p:cNvCxnSpPr>
          <p:nvPr/>
        </p:nvCxnSpPr>
        <p:spPr>
          <a:xfrm flipV="1">
            <a:off x="1222375" y="2657476"/>
            <a:ext cx="1366838" cy="8608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39948" idx="3"/>
            <a:endCxn id="9" idx="2"/>
          </p:cNvCxnSpPr>
          <p:nvPr/>
        </p:nvCxnSpPr>
        <p:spPr>
          <a:xfrm flipV="1">
            <a:off x="1222376" y="3270647"/>
            <a:ext cx="1279525"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39949" idx="3"/>
            <a:endCxn id="12" idx="2"/>
          </p:cNvCxnSpPr>
          <p:nvPr/>
        </p:nvCxnSpPr>
        <p:spPr>
          <a:xfrm flipV="1">
            <a:off x="1220788" y="4045744"/>
            <a:ext cx="1281112" cy="726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39949" idx="3"/>
            <a:endCxn id="9" idx="3"/>
          </p:cNvCxnSpPr>
          <p:nvPr/>
        </p:nvCxnSpPr>
        <p:spPr>
          <a:xfrm flipV="1">
            <a:off x="1220789" y="3426619"/>
            <a:ext cx="1368425" cy="69175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39948" idx="3"/>
            <a:endCxn id="12" idx="2"/>
          </p:cNvCxnSpPr>
          <p:nvPr/>
        </p:nvCxnSpPr>
        <p:spPr>
          <a:xfrm>
            <a:off x="1222376" y="3518297"/>
            <a:ext cx="1279525" cy="5274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39949" idx="3"/>
            <a:endCxn id="6" idx="3"/>
          </p:cNvCxnSpPr>
          <p:nvPr/>
        </p:nvCxnSpPr>
        <p:spPr>
          <a:xfrm flipV="1">
            <a:off x="1220789" y="2657476"/>
            <a:ext cx="1368425" cy="14608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1175" y="3426619"/>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1176" y="3270648"/>
            <a:ext cx="1687513"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1175" y="2501503"/>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063" y="327064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9975" name="Picture 5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256235"/>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6" name="Picture 6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28765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7" name="Picture 6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662363"/>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8" name="Picture 6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3708797"/>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9" name="Picture 6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088481"/>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0" name="Picture 6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37075" y="22288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1" name="Picture 6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3375" y="264556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2" name="Picture 6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2537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3" name="Picture 6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34150" y="3357563"/>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4" name="TextBox 54"/>
          <p:cNvSpPr txBox="1">
            <a:spLocks noChangeArrowheads="1"/>
          </p:cNvSpPr>
          <p:nvPr/>
        </p:nvSpPr>
        <p:spPr bwMode="auto">
          <a:xfrm>
            <a:off x="254000" y="2171701"/>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552917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Feed-Forward Networks</a:t>
            </a:r>
            <a:endParaRPr lang="en-US" dirty="0"/>
          </a:p>
        </p:txBody>
      </p:sp>
      <p:sp>
        <p:nvSpPr>
          <p:cNvPr id="3" name="Content Placeholder 2"/>
          <p:cNvSpPr>
            <a:spLocks noGrp="1"/>
          </p:cNvSpPr>
          <p:nvPr>
            <p:ph idx="1"/>
          </p:nvPr>
        </p:nvSpPr>
        <p:spPr>
          <a:xfrm>
            <a:off x="457200" y="1200150"/>
            <a:ext cx="8229600" cy="825104"/>
          </a:xfrm>
        </p:spPr>
        <p:txBody>
          <a:bodyPr/>
          <a:lstStyle/>
          <a:p>
            <a:pPr marL="342900" indent="-342900">
              <a:buFont typeface="Arial"/>
              <a:buChar char="•"/>
              <a:defRPr/>
            </a:pPr>
            <a:r>
              <a:rPr lang="en-US" dirty="0" smtClean="0"/>
              <a:t>Predictions are fed forward through the network to classify</a:t>
            </a:r>
            <a:endParaRPr lang="en-US" dirty="0"/>
          </a:p>
        </p:txBody>
      </p:sp>
      <p:sp>
        <p:nvSpPr>
          <p:cNvPr id="6" name="Oval 5"/>
          <p:cNvSpPr/>
          <p:nvPr/>
        </p:nvSpPr>
        <p:spPr>
          <a:xfrm>
            <a:off x="25019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7" name="Curved Connector 6"/>
          <p:cNvCxnSpPr/>
          <p:nvPr/>
        </p:nvCxnSpPr>
        <p:spPr>
          <a:xfrm flipV="1">
            <a:off x="2590800" y="2395538"/>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19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0" name="Curved Connector 9"/>
          <p:cNvCxnSpPr/>
          <p:nvPr/>
        </p:nvCxnSpPr>
        <p:spPr>
          <a:xfrm flipV="1">
            <a:off x="2590800" y="3164682"/>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19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3" name="Curved Connector 12"/>
          <p:cNvCxnSpPr/>
          <p:nvPr/>
        </p:nvCxnSpPr>
        <p:spPr>
          <a:xfrm flipV="1">
            <a:off x="2590800" y="3939779"/>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0969" name="Group 13"/>
          <p:cNvGrpSpPr>
            <a:grpSpLocks/>
          </p:cNvGrpSpPr>
          <p:nvPr/>
        </p:nvGrpSpPr>
        <p:grpSpPr bwMode="auto">
          <a:xfrm>
            <a:off x="5003801" y="2281238"/>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0970" name="Group 16"/>
          <p:cNvGrpSpPr>
            <a:grpSpLocks/>
          </p:cNvGrpSpPr>
          <p:nvPr/>
        </p:nvGrpSpPr>
        <p:grpSpPr bwMode="auto">
          <a:xfrm>
            <a:off x="5003801" y="3050382"/>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0971" name="Group 19"/>
          <p:cNvGrpSpPr>
            <a:grpSpLocks/>
          </p:cNvGrpSpPr>
          <p:nvPr/>
        </p:nvGrpSpPr>
        <p:grpSpPr bwMode="auto">
          <a:xfrm>
            <a:off x="5003801" y="382547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0972" name="Group 22"/>
          <p:cNvGrpSpPr>
            <a:grpSpLocks/>
          </p:cNvGrpSpPr>
          <p:nvPr/>
        </p:nvGrpSpPr>
        <p:grpSpPr bwMode="auto">
          <a:xfrm>
            <a:off x="7278689" y="30503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0973"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3717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8991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468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188" y="40469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stCxn id="6" idx="6"/>
            <a:endCxn id="15" idx="2"/>
          </p:cNvCxnSpPr>
          <p:nvPr/>
        </p:nvCxnSpPr>
        <p:spPr>
          <a:xfrm>
            <a:off x="3089276" y="2501504"/>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6"/>
            <a:endCxn id="18" idx="1"/>
          </p:cNvCxnSpPr>
          <p:nvPr/>
        </p:nvCxnSpPr>
        <p:spPr>
          <a:xfrm>
            <a:off x="3089275" y="2501503"/>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6"/>
            <a:endCxn id="21" idx="1"/>
          </p:cNvCxnSpPr>
          <p:nvPr/>
        </p:nvCxnSpPr>
        <p:spPr>
          <a:xfrm>
            <a:off x="3089275" y="2501504"/>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6"/>
            <a:endCxn id="15" idx="2"/>
          </p:cNvCxnSpPr>
          <p:nvPr/>
        </p:nvCxnSpPr>
        <p:spPr>
          <a:xfrm flipV="1">
            <a:off x="3089276" y="2501504"/>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9" idx="6"/>
            <a:endCxn id="18" idx="2"/>
          </p:cNvCxnSpPr>
          <p:nvPr/>
        </p:nvCxnSpPr>
        <p:spPr>
          <a:xfrm>
            <a:off x="3089276" y="3270648"/>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6"/>
            <a:endCxn id="21" idx="2"/>
          </p:cNvCxnSpPr>
          <p:nvPr/>
        </p:nvCxnSpPr>
        <p:spPr>
          <a:xfrm>
            <a:off x="3089276" y="3270647"/>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p:cNvCxnSpPr>
          <p:nvPr/>
        </p:nvCxnSpPr>
        <p:spPr>
          <a:xfrm>
            <a:off x="3089276" y="404574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2" idx="6"/>
            <a:endCxn id="18" idx="3"/>
          </p:cNvCxnSpPr>
          <p:nvPr/>
        </p:nvCxnSpPr>
        <p:spPr>
          <a:xfrm flipV="1">
            <a:off x="3089275" y="3426619"/>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6"/>
            <a:endCxn id="15" idx="3"/>
          </p:cNvCxnSpPr>
          <p:nvPr/>
        </p:nvCxnSpPr>
        <p:spPr>
          <a:xfrm flipV="1">
            <a:off x="3089275" y="2657475"/>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0973" idx="3"/>
            <a:endCxn id="6" idx="2"/>
          </p:cNvCxnSpPr>
          <p:nvPr/>
        </p:nvCxnSpPr>
        <p:spPr>
          <a:xfrm>
            <a:off x="1247776" y="2443163"/>
            <a:ext cx="1254125" cy="58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40973" idx="3"/>
            <a:endCxn id="9" idx="1"/>
          </p:cNvCxnSpPr>
          <p:nvPr/>
        </p:nvCxnSpPr>
        <p:spPr>
          <a:xfrm>
            <a:off x="1247775" y="2443162"/>
            <a:ext cx="1341438" cy="6715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40973" idx="3"/>
            <a:endCxn id="12" idx="1"/>
          </p:cNvCxnSpPr>
          <p:nvPr/>
        </p:nvCxnSpPr>
        <p:spPr>
          <a:xfrm>
            <a:off x="1247775" y="2443163"/>
            <a:ext cx="1341438" cy="1446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40974" idx="3"/>
            <a:endCxn id="6" idx="2"/>
          </p:cNvCxnSpPr>
          <p:nvPr/>
        </p:nvCxnSpPr>
        <p:spPr>
          <a:xfrm flipV="1">
            <a:off x="1241426" y="2501504"/>
            <a:ext cx="1260475" cy="4691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40974" idx="3"/>
            <a:endCxn id="9" idx="2"/>
          </p:cNvCxnSpPr>
          <p:nvPr/>
        </p:nvCxnSpPr>
        <p:spPr>
          <a:xfrm>
            <a:off x="1241426" y="2970610"/>
            <a:ext cx="1260475" cy="3000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40974" idx="3"/>
            <a:endCxn id="12" idx="2"/>
          </p:cNvCxnSpPr>
          <p:nvPr/>
        </p:nvCxnSpPr>
        <p:spPr>
          <a:xfrm>
            <a:off x="1241426" y="2970610"/>
            <a:ext cx="1260475" cy="10751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40975" idx="3"/>
            <a:endCxn id="6" idx="3"/>
          </p:cNvCxnSpPr>
          <p:nvPr/>
        </p:nvCxnSpPr>
        <p:spPr>
          <a:xfrm flipV="1">
            <a:off x="1222375" y="2657476"/>
            <a:ext cx="1366838" cy="8608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40975" idx="3"/>
            <a:endCxn id="9" idx="2"/>
          </p:cNvCxnSpPr>
          <p:nvPr/>
        </p:nvCxnSpPr>
        <p:spPr>
          <a:xfrm flipV="1">
            <a:off x="1222376" y="3270647"/>
            <a:ext cx="1279525"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40976" idx="3"/>
            <a:endCxn id="12" idx="2"/>
          </p:cNvCxnSpPr>
          <p:nvPr/>
        </p:nvCxnSpPr>
        <p:spPr>
          <a:xfrm flipV="1">
            <a:off x="1220788" y="4045744"/>
            <a:ext cx="1281112" cy="726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40976" idx="3"/>
            <a:endCxn id="9" idx="3"/>
          </p:cNvCxnSpPr>
          <p:nvPr/>
        </p:nvCxnSpPr>
        <p:spPr>
          <a:xfrm flipV="1">
            <a:off x="1220789" y="3426619"/>
            <a:ext cx="1368425" cy="69175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0975" idx="3"/>
            <a:endCxn id="12" idx="2"/>
          </p:cNvCxnSpPr>
          <p:nvPr/>
        </p:nvCxnSpPr>
        <p:spPr>
          <a:xfrm>
            <a:off x="1222376" y="3518297"/>
            <a:ext cx="1279525" cy="5274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40976" idx="3"/>
            <a:endCxn id="6" idx="3"/>
          </p:cNvCxnSpPr>
          <p:nvPr/>
        </p:nvCxnSpPr>
        <p:spPr>
          <a:xfrm flipV="1">
            <a:off x="1220789" y="2657476"/>
            <a:ext cx="1368425" cy="14608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1175" y="3426619"/>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1176" y="3270648"/>
            <a:ext cx="1687513"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1175" y="2501503"/>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063" y="327064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1002" name="Picture 5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256235"/>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6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28765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6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662363"/>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6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3708797"/>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6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088481"/>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6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37075" y="22288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8" name="Picture 6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3375" y="264556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9" name="Picture 6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2537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0" name="Picture 6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34150" y="3357563"/>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0323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Feed-Forward Networks</a:t>
            </a:r>
            <a:endParaRPr lang="en-US" dirty="0"/>
          </a:p>
        </p:txBody>
      </p:sp>
      <p:sp>
        <p:nvSpPr>
          <p:cNvPr id="3" name="Content Placeholder 2"/>
          <p:cNvSpPr>
            <a:spLocks noGrp="1"/>
          </p:cNvSpPr>
          <p:nvPr>
            <p:ph idx="1"/>
          </p:nvPr>
        </p:nvSpPr>
        <p:spPr>
          <a:xfrm>
            <a:off x="457200" y="1200150"/>
            <a:ext cx="8229600" cy="825104"/>
          </a:xfrm>
        </p:spPr>
        <p:txBody>
          <a:bodyPr/>
          <a:lstStyle/>
          <a:p>
            <a:pPr marL="342900" indent="-342900">
              <a:buFont typeface="Arial"/>
              <a:buChar char="•"/>
              <a:defRPr/>
            </a:pPr>
            <a:r>
              <a:rPr lang="en-US" dirty="0" smtClean="0"/>
              <a:t>Predictions are fed forward through the network to classify</a:t>
            </a:r>
            <a:endParaRPr lang="en-US" dirty="0"/>
          </a:p>
        </p:txBody>
      </p:sp>
      <p:sp>
        <p:nvSpPr>
          <p:cNvPr id="6" name="Oval 5"/>
          <p:cNvSpPr/>
          <p:nvPr/>
        </p:nvSpPr>
        <p:spPr>
          <a:xfrm>
            <a:off x="25019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7" name="Curved Connector 6"/>
          <p:cNvCxnSpPr/>
          <p:nvPr/>
        </p:nvCxnSpPr>
        <p:spPr>
          <a:xfrm flipV="1">
            <a:off x="2590800" y="2395538"/>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19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0" name="Curved Connector 9"/>
          <p:cNvCxnSpPr/>
          <p:nvPr/>
        </p:nvCxnSpPr>
        <p:spPr>
          <a:xfrm flipV="1">
            <a:off x="2590800" y="3164682"/>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19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3" name="Curved Connector 12"/>
          <p:cNvCxnSpPr/>
          <p:nvPr/>
        </p:nvCxnSpPr>
        <p:spPr>
          <a:xfrm flipV="1">
            <a:off x="2590800" y="3939779"/>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1993" name="Group 13"/>
          <p:cNvGrpSpPr>
            <a:grpSpLocks/>
          </p:cNvGrpSpPr>
          <p:nvPr/>
        </p:nvGrpSpPr>
        <p:grpSpPr bwMode="auto">
          <a:xfrm>
            <a:off x="5003801" y="2281238"/>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1994" name="Group 16"/>
          <p:cNvGrpSpPr>
            <a:grpSpLocks/>
          </p:cNvGrpSpPr>
          <p:nvPr/>
        </p:nvGrpSpPr>
        <p:grpSpPr bwMode="auto">
          <a:xfrm>
            <a:off x="5003801" y="3050382"/>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1995" name="Group 19"/>
          <p:cNvGrpSpPr>
            <a:grpSpLocks/>
          </p:cNvGrpSpPr>
          <p:nvPr/>
        </p:nvGrpSpPr>
        <p:grpSpPr bwMode="auto">
          <a:xfrm>
            <a:off x="5003801" y="382547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1996" name="Group 22"/>
          <p:cNvGrpSpPr>
            <a:grpSpLocks/>
          </p:cNvGrpSpPr>
          <p:nvPr/>
        </p:nvGrpSpPr>
        <p:grpSpPr bwMode="auto">
          <a:xfrm>
            <a:off x="7278689" y="30503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1997"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3717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8991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468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188" y="40469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stCxn id="6" idx="6"/>
            <a:endCxn id="15" idx="2"/>
          </p:cNvCxnSpPr>
          <p:nvPr/>
        </p:nvCxnSpPr>
        <p:spPr>
          <a:xfrm>
            <a:off x="3089276" y="2501504"/>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275" y="2501503"/>
            <a:ext cx="2000250" cy="6131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275" y="2501504"/>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276" y="2501504"/>
            <a:ext cx="1914525" cy="769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276" y="3270648"/>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stCxn id="9" idx="6"/>
            <a:endCxn id="21" idx="2"/>
          </p:cNvCxnSpPr>
          <p:nvPr/>
        </p:nvCxnSpPr>
        <p:spPr>
          <a:xfrm>
            <a:off x="3089276" y="3270647"/>
            <a:ext cx="1914525" cy="7750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276" y="4045744"/>
            <a:ext cx="1914525" cy="11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2" idx="6"/>
            <a:endCxn id="18" idx="3"/>
          </p:cNvCxnSpPr>
          <p:nvPr/>
        </p:nvCxnSpPr>
        <p:spPr>
          <a:xfrm flipV="1">
            <a:off x="3089275" y="3426619"/>
            <a:ext cx="2000250" cy="619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275" y="2657475"/>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41997" idx="3"/>
            <a:endCxn id="6" idx="2"/>
          </p:cNvCxnSpPr>
          <p:nvPr/>
        </p:nvCxnSpPr>
        <p:spPr>
          <a:xfrm>
            <a:off x="1247776" y="2443163"/>
            <a:ext cx="1254125" cy="58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41997" idx="3"/>
            <a:endCxn id="9" idx="1"/>
          </p:cNvCxnSpPr>
          <p:nvPr/>
        </p:nvCxnSpPr>
        <p:spPr>
          <a:xfrm>
            <a:off x="1247775" y="2443162"/>
            <a:ext cx="1341438" cy="6715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41997" idx="3"/>
            <a:endCxn id="12" idx="1"/>
          </p:cNvCxnSpPr>
          <p:nvPr/>
        </p:nvCxnSpPr>
        <p:spPr>
          <a:xfrm>
            <a:off x="1247775" y="2443163"/>
            <a:ext cx="1341438" cy="1446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41998" idx="3"/>
            <a:endCxn id="6" idx="2"/>
          </p:cNvCxnSpPr>
          <p:nvPr/>
        </p:nvCxnSpPr>
        <p:spPr>
          <a:xfrm flipV="1">
            <a:off x="1241426" y="2501504"/>
            <a:ext cx="1260475" cy="4691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41998" idx="3"/>
            <a:endCxn id="9" idx="2"/>
          </p:cNvCxnSpPr>
          <p:nvPr/>
        </p:nvCxnSpPr>
        <p:spPr>
          <a:xfrm>
            <a:off x="1241426" y="2970610"/>
            <a:ext cx="1260475" cy="3000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41998" idx="3"/>
            <a:endCxn id="12" idx="2"/>
          </p:cNvCxnSpPr>
          <p:nvPr/>
        </p:nvCxnSpPr>
        <p:spPr>
          <a:xfrm>
            <a:off x="1241426" y="2970610"/>
            <a:ext cx="1260475" cy="10751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41999" idx="3"/>
            <a:endCxn id="6" idx="3"/>
          </p:cNvCxnSpPr>
          <p:nvPr/>
        </p:nvCxnSpPr>
        <p:spPr>
          <a:xfrm flipV="1">
            <a:off x="1222375" y="2657476"/>
            <a:ext cx="1366838" cy="8608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41999" idx="3"/>
            <a:endCxn id="9" idx="2"/>
          </p:cNvCxnSpPr>
          <p:nvPr/>
        </p:nvCxnSpPr>
        <p:spPr>
          <a:xfrm flipV="1">
            <a:off x="1222376" y="3270647"/>
            <a:ext cx="1279525"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42000" idx="3"/>
            <a:endCxn id="12" idx="2"/>
          </p:cNvCxnSpPr>
          <p:nvPr/>
        </p:nvCxnSpPr>
        <p:spPr>
          <a:xfrm flipV="1">
            <a:off x="1220788" y="4045744"/>
            <a:ext cx="1281112" cy="726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42000" idx="3"/>
            <a:endCxn id="9" idx="3"/>
          </p:cNvCxnSpPr>
          <p:nvPr/>
        </p:nvCxnSpPr>
        <p:spPr>
          <a:xfrm flipV="1">
            <a:off x="1220789" y="3426619"/>
            <a:ext cx="1368425" cy="69175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1999" idx="3"/>
            <a:endCxn id="12" idx="2"/>
          </p:cNvCxnSpPr>
          <p:nvPr/>
        </p:nvCxnSpPr>
        <p:spPr>
          <a:xfrm>
            <a:off x="1222376" y="3518297"/>
            <a:ext cx="1279525" cy="5274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42000" idx="3"/>
            <a:endCxn id="6" idx="3"/>
          </p:cNvCxnSpPr>
          <p:nvPr/>
        </p:nvCxnSpPr>
        <p:spPr>
          <a:xfrm flipV="1">
            <a:off x="1220789" y="2657476"/>
            <a:ext cx="1368425" cy="14608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1175" y="3426619"/>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1176" y="3270648"/>
            <a:ext cx="1687513"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1175" y="2501503"/>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063" y="327064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2026" name="Picture 5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256235"/>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6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28765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8" name="Picture 6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662363"/>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9" name="Picture 6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3708797"/>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6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088481"/>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1" name="Picture 6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37075" y="22288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6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3375" y="264556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3" name="Picture 6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2537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6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34150" y="3357563"/>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104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Feed-Forward Networks</a:t>
            </a:r>
            <a:endParaRPr lang="en-US" dirty="0"/>
          </a:p>
        </p:txBody>
      </p:sp>
      <p:sp>
        <p:nvSpPr>
          <p:cNvPr id="3" name="Content Placeholder 2"/>
          <p:cNvSpPr>
            <a:spLocks noGrp="1"/>
          </p:cNvSpPr>
          <p:nvPr>
            <p:ph idx="1"/>
          </p:nvPr>
        </p:nvSpPr>
        <p:spPr>
          <a:xfrm>
            <a:off x="457200" y="1200150"/>
            <a:ext cx="8229600" cy="825104"/>
          </a:xfrm>
        </p:spPr>
        <p:txBody>
          <a:bodyPr/>
          <a:lstStyle/>
          <a:p>
            <a:pPr marL="342900" indent="-342900">
              <a:buFont typeface="Arial"/>
              <a:buChar char="•"/>
              <a:defRPr/>
            </a:pPr>
            <a:r>
              <a:rPr lang="en-US" dirty="0" smtClean="0"/>
              <a:t>Predictions are fed forward through the network to classify</a:t>
            </a:r>
            <a:endParaRPr lang="en-US" dirty="0"/>
          </a:p>
        </p:txBody>
      </p:sp>
      <p:sp>
        <p:nvSpPr>
          <p:cNvPr id="6" name="Oval 5"/>
          <p:cNvSpPr/>
          <p:nvPr/>
        </p:nvSpPr>
        <p:spPr>
          <a:xfrm>
            <a:off x="25019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7" name="Curved Connector 6"/>
          <p:cNvCxnSpPr/>
          <p:nvPr/>
        </p:nvCxnSpPr>
        <p:spPr>
          <a:xfrm flipV="1">
            <a:off x="2590800" y="2395538"/>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19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0" name="Curved Connector 9"/>
          <p:cNvCxnSpPr/>
          <p:nvPr/>
        </p:nvCxnSpPr>
        <p:spPr>
          <a:xfrm flipV="1">
            <a:off x="2590800" y="3164682"/>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19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3" name="Curved Connector 12"/>
          <p:cNvCxnSpPr/>
          <p:nvPr/>
        </p:nvCxnSpPr>
        <p:spPr>
          <a:xfrm flipV="1">
            <a:off x="2590800" y="3939779"/>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8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6" name="Curved Connector 15"/>
          <p:cNvCxnSpPr/>
          <p:nvPr/>
        </p:nvCxnSpPr>
        <p:spPr>
          <a:xfrm flipV="1">
            <a:off x="5092701" y="2395538"/>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8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9" name="Curved Connector 18"/>
          <p:cNvCxnSpPr/>
          <p:nvPr/>
        </p:nvCxnSpPr>
        <p:spPr>
          <a:xfrm flipV="1">
            <a:off x="5092701" y="3164682"/>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8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22" name="Curved Connector 21"/>
          <p:cNvCxnSpPr/>
          <p:nvPr/>
        </p:nvCxnSpPr>
        <p:spPr>
          <a:xfrm flipV="1">
            <a:off x="5092701" y="3939779"/>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3023" name="Group 22"/>
          <p:cNvGrpSpPr>
            <a:grpSpLocks/>
          </p:cNvGrpSpPr>
          <p:nvPr/>
        </p:nvGrpSpPr>
        <p:grpSpPr bwMode="auto">
          <a:xfrm>
            <a:off x="7278689" y="30503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3024"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3717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8991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468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188" y="40469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stCxn id="6" idx="6"/>
            <a:endCxn id="15" idx="2"/>
          </p:cNvCxnSpPr>
          <p:nvPr/>
        </p:nvCxnSpPr>
        <p:spPr>
          <a:xfrm>
            <a:off x="3089276" y="2501504"/>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275" y="2501503"/>
            <a:ext cx="2000250" cy="6131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275" y="2501504"/>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276" y="2501504"/>
            <a:ext cx="1914525" cy="769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276" y="3270648"/>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stCxn id="9" idx="6"/>
            <a:endCxn id="21" idx="2"/>
          </p:cNvCxnSpPr>
          <p:nvPr/>
        </p:nvCxnSpPr>
        <p:spPr>
          <a:xfrm>
            <a:off x="3089276" y="3270647"/>
            <a:ext cx="1914525" cy="7750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276" y="4045744"/>
            <a:ext cx="1914525" cy="11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2" idx="6"/>
            <a:endCxn id="18" idx="3"/>
          </p:cNvCxnSpPr>
          <p:nvPr/>
        </p:nvCxnSpPr>
        <p:spPr>
          <a:xfrm flipV="1">
            <a:off x="3089275" y="3426619"/>
            <a:ext cx="2000250" cy="619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275" y="2657475"/>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43024" idx="3"/>
            <a:endCxn id="6" idx="2"/>
          </p:cNvCxnSpPr>
          <p:nvPr/>
        </p:nvCxnSpPr>
        <p:spPr>
          <a:xfrm>
            <a:off x="1247776" y="2443163"/>
            <a:ext cx="1254125" cy="58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43024" idx="3"/>
            <a:endCxn id="9" idx="1"/>
          </p:cNvCxnSpPr>
          <p:nvPr/>
        </p:nvCxnSpPr>
        <p:spPr>
          <a:xfrm>
            <a:off x="1247775" y="2443162"/>
            <a:ext cx="1341438" cy="6715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43024" idx="3"/>
            <a:endCxn id="12" idx="1"/>
          </p:cNvCxnSpPr>
          <p:nvPr/>
        </p:nvCxnSpPr>
        <p:spPr>
          <a:xfrm>
            <a:off x="1247775" y="2443163"/>
            <a:ext cx="1341438" cy="1446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43025" idx="3"/>
            <a:endCxn id="6" idx="2"/>
          </p:cNvCxnSpPr>
          <p:nvPr/>
        </p:nvCxnSpPr>
        <p:spPr>
          <a:xfrm flipV="1">
            <a:off x="1241426" y="2501504"/>
            <a:ext cx="1260475" cy="4691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43025" idx="3"/>
            <a:endCxn id="9" idx="2"/>
          </p:cNvCxnSpPr>
          <p:nvPr/>
        </p:nvCxnSpPr>
        <p:spPr>
          <a:xfrm>
            <a:off x="1241426" y="2970610"/>
            <a:ext cx="1260475" cy="3000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43025" idx="3"/>
            <a:endCxn id="12" idx="2"/>
          </p:cNvCxnSpPr>
          <p:nvPr/>
        </p:nvCxnSpPr>
        <p:spPr>
          <a:xfrm>
            <a:off x="1241426" y="2970610"/>
            <a:ext cx="1260475" cy="10751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43026" idx="3"/>
            <a:endCxn id="6" idx="3"/>
          </p:cNvCxnSpPr>
          <p:nvPr/>
        </p:nvCxnSpPr>
        <p:spPr>
          <a:xfrm flipV="1">
            <a:off x="1222375" y="2657476"/>
            <a:ext cx="1366838" cy="8608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43026" idx="3"/>
            <a:endCxn id="9" idx="2"/>
          </p:cNvCxnSpPr>
          <p:nvPr/>
        </p:nvCxnSpPr>
        <p:spPr>
          <a:xfrm flipV="1">
            <a:off x="1222376" y="3270647"/>
            <a:ext cx="1279525"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43027" idx="3"/>
            <a:endCxn id="12" idx="2"/>
          </p:cNvCxnSpPr>
          <p:nvPr/>
        </p:nvCxnSpPr>
        <p:spPr>
          <a:xfrm flipV="1">
            <a:off x="1220788" y="4045744"/>
            <a:ext cx="1281112" cy="726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43027" idx="3"/>
            <a:endCxn id="9" idx="3"/>
          </p:cNvCxnSpPr>
          <p:nvPr/>
        </p:nvCxnSpPr>
        <p:spPr>
          <a:xfrm flipV="1">
            <a:off x="1220789" y="3426619"/>
            <a:ext cx="1368425" cy="69175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3026" idx="3"/>
            <a:endCxn id="12" idx="2"/>
          </p:cNvCxnSpPr>
          <p:nvPr/>
        </p:nvCxnSpPr>
        <p:spPr>
          <a:xfrm>
            <a:off x="1222376" y="3518297"/>
            <a:ext cx="1279525" cy="5274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43027" idx="3"/>
            <a:endCxn id="6" idx="3"/>
          </p:cNvCxnSpPr>
          <p:nvPr/>
        </p:nvCxnSpPr>
        <p:spPr>
          <a:xfrm flipV="1">
            <a:off x="1220789" y="2657476"/>
            <a:ext cx="1368425" cy="14608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1175" y="3426619"/>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1176" y="3270648"/>
            <a:ext cx="1687513"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1175" y="2501503"/>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063" y="327064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3053" name="Picture 5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256235"/>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6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28765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6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662363"/>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6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3708797"/>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6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088481"/>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6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37075" y="22288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6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3375" y="264556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6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2537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34150" y="3357563"/>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8199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Feed-Forward Networks</a:t>
            </a:r>
            <a:endParaRPr lang="en-US" dirty="0"/>
          </a:p>
        </p:txBody>
      </p:sp>
      <p:sp>
        <p:nvSpPr>
          <p:cNvPr id="3" name="Content Placeholder 2"/>
          <p:cNvSpPr>
            <a:spLocks noGrp="1"/>
          </p:cNvSpPr>
          <p:nvPr>
            <p:ph idx="1"/>
          </p:nvPr>
        </p:nvSpPr>
        <p:spPr>
          <a:xfrm>
            <a:off x="457200" y="1200150"/>
            <a:ext cx="8229600" cy="825104"/>
          </a:xfrm>
        </p:spPr>
        <p:txBody>
          <a:bodyPr/>
          <a:lstStyle/>
          <a:p>
            <a:pPr marL="342900" indent="-342900">
              <a:buFont typeface="Arial"/>
              <a:buChar char="•"/>
              <a:defRPr/>
            </a:pPr>
            <a:r>
              <a:rPr lang="en-US" dirty="0" smtClean="0"/>
              <a:t>Predictions are fed forward through the network to classify</a:t>
            </a:r>
            <a:endParaRPr lang="en-US" dirty="0"/>
          </a:p>
        </p:txBody>
      </p:sp>
      <p:sp>
        <p:nvSpPr>
          <p:cNvPr id="6" name="Oval 5"/>
          <p:cNvSpPr/>
          <p:nvPr/>
        </p:nvSpPr>
        <p:spPr>
          <a:xfrm>
            <a:off x="25019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7" name="Curved Connector 6"/>
          <p:cNvCxnSpPr/>
          <p:nvPr/>
        </p:nvCxnSpPr>
        <p:spPr>
          <a:xfrm flipV="1">
            <a:off x="2590800" y="2395538"/>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19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0" name="Curved Connector 9"/>
          <p:cNvCxnSpPr/>
          <p:nvPr/>
        </p:nvCxnSpPr>
        <p:spPr>
          <a:xfrm flipV="1">
            <a:off x="2590800" y="3164682"/>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19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3" name="Curved Connector 12"/>
          <p:cNvCxnSpPr/>
          <p:nvPr/>
        </p:nvCxnSpPr>
        <p:spPr>
          <a:xfrm flipV="1">
            <a:off x="2590800" y="3939779"/>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8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6" name="Curved Connector 15"/>
          <p:cNvCxnSpPr/>
          <p:nvPr/>
        </p:nvCxnSpPr>
        <p:spPr>
          <a:xfrm flipV="1">
            <a:off x="5092701" y="2395538"/>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8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9" name="Curved Connector 18"/>
          <p:cNvCxnSpPr/>
          <p:nvPr/>
        </p:nvCxnSpPr>
        <p:spPr>
          <a:xfrm flipV="1">
            <a:off x="5092701" y="3164682"/>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8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22" name="Curved Connector 21"/>
          <p:cNvCxnSpPr/>
          <p:nvPr/>
        </p:nvCxnSpPr>
        <p:spPr>
          <a:xfrm flipV="1">
            <a:off x="5092701" y="3939779"/>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4047" name="Group 22"/>
          <p:cNvGrpSpPr>
            <a:grpSpLocks/>
          </p:cNvGrpSpPr>
          <p:nvPr/>
        </p:nvGrpSpPr>
        <p:grpSpPr bwMode="auto">
          <a:xfrm>
            <a:off x="7278689" y="30503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4048"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3717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8991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468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188" y="40469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stCxn id="6" idx="6"/>
            <a:endCxn id="15" idx="2"/>
          </p:cNvCxnSpPr>
          <p:nvPr/>
        </p:nvCxnSpPr>
        <p:spPr>
          <a:xfrm>
            <a:off x="3089276" y="2501504"/>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275" y="2501503"/>
            <a:ext cx="2000250" cy="6131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275" y="2501504"/>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276" y="2501504"/>
            <a:ext cx="1914525" cy="769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276" y="3270648"/>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276" y="4045744"/>
            <a:ext cx="1914525" cy="11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275" y="2657475"/>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44048" idx="3"/>
            <a:endCxn id="6" idx="2"/>
          </p:cNvCxnSpPr>
          <p:nvPr/>
        </p:nvCxnSpPr>
        <p:spPr>
          <a:xfrm>
            <a:off x="1247776" y="2443163"/>
            <a:ext cx="1254125" cy="58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44048" idx="3"/>
            <a:endCxn id="9" idx="1"/>
          </p:cNvCxnSpPr>
          <p:nvPr/>
        </p:nvCxnSpPr>
        <p:spPr>
          <a:xfrm>
            <a:off x="1247775" y="2443162"/>
            <a:ext cx="1341438" cy="6715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44048" idx="3"/>
            <a:endCxn id="12" idx="1"/>
          </p:cNvCxnSpPr>
          <p:nvPr/>
        </p:nvCxnSpPr>
        <p:spPr>
          <a:xfrm>
            <a:off x="1247775" y="2443163"/>
            <a:ext cx="1341438" cy="1446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44049" idx="3"/>
            <a:endCxn id="6" idx="2"/>
          </p:cNvCxnSpPr>
          <p:nvPr/>
        </p:nvCxnSpPr>
        <p:spPr>
          <a:xfrm flipV="1">
            <a:off x="1241426" y="2501504"/>
            <a:ext cx="1260475" cy="4691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44049" idx="3"/>
            <a:endCxn id="9" idx="2"/>
          </p:cNvCxnSpPr>
          <p:nvPr/>
        </p:nvCxnSpPr>
        <p:spPr>
          <a:xfrm>
            <a:off x="1241426" y="2970610"/>
            <a:ext cx="1260475" cy="3000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44049" idx="3"/>
            <a:endCxn id="12" idx="2"/>
          </p:cNvCxnSpPr>
          <p:nvPr/>
        </p:nvCxnSpPr>
        <p:spPr>
          <a:xfrm>
            <a:off x="1241426" y="2970610"/>
            <a:ext cx="1260475" cy="10751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44050" idx="3"/>
            <a:endCxn id="6" idx="3"/>
          </p:cNvCxnSpPr>
          <p:nvPr/>
        </p:nvCxnSpPr>
        <p:spPr>
          <a:xfrm flipV="1">
            <a:off x="1222375" y="2657476"/>
            <a:ext cx="1366838" cy="8608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44050" idx="3"/>
            <a:endCxn id="9" idx="2"/>
          </p:cNvCxnSpPr>
          <p:nvPr/>
        </p:nvCxnSpPr>
        <p:spPr>
          <a:xfrm flipV="1">
            <a:off x="1222376" y="3270647"/>
            <a:ext cx="1279525"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44051" idx="3"/>
            <a:endCxn id="12" idx="2"/>
          </p:cNvCxnSpPr>
          <p:nvPr/>
        </p:nvCxnSpPr>
        <p:spPr>
          <a:xfrm flipV="1">
            <a:off x="1220788" y="4045744"/>
            <a:ext cx="1281112" cy="726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44051" idx="3"/>
            <a:endCxn id="9" idx="3"/>
          </p:cNvCxnSpPr>
          <p:nvPr/>
        </p:nvCxnSpPr>
        <p:spPr>
          <a:xfrm flipV="1">
            <a:off x="1220789" y="3426619"/>
            <a:ext cx="1368425" cy="69175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4050" idx="3"/>
            <a:endCxn id="12" idx="2"/>
          </p:cNvCxnSpPr>
          <p:nvPr/>
        </p:nvCxnSpPr>
        <p:spPr>
          <a:xfrm>
            <a:off x="1222376" y="3518297"/>
            <a:ext cx="1279525" cy="5274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44051" idx="3"/>
            <a:endCxn id="6" idx="3"/>
          </p:cNvCxnSpPr>
          <p:nvPr/>
        </p:nvCxnSpPr>
        <p:spPr>
          <a:xfrm flipV="1">
            <a:off x="1220789" y="2657476"/>
            <a:ext cx="1368425" cy="14608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1175" y="3426619"/>
            <a:ext cx="1773238" cy="619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18" idx="6"/>
            <a:endCxn id="24" idx="2"/>
          </p:cNvCxnSpPr>
          <p:nvPr/>
        </p:nvCxnSpPr>
        <p:spPr>
          <a:xfrm>
            <a:off x="5591176" y="3270648"/>
            <a:ext cx="1687513"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15" idx="6"/>
            <a:endCxn id="24" idx="1"/>
          </p:cNvCxnSpPr>
          <p:nvPr/>
        </p:nvCxnSpPr>
        <p:spPr>
          <a:xfrm>
            <a:off x="5591175" y="2501503"/>
            <a:ext cx="1773238" cy="6131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stCxn id="24" idx="6"/>
          </p:cNvCxnSpPr>
          <p:nvPr/>
        </p:nvCxnSpPr>
        <p:spPr>
          <a:xfrm>
            <a:off x="7866063" y="327064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4075" name="Picture 5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256235"/>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6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28765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6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662363"/>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6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3708797"/>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Picture 6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088481"/>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0" name="Picture 6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37075" y="22288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1" name="Picture 6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3375" y="264556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2" name="Picture 6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2537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6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34150" y="3357563"/>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Arrow Connector 57"/>
          <p:cNvCxnSpPr/>
          <p:nvPr/>
        </p:nvCxnSpPr>
        <p:spPr>
          <a:xfrm>
            <a:off x="3089276" y="3270647"/>
            <a:ext cx="1914525" cy="7750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flipV="1">
            <a:off x="3089275" y="3426619"/>
            <a:ext cx="2000250" cy="619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49815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idx="1"/>
          </p:nvPr>
        </p:nvSpPr>
        <p:spPr>
          <a:xfrm>
            <a:off x="375101" y="1005243"/>
            <a:ext cx="8229600" cy="3428699"/>
          </a:xfrm>
        </p:spPr>
        <p:txBody>
          <a:bodyPr/>
          <a:lstStyle/>
          <a:p>
            <a:pPr marL="457200" lvl="0" indent="-292100">
              <a:buFont typeface="Arial"/>
              <a:buChar char="●"/>
            </a:pPr>
            <a:r>
              <a:rPr lang="en-US" sz="2400" dirty="0"/>
              <a:t>Google</a:t>
            </a:r>
          </a:p>
          <a:p>
            <a:pPr marL="914400" lvl="1" indent="-292100">
              <a:buFont typeface="Courier New"/>
              <a:buChar char="o"/>
            </a:pPr>
            <a:r>
              <a:rPr lang="en-US" dirty="0" err="1"/>
              <a:t>Michiel</a:t>
            </a:r>
            <a:r>
              <a:rPr lang="en-US" dirty="0"/>
              <a:t> </a:t>
            </a:r>
            <a:r>
              <a:rPr lang="en-US" dirty="0" err="1" smtClean="0"/>
              <a:t>Bacchiani</a:t>
            </a:r>
            <a:endParaRPr lang="en-US" dirty="0" smtClean="0"/>
          </a:p>
          <a:p>
            <a:pPr marL="914400" lvl="1" indent="-292100">
              <a:buFont typeface="Courier New"/>
              <a:buChar char="o"/>
            </a:pPr>
            <a:r>
              <a:rPr lang="en-US" dirty="0" err="1" smtClean="0"/>
              <a:t>Hasim</a:t>
            </a:r>
            <a:r>
              <a:rPr lang="en-US" dirty="0" smtClean="0"/>
              <a:t> </a:t>
            </a:r>
            <a:r>
              <a:rPr lang="en-US" dirty="0" err="1" smtClean="0"/>
              <a:t>Sak</a:t>
            </a:r>
            <a:endParaRPr lang="en-US" dirty="0"/>
          </a:p>
          <a:p>
            <a:pPr marL="914400" lvl="1" indent="-292100">
              <a:buFont typeface="Courier New"/>
              <a:buChar char="o"/>
            </a:pPr>
            <a:r>
              <a:rPr lang="en-US" dirty="0" smtClean="0"/>
              <a:t>Andrew </a:t>
            </a:r>
            <a:r>
              <a:rPr lang="en-US" dirty="0"/>
              <a:t>Senior</a:t>
            </a:r>
          </a:p>
          <a:p>
            <a:pPr marL="457200" lvl="0" indent="-292100">
              <a:buFont typeface="Arial"/>
              <a:buChar char="●"/>
            </a:pPr>
            <a:r>
              <a:rPr lang="en-US" sz="2400" dirty="0" smtClean="0"/>
              <a:t>IBM</a:t>
            </a:r>
            <a:endParaRPr lang="en-US" sz="2400" dirty="0"/>
          </a:p>
          <a:p>
            <a:pPr marL="914400" lvl="1" indent="-292100">
              <a:buFont typeface="Courier New"/>
              <a:buChar char="o"/>
            </a:pPr>
            <a:r>
              <a:rPr lang="en-US" dirty="0" smtClean="0"/>
              <a:t>Brian </a:t>
            </a:r>
            <a:r>
              <a:rPr lang="en-US" dirty="0"/>
              <a:t>Kingsbury</a:t>
            </a:r>
          </a:p>
          <a:p>
            <a:pPr marL="914400" lvl="1" indent="-292100">
              <a:buFont typeface="Courier New"/>
              <a:buChar char="o"/>
            </a:pPr>
            <a:r>
              <a:rPr lang="en-US" dirty="0"/>
              <a:t>George </a:t>
            </a:r>
            <a:r>
              <a:rPr lang="en-US" dirty="0" err="1"/>
              <a:t>Saon</a:t>
            </a:r>
            <a:endParaRPr lang="en-US" dirty="0"/>
          </a:p>
          <a:p>
            <a:pPr marL="457200" lvl="0" indent="-292100">
              <a:buFont typeface="Arial"/>
              <a:buChar char="●"/>
            </a:pPr>
            <a:r>
              <a:rPr lang="en-US" sz="2400" dirty="0" smtClean="0"/>
              <a:t>Microsoft</a:t>
            </a:r>
            <a:endParaRPr lang="en-US" sz="2400" dirty="0"/>
          </a:p>
          <a:p>
            <a:pPr marL="914400" lvl="1" indent="-292100">
              <a:buFont typeface="Courier New"/>
              <a:buChar char="o"/>
            </a:pPr>
            <a:r>
              <a:rPr lang="en-US" dirty="0" smtClean="0"/>
              <a:t>Li Deng</a:t>
            </a:r>
          </a:p>
          <a:p>
            <a:pPr marL="914400" lvl="1" indent="-292100">
              <a:buFont typeface="Courier New"/>
              <a:buChar char="o"/>
            </a:pPr>
            <a:r>
              <a:rPr lang="en-US" dirty="0" smtClean="0"/>
              <a:t>Frank </a:t>
            </a:r>
            <a:r>
              <a:rPr lang="en-US" dirty="0" err="1" smtClean="0"/>
              <a:t>Seide</a:t>
            </a:r>
            <a:endParaRPr lang="en-US" dirty="0" smtClean="0"/>
          </a:p>
          <a:p>
            <a:pPr marL="914400" lvl="1" indent="-292100">
              <a:buFont typeface="Courier New"/>
              <a:buChar char="o"/>
            </a:pPr>
            <a:r>
              <a:rPr lang="en-US" dirty="0" smtClean="0"/>
              <a:t>Dong Yu</a:t>
            </a:r>
            <a:endParaRPr lang="en-US" dirty="0"/>
          </a:p>
          <a:p>
            <a:pPr marL="914400" lvl="1" indent="-292100">
              <a:buFont typeface="Courier New"/>
              <a:buChar char="o"/>
            </a:pPr>
            <a:endParaRPr lang="en-US" dirty="0"/>
          </a:p>
          <a:p>
            <a:endParaRPr lang="en-US" dirty="0"/>
          </a:p>
        </p:txBody>
      </p:sp>
    </p:spTree>
    <p:extLst>
      <p:ext uri="{BB962C8B-B14F-4D97-AF65-F5344CB8AC3E}">
        <p14:creationId xmlns:p14="http://schemas.microsoft.com/office/powerpoint/2010/main" val="3828355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Feed-Forward Networks</a:t>
            </a:r>
            <a:endParaRPr lang="en-US" dirty="0"/>
          </a:p>
        </p:txBody>
      </p:sp>
      <p:sp>
        <p:nvSpPr>
          <p:cNvPr id="3" name="Content Placeholder 2"/>
          <p:cNvSpPr>
            <a:spLocks noGrp="1"/>
          </p:cNvSpPr>
          <p:nvPr>
            <p:ph idx="1"/>
          </p:nvPr>
        </p:nvSpPr>
        <p:spPr>
          <a:xfrm>
            <a:off x="457200" y="1200150"/>
            <a:ext cx="8229600" cy="825104"/>
          </a:xfrm>
        </p:spPr>
        <p:txBody>
          <a:bodyPr/>
          <a:lstStyle/>
          <a:p>
            <a:pPr marL="342900" indent="-342900">
              <a:buFont typeface="Arial"/>
              <a:buChar char="•"/>
              <a:defRPr/>
            </a:pPr>
            <a:r>
              <a:rPr lang="en-US" dirty="0" smtClean="0"/>
              <a:t>Predictions are fed forward through the network to classify</a:t>
            </a:r>
            <a:endParaRPr lang="en-US" dirty="0"/>
          </a:p>
        </p:txBody>
      </p:sp>
      <p:sp>
        <p:nvSpPr>
          <p:cNvPr id="6" name="Oval 5"/>
          <p:cNvSpPr/>
          <p:nvPr/>
        </p:nvSpPr>
        <p:spPr>
          <a:xfrm>
            <a:off x="25019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7" name="Curved Connector 6"/>
          <p:cNvCxnSpPr/>
          <p:nvPr/>
        </p:nvCxnSpPr>
        <p:spPr>
          <a:xfrm flipV="1">
            <a:off x="2590800" y="2395538"/>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19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0" name="Curved Connector 9"/>
          <p:cNvCxnSpPr/>
          <p:nvPr/>
        </p:nvCxnSpPr>
        <p:spPr>
          <a:xfrm flipV="1">
            <a:off x="2590800" y="3164682"/>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19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3" name="Curved Connector 12"/>
          <p:cNvCxnSpPr/>
          <p:nvPr/>
        </p:nvCxnSpPr>
        <p:spPr>
          <a:xfrm flipV="1">
            <a:off x="2590800" y="3939779"/>
            <a:ext cx="412750"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801" y="2281238"/>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6" name="Curved Connector 15"/>
          <p:cNvCxnSpPr/>
          <p:nvPr/>
        </p:nvCxnSpPr>
        <p:spPr>
          <a:xfrm flipV="1">
            <a:off x="5092701" y="2395538"/>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801"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19" name="Curved Connector 18"/>
          <p:cNvCxnSpPr/>
          <p:nvPr/>
        </p:nvCxnSpPr>
        <p:spPr>
          <a:xfrm flipV="1">
            <a:off x="5092701" y="3164682"/>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801" y="3825479"/>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22" name="Curved Connector 21"/>
          <p:cNvCxnSpPr/>
          <p:nvPr/>
        </p:nvCxnSpPr>
        <p:spPr>
          <a:xfrm flipV="1">
            <a:off x="5092701" y="3939779"/>
            <a:ext cx="411163"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278689" y="3050382"/>
            <a:ext cx="587375" cy="440531"/>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cxnSp>
        <p:nvCxnSpPr>
          <p:cNvPr id="25" name="Curved Connector 24"/>
          <p:cNvCxnSpPr/>
          <p:nvPr/>
        </p:nvCxnSpPr>
        <p:spPr>
          <a:xfrm flipV="1">
            <a:off x="7367588" y="3164682"/>
            <a:ext cx="411162" cy="226219"/>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5073"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3717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8991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468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188" y="40469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stCxn id="6" idx="6"/>
            <a:endCxn id="15" idx="2"/>
          </p:cNvCxnSpPr>
          <p:nvPr/>
        </p:nvCxnSpPr>
        <p:spPr>
          <a:xfrm>
            <a:off x="3089276" y="2501504"/>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275" y="2501503"/>
            <a:ext cx="2000250" cy="6131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275" y="2501504"/>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276" y="2501504"/>
            <a:ext cx="1914525" cy="769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276" y="3270648"/>
            <a:ext cx="1914525"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276" y="4045744"/>
            <a:ext cx="1914525" cy="11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275" y="2657475"/>
            <a:ext cx="2000250" cy="138826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45073" idx="3"/>
            <a:endCxn id="6" idx="2"/>
          </p:cNvCxnSpPr>
          <p:nvPr/>
        </p:nvCxnSpPr>
        <p:spPr>
          <a:xfrm>
            <a:off x="1247776" y="2443163"/>
            <a:ext cx="1254125" cy="583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45073" idx="3"/>
            <a:endCxn id="9" idx="1"/>
          </p:cNvCxnSpPr>
          <p:nvPr/>
        </p:nvCxnSpPr>
        <p:spPr>
          <a:xfrm>
            <a:off x="1247775" y="2443162"/>
            <a:ext cx="1341438" cy="6715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45073" idx="3"/>
            <a:endCxn id="12" idx="1"/>
          </p:cNvCxnSpPr>
          <p:nvPr/>
        </p:nvCxnSpPr>
        <p:spPr>
          <a:xfrm>
            <a:off x="1247775" y="2443163"/>
            <a:ext cx="1341438" cy="144661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45074" idx="3"/>
            <a:endCxn id="6" idx="2"/>
          </p:cNvCxnSpPr>
          <p:nvPr/>
        </p:nvCxnSpPr>
        <p:spPr>
          <a:xfrm flipV="1">
            <a:off x="1241426" y="2501504"/>
            <a:ext cx="1260475" cy="4691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45074" idx="3"/>
            <a:endCxn id="9" idx="2"/>
          </p:cNvCxnSpPr>
          <p:nvPr/>
        </p:nvCxnSpPr>
        <p:spPr>
          <a:xfrm>
            <a:off x="1241426" y="2970610"/>
            <a:ext cx="1260475" cy="3000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45074" idx="3"/>
            <a:endCxn id="12" idx="2"/>
          </p:cNvCxnSpPr>
          <p:nvPr/>
        </p:nvCxnSpPr>
        <p:spPr>
          <a:xfrm>
            <a:off x="1241426" y="2970610"/>
            <a:ext cx="1260475" cy="10751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45075" idx="3"/>
            <a:endCxn id="6" idx="3"/>
          </p:cNvCxnSpPr>
          <p:nvPr/>
        </p:nvCxnSpPr>
        <p:spPr>
          <a:xfrm flipV="1">
            <a:off x="1222375" y="2657476"/>
            <a:ext cx="1366838" cy="8608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45075" idx="3"/>
            <a:endCxn id="9" idx="2"/>
          </p:cNvCxnSpPr>
          <p:nvPr/>
        </p:nvCxnSpPr>
        <p:spPr>
          <a:xfrm flipV="1">
            <a:off x="1222376" y="3270647"/>
            <a:ext cx="1279525"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45076" idx="3"/>
            <a:endCxn id="12" idx="2"/>
          </p:cNvCxnSpPr>
          <p:nvPr/>
        </p:nvCxnSpPr>
        <p:spPr>
          <a:xfrm flipV="1">
            <a:off x="1220788" y="4045744"/>
            <a:ext cx="1281112" cy="726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45076" idx="3"/>
            <a:endCxn id="9" idx="3"/>
          </p:cNvCxnSpPr>
          <p:nvPr/>
        </p:nvCxnSpPr>
        <p:spPr>
          <a:xfrm flipV="1">
            <a:off x="1220789" y="3426619"/>
            <a:ext cx="1368425" cy="69175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5075" idx="3"/>
            <a:endCxn id="12" idx="2"/>
          </p:cNvCxnSpPr>
          <p:nvPr/>
        </p:nvCxnSpPr>
        <p:spPr>
          <a:xfrm>
            <a:off x="1222376" y="3518297"/>
            <a:ext cx="1279525" cy="5274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45076" idx="3"/>
            <a:endCxn id="6" idx="3"/>
          </p:cNvCxnSpPr>
          <p:nvPr/>
        </p:nvCxnSpPr>
        <p:spPr>
          <a:xfrm flipV="1">
            <a:off x="1220789" y="2657476"/>
            <a:ext cx="1368425" cy="14608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1175" y="3426619"/>
            <a:ext cx="1773238" cy="619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18" idx="6"/>
            <a:endCxn id="24" idx="2"/>
          </p:cNvCxnSpPr>
          <p:nvPr/>
        </p:nvCxnSpPr>
        <p:spPr>
          <a:xfrm>
            <a:off x="5591176" y="3270648"/>
            <a:ext cx="1687513" cy="1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15" idx="6"/>
            <a:endCxn id="24" idx="1"/>
          </p:cNvCxnSpPr>
          <p:nvPr/>
        </p:nvCxnSpPr>
        <p:spPr>
          <a:xfrm>
            <a:off x="5591175" y="2501503"/>
            <a:ext cx="1773238" cy="6131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stCxn id="24" idx="6"/>
          </p:cNvCxnSpPr>
          <p:nvPr/>
        </p:nvCxnSpPr>
        <p:spPr>
          <a:xfrm>
            <a:off x="7866063" y="3270648"/>
            <a:ext cx="303212" cy="238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45100" name="Picture 5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1688" y="2256235"/>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1" name="Picture 6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28765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2" name="Picture 6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2475" y="3662363"/>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3" name="Picture 6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3708797"/>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4" name="Picture 6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088481"/>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Picture 6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37075" y="2228850"/>
            <a:ext cx="44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6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3375" y="264556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6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25379"/>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8" name="Picture 6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34150" y="3357563"/>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Arrow Connector 57"/>
          <p:cNvCxnSpPr/>
          <p:nvPr/>
        </p:nvCxnSpPr>
        <p:spPr>
          <a:xfrm>
            <a:off x="3089276" y="3270647"/>
            <a:ext cx="1914525" cy="7750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flipV="1">
            <a:off x="3089275" y="3426619"/>
            <a:ext cx="2000250" cy="619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5111" name="TextBox 4"/>
          <p:cNvSpPr txBox="1">
            <a:spLocks noChangeArrowheads="1"/>
          </p:cNvSpPr>
          <p:nvPr/>
        </p:nvSpPr>
        <p:spPr bwMode="auto">
          <a:xfrm>
            <a:off x="8229600" y="3143250"/>
            <a:ext cx="7688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a:t>f(x,θ)</a:t>
            </a:r>
          </a:p>
        </p:txBody>
      </p:sp>
    </p:spTree>
    <p:extLst>
      <p:ext uri="{BB962C8B-B14F-4D97-AF65-F5344CB8AC3E}">
        <p14:creationId xmlns:p14="http://schemas.microsoft.com/office/powerpoint/2010/main" val="1704281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743200"/>
            <a:ext cx="7623175" cy="1287066"/>
          </a:xfrm>
        </p:spPr>
        <p:txBody>
          <a:bodyPr/>
          <a:lstStyle/>
          <a:p>
            <a:pPr marL="342900" indent="-342900">
              <a:buFont typeface="Arial"/>
              <a:buChar char="•"/>
              <a:defRPr/>
            </a:pPr>
            <a:r>
              <a:rPr lang="en-US" dirty="0" smtClean="0"/>
              <a:t>For regression problems, sum-of-squared error is used</a:t>
            </a:r>
          </a:p>
          <a:p>
            <a:pPr marL="0" indent="0">
              <a:buNone/>
              <a:defRPr/>
            </a:pPr>
            <a:endParaRPr lang="en-US" dirty="0" smtClean="0"/>
          </a:p>
          <a:p>
            <a:pPr marL="342900" indent="-342900">
              <a:buFont typeface="Arial"/>
              <a:buChar char="•"/>
              <a:defRPr/>
            </a:pPr>
            <a:r>
              <a:rPr lang="en-US" dirty="0" smtClean="0"/>
              <a:t>For classification problems, cross-entropy is used</a:t>
            </a:r>
          </a:p>
          <a:p>
            <a:pPr>
              <a:defRPr/>
            </a:pPr>
            <a:endParaRPr lang="en-US" dirty="0"/>
          </a:p>
        </p:txBody>
      </p:sp>
      <p:pic>
        <p:nvPicPr>
          <p:cNvPr id="16" name="Picture 15" descr="nn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85850"/>
            <a:ext cx="5573826" cy="1473129"/>
          </a:xfrm>
          <a:prstGeom prst="rect">
            <a:avLst/>
          </a:prstGeom>
        </p:spPr>
      </p:pic>
      <p:graphicFrame>
        <p:nvGraphicFramePr>
          <p:cNvPr id="46081" name="Object 6"/>
          <p:cNvGraphicFramePr>
            <a:graphicFrameLocks noChangeAspect="1"/>
          </p:cNvGraphicFramePr>
          <p:nvPr>
            <p:extLst>
              <p:ext uri="{D42A27DB-BD31-4B8C-83A1-F6EECF244321}">
                <p14:modId xmlns:p14="http://schemas.microsoft.com/office/powerpoint/2010/main" val="515660030"/>
              </p:ext>
            </p:extLst>
          </p:nvPr>
        </p:nvGraphicFramePr>
        <p:xfrm>
          <a:off x="15554" y="3886200"/>
          <a:ext cx="5486400" cy="923925"/>
        </p:xfrm>
        <a:graphic>
          <a:graphicData uri="http://schemas.openxmlformats.org/presentationml/2006/ole">
            <mc:AlternateContent xmlns:mc="http://schemas.openxmlformats.org/markup-compatibility/2006">
              <mc:Choice xmlns:v="urn:schemas-microsoft-com:vml" Requires="v">
                <p:oleObj spid="_x0000_s137349" name="Document" r:id="rId4" imgW="5486400" imgH="1231900" progId="Word.Document.12">
                  <p:embed/>
                </p:oleObj>
              </mc:Choice>
              <mc:Fallback>
                <p:oleObj name="Document" r:id="rId4" imgW="5486400" imgH="12319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4" y="3886200"/>
                        <a:ext cx="5486400" cy="923925"/>
                      </a:xfrm>
                      <a:prstGeom prst="rect">
                        <a:avLst/>
                      </a:prstGeom>
                      <a:noFill/>
                      <a:ln>
                        <a:noFill/>
                      </a:ln>
                      <a:extLst/>
                    </p:spPr>
                  </p:pic>
                </p:oleObj>
              </mc:Fallback>
            </mc:AlternateContent>
          </a:graphicData>
        </a:graphic>
      </p:graphicFrame>
      <p:sp>
        <p:nvSpPr>
          <p:cNvPr id="2" name="Title 1"/>
          <p:cNvSpPr>
            <a:spLocks noGrp="1"/>
          </p:cNvSpPr>
          <p:nvPr>
            <p:ph type="title"/>
          </p:nvPr>
        </p:nvSpPr>
        <p:spPr/>
        <p:txBody>
          <a:bodyPr/>
          <a:lstStyle/>
          <a:p>
            <a:pPr>
              <a:defRPr/>
            </a:pPr>
            <a:r>
              <a:rPr lang="en-US" dirty="0" smtClean="0"/>
              <a:t>Define Objective Function</a:t>
            </a:r>
            <a:endParaRPr lang="en-US" dirty="0"/>
          </a:p>
        </p:txBody>
      </p:sp>
      <p:cxnSp>
        <p:nvCxnSpPr>
          <p:cNvPr id="9" name="Straight Arrow Connector 8"/>
          <p:cNvCxnSpPr/>
          <p:nvPr/>
        </p:nvCxnSpPr>
        <p:spPr bwMode="auto">
          <a:xfrm>
            <a:off x="1143000" y="2571750"/>
            <a:ext cx="6096000"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089" name="Oval 9"/>
          <p:cNvSpPr>
            <a:spLocks noChangeArrowheads="1"/>
          </p:cNvSpPr>
          <p:nvPr/>
        </p:nvSpPr>
        <p:spPr bwMode="auto">
          <a:xfrm>
            <a:off x="7010400" y="1028700"/>
            <a:ext cx="1447800" cy="1828800"/>
          </a:xfrm>
          <a:prstGeom prst="ellipse">
            <a:avLst/>
          </a:prstGeom>
          <a:solidFill>
            <a:schemeClr val="accent1">
              <a:alpha val="20000"/>
            </a:schemeClr>
          </a:solidFill>
          <a:ln w="12700">
            <a:solidFill>
              <a:schemeClr val="tx1"/>
            </a:solidFill>
            <a:round/>
            <a:headEnd type="none" w="sm" len="sm"/>
            <a:tailEnd type="none" w="sm" len="sm"/>
          </a:ln>
        </p:spPr>
        <p:txBody>
          <a:bodyPr/>
          <a:lstStyle/>
          <a:p>
            <a:endParaRPr lang="en-US">
              <a:cs typeface="Arial" charset="0"/>
            </a:endParaRPr>
          </a:p>
          <a:p>
            <a:r>
              <a:rPr lang="en-US">
                <a:cs typeface="Arial" charset="0"/>
              </a:rPr>
              <a:t>Error</a:t>
            </a:r>
          </a:p>
        </p:txBody>
      </p:sp>
      <p:sp>
        <p:nvSpPr>
          <p:cNvPr id="46090" name="TextBox 10"/>
          <p:cNvSpPr txBox="1">
            <a:spLocks noChangeArrowheads="1"/>
          </p:cNvSpPr>
          <p:nvPr/>
        </p:nvSpPr>
        <p:spPr bwMode="auto">
          <a:xfrm>
            <a:off x="6096001" y="2286000"/>
            <a:ext cx="758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800" b="0" i="1"/>
              <a:t>ref=y</a:t>
            </a:r>
          </a:p>
        </p:txBody>
      </p:sp>
      <p:cxnSp>
        <p:nvCxnSpPr>
          <p:cNvPr id="14" name="Straight Arrow Connector 13"/>
          <p:cNvCxnSpPr/>
          <p:nvPr/>
        </p:nvCxnSpPr>
        <p:spPr bwMode="auto">
          <a:xfrm>
            <a:off x="6629400" y="1828800"/>
            <a:ext cx="381000"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6092" name="Object 19"/>
          <p:cNvGraphicFramePr>
            <a:graphicFrameLocks noChangeAspect="1"/>
          </p:cNvGraphicFramePr>
          <p:nvPr>
            <p:extLst>
              <p:ext uri="{D42A27DB-BD31-4B8C-83A1-F6EECF244321}">
                <p14:modId xmlns:p14="http://schemas.microsoft.com/office/powerpoint/2010/main" val="3855280246"/>
              </p:ext>
            </p:extLst>
          </p:nvPr>
        </p:nvGraphicFramePr>
        <p:xfrm>
          <a:off x="3352800" y="4057650"/>
          <a:ext cx="5486400" cy="371475"/>
        </p:xfrm>
        <a:graphic>
          <a:graphicData uri="http://schemas.openxmlformats.org/presentationml/2006/ole">
            <mc:AlternateContent xmlns:mc="http://schemas.openxmlformats.org/markup-compatibility/2006">
              <mc:Choice xmlns:v="urn:schemas-microsoft-com:vml" Requires="v">
                <p:oleObj spid="_x0000_s137350" name="Document" r:id="rId6" imgW="5486400" imgH="495300" progId="Word.Document.12">
                  <p:embed/>
                </p:oleObj>
              </mc:Choice>
              <mc:Fallback>
                <p:oleObj name="Document" r:id="rId6" imgW="5486400" imgH="495300"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057650"/>
                        <a:ext cx="5486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3" name="Object 28"/>
          <p:cNvGraphicFramePr>
            <a:graphicFrameLocks noChangeAspect="1"/>
          </p:cNvGraphicFramePr>
          <p:nvPr>
            <p:extLst>
              <p:ext uri="{D42A27DB-BD31-4B8C-83A1-F6EECF244321}">
                <p14:modId xmlns:p14="http://schemas.microsoft.com/office/powerpoint/2010/main" val="3454755470"/>
              </p:ext>
            </p:extLst>
          </p:nvPr>
        </p:nvGraphicFramePr>
        <p:xfrm>
          <a:off x="0" y="3200400"/>
          <a:ext cx="5486400" cy="180975"/>
        </p:xfrm>
        <a:graphic>
          <a:graphicData uri="http://schemas.openxmlformats.org/presentationml/2006/ole">
            <mc:AlternateContent xmlns:mc="http://schemas.openxmlformats.org/markup-compatibility/2006">
              <mc:Choice xmlns:v="urn:schemas-microsoft-com:vml" Requires="v">
                <p:oleObj spid="_x0000_s137351" name="Document" r:id="rId8" imgW="5486198" imgH="241291" progId="Word.Document.12">
                  <p:embed/>
                </p:oleObj>
              </mc:Choice>
              <mc:Fallback>
                <p:oleObj name="Document" r:id="rId8" imgW="5486198" imgH="241291" progId="Word.Documen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200400"/>
                        <a:ext cx="5486400" cy="180975"/>
                      </a:xfrm>
                      <a:prstGeom prst="rect">
                        <a:avLst/>
                      </a:prstGeom>
                      <a:noFill/>
                      <a:ln>
                        <a:noFill/>
                      </a:ln>
                      <a:extLst/>
                    </p:spPr>
                  </p:pic>
                </p:oleObj>
              </mc:Fallback>
            </mc:AlternateContent>
          </a:graphicData>
        </a:graphic>
      </p:graphicFrame>
      <p:graphicFrame>
        <p:nvGraphicFramePr>
          <p:cNvPr id="46094" name="Object 18"/>
          <p:cNvGraphicFramePr>
            <a:graphicFrameLocks noChangeAspect="1"/>
          </p:cNvGraphicFramePr>
          <p:nvPr>
            <p:extLst>
              <p:ext uri="{D42A27DB-BD31-4B8C-83A1-F6EECF244321}">
                <p14:modId xmlns:p14="http://schemas.microsoft.com/office/powerpoint/2010/main" val="3331748180"/>
              </p:ext>
            </p:extLst>
          </p:nvPr>
        </p:nvGraphicFramePr>
        <p:xfrm>
          <a:off x="3048000" y="3086100"/>
          <a:ext cx="5486400" cy="371475"/>
        </p:xfrm>
        <a:graphic>
          <a:graphicData uri="http://schemas.openxmlformats.org/presentationml/2006/ole">
            <mc:AlternateContent xmlns:mc="http://schemas.openxmlformats.org/markup-compatibility/2006">
              <mc:Choice xmlns:v="urn:schemas-microsoft-com:vml" Requires="v">
                <p:oleObj spid="_x0000_s137352" name="Document" r:id="rId10" imgW="5486400" imgH="495300" progId="Word.Document.12">
                  <p:embed/>
                </p:oleObj>
              </mc:Choice>
              <mc:Fallback>
                <p:oleObj name="Document" r:id="rId10" imgW="5486400" imgH="495300" progId="Word.Documen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3086100"/>
                        <a:ext cx="5486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80547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a:t>
            </a:r>
            <a:r>
              <a:rPr lang="en-US" dirty="0" err="1" smtClean="0"/>
              <a:t>Backpropagation</a:t>
            </a:r>
            <a:endParaRPr lang="en-US" dirty="0"/>
          </a:p>
        </p:txBody>
      </p:sp>
      <p:sp>
        <p:nvSpPr>
          <p:cNvPr id="3" name="Content Placeholder 2"/>
          <p:cNvSpPr>
            <a:spLocks noGrp="1"/>
          </p:cNvSpPr>
          <p:nvPr>
            <p:ph idx="1"/>
          </p:nvPr>
        </p:nvSpPr>
        <p:spPr>
          <a:xfrm>
            <a:off x="685801" y="1200151"/>
            <a:ext cx="7775575" cy="2926556"/>
          </a:xfrm>
        </p:spPr>
        <p:txBody>
          <a:bodyPr/>
          <a:lstStyle/>
          <a:p>
            <a:pPr marL="342900" indent="-342900">
              <a:buFont typeface="Arial"/>
              <a:buChar char="•"/>
              <a:defRPr/>
            </a:pPr>
            <a:r>
              <a:rPr lang="en-US" dirty="0" smtClean="0"/>
              <a:t>Introduce variables over the neural network </a:t>
            </a:r>
          </a:p>
        </p:txBody>
      </p:sp>
      <p:grpSp>
        <p:nvGrpSpPr>
          <p:cNvPr id="47108" name="Group 4"/>
          <p:cNvGrpSpPr>
            <a:grpSpLocks/>
          </p:cNvGrpSpPr>
          <p:nvPr/>
        </p:nvGrpSpPr>
        <p:grpSpPr bwMode="auto">
          <a:xfrm>
            <a:off x="2314576" y="2625329"/>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09" name="Group 7"/>
          <p:cNvGrpSpPr>
            <a:grpSpLocks/>
          </p:cNvGrpSpPr>
          <p:nvPr/>
        </p:nvGrpSpPr>
        <p:grpSpPr bwMode="auto">
          <a:xfrm>
            <a:off x="2314576" y="3394473"/>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0" name="Group 10"/>
          <p:cNvGrpSpPr>
            <a:grpSpLocks/>
          </p:cNvGrpSpPr>
          <p:nvPr/>
        </p:nvGrpSpPr>
        <p:grpSpPr bwMode="auto">
          <a:xfrm>
            <a:off x="2314576" y="4169569"/>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1" name="Group 13"/>
          <p:cNvGrpSpPr>
            <a:grpSpLocks/>
          </p:cNvGrpSpPr>
          <p:nvPr/>
        </p:nvGrpSpPr>
        <p:grpSpPr bwMode="auto">
          <a:xfrm>
            <a:off x="4816476" y="2625329"/>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2" name="Group 16"/>
          <p:cNvGrpSpPr>
            <a:grpSpLocks/>
          </p:cNvGrpSpPr>
          <p:nvPr/>
        </p:nvGrpSpPr>
        <p:grpSpPr bwMode="auto">
          <a:xfrm>
            <a:off x="4816476" y="3394473"/>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3" name="Group 19"/>
          <p:cNvGrpSpPr>
            <a:grpSpLocks/>
          </p:cNvGrpSpPr>
          <p:nvPr/>
        </p:nvGrpSpPr>
        <p:grpSpPr bwMode="auto">
          <a:xfrm>
            <a:off x="4816476" y="416956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4" name="Group 22"/>
          <p:cNvGrpSpPr>
            <a:grpSpLocks/>
          </p:cNvGrpSpPr>
          <p:nvPr/>
        </p:nvGrpSpPr>
        <p:grpSpPr bwMode="auto">
          <a:xfrm>
            <a:off x="7091364" y="3394473"/>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7115"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71581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 y="3243263"/>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79095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863" y="439102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901951" y="284559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901950" y="2845594"/>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901950" y="2845594"/>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901951" y="2845594"/>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01951" y="3614738"/>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901951" y="3614738"/>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901951" y="4389835"/>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901950" y="3770710"/>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901950" y="3001566"/>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7115" idx="3"/>
          </p:cNvCxnSpPr>
          <p:nvPr/>
        </p:nvCxnSpPr>
        <p:spPr>
          <a:xfrm>
            <a:off x="1060451" y="2787254"/>
            <a:ext cx="1254125" cy="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7115" idx="3"/>
          </p:cNvCxnSpPr>
          <p:nvPr/>
        </p:nvCxnSpPr>
        <p:spPr>
          <a:xfrm>
            <a:off x="1060450" y="2787253"/>
            <a:ext cx="1341438"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7115" idx="3"/>
          </p:cNvCxnSpPr>
          <p:nvPr/>
        </p:nvCxnSpPr>
        <p:spPr>
          <a:xfrm>
            <a:off x="1060450" y="2787254"/>
            <a:ext cx="1341438" cy="1446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7116" idx="3"/>
          </p:cNvCxnSpPr>
          <p:nvPr/>
        </p:nvCxnSpPr>
        <p:spPr>
          <a:xfrm flipV="1">
            <a:off x="1054101" y="2845594"/>
            <a:ext cx="1260475"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7116" idx="3"/>
          </p:cNvCxnSpPr>
          <p:nvPr/>
        </p:nvCxnSpPr>
        <p:spPr>
          <a:xfrm>
            <a:off x="1054101" y="3314700"/>
            <a:ext cx="1260475"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7116" idx="3"/>
          </p:cNvCxnSpPr>
          <p:nvPr/>
        </p:nvCxnSpPr>
        <p:spPr>
          <a:xfrm>
            <a:off x="1054101" y="3314700"/>
            <a:ext cx="1260475" cy="1075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7117" idx="3"/>
          </p:cNvCxnSpPr>
          <p:nvPr/>
        </p:nvCxnSpPr>
        <p:spPr>
          <a:xfrm flipV="1">
            <a:off x="1035050" y="3001566"/>
            <a:ext cx="1366838"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7117" idx="3"/>
          </p:cNvCxnSpPr>
          <p:nvPr/>
        </p:nvCxnSpPr>
        <p:spPr>
          <a:xfrm flipV="1">
            <a:off x="1035051" y="3614738"/>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7118" idx="3"/>
          </p:cNvCxnSpPr>
          <p:nvPr/>
        </p:nvCxnSpPr>
        <p:spPr>
          <a:xfrm flipV="1">
            <a:off x="1033463" y="4389835"/>
            <a:ext cx="1281112" cy="72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7118" idx="3"/>
          </p:cNvCxnSpPr>
          <p:nvPr/>
        </p:nvCxnSpPr>
        <p:spPr>
          <a:xfrm flipV="1">
            <a:off x="1033464" y="3770710"/>
            <a:ext cx="1368425" cy="691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7117" idx="3"/>
          </p:cNvCxnSpPr>
          <p:nvPr/>
        </p:nvCxnSpPr>
        <p:spPr>
          <a:xfrm>
            <a:off x="1035051" y="3862388"/>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7118" idx="3"/>
          </p:cNvCxnSpPr>
          <p:nvPr/>
        </p:nvCxnSpPr>
        <p:spPr>
          <a:xfrm flipV="1">
            <a:off x="1033464" y="3001566"/>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403850" y="3770710"/>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403851" y="3614738"/>
            <a:ext cx="1687513"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403850" y="2845594"/>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78738" y="361473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7144"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3063" y="3475435"/>
            <a:ext cx="850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5"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6413" y="1765697"/>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6" name="Picture 6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49400" y="2514600"/>
            <a:ext cx="393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7" name="Picture 6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08388" y="2477691"/>
            <a:ext cx="444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8" name="Picture 6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1875" y="2843213"/>
            <a:ext cx="419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6377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a:t>
            </a:r>
            <a:r>
              <a:rPr lang="en-US" dirty="0" err="1" smtClean="0"/>
              <a:t>Backpropagation</a:t>
            </a:r>
            <a:endParaRPr lang="en-US" dirty="0"/>
          </a:p>
        </p:txBody>
      </p:sp>
      <p:sp>
        <p:nvSpPr>
          <p:cNvPr id="3" name="Content Placeholder 2"/>
          <p:cNvSpPr>
            <a:spLocks noGrp="1"/>
          </p:cNvSpPr>
          <p:nvPr>
            <p:ph idx="1"/>
          </p:nvPr>
        </p:nvSpPr>
        <p:spPr>
          <a:xfrm>
            <a:off x="457200" y="1085850"/>
            <a:ext cx="8229600" cy="1323975"/>
          </a:xfrm>
        </p:spPr>
        <p:txBody>
          <a:bodyPr/>
          <a:lstStyle/>
          <a:p>
            <a:pPr marL="342900" indent="-342900">
              <a:buFont typeface="Arial"/>
              <a:buChar char="•"/>
              <a:defRPr/>
            </a:pPr>
            <a:r>
              <a:rPr lang="en-US" dirty="0" smtClean="0"/>
              <a:t>Introduce variables over the neural network</a:t>
            </a:r>
          </a:p>
          <a:p>
            <a:pPr marL="914400" lvl="1" indent="-292100">
              <a:buFont typeface="Courier New"/>
              <a:buChar char="o"/>
            </a:pPr>
            <a:r>
              <a:rPr lang="en-US" dirty="0" smtClean="0"/>
              <a:t>Define </a:t>
            </a:r>
            <a:r>
              <a:rPr lang="en-US" i="1" dirty="0" smtClean="0"/>
              <a:t>a</a:t>
            </a:r>
            <a:r>
              <a:rPr lang="en-US" dirty="0" smtClean="0"/>
              <a:t> to be the input of each non-</a:t>
            </a:r>
            <a:r>
              <a:rPr lang="en-US" dirty="0" smtClean="0"/>
              <a:t>linearity</a:t>
            </a:r>
          </a:p>
          <a:p>
            <a:pPr marL="914400" lvl="1" indent="-292100">
              <a:buFont typeface="Courier New"/>
              <a:buChar char="o"/>
            </a:pPr>
            <a:r>
              <a:rPr lang="en-US" dirty="0" smtClean="0"/>
              <a:t>Define </a:t>
            </a:r>
            <a:r>
              <a:rPr lang="en-US" i="1" dirty="0" smtClean="0"/>
              <a:t>z </a:t>
            </a:r>
            <a:r>
              <a:rPr lang="en-US" dirty="0" smtClean="0"/>
              <a:t>to </a:t>
            </a:r>
            <a:r>
              <a:rPr lang="en-US" dirty="0" smtClean="0"/>
              <a:t>be the output of each non-linearity</a:t>
            </a:r>
          </a:p>
        </p:txBody>
      </p:sp>
      <p:grpSp>
        <p:nvGrpSpPr>
          <p:cNvPr id="49155" name="Group 4"/>
          <p:cNvGrpSpPr>
            <a:grpSpLocks/>
          </p:cNvGrpSpPr>
          <p:nvPr/>
        </p:nvGrpSpPr>
        <p:grpSpPr bwMode="auto">
          <a:xfrm>
            <a:off x="2208214" y="2814638"/>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6" name="Group 7"/>
          <p:cNvGrpSpPr>
            <a:grpSpLocks/>
          </p:cNvGrpSpPr>
          <p:nvPr/>
        </p:nvGrpSpPr>
        <p:grpSpPr bwMode="auto">
          <a:xfrm>
            <a:off x="2208214" y="3583782"/>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7" name="Group 10"/>
          <p:cNvGrpSpPr>
            <a:grpSpLocks/>
          </p:cNvGrpSpPr>
          <p:nvPr/>
        </p:nvGrpSpPr>
        <p:grpSpPr bwMode="auto">
          <a:xfrm>
            <a:off x="2208214" y="4358879"/>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8" name="Group 13"/>
          <p:cNvGrpSpPr>
            <a:grpSpLocks/>
          </p:cNvGrpSpPr>
          <p:nvPr/>
        </p:nvGrpSpPr>
        <p:grpSpPr bwMode="auto">
          <a:xfrm>
            <a:off x="4710114" y="2814638"/>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9" name="Group 16"/>
          <p:cNvGrpSpPr>
            <a:grpSpLocks/>
          </p:cNvGrpSpPr>
          <p:nvPr/>
        </p:nvGrpSpPr>
        <p:grpSpPr bwMode="auto">
          <a:xfrm>
            <a:off x="4710114" y="3583782"/>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60" name="Group 19"/>
          <p:cNvGrpSpPr>
            <a:grpSpLocks/>
          </p:cNvGrpSpPr>
          <p:nvPr/>
        </p:nvGrpSpPr>
        <p:grpSpPr bwMode="auto">
          <a:xfrm>
            <a:off x="4710114" y="435887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61" name="Group 22"/>
          <p:cNvGrpSpPr>
            <a:grpSpLocks/>
          </p:cNvGrpSpPr>
          <p:nvPr/>
        </p:nvGrpSpPr>
        <p:grpSpPr bwMode="auto">
          <a:xfrm>
            <a:off x="6985001" y="35837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9162"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8" y="29051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38" y="34325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2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288" y="39802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2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5803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95589" y="3034904"/>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95588" y="3034903"/>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95588" y="3034904"/>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95589" y="3034904"/>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95589" y="3804048"/>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5589" y="3804047"/>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95589" y="457914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5588" y="3960019"/>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95588" y="3190875"/>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9162" idx="3"/>
          </p:cNvCxnSpPr>
          <p:nvPr/>
        </p:nvCxnSpPr>
        <p:spPr>
          <a:xfrm>
            <a:off x="954089" y="2976563"/>
            <a:ext cx="1254125" cy="58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9162" idx="3"/>
          </p:cNvCxnSpPr>
          <p:nvPr/>
        </p:nvCxnSpPr>
        <p:spPr>
          <a:xfrm>
            <a:off x="954089" y="2976562"/>
            <a:ext cx="1341437"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9162" idx="3"/>
          </p:cNvCxnSpPr>
          <p:nvPr/>
        </p:nvCxnSpPr>
        <p:spPr>
          <a:xfrm>
            <a:off x="954089" y="2976563"/>
            <a:ext cx="1341437" cy="1446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9163" idx="3"/>
          </p:cNvCxnSpPr>
          <p:nvPr/>
        </p:nvCxnSpPr>
        <p:spPr>
          <a:xfrm flipV="1">
            <a:off x="947739" y="3034904"/>
            <a:ext cx="1260475"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9163" idx="3"/>
          </p:cNvCxnSpPr>
          <p:nvPr/>
        </p:nvCxnSpPr>
        <p:spPr>
          <a:xfrm>
            <a:off x="947739" y="3504010"/>
            <a:ext cx="1260475"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9163" idx="3"/>
          </p:cNvCxnSpPr>
          <p:nvPr/>
        </p:nvCxnSpPr>
        <p:spPr>
          <a:xfrm>
            <a:off x="947739" y="3504010"/>
            <a:ext cx="1260475" cy="1075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9164" idx="3"/>
          </p:cNvCxnSpPr>
          <p:nvPr/>
        </p:nvCxnSpPr>
        <p:spPr>
          <a:xfrm flipV="1">
            <a:off x="928689" y="3190876"/>
            <a:ext cx="1366837"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9164" idx="3"/>
          </p:cNvCxnSpPr>
          <p:nvPr/>
        </p:nvCxnSpPr>
        <p:spPr>
          <a:xfrm flipV="1">
            <a:off x="928689" y="3804047"/>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9165" idx="3"/>
          </p:cNvCxnSpPr>
          <p:nvPr/>
        </p:nvCxnSpPr>
        <p:spPr>
          <a:xfrm flipV="1">
            <a:off x="927101" y="4579144"/>
            <a:ext cx="1281113" cy="72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9165" idx="3"/>
          </p:cNvCxnSpPr>
          <p:nvPr/>
        </p:nvCxnSpPr>
        <p:spPr>
          <a:xfrm flipV="1">
            <a:off x="927101" y="3960019"/>
            <a:ext cx="1368425" cy="691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9164" idx="3"/>
          </p:cNvCxnSpPr>
          <p:nvPr/>
        </p:nvCxnSpPr>
        <p:spPr>
          <a:xfrm>
            <a:off x="928689" y="4051697"/>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9165" idx="3"/>
          </p:cNvCxnSpPr>
          <p:nvPr/>
        </p:nvCxnSpPr>
        <p:spPr>
          <a:xfrm flipV="1">
            <a:off x="927101" y="3190876"/>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297489" y="3960019"/>
            <a:ext cx="1773237"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97488" y="3804048"/>
            <a:ext cx="1687512"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97489" y="3034903"/>
            <a:ext cx="1773237"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572376" y="3804048"/>
            <a:ext cx="303213"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9191"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3664744"/>
            <a:ext cx="850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2"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801291"/>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3" name="Picture 6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2703910"/>
            <a:ext cx="393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6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2667000"/>
            <a:ext cx="444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5" name="Picture 6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3032522"/>
            <a:ext cx="419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6" name="Picture 59"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5588" y="2181225"/>
            <a:ext cx="241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7" name="Picture 60"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2209800"/>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8" name="Picture 6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2255044"/>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9" name="Picture 63"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54213" y="2181225"/>
            <a:ext cx="25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0" name="Picture 6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2246710"/>
            <a:ext cx="203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rot="5400000">
            <a:off x="853878" y="2657277"/>
            <a:ext cx="494109"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1839119" y="2644775"/>
            <a:ext cx="495300"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2628107" y="2644775"/>
            <a:ext cx="49530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287640" y="2662039"/>
            <a:ext cx="494109"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5079604" y="2722166"/>
            <a:ext cx="650081"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6350397" y="2990057"/>
            <a:ext cx="116919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7066956" y="3056137"/>
            <a:ext cx="1282303"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9208" name="Picture 8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2227660"/>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9" name="Picture 83"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430713" y="22276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604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pPr>
              <a:defRPr/>
            </a:pPr>
            <a:r>
              <a:rPr lang="en-US" dirty="0" smtClean="0"/>
              <a:t>Error </a:t>
            </a:r>
            <a:r>
              <a:rPr lang="en-US" dirty="0" err="1" smtClean="0"/>
              <a:t>Backpropagation</a:t>
            </a:r>
            <a:endParaRPr lang="en-US" dirty="0"/>
          </a:p>
        </p:txBody>
      </p:sp>
      <p:grpSp>
        <p:nvGrpSpPr>
          <p:cNvPr id="51202" name="Group 4"/>
          <p:cNvGrpSpPr>
            <a:grpSpLocks/>
          </p:cNvGrpSpPr>
          <p:nvPr/>
        </p:nvGrpSpPr>
        <p:grpSpPr bwMode="auto">
          <a:xfrm>
            <a:off x="2206626" y="2789635"/>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3" name="Group 7"/>
          <p:cNvGrpSpPr>
            <a:grpSpLocks/>
          </p:cNvGrpSpPr>
          <p:nvPr/>
        </p:nvGrpSpPr>
        <p:grpSpPr bwMode="auto">
          <a:xfrm>
            <a:off x="2206626" y="3558779"/>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4" name="Group 10"/>
          <p:cNvGrpSpPr>
            <a:grpSpLocks/>
          </p:cNvGrpSpPr>
          <p:nvPr/>
        </p:nvGrpSpPr>
        <p:grpSpPr bwMode="auto">
          <a:xfrm>
            <a:off x="2206626" y="4333876"/>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5" name="Group 13"/>
          <p:cNvGrpSpPr>
            <a:grpSpLocks/>
          </p:cNvGrpSpPr>
          <p:nvPr/>
        </p:nvGrpSpPr>
        <p:grpSpPr bwMode="auto">
          <a:xfrm>
            <a:off x="4708526" y="2789635"/>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6" name="Group 16"/>
          <p:cNvGrpSpPr>
            <a:grpSpLocks/>
          </p:cNvGrpSpPr>
          <p:nvPr/>
        </p:nvGrpSpPr>
        <p:grpSpPr bwMode="auto">
          <a:xfrm>
            <a:off x="4708526" y="3558779"/>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7" name="Group 19"/>
          <p:cNvGrpSpPr>
            <a:grpSpLocks/>
          </p:cNvGrpSpPr>
          <p:nvPr/>
        </p:nvGrpSpPr>
        <p:grpSpPr bwMode="auto">
          <a:xfrm>
            <a:off x="4708526" y="4333876"/>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8" name="Group 22"/>
          <p:cNvGrpSpPr>
            <a:grpSpLocks/>
          </p:cNvGrpSpPr>
          <p:nvPr/>
        </p:nvGrpSpPr>
        <p:grpSpPr bwMode="auto">
          <a:xfrm>
            <a:off x="6983414" y="3558779"/>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1209"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2880122"/>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407569"/>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95525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2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913" y="4555331"/>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94001" y="3009900"/>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94000" y="3009901"/>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94000" y="3009900"/>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94001" y="3009900"/>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94001" y="377904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4001" y="3779044"/>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94001" y="4554142"/>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4000" y="3935016"/>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94000" y="3165873"/>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51209" idx="3"/>
          </p:cNvCxnSpPr>
          <p:nvPr/>
        </p:nvCxnSpPr>
        <p:spPr>
          <a:xfrm>
            <a:off x="952501" y="2951560"/>
            <a:ext cx="1254125" cy="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1209" idx="3"/>
          </p:cNvCxnSpPr>
          <p:nvPr/>
        </p:nvCxnSpPr>
        <p:spPr>
          <a:xfrm>
            <a:off x="952500" y="2951560"/>
            <a:ext cx="1341438"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1209" idx="3"/>
          </p:cNvCxnSpPr>
          <p:nvPr/>
        </p:nvCxnSpPr>
        <p:spPr>
          <a:xfrm>
            <a:off x="952500" y="2951560"/>
            <a:ext cx="1341438" cy="1446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51210" idx="3"/>
          </p:cNvCxnSpPr>
          <p:nvPr/>
        </p:nvCxnSpPr>
        <p:spPr>
          <a:xfrm flipV="1">
            <a:off x="946151" y="3009901"/>
            <a:ext cx="1260475"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51210" idx="3"/>
          </p:cNvCxnSpPr>
          <p:nvPr/>
        </p:nvCxnSpPr>
        <p:spPr>
          <a:xfrm>
            <a:off x="946151" y="3479006"/>
            <a:ext cx="1260475"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1210" idx="3"/>
          </p:cNvCxnSpPr>
          <p:nvPr/>
        </p:nvCxnSpPr>
        <p:spPr>
          <a:xfrm>
            <a:off x="946151" y="3479007"/>
            <a:ext cx="1260475" cy="1075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1211" idx="3"/>
          </p:cNvCxnSpPr>
          <p:nvPr/>
        </p:nvCxnSpPr>
        <p:spPr>
          <a:xfrm flipV="1">
            <a:off x="927100" y="3165872"/>
            <a:ext cx="1366838"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1211" idx="3"/>
          </p:cNvCxnSpPr>
          <p:nvPr/>
        </p:nvCxnSpPr>
        <p:spPr>
          <a:xfrm flipV="1">
            <a:off x="927101" y="3779044"/>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51212" idx="3"/>
          </p:cNvCxnSpPr>
          <p:nvPr/>
        </p:nvCxnSpPr>
        <p:spPr>
          <a:xfrm flipV="1">
            <a:off x="925513" y="4554141"/>
            <a:ext cx="1281112" cy="72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1212" idx="3"/>
          </p:cNvCxnSpPr>
          <p:nvPr/>
        </p:nvCxnSpPr>
        <p:spPr>
          <a:xfrm flipV="1">
            <a:off x="925514" y="3935016"/>
            <a:ext cx="1368425" cy="691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1211" idx="3"/>
          </p:cNvCxnSpPr>
          <p:nvPr/>
        </p:nvCxnSpPr>
        <p:spPr>
          <a:xfrm>
            <a:off x="927101" y="4026694"/>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51212" idx="3"/>
          </p:cNvCxnSpPr>
          <p:nvPr/>
        </p:nvCxnSpPr>
        <p:spPr>
          <a:xfrm flipV="1">
            <a:off x="925514" y="3165872"/>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295900" y="3935016"/>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95901" y="3779044"/>
            <a:ext cx="1687513"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95900" y="3009901"/>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570788" y="3779044"/>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38"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3639741"/>
            <a:ext cx="850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9"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1413" y="776288"/>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0" name="Picture 6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1450" y="2678906"/>
            <a:ext cx="393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1" name="Picture 6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0438" y="2641997"/>
            <a:ext cx="444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2" name="Picture 6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3925" y="3007519"/>
            <a:ext cx="419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3" name="Picture 59"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4000" y="2156222"/>
            <a:ext cx="241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4" name="Picture 60"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7650" y="2184797"/>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5" name="Picture 6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2825" y="2230041"/>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6" name="Picture 63"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58975" y="2156222"/>
            <a:ext cx="25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7" name="Picture 68"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29125" y="220265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8" name="Picture 69"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5238" y="2221706"/>
            <a:ext cx="203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rot="5400000">
            <a:off x="852289" y="2632274"/>
            <a:ext cx="494110"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1837532" y="2619773"/>
            <a:ext cx="49530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2626519" y="2619772"/>
            <a:ext cx="495300"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286052" y="2637037"/>
            <a:ext cx="49411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5078017" y="2697164"/>
            <a:ext cx="650081"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6348810" y="2965054"/>
            <a:ext cx="1169194"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7065367" y="3031133"/>
            <a:ext cx="128230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1256" name="Picture 7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98625" y="1125141"/>
            <a:ext cx="1828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7" name="Picture 80"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832600" y="2202656"/>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8" name="Picture 8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959225" y="1091804"/>
            <a:ext cx="1917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9" name="Picture 8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246813" y="1143000"/>
            <a:ext cx="1854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0" name="Picture 8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047875" y="1734741"/>
            <a:ext cx="11049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1" name="Picture 84"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06913" y="1729979"/>
            <a:ext cx="1143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2" name="Picture 85"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845300" y="1729979"/>
            <a:ext cx="1054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9297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a:t>
            </a:r>
            <a:r>
              <a:rPr lang="en-US" dirty="0" err="1" smtClean="0"/>
              <a:t>Backpropagation</a:t>
            </a:r>
            <a:endParaRPr lang="en-US" dirty="0"/>
          </a:p>
        </p:txBody>
      </p:sp>
      <p:pic>
        <p:nvPicPr>
          <p:cNvPr id="53250" name="Picture 6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915591"/>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6176" y="1750219"/>
            <a:ext cx="1038225"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87"/>
          <p:cNvGrpSpPr>
            <a:grpSpLocks/>
          </p:cNvGrpSpPr>
          <p:nvPr/>
        </p:nvGrpSpPr>
        <p:grpSpPr bwMode="auto">
          <a:xfrm>
            <a:off x="571500" y="2295525"/>
            <a:ext cx="8166100" cy="2618185"/>
            <a:chOff x="570843" y="3060700"/>
            <a:chExt cx="8166733" cy="3490777"/>
          </a:xfrm>
        </p:grpSpPr>
        <p:grpSp>
          <p:nvGrpSpPr>
            <p:cNvPr id="53262" name="Group 4"/>
            <p:cNvGrpSpPr>
              <a:grpSpLocks/>
            </p:cNvGrpSpPr>
            <p:nvPr/>
          </p:nvGrpSpPr>
          <p:grpSpPr bwMode="auto">
            <a:xfrm>
              <a:off x="2208846" y="3905201"/>
              <a:ext cx="587424" cy="587424"/>
              <a:chOff x="5401994" y="3071949"/>
              <a:chExt cx="587424" cy="587424"/>
            </a:xfrm>
          </p:grpSpPr>
          <p:sp>
            <p:nvSpPr>
              <p:cNvPr id="6" name="Oval 5"/>
              <p:cNvSpPr/>
              <p:nvPr/>
            </p:nvSpPr>
            <p:spPr>
              <a:xfrm>
                <a:off x="5402418" y="3071965"/>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1325" y="3224359"/>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3" name="Group 7"/>
            <p:cNvGrpSpPr>
              <a:grpSpLocks/>
            </p:cNvGrpSpPr>
            <p:nvPr/>
          </p:nvGrpSpPr>
          <p:grpSpPr bwMode="auto">
            <a:xfrm>
              <a:off x="2208846" y="4930697"/>
              <a:ext cx="587424" cy="587424"/>
              <a:chOff x="5401994" y="3071949"/>
              <a:chExt cx="587424" cy="587424"/>
            </a:xfrm>
          </p:grpSpPr>
          <p:sp>
            <p:nvSpPr>
              <p:cNvPr id="9" name="Oval 8"/>
              <p:cNvSpPr/>
              <p:nvPr/>
            </p:nvSpPr>
            <p:spPr>
              <a:xfrm>
                <a:off x="5402418" y="3071954"/>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1325" y="3224348"/>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4" name="Group 10"/>
            <p:cNvGrpSpPr>
              <a:grpSpLocks/>
            </p:cNvGrpSpPr>
            <p:nvPr/>
          </p:nvGrpSpPr>
          <p:grpSpPr bwMode="auto">
            <a:xfrm>
              <a:off x="2208846" y="5964053"/>
              <a:ext cx="587424" cy="587424"/>
              <a:chOff x="5401994" y="3071949"/>
              <a:chExt cx="587424" cy="587424"/>
            </a:xfrm>
          </p:grpSpPr>
          <p:sp>
            <p:nvSpPr>
              <p:cNvPr id="12" name="Oval 11"/>
              <p:cNvSpPr/>
              <p:nvPr/>
            </p:nvSpPr>
            <p:spPr>
              <a:xfrm>
                <a:off x="5402418" y="3072021"/>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1325" y="3224415"/>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5" name="Group 13"/>
            <p:cNvGrpSpPr>
              <a:grpSpLocks/>
            </p:cNvGrpSpPr>
            <p:nvPr/>
          </p:nvGrpSpPr>
          <p:grpSpPr bwMode="auto">
            <a:xfrm>
              <a:off x="4709485" y="3905201"/>
              <a:ext cx="587424" cy="587424"/>
              <a:chOff x="5401994" y="3071949"/>
              <a:chExt cx="587424" cy="587424"/>
            </a:xfrm>
          </p:grpSpPr>
          <p:sp>
            <p:nvSpPr>
              <p:cNvPr id="15" name="Oval 14"/>
              <p:cNvSpPr/>
              <p:nvPr/>
            </p:nvSpPr>
            <p:spPr>
              <a:xfrm>
                <a:off x="5402286" y="3071965"/>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1193" y="3224359"/>
                <a:ext cx="411194"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6" name="Group 16"/>
            <p:cNvGrpSpPr>
              <a:grpSpLocks/>
            </p:cNvGrpSpPr>
            <p:nvPr/>
          </p:nvGrpSpPr>
          <p:grpSpPr bwMode="auto">
            <a:xfrm>
              <a:off x="4709485" y="4930697"/>
              <a:ext cx="587424" cy="587424"/>
              <a:chOff x="5401994" y="3071949"/>
              <a:chExt cx="587424" cy="587424"/>
            </a:xfrm>
          </p:grpSpPr>
          <p:sp>
            <p:nvSpPr>
              <p:cNvPr id="18" name="Oval 17"/>
              <p:cNvSpPr/>
              <p:nvPr/>
            </p:nvSpPr>
            <p:spPr>
              <a:xfrm>
                <a:off x="5402286" y="3071954"/>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1193" y="3224348"/>
                <a:ext cx="411194"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7" name="Group 19"/>
            <p:cNvGrpSpPr>
              <a:grpSpLocks/>
            </p:cNvGrpSpPr>
            <p:nvPr/>
          </p:nvGrpSpPr>
          <p:grpSpPr bwMode="auto">
            <a:xfrm>
              <a:off x="4709485" y="5964053"/>
              <a:ext cx="587424" cy="587424"/>
              <a:chOff x="5401994" y="3071949"/>
              <a:chExt cx="587424" cy="587424"/>
            </a:xfrm>
          </p:grpSpPr>
          <p:sp>
            <p:nvSpPr>
              <p:cNvPr id="21" name="Oval 20"/>
              <p:cNvSpPr/>
              <p:nvPr/>
            </p:nvSpPr>
            <p:spPr>
              <a:xfrm>
                <a:off x="5402286" y="3072021"/>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1193" y="3224415"/>
                <a:ext cx="411194"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8" name="Group 22"/>
            <p:cNvGrpSpPr>
              <a:grpSpLocks/>
            </p:cNvGrpSpPr>
            <p:nvPr/>
          </p:nvGrpSpPr>
          <p:grpSpPr bwMode="auto">
            <a:xfrm>
              <a:off x="6985339" y="4930697"/>
              <a:ext cx="587424" cy="587424"/>
              <a:chOff x="5401994" y="3071949"/>
              <a:chExt cx="587424" cy="587424"/>
            </a:xfrm>
          </p:grpSpPr>
          <p:sp>
            <p:nvSpPr>
              <p:cNvPr id="24" name="Oval 23"/>
              <p:cNvSpPr/>
              <p:nvPr/>
            </p:nvSpPr>
            <p:spPr>
              <a:xfrm>
                <a:off x="5401495" y="3071954"/>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402" y="3224348"/>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3269" name="Picture 2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2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96691" y="4198894"/>
              <a:ext cx="191308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96691" y="4198894"/>
              <a:ext cx="1998818" cy="81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96691" y="4198894"/>
              <a:ext cx="1998818" cy="1850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96691" y="4198894"/>
              <a:ext cx="1913086" cy="10254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96691" y="5224379"/>
              <a:ext cx="191308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6691" y="5224379"/>
              <a:ext cx="1913086" cy="1033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96691" y="6257800"/>
              <a:ext cx="19130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6691" y="5432333"/>
              <a:ext cx="1998818" cy="825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96691" y="4406848"/>
              <a:ext cx="1998818" cy="1850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53269" idx="3"/>
            </p:cNvCxnSpPr>
            <p:nvPr/>
          </p:nvCxnSpPr>
          <p:spPr>
            <a:xfrm>
              <a:off x="953461" y="4121109"/>
              <a:ext cx="1255809" cy="77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3269" idx="3"/>
            </p:cNvCxnSpPr>
            <p:nvPr/>
          </p:nvCxnSpPr>
          <p:spPr>
            <a:xfrm>
              <a:off x="953461" y="4121109"/>
              <a:ext cx="1341541" cy="895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3269" idx="3"/>
            </p:cNvCxnSpPr>
            <p:nvPr/>
          </p:nvCxnSpPr>
          <p:spPr>
            <a:xfrm>
              <a:off x="953461" y="4121109"/>
              <a:ext cx="1341541" cy="1928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53270" idx="3"/>
            </p:cNvCxnSpPr>
            <p:nvPr/>
          </p:nvCxnSpPr>
          <p:spPr>
            <a:xfrm flipV="1">
              <a:off x="947110" y="4198894"/>
              <a:ext cx="1262160" cy="6254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53270" idx="3"/>
            </p:cNvCxnSpPr>
            <p:nvPr/>
          </p:nvCxnSpPr>
          <p:spPr>
            <a:xfrm>
              <a:off x="947110" y="4824344"/>
              <a:ext cx="1262160" cy="400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3270" idx="3"/>
            </p:cNvCxnSpPr>
            <p:nvPr/>
          </p:nvCxnSpPr>
          <p:spPr>
            <a:xfrm>
              <a:off x="947110" y="4824344"/>
              <a:ext cx="1262160" cy="1433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3271" idx="3"/>
            </p:cNvCxnSpPr>
            <p:nvPr/>
          </p:nvCxnSpPr>
          <p:spPr>
            <a:xfrm flipV="1">
              <a:off x="929646" y="4406848"/>
              <a:ext cx="1365356" cy="1147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3271" idx="3"/>
            </p:cNvCxnSpPr>
            <p:nvPr/>
          </p:nvCxnSpPr>
          <p:spPr>
            <a:xfrm flipV="1">
              <a:off x="929646" y="5224379"/>
              <a:ext cx="1279624" cy="3301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53272" idx="3"/>
            </p:cNvCxnSpPr>
            <p:nvPr/>
          </p:nvCxnSpPr>
          <p:spPr>
            <a:xfrm flipV="1">
              <a:off x="926471" y="6257800"/>
              <a:ext cx="1282799" cy="96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3272" idx="3"/>
            </p:cNvCxnSpPr>
            <p:nvPr/>
          </p:nvCxnSpPr>
          <p:spPr>
            <a:xfrm flipV="1">
              <a:off x="926471" y="5432333"/>
              <a:ext cx="1368531" cy="922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3271" idx="3"/>
            </p:cNvCxnSpPr>
            <p:nvPr/>
          </p:nvCxnSpPr>
          <p:spPr>
            <a:xfrm>
              <a:off x="929646" y="5554566"/>
              <a:ext cx="1279624" cy="703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53272" idx="3"/>
            </p:cNvCxnSpPr>
            <p:nvPr/>
          </p:nvCxnSpPr>
          <p:spPr>
            <a:xfrm flipV="1">
              <a:off x="926471" y="4406848"/>
              <a:ext cx="1368531" cy="1947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297197" y="5432333"/>
              <a:ext cx="1773374" cy="825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97197" y="5224379"/>
              <a:ext cx="168764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97197" y="4198894"/>
              <a:ext cx="1773374" cy="81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572261" y="5224379"/>
              <a:ext cx="303237"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3298" name="Picture 54"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9" name="Picture 6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0" name="Picture 66"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1" name="Picture 67"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2" name="Picture 5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3" name="Picture 60"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4" name="Picture 61"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5" name="Picture 63"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6" name="Picture 6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7" name="Picture 69"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rot="5400000">
              <a:off x="770923" y="3695675"/>
              <a:ext cx="658786"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1756042" y="3679007"/>
              <a:ext cx="66037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2546679" y="3679007"/>
              <a:ext cx="66037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204951" y="3702025"/>
              <a:ext cx="658786"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4970991" y="3782191"/>
              <a:ext cx="866741"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6155398" y="4139365"/>
              <a:ext cx="155886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6853168" y="4227467"/>
              <a:ext cx="170967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3315" name="Picture 80"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53" name="Picture 8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14876" y="1729979"/>
            <a:ext cx="1089025"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975476" y="1768079"/>
            <a:ext cx="1052513" cy="28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8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452688" y="2028825"/>
            <a:ext cx="62706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4"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929188" y="2020491"/>
            <a:ext cx="647700" cy="1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5"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227889" y="2020491"/>
            <a:ext cx="598487" cy="1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86"/>
          <p:cNvSpPr txBox="1">
            <a:spLocks noChangeArrowheads="1"/>
          </p:cNvSpPr>
          <p:nvPr/>
        </p:nvSpPr>
        <p:spPr bwMode="auto">
          <a:xfrm>
            <a:off x="101601" y="1322785"/>
            <a:ext cx="897788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Training: Take the gradient of the last component and iterate backwards</a:t>
            </a:r>
          </a:p>
        </p:txBody>
      </p:sp>
    </p:spTree>
    <p:extLst>
      <p:ext uri="{BB962C8B-B14F-4D97-AF65-F5344CB8AC3E}">
        <p14:creationId xmlns:p14="http://schemas.microsoft.com/office/powerpoint/2010/main" val="27845140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42901"/>
            <a:ext cx="8245475" cy="373856"/>
          </a:xfrm>
        </p:spPr>
        <p:txBody>
          <a:bodyPr/>
          <a:lstStyle/>
          <a:p>
            <a:pPr>
              <a:defRPr/>
            </a:pPr>
            <a:r>
              <a:rPr lang="en-US" dirty="0" smtClean="0"/>
              <a:t>Error </a:t>
            </a:r>
            <a:r>
              <a:rPr lang="en-US" dirty="0" err="1" smtClean="0"/>
              <a:t>Backpropagation</a:t>
            </a:r>
            <a:endParaRPr lang="en-US" dirty="0"/>
          </a:p>
        </p:txBody>
      </p:sp>
      <p:grpSp>
        <p:nvGrpSpPr>
          <p:cNvPr id="55298" name="Group 4"/>
          <p:cNvGrpSpPr>
            <a:grpSpLocks/>
          </p:cNvGrpSpPr>
          <p:nvPr/>
        </p:nvGrpSpPr>
        <p:grpSpPr bwMode="auto">
          <a:xfrm>
            <a:off x="1827214" y="2842023"/>
            <a:ext cx="6262687" cy="2007394"/>
            <a:chOff x="570843" y="3060700"/>
            <a:chExt cx="8166733" cy="3490777"/>
          </a:xfrm>
        </p:grpSpPr>
        <p:grpSp>
          <p:nvGrpSpPr>
            <p:cNvPr id="55306"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07"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8" y="3071567"/>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0"/>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08"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09"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7"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10"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7" y="3071567"/>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0"/>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11"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7"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12"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7"/>
                <a:ext cx="58585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3" y="3224780"/>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5313"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1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1" y="4199447"/>
              <a:ext cx="1912817"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1" y="4199447"/>
              <a:ext cx="1999763"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1"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1" y="4199447"/>
              <a:ext cx="1912817" cy="1024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1" y="5224319"/>
              <a:ext cx="1912817"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1" y="5224319"/>
              <a:ext cx="1912817" cy="1033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1" y="6257473"/>
              <a:ext cx="1912817"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1" y="5431363"/>
              <a:ext cx="1999763"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1"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5313" idx="3"/>
            </p:cNvCxnSpPr>
            <p:nvPr/>
          </p:nvCxnSpPr>
          <p:spPr>
            <a:xfrm>
              <a:off x="953820" y="4120770"/>
              <a:ext cx="1254510"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55313" idx="3"/>
            </p:cNvCxnSpPr>
            <p:nvPr/>
          </p:nvCxnSpPr>
          <p:spPr>
            <a:xfrm>
              <a:off x="953820" y="4120770"/>
              <a:ext cx="1341456" cy="89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5313" idx="3"/>
            </p:cNvCxnSpPr>
            <p:nvPr/>
          </p:nvCxnSpPr>
          <p:spPr>
            <a:xfrm>
              <a:off x="953820"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5314" idx="3"/>
            </p:cNvCxnSpPr>
            <p:nvPr/>
          </p:nvCxnSpPr>
          <p:spPr>
            <a:xfrm flipV="1">
              <a:off x="947610" y="4199447"/>
              <a:ext cx="1260719"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5314" idx="3"/>
            </p:cNvCxnSpPr>
            <p:nvPr/>
          </p:nvCxnSpPr>
          <p:spPr>
            <a:xfrm>
              <a:off x="947610" y="4824723"/>
              <a:ext cx="1260719" cy="399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5314" idx="3"/>
            </p:cNvCxnSpPr>
            <p:nvPr/>
          </p:nvCxnSpPr>
          <p:spPr>
            <a:xfrm>
              <a:off x="947610" y="4824723"/>
              <a:ext cx="1260719"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55315" idx="3"/>
            </p:cNvCxnSpPr>
            <p:nvPr/>
          </p:nvCxnSpPr>
          <p:spPr>
            <a:xfrm flipV="1">
              <a:off x="928978" y="4406492"/>
              <a:ext cx="1366298" cy="1149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5315" idx="3"/>
            </p:cNvCxnSpPr>
            <p:nvPr/>
          </p:nvCxnSpPr>
          <p:spPr>
            <a:xfrm flipV="1">
              <a:off x="928978" y="5224319"/>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5316" idx="3"/>
            </p:cNvCxnSpPr>
            <p:nvPr/>
          </p:nvCxnSpPr>
          <p:spPr>
            <a:xfrm flipV="1">
              <a:off x="926908" y="6257473"/>
              <a:ext cx="1281421" cy="97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5316" idx="3"/>
            </p:cNvCxnSpPr>
            <p:nvPr/>
          </p:nvCxnSpPr>
          <p:spPr>
            <a:xfrm flipV="1">
              <a:off x="926908" y="5431363"/>
              <a:ext cx="1368367"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5315" idx="3"/>
            </p:cNvCxnSpPr>
            <p:nvPr/>
          </p:nvCxnSpPr>
          <p:spPr>
            <a:xfrm>
              <a:off x="928978" y="5555590"/>
              <a:ext cx="1279351" cy="7018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5316" idx="3"/>
            </p:cNvCxnSpPr>
            <p:nvPr/>
          </p:nvCxnSpPr>
          <p:spPr>
            <a:xfrm flipV="1">
              <a:off x="926908" y="4406492"/>
              <a:ext cx="1368367" cy="1948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0" y="5431363"/>
              <a:ext cx="1774117"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0" y="5224319"/>
              <a:ext cx="1689241"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0" y="4199447"/>
              <a:ext cx="1774117"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3" y="5224319"/>
              <a:ext cx="304311"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5342" name="Picture 4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3"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4" name="Picture 4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5" name="Picture 4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6" name="Picture 4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7" name="Picture 4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8" name="Picture 4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9" name="Picture 4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0" name="Picture 4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1" name="Picture 5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5"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0"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4" y="3702539"/>
              <a:ext cx="660474"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9" y="3782252"/>
              <a:ext cx="865448"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9" y="4139403"/>
              <a:ext cx="1559049"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8"/>
              <a:ext cx="1710191"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5359" name="Picture 5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299" name="TextBox 76"/>
          <p:cNvSpPr txBox="1">
            <a:spLocks noChangeArrowheads="1"/>
          </p:cNvSpPr>
          <p:nvPr/>
        </p:nvSpPr>
        <p:spPr bwMode="auto">
          <a:xfrm>
            <a:off x="4023200" y="582868"/>
            <a:ext cx="31062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Empirical Risk Function</a:t>
            </a:r>
          </a:p>
        </p:txBody>
      </p:sp>
      <p:graphicFrame>
        <p:nvGraphicFramePr>
          <p:cNvPr id="55300" name="Object 4"/>
          <p:cNvGraphicFramePr>
            <a:graphicFrameLocks noChangeAspect="1"/>
          </p:cNvGraphicFramePr>
          <p:nvPr/>
        </p:nvGraphicFramePr>
        <p:xfrm>
          <a:off x="287339" y="742950"/>
          <a:ext cx="3159125" cy="635794"/>
        </p:xfrm>
        <a:graphic>
          <a:graphicData uri="http://schemas.openxmlformats.org/presentationml/2006/ole">
            <mc:AlternateContent xmlns:mc="http://schemas.openxmlformats.org/markup-compatibility/2006">
              <mc:Choice xmlns:v="urn:schemas-microsoft-com:vml" Requires="v">
                <p:oleObj spid="_x0000_s60489" name="Equation" r:id="rId19" imgW="1701800" imgH="457200" progId="Equation.3">
                  <p:embed/>
                </p:oleObj>
              </mc:Choice>
              <mc:Fallback>
                <p:oleObj name="Equation" r:id="rId19" imgW="17018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9" y="742950"/>
                        <a:ext cx="3159125"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1" name="Object 4"/>
          <p:cNvGraphicFramePr>
            <a:graphicFrameLocks noChangeAspect="1"/>
          </p:cNvGraphicFramePr>
          <p:nvPr/>
        </p:nvGraphicFramePr>
        <p:xfrm>
          <a:off x="990601" y="1314450"/>
          <a:ext cx="5451475" cy="1483519"/>
        </p:xfrm>
        <a:graphic>
          <a:graphicData uri="http://schemas.openxmlformats.org/presentationml/2006/ole">
            <mc:AlternateContent xmlns:mc="http://schemas.openxmlformats.org/markup-compatibility/2006">
              <mc:Choice xmlns:v="urn:schemas-microsoft-com:vml" Requires="v">
                <p:oleObj spid="_x0000_s60490" name="Equation" r:id="rId21" imgW="2933700" imgH="1066800" progId="Equation.3">
                  <p:embed/>
                </p:oleObj>
              </mc:Choice>
              <mc:Fallback>
                <p:oleObj name="Equation" r:id="rId21" imgW="2933700" imgH="1066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1" y="1314450"/>
                        <a:ext cx="5451475"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2" name="TextBox 2"/>
          <p:cNvSpPr txBox="1">
            <a:spLocks noChangeArrowheads="1"/>
          </p:cNvSpPr>
          <p:nvPr/>
        </p:nvSpPr>
        <p:spPr bwMode="auto">
          <a:xfrm>
            <a:off x="4036631" y="1021506"/>
            <a:ext cx="3203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800" b="0" i="1" dirty="0"/>
              <a:t>n is number of training points</a:t>
            </a:r>
          </a:p>
        </p:txBody>
      </p:sp>
      <p:cxnSp>
        <p:nvCxnSpPr>
          <p:cNvPr id="80" name="Straight Arrow Connector 79"/>
          <p:cNvCxnSpPr/>
          <p:nvPr/>
        </p:nvCxnSpPr>
        <p:spPr bwMode="auto">
          <a:xfrm flipH="1">
            <a:off x="4632510" y="1821629"/>
            <a:ext cx="2496954" cy="270642"/>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196139" y="1205735"/>
            <a:ext cx="1872123"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Composition of weights + nonlinearity</a:t>
            </a:r>
          </a:p>
          <a:p>
            <a:r>
              <a:rPr lang="en-US" dirty="0"/>
              <a:t>c</a:t>
            </a:r>
            <a:r>
              <a:rPr lang="en-US" dirty="0" smtClean="0"/>
              <a:t>reates a </a:t>
            </a:r>
            <a:r>
              <a:rPr lang="en-US" dirty="0" err="1" smtClean="0"/>
              <a:t>nonconvex</a:t>
            </a:r>
            <a:r>
              <a:rPr lang="en-US" dirty="0" smtClean="0"/>
              <a:t> objective function</a:t>
            </a:r>
            <a:endParaRPr lang="en-US" dirty="0"/>
          </a:p>
        </p:txBody>
      </p:sp>
    </p:spTree>
    <p:extLst>
      <p:ext uri="{BB962C8B-B14F-4D97-AF65-F5344CB8AC3E}">
        <p14:creationId xmlns:p14="http://schemas.microsoft.com/office/powerpoint/2010/main" val="23640207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4" y="400051"/>
            <a:ext cx="8245475" cy="373856"/>
          </a:xfrm>
        </p:spPr>
        <p:txBody>
          <a:bodyPr/>
          <a:lstStyle/>
          <a:p>
            <a:pPr>
              <a:defRPr/>
            </a:pPr>
            <a:r>
              <a:rPr lang="en-US" dirty="0" smtClean="0"/>
              <a:t>Error </a:t>
            </a:r>
            <a:r>
              <a:rPr lang="en-US" dirty="0" err="1" smtClean="0"/>
              <a:t>Backpropagation</a:t>
            </a:r>
            <a:endParaRPr lang="en-US" dirty="0"/>
          </a:p>
        </p:txBody>
      </p:sp>
      <p:sp>
        <p:nvSpPr>
          <p:cNvPr id="75" name="Content Placeholder 2"/>
          <p:cNvSpPr>
            <a:spLocks noGrp="1"/>
          </p:cNvSpPr>
          <p:nvPr>
            <p:ph idx="1"/>
          </p:nvPr>
        </p:nvSpPr>
        <p:spPr>
          <a:xfrm>
            <a:off x="152400" y="800100"/>
            <a:ext cx="8686800" cy="1257300"/>
          </a:xfrm>
        </p:spPr>
        <p:txBody>
          <a:bodyPr/>
          <a:lstStyle/>
          <a:p>
            <a:pPr marL="342900" indent="-342900">
              <a:buFont typeface="Arial"/>
              <a:buChar char="•"/>
              <a:defRPr/>
            </a:pPr>
            <a:r>
              <a:rPr lang="en-US" sz="1800" dirty="0" smtClean="0"/>
              <a:t>Compute the gradient with respect to objective function and propagate the gradient backwards to update each </a:t>
            </a:r>
            <a:r>
              <a:rPr lang="en-US" sz="1800" dirty="0" smtClean="0"/>
              <a:t>layer</a:t>
            </a:r>
          </a:p>
          <a:p>
            <a:pPr marL="342900" indent="-342900">
              <a:buFont typeface="Arial"/>
              <a:buChar char="•"/>
              <a:defRPr/>
            </a:pPr>
            <a:r>
              <a:rPr lang="en-US" sz="1800" dirty="0" smtClean="0"/>
              <a:t>Stochastic </a:t>
            </a:r>
            <a:r>
              <a:rPr lang="en-US" sz="1800" dirty="0" smtClean="0"/>
              <a:t>Gradient Descent (SGD) is the most popular optimization strategy</a:t>
            </a:r>
            <a:endParaRPr lang="en-US" sz="1800" dirty="0"/>
          </a:p>
        </p:txBody>
      </p:sp>
      <p:graphicFrame>
        <p:nvGraphicFramePr>
          <p:cNvPr id="76" name="Object 77"/>
          <p:cNvGraphicFramePr>
            <a:graphicFrameLocks noChangeAspect="1"/>
          </p:cNvGraphicFramePr>
          <p:nvPr>
            <p:extLst>
              <p:ext uri="{D42A27DB-BD31-4B8C-83A1-F6EECF244321}">
                <p14:modId xmlns:p14="http://schemas.microsoft.com/office/powerpoint/2010/main" val="2600233619"/>
              </p:ext>
            </p:extLst>
          </p:nvPr>
        </p:nvGraphicFramePr>
        <p:xfrm>
          <a:off x="3200400" y="1657350"/>
          <a:ext cx="5486400" cy="1466850"/>
        </p:xfrm>
        <a:graphic>
          <a:graphicData uri="http://schemas.openxmlformats.org/presentationml/2006/ole">
            <mc:AlternateContent xmlns:mc="http://schemas.openxmlformats.org/markup-compatibility/2006">
              <mc:Choice xmlns:v="urn:schemas-microsoft-com:vml" Requires="v">
                <p:oleObj spid="_x0000_s138275" name="Document" r:id="rId4" imgW="5486400" imgH="1955800" progId="Word.Document.12">
                  <p:embed/>
                </p:oleObj>
              </mc:Choice>
              <mc:Fallback>
                <p:oleObj name="Document" r:id="rId4" imgW="5486400" imgH="1955800" progId="Word.Document.12">
                  <p:embed/>
                  <p:pic>
                    <p:nvPicPr>
                      <p:cNvPr id="0" name=""/>
                      <p:cNvPicPr>
                        <a:picLocks noChangeAspect="1" noChangeArrowheads="1"/>
                      </p:cNvPicPr>
                      <p:nvPr/>
                    </p:nvPicPr>
                    <p:blipFill>
                      <a:blip r:embed="rId5"/>
                      <a:srcRect/>
                      <a:stretch>
                        <a:fillRect/>
                      </a:stretch>
                    </p:blipFill>
                    <p:spPr bwMode="auto">
                      <a:xfrm>
                        <a:off x="3200400" y="1657350"/>
                        <a:ext cx="5486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nn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3143250"/>
            <a:ext cx="6655008" cy="1758879"/>
          </a:xfrm>
          <a:prstGeom prst="rect">
            <a:avLst/>
          </a:prstGeom>
        </p:spPr>
      </p:pic>
    </p:spTree>
    <p:extLst>
      <p:ext uri="{BB962C8B-B14F-4D97-AF65-F5344CB8AC3E}">
        <p14:creationId xmlns:p14="http://schemas.microsoft.com/office/powerpoint/2010/main" val="42892596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a:solidFill>
                  <a:srgbClr val="DFDFE1"/>
                </a:solidFill>
              </a:rPr>
              <a:t>Why Neural Networks</a:t>
            </a:r>
          </a:p>
          <a:p>
            <a:pPr marL="342900" indent="-342900">
              <a:buFont typeface="Arial"/>
              <a:buChar char="•"/>
            </a:pPr>
            <a:r>
              <a:rPr lang="en-US" dirty="0">
                <a:solidFill>
                  <a:srgbClr val="DFDFE1"/>
                </a:solidFill>
              </a:rPr>
              <a:t>Training Neural Networks </a:t>
            </a:r>
          </a:p>
          <a:p>
            <a:pPr marL="342900" indent="-342900">
              <a:buFont typeface="Arial"/>
              <a:buChar char="•"/>
            </a:pPr>
            <a:r>
              <a:rPr lang="en-US" dirty="0">
                <a:solidFill>
                  <a:srgbClr val="000000"/>
                </a:solidFill>
              </a:rPr>
              <a:t>Making Neural Networks Work for Speech Recognition</a:t>
            </a:r>
          </a:p>
          <a:p>
            <a:pPr marL="342900" indent="-342900">
              <a:buFont typeface="Arial"/>
              <a:buChar char="•"/>
            </a:pPr>
            <a:r>
              <a:rPr lang="en-US" dirty="0" smtClean="0">
                <a:solidFill>
                  <a:schemeClr val="bg2">
                    <a:lumMod val="20000"/>
                    <a:lumOff val="80000"/>
                  </a:schemeClr>
                </a:solidFill>
              </a:rPr>
              <a:t>Optimization challenges: Training time</a:t>
            </a:r>
          </a:p>
          <a:p>
            <a:pPr marL="342900" indent="-342900">
              <a:buFont typeface="Arial"/>
              <a:buChar char="•"/>
            </a:pPr>
            <a:r>
              <a:rPr lang="en-US" dirty="0" smtClean="0">
                <a:solidFill>
                  <a:schemeClr val="bg2">
                    <a:lumMod val="20000"/>
                    <a:lumOff val="80000"/>
                  </a:schemeClr>
                </a:solidFill>
              </a:rPr>
              <a:t>Optimization challenges: New architectures</a:t>
            </a:r>
            <a:endParaRPr lang="en-US" dirty="0">
              <a:solidFill>
                <a:schemeClr val="bg2">
                  <a:lumMod val="20000"/>
                  <a:lumOff val="80000"/>
                </a:schemeClr>
              </a:solidFill>
            </a:endParaRPr>
          </a:p>
        </p:txBody>
      </p:sp>
    </p:spTree>
    <p:extLst>
      <p:ext uri="{BB962C8B-B14F-4D97-AF65-F5344CB8AC3E}">
        <p14:creationId xmlns:p14="http://schemas.microsoft.com/office/powerpoint/2010/main" val="159461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636"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70" y="2800350"/>
            <a:ext cx="7815729"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6594" name="Rectangle 2"/>
          <p:cNvSpPr>
            <a:spLocks noGrp="1" noChangeArrowheads="1"/>
          </p:cNvSpPr>
          <p:nvPr>
            <p:ph type="title"/>
          </p:nvPr>
        </p:nvSpPr>
        <p:spPr>
          <a:xfrm>
            <a:off x="1" y="457201"/>
            <a:ext cx="8245475" cy="373856"/>
          </a:xfrm>
        </p:spPr>
        <p:txBody>
          <a:bodyPr/>
          <a:lstStyle/>
          <a:p>
            <a:pPr>
              <a:defRPr/>
            </a:pPr>
            <a:r>
              <a:rPr lang="en-US"/>
              <a:t>Acoustic Modeling for Speech Recognition</a:t>
            </a:r>
          </a:p>
        </p:txBody>
      </p:sp>
      <p:sp>
        <p:nvSpPr>
          <p:cNvPr id="366595" name="Rectangle 3"/>
          <p:cNvSpPr>
            <a:spLocks noGrp="1" noChangeArrowheads="1"/>
          </p:cNvSpPr>
          <p:nvPr>
            <p:ph type="body" idx="1"/>
          </p:nvPr>
        </p:nvSpPr>
        <p:spPr>
          <a:xfrm>
            <a:off x="533400" y="857250"/>
            <a:ext cx="8229600" cy="3714750"/>
          </a:xfrm>
        </p:spPr>
        <p:txBody>
          <a:bodyPr/>
          <a:lstStyle/>
          <a:p>
            <a:pPr marL="342900" indent="-342900">
              <a:buFont typeface="Arial"/>
              <a:buChar char="•"/>
              <a:defRPr/>
            </a:pPr>
            <a:r>
              <a:rPr lang="en-US" sz="2000" dirty="0"/>
              <a:t>Speech recognition problem characterized as follows:</a:t>
            </a:r>
          </a:p>
          <a:p>
            <a:pPr>
              <a:defRPr/>
            </a:pPr>
            <a:endParaRPr lang="en-US" sz="2000" dirty="0"/>
          </a:p>
          <a:p>
            <a:pPr marL="342900" indent="-342900">
              <a:buFont typeface="Arial"/>
              <a:buChar char="•"/>
              <a:defRPr/>
            </a:pPr>
            <a:r>
              <a:rPr lang="en-US" sz="2000" dirty="0"/>
              <a:t>Acoustic modeling is the process of modeling a set of sub-word units which make up words</a:t>
            </a:r>
          </a:p>
          <a:p>
            <a:pPr marL="342900" indent="-342900">
              <a:buFont typeface="Arial"/>
              <a:buChar char="•"/>
              <a:defRPr/>
            </a:pPr>
            <a:r>
              <a:rPr lang="en-US" sz="2000" dirty="0"/>
              <a:t>Acoustic realization of a phoneme depends strongly on context</a:t>
            </a:r>
          </a:p>
          <a:p>
            <a:pPr marL="342900" indent="-342900">
              <a:buFont typeface="Arial"/>
              <a:buChar char="•"/>
              <a:defRPr/>
            </a:pPr>
            <a:r>
              <a:rPr lang="en-US" sz="2000" dirty="0"/>
              <a:t>We model sub-word units as </a:t>
            </a:r>
            <a:r>
              <a:rPr lang="en-US" sz="2000" dirty="0" err="1"/>
              <a:t>triphones</a:t>
            </a:r>
            <a:r>
              <a:rPr lang="en-US" sz="2000" dirty="0"/>
              <a:t> (context-dependent states) </a:t>
            </a:r>
          </a:p>
        </p:txBody>
      </p:sp>
      <p:graphicFrame>
        <p:nvGraphicFramePr>
          <p:cNvPr id="82951" name="Object 1"/>
          <p:cNvGraphicFramePr>
            <a:graphicFrameLocks noChangeAspect="1"/>
          </p:cNvGraphicFramePr>
          <p:nvPr/>
        </p:nvGraphicFramePr>
        <p:xfrm>
          <a:off x="1828800" y="1257300"/>
          <a:ext cx="5486400" cy="314325"/>
        </p:xfrm>
        <a:graphic>
          <a:graphicData uri="http://schemas.openxmlformats.org/presentationml/2006/ole">
            <mc:AlternateContent xmlns:mc="http://schemas.openxmlformats.org/markup-compatibility/2006">
              <mc:Choice xmlns:v="urn:schemas-microsoft-com:vml" Requires="v">
                <p:oleObj spid="_x0000_s84005" name="Document" r:id="rId5" imgW="5486400" imgH="419100" progId="Word.Document.12">
                  <p:embed/>
                </p:oleObj>
              </mc:Choice>
              <mc:Fallback>
                <p:oleObj name="Document" r:id="rId5" imgW="5486400" imgH="4191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257300"/>
                        <a:ext cx="5486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8385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smtClean="0">
                <a:solidFill>
                  <a:srgbClr val="333336"/>
                </a:solidFill>
              </a:rPr>
              <a:t>Why Neural Networks</a:t>
            </a:r>
          </a:p>
          <a:p>
            <a:pPr marL="342900" indent="-342900">
              <a:buFont typeface="Arial"/>
              <a:buChar char="•"/>
            </a:pPr>
            <a:r>
              <a:rPr lang="en-US" dirty="0" smtClean="0">
                <a:solidFill>
                  <a:srgbClr val="333336"/>
                </a:solidFill>
              </a:rPr>
              <a:t>Training Neural Networks </a:t>
            </a:r>
            <a:endParaRPr lang="en-US" dirty="0">
              <a:solidFill>
                <a:srgbClr val="333336"/>
              </a:solidFill>
            </a:endParaRPr>
          </a:p>
          <a:p>
            <a:pPr marL="342900" indent="-342900">
              <a:buFont typeface="Arial"/>
              <a:buChar char="•"/>
            </a:pPr>
            <a:r>
              <a:rPr lang="en-US" dirty="0" smtClean="0">
                <a:solidFill>
                  <a:srgbClr val="333336"/>
                </a:solidFill>
              </a:rPr>
              <a:t>Making </a:t>
            </a:r>
            <a:r>
              <a:rPr lang="en-US" dirty="0">
                <a:solidFill>
                  <a:srgbClr val="333336"/>
                </a:solidFill>
              </a:rPr>
              <a:t>Neural Networks Work for Speech Recognition</a:t>
            </a:r>
          </a:p>
          <a:p>
            <a:pPr marL="342900" indent="-342900">
              <a:buFont typeface="Arial"/>
              <a:buChar char="•"/>
            </a:pPr>
            <a:r>
              <a:rPr lang="en-US" dirty="0">
                <a:solidFill>
                  <a:srgbClr val="333336"/>
                </a:solidFill>
              </a:rPr>
              <a:t>Optimization challenges: Training time</a:t>
            </a:r>
          </a:p>
          <a:p>
            <a:pPr marL="342900" indent="-342900">
              <a:buFont typeface="Arial"/>
              <a:buChar char="•"/>
            </a:pPr>
            <a:r>
              <a:rPr lang="en-US" dirty="0">
                <a:solidFill>
                  <a:srgbClr val="333336"/>
                </a:solidFill>
              </a:rPr>
              <a:t>Optimization challenges: New architectures</a:t>
            </a:r>
            <a:endParaRPr lang="en-US" dirty="0">
              <a:solidFill>
                <a:srgbClr val="333336"/>
              </a:solidFill>
            </a:endParaRPr>
          </a:p>
        </p:txBody>
      </p:sp>
    </p:spTree>
    <p:extLst>
      <p:ext uri="{BB962C8B-B14F-4D97-AF65-F5344CB8AC3E}">
        <p14:creationId xmlns:p14="http://schemas.microsoft.com/office/powerpoint/2010/main" val="42054936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52401" y="514351"/>
            <a:ext cx="8245475" cy="373856"/>
          </a:xfrm>
        </p:spPr>
        <p:txBody>
          <a:bodyPr/>
          <a:lstStyle/>
          <a:p>
            <a:pPr>
              <a:defRPr/>
            </a:pPr>
            <a:r>
              <a:rPr lang="en-US" dirty="0" smtClean="0"/>
              <a:t>Acoustic Modeling for Speech Recognition</a:t>
            </a:r>
            <a:endParaRPr lang="en-US" dirty="0"/>
          </a:p>
        </p:txBody>
      </p:sp>
      <p:sp>
        <p:nvSpPr>
          <p:cNvPr id="408579" name="Rectangle 3"/>
          <p:cNvSpPr>
            <a:spLocks noGrp="1" noChangeArrowheads="1"/>
          </p:cNvSpPr>
          <p:nvPr>
            <p:ph type="body" idx="1"/>
          </p:nvPr>
        </p:nvSpPr>
        <p:spPr>
          <a:xfrm>
            <a:off x="533400" y="971550"/>
            <a:ext cx="7848600" cy="3600450"/>
          </a:xfrm>
        </p:spPr>
        <p:txBody>
          <a:bodyPr/>
          <a:lstStyle/>
          <a:p>
            <a:pPr marL="342900" indent="-342900">
              <a:lnSpc>
                <a:spcPct val="80000"/>
              </a:lnSpc>
              <a:buFont typeface="Arial"/>
              <a:buChar char="•"/>
              <a:defRPr/>
            </a:pPr>
            <a:r>
              <a:rPr lang="en-US" sz="1800" dirty="0" smtClean="0"/>
              <a:t>Each sub-word unit is modeled by </a:t>
            </a:r>
            <a:r>
              <a:rPr lang="en-US" sz="1800" dirty="0"/>
              <a:t>a 3-state Hidden Markov Model </a:t>
            </a:r>
          </a:p>
          <a:p>
            <a:pPr>
              <a:lnSpc>
                <a:spcPct val="80000"/>
              </a:lnSpc>
              <a:defRPr/>
            </a:pPr>
            <a:endParaRPr lang="en-US" sz="1800" dirty="0" smtClean="0"/>
          </a:p>
          <a:p>
            <a:pPr>
              <a:lnSpc>
                <a:spcPct val="80000"/>
              </a:lnSpc>
              <a:defRPr/>
            </a:pPr>
            <a:endParaRPr lang="en-US" sz="1800" dirty="0"/>
          </a:p>
          <a:p>
            <a:pPr>
              <a:lnSpc>
                <a:spcPct val="80000"/>
              </a:lnSpc>
              <a:defRPr/>
            </a:pPr>
            <a:endParaRPr lang="en-US" sz="1800" dirty="0" smtClean="0"/>
          </a:p>
          <a:p>
            <a:pPr>
              <a:lnSpc>
                <a:spcPct val="80000"/>
              </a:lnSpc>
              <a:defRPr/>
            </a:pPr>
            <a:endParaRPr lang="en-US" sz="1800" dirty="0"/>
          </a:p>
          <a:p>
            <a:pPr>
              <a:lnSpc>
                <a:spcPct val="80000"/>
              </a:lnSpc>
              <a:defRPr/>
            </a:pPr>
            <a:endParaRPr lang="en-US" sz="1800" dirty="0" smtClean="0"/>
          </a:p>
          <a:p>
            <a:pPr>
              <a:lnSpc>
                <a:spcPct val="80000"/>
              </a:lnSpc>
              <a:defRPr/>
            </a:pPr>
            <a:endParaRPr lang="en-US" sz="1800" dirty="0" smtClean="0"/>
          </a:p>
          <a:p>
            <a:pPr>
              <a:lnSpc>
                <a:spcPct val="80000"/>
              </a:lnSpc>
              <a:defRPr/>
            </a:pPr>
            <a:endParaRPr lang="en-US" sz="1800" dirty="0" smtClean="0"/>
          </a:p>
          <a:p>
            <a:pPr>
              <a:lnSpc>
                <a:spcPct val="80000"/>
              </a:lnSpc>
              <a:defRPr/>
            </a:pPr>
            <a:endParaRPr lang="en-US" sz="1800" dirty="0"/>
          </a:p>
          <a:p>
            <a:pPr marL="342900" indent="-342900">
              <a:lnSpc>
                <a:spcPct val="80000"/>
              </a:lnSpc>
              <a:buFont typeface="Arial"/>
              <a:buChar char="•"/>
              <a:defRPr/>
            </a:pPr>
            <a:endParaRPr lang="en-US" sz="1800" dirty="0" smtClean="0"/>
          </a:p>
          <a:p>
            <a:pPr marL="342900" indent="-342900">
              <a:lnSpc>
                <a:spcPct val="80000"/>
              </a:lnSpc>
              <a:buFont typeface="Arial"/>
              <a:buChar char="•"/>
              <a:defRPr/>
            </a:pPr>
            <a:r>
              <a:rPr lang="en-US" sz="1800" dirty="0" smtClean="0"/>
              <a:t>5 years ago, a popular acoustic </a:t>
            </a:r>
            <a:r>
              <a:rPr lang="en-US" sz="1800" dirty="0" smtClean="0"/>
              <a:t>modeling </a:t>
            </a:r>
            <a:r>
              <a:rPr lang="en-US" sz="1800" dirty="0" smtClean="0"/>
              <a:t>technique is </a:t>
            </a:r>
            <a:r>
              <a:rPr lang="en-US" sz="1800" dirty="0" smtClean="0"/>
              <a:t>to model the output distribution in each state by </a:t>
            </a:r>
            <a:r>
              <a:rPr lang="en-US" sz="1800" dirty="0" smtClean="0"/>
              <a:t>Gaussian </a:t>
            </a:r>
            <a:r>
              <a:rPr lang="en-US" sz="1800" dirty="0" smtClean="0"/>
              <a:t>Mixture </a:t>
            </a:r>
            <a:r>
              <a:rPr lang="en-US" sz="1800" dirty="0"/>
              <a:t>Models (</a:t>
            </a:r>
            <a:r>
              <a:rPr lang="en-US" sz="1800" dirty="0" smtClean="0"/>
              <a:t>GMM) </a:t>
            </a:r>
          </a:p>
          <a:p>
            <a:pPr marL="342900" indent="-342900">
              <a:lnSpc>
                <a:spcPct val="80000"/>
              </a:lnSpc>
              <a:buFont typeface="Arial"/>
              <a:buChar char="•"/>
              <a:defRPr/>
            </a:pPr>
            <a:r>
              <a:rPr lang="en-US" sz="1800" dirty="0" smtClean="0"/>
              <a:t>Neural Networks (alternatively called Multi Layer </a:t>
            </a:r>
            <a:r>
              <a:rPr lang="en-US" sz="1800" dirty="0" err="1" smtClean="0"/>
              <a:t>Perceptrons</a:t>
            </a:r>
            <a:r>
              <a:rPr lang="en-US" sz="1800" dirty="0" smtClean="0"/>
              <a:t> – MLPs) can </a:t>
            </a:r>
            <a:r>
              <a:rPr lang="en-US" sz="1800" dirty="0"/>
              <a:t>also be used </a:t>
            </a:r>
            <a:r>
              <a:rPr lang="en-US" sz="1800" dirty="0" smtClean="0"/>
              <a:t>for acoustic modeling</a:t>
            </a:r>
            <a:endParaRPr lang="en-US" sz="1800" dirty="0"/>
          </a:p>
          <a:p>
            <a:pPr>
              <a:lnSpc>
                <a:spcPct val="80000"/>
              </a:lnSpc>
              <a:defRPr/>
            </a:pPr>
            <a:endParaRPr lang="en-US" sz="2000" dirty="0"/>
          </a:p>
        </p:txBody>
      </p:sp>
      <p:pic>
        <p:nvPicPr>
          <p:cNvPr id="148483" name="Picture 5" descr="https://encrypted-tbn1.google.com/images?q=tbn:ANd9GcRt_G7WxOD8PHMYMqBwFHxrOxVReuUS_4f2ZgnofgZRQysU2ySV1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371600"/>
            <a:ext cx="37179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7536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57201"/>
            <a:ext cx="8245475" cy="373856"/>
          </a:xfrm>
        </p:spPr>
        <p:txBody>
          <a:bodyPr/>
          <a:lstStyle/>
          <a:p>
            <a:pPr>
              <a:defRPr/>
            </a:pPr>
            <a:r>
              <a:rPr lang="en-US" dirty="0" smtClean="0"/>
              <a:t>Neural Network Acoustic Models</a:t>
            </a:r>
            <a:endParaRPr lang="en-US" dirty="0"/>
          </a:p>
        </p:txBody>
      </p:sp>
      <p:sp>
        <p:nvSpPr>
          <p:cNvPr id="3" name="Content Placeholder 2"/>
          <p:cNvSpPr>
            <a:spLocks noGrp="1"/>
          </p:cNvSpPr>
          <p:nvPr>
            <p:ph idx="1"/>
          </p:nvPr>
        </p:nvSpPr>
        <p:spPr>
          <a:xfrm>
            <a:off x="685801" y="914401"/>
            <a:ext cx="8054787" cy="2926556"/>
          </a:xfrm>
        </p:spPr>
        <p:txBody>
          <a:bodyPr/>
          <a:lstStyle/>
          <a:p>
            <a:pPr marL="342900" indent="-342900">
              <a:buFont typeface="Arial"/>
              <a:buChar char="•"/>
              <a:defRPr/>
            </a:pPr>
            <a:r>
              <a:rPr lang="en-US" sz="2000" dirty="0" smtClean="0"/>
              <a:t>Final non-linearity is represented by </a:t>
            </a:r>
            <a:r>
              <a:rPr lang="en-US" sz="2000" dirty="0" err="1" smtClean="0"/>
              <a:t>softmax</a:t>
            </a:r>
            <a:endParaRPr lang="en-US" sz="2000" dirty="0" smtClean="0"/>
          </a:p>
          <a:p>
            <a:pPr marL="0" indent="0">
              <a:buFont typeface="Wingdings" charset="0"/>
              <a:buNone/>
              <a:defRPr/>
            </a:pPr>
            <a:endParaRPr lang="en-US" sz="2000" dirty="0" smtClean="0"/>
          </a:p>
          <a:p>
            <a:pPr marL="0" indent="0">
              <a:buFont typeface="Wingdings" charset="0"/>
              <a:buNone/>
              <a:defRPr/>
            </a:pPr>
            <a:endParaRPr lang="en-US" sz="2000" dirty="0"/>
          </a:p>
          <a:p>
            <a:pPr marL="342900" indent="-342900">
              <a:buFont typeface="Arial"/>
              <a:buChar char="•"/>
              <a:defRPr/>
            </a:pPr>
            <a:r>
              <a:rPr lang="en-US" sz="2000" dirty="0" smtClean="0"/>
              <a:t>Each class </a:t>
            </a:r>
            <a:r>
              <a:rPr lang="en-US" sz="2000" i="1" dirty="0" smtClean="0"/>
              <a:t>c</a:t>
            </a:r>
            <a:r>
              <a:rPr lang="en-US" sz="2000" i="1" baseline="-25000" dirty="0" smtClean="0"/>
              <a:t>i</a:t>
            </a:r>
            <a:r>
              <a:rPr lang="en-US" sz="2000" dirty="0" smtClean="0"/>
              <a:t> will be the same sub-word units we build GMMs for</a:t>
            </a:r>
            <a:endParaRPr lang="en-US" sz="2000" dirty="0"/>
          </a:p>
        </p:txBody>
      </p:sp>
      <p:grpSp>
        <p:nvGrpSpPr>
          <p:cNvPr id="83974" name="Group 8"/>
          <p:cNvGrpSpPr>
            <a:grpSpLocks/>
          </p:cNvGrpSpPr>
          <p:nvPr/>
        </p:nvGrpSpPr>
        <p:grpSpPr bwMode="auto">
          <a:xfrm>
            <a:off x="1924051" y="2751535"/>
            <a:ext cx="587375" cy="440531"/>
            <a:chOff x="5401994" y="3071949"/>
            <a:chExt cx="587424" cy="587424"/>
          </a:xfrm>
        </p:grpSpPr>
        <p:sp>
          <p:nvSpPr>
            <p:cNvPr id="10" name="Oval 9"/>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1" name="Curved Connector 10"/>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3975" name="Group 11"/>
          <p:cNvGrpSpPr>
            <a:grpSpLocks/>
          </p:cNvGrpSpPr>
          <p:nvPr/>
        </p:nvGrpSpPr>
        <p:grpSpPr bwMode="auto">
          <a:xfrm>
            <a:off x="1924051" y="3520679"/>
            <a:ext cx="587375" cy="440531"/>
            <a:chOff x="5401994" y="3071949"/>
            <a:chExt cx="587424" cy="587424"/>
          </a:xfrm>
        </p:grpSpPr>
        <p:sp>
          <p:nvSpPr>
            <p:cNvPr id="13" name="Oval 12"/>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4" name="Curved Connector 13"/>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3976" name="Group 14"/>
          <p:cNvGrpSpPr>
            <a:grpSpLocks/>
          </p:cNvGrpSpPr>
          <p:nvPr/>
        </p:nvGrpSpPr>
        <p:grpSpPr bwMode="auto">
          <a:xfrm>
            <a:off x="1924051" y="4295776"/>
            <a:ext cx="587375" cy="440531"/>
            <a:chOff x="5401994" y="3071949"/>
            <a:chExt cx="587424" cy="587424"/>
          </a:xfrm>
        </p:grpSpPr>
        <p:sp>
          <p:nvSpPr>
            <p:cNvPr id="16" name="Oval 1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7" name="Curved Connector 1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3977" name="Group 17"/>
          <p:cNvGrpSpPr>
            <a:grpSpLocks/>
          </p:cNvGrpSpPr>
          <p:nvPr/>
        </p:nvGrpSpPr>
        <p:grpSpPr bwMode="auto">
          <a:xfrm>
            <a:off x="4424364" y="2751535"/>
            <a:ext cx="587375" cy="440531"/>
            <a:chOff x="5401994" y="3071949"/>
            <a:chExt cx="587424" cy="587424"/>
          </a:xfrm>
        </p:grpSpPr>
        <p:sp>
          <p:nvSpPr>
            <p:cNvPr id="19" name="Oval 1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0" name="Curved Connector 19"/>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3978" name="Group 20"/>
          <p:cNvGrpSpPr>
            <a:grpSpLocks/>
          </p:cNvGrpSpPr>
          <p:nvPr/>
        </p:nvGrpSpPr>
        <p:grpSpPr bwMode="auto">
          <a:xfrm>
            <a:off x="4424364" y="3520679"/>
            <a:ext cx="587375" cy="440531"/>
            <a:chOff x="5401994" y="3071949"/>
            <a:chExt cx="587424" cy="587424"/>
          </a:xfrm>
        </p:grpSpPr>
        <p:sp>
          <p:nvSpPr>
            <p:cNvPr id="22" name="Oval 2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3" name="Curved Connector 22"/>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3979" name="Group 23"/>
          <p:cNvGrpSpPr>
            <a:grpSpLocks/>
          </p:cNvGrpSpPr>
          <p:nvPr/>
        </p:nvGrpSpPr>
        <p:grpSpPr bwMode="auto">
          <a:xfrm>
            <a:off x="4424364" y="4295776"/>
            <a:ext cx="587375" cy="440531"/>
            <a:chOff x="5401994" y="3071949"/>
            <a:chExt cx="587424" cy="587424"/>
          </a:xfrm>
        </p:grpSpPr>
        <p:sp>
          <p:nvSpPr>
            <p:cNvPr id="25" name="Oval 2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6" name="Curved Connector 25"/>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 name="Oval 27"/>
          <p:cNvSpPr/>
          <p:nvPr/>
        </p:nvSpPr>
        <p:spPr>
          <a:xfrm>
            <a:off x="6800851" y="2751535"/>
            <a:ext cx="633413" cy="20002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b="0" dirty="0" smtClean="0">
                <a:solidFill>
                  <a:srgbClr val="FF0000"/>
                </a:solidFill>
              </a:rPr>
              <a:t>s   o   f    t</a:t>
            </a:r>
          </a:p>
          <a:p>
            <a:pPr>
              <a:defRPr/>
            </a:pPr>
            <a:r>
              <a:rPr lang="en-US" b="0" dirty="0" smtClean="0">
                <a:solidFill>
                  <a:srgbClr val="FF0000"/>
                </a:solidFill>
              </a:rPr>
              <a:t>m  a  x</a:t>
            </a:r>
            <a:endParaRPr lang="en-US" b="0" dirty="0">
              <a:solidFill>
                <a:srgbClr val="FF0000"/>
              </a:solidFill>
            </a:endParaRPr>
          </a:p>
        </p:txBody>
      </p:sp>
      <p:pic>
        <p:nvPicPr>
          <p:cNvPr id="83981" name="Picture 2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842022"/>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3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69469"/>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3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25" y="391715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3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517231"/>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p:nvPr/>
        </p:nvCxnSpPr>
        <p:spPr>
          <a:xfrm>
            <a:off x="2511425" y="2971800"/>
            <a:ext cx="1912938"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511426" y="2971801"/>
            <a:ext cx="1998663"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511426" y="2971800"/>
            <a:ext cx="1998663"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511425" y="2971800"/>
            <a:ext cx="1912938"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511425" y="3740944"/>
            <a:ext cx="1912938"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511425" y="3740944"/>
            <a:ext cx="1912938"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511425" y="4516042"/>
            <a:ext cx="1912938"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511426" y="3896916"/>
            <a:ext cx="1998663"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2511426" y="3127773"/>
            <a:ext cx="1998663"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83981" idx="3"/>
          </p:cNvCxnSpPr>
          <p:nvPr/>
        </p:nvCxnSpPr>
        <p:spPr>
          <a:xfrm>
            <a:off x="668338" y="2913460"/>
            <a:ext cx="1255712" cy="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83981" idx="3"/>
          </p:cNvCxnSpPr>
          <p:nvPr/>
        </p:nvCxnSpPr>
        <p:spPr>
          <a:xfrm>
            <a:off x="668339" y="2913460"/>
            <a:ext cx="1341437"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3981" idx="3"/>
          </p:cNvCxnSpPr>
          <p:nvPr/>
        </p:nvCxnSpPr>
        <p:spPr>
          <a:xfrm>
            <a:off x="668339" y="2913460"/>
            <a:ext cx="1341437" cy="1446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83982" idx="3"/>
          </p:cNvCxnSpPr>
          <p:nvPr/>
        </p:nvCxnSpPr>
        <p:spPr>
          <a:xfrm flipV="1">
            <a:off x="661988" y="2971801"/>
            <a:ext cx="1262062"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83982" idx="3"/>
          </p:cNvCxnSpPr>
          <p:nvPr/>
        </p:nvCxnSpPr>
        <p:spPr>
          <a:xfrm>
            <a:off x="661988" y="3440906"/>
            <a:ext cx="1262062"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83982" idx="3"/>
          </p:cNvCxnSpPr>
          <p:nvPr/>
        </p:nvCxnSpPr>
        <p:spPr>
          <a:xfrm>
            <a:off x="661988" y="3440907"/>
            <a:ext cx="1262062" cy="1075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83983" idx="3"/>
          </p:cNvCxnSpPr>
          <p:nvPr/>
        </p:nvCxnSpPr>
        <p:spPr>
          <a:xfrm flipV="1">
            <a:off x="644525" y="3127772"/>
            <a:ext cx="1365250"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83983" idx="3"/>
          </p:cNvCxnSpPr>
          <p:nvPr/>
        </p:nvCxnSpPr>
        <p:spPr>
          <a:xfrm flipV="1">
            <a:off x="644526" y="3740944"/>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83984" idx="3"/>
          </p:cNvCxnSpPr>
          <p:nvPr/>
        </p:nvCxnSpPr>
        <p:spPr>
          <a:xfrm flipV="1">
            <a:off x="641350" y="4516041"/>
            <a:ext cx="1282700" cy="72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83984" idx="3"/>
          </p:cNvCxnSpPr>
          <p:nvPr/>
        </p:nvCxnSpPr>
        <p:spPr>
          <a:xfrm flipV="1">
            <a:off x="641351" y="3896916"/>
            <a:ext cx="1368425" cy="691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983" idx="3"/>
          </p:cNvCxnSpPr>
          <p:nvPr/>
        </p:nvCxnSpPr>
        <p:spPr>
          <a:xfrm>
            <a:off x="644526" y="3988594"/>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83984" idx="3"/>
          </p:cNvCxnSpPr>
          <p:nvPr/>
        </p:nvCxnSpPr>
        <p:spPr>
          <a:xfrm flipV="1">
            <a:off x="641351" y="3127772"/>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011738" y="4516041"/>
            <a:ext cx="1865312" cy="7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28" idx="2"/>
          </p:cNvCxnSpPr>
          <p:nvPr/>
        </p:nvCxnSpPr>
        <p:spPr>
          <a:xfrm>
            <a:off x="5011738" y="3740944"/>
            <a:ext cx="1789112" cy="10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011738" y="2971800"/>
            <a:ext cx="1865312" cy="8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7334250" y="2980135"/>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7410450" y="3723085"/>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7334250" y="4523185"/>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84012" name="Object 77"/>
          <p:cNvGraphicFramePr>
            <a:graphicFrameLocks noChangeAspect="1"/>
          </p:cNvGraphicFramePr>
          <p:nvPr>
            <p:extLst>
              <p:ext uri="{D42A27DB-BD31-4B8C-83A1-F6EECF244321}">
                <p14:modId xmlns:p14="http://schemas.microsoft.com/office/powerpoint/2010/main" val="1149149374"/>
              </p:ext>
            </p:extLst>
          </p:nvPr>
        </p:nvGraphicFramePr>
        <p:xfrm>
          <a:off x="1306848" y="1396627"/>
          <a:ext cx="5486400" cy="514350"/>
        </p:xfrm>
        <a:graphic>
          <a:graphicData uri="http://schemas.openxmlformats.org/presentationml/2006/ole">
            <mc:AlternateContent xmlns:mc="http://schemas.openxmlformats.org/markup-compatibility/2006">
              <mc:Choice xmlns:v="urn:schemas-microsoft-com:vml" Requires="v">
                <p:oleObj spid="_x0000_s87078" name="Document" r:id="rId7" imgW="5486400" imgH="685800" progId="Word.Document.12">
                  <p:embed/>
                </p:oleObj>
              </mc:Choice>
              <mc:Fallback>
                <p:oleObj name="Document" r:id="rId7" imgW="5486400" imgH="68580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6848" y="139662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9" name="Straight Arrow Connector 78"/>
          <p:cNvCxnSpPr>
            <a:stCxn id="19" idx="6"/>
            <a:endCxn id="28" idx="2"/>
          </p:cNvCxnSpPr>
          <p:nvPr/>
        </p:nvCxnSpPr>
        <p:spPr>
          <a:xfrm>
            <a:off x="5011738" y="2971800"/>
            <a:ext cx="1789112" cy="779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endCxn id="28" idx="3"/>
          </p:cNvCxnSpPr>
          <p:nvPr/>
        </p:nvCxnSpPr>
        <p:spPr>
          <a:xfrm>
            <a:off x="4949825" y="3771900"/>
            <a:ext cx="1943100" cy="6869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8" idx="2"/>
          </p:cNvCxnSpPr>
          <p:nvPr/>
        </p:nvCxnSpPr>
        <p:spPr>
          <a:xfrm flipV="1">
            <a:off x="4949826" y="3751660"/>
            <a:ext cx="1851025" cy="763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28" idx="1"/>
          </p:cNvCxnSpPr>
          <p:nvPr/>
        </p:nvCxnSpPr>
        <p:spPr>
          <a:xfrm flipV="1">
            <a:off x="4949825" y="3044428"/>
            <a:ext cx="1943100" cy="1413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endCxn id="28" idx="1"/>
          </p:cNvCxnSpPr>
          <p:nvPr/>
        </p:nvCxnSpPr>
        <p:spPr>
          <a:xfrm flipV="1">
            <a:off x="5026025" y="3044428"/>
            <a:ext cx="1866900" cy="670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018" name="TextBox 92"/>
          <p:cNvSpPr txBox="1">
            <a:spLocks noChangeArrowheads="1"/>
          </p:cNvSpPr>
          <p:nvPr/>
        </p:nvSpPr>
        <p:spPr bwMode="auto">
          <a:xfrm>
            <a:off x="7956551" y="2800350"/>
            <a:ext cx="987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p(c</a:t>
            </a:r>
            <a:r>
              <a:rPr lang="en-US" sz="2000" b="0" i="1" baseline="-25000"/>
              <a:t>0</a:t>
            </a:r>
            <a:r>
              <a:rPr lang="en-US" sz="2000" b="0" i="1"/>
              <a:t>|x)</a:t>
            </a:r>
          </a:p>
        </p:txBody>
      </p:sp>
      <p:sp>
        <p:nvSpPr>
          <p:cNvPr id="84019" name="TextBox 93"/>
          <p:cNvSpPr txBox="1">
            <a:spLocks noChangeArrowheads="1"/>
          </p:cNvSpPr>
          <p:nvPr/>
        </p:nvSpPr>
        <p:spPr bwMode="auto">
          <a:xfrm>
            <a:off x="7953375" y="3486150"/>
            <a:ext cx="987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p(c</a:t>
            </a:r>
            <a:r>
              <a:rPr lang="en-US" sz="2000" b="0" i="1" baseline="-25000"/>
              <a:t>1</a:t>
            </a:r>
            <a:r>
              <a:rPr lang="en-US" sz="2000" b="0" i="1"/>
              <a:t>|x)</a:t>
            </a:r>
          </a:p>
        </p:txBody>
      </p:sp>
      <p:sp>
        <p:nvSpPr>
          <p:cNvPr id="84020" name="TextBox 94"/>
          <p:cNvSpPr txBox="1">
            <a:spLocks noChangeArrowheads="1"/>
          </p:cNvSpPr>
          <p:nvPr/>
        </p:nvSpPr>
        <p:spPr bwMode="auto">
          <a:xfrm>
            <a:off x="7924801" y="4400550"/>
            <a:ext cx="987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p(c</a:t>
            </a:r>
            <a:r>
              <a:rPr lang="en-US" sz="2000" b="0" i="1" baseline="-25000"/>
              <a:t>2</a:t>
            </a:r>
            <a:r>
              <a:rPr lang="en-US" sz="2000" b="0" i="1"/>
              <a:t>|x)</a:t>
            </a:r>
          </a:p>
        </p:txBody>
      </p:sp>
      <p:sp>
        <p:nvSpPr>
          <p:cNvPr id="84021" name="TextBox 96"/>
          <p:cNvSpPr txBox="1">
            <a:spLocks noChangeArrowheads="1"/>
          </p:cNvSpPr>
          <p:nvPr/>
        </p:nvSpPr>
        <p:spPr bwMode="auto">
          <a:xfrm>
            <a:off x="911226" y="2571750"/>
            <a:ext cx="663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W</a:t>
            </a:r>
            <a:r>
              <a:rPr lang="en-US" sz="2000" b="0" i="1" baseline="-25000"/>
              <a:t>01</a:t>
            </a:r>
          </a:p>
        </p:txBody>
      </p:sp>
      <p:sp>
        <p:nvSpPr>
          <p:cNvPr id="84022" name="TextBox 97"/>
          <p:cNvSpPr txBox="1">
            <a:spLocks noChangeArrowheads="1"/>
          </p:cNvSpPr>
          <p:nvPr/>
        </p:nvSpPr>
        <p:spPr bwMode="auto">
          <a:xfrm>
            <a:off x="3197226" y="2571750"/>
            <a:ext cx="663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W</a:t>
            </a:r>
            <a:r>
              <a:rPr lang="en-US" sz="2000" b="0" i="1" baseline="-25000"/>
              <a:t>12</a:t>
            </a:r>
          </a:p>
        </p:txBody>
      </p:sp>
      <p:sp>
        <p:nvSpPr>
          <p:cNvPr id="84023" name="TextBox 98"/>
          <p:cNvSpPr txBox="1">
            <a:spLocks noChangeArrowheads="1"/>
          </p:cNvSpPr>
          <p:nvPr/>
        </p:nvSpPr>
        <p:spPr bwMode="auto">
          <a:xfrm>
            <a:off x="5635626" y="2628900"/>
            <a:ext cx="663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W</a:t>
            </a:r>
            <a:r>
              <a:rPr lang="en-US" sz="2000" b="0" i="1" baseline="-25000"/>
              <a:t>12</a:t>
            </a:r>
          </a:p>
        </p:txBody>
      </p:sp>
      <p:sp>
        <p:nvSpPr>
          <p:cNvPr id="84024" name="TextBox 92"/>
          <p:cNvSpPr txBox="1">
            <a:spLocks noChangeArrowheads="1"/>
          </p:cNvSpPr>
          <p:nvPr/>
        </p:nvSpPr>
        <p:spPr bwMode="auto">
          <a:xfrm>
            <a:off x="6477001" y="2743200"/>
            <a:ext cx="468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a</a:t>
            </a:r>
            <a:r>
              <a:rPr lang="en-US" sz="2000" b="0" i="1" baseline="-25000"/>
              <a:t>0</a:t>
            </a:r>
          </a:p>
        </p:txBody>
      </p:sp>
      <p:sp>
        <p:nvSpPr>
          <p:cNvPr id="84025" name="TextBox 92"/>
          <p:cNvSpPr txBox="1">
            <a:spLocks noChangeArrowheads="1"/>
          </p:cNvSpPr>
          <p:nvPr/>
        </p:nvSpPr>
        <p:spPr bwMode="auto">
          <a:xfrm>
            <a:off x="6324601" y="3543300"/>
            <a:ext cx="468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a</a:t>
            </a:r>
            <a:r>
              <a:rPr lang="en-US" sz="2000" b="0" i="1" baseline="-25000"/>
              <a:t>1</a:t>
            </a:r>
          </a:p>
        </p:txBody>
      </p:sp>
      <p:sp>
        <p:nvSpPr>
          <p:cNvPr id="84026" name="TextBox 92"/>
          <p:cNvSpPr txBox="1">
            <a:spLocks noChangeArrowheads="1"/>
          </p:cNvSpPr>
          <p:nvPr/>
        </p:nvSpPr>
        <p:spPr bwMode="auto">
          <a:xfrm>
            <a:off x="6477001" y="4457700"/>
            <a:ext cx="468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b="0" i="1"/>
              <a:t>a</a:t>
            </a:r>
            <a:r>
              <a:rPr lang="en-US" sz="2000" b="0" i="1" baseline="-25000"/>
              <a:t>2</a:t>
            </a:r>
          </a:p>
        </p:txBody>
      </p:sp>
    </p:spTree>
    <p:extLst>
      <p:ext uri="{BB962C8B-B14F-4D97-AF65-F5344CB8AC3E}">
        <p14:creationId xmlns:p14="http://schemas.microsoft.com/office/powerpoint/2010/main" val="38122573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Neural Network Acoustic Models</a:t>
            </a:r>
            <a:endParaRPr lang="en-US" dirty="0"/>
          </a:p>
        </p:txBody>
      </p:sp>
      <p:sp>
        <p:nvSpPr>
          <p:cNvPr id="3" name="Content Placeholder 2"/>
          <p:cNvSpPr>
            <a:spLocks noGrp="1"/>
          </p:cNvSpPr>
          <p:nvPr>
            <p:ph idx="1"/>
          </p:nvPr>
        </p:nvSpPr>
        <p:spPr>
          <a:xfrm>
            <a:off x="685801" y="1085851"/>
            <a:ext cx="7775575" cy="2926556"/>
          </a:xfrm>
        </p:spPr>
        <p:txBody>
          <a:bodyPr/>
          <a:lstStyle/>
          <a:p>
            <a:pPr marL="342900" indent="-342900">
              <a:buFont typeface="Arial"/>
              <a:buChar char="•"/>
              <a:defRPr/>
            </a:pPr>
            <a:r>
              <a:rPr lang="en-US" dirty="0" smtClean="0"/>
              <a:t>Neural networks are trained to minimize cross-entropy objective function (i.e. frame error rate)</a:t>
            </a:r>
          </a:p>
          <a:p>
            <a:pPr>
              <a:defRPr/>
            </a:pPr>
            <a:endParaRPr lang="en-US" dirty="0" smtClean="0"/>
          </a:p>
          <a:p>
            <a:pPr>
              <a:defRPr/>
            </a:pPr>
            <a:endParaRPr lang="en-US" dirty="0"/>
          </a:p>
          <a:p>
            <a:pPr>
              <a:defRPr/>
            </a:pPr>
            <a:endParaRPr lang="en-US" dirty="0" smtClean="0"/>
          </a:p>
          <a:p>
            <a:pPr marL="342900" indent="-342900">
              <a:buFont typeface="Arial"/>
              <a:buChar char="•"/>
              <a:defRPr/>
            </a:pPr>
            <a:endParaRPr lang="en-US" dirty="0" smtClean="0"/>
          </a:p>
          <a:p>
            <a:pPr marL="342900" indent="-342900">
              <a:buFont typeface="Arial"/>
              <a:buChar char="•"/>
              <a:defRPr/>
            </a:pPr>
            <a:r>
              <a:rPr lang="en-US" dirty="0" smtClean="0"/>
              <a:t>NN </a:t>
            </a:r>
            <a:r>
              <a:rPr lang="en-US" dirty="0" smtClean="0"/>
              <a:t>gives posterior </a:t>
            </a:r>
            <a:r>
              <a:rPr lang="en-US" i="1" dirty="0" smtClean="0"/>
              <a:t>p(</a:t>
            </a:r>
            <a:r>
              <a:rPr lang="en-US" i="1" dirty="0" err="1" smtClean="0"/>
              <a:t>c</a:t>
            </a:r>
            <a:r>
              <a:rPr lang="en-US" i="1" baseline="-25000" dirty="0" err="1" smtClean="0"/>
              <a:t>i</a:t>
            </a:r>
            <a:r>
              <a:rPr lang="en-US" i="1" dirty="0" err="1" smtClean="0"/>
              <a:t>|x</a:t>
            </a:r>
            <a:r>
              <a:rPr lang="en-US" i="1" dirty="0" smtClean="0"/>
              <a:t>)</a:t>
            </a:r>
            <a:r>
              <a:rPr lang="en-US" dirty="0" smtClean="0"/>
              <a:t> so divide by class prior to get likelihood</a:t>
            </a:r>
          </a:p>
          <a:p>
            <a:pPr marL="0" indent="0">
              <a:buFont typeface="Wingdings" charset="0"/>
              <a:buNone/>
              <a:defRPr/>
            </a:pPr>
            <a:endParaRPr lang="en-US" dirty="0" smtClean="0"/>
          </a:p>
          <a:p>
            <a:pPr marL="342900" indent="-342900">
              <a:buFont typeface="Arial"/>
              <a:buChar char="•"/>
              <a:defRPr/>
            </a:pPr>
            <a:r>
              <a:rPr lang="en-US" dirty="0" smtClean="0"/>
              <a:t>NN likelihood replaces GMM likelihood as output distribution in HMM</a:t>
            </a:r>
          </a:p>
          <a:p>
            <a:pPr>
              <a:defRPr/>
            </a:pPr>
            <a:endParaRPr lang="en-US" dirty="0" smtClean="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p:txBody>
      </p:sp>
      <p:graphicFrame>
        <p:nvGraphicFramePr>
          <p:cNvPr id="84998" name="Object 6"/>
          <p:cNvGraphicFramePr>
            <a:graphicFrameLocks noChangeAspect="1"/>
          </p:cNvGraphicFramePr>
          <p:nvPr>
            <p:extLst>
              <p:ext uri="{D42A27DB-BD31-4B8C-83A1-F6EECF244321}">
                <p14:modId xmlns:p14="http://schemas.microsoft.com/office/powerpoint/2010/main" val="4088109897"/>
              </p:ext>
            </p:extLst>
          </p:nvPr>
        </p:nvGraphicFramePr>
        <p:xfrm>
          <a:off x="86659" y="1885950"/>
          <a:ext cx="5486400" cy="971550"/>
        </p:xfrm>
        <a:graphic>
          <a:graphicData uri="http://schemas.openxmlformats.org/presentationml/2006/ole">
            <mc:AlternateContent xmlns:mc="http://schemas.openxmlformats.org/markup-compatibility/2006">
              <mc:Choice xmlns:v="urn:schemas-microsoft-com:vml" Requires="v">
                <p:oleObj spid="_x0000_s88173" name="Document" r:id="rId3" imgW="5486400" imgH="1295400" progId="Word.Document.12">
                  <p:embed/>
                </p:oleObj>
              </mc:Choice>
              <mc:Fallback>
                <p:oleObj name="Document" r:id="rId3" imgW="5486400" imgH="12954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59" y="1885950"/>
                        <a:ext cx="5486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999" name="Object 7"/>
          <p:cNvGraphicFramePr>
            <a:graphicFrameLocks noChangeAspect="1"/>
          </p:cNvGraphicFramePr>
          <p:nvPr/>
        </p:nvGraphicFramePr>
        <p:xfrm>
          <a:off x="3200400" y="2114550"/>
          <a:ext cx="5486400" cy="371475"/>
        </p:xfrm>
        <a:graphic>
          <a:graphicData uri="http://schemas.openxmlformats.org/presentationml/2006/ole">
            <mc:AlternateContent xmlns:mc="http://schemas.openxmlformats.org/markup-compatibility/2006">
              <mc:Choice xmlns:v="urn:schemas-microsoft-com:vml" Requires="v">
                <p:oleObj spid="_x0000_s88174" name="Document" r:id="rId5" imgW="5486400" imgH="495300" progId="Word.Document.12">
                  <p:embed/>
                </p:oleObj>
              </mc:Choice>
              <mc:Fallback>
                <p:oleObj name="Document" r:id="rId5" imgW="5486400" imgH="4953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114550"/>
                        <a:ext cx="5486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000" name="Object 100"/>
          <p:cNvGraphicFramePr>
            <a:graphicFrameLocks noChangeAspect="1"/>
          </p:cNvGraphicFramePr>
          <p:nvPr>
            <p:extLst>
              <p:ext uri="{D42A27DB-BD31-4B8C-83A1-F6EECF244321}">
                <p14:modId xmlns:p14="http://schemas.microsoft.com/office/powerpoint/2010/main" val="3735809733"/>
              </p:ext>
            </p:extLst>
          </p:nvPr>
        </p:nvGraphicFramePr>
        <p:xfrm>
          <a:off x="3118302" y="3471955"/>
          <a:ext cx="5486400" cy="361950"/>
        </p:xfrm>
        <a:graphic>
          <a:graphicData uri="http://schemas.openxmlformats.org/presentationml/2006/ole">
            <mc:AlternateContent xmlns:mc="http://schemas.openxmlformats.org/markup-compatibility/2006">
              <mc:Choice xmlns:v="urn:schemas-microsoft-com:vml" Requires="v">
                <p:oleObj spid="_x0000_s88175" name="Document" r:id="rId7" imgW="5486400" imgH="482600" progId="Word.Document.12">
                  <p:embed/>
                </p:oleObj>
              </mc:Choice>
              <mc:Fallback>
                <p:oleObj name="Document" r:id="rId7" imgW="5486400" imgH="48260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2" y="3471955"/>
                        <a:ext cx="5486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37492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sz="2400" dirty="0" smtClean="0"/>
              <a:t>Early Performance of Neural Networks</a:t>
            </a:r>
            <a:endParaRPr lang="en-US" sz="2400" dirty="0"/>
          </a:p>
        </p:txBody>
      </p:sp>
      <p:sp>
        <p:nvSpPr>
          <p:cNvPr id="288771" name="Rectangle 3"/>
          <p:cNvSpPr>
            <a:spLocks noGrp="1" noChangeArrowheads="1"/>
          </p:cNvSpPr>
          <p:nvPr>
            <p:ph type="body" sz="half" idx="1"/>
          </p:nvPr>
        </p:nvSpPr>
        <p:spPr>
          <a:xfrm>
            <a:off x="685800" y="1212781"/>
            <a:ext cx="8077200" cy="3353990"/>
          </a:xfrm>
        </p:spPr>
        <p:txBody>
          <a:bodyPr/>
          <a:lstStyle/>
          <a:p>
            <a:pPr marL="342900" indent="-342900">
              <a:lnSpc>
                <a:spcPct val="80000"/>
              </a:lnSpc>
              <a:buFont typeface="Arial"/>
              <a:buChar char="•"/>
              <a:defRPr/>
            </a:pPr>
            <a:r>
              <a:rPr lang="en-US" altLang="zh-CN" sz="1800" dirty="0">
                <a:ea typeface="宋体" charset="0"/>
                <a:cs typeface="宋体" charset="0"/>
              </a:rPr>
              <a:t>Previous LVCSR performance with </a:t>
            </a:r>
            <a:r>
              <a:rPr lang="en-US" altLang="zh-CN" sz="1800" dirty="0" smtClean="0">
                <a:ea typeface="宋体" charset="0"/>
                <a:cs typeface="宋体" charset="0"/>
              </a:rPr>
              <a:t>MLPs</a:t>
            </a:r>
            <a:endParaRPr lang="en-US" altLang="zh-CN" sz="1800" dirty="0">
              <a:ea typeface="宋体" charset="0"/>
              <a:cs typeface="宋体" charset="0"/>
            </a:endParaRPr>
          </a:p>
          <a:p>
            <a:pPr marL="914400" lvl="1" indent="-292100">
              <a:buFont typeface="Courier New"/>
              <a:buChar char="o"/>
            </a:pPr>
            <a:r>
              <a:rPr lang="en-US" altLang="zh-CN" sz="1600" dirty="0" smtClean="0">
                <a:ea typeface="宋体" charset="0"/>
                <a:cs typeface="宋体" charset="0"/>
              </a:rPr>
              <a:t>shallow </a:t>
            </a:r>
            <a:r>
              <a:rPr lang="en-US" altLang="zh-CN" sz="1600" dirty="0">
                <a:ea typeface="宋体" charset="0"/>
                <a:cs typeface="宋体" charset="0"/>
              </a:rPr>
              <a:t>network (3 layers), small output targets (46) - [Zhu et al, ICSLP 2004]</a:t>
            </a:r>
          </a:p>
          <a:p>
            <a:pPr marL="285750" lvl="1" indent="-285750">
              <a:lnSpc>
                <a:spcPct val="80000"/>
              </a:lnSpc>
              <a:buFont typeface="Arial"/>
              <a:buChar char="•"/>
              <a:defRPr/>
            </a:pPr>
            <a:r>
              <a:rPr lang="en-US" altLang="zh-CN" dirty="0" smtClean="0">
                <a:ea typeface="宋体" charset="0"/>
                <a:cs typeface="宋体" charset="0"/>
              </a:rPr>
              <a:t>On </a:t>
            </a:r>
            <a:r>
              <a:rPr lang="en-US" altLang="zh-CN" dirty="0">
                <a:ea typeface="宋体" charset="0"/>
                <a:cs typeface="宋体" charset="0"/>
              </a:rPr>
              <a:t>a Switchboard telephony task, gains with MLPs only observed when combined with baseline </a:t>
            </a:r>
          </a:p>
          <a:p>
            <a:pPr>
              <a:lnSpc>
                <a:spcPct val="80000"/>
              </a:lnSpc>
              <a:defRPr/>
            </a:pPr>
            <a:endParaRPr lang="en-US" altLang="zh-CN" sz="1800" dirty="0">
              <a:ea typeface="宋体" charset="0"/>
              <a:cs typeface="宋体" charset="0"/>
            </a:endParaRPr>
          </a:p>
          <a:p>
            <a:pPr>
              <a:lnSpc>
                <a:spcPct val="80000"/>
              </a:lnSpc>
              <a:defRPr/>
            </a:pPr>
            <a:endParaRPr lang="en-US" altLang="zh-CN" sz="1800" dirty="0">
              <a:ea typeface="宋体" charset="0"/>
              <a:cs typeface="宋体" charset="0"/>
            </a:endParaRPr>
          </a:p>
          <a:p>
            <a:pPr>
              <a:lnSpc>
                <a:spcPct val="80000"/>
              </a:lnSpc>
              <a:defRPr/>
            </a:pPr>
            <a:endParaRPr lang="en-US" altLang="zh-CN" sz="1800" dirty="0">
              <a:ea typeface="宋体" charset="0"/>
              <a:cs typeface="宋体" charset="0"/>
            </a:endParaRPr>
          </a:p>
          <a:p>
            <a:pPr>
              <a:lnSpc>
                <a:spcPct val="80000"/>
              </a:lnSpc>
              <a:defRPr/>
            </a:pPr>
            <a:endParaRPr lang="en-US" altLang="zh-CN" sz="1800" dirty="0">
              <a:ea typeface="宋体" charset="0"/>
              <a:cs typeface="宋体" charset="0"/>
            </a:endParaRPr>
          </a:p>
          <a:p>
            <a:pPr marL="342900" indent="-342900">
              <a:lnSpc>
                <a:spcPct val="80000"/>
              </a:lnSpc>
              <a:buFont typeface="Arial"/>
              <a:buChar char="•"/>
              <a:defRPr/>
            </a:pPr>
            <a:endParaRPr lang="en-US" altLang="zh-CN" sz="1800" dirty="0" smtClean="0">
              <a:ea typeface="宋体" charset="0"/>
              <a:cs typeface="宋体" charset="0"/>
            </a:endParaRPr>
          </a:p>
          <a:p>
            <a:pPr marL="342900" indent="-342900">
              <a:lnSpc>
                <a:spcPct val="80000"/>
              </a:lnSpc>
              <a:buFont typeface="Arial"/>
              <a:buChar char="•"/>
              <a:defRPr/>
            </a:pPr>
            <a:r>
              <a:rPr lang="en-US" altLang="zh-CN" sz="1800" dirty="0" smtClean="0">
                <a:ea typeface="宋体" charset="0"/>
                <a:cs typeface="宋体" charset="0"/>
              </a:rPr>
              <a:t>Training </a:t>
            </a:r>
            <a:r>
              <a:rPr lang="en-US" altLang="zh-CN" sz="1800" dirty="0" smtClean="0">
                <a:ea typeface="宋体" charset="0"/>
                <a:cs typeface="宋体" charset="0"/>
              </a:rPr>
              <a:t>neural networks is difficult</a:t>
            </a:r>
            <a:r>
              <a:rPr lang="en-US" altLang="zh-CN" sz="1800" dirty="0" smtClean="0">
                <a:ea typeface="宋体" charset="0"/>
                <a:cs typeface="宋体" charset="0"/>
              </a:rPr>
              <a:t>!</a:t>
            </a:r>
          </a:p>
          <a:p>
            <a:pPr marL="914400" lvl="1" indent="-292100">
              <a:buFont typeface="Courier New"/>
              <a:buChar char="o"/>
            </a:pPr>
            <a:r>
              <a:rPr lang="en-US" altLang="zh-CN" sz="1600" dirty="0" smtClean="0">
                <a:ea typeface="宋体" charset="0"/>
                <a:cs typeface="宋体" charset="0"/>
              </a:rPr>
              <a:t>Objective function is non-convex</a:t>
            </a:r>
          </a:p>
          <a:p>
            <a:pPr marL="914400" lvl="1" indent="-292100">
              <a:buFont typeface="Courier New"/>
              <a:buChar char="o"/>
            </a:pPr>
            <a:r>
              <a:rPr lang="en-US" sz="1600" dirty="0" smtClean="0">
                <a:ea typeface="宋体" charset="0"/>
                <a:cs typeface="宋体" charset="0"/>
              </a:rPr>
              <a:t>Training </a:t>
            </a:r>
            <a:r>
              <a:rPr lang="en-US" sz="1600" dirty="0" smtClean="0">
                <a:ea typeface="宋体" charset="0"/>
                <a:cs typeface="宋体" charset="0"/>
              </a:rPr>
              <a:t>is done SGD serially one one machine, can be slow on CPUs</a:t>
            </a:r>
          </a:p>
          <a:p>
            <a:pPr marL="342900" indent="-342900">
              <a:lnSpc>
                <a:spcPct val="80000"/>
              </a:lnSpc>
              <a:buFont typeface="Arial"/>
              <a:buChar char="•"/>
              <a:defRPr/>
            </a:pPr>
            <a:r>
              <a:rPr lang="en-US" altLang="zh-CN" sz="1800" dirty="0" smtClean="0">
                <a:ea typeface="宋体" charset="0"/>
                <a:cs typeface="宋体" charset="0"/>
              </a:rPr>
              <a:t>These difficulties pose challenges to have </a:t>
            </a:r>
            <a:r>
              <a:rPr lang="en-US" altLang="zh-CN" sz="1800" dirty="0">
                <a:ea typeface="宋体" charset="0"/>
                <a:cs typeface="宋体" charset="0"/>
              </a:rPr>
              <a:t>deep networks with many output </a:t>
            </a:r>
            <a:r>
              <a:rPr lang="en-US" altLang="zh-CN" sz="1800" dirty="0" smtClean="0">
                <a:ea typeface="宋体" charset="0"/>
                <a:cs typeface="宋体" charset="0"/>
              </a:rPr>
              <a:t>targets</a:t>
            </a:r>
            <a:endParaRPr lang="en-US" sz="1800" dirty="0">
              <a:ea typeface="宋体" charset="0"/>
              <a:cs typeface="宋体" charset="0"/>
            </a:endParaRPr>
          </a:p>
        </p:txBody>
      </p:sp>
      <p:graphicFrame>
        <p:nvGraphicFramePr>
          <p:cNvPr id="288797" name="Group 29"/>
          <p:cNvGraphicFramePr>
            <a:graphicFrameLocks noGrp="1"/>
          </p:cNvGraphicFramePr>
          <p:nvPr>
            <p:ph sz="half" idx="2"/>
          </p:nvPr>
        </p:nvGraphicFramePr>
        <p:xfrm>
          <a:off x="1676401" y="2457450"/>
          <a:ext cx="5489575" cy="891780"/>
        </p:xfrm>
        <a:graphic>
          <a:graphicData uri="http://schemas.openxmlformats.org/drawingml/2006/table">
            <a:tbl>
              <a:tblPr/>
              <a:tblGrid>
                <a:gridCol w="2746375"/>
                <a:gridCol w="2743200"/>
              </a:tblGrid>
              <a:tr h="2972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500" b="0" i="0" u="none" strike="noStrike" cap="none" normalizeH="0" baseline="0">
                          <a:ln>
                            <a:noFill/>
                          </a:ln>
                          <a:solidFill>
                            <a:schemeClr val="tx1"/>
                          </a:solidFill>
                          <a:effectLst/>
                          <a:latin typeface="Arial" charset="0"/>
                          <a:ea typeface="ＭＳ Ｐゴシック" charset="0"/>
                          <a:cs typeface="Arial" charset="0"/>
                        </a:rPr>
                        <a:t>Method</a:t>
                      </a:r>
                    </a:p>
                  </a:txBody>
                  <a:tcPr marT="34299" marB="3429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500" b="0" i="0" u="none" strike="noStrike" cap="none" normalizeH="0" baseline="0">
                          <a:ln>
                            <a:noFill/>
                          </a:ln>
                          <a:solidFill>
                            <a:schemeClr val="tx1"/>
                          </a:solidFill>
                          <a:effectLst/>
                          <a:latin typeface="Arial" charset="0"/>
                          <a:ea typeface="ＭＳ Ｐゴシック" charset="0"/>
                          <a:cs typeface="Arial" charset="0"/>
                        </a:rPr>
                        <a:t>WER</a:t>
                      </a:r>
                    </a:p>
                  </a:txBody>
                  <a:tcPr marT="34299" marB="3429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72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500" b="0" i="0" u="none" strike="noStrike" cap="none" normalizeH="0" baseline="0">
                          <a:ln>
                            <a:noFill/>
                          </a:ln>
                          <a:solidFill>
                            <a:schemeClr val="tx1"/>
                          </a:solidFill>
                          <a:effectLst/>
                          <a:latin typeface="Arial" charset="0"/>
                          <a:ea typeface="ＭＳ Ｐゴシック" charset="0"/>
                          <a:cs typeface="Arial" charset="0"/>
                        </a:rPr>
                        <a:t>Baseline GMM/HMM</a:t>
                      </a:r>
                    </a:p>
                  </a:txBody>
                  <a:tcPr marT="34299" marB="3429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500" b="0" i="0" u="none" strike="noStrike" cap="none" normalizeH="0" baseline="0">
                          <a:ln>
                            <a:noFill/>
                          </a:ln>
                          <a:solidFill>
                            <a:schemeClr val="tx1"/>
                          </a:solidFill>
                          <a:effectLst/>
                          <a:latin typeface="Arial" charset="0"/>
                          <a:ea typeface="ＭＳ Ｐゴシック" charset="0"/>
                          <a:cs typeface="Arial" charset="0"/>
                        </a:rPr>
                        <a:t>30.8</a:t>
                      </a:r>
                    </a:p>
                  </a:txBody>
                  <a:tcPr marT="34299" marB="3429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72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500" b="0" i="0" u="none" strike="noStrike" cap="none" normalizeH="0" baseline="0">
                          <a:ln>
                            <a:noFill/>
                          </a:ln>
                          <a:solidFill>
                            <a:schemeClr val="tx1"/>
                          </a:solidFill>
                          <a:effectLst/>
                          <a:latin typeface="Arial" charset="0"/>
                          <a:ea typeface="ＭＳ Ｐゴシック" charset="0"/>
                          <a:cs typeface="Arial" charset="0"/>
                        </a:rPr>
                        <a:t>+ MLP</a:t>
                      </a:r>
                    </a:p>
                  </a:txBody>
                  <a:tcPr marT="34299" marB="3429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cs typeface="Arial" charset="0"/>
                        </a:rPr>
                        <a:t>28.6</a:t>
                      </a:r>
                    </a:p>
                  </a:txBody>
                  <a:tcPr marT="34299" marB="3429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3905361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Making DNNs Successful for Acoustic Modeling</a:t>
            </a:r>
            <a:endParaRPr lang="en-US" dirty="0"/>
          </a:p>
        </p:txBody>
      </p:sp>
      <p:sp>
        <p:nvSpPr>
          <p:cNvPr id="3" name="Text Placeholder 2"/>
          <p:cNvSpPr>
            <a:spLocks noGrp="1"/>
          </p:cNvSpPr>
          <p:nvPr>
            <p:ph type="body" sz="half" idx="1"/>
          </p:nvPr>
        </p:nvSpPr>
        <p:spPr>
          <a:xfrm>
            <a:off x="685800" y="1332310"/>
            <a:ext cx="7543800" cy="3353990"/>
          </a:xfrm>
        </p:spPr>
        <p:txBody>
          <a:bodyPr/>
          <a:lstStyle/>
          <a:p>
            <a:pPr>
              <a:defRPr/>
            </a:pPr>
            <a:r>
              <a:rPr lang="en-US" dirty="0"/>
              <a:t>3</a:t>
            </a:r>
            <a:r>
              <a:rPr lang="en-US" dirty="0" smtClean="0"/>
              <a:t> advances made DNNs successful for acoustic </a:t>
            </a:r>
            <a:r>
              <a:rPr lang="en-US" dirty="0" smtClean="0"/>
              <a:t>modeling</a:t>
            </a:r>
            <a:endParaRPr lang="en-US" dirty="0" smtClean="0"/>
          </a:p>
          <a:p>
            <a:pPr marL="800100" lvl="1" indent="-457200">
              <a:buFont typeface="+mj-lt"/>
              <a:buAutoNum type="arabicPeriod"/>
              <a:defRPr/>
            </a:pPr>
            <a:r>
              <a:rPr lang="en-US" dirty="0" smtClean="0"/>
              <a:t>Pre-training</a:t>
            </a:r>
          </a:p>
          <a:p>
            <a:pPr marL="800100" lvl="1" indent="-457200">
              <a:buFont typeface="+mj-lt"/>
              <a:buAutoNum type="arabicPeriod"/>
              <a:defRPr/>
            </a:pPr>
            <a:r>
              <a:rPr lang="en-US" dirty="0" smtClean="0"/>
              <a:t>Improved </a:t>
            </a:r>
            <a:r>
              <a:rPr lang="en-US" dirty="0" smtClean="0"/>
              <a:t>Hardware with </a:t>
            </a:r>
            <a:r>
              <a:rPr lang="en-US" dirty="0" smtClean="0"/>
              <a:t>GPUs</a:t>
            </a:r>
          </a:p>
          <a:p>
            <a:pPr marL="800100" lvl="1" indent="-457200">
              <a:buFont typeface="+mj-lt"/>
              <a:buAutoNum type="arabicPeriod"/>
              <a:defRPr/>
            </a:pPr>
            <a:r>
              <a:rPr lang="en-US" dirty="0" smtClean="0"/>
              <a:t>Sequence training [B. Kingsbury et al, </a:t>
            </a:r>
            <a:r>
              <a:rPr lang="en-US" dirty="0" err="1" smtClean="0"/>
              <a:t>Interspeech</a:t>
            </a:r>
            <a:r>
              <a:rPr lang="en-US" dirty="0" smtClean="0"/>
              <a:t> 2012]</a:t>
            </a:r>
            <a:endParaRPr lang="en-US" dirty="0" smtClean="0"/>
          </a:p>
          <a:p>
            <a:pPr marL="571500" indent="-457200">
              <a:defRPr/>
            </a:pPr>
            <a:endParaRPr lang="en-US" dirty="0" smtClean="0"/>
          </a:p>
          <a:p>
            <a:pPr marL="571500" indent="-457200">
              <a:defRPr/>
            </a:pPr>
            <a:r>
              <a:rPr lang="en-US" dirty="0" smtClean="0"/>
              <a:t>This </a:t>
            </a:r>
            <a:r>
              <a:rPr lang="en-US" dirty="0" smtClean="0"/>
              <a:t>encouraged</a:t>
            </a:r>
          </a:p>
          <a:p>
            <a:pPr marL="800100" lvl="1" indent="-457200">
              <a:buFont typeface="Courier New"/>
              <a:buChar char="o"/>
              <a:defRPr/>
            </a:pPr>
            <a:r>
              <a:rPr lang="en-US" dirty="0" smtClean="0"/>
              <a:t>Deeper </a:t>
            </a:r>
            <a:r>
              <a:rPr lang="en-US" dirty="0" smtClean="0"/>
              <a:t>networks</a:t>
            </a:r>
          </a:p>
          <a:p>
            <a:pPr marL="800100" lvl="1" indent="-457200">
              <a:buFont typeface="Courier New"/>
              <a:buChar char="o"/>
              <a:defRPr/>
            </a:pPr>
            <a:r>
              <a:rPr lang="en-US" dirty="0" smtClean="0"/>
              <a:t>Networks </a:t>
            </a:r>
            <a:r>
              <a:rPr lang="en-US" dirty="0" smtClean="0"/>
              <a:t>with more output targets (i.e., classes)</a:t>
            </a:r>
            <a:endParaRPr lang="en-US" dirty="0"/>
          </a:p>
        </p:txBody>
      </p:sp>
    </p:spTree>
    <p:extLst>
      <p:ext uri="{BB962C8B-B14F-4D97-AF65-F5344CB8AC3E}">
        <p14:creationId xmlns:p14="http://schemas.microsoft.com/office/powerpoint/2010/main" val="20470205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3989" y="526654"/>
            <a:ext cx="8245475" cy="373856"/>
          </a:xfrm>
        </p:spPr>
        <p:txBody>
          <a:bodyPr/>
          <a:lstStyle/>
          <a:p>
            <a:pPr>
              <a:defRPr/>
            </a:pPr>
            <a:r>
              <a:rPr lang="en-US" dirty="0" smtClean="0"/>
              <a:t>(1) Pre-Training via Unsupervised </a:t>
            </a:r>
            <a:r>
              <a:rPr lang="en-US" dirty="0"/>
              <a:t>Learning</a:t>
            </a:r>
          </a:p>
        </p:txBody>
      </p:sp>
      <p:sp>
        <p:nvSpPr>
          <p:cNvPr id="110595" name="Rectangle 3"/>
          <p:cNvSpPr>
            <a:spLocks noGrp="1" noChangeArrowheads="1"/>
          </p:cNvSpPr>
          <p:nvPr>
            <p:ph type="body" sz="half" idx="1"/>
          </p:nvPr>
        </p:nvSpPr>
        <p:spPr>
          <a:xfrm>
            <a:off x="153989" y="1083235"/>
            <a:ext cx="7391305" cy="3481294"/>
          </a:xfrm>
        </p:spPr>
        <p:txBody>
          <a:bodyPr/>
          <a:lstStyle/>
          <a:p>
            <a:pPr marL="285750" indent="-285750">
              <a:lnSpc>
                <a:spcPct val="90000"/>
              </a:lnSpc>
              <a:buFont typeface="Arial"/>
              <a:buChar char="•"/>
              <a:defRPr/>
            </a:pPr>
            <a:r>
              <a:rPr lang="en-US" sz="1600" dirty="0" smtClean="0"/>
              <a:t>The goal of unsupervised learning is to put the weights in a good initial space to encourage deeper and larger networks </a:t>
            </a:r>
            <a:r>
              <a:rPr lang="en-US" sz="1600" dirty="0" smtClean="0"/>
              <a:t>during </a:t>
            </a:r>
            <a:r>
              <a:rPr lang="en-US" sz="1600" dirty="0" err="1" smtClean="0"/>
              <a:t>superivsed</a:t>
            </a:r>
            <a:r>
              <a:rPr lang="en-US" sz="1600" dirty="0" smtClean="0"/>
              <a:t> </a:t>
            </a:r>
            <a:r>
              <a:rPr lang="en-US" sz="1600" dirty="0" smtClean="0"/>
              <a:t>fine-tuning</a:t>
            </a:r>
          </a:p>
          <a:p>
            <a:pPr marL="285750" indent="-285750">
              <a:lnSpc>
                <a:spcPct val="90000"/>
              </a:lnSpc>
              <a:buFont typeface="Arial"/>
              <a:buChar char="•"/>
              <a:defRPr/>
            </a:pPr>
            <a:r>
              <a:rPr lang="en-US" sz="1600" dirty="0" smtClean="0"/>
              <a:t>Unsupervised </a:t>
            </a:r>
            <a:r>
              <a:rPr lang="en-US" sz="1600" dirty="0"/>
              <a:t>learning systems can be designed using the encoder-decoder paradigm</a:t>
            </a:r>
          </a:p>
          <a:p>
            <a:pPr marL="914400" lvl="1" indent="-292100">
              <a:buFont typeface="Courier New"/>
              <a:buChar char="o"/>
            </a:pPr>
            <a:r>
              <a:rPr lang="en-US" sz="1600" dirty="0" smtClean="0"/>
              <a:t>Encoder</a:t>
            </a:r>
            <a:r>
              <a:rPr lang="en-US" sz="1600" dirty="0"/>
              <a:t>: transform input </a:t>
            </a:r>
            <a:r>
              <a:rPr lang="en-US" sz="1600" i="1" dirty="0"/>
              <a:t>v</a:t>
            </a:r>
            <a:r>
              <a:rPr lang="en-US" sz="1600" dirty="0"/>
              <a:t> </a:t>
            </a:r>
            <a:r>
              <a:rPr lang="en-US" sz="1600" dirty="0" smtClean="0"/>
              <a:t>into </a:t>
            </a:r>
            <a:r>
              <a:rPr lang="en-US" sz="1600" dirty="0"/>
              <a:t>code representation </a:t>
            </a:r>
            <a:r>
              <a:rPr lang="en-US" sz="1600" i="1" dirty="0" smtClean="0"/>
              <a:t>h</a:t>
            </a:r>
            <a:endParaRPr lang="en-US" sz="1600" dirty="0" smtClean="0"/>
          </a:p>
          <a:p>
            <a:pPr marL="914400" lvl="1" indent="-292100">
              <a:buFont typeface="Courier New"/>
              <a:buChar char="o"/>
            </a:pPr>
            <a:r>
              <a:rPr lang="en-US" sz="1600" dirty="0" smtClean="0"/>
              <a:t>Decoder</a:t>
            </a:r>
            <a:r>
              <a:rPr lang="en-US" sz="1600" dirty="0"/>
              <a:t>: reconstructs </a:t>
            </a:r>
            <a:r>
              <a:rPr lang="en-US" sz="1600" dirty="0" smtClean="0"/>
              <a:t>input </a:t>
            </a:r>
            <a:r>
              <a:rPr lang="en-US" sz="1600" dirty="0"/>
              <a:t>from the </a:t>
            </a:r>
            <a:r>
              <a:rPr lang="en-US" sz="1600" dirty="0" smtClean="0"/>
              <a:t>code by minimizing reconstruction error</a:t>
            </a:r>
            <a:endParaRPr lang="en-US" sz="1600" dirty="0"/>
          </a:p>
          <a:p>
            <a:pPr marL="285750" indent="-285750">
              <a:lnSpc>
                <a:spcPct val="90000"/>
              </a:lnSpc>
              <a:buFont typeface="Arial"/>
              <a:buChar char="•"/>
              <a:defRPr/>
            </a:pPr>
            <a:r>
              <a:rPr lang="en-US" sz="1600" dirty="0" smtClean="0"/>
              <a:t>Encoder-decoder paradigm learns weights such that the code captures higher-order relevant information from input signal, these weights are used to initialize network for fine-tuning</a:t>
            </a:r>
          </a:p>
          <a:p>
            <a:pPr marL="285750" indent="-285750">
              <a:lnSpc>
                <a:spcPct val="90000"/>
              </a:lnSpc>
              <a:buFont typeface="Arial"/>
              <a:buChar char="•"/>
              <a:defRPr/>
            </a:pPr>
            <a:r>
              <a:rPr lang="en-US" sz="1600" dirty="0" smtClean="0"/>
              <a:t>Unsupervised learning</a:t>
            </a:r>
          </a:p>
          <a:p>
            <a:pPr marL="914400" lvl="1" indent="-292100">
              <a:buFont typeface="Courier New"/>
              <a:buChar char="o"/>
            </a:pPr>
            <a:r>
              <a:rPr lang="en-US" sz="1600" dirty="0" smtClean="0"/>
              <a:t>Restricted </a:t>
            </a:r>
            <a:r>
              <a:rPr lang="en-US" sz="1600" dirty="0" smtClean="0"/>
              <a:t>Boltzmann Machine (RBM) [Hinton – Toronto</a:t>
            </a:r>
            <a:r>
              <a:rPr lang="en-US" sz="1600" dirty="0" smtClean="0"/>
              <a:t>]</a:t>
            </a:r>
          </a:p>
          <a:p>
            <a:pPr marL="914400" lvl="1" indent="-292100">
              <a:buFont typeface="Courier New"/>
              <a:buChar char="o"/>
            </a:pPr>
            <a:r>
              <a:rPr lang="en-US" sz="1600" dirty="0" smtClean="0"/>
              <a:t>Sparse </a:t>
            </a:r>
            <a:r>
              <a:rPr lang="en-US" sz="1600" dirty="0" smtClean="0"/>
              <a:t>Encoding Symmetric Machine (SESM) [</a:t>
            </a:r>
            <a:r>
              <a:rPr lang="en-US" sz="1600" dirty="0" err="1" smtClean="0"/>
              <a:t>Lecun</a:t>
            </a:r>
            <a:r>
              <a:rPr lang="en-US" sz="1600" dirty="0" smtClean="0"/>
              <a:t> – NYU</a:t>
            </a:r>
            <a:r>
              <a:rPr lang="en-US" sz="1600" dirty="0" smtClean="0"/>
              <a:t>]</a:t>
            </a:r>
          </a:p>
          <a:p>
            <a:pPr marL="914400" lvl="1" indent="-292100">
              <a:buFont typeface="Courier New"/>
              <a:buChar char="o"/>
            </a:pPr>
            <a:r>
              <a:rPr lang="en-US" sz="1600" dirty="0" smtClean="0"/>
              <a:t>De</a:t>
            </a:r>
            <a:r>
              <a:rPr lang="en-US" sz="1600" dirty="0" smtClean="0"/>
              <a:t>-noising Auto-Encoder [</a:t>
            </a:r>
            <a:r>
              <a:rPr lang="en-US" sz="1600" dirty="0" err="1" smtClean="0"/>
              <a:t>Bengio</a:t>
            </a:r>
            <a:r>
              <a:rPr lang="en-US" sz="1600" dirty="0" smtClean="0"/>
              <a:t> – Montreal]</a:t>
            </a:r>
            <a:endParaRPr lang="en-US" sz="1600" dirty="0"/>
          </a:p>
        </p:txBody>
      </p:sp>
      <p:sp>
        <p:nvSpPr>
          <p:cNvPr id="110597" name="Rectangle 5"/>
          <p:cNvSpPr>
            <a:spLocks noChangeArrowheads="1"/>
          </p:cNvSpPr>
          <p:nvPr/>
        </p:nvSpPr>
        <p:spPr bwMode="auto">
          <a:xfrm>
            <a:off x="7470588" y="1943100"/>
            <a:ext cx="1426883" cy="8572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t>W</a:t>
            </a:r>
          </a:p>
        </p:txBody>
      </p:sp>
      <p:sp>
        <p:nvSpPr>
          <p:cNvPr id="110598" name="Line 6"/>
          <p:cNvSpPr>
            <a:spLocks noChangeShapeType="1"/>
          </p:cNvSpPr>
          <p:nvPr/>
        </p:nvSpPr>
        <p:spPr bwMode="auto">
          <a:xfrm flipV="1">
            <a:off x="8153400" y="2800350"/>
            <a:ext cx="0" cy="514350"/>
          </a:xfrm>
          <a:prstGeom prst="line">
            <a:avLst/>
          </a:prstGeom>
          <a:noFill/>
          <a:ln w="38100">
            <a:solidFill>
              <a:schemeClr val="tx1"/>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0599" name="Line 7"/>
          <p:cNvSpPr>
            <a:spLocks noChangeShapeType="1"/>
          </p:cNvSpPr>
          <p:nvPr/>
        </p:nvSpPr>
        <p:spPr bwMode="auto">
          <a:xfrm flipV="1">
            <a:off x="8153400" y="1428750"/>
            <a:ext cx="0" cy="514350"/>
          </a:xfrm>
          <a:prstGeom prst="line">
            <a:avLst/>
          </a:prstGeom>
          <a:noFill/>
          <a:ln w="38100">
            <a:solidFill>
              <a:schemeClr val="tx1"/>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0600" name="Text Box 8"/>
          <p:cNvSpPr txBox="1">
            <a:spLocks noChangeArrowheads="1"/>
          </p:cNvSpPr>
          <p:nvPr/>
        </p:nvSpPr>
        <p:spPr bwMode="auto">
          <a:xfrm>
            <a:off x="8001000" y="3371850"/>
            <a:ext cx="3000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v</a:t>
            </a:r>
          </a:p>
        </p:txBody>
      </p:sp>
      <p:sp>
        <p:nvSpPr>
          <p:cNvPr id="110601" name="Text Box 9"/>
          <p:cNvSpPr txBox="1">
            <a:spLocks noChangeArrowheads="1"/>
          </p:cNvSpPr>
          <p:nvPr/>
        </p:nvSpPr>
        <p:spPr bwMode="auto">
          <a:xfrm>
            <a:off x="7993063" y="1028700"/>
            <a:ext cx="2845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h</a:t>
            </a:r>
          </a:p>
        </p:txBody>
      </p:sp>
      <p:sp>
        <p:nvSpPr>
          <p:cNvPr id="14" name="Date Placeholder 5"/>
          <p:cNvSpPr txBox="1">
            <a:spLocks/>
          </p:cNvSpPr>
          <p:nvPr/>
        </p:nvSpPr>
        <p:spPr bwMode="black">
          <a:xfrm>
            <a:off x="5456239" y="4875610"/>
            <a:ext cx="1946275" cy="18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lstStyle>
            <a:defPPr>
              <a:defRPr lang="en-US"/>
            </a:defPPr>
            <a:lvl1pPr algn="l" rtl="0" fontAlgn="base">
              <a:spcBef>
                <a:spcPct val="50000"/>
              </a:spcBef>
              <a:spcAft>
                <a:spcPct val="0"/>
              </a:spcAft>
              <a:defRPr sz="1000" b="1" kern="1200">
                <a:solidFill>
                  <a:srgbClr val="FFFFFF"/>
                </a:solidFill>
                <a:latin typeface="Arial" charset="0"/>
                <a:ea typeface="ＭＳ Ｐゴシック" charset="0"/>
                <a:cs typeface="Arial" charset="0"/>
              </a:defRPr>
            </a:lvl1pPr>
            <a:lvl2pPr marL="4572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2pPr>
            <a:lvl3pPr marL="9144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3pPr>
            <a:lvl4pPr marL="13716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4pPr>
            <a:lvl5pPr marL="1828800" algn="ctr" rtl="0" fontAlgn="base">
              <a:spcBef>
                <a:spcPct val="5000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defRPr/>
            </a:pPr>
            <a:fld id="{2152CDB4-A202-9C49-B4ED-1EECF0469100}" type="datetime1">
              <a:rPr lang="en-US" smtClean="0"/>
              <a:pPr>
                <a:defRPr/>
              </a:pPr>
              <a:t>6/14/15</a:t>
            </a:fld>
            <a:endParaRPr lang="en-US"/>
          </a:p>
        </p:txBody>
      </p:sp>
    </p:spTree>
    <p:extLst>
      <p:ext uri="{BB962C8B-B14F-4D97-AF65-F5344CB8AC3E}">
        <p14:creationId xmlns:p14="http://schemas.microsoft.com/office/powerpoint/2010/main" val="29552716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3"/>
          <p:cNvSpPr txBox="1">
            <a:spLocks noChangeArrowheads="1"/>
          </p:cNvSpPr>
          <p:nvPr/>
        </p:nvSpPr>
        <p:spPr bwMode="auto">
          <a:xfrm>
            <a:off x="304800" y="400050"/>
            <a:ext cx="838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cs typeface="ＭＳ Ｐゴシック"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charset="0"/>
                <a:ea typeface="ＭＳ Ｐゴシック" charset="0"/>
              </a:defRPr>
            </a:lvl9pPr>
          </a:lstStyle>
          <a:p>
            <a:pPr algn="l" eaLnBrk="1" hangingPunct="1">
              <a:lnSpc>
                <a:spcPct val="95000"/>
              </a:lnSpc>
              <a:spcBef>
                <a:spcPct val="0"/>
              </a:spcBef>
              <a:buSzPct val="100000"/>
            </a:pPr>
            <a:endParaRPr lang="en-US" sz="2600">
              <a:cs typeface="Arial" charset="0"/>
            </a:endParaRPr>
          </a:p>
        </p:txBody>
      </p:sp>
      <p:sp>
        <p:nvSpPr>
          <p:cNvPr id="25612" name="Rectangle 12"/>
          <p:cNvSpPr>
            <a:spLocks noGrp="1" noChangeArrowheads="1"/>
          </p:cNvSpPr>
          <p:nvPr>
            <p:ph type="title"/>
          </p:nvPr>
        </p:nvSpPr>
        <p:spPr>
          <a:xfrm>
            <a:off x="153989" y="565547"/>
            <a:ext cx="8245475" cy="373856"/>
          </a:xfrm>
        </p:spPr>
        <p:txBody>
          <a:bodyPr/>
          <a:lstStyle/>
          <a:p>
            <a:pPr>
              <a:defRPr/>
            </a:pPr>
            <a:r>
              <a:rPr lang="en-US" dirty="0" smtClean="0"/>
              <a:t>Greedy Layer-wise Pre-training</a:t>
            </a:r>
            <a:endParaRPr lang="en-US" dirty="0"/>
          </a:p>
        </p:txBody>
      </p:sp>
      <p:sp>
        <p:nvSpPr>
          <p:cNvPr id="25614" name="Rectangle 14"/>
          <p:cNvSpPr>
            <a:spLocks noGrp="1" noChangeArrowheads="1"/>
          </p:cNvSpPr>
          <p:nvPr>
            <p:ph type="body" sz="half" idx="2"/>
          </p:nvPr>
        </p:nvSpPr>
        <p:spPr>
          <a:xfrm>
            <a:off x="304801" y="2959895"/>
            <a:ext cx="8305800" cy="1726405"/>
          </a:xfrm>
        </p:spPr>
        <p:txBody>
          <a:bodyPr/>
          <a:lstStyle/>
          <a:p>
            <a:pPr marL="285750" indent="-285750">
              <a:lnSpc>
                <a:spcPct val="90000"/>
              </a:lnSpc>
              <a:buFont typeface="Arial"/>
              <a:buChar char="•"/>
              <a:defRPr/>
            </a:pPr>
            <a:r>
              <a:rPr lang="en-US" sz="1800" dirty="0"/>
              <a:t>First train a layer of features that receive input directly from the speech </a:t>
            </a:r>
            <a:r>
              <a:rPr lang="en-US" sz="1800" dirty="0" smtClean="0"/>
              <a:t>features</a:t>
            </a:r>
          </a:p>
          <a:p>
            <a:pPr marL="285750" indent="-285750">
              <a:lnSpc>
                <a:spcPct val="90000"/>
              </a:lnSpc>
              <a:buFont typeface="Arial"/>
              <a:buChar char="•"/>
              <a:defRPr/>
            </a:pPr>
            <a:r>
              <a:rPr lang="en-US" sz="1800" dirty="0" smtClean="0"/>
              <a:t>Then </a:t>
            </a:r>
            <a:r>
              <a:rPr lang="en-US" sz="1800" dirty="0"/>
              <a:t>treat the activations of the trained features as if they were speech features and learn features of features in a second hidden </a:t>
            </a:r>
            <a:r>
              <a:rPr lang="en-US" sz="1800" dirty="0" smtClean="0"/>
              <a:t>layer.</a:t>
            </a:r>
          </a:p>
          <a:p>
            <a:pPr marL="285750" indent="-285750">
              <a:lnSpc>
                <a:spcPct val="90000"/>
              </a:lnSpc>
              <a:buFont typeface="Arial"/>
              <a:buChar char="•"/>
              <a:defRPr/>
            </a:pPr>
            <a:r>
              <a:rPr lang="en-US" sz="1800" dirty="0"/>
              <a:t>After pre-training is done, use weights and train network using cross-entropy objective</a:t>
            </a:r>
          </a:p>
          <a:p>
            <a:pPr>
              <a:lnSpc>
                <a:spcPct val="90000"/>
              </a:lnSpc>
              <a:defRPr/>
            </a:pPr>
            <a:endParaRPr lang="en-US" sz="1800" dirty="0"/>
          </a:p>
        </p:txBody>
      </p:sp>
      <p:pic>
        <p:nvPicPr>
          <p:cNvPr id="25615"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blackWhite">
          <a:xfrm>
            <a:off x="1538940" y="1027510"/>
            <a:ext cx="6338047" cy="19323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240543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GPU </a:t>
            </a:r>
            <a:r>
              <a:rPr lang="en-US" dirty="0" smtClean="0"/>
              <a:t>training</a:t>
            </a:r>
            <a:endParaRPr lang="en-US" dirty="0"/>
          </a:p>
        </p:txBody>
      </p:sp>
      <p:sp>
        <p:nvSpPr>
          <p:cNvPr id="3" name="Content Placeholder 2"/>
          <p:cNvSpPr>
            <a:spLocks noGrp="1"/>
          </p:cNvSpPr>
          <p:nvPr>
            <p:ph idx="1"/>
          </p:nvPr>
        </p:nvSpPr>
        <p:spPr>
          <a:xfrm>
            <a:off x="685801" y="1028701"/>
            <a:ext cx="7775575" cy="1714499"/>
          </a:xfrm>
        </p:spPr>
        <p:txBody>
          <a:bodyPr/>
          <a:lstStyle/>
          <a:p>
            <a:pPr marL="342900" indent="-342900">
              <a:buFont typeface="Arial"/>
              <a:buChar char="•"/>
            </a:pPr>
            <a:r>
              <a:rPr lang="en-US" sz="1800" dirty="0" smtClean="0"/>
              <a:t>DNN training is slow is due to the large number of dense matrix multiplications and large amount of training data</a:t>
            </a:r>
          </a:p>
          <a:p>
            <a:pPr marL="342900" indent="-342900">
              <a:buFont typeface="Arial"/>
              <a:buChar char="•"/>
            </a:pPr>
            <a:r>
              <a:rPr lang="en-US" sz="1800" dirty="0" smtClean="0"/>
              <a:t>GPUs help SGD DNN training by parallelizing this matrix multiplication over thousands of cores</a:t>
            </a:r>
          </a:p>
          <a:p>
            <a:pPr marL="342900" indent="-342900">
              <a:buFont typeface="Arial"/>
              <a:buChar char="•"/>
            </a:pPr>
            <a:r>
              <a:rPr lang="en-US" sz="1800" dirty="0" smtClean="0"/>
              <a:t>GPU </a:t>
            </a:r>
            <a:r>
              <a:rPr lang="en-US" sz="1800" dirty="0"/>
              <a:t>training </a:t>
            </a:r>
            <a:r>
              <a:rPr lang="en-US" sz="1800" dirty="0" smtClean="0"/>
              <a:t>can </a:t>
            </a:r>
            <a:r>
              <a:rPr lang="en-US" sz="1800" dirty="0"/>
              <a:t>achieve over a </a:t>
            </a:r>
            <a:r>
              <a:rPr lang="en-US" sz="1800" dirty="0" smtClean="0">
                <a:solidFill>
                  <a:srgbClr val="FF0000"/>
                </a:solidFill>
              </a:rPr>
              <a:t>9x </a:t>
            </a:r>
            <a:r>
              <a:rPr lang="en-US" sz="1800" dirty="0">
                <a:solidFill>
                  <a:srgbClr val="FF0000"/>
                </a:solidFill>
              </a:rPr>
              <a:t>speedup</a:t>
            </a:r>
            <a:r>
              <a:rPr lang="en-US" sz="1800" dirty="0"/>
              <a:t> with a K20x speedup to a compared to a 8-core CPU </a:t>
            </a:r>
            <a:endParaRPr lang="en-US" sz="1800" dirty="0" smtClean="0"/>
          </a:p>
          <a:p>
            <a:endParaRPr lang="en-US" sz="2000" dirty="0" smtClean="0"/>
          </a:p>
        </p:txBody>
      </p:sp>
      <p:graphicFrame>
        <p:nvGraphicFramePr>
          <p:cNvPr id="8" name="Table 7"/>
          <p:cNvGraphicFramePr>
            <a:graphicFrameLocks noGrp="1"/>
          </p:cNvGraphicFramePr>
          <p:nvPr>
            <p:extLst>
              <p:ext uri="{D42A27DB-BD31-4B8C-83A1-F6EECF244321}">
                <p14:modId xmlns:p14="http://schemas.microsoft.com/office/powerpoint/2010/main" val="955151342"/>
              </p:ext>
            </p:extLst>
          </p:nvPr>
        </p:nvGraphicFramePr>
        <p:xfrm>
          <a:off x="2461561" y="3154558"/>
          <a:ext cx="4077510" cy="758190"/>
        </p:xfrm>
        <a:graphic>
          <a:graphicData uri="http://schemas.openxmlformats.org/drawingml/2006/table">
            <a:tbl>
              <a:tblPr firstRow="1" bandRow="1">
                <a:tableStyleId>{3C2FFA5D-87B4-456A-9821-1D502468CF0F}</a:tableStyleId>
              </a:tblPr>
              <a:tblGrid>
                <a:gridCol w="1393932"/>
                <a:gridCol w="1235554"/>
                <a:gridCol w="1448024"/>
              </a:tblGrid>
              <a:tr h="285750">
                <a:tc>
                  <a:txBody>
                    <a:bodyPr/>
                    <a:lstStyle/>
                    <a:p>
                      <a:pPr algn="ctr"/>
                      <a:r>
                        <a:rPr lang="en-US" sz="1100" dirty="0" smtClean="0"/>
                        <a:t>Method</a:t>
                      </a:r>
                      <a:endParaRPr lang="en-US" sz="1100" dirty="0"/>
                    </a:p>
                  </a:txBody>
                  <a:tcPr marT="34290" marB="34290"/>
                </a:tc>
                <a:tc>
                  <a:txBody>
                    <a:bodyPr/>
                    <a:lstStyle/>
                    <a:p>
                      <a:pPr algn="ctr"/>
                      <a:r>
                        <a:rPr lang="en-US" sz="1100" dirty="0" smtClean="0"/>
                        <a:t>WER (50-hr BN)</a:t>
                      </a:r>
                      <a:endParaRPr lang="en-US" sz="1100" dirty="0"/>
                    </a:p>
                  </a:txBody>
                  <a:tcPr marT="34290" marB="34290"/>
                </a:tc>
                <a:tc>
                  <a:txBody>
                    <a:bodyPr/>
                    <a:lstStyle/>
                    <a:p>
                      <a:pPr algn="ctr"/>
                      <a:r>
                        <a:rPr lang="en-US" sz="1100" dirty="0" smtClean="0"/>
                        <a:t>Training</a:t>
                      </a:r>
                      <a:r>
                        <a:rPr lang="en-US" sz="1100" baseline="0" dirty="0" smtClean="0"/>
                        <a:t> Time (</a:t>
                      </a:r>
                      <a:r>
                        <a:rPr lang="en-US" sz="1100" baseline="0" dirty="0" err="1" smtClean="0"/>
                        <a:t>hrs</a:t>
                      </a:r>
                      <a:r>
                        <a:rPr lang="en-US" sz="1100" baseline="0" dirty="0" smtClean="0"/>
                        <a:t>)</a:t>
                      </a:r>
                      <a:endParaRPr lang="en-US" sz="1100" dirty="0"/>
                    </a:p>
                  </a:txBody>
                  <a:tcPr marT="34290" marB="34290"/>
                </a:tc>
              </a:tr>
              <a:tr h="0">
                <a:tc>
                  <a:txBody>
                    <a:bodyPr/>
                    <a:lstStyle/>
                    <a:p>
                      <a:pPr algn="ctr"/>
                      <a:r>
                        <a:rPr lang="en-US" sz="1100" dirty="0" smtClean="0"/>
                        <a:t>SGD (CPU)</a:t>
                      </a:r>
                      <a:endParaRPr lang="en-US" sz="1100" dirty="0"/>
                    </a:p>
                  </a:txBody>
                  <a:tcPr marT="34290" marB="34290"/>
                </a:tc>
                <a:tc>
                  <a:txBody>
                    <a:bodyPr/>
                    <a:lstStyle/>
                    <a:p>
                      <a:pPr algn="ctr"/>
                      <a:r>
                        <a:rPr lang="en-US" sz="1100" dirty="0" smtClean="0"/>
                        <a:t>17.8</a:t>
                      </a:r>
                      <a:endParaRPr lang="en-US" sz="1100" dirty="0"/>
                    </a:p>
                  </a:txBody>
                  <a:tcPr marT="34290" marB="34290"/>
                </a:tc>
                <a:tc>
                  <a:txBody>
                    <a:bodyPr/>
                    <a:lstStyle/>
                    <a:p>
                      <a:pPr algn="ctr"/>
                      <a:r>
                        <a:rPr lang="en-US" sz="1100" dirty="0" smtClean="0"/>
                        <a:t>35</a:t>
                      </a:r>
                      <a:endParaRPr lang="en-US" sz="1100" dirty="0"/>
                    </a:p>
                  </a:txBody>
                  <a:tcPr marT="34290" marB="34290"/>
                </a:tc>
              </a:tr>
              <a:tr h="0">
                <a:tc>
                  <a:txBody>
                    <a:bodyPr/>
                    <a:lstStyle/>
                    <a:p>
                      <a:pPr algn="ctr"/>
                      <a:r>
                        <a:rPr lang="en-US" sz="1100" dirty="0" smtClean="0"/>
                        <a:t>SGD</a:t>
                      </a:r>
                      <a:r>
                        <a:rPr lang="en-US" sz="1100" baseline="0" dirty="0" smtClean="0"/>
                        <a:t> (GPU) – K20x</a:t>
                      </a:r>
                      <a:endParaRPr lang="en-US" sz="1100" dirty="0"/>
                    </a:p>
                  </a:txBody>
                  <a:tcPr marT="34290" marB="34290"/>
                </a:tc>
                <a:tc>
                  <a:txBody>
                    <a:bodyPr/>
                    <a:lstStyle/>
                    <a:p>
                      <a:pPr algn="ctr"/>
                      <a:r>
                        <a:rPr lang="en-US" sz="1100" dirty="0" smtClean="0"/>
                        <a:t>17.8</a:t>
                      </a:r>
                      <a:endParaRPr lang="en-US" sz="11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t>3.8</a:t>
                      </a:r>
                    </a:p>
                  </a:txBody>
                  <a:tcPr marT="34290" marB="34290"/>
                </a:tc>
              </a:tr>
            </a:tbl>
          </a:graphicData>
        </a:graphic>
      </p:graphicFrame>
    </p:spTree>
    <p:extLst>
      <p:ext uri="{BB962C8B-B14F-4D97-AF65-F5344CB8AC3E}">
        <p14:creationId xmlns:p14="http://schemas.microsoft.com/office/powerpoint/2010/main" val="19108429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p:txBody>
          <a:bodyPr/>
          <a:lstStyle/>
          <a:p>
            <a:pPr>
              <a:defRPr/>
            </a:pPr>
            <a:r>
              <a:rPr lang="en-US" dirty="0" smtClean="0"/>
              <a:t>Results with PT+CE: Deepness</a:t>
            </a:r>
            <a:endParaRPr lang="en-US" dirty="0"/>
          </a:p>
        </p:txBody>
      </p:sp>
      <p:sp>
        <p:nvSpPr>
          <p:cNvPr id="442374" name="Rectangle 6"/>
          <p:cNvSpPr>
            <a:spLocks noGrp="1" noChangeArrowheads="1"/>
          </p:cNvSpPr>
          <p:nvPr>
            <p:ph type="body" sz="half" idx="2"/>
          </p:nvPr>
        </p:nvSpPr>
        <p:spPr>
          <a:xfrm>
            <a:off x="685800" y="3829050"/>
            <a:ext cx="7924800" cy="685800"/>
          </a:xfrm>
        </p:spPr>
        <p:txBody>
          <a:bodyPr/>
          <a:lstStyle/>
          <a:p>
            <a:pPr marL="342900" indent="-342900">
              <a:buFont typeface="Arial"/>
              <a:buChar char="•"/>
              <a:defRPr/>
            </a:pPr>
            <a:r>
              <a:rPr lang="en-US" sz="2000" dirty="0"/>
              <a:t>Experimentally, we see that network depth improves </a:t>
            </a:r>
            <a:r>
              <a:rPr lang="en-US" sz="2000" dirty="0" smtClean="0"/>
              <a:t>WER</a:t>
            </a:r>
          </a:p>
          <a:p>
            <a:pPr marL="342900" indent="-342900">
              <a:buFont typeface="Arial"/>
              <a:buChar char="•"/>
              <a:defRPr/>
            </a:pPr>
            <a:r>
              <a:rPr lang="en-US" sz="2000" dirty="0" smtClean="0"/>
              <a:t>Generally 6-7 hidden layers is used for speech tasks</a:t>
            </a:r>
            <a:endParaRPr lang="en-US" sz="2000" dirty="0"/>
          </a:p>
        </p:txBody>
      </p:sp>
      <p:pic>
        <p:nvPicPr>
          <p:cNvPr id="442375"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0801" y="1143001"/>
            <a:ext cx="4259263" cy="2470547"/>
          </a:xfrm>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442376" name="Text Box 8"/>
          <p:cNvSpPr txBox="1">
            <a:spLocks noChangeArrowheads="1"/>
          </p:cNvSpPr>
          <p:nvPr/>
        </p:nvSpPr>
        <p:spPr bwMode="auto">
          <a:xfrm rot="10800000">
            <a:off x="2360583" y="1885950"/>
            <a:ext cx="400110" cy="10858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defRPr/>
            </a:pPr>
            <a:r>
              <a:rPr lang="en-US"/>
              <a:t>WER</a:t>
            </a:r>
          </a:p>
        </p:txBody>
      </p:sp>
    </p:spTree>
    <p:extLst>
      <p:ext uri="{BB962C8B-B14F-4D97-AF65-F5344CB8AC3E}">
        <p14:creationId xmlns:p14="http://schemas.microsoft.com/office/powerpoint/2010/main" val="5030177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8"/>
          <p:cNvSpPr>
            <a:spLocks noGrp="1" noChangeArrowheads="1"/>
          </p:cNvSpPr>
          <p:nvPr>
            <p:ph type="body" sz="half" idx="4294967295"/>
          </p:nvPr>
        </p:nvSpPr>
        <p:spPr>
          <a:xfrm>
            <a:off x="609601" y="1028700"/>
            <a:ext cx="7261225" cy="2308324"/>
          </a:xfrm>
        </p:spPr>
        <p:txBody>
          <a:bodyPr lIns="91440" tIns="45720" rIns="91440" bIns="45720">
            <a:spAutoFit/>
          </a:bodyPr>
          <a:lstStyle/>
          <a:p>
            <a:pPr marL="285750" indent="-285750">
              <a:buFont typeface="Arial"/>
              <a:buChar char="•"/>
              <a:defRPr/>
            </a:pPr>
            <a:r>
              <a:rPr lang="en-US" sz="1800" dirty="0"/>
              <a:t>We know with GMM/HMMs, increasing the number of context-dependent states (i.e., classes) improves </a:t>
            </a:r>
            <a:r>
              <a:rPr lang="en-US" sz="1800" dirty="0" smtClean="0"/>
              <a:t>performance</a:t>
            </a:r>
          </a:p>
          <a:p>
            <a:pPr marL="285750" indent="-285750">
              <a:buFont typeface="Arial"/>
              <a:buChar char="•"/>
              <a:defRPr/>
            </a:pPr>
            <a:r>
              <a:rPr lang="en-US" sz="1800" dirty="0" smtClean="0"/>
              <a:t>In </a:t>
            </a:r>
            <a:r>
              <a:rPr lang="en-US" sz="1800" dirty="0" smtClean="0"/>
              <a:t>the past, MLPs </a:t>
            </a:r>
            <a:r>
              <a:rPr lang="en-US" sz="1800" dirty="0"/>
              <a:t>typically trained with small number of </a:t>
            </a:r>
            <a:r>
              <a:rPr lang="en-US" sz="1800" dirty="0" smtClean="0"/>
              <a:t>outputs</a:t>
            </a:r>
          </a:p>
          <a:p>
            <a:pPr marL="914400" lvl="1" indent="-292100">
              <a:buFont typeface="Courier New"/>
              <a:buChar char="o"/>
            </a:pPr>
            <a:r>
              <a:rPr lang="en-US" sz="1600" dirty="0" smtClean="0">
                <a:sym typeface="Wingdings" charset="0"/>
              </a:rPr>
              <a:t>increasing </a:t>
            </a:r>
            <a:r>
              <a:rPr lang="en-US" sz="1600" dirty="0">
                <a:sym typeface="Wingdings" charset="0"/>
              </a:rPr>
              <a:t>output targets becomes a harder optimization problem and does not always improve </a:t>
            </a:r>
            <a:r>
              <a:rPr lang="en-US" sz="1600" dirty="0" smtClean="0">
                <a:sym typeface="Wingdings" charset="0"/>
              </a:rPr>
              <a:t>WER</a:t>
            </a:r>
            <a:endParaRPr lang="en-US" sz="1600" dirty="0" smtClean="0"/>
          </a:p>
          <a:p>
            <a:pPr marL="914400" lvl="1" indent="-292100">
              <a:buFont typeface="Courier New"/>
              <a:buChar char="o"/>
            </a:pPr>
            <a:r>
              <a:rPr lang="en-US" sz="1600" dirty="0" smtClean="0">
                <a:sym typeface="Wingdings" charset="0"/>
              </a:rPr>
              <a:t>increases </a:t>
            </a:r>
            <a:r>
              <a:rPr lang="en-US" sz="1600" dirty="0">
                <a:sym typeface="Wingdings" charset="0"/>
              </a:rPr>
              <a:t>parameters  increases training time</a:t>
            </a:r>
            <a:endParaRPr lang="en-US" sz="1600" dirty="0"/>
          </a:p>
          <a:p>
            <a:pPr marL="285750" indent="-285750">
              <a:buFont typeface="Arial"/>
              <a:buChar char="•"/>
              <a:defRPr/>
            </a:pPr>
            <a:r>
              <a:rPr lang="en-US" sz="1800" dirty="0"/>
              <a:t>With </a:t>
            </a:r>
            <a:r>
              <a:rPr lang="en-US" sz="1800" dirty="0" smtClean="0"/>
              <a:t>DNNs</a:t>
            </a:r>
            <a:r>
              <a:rPr lang="en-US" sz="1800" dirty="0"/>
              <a:t>, </a:t>
            </a:r>
            <a:r>
              <a:rPr lang="en-US" sz="1800" b="1" dirty="0"/>
              <a:t>pre-training </a:t>
            </a:r>
            <a:r>
              <a:rPr lang="en-US" sz="1800" dirty="0"/>
              <a:t>putting weights in better space, and thus we can </a:t>
            </a:r>
            <a:r>
              <a:rPr lang="en-US" sz="1800" b="1" dirty="0"/>
              <a:t>increase output targets</a:t>
            </a:r>
            <a:r>
              <a:rPr lang="en-US" sz="1800" dirty="0"/>
              <a:t> effectively</a:t>
            </a:r>
          </a:p>
        </p:txBody>
      </p:sp>
      <p:sp>
        <p:nvSpPr>
          <p:cNvPr id="335875" name="Rectangle 2"/>
          <p:cNvSpPr>
            <a:spLocks noGrp="1" noChangeArrowheads="1"/>
          </p:cNvSpPr>
          <p:nvPr>
            <p:ph type="title" idx="4294967295"/>
          </p:nvPr>
        </p:nvSpPr>
        <p:spPr>
          <a:xfrm>
            <a:off x="304800" y="720328"/>
            <a:ext cx="8534400" cy="461665"/>
          </a:xfrm>
        </p:spPr>
        <p:txBody>
          <a:bodyPr lIns="91440" tIns="45720" rIns="91440" bIns="45720">
            <a:spAutoFit/>
          </a:bodyPr>
          <a:lstStyle/>
          <a:p>
            <a:pPr>
              <a:defRPr/>
            </a:pPr>
            <a:r>
              <a:rPr lang="en-US" dirty="0"/>
              <a:t>Results with PT+CE: </a:t>
            </a:r>
            <a:r>
              <a:rPr lang="en-US" dirty="0" smtClean="0"/>
              <a:t>Increased Output Targets</a:t>
            </a:r>
            <a:endParaRPr lang="en-US" dirty="0"/>
          </a:p>
        </p:txBody>
      </p:sp>
      <p:graphicFrame>
        <p:nvGraphicFramePr>
          <p:cNvPr id="335899" name="Group 27"/>
          <p:cNvGraphicFramePr>
            <a:graphicFrameLocks noGrp="1"/>
          </p:cNvGraphicFramePr>
          <p:nvPr>
            <p:ph sz="half" idx="4294967295"/>
          </p:nvPr>
        </p:nvGraphicFramePr>
        <p:xfrm>
          <a:off x="2819401" y="3371850"/>
          <a:ext cx="3078163" cy="1257300"/>
        </p:xfrm>
        <a:graphic>
          <a:graphicData uri="http://schemas.openxmlformats.org/drawingml/2006/table">
            <a:tbl>
              <a:tblPr/>
              <a:tblGrid>
                <a:gridCol w="2298700"/>
                <a:gridCol w="779463"/>
              </a:tblGrid>
              <a:tr h="2514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Number of Targets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WER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4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384</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21.3</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4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512</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20.8</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4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1024</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19.4</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460">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2,220</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charset="0"/>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18.5</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8558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Pattern Recognition System</a:t>
            </a:r>
            <a:endParaRPr lang="en-US" dirty="0"/>
          </a:p>
        </p:txBody>
      </p:sp>
      <p:sp>
        <p:nvSpPr>
          <p:cNvPr id="3" name="Content Placeholder 2"/>
          <p:cNvSpPr>
            <a:spLocks noGrp="1"/>
          </p:cNvSpPr>
          <p:nvPr>
            <p:ph idx="1"/>
          </p:nvPr>
        </p:nvSpPr>
        <p:spPr>
          <a:xfrm>
            <a:off x="152400" y="1038941"/>
            <a:ext cx="8686800" cy="3223022"/>
          </a:xfrm>
        </p:spPr>
        <p:txBody>
          <a:bodyPr/>
          <a:lstStyle/>
          <a:p>
            <a:pPr marL="342900" indent="-342900">
              <a:buFont typeface="Arial"/>
              <a:buChar char="•"/>
              <a:defRPr/>
            </a:pPr>
            <a:r>
              <a:rPr lang="en-US" sz="2200" dirty="0" smtClean="0"/>
              <a:t>The goal of any pattern recognition system is to</a:t>
            </a:r>
          </a:p>
          <a:p>
            <a:pPr marL="914400" lvl="1" indent="-292100">
              <a:buFont typeface="Courier New"/>
              <a:buChar char="o"/>
            </a:pPr>
            <a:r>
              <a:rPr lang="en-US" dirty="0" smtClean="0"/>
              <a:t>determine an appropriate feature representation</a:t>
            </a:r>
          </a:p>
          <a:p>
            <a:pPr marL="914400" lvl="1" indent="-292100">
              <a:buFont typeface="Courier New"/>
              <a:buChar char="o"/>
            </a:pPr>
            <a:r>
              <a:rPr lang="en-US" dirty="0" smtClean="0"/>
              <a:t>classify these features effectively</a:t>
            </a:r>
            <a:endParaRPr lang="en-US" dirty="0"/>
          </a:p>
        </p:txBody>
      </p:sp>
      <p:pic>
        <p:nvPicPr>
          <p:cNvPr id="2765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16716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2971800" y="3143250"/>
            <a:ext cx="2362200" cy="120015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9" name="Rectangle 8"/>
          <p:cNvSpPr/>
          <p:nvPr/>
        </p:nvSpPr>
        <p:spPr bwMode="auto">
          <a:xfrm>
            <a:off x="6096000" y="2514600"/>
            <a:ext cx="2362200" cy="18288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charset="0"/>
            </a:endParaRPr>
          </a:p>
        </p:txBody>
      </p:sp>
      <p:sp>
        <p:nvSpPr>
          <p:cNvPr id="10" name="Right Arrow 9"/>
          <p:cNvSpPr/>
          <p:nvPr/>
        </p:nvSpPr>
        <p:spPr bwMode="auto">
          <a:xfrm>
            <a:off x="2209800" y="37147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 name="Right Arrow 10"/>
          <p:cNvSpPr/>
          <p:nvPr/>
        </p:nvSpPr>
        <p:spPr bwMode="auto">
          <a:xfrm>
            <a:off x="5334000" y="36576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 name="Right Arrow 11"/>
          <p:cNvSpPr/>
          <p:nvPr/>
        </p:nvSpPr>
        <p:spPr bwMode="auto">
          <a:xfrm>
            <a:off x="5334000" y="26289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60" name="TextBox 12"/>
          <p:cNvSpPr txBox="1">
            <a:spLocks noChangeArrowheads="1"/>
          </p:cNvSpPr>
          <p:nvPr/>
        </p:nvSpPr>
        <p:spPr bwMode="auto">
          <a:xfrm>
            <a:off x="3429000" y="3314700"/>
            <a:ext cx="1535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a:t>Feature</a:t>
            </a:r>
          </a:p>
          <a:p>
            <a:pPr eaLnBrk="1" hangingPunct="1"/>
            <a:r>
              <a:rPr lang="en-US"/>
              <a:t>Extractor</a:t>
            </a:r>
          </a:p>
        </p:txBody>
      </p:sp>
      <p:sp>
        <p:nvSpPr>
          <p:cNvPr id="27661" name="TextBox 13"/>
          <p:cNvSpPr txBox="1">
            <a:spLocks noChangeArrowheads="1"/>
          </p:cNvSpPr>
          <p:nvPr/>
        </p:nvSpPr>
        <p:spPr bwMode="auto">
          <a:xfrm>
            <a:off x="6477000" y="3371851"/>
            <a:ext cx="1570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a:t>Classifier</a:t>
            </a:r>
          </a:p>
        </p:txBody>
      </p:sp>
      <p:sp>
        <p:nvSpPr>
          <p:cNvPr id="27662" name="TextBox 15"/>
          <p:cNvSpPr txBox="1">
            <a:spLocks noChangeArrowheads="1"/>
          </p:cNvSpPr>
          <p:nvPr/>
        </p:nvSpPr>
        <p:spPr bwMode="auto">
          <a:xfrm>
            <a:off x="4495801" y="2514601"/>
            <a:ext cx="8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b="0"/>
              <a:t>“bat”</a:t>
            </a:r>
          </a:p>
        </p:txBody>
      </p:sp>
    </p:spTree>
    <p:extLst>
      <p:ext uri="{BB962C8B-B14F-4D97-AF65-F5344CB8AC3E}">
        <p14:creationId xmlns:p14="http://schemas.microsoft.com/office/powerpoint/2010/main" val="24846875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457201" y="457200"/>
            <a:ext cx="8321675" cy="553968"/>
          </a:xfrm>
        </p:spPr>
        <p:txBody>
          <a:bodyPr lIns="91440">
            <a:spAutoFit/>
          </a:bodyPr>
          <a:lstStyle/>
          <a:p>
            <a:pPr eaLnBrk="1" hangingPunct="1">
              <a:defRPr/>
            </a:pPr>
            <a:r>
              <a:rPr lang="en-US" dirty="0" smtClean="0">
                <a:latin typeface="Arial" charset="0"/>
                <a:cs typeface="Arial" charset="0"/>
              </a:rPr>
              <a:t>DNN Acoustic Modeling Results</a:t>
            </a:r>
            <a:endParaRPr lang="en-US" dirty="0" smtClean="0">
              <a:solidFill>
                <a:srgbClr val="FF0000"/>
              </a:solidFill>
              <a:latin typeface="Arial" charset="0"/>
              <a:cs typeface="Arial" charset="0"/>
            </a:endParaRPr>
          </a:p>
        </p:txBody>
      </p:sp>
      <p:sp>
        <p:nvSpPr>
          <p:cNvPr id="28706" name="Rectangle 35"/>
          <p:cNvSpPr>
            <a:spLocks noGrp="1"/>
          </p:cNvSpPr>
          <p:nvPr>
            <p:ph sz="half" idx="2"/>
          </p:nvPr>
        </p:nvSpPr>
        <p:spPr>
          <a:xfrm>
            <a:off x="304800" y="914400"/>
            <a:ext cx="8382000" cy="628650"/>
          </a:xfrm>
        </p:spPr>
        <p:txBody>
          <a:bodyPr/>
          <a:lstStyle/>
          <a:p>
            <a:pPr marL="342900" indent="-342900" eaLnBrk="1" hangingPunct="1">
              <a:buFont typeface="Arial"/>
              <a:buChar char="•"/>
              <a:defRPr/>
            </a:pPr>
            <a:r>
              <a:rPr lang="en-US" sz="2000" dirty="0" smtClean="0">
                <a:solidFill>
                  <a:srgbClr val="222222"/>
                </a:solidFill>
                <a:latin typeface="Arial" charset="0"/>
                <a:cs typeface="Arial" charset="0"/>
              </a:rPr>
              <a:t>DNNs </a:t>
            </a:r>
            <a:r>
              <a:rPr lang="en-US" sz="2000" dirty="0">
                <a:solidFill>
                  <a:srgbClr val="222222"/>
                </a:solidFill>
                <a:latin typeface="Arial" charset="0"/>
                <a:cs typeface="Arial" charset="0"/>
              </a:rPr>
              <a:t>provide between a </a:t>
            </a:r>
            <a:r>
              <a:rPr lang="en-US" sz="2000" dirty="0">
                <a:solidFill>
                  <a:srgbClr val="FF0000"/>
                </a:solidFill>
                <a:latin typeface="Arial" charset="0"/>
                <a:cs typeface="Arial" charset="0"/>
              </a:rPr>
              <a:t>8</a:t>
            </a:r>
            <a:r>
              <a:rPr lang="en-US" sz="2000" dirty="0" smtClean="0">
                <a:solidFill>
                  <a:srgbClr val="FF0000"/>
                </a:solidFill>
                <a:latin typeface="Arial" charset="0"/>
                <a:cs typeface="Arial" charset="0"/>
              </a:rPr>
              <a:t>-25% </a:t>
            </a:r>
            <a:r>
              <a:rPr lang="en-US" sz="2000" dirty="0">
                <a:solidFill>
                  <a:srgbClr val="FF0000"/>
                </a:solidFill>
                <a:latin typeface="Arial" charset="0"/>
                <a:cs typeface="Arial" charset="0"/>
              </a:rPr>
              <a:t>relative improvement </a:t>
            </a:r>
            <a:r>
              <a:rPr lang="en-US" sz="2000" dirty="0">
                <a:solidFill>
                  <a:srgbClr val="222222"/>
                </a:solidFill>
                <a:latin typeface="Arial" charset="0"/>
                <a:cs typeface="Arial" charset="0"/>
              </a:rPr>
              <a:t>in word error rate over </a:t>
            </a:r>
            <a:r>
              <a:rPr lang="en-US" sz="2000" dirty="0" smtClean="0">
                <a:solidFill>
                  <a:srgbClr val="222222"/>
                </a:solidFill>
                <a:latin typeface="Arial" charset="0"/>
                <a:cs typeface="Arial" charset="0"/>
              </a:rPr>
              <a:t>GMM</a:t>
            </a:r>
            <a:r>
              <a:rPr lang="en-US" sz="2000" dirty="0">
                <a:solidFill>
                  <a:srgbClr val="222222"/>
                </a:solidFill>
                <a:latin typeface="Arial" charset="0"/>
                <a:cs typeface="Arial" charset="0"/>
              </a:rPr>
              <a:t>/HMM systems across a variety of tasks and </a:t>
            </a:r>
            <a:r>
              <a:rPr lang="en-US" sz="2000" dirty="0" smtClean="0">
                <a:solidFill>
                  <a:srgbClr val="222222"/>
                </a:solidFill>
                <a:latin typeface="Arial" charset="0"/>
                <a:cs typeface="Arial" charset="0"/>
              </a:rPr>
              <a:t>languages</a:t>
            </a:r>
          </a:p>
          <a:p>
            <a:pPr marL="342900" indent="-342900" eaLnBrk="1" hangingPunct="1">
              <a:buFont typeface="Arial"/>
              <a:buChar char="•"/>
              <a:defRPr/>
            </a:pPr>
            <a:r>
              <a:rPr lang="en-US" sz="2000" dirty="0" smtClean="0">
                <a:solidFill>
                  <a:srgbClr val="222222"/>
                </a:solidFill>
                <a:latin typeface="Arial" charset="0"/>
                <a:cs typeface="Arial" charset="0"/>
              </a:rPr>
              <a:t>Results confirmed by many, many research labs</a:t>
            </a:r>
          </a:p>
          <a:p>
            <a:pPr marL="0" indent="0" eaLnBrk="1" hangingPunct="1">
              <a:buNone/>
              <a:defRPr/>
            </a:pPr>
            <a:endParaRPr lang="en-US" sz="2000" dirty="0" smtClean="0">
              <a:solidFill>
                <a:srgbClr val="222222"/>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3544693"/>
              </p:ext>
            </p:extLst>
          </p:nvPr>
        </p:nvGraphicFramePr>
        <p:xfrm>
          <a:off x="532797" y="2843125"/>
          <a:ext cx="6602468" cy="1698014"/>
        </p:xfrm>
        <a:graphic>
          <a:graphicData uri="http://schemas.openxmlformats.org/drawingml/2006/table">
            <a:tbl>
              <a:tblPr firstRow="1" bandRow="1">
                <a:tableStyleId>{5C22544A-7EE6-4342-B048-85BDC9FD1C3A}</a:tableStyleId>
              </a:tblPr>
              <a:tblGrid>
                <a:gridCol w="1665084"/>
                <a:gridCol w="1834314"/>
                <a:gridCol w="1551535"/>
                <a:gridCol w="1551535"/>
              </a:tblGrid>
              <a:tr h="548640">
                <a:tc>
                  <a:txBody>
                    <a:bodyPr/>
                    <a:lstStyle/>
                    <a:p>
                      <a:endParaRPr lang="en-US" sz="1100" dirty="0"/>
                    </a:p>
                  </a:txBody>
                  <a:tcPr marT="34290" marB="34290"/>
                </a:tc>
                <a:tc>
                  <a:txBody>
                    <a:bodyPr/>
                    <a:lstStyle/>
                    <a:p>
                      <a:r>
                        <a:rPr lang="en-US" sz="1100" dirty="0" smtClean="0"/>
                        <a:t>300 hour SWB</a:t>
                      </a:r>
                    </a:p>
                    <a:p>
                      <a:r>
                        <a:rPr lang="en-US" sz="1100" dirty="0" smtClean="0"/>
                        <a:t>Conversational</a:t>
                      </a:r>
                      <a:r>
                        <a:rPr lang="en-US" sz="1100" baseline="0" dirty="0" smtClean="0"/>
                        <a:t> </a:t>
                      </a:r>
                    </a:p>
                    <a:p>
                      <a:r>
                        <a:rPr lang="en-US" sz="1100" baseline="0" dirty="0" smtClean="0"/>
                        <a:t>Telephony</a:t>
                      </a:r>
                      <a:endParaRPr lang="en-US" sz="1100" dirty="0"/>
                    </a:p>
                  </a:txBody>
                  <a:tcPr marT="34290" marB="34290"/>
                </a:tc>
                <a:tc>
                  <a:txBody>
                    <a:bodyPr/>
                    <a:lstStyle/>
                    <a:p>
                      <a:r>
                        <a:rPr lang="en-US" sz="1100" dirty="0" smtClean="0"/>
                        <a:t>400 hour</a:t>
                      </a:r>
                    </a:p>
                    <a:p>
                      <a:r>
                        <a:rPr lang="en-US" sz="1100" dirty="0" smtClean="0"/>
                        <a:t>Broadcast News</a:t>
                      </a:r>
                      <a:endParaRPr lang="en-US" sz="1100" dirty="0"/>
                    </a:p>
                  </a:txBody>
                  <a:tcPr marT="34290" marB="34290"/>
                </a:tc>
                <a:tc>
                  <a:txBody>
                    <a:bodyPr/>
                    <a:lstStyle/>
                    <a:p>
                      <a:r>
                        <a:rPr lang="en-US" sz="1100" dirty="0" smtClean="0"/>
                        <a:t>2000 hour</a:t>
                      </a:r>
                    </a:p>
                    <a:p>
                      <a:r>
                        <a:rPr lang="en-US" sz="1100" dirty="0" smtClean="0"/>
                        <a:t>Voice</a:t>
                      </a:r>
                      <a:r>
                        <a:rPr lang="en-US" sz="1100" baseline="0" dirty="0" smtClean="0"/>
                        <a:t> Search</a:t>
                      </a:r>
                      <a:endParaRPr lang="en-US" sz="1100" dirty="0"/>
                    </a:p>
                  </a:txBody>
                  <a:tcPr marT="34290" marB="34290"/>
                </a:tc>
              </a:tr>
              <a:tr h="278130">
                <a:tc>
                  <a:txBody>
                    <a:bodyPr/>
                    <a:lstStyle/>
                    <a:p>
                      <a:pPr marL="0" marR="0" lvl="0" indent="0" algn="ctr" defTabSz="914400" rtl="0" eaLnBrk="1" fontAlgn="base" latinLnBrk="0" hangingPunct="1">
                        <a:lnSpc>
                          <a:spcPct val="90000"/>
                        </a:lnSpc>
                        <a:spcBef>
                          <a:spcPts val="300"/>
                        </a:spcBef>
                        <a:spcAft>
                          <a:spcPts val="300"/>
                        </a:spcAft>
                        <a:buClrTx/>
                        <a:buSzPct val="60000"/>
                        <a:buFont typeface="Lucida Grande"/>
                        <a:buNone/>
                        <a:tabLst/>
                      </a:pPr>
                      <a:r>
                        <a:rPr kumimoji="0" lang="en-US" sz="1500" u="none" strike="noStrike" cap="none" normalizeH="0" baseline="0" dirty="0" smtClean="0">
                          <a:ln>
                            <a:noFill/>
                          </a:ln>
                          <a:effectLst/>
                        </a:rPr>
                        <a:t>GMM/HMM</a:t>
                      </a:r>
                      <a:endParaRPr kumimoji="0" lang="en-US" sz="1500" b="0"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pPr marL="0" marR="0" lvl="0" indent="0" algn="ctr" defTabSz="914400" rtl="0" eaLnBrk="1" fontAlgn="base" latinLnBrk="0" hangingPunct="1">
                        <a:lnSpc>
                          <a:spcPct val="90000"/>
                        </a:lnSpc>
                        <a:spcBef>
                          <a:spcPts val="300"/>
                        </a:spcBef>
                        <a:spcAft>
                          <a:spcPts val="300"/>
                        </a:spcAft>
                        <a:buClrTx/>
                        <a:buSzPct val="60000"/>
                        <a:buFont typeface="Lucida Grande"/>
                        <a:buNone/>
                        <a:tabLst/>
                      </a:pPr>
                      <a:r>
                        <a:rPr kumimoji="0" lang="en-US" sz="1500" u="none" strike="noStrike" cap="none" normalizeH="0" baseline="0" dirty="0" smtClean="0">
                          <a:ln>
                            <a:noFill/>
                          </a:ln>
                          <a:effectLst/>
                        </a:rPr>
                        <a:t>14.3</a:t>
                      </a:r>
                      <a:endParaRPr kumimoji="0" lang="en-US" sz="1500" b="0"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pPr marL="0" marR="0" lvl="0" indent="0" algn="ctr" defTabSz="914400" rtl="0" eaLnBrk="1" fontAlgn="base" latinLnBrk="0" hangingPunct="1">
                        <a:lnSpc>
                          <a:spcPct val="90000"/>
                        </a:lnSpc>
                        <a:spcBef>
                          <a:spcPts val="300"/>
                        </a:spcBef>
                        <a:spcAft>
                          <a:spcPts val="300"/>
                        </a:spcAft>
                        <a:buClrTx/>
                        <a:buSzPct val="60000"/>
                        <a:buFont typeface="Lucida Grande"/>
                        <a:buNone/>
                        <a:tabLst/>
                      </a:pPr>
                      <a:r>
                        <a:rPr kumimoji="0" lang="en-US" sz="1500" u="none" strike="noStrike" cap="none" normalizeH="0" baseline="0" dirty="0" smtClean="0">
                          <a:ln>
                            <a:noFill/>
                          </a:ln>
                          <a:effectLst/>
                        </a:rPr>
                        <a:t>16.5</a:t>
                      </a:r>
                      <a:endParaRPr kumimoji="0" lang="en-US" sz="1500" b="0"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r>
                        <a:rPr lang="en-US" dirty="0" smtClean="0"/>
                        <a:t>16.0</a:t>
                      </a:r>
                      <a:endParaRPr lang="en-US" dirty="0"/>
                    </a:p>
                  </a:txBody>
                  <a:tcPr marT="34294" marB="34294" horzOverflow="overflow"/>
                </a:tc>
              </a:tr>
              <a:tr h="278130">
                <a:tc>
                  <a:txBody>
                    <a:bodyPr/>
                    <a:lstStyle/>
                    <a:p>
                      <a:pPr marL="0" marR="0" lvl="0" indent="0" algn="ctr" defTabSz="914400" rtl="0" eaLnBrk="1" fontAlgn="base" latinLnBrk="0" hangingPunct="1">
                        <a:lnSpc>
                          <a:spcPct val="90000"/>
                        </a:lnSpc>
                        <a:spcBef>
                          <a:spcPts val="300"/>
                        </a:spcBef>
                        <a:spcAft>
                          <a:spcPts val="300"/>
                        </a:spcAft>
                        <a:buClrTx/>
                        <a:buSzPct val="60000"/>
                        <a:buFont typeface="Lucida Grande"/>
                        <a:buNone/>
                        <a:tabLst/>
                      </a:pPr>
                      <a:r>
                        <a:rPr kumimoji="0" lang="en-US" sz="1500" u="none" strike="noStrike" cap="none" normalizeH="0" baseline="0" dirty="0" smtClean="0">
                          <a:ln>
                            <a:noFill/>
                          </a:ln>
                          <a:effectLst/>
                        </a:rPr>
                        <a:t>DNN</a:t>
                      </a:r>
                      <a:endParaRPr kumimoji="0" lang="en-US" sz="1500" b="0"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pPr marL="0" marR="0" lvl="0" indent="0" algn="ctr" defTabSz="914400" rtl="0" eaLnBrk="1" fontAlgn="base" latinLnBrk="0" hangingPunct="1">
                        <a:lnSpc>
                          <a:spcPct val="90000"/>
                        </a:lnSpc>
                        <a:spcBef>
                          <a:spcPct val="0"/>
                        </a:spcBef>
                        <a:spcAft>
                          <a:spcPts val="300"/>
                        </a:spcAft>
                        <a:buClrTx/>
                        <a:buSzPct val="60000"/>
                        <a:buFontTx/>
                        <a:buNone/>
                        <a:tabLst/>
                      </a:pPr>
                      <a:r>
                        <a:rPr kumimoji="0" lang="en-US" sz="1500" u="none" strike="noStrike" cap="none" normalizeH="0" baseline="0" dirty="0" smtClean="0">
                          <a:ln>
                            <a:noFill/>
                          </a:ln>
                          <a:effectLst/>
                        </a:rPr>
                        <a:t>12.2</a:t>
                      </a:r>
                      <a:endParaRPr kumimoji="0" lang="en-US" sz="1500" b="1"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pPr marL="0" marR="0" lvl="0" indent="0" algn="ctr" defTabSz="914400" rtl="0" eaLnBrk="1" fontAlgn="base" latinLnBrk="0" hangingPunct="1">
                        <a:lnSpc>
                          <a:spcPct val="90000"/>
                        </a:lnSpc>
                        <a:spcBef>
                          <a:spcPct val="0"/>
                        </a:spcBef>
                        <a:spcAft>
                          <a:spcPts val="300"/>
                        </a:spcAft>
                        <a:buClrTx/>
                        <a:buSzPct val="60000"/>
                        <a:buFontTx/>
                        <a:buNone/>
                        <a:tabLst/>
                      </a:pPr>
                      <a:r>
                        <a:rPr kumimoji="0" lang="en-US" sz="1500" u="none" strike="noStrike" cap="none" normalizeH="0" baseline="0" dirty="0" smtClean="0">
                          <a:ln>
                            <a:noFill/>
                          </a:ln>
                          <a:effectLst/>
                        </a:rPr>
                        <a:t>15.2</a:t>
                      </a:r>
                      <a:endParaRPr kumimoji="0" lang="en-US" sz="1500" b="1"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r>
                        <a:rPr lang="en-US" dirty="0" smtClean="0"/>
                        <a:t>12.2</a:t>
                      </a:r>
                      <a:endParaRPr lang="en-US" dirty="0"/>
                    </a:p>
                  </a:txBody>
                  <a:tcPr marT="34294" marB="34294" horzOverflow="overflow"/>
                </a:tc>
              </a:tr>
              <a:tr h="537218">
                <a:tc>
                  <a:txBody>
                    <a:bodyPr/>
                    <a:lstStyle/>
                    <a:p>
                      <a:pPr marL="0" marR="0" lvl="0" indent="0" algn="ctr" defTabSz="914400" rtl="0" eaLnBrk="1" fontAlgn="base" latinLnBrk="0" hangingPunct="1">
                        <a:lnSpc>
                          <a:spcPct val="90000"/>
                        </a:lnSpc>
                        <a:spcBef>
                          <a:spcPts val="300"/>
                        </a:spcBef>
                        <a:spcAft>
                          <a:spcPts val="300"/>
                        </a:spcAft>
                        <a:buClrTx/>
                        <a:buSzPct val="60000"/>
                        <a:buFont typeface="Lucida Grande"/>
                        <a:buNone/>
                        <a:tabLst/>
                      </a:pPr>
                      <a:r>
                        <a:rPr kumimoji="0" lang="en-US" sz="1500" u="none" strike="noStrike" cap="none" normalizeH="0" baseline="0" dirty="0" smtClean="0">
                          <a:ln>
                            <a:noFill/>
                          </a:ln>
                          <a:effectLst/>
                        </a:rPr>
                        <a:t>% Relative </a:t>
                      </a:r>
                    </a:p>
                    <a:p>
                      <a:pPr marL="0" marR="0" lvl="0" indent="0" algn="ctr" defTabSz="914400" rtl="0" eaLnBrk="1" fontAlgn="base" latinLnBrk="0" hangingPunct="1">
                        <a:lnSpc>
                          <a:spcPct val="90000"/>
                        </a:lnSpc>
                        <a:spcBef>
                          <a:spcPts val="300"/>
                        </a:spcBef>
                        <a:spcAft>
                          <a:spcPts val="300"/>
                        </a:spcAft>
                        <a:buClrTx/>
                        <a:buSzPct val="60000"/>
                        <a:buFont typeface="Lucida Grande"/>
                        <a:buNone/>
                        <a:tabLst/>
                      </a:pPr>
                      <a:r>
                        <a:rPr kumimoji="0" lang="en-US" sz="1500" u="none" strike="noStrike" cap="none" normalizeH="0" baseline="0" dirty="0" smtClean="0">
                          <a:ln>
                            <a:noFill/>
                          </a:ln>
                          <a:effectLst/>
                        </a:rPr>
                        <a:t>Improvement</a:t>
                      </a:r>
                      <a:endParaRPr kumimoji="0" lang="en-US" sz="1500" b="0" i="0" u="none" strike="noStrike" cap="none" normalizeH="0" baseline="0" dirty="0" smtClean="0">
                        <a:ln>
                          <a:noFill/>
                        </a:ln>
                        <a:solidFill>
                          <a:schemeClr val="tx1"/>
                        </a:solidFill>
                        <a:effectLst/>
                        <a:latin typeface="Arial" charset="0"/>
                        <a:cs typeface="Arial" charset="0"/>
                      </a:endParaRPr>
                    </a:p>
                  </a:txBody>
                  <a:tcPr marT="34294" marB="34294" horzOverflow="overflow"/>
                </a:tc>
                <a:tc>
                  <a:txBody>
                    <a:bodyPr/>
                    <a:lstStyle/>
                    <a:p>
                      <a:pPr marL="0" marR="0" lvl="0" indent="0" algn="ctr" defTabSz="914400" rtl="0" eaLnBrk="1" fontAlgn="base" latinLnBrk="0" hangingPunct="1">
                        <a:lnSpc>
                          <a:spcPct val="90000"/>
                        </a:lnSpc>
                        <a:spcBef>
                          <a:spcPct val="0"/>
                        </a:spcBef>
                        <a:spcAft>
                          <a:spcPts val="300"/>
                        </a:spcAft>
                        <a:buClrTx/>
                        <a:buSzPct val="60000"/>
                        <a:buFontTx/>
                        <a:buNone/>
                        <a:tabLst/>
                      </a:pPr>
                      <a:r>
                        <a:rPr kumimoji="0" lang="en-US" sz="1500" b="1" u="none" strike="noStrike" cap="none" normalizeH="0" baseline="0" dirty="0" smtClean="0">
                          <a:ln>
                            <a:noFill/>
                          </a:ln>
                          <a:effectLst/>
                        </a:rPr>
                        <a:t>14.7</a:t>
                      </a:r>
                      <a:endParaRPr kumimoji="0" lang="en-US" sz="1500" b="1" i="0" u="none" strike="noStrike" cap="none" normalizeH="0" baseline="0" dirty="0" smtClean="0">
                        <a:ln>
                          <a:noFill/>
                        </a:ln>
                        <a:solidFill>
                          <a:srgbClr val="FF0000"/>
                        </a:solidFill>
                        <a:effectLst/>
                        <a:latin typeface="Arial" charset="0"/>
                        <a:cs typeface="Arial" charset="0"/>
                      </a:endParaRPr>
                    </a:p>
                  </a:txBody>
                  <a:tcPr marT="34294" marB="34294" horzOverflow="overflow"/>
                </a:tc>
                <a:tc>
                  <a:txBody>
                    <a:bodyPr/>
                    <a:lstStyle/>
                    <a:p>
                      <a:pPr marL="0" marR="0" lvl="0" indent="0" algn="ctr" defTabSz="914400" rtl="0" eaLnBrk="1" fontAlgn="base" latinLnBrk="0" hangingPunct="1">
                        <a:lnSpc>
                          <a:spcPct val="90000"/>
                        </a:lnSpc>
                        <a:spcBef>
                          <a:spcPct val="0"/>
                        </a:spcBef>
                        <a:spcAft>
                          <a:spcPts val="300"/>
                        </a:spcAft>
                        <a:buClrTx/>
                        <a:buSzPct val="60000"/>
                        <a:buFontTx/>
                        <a:buNone/>
                        <a:tabLst/>
                      </a:pPr>
                      <a:r>
                        <a:rPr kumimoji="0" lang="en-US" sz="1500" b="1" u="none" strike="noStrike" cap="none" normalizeH="0" baseline="0" dirty="0" smtClean="0">
                          <a:ln>
                            <a:noFill/>
                          </a:ln>
                          <a:effectLst/>
                        </a:rPr>
                        <a:t>7.9</a:t>
                      </a:r>
                      <a:endParaRPr kumimoji="0" lang="en-US" sz="1500" b="1" i="0" u="none" strike="noStrike" cap="none" normalizeH="0" baseline="0" dirty="0" smtClean="0">
                        <a:ln>
                          <a:noFill/>
                        </a:ln>
                        <a:solidFill>
                          <a:srgbClr val="FF0000"/>
                        </a:solidFill>
                        <a:effectLst/>
                        <a:latin typeface="Arial" charset="0"/>
                        <a:cs typeface="Arial" charset="0"/>
                      </a:endParaRPr>
                    </a:p>
                  </a:txBody>
                  <a:tcPr marT="34294" marB="34294" horzOverflow="overflow"/>
                </a:tc>
                <a:tc>
                  <a:txBody>
                    <a:bodyPr/>
                    <a:lstStyle/>
                    <a:p>
                      <a:r>
                        <a:rPr lang="en-US" b="1" smtClean="0"/>
                        <a:t>23.8</a:t>
                      </a:r>
                      <a:endParaRPr lang="en-US" b="1" dirty="0"/>
                    </a:p>
                  </a:txBody>
                  <a:tcPr marT="34294" marB="34294" horzOverflow="overflow"/>
                </a:tc>
              </a:tr>
            </a:tbl>
          </a:graphicData>
        </a:graphic>
      </p:graphicFrame>
    </p:spTree>
    <p:extLst>
      <p:ext uri="{BB962C8B-B14F-4D97-AF65-F5344CB8AC3E}">
        <p14:creationId xmlns:p14="http://schemas.microsoft.com/office/powerpoint/2010/main" val="3858303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a:t>Historical Performance in Speech Recognition </a:t>
            </a:r>
          </a:p>
        </p:txBody>
      </p:sp>
      <p:sp>
        <p:nvSpPr>
          <p:cNvPr id="317443" name="Rectangle 3"/>
          <p:cNvSpPr>
            <a:spLocks noGrp="1" noChangeArrowheads="1"/>
          </p:cNvSpPr>
          <p:nvPr>
            <p:ph type="body" idx="1"/>
          </p:nvPr>
        </p:nvSpPr>
        <p:spPr>
          <a:xfrm>
            <a:off x="380999" y="1022383"/>
            <a:ext cx="8617779" cy="2994724"/>
          </a:xfrm>
        </p:spPr>
        <p:txBody>
          <a:bodyPr/>
          <a:lstStyle/>
          <a:p>
            <a:pPr marL="342900" indent="-342900">
              <a:buFont typeface="Arial"/>
              <a:buChar char="•"/>
              <a:defRPr/>
            </a:pPr>
            <a:r>
              <a:rPr lang="en-US" dirty="0">
                <a:solidFill>
                  <a:srgbClr val="222222"/>
                </a:solidFill>
              </a:rPr>
              <a:t>Few techniques we explore </a:t>
            </a:r>
            <a:r>
              <a:rPr lang="en-US" b="1" i="1" dirty="0">
                <a:solidFill>
                  <a:srgbClr val="222222"/>
                </a:solidFill>
              </a:rPr>
              <a:t>consistently</a:t>
            </a:r>
            <a:r>
              <a:rPr lang="en-US" b="1" dirty="0">
                <a:solidFill>
                  <a:srgbClr val="222222"/>
                </a:solidFill>
              </a:rPr>
              <a:t> </a:t>
            </a:r>
            <a:r>
              <a:rPr lang="en-US" dirty="0">
                <a:solidFill>
                  <a:srgbClr val="222222"/>
                </a:solidFill>
              </a:rPr>
              <a:t>show gains of this </a:t>
            </a:r>
            <a:r>
              <a:rPr lang="en-US" b="1" i="1" dirty="0" smtClean="0">
                <a:solidFill>
                  <a:srgbClr val="222222"/>
                </a:solidFill>
              </a:rPr>
              <a:t>magnitude</a:t>
            </a:r>
          </a:p>
          <a:p>
            <a:pPr>
              <a:defRPr/>
            </a:pPr>
            <a:endParaRPr lang="en-US" dirty="0"/>
          </a:p>
        </p:txBody>
      </p:sp>
      <p:pic>
        <p:nvPicPr>
          <p:cNvPr id="317444" name="Picture 20" descr="new_speechRe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31" y="1821144"/>
            <a:ext cx="6616170" cy="273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45" name="Line 6"/>
          <p:cNvSpPr>
            <a:spLocks noChangeShapeType="1"/>
          </p:cNvSpPr>
          <p:nvPr/>
        </p:nvSpPr>
        <p:spPr bwMode="auto">
          <a:xfrm flipH="1" flipV="1">
            <a:off x="7239000" y="4229100"/>
            <a:ext cx="685800" cy="171450"/>
          </a:xfrm>
          <a:prstGeom prst="line">
            <a:avLst/>
          </a:prstGeom>
          <a:noFill/>
          <a:ln w="6350">
            <a:solidFill>
              <a:srgbClr val="FF0000"/>
            </a:solidFill>
            <a:round/>
            <a:headEnd/>
            <a:tailEnd type="triangle" w="med" len="med"/>
          </a:ln>
          <a:effectLst>
            <a:prstShdw prst="shdw17" dist="17961" dir="2700000">
              <a:srgbClr val="990000">
                <a:alpha val="74997"/>
              </a:srgbClr>
            </a:prstShdw>
          </a:effectLst>
          <a:extLst>
            <a:ext uri="{909E8E84-426E-40dd-AFC4-6F175D3DCCD1}">
              <a14:hiddenFill xmlns:a14="http://schemas.microsoft.com/office/drawing/2010/main">
                <a:noFill/>
              </a14:hiddenFill>
            </a:ext>
          </a:extLst>
        </p:spPr>
        <p:txBody>
          <a:bodyPr/>
          <a:lstStyle/>
          <a:p>
            <a:endParaRPr lang="en-US"/>
          </a:p>
        </p:txBody>
      </p:sp>
      <p:sp>
        <p:nvSpPr>
          <p:cNvPr id="317446" name="Text Box 8"/>
          <p:cNvSpPr txBox="1">
            <a:spLocks noChangeArrowheads="1"/>
          </p:cNvSpPr>
          <p:nvPr/>
        </p:nvSpPr>
        <p:spPr bwMode="auto">
          <a:xfrm>
            <a:off x="7146926" y="4400550"/>
            <a:ext cx="2090398" cy="523220"/>
          </a:xfrm>
          <a:prstGeom prst="rect">
            <a:avLst/>
          </a:prstGeom>
          <a:noFill/>
          <a:ln>
            <a:noFill/>
          </a:ln>
          <a:effectLst>
            <a:prstShdw prst="shdw17" dist="17961" dir="2700000">
              <a:srgbClr val="006E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a:spcBef>
                <a:spcPct val="0"/>
              </a:spcBef>
              <a:buClr>
                <a:srgbClr val="000000"/>
              </a:buClr>
              <a:buSzPct val="100000"/>
              <a:buFont typeface="Times New Roman" charset="0"/>
              <a:buNone/>
            </a:pPr>
            <a:r>
              <a:rPr lang="en-US" sz="1400" dirty="0">
                <a:solidFill>
                  <a:srgbClr val="FF3300"/>
                </a:solidFill>
                <a:ea typeface="宋体" charset="0"/>
                <a:cs typeface="宋体" charset="0"/>
              </a:rPr>
              <a:t>Performance with</a:t>
            </a:r>
          </a:p>
          <a:p>
            <a:pPr>
              <a:spcBef>
                <a:spcPct val="0"/>
              </a:spcBef>
              <a:buClr>
                <a:srgbClr val="000000"/>
              </a:buClr>
              <a:buSzPct val="100000"/>
              <a:buFont typeface="Times New Roman" charset="0"/>
              <a:buNone/>
            </a:pPr>
            <a:r>
              <a:rPr lang="en-US" sz="1400" dirty="0">
                <a:solidFill>
                  <a:srgbClr val="FF3300"/>
                </a:solidFill>
                <a:ea typeface="宋体" charset="0"/>
                <a:cs typeface="宋体" charset="0"/>
              </a:rPr>
              <a:t>Deep </a:t>
            </a:r>
            <a:r>
              <a:rPr lang="en-US" sz="1400" dirty="0" smtClean="0">
                <a:solidFill>
                  <a:srgbClr val="FF3300"/>
                </a:solidFill>
                <a:ea typeface="宋体" charset="0"/>
                <a:cs typeface="宋体" charset="0"/>
              </a:rPr>
              <a:t>Neural </a:t>
            </a:r>
            <a:r>
              <a:rPr lang="en-US" sz="1400" dirty="0">
                <a:solidFill>
                  <a:srgbClr val="FF3300"/>
                </a:solidFill>
                <a:ea typeface="宋体" charset="0"/>
                <a:cs typeface="宋体" charset="0"/>
              </a:rPr>
              <a:t>Networks</a:t>
            </a:r>
          </a:p>
        </p:txBody>
      </p:sp>
      <p:sp>
        <p:nvSpPr>
          <p:cNvPr id="317447" name="Oval 9"/>
          <p:cNvSpPr>
            <a:spLocks noChangeArrowheads="1"/>
          </p:cNvSpPr>
          <p:nvPr/>
        </p:nvSpPr>
        <p:spPr bwMode="auto">
          <a:xfrm>
            <a:off x="7086600" y="4114800"/>
            <a:ext cx="152400" cy="114300"/>
          </a:xfrm>
          <a:prstGeom prst="ellipse">
            <a:avLst/>
          </a:prstGeom>
          <a:solidFill>
            <a:srgbClr val="FF3300"/>
          </a:solidFill>
          <a:ln>
            <a:noFill/>
          </a:ln>
          <a:effectLst>
            <a:prstShdw prst="shdw17" dist="17961" dir="2700000">
              <a:srgbClr val="991F00">
                <a:alpha val="74997"/>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448" name="Line 8"/>
          <p:cNvSpPr>
            <a:spLocks noChangeShapeType="1"/>
          </p:cNvSpPr>
          <p:nvPr/>
        </p:nvSpPr>
        <p:spPr bwMode="auto">
          <a:xfrm>
            <a:off x="4495800" y="3541889"/>
            <a:ext cx="2590800" cy="630061"/>
          </a:xfrm>
          <a:prstGeom prst="line">
            <a:avLst/>
          </a:prstGeom>
          <a:noFill/>
          <a:ln w="127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Tree>
    <p:extLst>
      <p:ext uri="{BB962C8B-B14F-4D97-AF65-F5344CB8AC3E}">
        <p14:creationId xmlns:p14="http://schemas.microsoft.com/office/powerpoint/2010/main" val="1852446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48"/>
                                        </p:tgtEl>
                                        <p:attrNameLst>
                                          <p:attrName>style.visibility</p:attrName>
                                        </p:attrNameLst>
                                      </p:cBhvr>
                                      <p:to>
                                        <p:strVal val="visible"/>
                                      </p:to>
                                    </p:set>
                                    <p:animEffect transition="in" filter="blinds(horizontal)">
                                      <p:cBhvr>
                                        <p:cTn id="7" dur="500"/>
                                        <p:tgtEl>
                                          <p:spTgt spid="3174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7447"/>
                                        </p:tgtEl>
                                        <p:attrNameLst>
                                          <p:attrName>style.visibility</p:attrName>
                                        </p:attrNameLst>
                                      </p:cBhvr>
                                      <p:to>
                                        <p:strVal val="visible"/>
                                      </p:to>
                                    </p:set>
                                    <p:animEffect transition="in" filter="blinds(horizontal)">
                                      <p:cBhvr>
                                        <p:cTn id="10" dur="500"/>
                                        <p:tgtEl>
                                          <p:spTgt spid="31744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7445"/>
                                        </p:tgtEl>
                                        <p:attrNameLst>
                                          <p:attrName>style.visibility</p:attrName>
                                        </p:attrNameLst>
                                      </p:cBhvr>
                                      <p:to>
                                        <p:strVal val="visible"/>
                                      </p:to>
                                    </p:set>
                                    <p:animEffect transition="in" filter="blinds(horizontal)">
                                      <p:cBhvr>
                                        <p:cTn id="13" dur="500"/>
                                        <p:tgtEl>
                                          <p:spTgt spid="3174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7446"/>
                                        </p:tgtEl>
                                        <p:attrNameLst>
                                          <p:attrName>style.visibility</p:attrName>
                                        </p:attrNameLst>
                                      </p:cBhvr>
                                      <p:to>
                                        <p:strVal val="visible"/>
                                      </p:to>
                                    </p:set>
                                    <p:animEffect transition="in" filter="blinds(horizontal)">
                                      <p:cBhvr>
                                        <p:cTn id="16" dur="500"/>
                                        <p:tgtEl>
                                          <p:spTgt spid="3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animBg="1"/>
      <p:bldP spid="317446" grpId="0"/>
      <p:bldP spid="3174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a:solidFill>
                  <a:srgbClr val="DFDFE1"/>
                </a:solidFill>
              </a:rPr>
              <a:t>Why Neural Networks</a:t>
            </a:r>
          </a:p>
          <a:p>
            <a:pPr marL="342900" indent="-342900">
              <a:buFont typeface="Arial"/>
              <a:buChar char="•"/>
            </a:pPr>
            <a:r>
              <a:rPr lang="en-US" dirty="0">
                <a:solidFill>
                  <a:srgbClr val="DFDFE1"/>
                </a:solidFill>
              </a:rPr>
              <a:t>Training Neural Networks </a:t>
            </a:r>
          </a:p>
          <a:p>
            <a:pPr marL="342900" indent="-342900">
              <a:buFont typeface="Arial"/>
              <a:buChar char="•"/>
            </a:pPr>
            <a:r>
              <a:rPr lang="en-US" dirty="0">
                <a:solidFill>
                  <a:srgbClr val="DFDFE1"/>
                </a:solidFill>
              </a:rPr>
              <a:t>Making Neural Networks Work for Speech Recognition</a:t>
            </a:r>
          </a:p>
          <a:p>
            <a:pPr marL="342900" indent="-342900">
              <a:buFont typeface="Arial"/>
              <a:buChar char="•"/>
            </a:pPr>
            <a:r>
              <a:rPr lang="en-US" dirty="0">
                <a:solidFill>
                  <a:srgbClr val="333336"/>
                </a:solidFill>
              </a:rPr>
              <a:t>Optimization challenges: Training time</a:t>
            </a:r>
          </a:p>
          <a:p>
            <a:pPr marL="342900" indent="-342900">
              <a:buFont typeface="Arial"/>
              <a:buChar char="•"/>
            </a:pPr>
            <a:r>
              <a:rPr lang="en-US" dirty="0">
                <a:solidFill>
                  <a:schemeClr val="bg2">
                    <a:lumMod val="20000"/>
                    <a:lumOff val="80000"/>
                  </a:schemeClr>
                </a:solidFill>
              </a:rPr>
              <a:t>Optimization challenges: New architectures</a:t>
            </a:r>
            <a:endParaRPr lang="en-US" dirty="0">
              <a:solidFill>
                <a:schemeClr val="bg2">
                  <a:lumMod val="20000"/>
                  <a:lumOff val="80000"/>
                </a:schemeClr>
              </a:solidFill>
            </a:endParaRPr>
          </a:p>
        </p:txBody>
      </p:sp>
    </p:spTree>
    <p:extLst>
      <p:ext uri="{BB962C8B-B14F-4D97-AF65-F5344CB8AC3E}">
        <p14:creationId xmlns:p14="http://schemas.microsoft.com/office/powerpoint/2010/main" val="159461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pPr>
            <a:r>
              <a:rPr sz="4000" dirty="0"/>
              <a:t>The Revolution</a:t>
            </a:r>
          </a:p>
        </p:txBody>
      </p:sp>
      <p:sp>
        <p:nvSpPr>
          <p:cNvPr id="59" name="Shape 59"/>
          <p:cNvSpPr>
            <a:spLocks noGrp="1"/>
          </p:cNvSpPr>
          <p:nvPr>
            <p:ph type="body" idx="1"/>
          </p:nvPr>
        </p:nvSpPr>
        <p:spPr>
          <a:xfrm>
            <a:off x="669727" y="1386334"/>
            <a:ext cx="7804547" cy="3315146"/>
          </a:xfrm>
          <a:prstGeom prst="rect">
            <a:avLst/>
          </a:prstGeom>
        </p:spPr>
        <p:txBody>
          <a:bodyPr/>
          <a:lstStyle/>
          <a:p>
            <a:pPr marL="342900" lvl="0" indent="-342900">
              <a:buFont typeface="Arial"/>
              <a:buChar char="•"/>
              <a:defRPr sz="1800"/>
            </a:pPr>
            <a:r>
              <a:rPr sz="2300" dirty="0" smtClean="0"/>
              <a:t>The </a:t>
            </a:r>
            <a:r>
              <a:rPr sz="2300" dirty="0"/>
              <a:t>2007 launch of smartphones (iPhone and Android) was a revolution and dramatically changed the status of speech </a:t>
            </a:r>
            <a:r>
              <a:rPr sz="2300" dirty="0" smtClean="0"/>
              <a:t>processing</a:t>
            </a:r>
            <a:endParaRPr lang="en-US" sz="2300" dirty="0" smtClean="0"/>
          </a:p>
          <a:p>
            <a:pPr marL="342900" lvl="0" indent="-342900">
              <a:buFont typeface="Arial"/>
              <a:buChar char="•"/>
              <a:defRPr sz="1800"/>
            </a:pPr>
            <a:r>
              <a:rPr lang="en-US" sz="2300" dirty="0" smtClean="0"/>
              <a:t>Google’s</a:t>
            </a:r>
            <a:r>
              <a:rPr sz="2300" dirty="0" smtClean="0"/>
              <a:t> </a:t>
            </a:r>
            <a:r>
              <a:rPr sz="2300" dirty="0"/>
              <a:t>current suite of mobile applications is launched in 48 languages and processes about a decade of speech each day</a:t>
            </a:r>
          </a:p>
        </p:txBody>
      </p:sp>
    </p:spTree>
    <p:extLst>
      <p:ext uri="{BB962C8B-B14F-4D97-AF65-F5344CB8AC3E}">
        <p14:creationId xmlns:p14="http://schemas.microsoft.com/office/powerpoint/2010/main" val="342316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lvl1pPr defTabSz="560831">
              <a:defRPr sz="7679"/>
            </a:lvl1pPr>
          </a:lstStyle>
          <a:p>
            <a:pPr lvl="0">
              <a:defRPr sz="1800"/>
            </a:pPr>
            <a:r>
              <a:rPr sz="4000" dirty="0"/>
              <a:t>Mobile Speech Will Grow</a:t>
            </a:r>
          </a:p>
        </p:txBody>
      </p:sp>
      <p:pic>
        <p:nvPicPr>
          <p:cNvPr id="65" name="gears_watch.jpg"/>
          <p:cNvPicPr/>
          <p:nvPr/>
        </p:nvPicPr>
        <p:blipFill>
          <a:blip r:embed="rId2">
            <a:extLst/>
          </a:blip>
          <a:srcRect l="23752" t="15834" r="20511" b="18739"/>
          <a:stretch>
            <a:fillRect/>
          </a:stretch>
        </p:blipFill>
        <p:spPr>
          <a:xfrm>
            <a:off x="1125960" y="1322195"/>
            <a:ext cx="2796848" cy="1641546"/>
          </a:xfrm>
          <a:prstGeom prst="rect">
            <a:avLst/>
          </a:prstGeom>
          <a:ln w="12700">
            <a:miter lim="400000"/>
          </a:ln>
        </p:spPr>
      </p:pic>
      <p:pic>
        <p:nvPicPr>
          <p:cNvPr id="66" name="kitt.jpg"/>
          <p:cNvPicPr/>
          <p:nvPr/>
        </p:nvPicPr>
        <p:blipFill>
          <a:blip r:embed="rId3">
            <a:extLst/>
          </a:blip>
          <a:stretch>
            <a:fillRect/>
          </a:stretch>
        </p:blipFill>
        <p:spPr>
          <a:xfrm>
            <a:off x="5165002" y="1322195"/>
            <a:ext cx="3281663" cy="1641459"/>
          </a:xfrm>
          <a:prstGeom prst="rect">
            <a:avLst/>
          </a:prstGeom>
          <a:ln w="12700">
            <a:miter lim="400000"/>
          </a:ln>
        </p:spPr>
      </p:pic>
      <p:sp>
        <p:nvSpPr>
          <p:cNvPr id="67" name="Shape 67"/>
          <p:cNvSpPr/>
          <p:nvPr/>
        </p:nvSpPr>
        <p:spPr>
          <a:xfrm>
            <a:off x="508000" y="3174673"/>
            <a:ext cx="8335817" cy="1126226"/>
          </a:xfrm>
          <a:prstGeom prst="rect">
            <a:avLst/>
          </a:prstGeom>
          <a:ln w="12700">
            <a:miter lim="400000"/>
          </a:ln>
          <a:extLst>
            <a:ext uri="{C572A759-6A51-4108-AA02-DFA0A04FC94B}">
              <ma14:wrappingTextBoxFlag xmlns:ma14="http://schemas.microsoft.com/office/mac/drawingml/2011/main" val="1"/>
            </a:ext>
          </a:extLst>
        </p:spPr>
        <p:txBody>
          <a:bodyPr wrap="square" lIns="31887" tIns="31887" rIns="31887" bIns="31887" anchor="ctr">
            <a:spAutoFit/>
          </a:bodyPr>
          <a:lstStyle/>
          <a:p>
            <a:pPr marL="342900" lvl="0" indent="-342900">
              <a:buFont typeface="Arial"/>
              <a:buChar char="•"/>
              <a:defRPr sz="1800"/>
            </a:pPr>
            <a:r>
              <a:rPr sz="2300" dirty="0"/>
              <a:t>Speech becomes the primary input </a:t>
            </a:r>
            <a:r>
              <a:rPr sz="2300" dirty="0" smtClean="0"/>
              <a:t>modality</a:t>
            </a:r>
            <a:endParaRPr lang="en-US" sz="2300" dirty="0"/>
          </a:p>
          <a:p>
            <a:pPr marL="342900" lvl="0" indent="-342900">
              <a:buFont typeface="Arial"/>
              <a:buChar char="•"/>
              <a:defRPr sz="1800"/>
            </a:pPr>
            <a:r>
              <a:rPr lang="en-US" sz="2300" dirty="0" smtClean="0"/>
              <a:t>Training data will continue to grow</a:t>
            </a:r>
          </a:p>
          <a:p>
            <a:pPr marL="342900" lvl="0" indent="-342900">
              <a:buFont typeface="Arial"/>
              <a:buChar char="•"/>
              <a:defRPr sz="1800"/>
            </a:pPr>
            <a:r>
              <a:rPr lang="en-US" sz="2300" dirty="0" smtClean="0"/>
              <a:t>With this, we need efficient algorithms to train these networks</a:t>
            </a:r>
            <a:endParaRPr sz="2300" dirty="0"/>
          </a:p>
        </p:txBody>
      </p:sp>
    </p:spTree>
    <p:extLst>
      <p:ext uri="{BB962C8B-B14F-4D97-AF65-F5344CB8AC3E}">
        <p14:creationId xmlns:p14="http://schemas.microsoft.com/office/powerpoint/2010/main" val="17871448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lvl1pPr defTabSz="490727">
              <a:defRPr sz="6719"/>
            </a:lvl1pPr>
          </a:lstStyle>
          <a:p>
            <a:pPr lvl="0">
              <a:defRPr sz="1800"/>
            </a:pPr>
            <a:r>
              <a:rPr sz="2400" dirty="0"/>
              <a:t>Stochastic Gradient Descent</a:t>
            </a:r>
          </a:p>
        </p:txBody>
      </p:sp>
      <p:grpSp>
        <p:nvGrpSpPr>
          <p:cNvPr id="178" name="Group 178"/>
          <p:cNvGrpSpPr/>
          <p:nvPr/>
        </p:nvGrpSpPr>
        <p:grpSpPr>
          <a:xfrm>
            <a:off x="5998073" y="3629222"/>
            <a:ext cx="1935199" cy="776884"/>
            <a:chOff x="0" y="0"/>
            <a:chExt cx="3225800" cy="1512598"/>
          </a:xfrm>
        </p:grpSpPr>
        <p:pic>
          <p:nvPicPr>
            <p:cNvPr id="176" name="pasted-image.pdf"/>
            <p:cNvPicPr/>
            <p:nvPr/>
          </p:nvPicPr>
          <p:blipFill>
            <a:blip r:embed="rId2">
              <a:extLst/>
            </a:blip>
            <a:stretch>
              <a:fillRect/>
            </a:stretch>
          </p:blipFill>
          <p:spPr>
            <a:xfrm>
              <a:off x="0" y="1118898"/>
              <a:ext cx="3225800" cy="393701"/>
            </a:xfrm>
            <a:prstGeom prst="rect">
              <a:avLst/>
            </a:prstGeom>
            <a:ln w="12700" cap="flat">
              <a:noFill/>
              <a:miter lim="400000"/>
            </a:ln>
            <a:effectLst/>
          </p:spPr>
        </p:pic>
        <p:sp>
          <p:nvSpPr>
            <p:cNvPr id="177" name="Shape 177"/>
            <p:cNvSpPr/>
            <p:nvPr/>
          </p:nvSpPr>
          <p:spPr>
            <a:xfrm>
              <a:off x="1612615" y="-1"/>
              <a:ext cx="348" cy="67948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dirty="0"/>
            </a:p>
          </p:txBody>
        </p:sp>
      </p:grpSp>
      <p:grpSp>
        <p:nvGrpSpPr>
          <p:cNvPr id="181" name="Group 181"/>
          <p:cNvGrpSpPr/>
          <p:nvPr/>
        </p:nvGrpSpPr>
        <p:grpSpPr>
          <a:xfrm>
            <a:off x="1153650" y="3737097"/>
            <a:ext cx="1950437" cy="903393"/>
            <a:chOff x="0" y="0"/>
            <a:chExt cx="3251200" cy="1758912"/>
          </a:xfrm>
        </p:grpSpPr>
        <p:pic>
          <p:nvPicPr>
            <p:cNvPr id="179" name="pasted-image.pdf"/>
            <p:cNvPicPr/>
            <p:nvPr/>
          </p:nvPicPr>
          <p:blipFill>
            <a:blip r:embed="rId3">
              <a:extLst/>
            </a:blip>
            <a:stretch>
              <a:fillRect/>
            </a:stretch>
          </p:blipFill>
          <p:spPr>
            <a:xfrm>
              <a:off x="0" y="1365212"/>
              <a:ext cx="3251200" cy="393701"/>
            </a:xfrm>
            <a:prstGeom prst="rect">
              <a:avLst/>
            </a:prstGeom>
            <a:ln w="12700" cap="flat">
              <a:noFill/>
              <a:miter lim="400000"/>
            </a:ln>
            <a:effectLst/>
          </p:spPr>
        </p:pic>
        <p:pic>
          <p:nvPicPr>
            <p:cNvPr id="180" name="mini_batch.png"/>
            <p:cNvPicPr/>
            <p:nvPr/>
          </p:nvPicPr>
          <p:blipFill>
            <a:blip r:embed="rId4">
              <a:extLst/>
            </a:blip>
            <a:srcRect/>
            <a:stretch>
              <a:fillRect/>
            </a:stretch>
          </p:blipFill>
          <p:spPr>
            <a:xfrm>
              <a:off x="679450" y="0"/>
              <a:ext cx="1892301" cy="1193800"/>
            </a:xfrm>
            <a:prstGeom prst="rect">
              <a:avLst/>
            </a:prstGeom>
            <a:ln w="12700" cap="flat">
              <a:noFill/>
              <a:miter lim="400000"/>
            </a:ln>
            <a:effectLst/>
          </p:spPr>
        </p:pic>
      </p:grpSp>
      <p:grpSp>
        <p:nvGrpSpPr>
          <p:cNvPr id="185" name="Group 185"/>
          <p:cNvGrpSpPr/>
          <p:nvPr/>
        </p:nvGrpSpPr>
        <p:grpSpPr>
          <a:xfrm>
            <a:off x="3611367" y="1123808"/>
            <a:ext cx="4683557" cy="2928576"/>
            <a:chOff x="0" y="0"/>
            <a:chExt cx="7807065" cy="5701957"/>
          </a:xfrm>
        </p:grpSpPr>
        <p:sp>
          <p:nvSpPr>
            <p:cNvPr id="182" name="Shape 182"/>
            <p:cNvSpPr/>
            <p:nvPr/>
          </p:nvSpPr>
          <p:spPr>
            <a:xfrm flipV="1">
              <a:off x="698510" y="234949"/>
              <a:ext cx="2053035" cy="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dirty="0"/>
            </a:p>
          </p:txBody>
        </p:sp>
        <p:sp>
          <p:nvSpPr>
            <p:cNvPr id="183" name="Shape 183"/>
            <p:cNvSpPr/>
            <p:nvPr/>
          </p:nvSpPr>
          <p:spPr>
            <a:xfrm flipV="1">
              <a:off x="0" y="804288"/>
              <a:ext cx="2703496" cy="489767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dirty="0"/>
            </a:p>
          </p:txBody>
        </p:sp>
        <p:pic>
          <p:nvPicPr>
            <p:cNvPr id="184" name="pasted-image.pdf"/>
            <p:cNvPicPr/>
            <p:nvPr/>
          </p:nvPicPr>
          <p:blipFill>
            <a:blip r:embed="rId5">
              <a:extLst/>
            </a:blip>
            <a:stretch>
              <a:fillRect/>
            </a:stretch>
          </p:blipFill>
          <p:spPr>
            <a:xfrm>
              <a:off x="3552565" y="0"/>
              <a:ext cx="4254501" cy="469900"/>
            </a:xfrm>
            <a:prstGeom prst="rect">
              <a:avLst/>
            </a:prstGeom>
            <a:ln w="12700" cap="flat">
              <a:noFill/>
              <a:miter lim="400000"/>
            </a:ln>
            <a:effectLst/>
          </p:spPr>
        </p:pic>
      </p:grpSp>
      <p:grpSp>
        <p:nvGrpSpPr>
          <p:cNvPr id="190" name="Group 190"/>
          <p:cNvGrpSpPr/>
          <p:nvPr/>
        </p:nvGrpSpPr>
        <p:grpSpPr>
          <a:xfrm>
            <a:off x="992583" y="1114398"/>
            <a:ext cx="2339507" cy="2576720"/>
            <a:chOff x="0" y="0"/>
            <a:chExt cx="3899744" cy="5016891"/>
          </a:xfrm>
        </p:grpSpPr>
        <p:pic>
          <p:nvPicPr>
            <p:cNvPr id="186" name="pasted-image.pdf"/>
            <p:cNvPicPr/>
            <p:nvPr/>
          </p:nvPicPr>
          <p:blipFill>
            <a:blip r:embed="rId6">
              <a:extLst/>
            </a:blip>
            <a:stretch>
              <a:fillRect/>
            </a:stretch>
          </p:blipFill>
          <p:spPr>
            <a:xfrm>
              <a:off x="781472" y="0"/>
              <a:ext cx="2336801" cy="469900"/>
            </a:xfrm>
            <a:prstGeom prst="rect">
              <a:avLst/>
            </a:prstGeom>
            <a:ln w="12700" cap="flat">
              <a:noFill/>
              <a:miter lim="400000"/>
            </a:ln>
            <a:effectLst/>
          </p:spPr>
        </p:pic>
        <p:grpSp>
          <p:nvGrpSpPr>
            <p:cNvPr id="189" name="Group 189"/>
            <p:cNvGrpSpPr/>
            <p:nvPr/>
          </p:nvGrpSpPr>
          <p:grpSpPr>
            <a:xfrm>
              <a:off x="0" y="710697"/>
              <a:ext cx="3899745" cy="4306195"/>
              <a:chOff x="0" y="0"/>
              <a:chExt cx="3899744" cy="4306194"/>
            </a:xfrm>
          </p:grpSpPr>
          <p:sp>
            <p:nvSpPr>
              <p:cNvPr id="187" name="Shape 187"/>
              <p:cNvSpPr/>
              <p:nvPr/>
            </p:nvSpPr>
            <p:spPr>
              <a:xfrm flipV="1">
                <a:off x="1949872" y="3684705"/>
                <a:ext cx="1" cy="62149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pic>
            <p:nvPicPr>
              <p:cNvPr id="188" name="pasted-image.pdf"/>
              <p:cNvPicPr/>
              <p:nvPr/>
            </p:nvPicPr>
            <p:blipFill>
              <a:blip r:embed="rId7">
                <a:extLst/>
              </a:blip>
              <a:stretch>
                <a:fillRect/>
              </a:stretch>
            </p:blipFill>
            <p:spPr>
              <a:xfrm>
                <a:off x="0" y="0"/>
                <a:ext cx="3899745" cy="3443909"/>
              </a:xfrm>
              <a:prstGeom prst="rect">
                <a:avLst/>
              </a:prstGeom>
              <a:ln w="12700" cap="flat">
                <a:noFill/>
                <a:miter lim="400000"/>
              </a:ln>
              <a:effectLst/>
            </p:spPr>
          </p:pic>
        </p:grpSp>
      </p:grpSp>
      <p:grpSp>
        <p:nvGrpSpPr>
          <p:cNvPr id="193" name="Group 193"/>
          <p:cNvGrpSpPr/>
          <p:nvPr/>
        </p:nvGrpSpPr>
        <p:grpSpPr>
          <a:xfrm>
            <a:off x="5830699" y="1398215"/>
            <a:ext cx="2339506" cy="2163409"/>
            <a:chOff x="0" y="0"/>
            <a:chExt cx="3899744" cy="4212172"/>
          </a:xfrm>
        </p:grpSpPr>
        <p:sp>
          <p:nvSpPr>
            <p:cNvPr id="191" name="Shape 191"/>
            <p:cNvSpPr/>
            <p:nvPr/>
          </p:nvSpPr>
          <p:spPr>
            <a:xfrm>
              <a:off x="1949871" y="-1"/>
              <a:ext cx="349" cy="67948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dirty="0"/>
            </a:p>
          </p:txBody>
        </p:sp>
        <p:pic>
          <p:nvPicPr>
            <p:cNvPr id="192" name="pasted-image.pdf"/>
            <p:cNvPicPr/>
            <p:nvPr/>
          </p:nvPicPr>
          <p:blipFill>
            <a:blip r:embed="rId7">
              <a:extLst/>
            </a:blip>
            <a:stretch>
              <a:fillRect/>
            </a:stretch>
          </p:blipFill>
          <p:spPr>
            <a:xfrm>
              <a:off x="0" y="768264"/>
              <a:ext cx="3899745" cy="3443909"/>
            </a:xfrm>
            <a:prstGeom prst="rect">
              <a:avLst/>
            </a:prstGeom>
            <a:ln w="12700" cap="flat">
              <a:noFill/>
              <a:miter lim="400000"/>
            </a:ln>
            <a:effectLst/>
          </p:spPr>
        </p:pic>
      </p:grpSp>
    </p:spTree>
    <p:extLst>
      <p:ext uri="{BB962C8B-B14F-4D97-AF65-F5344CB8AC3E}">
        <p14:creationId xmlns:p14="http://schemas.microsoft.com/office/powerpoint/2010/main" val="2347481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training</a:t>
            </a:r>
            <a:endParaRPr lang="en-US" dirty="0"/>
          </a:p>
        </p:txBody>
      </p:sp>
      <p:sp>
        <p:nvSpPr>
          <p:cNvPr id="3" name="Content Placeholder 2"/>
          <p:cNvSpPr>
            <a:spLocks noGrp="1"/>
          </p:cNvSpPr>
          <p:nvPr>
            <p:ph idx="1"/>
          </p:nvPr>
        </p:nvSpPr>
        <p:spPr>
          <a:xfrm>
            <a:off x="685801" y="1028701"/>
            <a:ext cx="7775575" cy="1714499"/>
          </a:xfrm>
        </p:spPr>
        <p:txBody>
          <a:bodyPr/>
          <a:lstStyle/>
          <a:p>
            <a:pPr marL="342900" indent="-342900">
              <a:buFont typeface="Arial"/>
              <a:buChar char="•"/>
            </a:pPr>
            <a:r>
              <a:rPr lang="en-US" sz="1800" dirty="0" smtClean="0"/>
              <a:t>DNN training is slow is due to the large number of dense matrix multiplications and large amount of training data</a:t>
            </a:r>
          </a:p>
          <a:p>
            <a:pPr marL="342900" indent="-342900">
              <a:buFont typeface="Arial"/>
              <a:buChar char="•"/>
            </a:pPr>
            <a:r>
              <a:rPr lang="en-US" sz="1800" dirty="0" smtClean="0"/>
              <a:t>GPUs help SGD DNN training by parallelizing this matrix multiplication over thousands of cores</a:t>
            </a:r>
          </a:p>
          <a:p>
            <a:pPr marL="342900" indent="-342900">
              <a:buFont typeface="Arial"/>
              <a:buChar char="•"/>
            </a:pPr>
            <a:r>
              <a:rPr lang="en-US" sz="1800" dirty="0" smtClean="0"/>
              <a:t>GPU </a:t>
            </a:r>
            <a:r>
              <a:rPr lang="en-US" sz="1800" dirty="0"/>
              <a:t>training </a:t>
            </a:r>
            <a:r>
              <a:rPr lang="en-US" sz="1800" dirty="0" smtClean="0"/>
              <a:t>can </a:t>
            </a:r>
            <a:r>
              <a:rPr lang="en-US" sz="1800" dirty="0"/>
              <a:t>achieve over a </a:t>
            </a:r>
            <a:r>
              <a:rPr lang="en-US" sz="1800" dirty="0" smtClean="0">
                <a:solidFill>
                  <a:srgbClr val="FF0000"/>
                </a:solidFill>
              </a:rPr>
              <a:t>9x </a:t>
            </a:r>
            <a:r>
              <a:rPr lang="en-US" sz="1800" dirty="0">
                <a:solidFill>
                  <a:srgbClr val="FF0000"/>
                </a:solidFill>
              </a:rPr>
              <a:t>speedup</a:t>
            </a:r>
            <a:r>
              <a:rPr lang="en-US" sz="1800" dirty="0"/>
              <a:t> with a K20x speedup to a compared to a 8-core CPU </a:t>
            </a:r>
            <a:endParaRPr lang="en-US" sz="1800" dirty="0" smtClean="0"/>
          </a:p>
          <a:p>
            <a:pPr marL="342900" indent="-342900">
              <a:buFont typeface="Arial"/>
              <a:buChar char="•"/>
            </a:pPr>
            <a:r>
              <a:rPr lang="en-US" sz="1800" dirty="0" smtClean="0"/>
              <a:t>In reality applications </a:t>
            </a:r>
            <a:r>
              <a:rPr lang="en-US" sz="1800" dirty="0"/>
              <a:t>of speech, text and NLP </a:t>
            </a:r>
            <a:r>
              <a:rPr lang="en-US" sz="1800" dirty="0" smtClean="0"/>
              <a:t>thousands </a:t>
            </a:r>
            <a:r>
              <a:rPr lang="en-US" sz="1800" dirty="0"/>
              <a:t>of hours of labeled training data, even more unlabeled data</a:t>
            </a:r>
          </a:p>
          <a:p>
            <a:pPr marL="342900" indent="-342900">
              <a:buFont typeface="Arial"/>
              <a:buChar char="•"/>
            </a:pPr>
            <a:r>
              <a:rPr lang="en-US" sz="1800" dirty="0"/>
              <a:t>It is critical for DNN success to speed up training</a:t>
            </a:r>
          </a:p>
          <a:p>
            <a:endParaRPr lang="en-US" sz="2000" dirty="0" smtClean="0"/>
          </a:p>
        </p:txBody>
      </p:sp>
      <p:graphicFrame>
        <p:nvGraphicFramePr>
          <p:cNvPr id="8" name="Table 7"/>
          <p:cNvGraphicFramePr>
            <a:graphicFrameLocks noGrp="1"/>
          </p:cNvGraphicFramePr>
          <p:nvPr>
            <p:extLst>
              <p:ext uri="{D42A27DB-BD31-4B8C-83A1-F6EECF244321}">
                <p14:modId xmlns:p14="http://schemas.microsoft.com/office/powerpoint/2010/main" val="709394536"/>
              </p:ext>
            </p:extLst>
          </p:nvPr>
        </p:nvGraphicFramePr>
        <p:xfrm>
          <a:off x="2461561" y="3851214"/>
          <a:ext cx="4077510" cy="758190"/>
        </p:xfrm>
        <a:graphic>
          <a:graphicData uri="http://schemas.openxmlformats.org/drawingml/2006/table">
            <a:tbl>
              <a:tblPr firstRow="1" bandRow="1">
                <a:tableStyleId>{3C2FFA5D-87B4-456A-9821-1D502468CF0F}</a:tableStyleId>
              </a:tblPr>
              <a:tblGrid>
                <a:gridCol w="1393932"/>
                <a:gridCol w="1235554"/>
                <a:gridCol w="1448024"/>
              </a:tblGrid>
              <a:tr h="285750">
                <a:tc>
                  <a:txBody>
                    <a:bodyPr/>
                    <a:lstStyle/>
                    <a:p>
                      <a:pPr algn="ctr"/>
                      <a:r>
                        <a:rPr lang="en-US" sz="1100" dirty="0" smtClean="0"/>
                        <a:t>Method</a:t>
                      </a:r>
                      <a:endParaRPr lang="en-US" sz="1100" dirty="0"/>
                    </a:p>
                  </a:txBody>
                  <a:tcPr marT="34290" marB="34290"/>
                </a:tc>
                <a:tc>
                  <a:txBody>
                    <a:bodyPr/>
                    <a:lstStyle/>
                    <a:p>
                      <a:pPr algn="ctr"/>
                      <a:r>
                        <a:rPr lang="en-US" sz="1100" dirty="0" smtClean="0"/>
                        <a:t>WER (50-hr BN)</a:t>
                      </a:r>
                      <a:endParaRPr lang="en-US" sz="1100" dirty="0"/>
                    </a:p>
                  </a:txBody>
                  <a:tcPr marT="34290" marB="34290"/>
                </a:tc>
                <a:tc>
                  <a:txBody>
                    <a:bodyPr/>
                    <a:lstStyle/>
                    <a:p>
                      <a:pPr algn="ctr"/>
                      <a:r>
                        <a:rPr lang="en-US" sz="1100" dirty="0" smtClean="0"/>
                        <a:t>Training</a:t>
                      </a:r>
                      <a:r>
                        <a:rPr lang="en-US" sz="1100" baseline="0" dirty="0" smtClean="0"/>
                        <a:t> Time (</a:t>
                      </a:r>
                      <a:r>
                        <a:rPr lang="en-US" sz="1100" baseline="0" dirty="0" err="1" smtClean="0"/>
                        <a:t>hrs</a:t>
                      </a:r>
                      <a:r>
                        <a:rPr lang="en-US" sz="1100" baseline="0" dirty="0" smtClean="0"/>
                        <a:t>)</a:t>
                      </a:r>
                      <a:endParaRPr lang="en-US" sz="1100" dirty="0"/>
                    </a:p>
                  </a:txBody>
                  <a:tcPr marT="34290" marB="34290"/>
                </a:tc>
              </a:tr>
              <a:tr h="0">
                <a:tc>
                  <a:txBody>
                    <a:bodyPr/>
                    <a:lstStyle/>
                    <a:p>
                      <a:pPr algn="ctr"/>
                      <a:r>
                        <a:rPr lang="en-US" sz="1100" dirty="0" smtClean="0"/>
                        <a:t>SGD (CPU)</a:t>
                      </a:r>
                      <a:endParaRPr lang="en-US" sz="1100" dirty="0"/>
                    </a:p>
                  </a:txBody>
                  <a:tcPr marT="34290" marB="34290"/>
                </a:tc>
                <a:tc>
                  <a:txBody>
                    <a:bodyPr/>
                    <a:lstStyle/>
                    <a:p>
                      <a:pPr algn="ctr"/>
                      <a:r>
                        <a:rPr lang="en-US" sz="1100" dirty="0" smtClean="0"/>
                        <a:t>17.8</a:t>
                      </a:r>
                      <a:endParaRPr lang="en-US" sz="1100" dirty="0"/>
                    </a:p>
                  </a:txBody>
                  <a:tcPr marT="34290" marB="34290"/>
                </a:tc>
                <a:tc>
                  <a:txBody>
                    <a:bodyPr/>
                    <a:lstStyle/>
                    <a:p>
                      <a:pPr algn="ctr"/>
                      <a:r>
                        <a:rPr lang="en-US" sz="1100" dirty="0" smtClean="0"/>
                        <a:t>35</a:t>
                      </a:r>
                      <a:endParaRPr lang="en-US" sz="1100" dirty="0"/>
                    </a:p>
                  </a:txBody>
                  <a:tcPr marT="34290" marB="34290"/>
                </a:tc>
              </a:tr>
              <a:tr h="0">
                <a:tc>
                  <a:txBody>
                    <a:bodyPr/>
                    <a:lstStyle/>
                    <a:p>
                      <a:pPr algn="ctr"/>
                      <a:r>
                        <a:rPr lang="en-US" sz="1100" dirty="0" smtClean="0"/>
                        <a:t>SGD</a:t>
                      </a:r>
                      <a:r>
                        <a:rPr lang="en-US" sz="1100" baseline="0" dirty="0" smtClean="0"/>
                        <a:t> (GPU) – K20x</a:t>
                      </a:r>
                      <a:endParaRPr lang="en-US" sz="1100" dirty="0"/>
                    </a:p>
                  </a:txBody>
                  <a:tcPr marT="34290" marB="34290"/>
                </a:tc>
                <a:tc>
                  <a:txBody>
                    <a:bodyPr/>
                    <a:lstStyle/>
                    <a:p>
                      <a:pPr algn="ctr"/>
                      <a:r>
                        <a:rPr lang="en-US" sz="1100" dirty="0" smtClean="0"/>
                        <a:t>17.8</a:t>
                      </a:r>
                      <a:endParaRPr lang="en-US" sz="11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t>3.8</a:t>
                      </a:r>
                    </a:p>
                  </a:txBody>
                  <a:tcPr marT="34290" marB="34290"/>
                </a:tc>
              </a:tr>
            </a:tbl>
          </a:graphicData>
        </a:graphic>
      </p:graphicFrame>
    </p:spTree>
    <p:extLst>
      <p:ext uri="{BB962C8B-B14F-4D97-AF65-F5344CB8AC3E}">
        <p14:creationId xmlns:p14="http://schemas.microsoft.com/office/powerpoint/2010/main" val="12468841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Speed up DNN Training</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Parallel </a:t>
            </a:r>
            <a:r>
              <a:rPr lang="en-US" dirty="0"/>
              <a:t>SGD on </a:t>
            </a:r>
            <a:r>
              <a:rPr lang="en-US" dirty="0" smtClean="0"/>
              <a:t>GPUs [Microsoft]</a:t>
            </a:r>
          </a:p>
          <a:p>
            <a:pPr marL="342900" indent="-342900">
              <a:buFont typeface="Arial"/>
              <a:buChar char="•"/>
            </a:pPr>
            <a:r>
              <a:rPr lang="en-US" dirty="0" smtClean="0"/>
              <a:t>Asynchronous </a:t>
            </a:r>
            <a:r>
              <a:rPr lang="en-US" dirty="0"/>
              <a:t>SGD </a:t>
            </a:r>
            <a:r>
              <a:rPr lang="en-US" dirty="0" smtClean="0"/>
              <a:t>[Google]</a:t>
            </a:r>
          </a:p>
          <a:p>
            <a:pPr marL="342900" indent="-342900">
              <a:buFont typeface="Arial"/>
              <a:buChar char="•"/>
            </a:pPr>
            <a:r>
              <a:rPr lang="en-US" dirty="0" smtClean="0"/>
              <a:t>Hessian</a:t>
            </a:r>
            <a:r>
              <a:rPr lang="en-US" dirty="0"/>
              <a:t>-free training on Blue </a:t>
            </a:r>
            <a:r>
              <a:rPr lang="en-US" dirty="0" smtClean="0"/>
              <a:t>Gene [IBM]</a:t>
            </a:r>
            <a:endParaRPr lang="en-US" dirty="0"/>
          </a:p>
          <a:p>
            <a:pPr marL="342900" indent="-342900">
              <a:buFont typeface="Arial"/>
              <a:buChar char="•"/>
            </a:pPr>
            <a:endParaRPr lang="en-US" dirty="0"/>
          </a:p>
        </p:txBody>
      </p:sp>
    </p:spTree>
    <p:extLst>
      <p:ext uri="{BB962C8B-B14F-4D97-AF65-F5344CB8AC3E}">
        <p14:creationId xmlns:p14="http://schemas.microsoft.com/office/powerpoint/2010/main" val="10794880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806"/>
            <a:ext cx="9144000" cy="857250"/>
          </a:xfrm>
        </p:spPr>
        <p:txBody>
          <a:bodyPr/>
          <a:lstStyle/>
          <a:p>
            <a:r>
              <a:rPr lang="en-US" dirty="0" smtClean="0">
                <a:solidFill>
                  <a:schemeClr val="tx1"/>
                </a:solidFill>
                <a:latin typeface="Segoe UI Light" pitchFamily="34" charset="0"/>
              </a:rPr>
              <a:t>(1) Parallel SGD</a:t>
            </a:r>
            <a:endParaRPr lang="en-US" dirty="0">
              <a:solidFill>
                <a:schemeClr val="tx1"/>
              </a:solidFill>
            </a:endParaRPr>
          </a:p>
        </p:txBody>
      </p:sp>
      <p:sp>
        <p:nvSpPr>
          <p:cNvPr id="3" name="Content Placeholder 2"/>
          <p:cNvSpPr>
            <a:spLocks noGrp="1"/>
          </p:cNvSpPr>
          <p:nvPr>
            <p:ph idx="1"/>
          </p:nvPr>
        </p:nvSpPr>
        <p:spPr>
          <a:xfrm>
            <a:off x="180653" y="1034156"/>
            <a:ext cx="8229600" cy="3394472"/>
          </a:xfrm>
        </p:spPr>
        <p:txBody>
          <a:bodyPr>
            <a:noAutofit/>
          </a:bodyPr>
          <a:lstStyle/>
          <a:p>
            <a:pPr marL="342900" indent="-342900">
              <a:buFont typeface="Arial"/>
              <a:buChar char="•"/>
            </a:pPr>
            <a:r>
              <a:rPr lang="en-US" sz="2400" dirty="0" smtClean="0"/>
              <a:t>BP steps:</a:t>
            </a:r>
          </a:p>
          <a:p>
            <a:pPr marL="914400" lvl="1" indent="-292100">
              <a:spcBef>
                <a:spcPts val="0"/>
              </a:spcBef>
              <a:buFont typeface="Courier New"/>
              <a:buChar char="o"/>
            </a:pPr>
            <a:r>
              <a:rPr lang="en-US" sz="2000" dirty="0" smtClean="0"/>
              <a:t>forward propagation</a:t>
            </a:r>
          </a:p>
          <a:p>
            <a:pPr marL="914400" lvl="1" indent="-292100">
              <a:spcBef>
                <a:spcPts val="0"/>
              </a:spcBef>
              <a:buFont typeface="Courier New"/>
              <a:buChar char="o"/>
            </a:pPr>
            <a:r>
              <a:rPr lang="en-US" sz="2000" dirty="0" smtClean="0"/>
              <a:t>error back propagation</a:t>
            </a:r>
          </a:p>
          <a:p>
            <a:pPr marL="914400" lvl="1" indent="-292100">
              <a:spcBef>
                <a:spcPts val="0"/>
              </a:spcBef>
              <a:buFont typeface="Courier New"/>
              <a:buChar char="o"/>
            </a:pPr>
            <a:r>
              <a:rPr lang="en-US" sz="2000" dirty="0" smtClean="0"/>
              <a:t>model update</a:t>
            </a:r>
            <a:endParaRPr lang="en-US" sz="1600" dirty="0" smtClean="0"/>
          </a:p>
        </p:txBody>
      </p:sp>
      <p:sp>
        <p:nvSpPr>
          <p:cNvPr id="34" name="Rectangle 33"/>
          <p:cNvSpPr/>
          <p:nvPr/>
        </p:nvSpPr>
        <p:spPr>
          <a:xfrm>
            <a:off x="5638800" y="1485900"/>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Times New Roman" pitchFamily="18" charset="0"/>
                <a:cs typeface="Times New Roman" pitchFamily="18" charset="0"/>
              </a:rPr>
              <a:t>softmax</a:t>
            </a:r>
            <a:r>
              <a:rPr lang="en-US" sz="1200" dirty="0">
                <a:solidFill>
                  <a:sysClr val="windowText" lastClr="000000"/>
                </a:solidFill>
              </a:rPr>
              <a:t>(</a:t>
            </a:r>
            <a:r>
              <a:rPr lang="en-US" sz="1200" baseline="30000" dirty="0">
                <a:solidFill>
                  <a:sysClr val="windowText" lastClr="000000"/>
                </a:solidFill>
              </a:rPr>
              <a:t>.</a:t>
            </a:r>
            <a:r>
              <a:rPr lang="en-US" sz="1200" dirty="0">
                <a:solidFill>
                  <a:sysClr val="windowText" lastClr="000000"/>
                </a:solidFill>
              </a:rPr>
              <a:t>)</a:t>
            </a:r>
            <a:br>
              <a:rPr lang="en-US" sz="1200" dirty="0">
                <a:solidFill>
                  <a:sysClr val="windowText" lastClr="000000"/>
                </a:solidFill>
              </a:rPr>
            </a:br>
            <a:r>
              <a:rPr lang="en-US" sz="1200" b="1" baseline="30000" dirty="0">
                <a:solidFill>
                  <a:sysClr val="windowText" lastClr="000000"/>
                </a:solidFill>
              </a:rPr>
              <a:t>. </a:t>
            </a:r>
            <a:r>
              <a:rPr lang="en-US" sz="1200" dirty="0">
                <a:solidFill>
                  <a:sysClr val="windowText" lastClr="000000"/>
                </a:solidFill>
                <a:latin typeface="Times New Roman" pitchFamily="18" charset="0"/>
                <a:cs typeface="Times New Roman" pitchFamily="18" charset="0"/>
              </a:rPr>
              <a:t>(</a:t>
            </a:r>
            <a:r>
              <a:rPr lang="en-US" sz="1200" i="1" dirty="0">
                <a:solidFill>
                  <a:sysClr val="windowText" lastClr="000000"/>
                </a:solidFill>
                <a:latin typeface="Times New Roman" pitchFamily="18" charset="0"/>
                <a:cs typeface="Times New Roman" pitchFamily="18" charset="0"/>
              </a:rPr>
              <a:t>W</a:t>
            </a:r>
            <a:r>
              <a:rPr lang="en-US" sz="1200" baseline="30000" dirty="0">
                <a:solidFill>
                  <a:sysClr val="windowText" lastClr="000000"/>
                </a:solidFill>
                <a:latin typeface="Times New Roman" pitchFamily="18" charset="0"/>
                <a:cs typeface="Times New Roman" pitchFamily="18" charset="0"/>
              </a:rPr>
              <a:t>2</a:t>
            </a:r>
            <a:r>
              <a:rPr lang="en-US" sz="1200" dirty="0">
                <a:solidFill>
                  <a:sysClr val="windowText" lastClr="000000"/>
                </a:solidFill>
                <a:latin typeface="Times New Roman" pitchFamily="18" charset="0"/>
                <a:cs typeface="Times New Roman" pitchFamily="18" charset="0"/>
              </a:rPr>
              <a:t>)</a:t>
            </a:r>
            <a:r>
              <a:rPr lang="en-US" sz="1200" baseline="30000" dirty="0">
                <a:solidFill>
                  <a:sysClr val="windowText" lastClr="000000"/>
                </a:solidFill>
              </a:rPr>
              <a:t>T</a:t>
            </a:r>
            <a:r>
              <a:rPr lang="en-US" sz="1200" dirty="0">
                <a:solidFill>
                  <a:sysClr val="windowText" lastClr="000000"/>
                </a:solidFill>
              </a:rPr>
              <a:t>,+</a:t>
            </a:r>
            <a:r>
              <a:rPr lang="en-US" sz="1200" i="1" dirty="0">
                <a:solidFill>
                  <a:sysClr val="windowText" lastClr="000000"/>
                </a:solidFill>
                <a:latin typeface="Times New Roman" pitchFamily="18" charset="0"/>
                <a:cs typeface="Times New Roman" pitchFamily="18" charset="0"/>
              </a:rPr>
              <a:t>a</a:t>
            </a:r>
            <a:r>
              <a:rPr lang="en-US" sz="1200" i="1" baseline="30000" dirty="0">
                <a:solidFill>
                  <a:sysClr val="windowText" lastClr="000000"/>
                </a:solidFill>
                <a:latin typeface="Times New Roman" pitchFamily="18" charset="0"/>
                <a:cs typeface="Times New Roman" pitchFamily="18" charset="0"/>
              </a:rPr>
              <a:t>2</a:t>
            </a:r>
            <a:r>
              <a:rPr lang="en-US" sz="1200" dirty="0">
                <a:solidFill>
                  <a:sysClr val="windowText" lastClr="000000"/>
                </a:solidFill>
              </a:rPr>
              <a:t>    </a:t>
            </a:r>
            <a:r>
              <a:rPr lang="en-US" sz="1200" b="1" baseline="30000" dirty="0">
                <a:solidFill>
                  <a:sysClr val="windowText" lastClr="000000"/>
                </a:solidFill>
              </a:rPr>
              <a:t>. </a:t>
            </a:r>
            <a:r>
              <a:rPr lang="en-US" sz="1200" i="1" dirty="0">
                <a:solidFill>
                  <a:sysClr val="windowText" lastClr="000000"/>
                </a:solidFill>
                <a:latin typeface="Times New Roman" pitchFamily="18" charset="0"/>
                <a:cs typeface="Times New Roman" pitchFamily="18" charset="0"/>
              </a:rPr>
              <a:t>v</a:t>
            </a:r>
            <a:r>
              <a:rPr lang="en-US" sz="1200" i="1" baseline="30000" dirty="0">
                <a:solidFill>
                  <a:sysClr val="windowText" lastClr="000000"/>
                </a:solidFill>
                <a:latin typeface="Times New Roman" pitchFamily="18" charset="0"/>
                <a:cs typeface="Times New Roman" pitchFamily="18" charset="0"/>
              </a:rPr>
              <a:t>1</a:t>
            </a:r>
            <a:r>
              <a:rPr lang="en-US" sz="1200" dirty="0">
                <a:solidFill>
                  <a:sysClr val="windowText" lastClr="000000"/>
                </a:solidFill>
              </a:rPr>
              <a:t/>
            </a:r>
            <a:br>
              <a:rPr lang="en-US" sz="1200" dirty="0">
                <a:solidFill>
                  <a:sysClr val="windowText" lastClr="000000"/>
                </a:solidFill>
              </a:rPr>
            </a:br>
            <a:r>
              <a:rPr lang="en-US" sz="1200" dirty="0">
                <a:solidFill>
                  <a:sysClr val="windowText" lastClr="000000"/>
                </a:solidFill>
              </a:rPr>
              <a:t>                         </a:t>
            </a:r>
            <a:r>
              <a:rPr lang="en-US" sz="1200" b="1" baseline="30000" dirty="0">
                <a:solidFill>
                  <a:sysClr val="windowText" lastClr="000000"/>
                </a:solidFill>
              </a:rPr>
              <a:t>.</a:t>
            </a:r>
            <a:r>
              <a:rPr lang="en-US" sz="1200" i="1" dirty="0">
                <a:solidFill>
                  <a:sysClr val="windowText" lastClr="000000"/>
                </a:solidFill>
                <a:latin typeface="Times New Roman" pitchFamily="18" charset="0"/>
                <a:cs typeface="Times New Roman" pitchFamily="18" charset="0"/>
              </a:rPr>
              <a:t>W</a:t>
            </a:r>
            <a:r>
              <a:rPr lang="en-US" sz="1200" i="1" baseline="30000" dirty="0">
                <a:solidFill>
                  <a:sysClr val="windowText" lastClr="000000"/>
                </a:solidFill>
                <a:latin typeface="Times New Roman" pitchFamily="18" charset="0"/>
                <a:cs typeface="Times New Roman" pitchFamily="18" charset="0"/>
              </a:rPr>
              <a:t>2</a:t>
            </a:r>
          </a:p>
        </p:txBody>
      </p:sp>
      <p:sp>
        <p:nvSpPr>
          <p:cNvPr id="35" name="Rectangle 34"/>
          <p:cNvSpPr/>
          <p:nvPr/>
        </p:nvSpPr>
        <p:spPr>
          <a:xfrm>
            <a:off x="5638800" y="2343150"/>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Symbol" pitchFamily="18" charset="2"/>
              </a:rPr>
              <a:t>s</a:t>
            </a:r>
            <a:r>
              <a:rPr lang="en-US" sz="1200" dirty="0">
                <a:solidFill>
                  <a:sysClr val="windowText" lastClr="000000"/>
                </a:solidFill>
              </a:rPr>
              <a:t>(</a:t>
            </a:r>
            <a:r>
              <a:rPr lang="en-US" sz="1200" baseline="30000" dirty="0">
                <a:solidFill>
                  <a:sysClr val="windowText" lastClr="000000"/>
                </a:solidFill>
              </a:rPr>
              <a:t>.</a:t>
            </a:r>
            <a:r>
              <a:rPr lang="en-US" sz="1200" dirty="0">
                <a:solidFill>
                  <a:sysClr val="windowText" lastClr="000000"/>
                </a:solidFill>
              </a:rPr>
              <a:t>)                  </a:t>
            </a:r>
            <a:r>
              <a:rPr lang="en-US" sz="1200" dirty="0">
                <a:solidFill>
                  <a:sysClr val="windowText" lastClr="000000"/>
                </a:solidFill>
                <a:latin typeface="Symbol" pitchFamily="18" charset="2"/>
              </a:rPr>
              <a:t>s</a:t>
            </a:r>
            <a:r>
              <a:rPr lang="en-US" sz="1200" dirty="0">
                <a:solidFill>
                  <a:sysClr val="windowText" lastClr="000000"/>
                </a:solidFill>
              </a:rPr>
              <a:t>’(</a:t>
            </a:r>
            <a:r>
              <a:rPr lang="en-US" sz="1200" b="1" baseline="30000" dirty="0">
                <a:solidFill>
                  <a:sysClr val="windowText" lastClr="000000"/>
                </a:solidFill>
              </a:rPr>
              <a:t>.</a:t>
            </a:r>
            <a:r>
              <a:rPr lang="en-US" sz="1200" dirty="0">
                <a:solidFill>
                  <a:sysClr val="windowText" lastClr="000000"/>
                </a:solidFill>
              </a:rPr>
              <a:t>)</a:t>
            </a:r>
            <a:br>
              <a:rPr lang="en-US" sz="1200" dirty="0">
                <a:solidFill>
                  <a:sysClr val="windowText" lastClr="000000"/>
                </a:solidFill>
              </a:rPr>
            </a:br>
            <a:r>
              <a:rPr lang="en-US" sz="1200" b="1" baseline="30000" dirty="0">
                <a:solidFill>
                  <a:sysClr val="windowText" lastClr="000000"/>
                </a:solidFill>
              </a:rPr>
              <a:t>. </a:t>
            </a:r>
            <a:r>
              <a:rPr lang="en-US" sz="1200" dirty="0">
                <a:solidFill>
                  <a:sysClr val="windowText" lastClr="000000"/>
                </a:solidFill>
                <a:latin typeface="Times New Roman" pitchFamily="18" charset="0"/>
                <a:cs typeface="Times New Roman" pitchFamily="18" charset="0"/>
              </a:rPr>
              <a:t>(</a:t>
            </a:r>
            <a:r>
              <a:rPr lang="en-US" sz="1200" i="1" dirty="0">
                <a:solidFill>
                  <a:sysClr val="windowText" lastClr="000000"/>
                </a:solidFill>
                <a:latin typeface="Times New Roman" pitchFamily="18" charset="0"/>
                <a:cs typeface="Times New Roman" pitchFamily="18" charset="0"/>
              </a:rPr>
              <a:t>W</a:t>
            </a:r>
            <a:r>
              <a:rPr lang="en-US" sz="1200" baseline="30000" dirty="0">
                <a:solidFill>
                  <a:sysClr val="windowText" lastClr="000000"/>
                </a:solidFill>
                <a:latin typeface="Times New Roman" pitchFamily="18" charset="0"/>
                <a:cs typeface="Times New Roman" pitchFamily="18" charset="0"/>
              </a:rPr>
              <a:t>1</a:t>
            </a:r>
            <a:r>
              <a:rPr lang="en-US" sz="1200" dirty="0">
                <a:solidFill>
                  <a:sysClr val="windowText" lastClr="000000"/>
                </a:solidFill>
                <a:latin typeface="Times New Roman" pitchFamily="18" charset="0"/>
                <a:cs typeface="Times New Roman" pitchFamily="18" charset="0"/>
              </a:rPr>
              <a:t>)</a:t>
            </a:r>
            <a:r>
              <a:rPr lang="en-US" sz="1200" baseline="30000" dirty="0">
                <a:solidFill>
                  <a:sysClr val="windowText" lastClr="000000"/>
                </a:solidFill>
              </a:rPr>
              <a:t>T</a:t>
            </a:r>
            <a:r>
              <a:rPr lang="en-US" sz="1200" dirty="0">
                <a:solidFill>
                  <a:sysClr val="windowText" lastClr="000000"/>
                </a:solidFill>
              </a:rPr>
              <a:t>,+</a:t>
            </a:r>
            <a:r>
              <a:rPr lang="en-US" sz="1200" i="1" dirty="0">
                <a:solidFill>
                  <a:sysClr val="windowText" lastClr="000000"/>
                </a:solidFill>
                <a:latin typeface="Times New Roman" pitchFamily="18" charset="0"/>
                <a:cs typeface="Times New Roman" pitchFamily="18" charset="0"/>
              </a:rPr>
              <a:t>a</a:t>
            </a:r>
            <a:r>
              <a:rPr lang="en-US" sz="1200" baseline="30000" dirty="0">
                <a:solidFill>
                  <a:sysClr val="windowText" lastClr="000000"/>
                </a:solidFill>
                <a:latin typeface="Times New Roman" pitchFamily="18" charset="0"/>
                <a:cs typeface="Times New Roman" pitchFamily="18" charset="0"/>
              </a:rPr>
              <a:t>1</a:t>
            </a:r>
            <a:r>
              <a:rPr lang="en-US" sz="1200" dirty="0">
                <a:solidFill>
                  <a:sysClr val="windowText" lastClr="000000"/>
                </a:solidFill>
              </a:rPr>
              <a:t>   </a:t>
            </a:r>
            <a:r>
              <a:rPr lang="en-US" sz="1200" b="1" baseline="30000" dirty="0">
                <a:solidFill>
                  <a:sysClr val="windowText" lastClr="000000"/>
                </a:solidFill>
              </a:rPr>
              <a:t>. </a:t>
            </a:r>
            <a:r>
              <a:rPr lang="en-US" sz="1200" i="1" dirty="0">
                <a:solidFill>
                  <a:sysClr val="windowText" lastClr="000000"/>
                </a:solidFill>
                <a:latin typeface="Times New Roman" pitchFamily="18" charset="0"/>
                <a:cs typeface="Times New Roman" pitchFamily="18" charset="0"/>
              </a:rPr>
              <a:t>v</a:t>
            </a:r>
            <a:r>
              <a:rPr lang="en-US" sz="1200" baseline="30000" dirty="0">
                <a:solidFill>
                  <a:sysClr val="windowText" lastClr="000000"/>
                </a:solidFill>
                <a:latin typeface="Times New Roman" pitchFamily="18" charset="0"/>
                <a:cs typeface="Times New Roman" pitchFamily="18" charset="0"/>
              </a:rPr>
              <a:t>1</a:t>
            </a:r>
            <a:r>
              <a:rPr lang="en-US" sz="1200" dirty="0">
                <a:solidFill>
                  <a:sysClr val="windowText" lastClr="000000"/>
                </a:solidFill>
              </a:rPr>
              <a:t/>
            </a:r>
            <a:br>
              <a:rPr lang="en-US" sz="1200" dirty="0">
                <a:solidFill>
                  <a:sysClr val="windowText" lastClr="000000"/>
                </a:solidFill>
              </a:rPr>
            </a:br>
            <a:r>
              <a:rPr lang="en-US" sz="1200" dirty="0">
                <a:solidFill>
                  <a:sysClr val="windowText" lastClr="000000"/>
                </a:solidFill>
              </a:rPr>
              <a:t>                        </a:t>
            </a:r>
            <a:r>
              <a:rPr lang="en-US" sz="1200" b="1" baseline="30000" dirty="0">
                <a:solidFill>
                  <a:sysClr val="windowText" lastClr="000000"/>
                </a:solidFill>
              </a:rPr>
              <a:t>.</a:t>
            </a:r>
            <a:r>
              <a:rPr lang="en-US" sz="1200" i="1" dirty="0">
                <a:solidFill>
                  <a:sysClr val="windowText" lastClr="000000"/>
                </a:solidFill>
                <a:latin typeface="Times New Roman" pitchFamily="18" charset="0"/>
                <a:cs typeface="Times New Roman" pitchFamily="18" charset="0"/>
              </a:rPr>
              <a:t>W</a:t>
            </a:r>
            <a:r>
              <a:rPr lang="en-US" sz="1200" baseline="30000" dirty="0">
                <a:solidFill>
                  <a:sysClr val="windowText" lastClr="000000"/>
                </a:solidFill>
                <a:latin typeface="Times New Roman" pitchFamily="18" charset="0"/>
                <a:cs typeface="Times New Roman" pitchFamily="18" charset="0"/>
              </a:rPr>
              <a:t>1</a:t>
            </a:r>
          </a:p>
        </p:txBody>
      </p:sp>
      <p:sp>
        <p:nvSpPr>
          <p:cNvPr id="36" name="Rectangle 35"/>
          <p:cNvSpPr/>
          <p:nvPr/>
        </p:nvSpPr>
        <p:spPr>
          <a:xfrm>
            <a:off x="5638800" y="3200400"/>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Symbol" pitchFamily="18" charset="2"/>
              </a:rPr>
              <a:t>s</a:t>
            </a:r>
            <a:r>
              <a:rPr lang="en-US" sz="1200" dirty="0">
                <a:solidFill>
                  <a:sysClr val="windowText" lastClr="000000"/>
                </a:solidFill>
              </a:rPr>
              <a:t>(</a:t>
            </a:r>
            <a:r>
              <a:rPr lang="en-US" sz="1200" baseline="30000" dirty="0">
                <a:solidFill>
                  <a:sysClr val="windowText" lastClr="000000"/>
                </a:solidFill>
              </a:rPr>
              <a:t>.</a:t>
            </a:r>
            <a:r>
              <a:rPr lang="en-US" sz="1200" dirty="0">
                <a:solidFill>
                  <a:sysClr val="windowText" lastClr="000000"/>
                </a:solidFill>
              </a:rPr>
              <a:t>)                  </a:t>
            </a:r>
            <a:r>
              <a:rPr lang="en-US" sz="1200" dirty="0">
                <a:solidFill>
                  <a:sysClr val="windowText" lastClr="000000"/>
                </a:solidFill>
                <a:latin typeface="Symbol" pitchFamily="18" charset="2"/>
              </a:rPr>
              <a:t>s</a:t>
            </a:r>
            <a:r>
              <a:rPr lang="en-US" sz="1200" dirty="0">
                <a:solidFill>
                  <a:sysClr val="windowText" lastClr="000000"/>
                </a:solidFill>
              </a:rPr>
              <a:t>’(</a:t>
            </a:r>
            <a:r>
              <a:rPr lang="en-US" sz="1200" b="1" baseline="30000" dirty="0">
                <a:solidFill>
                  <a:sysClr val="windowText" lastClr="000000"/>
                </a:solidFill>
              </a:rPr>
              <a:t>.</a:t>
            </a:r>
            <a:r>
              <a:rPr lang="en-US" sz="1200" dirty="0">
                <a:solidFill>
                  <a:sysClr val="windowText" lastClr="000000"/>
                </a:solidFill>
              </a:rPr>
              <a:t>)</a:t>
            </a:r>
            <a:br>
              <a:rPr lang="en-US" sz="1200" dirty="0">
                <a:solidFill>
                  <a:sysClr val="windowText" lastClr="000000"/>
                </a:solidFill>
              </a:rPr>
            </a:br>
            <a:r>
              <a:rPr lang="en-US" sz="1200" b="1" baseline="30000" dirty="0">
                <a:solidFill>
                  <a:sysClr val="windowText" lastClr="000000"/>
                </a:solidFill>
              </a:rPr>
              <a:t>. </a:t>
            </a:r>
            <a:r>
              <a:rPr lang="en-US" sz="1200" baseline="30000" dirty="0">
                <a:solidFill>
                  <a:sysClr val="windowText" lastClr="000000"/>
                </a:solidFill>
              </a:rPr>
              <a:t>(</a:t>
            </a:r>
            <a:r>
              <a:rPr lang="en-US" sz="1200" i="1" dirty="0">
                <a:solidFill>
                  <a:sysClr val="windowText" lastClr="000000"/>
                </a:solidFill>
                <a:latin typeface="Times New Roman" pitchFamily="18" charset="0"/>
                <a:cs typeface="Times New Roman" pitchFamily="18" charset="0"/>
              </a:rPr>
              <a:t>W</a:t>
            </a:r>
            <a:r>
              <a:rPr lang="en-US" sz="1200" baseline="30000" dirty="0">
                <a:solidFill>
                  <a:sysClr val="windowText" lastClr="000000"/>
                </a:solidFill>
              </a:rPr>
              <a:t>0</a:t>
            </a:r>
            <a:r>
              <a:rPr lang="en-US" sz="1200" dirty="0">
                <a:solidFill>
                  <a:sysClr val="windowText" lastClr="000000"/>
                </a:solidFill>
              </a:rPr>
              <a:t>), + </a:t>
            </a:r>
            <a:r>
              <a:rPr lang="en-US" sz="1200" i="1" dirty="0">
                <a:solidFill>
                  <a:sysClr val="windowText" lastClr="000000"/>
                </a:solidFill>
                <a:latin typeface="Times New Roman" pitchFamily="18" charset="0"/>
                <a:cs typeface="Times New Roman" pitchFamily="18" charset="0"/>
              </a:rPr>
              <a:t>a</a:t>
            </a:r>
            <a:r>
              <a:rPr lang="en-US" sz="1200" i="1" baseline="30000" dirty="0">
                <a:solidFill>
                  <a:sysClr val="windowText" lastClr="000000"/>
                </a:solidFill>
                <a:latin typeface="Times New Roman" pitchFamily="18" charset="0"/>
                <a:cs typeface="Times New Roman" pitchFamily="18" charset="0"/>
              </a:rPr>
              <a:t>0</a:t>
            </a:r>
            <a:r>
              <a:rPr lang="en-US" sz="1200" dirty="0">
                <a:solidFill>
                  <a:sysClr val="windowText" lastClr="000000"/>
                </a:solidFill>
              </a:rPr>
              <a:t>   </a:t>
            </a:r>
            <a:r>
              <a:rPr lang="en-US" sz="1200" b="1" baseline="30000" dirty="0">
                <a:solidFill>
                  <a:sysClr val="windowText" lastClr="000000"/>
                </a:solidFill>
              </a:rPr>
              <a:t>. </a:t>
            </a:r>
            <a:r>
              <a:rPr lang="en-US" sz="1200" i="1">
                <a:solidFill>
                  <a:sysClr val="windowText" lastClr="000000"/>
                </a:solidFill>
                <a:latin typeface="Times New Roman" pitchFamily="18" charset="0"/>
                <a:cs typeface="Times New Roman" pitchFamily="18" charset="0"/>
              </a:rPr>
              <a:t>v</a:t>
            </a:r>
            <a:r>
              <a:rPr lang="en-US" sz="1200" i="1" baseline="30000">
                <a:solidFill>
                  <a:sysClr val="windowText" lastClr="000000"/>
                </a:solidFill>
                <a:latin typeface="Times New Roman" pitchFamily="18" charset="0"/>
                <a:cs typeface="Times New Roman" pitchFamily="18" charset="0"/>
              </a:rPr>
              <a:t>0</a:t>
            </a:r>
            <a:r>
              <a:rPr lang="en-US" sz="1200">
                <a:solidFill>
                  <a:sysClr val="windowText" lastClr="000000"/>
                </a:solidFill>
              </a:rPr>
              <a:t/>
            </a:r>
            <a:br>
              <a:rPr lang="en-US" sz="1200">
                <a:solidFill>
                  <a:sysClr val="windowText" lastClr="000000"/>
                </a:solidFill>
              </a:rPr>
            </a:br>
            <a:r>
              <a:rPr lang="en-US" sz="1200">
                <a:solidFill>
                  <a:sysClr val="windowText" lastClr="000000"/>
                </a:solidFill>
              </a:rPr>
              <a:t>                          </a:t>
            </a:r>
            <a:r>
              <a:rPr lang="en-US" sz="1200" b="1" baseline="30000">
                <a:solidFill>
                  <a:sysClr val="windowText" lastClr="000000"/>
                </a:solidFill>
              </a:rPr>
              <a:t> </a:t>
            </a:r>
            <a:endParaRPr lang="en-US" sz="1200" i="1" dirty="0">
              <a:solidFill>
                <a:sysClr val="windowText" lastClr="000000"/>
              </a:solidFill>
              <a:latin typeface="Times New Roman" pitchFamily="18" charset="0"/>
              <a:cs typeface="Times New Roman" pitchFamily="18" charset="0"/>
            </a:endParaRPr>
          </a:p>
        </p:txBody>
      </p:sp>
      <p:cxnSp>
        <p:nvCxnSpPr>
          <p:cNvPr id="37" name="Straight Connector 36"/>
          <p:cNvCxnSpPr>
            <a:stCxn id="34" idx="0"/>
            <a:endCxn id="34" idx="2"/>
          </p:cNvCxnSpPr>
          <p:nvPr/>
        </p:nvCxnSpPr>
        <p:spPr>
          <a:xfrm>
            <a:off x="6362700" y="1485900"/>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5" idx="0"/>
            <a:endCxn id="35" idx="2"/>
          </p:cNvCxnSpPr>
          <p:nvPr/>
        </p:nvCxnSpPr>
        <p:spPr>
          <a:xfrm>
            <a:off x="6362700" y="2343150"/>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0"/>
            <a:endCxn id="36" idx="2"/>
          </p:cNvCxnSpPr>
          <p:nvPr/>
        </p:nvCxnSpPr>
        <p:spPr>
          <a:xfrm>
            <a:off x="6362700" y="3200400"/>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5" name="Straight Arrow Connector 3074"/>
          <p:cNvCxnSpPr/>
          <p:nvPr/>
        </p:nvCxnSpPr>
        <p:spPr>
          <a:xfrm flipV="1">
            <a:off x="6096000" y="28575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096000" y="200025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096000" y="3724275"/>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8" name="TextBox 3077"/>
          <p:cNvSpPr txBox="1"/>
          <p:nvPr/>
        </p:nvSpPr>
        <p:spPr>
          <a:xfrm>
            <a:off x="5105400" y="2078251"/>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 = E{</a:t>
            </a:r>
            <a:r>
              <a:rPr lang="en-US" sz="1200" i="1" dirty="0" smtClean="0">
                <a:latin typeface="Times New Roman" pitchFamily="18" charset="0"/>
                <a:cs typeface="Times New Roman" pitchFamily="18" charset="0"/>
              </a:rPr>
              <a:t>h</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
        <p:nvSpPr>
          <p:cNvPr id="59" name="TextBox 58"/>
          <p:cNvSpPr txBox="1"/>
          <p:nvPr/>
        </p:nvSpPr>
        <p:spPr>
          <a:xfrm>
            <a:off x="5105400" y="2935501"/>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 = E{</a:t>
            </a:r>
            <a:r>
              <a:rPr lang="en-US" sz="1200" i="1" dirty="0" smtClean="0">
                <a:latin typeface="Times New Roman" pitchFamily="18" charset="0"/>
                <a:cs typeface="Times New Roman" pitchFamily="18" charset="0"/>
              </a:rPr>
              <a:t>h</a:t>
            </a:r>
            <a:r>
              <a:rPr lang="en-US" sz="1200" baseline="30000" dirty="0" smtClean="0">
                <a:latin typeface="Times New Roman" pitchFamily="18" charset="0"/>
                <a:cs typeface="Times New Roman" pitchFamily="18" charset="0"/>
              </a:rPr>
              <a:t>0</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
        <p:nvSpPr>
          <p:cNvPr id="60" name="TextBox 59"/>
          <p:cNvSpPr txBox="1"/>
          <p:nvPr/>
        </p:nvSpPr>
        <p:spPr>
          <a:xfrm>
            <a:off x="4876800" y="3792751"/>
            <a:ext cx="12192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0</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obs</a:t>
            </a:r>
            <a:endParaRPr lang="en-US" sz="1200" dirty="0">
              <a:latin typeface="Times New Roman" pitchFamily="18" charset="0"/>
              <a:cs typeface="Times New Roman" pitchFamily="18" charset="0"/>
            </a:endParaRPr>
          </a:p>
        </p:txBody>
      </p:sp>
      <p:cxnSp>
        <p:nvCxnSpPr>
          <p:cNvPr id="61" name="Straight Arrow Connector 60"/>
          <p:cNvCxnSpPr/>
          <p:nvPr/>
        </p:nvCxnSpPr>
        <p:spPr>
          <a:xfrm>
            <a:off x="6629400" y="200025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629400" y="28575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705600" y="2078251"/>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64" name="TextBox 63"/>
          <p:cNvSpPr txBox="1"/>
          <p:nvPr/>
        </p:nvSpPr>
        <p:spPr>
          <a:xfrm>
            <a:off x="6705600" y="1221001"/>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65" name="TextBox 64"/>
          <p:cNvSpPr txBox="1"/>
          <p:nvPr/>
        </p:nvSpPr>
        <p:spPr>
          <a:xfrm>
            <a:off x="6705600" y="2935501"/>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sp>
        <p:nvSpPr>
          <p:cNvPr id="66" name="TextBox 65"/>
          <p:cNvSpPr txBox="1"/>
          <p:nvPr/>
        </p:nvSpPr>
        <p:spPr>
          <a:xfrm>
            <a:off x="5105400" y="1221001"/>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P</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s</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cxnSp>
        <p:nvCxnSpPr>
          <p:cNvPr id="67" name="Straight Arrow Connector 66"/>
          <p:cNvCxnSpPr/>
          <p:nvPr/>
        </p:nvCxnSpPr>
        <p:spPr>
          <a:xfrm flipV="1">
            <a:off x="6096000" y="11430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p:nvPr/>
        </p:nvCxnSpPr>
        <p:spPr>
          <a:xfrm>
            <a:off x="6096000" y="131445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629400" y="11430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019800" y="935251"/>
            <a:ext cx="12192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ground truth</a:t>
            </a:r>
            <a:endParaRPr lang="en-US" sz="1200" dirty="0">
              <a:latin typeface="Times New Roman" pitchFamily="18" charset="0"/>
              <a:cs typeface="Times New Roman" pitchFamily="18" charset="0"/>
            </a:endParaRPr>
          </a:p>
        </p:txBody>
      </p:sp>
      <p:grpSp>
        <p:nvGrpSpPr>
          <p:cNvPr id="58" name="Group 57"/>
          <p:cNvGrpSpPr/>
          <p:nvPr/>
        </p:nvGrpSpPr>
        <p:grpSpPr>
          <a:xfrm>
            <a:off x="5943600" y="1789464"/>
            <a:ext cx="533400" cy="183376"/>
            <a:chOff x="5943600" y="2362201"/>
            <a:chExt cx="533400" cy="244501"/>
          </a:xfrm>
        </p:grpSpPr>
        <p:cxnSp>
          <p:nvCxnSpPr>
            <p:cNvPr id="118" name="Straight Connector 117"/>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943600" y="2652599"/>
            <a:ext cx="533400" cy="183376"/>
            <a:chOff x="5943600" y="2362201"/>
            <a:chExt cx="533400" cy="244501"/>
          </a:xfrm>
        </p:grpSpPr>
        <p:cxnSp>
          <p:nvCxnSpPr>
            <p:cNvPr id="131" name="Straight Connector 130"/>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5943600" y="3506829"/>
            <a:ext cx="533400" cy="183376"/>
            <a:chOff x="5943600" y="2362201"/>
            <a:chExt cx="533400" cy="244501"/>
          </a:xfrm>
        </p:grpSpPr>
        <p:cxnSp>
          <p:nvCxnSpPr>
            <p:cNvPr id="135" name="Straight Connector 134"/>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5125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6555"/>
            <a:ext cx="9144000" cy="857250"/>
          </a:xfrm>
        </p:spPr>
        <p:txBody>
          <a:bodyPr/>
          <a:lstStyle/>
          <a:p>
            <a:r>
              <a:rPr lang="en-US" dirty="0" smtClean="0">
                <a:solidFill>
                  <a:srgbClr val="333336"/>
                </a:solidFill>
                <a:latin typeface="Segoe UI Light" pitchFamily="34" charset="0"/>
              </a:rPr>
              <a:t>Parallel SGD</a:t>
            </a:r>
            <a:endParaRPr lang="en-US" dirty="0">
              <a:solidFill>
                <a:srgbClr val="333336"/>
              </a:solidFill>
            </a:endParaRPr>
          </a:p>
        </p:txBody>
      </p:sp>
      <p:sp>
        <p:nvSpPr>
          <p:cNvPr id="3" name="Content Placeholder 2"/>
          <p:cNvSpPr>
            <a:spLocks noGrp="1"/>
          </p:cNvSpPr>
          <p:nvPr>
            <p:ph idx="1"/>
          </p:nvPr>
        </p:nvSpPr>
        <p:spPr>
          <a:xfrm>
            <a:off x="0" y="1018178"/>
            <a:ext cx="3807974" cy="3394472"/>
          </a:xfrm>
        </p:spPr>
        <p:txBody>
          <a:bodyPr>
            <a:noAutofit/>
          </a:bodyPr>
          <a:lstStyle/>
          <a:p>
            <a:pPr marL="342900" indent="-342900">
              <a:buFont typeface="Arial"/>
              <a:buChar char="•"/>
            </a:pPr>
            <a:r>
              <a:rPr lang="en-US" sz="1800" dirty="0" smtClean="0"/>
              <a:t>BP steps:</a:t>
            </a:r>
          </a:p>
          <a:p>
            <a:pPr marL="914400" lvl="1" indent="-292100">
              <a:spcBef>
                <a:spcPts val="0"/>
              </a:spcBef>
              <a:buFont typeface="Courier New"/>
              <a:buChar char="o"/>
            </a:pPr>
            <a:r>
              <a:rPr lang="en-US" sz="1600" dirty="0"/>
              <a:t>forward propagation</a:t>
            </a:r>
          </a:p>
          <a:p>
            <a:pPr marL="914400" lvl="1" indent="-292100">
              <a:spcBef>
                <a:spcPts val="0"/>
              </a:spcBef>
              <a:buFont typeface="Courier New"/>
              <a:buChar char="o"/>
            </a:pPr>
            <a:r>
              <a:rPr lang="en-US" sz="1600" dirty="0"/>
              <a:t>error back propagation</a:t>
            </a:r>
          </a:p>
          <a:p>
            <a:pPr marL="914400" lvl="1" indent="-292100">
              <a:spcBef>
                <a:spcPts val="0"/>
              </a:spcBef>
              <a:buFont typeface="Courier New"/>
              <a:buChar char="o"/>
            </a:pPr>
            <a:r>
              <a:rPr lang="en-US" sz="1600" dirty="0"/>
              <a:t>model update</a:t>
            </a:r>
          </a:p>
          <a:p>
            <a:pPr marL="342900" lvl="1" indent="-342900">
              <a:buFont typeface="Arial"/>
              <a:buChar char="•"/>
            </a:pPr>
            <a:r>
              <a:rPr lang="en-US" dirty="0" smtClean="0"/>
              <a:t>To improve efficiency of        data parallelism, reduce how much data gets exchanged      by quantizing sub-gradients      to one bit/value</a:t>
            </a:r>
          </a:p>
          <a:p>
            <a:pPr marL="342900" lvl="1" indent="-342900">
              <a:buFont typeface="Arial"/>
              <a:buChar char="•"/>
            </a:pPr>
            <a:r>
              <a:rPr lang="en-US" dirty="0" smtClean="0"/>
              <a:t>Key trick is to keep quantization error from one mini-batch and add it to the next</a:t>
            </a:r>
          </a:p>
        </p:txBody>
      </p:sp>
      <p:sp>
        <p:nvSpPr>
          <p:cNvPr id="34" name="Rectangle 33"/>
          <p:cNvSpPr/>
          <p:nvPr/>
        </p:nvSpPr>
        <p:spPr>
          <a:xfrm>
            <a:off x="5638800" y="1485900"/>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Times New Roman" pitchFamily="18" charset="0"/>
                <a:cs typeface="Times New Roman" pitchFamily="18" charset="0"/>
              </a:rPr>
              <a:t>softmax</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rPr>
              <a:t>T</a:t>
            </a:r>
            <a:r>
              <a:rPr lang="en-US" sz="1200" dirty="0" smtClean="0">
                <a:solidFill>
                  <a:sysClr val="windowText" lastClr="000000"/>
                </a:solidFill>
              </a:rPr>
              <a:t>, + </a:t>
            </a:r>
            <a:r>
              <a:rPr lang="en-US" sz="1200" i="1" dirty="0" smtClean="0">
                <a:solidFill>
                  <a:sysClr val="windowText" lastClr="000000"/>
                </a:solidFill>
                <a:latin typeface="Times New Roman" pitchFamily="18" charset="0"/>
                <a:cs typeface="Times New Roman" pitchFamily="18" charset="0"/>
              </a:rPr>
              <a:t>a</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W</a:t>
            </a:r>
            <a:endParaRPr lang="en-US" sz="1200" i="1" dirty="0">
              <a:solidFill>
                <a:sysClr val="windowText" lastClr="000000"/>
              </a:solidFill>
              <a:latin typeface="Times New Roman" pitchFamily="18" charset="0"/>
              <a:cs typeface="Times New Roman" pitchFamily="18" charset="0"/>
            </a:endParaRPr>
          </a:p>
        </p:txBody>
      </p:sp>
      <p:sp>
        <p:nvSpPr>
          <p:cNvPr id="35" name="Rectangle 34"/>
          <p:cNvSpPr/>
          <p:nvPr/>
        </p:nvSpPr>
        <p:spPr>
          <a:xfrm>
            <a:off x="5638800" y="2343150"/>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                  </a:t>
            </a:r>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1"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dirty="0" smtClean="0">
                <a:solidFill>
                  <a:sysClr val="windowText" lastClr="000000"/>
                </a:solidFill>
                <a:latin typeface="Times New Roman" pitchFamily="18" charset="0"/>
                <a:cs typeface="Times New Roman" pitchFamily="18" charset="0"/>
              </a:rPr>
              <a:t>(</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latin typeface="Times New Roman" pitchFamily="18" charset="0"/>
                <a:cs typeface="Times New Roman" pitchFamily="18" charset="0"/>
              </a:rPr>
              <a:t>1</a:t>
            </a:r>
            <a:r>
              <a:rPr lang="en-US" sz="1200" dirty="0" smtClean="0">
                <a:solidFill>
                  <a:sysClr val="windowText" lastClr="000000"/>
                </a:solidFill>
                <a:latin typeface="Times New Roman" pitchFamily="18" charset="0"/>
                <a:cs typeface="Times New Roman" pitchFamily="18" charset="0"/>
              </a:rPr>
              <a:t>)</a:t>
            </a:r>
            <a:r>
              <a:rPr lang="en-US" sz="1200" baseline="30000" dirty="0" smtClean="0">
                <a:solidFill>
                  <a:sysClr val="windowText" lastClr="000000"/>
                </a:solidFill>
              </a:rPr>
              <a:t>T</a:t>
            </a:r>
            <a:r>
              <a:rPr lang="en-US" sz="12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a</a:t>
            </a:r>
            <a:r>
              <a:rPr lang="en-US" sz="1200" i="1" baseline="30000" dirty="0" smtClean="0">
                <a:solidFill>
                  <a:sysClr val="windowText" lastClr="000000"/>
                </a:solidFill>
                <a:latin typeface="Times New Roman" pitchFamily="18" charset="0"/>
                <a:cs typeface="Times New Roman" pitchFamily="18" charset="0"/>
              </a:rPr>
              <a:t>1</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i="1" baseline="30000" dirty="0" smtClean="0">
                <a:solidFill>
                  <a:sysClr val="windowText" lastClr="000000"/>
                </a:solidFill>
                <a:latin typeface="Times New Roman" pitchFamily="18" charset="0"/>
                <a:cs typeface="Times New Roman" pitchFamily="18" charset="0"/>
              </a:rPr>
              <a:t>0</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latin typeface="Times New Roman" pitchFamily="18" charset="0"/>
                <a:cs typeface="Times New Roman" pitchFamily="18" charset="0"/>
              </a:rPr>
              <a:t>1</a:t>
            </a:r>
            <a:endParaRPr lang="en-US" sz="1200" baseline="30000" dirty="0">
              <a:solidFill>
                <a:sysClr val="windowText" lastClr="000000"/>
              </a:solidFill>
              <a:latin typeface="Times New Roman" pitchFamily="18" charset="0"/>
              <a:cs typeface="Times New Roman" pitchFamily="18" charset="0"/>
            </a:endParaRPr>
          </a:p>
        </p:txBody>
      </p:sp>
      <p:sp>
        <p:nvSpPr>
          <p:cNvPr id="36" name="Rectangle 35"/>
          <p:cNvSpPr/>
          <p:nvPr/>
        </p:nvSpPr>
        <p:spPr>
          <a:xfrm>
            <a:off x="5638800" y="3200400"/>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                  </a:t>
            </a:r>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1"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rPr>
              <a:t>T</a:t>
            </a:r>
            <a:r>
              <a:rPr lang="en-US" sz="1200" dirty="0" smtClean="0">
                <a:solidFill>
                  <a:sysClr val="windowText" lastClr="000000"/>
                </a:solidFill>
              </a:rPr>
              <a:t>, + </a:t>
            </a:r>
            <a:r>
              <a:rPr lang="en-US" sz="1200" i="1" dirty="0" smtClean="0">
                <a:solidFill>
                  <a:sysClr val="windowText" lastClr="000000"/>
                </a:solidFill>
                <a:latin typeface="Times New Roman" pitchFamily="18" charset="0"/>
                <a:cs typeface="Times New Roman" pitchFamily="18" charset="0"/>
              </a:rPr>
              <a:t>a</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 </a:t>
            </a:r>
            <a:endParaRPr lang="en-US" sz="1200" i="1" dirty="0">
              <a:solidFill>
                <a:sysClr val="windowText" lastClr="000000"/>
              </a:solidFill>
              <a:latin typeface="Times New Roman" pitchFamily="18" charset="0"/>
              <a:cs typeface="Times New Roman" pitchFamily="18" charset="0"/>
            </a:endParaRPr>
          </a:p>
        </p:txBody>
      </p:sp>
      <p:cxnSp>
        <p:nvCxnSpPr>
          <p:cNvPr id="37" name="Straight Connector 36"/>
          <p:cNvCxnSpPr>
            <a:stCxn id="34" idx="0"/>
            <a:endCxn id="34" idx="2"/>
          </p:cNvCxnSpPr>
          <p:nvPr/>
        </p:nvCxnSpPr>
        <p:spPr>
          <a:xfrm>
            <a:off x="6362700" y="1485900"/>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5" idx="0"/>
            <a:endCxn id="35" idx="2"/>
          </p:cNvCxnSpPr>
          <p:nvPr/>
        </p:nvCxnSpPr>
        <p:spPr>
          <a:xfrm>
            <a:off x="6362700" y="2343150"/>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0"/>
            <a:endCxn id="36" idx="2"/>
          </p:cNvCxnSpPr>
          <p:nvPr/>
        </p:nvCxnSpPr>
        <p:spPr>
          <a:xfrm>
            <a:off x="6362700" y="3200400"/>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5" name="Straight Arrow Connector 3074"/>
          <p:cNvCxnSpPr/>
          <p:nvPr/>
        </p:nvCxnSpPr>
        <p:spPr>
          <a:xfrm flipV="1">
            <a:off x="6096000" y="28575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096000" y="200025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096000" y="3724275"/>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8" name="TextBox 3077"/>
          <p:cNvSpPr txBox="1"/>
          <p:nvPr/>
        </p:nvSpPr>
        <p:spPr>
          <a:xfrm>
            <a:off x="5074920" y="1600200"/>
            <a:ext cx="670560" cy="461665"/>
          </a:xfrm>
          <a:prstGeom prst="rect">
            <a:avLst/>
          </a:prstGeom>
          <a:noFill/>
        </p:spPr>
        <p:txBody>
          <a:bodyPr wrap="square" rtlCol="0">
            <a:spAutoFit/>
          </a:bodyPr>
          <a:lstStyle/>
          <a:p>
            <a:pPr algn="ctr"/>
            <a:r>
              <a:rPr lang="en-US" sz="1200" b="1" dirty="0" smtClean="0">
                <a:latin typeface="Symbol" pitchFamily="18" charset="2"/>
                <a:cs typeface="Times New Roman" pitchFamily="18" charset="0"/>
              </a:rPr>
              <a:t>D</a:t>
            </a:r>
            <a:r>
              <a:rPr lang="en-US" sz="1200" b="1" i="1" dirty="0" smtClean="0">
                <a:latin typeface="Times New Roman" pitchFamily="18" charset="0"/>
                <a:cs typeface="Times New Roman" pitchFamily="18" charset="0"/>
              </a:rPr>
              <a:t>W</a:t>
            </a:r>
            <a:r>
              <a:rPr lang="en-US" sz="1200" b="1" baseline="30000" dirty="0" smtClean="0">
                <a:latin typeface="Times New Roman" pitchFamily="18" charset="0"/>
                <a:cs typeface="Times New Roman" pitchFamily="18" charset="0"/>
              </a:rPr>
              <a:t>2</a:t>
            </a:r>
            <a:r>
              <a:rPr lang="en-US" sz="1200" b="1" dirty="0" smtClean="0">
                <a:latin typeface="Symbol" pitchFamily="18" charset="2"/>
                <a:cs typeface="Times New Roman" pitchFamily="18" charset="0"/>
              </a:rPr>
              <a:t> </a:t>
            </a:r>
            <a:r>
              <a:rPr lang="en-US" sz="1200" b="1" dirty="0">
                <a:latin typeface="Symbol" pitchFamily="18" charset="2"/>
                <a:cs typeface="Times New Roman" pitchFamily="18" charset="0"/>
              </a:rPr>
              <a:t>D</a:t>
            </a:r>
            <a:r>
              <a:rPr lang="en-US" sz="1200" b="1" dirty="0" smtClean="0">
                <a:latin typeface="Times New Roman" pitchFamily="18" charset="0"/>
                <a:cs typeface="Times New Roman" pitchFamily="18" charset="0"/>
              </a:rPr>
              <a:t>a</a:t>
            </a:r>
            <a:r>
              <a:rPr lang="en-US" sz="1200" b="1" baseline="30000" dirty="0" smtClean="0">
                <a:latin typeface="Times New Roman" pitchFamily="18" charset="0"/>
                <a:cs typeface="Times New Roman" pitchFamily="18" charset="0"/>
              </a:rPr>
              <a:t>2</a:t>
            </a:r>
            <a:endParaRPr lang="en-US" sz="1200" b="1" dirty="0">
              <a:latin typeface="Times New Roman" pitchFamily="18" charset="0"/>
              <a:cs typeface="Times New Roman" pitchFamily="18" charset="0"/>
            </a:endParaRPr>
          </a:p>
        </p:txBody>
      </p:sp>
      <p:sp>
        <p:nvSpPr>
          <p:cNvPr id="60" name="TextBox 59"/>
          <p:cNvSpPr txBox="1"/>
          <p:nvPr/>
        </p:nvSpPr>
        <p:spPr>
          <a:xfrm>
            <a:off x="5181600" y="4135651"/>
            <a:ext cx="12192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0</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obs</a:t>
            </a:r>
            <a:endParaRPr lang="en-US" sz="1200" dirty="0">
              <a:latin typeface="Times New Roman" pitchFamily="18" charset="0"/>
              <a:cs typeface="Times New Roman" pitchFamily="18" charset="0"/>
            </a:endParaRPr>
          </a:p>
        </p:txBody>
      </p:sp>
      <p:cxnSp>
        <p:nvCxnSpPr>
          <p:cNvPr id="61" name="Straight Arrow Connector 60"/>
          <p:cNvCxnSpPr/>
          <p:nvPr/>
        </p:nvCxnSpPr>
        <p:spPr>
          <a:xfrm>
            <a:off x="6629400" y="200025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629400" y="28575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05600" y="1221001"/>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66" name="TextBox 65"/>
          <p:cNvSpPr txBox="1"/>
          <p:nvPr/>
        </p:nvSpPr>
        <p:spPr>
          <a:xfrm>
            <a:off x="5105400" y="1221001"/>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P</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s</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cxnSp>
        <p:nvCxnSpPr>
          <p:cNvPr id="67" name="Straight Arrow Connector 66"/>
          <p:cNvCxnSpPr/>
          <p:nvPr/>
        </p:nvCxnSpPr>
        <p:spPr>
          <a:xfrm flipV="1">
            <a:off x="6096000" y="11430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p:nvPr/>
        </p:nvCxnSpPr>
        <p:spPr>
          <a:xfrm>
            <a:off x="6096000" y="131445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629400" y="1143000"/>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791200" y="935251"/>
            <a:ext cx="1219200" cy="338554"/>
          </a:xfrm>
          <a:prstGeom prst="rect">
            <a:avLst/>
          </a:prstGeom>
          <a:noFill/>
        </p:spPr>
        <p:txBody>
          <a:bodyPr wrap="square" rtlCol="0">
            <a:spAutoFit/>
          </a:bodyPr>
          <a:lstStyle/>
          <a:p>
            <a:pPr algn="ctr"/>
            <a:r>
              <a:rPr lang="en-US" sz="1600" b="1" dirty="0" smtClean="0">
                <a:latin typeface="+mj-lt"/>
                <a:cs typeface="Times New Roman" pitchFamily="18" charset="0"/>
              </a:rPr>
              <a:t>GPU 2</a:t>
            </a:r>
            <a:endParaRPr lang="en-US" sz="1600" b="1" dirty="0">
              <a:latin typeface="+mj-lt"/>
              <a:cs typeface="Times New Roman" pitchFamily="18" charset="0"/>
            </a:endParaRPr>
          </a:p>
        </p:txBody>
      </p:sp>
      <p:grpSp>
        <p:nvGrpSpPr>
          <p:cNvPr id="58" name="Group 57"/>
          <p:cNvGrpSpPr/>
          <p:nvPr/>
        </p:nvGrpSpPr>
        <p:grpSpPr>
          <a:xfrm>
            <a:off x="5943600" y="1789464"/>
            <a:ext cx="533400" cy="183376"/>
            <a:chOff x="5943600" y="2362201"/>
            <a:chExt cx="533400" cy="244501"/>
          </a:xfrm>
        </p:grpSpPr>
        <p:cxnSp>
          <p:nvCxnSpPr>
            <p:cNvPr id="118" name="Straight Connector 117"/>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943600" y="2652599"/>
            <a:ext cx="533400" cy="183376"/>
            <a:chOff x="5943600" y="2362201"/>
            <a:chExt cx="533400" cy="244501"/>
          </a:xfrm>
        </p:grpSpPr>
        <p:cxnSp>
          <p:nvCxnSpPr>
            <p:cNvPr id="131" name="Straight Connector 130"/>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5943600" y="3506829"/>
            <a:ext cx="533400" cy="183376"/>
            <a:chOff x="5943600" y="2362201"/>
            <a:chExt cx="533400" cy="244501"/>
          </a:xfrm>
        </p:grpSpPr>
        <p:cxnSp>
          <p:nvCxnSpPr>
            <p:cNvPr id="135" name="Straight Connector 134"/>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733800" y="1485281"/>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Times New Roman" pitchFamily="18" charset="0"/>
                <a:cs typeface="Times New Roman" pitchFamily="18" charset="0"/>
              </a:rPr>
              <a:t>softmax</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rPr>
              <a:t>T</a:t>
            </a:r>
            <a:r>
              <a:rPr lang="en-US" sz="1200" dirty="0" smtClean="0">
                <a:solidFill>
                  <a:sysClr val="windowText" lastClr="000000"/>
                </a:solidFill>
              </a:rPr>
              <a:t>, + </a:t>
            </a:r>
            <a:r>
              <a:rPr lang="en-US" sz="1200" i="1" dirty="0" smtClean="0">
                <a:solidFill>
                  <a:sysClr val="windowText" lastClr="000000"/>
                </a:solidFill>
                <a:latin typeface="Times New Roman" pitchFamily="18" charset="0"/>
                <a:cs typeface="Times New Roman" pitchFamily="18" charset="0"/>
              </a:rPr>
              <a:t>a</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W</a:t>
            </a:r>
            <a:endParaRPr lang="en-US" sz="1200" i="1" dirty="0">
              <a:solidFill>
                <a:sysClr val="windowText" lastClr="000000"/>
              </a:solidFill>
              <a:latin typeface="Times New Roman" pitchFamily="18" charset="0"/>
              <a:cs typeface="Times New Roman" pitchFamily="18" charset="0"/>
            </a:endParaRPr>
          </a:p>
        </p:txBody>
      </p:sp>
      <p:sp>
        <p:nvSpPr>
          <p:cNvPr id="41" name="Rectangle 40"/>
          <p:cNvSpPr/>
          <p:nvPr/>
        </p:nvSpPr>
        <p:spPr>
          <a:xfrm>
            <a:off x="3733800" y="2342531"/>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                  </a:t>
            </a:r>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1"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dirty="0" smtClean="0">
                <a:solidFill>
                  <a:sysClr val="windowText" lastClr="000000"/>
                </a:solidFill>
                <a:latin typeface="Times New Roman" pitchFamily="18" charset="0"/>
                <a:cs typeface="Times New Roman" pitchFamily="18" charset="0"/>
              </a:rPr>
              <a:t>(</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latin typeface="Times New Roman" pitchFamily="18" charset="0"/>
                <a:cs typeface="Times New Roman" pitchFamily="18" charset="0"/>
              </a:rPr>
              <a:t>1</a:t>
            </a:r>
            <a:r>
              <a:rPr lang="en-US" sz="1200" dirty="0" smtClean="0">
                <a:solidFill>
                  <a:sysClr val="windowText" lastClr="000000"/>
                </a:solidFill>
                <a:latin typeface="Times New Roman" pitchFamily="18" charset="0"/>
                <a:cs typeface="Times New Roman" pitchFamily="18" charset="0"/>
              </a:rPr>
              <a:t>)</a:t>
            </a:r>
            <a:r>
              <a:rPr lang="en-US" sz="1200" baseline="30000" dirty="0" smtClean="0">
                <a:solidFill>
                  <a:sysClr val="windowText" lastClr="000000"/>
                </a:solidFill>
              </a:rPr>
              <a:t>T</a:t>
            </a:r>
            <a:r>
              <a:rPr lang="en-US" sz="12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a</a:t>
            </a:r>
            <a:r>
              <a:rPr lang="en-US" sz="1200" i="1" baseline="30000" dirty="0" smtClean="0">
                <a:solidFill>
                  <a:sysClr val="windowText" lastClr="000000"/>
                </a:solidFill>
                <a:latin typeface="Times New Roman" pitchFamily="18" charset="0"/>
                <a:cs typeface="Times New Roman" pitchFamily="18" charset="0"/>
              </a:rPr>
              <a:t>1</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i="1" baseline="30000" dirty="0" smtClean="0">
                <a:solidFill>
                  <a:sysClr val="windowText" lastClr="000000"/>
                </a:solidFill>
                <a:latin typeface="Times New Roman" pitchFamily="18" charset="0"/>
                <a:cs typeface="Times New Roman" pitchFamily="18" charset="0"/>
              </a:rPr>
              <a:t>0</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latin typeface="Times New Roman" pitchFamily="18" charset="0"/>
                <a:cs typeface="Times New Roman" pitchFamily="18" charset="0"/>
              </a:rPr>
              <a:t>1</a:t>
            </a:r>
            <a:endParaRPr lang="en-US" sz="1200" baseline="30000" dirty="0">
              <a:solidFill>
                <a:sysClr val="windowText" lastClr="000000"/>
              </a:solidFill>
              <a:latin typeface="Times New Roman" pitchFamily="18" charset="0"/>
              <a:cs typeface="Times New Roman" pitchFamily="18" charset="0"/>
            </a:endParaRPr>
          </a:p>
        </p:txBody>
      </p:sp>
      <p:sp>
        <p:nvSpPr>
          <p:cNvPr id="42" name="Rectangle 41"/>
          <p:cNvSpPr/>
          <p:nvPr/>
        </p:nvSpPr>
        <p:spPr>
          <a:xfrm>
            <a:off x="3733800" y="3199781"/>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                  </a:t>
            </a:r>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1"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rPr>
              <a:t>T</a:t>
            </a:r>
            <a:r>
              <a:rPr lang="en-US" sz="1200" dirty="0" smtClean="0">
                <a:solidFill>
                  <a:sysClr val="windowText" lastClr="000000"/>
                </a:solidFill>
              </a:rPr>
              <a:t>, + </a:t>
            </a:r>
            <a:r>
              <a:rPr lang="en-US" sz="1200" i="1" dirty="0" smtClean="0">
                <a:solidFill>
                  <a:sysClr val="windowText" lastClr="000000"/>
                </a:solidFill>
                <a:latin typeface="Times New Roman" pitchFamily="18" charset="0"/>
                <a:cs typeface="Times New Roman" pitchFamily="18" charset="0"/>
              </a:rPr>
              <a:t>a</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 </a:t>
            </a:r>
            <a:endParaRPr lang="en-US" sz="1200" i="1" dirty="0">
              <a:solidFill>
                <a:sysClr val="windowText" lastClr="000000"/>
              </a:solidFill>
              <a:latin typeface="Times New Roman" pitchFamily="18" charset="0"/>
              <a:cs typeface="Times New Roman" pitchFamily="18" charset="0"/>
            </a:endParaRPr>
          </a:p>
        </p:txBody>
      </p:sp>
      <p:cxnSp>
        <p:nvCxnSpPr>
          <p:cNvPr id="43" name="Straight Connector 42"/>
          <p:cNvCxnSpPr>
            <a:stCxn id="40" idx="0"/>
            <a:endCxn id="40" idx="2"/>
          </p:cNvCxnSpPr>
          <p:nvPr/>
        </p:nvCxnSpPr>
        <p:spPr>
          <a:xfrm>
            <a:off x="4457700" y="1485281"/>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1" idx="0"/>
            <a:endCxn id="41" idx="2"/>
          </p:cNvCxnSpPr>
          <p:nvPr/>
        </p:nvCxnSpPr>
        <p:spPr>
          <a:xfrm>
            <a:off x="4457700" y="2342531"/>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2" idx="0"/>
            <a:endCxn id="42" idx="2"/>
          </p:cNvCxnSpPr>
          <p:nvPr/>
        </p:nvCxnSpPr>
        <p:spPr>
          <a:xfrm>
            <a:off x="4457700" y="3199781"/>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191000" y="2856881"/>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191000" y="1999631"/>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4191000" y="3723657"/>
            <a:ext cx="1905000" cy="34228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0400" y="2077633"/>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 = E{</a:t>
            </a:r>
            <a:r>
              <a:rPr lang="en-US" sz="1200" i="1" dirty="0" smtClean="0">
                <a:latin typeface="Times New Roman" pitchFamily="18" charset="0"/>
                <a:cs typeface="Times New Roman" pitchFamily="18" charset="0"/>
              </a:rPr>
              <a:t>h</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
        <p:nvSpPr>
          <p:cNvPr id="50" name="TextBox 49"/>
          <p:cNvSpPr txBox="1"/>
          <p:nvPr/>
        </p:nvSpPr>
        <p:spPr>
          <a:xfrm>
            <a:off x="3200400" y="2934883"/>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 = E{</a:t>
            </a:r>
            <a:r>
              <a:rPr lang="en-US" sz="1200" i="1" dirty="0" smtClean="0">
                <a:latin typeface="Times New Roman" pitchFamily="18" charset="0"/>
                <a:cs typeface="Times New Roman" pitchFamily="18" charset="0"/>
              </a:rPr>
              <a:t>h</a:t>
            </a:r>
            <a:r>
              <a:rPr lang="en-US" sz="1200" baseline="30000" dirty="0" smtClean="0">
                <a:latin typeface="Times New Roman" pitchFamily="18" charset="0"/>
                <a:cs typeface="Times New Roman" pitchFamily="18" charset="0"/>
              </a:rPr>
              <a:t>0</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
        <p:nvSpPr>
          <p:cNvPr id="51" name="TextBox 50"/>
          <p:cNvSpPr txBox="1"/>
          <p:nvPr/>
        </p:nvSpPr>
        <p:spPr>
          <a:xfrm>
            <a:off x="3200400" y="3792133"/>
            <a:ext cx="1219200" cy="276999"/>
          </a:xfrm>
          <a:prstGeom prst="rect">
            <a:avLst/>
          </a:prstGeom>
          <a:noFill/>
        </p:spPr>
        <p:txBody>
          <a:bodyPr wrap="square" rtlCol="0">
            <a:spAutoFit/>
          </a:bodyPr>
          <a:lstStyle/>
          <a:p>
            <a:pPr algn="r"/>
            <a:r>
              <a:rPr lang="en-US" sz="1200" b="1" dirty="0" smtClean="0">
                <a:latin typeface="Times New Roman" pitchFamily="18" charset="0"/>
                <a:cs typeface="Times New Roman" pitchFamily="18" charset="0"/>
              </a:rPr>
              <a:t>1/3</a:t>
            </a:r>
            <a:endParaRPr lang="en-US" sz="1200" b="1" dirty="0">
              <a:latin typeface="Times New Roman" pitchFamily="18" charset="0"/>
              <a:cs typeface="Times New Roman" pitchFamily="18" charset="0"/>
            </a:endParaRPr>
          </a:p>
        </p:txBody>
      </p:sp>
      <p:cxnSp>
        <p:nvCxnSpPr>
          <p:cNvPr id="52" name="Straight Arrow Connector 51"/>
          <p:cNvCxnSpPr/>
          <p:nvPr/>
        </p:nvCxnSpPr>
        <p:spPr>
          <a:xfrm>
            <a:off x="4724400" y="1999631"/>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724400" y="2856881"/>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800600" y="2077633"/>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56" name="TextBox 55"/>
          <p:cNvSpPr txBox="1"/>
          <p:nvPr/>
        </p:nvSpPr>
        <p:spPr>
          <a:xfrm>
            <a:off x="4800600" y="1220383"/>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68" name="TextBox 67"/>
          <p:cNvSpPr txBox="1"/>
          <p:nvPr/>
        </p:nvSpPr>
        <p:spPr>
          <a:xfrm>
            <a:off x="4800600" y="2934883"/>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sp>
        <p:nvSpPr>
          <p:cNvPr id="69" name="TextBox 68"/>
          <p:cNvSpPr txBox="1"/>
          <p:nvPr/>
        </p:nvSpPr>
        <p:spPr>
          <a:xfrm>
            <a:off x="3200400" y="1220383"/>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P</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s</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cxnSp>
        <p:nvCxnSpPr>
          <p:cNvPr id="70" name="Straight Arrow Connector 69"/>
          <p:cNvCxnSpPr/>
          <p:nvPr/>
        </p:nvCxnSpPr>
        <p:spPr>
          <a:xfrm flipV="1">
            <a:off x="4191000" y="1142381"/>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91000" y="1313831"/>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24400" y="1142381"/>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4038600" y="1788845"/>
            <a:ext cx="533400" cy="183376"/>
            <a:chOff x="5943600" y="2362201"/>
            <a:chExt cx="533400" cy="244501"/>
          </a:xfrm>
        </p:grpSpPr>
        <p:cxnSp>
          <p:nvCxnSpPr>
            <p:cNvPr id="75" name="Straight Connector 74"/>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038600" y="2651981"/>
            <a:ext cx="533400" cy="183376"/>
            <a:chOff x="5943600" y="2362201"/>
            <a:chExt cx="533400" cy="244501"/>
          </a:xfrm>
        </p:grpSpPr>
        <p:cxnSp>
          <p:nvCxnSpPr>
            <p:cNvPr id="79" name="Straight Connector 78"/>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4038600" y="3506211"/>
            <a:ext cx="533400" cy="183376"/>
            <a:chOff x="5943600" y="2362201"/>
            <a:chExt cx="533400" cy="244501"/>
          </a:xfrm>
        </p:grpSpPr>
        <p:cxnSp>
          <p:nvCxnSpPr>
            <p:cNvPr id="85" name="Straight Connector 84"/>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7543800" y="1484663"/>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Times New Roman" pitchFamily="18" charset="0"/>
                <a:cs typeface="Times New Roman" pitchFamily="18" charset="0"/>
              </a:rPr>
              <a:t>softmax</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rPr>
              <a:t>T</a:t>
            </a:r>
            <a:r>
              <a:rPr lang="en-US" sz="1200" dirty="0" smtClean="0">
                <a:solidFill>
                  <a:sysClr val="windowText" lastClr="000000"/>
                </a:solidFill>
              </a:rPr>
              <a:t>, + </a:t>
            </a:r>
            <a:r>
              <a:rPr lang="en-US" sz="1200" i="1" dirty="0" smtClean="0">
                <a:solidFill>
                  <a:sysClr val="windowText" lastClr="000000"/>
                </a:solidFill>
                <a:latin typeface="Times New Roman" pitchFamily="18" charset="0"/>
                <a:cs typeface="Times New Roman" pitchFamily="18" charset="0"/>
              </a:rPr>
              <a:t>a</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W</a:t>
            </a:r>
            <a:endParaRPr lang="en-US" sz="1200" i="1" dirty="0">
              <a:solidFill>
                <a:sysClr val="windowText" lastClr="000000"/>
              </a:solidFill>
              <a:latin typeface="Times New Roman" pitchFamily="18" charset="0"/>
              <a:cs typeface="Times New Roman" pitchFamily="18" charset="0"/>
            </a:endParaRPr>
          </a:p>
        </p:txBody>
      </p:sp>
      <p:sp>
        <p:nvSpPr>
          <p:cNvPr id="89" name="Rectangle 88"/>
          <p:cNvSpPr/>
          <p:nvPr/>
        </p:nvSpPr>
        <p:spPr>
          <a:xfrm>
            <a:off x="7543800" y="2341912"/>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                  </a:t>
            </a:r>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1"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dirty="0" smtClean="0">
                <a:solidFill>
                  <a:sysClr val="windowText" lastClr="000000"/>
                </a:solidFill>
                <a:latin typeface="Times New Roman" pitchFamily="18" charset="0"/>
                <a:cs typeface="Times New Roman" pitchFamily="18" charset="0"/>
              </a:rPr>
              <a:t>(</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latin typeface="Times New Roman" pitchFamily="18" charset="0"/>
                <a:cs typeface="Times New Roman" pitchFamily="18" charset="0"/>
              </a:rPr>
              <a:t>1</a:t>
            </a:r>
            <a:r>
              <a:rPr lang="en-US" sz="1200" dirty="0" smtClean="0">
                <a:solidFill>
                  <a:sysClr val="windowText" lastClr="000000"/>
                </a:solidFill>
                <a:latin typeface="Times New Roman" pitchFamily="18" charset="0"/>
                <a:cs typeface="Times New Roman" pitchFamily="18" charset="0"/>
              </a:rPr>
              <a:t>)</a:t>
            </a:r>
            <a:r>
              <a:rPr lang="en-US" sz="1200" baseline="30000" dirty="0" smtClean="0">
                <a:solidFill>
                  <a:sysClr val="windowText" lastClr="000000"/>
                </a:solidFill>
              </a:rPr>
              <a:t>T</a:t>
            </a:r>
            <a:r>
              <a:rPr lang="en-US" sz="12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a</a:t>
            </a:r>
            <a:r>
              <a:rPr lang="en-US" sz="1200" i="1" baseline="30000" dirty="0" smtClean="0">
                <a:solidFill>
                  <a:sysClr val="windowText" lastClr="000000"/>
                </a:solidFill>
                <a:latin typeface="Times New Roman" pitchFamily="18" charset="0"/>
                <a:cs typeface="Times New Roman" pitchFamily="18" charset="0"/>
              </a:rPr>
              <a:t>1</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i="1" baseline="30000" dirty="0" smtClean="0">
                <a:solidFill>
                  <a:sysClr val="windowText" lastClr="000000"/>
                </a:solidFill>
                <a:latin typeface="Times New Roman" pitchFamily="18" charset="0"/>
                <a:cs typeface="Times New Roman" pitchFamily="18" charset="0"/>
              </a:rPr>
              <a:t>0</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latin typeface="Times New Roman" pitchFamily="18" charset="0"/>
                <a:cs typeface="Times New Roman" pitchFamily="18" charset="0"/>
              </a:rPr>
              <a:t>1</a:t>
            </a:r>
            <a:endParaRPr lang="en-US" sz="1200" baseline="30000" dirty="0">
              <a:solidFill>
                <a:sysClr val="windowText" lastClr="000000"/>
              </a:solidFill>
              <a:latin typeface="Times New Roman" pitchFamily="18" charset="0"/>
              <a:cs typeface="Times New Roman" pitchFamily="18" charset="0"/>
            </a:endParaRPr>
          </a:p>
        </p:txBody>
      </p:sp>
      <p:sp>
        <p:nvSpPr>
          <p:cNvPr id="90" name="Rectangle 89"/>
          <p:cNvSpPr/>
          <p:nvPr/>
        </p:nvSpPr>
        <p:spPr>
          <a:xfrm>
            <a:off x="7543800" y="3199163"/>
            <a:ext cx="1447800" cy="514350"/>
          </a:xfrm>
          <a:prstGeom prst="rect">
            <a:avLst/>
          </a:prstGeom>
          <a:solidFill>
            <a:schemeClr val="tx2">
              <a:lumMod val="40000"/>
              <a:lumOff val="6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aseline="30000" dirty="0" smtClean="0">
                <a:solidFill>
                  <a:sysClr val="windowText" lastClr="000000"/>
                </a:solidFill>
              </a:rPr>
              <a:t>.</a:t>
            </a:r>
            <a:r>
              <a:rPr lang="en-US" sz="1200" dirty="0" smtClean="0">
                <a:solidFill>
                  <a:sysClr val="windowText" lastClr="000000"/>
                </a:solidFill>
              </a:rPr>
              <a:t>)                  </a:t>
            </a:r>
            <a:r>
              <a:rPr lang="en-US" sz="1200" dirty="0" smtClean="0">
                <a:solidFill>
                  <a:sysClr val="windowText" lastClr="000000"/>
                </a:solidFill>
                <a:latin typeface="Symbol" pitchFamily="18" charset="2"/>
              </a:rPr>
              <a:t>s</a:t>
            </a:r>
            <a:r>
              <a:rPr lang="en-US" sz="1200" dirty="0" smtClean="0">
                <a:solidFill>
                  <a:sysClr val="windowText" lastClr="000000"/>
                </a:solidFill>
              </a:rPr>
              <a:t>’(</a:t>
            </a:r>
            <a:r>
              <a:rPr lang="en-US" sz="1200" b="1" baseline="30000" dirty="0" smtClean="0">
                <a:solidFill>
                  <a:sysClr val="windowText" lastClr="000000"/>
                </a:solidFill>
              </a:rPr>
              <a:t>.</a:t>
            </a:r>
            <a:r>
              <a:rPr lang="en-US" sz="1200" dirty="0" smtClean="0">
                <a:solidFill>
                  <a:sysClr val="windowText" lastClr="000000"/>
                </a:solidFill>
              </a:rPr>
              <a:t>)</a:t>
            </a:r>
            <a:br>
              <a:rPr lang="en-US" sz="1200" dirty="0" smtClean="0">
                <a:solidFill>
                  <a:sysClr val="windowText" lastClr="000000"/>
                </a:solidFill>
              </a:rPr>
            </a:b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W</a:t>
            </a:r>
            <a:r>
              <a:rPr lang="en-US" sz="1200" baseline="30000" dirty="0" smtClean="0">
                <a:solidFill>
                  <a:sysClr val="windowText" lastClr="000000"/>
                </a:solidFill>
              </a:rPr>
              <a:t>T</a:t>
            </a:r>
            <a:r>
              <a:rPr lang="en-US" sz="1200" dirty="0" smtClean="0">
                <a:solidFill>
                  <a:sysClr val="windowText" lastClr="000000"/>
                </a:solidFill>
              </a:rPr>
              <a:t>, + </a:t>
            </a:r>
            <a:r>
              <a:rPr lang="en-US" sz="1200" i="1" dirty="0" smtClean="0">
                <a:solidFill>
                  <a:sysClr val="windowText" lastClr="000000"/>
                </a:solidFill>
                <a:latin typeface="Times New Roman" pitchFamily="18" charset="0"/>
                <a:cs typeface="Times New Roman" pitchFamily="18" charset="0"/>
              </a:rPr>
              <a:t>a</a:t>
            </a:r>
            <a:r>
              <a:rPr lang="en-US" sz="1200" dirty="0" smtClean="0">
                <a:solidFill>
                  <a:sysClr val="windowText" lastClr="000000"/>
                </a:solidFill>
              </a:rPr>
              <a:t>      </a:t>
            </a:r>
            <a:r>
              <a:rPr lang="en-US" sz="1200" b="1" baseline="30000" dirty="0" smtClean="0">
                <a:solidFill>
                  <a:sysClr val="windowText" lastClr="000000"/>
                </a:solidFill>
              </a:rPr>
              <a:t>. </a:t>
            </a:r>
            <a:r>
              <a:rPr lang="en-US" sz="1200" i="1" dirty="0" smtClean="0">
                <a:solidFill>
                  <a:sysClr val="windowText" lastClr="000000"/>
                </a:solidFill>
                <a:latin typeface="Times New Roman" pitchFamily="18" charset="0"/>
                <a:cs typeface="Times New Roman" pitchFamily="18" charset="0"/>
              </a:rPr>
              <a:t>v</a:t>
            </a:r>
            <a:r>
              <a:rPr lang="en-US" sz="1200" dirty="0" smtClean="0">
                <a:solidFill>
                  <a:sysClr val="windowText" lastClr="000000"/>
                </a:solidFill>
              </a:rPr>
              <a:t/>
            </a:r>
            <a:br>
              <a:rPr lang="en-US" sz="1200" dirty="0" smtClean="0">
                <a:solidFill>
                  <a:sysClr val="windowText" lastClr="000000"/>
                </a:solidFill>
              </a:rPr>
            </a:br>
            <a:r>
              <a:rPr lang="en-US" sz="1200" dirty="0" smtClean="0">
                <a:solidFill>
                  <a:sysClr val="windowText" lastClr="000000"/>
                </a:solidFill>
              </a:rPr>
              <a:t>                          </a:t>
            </a:r>
            <a:r>
              <a:rPr lang="en-US" sz="1200" b="1" baseline="30000" dirty="0" smtClean="0">
                <a:solidFill>
                  <a:sysClr val="windowText" lastClr="000000"/>
                </a:solidFill>
              </a:rPr>
              <a:t> </a:t>
            </a:r>
            <a:endParaRPr lang="en-US" sz="1200" i="1" dirty="0">
              <a:solidFill>
                <a:sysClr val="windowText" lastClr="000000"/>
              </a:solidFill>
              <a:latin typeface="Times New Roman" pitchFamily="18" charset="0"/>
              <a:cs typeface="Times New Roman" pitchFamily="18" charset="0"/>
            </a:endParaRPr>
          </a:p>
        </p:txBody>
      </p:sp>
      <p:cxnSp>
        <p:nvCxnSpPr>
          <p:cNvPr id="91" name="Straight Connector 90"/>
          <p:cNvCxnSpPr>
            <a:stCxn id="88" idx="0"/>
            <a:endCxn id="88" idx="2"/>
          </p:cNvCxnSpPr>
          <p:nvPr/>
        </p:nvCxnSpPr>
        <p:spPr>
          <a:xfrm>
            <a:off x="8267700" y="1484663"/>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9" idx="0"/>
            <a:endCxn id="89" idx="2"/>
          </p:cNvCxnSpPr>
          <p:nvPr/>
        </p:nvCxnSpPr>
        <p:spPr>
          <a:xfrm>
            <a:off x="8267700" y="2341912"/>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0" idx="0"/>
            <a:endCxn id="90" idx="2"/>
          </p:cNvCxnSpPr>
          <p:nvPr/>
        </p:nvCxnSpPr>
        <p:spPr>
          <a:xfrm>
            <a:off x="8267700" y="3199163"/>
            <a:ext cx="0" cy="5143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8001000" y="2856263"/>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8001000" y="1999013"/>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096000" y="3723037"/>
            <a:ext cx="1905000" cy="3441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781800" y="3791514"/>
            <a:ext cx="1219200" cy="276999"/>
          </a:xfrm>
          <a:prstGeom prst="rect">
            <a:avLst/>
          </a:prstGeom>
          <a:noFill/>
        </p:spPr>
        <p:txBody>
          <a:bodyPr wrap="square" rtlCol="0">
            <a:spAutoFit/>
          </a:bodyPr>
          <a:lstStyle/>
          <a:p>
            <a:pPr algn="r"/>
            <a:r>
              <a:rPr lang="en-US" sz="1200" b="1" dirty="0" smtClean="0">
                <a:latin typeface="Times New Roman" pitchFamily="18" charset="0"/>
                <a:cs typeface="Times New Roman" pitchFamily="18" charset="0"/>
              </a:rPr>
              <a:t>1/3</a:t>
            </a:r>
            <a:endParaRPr lang="en-US" sz="1200" b="1" dirty="0">
              <a:latin typeface="Times New Roman" pitchFamily="18" charset="0"/>
              <a:cs typeface="Times New Roman" pitchFamily="18" charset="0"/>
            </a:endParaRPr>
          </a:p>
        </p:txBody>
      </p:sp>
      <p:cxnSp>
        <p:nvCxnSpPr>
          <p:cNvPr id="100" name="Straight Arrow Connector 99"/>
          <p:cNvCxnSpPr/>
          <p:nvPr/>
        </p:nvCxnSpPr>
        <p:spPr>
          <a:xfrm>
            <a:off x="8534400" y="1999013"/>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534400" y="2856263"/>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610600" y="1219764"/>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e</a:t>
            </a:r>
            <a:r>
              <a:rPr lang="en-US" sz="1200" baseline="300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105" name="TextBox 104"/>
          <p:cNvSpPr txBox="1"/>
          <p:nvPr/>
        </p:nvSpPr>
        <p:spPr>
          <a:xfrm>
            <a:off x="7010400" y="1219764"/>
            <a:ext cx="990600" cy="276999"/>
          </a:xfrm>
          <a:prstGeom prst="rect">
            <a:avLst/>
          </a:prstGeom>
          <a:noFill/>
        </p:spPr>
        <p:txBody>
          <a:bodyPr wrap="square" rtlCol="0">
            <a:spAutoFit/>
          </a:bodyPr>
          <a:lstStyle/>
          <a:p>
            <a:pPr algn="r"/>
            <a:r>
              <a:rPr lang="en-US" sz="1200" i="1" dirty="0" smtClean="0">
                <a:latin typeface="Times New Roman" pitchFamily="18" charset="0"/>
                <a:cs typeface="Times New Roman" pitchFamily="18" charset="0"/>
              </a:rPr>
              <a:t>P</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s</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v</a:t>
            </a:r>
            <a:r>
              <a:rPr lang="en-US" sz="1200" baseline="30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cxnSp>
        <p:nvCxnSpPr>
          <p:cNvPr id="106" name="Straight Arrow Connector 105"/>
          <p:cNvCxnSpPr/>
          <p:nvPr/>
        </p:nvCxnSpPr>
        <p:spPr>
          <a:xfrm flipV="1">
            <a:off x="8001000" y="1141763"/>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001000" y="1313213"/>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8534400" y="1141763"/>
            <a:ext cx="0" cy="3429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7848600" y="1788226"/>
            <a:ext cx="533400" cy="183376"/>
            <a:chOff x="5943600" y="2362201"/>
            <a:chExt cx="533400" cy="244501"/>
          </a:xfrm>
        </p:grpSpPr>
        <p:cxnSp>
          <p:nvCxnSpPr>
            <p:cNvPr id="111" name="Straight Connector 110"/>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7848600" y="2651362"/>
            <a:ext cx="533400" cy="183376"/>
            <a:chOff x="5943600" y="2362201"/>
            <a:chExt cx="533400" cy="244501"/>
          </a:xfrm>
        </p:grpSpPr>
        <p:cxnSp>
          <p:nvCxnSpPr>
            <p:cNvPr id="115" name="Straight Connector 114"/>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7848600" y="3505592"/>
            <a:ext cx="533400" cy="183376"/>
            <a:chOff x="5943600" y="2362201"/>
            <a:chExt cx="533400" cy="244501"/>
          </a:xfrm>
        </p:grpSpPr>
        <p:cxnSp>
          <p:nvCxnSpPr>
            <p:cNvPr id="120" name="Straight Connector 119"/>
            <p:cNvCxnSpPr/>
            <p:nvPr/>
          </p:nvCxnSpPr>
          <p:spPr>
            <a:xfrm>
              <a:off x="6477000" y="2362201"/>
              <a:ext cx="0" cy="24450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943600" y="2590800"/>
              <a:ext cx="5334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5943600" y="2362201"/>
              <a:ext cx="0" cy="23655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25" name="Straight Arrow Connector 124"/>
          <p:cNvCxnSpPr/>
          <p:nvPr/>
        </p:nvCxnSpPr>
        <p:spPr>
          <a:xfrm flipH="1" flipV="1">
            <a:off x="4038600" y="1788226"/>
            <a:ext cx="2438400" cy="12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4038600" y="2684812"/>
            <a:ext cx="2438400" cy="12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4038600" y="3545774"/>
            <a:ext cx="2438400" cy="12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477000" y="3545774"/>
            <a:ext cx="1295400" cy="0"/>
          </a:xfrm>
          <a:prstGeom prst="straightConnector1">
            <a:avLst/>
          </a:prstGeom>
          <a:ln w="38100">
            <a:solidFill>
              <a:srgbClr val="FFFF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6477000" y="2686050"/>
            <a:ext cx="1295400" cy="0"/>
          </a:xfrm>
          <a:prstGeom prst="straightConnector1">
            <a:avLst/>
          </a:prstGeom>
          <a:ln w="38100">
            <a:solidFill>
              <a:srgbClr val="FFFF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6477000" y="1789463"/>
            <a:ext cx="1295400" cy="0"/>
          </a:xfrm>
          <a:prstGeom prst="straightConnector1">
            <a:avLst/>
          </a:prstGeom>
          <a:ln w="38100">
            <a:solidFill>
              <a:srgbClr val="FFFF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7010400" y="1600200"/>
            <a:ext cx="609600" cy="461665"/>
          </a:xfrm>
          <a:prstGeom prst="rect">
            <a:avLst/>
          </a:prstGeom>
          <a:noFill/>
        </p:spPr>
        <p:txBody>
          <a:bodyPr wrap="square" rtlCol="0">
            <a:spAutoFit/>
          </a:bodyPr>
          <a:lstStyle/>
          <a:p>
            <a:pPr algn="ctr"/>
            <a:r>
              <a:rPr lang="en-US" sz="1200" b="1" dirty="0" smtClean="0">
                <a:latin typeface="Symbol" pitchFamily="18" charset="2"/>
                <a:cs typeface="Times New Roman" pitchFamily="18" charset="0"/>
              </a:rPr>
              <a:t>D</a:t>
            </a:r>
            <a:r>
              <a:rPr lang="en-US" sz="1200" b="1" i="1" dirty="0" smtClean="0">
                <a:latin typeface="Times New Roman" pitchFamily="18" charset="0"/>
                <a:cs typeface="Times New Roman" pitchFamily="18" charset="0"/>
              </a:rPr>
              <a:t>W</a:t>
            </a:r>
            <a:r>
              <a:rPr lang="en-US" sz="1200" b="1" baseline="30000" dirty="0" smtClean="0">
                <a:latin typeface="Times New Roman" pitchFamily="18" charset="0"/>
                <a:cs typeface="Times New Roman" pitchFamily="18" charset="0"/>
              </a:rPr>
              <a:t>2</a:t>
            </a:r>
            <a:r>
              <a:rPr lang="en-US" sz="1200" b="1" dirty="0" smtClean="0">
                <a:latin typeface="Symbol" pitchFamily="18" charset="2"/>
                <a:cs typeface="Times New Roman" pitchFamily="18" charset="0"/>
              </a:rPr>
              <a:t> </a:t>
            </a:r>
            <a:r>
              <a:rPr lang="en-US" sz="1200" b="1" dirty="0">
                <a:latin typeface="Symbol" pitchFamily="18" charset="2"/>
                <a:cs typeface="Times New Roman" pitchFamily="18" charset="0"/>
              </a:rPr>
              <a:t>D</a:t>
            </a:r>
            <a:r>
              <a:rPr lang="en-US" sz="1200" b="1" dirty="0" smtClean="0">
                <a:latin typeface="Times New Roman" pitchFamily="18" charset="0"/>
                <a:cs typeface="Times New Roman" pitchFamily="18" charset="0"/>
              </a:rPr>
              <a:t>a</a:t>
            </a:r>
            <a:r>
              <a:rPr lang="en-US" sz="1200" b="1" baseline="30000" dirty="0" smtClean="0">
                <a:latin typeface="Times New Roman" pitchFamily="18" charset="0"/>
                <a:cs typeface="Times New Roman" pitchFamily="18" charset="0"/>
              </a:rPr>
              <a:t>2</a:t>
            </a:r>
            <a:endParaRPr lang="en-US" sz="1200" b="1" dirty="0">
              <a:latin typeface="Times New Roman" pitchFamily="18" charset="0"/>
              <a:cs typeface="Times New Roman" pitchFamily="18" charset="0"/>
            </a:endParaRPr>
          </a:p>
        </p:txBody>
      </p:sp>
      <p:sp>
        <p:nvSpPr>
          <p:cNvPr id="140" name="TextBox 139"/>
          <p:cNvSpPr txBox="1"/>
          <p:nvPr/>
        </p:nvSpPr>
        <p:spPr>
          <a:xfrm>
            <a:off x="5105400" y="2478301"/>
            <a:ext cx="609600" cy="461665"/>
          </a:xfrm>
          <a:prstGeom prst="rect">
            <a:avLst/>
          </a:prstGeom>
          <a:noFill/>
        </p:spPr>
        <p:txBody>
          <a:bodyPr wrap="square" rtlCol="0">
            <a:spAutoFit/>
          </a:bodyPr>
          <a:lstStyle/>
          <a:p>
            <a:pPr algn="ctr"/>
            <a:r>
              <a:rPr lang="en-US" sz="1200" b="1" dirty="0" smtClean="0">
                <a:latin typeface="Symbol" pitchFamily="18" charset="2"/>
                <a:cs typeface="Times New Roman" pitchFamily="18" charset="0"/>
              </a:rPr>
              <a:t>D</a:t>
            </a:r>
            <a:r>
              <a:rPr lang="en-US" sz="1200" b="1" i="1" dirty="0" smtClean="0">
                <a:latin typeface="Times New Roman" pitchFamily="18" charset="0"/>
                <a:cs typeface="Times New Roman" pitchFamily="18" charset="0"/>
              </a:rPr>
              <a:t>W</a:t>
            </a:r>
            <a:r>
              <a:rPr lang="en-US" sz="1200" b="1" baseline="30000" dirty="0" smtClean="0">
                <a:latin typeface="Times New Roman" pitchFamily="18" charset="0"/>
                <a:cs typeface="Times New Roman" pitchFamily="18" charset="0"/>
              </a:rPr>
              <a:t>1</a:t>
            </a:r>
            <a:br>
              <a:rPr lang="en-US" sz="1200" b="1" baseline="30000" dirty="0" smtClean="0">
                <a:latin typeface="Times New Roman" pitchFamily="18" charset="0"/>
                <a:cs typeface="Times New Roman" pitchFamily="18" charset="0"/>
              </a:rPr>
            </a:br>
            <a:r>
              <a:rPr lang="en-US" sz="1200" b="1" dirty="0" smtClean="0">
                <a:latin typeface="Symbol" pitchFamily="18" charset="2"/>
                <a:cs typeface="Times New Roman" pitchFamily="18" charset="0"/>
              </a:rPr>
              <a:t>D</a:t>
            </a:r>
            <a:r>
              <a:rPr lang="en-US" sz="1200" b="1" dirty="0" smtClean="0">
                <a:latin typeface="Times New Roman" pitchFamily="18" charset="0"/>
                <a:cs typeface="Times New Roman" pitchFamily="18" charset="0"/>
              </a:rPr>
              <a:t>a</a:t>
            </a:r>
            <a:r>
              <a:rPr lang="en-US" sz="1200" b="1" baseline="30000" dirty="0" smtClean="0">
                <a:latin typeface="Times New Roman" pitchFamily="18" charset="0"/>
                <a:cs typeface="Times New Roman" pitchFamily="18" charset="0"/>
              </a:rPr>
              <a:t>1</a:t>
            </a:r>
            <a:endParaRPr lang="en-US" sz="1200" b="1" dirty="0">
              <a:latin typeface="Times New Roman" pitchFamily="18" charset="0"/>
              <a:cs typeface="Times New Roman" pitchFamily="18" charset="0"/>
            </a:endParaRPr>
          </a:p>
        </p:txBody>
      </p:sp>
      <p:sp>
        <p:nvSpPr>
          <p:cNvPr id="141" name="TextBox 140"/>
          <p:cNvSpPr txBox="1"/>
          <p:nvPr/>
        </p:nvSpPr>
        <p:spPr>
          <a:xfrm>
            <a:off x="7010400" y="2478301"/>
            <a:ext cx="609600" cy="461665"/>
          </a:xfrm>
          <a:prstGeom prst="rect">
            <a:avLst/>
          </a:prstGeom>
          <a:noFill/>
        </p:spPr>
        <p:txBody>
          <a:bodyPr wrap="square" rtlCol="0">
            <a:spAutoFit/>
          </a:bodyPr>
          <a:lstStyle/>
          <a:p>
            <a:pPr algn="ctr"/>
            <a:r>
              <a:rPr lang="en-US" sz="1200" b="1" dirty="0" smtClean="0">
                <a:latin typeface="Symbol" pitchFamily="18" charset="2"/>
                <a:cs typeface="Times New Roman" pitchFamily="18" charset="0"/>
              </a:rPr>
              <a:t>D</a:t>
            </a:r>
            <a:r>
              <a:rPr lang="en-US" sz="1200" b="1" i="1" dirty="0" smtClean="0">
                <a:latin typeface="Times New Roman" pitchFamily="18" charset="0"/>
                <a:cs typeface="Times New Roman" pitchFamily="18" charset="0"/>
              </a:rPr>
              <a:t>W</a:t>
            </a:r>
            <a:r>
              <a:rPr lang="en-US" sz="1200" b="1" baseline="30000"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a:latin typeface="Symbol" pitchFamily="18" charset="2"/>
                <a:cs typeface="Times New Roman" pitchFamily="18" charset="0"/>
              </a:rPr>
              <a:t>D</a:t>
            </a:r>
            <a:r>
              <a:rPr lang="en-US" sz="1200" b="1" dirty="0" smtClean="0">
                <a:latin typeface="Times New Roman" pitchFamily="18" charset="0"/>
                <a:cs typeface="Times New Roman" pitchFamily="18" charset="0"/>
              </a:rPr>
              <a:t>a</a:t>
            </a:r>
            <a:r>
              <a:rPr lang="en-US" sz="1200" b="1" baseline="30000" dirty="0" smtClean="0">
                <a:latin typeface="Times New Roman" pitchFamily="18" charset="0"/>
                <a:cs typeface="Times New Roman" pitchFamily="18" charset="0"/>
              </a:rPr>
              <a:t>1</a:t>
            </a:r>
            <a:endParaRPr lang="en-US" sz="1200" b="1" dirty="0">
              <a:latin typeface="Times New Roman" pitchFamily="18" charset="0"/>
              <a:cs typeface="Times New Roman" pitchFamily="18" charset="0"/>
            </a:endParaRPr>
          </a:p>
        </p:txBody>
      </p:sp>
      <p:sp>
        <p:nvSpPr>
          <p:cNvPr id="142" name="TextBox 141"/>
          <p:cNvSpPr txBox="1"/>
          <p:nvPr/>
        </p:nvSpPr>
        <p:spPr>
          <a:xfrm>
            <a:off x="5105400" y="3356402"/>
            <a:ext cx="609600" cy="461665"/>
          </a:xfrm>
          <a:prstGeom prst="rect">
            <a:avLst/>
          </a:prstGeom>
          <a:noFill/>
        </p:spPr>
        <p:txBody>
          <a:bodyPr wrap="square" rtlCol="0">
            <a:spAutoFit/>
          </a:bodyPr>
          <a:lstStyle/>
          <a:p>
            <a:pPr algn="ctr"/>
            <a:r>
              <a:rPr lang="en-US" sz="1200" b="1" dirty="0" smtClean="0">
                <a:latin typeface="Symbol" pitchFamily="18" charset="2"/>
                <a:cs typeface="Times New Roman" pitchFamily="18" charset="0"/>
              </a:rPr>
              <a:t>D</a:t>
            </a:r>
            <a:r>
              <a:rPr lang="en-US" sz="1200" b="1" i="1" dirty="0" smtClean="0">
                <a:latin typeface="Times New Roman" pitchFamily="18" charset="0"/>
                <a:cs typeface="Times New Roman" pitchFamily="18" charset="0"/>
              </a:rPr>
              <a:t>W</a:t>
            </a:r>
            <a:r>
              <a:rPr lang="en-US" sz="1200" b="1" baseline="30000" dirty="0" smtClean="0">
                <a:latin typeface="Times New Roman" pitchFamily="18" charset="0"/>
                <a:cs typeface="Times New Roman" pitchFamily="18" charset="0"/>
              </a:rPr>
              <a:t>0</a:t>
            </a: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a:latin typeface="Symbol" pitchFamily="18" charset="2"/>
                <a:cs typeface="Times New Roman" pitchFamily="18" charset="0"/>
              </a:rPr>
              <a:t>D</a:t>
            </a:r>
            <a:r>
              <a:rPr lang="en-US" sz="1200" b="1" dirty="0" smtClean="0">
                <a:latin typeface="Times New Roman" pitchFamily="18" charset="0"/>
                <a:cs typeface="Times New Roman" pitchFamily="18" charset="0"/>
              </a:rPr>
              <a:t>a</a:t>
            </a:r>
            <a:r>
              <a:rPr lang="en-US" sz="1200" b="1" baseline="30000" dirty="0" smtClean="0">
                <a:latin typeface="Times New Roman" pitchFamily="18" charset="0"/>
                <a:cs typeface="Times New Roman" pitchFamily="18" charset="0"/>
              </a:rPr>
              <a:t>0</a:t>
            </a:r>
            <a:endParaRPr lang="en-US" sz="1200" b="1" dirty="0">
              <a:latin typeface="Times New Roman" pitchFamily="18" charset="0"/>
              <a:cs typeface="Times New Roman" pitchFamily="18" charset="0"/>
            </a:endParaRPr>
          </a:p>
        </p:txBody>
      </p:sp>
      <p:sp>
        <p:nvSpPr>
          <p:cNvPr id="143" name="TextBox 142"/>
          <p:cNvSpPr txBox="1"/>
          <p:nvPr/>
        </p:nvSpPr>
        <p:spPr>
          <a:xfrm>
            <a:off x="7010400" y="3356402"/>
            <a:ext cx="609600" cy="461665"/>
          </a:xfrm>
          <a:prstGeom prst="rect">
            <a:avLst/>
          </a:prstGeom>
          <a:noFill/>
        </p:spPr>
        <p:txBody>
          <a:bodyPr wrap="square" rtlCol="0">
            <a:spAutoFit/>
          </a:bodyPr>
          <a:lstStyle/>
          <a:p>
            <a:pPr algn="ctr"/>
            <a:r>
              <a:rPr lang="en-US" sz="1200" b="1" dirty="0" smtClean="0">
                <a:latin typeface="Symbol" pitchFamily="18" charset="2"/>
                <a:cs typeface="Times New Roman" pitchFamily="18" charset="0"/>
              </a:rPr>
              <a:t>D</a:t>
            </a:r>
            <a:r>
              <a:rPr lang="en-US" sz="1200" b="1" i="1" dirty="0" smtClean="0">
                <a:latin typeface="Times New Roman" pitchFamily="18" charset="0"/>
                <a:cs typeface="Times New Roman" pitchFamily="18" charset="0"/>
              </a:rPr>
              <a:t>W</a:t>
            </a:r>
            <a:r>
              <a:rPr lang="en-US" sz="1200" b="1" baseline="30000" dirty="0" smtClean="0">
                <a:latin typeface="Times New Roman" pitchFamily="18" charset="0"/>
                <a:cs typeface="Times New Roman" pitchFamily="18" charset="0"/>
              </a:rPr>
              <a:t>0</a:t>
            </a: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a:latin typeface="Symbol" pitchFamily="18" charset="2"/>
                <a:cs typeface="Times New Roman" pitchFamily="18" charset="0"/>
              </a:rPr>
              <a:t>D</a:t>
            </a:r>
            <a:r>
              <a:rPr lang="en-US" sz="1200" b="1" dirty="0" smtClean="0">
                <a:latin typeface="Times New Roman" pitchFamily="18" charset="0"/>
                <a:cs typeface="Times New Roman" pitchFamily="18" charset="0"/>
              </a:rPr>
              <a:t>a</a:t>
            </a:r>
            <a:r>
              <a:rPr lang="en-US" sz="1200" b="1" baseline="30000" dirty="0" smtClean="0">
                <a:latin typeface="Times New Roman" pitchFamily="18" charset="0"/>
                <a:cs typeface="Times New Roman" pitchFamily="18" charset="0"/>
              </a:rPr>
              <a:t>0</a:t>
            </a:r>
            <a:endParaRPr lang="en-US" sz="1200" b="1" dirty="0">
              <a:latin typeface="Times New Roman" pitchFamily="18" charset="0"/>
              <a:cs typeface="Times New Roman" pitchFamily="18" charset="0"/>
            </a:endParaRPr>
          </a:p>
        </p:txBody>
      </p:sp>
      <p:sp>
        <p:nvSpPr>
          <p:cNvPr id="144" name="TextBox 143"/>
          <p:cNvSpPr txBox="1"/>
          <p:nvPr/>
        </p:nvSpPr>
        <p:spPr>
          <a:xfrm>
            <a:off x="5715000" y="3771900"/>
            <a:ext cx="12192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1/3</a:t>
            </a:r>
            <a:endParaRPr lang="en-US" sz="1200" b="1" dirty="0">
              <a:latin typeface="Times New Roman" pitchFamily="18" charset="0"/>
              <a:cs typeface="Times New Roman" pitchFamily="18" charset="0"/>
            </a:endParaRPr>
          </a:p>
        </p:txBody>
      </p:sp>
      <p:sp>
        <p:nvSpPr>
          <p:cNvPr id="145" name="TextBox 144"/>
          <p:cNvSpPr txBox="1"/>
          <p:nvPr/>
        </p:nvSpPr>
        <p:spPr>
          <a:xfrm>
            <a:off x="3886200" y="946234"/>
            <a:ext cx="1219200" cy="338554"/>
          </a:xfrm>
          <a:prstGeom prst="rect">
            <a:avLst/>
          </a:prstGeom>
          <a:noFill/>
        </p:spPr>
        <p:txBody>
          <a:bodyPr wrap="square" rtlCol="0">
            <a:spAutoFit/>
          </a:bodyPr>
          <a:lstStyle/>
          <a:p>
            <a:pPr algn="ctr"/>
            <a:r>
              <a:rPr lang="en-US" sz="1600" b="1" dirty="0" smtClean="0">
                <a:latin typeface="+mj-lt"/>
                <a:cs typeface="Times New Roman" pitchFamily="18" charset="0"/>
              </a:rPr>
              <a:t>GPU 1</a:t>
            </a:r>
            <a:endParaRPr lang="en-US" sz="1600" b="1" dirty="0">
              <a:latin typeface="+mj-lt"/>
              <a:cs typeface="Times New Roman" pitchFamily="18" charset="0"/>
            </a:endParaRPr>
          </a:p>
        </p:txBody>
      </p:sp>
      <p:sp>
        <p:nvSpPr>
          <p:cNvPr id="146" name="TextBox 145"/>
          <p:cNvSpPr txBox="1"/>
          <p:nvPr/>
        </p:nvSpPr>
        <p:spPr>
          <a:xfrm>
            <a:off x="7696200" y="957218"/>
            <a:ext cx="1219200" cy="338554"/>
          </a:xfrm>
          <a:prstGeom prst="rect">
            <a:avLst/>
          </a:prstGeom>
          <a:noFill/>
        </p:spPr>
        <p:txBody>
          <a:bodyPr wrap="square" rtlCol="0">
            <a:spAutoFit/>
          </a:bodyPr>
          <a:lstStyle/>
          <a:p>
            <a:pPr algn="ctr"/>
            <a:r>
              <a:rPr lang="en-US" sz="1600" b="1" dirty="0" smtClean="0">
                <a:latin typeface="+mj-lt"/>
                <a:cs typeface="Times New Roman" pitchFamily="18" charset="0"/>
              </a:rPr>
              <a:t>GPU 3</a:t>
            </a:r>
            <a:endParaRPr lang="en-US" sz="1600" b="1" dirty="0">
              <a:latin typeface="+mj-lt"/>
              <a:cs typeface="Times New Roman" pitchFamily="18" charset="0"/>
            </a:endParaRPr>
          </a:p>
        </p:txBody>
      </p:sp>
    </p:spTree>
    <p:extLst>
      <p:ext uri="{BB962C8B-B14F-4D97-AF65-F5344CB8AC3E}">
        <p14:creationId xmlns:p14="http://schemas.microsoft.com/office/powerpoint/2010/main" val="3047695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483395"/>
            <a:ext cx="8245475" cy="373856"/>
          </a:xfrm>
        </p:spPr>
        <p:txBody>
          <a:bodyPr/>
          <a:lstStyle/>
          <a:p>
            <a:pPr>
              <a:defRPr/>
            </a:pPr>
            <a:r>
              <a:rPr lang="en-US" dirty="0" smtClean="0"/>
              <a:t>Example from Speech Recognition</a:t>
            </a:r>
            <a:endParaRPr lang="en-US" dirty="0"/>
          </a:p>
        </p:txBody>
      </p:sp>
      <p:sp>
        <p:nvSpPr>
          <p:cNvPr id="3" name="Content Placeholder 2"/>
          <p:cNvSpPr>
            <a:spLocks noGrp="1"/>
          </p:cNvSpPr>
          <p:nvPr>
            <p:ph idx="1"/>
          </p:nvPr>
        </p:nvSpPr>
        <p:spPr>
          <a:xfrm>
            <a:off x="254001" y="1035537"/>
            <a:ext cx="8207376" cy="2748269"/>
          </a:xfrm>
        </p:spPr>
        <p:txBody>
          <a:bodyPr/>
          <a:lstStyle/>
          <a:p>
            <a:pPr marL="342900" indent="-342900">
              <a:buFont typeface="Arial"/>
              <a:buChar char="•"/>
              <a:defRPr/>
            </a:pPr>
            <a:r>
              <a:rPr lang="en-US" sz="2000" dirty="0" smtClean="0"/>
              <a:t>For example, in speech recognition, we first create features by hand</a:t>
            </a:r>
          </a:p>
          <a:p>
            <a:pPr marL="342900" indent="-342900">
              <a:buFont typeface="Arial"/>
              <a:buChar char="•"/>
              <a:defRPr/>
            </a:pPr>
            <a:r>
              <a:rPr lang="en-US" sz="2000" dirty="0" smtClean="0"/>
              <a:t>Then we build a discriminative classifier (Gaussian Mixture Model) to distinguish between classes</a:t>
            </a:r>
          </a:p>
          <a:p>
            <a:pPr marL="342900" indent="-342900">
              <a:buFont typeface="Arial"/>
              <a:buChar char="•"/>
              <a:defRPr/>
            </a:pPr>
            <a:r>
              <a:rPr lang="en-US" sz="2000" dirty="0" smtClean="0"/>
              <a:t>Features are not directly designed for classification objective</a:t>
            </a:r>
            <a:endParaRPr lang="en-US" sz="2000" dirty="0"/>
          </a:p>
        </p:txBody>
      </p:sp>
      <p:pic>
        <p:nvPicPr>
          <p:cNvPr id="2867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16716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2971800" y="3314700"/>
            <a:ext cx="2362200" cy="120015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9" name="Rectangle 8"/>
          <p:cNvSpPr/>
          <p:nvPr/>
        </p:nvSpPr>
        <p:spPr bwMode="auto">
          <a:xfrm>
            <a:off x="6096000" y="2686050"/>
            <a:ext cx="2362200" cy="18288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charset="0"/>
            </a:endParaRPr>
          </a:p>
        </p:txBody>
      </p:sp>
      <p:sp>
        <p:nvSpPr>
          <p:cNvPr id="10" name="Right Arrow 9"/>
          <p:cNvSpPr/>
          <p:nvPr/>
        </p:nvSpPr>
        <p:spPr bwMode="auto">
          <a:xfrm>
            <a:off x="2209800" y="38862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 name="Right Arrow 10"/>
          <p:cNvSpPr/>
          <p:nvPr/>
        </p:nvSpPr>
        <p:spPr bwMode="auto">
          <a:xfrm>
            <a:off x="5334000" y="38290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 name="Right Arrow 11"/>
          <p:cNvSpPr/>
          <p:nvPr/>
        </p:nvSpPr>
        <p:spPr bwMode="auto">
          <a:xfrm>
            <a:off x="5334000" y="28003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8684" name="TextBox 12"/>
          <p:cNvSpPr txBox="1">
            <a:spLocks noChangeArrowheads="1"/>
          </p:cNvSpPr>
          <p:nvPr/>
        </p:nvSpPr>
        <p:spPr bwMode="auto">
          <a:xfrm>
            <a:off x="3429000" y="3486150"/>
            <a:ext cx="1535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a:t>Feature</a:t>
            </a:r>
          </a:p>
          <a:p>
            <a:pPr eaLnBrk="1" hangingPunct="1"/>
            <a:r>
              <a:rPr lang="en-US"/>
              <a:t>Extractor</a:t>
            </a:r>
          </a:p>
        </p:txBody>
      </p:sp>
      <p:sp>
        <p:nvSpPr>
          <p:cNvPr id="28685" name="TextBox 13"/>
          <p:cNvSpPr txBox="1">
            <a:spLocks noChangeArrowheads="1"/>
          </p:cNvSpPr>
          <p:nvPr/>
        </p:nvSpPr>
        <p:spPr bwMode="auto">
          <a:xfrm>
            <a:off x="6477000" y="3300749"/>
            <a:ext cx="1570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dirty="0"/>
              <a:t>Classifier</a:t>
            </a:r>
          </a:p>
        </p:txBody>
      </p:sp>
      <p:sp>
        <p:nvSpPr>
          <p:cNvPr id="28686" name="TextBox 15"/>
          <p:cNvSpPr txBox="1">
            <a:spLocks noChangeArrowheads="1"/>
          </p:cNvSpPr>
          <p:nvPr/>
        </p:nvSpPr>
        <p:spPr bwMode="auto">
          <a:xfrm>
            <a:off x="4495801" y="2686051"/>
            <a:ext cx="8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b="0"/>
              <a:t>“bat”</a:t>
            </a:r>
          </a:p>
        </p:txBody>
      </p:sp>
    </p:spTree>
    <p:extLst>
      <p:ext uri="{BB962C8B-B14F-4D97-AF65-F5344CB8AC3E}">
        <p14:creationId xmlns:p14="http://schemas.microsoft.com/office/powerpoint/2010/main" val="3769344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t="19616"/>
          <a:stretch/>
        </p:blipFill>
        <p:spPr>
          <a:xfrm>
            <a:off x="2012698" y="3302617"/>
            <a:ext cx="4645292" cy="1290451"/>
          </a:xfrm>
          <a:prstGeom prst="rect">
            <a:avLst/>
          </a:prstGeom>
        </p:spPr>
      </p:pic>
      <p:sp>
        <p:nvSpPr>
          <p:cNvPr id="2" name="Title 1"/>
          <p:cNvSpPr>
            <a:spLocks noGrp="1"/>
          </p:cNvSpPr>
          <p:nvPr>
            <p:ph type="title"/>
          </p:nvPr>
        </p:nvSpPr>
        <p:spPr>
          <a:xfrm>
            <a:off x="0" y="342900"/>
            <a:ext cx="9144000" cy="857250"/>
          </a:xfrm>
        </p:spPr>
        <p:txBody>
          <a:bodyPr>
            <a:normAutofit/>
          </a:bodyPr>
          <a:lstStyle/>
          <a:p>
            <a:r>
              <a:rPr lang="en-US" dirty="0" smtClean="0">
                <a:solidFill>
                  <a:srgbClr val="333336"/>
                </a:solidFill>
                <a:latin typeface="Segoe UI Light" pitchFamily="34" charset="0"/>
              </a:rPr>
              <a:t>Results</a:t>
            </a:r>
            <a:endParaRPr lang="en-US" dirty="0">
              <a:solidFill>
                <a:srgbClr val="333336"/>
              </a:solidFill>
            </a:endParaRPr>
          </a:p>
        </p:txBody>
      </p:sp>
      <p:sp>
        <p:nvSpPr>
          <p:cNvPr id="3" name="Content Placeholder 2"/>
          <p:cNvSpPr>
            <a:spLocks noGrp="1"/>
          </p:cNvSpPr>
          <p:nvPr>
            <p:ph idx="1"/>
          </p:nvPr>
        </p:nvSpPr>
        <p:spPr>
          <a:xfrm>
            <a:off x="332347" y="961347"/>
            <a:ext cx="8780221" cy="2341270"/>
          </a:xfrm>
        </p:spPr>
        <p:txBody>
          <a:bodyPr>
            <a:noAutofit/>
          </a:bodyPr>
          <a:lstStyle/>
          <a:p>
            <a:pPr marL="342900" lvl="0" indent="-342900">
              <a:buFont typeface="Arial"/>
              <a:buChar char="•"/>
            </a:pPr>
            <a:r>
              <a:rPr lang="en-US" sz="1800" dirty="0" smtClean="0">
                <a:solidFill>
                  <a:prstClr val="black"/>
                </a:solidFill>
              </a:rPr>
              <a:t>SWBD 309h (46M): total reduction from 41 to </a:t>
            </a:r>
            <a:r>
              <a:rPr lang="en-US" sz="1800" dirty="0">
                <a:solidFill>
                  <a:prstClr val="black"/>
                </a:solidFill>
              </a:rPr>
              <a:t>6.3h  </a:t>
            </a:r>
            <a:r>
              <a:rPr lang="en-US" sz="1800" b="1" dirty="0">
                <a:solidFill>
                  <a:schemeClr val="accent3">
                    <a:lumMod val="75000"/>
                  </a:schemeClr>
                </a:solidFill>
                <a:sym typeface="Wingdings" panose="05000000000000000000" pitchFamily="2" charset="2"/>
              </a:rPr>
              <a:t> 6.5 </a:t>
            </a:r>
            <a:r>
              <a:rPr lang="en-US" sz="1800" b="1" dirty="0" smtClean="0">
                <a:solidFill>
                  <a:schemeClr val="accent3">
                    <a:lumMod val="75000"/>
                  </a:schemeClr>
                </a:solidFill>
                <a:sym typeface="Wingdings" panose="05000000000000000000" pitchFamily="2" charset="2"/>
              </a:rPr>
              <a:t>x</a:t>
            </a:r>
            <a:r>
              <a:rPr lang="en-US" sz="1800" dirty="0">
                <a:solidFill>
                  <a:prstClr val="black"/>
                </a:solidFill>
              </a:rPr>
              <a:t> </a:t>
            </a:r>
            <a:r>
              <a:rPr lang="en-US" sz="1800" dirty="0" smtClean="0">
                <a:solidFill>
                  <a:prstClr val="black"/>
                </a:solidFill>
              </a:rPr>
              <a:t>(8-GPU server)</a:t>
            </a:r>
            <a:endParaRPr lang="en-US" sz="1800" b="1" dirty="0" smtClean="0">
              <a:solidFill>
                <a:schemeClr val="accent3">
                  <a:lumMod val="75000"/>
                </a:schemeClr>
              </a:solidFill>
              <a:sym typeface="Wingdings" panose="05000000000000000000" pitchFamily="2" charset="2"/>
            </a:endParaRPr>
          </a:p>
          <a:p>
            <a:pPr lvl="1"/>
            <a:endParaRPr lang="en-US" sz="1600" dirty="0" smtClean="0">
              <a:solidFill>
                <a:prstClr val="black"/>
              </a:solidFill>
            </a:endParaRPr>
          </a:p>
          <a:p>
            <a:pPr lvl="1"/>
            <a:endParaRPr lang="en-US" sz="1600" dirty="0">
              <a:solidFill>
                <a:prstClr val="black"/>
              </a:solidFill>
            </a:endParaRPr>
          </a:p>
          <a:p>
            <a:pPr lvl="1"/>
            <a:endParaRPr lang="en-US" sz="1600" dirty="0" smtClean="0">
              <a:solidFill>
                <a:prstClr val="black"/>
              </a:solidFill>
            </a:endParaRPr>
          </a:p>
          <a:p>
            <a:pPr lvl="1"/>
            <a:endParaRPr lang="en-US" sz="1800" dirty="0">
              <a:solidFill>
                <a:prstClr val="black"/>
              </a:solidFill>
            </a:endParaRPr>
          </a:p>
          <a:p>
            <a:pPr lvl="1"/>
            <a:endParaRPr lang="en-US" sz="1600" dirty="0" smtClean="0">
              <a:solidFill>
                <a:prstClr val="black"/>
              </a:solidFill>
            </a:endParaRPr>
          </a:p>
          <a:p>
            <a:pPr lvl="1"/>
            <a:endParaRPr lang="en-US" sz="800" dirty="0" smtClean="0">
              <a:solidFill>
                <a:schemeClr val="accent3">
                  <a:lumMod val="75000"/>
                </a:schemeClr>
              </a:solidFill>
            </a:endParaRPr>
          </a:p>
          <a:p>
            <a:pPr marL="342900" indent="-342900">
              <a:buFont typeface="Arial"/>
              <a:buChar char="•"/>
            </a:pPr>
            <a:r>
              <a:rPr lang="en-US" sz="1800" dirty="0" smtClean="0">
                <a:solidFill>
                  <a:prstClr val="black"/>
                </a:solidFill>
                <a:sym typeface="Wingdings" panose="05000000000000000000" pitchFamily="2" charset="2"/>
              </a:rPr>
              <a:t>3300h S2S/MAVIS model (160M): 312 to 45.5h </a:t>
            </a:r>
            <a:r>
              <a:rPr lang="en-US" sz="1800" b="1" dirty="0" smtClean="0">
                <a:solidFill>
                  <a:schemeClr val="accent3">
                    <a:lumMod val="75000"/>
                  </a:schemeClr>
                </a:solidFill>
                <a:sym typeface="Wingdings" panose="05000000000000000000" pitchFamily="2" charset="2"/>
              </a:rPr>
              <a:t> 6.9 x</a:t>
            </a:r>
            <a:r>
              <a:rPr lang="en-US" sz="1800" dirty="0">
                <a:solidFill>
                  <a:prstClr val="black"/>
                </a:solidFill>
              </a:rPr>
              <a:t> </a:t>
            </a:r>
            <a:r>
              <a:rPr lang="en-US" sz="1800" dirty="0" smtClean="0">
                <a:solidFill>
                  <a:prstClr val="black"/>
                </a:solidFill>
              </a:rPr>
              <a:t>(20 GPUs GCD)</a:t>
            </a:r>
            <a:endParaRPr lang="en-US" sz="1600" dirty="0">
              <a:solidFill>
                <a:schemeClr val="accent3">
                  <a:lumMod val="75000"/>
                </a:schemeClr>
              </a:solidFill>
              <a:sym typeface="Wingdings" panose="05000000000000000000" pitchFamily="2" charset="2"/>
            </a:endParaRPr>
          </a:p>
          <a:p>
            <a:pPr lvl="0"/>
            <a:endParaRPr lang="en-US" sz="1600" b="1" dirty="0" smtClean="0">
              <a:solidFill>
                <a:schemeClr val="accent3">
                  <a:lumMod val="75000"/>
                </a:schemeClr>
              </a:solidFill>
            </a:endParaRPr>
          </a:p>
        </p:txBody>
      </p:sp>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t="28329"/>
          <a:stretch/>
        </p:blipFill>
        <p:spPr>
          <a:xfrm>
            <a:off x="2041561" y="1425088"/>
            <a:ext cx="4616429" cy="1450241"/>
          </a:xfrm>
          <a:prstGeom prst="rect">
            <a:avLst/>
          </a:prstGeom>
        </p:spPr>
      </p:pic>
      <p:sp>
        <p:nvSpPr>
          <p:cNvPr id="6" name="Rectangle 5"/>
          <p:cNvSpPr/>
          <p:nvPr/>
        </p:nvSpPr>
        <p:spPr>
          <a:xfrm>
            <a:off x="6120914" y="1425088"/>
            <a:ext cx="537076" cy="1450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81619" y="3310268"/>
            <a:ext cx="599152" cy="1287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914" y="495169"/>
            <a:ext cx="2873019" cy="307777"/>
          </a:xfrm>
          <a:prstGeom prst="rect">
            <a:avLst/>
          </a:prstGeom>
        </p:spPr>
        <p:txBody>
          <a:bodyPr wrap="none">
            <a:spAutoFit/>
          </a:bodyPr>
          <a:lstStyle/>
          <a:p>
            <a:pPr>
              <a:defRPr/>
            </a:pPr>
            <a:r>
              <a:rPr lang="en-US" i="1" dirty="0" smtClean="0"/>
              <a:t>[F. </a:t>
            </a:r>
            <a:r>
              <a:rPr lang="en-US" i="1" dirty="0" err="1" smtClean="0"/>
              <a:t>Seide</a:t>
            </a:r>
            <a:r>
              <a:rPr lang="en-US" i="1" dirty="0" smtClean="0"/>
              <a:t> </a:t>
            </a:r>
            <a:r>
              <a:rPr lang="en-US" i="1" dirty="0"/>
              <a:t>et al, </a:t>
            </a:r>
            <a:r>
              <a:rPr lang="en-US" i="1" dirty="0" err="1" smtClean="0"/>
              <a:t>Interspeech</a:t>
            </a:r>
            <a:r>
              <a:rPr lang="en-US" i="1" dirty="0" smtClean="0"/>
              <a:t> 2014]</a:t>
            </a:r>
            <a:endParaRPr lang="en-US" i="1" dirty="0"/>
          </a:p>
        </p:txBody>
      </p:sp>
    </p:spTree>
    <p:extLst>
      <p:ext uri="{BB962C8B-B14F-4D97-AF65-F5344CB8AC3E}">
        <p14:creationId xmlns:p14="http://schemas.microsoft.com/office/powerpoint/2010/main" val="328771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lvl1pPr defTabSz="566674">
              <a:defRPr sz="7760"/>
            </a:lvl1pPr>
          </a:lstStyle>
          <a:p>
            <a:pPr lvl="0">
              <a:defRPr sz="1800"/>
            </a:pPr>
            <a:r>
              <a:rPr lang="en-US" sz="2400" dirty="0" smtClean="0"/>
              <a:t>(2) Asynchronous SGD - </a:t>
            </a:r>
            <a:r>
              <a:rPr sz="2400" dirty="0" err="1" smtClean="0"/>
              <a:t>DistBelief</a:t>
            </a:r>
            <a:r>
              <a:rPr sz="2400" dirty="0" smtClean="0"/>
              <a:t> </a:t>
            </a:r>
            <a:r>
              <a:rPr sz="2400" dirty="0"/>
              <a:t>Parallel Trainer</a:t>
            </a:r>
          </a:p>
        </p:txBody>
      </p:sp>
      <p:grpSp>
        <p:nvGrpSpPr>
          <p:cNvPr id="198" name="Group 198"/>
          <p:cNvGrpSpPr/>
          <p:nvPr/>
        </p:nvGrpSpPr>
        <p:grpSpPr>
          <a:xfrm>
            <a:off x="1811985" y="3996799"/>
            <a:ext cx="1562696" cy="569268"/>
            <a:chOff x="0" y="0"/>
            <a:chExt cx="2222500" cy="1079500"/>
          </a:xfrm>
        </p:grpSpPr>
        <p:pic>
          <p:nvPicPr>
            <p:cNvPr id="196" name="Data.png"/>
            <p:cNvPicPr/>
            <p:nvPr/>
          </p:nvPicPr>
          <p:blipFill>
            <a:blip r:embed="rId2">
              <a:extLst/>
            </a:blip>
            <a:srcRect/>
            <a:stretch>
              <a:fillRect/>
            </a:stretch>
          </p:blipFill>
          <p:spPr>
            <a:xfrm>
              <a:off x="0" y="0"/>
              <a:ext cx="2222500" cy="1079500"/>
            </a:xfrm>
            <a:prstGeom prst="rect">
              <a:avLst/>
            </a:prstGeom>
            <a:ln w="12700" cap="flat">
              <a:noFill/>
              <a:miter lim="400000"/>
            </a:ln>
            <a:effectLst/>
          </p:spPr>
        </p:pic>
        <p:sp>
          <p:nvSpPr>
            <p:cNvPr id="197" name="Shape 197"/>
            <p:cNvSpPr/>
            <p:nvPr/>
          </p:nvSpPr>
          <p:spPr>
            <a:xfrm>
              <a:off x="571296" y="106888"/>
              <a:ext cx="1031995"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300"/>
                <a:t>Data</a:t>
              </a:r>
            </a:p>
          </p:txBody>
        </p:sp>
      </p:grpSp>
      <p:pic>
        <p:nvPicPr>
          <p:cNvPr id="199" name="pasted-image.pdf"/>
          <p:cNvPicPr/>
          <p:nvPr/>
        </p:nvPicPr>
        <p:blipFill>
          <a:blip r:embed="rId3">
            <a:extLst/>
          </a:blip>
          <a:stretch>
            <a:fillRect/>
          </a:stretch>
        </p:blipFill>
        <p:spPr>
          <a:xfrm>
            <a:off x="1596326" y="2609306"/>
            <a:ext cx="1994014" cy="1320702"/>
          </a:xfrm>
          <a:prstGeom prst="rect">
            <a:avLst/>
          </a:prstGeom>
          <a:ln w="12700">
            <a:miter lim="400000"/>
          </a:ln>
        </p:spPr>
      </p:pic>
    </p:spTree>
    <p:extLst>
      <p:ext uri="{BB962C8B-B14F-4D97-AF65-F5344CB8AC3E}">
        <p14:creationId xmlns:p14="http://schemas.microsoft.com/office/powerpoint/2010/main" val="2831147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asted-image.pdf"/>
          <p:cNvPicPr/>
          <p:nvPr/>
        </p:nvPicPr>
        <p:blipFill>
          <a:blip r:embed="rId2">
            <a:extLst/>
          </a:blip>
          <a:stretch>
            <a:fillRect/>
          </a:stretch>
        </p:blipFill>
        <p:spPr>
          <a:xfrm>
            <a:off x="1596326" y="2701338"/>
            <a:ext cx="1994014" cy="1373269"/>
          </a:xfrm>
          <a:prstGeom prst="rect">
            <a:avLst/>
          </a:prstGeom>
          <a:ln w="12700">
            <a:miter lim="400000"/>
          </a:ln>
        </p:spPr>
      </p:pic>
      <p:sp>
        <p:nvSpPr>
          <p:cNvPr id="202" name="Shape 202"/>
          <p:cNvSpPr>
            <a:spLocks noGrp="1"/>
          </p:cNvSpPr>
          <p:nvPr>
            <p:ph type="title"/>
          </p:nvPr>
        </p:nvSpPr>
        <p:spPr>
          <a:prstGeom prst="rect">
            <a:avLst/>
          </a:prstGeom>
        </p:spPr>
        <p:txBody>
          <a:bodyPr/>
          <a:lstStyle>
            <a:lvl1pPr defTabSz="566674">
              <a:defRPr sz="7760"/>
            </a:lvl1pPr>
          </a:lstStyle>
          <a:p>
            <a:pPr lvl="0">
              <a:defRPr sz="1800"/>
            </a:pPr>
            <a:r>
              <a:rPr lang="en-US" sz="2400" dirty="0"/>
              <a:t>Asynchronous SGD - </a:t>
            </a:r>
            <a:r>
              <a:rPr lang="en-US" sz="2400" dirty="0" err="1"/>
              <a:t>DistBelief</a:t>
            </a:r>
            <a:r>
              <a:rPr lang="en-US" sz="2400" dirty="0"/>
              <a:t> Parallel Trainer</a:t>
            </a:r>
            <a:endParaRPr sz="2400" dirty="0"/>
          </a:p>
        </p:txBody>
      </p:sp>
      <p:grpSp>
        <p:nvGrpSpPr>
          <p:cNvPr id="205" name="Group 205"/>
          <p:cNvGrpSpPr/>
          <p:nvPr/>
        </p:nvGrpSpPr>
        <p:grpSpPr>
          <a:xfrm>
            <a:off x="1811985" y="4088832"/>
            <a:ext cx="1562696" cy="569268"/>
            <a:chOff x="0" y="0"/>
            <a:chExt cx="2222500" cy="1079500"/>
          </a:xfrm>
        </p:grpSpPr>
        <p:pic>
          <p:nvPicPr>
            <p:cNvPr id="203" name="Data.png"/>
            <p:cNvPicPr/>
            <p:nvPr/>
          </p:nvPicPr>
          <p:blipFill>
            <a:blip r:embed="rId3">
              <a:extLst/>
            </a:blip>
            <a:srcRect/>
            <a:stretch>
              <a:fillRect/>
            </a:stretch>
          </p:blipFill>
          <p:spPr>
            <a:xfrm>
              <a:off x="0" y="0"/>
              <a:ext cx="2222500" cy="1079500"/>
            </a:xfrm>
            <a:prstGeom prst="rect">
              <a:avLst/>
            </a:prstGeom>
            <a:ln w="12700" cap="flat">
              <a:noFill/>
              <a:miter lim="400000"/>
            </a:ln>
            <a:effectLst/>
          </p:spPr>
        </p:pic>
        <p:sp>
          <p:nvSpPr>
            <p:cNvPr id="204" name="Shape 204"/>
            <p:cNvSpPr/>
            <p:nvPr/>
          </p:nvSpPr>
          <p:spPr>
            <a:xfrm>
              <a:off x="571296" y="106888"/>
              <a:ext cx="1031995"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300"/>
                <a:t>Data</a:t>
              </a:r>
            </a:p>
          </p:txBody>
        </p:sp>
      </p:grpSp>
    </p:spTree>
    <p:extLst>
      <p:ext uri="{BB962C8B-B14F-4D97-AF65-F5344CB8AC3E}">
        <p14:creationId xmlns:p14="http://schemas.microsoft.com/office/powerpoint/2010/main" val="12397762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advAuto="0"/>
      <p:bldP spid="205"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asted-image.pdf"/>
          <p:cNvPicPr/>
          <p:nvPr/>
        </p:nvPicPr>
        <p:blipFill>
          <a:blip r:embed="rId2">
            <a:extLst/>
          </a:blip>
          <a:stretch>
            <a:fillRect/>
          </a:stretch>
        </p:blipFill>
        <p:spPr>
          <a:xfrm>
            <a:off x="1596327" y="2857795"/>
            <a:ext cx="1994014" cy="1373269"/>
          </a:xfrm>
          <a:prstGeom prst="rect">
            <a:avLst/>
          </a:prstGeom>
          <a:ln w="12700">
            <a:miter lim="400000"/>
          </a:ln>
        </p:spPr>
      </p:pic>
      <p:sp>
        <p:nvSpPr>
          <p:cNvPr id="208" name="Shape 208"/>
          <p:cNvSpPr>
            <a:spLocks noGrp="1"/>
          </p:cNvSpPr>
          <p:nvPr>
            <p:ph type="title"/>
          </p:nvPr>
        </p:nvSpPr>
        <p:spPr>
          <a:prstGeom prst="rect">
            <a:avLst/>
          </a:prstGeom>
        </p:spPr>
        <p:txBody>
          <a:bodyPr/>
          <a:lstStyle>
            <a:lvl1pPr defTabSz="566674">
              <a:defRPr sz="7760"/>
            </a:lvl1pPr>
          </a:lstStyle>
          <a:p>
            <a:pPr lvl="0">
              <a:defRPr sz="1800"/>
            </a:pPr>
            <a:r>
              <a:rPr lang="en-US" sz="2400" dirty="0"/>
              <a:t>Asynchronous SGD - </a:t>
            </a:r>
            <a:r>
              <a:rPr lang="en-US" sz="2400" dirty="0" err="1"/>
              <a:t>DistBelief</a:t>
            </a:r>
            <a:r>
              <a:rPr lang="en-US" sz="2400" dirty="0"/>
              <a:t> Parallel Trainer</a:t>
            </a:r>
            <a:endParaRPr sz="2400" dirty="0"/>
          </a:p>
        </p:txBody>
      </p:sp>
      <p:grpSp>
        <p:nvGrpSpPr>
          <p:cNvPr id="218" name="Group 218"/>
          <p:cNvGrpSpPr/>
          <p:nvPr/>
        </p:nvGrpSpPr>
        <p:grpSpPr>
          <a:xfrm>
            <a:off x="2259937" y="4393990"/>
            <a:ext cx="5045308" cy="271909"/>
            <a:chOff x="0" y="-27462"/>
            <a:chExt cx="7175547" cy="515621"/>
          </a:xfrm>
        </p:grpSpPr>
        <p:grpSp>
          <p:nvGrpSpPr>
            <p:cNvPr id="211" name="Group 211"/>
            <p:cNvGrpSpPr/>
            <p:nvPr/>
          </p:nvGrpSpPr>
          <p:grpSpPr>
            <a:xfrm>
              <a:off x="3113608" y="-27462"/>
              <a:ext cx="948330" cy="515543"/>
              <a:chOff x="0" y="-27462"/>
              <a:chExt cx="948328" cy="515542"/>
            </a:xfrm>
          </p:grpSpPr>
          <p:pic>
            <p:nvPicPr>
              <p:cNvPr id="209"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10" name="Shape 210"/>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14" name="Group 214"/>
            <p:cNvGrpSpPr/>
            <p:nvPr/>
          </p:nvGrpSpPr>
          <p:grpSpPr>
            <a:xfrm>
              <a:off x="6227217" y="-27462"/>
              <a:ext cx="948330" cy="515545"/>
              <a:chOff x="0" y="-27462"/>
              <a:chExt cx="948328" cy="515544"/>
            </a:xfrm>
          </p:grpSpPr>
          <p:pic>
            <p:nvPicPr>
              <p:cNvPr id="212"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13" name="Shape 213"/>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17" name="Group 217"/>
            <p:cNvGrpSpPr/>
            <p:nvPr/>
          </p:nvGrpSpPr>
          <p:grpSpPr>
            <a:xfrm>
              <a:off x="0" y="-27386"/>
              <a:ext cx="948329" cy="515545"/>
              <a:chOff x="0" y="-27386"/>
              <a:chExt cx="948328" cy="515544"/>
            </a:xfrm>
          </p:grpSpPr>
          <p:pic>
            <p:nvPicPr>
              <p:cNvPr id="215" name="Data.png"/>
              <p:cNvPicPr/>
              <p:nvPr/>
            </p:nvPicPr>
            <p:blipFill>
              <a:blip r:embed="rId3">
                <a:extLst/>
              </a:blip>
              <a:srcRect/>
              <a:stretch>
                <a:fillRect/>
              </a:stretch>
            </p:blipFill>
            <p:spPr>
              <a:xfrm>
                <a:off x="0" y="0"/>
                <a:ext cx="948328" cy="460617"/>
              </a:xfrm>
              <a:prstGeom prst="rect">
                <a:avLst/>
              </a:prstGeom>
              <a:ln w="12700" cap="flat">
                <a:noFill/>
                <a:miter lim="400000"/>
              </a:ln>
              <a:effectLst/>
            </p:spPr>
          </p:pic>
          <p:sp>
            <p:nvSpPr>
              <p:cNvPr id="216" name="Shape 216"/>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21" name="Group 221"/>
          <p:cNvGrpSpPr/>
          <p:nvPr/>
        </p:nvGrpSpPr>
        <p:grpSpPr>
          <a:xfrm>
            <a:off x="3785583" y="2857795"/>
            <a:ext cx="4183270" cy="1373269"/>
            <a:chOff x="0" y="0"/>
            <a:chExt cx="5949539" cy="2604122"/>
          </a:xfrm>
        </p:grpSpPr>
        <p:pic>
          <p:nvPicPr>
            <p:cNvPr id="219" name="pasted-image.pdf"/>
            <p:cNvPicPr/>
            <p:nvPr/>
          </p:nvPicPr>
          <p:blipFill>
            <a:blip r:embed="rId2">
              <a:extLst/>
            </a:blip>
            <a:stretch>
              <a:fillRect/>
            </a:stretch>
          </p:blipFill>
          <p:spPr>
            <a:xfrm>
              <a:off x="0" y="0"/>
              <a:ext cx="2835931" cy="2604123"/>
            </a:xfrm>
            <a:prstGeom prst="rect">
              <a:avLst/>
            </a:prstGeom>
            <a:ln w="12700" cap="flat">
              <a:noFill/>
              <a:miter lim="400000"/>
            </a:ln>
            <a:effectLst/>
          </p:spPr>
        </p:pic>
        <p:pic>
          <p:nvPicPr>
            <p:cNvPr id="220" name="pasted-image.pdf"/>
            <p:cNvPicPr/>
            <p:nvPr/>
          </p:nvPicPr>
          <p:blipFill>
            <a:blip r:embed="rId2">
              <a:extLst/>
            </a:blip>
            <a:stretch>
              <a:fillRect/>
            </a:stretch>
          </p:blipFill>
          <p:spPr>
            <a:xfrm>
              <a:off x="3113609" y="0"/>
              <a:ext cx="2835931" cy="2604123"/>
            </a:xfrm>
            <a:prstGeom prst="rect">
              <a:avLst/>
            </a:prstGeom>
            <a:ln w="12700" cap="flat">
              <a:noFill/>
              <a:miter lim="400000"/>
            </a:ln>
            <a:effectLst/>
          </p:spPr>
        </p:pic>
      </p:grpSp>
    </p:spTree>
    <p:extLst>
      <p:ext uri="{BB962C8B-B14F-4D97-AF65-F5344CB8AC3E}">
        <p14:creationId xmlns:p14="http://schemas.microsoft.com/office/powerpoint/2010/main" val="427224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sted-image.pdf"/>
          <p:cNvPicPr/>
          <p:nvPr/>
        </p:nvPicPr>
        <p:blipFill>
          <a:blip r:embed="rId2">
            <a:extLst/>
          </a:blip>
          <a:stretch>
            <a:fillRect/>
          </a:stretch>
        </p:blipFill>
        <p:spPr>
          <a:xfrm>
            <a:off x="1596327" y="2892240"/>
            <a:ext cx="1994014" cy="1373269"/>
          </a:xfrm>
          <a:prstGeom prst="rect">
            <a:avLst/>
          </a:prstGeom>
          <a:ln w="12700">
            <a:miter lim="400000"/>
          </a:ln>
        </p:spPr>
      </p:pic>
      <p:sp>
        <p:nvSpPr>
          <p:cNvPr id="224" name="Shape 224"/>
          <p:cNvSpPr>
            <a:spLocks noGrp="1"/>
          </p:cNvSpPr>
          <p:nvPr>
            <p:ph type="title"/>
          </p:nvPr>
        </p:nvSpPr>
        <p:spPr>
          <a:prstGeom prst="rect">
            <a:avLst/>
          </a:prstGeom>
        </p:spPr>
        <p:txBody>
          <a:bodyPr/>
          <a:lstStyle>
            <a:lvl1pPr defTabSz="566674">
              <a:defRPr sz="7760"/>
            </a:lvl1pPr>
          </a:lstStyle>
          <a:p>
            <a:pPr lvl="0">
              <a:defRPr sz="1800"/>
            </a:pPr>
            <a:r>
              <a:rPr lang="en-US" sz="2400" dirty="0"/>
              <a:t>Asynchronous SGD - </a:t>
            </a:r>
            <a:r>
              <a:rPr lang="en-US" sz="2400" dirty="0" err="1"/>
              <a:t>DistBelief</a:t>
            </a:r>
            <a:r>
              <a:rPr lang="en-US" sz="2400" dirty="0"/>
              <a:t> Parallel Trainer</a:t>
            </a:r>
            <a:endParaRPr sz="2400" dirty="0"/>
          </a:p>
        </p:txBody>
      </p:sp>
      <p:grpSp>
        <p:nvGrpSpPr>
          <p:cNvPr id="227" name="Group 227"/>
          <p:cNvGrpSpPr/>
          <p:nvPr/>
        </p:nvGrpSpPr>
        <p:grpSpPr>
          <a:xfrm>
            <a:off x="2715367" y="953982"/>
            <a:ext cx="4134446" cy="1122352"/>
            <a:chOff x="0" y="-109012"/>
            <a:chExt cx="5880100" cy="2128312"/>
          </a:xfrm>
        </p:grpSpPr>
        <p:pic>
          <p:nvPicPr>
            <p:cNvPr id="225" name="ParameterServer.png"/>
            <p:cNvPicPr/>
            <p:nvPr/>
          </p:nvPicPr>
          <p:blipFill>
            <a:blip r:embed="rId3">
              <a:extLst/>
            </a:blip>
            <a:stretch>
              <a:fillRect/>
            </a:stretch>
          </p:blipFill>
          <p:spPr>
            <a:xfrm>
              <a:off x="0" y="482600"/>
              <a:ext cx="5880100" cy="1536700"/>
            </a:xfrm>
            <a:prstGeom prst="rect">
              <a:avLst/>
            </a:prstGeom>
            <a:ln w="12700" cap="flat">
              <a:noFill/>
              <a:miter lim="400000"/>
            </a:ln>
            <a:effectLst/>
          </p:spPr>
        </p:pic>
        <p:sp>
          <p:nvSpPr>
            <p:cNvPr id="226" name="Shape 226"/>
            <p:cNvSpPr/>
            <p:nvPr/>
          </p:nvSpPr>
          <p:spPr>
            <a:xfrm>
              <a:off x="1104620" y="-109012"/>
              <a:ext cx="3465335"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300"/>
                <a:t>Parameter Server</a:t>
              </a:r>
            </a:p>
          </p:txBody>
        </p:sp>
      </p:grpSp>
      <p:grpSp>
        <p:nvGrpSpPr>
          <p:cNvPr id="237" name="Group 237"/>
          <p:cNvGrpSpPr/>
          <p:nvPr/>
        </p:nvGrpSpPr>
        <p:grpSpPr>
          <a:xfrm>
            <a:off x="2259937" y="4428435"/>
            <a:ext cx="5045308" cy="271909"/>
            <a:chOff x="0" y="-27462"/>
            <a:chExt cx="7175547" cy="515621"/>
          </a:xfrm>
        </p:grpSpPr>
        <p:grpSp>
          <p:nvGrpSpPr>
            <p:cNvPr id="230" name="Group 230"/>
            <p:cNvGrpSpPr/>
            <p:nvPr/>
          </p:nvGrpSpPr>
          <p:grpSpPr>
            <a:xfrm>
              <a:off x="3113608" y="-27462"/>
              <a:ext cx="948330" cy="515543"/>
              <a:chOff x="0" y="-27462"/>
              <a:chExt cx="948328" cy="515542"/>
            </a:xfrm>
          </p:grpSpPr>
          <p:pic>
            <p:nvPicPr>
              <p:cNvPr id="228"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29" name="Shape 229"/>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3" name="Group 233"/>
            <p:cNvGrpSpPr/>
            <p:nvPr/>
          </p:nvGrpSpPr>
          <p:grpSpPr>
            <a:xfrm>
              <a:off x="6227217" y="-27462"/>
              <a:ext cx="948330" cy="515545"/>
              <a:chOff x="0" y="-27462"/>
              <a:chExt cx="948328" cy="515544"/>
            </a:xfrm>
          </p:grpSpPr>
          <p:pic>
            <p:nvPicPr>
              <p:cNvPr id="231"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32" name="Shape 232"/>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6" name="Group 236"/>
            <p:cNvGrpSpPr/>
            <p:nvPr/>
          </p:nvGrpSpPr>
          <p:grpSpPr>
            <a:xfrm>
              <a:off x="0" y="-27386"/>
              <a:ext cx="948329" cy="515545"/>
              <a:chOff x="0" y="-27386"/>
              <a:chExt cx="948328" cy="515544"/>
            </a:xfrm>
          </p:grpSpPr>
          <p:pic>
            <p:nvPicPr>
              <p:cNvPr id="234" name="Data.png"/>
              <p:cNvPicPr/>
              <p:nvPr/>
            </p:nvPicPr>
            <p:blipFill>
              <a:blip r:embed="rId4">
                <a:extLst/>
              </a:blip>
              <a:srcRect/>
              <a:stretch>
                <a:fillRect/>
              </a:stretch>
            </p:blipFill>
            <p:spPr>
              <a:xfrm>
                <a:off x="0" y="0"/>
                <a:ext cx="948328" cy="460617"/>
              </a:xfrm>
              <a:prstGeom prst="rect">
                <a:avLst/>
              </a:prstGeom>
              <a:ln w="12700" cap="flat">
                <a:noFill/>
                <a:miter lim="400000"/>
              </a:ln>
              <a:effectLst/>
            </p:spPr>
          </p:pic>
          <p:sp>
            <p:nvSpPr>
              <p:cNvPr id="235" name="Shape 235"/>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40" name="Group 240"/>
          <p:cNvGrpSpPr/>
          <p:nvPr/>
        </p:nvGrpSpPr>
        <p:grpSpPr>
          <a:xfrm>
            <a:off x="3785583" y="2892240"/>
            <a:ext cx="4183270" cy="1373269"/>
            <a:chOff x="0" y="0"/>
            <a:chExt cx="5949539" cy="2604122"/>
          </a:xfrm>
        </p:grpSpPr>
        <p:pic>
          <p:nvPicPr>
            <p:cNvPr id="238" name="pasted-image.pdf"/>
            <p:cNvPicPr/>
            <p:nvPr/>
          </p:nvPicPr>
          <p:blipFill>
            <a:blip r:embed="rId2">
              <a:extLst/>
            </a:blip>
            <a:stretch>
              <a:fillRect/>
            </a:stretch>
          </p:blipFill>
          <p:spPr>
            <a:xfrm>
              <a:off x="0" y="0"/>
              <a:ext cx="2835931" cy="2604123"/>
            </a:xfrm>
            <a:prstGeom prst="rect">
              <a:avLst/>
            </a:prstGeom>
            <a:ln w="12700" cap="flat">
              <a:noFill/>
              <a:miter lim="400000"/>
            </a:ln>
            <a:effectLst/>
          </p:spPr>
        </p:pic>
        <p:pic>
          <p:nvPicPr>
            <p:cNvPr id="239" name="pasted-image.pdf"/>
            <p:cNvPicPr/>
            <p:nvPr/>
          </p:nvPicPr>
          <p:blipFill>
            <a:blip r:embed="rId2">
              <a:extLst/>
            </a:blip>
            <a:stretch>
              <a:fillRect/>
            </a:stretch>
          </p:blipFill>
          <p:spPr>
            <a:xfrm>
              <a:off x="3113609" y="0"/>
              <a:ext cx="2835931" cy="2604123"/>
            </a:xfrm>
            <a:prstGeom prst="rect">
              <a:avLst/>
            </a:prstGeom>
            <a:ln w="12700" cap="flat">
              <a:noFill/>
              <a:miter lim="400000"/>
            </a:ln>
            <a:effectLst/>
          </p:spPr>
        </p:pic>
      </p:grpSp>
      <p:grpSp>
        <p:nvGrpSpPr>
          <p:cNvPr id="247" name="Group 247"/>
          <p:cNvGrpSpPr/>
          <p:nvPr/>
        </p:nvGrpSpPr>
        <p:grpSpPr>
          <a:xfrm>
            <a:off x="2152226" y="2180068"/>
            <a:ext cx="4642362" cy="656926"/>
            <a:chOff x="-1" y="-1"/>
            <a:chExt cx="6602469" cy="1245724"/>
          </a:xfrm>
        </p:grpSpPr>
        <p:sp>
          <p:nvSpPr>
            <p:cNvPr id="241" name="Shape 241"/>
            <p:cNvSpPr/>
            <p:nvPr/>
          </p:nvSpPr>
          <p:spPr>
            <a:xfrm flipH="1">
              <a:off x="-1" y="-1"/>
              <a:ext cx="1245724" cy="124572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42" name="Shape 242"/>
            <p:cNvSpPr/>
            <p:nvPr/>
          </p:nvSpPr>
          <p:spPr>
            <a:xfrm>
              <a:off x="5664046" y="76294"/>
              <a:ext cx="938422" cy="109243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43" name="Shape 243"/>
            <p:cNvSpPr/>
            <p:nvPr/>
          </p:nvSpPr>
          <p:spPr>
            <a:xfrm>
              <a:off x="3534435" y="98229"/>
              <a:ext cx="1" cy="107950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grpSp>
      <p:pic>
        <p:nvPicPr>
          <p:cNvPr id="2" name="Picture 1"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614" y="2432050"/>
            <a:ext cx="317500" cy="215900"/>
          </a:xfrm>
          <a:prstGeom prst="rect">
            <a:avLst/>
          </a:prstGeom>
        </p:spPr>
      </p:pic>
      <p:pic>
        <p:nvPicPr>
          <p:cNvPr id="3" name="Picture 2"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523" y="2432050"/>
            <a:ext cx="317500" cy="215900"/>
          </a:xfrm>
          <a:prstGeom prst="rect">
            <a:avLst/>
          </a:prstGeom>
        </p:spPr>
      </p:pic>
      <p:pic>
        <p:nvPicPr>
          <p:cNvPr id="4" name="Picture 3" descr="latex-image-1.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8432" y="2385868"/>
            <a:ext cx="317500" cy="215900"/>
          </a:xfrm>
          <a:prstGeom prst="rect">
            <a:avLst/>
          </a:prstGeom>
        </p:spPr>
      </p:pic>
    </p:spTree>
    <p:extLst>
      <p:ext uri="{BB962C8B-B14F-4D97-AF65-F5344CB8AC3E}">
        <p14:creationId xmlns:p14="http://schemas.microsoft.com/office/powerpoint/2010/main" val="4180205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asted-image.pdf"/>
          <p:cNvPicPr/>
          <p:nvPr/>
        </p:nvPicPr>
        <p:blipFill>
          <a:blip r:embed="rId2">
            <a:extLst/>
          </a:blip>
          <a:stretch>
            <a:fillRect/>
          </a:stretch>
        </p:blipFill>
        <p:spPr>
          <a:xfrm>
            <a:off x="1596326" y="2856384"/>
            <a:ext cx="1994014" cy="1373269"/>
          </a:xfrm>
          <a:prstGeom prst="rect">
            <a:avLst/>
          </a:prstGeom>
          <a:ln w="12700">
            <a:miter lim="400000"/>
          </a:ln>
        </p:spPr>
      </p:pic>
      <p:sp>
        <p:nvSpPr>
          <p:cNvPr id="250" name="Shape 250"/>
          <p:cNvSpPr>
            <a:spLocks noGrp="1"/>
          </p:cNvSpPr>
          <p:nvPr>
            <p:ph type="title"/>
          </p:nvPr>
        </p:nvSpPr>
        <p:spPr>
          <a:prstGeom prst="rect">
            <a:avLst/>
          </a:prstGeom>
        </p:spPr>
        <p:txBody>
          <a:bodyPr/>
          <a:lstStyle>
            <a:lvl1pPr defTabSz="566674">
              <a:defRPr sz="7760"/>
            </a:lvl1pPr>
          </a:lstStyle>
          <a:p>
            <a:pPr lvl="0">
              <a:defRPr sz="1800"/>
            </a:pPr>
            <a:r>
              <a:rPr lang="en-US" sz="2400" dirty="0"/>
              <a:t>Asynchronous SGD - </a:t>
            </a:r>
            <a:r>
              <a:rPr lang="en-US" sz="2400" dirty="0" err="1"/>
              <a:t>DistBelief</a:t>
            </a:r>
            <a:r>
              <a:rPr lang="en-US" sz="2400" dirty="0"/>
              <a:t> Parallel Trainer</a:t>
            </a:r>
            <a:endParaRPr sz="2400" dirty="0"/>
          </a:p>
        </p:txBody>
      </p:sp>
      <p:grpSp>
        <p:nvGrpSpPr>
          <p:cNvPr id="253" name="Group 253"/>
          <p:cNvGrpSpPr/>
          <p:nvPr/>
        </p:nvGrpSpPr>
        <p:grpSpPr>
          <a:xfrm>
            <a:off x="2715366" y="918126"/>
            <a:ext cx="4134446" cy="1122352"/>
            <a:chOff x="0" y="-109012"/>
            <a:chExt cx="5880100" cy="2128312"/>
          </a:xfrm>
        </p:grpSpPr>
        <p:pic>
          <p:nvPicPr>
            <p:cNvPr id="251" name="ParameterServer.png"/>
            <p:cNvPicPr/>
            <p:nvPr/>
          </p:nvPicPr>
          <p:blipFill>
            <a:blip r:embed="rId3">
              <a:extLst/>
            </a:blip>
            <a:stretch>
              <a:fillRect/>
            </a:stretch>
          </p:blipFill>
          <p:spPr>
            <a:xfrm>
              <a:off x="0" y="482600"/>
              <a:ext cx="5880100" cy="1536700"/>
            </a:xfrm>
            <a:prstGeom prst="rect">
              <a:avLst/>
            </a:prstGeom>
            <a:ln w="12700" cap="flat">
              <a:noFill/>
              <a:miter lim="400000"/>
            </a:ln>
            <a:effectLst/>
          </p:spPr>
        </p:pic>
        <p:sp>
          <p:nvSpPr>
            <p:cNvPr id="252" name="Shape 252"/>
            <p:cNvSpPr/>
            <p:nvPr/>
          </p:nvSpPr>
          <p:spPr>
            <a:xfrm>
              <a:off x="1104620" y="-109012"/>
              <a:ext cx="3465335"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300"/>
                <a:t>Parameter Server</a:t>
              </a:r>
            </a:p>
          </p:txBody>
        </p:sp>
      </p:grpSp>
      <p:grpSp>
        <p:nvGrpSpPr>
          <p:cNvPr id="263" name="Group 263"/>
          <p:cNvGrpSpPr/>
          <p:nvPr/>
        </p:nvGrpSpPr>
        <p:grpSpPr>
          <a:xfrm>
            <a:off x="2259936" y="4392579"/>
            <a:ext cx="5045308" cy="271909"/>
            <a:chOff x="0" y="-27462"/>
            <a:chExt cx="7175547" cy="515621"/>
          </a:xfrm>
        </p:grpSpPr>
        <p:grpSp>
          <p:nvGrpSpPr>
            <p:cNvPr id="256" name="Group 256"/>
            <p:cNvGrpSpPr/>
            <p:nvPr/>
          </p:nvGrpSpPr>
          <p:grpSpPr>
            <a:xfrm>
              <a:off x="3113608" y="-27462"/>
              <a:ext cx="948330" cy="515543"/>
              <a:chOff x="0" y="-27462"/>
              <a:chExt cx="948328" cy="515542"/>
            </a:xfrm>
          </p:grpSpPr>
          <p:pic>
            <p:nvPicPr>
              <p:cNvPr id="254"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55" name="Shape 255"/>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59" name="Group 259"/>
            <p:cNvGrpSpPr/>
            <p:nvPr/>
          </p:nvGrpSpPr>
          <p:grpSpPr>
            <a:xfrm>
              <a:off x="6227217" y="-27462"/>
              <a:ext cx="948330" cy="515545"/>
              <a:chOff x="0" y="-27462"/>
              <a:chExt cx="948328" cy="515544"/>
            </a:xfrm>
          </p:grpSpPr>
          <p:pic>
            <p:nvPicPr>
              <p:cNvPr id="257"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58" name="Shape 258"/>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62" name="Group 262"/>
            <p:cNvGrpSpPr/>
            <p:nvPr/>
          </p:nvGrpSpPr>
          <p:grpSpPr>
            <a:xfrm>
              <a:off x="0" y="-27386"/>
              <a:ext cx="948329" cy="515545"/>
              <a:chOff x="0" y="-27386"/>
              <a:chExt cx="948328" cy="515544"/>
            </a:xfrm>
          </p:grpSpPr>
          <p:pic>
            <p:nvPicPr>
              <p:cNvPr id="260" name="Data.png"/>
              <p:cNvPicPr/>
              <p:nvPr/>
            </p:nvPicPr>
            <p:blipFill>
              <a:blip r:embed="rId4">
                <a:extLst/>
              </a:blip>
              <a:srcRect/>
              <a:stretch>
                <a:fillRect/>
              </a:stretch>
            </p:blipFill>
            <p:spPr>
              <a:xfrm>
                <a:off x="0" y="0"/>
                <a:ext cx="948328" cy="460617"/>
              </a:xfrm>
              <a:prstGeom prst="rect">
                <a:avLst/>
              </a:prstGeom>
              <a:ln w="12700" cap="flat">
                <a:noFill/>
                <a:miter lim="400000"/>
              </a:ln>
              <a:effectLst/>
            </p:spPr>
          </p:pic>
          <p:sp>
            <p:nvSpPr>
              <p:cNvPr id="261" name="Shape 261"/>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66" name="Group 266"/>
          <p:cNvGrpSpPr/>
          <p:nvPr/>
        </p:nvGrpSpPr>
        <p:grpSpPr>
          <a:xfrm>
            <a:off x="3785582" y="2856384"/>
            <a:ext cx="4183270" cy="1373269"/>
            <a:chOff x="0" y="0"/>
            <a:chExt cx="5949539" cy="2604122"/>
          </a:xfrm>
        </p:grpSpPr>
        <p:pic>
          <p:nvPicPr>
            <p:cNvPr id="264" name="pasted-image.pdf"/>
            <p:cNvPicPr/>
            <p:nvPr/>
          </p:nvPicPr>
          <p:blipFill>
            <a:blip r:embed="rId2">
              <a:extLst/>
            </a:blip>
            <a:stretch>
              <a:fillRect/>
            </a:stretch>
          </p:blipFill>
          <p:spPr>
            <a:xfrm>
              <a:off x="0" y="0"/>
              <a:ext cx="2835931" cy="2604123"/>
            </a:xfrm>
            <a:prstGeom prst="rect">
              <a:avLst/>
            </a:prstGeom>
            <a:ln w="12700" cap="flat">
              <a:noFill/>
              <a:miter lim="400000"/>
            </a:ln>
            <a:effectLst/>
          </p:spPr>
        </p:pic>
        <p:pic>
          <p:nvPicPr>
            <p:cNvPr id="265" name="pasted-image.pdf"/>
            <p:cNvPicPr/>
            <p:nvPr/>
          </p:nvPicPr>
          <p:blipFill>
            <a:blip r:embed="rId2">
              <a:extLst/>
            </a:blip>
            <a:stretch>
              <a:fillRect/>
            </a:stretch>
          </p:blipFill>
          <p:spPr>
            <a:xfrm>
              <a:off x="3113609" y="0"/>
              <a:ext cx="2835931" cy="2604123"/>
            </a:xfrm>
            <a:prstGeom prst="rect">
              <a:avLst/>
            </a:prstGeom>
            <a:ln w="12700" cap="flat">
              <a:noFill/>
              <a:miter lim="400000"/>
            </a:ln>
            <a:effectLst/>
          </p:spPr>
        </p:pic>
      </p:grpSp>
      <p:sp>
        <p:nvSpPr>
          <p:cNvPr id="267" name="Shape 267"/>
          <p:cNvSpPr/>
          <p:nvPr/>
        </p:nvSpPr>
        <p:spPr>
          <a:xfrm flipV="1">
            <a:off x="2492559" y="2154926"/>
            <a:ext cx="846999" cy="63525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pic>
        <p:nvPicPr>
          <p:cNvPr id="2" name="Picture 1"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1372" y="2311400"/>
            <a:ext cx="781474" cy="333663"/>
          </a:xfrm>
          <a:prstGeom prst="rect">
            <a:avLst/>
          </a:prstGeom>
        </p:spPr>
      </p:pic>
      <p:pic>
        <p:nvPicPr>
          <p:cNvPr id="4" name="Picture 3"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1307" y="1427387"/>
            <a:ext cx="2055091" cy="341222"/>
          </a:xfrm>
          <a:prstGeom prst="rect">
            <a:avLst/>
          </a:prstGeom>
        </p:spPr>
      </p:pic>
    </p:spTree>
    <p:extLst>
      <p:ext uri="{BB962C8B-B14F-4D97-AF65-F5344CB8AC3E}">
        <p14:creationId xmlns:p14="http://schemas.microsoft.com/office/powerpoint/2010/main" val="30065453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pasted-image.pdf"/>
          <p:cNvPicPr/>
          <p:nvPr/>
        </p:nvPicPr>
        <p:blipFill>
          <a:blip r:embed="rId2">
            <a:extLst/>
          </a:blip>
          <a:stretch>
            <a:fillRect/>
          </a:stretch>
        </p:blipFill>
        <p:spPr>
          <a:xfrm>
            <a:off x="1596326" y="2816379"/>
            <a:ext cx="1994014" cy="1373269"/>
          </a:xfrm>
          <a:prstGeom prst="rect">
            <a:avLst/>
          </a:prstGeom>
          <a:ln w="12700">
            <a:miter lim="400000"/>
          </a:ln>
        </p:spPr>
      </p:pic>
      <p:sp>
        <p:nvSpPr>
          <p:cNvPr id="276" name="Shape 276"/>
          <p:cNvSpPr>
            <a:spLocks noGrp="1"/>
          </p:cNvSpPr>
          <p:nvPr>
            <p:ph type="title"/>
          </p:nvPr>
        </p:nvSpPr>
        <p:spPr>
          <a:xfrm>
            <a:off x="467299" y="421673"/>
            <a:ext cx="8229600" cy="649199"/>
          </a:xfrm>
          <a:prstGeom prst="rect">
            <a:avLst/>
          </a:prstGeom>
        </p:spPr>
        <p:txBody>
          <a:bodyPr/>
          <a:lstStyle>
            <a:lvl1pPr defTabSz="566674">
              <a:defRPr sz="7760"/>
            </a:lvl1pPr>
          </a:lstStyle>
          <a:p>
            <a:pPr lvl="0">
              <a:defRPr sz="1800"/>
            </a:pPr>
            <a:r>
              <a:rPr lang="en-US" sz="2400" dirty="0"/>
              <a:t>Asynchronous SGD - </a:t>
            </a:r>
            <a:r>
              <a:rPr lang="en-US" sz="2400" dirty="0" err="1"/>
              <a:t>DistBelief</a:t>
            </a:r>
            <a:r>
              <a:rPr lang="en-US" sz="2400" dirty="0"/>
              <a:t> Parallel Trainer</a:t>
            </a:r>
            <a:endParaRPr sz="2400" dirty="0"/>
          </a:p>
        </p:txBody>
      </p:sp>
      <p:grpSp>
        <p:nvGrpSpPr>
          <p:cNvPr id="279" name="Group 279"/>
          <p:cNvGrpSpPr/>
          <p:nvPr/>
        </p:nvGrpSpPr>
        <p:grpSpPr>
          <a:xfrm>
            <a:off x="2715366" y="951748"/>
            <a:ext cx="4134446" cy="1122352"/>
            <a:chOff x="0" y="-109012"/>
            <a:chExt cx="5880100" cy="2128312"/>
          </a:xfrm>
        </p:grpSpPr>
        <p:pic>
          <p:nvPicPr>
            <p:cNvPr id="277" name="ParameterServer.png"/>
            <p:cNvPicPr/>
            <p:nvPr/>
          </p:nvPicPr>
          <p:blipFill>
            <a:blip r:embed="rId3">
              <a:extLst/>
            </a:blip>
            <a:stretch>
              <a:fillRect/>
            </a:stretch>
          </p:blipFill>
          <p:spPr>
            <a:xfrm>
              <a:off x="0" y="482600"/>
              <a:ext cx="5880100" cy="1536700"/>
            </a:xfrm>
            <a:prstGeom prst="rect">
              <a:avLst/>
            </a:prstGeom>
            <a:ln w="12700" cap="flat">
              <a:noFill/>
              <a:miter lim="400000"/>
            </a:ln>
            <a:effectLst/>
          </p:spPr>
        </p:pic>
        <p:sp>
          <p:nvSpPr>
            <p:cNvPr id="278" name="Shape 278"/>
            <p:cNvSpPr/>
            <p:nvPr/>
          </p:nvSpPr>
          <p:spPr>
            <a:xfrm>
              <a:off x="1104620" y="-109012"/>
              <a:ext cx="3465335"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300"/>
                <a:t>Parameter Server</a:t>
              </a:r>
            </a:p>
          </p:txBody>
        </p:sp>
      </p:grpSp>
      <p:grpSp>
        <p:nvGrpSpPr>
          <p:cNvPr id="289" name="Group 289"/>
          <p:cNvGrpSpPr/>
          <p:nvPr/>
        </p:nvGrpSpPr>
        <p:grpSpPr>
          <a:xfrm>
            <a:off x="2259936" y="4352574"/>
            <a:ext cx="5045308" cy="271909"/>
            <a:chOff x="0" y="-27462"/>
            <a:chExt cx="7175547" cy="515621"/>
          </a:xfrm>
        </p:grpSpPr>
        <p:grpSp>
          <p:nvGrpSpPr>
            <p:cNvPr id="282" name="Group 282"/>
            <p:cNvGrpSpPr/>
            <p:nvPr/>
          </p:nvGrpSpPr>
          <p:grpSpPr>
            <a:xfrm>
              <a:off x="3113608" y="-27462"/>
              <a:ext cx="948330" cy="515543"/>
              <a:chOff x="0" y="-27462"/>
              <a:chExt cx="948328" cy="515542"/>
            </a:xfrm>
          </p:grpSpPr>
          <p:pic>
            <p:nvPicPr>
              <p:cNvPr id="280"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81" name="Shape 281"/>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85" name="Group 285"/>
            <p:cNvGrpSpPr/>
            <p:nvPr/>
          </p:nvGrpSpPr>
          <p:grpSpPr>
            <a:xfrm>
              <a:off x="6227217" y="-27462"/>
              <a:ext cx="948330" cy="515545"/>
              <a:chOff x="0" y="-27462"/>
              <a:chExt cx="948328" cy="515544"/>
            </a:xfrm>
          </p:grpSpPr>
          <p:pic>
            <p:nvPicPr>
              <p:cNvPr id="283"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84" name="Shape 284"/>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88" name="Group 288"/>
            <p:cNvGrpSpPr/>
            <p:nvPr/>
          </p:nvGrpSpPr>
          <p:grpSpPr>
            <a:xfrm>
              <a:off x="0" y="-27386"/>
              <a:ext cx="948329" cy="515545"/>
              <a:chOff x="0" y="-27386"/>
              <a:chExt cx="948328" cy="515544"/>
            </a:xfrm>
          </p:grpSpPr>
          <p:pic>
            <p:nvPicPr>
              <p:cNvPr id="286" name="Data.png"/>
              <p:cNvPicPr/>
              <p:nvPr/>
            </p:nvPicPr>
            <p:blipFill>
              <a:blip r:embed="rId4">
                <a:extLst/>
              </a:blip>
              <a:srcRect/>
              <a:stretch>
                <a:fillRect/>
              </a:stretch>
            </p:blipFill>
            <p:spPr>
              <a:xfrm>
                <a:off x="0" y="0"/>
                <a:ext cx="948328" cy="460617"/>
              </a:xfrm>
              <a:prstGeom prst="rect">
                <a:avLst/>
              </a:prstGeom>
              <a:ln w="12700" cap="flat">
                <a:noFill/>
                <a:miter lim="400000"/>
              </a:ln>
              <a:effectLst/>
            </p:spPr>
          </p:pic>
          <p:sp>
            <p:nvSpPr>
              <p:cNvPr id="287" name="Shape 287"/>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92" name="Group 292"/>
          <p:cNvGrpSpPr/>
          <p:nvPr/>
        </p:nvGrpSpPr>
        <p:grpSpPr>
          <a:xfrm>
            <a:off x="3785582" y="2816379"/>
            <a:ext cx="4183270" cy="1373269"/>
            <a:chOff x="0" y="0"/>
            <a:chExt cx="5949539" cy="2604122"/>
          </a:xfrm>
        </p:grpSpPr>
        <p:pic>
          <p:nvPicPr>
            <p:cNvPr id="290" name="pasted-image.pdf"/>
            <p:cNvPicPr/>
            <p:nvPr/>
          </p:nvPicPr>
          <p:blipFill>
            <a:blip r:embed="rId2">
              <a:extLst/>
            </a:blip>
            <a:stretch>
              <a:fillRect/>
            </a:stretch>
          </p:blipFill>
          <p:spPr>
            <a:xfrm>
              <a:off x="0" y="0"/>
              <a:ext cx="2835931" cy="2604123"/>
            </a:xfrm>
            <a:prstGeom prst="rect">
              <a:avLst/>
            </a:prstGeom>
            <a:ln w="12700" cap="flat">
              <a:noFill/>
              <a:miter lim="400000"/>
            </a:ln>
            <a:effectLst/>
          </p:spPr>
        </p:pic>
        <p:pic>
          <p:nvPicPr>
            <p:cNvPr id="291" name="pasted-image.pdf"/>
            <p:cNvPicPr/>
            <p:nvPr/>
          </p:nvPicPr>
          <p:blipFill>
            <a:blip r:embed="rId2">
              <a:extLst/>
            </a:blip>
            <a:stretch>
              <a:fillRect/>
            </a:stretch>
          </p:blipFill>
          <p:spPr>
            <a:xfrm>
              <a:off x="3113609" y="0"/>
              <a:ext cx="2835931" cy="2604123"/>
            </a:xfrm>
            <a:prstGeom prst="rect">
              <a:avLst/>
            </a:prstGeom>
            <a:ln w="12700" cap="flat">
              <a:noFill/>
              <a:miter lim="400000"/>
            </a:ln>
            <a:effectLst/>
          </p:spPr>
        </p:pic>
      </p:grpSp>
      <p:sp>
        <p:nvSpPr>
          <p:cNvPr id="22" name="Shape 241"/>
          <p:cNvSpPr/>
          <p:nvPr/>
        </p:nvSpPr>
        <p:spPr>
          <a:xfrm flipH="1">
            <a:off x="2259936" y="2074100"/>
            <a:ext cx="875900" cy="65692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dirty="0"/>
          </a:p>
        </p:txBody>
      </p:sp>
      <p:pic>
        <p:nvPicPr>
          <p:cNvPr id="2" name="Picture 1"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216" y="1408283"/>
            <a:ext cx="2101273" cy="348891"/>
          </a:xfrm>
          <a:prstGeom prst="rect">
            <a:avLst/>
          </a:prstGeom>
        </p:spPr>
      </p:pic>
      <p:pic>
        <p:nvPicPr>
          <p:cNvPr id="3" name="Picture 2"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935" y="2043711"/>
            <a:ext cx="374159" cy="419512"/>
          </a:xfrm>
          <a:prstGeom prst="rect">
            <a:avLst/>
          </a:prstGeom>
        </p:spPr>
      </p:pic>
    </p:spTree>
    <p:extLst>
      <p:ext uri="{BB962C8B-B14F-4D97-AF65-F5344CB8AC3E}">
        <p14:creationId xmlns:p14="http://schemas.microsoft.com/office/powerpoint/2010/main" val="4482165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asted-image.pdf"/>
          <p:cNvPicPr/>
          <p:nvPr/>
        </p:nvPicPr>
        <p:blipFill>
          <a:blip r:embed="rId2">
            <a:extLst/>
          </a:blip>
          <a:stretch>
            <a:fillRect/>
          </a:stretch>
        </p:blipFill>
        <p:spPr>
          <a:xfrm>
            <a:off x="1596326" y="2856384"/>
            <a:ext cx="1994014" cy="1373269"/>
          </a:xfrm>
          <a:prstGeom prst="rect">
            <a:avLst/>
          </a:prstGeom>
          <a:ln w="12700">
            <a:miter lim="400000"/>
          </a:ln>
        </p:spPr>
      </p:pic>
      <p:sp>
        <p:nvSpPr>
          <p:cNvPr id="250" name="Shape 250"/>
          <p:cNvSpPr>
            <a:spLocks noGrp="1"/>
          </p:cNvSpPr>
          <p:nvPr>
            <p:ph type="title"/>
          </p:nvPr>
        </p:nvSpPr>
        <p:spPr>
          <a:prstGeom prst="rect">
            <a:avLst/>
          </a:prstGeom>
        </p:spPr>
        <p:txBody>
          <a:bodyPr/>
          <a:lstStyle>
            <a:lvl1pPr defTabSz="566674">
              <a:defRPr sz="7760"/>
            </a:lvl1pPr>
          </a:lstStyle>
          <a:p>
            <a:pPr lvl="0">
              <a:defRPr sz="1800"/>
            </a:pPr>
            <a:r>
              <a:rPr lang="en-US" sz="2400" dirty="0"/>
              <a:t>Asynchronous SGD - </a:t>
            </a:r>
            <a:r>
              <a:rPr lang="en-US" sz="2400" dirty="0" err="1"/>
              <a:t>DistBelief</a:t>
            </a:r>
            <a:r>
              <a:rPr lang="en-US" sz="2400" dirty="0"/>
              <a:t> Parallel Trainer</a:t>
            </a:r>
            <a:endParaRPr sz="2400" dirty="0"/>
          </a:p>
        </p:txBody>
      </p:sp>
      <p:grpSp>
        <p:nvGrpSpPr>
          <p:cNvPr id="253" name="Group 253"/>
          <p:cNvGrpSpPr/>
          <p:nvPr/>
        </p:nvGrpSpPr>
        <p:grpSpPr>
          <a:xfrm>
            <a:off x="2715366" y="918126"/>
            <a:ext cx="4134446" cy="1122352"/>
            <a:chOff x="0" y="-109012"/>
            <a:chExt cx="5880100" cy="2128312"/>
          </a:xfrm>
        </p:grpSpPr>
        <p:pic>
          <p:nvPicPr>
            <p:cNvPr id="251" name="ParameterServer.png"/>
            <p:cNvPicPr/>
            <p:nvPr/>
          </p:nvPicPr>
          <p:blipFill>
            <a:blip r:embed="rId3">
              <a:extLst/>
            </a:blip>
            <a:stretch>
              <a:fillRect/>
            </a:stretch>
          </p:blipFill>
          <p:spPr>
            <a:xfrm>
              <a:off x="0" y="482600"/>
              <a:ext cx="5880100" cy="1536700"/>
            </a:xfrm>
            <a:prstGeom prst="rect">
              <a:avLst/>
            </a:prstGeom>
            <a:ln w="12700" cap="flat">
              <a:noFill/>
              <a:miter lim="400000"/>
            </a:ln>
            <a:effectLst/>
          </p:spPr>
        </p:pic>
        <p:sp>
          <p:nvSpPr>
            <p:cNvPr id="252" name="Shape 252"/>
            <p:cNvSpPr/>
            <p:nvPr/>
          </p:nvSpPr>
          <p:spPr>
            <a:xfrm>
              <a:off x="1104620" y="-109012"/>
              <a:ext cx="3465335"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300"/>
                <a:t>Parameter Server</a:t>
              </a:r>
            </a:p>
          </p:txBody>
        </p:sp>
      </p:grpSp>
      <p:grpSp>
        <p:nvGrpSpPr>
          <p:cNvPr id="263" name="Group 263"/>
          <p:cNvGrpSpPr/>
          <p:nvPr/>
        </p:nvGrpSpPr>
        <p:grpSpPr>
          <a:xfrm>
            <a:off x="2259936" y="4392579"/>
            <a:ext cx="5045308" cy="271909"/>
            <a:chOff x="0" y="-27462"/>
            <a:chExt cx="7175547" cy="515621"/>
          </a:xfrm>
        </p:grpSpPr>
        <p:grpSp>
          <p:nvGrpSpPr>
            <p:cNvPr id="256" name="Group 256"/>
            <p:cNvGrpSpPr/>
            <p:nvPr/>
          </p:nvGrpSpPr>
          <p:grpSpPr>
            <a:xfrm>
              <a:off x="3113608" y="-27462"/>
              <a:ext cx="948330" cy="515543"/>
              <a:chOff x="0" y="-27462"/>
              <a:chExt cx="948328" cy="515542"/>
            </a:xfrm>
          </p:grpSpPr>
          <p:pic>
            <p:nvPicPr>
              <p:cNvPr id="254"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55" name="Shape 255"/>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59" name="Group 259"/>
            <p:cNvGrpSpPr/>
            <p:nvPr/>
          </p:nvGrpSpPr>
          <p:grpSpPr>
            <a:xfrm>
              <a:off x="6227217" y="-27462"/>
              <a:ext cx="948330" cy="515545"/>
              <a:chOff x="0" y="-27462"/>
              <a:chExt cx="948328" cy="515544"/>
            </a:xfrm>
          </p:grpSpPr>
          <p:pic>
            <p:nvPicPr>
              <p:cNvPr id="257" name="Data.png"/>
              <p:cNvPicPr/>
              <p:nvPr/>
            </p:nvPicPr>
            <p:blipFill>
              <a:blip r:embed="rId4">
                <a:extLst/>
              </a:blip>
              <a:stretch>
                <a:fillRect/>
              </a:stretch>
            </p:blipFill>
            <p:spPr>
              <a:xfrm>
                <a:off x="0" y="0"/>
                <a:ext cx="948328" cy="460617"/>
              </a:xfrm>
              <a:prstGeom prst="rect">
                <a:avLst/>
              </a:prstGeom>
              <a:ln w="12700" cap="flat">
                <a:noFill/>
                <a:miter lim="400000"/>
              </a:ln>
              <a:effectLst/>
            </p:spPr>
          </p:pic>
          <p:sp>
            <p:nvSpPr>
              <p:cNvPr id="258" name="Shape 258"/>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62" name="Group 262"/>
            <p:cNvGrpSpPr/>
            <p:nvPr/>
          </p:nvGrpSpPr>
          <p:grpSpPr>
            <a:xfrm>
              <a:off x="0" y="-27386"/>
              <a:ext cx="948329" cy="515545"/>
              <a:chOff x="0" y="-27386"/>
              <a:chExt cx="948328" cy="515544"/>
            </a:xfrm>
          </p:grpSpPr>
          <p:pic>
            <p:nvPicPr>
              <p:cNvPr id="260" name="Data.png"/>
              <p:cNvPicPr/>
              <p:nvPr/>
            </p:nvPicPr>
            <p:blipFill>
              <a:blip r:embed="rId4">
                <a:extLst/>
              </a:blip>
              <a:srcRect/>
              <a:stretch>
                <a:fillRect/>
              </a:stretch>
            </p:blipFill>
            <p:spPr>
              <a:xfrm>
                <a:off x="0" y="0"/>
                <a:ext cx="948328" cy="460617"/>
              </a:xfrm>
              <a:prstGeom prst="rect">
                <a:avLst/>
              </a:prstGeom>
              <a:ln w="12700" cap="flat">
                <a:noFill/>
                <a:miter lim="400000"/>
              </a:ln>
              <a:effectLst/>
            </p:spPr>
          </p:pic>
          <p:sp>
            <p:nvSpPr>
              <p:cNvPr id="261" name="Shape 261"/>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66" name="Group 266"/>
          <p:cNvGrpSpPr/>
          <p:nvPr/>
        </p:nvGrpSpPr>
        <p:grpSpPr>
          <a:xfrm>
            <a:off x="3785582" y="2856384"/>
            <a:ext cx="4183270" cy="1373269"/>
            <a:chOff x="0" y="0"/>
            <a:chExt cx="5949539" cy="2604122"/>
          </a:xfrm>
        </p:grpSpPr>
        <p:pic>
          <p:nvPicPr>
            <p:cNvPr id="264" name="pasted-image.pdf"/>
            <p:cNvPicPr/>
            <p:nvPr/>
          </p:nvPicPr>
          <p:blipFill>
            <a:blip r:embed="rId2">
              <a:extLst/>
            </a:blip>
            <a:stretch>
              <a:fillRect/>
            </a:stretch>
          </p:blipFill>
          <p:spPr>
            <a:xfrm>
              <a:off x="0" y="0"/>
              <a:ext cx="2835931" cy="2604123"/>
            </a:xfrm>
            <a:prstGeom prst="rect">
              <a:avLst/>
            </a:prstGeom>
            <a:ln w="12700" cap="flat">
              <a:noFill/>
              <a:miter lim="400000"/>
            </a:ln>
            <a:effectLst/>
          </p:spPr>
        </p:pic>
        <p:pic>
          <p:nvPicPr>
            <p:cNvPr id="265" name="pasted-image.pdf"/>
            <p:cNvPicPr/>
            <p:nvPr/>
          </p:nvPicPr>
          <p:blipFill>
            <a:blip r:embed="rId2">
              <a:extLst/>
            </a:blip>
            <a:stretch>
              <a:fillRect/>
            </a:stretch>
          </p:blipFill>
          <p:spPr>
            <a:xfrm>
              <a:off x="3113609" y="0"/>
              <a:ext cx="2835931" cy="2604123"/>
            </a:xfrm>
            <a:prstGeom prst="rect">
              <a:avLst/>
            </a:prstGeom>
            <a:ln w="12700" cap="flat">
              <a:noFill/>
              <a:miter lim="400000"/>
            </a:ln>
            <a:effectLst/>
          </p:spPr>
        </p:pic>
      </p:grpSp>
      <p:sp>
        <p:nvSpPr>
          <p:cNvPr id="268" name="Shape 268"/>
          <p:cNvSpPr/>
          <p:nvPr/>
        </p:nvSpPr>
        <p:spPr>
          <a:xfrm flipH="1" flipV="1">
            <a:off x="6463081" y="2169131"/>
            <a:ext cx="659926" cy="54373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dirty="0"/>
          </a:p>
        </p:txBody>
      </p:sp>
      <p:pic>
        <p:nvPicPr>
          <p:cNvPr id="3" name="Picture 2"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007" y="2169131"/>
            <a:ext cx="929744" cy="392559"/>
          </a:xfrm>
          <a:prstGeom prst="rect">
            <a:avLst/>
          </a:prstGeom>
        </p:spPr>
      </p:pic>
      <p:pic>
        <p:nvPicPr>
          <p:cNvPr id="5" name="Picture 4"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8356" y="1403229"/>
            <a:ext cx="2020993" cy="310922"/>
          </a:xfrm>
          <a:prstGeom prst="rect">
            <a:avLst/>
          </a:prstGeom>
        </p:spPr>
      </p:pic>
    </p:spTree>
    <p:extLst>
      <p:ext uri="{BB962C8B-B14F-4D97-AF65-F5344CB8AC3E}">
        <p14:creationId xmlns:p14="http://schemas.microsoft.com/office/powerpoint/2010/main" val="3110622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r>
              <a:rPr lang="en-US" dirty="0" smtClean="0"/>
              <a:t>ASGD Training Time</a:t>
            </a:r>
            <a:endParaRPr lang="en-US" dirty="0"/>
          </a:p>
        </p:txBody>
      </p:sp>
      <p:sp>
        <p:nvSpPr>
          <p:cNvPr id="11" name="Text Box 5"/>
          <p:cNvSpPr txBox="1">
            <a:spLocks noChangeArrowheads="1"/>
          </p:cNvSpPr>
          <p:nvPr/>
        </p:nvSpPr>
        <p:spPr bwMode="auto">
          <a:xfrm>
            <a:off x="6172642" y="549653"/>
            <a:ext cx="26059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0" i="1" dirty="0" smtClean="0"/>
              <a:t>[J. Dean et al, NIPS 2012]</a:t>
            </a:r>
            <a:endParaRPr lang="en-US" sz="1600" b="0" i="1" dirty="0"/>
          </a:p>
        </p:txBody>
      </p:sp>
      <p:sp>
        <p:nvSpPr>
          <p:cNvPr id="4" name="Content Placeholder 3"/>
          <p:cNvSpPr>
            <a:spLocks noGrp="1"/>
          </p:cNvSpPr>
          <p:nvPr>
            <p:ph idx="1"/>
          </p:nvPr>
        </p:nvSpPr>
        <p:spPr>
          <a:xfrm>
            <a:off x="332411" y="3311273"/>
            <a:ext cx="8229600" cy="936050"/>
          </a:xfrm>
        </p:spPr>
        <p:txBody>
          <a:bodyPr/>
          <a:lstStyle/>
          <a:p>
            <a:pPr marL="342900" indent="-342900">
              <a:buFont typeface="Arial"/>
              <a:buChar char="•"/>
            </a:pPr>
            <a:r>
              <a:rPr lang="en-US" dirty="0" err="1"/>
              <a:t>DistBelief</a:t>
            </a:r>
            <a:r>
              <a:rPr lang="en-US" dirty="0"/>
              <a:t> CPU training allows speed ups of </a:t>
            </a:r>
            <a:r>
              <a:rPr lang="en-US" dirty="0">
                <a:solidFill>
                  <a:srgbClr val="FF0000"/>
                </a:solidFill>
              </a:rPr>
              <a:t>70 times </a:t>
            </a:r>
            <a:r>
              <a:rPr lang="en-US" dirty="0"/>
              <a:t>over a </a:t>
            </a:r>
            <a:r>
              <a:rPr lang="en-US" dirty="0" smtClean="0"/>
              <a:t>single </a:t>
            </a:r>
            <a:r>
              <a:rPr lang="en-US" dirty="0"/>
              <a:t>CPU and </a:t>
            </a:r>
            <a:r>
              <a:rPr lang="en-US" dirty="0">
                <a:solidFill>
                  <a:srgbClr val="FF0000"/>
                </a:solidFill>
              </a:rPr>
              <a:t>5 times </a:t>
            </a:r>
            <a:r>
              <a:rPr lang="en-US" dirty="0"/>
              <a:t>over a GPU. </a:t>
            </a:r>
            <a:endParaRPr lang="en-US" dirty="0" smtClean="0"/>
          </a:p>
          <a:p>
            <a:pPr marL="342900" indent="-342900">
              <a:buFont typeface="Arial"/>
              <a:buChar char="•"/>
            </a:pPr>
            <a:r>
              <a:rPr lang="en-US" dirty="0" smtClean="0"/>
              <a:t>Train </a:t>
            </a:r>
            <a:r>
              <a:rPr lang="en-US" dirty="0"/>
              <a:t>a 85M parameter system on </a:t>
            </a:r>
            <a:r>
              <a:rPr lang="en-US" dirty="0" smtClean="0"/>
              <a:t>2,000 </a:t>
            </a:r>
            <a:r>
              <a:rPr lang="en-US" dirty="0"/>
              <a:t>hours, 10 epochs in </a:t>
            </a:r>
            <a:r>
              <a:rPr lang="en-US" dirty="0" smtClean="0"/>
              <a:t>about </a:t>
            </a:r>
            <a:r>
              <a:rPr lang="en-US" dirty="0"/>
              <a:t>10 days.</a:t>
            </a:r>
          </a:p>
        </p:txBody>
      </p:sp>
      <p:graphicFrame>
        <p:nvGraphicFramePr>
          <p:cNvPr id="13" name="Table 12"/>
          <p:cNvGraphicFramePr>
            <a:graphicFrameLocks noGrp="1"/>
          </p:cNvGraphicFramePr>
          <p:nvPr>
            <p:extLst>
              <p:ext uri="{D42A27DB-BD31-4B8C-83A1-F6EECF244321}">
                <p14:modId xmlns:p14="http://schemas.microsoft.com/office/powerpoint/2010/main" val="3869422148"/>
              </p:ext>
            </p:extLst>
          </p:nvPr>
        </p:nvGraphicFramePr>
        <p:xfrm>
          <a:off x="517969" y="1104139"/>
          <a:ext cx="7894282" cy="2049630"/>
        </p:xfrm>
        <a:graphic>
          <a:graphicData uri="http://schemas.openxmlformats.org/drawingml/2006/table">
            <a:tbl>
              <a:tblPr firstRow="1" bandRow="1">
                <a:tableStyleId>{5C22544A-7EE6-4342-B048-85BDC9FD1C3A}</a:tableStyleId>
              </a:tblPr>
              <a:tblGrid>
                <a:gridCol w="826665"/>
                <a:gridCol w="916557"/>
                <a:gridCol w="775418"/>
                <a:gridCol w="1200322"/>
                <a:gridCol w="1805681"/>
                <a:gridCol w="1043557"/>
                <a:gridCol w="1326082"/>
              </a:tblGrid>
              <a:tr h="278011">
                <a:tc>
                  <a:txBody>
                    <a:bodyPr/>
                    <a:lstStyle/>
                    <a:p>
                      <a:r>
                        <a:rPr lang="en-US" sz="1600" dirty="0" smtClean="0"/>
                        <a:t>Task</a:t>
                      </a:r>
                    </a:p>
                    <a:p>
                      <a:endParaRPr lang="en-US" sz="1600" dirty="0" smtClean="0"/>
                    </a:p>
                  </a:txBody>
                  <a:tcPr marL="91417" marR="91417" marT="34275" marB="34275"/>
                </a:tc>
                <a:tc>
                  <a:txBody>
                    <a:bodyPr/>
                    <a:lstStyle/>
                    <a:p>
                      <a:r>
                        <a:rPr lang="en-US" sz="1600" dirty="0" smtClean="0"/>
                        <a:t>Model </a:t>
                      </a:r>
                    </a:p>
                    <a:p>
                      <a:r>
                        <a:rPr lang="en-US" sz="1600" dirty="0" smtClean="0"/>
                        <a:t>Type</a:t>
                      </a:r>
                      <a:endParaRPr lang="en-US" sz="1600" dirty="0"/>
                    </a:p>
                  </a:txBody>
                  <a:tcPr marL="91417" marR="91417" marT="34275" marB="34275"/>
                </a:tc>
                <a:tc>
                  <a:txBody>
                    <a:bodyPr/>
                    <a:lstStyle/>
                    <a:p>
                      <a:r>
                        <a:rPr lang="en-US" sz="1600" dirty="0" smtClean="0"/>
                        <a:t>WER</a:t>
                      </a:r>
                      <a:endParaRPr lang="en-US" sz="1600" dirty="0"/>
                    </a:p>
                  </a:txBody>
                  <a:tcPr marL="91417" marR="91417" marT="34275" marB="34275"/>
                </a:tc>
                <a:tc>
                  <a:txBody>
                    <a:bodyPr/>
                    <a:lstStyle/>
                    <a:p>
                      <a:r>
                        <a:rPr lang="en-US" sz="1600" dirty="0" smtClean="0"/>
                        <a:t>Training </a:t>
                      </a:r>
                    </a:p>
                    <a:p>
                      <a:r>
                        <a:rPr lang="en-US" sz="1600" dirty="0" smtClean="0"/>
                        <a:t>Size (hours)</a:t>
                      </a:r>
                      <a:endParaRPr lang="en-US" sz="1600" dirty="0"/>
                    </a:p>
                  </a:txBody>
                  <a:tcPr marL="91417" marR="91417" marT="34275" marB="34275"/>
                </a:tc>
                <a:tc>
                  <a:txBody>
                    <a:bodyPr/>
                    <a:lstStyle/>
                    <a:p>
                      <a:r>
                        <a:rPr lang="en-US" sz="1600" dirty="0" smtClean="0"/>
                        <a:t>GPU Training</a:t>
                      </a:r>
                    </a:p>
                    <a:p>
                      <a:r>
                        <a:rPr lang="en-US" sz="1600" dirty="0" smtClean="0"/>
                        <a:t>Time</a:t>
                      </a:r>
                      <a:r>
                        <a:rPr lang="en-US" sz="1600" baseline="0" dirty="0" smtClean="0"/>
                        <a:t> </a:t>
                      </a:r>
                      <a:r>
                        <a:rPr lang="en-US" sz="1600" dirty="0" smtClean="0"/>
                        <a:t>(hours</a:t>
                      </a:r>
                    </a:p>
                    <a:p>
                      <a:r>
                        <a:rPr lang="en-US" sz="1600" dirty="0" smtClean="0"/>
                        <a:t>/epoch)</a:t>
                      </a:r>
                      <a:endParaRPr lang="en-US" sz="1600" dirty="0"/>
                    </a:p>
                  </a:txBody>
                  <a:tcPr marL="91417" marR="91417" marT="34275" marB="34275"/>
                </a:tc>
                <a:tc>
                  <a:txBody>
                    <a:bodyPr/>
                    <a:lstStyle/>
                    <a:p>
                      <a:r>
                        <a:rPr lang="en-US" sz="1600" dirty="0" smtClean="0"/>
                        <a:t>Hidden </a:t>
                      </a:r>
                    </a:p>
                    <a:p>
                      <a:r>
                        <a:rPr lang="en-US" sz="1600" dirty="0" smtClean="0"/>
                        <a:t>Layers</a:t>
                      </a:r>
                      <a:endParaRPr lang="en-US" sz="1600" dirty="0"/>
                    </a:p>
                  </a:txBody>
                  <a:tcPr marL="91417" marR="91417" marT="34275" marB="34275"/>
                </a:tc>
                <a:tc>
                  <a:txBody>
                    <a:bodyPr/>
                    <a:lstStyle/>
                    <a:p>
                      <a:r>
                        <a:rPr lang="en-US" sz="1600" dirty="0" smtClean="0"/>
                        <a:t>Number</a:t>
                      </a:r>
                    </a:p>
                    <a:p>
                      <a:r>
                        <a:rPr lang="en-US" sz="1600" dirty="0" smtClean="0"/>
                        <a:t> of States</a:t>
                      </a:r>
                      <a:endParaRPr lang="en-US" sz="1600" dirty="0"/>
                    </a:p>
                  </a:txBody>
                  <a:tcPr marL="91417" marR="91417" marT="34275" marB="34275"/>
                </a:tc>
              </a:tr>
              <a:tr h="278011">
                <a:tc rowSpan="2">
                  <a:txBody>
                    <a:bodyPr/>
                    <a:lstStyle/>
                    <a:p>
                      <a:r>
                        <a:rPr lang="en-US" sz="1600" dirty="0" smtClean="0"/>
                        <a:t>Voice </a:t>
                      </a:r>
                    </a:p>
                    <a:p>
                      <a:r>
                        <a:rPr lang="en-US" sz="1600" dirty="0" smtClean="0"/>
                        <a:t>Search</a:t>
                      </a:r>
                      <a:endParaRPr lang="en-US" sz="1600" dirty="0"/>
                    </a:p>
                  </a:txBody>
                  <a:tcPr marL="91417" marR="91417" marT="34275" marB="34275"/>
                </a:tc>
                <a:tc>
                  <a:txBody>
                    <a:bodyPr/>
                    <a:lstStyle/>
                    <a:p>
                      <a:r>
                        <a:rPr lang="en-US" sz="1600" dirty="0" smtClean="0"/>
                        <a:t>GMM</a:t>
                      </a:r>
                      <a:endParaRPr lang="en-US" sz="1600" dirty="0"/>
                    </a:p>
                  </a:txBody>
                  <a:tcPr marL="91417" marR="91417" marT="34275" marB="34275"/>
                </a:tc>
                <a:tc>
                  <a:txBody>
                    <a:bodyPr/>
                    <a:lstStyle/>
                    <a:p>
                      <a:r>
                        <a:rPr lang="en-US" sz="1600" dirty="0" smtClean="0"/>
                        <a:t>16.0</a:t>
                      </a:r>
                      <a:endParaRPr lang="en-US" sz="1600" dirty="0"/>
                    </a:p>
                  </a:txBody>
                  <a:tcPr marL="91417" marR="91417" marT="34275" marB="34275"/>
                </a:tc>
                <a:tc rowSpan="2">
                  <a:txBody>
                    <a:bodyPr/>
                    <a:lstStyle/>
                    <a:p>
                      <a:r>
                        <a:rPr lang="en-US" sz="1600" dirty="0" smtClean="0"/>
                        <a:t>5780</a:t>
                      </a:r>
                      <a:endParaRPr lang="en-US" sz="1600" dirty="0"/>
                    </a:p>
                  </a:txBody>
                  <a:tcPr marL="91417" marR="91417" marT="34275" marB="34275"/>
                </a:tc>
                <a:tc rowSpan="2">
                  <a:txBody>
                    <a:bodyPr/>
                    <a:lstStyle/>
                    <a:p>
                      <a:r>
                        <a:rPr lang="en-US" sz="1600" dirty="0" smtClean="0"/>
                        <a:t>321</a:t>
                      </a:r>
                      <a:endParaRPr lang="en-US" sz="1600" dirty="0"/>
                    </a:p>
                  </a:txBody>
                  <a:tcPr marL="91417" marR="91417" marT="34275" marB="34275"/>
                </a:tc>
                <a:tc rowSpan="2">
                  <a:txBody>
                    <a:bodyPr/>
                    <a:lstStyle/>
                    <a:p>
                      <a:r>
                        <a:rPr lang="en-US" sz="1600" dirty="0" smtClean="0"/>
                        <a:t>4x2560</a:t>
                      </a:r>
                      <a:endParaRPr lang="en-US" sz="1600" dirty="0"/>
                    </a:p>
                  </a:txBody>
                  <a:tcPr marL="91417" marR="91417" marT="34275" marB="34275"/>
                </a:tc>
                <a:tc rowSpan="2">
                  <a:txBody>
                    <a:bodyPr/>
                    <a:lstStyle/>
                    <a:p>
                      <a:r>
                        <a:rPr lang="en-US" sz="1600" dirty="0" smtClean="0"/>
                        <a:t>7969</a:t>
                      </a:r>
                      <a:endParaRPr lang="en-US" sz="1600" dirty="0"/>
                    </a:p>
                  </a:txBody>
                  <a:tcPr marL="91417" marR="91417" marT="34275" marB="34275"/>
                </a:tc>
              </a:tr>
              <a:tr h="278011">
                <a:tc vMerge="1">
                  <a:txBody>
                    <a:bodyPr/>
                    <a:lstStyle/>
                    <a:p>
                      <a:endParaRPr lang="en-US" sz="2000" dirty="0"/>
                    </a:p>
                  </a:txBody>
                  <a:tcPr marL="91417" marR="91417" marT="34275" marB="34275"/>
                </a:tc>
                <a:tc>
                  <a:txBody>
                    <a:bodyPr/>
                    <a:lstStyle/>
                    <a:p>
                      <a:r>
                        <a:rPr lang="en-US" sz="1600" dirty="0" smtClean="0"/>
                        <a:t>DNN</a:t>
                      </a:r>
                      <a:endParaRPr lang="en-US" sz="1600" dirty="0"/>
                    </a:p>
                  </a:txBody>
                  <a:tcPr marL="91417" marR="91417" marT="34275" marB="34275"/>
                </a:tc>
                <a:tc>
                  <a:txBody>
                    <a:bodyPr/>
                    <a:lstStyle/>
                    <a:p>
                      <a:r>
                        <a:rPr lang="en-US" sz="1600" dirty="0" smtClean="0"/>
                        <a:t>12.2</a:t>
                      </a:r>
                      <a:endParaRPr lang="en-US" sz="1600" dirty="0"/>
                    </a:p>
                  </a:txBody>
                  <a:tcPr marL="91417" marR="91417" marT="34275" marB="34275"/>
                </a:tc>
                <a:tc vMerge="1">
                  <a:txBody>
                    <a:bodyPr/>
                    <a:lstStyle/>
                    <a:p>
                      <a:endParaRPr lang="en-US" sz="1400" dirty="0"/>
                    </a:p>
                  </a:txBody>
                  <a:tcPr marL="91417" marR="91417" marT="34275" marB="34275"/>
                </a:tc>
                <a:tc vMerge="1">
                  <a:txBody>
                    <a:bodyPr/>
                    <a:lstStyle/>
                    <a:p>
                      <a:endParaRPr lang="en-US" sz="1400" dirty="0"/>
                    </a:p>
                  </a:txBody>
                  <a:tcPr marL="91417" marR="91417" marT="34275" marB="34275"/>
                </a:tc>
                <a:tc vMerge="1">
                  <a:txBody>
                    <a:bodyPr/>
                    <a:lstStyle/>
                    <a:p>
                      <a:endParaRPr lang="en-US" sz="1400" dirty="0"/>
                    </a:p>
                  </a:txBody>
                  <a:tcPr marL="91417" marR="91417" marT="34275" marB="34275"/>
                </a:tc>
                <a:tc vMerge="1">
                  <a:txBody>
                    <a:bodyPr/>
                    <a:lstStyle/>
                    <a:p>
                      <a:endParaRPr lang="en-US" sz="1400" dirty="0"/>
                    </a:p>
                  </a:txBody>
                  <a:tcPr marL="91417" marR="91417" marT="34275" marB="34275"/>
                </a:tc>
              </a:tr>
              <a:tr h="278011">
                <a:tc rowSpan="2">
                  <a:txBody>
                    <a:bodyPr/>
                    <a:lstStyle/>
                    <a:p>
                      <a:r>
                        <a:rPr lang="en-US" sz="1600" b="0" dirty="0" smtClean="0"/>
                        <a:t>You </a:t>
                      </a:r>
                    </a:p>
                    <a:p>
                      <a:r>
                        <a:rPr lang="en-US" sz="1600" b="0" dirty="0" smtClean="0"/>
                        <a:t>Tube</a:t>
                      </a:r>
                      <a:endParaRPr lang="en-US" sz="1600" b="0" dirty="0"/>
                    </a:p>
                  </a:txBody>
                  <a:tcPr marL="91417" marR="91417" marT="34275" marB="34275"/>
                </a:tc>
                <a:tc>
                  <a:txBody>
                    <a:bodyPr/>
                    <a:lstStyle/>
                    <a:p>
                      <a:r>
                        <a:rPr lang="en-US" sz="1600" b="0" dirty="0" smtClean="0"/>
                        <a:t>GMM</a:t>
                      </a:r>
                      <a:endParaRPr lang="en-US" sz="1600" b="0" dirty="0"/>
                    </a:p>
                  </a:txBody>
                  <a:tcPr marL="91417" marR="91417" marT="34275" marB="34275"/>
                </a:tc>
                <a:tc>
                  <a:txBody>
                    <a:bodyPr/>
                    <a:lstStyle/>
                    <a:p>
                      <a:r>
                        <a:rPr lang="en-US" sz="1600" b="0" dirty="0" smtClean="0"/>
                        <a:t>52.3</a:t>
                      </a:r>
                      <a:endParaRPr lang="en-US" sz="1600" b="0" dirty="0"/>
                    </a:p>
                  </a:txBody>
                  <a:tcPr marL="91417" marR="91417" marT="34275" marB="34275"/>
                </a:tc>
                <a:tc rowSpan="2">
                  <a:txBody>
                    <a:bodyPr/>
                    <a:lstStyle/>
                    <a:p>
                      <a:r>
                        <a:rPr lang="en-US" sz="1600" b="0" dirty="0" smtClean="0"/>
                        <a:t>1400</a:t>
                      </a:r>
                      <a:endParaRPr lang="en-US" sz="1600" b="0" dirty="0"/>
                    </a:p>
                  </a:txBody>
                  <a:tcPr marL="91417" marR="91417" marT="34275" marB="34275"/>
                </a:tc>
                <a:tc rowSpan="2">
                  <a:txBody>
                    <a:bodyPr/>
                    <a:lstStyle/>
                    <a:p>
                      <a:r>
                        <a:rPr lang="en-US" sz="1600" b="0" dirty="0" smtClean="0"/>
                        <a:t>55</a:t>
                      </a:r>
                      <a:endParaRPr lang="en-US" sz="1600" b="0" dirty="0"/>
                    </a:p>
                  </a:txBody>
                  <a:tcPr marL="91417" marR="91417" marT="34275" marB="34275"/>
                </a:tc>
                <a:tc rowSpan="2">
                  <a:txBody>
                    <a:bodyPr/>
                    <a:lstStyle/>
                    <a:p>
                      <a:r>
                        <a:rPr lang="en-US" sz="1600" b="0" dirty="0" smtClean="0"/>
                        <a:t>4x2560</a:t>
                      </a:r>
                      <a:endParaRPr lang="en-US" sz="1600" b="0" dirty="0"/>
                    </a:p>
                  </a:txBody>
                  <a:tcPr marL="91417" marR="91417" marT="34275" marB="34275"/>
                </a:tc>
                <a:tc rowSpan="2">
                  <a:txBody>
                    <a:bodyPr/>
                    <a:lstStyle/>
                    <a:p>
                      <a:r>
                        <a:rPr lang="en-US" sz="1600" b="0" dirty="0" smtClean="0"/>
                        <a:t>17552</a:t>
                      </a:r>
                      <a:endParaRPr lang="en-US" sz="1600" b="0" dirty="0"/>
                    </a:p>
                  </a:txBody>
                  <a:tcPr marL="91417" marR="91417" marT="34275" marB="34275"/>
                </a:tc>
              </a:tr>
              <a:tr h="278011">
                <a:tc vMerge="1">
                  <a:txBody>
                    <a:bodyPr/>
                    <a:lstStyle/>
                    <a:p>
                      <a:endParaRPr lang="en-US" sz="2000" b="0" dirty="0"/>
                    </a:p>
                  </a:txBody>
                  <a:tcPr marL="91417" marR="91417" marT="34275" marB="34275"/>
                </a:tc>
                <a:tc>
                  <a:txBody>
                    <a:bodyPr/>
                    <a:lstStyle/>
                    <a:p>
                      <a:r>
                        <a:rPr lang="en-US" sz="1600" b="0" dirty="0" smtClean="0"/>
                        <a:t>DNN</a:t>
                      </a:r>
                      <a:endParaRPr lang="en-US" sz="1600" b="0" dirty="0"/>
                    </a:p>
                  </a:txBody>
                  <a:tcPr marL="91417" marR="91417" marT="34275" marB="34275"/>
                </a:tc>
                <a:tc>
                  <a:txBody>
                    <a:bodyPr/>
                    <a:lstStyle/>
                    <a:p>
                      <a:r>
                        <a:rPr lang="en-US" sz="1600" b="0" dirty="0" smtClean="0"/>
                        <a:t>46.2</a:t>
                      </a:r>
                      <a:endParaRPr lang="en-US" sz="1600" b="0" dirty="0"/>
                    </a:p>
                  </a:txBody>
                  <a:tcPr marL="91417" marR="91417" marT="34275" marB="34275"/>
                </a:tc>
                <a:tc vMerge="1">
                  <a:txBody>
                    <a:bodyPr/>
                    <a:lstStyle/>
                    <a:p>
                      <a:endParaRPr lang="en-US" sz="1400" b="0" dirty="0"/>
                    </a:p>
                  </a:txBody>
                  <a:tcPr marL="91417" marR="91417" marT="34275" marB="34275"/>
                </a:tc>
                <a:tc vMerge="1">
                  <a:txBody>
                    <a:bodyPr/>
                    <a:lstStyle/>
                    <a:p>
                      <a:endParaRPr lang="en-US" sz="1400" b="0" dirty="0"/>
                    </a:p>
                  </a:txBody>
                  <a:tcPr marL="91417" marR="91417" marT="34275" marB="34275"/>
                </a:tc>
                <a:tc vMerge="1">
                  <a:txBody>
                    <a:bodyPr/>
                    <a:lstStyle/>
                    <a:p>
                      <a:endParaRPr lang="en-US" sz="1400" b="0" dirty="0"/>
                    </a:p>
                  </a:txBody>
                  <a:tcPr marL="91417" marR="91417" marT="34275" marB="34275"/>
                </a:tc>
                <a:tc vMerge="1">
                  <a:txBody>
                    <a:bodyPr/>
                    <a:lstStyle/>
                    <a:p>
                      <a:endParaRPr lang="en-US" sz="1400" b="0" dirty="0"/>
                    </a:p>
                  </a:txBody>
                  <a:tcPr marL="91417" marR="91417" marT="34275" marB="34275"/>
                </a:tc>
              </a:tr>
            </a:tbl>
          </a:graphicData>
        </a:graphic>
      </p:graphicFrame>
    </p:spTree>
    <p:extLst>
      <p:ext uri="{BB962C8B-B14F-4D97-AF65-F5344CB8AC3E}">
        <p14:creationId xmlns:p14="http://schemas.microsoft.com/office/powerpoint/2010/main" val="32346847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39818" y="2171712"/>
            <a:ext cx="4541215" cy="736678"/>
          </a:xfrm>
          <a:prstGeom prst="rect">
            <a:avLst/>
          </a:prstGeom>
        </p:spPr>
      </p:pic>
      <p:sp>
        <p:nvSpPr>
          <p:cNvPr id="2" name="Title 1"/>
          <p:cNvSpPr>
            <a:spLocks noGrp="1"/>
          </p:cNvSpPr>
          <p:nvPr>
            <p:ph type="title"/>
          </p:nvPr>
        </p:nvSpPr>
        <p:spPr/>
        <p:txBody>
          <a:bodyPr/>
          <a:lstStyle/>
          <a:p>
            <a:r>
              <a:rPr lang="en-US" dirty="0" smtClean="0"/>
              <a:t>(3) 2</a:t>
            </a:r>
            <a:r>
              <a:rPr lang="en-US" baseline="30000" dirty="0" smtClean="0"/>
              <a:t>nd</a:t>
            </a:r>
            <a:r>
              <a:rPr lang="en-US" dirty="0" smtClean="0"/>
              <a:t> Order Optimization via Hessian-free</a:t>
            </a:r>
            <a:endParaRPr lang="en-US" dirty="0"/>
          </a:p>
        </p:txBody>
      </p:sp>
      <p:sp>
        <p:nvSpPr>
          <p:cNvPr id="10" name="Content Placeholder 9"/>
          <p:cNvSpPr>
            <a:spLocks noGrp="1"/>
          </p:cNvSpPr>
          <p:nvPr>
            <p:ph idx="1"/>
          </p:nvPr>
        </p:nvSpPr>
        <p:spPr>
          <a:xfrm>
            <a:off x="685801" y="968138"/>
            <a:ext cx="7775575" cy="2926556"/>
          </a:xfrm>
        </p:spPr>
        <p:txBody>
          <a:bodyPr/>
          <a:lstStyle/>
          <a:p>
            <a:pPr marL="342900" indent="-342900">
              <a:buFont typeface="Arial"/>
              <a:buChar char="•"/>
            </a:pPr>
            <a:r>
              <a:rPr lang="en-US" sz="2000" dirty="0">
                <a:latin typeface="Arial" charset="0"/>
                <a:cs typeface="Arial" charset="0"/>
              </a:rPr>
              <a:t>Distributed optimization techniques, such as 2</a:t>
            </a:r>
            <a:r>
              <a:rPr lang="en-US" sz="2000" baseline="30000" dirty="0">
                <a:latin typeface="Arial" charset="0"/>
                <a:cs typeface="Arial" charset="0"/>
              </a:rPr>
              <a:t>nd</a:t>
            </a:r>
            <a:r>
              <a:rPr lang="en-US" sz="2000" dirty="0">
                <a:latin typeface="Arial" charset="0"/>
                <a:cs typeface="Arial" charset="0"/>
              </a:rPr>
              <a:t> order methods, use large data batches for gradient and curvature information, which can be parallelized across </a:t>
            </a:r>
            <a:r>
              <a:rPr lang="en-US" sz="2000" dirty="0" smtClean="0">
                <a:latin typeface="Arial" charset="0"/>
                <a:cs typeface="Arial" charset="0"/>
              </a:rPr>
              <a:t>machines</a:t>
            </a:r>
            <a:endParaRPr lang="en-US" sz="2000" dirty="0" smtClean="0"/>
          </a:p>
          <a:p>
            <a:pPr marL="457200" indent="-457200">
              <a:buFont typeface="+mj-lt"/>
              <a:buAutoNum type="arabicPeriod"/>
            </a:pPr>
            <a:r>
              <a:rPr lang="en-US" sz="2000" dirty="0" smtClean="0"/>
              <a:t>Minimize the following objective function</a:t>
            </a:r>
          </a:p>
          <a:p>
            <a:pPr marL="457200" indent="-457200">
              <a:buFont typeface="+mj-lt"/>
              <a:buAutoNum type="arabicPeriod"/>
            </a:pPr>
            <a:endParaRPr lang="en-US" sz="2000" dirty="0"/>
          </a:p>
          <a:p>
            <a:pPr marL="457200" indent="-457200">
              <a:buFont typeface="+mj-lt"/>
              <a:buAutoNum type="arabicPeriod"/>
            </a:pPr>
            <a:endParaRPr lang="en-US" sz="2000" dirty="0" smtClean="0"/>
          </a:p>
          <a:p>
            <a:pPr marL="457200" indent="-457200">
              <a:buFont typeface="+mj-lt"/>
              <a:buAutoNum type="arabicPeriod"/>
            </a:pPr>
            <a:r>
              <a:rPr lang="en-US" sz="2000" dirty="0" smtClean="0"/>
              <a:t>Find the best search direction </a:t>
            </a:r>
            <a:r>
              <a:rPr lang="en-US" sz="2000" i="1" dirty="0" err="1" smtClean="0"/>
              <a:t>d</a:t>
            </a:r>
            <a:r>
              <a:rPr lang="en-US" sz="2000" i="1" baseline="-25000" dirty="0" err="1" smtClean="0"/>
              <a:t>n</a:t>
            </a:r>
            <a:endParaRPr lang="en-US" sz="2000" i="1" baseline="-25000" dirty="0" smtClean="0"/>
          </a:p>
          <a:p>
            <a:pPr marL="457200" indent="-457200">
              <a:buFont typeface="+mj-lt"/>
              <a:buAutoNum type="arabicPeriod"/>
            </a:pPr>
            <a:endParaRPr lang="en-US" sz="2000" i="1" baseline="-25000" dirty="0"/>
          </a:p>
          <a:p>
            <a:pPr marL="0" indent="0">
              <a:buNone/>
            </a:pPr>
            <a:endParaRPr lang="en-US" sz="2000" i="1" baseline="-25000" dirty="0"/>
          </a:p>
          <a:p>
            <a:pPr marL="457200" indent="-457200">
              <a:buFont typeface="+mj-lt"/>
              <a:buAutoNum type="arabicPeriod"/>
            </a:pPr>
            <a:r>
              <a:rPr lang="en-US" sz="2000" dirty="0" smtClean="0"/>
              <a:t>Update parameters</a:t>
            </a:r>
          </a:p>
          <a:p>
            <a:pPr marL="0" indent="0">
              <a:buNone/>
            </a:pPr>
            <a:endParaRPr lang="en-US" sz="2000" dirty="0" smtClean="0"/>
          </a:p>
          <a:p>
            <a:pPr marL="457200" indent="-457200">
              <a:buFont typeface="+mj-lt"/>
              <a:buAutoNum type="arabicPeriod"/>
            </a:pPr>
            <a:r>
              <a:rPr lang="en-US" sz="2000" dirty="0" smtClean="0"/>
              <a:t>Iterate</a:t>
            </a:r>
            <a:endParaRPr lang="en-US" sz="2000" dirty="0"/>
          </a:p>
        </p:txBody>
      </p:sp>
      <p:pic>
        <p:nvPicPr>
          <p:cNvPr id="12" name="Picture 11"/>
          <p:cNvPicPr>
            <a:picLocks noChangeAspect="1"/>
          </p:cNvPicPr>
          <p:nvPr/>
        </p:nvPicPr>
        <p:blipFill>
          <a:blip r:embed="rId3"/>
          <a:stretch>
            <a:fillRect/>
          </a:stretch>
        </p:blipFill>
        <p:spPr>
          <a:xfrm>
            <a:off x="2239818" y="3198341"/>
            <a:ext cx="4366536" cy="479497"/>
          </a:xfrm>
          <a:prstGeom prst="rect">
            <a:avLst/>
          </a:prstGeom>
        </p:spPr>
      </p:pic>
      <p:pic>
        <p:nvPicPr>
          <p:cNvPr id="13" name="Picture 12"/>
          <p:cNvPicPr>
            <a:picLocks noChangeAspect="1"/>
          </p:cNvPicPr>
          <p:nvPr/>
        </p:nvPicPr>
        <p:blipFill>
          <a:blip r:embed="rId4"/>
          <a:stretch>
            <a:fillRect/>
          </a:stretch>
        </p:blipFill>
        <p:spPr>
          <a:xfrm>
            <a:off x="2332182" y="3894694"/>
            <a:ext cx="2363734" cy="387165"/>
          </a:xfrm>
          <a:prstGeom prst="rect">
            <a:avLst/>
          </a:prstGeom>
        </p:spPr>
      </p:pic>
      <p:sp>
        <p:nvSpPr>
          <p:cNvPr id="3" name="Rectangle 2"/>
          <p:cNvSpPr/>
          <p:nvPr/>
        </p:nvSpPr>
        <p:spPr>
          <a:xfrm>
            <a:off x="7231306" y="528778"/>
            <a:ext cx="1739241" cy="584776"/>
          </a:xfrm>
          <a:prstGeom prst="rect">
            <a:avLst/>
          </a:prstGeom>
        </p:spPr>
        <p:txBody>
          <a:bodyPr wrap="none">
            <a:spAutoFit/>
          </a:bodyPr>
          <a:lstStyle/>
          <a:p>
            <a:pPr algn="r"/>
            <a:r>
              <a:rPr lang="en-US" i="1" dirty="0"/>
              <a:t>[B. Kingsbury et al, </a:t>
            </a:r>
            <a:endParaRPr lang="en-US" i="1" dirty="0" smtClean="0"/>
          </a:p>
          <a:p>
            <a:r>
              <a:rPr lang="en-US" i="1" dirty="0" err="1" smtClean="0"/>
              <a:t>Interspeech</a:t>
            </a:r>
            <a:r>
              <a:rPr lang="en-US" i="1" dirty="0" smtClean="0"/>
              <a:t> </a:t>
            </a:r>
            <a:r>
              <a:rPr lang="en-US" i="1" dirty="0"/>
              <a:t>2012</a:t>
            </a:r>
            <a:r>
              <a:rPr lang="en-US" sz="1800" i="1" dirty="0"/>
              <a:t>]</a:t>
            </a:r>
          </a:p>
        </p:txBody>
      </p:sp>
    </p:spTree>
    <p:extLst>
      <p:ext uri="{BB962C8B-B14F-4D97-AF65-F5344CB8AC3E}">
        <p14:creationId xmlns:p14="http://schemas.microsoft.com/office/powerpoint/2010/main" val="4136900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pPr>
              <a:defRPr/>
            </a:pPr>
            <a:r>
              <a:rPr lang="en-US" dirty="0" smtClean="0"/>
              <a:t>End-to-End Recognition System</a:t>
            </a:r>
            <a:endParaRPr lang="en-US" dirty="0"/>
          </a:p>
        </p:txBody>
      </p:sp>
      <p:sp>
        <p:nvSpPr>
          <p:cNvPr id="3" name="Content Placeholder 2"/>
          <p:cNvSpPr>
            <a:spLocks noGrp="1"/>
          </p:cNvSpPr>
          <p:nvPr>
            <p:ph idx="1"/>
          </p:nvPr>
        </p:nvSpPr>
        <p:spPr>
          <a:xfrm>
            <a:off x="381001" y="971551"/>
            <a:ext cx="8080375" cy="2869406"/>
          </a:xfrm>
        </p:spPr>
        <p:txBody>
          <a:bodyPr/>
          <a:lstStyle/>
          <a:p>
            <a:pPr marL="342900" indent="-342900">
              <a:buFont typeface="Arial"/>
              <a:buChar char="•"/>
              <a:defRPr/>
            </a:pPr>
            <a:r>
              <a:rPr lang="en-US" sz="2000" dirty="0" smtClean="0"/>
              <a:t>Black box which takes simple features + labels does the feature extraction </a:t>
            </a:r>
            <a:r>
              <a:rPr lang="en-US" sz="2000" b="1" dirty="0" smtClean="0"/>
              <a:t>jointly</a:t>
            </a:r>
            <a:r>
              <a:rPr lang="en-US" sz="2000" dirty="0" smtClean="0"/>
              <a:t> with the classification</a:t>
            </a:r>
          </a:p>
          <a:p>
            <a:pPr marL="342900" indent="-342900">
              <a:buFont typeface="Arial"/>
              <a:buChar char="•"/>
              <a:defRPr/>
            </a:pPr>
            <a:r>
              <a:rPr lang="en-US" sz="2000" dirty="0" smtClean="0"/>
              <a:t>Features are trained to the classification objective</a:t>
            </a:r>
          </a:p>
          <a:p>
            <a:pPr marL="342900" indent="-342900">
              <a:buFont typeface="Arial"/>
              <a:buChar char="•"/>
              <a:defRPr/>
            </a:pPr>
            <a:r>
              <a:rPr lang="en-US" sz="2000" dirty="0" smtClean="0"/>
              <a:t>Big non-linear system trained to map from simple features to labels</a:t>
            </a:r>
          </a:p>
        </p:txBody>
      </p:sp>
      <p:pic>
        <p:nvPicPr>
          <p:cNvPr id="2970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00350"/>
            <a:ext cx="1443038" cy="20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2971800" y="3143250"/>
            <a:ext cx="2362200" cy="120015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9" name="Rectangle 8"/>
          <p:cNvSpPr/>
          <p:nvPr/>
        </p:nvSpPr>
        <p:spPr bwMode="auto">
          <a:xfrm>
            <a:off x="6096000" y="2514600"/>
            <a:ext cx="2362200" cy="18288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charset="0"/>
            </a:endParaRPr>
          </a:p>
        </p:txBody>
      </p:sp>
      <p:sp>
        <p:nvSpPr>
          <p:cNvPr id="10" name="Right Arrow 9"/>
          <p:cNvSpPr/>
          <p:nvPr/>
        </p:nvSpPr>
        <p:spPr bwMode="auto">
          <a:xfrm>
            <a:off x="2057400" y="37147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 name="Right Arrow 10"/>
          <p:cNvSpPr/>
          <p:nvPr/>
        </p:nvSpPr>
        <p:spPr bwMode="auto">
          <a:xfrm>
            <a:off x="5334000" y="36576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 name="Right Arrow 11"/>
          <p:cNvSpPr/>
          <p:nvPr/>
        </p:nvSpPr>
        <p:spPr bwMode="auto">
          <a:xfrm>
            <a:off x="2057400" y="25717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08" name="TextBox 12"/>
          <p:cNvSpPr txBox="1">
            <a:spLocks noChangeArrowheads="1"/>
          </p:cNvSpPr>
          <p:nvPr/>
        </p:nvSpPr>
        <p:spPr bwMode="auto">
          <a:xfrm>
            <a:off x="3429000" y="3314700"/>
            <a:ext cx="1535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a:t>Feature</a:t>
            </a:r>
          </a:p>
          <a:p>
            <a:pPr eaLnBrk="1" hangingPunct="1"/>
            <a:r>
              <a:rPr lang="en-US"/>
              <a:t>Extractor</a:t>
            </a:r>
          </a:p>
        </p:txBody>
      </p:sp>
      <p:sp>
        <p:nvSpPr>
          <p:cNvPr id="29709" name="TextBox 13"/>
          <p:cNvSpPr txBox="1">
            <a:spLocks noChangeArrowheads="1"/>
          </p:cNvSpPr>
          <p:nvPr/>
        </p:nvSpPr>
        <p:spPr bwMode="auto">
          <a:xfrm>
            <a:off x="6477000" y="3175359"/>
            <a:ext cx="1570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dirty="0"/>
              <a:t>Classifier</a:t>
            </a:r>
          </a:p>
        </p:txBody>
      </p:sp>
      <p:sp>
        <p:nvSpPr>
          <p:cNvPr id="29710" name="TextBox 15"/>
          <p:cNvSpPr txBox="1">
            <a:spLocks noChangeArrowheads="1"/>
          </p:cNvSpPr>
          <p:nvPr/>
        </p:nvSpPr>
        <p:spPr bwMode="auto">
          <a:xfrm>
            <a:off x="914401" y="2457450"/>
            <a:ext cx="8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b="0"/>
              <a:t>“bat”</a:t>
            </a:r>
          </a:p>
        </p:txBody>
      </p:sp>
      <p:sp>
        <p:nvSpPr>
          <p:cNvPr id="29711" name="Rectangle 14"/>
          <p:cNvSpPr>
            <a:spLocks noChangeArrowheads="1"/>
          </p:cNvSpPr>
          <p:nvPr/>
        </p:nvSpPr>
        <p:spPr bwMode="auto">
          <a:xfrm>
            <a:off x="2819400" y="2371214"/>
            <a:ext cx="5867400" cy="2171700"/>
          </a:xfrm>
          <a:prstGeom prst="rect">
            <a:avLst/>
          </a:prstGeom>
          <a:solidFill>
            <a:schemeClr val="accent1">
              <a:alpha val="32156"/>
            </a:schemeClr>
          </a:solidFill>
          <a:ln w="12700">
            <a:solidFill>
              <a:schemeClr val="tx1"/>
            </a:solidFill>
            <a:round/>
            <a:headEnd type="none" w="sm" len="sm"/>
            <a:tailEnd type="none" w="sm" len="sm"/>
          </a:ln>
        </p:spPr>
        <p:txBody>
          <a:bodyPr/>
          <a:lstStyle/>
          <a:p>
            <a:endParaRPr lang="en-US" dirty="0">
              <a:cs typeface="Arial" charset="0"/>
            </a:endParaRPr>
          </a:p>
        </p:txBody>
      </p:sp>
    </p:spTree>
    <p:extLst>
      <p:ext uri="{BB962C8B-B14F-4D97-AF65-F5344CB8AC3E}">
        <p14:creationId xmlns:p14="http://schemas.microsoft.com/office/powerpoint/2010/main" val="37191807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lvl1pPr defTabSz="566674">
              <a:defRPr sz="7760"/>
            </a:lvl1pPr>
          </a:lstStyle>
          <a:p>
            <a:pPr lvl="0">
              <a:defRPr sz="1800"/>
            </a:pPr>
            <a:r>
              <a:rPr lang="en-US" sz="2400" dirty="0" smtClean="0"/>
              <a:t>Hessian-free Training</a:t>
            </a:r>
            <a:endParaRPr sz="2400" dirty="0"/>
          </a:p>
        </p:txBody>
      </p:sp>
      <p:grpSp>
        <p:nvGrpSpPr>
          <p:cNvPr id="237" name="Group 237"/>
          <p:cNvGrpSpPr/>
          <p:nvPr/>
        </p:nvGrpSpPr>
        <p:grpSpPr>
          <a:xfrm>
            <a:off x="2259937" y="4428435"/>
            <a:ext cx="5045308" cy="271909"/>
            <a:chOff x="0" y="-27462"/>
            <a:chExt cx="7175547" cy="515621"/>
          </a:xfrm>
        </p:grpSpPr>
        <p:grpSp>
          <p:nvGrpSpPr>
            <p:cNvPr id="230" name="Group 230"/>
            <p:cNvGrpSpPr/>
            <p:nvPr/>
          </p:nvGrpSpPr>
          <p:grpSpPr>
            <a:xfrm>
              <a:off x="3113608" y="-27462"/>
              <a:ext cx="948330" cy="515543"/>
              <a:chOff x="0" y="-27462"/>
              <a:chExt cx="948328" cy="515542"/>
            </a:xfrm>
          </p:grpSpPr>
          <p:pic>
            <p:nvPicPr>
              <p:cNvPr id="228" name="Data.png"/>
              <p:cNvPicPr/>
              <p:nvPr/>
            </p:nvPicPr>
            <p:blipFill>
              <a:blip r:embed="rId2">
                <a:extLst/>
              </a:blip>
              <a:stretch>
                <a:fillRect/>
              </a:stretch>
            </p:blipFill>
            <p:spPr>
              <a:xfrm>
                <a:off x="0" y="0"/>
                <a:ext cx="948328" cy="460617"/>
              </a:xfrm>
              <a:prstGeom prst="rect">
                <a:avLst/>
              </a:prstGeom>
              <a:ln w="12700" cap="flat">
                <a:noFill/>
                <a:miter lim="400000"/>
              </a:ln>
              <a:effectLst/>
            </p:spPr>
          </p:pic>
          <p:sp>
            <p:nvSpPr>
              <p:cNvPr id="229" name="Shape 229"/>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3" name="Group 233"/>
            <p:cNvGrpSpPr/>
            <p:nvPr/>
          </p:nvGrpSpPr>
          <p:grpSpPr>
            <a:xfrm>
              <a:off x="6227217" y="-27462"/>
              <a:ext cx="948330" cy="515545"/>
              <a:chOff x="0" y="-27462"/>
              <a:chExt cx="948328" cy="515544"/>
            </a:xfrm>
          </p:grpSpPr>
          <p:pic>
            <p:nvPicPr>
              <p:cNvPr id="231" name="Data.png"/>
              <p:cNvPicPr/>
              <p:nvPr/>
            </p:nvPicPr>
            <p:blipFill>
              <a:blip r:embed="rId2">
                <a:extLst/>
              </a:blip>
              <a:stretch>
                <a:fillRect/>
              </a:stretch>
            </p:blipFill>
            <p:spPr>
              <a:xfrm>
                <a:off x="0" y="0"/>
                <a:ext cx="948328" cy="460617"/>
              </a:xfrm>
              <a:prstGeom prst="rect">
                <a:avLst/>
              </a:prstGeom>
              <a:ln w="12700" cap="flat">
                <a:noFill/>
                <a:miter lim="400000"/>
              </a:ln>
              <a:effectLst/>
            </p:spPr>
          </p:pic>
          <p:sp>
            <p:nvSpPr>
              <p:cNvPr id="232" name="Shape 232"/>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6" name="Group 236"/>
            <p:cNvGrpSpPr/>
            <p:nvPr/>
          </p:nvGrpSpPr>
          <p:grpSpPr>
            <a:xfrm>
              <a:off x="0" y="-27386"/>
              <a:ext cx="948329" cy="515545"/>
              <a:chOff x="0" y="-27386"/>
              <a:chExt cx="948328" cy="515544"/>
            </a:xfrm>
          </p:grpSpPr>
          <p:pic>
            <p:nvPicPr>
              <p:cNvPr id="234" name="Data.png"/>
              <p:cNvPicPr/>
              <p:nvPr/>
            </p:nvPicPr>
            <p:blipFill>
              <a:blip r:embed="rId2">
                <a:extLst/>
              </a:blip>
              <a:srcRect/>
              <a:stretch>
                <a:fillRect/>
              </a:stretch>
            </p:blipFill>
            <p:spPr>
              <a:xfrm>
                <a:off x="0" y="0"/>
                <a:ext cx="948328" cy="460617"/>
              </a:xfrm>
              <a:prstGeom prst="rect">
                <a:avLst/>
              </a:prstGeom>
              <a:ln w="12700" cap="flat">
                <a:noFill/>
                <a:miter lim="400000"/>
              </a:ln>
              <a:effectLst/>
            </p:spPr>
          </p:pic>
          <p:sp>
            <p:nvSpPr>
              <p:cNvPr id="235" name="Shape 235"/>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pic>
        <p:nvPicPr>
          <p:cNvPr id="27" name="pasted-image.pdf"/>
          <p:cNvPicPr/>
          <p:nvPr/>
        </p:nvPicPr>
        <p:blipFill>
          <a:blip r:embed="rId3">
            <a:extLst/>
          </a:blip>
          <a:stretch>
            <a:fillRect/>
          </a:stretch>
        </p:blipFill>
        <p:spPr>
          <a:xfrm>
            <a:off x="1601097" y="2944808"/>
            <a:ext cx="1994014" cy="1320702"/>
          </a:xfrm>
          <a:prstGeom prst="rect">
            <a:avLst/>
          </a:prstGeom>
          <a:ln w="12700">
            <a:miter lim="400000"/>
          </a:ln>
        </p:spPr>
      </p:pic>
      <p:pic>
        <p:nvPicPr>
          <p:cNvPr id="28" name="pasted-image.pdf"/>
          <p:cNvPicPr/>
          <p:nvPr/>
        </p:nvPicPr>
        <p:blipFill>
          <a:blip r:embed="rId3">
            <a:extLst/>
          </a:blip>
          <a:stretch>
            <a:fillRect/>
          </a:stretch>
        </p:blipFill>
        <p:spPr>
          <a:xfrm>
            <a:off x="3747511" y="2944808"/>
            <a:ext cx="1994014" cy="1320702"/>
          </a:xfrm>
          <a:prstGeom prst="rect">
            <a:avLst/>
          </a:prstGeom>
          <a:ln w="12700">
            <a:miter lim="400000"/>
          </a:ln>
        </p:spPr>
      </p:pic>
      <p:pic>
        <p:nvPicPr>
          <p:cNvPr id="29" name="pasted-image.pdf"/>
          <p:cNvPicPr/>
          <p:nvPr/>
        </p:nvPicPr>
        <p:blipFill>
          <a:blip r:embed="rId3">
            <a:extLst/>
          </a:blip>
          <a:stretch>
            <a:fillRect/>
          </a:stretch>
        </p:blipFill>
        <p:spPr>
          <a:xfrm>
            <a:off x="5928617" y="2944808"/>
            <a:ext cx="1994014" cy="1320702"/>
          </a:xfrm>
          <a:prstGeom prst="rect">
            <a:avLst/>
          </a:prstGeom>
          <a:ln w="12700">
            <a:miter lim="400000"/>
          </a:ln>
        </p:spPr>
      </p:pic>
    </p:spTree>
    <p:extLst>
      <p:ext uri="{BB962C8B-B14F-4D97-AF65-F5344CB8AC3E}">
        <p14:creationId xmlns:p14="http://schemas.microsoft.com/office/powerpoint/2010/main" val="36801644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lvl1pPr defTabSz="566674">
              <a:defRPr sz="7760"/>
            </a:lvl1pPr>
          </a:lstStyle>
          <a:p>
            <a:pPr lvl="0">
              <a:defRPr sz="1800"/>
            </a:pPr>
            <a:r>
              <a:rPr lang="en-US" sz="2400" dirty="0" smtClean="0"/>
              <a:t>Hessian-free Training</a:t>
            </a:r>
            <a:endParaRPr sz="2400" dirty="0"/>
          </a:p>
        </p:txBody>
      </p:sp>
      <p:grpSp>
        <p:nvGrpSpPr>
          <p:cNvPr id="227" name="Group 227"/>
          <p:cNvGrpSpPr/>
          <p:nvPr/>
        </p:nvGrpSpPr>
        <p:grpSpPr>
          <a:xfrm>
            <a:off x="2715367" y="953982"/>
            <a:ext cx="4134446" cy="1122352"/>
            <a:chOff x="0" y="-109012"/>
            <a:chExt cx="5880100" cy="2128312"/>
          </a:xfrm>
        </p:grpSpPr>
        <p:pic>
          <p:nvPicPr>
            <p:cNvPr id="225" name="ParameterServer.png"/>
            <p:cNvPicPr/>
            <p:nvPr/>
          </p:nvPicPr>
          <p:blipFill>
            <a:blip r:embed="rId2">
              <a:extLst/>
            </a:blip>
            <a:stretch>
              <a:fillRect/>
            </a:stretch>
          </p:blipFill>
          <p:spPr>
            <a:xfrm>
              <a:off x="0" y="482600"/>
              <a:ext cx="5880100" cy="1536700"/>
            </a:xfrm>
            <a:prstGeom prst="rect">
              <a:avLst/>
            </a:prstGeom>
            <a:ln w="12700" cap="flat">
              <a:noFill/>
              <a:miter lim="400000"/>
            </a:ln>
            <a:effectLst/>
          </p:spPr>
        </p:pic>
        <p:sp>
          <p:nvSpPr>
            <p:cNvPr id="226" name="Shape 226"/>
            <p:cNvSpPr/>
            <p:nvPr/>
          </p:nvSpPr>
          <p:spPr>
            <a:xfrm>
              <a:off x="1973366" y="-109012"/>
              <a:ext cx="1440850" cy="865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lang="en-US" sz="2300" dirty="0" smtClean="0"/>
                <a:t>Master</a:t>
              </a:r>
              <a:endParaRPr sz="2300" dirty="0"/>
            </a:p>
          </p:txBody>
        </p:sp>
      </p:grpSp>
      <p:grpSp>
        <p:nvGrpSpPr>
          <p:cNvPr id="237" name="Group 237"/>
          <p:cNvGrpSpPr/>
          <p:nvPr/>
        </p:nvGrpSpPr>
        <p:grpSpPr>
          <a:xfrm>
            <a:off x="2259937" y="4428435"/>
            <a:ext cx="5045308" cy="271909"/>
            <a:chOff x="0" y="-27462"/>
            <a:chExt cx="7175547" cy="515621"/>
          </a:xfrm>
        </p:grpSpPr>
        <p:grpSp>
          <p:nvGrpSpPr>
            <p:cNvPr id="230" name="Group 230"/>
            <p:cNvGrpSpPr/>
            <p:nvPr/>
          </p:nvGrpSpPr>
          <p:grpSpPr>
            <a:xfrm>
              <a:off x="3113608" y="-27462"/>
              <a:ext cx="948330" cy="515543"/>
              <a:chOff x="0" y="-27462"/>
              <a:chExt cx="948328" cy="515542"/>
            </a:xfrm>
          </p:grpSpPr>
          <p:pic>
            <p:nvPicPr>
              <p:cNvPr id="228"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29" name="Shape 229"/>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3" name="Group 233"/>
            <p:cNvGrpSpPr/>
            <p:nvPr/>
          </p:nvGrpSpPr>
          <p:grpSpPr>
            <a:xfrm>
              <a:off x="6227217" y="-27462"/>
              <a:ext cx="948330" cy="515545"/>
              <a:chOff x="0" y="-27462"/>
              <a:chExt cx="948328" cy="515544"/>
            </a:xfrm>
          </p:grpSpPr>
          <p:pic>
            <p:nvPicPr>
              <p:cNvPr id="231"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32" name="Shape 232"/>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6" name="Group 236"/>
            <p:cNvGrpSpPr/>
            <p:nvPr/>
          </p:nvGrpSpPr>
          <p:grpSpPr>
            <a:xfrm>
              <a:off x="0" y="-27386"/>
              <a:ext cx="948329" cy="515545"/>
              <a:chOff x="0" y="-27386"/>
              <a:chExt cx="948328" cy="515544"/>
            </a:xfrm>
          </p:grpSpPr>
          <p:pic>
            <p:nvPicPr>
              <p:cNvPr id="234" name="Data.png"/>
              <p:cNvPicPr/>
              <p:nvPr/>
            </p:nvPicPr>
            <p:blipFill>
              <a:blip r:embed="rId3">
                <a:extLst/>
              </a:blip>
              <a:srcRect/>
              <a:stretch>
                <a:fillRect/>
              </a:stretch>
            </p:blipFill>
            <p:spPr>
              <a:xfrm>
                <a:off x="0" y="0"/>
                <a:ext cx="948328" cy="460617"/>
              </a:xfrm>
              <a:prstGeom prst="rect">
                <a:avLst/>
              </a:prstGeom>
              <a:ln w="12700" cap="flat">
                <a:noFill/>
                <a:miter lim="400000"/>
              </a:ln>
              <a:effectLst/>
            </p:spPr>
          </p:pic>
          <p:sp>
            <p:nvSpPr>
              <p:cNvPr id="235" name="Shape 235"/>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47" name="Group 247"/>
          <p:cNvGrpSpPr/>
          <p:nvPr/>
        </p:nvGrpSpPr>
        <p:grpSpPr>
          <a:xfrm>
            <a:off x="2152226" y="2168523"/>
            <a:ext cx="4642362" cy="656926"/>
            <a:chOff x="-1" y="-1"/>
            <a:chExt cx="6602469" cy="1245724"/>
          </a:xfrm>
        </p:grpSpPr>
        <p:sp>
          <p:nvSpPr>
            <p:cNvPr id="241" name="Shape 241"/>
            <p:cNvSpPr/>
            <p:nvPr/>
          </p:nvSpPr>
          <p:spPr>
            <a:xfrm flipH="1">
              <a:off x="-1" y="-1"/>
              <a:ext cx="1245724" cy="124572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42" name="Shape 242"/>
            <p:cNvSpPr/>
            <p:nvPr/>
          </p:nvSpPr>
          <p:spPr>
            <a:xfrm>
              <a:off x="5664046" y="76294"/>
              <a:ext cx="938422" cy="109243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43" name="Shape 243"/>
            <p:cNvSpPr/>
            <p:nvPr/>
          </p:nvSpPr>
          <p:spPr>
            <a:xfrm>
              <a:off x="3534435" y="98229"/>
              <a:ext cx="1" cy="107950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grpSp>
      <p:pic>
        <p:nvPicPr>
          <p:cNvPr id="27" name="pasted-image.pdf"/>
          <p:cNvPicPr/>
          <p:nvPr/>
        </p:nvPicPr>
        <p:blipFill>
          <a:blip r:embed="rId4">
            <a:extLst/>
          </a:blip>
          <a:stretch>
            <a:fillRect/>
          </a:stretch>
        </p:blipFill>
        <p:spPr>
          <a:xfrm>
            <a:off x="1601097" y="2944808"/>
            <a:ext cx="1994014" cy="1320702"/>
          </a:xfrm>
          <a:prstGeom prst="rect">
            <a:avLst/>
          </a:prstGeom>
          <a:ln w="12700">
            <a:miter lim="400000"/>
          </a:ln>
        </p:spPr>
      </p:pic>
      <p:pic>
        <p:nvPicPr>
          <p:cNvPr id="28" name="pasted-image.pdf"/>
          <p:cNvPicPr/>
          <p:nvPr/>
        </p:nvPicPr>
        <p:blipFill>
          <a:blip r:embed="rId4">
            <a:extLst/>
          </a:blip>
          <a:stretch>
            <a:fillRect/>
          </a:stretch>
        </p:blipFill>
        <p:spPr>
          <a:xfrm>
            <a:off x="3747511" y="2944808"/>
            <a:ext cx="1994014" cy="1320702"/>
          </a:xfrm>
          <a:prstGeom prst="rect">
            <a:avLst/>
          </a:prstGeom>
          <a:ln w="12700">
            <a:miter lim="400000"/>
          </a:ln>
        </p:spPr>
      </p:pic>
      <p:pic>
        <p:nvPicPr>
          <p:cNvPr id="29" name="pasted-image.pdf"/>
          <p:cNvPicPr/>
          <p:nvPr/>
        </p:nvPicPr>
        <p:blipFill>
          <a:blip r:embed="rId4">
            <a:extLst/>
          </a:blip>
          <a:stretch>
            <a:fillRect/>
          </a:stretch>
        </p:blipFill>
        <p:spPr>
          <a:xfrm>
            <a:off x="5928617" y="2944808"/>
            <a:ext cx="1994014" cy="1320702"/>
          </a:xfrm>
          <a:prstGeom prst="rect">
            <a:avLst/>
          </a:prstGeom>
          <a:ln w="12700">
            <a:miter lim="400000"/>
          </a:ln>
        </p:spPr>
      </p:pic>
      <p:pic>
        <p:nvPicPr>
          <p:cNvPr id="30" name="Picture 29"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031" y="2470727"/>
            <a:ext cx="317500" cy="215900"/>
          </a:xfrm>
          <a:prstGeom prst="rect">
            <a:avLst/>
          </a:prstGeom>
        </p:spPr>
      </p:pic>
      <p:pic>
        <p:nvPicPr>
          <p:cNvPr id="31" name="Picture 30"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083" y="2432050"/>
            <a:ext cx="317500" cy="215900"/>
          </a:xfrm>
          <a:prstGeom prst="rect">
            <a:avLst/>
          </a:prstGeom>
        </p:spPr>
      </p:pic>
      <p:pic>
        <p:nvPicPr>
          <p:cNvPr id="32" name="Picture 31"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450" y="2324100"/>
            <a:ext cx="317500" cy="215900"/>
          </a:xfrm>
          <a:prstGeom prst="rect">
            <a:avLst/>
          </a:prstGeom>
        </p:spPr>
      </p:pic>
    </p:spTree>
    <p:extLst>
      <p:ext uri="{BB962C8B-B14F-4D97-AF65-F5344CB8AC3E}">
        <p14:creationId xmlns:p14="http://schemas.microsoft.com/office/powerpoint/2010/main" val="16819104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lstStyle>
            <a:lvl1pPr defTabSz="566674">
              <a:defRPr sz="7760"/>
            </a:lvl1pPr>
          </a:lstStyle>
          <a:p>
            <a:pPr lvl="0">
              <a:defRPr sz="1800"/>
            </a:pPr>
            <a:r>
              <a:rPr lang="en-US" sz="2400" dirty="0" smtClean="0"/>
              <a:t>Hessian-free Training</a:t>
            </a:r>
            <a:endParaRPr sz="2400" dirty="0"/>
          </a:p>
        </p:txBody>
      </p:sp>
      <p:grpSp>
        <p:nvGrpSpPr>
          <p:cNvPr id="253" name="Group 253"/>
          <p:cNvGrpSpPr/>
          <p:nvPr/>
        </p:nvGrpSpPr>
        <p:grpSpPr>
          <a:xfrm>
            <a:off x="2715366" y="901070"/>
            <a:ext cx="4134446" cy="1139408"/>
            <a:chOff x="0" y="-141355"/>
            <a:chExt cx="5880100" cy="2160655"/>
          </a:xfrm>
        </p:grpSpPr>
        <p:pic>
          <p:nvPicPr>
            <p:cNvPr id="251" name="ParameterServer.png"/>
            <p:cNvPicPr/>
            <p:nvPr/>
          </p:nvPicPr>
          <p:blipFill>
            <a:blip r:embed="rId2">
              <a:extLst/>
            </a:blip>
            <a:stretch>
              <a:fillRect/>
            </a:stretch>
          </p:blipFill>
          <p:spPr>
            <a:xfrm>
              <a:off x="0" y="482600"/>
              <a:ext cx="5880100" cy="1536700"/>
            </a:xfrm>
            <a:prstGeom prst="rect">
              <a:avLst/>
            </a:prstGeom>
            <a:ln w="12700" cap="flat">
              <a:noFill/>
              <a:miter lim="400000"/>
            </a:ln>
            <a:effectLst/>
          </p:spPr>
        </p:pic>
        <p:sp>
          <p:nvSpPr>
            <p:cNvPr id="252" name="Shape 252"/>
            <p:cNvSpPr/>
            <p:nvPr/>
          </p:nvSpPr>
          <p:spPr>
            <a:xfrm>
              <a:off x="2106252" y="-141355"/>
              <a:ext cx="1440850" cy="865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lang="en-US" sz="2300" dirty="0" smtClean="0"/>
                <a:t>Master</a:t>
              </a:r>
              <a:endParaRPr sz="2300" dirty="0"/>
            </a:p>
          </p:txBody>
        </p:sp>
      </p:grpSp>
      <p:grpSp>
        <p:nvGrpSpPr>
          <p:cNvPr id="263" name="Group 263"/>
          <p:cNvGrpSpPr/>
          <p:nvPr/>
        </p:nvGrpSpPr>
        <p:grpSpPr>
          <a:xfrm>
            <a:off x="2259936" y="4392579"/>
            <a:ext cx="5045308" cy="271909"/>
            <a:chOff x="0" y="-27462"/>
            <a:chExt cx="7175547" cy="515621"/>
          </a:xfrm>
        </p:grpSpPr>
        <p:grpSp>
          <p:nvGrpSpPr>
            <p:cNvPr id="256" name="Group 256"/>
            <p:cNvGrpSpPr/>
            <p:nvPr/>
          </p:nvGrpSpPr>
          <p:grpSpPr>
            <a:xfrm>
              <a:off x="3113608" y="-27462"/>
              <a:ext cx="948330" cy="515543"/>
              <a:chOff x="0" y="-27462"/>
              <a:chExt cx="948328" cy="515542"/>
            </a:xfrm>
          </p:grpSpPr>
          <p:pic>
            <p:nvPicPr>
              <p:cNvPr id="254"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55" name="Shape 255"/>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59" name="Group 259"/>
            <p:cNvGrpSpPr/>
            <p:nvPr/>
          </p:nvGrpSpPr>
          <p:grpSpPr>
            <a:xfrm>
              <a:off x="6227217" y="-27462"/>
              <a:ext cx="948330" cy="515545"/>
              <a:chOff x="0" y="-27462"/>
              <a:chExt cx="948328" cy="515544"/>
            </a:xfrm>
          </p:grpSpPr>
          <p:pic>
            <p:nvPicPr>
              <p:cNvPr id="257"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58" name="Shape 258"/>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62" name="Group 262"/>
            <p:cNvGrpSpPr/>
            <p:nvPr/>
          </p:nvGrpSpPr>
          <p:grpSpPr>
            <a:xfrm>
              <a:off x="0" y="-27386"/>
              <a:ext cx="948329" cy="515545"/>
              <a:chOff x="0" y="-27386"/>
              <a:chExt cx="948328" cy="515544"/>
            </a:xfrm>
          </p:grpSpPr>
          <p:pic>
            <p:nvPicPr>
              <p:cNvPr id="260" name="Data.png"/>
              <p:cNvPicPr/>
              <p:nvPr/>
            </p:nvPicPr>
            <p:blipFill>
              <a:blip r:embed="rId3">
                <a:extLst/>
              </a:blip>
              <a:srcRect/>
              <a:stretch>
                <a:fillRect/>
              </a:stretch>
            </p:blipFill>
            <p:spPr>
              <a:xfrm>
                <a:off x="0" y="0"/>
                <a:ext cx="948328" cy="460617"/>
              </a:xfrm>
              <a:prstGeom prst="rect">
                <a:avLst/>
              </a:prstGeom>
              <a:ln w="12700" cap="flat">
                <a:noFill/>
                <a:miter lim="400000"/>
              </a:ln>
              <a:effectLst/>
            </p:spPr>
          </p:pic>
          <p:sp>
            <p:nvSpPr>
              <p:cNvPr id="261" name="Shape 261"/>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sp>
        <p:nvSpPr>
          <p:cNvPr id="267" name="Shape 267"/>
          <p:cNvSpPr/>
          <p:nvPr/>
        </p:nvSpPr>
        <p:spPr>
          <a:xfrm flipV="1">
            <a:off x="2492559" y="2154926"/>
            <a:ext cx="846999" cy="63525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lang="en-US" dirty="0" smtClean="0"/>
          </a:p>
          <a:p>
            <a:pPr lvl="0">
              <a:defRPr sz="2400"/>
            </a:pPr>
            <a:endParaRPr lang="en-US" dirty="0" smtClean="0"/>
          </a:p>
          <a:p>
            <a:pPr lvl="0">
              <a:defRPr sz="2400"/>
            </a:pPr>
            <a:endParaRPr dirty="0"/>
          </a:p>
        </p:txBody>
      </p:sp>
      <p:pic>
        <p:nvPicPr>
          <p:cNvPr id="24" name="pasted-image.pdf"/>
          <p:cNvPicPr/>
          <p:nvPr/>
        </p:nvPicPr>
        <p:blipFill>
          <a:blip r:embed="rId4">
            <a:extLst/>
          </a:blip>
          <a:stretch>
            <a:fillRect/>
          </a:stretch>
        </p:blipFill>
        <p:spPr>
          <a:xfrm>
            <a:off x="1601097" y="2944808"/>
            <a:ext cx="1994014" cy="1320702"/>
          </a:xfrm>
          <a:prstGeom prst="rect">
            <a:avLst/>
          </a:prstGeom>
          <a:ln w="12700">
            <a:miter lim="400000"/>
          </a:ln>
        </p:spPr>
      </p:pic>
      <p:pic>
        <p:nvPicPr>
          <p:cNvPr id="25" name="pasted-image.pdf"/>
          <p:cNvPicPr/>
          <p:nvPr/>
        </p:nvPicPr>
        <p:blipFill>
          <a:blip r:embed="rId4">
            <a:extLst/>
          </a:blip>
          <a:stretch>
            <a:fillRect/>
          </a:stretch>
        </p:blipFill>
        <p:spPr>
          <a:xfrm>
            <a:off x="3667305" y="2944808"/>
            <a:ext cx="1994014" cy="1320702"/>
          </a:xfrm>
          <a:prstGeom prst="rect">
            <a:avLst/>
          </a:prstGeom>
          <a:ln w="12700">
            <a:miter lim="400000"/>
          </a:ln>
        </p:spPr>
      </p:pic>
      <p:pic>
        <p:nvPicPr>
          <p:cNvPr id="26" name="pasted-image.pdf"/>
          <p:cNvPicPr/>
          <p:nvPr/>
        </p:nvPicPr>
        <p:blipFill>
          <a:blip r:embed="rId4">
            <a:extLst/>
          </a:blip>
          <a:stretch>
            <a:fillRect/>
          </a:stretch>
        </p:blipFill>
        <p:spPr>
          <a:xfrm>
            <a:off x="5774349" y="2944808"/>
            <a:ext cx="1994014" cy="1320702"/>
          </a:xfrm>
          <a:prstGeom prst="rect">
            <a:avLst/>
          </a:prstGeom>
          <a:ln w="12700">
            <a:miter lim="400000"/>
          </a:ln>
        </p:spPr>
      </p:pic>
      <p:sp>
        <p:nvSpPr>
          <p:cNvPr id="27" name="Shape 267"/>
          <p:cNvSpPr/>
          <p:nvPr/>
        </p:nvSpPr>
        <p:spPr>
          <a:xfrm flipV="1">
            <a:off x="4564239" y="2125442"/>
            <a:ext cx="0" cy="6374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lang="en-US" dirty="0" smtClean="0"/>
          </a:p>
          <a:p>
            <a:pPr lvl="0">
              <a:defRPr sz="2400"/>
            </a:pPr>
            <a:endParaRPr lang="en-US" dirty="0" smtClean="0"/>
          </a:p>
          <a:p>
            <a:pPr lvl="0">
              <a:defRPr sz="2400"/>
            </a:pPr>
            <a:endParaRPr dirty="0"/>
          </a:p>
        </p:txBody>
      </p:sp>
      <p:sp>
        <p:nvSpPr>
          <p:cNvPr id="28" name="Shape 267"/>
          <p:cNvSpPr/>
          <p:nvPr/>
        </p:nvSpPr>
        <p:spPr>
          <a:xfrm flipH="1" flipV="1">
            <a:off x="5979950" y="2142064"/>
            <a:ext cx="791406" cy="62085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lang="en-US" dirty="0" smtClean="0"/>
          </a:p>
          <a:p>
            <a:pPr lvl="0">
              <a:defRPr sz="2400"/>
            </a:pPr>
            <a:endParaRPr lang="en-US" dirty="0" smtClean="0"/>
          </a:p>
          <a:p>
            <a:pPr lvl="0">
              <a:defRPr sz="2400"/>
            </a:pPr>
            <a:endParaRPr dirty="0"/>
          </a:p>
        </p:txBody>
      </p:sp>
      <p:pic>
        <p:nvPicPr>
          <p:cNvPr id="10" name="Picture 9"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297" y="1006348"/>
            <a:ext cx="1111304" cy="1034130"/>
          </a:xfrm>
          <a:prstGeom prst="rect">
            <a:avLst/>
          </a:prstGeom>
        </p:spPr>
      </p:pic>
      <p:pic>
        <p:nvPicPr>
          <p:cNvPr id="11" name="Picture 10"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8932" y="2433421"/>
            <a:ext cx="835558" cy="356755"/>
          </a:xfrm>
          <a:prstGeom prst="rect">
            <a:avLst/>
          </a:prstGeom>
        </p:spPr>
      </p:pic>
      <p:pic>
        <p:nvPicPr>
          <p:cNvPr id="12" name="Picture 11" descr="latex-image-1.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6403" y="2431468"/>
            <a:ext cx="719168" cy="303649"/>
          </a:xfrm>
          <a:prstGeom prst="rect">
            <a:avLst/>
          </a:prstGeom>
        </p:spPr>
      </p:pic>
      <p:pic>
        <p:nvPicPr>
          <p:cNvPr id="13" name="Picture 12" descr="latex-image-1.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1356" y="2324514"/>
            <a:ext cx="856779" cy="361751"/>
          </a:xfrm>
          <a:prstGeom prst="rect">
            <a:avLst/>
          </a:prstGeom>
        </p:spPr>
      </p:pic>
    </p:spTree>
    <p:extLst>
      <p:ext uri="{BB962C8B-B14F-4D97-AF65-F5344CB8AC3E}">
        <p14:creationId xmlns:p14="http://schemas.microsoft.com/office/powerpoint/2010/main" val="26244872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lvl1pPr defTabSz="566674">
              <a:defRPr sz="7760"/>
            </a:lvl1pPr>
          </a:lstStyle>
          <a:p>
            <a:pPr lvl="0">
              <a:defRPr sz="1800"/>
            </a:pPr>
            <a:r>
              <a:rPr lang="en-US" sz="2400" dirty="0" smtClean="0"/>
              <a:t>Hessian-free Training</a:t>
            </a:r>
            <a:endParaRPr sz="2400" dirty="0"/>
          </a:p>
        </p:txBody>
      </p:sp>
      <p:grpSp>
        <p:nvGrpSpPr>
          <p:cNvPr id="227" name="Group 227"/>
          <p:cNvGrpSpPr/>
          <p:nvPr/>
        </p:nvGrpSpPr>
        <p:grpSpPr>
          <a:xfrm>
            <a:off x="2715367" y="953982"/>
            <a:ext cx="4134446" cy="1122352"/>
            <a:chOff x="0" y="-109012"/>
            <a:chExt cx="5880100" cy="2128312"/>
          </a:xfrm>
        </p:grpSpPr>
        <p:pic>
          <p:nvPicPr>
            <p:cNvPr id="225" name="ParameterServer.png"/>
            <p:cNvPicPr/>
            <p:nvPr/>
          </p:nvPicPr>
          <p:blipFill>
            <a:blip r:embed="rId2">
              <a:extLst/>
            </a:blip>
            <a:stretch>
              <a:fillRect/>
            </a:stretch>
          </p:blipFill>
          <p:spPr>
            <a:xfrm>
              <a:off x="0" y="482600"/>
              <a:ext cx="5880100" cy="1536700"/>
            </a:xfrm>
            <a:prstGeom prst="rect">
              <a:avLst/>
            </a:prstGeom>
            <a:ln w="12700" cap="flat">
              <a:noFill/>
              <a:miter lim="400000"/>
            </a:ln>
            <a:effectLst/>
          </p:spPr>
        </p:pic>
        <p:sp>
          <p:nvSpPr>
            <p:cNvPr id="226" name="Shape 226"/>
            <p:cNvSpPr/>
            <p:nvPr/>
          </p:nvSpPr>
          <p:spPr>
            <a:xfrm>
              <a:off x="1973366" y="-109012"/>
              <a:ext cx="1440850" cy="865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lang="en-US" sz="2300" dirty="0" smtClean="0"/>
                <a:t>Master</a:t>
              </a:r>
              <a:endParaRPr sz="2300" dirty="0"/>
            </a:p>
          </p:txBody>
        </p:sp>
      </p:grpSp>
      <p:grpSp>
        <p:nvGrpSpPr>
          <p:cNvPr id="237" name="Group 237"/>
          <p:cNvGrpSpPr/>
          <p:nvPr/>
        </p:nvGrpSpPr>
        <p:grpSpPr>
          <a:xfrm>
            <a:off x="2259937" y="4428435"/>
            <a:ext cx="5045308" cy="271909"/>
            <a:chOff x="0" y="-27462"/>
            <a:chExt cx="7175547" cy="515621"/>
          </a:xfrm>
        </p:grpSpPr>
        <p:grpSp>
          <p:nvGrpSpPr>
            <p:cNvPr id="230" name="Group 230"/>
            <p:cNvGrpSpPr/>
            <p:nvPr/>
          </p:nvGrpSpPr>
          <p:grpSpPr>
            <a:xfrm>
              <a:off x="3113608" y="-27462"/>
              <a:ext cx="948330" cy="515543"/>
              <a:chOff x="0" y="-27462"/>
              <a:chExt cx="948328" cy="515542"/>
            </a:xfrm>
          </p:grpSpPr>
          <p:pic>
            <p:nvPicPr>
              <p:cNvPr id="228"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29" name="Shape 229"/>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3" name="Group 233"/>
            <p:cNvGrpSpPr/>
            <p:nvPr/>
          </p:nvGrpSpPr>
          <p:grpSpPr>
            <a:xfrm>
              <a:off x="6227217" y="-27462"/>
              <a:ext cx="948330" cy="515545"/>
              <a:chOff x="0" y="-27462"/>
              <a:chExt cx="948328" cy="515544"/>
            </a:xfrm>
          </p:grpSpPr>
          <p:pic>
            <p:nvPicPr>
              <p:cNvPr id="231"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32" name="Shape 232"/>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36" name="Group 236"/>
            <p:cNvGrpSpPr/>
            <p:nvPr/>
          </p:nvGrpSpPr>
          <p:grpSpPr>
            <a:xfrm>
              <a:off x="0" y="-27386"/>
              <a:ext cx="948329" cy="515545"/>
              <a:chOff x="0" y="-27386"/>
              <a:chExt cx="948328" cy="515544"/>
            </a:xfrm>
          </p:grpSpPr>
          <p:pic>
            <p:nvPicPr>
              <p:cNvPr id="234" name="Data.png"/>
              <p:cNvPicPr/>
              <p:nvPr/>
            </p:nvPicPr>
            <p:blipFill>
              <a:blip r:embed="rId3">
                <a:extLst/>
              </a:blip>
              <a:srcRect/>
              <a:stretch>
                <a:fillRect/>
              </a:stretch>
            </p:blipFill>
            <p:spPr>
              <a:xfrm>
                <a:off x="0" y="0"/>
                <a:ext cx="948328" cy="460617"/>
              </a:xfrm>
              <a:prstGeom prst="rect">
                <a:avLst/>
              </a:prstGeom>
              <a:ln w="12700" cap="flat">
                <a:noFill/>
                <a:miter lim="400000"/>
              </a:ln>
              <a:effectLst/>
            </p:spPr>
          </p:pic>
          <p:sp>
            <p:nvSpPr>
              <p:cNvPr id="235" name="Shape 235"/>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grpSp>
        <p:nvGrpSpPr>
          <p:cNvPr id="247" name="Group 247"/>
          <p:cNvGrpSpPr/>
          <p:nvPr/>
        </p:nvGrpSpPr>
        <p:grpSpPr>
          <a:xfrm>
            <a:off x="2152226" y="2168523"/>
            <a:ext cx="4642362" cy="656926"/>
            <a:chOff x="-1" y="-1"/>
            <a:chExt cx="6602469" cy="1245724"/>
          </a:xfrm>
        </p:grpSpPr>
        <p:sp>
          <p:nvSpPr>
            <p:cNvPr id="241" name="Shape 241"/>
            <p:cNvSpPr/>
            <p:nvPr/>
          </p:nvSpPr>
          <p:spPr>
            <a:xfrm flipH="1">
              <a:off x="-1" y="-1"/>
              <a:ext cx="1245724" cy="124572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42" name="Shape 242"/>
            <p:cNvSpPr/>
            <p:nvPr/>
          </p:nvSpPr>
          <p:spPr>
            <a:xfrm>
              <a:off x="5664046" y="76294"/>
              <a:ext cx="938422" cy="109243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sp>
          <p:nvSpPr>
            <p:cNvPr id="243" name="Shape 243"/>
            <p:cNvSpPr/>
            <p:nvPr/>
          </p:nvSpPr>
          <p:spPr>
            <a:xfrm>
              <a:off x="3534435" y="98229"/>
              <a:ext cx="1" cy="107950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a:p>
          </p:txBody>
        </p:sp>
      </p:grpSp>
      <p:pic>
        <p:nvPicPr>
          <p:cNvPr id="27" name="pasted-image.pdf"/>
          <p:cNvPicPr/>
          <p:nvPr/>
        </p:nvPicPr>
        <p:blipFill>
          <a:blip r:embed="rId4">
            <a:extLst/>
          </a:blip>
          <a:stretch>
            <a:fillRect/>
          </a:stretch>
        </p:blipFill>
        <p:spPr>
          <a:xfrm>
            <a:off x="1601097" y="2944808"/>
            <a:ext cx="1994014" cy="1320702"/>
          </a:xfrm>
          <a:prstGeom prst="rect">
            <a:avLst/>
          </a:prstGeom>
          <a:ln w="12700">
            <a:miter lim="400000"/>
          </a:ln>
        </p:spPr>
      </p:pic>
      <p:pic>
        <p:nvPicPr>
          <p:cNvPr id="28" name="pasted-image.pdf"/>
          <p:cNvPicPr/>
          <p:nvPr/>
        </p:nvPicPr>
        <p:blipFill>
          <a:blip r:embed="rId4">
            <a:extLst/>
          </a:blip>
          <a:stretch>
            <a:fillRect/>
          </a:stretch>
        </p:blipFill>
        <p:spPr>
          <a:xfrm>
            <a:off x="3747511" y="2944808"/>
            <a:ext cx="1994014" cy="1320702"/>
          </a:xfrm>
          <a:prstGeom prst="rect">
            <a:avLst/>
          </a:prstGeom>
          <a:ln w="12700">
            <a:miter lim="400000"/>
          </a:ln>
        </p:spPr>
      </p:pic>
      <p:pic>
        <p:nvPicPr>
          <p:cNvPr id="29" name="pasted-image.pdf"/>
          <p:cNvPicPr/>
          <p:nvPr/>
        </p:nvPicPr>
        <p:blipFill>
          <a:blip r:embed="rId4">
            <a:extLst/>
          </a:blip>
          <a:stretch>
            <a:fillRect/>
          </a:stretch>
        </p:blipFill>
        <p:spPr>
          <a:xfrm>
            <a:off x="5928617" y="2944808"/>
            <a:ext cx="1994014" cy="1320702"/>
          </a:xfrm>
          <a:prstGeom prst="rect">
            <a:avLst/>
          </a:prstGeom>
          <a:ln w="12700">
            <a:miter lim="400000"/>
          </a:ln>
        </p:spPr>
      </p:pic>
      <p:pic>
        <p:nvPicPr>
          <p:cNvPr id="2" name="Picture 1"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367" y="2449067"/>
            <a:ext cx="729384" cy="307109"/>
          </a:xfrm>
          <a:prstGeom prst="rect">
            <a:avLst/>
          </a:prstGeom>
        </p:spPr>
      </p:pic>
      <p:pic>
        <p:nvPicPr>
          <p:cNvPr id="33" name="Picture 32"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296" y="2447912"/>
            <a:ext cx="729384" cy="307109"/>
          </a:xfrm>
          <a:prstGeom prst="rect">
            <a:avLst/>
          </a:prstGeom>
        </p:spPr>
      </p:pic>
      <p:pic>
        <p:nvPicPr>
          <p:cNvPr id="34" name="Picture 33"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861" y="2308293"/>
            <a:ext cx="729384" cy="307109"/>
          </a:xfrm>
          <a:prstGeom prst="rect">
            <a:avLst/>
          </a:prstGeom>
        </p:spPr>
      </p:pic>
      <p:pic>
        <p:nvPicPr>
          <p:cNvPr id="35" name="Picture 34"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297" y="1006348"/>
            <a:ext cx="1111304" cy="1034130"/>
          </a:xfrm>
          <a:prstGeom prst="rect">
            <a:avLst/>
          </a:prstGeom>
        </p:spPr>
      </p:pic>
    </p:spTree>
    <p:extLst>
      <p:ext uri="{BB962C8B-B14F-4D97-AF65-F5344CB8AC3E}">
        <p14:creationId xmlns:p14="http://schemas.microsoft.com/office/powerpoint/2010/main" val="3379541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lstStyle>
            <a:lvl1pPr defTabSz="566674">
              <a:defRPr sz="7760"/>
            </a:lvl1pPr>
          </a:lstStyle>
          <a:p>
            <a:pPr lvl="0">
              <a:defRPr sz="1800"/>
            </a:pPr>
            <a:r>
              <a:rPr lang="en-US" sz="2400" dirty="0" smtClean="0"/>
              <a:t>Hessian-free Training</a:t>
            </a:r>
            <a:endParaRPr sz="2400" dirty="0"/>
          </a:p>
        </p:txBody>
      </p:sp>
      <p:grpSp>
        <p:nvGrpSpPr>
          <p:cNvPr id="253" name="Group 253"/>
          <p:cNvGrpSpPr/>
          <p:nvPr/>
        </p:nvGrpSpPr>
        <p:grpSpPr>
          <a:xfrm>
            <a:off x="2715366" y="901070"/>
            <a:ext cx="4134446" cy="1139408"/>
            <a:chOff x="0" y="-141355"/>
            <a:chExt cx="5880100" cy="2160655"/>
          </a:xfrm>
        </p:grpSpPr>
        <p:pic>
          <p:nvPicPr>
            <p:cNvPr id="251" name="ParameterServer.png"/>
            <p:cNvPicPr/>
            <p:nvPr/>
          </p:nvPicPr>
          <p:blipFill>
            <a:blip r:embed="rId2">
              <a:extLst/>
            </a:blip>
            <a:stretch>
              <a:fillRect/>
            </a:stretch>
          </p:blipFill>
          <p:spPr>
            <a:xfrm>
              <a:off x="0" y="482600"/>
              <a:ext cx="5880100" cy="1536700"/>
            </a:xfrm>
            <a:prstGeom prst="rect">
              <a:avLst/>
            </a:prstGeom>
            <a:ln w="12700" cap="flat">
              <a:noFill/>
              <a:miter lim="400000"/>
            </a:ln>
            <a:effectLst/>
          </p:spPr>
        </p:pic>
        <p:sp>
          <p:nvSpPr>
            <p:cNvPr id="252" name="Shape 252"/>
            <p:cNvSpPr/>
            <p:nvPr/>
          </p:nvSpPr>
          <p:spPr>
            <a:xfrm>
              <a:off x="2106252" y="-141355"/>
              <a:ext cx="1440850" cy="865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lang="en-US" sz="2300" dirty="0" smtClean="0"/>
                <a:t>Master</a:t>
              </a:r>
              <a:endParaRPr sz="2300" dirty="0"/>
            </a:p>
          </p:txBody>
        </p:sp>
      </p:grpSp>
      <p:grpSp>
        <p:nvGrpSpPr>
          <p:cNvPr id="263" name="Group 263"/>
          <p:cNvGrpSpPr/>
          <p:nvPr/>
        </p:nvGrpSpPr>
        <p:grpSpPr>
          <a:xfrm>
            <a:off x="2259936" y="4392579"/>
            <a:ext cx="5045308" cy="271909"/>
            <a:chOff x="0" y="-27462"/>
            <a:chExt cx="7175547" cy="515621"/>
          </a:xfrm>
        </p:grpSpPr>
        <p:grpSp>
          <p:nvGrpSpPr>
            <p:cNvPr id="256" name="Group 256"/>
            <p:cNvGrpSpPr/>
            <p:nvPr/>
          </p:nvGrpSpPr>
          <p:grpSpPr>
            <a:xfrm>
              <a:off x="3113608" y="-27462"/>
              <a:ext cx="948330" cy="515543"/>
              <a:chOff x="0" y="-27462"/>
              <a:chExt cx="948328" cy="515542"/>
            </a:xfrm>
          </p:grpSpPr>
          <p:pic>
            <p:nvPicPr>
              <p:cNvPr id="254"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55" name="Shape 255"/>
              <p:cNvSpPr/>
              <p:nvPr/>
            </p:nvSpPr>
            <p:spPr>
              <a:xfrm>
                <a:off x="189023" y="-27462"/>
                <a:ext cx="569688" cy="515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59" name="Group 259"/>
            <p:cNvGrpSpPr/>
            <p:nvPr/>
          </p:nvGrpSpPr>
          <p:grpSpPr>
            <a:xfrm>
              <a:off x="6227217" y="-27462"/>
              <a:ext cx="948330" cy="515545"/>
              <a:chOff x="0" y="-27462"/>
              <a:chExt cx="948328" cy="515544"/>
            </a:xfrm>
          </p:grpSpPr>
          <p:pic>
            <p:nvPicPr>
              <p:cNvPr id="257" name="Data.png"/>
              <p:cNvPicPr/>
              <p:nvPr/>
            </p:nvPicPr>
            <p:blipFill>
              <a:blip r:embed="rId3">
                <a:extLst/>
              </a:blip>
              <a:stretch>
                <a:fillRect/>
              </a:stretch>
            </p:blipFill>
            <p:spPr>
              <a:xfrm>
                <a:off x="0" y="0"/>
                <a:ext cx="948328" cy="460617"/>
              </a:xfrm>
              <a:prstGeom prst="rect">
                <a:avLst/>
              </a:prstGeom>
              <a:ln w="12700" cap="flat">
                <a:noFill/>
                <a:miter lim="400000"/>
              </a:ln>
              <a:effectLst/>
            </p:spPr>
          </p:pic>
          <p:sp>
            <p:nvSpPr>
              <p:cNvPr id="258" name="Shape 258"/>
              <p:cNvSpPr/>
              <p:nvPr/>
            </p:nvSpPr>
            <p:spPr>
              <a:xfrm>
                <a:off x="189023" y="-27462"/>
                <a:ext cx="569688"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nvGrpSpPr>
            <p:cNvPr id="262" name="Group 262"/>
            <p:cNvGrpSpPr/>
            <p:nvPr/>
          </p:nvGrpSpPr>
          <p:grpSpPr>
            <a:xfrm>
              <a:off x="0" y="-27386"/>
              <a:ext cx="948329" cy="515545"/>
              <a:chOff x="0" y="-27386"/>
              <a:chExt cx="948328" cy="515544"/>
            </a:xfrm>
          </p:grpSpPr>
          <p:pic>
            <p:nvPicPr>
              <p:cNvPr id="260" name="Data.png"/>
              <p:cNvPicPr/>
              <p:nvPr/>
            </p:nvPicPr>
            <p:blipFill>
              <a:blip r:embed="rId3">
                <a:extLst/>
              </a:blip>
              <a:srcRect/>
              <a:stretch>
                <a:fillRect/>
              </a:stretch>
            </p:blipFill>
            <p:spPr>
              <a:xfrm>
                <a:off x="0" y="0"/>
                <a:ext cx="948328" cy="460617"/>
              </a:xfrm>
              <a:prstGeom prst="rect">
                <a:avLst/>
              </a:prstGeom>
              <a:ln w="12700" cap="flat">
                <a:noFill/>
                <a:miter lim="400000"/>
              </a:ln>
              <a:effectLst/>
            </p:spPr>
          </p:pic>
          <p:sp>
            <p:nvSpPr>
              <p:cNvPr id="261" name="Shape 261"/>
              <p:cNvSpPr/>
              <p:nvPr/>
            </p:nvSpPr>
            <p:spPr>
              <a:xfrm>
                <a:off x="188926" y="-27386"/>
                <a:ext cx="569689" cy="515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lvl="0">
                  <a:defRPr sz="1800"/>
                </a:pPr>
                <a:r>
                  <a:rPr sz="1100"/>
                  <a:t>Data</a:t>
                </a:r>
              </a:p>
            </p:txBody>
          </p:sp>
        </p:grpSp>
      </p:grpSp>
      <p:sp>
        <p:nvSpPr>
          <p:cNvPr id="267" name="Shape 267"/>
          <p:cNvSpPr/>
          <p:nvPr/>
        </p:nvSpPr>
        <p:spPr>
          <a:xfrm flipV="1">
            <a:off x="2492559" y="2154926"/>
            <a:ext cx="846999" cy="63525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lang="en-US" dirty="0" smtClean="0"/>
          </a:p>
          <a:p>
            <a:pPr lvl="0">
              <a:defRPr sz="2400"/>
            </a:pPr>
            <a:endParaRPr lang="en-US" dirty="0" smtClean="0"/>
          </a:p>
          <a:p>
            <a:pPr lvl="0">
              <a:defRPr sz="2400"/>
            </a:pPr>
            <a:endParaRPr dirty="0"/>
          </a:p>
        </p:txBody>
      </p:sp>
      <p:pic>
        <p:nvPicPr>
          <p:cNvPr id="24" name="pasted-image.pdf"/>
          <p:cNvPicPr/>
          <p:nvPr/>
        </p:nvPicPr>
        <p:blipFill>
          <a:blip r:embed="rId4">
            <a:extLst/>
          </a:blip>
          <a:stretch>
            <a:fillRect/>
          </a:stretch>
        </p:blipFill>
        <p:spPr>
          <a:xfrm>
            <a:off x="1601097" y="2944808"/>
            <a:ext cx="1994014" cy="1320702"/>
          </a:xfrm>
          <a:prstGeom prst="rect">
            <a:avLst/>
          </a:prstGeom>
          <a:ln w="12700">
            <a:miter lim="400000"/>
          </a:ln>
        </p:spPr>
      </p:pic>
      <p:pic>
        <p:nvPicPr>
          <p:cNvPr id="25" name="pasted-image.pdf"/>
          <p:cNvPicPr/>
          <p:nvPr/>
        </p:nvPicPr>
        <p:blipFill>
          <a:blip r:embed="rId4">
            <a:extLst/>
          </a:blip>
          <a:stretch>
            <a:fillRect/>
          </a:stretch>
        </p:blipFill>
        <p:spPr>
          <a:xfrm>
            <a:off x="3667305" y="2944808"/>
            <a:ext cx="1994014" cy="1320702"/>
          </a:xfrm>
          <a:prstGeom prst="rect">
            <a:avLst/>
          </a:prstGeom>
          <a:ln w="12700">
            <a:miter lim="400000"/>
          </a:ln>
        </p:spPr>
      </p:pic>
      <p:pic>
        <p:nvPicPr>
          <p:cNvPr id="26" name="pasted-image.pdf"/>
          <p:cNvPicPr/>
          <p:nvPr/>
        </p:nvPicPr>
        <p:blipFill>
          <a:blip r:embed="rId4">
            <a:extLst/>
          </a:blip>
          <a:stretch>
            <a:fillRect/>
          </a:stretch>
        </p:blipFill>
        <p:spPr>
          <a:xfrm>
            <a:off x="5774349" y="2944808"/>
            <a:ext cx="1994014" cy="1320702"/>
          </a:xfrm>
          <a:prstGeom prst="rect">
            <a:avLst/>
          </a:prstGeom>
          <a:ln w="12700">
            <a:miter lim="400000"/>
          </a:ln>
        </p:spPr>
      </p:pic>
      <p:sp>
        <p:nvSpPr>
          <p:cNvPr id="27" name="Shape 267"/>
          <p:cNvSpPr/>
          <p:nvPr/>
        </p:nvSpPr>
        <p:spPr>
          <a:xfrm flipV="1">
            <a:off x="4564239" y="2125442"/>
            <a:ext cx="0" cy="6374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lang="en-US" dirty="0" smtClean="0"/>
          </a:p>
          <a:p>
            <a:pPr lvl="0">
              <a:defRPr sz="2400"/>
            </a:pPr>
            <a:endParaRPr lang="en-US" dirty="0" smtClean="0"/>
          </a:p>
          <a:p>
            <a:pPr lvl="0">
              <a:defRPr sz="2400"/>
            </a:pPr>
            <a:endParaRPr dirty="0"/>
          </a:p>
        </p:txBody>
      </p:sp>
      <p:sp>
        <p:nvSpPr>
          <p:cNvPr id="28" name="Shape 267"/>
          <p:cNvSpPr/>
          <p:nvPr/>
        </p:nvSpPr>
        <p:spPr>
          <a:xfrm flipH="1" flipV="1">
            <a:off x="5979950" y="2142064"/>
            <a:ext cx="791406" cy="62085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endParaRPr lang="en-US" dirty="0" smtClean="0"/>
          </a:p>
          <a:p>
            <a:pPr lvl="0">
              <a:defRPr sz="2400"/>
            </a:pPr>
            <a:endParaRPr lang="en-US" dirty="0" smtClean="0"/>
          </a:p>
          <a:p>
            <a:pPr lvl="0">
              <a:defRPr sz="2400"/>
            </a:pPr>
            <a:endParaRPr dirty="0"/>
          </a:p>
        </p:txBody>
      </p:sp>
      <p:pic>
        <p:nvPicPr>
          <p:cNvPr id="2" name="Picture 1"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859" y="2337377"/>
            <a:ext cx="546100" cy="520700"/>
          </a:xfrm>
          <a:prstGeom prst="rect">
            <a:avLst/>
          </a:prstGeom>
        </p:spPr>
      </p:pic>
      <p:pic>
        <p:nvPicPr>
          <p:cNvPr id="3" name="Picture 2" descr="latex-image-1.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1495" y="2314286"/>
            <a:ext cx="546100" cy="520700"/>
          </a:xfrm>
          <a:prstGeom prst="rect">
            <a:avLst/>
          </a:prstGeom>
        </p:spPr>
      </p:pic>
      <p:pic>
        <p:nvPicPr>
          <p:cNvPr id="4" name="Picture 3" descr="latex-image-1.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223" y="2279650"/>
            <a:ext cx="546100" cy="520700"/>
          </a:xfrm>
          <a:prstGeom prst="rect">
            <a:avLst/>
          </a:prstGeom>
        </p:spPr>
      </p:pic>
      <p:pic>
        <p:nvPicPr>
          <p:cNvPr id="10" name="Picture 9" descr="latex-image-1.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0024" y="1357605"/>
            <a:ext cx="1816677" cy="722963"/>
          </a:xfrm>
          <a:prstGeom prst="rect">
            <a:avLst/>
          </a:prstGeom>
        </p:spPr>
      </p:pic>
    </p:spTree>
    <p:extLst>
      <p:ext uri="{BB962C8B-B14F-4D97-AF65-F5344CB8AC3E}">
        <p14:creationId xmlns:p14="http://schemas.microsoft.com/office/powerpoint/2010/main" val="14406688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Speedups with Blue Gene/Q</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A major problem with parallel architectures is communication bottlenecks between workers</a:t>
            </a:r>
          </a:p>
          <a:p>
            <a:pPr marL="342900" indent="-342900">
              <a:buFont typeface="Arial"/>
              <a:buChar char="•"/>
            </a:pPr>
            <a:r>
              <a:rPr lang="en-US" dirty="0" smtClean="0"/>
              <a:t>Having a specialized hardware/software architecture to minimize these bottlenecks is critical</a:t>
            </a:r>
          </a:p>
          <a:p>
            <a:pPr marL="342900" indent="-342900">
              <a:buFont typeface="Arial"/>
              <a:buChar char="•"/>
            </a:pPr>
            <a:r>
              <a:rPr lang="en-US" dirty="0" smtClean="0"/>
              <a:t>The Blue Gene/Q architecture is perfect for 2</a:t>
            </a:r>
            <a:r>
              <a:rPr lang="en-US" baseline="30000" dirty="0" smtClean="0"/>
              <a:t>nd</a:t>
            </a:r>
            <a:r>
              <a:rPr lang="en-US" dirty="0" smtClean="0"/>
              <a:t> order parallel HF training</a:t>
            </a:r>
          </a:p>
          <a:p>
            <a:pPr marL="914400" lvl="1" indent="-292100">
              <a:spcBef>
                <a:spcPts val="0"/>
              </a:spcBef>
              <a:buFont typeface="Courier New"/>
              <a:buChar char="o"/>
            </a:pPr>
            <a:r>
              <a:rPr lang="en-US" dirty="0" smtClean="0"/>
              <a:t>Massively parallel architecture with thousands of cores</a:t>
            </a:r>
          </a:p>
          <a:p>
            <a:pPr marL="914400" lvl="1" indent="-292100">
              <a:spcBef>
                <a:spcPts val="0"/>
              </a:spcBef>
              <a:buFont typeface="Courier New"/>
              <a:buChar char="o"/>
            </a:pPr>
            <a:r>
              <a:rPr lang="en-US" dirty="0" smtClean="0"/>
              <a:t>Minimal communication cost between processors</a:t>
            </a:r>
          </a:p>
          <a:p>
            <a:pPr lvl="1"/>
            <a:endParaRPr lang="en-US" dirty="0" smtClean="0"/>
          </a:p>
          <a:p>
            <a:pPr lvl="1"/>
            <a:endParaRPr lang="en-US" dirty="0"/>
          </a:p>
        </p:txBody>
      </p:sp>
    </p:spTree>
    <p:extLst>
      <p:ext uri="{BB962C8B-B14F-4D97-AF65-F5344CB8AC3E}">
        <p14:creationId xmlns:p14="http://schemas.microsoft.com/office/powerpoint/2010/main" val="189995048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3" y="514351"/>
            <a:ext cx="8245475" cy="373856"/>
          </a:xfrm>
        </p:spPr>
        <p:txBody>
          <a:bodyPr>
            <a:normAutofit fontScale="90000"/>
          </a:bodyPr>
          <a:lstStyle/>
          <a:p>
            <a:r>
              <a:rPr lang="en-US" dirty="0" smtClean="0"/>
              <a:t>Overall Speedups with BG/Q –  300 </a:t>
            </a:r>
            <a:r>
              <a:rPr lang="en-US" dirty="0" err="1" smtClean="0"/>
              <a:t>hrs</a:t>
            </a:r>
            <a:r>
              <a:rPr lang="en-US" dirty="0" smtClean="0"/>
              <a:t> SWB</a:t>
            </a:r>
            <a:endParaRPr lang="en-US" dirty="0"/>
          </a:p>
        </p:txBody>
      </p:sp>
      <p:sp>
        <p:nvSpPr>
          <p:cNvPr id="3" name="Content Placeholder 2"/>
          <p:cNvSpPr>
            <a:spLocks noGrp="1"/>
          </p:cNvSpPr>
          <p:nvPr>
            <p:ph idx="1"/>
          </p:nvPr>
        </p:nvSpPr>
        <p:spPr>
          <a:xfrm>
            <a:off x="381000" y="914400"/>
            <a:ext cx="8001000" cy="3371850"/>
          </a:xfrm>
        </p:spPr>
        <p:txBody>
          <a:bodyPr>
            <a:normAutofit/>
          </a:bodyPr>
          <a:lstStyle/>
          <a:p>
            <a:pPr marL="342900" indent="-342900">
              <a:buFont typeface="Arial"/>
              <a:buChar char="•"/>
            </a:pPr>
            <a:r>
              <a:rPr lang="en-US" sz="2000" dirty="0" smtClean="0"/>
              <a:t>Experiments run on two BG/Q rack (2,048 nodes, 16 cores/node, 4 threads/core)</a:t>
            </a:r>
          </a:p>
          <a:p>
            <a:pPr marL="342900" indent="-342900">
              <a:buFont typeface="Arial"/>
              <a:buChar char="•"/>
            </a:pPr>
            <a:r>
              <a:rPr lang="en-US" sz="2000" dirty="0" smtClean="0"/>
              <a:t>On 300-hr SWB, BG/Q is </a:t>
            </a:r>
          </a:p>
          <a:p>
            <a:pPr marL="914400" lvl="1" indent="-292100">
              <a:spcBef>
                <a:spcPts val="0"/>
              </a:spcBef>
              <a:buFont typeface="Courier New"/>
              <a:buChar char="o"/>
            </a:pPr>
            <a:r>
              <a:rPr lang="en-US" dirty="0" smtClean="0">
                <a:solidFill>
                  <a:srgbClr val="FF0000"/>
                </a:solidFill>
              </a:rPr>
              <a:t>4x faster </a:t>
            </a:r>
            <a:r>
              <a:rPr lang="en-US" dirty="0" smtClean="0"/>
              <a:t>for CE </a:t>
            </a:r>
            <a:r>
              <a:rPr lang="en-US" dirty="0"/>
              <a:t>compared to SGD GPU</a:t>
            </a:r>
            <a:endParaRPr lang="en-US" dirty="0" smtClean="0"/>
          </a:p>
          <a:p>
            <a:pPr marL="914400" lvl="1" indent="-292100">
              <a:spcBef>
                <a:spcPts val="0"/>
              </a:spcBef>
              <a:buFont typeface="Courier New"/>
              <a:buChar char="o"/>
            </a:pPr>
            <a:r>
              <a:rPr lang="en-US" dirty="0" smtClean="0">
                <a:solidFill>
                  <a:srgbClr val="FF0000"/>
                </a:solidFill>
              </a:rPr>
              <a:t>10x faster </a:t>
            </a:r>
            <a:r>
              <a:rPr lang="en-US" dirty="0" smtClean="0"/>
              <a:t>for ST compared to SGD GPU</a:t>
            </a:r>
          </a:p>
          <a:p>
            <a:pPr marL="914400" lvl="1" indent="-292100">
              <a:spcBef>
                <a:spcPts val="0"/>
              </a:spcBef>
              <a:buFont typeface="Courier New"/>
              <a:buChar char="o"/>
            </a:pPr>
            <a:r>
              <a:rPr lang="en-US" dirty="0" smtClean="0"/>
              <a:t>No loss in WER compared to HF CPU</a:t>
            </a:r>
          </a:p>
        </p:txBody>
      </p:sp>
      <p:graphicFrame>
        <p:nvGraphicFramePr>
          <p:cNvPr id="4" name="Table 3"/>
          <p:cNvGraphicFramePr>
            <a:graphicFrameLocks noGrp="1"/>
          </p:cNvGraphicFramePr>
          <p:nvPr>
            <p:extLst>
              <p:ext uri="{D42A27DB-BD31-4B8C-83A1-F6EECF244321}">
                <p14:modId xmlns:p14="http://schemas.microsoft.com/office/powerpoint/2010/main" val="2791953290"/>
              </p:ext>
            </p:extLst>
          </p:nvPr>
        </p:nvGraphicFramePr>
        <p:xfrm>
          <a:off x="1295401" y="2973692"/>
          <a:ext cx="5732780" cy="1459230"/>
        </p:xfrm>
        <a:graphic>
          <a:graphicData uri="http://schemas.openxmlformats.org/drawingml/2006/table">
            <a:tbl>
              <a:tblPr firstRow="1" bandRow="1">
                <a:tableStyleId>{5C22544A-7EE6-4342-B048-85BDC9FD1C3A}</a:tableStyleId>
              </a:tblPr>
              <a:tblGrid>
                <a:gridCol w="855980"/>
                <a:gridCol w="1219200"/>
                <a:gridCol w="1219200"/>
                <a:gridCol w="1219200"/>
                <a:gridCol w="1219200"/>
              </a:tblGrid>
              <a:tr h="278130">
                <a:tc>
                  <a:txBody>
                    <a:bodyPr/>
                    <a:lstStyle/>
                    <a:p>
                      <a:r>
                        <a:rPr lang="en-US" sz="1100" dirty="0" smtClean="0"/>
                        <a:t>Algorithm</a:t>
                      </a:r>
                      <a:endParaRPr lang="en-US" sz="1100" dirty="0"/>
                    </a:p>
                  </a:txBody>
                  <a:tcPr marT="34290" marB="34290"/>
                </a:tc>
                <a:tc gridSpan="2">
                  <a:txBody>
                    <a:bodyPr/>
                    <a:lstStyle/>
                    <a:p>
                      <a:r>
                        <a:rPr lang="en-US" sz="1100" dirty="0" smtClean="0"/>
                        <a:t>Cross-Entropy (CE)</a:t>
                      </a:r>
                      <a:endParaRPr lang="en-US" sz="1100" dirty="0"/>
                    </a:p>
                  </a:txBody>
                  <a:tcPr marT="34290" marB="34290"/>
                </a:tc>
                <a:tc hMerge="1">
                  <a:txBody>
                    <a:bodyPr/>
                    <a:lstStyle/>
                    <a:p>
                      <a:endParaRPr lang="en-US" dirty="0"/>
                    </a:p>
                  </a:txBody>
                  <a:tcPr/>
                </a:tc>
                <a:tc gridSpan="2">
                  <a:txBody>
                    <a:bodyPr/>
                    <a:lstStyle/>
                    <a:p>
                      <a:r>
                        <a:rPr lang="en-US" sz="1100" dirty="0" smtClean="0"/>
                        <a:t>Sequence Training (ST)</a:t>
                      </a:r>
                      <a:endParaRPr lang="en-US" sz="1100" dirty="0"/>
                    </a:p>
                  </a:txBody>
                  <a:tcPr marT="34290" marB="34290"/>
                </a:tc>
                <a:tc hMerge="1">
                  <a:txBody>
                    <a:bodyPr/>
                    <a:lstStyle/>
                    <a:p>
                      <a:endParaRPr lang="en-US" dirty="0"/>
                    </a:p>
                  </a:txBody>
                  <a:tcPr/>
                </a:tc>
              </a:tr>
              <a:tr h="0">
                <a:tc>
                  <a:txBody>
                    <a:bodyPr/>
                    <a:lstStyle/>
                    <a:p>
                      <a:pPr algn="ctr"/>
                      <a:endParaRPr lang="en-US" sz="1100" dirty="0"/>
                    </a:p>
                  </a:txBody>
                  <a:tcPr marT="34290" marB="34290"/>
                </a:tc>
                <a:tc>
                  <a:txBody>
                    <a:bodyPr/>
                    <a:lstStyle/>
                    <a:p>
                      <a:pPr algn="ctr"/>
                      <a:r>
                        <a:rPr lang="en-US" sz="1100" dirty="0" smtClean="0"/>
                        <a:t>Time</a:t>
                      </a:r>
                      <a:r>
                        <a:rPr lang="en-US" sz="1100" baseline="0" dirty="0" smtClean="0"/>
                        <a:t> (</a:t>
                      </a:r>
                      <a:r>
                        <a:rPr lang="en-US" sz="1100" baseline="0" dirty="0" err="1" smtClean="0"/>
                        <a:t>hrs</a:t>
                      </a:r>
                      <a:r>
                        <a:rPr lang="en-US" sz="1100" baseline="0" dirty="0" smtClean="0"/>
                        <a:t>)</a:t>
                      </a:r>
                      <a:endParaRPr lang="en-US" sz="1100" dirty="0"/>
                    </a:p>
                  </a:txBody>
                  <a:tcPr marT="34290" marB="34290"/>
                </a:tc>
                <a:tc>
                  <a:txBody>
                    <a:bodyPr/>
                    <a:lstStyle/>
                    <a:p>
                      <a:pPr algn="ctr"/>
                      <a:r>
                        <a:rPr lang="en-US" sz="1100" dirty="0" smtClean="0"/>
                        <a:t>WER</a:t>
                      </a:r>
                      <a:endParaRPr lang="en-US" sz="1100" dirty="0"/>
                    </a:p>
                  </a:txBody>
                  <a:tcPr marT="34290" marB="34290"/>
                </a:tc>
                <a:tc>
                  <a:txBody>
                    <a:bodyPr/>
                    <a:lstStyle/>
                    <a:p>
                      <a:pPr algn="ctr"/>
                      <a:r>
                        <a:rPr lang="en-US" sz="1100" dirty="0" smtClean="0"/>
                        <a:t>Time</a:t>
                      </a:r>
                      <a:r>
                        <a:rPr lang="en-US" sz="1100" baseline="0" dirty="0" smtClean="0"/>
                        <a:t> (</a:t>
                      </a:r>
                      <a:r>
                        <a:rPr lang="en-US" sz="1100" baseline="0" dirty="0" err="1" smtClean="0"/>
                        <a:t>hrs</a:t>
                      </a:r>
                      <a:r>
                        <a:rPr lang="en-US" sz="1100" baseline="0" dirty="0" smtClean="0"/>
                        <a:t>)</a:t>
                      </a:r>
                      <a:endParaRPr lang="en-US" sz="1100" dirty="0"/>
                    </a:p>
                  </a:txBody>
                  <a:tcPr marT="34290" marB="34290"/>
                </a:tc>
                <a:tc>
                  <a:txBody>
                    <a:bodyPr/>
                    <a:lstStyle/>
                    <a:p>
                      <a:pPr algn="ctr"/>
                      <a:r>
                        <a:rPr lang="en-US" sz="1100" dirty="0" smtClean="0"/>
                        <a:t>WER</a:t>
                      </a:r>
                      <a:endParaRPr lang="en-US" sz="1100" dirty="0"/>
                    </a:p>
                  </a:txBody>
                  <a:tcPr marT="34290" marB="34290"/>
                </a:tc>
              </a:tr>
              <a:tr h="0">
                <a:tc>
                  <a:txBody>
                    <a:bodyPr/>
                    <a:lstStyle/>
                    <a:p>
                      <a:pPr algn="ctr"/>
                      <a:r>
                        <a:rPr lang="en-US" sz="1100" dirty="0" smtClean="0"/>
                        <a:t>HF CPU</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12.4</a:t>
                      </a:r>
                      <a:endParaRPr lang="en-US" sz="1100" dirty="0"/>
                    </a:p>
                  </a:txBody>
                  <a:tcPr marT="34290" marB="34290"/>
                </a:tc>
              </a:tr>
              <a:tr h="0">
                <a:tc>
                  <a:txBody>
                    <a:bodyPr/>
                    <a:lstStyle/>
                    <a:p>
                      <a:pPr algn="ctr"/>
                      <a:r>
                        <a:rPr lang="en-US" sz="1100" dirty="0" smtClean="0"/>
                        <a:t>SGD</a:t>
                      </a:r>
                      <a:r>
                        <a:rPr lang="en-US" sz="1100" baseline="0" dirty="0" smtClean="0"/>
                        <a:t> </a:t>
                      </a:r>
                      <a:r>
                        <a:rPr lang="en-US" sz="1100" dirty="0" smtClean="0"/>
                        <a:t>GPU</a:t>
                      </a:r>
                      <a:endParaRPr lang="en-US" sz="1100" dirty="0"/>
                    </a:p>
                  </a:txBody>
                  <a:tcPr marT="34290" marB="34290"/>
                </a:tc>
                <a:tc>
                  <a:txBody>
                    <a:bodyPr/>
                    <a:lstStyle/>
                    <a:p>
                      <a:pPr algn="ctr"/>
                      <a:r>
                        <a:rPr lang="en-US" sz="1100" dirty="0" smtClean="0"/>
                        <a:t>121.5</a:t>
                      </a:r>
                      <a:endParaRPr lang="en-US" sz="1100" dirty="0"/>
                    </a:p>
                  </a:txBody>
                  <a:tcPr marT="34290" marB="34290"/>
                </a:tc>
                <a:tc>
                  <a:txBody>
                    <a:bodyPr/>
                    <a:lstStyle/>
                    <a:p>
                      <a:pPr algn="ctr"/>
                      <a:r>
                        <a:rPr lang="en-US" sz="1100" dirty="0" smtClean="0"/>
                        <a:t>14.1</a:t>
                      </a:r>
                      <a:endParaRPr lang="en-US" sz="1100" dirty="0"/>
                    </a:p>
                  </a:txBody>
                  <a:tcPr marT="34290" marB="34290"/>
                </a:tc>
                <a:tc>
                  <a:txBody>
                    <a:bodyPr/>
                    <a:lstStyle/>
                    <a:p>
                      <a:pPr algn="ctr"/>
                      <a:r>
                        <a:rPr lang="en-US" sz="1100" dirty="0" smtClean="0"/>
                        <a:t>47.6</a:t>
                      </a:r>
                      <a:endParaRPr lang="en-US" sz="1100" dirty="0"/>
                    </a:p>
                  </a:txBody>
                  <a:tcPr marT="34290" marB="34290"/>
                </a:tc>
                <a:tc>
                  <a:txBody>
                    <a:bodyPr/>
                    <a:lstStyle/>
                    <a:p>
                      <a:pPr algn="ctr"/>
                      <a:r>
                        <a:rPr lang="en-US" sz="1100" dirty="0" smtClean="0"/>
                        <a:t>12.7</a:t>
                      </a:r>
                      <a:endParaRPr lang="en-US" sz="1100" dirty="0"/>
                    </a:p>
                  </a:txBody>
                  <a:tcPr marT="34290" marB="34290"/>
                </a:tc>
              </a:tr>
              <a:tr h="0">
                <a:tc>
                  <a:txBody>
                    <a:bodyPr/>
                    <a:lstStyle/>
                    <a:p>
                      <a:pPr algn="ctr"/>
                      <a:r>
                        <a:rPr lang="en-US" sz="1100" dirty="0" smtClean="0"/>
                        <a:t>HF BG/Q</a:t>
                      </a:r>
                      <a:endParaRPr lang="en-US" sz="1100" dirty="0"/>
                    </a:p>
                  </a:txBody>
                  <a:tcPr marT="34290" marB="34290"/>
                </a:tc>
                <a:tc>
                  <a:txBody>
                    <a:bodyPr/>
                    <a:lstStyle/>
                    <a:p>
                      <a:pPr algn="ctr"/>
                      <a:r>
                        <a:rPr lang="en-US" sz="1100" b="1" dirty="0" smtClean="0"/>
                        <a:t>28.0</a:t>
                      </a:r>
                      <a:endParaRPr lang="en-US" sz="1100" b="1" dirty="0"/>
                    </a:p>
                  </a:txBody>
                  <a:tcPr marT="34290" marB="34290"/>
                </a:tc>
                <a:tc>
                  <a:txBody>
                    <a:bodyPr/>
                    <a:lstStyle/>
                    <a:p>
                      <a:pPr algn="ctr"/>
                      <a:r>
                        <a:rPr lang="en-US" sz="1100" b="1" dirty="0" smtClean="0"/>
                        <a:t>14.1</a:t>
                      </a:r>
                      <a:endParaRPr lang="en-US" sz="1100" b="1" dirty="0"/>
                    </a:p>
                  </a:txBody>
                  <a:tcPr marT="34290" marB="34290"/>
                </a:tc>
                <a:tc>
                  <a:txBody>
                    <a:bodyPr/>
                    <a:lstStyle/>
                    <a:p>
                      <a:pPr algn="ctr"/>
                      <a:r>
                        <a:rPr lang="en-US" sz="1100" b="1" dirty="0" smtClean="0"/>
                        <a:t>4.6</a:t>
                      </a:r>
                      <a:endParaRPr lang="en-US" sz="1100" b="1" dirty="0"/>
                    </a:p>
                  </a:txBody>
                  <a:tcPr marT="34290" marB="34290"/>
                </a:tc>
                <a:tc>
                  <a:txBody>
                    <a:bodyPr/>
                    <a:lstStyle/>
                    <a:p>
                      <a:pPr algn="ctr"/>
                      <a:r>
                        <a:rPr lang="en-US" sz="1100" b="1" dirty="0" smtClean="0"/>
                        <a:t>12.4</a:t>
                      </a:r>
                      <a:endParaRPr lang="en-US" sz="1100" b="1" dirty="0"/>
                    </a:p>
                  </a:txBody>
                  <a:tcPr marT="34290" marB="34290"/>
                </a:tc>
              </a:tr>
              <a:tr h="0">
                <a:tc>
                  <a:txBody>
                    <a:bodyPr/>
                    <a:lstStyle/>
                    <a:p>
                      <a:pPr algn="ctr"/>
                      <a:r>
                        <a:rPr lang="en-US" sz="1100" dirty="0" smtClean="0"/>
                        <a:t>Speedup</a:t>
                      </a:r>
                      <a:endParaRPr lang="en-US" sz="1100" dirty="0"/>
                    </a:p>
                  </a:txBody>
                  <a:tcPr marT="34290" marB="34290"/>
                </a:tc>
                <a:tc>
                  <a:txBody>
                    <a:bodyPr/>
                    <a:lstStyle/>
                    <a:p>
                      <a:pPr algn="ctr"/>
                      <a:r>
                        <a:rPr lang="en-US" sz="1100" dirty="0" smtClean="0"/>
                        <a:t>4</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b="1" dirty="0" smtClean="0"/>
                        <a:t>10.3</a:t>
                      </a:r>
                      <a:endParaRPr lang="en-US" sz="1100" b="1" dirty="0"/>
                    </a:p>
                  </a:txBody>
                  <a:tcPr marT="34290" marB="34290"/>
                </a:tc>
                <a:tc>
                  <a:txBody>
                    <a:bodyPr/>
                    <a:lstStyle/>
                    <a:p>
                      <a:pPr algn="ctr"/>
                      <a:endParaRPr lang="en-US" sz="1100" dirty="0"/>
                    </a:p>
                  </a:txBody>
                  <a:tcPr marT="34290" marB="34290"/>
                </a:tc>
              </a:tr>
            </a:tbl>
          </a:graphicData>
        </a:graphic>
      </p:graphicFrame>
      <p:sp>
        <p:nvSpPr>
          <p:cNvPr id="5" name="Text Box 5"/>
          <p:cNvSpPr txBox="1">
            <a:spLocks noChangeArrowheads="1"/>
          </p:cNvSpPr>
          <p:nvPr/>
        </p:nvSpPr>
        <p:spPr bwMode="auto">
          <a:xfrm>
            <a:off x="6765094" y="342900"/>
            <a:ext cx="19899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0" i="1" dirty="0" smtClean="0"/>
              <a:t>[T. N. Sainath et al, </a:t>
            </a:r>
          </a:p>
          <a:p>
            <a:pPr>
              <a:defRPr/>
            </a:pPr>
            <a:r>
              <a:rPr lang="en-US" sz="1600" b="0" i="1" dirty="0" err="1" smtClean="0"/>
              <a:t>Interspeech</a:t>
            </a:r>
            <a:r>
              <a:rPr lang="en-US" sz="1600" b="0" i="1" dirty="0" smtClean="0"/>
              <a:t> 2014]</a:t>
            </a:r>
            <a:endParaRPr lang="en-US" sz="1600" b="0" i="1" dirty="0"/>
          </a:p>
        </p:txBody>
      </p:sp>
    </p:spTree>
    <p:extLst>
      <p:ext uri="{BB962C8B-B14F-4D97-AF65-F5344CB8AC3E}">
        <p14:creationId xmlns:p14="http://schemas.microsoft.com/office/powerpoint/2010/main" val="71644619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3" y="514351"/>
            <a:ext cx="8245475" cy="373856"/>
          </a:xfrm>
        </p:spPr>
        <p:txBody>
          <a:bodyPr>
            <a:normAutofit fontScale="90000"/>
          </a:bodyPr>
          <a:lstStyle/>
          <a:p>
            <a:r>
              <a:rPr lang="en-US" dirty="0" smtClean="0"/>
              <a:t>Overall Speedups with BG/Q – 400 </a:t>
            </a:r>
            <a:r>
              <a:rPr lang="en-US" dirty="0" err="1" smtClean="0"/>
              <a:t>hrs</a:t>
            </a:r>
            <a:r>
              <a:rPr lang="en-US" dirty="0" smtClean="0"/>
              <a:t> BN</a:t>
            </a:r>
            <a:endParaRPr lang="en-US" dirty="0"/>
          </a:p>
        </p:txBody>
      </p:sp>
      <p:sp>
        <p:nvSpPr>
          <p:cNvPr id="3" name="Content Placeholder 2"/>
          <p:cNvSpPr>
            <a:spLocks noGrp="1"/>
          </p:cNvSpPr>
          <p:nvPr>
            <p:ph idx="1"/>
          </p:nvPr>
        </p:nvSpPr>
        <p:spPr>
          <a:xfrm>
            <a:off x="381000" y="1028700"/>
            <a:ext cx="8001000" cy="3371850"/>
          </a:xfrm>
        </p:spPr>
        <p:txBody>
          <a:bodyPr>
            <a:normAutofit/>
          </a:bodyPr>
          <a:lstStyle/>
          <a:p>
            <a:pPr marL="342900" indent="-342900">
              <a:buFont typeface="Arial"/>
              <a:buChar char="•"/>
            </a:pPr>
            <a:r>
              <a:rPr lang="en-US" sz="2000" dirty="0" smtClean="0"/>
              <a:t>On 400 hours BN with 2 racks, HF BG/Q shows</a:t>
            </a:r>
          </a:p>
          <a:p>
            <a:pPr marL="914400" lvl="1" indent="-292100">
              <a:spcBef>
                <a:spcPts val="0"/>
              </a:spcBef>
              <a:buFont typeface="Courier New"/>
              <a:buChar char="o"/>
            </a:pPr>
            <a:r>
              <a:rPr lang="en-US" dirty="0" smtClean="0">
                <a:solidFill>
                  <a:srgbClr val="FF0000"/>
                </a:solidFill>
              </a:rPr>
              <a:t>3x </a:t>
            </a:r>
            <a:r>
              <a:rPr lang="en-US" dirty="0">
                <a:solidFill>
                  <a:srgbClr val="FF0000"/>
                </a:solidFill>
              </a:rPr>
              <a:t>faster </a:t>
            </a:r>
            <a:r>
              <a:rPr lang="en-US" dirty="0"/>
              <a:t>for CE compared to SGD GPU</a:t>
            </a:r>
          </a:p>
          <a:p>
            <a:pPr marL="914400" lvl="1" indent="-292100">
              <a:spcBef>
                <a:spcPts val="0"/>
              </a:spcBef>
              <a:buFont typeface="Courier New"/>
              <a:buChar char="o"/>
            </a:pPr>
            <a:r>
              <a:rPr lang="en-US" dirty="0" smtClean="0">
                <a:solidFill>
                  <a:srgbClr val="FF0000"/>
                </a:solidFill>
              </a:rPr>
              <a:t>11.6x </a:t>
            </a:r>
            <a:r>
              <a:rPr lang="en-US" dirty="0">
                <a:solidFill>
                  <a:srgbClr val="FF0000"/>
                </a:solidFill>
              </a:rPr>
              <a:t>faster </a:t>
            </a:r>
            <a:r>
              <a:rPr lang="en-US" dirty="0"/>
              <a:t>for ST compared to SGD GPU</a:t>
            </a:r>
          </a:p>
          <a:p>
            <a:pPr marL="914400" lvl="1" indent="-292100">
              <a:spcBef>
                <a:spcPts val="0"/>
              </a:spcBef>
              <a:buFont typeface="Courier New"/>
              <a:buChar char="o"/>
            </a:pPr>
            <a:r>
              <a:rPr lang="en-US" dirty="0"/>
              <a:t>No loss in WER compared to HF CPU</a:t>
            </a:r>
          </a:p>
          <a:p>
            <a:pPr marL="342900" indent="-342900">
              <a:buFont typeface="Arial"/>
              <a:buChar char="•"/>
            </a:pPr>
            <a:r>
              <a:rPr lang="en-US" sz="2000" dirty="0" smtClean="0"/>
              <a:t>A </a:t>
            </a:r>
            <a:r>
              <a:rPr lang="en-US" sz="2000" dirty="0"/>
              <a:t>specialized architecture such as BG/Q makes HF </a:t>
            </a:r>
            <a:r>
              <a:rPr lang="en-US" sz="2000" b="1" dirty="0"/>
              <a:t>the fastest approach</a:t>
            </a:r>
            <a:r>
              <a:rPr lang="en-US" sz="2000" dirty="0"/>
              <a:t> for CE and Sequence training</a:t>
            </a:r>
          </a:p>
          <a:p>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243693149"/>
              </p:ext>
            </p:extLst>
          </p:nvPr>
        </p:nvGraphicFramePr>
        <p:xfrm>
          <a:off x="1295401" y="3177269"/>
          <a:ext cx="6101551" cy="1417320"/>
        </p:xfrm>
        <a:graphic>
          <a:graphicData uri="http://schemas.openxmlformats.org/drawingml/2006/table">
            <a:tbl>
              <a:tblPr firstRow="1" bandRow="1">
                <a:tableStyleId>{5C22544A-7EE6-4342-B048-85BDC9FD1C3A}</a:tableStyleId>
              </a:tblPr>
              <a:tblGrid>
                <a:gridCol w="1224751"/>
                <a:gridCol w="1219200"/>
                <a:gridCol w="1219200"/>
                <a:gridCol w="1219200"/>
                <a:gridCol w="1219200"/>
              </a:tblGrid>
              <a:tr h="228600">
                <a:tc>
                  <a:txBody>
                    <a:bodyPr/>
                    <a:lstStyle/>
                    <a:p>
                      <a:r>
                        <a:rPr lang="en-US" sz="1100" dirty="0" smtClean="0"/>
                        <a:t>Hardware</a:t>
                      </a:r>
                      <a:endParaRPr lang="en-US" sz="1100" dirty="0"/>
                    </a:p>
                  </a:txBody>
                  <a:tcPr marT="34290" marB="34290"/>
                </a:tc>
                <a:tc gridSpan="2">
                  <a:txBody>
                    <a:bodyPr/>
                    <a:lstStyle/>
                    <a:p>
                      <a:r>
                        <a:rPr lang="en-US" sz="1100" dirty="0" smtClean="0"/>
                        <a:t>Cross-Entropy</a:t>
                      </a:r>
                      <a:endParaRPr lang="en-US" sz="1100" dirty="0"/>
                    </a:p>
                  </a:txBody>
                  <a:tcPr marT="34290" marB="34290"/>
                </a:tc>
                <a:tc hMerge="1">
                  <a:txBody>
                    <a:bodyPr/>
                    <a:lstStyle/>
                    <a:p>
                      <a:endParaRPr lang="en-US" dirty="0"/>
                    </a:p>
                  </a:txBody>
                  <a:tcPr/>
                </a:tc>
                <a:tc gridSpan="2">
                  <a:txBody>
                    <a:bodyPr/>
                    <a:lstStyle/>
                    <a:p>
                      <a:r>
                        <a:rPr lang="en-US" sz="1100" dirty="0" smtClean="0"/>
                        <a:t>Sequence Training</a:t>
                      </a:r>
                      <a:endParaRPr lang="en-US" sz="1100" dirty="0"/>
                    </a:p>
                  </a:txBody>
                  <a:tcPr marT="34290" marB="34290"/>
                </a:tc>
                <a:tc hMerge="1">
                  <a:txBody>
                    <a:bodyPr/>
                    <a:lstStyle/>
                    <a:p>
                      <a:endParaRPr lang="en-US" dirty="0"/>
                    </a:p>
                  </a:txBody>
                  <a:tcPr/>
                </a:tc>
              </a:tr>
              <a:tr h="228600">
                <a:tc>
                  <a:txBody>
                    <a:bodyPr/>
                    <a:lstStyle/>
                    <a:p>
                      <a:pPr algn="ctr"/>
                      <a:endParaRPr lang="en-US" sz="1100" dirty="0"/>
                    </a:p>
                  </a:txBody>
                  <a:tcPr marT="34290" marB="34290"/>
                </a:tc>
                <a:tc>
                  <a:txBody>
                    <a:bodyPr/>
                    <a:lstStyle/>
                    <a:p>
                      <a:pPr algn="ctr"/>
                      <a:r>
                        <a:rPr lang="en-US" sz="1100" dirty="0" smtClean="0"/>
                        <a:t>Time</a:t>
                      </a:r>
                      <a:r>
                        <a:rPr lang="en-US" sz="1100" baseline="0" dirty="0" smtClean="0"/>
                        <a:t> (</a:t>
                      </a:r>
                      <a:r>
                        <a:rPr lang="en-US" sz="1100" baseline="0" dirty="0" err="1" smtClean="0"/>
                        <a:t>hrs</a:t>
                      </a:r>
                      <a:r>
                        <a:rPr lang="en-US" sz="1100" baseline="0" dirty="0" smtClean="0"/>
                        <a:t>)</a:t>
                      </a:r>
                      <a:endParaRPr lang="en-US" sz="1100" dirty="0"/>
                    </a:p>
                  </a:txBody>
                  <a:tcPr marT="34290" marB="34290"/>
                </a:tc>
                <a:tc>
                  <a:txBody>
                    <a:bodyPr/>
                    <a:lstStyle/>
                    <a:p>
                      <a:pPr algn="ctr"/>
                      <a:r>
                        <a:rPr lang="en-US" sz="1100" dirty="0" smtClean="0"/>
                        <a:t>WER</a:t>
                      </a:r>
                      <a:endParaRPr lang="en-US" sz="1100" dirty="0"/>
                    </a:p>
                  </a:txBody>
                  <a:tcPr marT="34290" marB="34290"/>
                </a:tc>
                <a:tc>
                  <a:txBody>
                    <a:bodyPr/>
                    <a:lstStyle/>
                    <a:p>
                      <a:pPr algn="ctr"/>
                      <a:r>
                        <a:rPr lang="en-US" sz="1100" dirty="0" smtClean="0"/>
                        <a:t>Time</a:t>
                      </a:r>
                      <a:r>
                        <a:rPr lang="en-US" sz="1100" baseline="0" dirty="0" smtClean="0"/>
                        <a:t> (</a:t>
                      </a:r>
                      <a:r>
                        <a:rPr lang="en-US" sz="1100" baseline="0" dirty="0" err="1" smtClean="0"/>
                        <a:t>hrs</a:t>
                      </a:r>
                      <a:r>
                        <a:rPr lang="en-US" sz="1100" baseline="0" dirty="0" smtClean="0"/>
                        <a:t>)</a:t>
                      </a:r>
                      <a:endParaRPr lang="en-US" sz="1100" dirty="0"/>
                    </a:p>
                  </a:txBody>
                  <a:tcPr marT="34290" marB="34290"/>
                </a:tc>
                <a:tc>
                  <a:txBody>
                    <a:bodyPr/>
                    <a:lstStyle/>
                    <a:p>
                      <a:pPr algn="ctr"/>
                      <a:r>
                        <a:rPr lang="en-US" sz="1100" dirty="0" smtClean="0"/>
                        <a:t>WER</a:t>
                      </a:r>
                      <a:endParaRPr lang="en-US" sz="1100" dirty="0"/>
                    </a:p>
                  </a:txBody>
                  <a:tcPr marT="34290" marB="34290"/>
                </a:tc>
              </a:tr>
              <a:tr h="228600">
                <a:tc>
                  <a:txBody>
                    <a:bodyPr/>
                    <a:lstStyle/>
                    <a:p>
                      <a:pPr algn="ctr"/>
                      <a:r>
                        <a:rPr lang="en-US" sz="1100" dirty="0" smtClean="0"/>
                        <a:t>HF CPU</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15.1</a:t>
                      </a:r>
                      <a:endParaRPr lang="en-US" sz="1100" dirty="0"/>
                    </a:p>
                  </a:txBody>
                  <a:tcPr marT="34290" marB="34290"/>
                </a:tc>
              </a:tr>
              <a:tr h="228600">
                <a:tc>
                  <a:txBody>
                    <a:bodyPr/>
                    <a:lstStyle/>
                    <a:p>
                      <a:pPr algn="ctr"/>
                      <a:r>
                        <a:rPr lang="en-US" sz="1100" dirty="0" smtClean="0"/>
                        <a:t>SGD GPU</a:t>
                      </a:r>
                      <a:endParaRPr lang="en-US" sz="1100" dirty="0"/>
                    </a:p>
                  </a:txBody>
                  <a:tcPr marT="34290" marB="34290"/>
                </a:tc>
                <a:tc>
                  <a:txBody>
                    <a:bodyPr/>
                    <a:lstStyle/>
                    <a:p>
                      <a:pPr algn="ctr"/>
                      <a:r>
                        <a:rPr lang="en-US" sz="1100" dirty="0" smtClean="0"/>
                        <a:t>77.9</a:t>
                      </a:r>
                      <a:endParaRPr lang="en-US" sz="1100" dirty="0"/>
                    </a:p>
                  </a:txBody>
                  <a:tcPr marT="34290" marB="34290"/>
                </a:tc>
                <a:tc>
                  <a:txBody>
                    <a:bodyPr/>
                    <a:lstStyle/>
                    <a:p>
                      <a:pPr algn="ctr"/>
                      <a:r>
                        <a:rPr lang="en-US" sz="1100" dirty="0" smtClean="0"/>
                        <a:t>16.5</a:t>
                      </a:r>
                      <a:endParaRPr lang="en-US" sz="1100" dirty="0"/>
                    </a:p>
                  </a:txBody>
                  <a:tcPr marT="34290" marB="34290"/>
                </a:tc>
                <a:tc>
                  <a:txBody>
                    <a:bodyPr/>
                    <a:lstStyle/>
                    <a:p>
                      <a:pPr algn="ctr"/>
                      <a:r>
                        <a:rPr lang="en-US" sz="1100" dirty="0" smtClean="0"/>
                        <a:t>42.1</a:t>
                      </a:r>
                      <a:endParaRPr lang="en-US" sz="1100" dirty="0"/>
                    </a:p>
                  </a:txBody>
                  <a:tcPr marT="34290" marB="34290"/>
                </a:tc>
                <a:tc>
                  <a:txBody>
                    <a:bodyPr/>
                    <a:lstStyle/>
                    <a:p>
                      <a:pPr algn="ctr"/>
                      <a:r>
                        <a:rPr lang="en-US" sz="1100" dirty="0" smtClean="0"/>
                        <a:t>15.8</a:t>
                      </a:r>
                      <a:endParaRPr lang="en-US" sz="1100" dirty="0"/>
                    </a:p>
                  </a:txBody>
                  <a:tcPr marT="34290" marB="34290"/>
                </a:tc>
              </a:tr>
              <a:tr h="228600">
                <a:tc>
                  <a:txBody>
                    <a:bodyPr/>
                    <a:lstStyle/>
                    <a:p>
                      <a:pPr algn="ctr"/>
                      <a:r>
                        <a:rPr lang="en-US" sz="1100" dirty="0" smtClean="0"/>
                        <a:t>BG/Q</a:t>
                      </a:r>
                      <a:endParaRPr lang="en-US" sz="1100" dirty="0"/>
                    </a:p>
                  </a:txBody>
                  <a:tcPr marT="34290" marB="34290"/>
                </a:tc>
                <a:tc>
                  <a:txBody>
                    <a:bodyPr/>
                    <a:lstStyle/>
                    <a:p>
                      <a:pPr algn="ctr"/>
                      <a:r>
                        <a:rPr lang="en-US" sz="1100" b="1" dirty="0" smtClean="0"/>
                        <a:t>21.7</a:t>
                      </a:r>
                      <a:endParaRPr lang="en-US" sz="1100" b="1" dirty="0"/>
                    </a:p>
                  </a:txBody>
                  <a:tcPr marT="34290" marB="34290"/>
                </a:tc>
                <a:tc>
                  <a:txBody>
                    <a:bodyPr/>
                    <a:lstStyle/>
                    <a:p>
                      <a:pPr algn="ctr"/>
                      <a:r>
                        <a:rPr lang="en-US" sz="1100" b="1" dirty="0" smtClean="0"/>
                        <a:t>16.5</a:t>
                      </a:r>
                      <a:endParaRPr lang="en-US" sz="1100" b="1" dirty="0"/>
                    </a:p>
                  </a:txBody>
                  <a:tcPr marT="34290" marB="34290"/>
                </a:tc>
                <a:tc>
                  <a:txBody>
                    <a:bodyPr/>
                    <a:lstStyle/>
                    <a:p>
                      <a:pPr algn="ctr"/>
                      <a:r>
                        <a:rPr lang="en-US" sz="1100" b="1" dirty="0" smtClean="0"/>
                        <a:t>3.6</a:t>
                      </a:r>
                      <a:endParaRPr lang="en-US" sz="1100" b="1" dirty="0"/>
                    </a:p>
                  </a:txBody>
                  <a:tcPr marT="34290" marB="34290"/>
                </a:tc>
                <a:tc>
                  <a:txBody>
                    <a:bodyPr/>
                    <a:lstStyle/>
                    <a:p>
                      <a:pPr algn="ctr"/>
                      <a:r>
                        <a:rPr lang="en-US" sz="1100" b="1" dirty="0" smtClean="0"/>
                        <a:t>15.1</a:t>
                      </a:r>
                      <a:endParaRPr lang="en-US" sz="1100" b="1" dirty="0"/>
                    </a:p>
                  </a:txBody>
                  <a:tcPr marT="34290" marB="34290"/>
                </a:tc>
              </a:tr>
              <a:tr h="228600">
                <a:tc>
                  <a:txBody>
                    <a:bodyPr/>
                    <a:lstStyle/>
                    <a:p>
                      <a:pPr algn="ctr"/>
                      <a:r>
                        <a:rPr lang="en-US" sz="1100" dirty="0" smtClean="0"/>
                        <a:t>Speedup</a:t>
                      </a:r>
                      <a:endParaRPr lang="en-US" sz="1100" dirty="0"/>
                    </a:p>
                  </a:txBody>
                  <a:tcPr marT="34290" marB="34290"/>
                </a:tc>
                <a:tc>
                  <a:txBody>
                    <a:bodyPr/>
                    <a:lstStyle/>
                    <a:p>
                      <a:pPr algn="ctr"/>
                      <a:r>
                        <a:rPr lang="en-US" sz="1100" dirty="0" smtClean="0"/>
                        <a:t>3</a:t>
                      </a:r>
                      <a:endParaRPr lang="en-US" sz="1100" dirty="0"/>
                    </a:p>
                  </a:txBody>
                  <a:tcPr marT="34290" marB="34290"/>
                </a:tc>
                <a:tc>
                  <a:txBody>
                    <a:bodyPr/>
                    <a:lstStyle/>
                    <a:p>
                      <a:pPr algn="ctr"/>
                      <a:r>
                        <a:rPr lang="en-US" sz="1100" dirty="0" smtClean="0"/>
                        <a:t>-</a:t>
                      </a:r>
                      <a:endParaRPr lang="en-US" sz="1100" dirty="0"/>
                    </a:p>
                  </a:txBody>
                  <a:tcPr marT="34290" marB="34290"/>
                </a:tc>
                <a:tc>
                  <a:txBody>
                    <a:bodyPr/>
                    <a:lstStyle/>
                    <a:p>
                      <a:pPr algn="ctr"/>
                      <a:r>
                        <a:rPr lang="en-US" sz="1100" dirty="0" smtClean="0"/>
                        <a:t>11.6</a:t>
                      </a:r>
                      <a:endParaRPr lang="en-US" sz="1100" dirty="0"/>
                    </a:p>
                  </a:txBody>
                  <a:tcPr marT="34290" marB="34290"/>
                </a:tc>
                <a:tc>
                  <a:txBody>
                    <a:bodyPr/>
                    <a:lstStyle/>
                    <a:p>
                      <a:pPr algn="ctr"/>
                      <a:endParaRPr lang="en-US" sz="1100" dirty="0"/>
                    </a:p>
                  </a:txBody>
                  <a:tcPr marT="34290" marB="34290"/>
                </a:tc>
              </a:tr>
            </a:tbl>
          </a:graphicData>
        </a:graphic>
      </p:graphicFrame>
    </p:spTree>
    <p:extLst>
      <p:ext uri="{BB962C8B-B14F-4D97-AF65-F5344CB8AC3E}">
        <p14:creationId xmlns:p14="http://schemas.microsoft.com/office/powerpoint/2010/main" val="88106304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a:solidFill>
                  <a:schemeClr val="bg2">
                    <a:lumMod val="20000"/>
                    <a:lumOff val="80000"/>
                  </a:schemeClr>
                </a:solidFill>
              </a:rPr>
              <a:t>Why Neural Networks</a:t>
            </a:r>
          </a:p>
          <a:p>
            <a:pPr marL="342900" indent="-342900">
              <a:buFont typeface="Arial"/>
              <a:buChar char="•"/>
            </a:pPr>
            <a:r>
              <a:rPr lang="en-US" dirty="0">
                <a:solidFill>
                  <a:schemeClr val="bg2">
                    <a:lumMod val="20000"/>
                    <a:lumOff val="80000"/>
                  </a:schemeClr>
                </a:solidFill>
              </a:rPr>
              <a:t>Training Neural Networks </a:t>
            </a:r>
          </a:p>
          <a:p>
            <a:pPr marL="342900" indent="-342900">
              <a:buFont typeface="Arial"/>
              <a:buChar char="•"/>
            </a:pPr>
            <a:r>
              <a:rPr lang="en-US" dirty="0">
                <a:solidFill>
                  <a:schemeClr val="bg2">
                    <a:lumMod val="20000"/>
                    <a:lumOff val="80000"/>
                  </a:schemeClr>
                </a:solidFill>
              </a:rPr>
              <a:t>Making Neural Networks Work for Speech Recognition</a:t>
            </a:r>
          </a:p>
          <a:p>
            <a:pPr marL="342900" indent="-342900">
              <a:buFont typeface="Arial"/>
              <a:buChar char="•"/>
            </a:pPr>
            <a:r>
              <a:rPr lang="en-US" dirty="0" smtClean="0">
                <a:solidFill>
                  <a:schemeClr val="bg2">
                    <a:lumMod val="20000"/>
                    <a:lumOff val="80000"/>
                  </a:schemeClr>
                </a:solidFill>
              </a:rPr>
              <a:t>Optimization challenges: Training time</a:t>
            </a:r>
            <a:endParaRPr lang="en-US" dirty="0">
              <a:solidFill>
                <a:schemeClr val="bg2">
                  <a:lumMod val="20000"/>
                  <a:lumOff val="80000"/>
                </a:schemeClr>
              </a:solidFill>
            </a:endParaRPr>
          </a:p>
          <a:p>
            <a:pPr marL="342900" indent="-342900">
              <a:buFont typeface="Arial"/>
              <a:buChar char="•"/>
            </a:pPr>
            <a:r>
              <a:rPr lang="en-US" dirty="0" smtClean="0">
                <a:solidFill>
                  <a:schemeClr val="tx1"/>
                </a:solidFill>
              </a:rPr>
              <a:t>Optimization challenges: New architectures</a:t>
            </a:r>
            <a:endParaRPr lang="en-US" dirty="0">
              <a:solidFill>
                <a:schemeClr val="tx1"/>
              </a:solidFill>
            </a:endParaRPr>
          </a:p>
        </p:txBody>
      </p:sp>
    </p:spTree>
    <p:extLst>
      <p:ext uri="{BB962C8B-B14F-4D97-AF65-F5344CB8AC3E}">
        <p14:creationId xmlns:p14="http://schemas.microsoft.com/office/powerpoint/2010/main" val="182694998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r>
              <a:rPr lang="en-US" dirty="0" smtClean="0"/>
              <a:t>(1) </a:t>
            </a:r>
            <a:r>
              <a:rPr lang="en-US" dirty="0" smtClean="0"/>
              <a:t>Recurrent Neural Networks</a:t>
            </a:r>
            <a:endParaRPr lang="en-US" dirty="0"/>
          </a:p>
        </p:txBody>
      </p:sp>
      <p:sp>
        <p:nvSpPr>
          <p:cNvPr id="9" name="Content Placeholder 8"/>
          <p:cNvSpPr>
            <a:spLocks noGrp="1"/>
          </p:cNvSpPr>
          <p:nvPr>
            <p:ph idx="1"/>
          </p:nvPr>
        </p:nvSpPr>
        <p:spPr>
          <a:xfrm>
            <a:off x="685801" y="914400"/>
            <a:ext cx="7775575" cy="1885950"/>
          </a:xfrm>
        </p:spPr>
        <p:txBody>
          <a:bodyPr/>
          <a:lstStyle/>
          <a:p>
            <a:pPr marL="342900" indent="-342900">
              <a:buFont typeface="Arial"/>
              <a:buChar char="•"/>
            </a:pPr>
            <a:r>
              <a:rPr lang="en-US" dirty="0" smtClean="0"/>
              <a:t>Activation from previous time step is fed as input to network at current time step</a:t>
            </a:r>
          </a:p>
          <a:p>
            <a:pPr marL="342900" indent="-342900">
              <a:buFont typeface="Arial"/>
              <a:buChar char="•"/>
            </a:pPr>
            <a:r>
              <a:rPr lang="en-US" sz="2000" dirty="0" smtClean="0"/>
              <a:t>Recurrent layer encodes “state” and can encode long-term temporal information</a:t>
            </a:r>
          </a:p>
          <a:p>
            <a:pPr marL="342900" indent="-342900">
              <a:buFont typeface="Arial"/>
              <a:buChar char="•"/>
            </a:pPr>
            <a:r>
              <a:rPr lang="en-US" sz="2000" dirty="0" smtClean="0"/>
              <a:t>RNNs good </a:t>
            </a:r>
            <a:r>
              <a:rPr lang="en-US" sz="2000" dirty="0"/>
              <a:t>at modeling non-linear temporal sequence </a:t>
            </a:r>
            <a:r>
              <a:rPr lang="en-US" sz="2000" dirty="0" smtClean="0"/>
              <a:t>data [Robinson, 1993]</a:t>
            </a:r>
            <a:endParaRPr lang="en-US" sz="2000" dirty="0"/>
          </a:p>
        </p:txBody>
      </p:sp>
      <p:pic>
        <p:nvPicPr>
          <p:cNvPr id="4" name="Picture 3" descr="r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68" y="2884101"/>
            <a:ext cx="7909567" cy="1518692"/>
          </a:xfrm>
          <a:prstGeom prst="rect">
            <a:avLst/>
          </a:prstGeom>
        </p:spPr>
      </p:pic>
    </p:spTree>
    <p:extLst>
      <p:ext uri="{BB962C8B-B14F-4D97-AF65-F5344CB8AC3E}">
        <p14:creationId xmlns:p14="http://schemas.microsoft.com/office/powerpoint/2010/main" val="4048119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84572"/>
            <a:ext cx="8245475" cy="373856"/>
          </a:xfrm>
        </p:spPr>
        <p:txBody>
          <a:bodyPr/>
          <a:lstStyle/>
          <a:p>
            <a:pPr>
              <a:defRPr/>
            </a:pPr>
            <a:r>
              <a:rPr lang="en-US" dirty="0" smtClean="0"/>
              <a:t>Intuition Behind Deep Neural Networks</a:t>
            </a:r>
            <a:endParaRPr lang="en-US" dirty="0"/>
          </a:p>
        </p:txBody>
      </p:sp>
      <p:sp>
        <p:nvSpPr>
          <p:cNvPr id="3" name="Content Placeholder 2"/>
          <p:cNvSpPr>
            <a:spLocks noGrp="1"/>
          </p:cNvSpPr>
          <p:nvPr>
            <p:ph idx="1"/>
          </p:nvPr>
        </p:nvSpPr>
        <p:spPr>
          <a:xfrm>
            <a:off x="153989" y="788194"/>
            <a:ext cx="8685211" cy="2926556"/>
          </a:xfrm>
        </p:spPr>
        <p:txBody>
          <a:bodyPr/>
          <a:lstStyle/>
          <a:p>
            <a:pPr marL="342900" indent="-342900">
              <a:buFont typeface="Arial"/>
              <a:buChar char="•"/>
              <a:defRPr/>
            </a:pPr>
            <a:r>
              <a:rPr lang="en-US" dirty="0" smtClean="0"/>
              <a:t>Each block produces a higher level feature representation and better classifier than its input</a:t>
            </a:r>
          </a:p>
          <a:p>
            <a:pPr marL="342900" indent="-342900">
              <a:buFont typeface="Arial"/>
              <a:buChar char="•"/>
              <a:defRPr/>
            </a:pPr>
            <a:r>
              <a:rPr lang="en-US" dirty="0" smtClean="0"/>
              <a:t>By </a:t>
            </a:r>
            <a:r>
              <a:rPr lang="en-US" dirty="0"/>
              <a:t>combining simple building blocks, we can design more and more complex, non-linear systems </a:t>
            </a:r>
          </a:p>
          <a:p>
            <a:pPr>
              <a:defRPr/>
            </a:pPr>
            <a:endParaRPr lang="en-US" dirty="0"/>
          </a:p>
        </p:txBody>
      </p:sp>
      <p:sp>
        <p:nvSpPr>
          <p:cNvPr id="7" name="Rectangle 6"/>
          <p:cNvSpPr/>
          <p:nvPr/>
        </p:nvSpPr>
        <p:spPr bwMode="auto">
          <a:xfrm>
            <a:off x="2438400" y="2228850"/>
            <a:ext cx="838200" cy="19431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9" name="Right Arrow 8"/>
          <p:cNvSpPr/>
          <p:nvPr/>
        </p:nvSpPr>
        <p:spPr bwMode="auto">
          <a:xfrm>
            <a:off x="1676400" y="35433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 name="Right Arrow 9"/>
          <p:cNvSpPr/>
          <p:nvPr/>
        </p:nvSpPr>
        <p:spPr bwMode="auto">
          <a:xfrm>
            <a:off x="3276600" y="30861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 name="Right Arrow 10"/>
          <p:cNvSpPr/>
          <p:nvPr/>
        </p:nvSpPr>
        <p:spPr bwMode="auto">
          <a:xfrm>
            <a:off x="1676400" y="245745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0730" name="TextBox 13"/>
          <p:cNvSpPr txBox="1">
            <a:spLocks noChangeArrowheads="1"/>
          </p:cNvSpPr>
          <p:nvPr/>
        </p:nvSpPr>
        <p:spPr bwMode="auto">
          <a:xfrm>
            <a:off x="533401" y="2286001"/>
            <a:ext cx="8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b="0"/>
              <a:t>“bat”</a:t>
            </a:r>
          </a:p>
        </p:txBody>
      </p:sp>
      <p:pic>
        <p:nvPicPr>
          <p:cNvPr id="3073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28900"/>
            <a:ext cx="1443038" cy="20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4038600" y="2228850"/>
            <a:ext cx="838200" cy="19431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18" name="Rectangle 17"/>
          <p:cNvSpPr/>
          <p:nvPr/>
        </p:nvSpPr>
        <p:spPr bwMode="auto">
          <a:xfrm>
            <a:off x="5638800" y="2228850"/>
            <a:ext cx="838200" cy="19431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19" name="Right Arrow 18"/>
          <p:cNvSpPr/>
          <p:nvPr/>
        </p:nvSpPr>
        <p:spPr bwMode="auto">
          <a:xfrm>
            <a:off x="4876800" y="30861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0" name="Right Arrow 19"/>
          <p:cNvSpPr/>
          <p:nvPr/>
        </p:nvSpPr>
        <p:spPr bwMode="auto">
          <a:xfrm>
            <a:off x="6477000" y="30861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1" name="Rectangle 20"/>
          <p:cNvSpPr/>
          <p:nvPr/>
        </p:nvSpPr>
        <p:spPr bwMode="auto">
          <a:xfrm>
            <a:off x="7239000" y="2228850"/>
            <a:ext cx="838200" cy="1943100"/>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en-US" dirty="0">
              <a:cs typeface="Arial" charset="0"/>
            </a:endParaRPr>
          </a:p>
        </p:txBody>
      </p:sp>
      <p:sp>
        <p:nvSpPr>
          <p:cNvPr id="22" name="Right Arrow 21"/>
          <p:cNvSpPr/>
          <p:nvPr/>
        </p:nvSpPr>
        <p:spPr bwMode="auto">
          <a:xfrm flipV="1">
            <a:off x="8077200" y="3086100"/>
            <a:ext cx="762000" cy="17145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cxnSp>
        <p:nvCxnSpPr>
          <p:cNvPr id="39" name="Straight Arrow Connector 38"/>
          <p:cNvCxnSpPr/>
          <p:nvPr/>
        </p:nvCxnSpPr>
        <p:spPr bwMode="auto">
          <a:xfrm flipV="1">
            <a:off x="5181600" y="3200400"/>
            <a:ext cx="0" cy="108585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p:cNvCxnSpPr/>
          <p:nvPr/>
        </p:nvCxnSpPr>
        <p:spPr bwMode="auto">
          <a:xfrm flipV="1">
            <a:off x="3657600" y="3200400"/>
            <a:ext cx="0" cy="108585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Arrow Connector 41"/>
          <p:cNvCxnSpPr/>
          <p:nvPr/>
        </p:nvCxnSpPr>
        <p:spPr bwMode="auto">
          <a:xfrm flipV="1">
            <a:off x="6781800" y="3200400"/>
            <a:ext cx="0" cy="108585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Arrow Connector 42"/>
          <p:cNvCxnSpPr/>
          <p:nvPr/>
        </p:nvCxnSpPr>
        <p:spPr bwMode="auto">
          <a:xfrm flipV="1">
            <a:off x="8458200" y="3200400"/>
            <a:ext cx="0" cy="108585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742" name="TextBox 51"/>
          <p:cNvSpPr txBox="1">
            <a:spLocks noChangeArrowheads="1"/>
          </p:cNvSpPr>
          <p:nvPr/>
        </p:nvSpPr>
        <p:spPr bwMode="auto">
          <a:xfrm>
            <a:off x="3505200" y="4286250"/>
            <a:ext cx="148500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600" b="0" dirty="0" smtClean="0"/>
              <a:t>Reduce signal</a:t>
            </a:r>
          </a:p>
          <a:p>
            <a:pPr eaLnBrk="1" hangingPunct="1"/>
            <a:r>
              <a:rPr lang="en-US" sz="1600" b="0" dirty="0" smtClean="0"/>
              <a:t>variance</a:t>
            </a:r>
            <a:endParaRPr lang="en-US" sz="1600" b="0" dirty="0"/>
          </a:p>
        </p:txBody>
      </p:sp>
      <p:sp>
        <p:nvSpPr>
          <p:cNvPr id="30743" name="TextBox 53"/>
          <p:cNvSpPr txBox="1">
            <a:spLocks noChangeArrowheads="1"/>
          </p:cNvSpPr>
          <p:nvPr/>
        </p:nvSpPr>
        <p:spPr bwMode="auto">
          <a:xfrm>
            <a:off x="6665913" y="4286250"/>
            <a:ext cx="200908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600" b="0" dirty="0" smtClean="0"/>
              <a:t>Class discrimination</a:t>
            </a:r>
          </a:p>
          <a:p>
            <a:pPr eaLnBrk="1" hangingPunct="1"/>
            <a:r>
              <a:rPr lang="en-US" sz="1600" b="0" dirty="0" smtClean="0"/>
              <a:t>characteristics</a:t>
            </a:r>
            <a:endParaRPr lang="en-US" sz="1600" b="0" dirty="0"/>
          </a:p>
        </p:txBody>
      </p:sp>
      <p:sp>
        <p:nvSpPr>
          <p:cNvPr id="30744" name="Rectangle 14"/>
          <p:cNvSpPr>
            <a:spLocks noChangeArrowheads="1"/>
          </p:cNvSpPr>
          <p:nvPr/>
        </p:nvSpPr>
        <p:spPr bwMode="auto">
          <a:xfrm>
            <a:off x="2133600" y="2115551"/>
            <a:ext cx="6781800" cy="2686050"/>
          </a:xfrm>
          <a:prstGeom prst="rect">
            <a:avLst/>
          </a:prstGeom>
          <a:solidFill>
            <a:schemeClr val="accent1">
              <a:alpha val="32156"/>
            </a:schemeClr>
          </a:solidFill>
          <a:ln w="12700">
            <a:solidFill>
              <a:schemeClr val="tx1"/>
            </a:solidFill>
            <a:round/>
            <a:headEnd type="none" w="sm" len="sm"/>
            <a:tailEnd type="none" w="sm" len="sm"/>
          </a:ln>
        </p:spPr>
        <p:txBody>
          <a:bodyPr/>
          <a:lstStyle/>
          <a:p>
            <a:endParaRPr lang="en-US" dirty="0">
              <a:cs typeface="Arial" charset="0"/>
            </a:endParaRPr>
          </a:p>
        </p:txBody>
      </p:sp>
    </p:spTree>
    <p:extLst>
      <p:ext uri="{BB962C8B-B14F-4D97-AF65-F5344CB8AC3E}">
        <p14:creationId xmlns:p14="http://schemas.microsoft.com/office/powerpoint/2010/main" val="420574663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RNNs</a:t>
            </a:r>
            <a:endParaRPr lang="en-US" dirty="0"/>
          </a:p>
        </p:txBody>
      </p:sp>
      <p:sp>
        <p:nvSpPr>
          <p:cNvPr id="3" name="Content Placeholder 2"/>
          <p:cNvSpPr>
            <a:spLocks noGrp="1"/>
          </p:cNvSpPr>
          <p:nvPr>
            <p:ph idx="1"/>
          </p:nvPr>
        </p:nvSpPr>
        <p:spPr>
          <a:xfrm>
            <a:off x="375102" y="1018938"/>
            <a:ext cx="8229600" cy="3429000"/>
          </a:xfrm>
        </p:spPr>
        <p:txBody>
          <a:bodyPr/>
          <a:lstStyle/>
          <a:p>
            <a:pPr marL="342900" indent="-342900">
              <a:buFont typeface="Arial"/>
              <a:buChar char="•"/>
            </a:pPr>
            <a:r>
              <a:rPr lang="en-US" sz="1800" dirty="0" smtClean="0"/>
              <a:t>An RNN can be made to look like a feed forward network by unrolling the RNN through time</a:t>
            </a:r>
          </a:p>
          <a:p>
            <a:pPr marL="342900" indent="-342900">
              <a:buFont typeface="Arial"/>
              <a:buChar char="•"/>
            </a:pPr>
            <a:r>
              <a:rPr lang="en-US" sz="1800" dirty="0" smtClean="0"/>
              <a:t>During training, activations are forward propagated for a fixed time-step </a:t>
            </a:r>
            <a:r>
              <a:rPr lang="en-US" sz="1800" i="1" dirty="0"/>
              <a:t>T</a:t>
            </a:r>
            <a:endParaRPr lang="en-US" sz="1800" i="1" dirty="0" smtClean="0"/>
          </a:p>
          <a:p>
            <a:pPr marL="342900" indent="-342900">
              <a:buFont typeface="Arial"/>
              <a:buChar char="•"/>
            </a:pPr>
            <a:r>
              <a:rPr lang="en-US" sz="1800" dirty="0" smtClean="0"/>
              <a:t>Gradients are computed and then </a:t>
            </a:r>
            <a:r>
              <a:rPr lang="en-US" sz="1800" dirty="0" err="1" smtClean="0"/>
              <a:t>backpropagated</a:t>
            </a:r>
            <a:r>
              <a:rPr lang="en-US" sz="1800" dirty="0" smtClean="0"/>
              <a:t> to start (</a:t>
            </a:r>
            <a:r>
              <a:rPr lang="en-US" sz="1800" dirty="0" err="1" smtClean="0"/>
              <a:t>backpropagation</a:t>
            </a:r>
            <a:r>
              <a:rPr lang="en-US" sz="1800" dirty="0" smtClean="0"/>
              <a:t> through time)</a:t>
            </a:r>
            <a:endParaRPr lang="en-US" sz="1800" dirty="0"/>
          </a:p>
        </p:txBody>
      </p:sp>
      <p:pic>
        <p:nvPicPr>
          <p:cNvPr id="4" name="Picture 3"/>
          <p:cNvPicPr>
            <a:picLocks noChangeAspect="1"/>
          </p:cNvPicPr>
          <p:nvPr/>
        </p:nvPicPr>
        <p:blipFill>
          <a:blip r:embed="rId2"/>
          <a:stretch>
            <a:fillRect/>
          </a:stretch>
        </p:blipFill>
        <p:spPr>
          <a:xfrm>
            <a:off x="969540" y="2609273"/>
            <a:ext cx="2250275" cy="1897620"/>
          </a:xfrm>
          <a:prstGeom prst="rect">
            <a:avLst/>
          </a:prstGeom>
        </p:spPr>
      </p:pic>
      <p:sp>
        <p:nvSpPr>
          <p:cNvPr id="5" name="TextBox 4"/>
          <p:cNvSpPr txBox="1"/>
          <p:nvPr/>
        </p:nvSpPr>
        <p:spPr>
          <a:xfrm>
            <a:off x="-142435" y="1157176"/>
            <a:ext cx="184666" cy="307777"/>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3477096" y="2609273"/>
            <a:ext cx="2376012" cy="1897620"/>
          </a:xfrm>
          <a:prstGeom prst="rect">
            <a:avLst/>
          </a:prstGeom>
        </p:spPr>
      </p:pic>
      <p:pic>
        <p:nvPicPr>
          <p:cNvPr id="8" name="Picture 7"/>
          <p:cNvPicPr>
            <a:picLocks noChangeAspect="1"/>
          </p:cNvPicPr>
          <p:nvPr/>
        </p:nvPicPr>
        <p:blipFill>
          <a:blip r:embed="rId4"/>
          <a:stretch>
            <a:fillRect/>
          </a:stretch>
        </p:blipFill>
        <p:spPr>
          <a:xfrm>
            <a:off x="6134746" y="3286980"/>
            <a:ext cx="2750511" cy="208116"/>
          </a:xfrm>
          <a:prstGeom prst="rect">
            <a:avLst/>
          </a:prstGeom>
        </p:spPr>
      </p:pic>
      <p:pic>
        <p:nvPicPr>
          <p:cNvPr id="9" name="Picture 8"/>
          <p:cNvPicPr>
            <a:picLocks noChangeAspect="1"/>
          </p:cNvPicPr>
          <p:nvPr/>
        </p:nvPicPr>
        <p:blipFill>
          <a:blip r:embed="rId5"/>
          <a:stretch>
            <a:fillRect/>
          </a:stretch>
        </p:blipFill>
        <p:spPr>
          <a:xfrm>
            <a:off x="6134746" y="3691071"/>
            <a:ext cx="1846999" cy="232404"/>
          </a:xfrm>
          <a:prstGeom prst="rect">
            <a:avLst/>
          </a:prstGeom>
        </p:spPr>
      </p:pic>
    </p:spTree>
    <p:extLst>
      <p:ext uri="{BB962C8B-B14F-4D97-AF65-F5344CB8AC3E}">
        <p14:creationId xmlns:p14="http://schemas.microsoft.com/office/powerpoint/2010/main" val="388108915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r>
              <a:rPr lang="en-US" dirty="0" smtClean="0"/>
              <a:t> Through Time</a:t>
            </a:r>
            <a:endParaRPr lang="en-US" dirty="0"/>
          </a:p>
        </p:txBody>
      </p:sp>
      <p:pic>
        <p:nvPicPr>
          <p:cNvPr id="5" name="Picture 4"/>
          <p:cNvPicPr>
            <a:picLocks noChangeAspect="1"/>
          </p:cNvPicPr>
          <p:nvPr/>
        </p:nvPicPr>
        <p:blipFill>
          <a:blip r:embed="rId2"/>
          <a:stretch>
            <a:fillRect/>
          </a:stretch>
        </p:blipFill>
        <p:spPr>
          <a:xfrm>
            <a:off x="3366003" y="1144497"/>
            <a:ext cx="2130505" cy="3470141"/>
          </a:xfrm>
          <a:prstGeom prst="rect">
            <a:avLst/>
          </a:prstGeom>
        </p:spPr>
      </p:pic>
    </p:spTree>
    <p:extLst>
      <p:ext uri="{BB962C8B-B14F-4D97-AF65-F5344CB8AC3E}">
        <p14:creationId xmlns:p14="http://schemas.microsoft.com/office/powerpoint/2010/main" val="213195654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r>
              <a:rPr lang="en-US" dirty="0" smtClean="0"/>
              <a:t>RNN Architectures</a:t>
            </a:r>
            <a:endParaRPr lang="en-US" dirty="0"/>
          </a:p>
        </p:txBody>
      </p:sp>
      <p:sp>
        <p:nvSpPr>
          <p:cNvPr id="11" name="Text Box 5"/>
          <p:cNvSpPr txBox="1">
            <a:spLocks noChangeArrowheads="1"/>
          </p:cNvSpPr>
          <p:nvPr/>
        </p:nvSpPr>
        <p:spPr bwMode="auto">
          <a:xfrm>
            <a:off x="5899029" y="466500"/>
            <a:ext cx="32449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0" i="1" dirty="0" smtClean="0"/>
              <a:t>[G. </a:t>
            </a:r>
            <a:r>
              <a:rPr lang="en-US" sz="1600" b="0" i="1" dirty="0" err="1" smtClean="0"/>
              <a:t>Saon</a:t>
            </a:r>
            <a:r>
              <a:rPr lang="en-US" sz="1600" b="0" i="1" dirty="0" smtClean="0"/>
              <a:t> et al, </a:t>
            </a:r>
            <a:r>
              <a:rPr lang="en-US" sz="1600" b="0" i="1" dirty="0" err="1" smtClean="0"/>
              <a:t>Interspeech</a:t>
            </a:r>
            <a:r>
              <a:rPr lang="en-US" sz="1600" b="0" i="1" dirty="0" smtClean="0"/>
              <a:t> 2014]</a:t>
            </a:r>
            <a:endParaRPr lang="en-US" sz="1600" b="0" i="1" dirty="0"/>
          </a:p>
        </p:txBody>
      </p:sp>
      <p:sp>
        <p:nvSpPr>
          <p:cNvPr id="4" name="Content Placeholder 3"/>
          <p:cNvSpPr>
            <a:spLocks noGrp="1"/>
          </p:cNvSpPr>
          <p:nvPr>
            <p:ph idx="1"/>
          </p:nvPr>
        </p:nvSpPr>
        <p:spPr>
          <a:xfrm>
            <a:off x="216647" y="1037036"/>
            <a:ext cx="6258148" cy="936050"/>
          </a:xfrm>
        </p:spPr>
        <p:txBody>
          <a:bodyPr/>
          <a:lstStyle/>
          <a:p>
            <a:pPr marL="342900" indent="-342900">
              <a:buFont typeface="Arial"/>
              <a:buChar char="•"/>
            </a:pPr>
            <a:r>
              <a:rPr lang="en-US" sz="1800" dirty="0" smtClean="0"/>
              <a:t>Explore using RNNs for temporal modeling and</a:t>
            </a:r>
          </a:p>
          <a:p>
            <a:r>
              <a:rPr lang="en-US" sz="1800" dirty="0"/>
              <a:t> </a:t>
            </a:r>
            <a:r>
              <a:rPr lang="en-US" sz="1800" dirty="0" smtClean="0"/>
              <a:t>    DNNs for depth in a unified framework</a:t>
            </a:r>
          </a:p>
          <a:p>
            <a:pPr marL="342900" indent="-342900">
              <a:buFont typeface="Arial"/>
              <a:buChar char="•"/>
            </a:pPr>
            <a:r>
              <a:rPr lang="en-US" sz="1800" dirty="0" smtClean="0"/>
              <a:t>RNN is unfolded for 6 time steps</a:t>
            </a:r>
          </a:p>
          <a:p>
            <a:pPr marL="342900" indent="-342900">
              <a:buFont typeface="Arial"/>
              <a:buChar char="•"/>
            </a:pPr>
            <a:endParaRPr lang="en-US" sz="1800" dirty="0" smtClean="0"/>
          </a:p>
          <a:p>
            <a:pPr marL="342900" indent="-342900">
              <a:buFont typeface="Arial"/>
              <a:buChar char="•"/>
            </a:pPr>
            <a:endParaRPr lang="en-US" sz="1800" dirty="0" smtClean="0"/>
          </a:p>
          <a:p>
            <a:pPr marL="342900" indent="-342900">
              <a:buFont typeface="Arial"/>
              <a:buChar char="•"/>
            </a:pPr>
            <a:endParaRPr lang="en-US" sz="1800" dirty="0"/>
          </a:p>
          <a:p>
            <a:pPr marL="342900" indent="-342900">
              <a:buFont typeface="Arial"/>
              <a:buChar char="•"/>
            </a:pPr>
            <a:endParaRPr lang="en-US" sz="1800" dirty="0" smtClean="0"/>
          </a:p>
          <a:p>
            <a:pPr marL="342900" indent="-342900">
              <a:buFont typeface="Arial"/>
              <a:buChar char="•"/>
            </a:pPr>
            <a:r>
              <a:rPr lang="en-US" sz="1800" dirty="0" smtClean="0"/>
              <a:t>RNN can </a:t>
            </a:r>
            <a:r>
              <a:rPr lang="en-US" sz="1800" dirty="0" smtClean="0"/>
              <a:t>achieve a 4% relative improvement over </a:t>
            </a:r>
            <a:r>
              <a:rPr lang="en-US" sz="1800" dirty="0" smtClean="0"/>
              <a:t>DNN</a:t>
            </a:r>
            <a:endParaRPr lang="en-US" sz="1800" dirty="0" smtClean="0"/>
          </a:p>
        </p:txBody>
      </p:sp>
      <p:graphicFrame>
        <p:nvGraphicFramePr>
          <p:cNvPr id="13" name="Table 12"/>
          <p:cNvGraphicFramePr>
            <a:graphicFrameLocks noGrp="1"/>
          </p:cNvGraphicFramePr>
          <p:nvPr>
            <p:extLst>
              <p:ext uri="{D42A27DB-BD31-4B8C-83A1-F6EECF244321}">
                <p14:modId xmlns:p14="http://schemas.microsoft.com/office/powerpoint/2010/main" val="85547879"/>
              </p:ext>
            </p:extLst>
          </p:nvPr>
        </p:nvGraphicFramePr>
        <p:xfrm>
          <a:off x="788767" y="3477679"/>
          <a:ext cx="3604336" cy="1138371"/>
        </p:xfrm>
        <a:graphic>
          <a:graphicData uri="http://schemas.openxmlformats.org/drawingml/2006/table">
            <a:tbl>
              <a:tblPr firstRow="1" bandRow="1">
                <a:tableStyleId>{5C22544A-7EE6-4342-B048-85BDC9FD1C3A}</a:tableStyleId>
              </a:tblPr>
              <a:tblGrid>
                <a:gridCol w="2430744"/>
                <a:gridCol w="1173592"/>
              </a:tblGrid>
              <a:tr h="292642">
                <a:tc>
                  <a:txBody>
                    <a:bodyPr/>
                    <a:lstStyle/>
                    <a:p>
                      <a:r>
                        <a:rPr lang="en-US" sz="1400" dirty="0" smtClean="0"/>
                        <a:t>Model</a:t>
                      </a:r>
                      <a:endParaRPr lang="en-US" sz="1400" dirty="0" smtClean="0"/>
                    </a:p>
                  </a:txBody>
                  <a:tcPr marL="91417" marR="91417" marT="34275" marB="34275"/>
                </a:tc>
                <a:tc>
                  <a:txBody>
                    <a:bodyPr/>
                    <a:lstStyle/>
                    <a:p>
                      <a:r>
                        <a:rPr lang="en-US" sz="1400" dirty="0" smtClean="0"/>
                        <a:t>SWB-300</a:t>
                      </a:r>
                      <a:endParaRPr lang="en-US" sz="1400" dirty="0"/>
                    </a:p>
                  </a:txBody>
                  <a:tcPr marL="91417" marR="91417" marT="34275" marB="34275"/>
                </a:tc>
              </a:tr>
              <a:tr h="278011">
                <a:tc>
                  <a:txBody>
                    <a:bodyPr/>
                    <a:lstStyle/>
                    <a:p>
                      <a:r>
                        <a:rPr lang="en-US" sz="1400" dirty="0" smtClean="0"/>
                        <a:t>Baseline GMM/HMM</a:t>
                      </a:r>
                      <a:endParaRPr lang="en-US" sz="1400" dirty="0"/>
                    </a:p>
                  </a:txBody>
                  <a:tcPr marL="91417" marR="91417" marT="34275" marB="34275"/>
                </a:tc>
                <a:tc>
                  <a:txBody>
                    <a:bodyPr/>
                    <a:lstStyle/>
                    <a:p>
                      <a:r>
                        <a:rPr lang="en-US" sz="1400" dirty="0" smtClean="0"/>
                        <a:t>14.5</a:t>
                      </a:r>
                      <a:endParaRPr lang="en-US" sz="1400" dirty="0"/>
                    </a:p>
                  </a:txBody>
                  <a:tcPr marL="91417" marR="91417" marT="34275" marB="34275"/>
                </a:tc>
              </a:tr>
              <a:tr h="278011">
                <a:tc>
                  <a:txBody>
                    <a:bodyPr/>
                    <a:lstStyle/>
                    <a:p>
                      <a:r>
                        <a:rPr lang="en-US" sz="1400" dirty="0" smtClean="0"/>
                        <a:t>DNN</a:t>
                      </a:r>
                      <a:endParaRPr lang="en-US" sz="1400" dirty="0"/>
                    </a:p>
                  </a:txBody>
                  <a:tcPr marL="91417" marR="91417" marT="34275" marB="34275"/>
                </a:tc>
                <a:tc>
                  <a:txBody>
                    <a:bodyPr/>
                    <a:lstStyle/>
                    <a:p>
                      <a:r>
                        <a:rPr lang="en-US" sz="1400" dirty="0" smtClean="0"/>
                        <a:t>12.5</a:t>
                      </a:r>
                      <a:endParaRPr lang="en-US" sz="1400" dirty="0"/>
                    </a:p>
                  </a:txBody>
                  <a:tcPr marL="91417" marR="91417" marT="34275" marB="34275"/>
                </a:tc>
              </a:tr>
              <a:tr h="278011">
                <a:tc>
                  <a:txBody>
                    <a:bodyPr/>
                    <a:lstStyle/>
                    <a:p>
                      <a:r>
                        <a:rPr lang="en-US" sz="1400" b="0" dirty="0" smtClean="0"/>
                        <a:t>RNN</a:t>
                      </a:r>
                      <a:endParaRPr lang="en-US" sz="1400" b="0" dirty="0"/>
                    </a:p>
                  </a:txBody>
                  <a:tcPr marL="91417" marR="91417" marT="34275" marB="34275"/>
                </a:tc>
                <a:tc>
                  <a:txBody>
                    <a:bodyPr/>
                    <a:lstStyle/>
                    <a:p>
                      <a:r>
                        <a:rPr lang="en-US" sz="1400" b="1" dirty="0" smtClean="0"/>
                        <a:t>12.0</a:t>
                      </a:r>
                      <a:endParaRPr lang="en-US" sz="1400" b="1" dirty="0"/>
                    </a:p>
                  </a:txBody>
                  <a:tcPr marL="91417" marR="91417" marT="34275" marB="34275"/>
                </a:tc>
              </a:tr>
            </a:tbl>
          </a:graphicData>
        </a:graphic>
      </p:graphicFrame>
      <p:pic>
        <p:nvPicPr>
          <p:cNvPr id="6" name="Picture 5"/>
          <p:cNvPicPr>
            <a:picLocks noChangeAspect="1"/>
          </p:cNvPicPr>
          <p:nvPr/>
        </p:nvPicPr>
        <p:blipFill>
          <a:blip r:embed="rId2"/>
          <a:stretch>
            <a:fillRect/>
          </a:stretch>
        </p:blipFill>
        <p:spPr>
          <a:xfrm>
            <a:off x="6796963" y="805054"/>
            <a:ext cx="1086729" cy="381099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961123748"/>
              </p:ext>
            </p:extLst>
          </p:nvPr>
        </p:nvGraphicFramePr>
        <p:xfrm>
          <a:off x="1105520" y="2003819"/>
          <a:ext cx="2297023" cy="856461"/>
        </p:xfrm>
        <a:graphic>
          <a:graphicData uri="http://schemas.openxmlformats.org/drawingml/2006/table">
            <a:tbl>
              <a:tblPr firstRow="1" bandRow="1">
                <a:tableStyleId>{5C22544A-7EE6-4342-B048-85BDC9FD1C3A}</a:tableStyleId>
              </a:tblPr>
              <a:tblGrid>
                <a:gridCol w="1695089"/>
                <a:gridCol w="601934"/>
              </a:tblGrid>
              <a:tr h="292642">
                <a:tc>
                  <a:txBody>
                    <a:bodyPr/>
                    <a:lstStyle/>
                    <a:p>
                      <a:r>
                        <a:rPr lang="en-US" sz="1400" dirty="0" smtClean="0"/>
                        <a:t>Model</a:t>
                      </a:r>
                      <a:endParaRPr lang="en-US" sz="1400" dirty="0" smtClean="0"/>
                    </a:p>
                  </a:txBody>
                  <a:tcPr marL="91417" marR="91417" marT="34275" marB="34275"/>
                </a:tc>
                <a:tc>
                  <a:txBody>
                    <a:bodyPr/>
                    <a:lstStyle/>
                    <a:p>
                      <a:r>
                        <a:rPr lang="en-US" sz="1400" dirty="0" smtClean="0"/>
                        <a:t>WER</a:t>
                      </a:r>
                      <a:endParaRPr lang="en-US" sz="1400" dirty="0"/>
                    </a:p>
                  </a:txBody>
                  <a:tcPr marL="91417" marR="91417" marT="34275" marB="34275"/>
                </a:tc>
              </a:tr>
              <a:tr h="278011">
                <a:tc>
                  <a:txBody>
                    <a:bodyPr/>
                    <a:lstStyle/>
                    <a:p>
                      <a:r>
                        <a:rPr lang="en-US" sz="1400" dirty="0" smtClean="0"/>
                        <a:t>RNN – unfolded</a:t>
                      </a:r>
                      <a:r>
                        <a:rPr lang="en-US" sz="1400" baseline="0" dirty="0" smtClean="0"/>
                        <a:t> 6</a:t>
                      </a:r>
                      <a:endParaRPr lang="en-US" sz="1400" dirty="0"/>
                    </a:p>
                  </a:txBody>
                  <a:tcPr marL="91417" marR="91417" marT="34275" marB="34275"/>
                </a:tc>
                <a:tc>
                  <a:txBody>
                    <a:bodyPr/>
                    <a:lstStyle/>
                    <a:p>
                      <a:r>
                        <a:rPr lang="en-US" sz="1400" dirty="0" smtClean="0"/>
                        <a:t>13.5</a:t>
                      </a:r>
                      <a:endParaRPr lang="en-US" sz="1400" dirty="0"/>
                    </a:p>
                  </a:txBody>
                  <a:tcPr marL="91417" marR="91417" marT="34275" marB="34275"/>
                </a:tc>
              </a:tr>
              <a:tr h="278011">
                <a:tc>
                  <a:txBody>
                    <a:bodyPr/>
                    <a:lstStyle/>
                    <a:p>
                      <a:r>
                        <a:rPr lang="en-US" sz="1400" dirty="0" smtClean="0"/>
                        <a:t>RNN – unfolded 11</a:t>
                      </a:r>
                      <a:endParaRPr lang="en-US" sz="1400" dirty="0"/>
                    </a:p>
                  </a:txBody>
                  <a:tcPr marL="91417" marR="91417" marT="34275" marB="34275"/>
                </a:tc>
                <a:tc>
                  <a:txBody>
                    <a:bodyPr/>
                    <a:lstStyle/>
                    <a:p>
                      <a:r>
                        <a:rPr lang="en-US" sz="1400" dirty="0" smtClean="0"/>
                        <a:t>13.8</a:t>
                      </a:r>
                      <a:endParaRPr lang="en-US" sz="1400" dirty="0"/>
                    </a:p>
                  </a:txBody>
                  <a:tcPr marL="91417" marR="91417" marT="34275" marB="34275"/>
                </a:tc>
              </a:tr>
            </a:tbl>
          </a:graphicData>
        </a:graphic>
      </p:graphicFrame>
    </p:spTree>
    <p:extLst>
      <p:ext uri="{BB962C8B-B14F-4D97-AF65-F5344CB8AC3E}">
        <p14:creationId xmlns:p14="http://schemas.microsoft.com/office/powerpoint/2010/main" val="380732199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smtClean="0"/>
              <a:t>Long Short-Term Memory RNNs</a:t>
            </a:r>
            <a:endParaRPr lang="en-US" dirty="0"/>
          </a:p>
        </p:txBody>
      </p:sp>
      <p:sp>
        <p:nvSpPr>
          <p:cNvPr id="3" name="Content Placeholder 2"/>
          <p:cNvSpPr>
            <a:spLocks noGrp="1"/>
          </p:cNvSpPr>
          <p:nvPr>
            <p:ph idx="1"/>
          </p:nvPr>
        </p:nvSpPr>
        <p:spPr>
          <a:xfrm>
            <a:off x="375101" y="1009976"/>
            <a:ext cx="8229600" cy="3429000"/>
          </a:xfrm>
        </p:spPr>
        <p:txBody>
          <a:bodyPr/>
          <a:lstStyle/>
          <a:p>
            <a:pPr marL="342900" indent="-342900">
              <a:buFont typeface="Arial"/>
              <a:buChar char="•"/>
            </a:pPr>
            <a:r>
              <a:rPr lang="en-US" dirty="0" smtClean="0"/>
              <a:t>Modeling long-term dependencies with RNNs is difficult due to vanishing gradient problem</a:t>
            </a:r>
          </a:p>
          <a:p>
            <a:pPr marL="342900" indent="-342900">
              <a:buFont typeface="Arial"/>
              <a:buChar char="•"/>
            </a:pPr>
            <a:r>
              <a:rPr lang="en-US" dirty="0" smtClean="0"/>
              <a:t>This limits modeling capability of RNNs to small time steps (5-10)</a:t>
            </a:r>
          </a:p>
          <a:p>
            <a:pPr marL="342900" indent="-342900">
              <a:buFont typeface="Arial"/>
              <a:buChar char="•"/>
            </a:pPr>
            <a:r>
              <a:rPr lang="en-US" dirty="0" smtClean="0"/>
              <a:t>LSTMs were developed to address these issues [</a:t>
            </a:r>
            <a:r>
              <a:rPr lang="en-US" dirty="0" err="1" smtClean="0"/>
              <a:t>Hochreiter</a:t>
            </a:r>
            <a:r>
              <a:rPr lang="en-US" dirty="0" smtClean="0"/>
              <a:t> and </a:t>
            </a:r>
            <a:r>
              <a:rPr lang="en-US" dirty="0" err="1" smtClean="0"/>
              <a:t>Schmidhuber</a:t>
            </a:r>
            <a:r>
              <a:rPr lang="en-US" dirty="0" smtClean="0"/>
              <a:t>, 1997]</a:t>
            </a:r>
          </a:p>
        </p:txBody>
      </p:sp>
      <p:pic>
        <p:nvPicPr>
          <p:cNvPr id="4" name="Picture 3"/>
          <p:cNvPicPr>
            <a:picLocks noChangeAspect="1"/>
          </p:cNvPicPr>
          <p:nvPr/>
        </p:nvPicPr>
        <p:blipFill>
          <a:blip r:embed="rId3"/>
          <a:stretch>
            <a:fillRect/>
          </a:stretch>
        </p:blipFill>
        <p:spPr>
          <a:xfrm>
            <a:off x="2713181" y="2619844"/>
            <a:ext cx="4047797" cy="2179583"/>
          </a:xfrm>
          <a:prstGeom prst="rect">
            <a:avLst/>
          </a:prstGeom>
        </p:spPr>
      </p:pic>
    </p:spTree>
    <p:extLst>
      <p:ext uri="{BB962C8B-B14F-4D97-AF65-F5344CB8AC3E}">
        <p14:creationId xmlns:p14="http://schemas.microsoft.com/office/powerpoint/2010/main" val="318268402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02" y="391389"/>
            <a:ext cx="8229600" cy="649199"/>
          </a:xfrm>
        </p:spPr>
        <p:txBody>
          <a:bodyPr/>
          <a:lstStyle/>
          <a:p>
            <a:r>
              <a:rPr lang="en-US" dirty="0" smtClean="0"/>
              <a:t>LSTM architecture</a:t>
            </a:r>
            <a:endParaRPr lang="en-US" dirty="0"/>
          </a:p>
        </p:txBody>
      </p:sp>
      <p:sp>
        <p:nvSpPr>
          <p:cNvPr id="3" name="Content Placeholder 2"/>
          <p:cNvSpPr>
            <a:spLocks noGrp="1"/>
          </p:cNvSpPr>
          <p:nvPr>
            <p:ph idx="1"/>
          </p:nvPr>
        </p:nvSpPr>
        <p:spPr>
          <a:xfrm>
            <a:off x="375102" y="959714"/>
            <a:ext cx="8468716" cy="3429000"/>
          </a:xfrm>
        </p:spPr>
        <p:txBody>
          <a:bodyPr/>
          <a:lstStyle/>
          <a:p>
            <a:pPr marL="342900" indent="-342900">
              <a:buFont typeface="Arial"/>
              <a:buChar char="•"/>
            </a:pPr>
            <a:r>
              <a:rPr lang="en-US" dirty="0" smtClean="0"/>
              <a:t>Memory cells store temporal state of network</a:t>
            </a:r>
          </a:p>
          <a:p>
            <a:pPr marL="342900" indent="-342900">
              <a:buFont typeface="Arial"/>
              <a:buChar char="•"/>
            </a:pPr>
            <a:r>
              <a:rPr lang="en-US" dirty="0" smtClean="0"/>
              <a:t>Multiplicative gates control information flow</a:t>
            </a:r>
          </a:p>
          <a:p>
            <a:pPr marL="914400" lvl="1" indent="-292100">
              <a:spcBef>
                <a:spcPts val="0"/>
              </a:spcBef>
              <a:buFont typeface="Courier New"/>
              <a:buChar char="o"/>
            </a:pPr>
            <a:r>
              <a:rPr lang="en-US" dirty="0" smtClean="0"/>
              <a:t>Input gate: controls flow of input activations into cell</a:t>
            </a:r>
          </a:p>
          <a:p>
            <a:pPr marL="914400" lvl="1" indent="-292100">
              <a:spcBef>
                <a:spcPts val="0"/>
              </a:spcBef>
              <a:buFont typeface="Courier New"/>
              <a:buChar char="o"/>
            </a:pPr>
            <a:r>
              <a:rPr lang="en-US" dirty="0" smtClean="0"/>
              <a:t>Output gate: controls output flow of cell activations</a:t>
            </a:r>
          </a:p>
          <a:p>
            <a:pPr marL="914400" lvl="1" indent="-292100">
              <a:spcBef>
                <a:spcPts val="0"/>
              </a:spcBef>
              <a:buFont typeface="Courier New"/>
              <a:buChar char="o"/>
            </a:pPr>
            <a:r>
              <a:rPr lang="en-US" dirty="0" smtClean="0"/>
              <a:t>Forget gate: Process continuous input streams</a:t>
            </a:r>
          </a:p>
          <a:p>
            <a:pPr marL="342900" indent="-342900">
              <a:buFont typeface="Arial"/>
              <a:buChar char="•"/>
            </a:pPr>
            <a:r>
              <a:rPr lang="en-US" dirty="0" smtClean="0"/>
              <a:t>These gates allow LSTM to store and access long-term information</a:t>
            </a:r>
            <a:endParaRPr lang="en-US" dirty="0"/>
          </a:p>
        </p:txBody>
      </p:sp>
      <p:pic>
        <p:nvPicPr>
          <p:cNvPr id="5" name="Picture 4"/>
          <p:cNvPicPr>
            <a:picLocks noChangeAspect="1"/>
          </p:cNvPicPr>
          <p:nvPr/>
        </p:nvPicPr>
        <p:blipFill>
          <a:blip r:embed="rId3"/>
          <a:stretch>
            <a:fillRect/>
          </a:stretch>
        </p:blipFill>
        <p:spPr>
          <a:xfrm>
            <a:off x="2286000" y="2437373"/>
            <a:ext cx="3976742" cy="2305842"/>
          </a:xfrm>
          <a:prstGeom prst="rect">
            <a:avLst/>
          </a:prstGeom>
        </p:spPr>
      </p:pic>
    </p:spTree>
    <p:extLst>
      <p:ext uri="{BB962C8B-B14F-4D97-AF65-F5344CB8AC3E}">
        <p14:creationId xmlns:p14="http://schemas.microsoft.com/office/powerpoint/2010/main" val="338252686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Gradient Information with LSTMs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Memory cell remembers first input as long as the forget gate is open and then input gate is closed</a:t>
            </a:r>
          </a:p>
          <a:p>
            <a:endParaRPr lang="en-US" dirty="0"/>
          </a:p>
        </p:txBody>
      </p:sp>
      <p:pic>
        <p:nvPicPr>
          <p:cNvPr id="4" name="Picture 3"/>
          <p:cNvPicPr>
            <a:picLocks noChangeAspect="1"/>
          </p:cNvPicPr>
          <p:nvPr/>
        </p:nvPicPr>
        <p:blipFill>
          <a:blip r:embed="rId2"/>
          <a:stretch>
            <a:fillRect/>
          </a:stretch>
        </p:blipFill>
        <p:spPr>
          <a:xfrm>
            <a:off x="2459181" y="2301008"/>
            <a:ext cx="4222173" cy="2269059"/>
          </a:xfrm>
          <a:prstGeom prst="rect">
            <a:avLst/>
          </a:prstGeom>
        </p:spPr>
      </p:pic>
      <p:sp>
        <p:nvSpPr>
          <p:cNvPr id="5" name="TextBox 4"/>
          <p:cNvSpPr txBox="1"/>
          <p:nvPr/>
        </p:nvSpPr>
        <p:spPr>
          <a:xfrm>
            <a:off x="844497" y="4088004"/>
            <a:ext cx="1023087" cy="307777"/>
          </a:xfrm>
          <a:prstGeom prst="rect">
            <a:avLst/>
          </a:prstGeom>
          <a:noFill/>
        </p:spPr>
        <p:txBody>
          <a:bodyPr wrap="none" rtlCol="0">
            <a:spAutoFit/>
          </a:bodyPr>
          <a:lstStyle/>
          <a:p>
            <a:r>
              <a:rPr lang="en-US" dirty="0" smtClean="0"/>
              <a:t>Input Gate</a:t>
            </a:r>
            <a:endParaRPr lang="en-US" dirty="0"/>
          </a:p>
        </p:txBody>
      </p:sp>
      <p:sp>
        <p:nvSpPr>
          <p:cNvPr id="7" name="Rectangle 6"/>
          <p:cNvSpPr/>
          <p:nvPr/>
        </p:nvSpPr>
        <p:spPr>
          <a:xfrm>
            <a:off x="724923" y="3559651"/>
            <a:ext cx="1142661" cy="307777"/>
          </a:xfrm>
          <a:prstGeom prst="rect">
            <a:avLst/>
          </a:prstGeom>
        </p:spPr>
        <p:txBody>
          <a:bodyPr wrap="none">
            <a:spAutoFit/>
          </a:bodyPr>
          <a:lstStyle/>
          <a:p>
            <a:r>
              <a:rPr lang="en-US" dirty="0" smtClean="0"/>
              <a:t>Forget Gate</a:t>
            </a:r>
            <a:endParaRPr lang="en-US" dirty="0"/>
          </a:p>
        </p:txBody>
      </p:sp>
      <p:sp>
        <p:nvSpPr>
          <p:cNvPr id="8" name="Rectangle 7"/>
          <p:cNvSpPr/>
          <p:nvPr/>
        </p:nvSpPr>
        <p:spPr>
          <a:xfrm>
            <a:off x="844497" y="2263973"/>
            <a:ext cx="1162736" cy="307777"/>
          </a:xfrm>
          <a:prstGeom prst="rect">
            <a:avLst/>
          </a:prstGeom>
        </p:spPr>
        <p:txBody>
          <a:bodyPr wrap="none">
            <a:spAutoFit/>
          </a:bodyPr>
          <a:lstStyle/>
          <a:p>
            <a:r>
              <a:rPr lang="en-US" dirty="0" smtClean="0"/>
              <a:t>Output </a:t>
            </a:r>
            <a:r>
              <a:rPr lang="en-US" dirty="0"/>
              <a:t>Gate</a:t>
            </a:r>
          </a:p>
        </p:txBody>
      </p:sp>
      <p:cxnSp>
        <p:nvCxnSpPr>
          <p:cNvPr id="10" name="Straight Arrow Connector 9"/>
          <p:cNvCxnSpPr>
            <a:stCxn id="5" idx="3"/>
          </p:cNvCxnSpPr>
          <p:nvPr/>
        </p:nvCxnSpPr>
        <p:spPr>
          <a:xfrm flipV="1">
            <a:off x="1867584" y="3523189"/>
            <a:ext cx="1365143" cy="7187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3"/>
          </p:cNvCxnSpPr>
          <p:nvPr/>
        </p:nvCxnSpPr>
        <p:spPr>
          <a:xfrm flipV="1">
            <a:off x="1867584" y="3348183"/>
            <a:ext cx="1257690" cy="3653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07233" y="2451435"/>
            <a:ext cx="1225494" cy="6081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43503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Results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29083067"/>
              </p:ext>
            </p:extLst>
          </p:nvPr>
        </p:nvGraphicFramePr>
        <p:xfrm>
          <a:off x="4084312" y="2956739"/>
          <a:ext cx="2638001" cy="1127639"/>
        </p:xfrm>
        <a:graphic>
          <a:graphicData uri="http://schemas.openxmlformats.org/drawingml/2006/table">
            <a:tbl>
              <a:tblPr firstRow="1" bandRow="1">
                <a:tableStyleId>{5C22544A-7EE6-4342-B048-85BDC9FD1C3A}</a:tableStyleId>
              </a:tblPr>
              <a:tblGrid>
                <a:gridCol w="1694568"/>
                <a:gridCol w="943433"/>
              </a:tblGrid>
              <a:tr h="278011">
                <a:tc>
                  <a:txBody>
                    <a:bodyPr/>
                    <a:lstStyle/>
                    <a:p>
                      <a:r>
                        <a:rPr lang="en-US" sz="1400" dirty="0" smtClean="0"/>
                        <a:t>Number</a:t>
                      </a:r>
                      <a:r>
                        <a:rPr lang="en-US" sz="1400" baseline="0" dirty="0" smtClean="0"/>
                        <a:t> of Layers</a:t>
                      </a:r>
                      <a:endParaRPr lang="en-US" sz="1400" dirty="0"/>
                    </a:p>
                  </a:txBody>
                  <a:tcPr marL="91417" marR="91417" marT="34275" marB="34275"/>
                </a:tc>
                <a:tc>
                  <a:txBody>
                    <a:bodyPr/>
                    <a:lstStyle/>
                    <a:p>
                      <a:r>
                        <a:rPr lang="en-US" sz="1400" dirty="0" smtClean="0"/>
                        <a:t>WER, CE</a:t>
                      </a:r>
                      <a:endParaRPr lang="en-US" sz="1400" dirty="0"/>
                    </a:p>
                  </a:txBody>
                  <a:tcPr marL="91417" marR="91417" marT="34275" marB="34275"/>
                </a:tc>
              </a:tr>
              <a:tr h="278011">
                <a:tc>
                  <a:txBody>
                    <a:bodyPr/>
                    <a:lstStyle/>
                    <a:p>
                      <a:pPr algn="ctr"/>
                      <a:r>
                        <a:rPr lang="en-US" sz="1400" dirty="0" smtClean="0"/>
                        <a:t>1</a:t>
                      </a:r>
                      <a:endParaRPr lang="en-US" sz="1400" dirty="0"/>
                    </a:p>
                  </a:txBody>
                  <a:tcPr marL="91417" marR="91417" marT="34275" marB="34275"/>
                </a:tc>
                <a:tc>
                  <a:txBody>
                    <a:bodyPr/>
                    <a:lstStyle/>
                    <a:p>
                      <a:r>
                        <a:rPr lang="en-US" sz="1400" dirty="0" smtClean="0"/>
                        <a:t>11.3</a:t>
                      </a:r>
                      <a:endParaRPr lang="en-US" sz="1400" dirty="0"/>
                    </a:p>
                  </a:txBody>
                  <a:tcPr marL="91417" marR="91417" marT="34275" marB="34275"/>
                </a:tc>
              </a:tr>
              <a:tr h="278011">
                <a:tc>
                  <a:txBody>
                    <a:bodyPr/>
                    <a:lstStyle/>
                    <a:p>
                      <a:pPr algn="ctr"/>
                      <a:r>
                        <a:rPr lang="en-US" sz="1400" b="1" dirty="0" smtClean="0"/>
                        <a:t>2</a:t>
                      </a:r>
                      <a:endParaRPr lang="en-US" sz="1400" b="1" dirty="0"/>
                    </a:p>
                  </a:txBody>
                  <a:tcPr marL="91417" marR="91417" marT="34275" marB="34275"/>
                </a:tc>
                <a:tc>
                  <a:txBody>
                    <a:bodyPr/>
                    <a:lstStyle/>
                    <a:p>
                      <a:r>
                        <a:rPr lang="en-US" sz="1400" b="1" dirty="0" smtClean="0"/>
                        <a:t>10.7</a:t>
                      </a:r>
                      <a:endParaRPr lang="en-US" sz="1400" b="1" dirty="0"/>
                    </a:p>
                  </a:txBody>
                  <a:tcPr marL="91417" marR="91417" marT="34275" marB="34275"/>
                </a:tc>
              </a:tr>
              <a:tr h="278011">
                <a:tc>
                  <a:txBody>
                    <a:bodyPr/>
                    <a:lstStyle/>
                    <a:p>
                      <a:pPr algn="ctr"/>
                      <a:r>
                        <a:rPr lang="en-US" sz="1400" b="0" dirty="0" smtClean="0"/>
                        <a:t>3</a:t>
                      </a:r>
                      <a:endParaRPr lang="en-US" sz="1400" b="0" dirty="0"/>
                    </a:p>
                  </a:txBody>
                  <a:tcPr marL="91417" marR="91417" marT="34275" marB="34275"/>
                </a:tc>
                <a:tc>
                  <a:txBody>
                    <a:bodyPr/>
                    <a:lstStyle/>
                    <a:p>
                      <a:r>
                        <a:rPr lang="en-US" sz="1400" b="0" dirty="0" smtClean="0"/>
                        <a:t>10.7</a:t>
                      </a:r>
                      <a:endParaRPr lang="en-US" sz="1400" b="0" dirty="0"/>
                    </a:p>
                  </a:txBody>
                  <a:tcPr marL="91417" marR="91417" marT="34275" marB="34275"/>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15446432"/>
              </p:ext>
            </p:extLst>
          </p:nvPr>
        </p:nvGraphicFramePr>
        <p:xfrm>
          <a:off x="4084312" y="1257917"/>
          <a:ext cx="2595174" cy="1272449"/>
        </p:xfrm>
        <a:graphic>
          <a:graphicData uri="http://schemas.openxmlformats.org/drawingml/2006/table">
            <a:tbl>
              <a:tblPr firstRow="1" bandRow="1">
                <a:tableStyleId>{5C22544A-7EE6-4342-B048-85BDC9FD1C3A}</a:tableStyleId>
              </a:tblPr>
              <a:tblGrid>
                <a:gridCol w="1003306"/>
                <a:gridCol w="795934"/>
                <a:gridCol w="795934"/>
              </a:tblGrid>
              <a:tr h="0">
                <a:tc>
                  <a:txBody>
                    <a:bodyPr/>
                    <a:lstStyle/>
                    <a:p>
                      <a:r>
                        <a:rPr lang="en-US" sz="1400" dirty="0" smtClean="0"/>
                        <a:t>Model Training</a:t>
                      </a:r>
                      <a:endParaRPr lang="en-US" sz="1400" dirty="0"/>
                    </a:p>
                  </a:txBody>
                  <a:tcPr marL="91417" marR="91417" marT="34275" marB="34275"/>
                </a:tc>
                <a:tc>
                  <a:txBody>
                    <a:bodyPr/>
                    <a:lstStyle/>
                    <a:p>
                      <a:r>
                        <a:rPr lang="en-US" sz="1400" dirty="0" smtClean="0"/>
                        <a:t>WER-DNN</a:t>
                      </a:r>
                      <a:endParaRPr lang="en-US" sz="1400" dirty="0"/>
                    </a:p>
                  </a:txBody>
                  <a:tcPr marL="91417" marR="91417" marT="34275" marB="34275"/>
                </a:tc>
                <a:tc>
                  <a:txBody>
                    <a:bodyPr/>
                    <a:lstStyle/>
                    <a:p>
                      <a:r>
                        <a:rPr lang="en-US" sz="1400" dirty="0" smtClean="0"/>
                        <a:t>WER-LSTM</a:t>
                      </a:r>
                      <a:endParaRPr lang="en-US" sz="1400" dirty="0"/>
                    </a:p>
                  </a:txBody>
                  <a:tcPr marL="91417" marR="91417" marT="34275" marB="34275"/>
                </a:tc>
              </a:tr>
              <a:tr h="278011">
                <a:tc>
                  <a:txBody>
                    <a:bodyPr/>
                    <a:lstStyle/>
                    <a:p>
                      <a:r>
                        <a:rPr lang="en-US" sz="1400" dirty="0" smtClean="0"/>
                        <a:t>Cross-Entropy</a:t>
                      </a:r>
                      <a:endParaRPr lang="en-US" sz="1400" dirty="0"/>
                    </a:p>
                  </a:txBody>
                  <a:tcPr marL="91417" marR="91417" marT="34275" marB="34275"/>
                </a:tc>
                <a:tc>
                  <a:txBody>
                    <a:bodyPr/>
                    <a:lstStyle/>
                    <a:p>
                      <a:r>
                        <a:rPr lang="en-US" sz="1400" dirty="0" smtClean="0"/>
                        <a:t>11.1</a:t>
                      </a:r>
                      <a:endParaRPr lang="en-US" sz="1400" dirty="0"/>
                    </a:p>
                  </a:txBody>
                  <a:tcPr marL="91417" marR="91417" marT="34275" marB="34275"/>
                </a:tc>
                <a:tc>
                  <a:txBody>
                    <a:bodyPr/>
                    <a:lstStyle/>
                    <a:p>
                      <a:r>
                        <a:rPr lang="en-US" sz="1400" b="1" dirty="0" smtClean="0"/>
                        <a:t>10.0</a:t>
                      </a:r>
                      <a:endParaRPr lang="en-US" sz="1400" b="1" dirty="0"/>
                    </a:p>
                  </a:txBody>
                  <a:tcPr marL="91417" marR="91417" marT="34275" marB="34275"/>
                </a:tc>
              </a:tr>
              <a:tr h="278011">
                <a:tc>
                  <a:txBody>
                    <a:bodyPr/>
                    <a:lstStyle/>
                    <a:p>
                      <a:r>
                        <a:rPr lang="en-US" sz="1400" dirty="0" smtClean="0"/>
                        <a:t>Sequence</a:t>
                      </a:r>
                      <a:endParaRPr lang="en-US" sz="1400" dirty="0"/>
                    </a:p>
                  </a:txBody>
                  <a:tcPr marL="91417" marR="91417" marT="34275" marB="34275"/>
                </a:tc>
                <a:tc>
                  <a:txBody>
                    <a:bodyPr/>
                    <a:lstStyle/>
                    <a:p>
                      <a:r>
                        <a:rPr lang="en-US" sz="1400" dirty="0" smtClean="0"/>
                        <a:t>10.0</a:t>
                      </a:r>
                      <a:endParaRPr lang="en-US" sz="1400" dirty="0"/>
                    </a:p>
                  </a:txBody>
                  <a:tcPr marL="91417" marR="91417" marT="34275" marB="34275"/>
                </a:tc>
                <a:tc>
                  <a:txBody>
                    <a:bodyPr/>
                    <a:lstStyle/>
                    <a:p>
                      <a:r>
                        <a:rPr lang="en-US" sz="1400" b="1" dirty="0" smtClean="0"/>
                        <a:t>8.9</a:t>
                      </a:r>
                      <a:endParaRPr lang="en-US" sz="1400" b="1" dirty="0"/>
                    </a:p>
                  </a:txBody>
                  <a:tcPr marL="91417" marR="91417" marT="34275" marB="34275"/>
                </a:tc>
              </a:tr>
            </a:tbl>
          </a:graphicData>
        </a:graphic>
      </p:graphicFrame>
      <p:sp>
        <p:nvSpPr>
          <p:cNvPr id="12" name="Rectangle 11"/>
          <p:cNvSpPr/>
          <p:nvPr/>
        </p:nvSpPr>
        <p:spPr>
          <a:xfrm>
            <a:off x="6475250" y="523276"/>
            <a:ext cx="2743189" cy="307777"/>
          </a:xfrm>
          <a:prstGeom prst="rect">
            <a:avLst/>
          </a:prstGeom>
        </p:spPr>
        <p:txBody>
          <a:bodyPr wrap="none">
            <a:spAutoFit/>
          </a:bodyPr>
          <a:lstStyle/>
          <a:p>
            <a:pPr>
              <a:defRPr/>
            </a:pPr>
            <a:r>
              <a:rPr lang="en-US" i="1" dirty="0" smtClean="0"/>
              <a:t>[H. </a:t>
            </a:r>
            <a:r>
              <a:rPr lang="en-US" i="1" dirty="0" err="1" smtClean="0"/>
              <a:t>Sak</a:t>
            </a:r>
            <a:r>
              <a:rPr lang="en-US" i="1" dirty="0" smtClean="0"/>
              <a:t> </a:t>
            </a:r>
            <a:r>
              <a:rPr lang="en-US" i="1" dirty="0"/>
              <a:t>et al, </a:t>
            </a:r>
            <a:r>
              <a:rPr lang="en-US" i="1" dirty="0" err="1" smtClean="0"/>
              <a:t>Interspeech</a:t>
            </a:r>
            <a:r>
              <a:rPr lang="en-US" i="1" dirty="0" smtClean="0"/>
              <a:t> 2014]</a:t>
            </a:r>
          </a:p>
        </p:txBody>
      </p:sp>
      <p:pic>
        <p:nvPicPr>
          <p:cNvPr id="15" name="Picture 14" descr="deep_lstm.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874" y="1144497"/>
            <a:ext cx="1110018" cy="3183595"/>
          </a:xfrm>
          <a:prstGeom prst="rect">
            <a:avLst/>
          </a:prstGeom>
        </p:spPr>
      </p:pic>
      <p:sp>
        <p:nvSpPr>
          <p:cNvPr id="16" name="Rectangle 15"/>
          <p:cNvSpPr/>
          <p:nvPr/>
        </p:nvSpPr>
        <p:spPr>
          <a:xfrm>
            <a:off x="375103" y="1257917"/>
            <a:ext cx="3435002" cy="3323987"/>
          </a:xfrm>
          <a:prstGeom prst="rect">
            <a:avLst/>
          </a:prstGeom>
        </p:spPr>
        <p:txBody>
          <a:bodyPr wrap="square">
            <a:spAutoFit/>
          </a:bodyPr>
          <a:lstStyle/>
          <a:p>
            <a:pPr marL="342900" indent="-342900">
              <a:buFont typeface="Arial"/>
              <a:buChar char="•"/>
            </a:pPr>
            <a:r>
              <a:rPr lang="en-US" sz="2000" dirty="0" smtClean="0"/>
              <a:t>Explore LSTMs on 2,000 Voice Search Task</a:t>
            </a:r>
          </a:p>
          <a:p>
            <a:pPr marL="342900" indent="-342900">
              <a:buFont typeface="Arial"/>
              <a:buChar char="•"/>
            </a:pPr>
            <a:r>
              <a:rPr lang="en-US" sz="2000" dirty="0"/>
              <a:t>LSTM gives a </a:t>
            </a:r>
            <a:r>
              <a:rPr lang="en-US" sz="2000" dirty="0">
                <a:solidFill>
                  <a:srgbClr val="FF0000"/>
                </a:solidFill>
              </a:rPr>
              <a:t>10% relative improvement</a:t>
            </a:r>
            <a:r>
              <a:rPr lang="en-US" sz="2000" dirty="0"/>
              <a:t> over the DNN</a:t>
            </a:r>
          </a:p>
          <a:p>
            <a:pPr marL="342900" indent="-342900">
              <a:buFont typeface="Arial"/>
              <a:buChar char="•"/>
            </a:pPr>
            <a:r>
              <a:rPr lang="en-US" sz="2000" dirty="0" smtClean="0"/>
              <a:t>Optimization challenges:</a:t>
            </a:r>
          </a:p>
          <a:p>
            <a:pPr marL="914400" lvl="1" indent="-292100">
              <a:buFont typeface="Courier New"/>
              <a:buChar char="o"/>
            </a:pPr>
            <a:r>
              <a:rPr lang="en-US" sz="1800" dirty="0" smtClean="0"/>
              <a:t>LSTM </a:t>
            </a:r>
            <a:r>
              <a:rPr lang="en-US" sz="1800" dirty="0" smtClean="0"/>
              <a:t>is unrolled for 20 time </a:t>
            </a:r>
            <a:r>
              <a:rPr lang="en-US" sz="1800" dirty="0" smtClean="0"/>
              <a:t>steps</a:t>
            </a:r>
          </a:p>
          <a:p>
            <a:pPr marL="914400" lvl="1" indent="-292100">
              <a:buFont typeface="Courier New"/>
              <a:buChar char="o"/>
            </a:pPr>
            <a:r>
              <a:rPr lang="en-US" sz="1800" dirty="0" smtClean="0"/>
              <a:t>Performance </a:t>
            </a:r>
            <a:r>
              <a:rPr lang="en-US" sz="1800" dirty="0" smtClean="0"/>
              <a:t>seems to saturate after 2 LSTM </a:t>
            </a:r>
            <a:r>
              <a:rPr lang="en-US" sz="1800" dirty="0" smtClean="0"/>
              <a:t>layers</a:t>
            </a:r>
          </a:p>
        </p:txBody>
      </p:sp>
    </p:spTree>
    <p:extLst>
      <p:ext uri="{BB962C8B-B14F-4D97-AF65-F5344CB8AC3E}">
        <p14:creationId xmlns:p14="http://schemas.microsoft.com/office/powerpoint/2010/main" val="133716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02" y="478707"/>
            <a:ext cx="8229600" cy="649199"/>
          </a:xfrm>
        </p:spPr>
        <p:txBody>
          <a:bodyPr/>
          <a:lstStyle/>
          <a:p>
            <a:r>
              <a:rPr lang="en-US" dirty="0" smtClean="0"/>
              <a:t>(3) CLDNN</a:t>
            </a:r>
            <a:endParaRPr lang="en-US" i="1" dirty="0"/>
          </a:p>
        </p:txBody>
      </p:sp>
      <p:sp>
        <p:nvSpPr>
          <p:cNvPr id="3" name="Content Placeholder 2"/>
          <p:cNvSpPr>
            <a:spLocks noGrp="1"/>
          </p:cNvSpPr>
          <p:nvPr>
            <p:ph idx="1"/>
          </p:nvPr>
        </p:nvSpPr>
        <p:spPr>
          <a:xfrm>
            <a:off x="145202" y="1020849"/>
            <a:ext cx="7468289" cy="3429000"/>
          </a:xfrm>
        </p:spPr>
        <p:txBody>
          <a:bodyPr/>
          <a:lstStyle/>
          <a:p>
            <a:pPr marL="342900" indent="-342900">
              <a:buFont typeface="Arial"/>
              <a:buChar char="•"/>
            </a:pPr>
            <a:r>
              <a:rPr lang="en-US" dirty="0" smtClean="0"/>
              <a:t>We combine </a:t>
            </a:r>
            <a:r>
              <a:rPr lang="en-US" dirty="0" smtClean="0"/>
              <a:t>convolutional neural networks, LSTMs and deep neural networks in a unified framework (CLDNN)</a:t>
            </a:r>
            <a:endParaRPr lang="en-US" dirty="0" smtClean="0"/>
          </a:p>
          <a:p>
            <a:pPr marL="342900" indent="-342900">
              <a:buFont typeface="Arial"/>
              <a:buChar char="•"/>
            </a:pPr>
            <a:r>
              <a:rPr lang="en-US" dirty="0" smtClean="0"/>
              <a:t>Architecture uses 1 CNN, 3 LSTM and 1 DNN layer</a:t>
            </a:r>
          </a:p>
          <a:p>
            <a:pPr marL="342900" indent="-342900">
              <a:buFont typeface="Arial"/>
              <a:buChar char="•"/>
            </a:pPr>
            <a:r>
              <a:rPr lang="en-US" dirty="0" smtClean="0"/>
              <a:t>CLDNNs give an 8% relative improvement over LSTMs</a:t>
            </a:r>
          </a:p>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r>
              <a:rPr lang="en-US" dirty="0" smtClean="0"/>
              <a:t>Optimization Challenges:</a:t>
            </a:r>
            <a:endParaRPr lang="en-US" dirty="0" smtClean="0"/>
          </a:p>
          <a:p>
            <a:pPr marL="965200" lvl="1" indent="-342900">
              <a:buFont typeface="Arial"/>
              <a:buChar char="•"/>
            </a:pPr>
            <a:r>
              <a:rPr lang="en-US" dirty="0" smtClean="0"/>
              <a:t>Increasing number of layers saturates performance</a:t>
            </a:r>
          </a:p>
          <a:p>
            <a:pPr marL="965200" lvl="1" indent="-342900">
              <a:buFont typeface="Arial"/>
              <a:buChar char="•"/>
            </a:pPr>
            <a:r>
              <a:rPr lang="en-US" dirty="0" smtClean="0"/>
              <a:t>Can only unroll LSTM for </a:t>
            </a:r>
            <a:r>
              <a:rPr lang="en-US" dirty="0"/>
              <a:t>20 time steps</a:t>
            </a:r>
          </a:p>
          <a:p>
            <a:pPr marL="965200" lvl="1" indent="-342900">
              <a:buFont typeface="Arial"/>
              <a:buChar char="•"/>
            </a:pPr>
            <a:endParaRPr lang="en-US" dirty="0" smtClean="0"/>
          </a:p>
        </p:txBody>
      </p:sp>
      <p:pic>
        <p:nvPicPr>
          <p:cNvPr id="7" name="Picture 6" descr="cldn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381" y="481889"/>
            <a:ext cx="1111021" cy="412396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9690132"/>
              </p:ext>
            </p:extLst>
          </p:nvPr>
        </p:nvGraphicFramePr>
        <p:xfrm>
          <a:off x="1461248" y="2432609"/>
          <a:ext cx="2154004" cy="914399"/>
        </p:xfrm>
        <a:graphic>
          <a:graphicData uri="http://schemas.openxmlformats.org/drawingml/2006/table">
            <a:tbl>
              <a:tblPr firstRow="1" bandRow="1">
                <a:tableStyleId>{BC89EF96-8CEA-46FF-86C4-4CE0E7609802}</a:tableStyleId>
              </a:tblPr>
              <a:tblGrid>
                <a:gridCol w="1032552"/>
                <a:gridCol w="1121452"/>
              </a:tblGrid>
              <a:tr h="0">
                <a:tc>
                  <a:txBody>
                    <a:bodyPr/>
                    <a:lstStyle/>
                    <a:p>
                      <a:pPr algn="ctr"/>
                      <a:r>
                        <a:rPr lang="en-US" b="1" dirty="0" smtClean="0"/>
                        <a:t>Method</a:t>
                      </a:r>
                      <a:endParaRPr lang="en-US" b="1" dirty="0"/>
                    </a:p>
                  </a:txBody>
                  <a:tcPr/>
                </a:tc>
                <a:tc>
                  <a:txBody>
                    <a:bodyPr/>
                    <a:lstStyle/>
                    <a:p>
                      <a:pPr algn="ctr"/>
                      <a:r>
                        <a:rPr lang="en-US" dirty="0" smtClean="0"/>
                        <a:t>WER – </a:t>
                      </a:r>
                      <a:r>
                        <a:rPr lang="en-US" dirty="0" err="1" smtClean="0"/>
                        <a:t>Seq</a:t>
                      </a:r>
                      <a:endParaRPr lang="en-US" b="1" dirty="0"/>
                    </a:p>
                  </a:txBody>
                  <a:tcPr/>
                </a:tc>
              </a:tr>
              <a:tr h="0">
                <a:tc>
                  <a:txBody>
                    <a:bodyPr/>
                    <a:lstStyle/>
                    <a:p>
                      <a:pPr algn="ctr"/>
                      <a:r>
                        <a:rPr lang="en-US" dirty="0" smtClean="0"/>
                        <a:t>LSTM</a:t>
                      </a:r>
                      <a:endParaRPr lang="en-US" dirty="0"/>
                    </a:p>
                  </a:txBody>
                  <a:tcPr/>
                </a:tc>
                <a:tc>
                  <a:txBody>
                    <a:bodyPr/>
                    <a:lstStyle/>
                    <a:p>
                      <a:pPr algn="ctr"/>
                      <a:r>
                        <a:rPr lang="en-US" dirty="0" smtClean="0"/>
                        <a:t>8.9</a:t>
                      </a:r>
                      <a:endParaRPr lang="en-US" dirty="0"/>
                    </a:p>
                  </a:txBody>
                  <a:tcPr/>
                </a:tc>
              </a:tr>
              <a:tr h="0">
                <a:tc>
                  <a:txBody>
                    <a:bodyPr/>
                    <a:lstStyle/>
                    <a:p>
                      <a:pPr algn="ctr"/>
                      <a:r>
                        <a:rPr lang="en-US" dirty="0" smtClean="0"/>
                        <a:t>CLDNN</a:t>
                      </a:r>
                      <a:endParaRPr lang="en-US" dirty="0"/>
                    </a:p>
                  </a:txBody>
                  <a:tcPr/>
                </a:tc>
                <a:tc>
                  <a:txBody>
                    <a:bodyPr/>
                    <a:lstStyle/>
                    <a:p>
                      <a:pPr algn="ctr"/>
                      <a:r>
                        <a:rPr lang="en-US" b="1" dirty="0" smtClean="0"/>
                        <a:t>8.2</a:t>
                      </a:r>
                      <a:endParaRPr lang="en-US" b="1" dirty="0"/>
                    </a:p>
                  </a:txBody>
                  <a:tcPr/>
                </a:tc>
              </a:tr>
            </a:tbl>
          </a:graphicData>
        </a:graphic>
      </p:graphicFrame>
      <p:sp>
        <p:nvSpPr>
          <p:cNvPr id="6" name="Rectangle 5"/>
          <p:cNvSpPr/>
          <p:nvPr/>
        </p:nvSpPr>
        <p:spPr>
          <a:xfrm>
            <a:off x="5898428" y="478707"/>
            <a:ext cx="1715063" cy="523220"/>
          </a:xfrm>
          <a:prstGeom prst="rect">
            <a:avLst/>
          </a:prstGeom>
        </p:spPr>
        <p:txBody>
          <a:bodyPr wrap="none">
            <a:spAutoFit/>
          </a:bodyPr>
          <a:lstStyle/>
          <a:p>
            <a:pPr>
              <a:defRPr/>
            </a:pPr>
            <a:r>
              <a:rPr lang="en-US" i="1" dirty="0" smtClean="0"/>
              <a:t>[T.N. </a:t>
            </a:r>
            <a:r>
              <a:rPr lang="en-US" i="1" dirty="0" err="1" smtClean="0"/>
              <a:t>Sainath</a:t>
            </a:r>
            <a:r>
              <a:rPr lang="en-US" i="1" dirty="0" smtClean="0"/>
              <a:t> et al, </a:t>
            </a:r>
          </a:p>
          <a:p>
            <a:pPr>
              <a:defRPr/>
            </a:pPr>
            <a:r>
              <a:rPr lang="en-US" i="1" dirty="0" smtClean="0"/>
              <a:t>ICASSP 2015]</a:t>
            </a:r>
            <a:endParaRPr lang="en-US" i="1" dirty="0" smtClean="0"/>
          </a:p>
        </p:txBody>
      </p:sp>
    </p:spTree>
    <p:extLst>
      <p:ext uri="{BB962C8B-B14F-4D97-AF65-F5344CB8AC3E}">
        <p14:creationId xmlns:p14="http://schemas.microsoft.com/office/powerpoint/2010/main" val="287913330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75102" y="1144497"/>
            <a:ext cx="8229600" cy="3429000"/>
          </a:xfrm>
        </p:spPr>
        <p:txBody>
          <a:bodyPr/>
          <a:lstStyle/>
          <a:p>
            <a:pPr marL="342900" indent="-342900">
              <a:buFont typeface="Arial"/>
              <a:buChar char="•"/>
            </a:pPr>
            <a:r>
              <a:rPr lang="en-US" dirty="0" smtClean="0"/>
              <a:t>DNN performance</a:t>
            </a:r>
            <a:endParaRPr lang="en-US" dirty="0" smtClean="0"/>
          </a:p>
          <a:p>
            <a:pPr marL="914400" lvl="1" indent="-292100">
              <a:spcBef>
                <a:spcPts val="0"/>
              </a:spcBef>
              <a:buFont typeface="Courier New"/>
              <a:buChar char="o"/>
            </a:pPr>
            <a:r>
              <a:rPr lang="en-US" dirty="0" smtClean="0"/>
              <a:t>Pre-training strategies and GPUs</a:t>
            </a:r>
          </a:p>
          <a:p>
            <a:pPr marL="914400" lvl="1" indent="-292100">
              <a:spcBef>
                <a:spcPts val="0"/>
              </a:spcBef>
              <a:buFont typeface="Courier New"/>
              <a:buChar char="o"/>
            </a:pPr>
            <a:r>
              <a:rPr lang="en-US" dirty="0" smtClean="0"/>
              <a:t>This encouraged deeper networks with more output targets</a:t>
            </a:r>
            <a:endParaRPr lang="en-US" dirty="0" smtClean="0"/>
          </a:p>
          <a:p>
            <a:pPr marL="342900" indent="-342900">
              <a:buFont typeface="Arial"/>
              <a:buChar char="•"/>
            </a:pPr>
            <a:r>
              <a:rPr lang="en-US" dirty="0" smtClean="0"/>
              <a:t>Training improvements</a:t>
            </a:r>
            <a:endParaRPr lang="en-US" dirty="0" smtClean="0"/>
          </a:p>
          <a:p>
            <a:pPr marL="914400" lvl="1" indent="-292100">
              <a:spcBef>
                <a:spcPts val="0"/>
              </a:spcBef>
              <a:buFont typeface="Courier New"/>
              <a:buChar char="o"/>
            </a:pPr>
            <a:r>
              <a:rPr lang="en-US" dirty="0" smtClean="0"/>
              <a:t>Parallel GPU training via 1-bit GPU</a:t>
            </a:r>
            <a:endParaRPr lang="en-US" dirty="0"/>
          </a:p>
          <a:p>
            <a:pPr marL="914400" lvl="1" indent="-292100">
              <a:spcBef>
                <a:spcPts val="0"/>
              </a:spcBef>
              <a:buFont typeface="Courier New"/>
              <a:buChar char="o"/>
            </a:pPr>
            <a:r>
              <a:rPr lang="en-US" dirty="0" smtClean="0"/>
              <a:t>Asynchronous SGD via CPUs</a:t>
            </a:r>
          </a:p>
          <a:p>
            <a:pPr marL="914400" lvl="1" indent="-292100">
              <a:spcBef>
                <a:spcPts val="0"/>
              </a:spcBef>
              <a:buFont typeface="Courier New"/>
              <a:buChar char="o"/>
            </a:pPr>
            <a:r>
              <a:rPr lang="en-US" dirty="0" smtClean="0"/>
              <a:t>2</a:t>
            </a:r>
            <a:r>
              <a:rPr lang="en-US" baseline="30000" dirty="0" smtClean="0"/>
              <a:t>nd</a:t>
            </a:r>
            <a:r>
              <a:rPr lang="en-US" dirty="0" smtClean="0"/>
              <a:t> order Hessian-free via Blue Gene</a:t>
            </a:r>
            <a:endParaRPr lang="en-US" dirty="0"/>
          </a:p>
          <a:p>
            <a:pPr marL="342900" indent="-342900">
              <a:buFont typeface="Arial"/>
              <a:buChar char="•"/>
            </a:pPr>
            <a:r>
              <a:rPr lang="en-US" dirty="0" smtClean="0">
                <a:solidFill>
                  <a:schemeClr val="tx1"/>
                </a:solidFill>
              </a:rPr>
              <a:t>Architecture challenges</a:t>
            </a:r>
          </a:p>
          <a:p>
            <a:pPr marL="914400" lvl="1" indent="-292100">
              <a:spcBef>
                <a:spcPts val="0"/>
              </a:spcBef>
              <a:buFont typeface="Courier New"/>
              <a:buChar char="o"/>
            </a:pPr>
            <a:r>
              <a:rPr lang="en-US" dirty="0" smtClean="0"/>
              <a:t>LSTMs and their variants are popular but still have optimization issues</a:t>
            </a:r>
          </a:p>
          <a:p>
            <a:pPr marL="914400" lvl="1" indent="-292100">
              <a:spcBef>
                <a:spcPts val="0"/>
              </a:spcBef>
              <a:buFont typeface="Courier New"/>
              <a:buChar char="o"/>
            </a:pPr>
            <a:r>
              <a:rPr lang="en-US" dirty="0" smtClean="0">
                <a:solidFill>
                  <a:schemeClr val="tx1"/>
                </a:solidFill>
              </a:rPr>
              <a:t>Can only unroll for limited time steps</a:t>
            </a:r>
          </a:p>
          <a:p>
            <a:pPr marL="914400" lvl="1" indent="-292100">
              <a:spcBef>
                <a:spcPts val="0"/>
              </a:spcBef>
              <a:buFont typeface="Courier New"/>
              <a:buChar char="o"/>
            </a:pPr>
            <a:r>
              <a:rPr lang="en-US" dirty="0" smtClean="0">
                <a:solidFill>
                  <a:schemeClr val="tx1"/>
                </a:solidFill>
              </a:rPr>
              <a:t>Can only make the architectures so deep</a:t>
            </a:r>
            <a:endParaRPr lang="en-US" dirty="0">
              <a:solidFill>
                <a:schemeClr val="tx1"/>
              </a:solidFill>
            </a:endParaRPr>
          </a:p>
        </p:txBody>
      </p:sp>
    </p:spTree>
    <p:extLst>
      <p:ext uri="{BB962C8B-B14F-4D97-AF65-F5344CB8AC3E}">
        <p14:creationId xmlns:p14="http://schemas.microsoft.com/office/powerpoint/2010/main" val="159491361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Neural Network Architectures</a:t>
            </a:r>
            <a:endParaRPr lang="en-US" dirty="0"/>
          </a:p>
        </p:txBody>
      </p:sp>
      <p:sp>
        <p:nvSpPr>
          <p:cNvPr id="3" name="Text Placeholder 2"/>
          <p:cNvSpPr>
            <a:spLocks noGrp="1"/>
          </p:cNvSpPr>
          <p:nvPr>
            <p:ph type="body" idx="1"/>
          </p:nvPr>
        </p:nvSpPr>
        <p:spPr>
          <a:xfrm>
            <a:off x="375101" y="987150"/>
            <a:ext cx="8229600" cy="3428699"/>
          </a:xfrm>
        </p:spPr>
        <p:txBody>
          <a:bodyPr/>
          <a:lstStyle/>
          <a:p>
            <a:pPr marL="285750" indent="-285750">
              <a:buFont typeface="Arial"/>
              <a:buChar char="•"/>
            </a:pPr>
            <a:r>
              <a:rPr lang="en-US" sz="1600" dirty="0" smtClean="0"/>
              <a:t>G</a:t>
            </a:r>
            <a:r>
              <a:rPr lang="en-US" sz="1600" dirty="0"/>
              <a:t>. Hinton, L. Deng, D. Yu, G. Dahl, A. Mohamed, N. </a:t>
            </a:r>
            <a:r>
              <a:rPr lang="en-US" sz="1600" dirty="0" err="1"/>
              <a:t>Jaitly</a:t>
            </a:r>
            <a:r>
              <a:rPr lang="en-US" sz="1600" dirty="0"/>
              <a:t>, A. Senior, V. </a:t>
            </a:r>
            <a:r>
              <a:rPr lang="en-US" sz="1600" dirty="0" err="1"/>
              <a:t>Vanhoucke</a:t>
            </a:r>
            <a:r>
              <a:rPr lang="en-US" sz="1600" dirty="0"/>
              <a:t>, P. Nguyen, T. N. Sainath, and B. Kingsbury, “Deep Neural Networks for Acoustic Modeling in Speech Recognition,” </a:t>
            </a:r>
            <a:r>
              <a:rPr lang="en-US" sz="1600" i="1" dirty="0"/>
              <a:t>IEEE Signal Processing Magazine</a:t>
            </a:r>
            <a:r>
              <a:rPr lang="en-US" sz="1600" dirty="0"/>
              <a:t>, vol. 29, no. 6, pp. 82–97, 2012. </a:t>
            </a:r>
          </a:p>
          <a:p>
            <a:pPr marL="285750" indent="-285750">
              <a:buFont typeface="Arial"/>
              <a:buChar char="•"/>
            </a:pPr>
            <a:r>
              <a:rPr lang="en-US" sz="1600" dirty="0" smtClean="0"/>
              <a:t>T</a:t>
            </a:r>
            <a:r>
              <a:rPr lang="en-US" sz="1600" dirty="0"/>
              <a:t>. N. Sainath, B. Kingsbury, G. </a:t>
            </a:r>
            <a:r>
              <a:rPr lang="en-US" sz="1600" dirty="0" err="1"/>
              <a:t>Saon</a:t>
            </a:r>
            <a:r>
              <a:rPr lang="en-US" sz="1600" dirty="0"/>
              <a:t>, H. </a:t>
            </a:r>
            <a:r>
              <a:rPr lang="en-US" sz="1600" dirty="0" err="1"/>
              <a:t>Soltau</a:t>
            </a:r>
            <a:r>
              <a:rPr lang="en-US" sz="1600" dirty="0"/>
              <a:t>, A. Mohamed, G. Dahl and B. </a:t>
            </a:r>
            <a:r>
              <a:rPr lang="en-US" sz="1600" dirty="0" err="1"/>
              <a:t>Ramabhadran</a:t>
            </a:r>
            <a:r>
              <a:rPr lang="en-US" sz="1600" dirty="0"/>
              <a:t>, "Deep Convolutional Neural Networks for Large-Scale Speech Tasks</a:t>
            </a:r>
            <a:r>
              <a:rPr lang="en-US" sz="1600" dirty="0" smtClean="0"/>
              <a:t>,” in </a:t>
            </a:r>
            <a:r>
              <a:rPr lang="en-US" sz="1600" dirty="0"/>
              <a:t>Elsevier, Special Issue in Deep Learning, November 2014</a:t>
            </a:r>
            <a:r>
              <a:rPr lang="en-US" sz="1600" dirty="0" smtClean="0"/>
              <a:t>.</a:t>
            </a:r>
          </a:p>
          <a:p>
            <a:pPr marL="285750" indent="-285750">
              <a:buFont typeface="Arial"/>
              <a:buChar char="•"/>
            </a:pPr>
            <a:r>
              <a:rPr lang="en-US" sz="1600" dirty="0" smtClean="0"/>
              <a:t>H</a:t>
            </a:r>
            <a:r>
              <a:rPr lang="en-US" sz="1600" dirty="0" smtClean="0"/>
              <a:t>. </a:t>
            </a:r>
            <a:r>
              <a:rPr lang="en-US" sz="1600" dirty="0" err="1" smtClean="0"/>
              <a:t>Soltau</a:t>
            </a:r>
            <a:r>
              <a:rPr lang="en-US" sz="1600" dirty="0" smtClean="0"/>
              <a:t>, G. </a:t>
            </a:r>
            <a:r>
              <a:rPr lang="en-US" sz="1600" dirty="0" err="1" smtClean="0"/>
              <a:t>Saon</a:t>
            </a:r>
            <a:r>
              <a:rPr lang="en-US" sz="1600" dirty="0" smtClean="0"/>
              <a:t> and T.N. Sainath, “Joint Training of Convolutional and Non-Convolutional Neural Networks,” in </a:t>
            </a:r>
            <a:r>
              <a:rPr lang="en-US" sz="1600" dirty="0" smtClean="0"/>
              <a:t>Proc. ICASSP</a:t>
            </a:r>
            <a:r>
              <a:rPr lang="en-US" sz="1600" dirty="0" smtClean="0"/>
              <a:t>, 2014.</a:t>
            </a:r>
          </a:p>
          <a:p>
            <a:pPr marL="285750" indent="-285750">
              <a:buFont typeface="Arial"/>
              <a:buChar char="•"/>
            </a:pPr>
            <a:r>
              <a:rPr lang="en-US" sz="1600" dirty="0" smtClean="0"/>
              <a:t>H</a:t>
            </a:r>
            <a:r>
              <a:rPr lang="en-US" sz="1600" dirty="0"/>
              <a:t>. </a:t>
            </a:r>
            <a:r>
              <a:rPr lang="en-US" sz="1600" dirty="0" err="1"/>
              <a:t>Sak</a:t>
            </a:r>
            <a:r>
              <a:rPr lang="en-US" sz="1600" dirty="0"/>
              <a:t>, A. Senior, and F. </a:t>
            </a:r>
            <a:r>
              <a:rPr lang="en-US" sz="1600" dirty="0" err="1"/>
              <a:t>Beaufays</a:t>
            </a:r>
            <a:r>
              <a:rPr lang="en-US" sz="1600" dirty="0"/>
              <a:t>, “Long Short-Term Memory Recurrent Neural Network Architectures for Large Scale Acoustic Modeling,” in </a:t>
            </a:r>
            <a:r>
              <a:rPr lang="en-US" sz="1600" i="1" dirty="0"/>
              <a:t>Proc. </a:t>
            </a:r>
            <a:r>
              <a:rPr lang="en-US" sz="1600" i="1" dirty="0" err="1"/>
              <a:t>Interspeech</a:t>
            </a:r>
            <a:r>
              <a:rPr lang="en-US" sz="1600" dirty="0"/>
              <a:t>, 2014. </a:t>
            </a:r>
          </a:p>
          <a:p>
            <a:pPr marL="285750" indent="-285750">
              <a:buFont typeface="Arial"/>
              <a:buChar char="•"/>
            </a:pPr>
            <a:r>
              <a:rPr lang="en-US" sz="1600" dirty="0" smtClean="0"/>
              <a:t>T. </a:t>
            </a:r>
            <a:r>
              <a:rPr lang="en-US" sz="1600" dirty="0" smtClean="0"/>
              <a:t>N. </a:t>
            </a:r>
            <a:r>
              <a:rPr lang="en-US" sz="1600" dirty="0" err="1" smtClean="0"/>
              <a:t>Sainath</a:t>
            </a:r>
            <a:r>
              <a:rPr lang="en-US" sz="1600" dirty="0" smtClean="0"/>
              <a:t>, O. </a:t>
            </a:r>
            <a:r>
              <a:rPr lang="en-US" sz="1600" dirty="0" err="1" smtClean="0"/>
              <a:t>Vinyals</a:t>
            </a:r>
            <a:r>
              <a:rPr lang="en-US" sz="1600" dirty="0" smtClean="0"/>
              <a:t>, A. Senior and H. </a:t>
            </a:r>
            <a:r>
              <a:rPr lang="en-US" sz="1600" dirty="0" err="1" smtClean="0"/>
              <a:t>Sak</a:t>
            </a:r>
            <a:r>
              <a:rPr lang="en-US" sz="1600" dirty="0" smtClean="0"/>
              <a:t>, “Convolutiona</a:t>
            </a:r>
            <a:r>
              <a:rPr lang="en-US" sz="1600" dirty="0" smtClean="0"/>
              <a:t>l, Long Short-Term Memory, Fully Connected Deep Neural Networks </a:t>
            </a:r>
            <a:r>
              <a:rPr lang="en-US" sz="1600" dirty="0" smtClean="0"/>
              <a:t>” </a:t>
            </a:r>
            <a:r>
              <a:rPr lang="en-US" sz="1600" dirty="0"/>
              <a:t>in </a:t>
            </a:r>
            <a:r>
              <a:rPr lang="en-US" sz="1600" i="1" dirty="0"/>
              <a:t>Proc. </a:t>
            </a:r>
            <a:r>
              <a:rPr lang="en-US" sz="1600" i="1" dirty="0" smtClean="0"/>
              <a:t>ICASSP</a:t>
            </a:r>
            <a:r>
              <a:rPr lang="en-US" sz="1600" dirty="0" smtClean="0"/>
              <a:t>, 2015. </a:t>
            </a:r>
            <a:endParaRPr lang="en-US" sz="1600" dirty="0"/>
          </a:p>
          <a:p>
            <a:pPr marL="285750" indent="-285750">
              <a:buFont typeface="Arial"/>
              <a:buChar char="•"/>
            </a:pPr>
            <a:endParaRPr lang="en-US" sz="1600" dirty="0"/>
          </a:p>
          <a:p>
            <a:pPr marL="285750" indent="-285750">
              <a:buFont typeface="Arial"/>
              <a:buChar char="•"/>
            </a:pPr>
            <a:endParaRPr lang="en-US" sz="1600" dirty="0"/>
          </a:p>
          <a:p>
            <a:pPr marL="285750" indent="-285750">
              <a:buFont typeface="Arial"/>
              <a:buChar char="•"/>
            </a:pPr>
            <a:endParaRPr lang="en-US" sz="1600" dirty="0"/>
          </a:p>
          <a:p>
            <a:endParaRPr lang="en-US" sz="1600" dirty="0"/>
          </a:p>
        </p:txBody>
      </p:sp>
    </p:spTree>
    <p:extLst>
      <p:ext uri="{BB962C8B-B14F-4D97-AF65-F5344CB8AC3E}">
        <p14:creationId xmlns:p14="http://schemas.microsoft.com/office/powerpoint/2010/main" val="35905901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Representation at Each Stage </a:t>
            </a:r>
            <a:endParaRPr lang="en-US" dirty="0"/>
          </a:p>
        </p:txBody>
      </p:sp>
      <p:sp>
        <p:nvSpPr>
          <p:cNvPr id="3" name="Content Placeholder 2"/>
          <p:cNvSpPr>
            <a:spLocks noGrp="1"/>
          </p:cNvSpPr>
          <p:nvPr>
            <p:ph idx="1"/>
          </p:nvPr>
        </p:nvSpPr>
        <p:spPr/>
        <p:txBody>
          <a:bodyPr/>
          <a:lstStyle/>
          <a:p>
            <a:pPr marL="342900" indent="-342900">
              <a:buFont typeface="Arial"/>
              <a:buChar char="•"/>
              <a:defRPr/>
            </a:pPr>
            <a:r>
              <a:rPr lang="en-US" dirty="0" smtClean="0"/>
              <a:t>Within each building block, we want the following properties:</a:t>
            </a:r>
          </a:p>
          <a:p>
            <a:pPr marL="914400" lvl="1" indent="-292100">
              <a:buFont typeface="Courier New"/>
              <a:buChar char="o"/>
            </a:pPr>
            <a:r>
              <a:rPr lang="en-US" dirty="0" smtClean="0"/>
              <a:t>Create </a:t>
            </a:r>
            <a:r>
              <a:rPr lang="en-US" dirty="0" smtClean="0"/>
              <a:t>a higher level representation of </a:t>
            </a:r>
            <a:r>
              <a:rPr lang="en-US" dirty="0" smtClean="0"/>
              <a:t>input</a:t>
            </a:r>
          </a:p>
          <a:p>
            <a:pPr marL="914400" lvl="1" indent="-292100">
              <a:buFont typeface="Courier New"/>
              <a:buChar char="o"/>
            </a:pPr>
            <a:r>
              <a:rPr lang="en-US" dirty="0" smtClean="0"/>
              <a:t>Better </a:t>
            </a:r>
            <a:r>
              <a:rPr lang="en-US" dirty="0" smtClean="0"/>
              <a:t>separate input into </a:t>
            </a:r>
            <a:r>
              <a:rPr lang="en-US" dirty="0" smtClean="0"/>
              <a:t>classes</a:t>
            </a:r>
          </a:p>
          <a:p>
            <a:pPr marL="914400" lvl="1" indent="-292100">
              <a:buFont typeface="Courier New"/>
              <a:buChar char="o"/>
            </a:pPr>
            <a:r>
              <a:rPr lang="en-US" dirty="0" smtClean="0"/>
              <a:t>Can </a:t>
            </a:r>
            <a:r>
              <a:rPr lang="en-US" dirty="0" smtClean="0"/>
              <a:t>be combined with previous </a:t>
            </a:r>
            <a:r>
              <a:rPr lang="en-US" dirty="0" smtClean="0"/>
              <a:t>layers</a:t>
            </a:r>
          </a:p>
          <a:p>
            <a:pPr marL="914400" lvl="1" indent="-292100">
              <a:buFont typeface="Courier New"/>
              <a:buChar char="o"/>
            </a:pPr>
            <a:r>
              <a:rPr lang="en-US" dirty="0" smtClean="0"/>
              <a:t>Can </a:t>
            </a:r>
            <a:r>
              <a:rPr lang="en-US" dirty="0" smtClean="0"/>
              <a:t>be </a:t>
            </a:r>
            <a:r>
              <a:rPr lang="en-US" dirty="0" smtClean="0"/>
              <a:t>trained </a:t>
            </a:r>
            <a:r>
              <a:rPr lang="en-US" dirty="0" smtClean="0"/>
              <a:t>jointly with other layers</a:t>
            </a:r>
          </a:p>
          <a:p>
            <a:pPr marL="342900" indent="-342900">
              <a:buFont typeface="Arial"/>
              <a:buChar char="•"/>
              <a:defRPr/>
            </a:pPr>
            <a:r>
              <a:rPr lang="en-US" dirty="0" smtClean="0"/>
              <a:t>Using a mathematical model of a biological neuron is an appropriate choice</a:t>
            </a:r>
          </a:p>
          <a:p>
            <a:pPr>
              <a:defRPr/>
            </a:pPr>
            <a:endParaRPr lang="en-US" dirty="0"/>
          </a:p>
        </p:txBody>
      </p:sp>
    </p:spTree>
    <p:extLst>
      <p:ext uri="{BB962C8B-B14F-4D97-AF65-F5344CB8AC3E}">
        <p14:creationId xmlns:p14="http://schemas.microsoft.com/office/powerpoint/2010/main" val="97831629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Training Improvements</a:t>
            </a:r>
            <a:endParaRPr lang="en-US" dirty="0"/>
          </a:p>
        </p:txBody>
      </p:sp>
      <p:sp>
        <p:nvSpPr>
          <p:cNvPr id="3" name="Text Placeholder 2"/>
          <p:cNvSpPr>
            <a:spLocks noGrp="1"/>
          </p:cNvSpPr>
          <p:nvPr>
            <p:ph type="body" idx="1"/>
          </p:nvPr>
        </p:nvSpPr>
        <p:spPr>
          <a:xfrm>
            <a:off x="375101" y="1144498"/>
            <a:ext cx="8513964" cy="3537886"/>
          </a:xfrm>
        </p:spPr>
        <p:txBody>
          <a:bodyPr/>
          <a:lstStyle/>
          <a:p>
            <a:pPr marL="285750" lvl="1" indent="-285750">
              <a:buFont typeface="Arial"/>
              <a:buChar char="•"/>
            </a:pPr>
            <a:r>
              <a:rPr lang="en-US" sz="1600" dirty="0" smtClean="0"/>
              <a:t>Jeff </a:t>
            </a:r>
            <a:r>
              <a:rPr lang="en-US" sz="1600" dirty="0"/>
              <a:t>Dean, Greg </a:t>
            </a:r>
            <a:r>
              <a:rPr lang="en-US" sz="1600" dirty="0" err="1"/>
              <a:t>Corrado</a:t>
            </a:r>
            <a:r>
              <a:rPr lang="en-US" sz="1600" dirty="0"/>
              <a:t>, </a:t>
            </a:r>
            <a:r>
              <a:rPr lang="en-US" sz="1600" dirty="0" err="1"/>
              <a:t>Rajat</a:t>
            </a:r>
            <a:r>
              <a:rPr lang="en-US" sz="1600" dirty="0"/>
              <a:t> </a:t>
            </a:r>
            <a:r>
              <a:rPr lang="en-US" sz="1600" dirty="0" err="1"/>
              <a:t>Monga</a:t>
            </a:r>
            <a:r>
              <a:rPr lang="en-US" sz="1600" dirty="0"/>
              <a:t>, Kai Chen, </a:t>
            </a:r>
            <a:r>
              <a:rPr lang="en-US" sz="1600" dirty="0" err="1"/>
              <a:t>Matthieu</a:t>
            </a:r>
            <a:r>
              <a:rPr lang="en-US" sz="1600" dirty="0"/>
              <a:t> Devin, </a:t>
            </a:r>
            <a:r>
              <a:rPr lang="en-US" sz="1600" dirty="0" err="1"/>
              <a:t>Quoc</a:t>
            </a:r>
            <a:r>
              <a:rPr lang="en-US" sz="1600" dirty="0"/>
              <a:t> Le, Mark Mao, </a:t>
            </a:r>
            <a:r>
              <a:rPr lang="en-US" sz="1600" dirty="0" err="1"/>
              <a:t>Marc’Aurelio</a:t>
            </a:r>
            <a:r>
              <a:rPr lang="en-US" sz="1600" dirty="0"/>
              <a:t> </a:t>
            </a:r>
            <a:r>
              <a:rPr lang="en-US" sz="1600" dirty="0" err="1"/>
              <a:t>Ranzato</a:t>
            </a:r>
            <a:r>
              <a:rPr lang="en-US" sz="1600" dirty="0"/>
              <a:t>, </a:t>
            </a:r>
            <a:r>
              <a:rPr lang="en-US" sz="1600" dirty="0" err="1"/>
              <a:t>Antrew</a:t>
            </a:r>
            <a:r>
              <a:rPr lang="en-US" sz="1600" dirty="0"/>
              <a:t> Senior, Paul Tucker, </a:t>
            </a:r>
            <a:r>
              <a:rPr lang="en-US" sz="1600" dirty="0" err="1"/>
              <a:t>Ke</a:t>
            </a:r>
            <a:r>
              <a:rPr lang="en-US" sz="1600" dirty="0"/>
              <a:t> Yang, Andrew Ng Large Scale Distributed Deep Networks. NIPS 2012</a:t>
            </a:r>
            <a:r>
              <a:rPr lang="en-US" sz="1600" dirty="0" smtClean="0"/>
              <a:t>.</a:t>
            </a:r>
          </a:p>
          <a:p>
            <a:pPr marL="285750" lvl="1" indent="-285750">
              <a:buFont typeface="Arial"/>
              <a:buChar char="•"/>
            </a:pPr>
            <a:r>
              <a:rPr lang="en-US" sz="1600" dirty="0"/>
              <a:t>B. Kingsbury, T. N. Sainath, and H. </a:t>
            </a:r>
            <a:r>
              <a:rPr lang="en-US" sz="1600" dirty="0" err="1"/>
              <a:t>Soltau</a:t>
            </a:r>
            <a:r>
              <a:rPr lang="en-US" sz="1600" dirty="0"/>
              <a:t>, "Scalable Minimum Bayes Risk Training of Deep Neural Network Acoustic Models Using </a:t>
            </a:r>
            <a:r>
              <a:rPr lang="en-US" sz="1600" dirty="0" smtClean="0"/>
              <a:t>Distributed Hessian-free Optimization,” in Proc. </a:t>
            </a:r>
            <a:r>
              <a:rPr lang="en-US" sz="1600" dirty="0" err="1" smtClean="0"/>
              <a:t>Interspeech</a:t>
            </a:r>
            <a:r>
              <a:rPr lang="en-US" sz="1600" dirty="0" smtClean="0"/>
              <a:t>, 2012.</a:t>
            </a:r>
          </a:p>
          <a:p>
            <a:pPr marL="285750" lvl="1" indent="-285750">
              <a:buFont typeface="Arial"/>
              <a:buChar char="•"/>
            </a:pPr>
            <a:r>
              <a:rPr lang="en-US" sz="1600" dirty="0"/>
              <a:t>G. </a:t>
            </a:r>
            <a:r>
              <a:rPr lang="en-US" sz="1600" dirty="0" err="1"/>
              <a:t>Saon</a:t>
            </a:r>
            <a:r>
              <a:rPr lang="en-US" sz="1600" dirty="0"/>
              <a:t> and H. </a:t>
            </a:r>
            <a:r>
              <a:rPr lang="en-US" sz="1600" dirty="0" err="1"/>
              <a:t>Soltau</a:t>
            </a:r>
            <a:r>
              <a:rPr lang="en-US" sz="1600" dirty="0"/>
              <a:t>, “A comparison of Two Optimization Techniques for Sequence Training of Deep Neural Networks,” </a:t>
            </a:r>
            <a:r>
              <a:rPr lang="en-US" sz="1600" dirty="0" smtClean="0"/>
              <a:t>in Proc</a:t>
            </a:r>
            <a:r>
              <a:rPr lang="en-US" sz="1600" dirty="0"/>
              <a:t>. ICASSP 2014.</a:t>
            </a:r>
          </a:p>
          <a:p>
            <a:pPr marL="285750" lvl="1" indent="-285750">
              <a:buFont typeface="Arial"/>
              <a:buChar char="•"/>
            </a:pPr>
            <a:r>
              <a:rPr lang="en-US" sz="1600" dirty="0" smtClean="0"/>
              <a:t>T. N. Sainath, I. Chung, B. </a:t>
            </a:r>
            <a:r>
              <a:rPr lang="en-US" sz="1600" dirty="0" err="1" smtClean="0"/>
              <a:t>Ramabhadran</a:t>
            </a:r>
            <a:r>
              <a:rPr lang="en-US" sz="1600" dirty="0" smtClean="0"/>
              <a:t>, M. </a:t>
            </a:r>
            <a:r>
              <a:rPr lang="en-US" sz="1600" dirty="0" err="1" smtClean="0"/>
              <a:t>Picheny</a:t>
            </a:r>
            <a:r>
              <a:rPr lang="en-US" sz="1600" dirty="0" smtClean="0"/>
              <a:t>, J. Gunnels, B. Kingsbury, G. </a:t>
            </a:r>
            <a:r>
              <a:rPr lang="en-US" sz="1600" dirty="0" err="1" smtClean="0"/>
              <a:t>Saon</a:t>
            </a:r>
            <a:r>
              <a:rPr lang="en-US" sz="1600" dirty="0" smtClean="0"/>
              <a:t>, V. </a:t>
            </a:r>
            <a:r>
              <a:rPr lang="en-US" sz="1600" dirty="0" err="1" smtClean="0"/>
              <a:t>Austel</a:t>
            </a:r>
            <a:r>
              <a:rPr lang="en-US" sz="1600" dirty="0" smtClean="0"/>
              <a:t>, U. </a:t>
            </a:r>
            <a:r>
              <a:rPr lang="en-US" sz="1600" dirty="0" err="1" smtClean="0"/>
              <a:t>Chaudhri</a:t>
            </a:r>
            <a:r>
              <a:rPr lang="en-US" sz="1600" dirty="0" smtClean="0"/>
              <a:t>, “</a:t>
            </a:r>
            <a:r>
              <a:rPr lang="en-US" sz="1600" dirty="0" err="1" smtClean="0"/>
              <a:t>Parllel</a:t>
            </a:r>
            <a:r>
              <a:rPr lang="en-US" sz="1600" dirty="0" smtClean="0"/>
              <a:t> Deep Neural </a:t>
            </a:r>
            <a:r>
              <a:rPr lang="en-US" sz="1600" dirty="0" smtClean="0"/>
              <a:t>Network </a:t>
            </a:r>
            <a:r>
              <a:rPr lang="en-US" sz="1600" dirty="0" smtClean="0"/>
              <a:t>Training for LVCSR using Blue Gene/Q,” in Proc. </a:t>
            </a:r>
            <a:r>
              <a:rPr lang="en-US" sz="1600" dirty="0" err="1" smtClean="0"/>
              <a:t>Interspeech</a:t>
            </a:r>
            <a:r>
              <a:rPr lang="en-US" sz="1600" dirty="0" smtClean="0"/>
              <a:t>, September 2014.</a:t>
            </a:r>
          </a:p>
          <a:p>
            <a:pPr marL="285750" lvl="1" indent="-285750">
              <a:buFont typeface="Arial"/>
              <a:buChar char="•"/>
            </a:pPr>
            <a:r>
              <a:rPr lang="en-US" sz="1600" dirty="0" smtClean="0"/>
              <a:t>F. </a:t>
            </a:r>
            <a:r>
              <a:rPr lang="en-US" sz="1600" dirty="0" err="1" smtClean="0"/>
              <a:t>Seide</a:t>
            </a:r>
            <a:r>
              <a:rPr lang="en-US" sz="1600" dirty="0" smtClean="0"/>
              <a:t>, H. Fu, J. </a:t>
            </a:r>
            <a:r>
              <a:rPr lang="en-US" sz="1600" dirty="0" err="1" smtClean="0"/>
              <a:t>Droppo</a:t>
            </a:r>
            <a:r>
              <a:rPr lang="en-US" sz="1600" dirty="0" smtClean="0"/>
              <a:t>, G. Li and D. Yu, “1-Bit Stochastic Gradient Descent and Application to Data-Parallel Distributed Training of Speech DNNs,” in </a:t>
            </a:r>
            <a:r>
              <a:rPr lang="en-US" sz="1600" dirty="0" err="1" smtClean="0"/>
              <a:t>Interspeech</a:t>
            </a:r>
            <a:r>
              <a:rPr lang="en-US" sz="1600" dirty="0" smtClean="0"/>
              <a:t> 2014.</a:t>
            </a:r>
          </a:p>
          <a:p>
            <a:pPr marL="285750" lvl="1" indent="-285750">
              <a:buFont typeface="Arial"/>
              <a:buChar char="•"/>
            </a:pPr>
            <a:endParaRPr lang="en-US" sz="1600" b="1" dirty="0"/>
          </a:p>
        </p:txBody>
      </p:sp>
    </p:spTree>
    <p:extLst>
      <p:ext uri="{BB962C8B-B14F-4D97-AF65-F5344CB8AC3E}">
        <p14:creationId xmlns:p14="http://schemas.microsoft.com/office/powerpoint/2010/main" val="306490382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901835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 Error </a:t>
            </a:r>
            <a:r>
              <a:rPr lang="en-US" dirty="0" err="1" smtClean="0"/>
              <a:t>Backpropagation</a:t>
            </a:r>
            <a:endParaRPr lang="en-US" dirty="0"/>
          </a:p>
        </p:txBody>
      </p:sp>
      <p:sp>
        <p:nvSpPr>
          <p:cNvPr id="3" name="Content Placeholder 2"/>
          <p:cNvSpPr>
            <a:spLocks noGrp="1"/>
          </p:cNvSpPr>
          <p:nvPr>
            <p:ph idx="1"/>
          </p:nvPr>
        </p:nvSpPr>
        <p:spPr>
          <a:xfrm>
            <a:off x="685801" y="1200151"/>
            <a:ext cx="7775575" cy="2926556"/>
          </a:xfrm>
        </p:spPr>
        <p:txBody>
          <a:bodyPr/>
          <a:lstStyle/>
          <a:p>
            <a:pPr>
              <a:defRPr/>
            </a:pPr>
            <a:r>
              <a:rPr lang="en-US" dirty="0" smtClean="0"/>
              <a:t>Introduce variables over the neural network </a:t>
            </a:r>
          </a:p>
        </p:txBody>
      </p:sp>
      <p:grpSp>
        <p:nvGrpSpPr>
          <p:cNvPr id="47108" name="Group 4"/>
          <p:cNvGrpSpPr>
            <a:grpSpLocks/>
          </p:cNvGrpSpPr>
          <p:nvPr/>
        </p:nvGrpSpPr>
        <p:grpSpPr bwMode="auto">
          <a:xfrm>
            <a:off x="2314576" y="2625329"/>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09" name="Group 7"/>
          <p:cNvGrpSpPr>
            <a:grpSpLocks/>
          </p:cNvGrpSpPr>
          <p:nvPr/>
        </p:nvGrpSpPr>
        <p:grpSpPr bwMode="auto">
          <a:xfrm>
            <a:off x="2314576" y="3394473"/>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0" name="Group 10"/>
          <p:cNvGrpSpPr>
            <a:grpSpLocks/>
          </p:cNvGrpSpPr>
          <p:nvPr/>
        </p:nvGrpSpPr>
        <p:grpSpPr bwMode="auto">
          <a:xfrm>
            <a:off x="2314576" y="4169569"/>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1" name="Group 13"/>
          <p:cNvGrpSpPr>
            <a:grpSpLocks/>
          </p:cNvGrpSpPr>
          <p:nvPr/>
        </p:nvGrpSpPr>
        <p:grpSpPr bwMode="auto">
          <a:xfrm>
            <a:off x="4816476" y="2625329"/>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2" name="Group 16"/>
          <p:cNvGrpSpPr>
            <a:grpSpLocks/>
          </p:cNvGrpSpPr>
          <p:nvPr/>
        </p:nvGrpSpPr>
        <p:grpSpPr bwMode="auto">
          <a:xfrm>
            <a:off x="4816476" y="3394473"/>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3" name="Group 19"/>
          <p:cNvGrpSpPr>
            <a:grpSpLocks/>
          </p:cNvGrpSpPr>
          <p:nvPr/>
        </p:nvGrpSpPr>
        <p:grpSpPr bwMode="auto">
          <a:xfrm>
            <a:off x="4816476" y="416956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7114" name="Group 22"/>
          <p:cNvGrpSpPr>
            <a:grpSpLocks/>
          </p:cNvGrpSpPr>
          <p:nvPr/>
        </p:nvGrpSpPr>
        <p:grpSpPr bwMode="auto">
          <a:xfrm>
            <a:off x="7091364" y="3394473"/>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7115"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71581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 y="3243263"/>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79095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863" y="439102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901951" y="284559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901950" y="2845594"/>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901950" y="2845594"/>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901951" y="2845594"/>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01951" y="3614738"/>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901951" y="3614738"/>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901951" y="4389835"/>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901950" y="3770710"/>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901950" y="3001566"/>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7115" idx="3"/>
          </p:cNvCxnSpPr>
          <p:nvPr/>
        </p:nvCxnSpPr>
        <p:spPr>
          <a:xfrm>
            <a:off x="1060451" y="2787254"/>
            <a:ext cx="1254125" cy="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7115" idx="3"/>
          </p:cNvCxnSpPr>
          <p:nvPr/>
        </p:nvCxnSpPr>
        <p:spPr>
          <a:xfrm>
            <a:off x="1060450" y="2787253"/>
            <a:ext cx="1341438"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7115" idx="3"/>
          </p:cNvCxnSpPr>
          <p:nvPr/>
        </p:nvCxnSpPr>
        <p:spPr>
          <a:xfrm>
            <a:off x="1060450" y="2787254"/>
            <a:ext cx="1341438" cy="1446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7116" idx="3"/>
          </p:cNvCxnSpPr>
          <p:nvPr/>
        </p:nvCxnSpPr>
        <p:spPr>
          <a:xfrm flipV="1">
            <a:off x="1054101" y="2845594"/>
            <a:ext cx="1260475"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7116" idx="3"/>
          </p:cNvCxnSpPr>
          <p:nvPr/>
        </p:nvCxnSpPr>
        <p:spPr>
          <a:xfrm>
            <a:off x="1054101" y="3314700"/>
            <a:ext cx="1260475"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7116" idx="3"/>
          </p:cNvCxnSpPr>
          <p:nvPr/>
        </p:nvCxnSpPr>
        <p:spPr>
          <a:xfrm>
            <a:off x="1054101" y="3314700"/>
            <a:ext cx="1260475" cy="1075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7117" idx="3"/>
          </p:cNvCxnSpPr>
          <p:nvPr/>
        </p:nvCxnSpPr>
        <p:spPr>
          <a:xfrm flipV="1">
            <a:off x="1035050" y="3001566"/>
            <a:ext cx="1366838"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7117" idx="3"/>
          </p:cNvCxnSpPr>
          <p:nvPr/>
        </p:nvCxnSpPr>
        <p:spPr>
          <a:xfrm flipV="1">
            <a:off x="1035051" y="3614738"/>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7118" idx="3"/>
          </p:cNvCxnSpPr>
          <p:nvPr/>
        </p:nvCxnSpPr>
        <p:spPr>
          <a:xfrm flipV="1">
            <a:off x="1033463" y="4389835"/>
            <a:ext cx="1281112" cy="72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7118" idx="3"/>
          </p:cNvCxnSpPr>
          <p:nvPr/>
        </p:nvCxnSpPr>
        <p:spPr>
          <a:xfrm flipV="1">
            <a:off x="1033464" y="3770710"/>
            <a:ext cx="1368425" cy="691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7117" idx="3"/>
          </p:cNvCxnSpPr>
          <p:nvPr/>
        </p:nvCxnSpPr>
        <p:spPr>
          <a:xfrm>
            <a:off x="1035051" y="3862388"/>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7118" idx="3"/>
          </p:cNvCxnSpPr>
          <p:nvPr/>
        </p:nvCxnSpPr>
        <p:spPr>
          <a:xfrm flipV="1">
            <a:off x="1033464" y="3001566"/>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403850" y="3770710"/>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403851" y="3614738"/>
            <a:ext cx="1687513"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403850" y="2845594"/>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78738" y="3614738"/>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7144"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3063" y="3475435"/>
            <a:ext cx="850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5"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6413" y="1765697"/>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6" name="Picture 6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49400" y="2514600"/>
            <a:ext cx="393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7" name="Picture 6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08388" y="2477691"/>
            <a:ext cx="444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8" name="Picture 6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1875" y="2843213"/>
            <a:ext cx="419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68201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a:t>
            </a:r>
            <a:r>
              <a:rPr lang="en-US" dirty="0" err="1" smtClean="0"/>
              <a:t>Backpropagation</a:t>
            </a:r>
            <a:endParaRPr lang="en-US" dirty="0"/>
          </a:p>
        </p:txBody>
      </p:sp>
      <p:sp>
        <p:nvSpPr>
          <p:cNvPr id="3" name="Content Placeholder 2"/>
          <p:cNvSpPr>
            <a:spLocks noGrp="1"/>
          </p:cNvSpPr>
          <p:nvPr>
            <p:ph idx="1"/>
          </p:nvPr>
        </p:nvSpPr>
        <p:spPr>
          <a:xfrm>
            <a:off x="457200" y="1085850"/>
            <a:ext cx="8229600" cy="1323975"/>
          </a:xfrm>
        </p:spPr>
        <p:txBody>
          <a:bodyPr/>
          <a:lstStyle/>
          <a:p>
            <a:pPr>
              <a:defRPr/>
            </a:pPr>
            <a:r>
              <a:rPr lang="en-US" dirty="0" smtClean="0"/>
              <a:t>Introduce variables over the neural network</a:t>
            </a:r>
          </a:p>
          <a:p>
            <a:pPr lvl="1">
              <a:defRPr/>
            </a:pPr>
            <a:r>
              <a:rPr lang="en-US" dirty="0" smtClean="0"/>
              <a:t>Define </a:t>
            </a:r>
            <a:r>
              <a:rPr lang="en-US" i="1" dirty="0" smtClean="0"/>
              <a:t>a</a:t>
            </a:r>
            <a:r>
              <a:rPr lang="en-US" dirty="0" smtClean="0"/>
              <a:t> to be the input of each non-linearity</a:t>
            </a:r>
          </a:p>
          <a:p>
            <a:pPr lvl="1">
              <a:defRPr/>
            </a:pPr>
            <a:r>
              <a:rPr lang="en-US" dirty="0" smtClean="0"/>
              <a:t>Define </a:t>
            </a:r>
            <a:r>
              <a:rPr lang="en-US" i="1" dirty="0" smtClean="0"/>
              <a:t>z </a:t>
            </a:r>
            <a:r>
              <a:rPr lang="en-US" dirty="0" smtClean="0"/>
              <a:t>to be the output of each non-linearity</a:t>
            </a:r>
          </a:p>
        </p:txBody>
      </p:sp>
      <p:grpSp>
        <p:nvGrpSpPr>
          <p:cNvPr id="49155" name="Group 4"/>
          <p:cNvGrpSpPr>
            <a:grpSpLocks/>
          </p:cNvGrpSpPr>
          <p:nvPr/>
        </p:nvGrpSpPr>
        <p:grpSpPr bwMode="auto">
          <a:xfrm>
            <a:off x="2208214" y="2814638"/>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6" name="Group 7"/>
          <p:cNvGrpSpPr>
            <a:grpSpLocks/>
          </p:cNvGrpSpPr>
          <p:nvPr/>
        </p:nvGrpSpPr>
        <p:grpSpPr bwMode="auto">
          <a:xfrm>
            <a:off x="2208214" y="3583782"/>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7" name="Group 10"/>
          <p:cNvGrpSpPr>
            <a:grpSpLocks/>
          </p:cNvGrpSpPr>
          <p:nvPr/>
        </p:nvGrpSpPr>
        <p:grpSpPr bwMode="auto">
          <a:xfrm>
            <a:off x="2208214" y="4358879"/>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8" name="Group 13"/>
          <p:cNvGrpSpPr>
            <a:grpSpLocks/>
          </p:cNvGrpSpPr>
          <p:nvPr/>
        </p:nvGrpSpPr>
        <p:grpSpPr bwMode="auto">
          <a:xfrm>
            <a:off x="4710114" y="2814638"/>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59" name="Group 16"/>
          <p:cNvGrpSpPr>
            <a:grpSpLocks/>
          </p:cNvGrpSpPr>
          <p:nvPr/>
        </p:nvGrpSpPr>
        <p:grpSpPr bwMode="auto">
          <a:xfrm>
            <a:off x="4710114" y="3583782"/>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60" name="Group 19"/>
          <p:cNvGrpSpPr>
            <a:grpSpLocks/>
          </p:cNvGrpSpPr>
          <p:nvPr/>
        </p:nvGrpSpPr>
        <p:grpSpPr bwMode="auto">
          <a:xfrm>
            <a:off x="4710114" y="4358879"/>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9161" name="Group 22"/>
          <p:cNvGrpSpPr>
            <a:grpSpLocks/>
          </p:cNvGrpSpPr>
          <p:nvPr/>
        </p:nvGrpSpPr>
        <p:grpSpPr bwMode="auto">
          <a:xfrm>
            <a:off x="6985001" y="3583782"/>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9162"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8" y="2905125"/>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38" y="3432572"/>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2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288" y="39802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2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580335"/>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95589" y="3034904"/>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95588" y="3034903"/>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95588" y="3034904"/>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95589" y="3034904"/>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95589" y="3804048"/>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5589" y="3804047"/>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95589" y="457914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5588" y="3960019"/>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95588" y="3190875"/>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9162" idx="3"/>
          </p:cNvCxnSpPr>
          <p:nvPr/>
        </p:nvCxnSpPr>
        <p:spPr>
          <a:xfrm>
            <a:off x="954089" y="2976563"/>
            <a:ext cx="1254125" cy="58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9162" idx="3"/>
          </p:cNvCxnSpPr>
          <p:nvPr/>
        </p:nvCxnSpPr>
        <p:spPr>
          <a:xfrm>
            <a:off x="954089" y="2976562"/>
            <a:ext cx="1341437"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9162" idx="3"/>
          </p:cNvCxnSpPr>
          <p:nvPr/>
        </p:nvCxnSpPr>
        <p:spPr>
          <a:xfrm>
            <a:off x="954089" y="2976563"/>
            <a:ext cx="1341437" cy="1446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9163" idx="3"/>
          </p:cNvCxnSpPr>
          <p:nvPr/>
        </p:nvCxnSpPr>
        <p:spPr>
          <a:xfrm flipV="1">
            <a:off x="947739" y="3034904"/>
            <a:ext cx="1260475"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9163" idx="3"/>
          </p:cNvCxnSpPr>
          <p:nvPr/>
        </p:nvCxnSpPr>
        <p:spPr>
          <a:xfrm>
            <a:off x="947739" y="3504010"/>
            <a:ext cx="1260475"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9163" idx="3"/>
          </p:cNvCxnSpPr>
          <p:nvPr/>
        </p:nvCxnSpPr>
        <p:spPr>
          <a:xfrm>
            <a:off x="947739" y="3504010"/>
            <a:ext cx="1260475" cy="1075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9164" idx="3"/>
          </p:cNvCxnSpPr>
          <p:nvPr/>
        </p:nvCxnSpPr>
        <p:spPr>
          <a:xfrm flipV="1">
            <a:off x="928689" y="3190876"/>
            <a:ext cx="1366837"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9164" idx="3"/>
          </p:cNvCxnSpPr>
          <p:nvPr/>
        </p:nvCxnSpPr>
        <p:spPr>
          <a:xfrm flipV="1">
            <a:off x="928689" y="3804047"/>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9165" idx="3"/>
          </p:cNvCxnSpPr>
          <p:nvPr/>
        </p:nvCxnSpPr>
        <p:spPr>
          <a:xfrm flipV="1">
            <a:off x="927101" y="4579144"/>
            <a:ext cx="1281113" cy="72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9165" idx="3"/>
          </p:cNvCxnSpPr>
          <p:nvPr/>
        </p:nvCxnSpPr>
        <p:spPr>
          <a:xfrm flipV="1">
            <a:off x="927101" y="3960019"/>
            <a:ext cx="1368425" cy="691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9164" idx="3"/>
          </p:cNvCxnSpPr>
          <p:nvPr/>
        </p:nvCxnSpPr>
        <p:spPr>
          <a:xfrm>
            <a:off x="928689" y="4051697"/>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9165" idx="3"/>
          </p:cNvCxnSpPr>
          <p:nvPr/>
        </p:nvCxnSpPr>
        <p:spPr>
          <a:xfrm flipV="1">
            <a:off x="927101" y="3190876"/>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297489" y="3960019"/>
            <a:ext cx="1773237"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97488" y="3804048"/>
            <a:ext cx="1687512"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97489" y="3034903"/>
            <a:ext cx="1773237"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572376" y="3804048"/>
            <a:ext cx="303213"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9191"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3664744"/>
            <a:ext cx="850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2"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801291"/>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3" name="Picture 6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2703910"/>
            <a:ext cx="393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6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2667000"/>
            <a:ext cx="444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5" name="Picture 6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3032522"/>
            <a:ext cx="419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6" name="Picture 59"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5588" y="2181225"/>
            <a:ext cx="241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7" name="Picture 60"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2209800"/>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8" name="Picture 6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2255044"/>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9" name="Picture 63"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54213" y="2181225"/>
            <a:ext cx="25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0" name="Picture 6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2246710"/>
            <a:ext cx="203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rot="5400000">
            <a:off x="853878" y="2657277"/>
            <a:ext cx="494109"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1839119" y="2644775"/>
            <a:ext cx="495300"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2628107" y="2644775"/>
            <a:ext cx="49530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287640" y="2662039"/>
            <a:ext cx="494109"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5079604" y="2722166"/>
            <a:ext cx="650081"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6350397" y="2990057"/>
            <a:ext cx="116919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7066956" y="3056137"/>
            <a:ext cx="1282303"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9208" name="Picture 8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2227660"/>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9" name="Picture 83"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430713" y="2227660"/>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80039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pPr>
              <a:defRPr/>
            </a:pPr>
            <a:r>
              <a:rPr lang="en-US" dirty="0" smtClean="0"/>
              <a:t>Error </a:t>
            </a:r>
            <a:r>
              <a:rPr lang="en-US" dirty="0" err="1" smtClean="0"/>
              <a:t>Backpropagation</a:t>
            </a:r>
            <a:endParaRPr lang="en-US" dirty="0"/>
          </a:p>
        </p:txBody>
      </p:sp>
      <p:grpSp>
        <p:nvGrpSpPr>
          <p:cNvPr id="51202" name="Group 4"/>
          <p:cNvGrpSpPr>
            <a:grpSpLocks/>
          </p:cNvGrpSpPr>
          <p:nvPr/>
        </p:nvGrpSpPr>
        <p:grpSpPr bwMode="auto">
          <a:xfrm>
            <a:off x="2206626" y="2789635"/>
            <a:ext cx="587375" cy="440531"/>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3" name="Group 7"/>
          <p:cNvGrpSpPr>
            <a:grpSpLocks/>
          </p:cNvGrpSpPr>
          <p:nvPr/>
        </p:nvGrpSpPr>
        <p:grpSpPr bwMode="auto">
          <a:xfrm>
            <a:off x="2206626" y="3558779"/>
            <a:ext cx="587375" cy="440531"/>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4" name="Group 10"/>
          <p:cNvGrpSpPr>
            <a:grpSpLocks/>
          </p:cNvGrpSpPr>
          <p:nvPr/>
        </p:nvGrpSpPr>
        <p:grpSpPr bwMode="auto">
          <a:xfrm>
            <a:off x="2206626" y="4333876"/>
            <a:ext cx="587375" cy="440531"/>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5" name="Group 13"/>
          <p:cNvGrpSpPr>
            <a:grpSpLocks/>
          </p:cNvGrpSpPr>
          <p:nvPr/>
        </p:nvGrpSpPr>
        <p:grpSpPr bwMode="auto">
          <a:xfrm>
            <a:off x="4708526" y="2789635"/>
            <a:ext cx="587375" cy="440531"/>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6" name="Group 16"/>
          <p:cNvGrpSpPr>
            <a:grpSpLocks/>
          </p:cNvGrpSpPr>
          <p:nvPr/>
        </p:nvGrpSpPr>
        <p:grpSpPr bwMode="auto">
          <a:xfrm>
            <a:off x="4708526" y="3558779"/>
            <a:ext cx="587375" cy="440531"/>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7" name="Group 19"/>
          <p:cNvGrpSpPr>
            <a:grpSpLocks/>
          </p:cNvGrpSpPr>
          <p:nvPr/>
        </p:nvGrpSpPr>
        <p:grpSpPr bwMode="auto">
          <a:xfrm>
            <a:off x="4708526" y="4333876"/>
            <a:ext cx="587375" cy="440531"/>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0901" y="3224362"/>
              <a:ext cx="411197"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1208" name="Group 22"/>
          <p:cNvGrpSpPr>
            <a:grpSpLocks/>
          </p:cNvGrpSpPr>
          <p:nvPr/>
        </p:nvGrpSpPr>
        <p:grpSpPr bwMode="auto">
          <a:xfrm>
            <a:off x="6983414" y="3558779"/>
            <a:ext cx="587375" cy="440531"/>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901" y="3224362"/>
              <a:ext cx="411196" cy="301650"/>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1209"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2880122"/>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407569"/>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95525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2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913" y="4555331"/>
            <a:ext cx="3556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94001" y="3009900"/>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94000" y="3009901"/>
            <a:ext cx="2000250"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94000" y="3009900"/>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94001" y="3009900"/>
            <a:ext cx="1914525" cy="769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94001" y="3779044"/>
            <a:ext cx="1914525"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4001" y="3779044"/>
            <a:ext cx="1914525" cy="775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94001" y="4554142"/>
            <a:ext cx="1914525"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4000" y="3935016"/>
            <a:ext cx="2000250"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94000" y="3165873"/>
            <a:ext cx="2000250" cy="1388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51209" idx="3"/>
          </p:cNvCxnSpPr>
          <p:nvPr/>
        </p:nvCxnSpPr>
        <p:spPr>
          <a:xfrm>
            <a:off x="952501" y="2951560"/>
            <a:ext cx="1254125" cy="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1209" idx="3"/>
          </p:cNvCxnSpPr>
          <p:nvPr/>
        </p:nvCxnSpPr>
        <p:spPr>
          <a:xfrm>
            <a:off x="952500" y="2951560"/>
            <a:ext cx="1341438" cy="67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1209" idx="3"/>
          </p:cNvCxnSpPr>
          <p:nvPr/>
        </p:nvCxnSpPr>
        <p:spPr>
          <a:xfrm>
            <a:off x="952500" y="2951560"/>
            <a:ext cx="1341438" cy="1446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51210" idx="3"/>
          </p:cNvCxnSpPr>
          <p:nvPr/>
        </p:nvCxnSpPr>
        <p:spPr>
          <a:xfrm flipV="1">
            <a:off x="946151" y="3009901"/>
            <a:ext cx="1260475" cy="469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51210" idx="3"/>
          </p:cNvCxnSpPr>
          <p:nvPr/>
        </p:nvCxnSpPr>
        <p:spPr>
          <a:xfrm>
            <a:off x="946151" y="3479006"/>
            <a:ext cx="1260475" cy="300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1210" idx="3"/>
          </p:cNvCxnSpPr>
          <p:nvPr/>
        </p:nvCxnSpPr>
        <p:spPr>
          <a:xfrm>
            <a:off x="946151" y="3479007"/>
            <a:ext cx="1260475" cy="1075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1211" idx="3"/>
          </p:cNvCxnSpPr>
          <p:nvPr/>
        </p:nvCxnSpPr>
        <p:spPr>
          <a:xfrm flipV="1">
            <a:off x="927100" y="3165872"/>
            <a:ext cx="1366838" cy="860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1211" idx="3"/>
          </p:cNvCxnSpPr>
          <p:nvPr/>
        </p:nvCxnSpPr>
        <p:spPr>
          <a:xfrm flipV="1">
            <a:off x="927101" y="3779044"/>
            <a:ext cx="1279525"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51212" idx="3"/>
          </p:cNvCxnSpPr>
          <p:nvPr/>
        </p:nvCxnSpPr>
        <p:spPr>
          <a:xfrm flipV="1">
            <a:off x="925513" y="4554141"/>
            <a:ext cx="1281112" cy="72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1212" idx="3"/>
          </p:cNvCxnSpPr>
          <p:nvPr/>
        </p:nvCxnSpPr>
        <p:spPr>
          <a:xfrm flipV="1">
            <a:off x="925514" y="3935016"/>
            <a:ext cx="1368425" cy="691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1211" idx="3"/>
          </p:cNvCxnSpPr>
          <p:nvPr/>
        </p:nvCxnSpPr>
        <p:spPr>
          <a:xfrm>
            <a:off x="927101" y="4026694"/>
            <a:ext cx="1279525" cy="52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51212" idx="3"/>
          </p:cNvCxnSpPr>
          <p:nvPr/>
        </p:nvCxnSpPr>
        <p:spPr>
          <a:xfrm flipV="1">
            <a:off x="925514" y="3165872"/>
            <a:ext cx="1368425" cy="1460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295900" y="3935016"/>
            <a:ext cx="1773238" cy="619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95901" y="3779044"/>
            <a:ext cx="1687513"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95900" y="3009901"/>
            <a:ext cx="1773238" cy="613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570788" y="3779044"/>
            <a:ext cx="303212"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1238"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3639741"/>
            <a:ext cx="850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9"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1413" y="776288"/>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0" name="Picture 6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1450" y="2678906"/>
            <a:ext cx="393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1" name="Picture 6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0438" y="2641997"/>
            <a:ext cx="444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2" name="Picture 6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3925" y="3007519"/>
            <a:ext cx="419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3" name="Picture 59"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4000" y="2156222"/>
            <a:ext cx="2413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4" name="Picture 60"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7650" y="2184797"/>
            <a:ext cx="26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5" name="Picture 6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2825" y="2230041"/>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6" name="Picture 63"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58975" y="2156222"/>
            <a:ext cx="25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7" name="Picture 68"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29125" y="2202656"/>
            <a:ext cx="279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8" name="Picture 69"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5238" y="2221706"/>
            <a:ext cx="203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rot="5400000">
            <a:off x="852289" y="2632274"/>
            <a:ext cx="494110"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1837532" y="2619773"/>
            <a:ext cx="49530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2626519" y="2619772"/>
            <a:ext cx="495300"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286052" y="2637037"/>
            <a:ext cx="49411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5078017" y="2697164"/>
            <a:ext cx="650081"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6348810" y="2965054"/>
            <a:ext cx="1169194"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7065367" y="3031133"/>
            <a:ext cx="128230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1256" name="Picture 7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98625" y="1125141"/>
            <a:ext cx="1828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7" name="Picture 80"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832600" y="2202656"/>
            <a:ext cx="215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8" name="Picture 8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959225" y="1091804"/>
            <a:ext cx="1917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9" name="Picture 8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246813" y="1143000"/>
            <a:ext cx="1854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0" name="Picture 8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047875" y="1734741"/>
            <a:ext cx="11049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1" name="Picture 84"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06913" y="1729979"/>
            <a:ext cx="1143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2" name="Picture 85"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845300" y="1729979"/>
            <a:ext cx="1054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73611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a:t>
            </a:r>
            <a:r>
              <a:rPr lang="en-US" dirty="0" err="1" smtClean="0"/>
              <a:t>Backpropagation</a:t>
            </a:r>
            <a:endParaRPr lang="en-US" dirty="0"/>
          </a:p>
        </p:txBody>
      </p:sp>
      <p:pic>
        <p:nvPicPr>
          <p:cNvPr id="53250" name="Picture 6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915591"/>
            <a:ext cx="2463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6176" y="1750219"/>
            <a:ext cx="1038225"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87"/>
          <p:cNvGrpSpPr>
            <a:grpSpLocks/>
          </p:cNvGrpSpPr>
          <p:nvPr/>
        </p:nvGrpSpPr>
        <p:grpSpPr bwMode="auto">
          <a:xfrm>
            <a:off x="571500" y="2295525"/>
            <a:ext cx="8166100" cy="2618185"/>
            <a:chOff x="570843" y="3060700"/>
            <a:chExt cx="8166733" cy="3490777"/>
          </a:xfrm>
        </p:grpSpPr>
        <p:grpSp>
          <p:nvGrpSpPr>
            <p:cNvPr id="53262" name="Group 4"/>
            <p:cNvGrpSpPr>
              <a:grpSpLocks/>
            </p:cNvGrpSpPr>
            <p:nvPr/>
          </p:nvGrpSpPr>
          <p:grpSpPr bwMode="auto">
            <a:xfrm>
              <a:off x="2208846" y="3905201"/>
              <a:ext cx="587424" cy="587424"/>
              <a:chOff x="5401994" y="3071949"/>
              <a:chExt cx="587424" cy="587424"/>
            </a:xfrm>
          </p:grpSpPr>
          <p:sp>
            <p:nvSpPr>
              <p:cNvPr id="6" name="Oval 5"/>
              <p:cNvSpPr/>
              <p:nvPr/>
            </p:nvSpPr>
            <p:spPr>
              <a:xfrm>
                <a:off x="5402418" y="3071965"/>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 name="Curved Connector 6"/>
              <p:cNvCxnSpPr/>
              <p:nvPr/>
            </p:nvCxnSpPr>
            <p:spPr>
              <a:xfrm flipV="1">
                <a:off x="5491325" y="3224359"/>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3" name="Group 7"/>
            <p:cNvGrpSpPr>
              <a:grpSpLocks/>
            </p:cNvGrpSpPr>
            <p:nvPr/>
          </p:nvGrpSpPr>
          <p:grpSpPr bwMode="auto">
            <a:xfrm>
              <a:off x="2208846" y="4930697"/>
              <a:ext cx="587424" cy="587424"/>
              <a:chOff x="5401994" y="3071949"/>
              <a:chExt cx="587424" cy="587424"/>
            </a:xfrm>
          </p:grpSpPr>
          <p:sp>
            <p:nvSpPr>
              <p:cNvPr id="9" name="Oval 8"/>
              <p:cNvSpPr/>
              <p:nvPr/>
            </p:nvSpPr>
            <p:spPr>
              <a:xfrm>
                <a:off x="5402418" y="3071954"/>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0" name="Curved Connector 9"/>
              <p:cNvCxnSpPr/>
              <p:nvPr/>
            </p:nvCxnSpPr>
            <p:spPr>
              <a:xfrm flipV="1">
                <a:off x="5491325" y="3224348"/>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4" name="Group 10"/>
            <p:cNvGrpSpPr>
              <a:grpSpLocks/>
            </p:cNvGrpSpPr>
            <p:nvPr/>
          </p:nvGrpSpPr>
          <p:grpSpPr bwMode="auto">
            <a:xfrm>
              <a:off x="2208846" y="5964053"/>
              <a:ext cx="587424" cy="587424"/>
              <a:chOff x="5401994" y="3071949"/>
              <a:chExt cx="587424" cy="587424"/>
            </a:xfrm>
          </p:grpSpPr>
          <p:sp>
            <p:nvSpPr>
              <p:cNvPr id="12" name="Oval 11"/>
              <p:cNvSpPr/>
              <p:nvPr/>
            </p:nvSpPr>
            <p:spPr>
              <a:xfrm>
                <a:off x="5402418" y="3072021"/>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Curved Connector 12"/>
              <p:cNvCxnSpPr/>
              <p:nvPr/>
            </p:nvCxnSpPr>
            <p:spPr>
              <a:xfrm flipV="1">
                <a:off x="5491325" y="3224415"/>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5" name="Group 13"/>
            <p:cNvGrpSpPr>
              <a:grpSpLocks/>
            </p:cNvGrpSpPr>
            <p:nvPr/>
          </p:nvGrpSpPr>
          <p:grpSpPr bwMode="auto">
            <a:xfrm>
              <a:off x="4709485" y="3905201"/>
              <a:ext cx="587424" cy="587424"/>
              <a:chOff x="5401994" y="3071949"/>
              <a:chExt cx="587424" cy="587424"/>
            </a:xfrm>
          </p:grpSpPr>
          <p:sp>
            <p:nvSpPr>
              <p:cNvPr id="15" name="Oval 14"/>
              <p:cNvSpPr/>
              <p:nvPr/>
            </p:nvSpPr>
            <p:spPr>
              <a:xfrm>
                <a:off x="5402286" y="3071965"/>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6" name="Curved Connector 15"/>
              <p:cNvCxnSpPr/>
              <p:nvPr/>
            </p:nvCxnSpPr>
            <p:spPr>
              <a:xfrm flipV="1">
                <a:off x="5491193" y="3224359"/>
                <a:ext cx="411194"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6" name="Group 16"/>
            <p:cNvGrpSpPr>
              <a:grpSpLocks/>
            </p:cNvGrpSpPr>
            <p:nvPr/>
          </p:nvGrpSpPr>
          <p:grpSpPr bwMode="auto">
            <a:xfrm>
              <a:off x="4709485" y="4930697"/>
              <a:ext cx="587424" cy="587424"/>
              <a:chOff x="5401994" y="3071949"/>
              <a:chExt cx="587424" cy="587424"/>
            </a:xfrm>
          </p:grpSpPr>
          <p:sp>
            <p:nvSpPr>
              <p:cNvPr id="18" name="Oval 17"/>
              <p:cNvSpPr/>
              <p:nvPr/>
            </p:nvSpPr>
            <p:spPr>
              <a:xfrm>
                <a:off x="5402286" y="3071954"/>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 name="Curved Connector 18"/>
              <p:cNvCxnSpPr/>
              <p:nvPr/>
            </p:nvCxnSpPr>
            <p:spPr>
              <a:xfrm flipV="1">
                <a:off x="5491193" y="3224348"/>
                <a:ext cx="411194"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7" name="Group 19"/>
            <p:cNvGrpSpPr>
              <a:grpSpLocks/>
            </p:cNvGrpSpPr>
            <p:nvPr/>
          </p:nvGrpSpPr>
          <p:grpSpPr bwMode="auto">
            <a:xfrm>
              <a:off x="4709485" y="5964053"/>
              <a:ext cx="587424" cy="587424"/>
              <a:chOff x="5401994" y="3071949"/>
              <a:chExt cx="587424" cy="587424"/>
            </a:xfrm>
          </p:grpSpPr>
          <p:sp>
            <p:nvSpPr>
              <p:cNvPr id="21" name="Oval 20"/>
              <p:cNvSpPr/>
              <p:nvPr/>
            </p:nvSpPr>
            <p:spPr>
              <a:xfrm>
                <a:off x="5402286" y="3072021"/>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2" name="Curved Connector 21"/>
              <p:cNvCxnSpPr/>
              <p:nvPr/>
            </p:nvCxnSpPr>
            <p:spPr>
              <a:xfrm flipV="1">
                <a:off x="5491193" y="3224415"/>
                <a:ext cx="411194"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3268" name="Group 22"/>
            <p:cNvGrpSpPr>
              <a:grpSpLocks/>
            </p:cNvGrpSpPr>
            <p:nvPr/>
          </p:nvGrpSpPr>
          <p:grpSpPr bwMode="auto">
            <a:xfrm>
              <a:off x="6985339" y="4930697"/>
              <a:ext cx="587424" cy="587424"/>
              <a:chOff x="5401994" y="3071949"/>
              <a:chExt cx="587424" cy="587424"/>
            </a:xfrm>
          </p:grpSpPr>
          <p:sp>
            <p:nvSpPr>
              <p:cNvPr id="24" name="Oval 23"/>
              <p:cNvSpPr/>
              <p:nvPr/>
            </p:nvSpPr>
            <p:spPr>
              <a:xfrm>
                <a:off x="5401495" y="3071954"/>
                <a:ext cx="587421" cy="587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5" name="Curved Connector 24"/>
              <p:cNvCxnSpPr/>
              <p:nvPr/>
            </p:nvCxnSpPr>
            <p:spPr>
              <a:xfrm flipV="1">
                <a:off x="5490402" y="3224348"/>
                <a:ext cx="411195" cy="301613"/>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3269" name="Picture 2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2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a:off x="2796691" y="4198894"/>
              <a:ext cx="191308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96691" y="4198894"/>
              <a:ext cx="1998818" cy="81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96691" y="4198894"/>
              <a:ext cx="1998818" cy="1850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96691" y="4198894"/>
              <a:ext cx="1913086" cy="10254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96691" y="5224379"/>
              <a:ext cx="191308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96691" y="5224379"/>
              <a:ext cx="1913086" cy="1033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96691" y="6257800"/>
              <a:ext cx="19130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6691" y="5432333"/>
              <a:ext cx="1998818" cy="825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96691" y="4406848"/>
              <a:ext cx="1998818" cy="1850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53269" idx="3"/>
            </p:cNvCxnSpPr>
            <p:nvPr/>
          </p:nvCxnSpPr>
          <p:spPr>
            <a:xfrm>
              <a:off x="953461" y="4121109"/>
              <a:ext cx="1255809" cy="77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3269" idx="3"/>
            </p:cNvCxnSpPr>
            <p:nvPr/>
          </p:nvCxnSpPr>
          <p:spPr>
            <a:xfrm>
              <a:off x="953461" y="4121109"/>
              <a:ext cx="1341541" cy="895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3269" idx="3"/>
            </p:cNvCxnSpPr>
            <p:nvPr/>
          </p:nvCxnSpPr>
          <p:spPr>
            <a:xfrm>
              <a:off x="953461" y="4121109"/>
              <a:ext cx="1341541" cy="1928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53270" idx="3"/>
            </p:cNvCxnSpPr>
            <p:nvPr/>
          </p:nvCxnSpPr>
          <p:spPr>
            <a:xfrm flipV="1">
              <a:off x="947110" y="4198894"/>
              <a:ext cx="1262160" cy="6254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53270" idx="3"/>
            </p:cNvCxnSpPr>
            <p:nvPr/>
          </p:nvCxnSpPr>
          <p:spPr>
            <a:xfrm>
              <a:off x="947110" y="4824344"/>
              <a:ext cx="1262160" cy="400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3270" idx="3"/>
            </p:cNvCxnSpPr>
            <p:nvPr/>
          </p:nvCxnSpPr>
          <p:spPr>
            <a:xfrm>
              <a:off x="947110" y="4824344"/>
              <a:ext cx="1262160" cy="1433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3271" idx="3"/>
            </p:cNvCxnSpPr>
            <p:nvPr/>
          </p:nvCxnSpPr>
          <p:spPr>
            <a:xfrm flipV="1">
              <a:off x="929646" y="4406848"/>
              <a:ext cx="1365356" cy="1147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3271" idx="3"/>
            </p:cNvCxnSpPr>
            <p:nvPr/>
          </p:nvCxnSpPr>
          <p:spPr>
            <a:xfrm flipV="1">
              <a:off x="929646" y="5224379"/>
              <a:ext cx="1279624" cy="3301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53272" idx="3"/>
            </p:cNvCxnSpPr>
            <p:nvPr/>
          </p:nvCxnSpPr>
          <p:spPr>
            <a:xfrm flipV="1">
              <a:off x="926471" y="6257800"/>
              <a:ext cx="1282799" cy="96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3272" idx="3"/>
            </p:cNvCxnSpPr>
            <p:nvPr/>
          </p:nvCxnSpPr>
          <p:spPr>
            <a:xfrm flipV="1">
              <a:off x="926471" y="5432333"/>
              <a:ext cx="1368531" cy="922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3271" idx="3"/>
            </p:cNvCxnSpPr>
            <p:nvPr/>
          </p:nvCxnSpPr>
          <p:spPr>
            <a:xfrm>
              <a:off x="929646" y="5554566"/>
              <a:ext cx="1279624" cy="703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53272" idx="3"/>
            </p:cNvCxnSpPr>
            <p:nvPr/>
          </p:nvCxnSpPr>
          <p:spPr>
            <a:xfrm flipV="1">
              <a:off x="926471" y="4406848"/>
              <a:ext cx="1368531" cy="1947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297197" y="5432333"/>
              <a:ext cx="1773374" cy="825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297197" y="5224379"/>
              <a:ext cx="168764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97197" y="4198894"/>
              <a:ext cx="1773374" cy="81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572261" y="5224379"/>
              <a:ext cx="303237"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3298" name="Picture 54"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9" name="Picture 6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0" name="Picture 66"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1" name="Picture 67"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2" name="Picture 5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3" name="Picture 60"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4" name="Picture 61"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5" name="Picture 63"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6" name="Picture 6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7" name="Picture 69"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rot="5400000">
              <a:off x="770923" y="3695675"/>
              <a:ext cx="658786"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1756042" y="3679007"/>
              <a:ext cx="66037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2546679" y="3679007"/>
              <a:ext cx="66037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4204951" y="3702025"/>
              <a:ext cx="658786"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4970991" y="3782191"/>
              <a:ext cx="866741"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6155398" y="4139365"/>
              <a:ext cx="1558864"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6853168" y="4227467"/>
              <a:ext cx="1709670" cy="1587"/>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3315" name="Picture 80"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53" name="Picture 8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14876" y="1729979"/>
            <a:ext cx="1089025"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975476" y="1768079"/>
            <a:ext cx="1052513" cy="28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8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452688" y="2028825"/>
            <a:ext cx="62706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4"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929188" y="2020491"/>
            <a:ext cx="647700" cy="1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5"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227889" y="2020491"/>
            <a:ext cx="598487" cy="11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86"/>
          <p:cNvSpPr txBox="1">
            <a:spLocks noChangeArrowheads="1"/>
          </p:cNvSpPr>
          <p:nvPr/>
        </p:nvSpPr>
        <p:spPr bwMode="auto">
          <a:xfrm>
            <a:off x="101601" y="1322785"/>
            <a:ext cx="897788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Training: Take the gradient of the last component and iterate backwards</a:t>
            </a:r>
          </a:p>
        </p:txBody>
      </p:sp>
    </p:spTree>
    <p:extLst>
      <p:ext uri="{BB962C8B-B14F-4D97-AF65-F5344CB8AC3E}">
        <p14:creationId xmlns:p14="http://schemas.microsoft.com/office/powerpoint/2010/main" val="120802763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42901"/>
            <a:ext cx="8245475" cy="373856"/>
          </a:xfrm>
        </p:spPr>
        <p:txBody>
          <a:bodyPr/>
          <a:lstStyle/>
          <a:p>
            <a:pPr>
              <a:defRPr/>
            </a:pPr>
            <a:r>
              <a:rPr lang="en-US" dirty="0" smtClean="0"/>
              <a:t>Error </a:t>
            </a:r>
            <a:r>
              <a:rPr lang="en-US" dirty="0" err="1" smtClean="0"/>
              <a:t>Backpropagation</a:t>
            </a:r>
            <a:endParaRPr lang="en-US" dirty="0"/>
          </a:p>
        </p:txBody>
      </p:sp>
      <p:grpSp>
        <p:nvGrpSpPr>
          <p:cNvPr id="55298" name="Group 4"/>
          <p:cNvGrpSpPr>
            <a:grpSpLocks/>
          </p:cNvGrpSpPr>
          <p:nvPr/>
        </p:nvGrpSpPr>
        <p:grpSpPr bwMode="auto">
          <a:xfrm>
            <a:off x="1827214" y="2842023"/>
            <a:ext cx="6262687" cy="2007394"/>
            <a:chOff x="570843" y="3060700"/>
            <a:chExt cx="8166733" cy="3490777"/>
          </a:xfrm>
        </p:grpSpPr>
        <p:grpSp>
          <p:nvGrpSpPr>
            <p:cNvPr id="55306"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07"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8" y="3071567"/>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0"/>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08"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09"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7"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10"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7" y="3071567"/>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0"/>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11"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7"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312"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7"/>
                <a:ext cx="58585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3" y="3224780"/>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5313"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1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1" y="4199447"/>
              <a:ext cx="1912817"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1" y="4199447"/>
              <a:ext cx="1999763"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1"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1" y="4199447"/>
              <a:ext cx="1912817" cy="1024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1" y="5224319"/>
              <a:ext cx="1912817"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1" y="5224319"/>
              <a:ext cx="1912817" cy="1033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1" y="6257473"/>
              <a:ext cx="1912817"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1" y="5431363"/>
              <a:ext cx="1999763"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1"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5313" idx="3"/>
            </p:cNvCxnSpPr>
            <p:nvPr/>
          </p:nvCxnSpPr>
          <p:spPr>
            <a:xfrm>
              <a:off x="953820" y="4120770"/>
              <a:ext cx="1254510"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55313" idx="3"/>
            </p:cNvCxnSpPr>
            <p:nvPr/>
          </p:nvCxnSpPr>
          <p:spPr>
            <a:xfrm>
              <a:off x="953820" y="4120770"/>
              <a:ext cx="1341456" cy="89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5313" idx="3"/>
            </p:cNvCxnSpPr>
            <p:nvPr/>
          </p:nvCxnSpPr>
          <p:spPr>
            <a:xfrm>
              <a:off x="953820"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5314" idx="3"/>
            </p:cNvCxnSpPr>
            <p:nvPr/>
          </p:nvCxnSpPr>
          <p:spPr>
            <a:xfrm flipV="1">
              <a:off x="947610" y="4199447"/>
              <a:ext cx="1260719"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5314" idx="3"/>
            </p:cNvCxnSpPr>
            <p:nvPr/>
          </p:nvCxnSpPr>
          <p:spPr>
            <a:xfrm>
              <a:off x="947610" y="4824723"/>
              <a:ext cx="1260719" cy="399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5314" idx="3"/>
            </p:cNvCxnSpPr>
            <p:nvPr/>
          </p:nvCxnSpPr>
          <p:spPr>
            <a:xfrm>
              <a:off x="947610" y="4824723"/>
              <a:ext cx="1260719"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55315" idx="3"/>
            </p:cNvCxnSpPr>
            <p:nvPr/>
          </p:nvCxnSpPr>
          <p:spPr>
            <a:xfrm flipV="1">
              <a:off x="928978" y="4406492"/>
              <a:ext cx="1366298" cy="1149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5315" idx="3"/>
            </p:cNvCxnSpPr>
            <p:nvPr/>
          </p:nvCxnSpPr>
          <p:spPr>
            <a:xfrm flipV="1">
              <a:off x="928978" y="5224319"/>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5316" idx="3"/>
            </p:cNvCxnSpPr>
            <p:nvPr/>
          </p:nvCxnSpPr>
          <p:spPr>
            <a:xfrm flipV="1">
              <a:off x="926908" y="6257473"/>
              <a:ext cx="1281421" cy="97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5316" idx="3"/>
            </p:cNvCxnSpPr>
            <p:nvPr/>
          </p:nvCxnSpPr>
          <p:spPr>
            <a:xfrm flipV="1">
              <a:off x="926908" y="5431363"/>
              <a:ext cx="1368367"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5315" idx="3"/>
            </p:cNvCxnSpPr>
            <p:nvPr/>
          </p:nvCxnSpPr>
          <p:spPr>
            <a:xfrm>
              <a:off x="928978" y="5555590"/>
              <a:ext cx="1279351" cy="7018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5316" idx="3"/>
            </p:cNvCxnSpPr>
            <p:nvPr/>
          </p:nvCxnSpPr>
          <p:spPr>
            <a:xfrm flipV="1">
              <a:off x="926908" y="4406492"/>
              <a:ext cx="1368367" cy="1948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0" y="5431363"/>
              <a:ext cx="1774117"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0" y="5224319"/>
              <a:ext cx="1689241"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0" y="4199447"/>
              <a:ext cx="1774117"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3" y="5224319"/>
              <a:ext cx="304311"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5342" name="Picture 4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3"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4" name="Picture 4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5" name="Picture 4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6" name="Picture 4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7" name="Picture 4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8" name="Picture 4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9" name="Picture 4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0" name="Picture 4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1" name="Picture 5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5"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0"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4" y="3702539"/>
              <a:ext cx="660474"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9" y="3782252"/>
              <a:ext cx="865448"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9" y="4139403"/>
              <a:ext cx="1559049"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8"/>
              <a:ext cx="1710191"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5359" name="Picture 5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299" name="TextBox 76"/>
          <p:cNvSpPr txBox="1">
            <a:spLocks noChangeArrowheads="1"/>
          </p:cNvSpPr>
          <p:nvPr/>
        </p:nvSpPr>
        <p:spPr bwMode="auto">
          <a:xfrm>
            <a:off x="4127500" y="948928"/>
            <a:ext cx="31062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Empirical Risk Function</a:t>
            </a:r>
          </a:p>
        </p:txBody>
      </p:sp>
      <p:graphicFrame>
        <p:nvGraphicFramePr>
          <p:cNvPr id="55300" name="Object 4"/>
          <p:cNvGraphicFramePr>
            <a:graphicFrameLocks noChangeAspect="1"/>
          </p:cNvGraphicFramePr>
          <p:nvPr/>
        </p:nvGraphicFramePr>
        <p:xfrm>
          <a:off x="287339" y="742950"/>
          <a:ext cx="3159125" cy="635794"/>
        </p:xfrm>
        <a:graphic>
          <a:graphicData uri="http://schemas.openxmlformats.org/presentationml/2006/ole">
            <mc:AlternateContent xmlns:mc="http://schemas.openxmlformats.org/markup-compatibility/2006">
              <mc:Choice xmlns:v="urn:schemas-microsoft-com:vml" Requires="v">
                <p:oleObj spid="_x0000_s113733" name="Equation" r:id="rId19" imgW="1701800" imgH="457200" progId="Equation.3">
                  <p:embed/>
                </p:oleObj>
              </mc:Choice>
              <mc:Fallback>
                <p:oleObj name="Equation" r:id="rId19" imgW="17018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9" y="742950"/>
                        <a:ext cx="3159125"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1" name="Object 4"/>
          <p:cNvGraphicFramePr>
            <a:graphicFrameLocks noChangeAspect="1"/>
          </p:cNvGraphicFramePr>
          <p:nvPr/>
        </p:nvGraphicFramePr>
        <p:xfrm>
          <a:off x="990601" y="1314450"/>
          <a:ext cx="5451475" cy="1483519"/>
        </p:xfrm>
        <a:graphic>
          <a:graphicData uri="http://schemas.openxmlformats.org/presentationml/2006/ole">
            <mc:AlternateContent xmlns:mc="http://schemas.openxmlformats.org/markup-compatibility/2006">
              <mc:Choice xmlns:v="urn:schemas-microsoft-com:vml" Requires="v">
                <p:oleObj spid="_x0000_s113734" name="Equation" r:id="rId21" imgW="2933700" imgH="1066800" progId="Equation.3">
                  <p:embed/>
                </p:oleObj>
              </mc:Choice>
              <mc:Fallback>
                <p:oleObj name="Equation" r:id="rId21" imgW="2933700" imgH="1066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1" y="1314450"/>
                        <a:ext cx="5451475"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2" name="TextBox 2"/>
          <p:cNvSpPr txBox="1">
            <a:spLocks noChangeArrowheads="1"/>
          </p:cNvSpPr>
          <p:nvPr/>
        </p:nvSpPr>
        <p:spPr bwMode="auto">
          <a:xfrm>
            <a:off x="4114801" y="1314450"/>
            <a:ext cx="3203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1800" b="0" i="1"/>
              <a:t>n is number of training points</a:t>
            </a:r>
          </a:p>
        </p:txBody>
      </p:sp>
    </p:spTree>
    <p:extLst>
      <p:ext uri="{BB962C8B-B14F-4D97-AF65-F5344CB8AC3E}">
        <p14:creationId xmlns:p14="http://schemas.microsoft.com/office/powerpoint/2010/main" val="116725926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9" y="514351"/>
            <a:ext cx="8245475" cy="373856"/>
          </a:xfrm>
        </p:spPr>
        <p:txBody>
          <a:bodyPr/>
          <a:lstStyle/>
          <a:p>
            <a:pPr>
              <a:defRPr/>
            </a:pPr>
            <a:r>
              <a:rPr lang="en-US" dirty="0" smtClean="0"/>
              <a:t>Error </a:t>
            </a:r>
            <a:r>
              <a:rPr lang="en-US" dirty="0" err="1" smtClean="0"/>
              <a:t>Backpropagation</a:t>
            </a:r>
            <a:endParaRPr lang="en-US" dirty="0"/>
          </a:p>
        </p:txBody>
      </p:sp>
      <p:grpSp>
        <p:nvGrpSpPr>
          <p:cNvPr id="57346" name="Group 4"/>
          <p:cNvGrpSpPr>
            <a:grpSpLocks/>
          </p:cNvGrpSpPr>
          <p:nvPr/>
        </p:nvGrpSpPr>
        <p:grpSpPr bwMode="auto">
          <a:xfrm>
            <a:off x="1606551" y="2546748"/>
            <a:ext cx="6264275" cy="2007394"/>
            <a:chOff x="570843" y="3060700"/>
            <a:chExt cx="8166733" cy="3490777"/>
          </a:xfrm>
        </p:grpSpPr>
        <p:grpSp>
          <p:nvGrpSpPr>
            <p:cNvPr id="57356"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063" y="3072192"/>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056" y="3225405"/>
                <a:ext cx="411856"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357"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063" y="3071567"/>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056" y="3224780"/>
                <a:ext cx="411856"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358"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063" y="3071366"/>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056" y="3224579"/>
                <a:ext cx="411856"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359"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2599" y="3072192"/>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1593" y="3225405"/>
                <a:ext cx="411855"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360"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2599" y="3071567"/>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1593" y="3224780"/>
                <a:ext cx="411855"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361"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2599" y="3071366"/>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1593" y="3224579"/>
                <a:ext cx="411855"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362"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1261" y="3071567"/>
                <a:ext cx="58777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0255" y="3224780"/>
                <a:ext cx="411856"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7363"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1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5689" y="4199447"/>
              <a:ext cx="1914401"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5689" y="4199447"/>
              <a:ext cx="1999256"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5689" y="4199447"/>
              <a:ext cx="1999256"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5689" y="4199447"/>
              <a:ext cx="1914401" cy="1024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5689" y="5224319"/>
              <a:ext cx="1914401"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5689" y="5224319"/>
              <a:ext cx="1914401" cy="1033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5689" y="6257473"/>
              <a:ext cx="1914401"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5689" y="5431363"/>
              <a:ext cx="1999256"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5689" y="4406492"/>
              <a:ext cx="1999256"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7363" idx="3"/>
            </p:cNvCxnSpPr>
            <p:nvPr/>
          </p:nvCxnSpPr>
          <p:spPr>
            <a:xfrm>
              <a:off x="953724" y="4120770"/>
              <a:ext cx="1254192"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57363" idx="3"/>
            </p:cNvCxnSpPr>
            <p:nvPr/>
          </p:nvCxnSpPr>
          <p:spPr>
            <a:xfrm>
              <a:off x="953724" y="4120770"/>
              <a:ext cx="1341116" cy="89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7363" idx="3"/>
            </p:cNvCxnSpPr>
            <p:nvPr/>
          </p:nvCxnSpPr>
          <p:spPr>
            <a:xfrm>
              <a:off x="953724" y="4120770"/>
              <a:ext cx="134111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7364" idx="3"/>
            </p:cNvCxnSpPr>
            <p:nvPr/>
          </p:nvCxnSpPr>
          <p:spPr>
            <a:xfrm flipV="1">
              <a:off x="947514" y="4199447"/>
              <a:ext cx="126040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7364" idx="3"/>
            </p:cNvCxnSpPr>
            <p:nvPr/>
          </p:nvCxnSpPr>
          <p:spPr>
            <a:xfrm>
              <a:off x="947514" y="4824723"/>
              <a:ext cx="1260401" cy="399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7364" idx="3"/>
            </p:cNvCxnSpPr>
            <p:nvPr/>
          </p:nvCxnSpPr>
          <p:spPr>
            <a:xfrm>
              <a:off x="947514" y="4824723"/>
              <a:ext cx="126040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57365" idx="3"/>
            </p:cNvCxnSpPr>
            <p:nvPr/>
          </p:nvCxnSpPr>
          <p:spPr>
            <a:xfrm flipV="1">
              <a:off x="928888" y="4406492"/>
              <a:ext cx="1365951" cy="1149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7365" idx="3"/>
            </p:cNvCxnSpPr>
            <p:nvPr/>
          </p:nvCxnSpPr>
          <p:spPr>
            <a:xfrm flipV="1">
              <a:off x="928888" y="5224319"/>
              <a:ext cx="1279027"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7366" idx="3"/>
            </p:cNvCxnSpPr>
            <p:nvPr/>
          </p:nvCxnSpPr>
          <p:spPr>
            <a:xfrm flipV="1">
              <a:off x="926818" y="6257473"/>
              <a:ext cx="1281097" cy="97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7366" idx="3"/>
            </p:cNvCxnSpPr>
            <p:nvPr/>
          </p:nvCxnSpPr>
          <p:spPr>
            <a:xfrm flipV="1">
              <a:off x="926818" y="5431363"/>
              <a:ext cx="1368022"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7365" idx="3"/>
            </p:cNvCxnSpPr>
            <p:nvPr/>
          </p:nvCxnSpPr>
          <p:spPr>
            <a:xfrm>
              <a:off x="928888" y="5555590"/>
              <a:ext cx="1279027" cy="7018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7366" idx="3"/>
            </p:cNvCxnSpPr>
            <p:nvPr/>
          </p:nvCxnSpPr>
          <p:spPr>
            <a:xfrm flipV="1">
              <a:off x="926818" y="4406492"/>
              <a:ext cx="1368022" cy="1948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7862" y="5431363"/>
              <a:ext cx="1773668"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7862" y="5224319"/>
              <a:ext cx="1686744"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7862" y="4199447"/>
              <a:ext cx="1773668"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379" y="5224319"/>
              <a:ext cx="302165"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7392" name="Picture 4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3"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4" name="Picture 4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5" name="Picture 4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6" name="Picture 4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7" name="Picture 4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8" name="Picture 4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9" name="Picture 4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0" name="Picture 4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1" name="Picture 5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464"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7640" y="3678730"/>
              <a:ext cx="658403" cy="207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7201" y="3679765"/>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4970" y="3702540"/>
              <a:ext cx="660474"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1724" y="3782252"/>
              <a:ext cx="865448"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6446" y="4139404"/>
              <a:ext cx="1559049"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843" y="4227398"/>
              <a:ext cx="1710191" cy="207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7409" name="Picture 5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47" name="TextBox 76"/>
          <p:cNvSpPr txBox="1">
            <a:spLocks noChangeArrowheads="1"/>
          </p:cNvSpPr>
          <p:nvPr/>
        </p:nvSpPr>
        <p:spPr bwMode="auto">
          <a:xfrm>
            <a:off x="304801" y="1028700"/>
            <a:ext cx="3890566"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layer weights w</a:t>
            </a:r>
            <a:r>
              <a:rPr lang="en-US" sz="2000" baseline="-25000"/>
              <a:t>kl</a:t>
            </a:r>
          </a:p>
        </p:txBody>
      </p:sp>
      <p:pic>
        <p:nvPicPr>
          <p:cNvPr id="57348" name="Picture 75"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419600" y="971550"/>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77"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566863" y="1709738"/>
            <a:ext cx="336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78"/>
          <p:cNvSpPr txBox="1">
            <a:spLocks noChangeArrowheads="1"/>
          </p:cNvSpPr>
          <p:nvPr/>
        </p:nvSpPr>
        <p:spPr bwMode="auto">
          <a:xfrm>
            <a:off x="5310189" y="1821656"/>
            <a:ext cx="2536447" cy="4001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Calculus chain rule</a:t>
            </a:r>
          </a:p>
        </p:txBody>
      </p:sp>
      <p:graphicFrame>
        <p:nvGraphicFramePr>
          <p:cNvPr id="57351" name="Object 4"/>
          <p:cNvGraphicFramePr>
            <a:graphicFrameLocks noChangeAspect="1"/>
          </p:cNvGraphicFramePr>
          <p:nvPr/>
        </p:nvGraphicFramePr>
        <p:xfrm>
          <a:off x="7696200" y="1143000"/>
          <a:ext cx="1295400" cy="427435"/>
        </p:xfrm>
        <a:graphic>
          <a:graphicData uri="http://schemas.openxmlformats.org/presentationml/2006/ole">
            <mc:AlternateContent xmlns:mc="http://schemas.openxmlformats.org/markup-compatibility/2006">
              <mc:Choice xmlns:v="urn:schemas-microsoft-com:vml" Requires="v">
                <p:oleObj spid="_x0000_s115781" name="Equation" r:id="rId21" imgW="838200" imgH="368300" progId="Equation.3">
                  <p:embed/>
                </p:oleObj>
              </mc:Choice>
              <mc:Fallback>
                <p:oleObj name="Equation" r:id="rId21" imgW="838200" imgH="368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96200" y="1143000"/>
                        <a:ext cx="1295400"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2" name="Object 4"/>
          <p:cNvGraphicFramePr>
            <a:graphicFrameLocks noChangeAspect="1"/>
          </p:cNvGraphicFramePr>
          <p:nvPr/>
        </p:nvGraphicFramePr>
        <p:xfrm>
          <a:off x="7232650" y="1485900"/>
          <a:ext cx="1911350" cy="254794"/>
        </p:xfrm>
        <a:graphic>
          <a:graphicData uri="http://schemas.openxmlformats.org/presentationml/2006/ole">
            <mc:AlternateContent xmlns:mc="http://schemas.openxmlformats.org/markup-compatibility/2006">
              <mc:Choice xmlns:v="urn:schemas-microsoft-com:vml" Requires="v">
                <p:oleObj spid="_x0000_s115782" name="Equation" r:id="rId23" imgW="1219200" imgH="215900" progId="Equation.3">
                  <p:embed/>
                </p:oleObj>
              </mc:Choice>
              <mc:Fallback>
                <p:oleObj name="Equation" r:id="rId23" imgW="1219200" imgH="2159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32650" y="1485900"/>
                        <a:ext cx="1911350"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102029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6" y="514351"/>
            <a:ext cx="8245475" cy="373856"/>
          </a:xfrm>
        </p:spPr>
        <p:txBody>
          <a:bodyPr/>
          <a:lstStyle/>
          <a:p>
            <a:pPr>
              <a:defRPr/>
            </a:pPr>
            <a:r>
              <a:rPr lang="en-US" dirty="0" smtClean="0"/>
              <a:t>Error </a:t>
            </a:r>
            <a:r>
              <a:rPr lang="en-US" dirty="0" err="1" smtClean="0"/>
              <a:t>Backpropagation</a:t>
            </a:r>
            <a:endParaRPr lang="en-US" dirty="0"/>
          </a:p>
        </p:txBody>
      </p:sp>
      <p:grpSp>
        <p:nvGrpSpPr>
          <p:cNvPr id="59394" name="Group 4"/>
          <p:cNvGrpSpPr>
            <a:grpSpLocks/>
          </p:cNvGrpSpPr>
          <p:nvPr/>
        </p:nvGrpSpPr>
        <p:grpSpPr bwMode="auto">
          <a:xfrm>
            <a:off x="1809750" y="2817019"/>
            <a:ext cx="6262688" cy="2007394"/>
            <a:chOff x="570843" y="3060700"/>
            <a:chExt cx="8166733" cy="3490777"/>
          </a:xfrm>
        </p:grpSpPr>
        <p:grpSp>
          <p:nvGrpSpPr>
            <p:cNvPr id="59405"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9406"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9407"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9408"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9409"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9410"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9411"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9412"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4"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5"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9412"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59412"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9412"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9413"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9413"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9413"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59414"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9414"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9415"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9415"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9414"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9415"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9441"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2"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3"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4"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5"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6"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7"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8"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9"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0"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9458"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5" name="TextBox 76"/>
          <p:cNvSpPr txBox="1">
            <a:spLocks noChangeArrowheads="1"/>
          </p:cNvSpPr>
          <p:nvPr/>
        </p:nvSpPr>
        <p:spPr bwMode="auto">
          <a:xfrm>
            <a:off x="152401" y="914400"/>
            <a:ext cx="3890566"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layer weights w</a:t>
            </a:r>
            <a:r>
              <a:rPr lang="en-US" sz="2000" baseline="-25000"/>
              <a:t>kl</a:t>
            </a:r>
          </a:p>
        </p:txBody>
      </p:sp>
      <p:pic>
        <p:nvPicPr>
          <p:cNvPr id="59396" name="Picture 75"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333875" y="810816"/>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7"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17663" y="1316831"/>
            <a:ext cx="336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Box 78"/>
          <p:cNvSpPr txBox="1">
            <a:spLocks noChangeArrowheads="1"/>
          </p:cNvSpPr>
          <p:nvPr/>
        </p:nvSpPr>
        <p:spPr bwMode="auto">
          <a:xfrm>
            <a:off x="5291139" y="1344216"/>
            <a:ext cx="2536447" cy="4001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Calculus chain rule</a:t>
            </a:r>
          </a:p>
        </p:txBody>
      </p:sp>
      <p:pic>
        <p:nvPicPr>
          <p:cNvPr id="59399" name="Picture 79"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714500" y="2039541"/>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400" name="Object 4"/>
          <p:cNvGraphicFramePr>
            <a:graphicFrameLocks noChangeAspect="1"/>
          </p:cNvGraphicFramePr>
          <p:nvPr/>
        </p:nvGraphicFramePr>
        <p:xfrm>
          <a:off x="7661275" y="1771650"/>
          <a:ext cx="1295400" cy="427435"/>
        </p:xfrm>
        <a:graphic>
          <a:graphicData uri="http://schemas.openxmlformats.org/presentationml/2006/ole">
            <mc:AlternateContent xmlns:mc="http://schemas.openxmlformats.org/markup-compatibility/2006">
              <mc:Choice xmlns:v="urn:schemas-microsoft-com:vml" Requires="v">
                <p:oleObj spid="_x0000_s117829" name="Equation" r:id="rId21" imgW="838200" imgH="368300" progId="Equation.3">
                  <p:embed/>
                </p:oleObj>
              </mc:Choice>
              <mc:Fallback>
                <p:oleObj name="Equation" r:id="rId21" imgW="838200" imgH="368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61275" y="1771650"/>
                        <a:ext cx="1295400"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401" name="Object 4"/>
          <p:cNvGraphicFramePr>
            <a:graphicFrameLocks noChangeAspect="1"/>
          </p:cNvGraphicFramePr>
          <p:nvPr/>
        </p:nvGraphicFramePr>
        <p:xfrm>
          <a:off x="7197725" y="2114550"/>
          <a:ext cx="1911350" cy="254794"/>
        </p:xfrm>
        <a:graphic>
          <a:graphicData uri="http://schemas.openxmlformats.org/presentationml/2006/ole">
            <mc:AlternateContent xmlns:mc="http://schemas.openxmlformats.org/markup-compatibility/2006">
              <mc:Choice xmlns:v="urn:schemas-microsoft-com:vml" Requires="v">
                <p:oleObj spid="_x0000_s117830" name="Equation" r:id="rId23" imgW="1219200" imgH="215900" progId="Equation.3">
                  <p:embed/>
                </p:oleObj>
              </mc:Choice>
              <mc:Fallback>
                <p:oleObj name="Equation" r:id="rId23" imgW="1219200" imgH="2159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97725" y="2114550"/>
                        <a:ext cx="1911350"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069589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14351"/>
            <a:ext cx="8245475" cy="373856"/>
          </a:xfrm>
        </p:spPr>
        <p:txBody>
          <a:bodyPr/>
          <a:lstStyle/>
          <a:p>
            <a:pPr>
              <a:defRPr/>
            </a:pPr>
            <a:r>
              <a:rPr lang="en-US" dirty="0" smtClean="0"/>
              <a:t>Error </a:t>
            </a:r>
            <a:r>
              <a:rPr lang="en-US" dirty="0" err="1" smtClean="0"/>
              <a:t>Backpropagation</a:t>
            </a:r>
            <a:endParaRPr lang="en-US" dirty="0"/>
          </a:p>
        </p:txBody>
      </p:sp>
      <p:grpSp>
        <p:nvGrpSpPr>
          <p:cNvPr id="60418" name="Group 4"/>
          <p:cNvGrpSpPr>
            <a:grpSpLocks/>
          </p:cNvGrpSpPr>
          <p:nvPr/>
        </p:nvGrpSpPr>
        <p:grpSpPr bwMode="auto">
          <a:xfrm>
            <a:off x="1901825" y="2817019"/>
            <a:ext cx="6262688" cy="2007394"/>
            <a:chOff x="570843" y="3060700"/>
            <a:chExt cx="8166733" cy="3490777"/>
          </a:xfrm>
        </p:grpSpPr>
        <p:grpSp>
          <p:nvGrpSpPr>
            <p:cNvPr id="60429"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0430"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0431"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0432"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0433"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0434"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0435"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0436"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0436"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0436"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0436"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0437"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0437"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0437"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0438"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0438"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0439"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0439"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0438"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0439"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465"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6"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7"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8"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9"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0"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1"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2"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3"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4"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0482"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19" name="TextBox 76"/>
          <p:cNvSpPr txBox="1">
            <a:spLocks noChangeArrowheads="1"/>
          </p:cNvSpPr>
          <p:nvPr/>
        </p:nvSpPr>
        <p:spPr bwMode="auto">
          <a:xfrm>
            <a:off x="115888" y="923925"/>
            <a:ext cx="3890566"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layer weights w</a:t>
            </a:r>
            <a:r>
              <a:rPr lang="en-US" sz="2000" baseline="-25000"/>
              <a:t>kl</a:t>
            </a:r>
          </a:p>
        </p:txBody>
      </p:sp>
      <p:pic>
        <p:nvPicPr>
          <p:cNvPr id="60420" name="Picture 75"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425950" y="810816"/>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7"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709738" y="1316831"/>
            <a:ext cx="336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78"/>
          <p:cNvSpPr txBox="1">
            <a:spLocks noChangeArrowheads="1"/>
          </p:cNvSpPr>
          <p:nvPr/>
        </p:nvSpPr>
        <p:spPr bwMode="auto">
          <a:xfrm>
            <a:off x="5384800" y="1344216"/>
            <a:ext cx="2536447" cy="4001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Calculus chain rule</a:t>
            </a:r>
          </a:p>
        </p:txBody>
      </p:sp>
      <p:pic>
        <p:nvPicPr>
          <p:cNvPr id="60423" name="Picture 80"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800225" y="2039541"/>
            <a:ext cx="513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4" name="Object 4"/>
          <p:cNvGraphicFramePr>
            <a:graphicFrameLocks noChangeAspect="1"/>
          </p:cNvGraphicFramePr>
          <p:nvPr/>
        </p:nvGraphicFramePr>
        <p:xfrm>
          <a:off x="7731125" y="1771650"/>
          <a:ext cx="1295400" cy="427435"/>
        </p:xfrm>
        <a:graphic>
          <a:graphicData uri="http://schemas.openxmlformats.org/presentationml/2006/ole">
            <mc:AlternateContent xmlns:mc="http://schemas.openxmlformats.org/markup-compatibility/2006">
              <mc:Choice xmlns:v="urn:schemas-microsoft-com:vml" Requires="v">
                <p:oleObj spid="_x0000_s118853" name="Equation" r:id="rId21" imgW="838200" imgH="368300" progId="Equation.3">
                  <p:embed/>
                </p:oleObj>
              </mc:Choice>
              <mc:Fallback>
                <p:oleObj name="Equation" r:id="rId21" imgW="838200" imgH="368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31125" y="1771650"/>
                        <a:ext cx="1295400"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5" name="Object 4"/>
          <p:cNvGraphicFramePr>
            <a:graphicFrameLocks noChangeAspect="1"/>
          </p:cNvGraphicFramePr>
          <p:nvPr/>
        </p:nvGraphicFramePr>
        <p:xfrm>
          <a:off x="7267575" y="2114550"/>
          <a:ext cx="1911350" cy="254794"/>
        </p:xfrm>
        <a:graphic>
          <a:graphicData uri="http://schemas.openxmlformats.org/presentationml/2006/ole">
            <mc:AlternateContent xmlns:mc="http://schemas.openxmlformats.org/markup-compatibility/2006">
              <mc:Choice xmlns:v="urn:schemas-microsoft-com:vml" Requires="v">
                <p:oleObj spid="_x0000_s118854" name="Equation" r:id="rId23" imgW="1219200" imgH="215900" progId="Equation.3">
                  <p:embed/>
                </p:oleObj>
              </mc:Choice>
              <mc:Fallback>
                <p:oleObj name="Equation" r:id="rId23" imgW="1219200" imgH="2159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67575" y="2114550"/>
                        <a:ext cx="1911350"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36090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Neurons</a:t>
            </a:r>
            <a:endParaRPr lang="en-US" dirty="0"/>
          </a:p>
        </p:txBody>
      </p:sp>
      <p:sp>
        <p:nvSpPr>
          <p:cNvPr id="3" name="Content Placeholder 2"/>
          <p:cNvSpPr>
            <a:spLocks noGrp="1"/>
          </p:cNvSpPr>
          <p:nvPr>
            <p:ph idx="1"/>
          </p:nvPr>
        </p:nvSpPr>
        <p:spPr>
          <a:xfrm>
            <a:off x="685801" y="1028701"/>
            <a:ext cx="7775575" cy="782240"/>
          </a:xfrm>
        </p:spPr>
        <p:txBody>
          <a:bodyPr/>
          <a:lstStyle/>
          <a:p>
            <a:pPr marL="342900" indent="-342900">
              <a:buFont typeface="Arial"/>
              <a:buChar char="•"/>
              <a:defRPr/>
            </a:pPr>
            <a:r>
              <a:rPr lang="en-US" sz="2400" dirty="0" smtClean="0"/>
              <a:t>A neuron takes a weighted sum of inputs </a:t>
            </a:r>
            <a:r>
              <a:rPr lang="en-US" sz="2400" b="1" i="1" dirty="0" smtClean="0"/>
              <a:t>a</a:t>
            </a:r>
            <a:r>
              <a:rPr lang="en-US" sz="2400" dirty="0" smtClean="0"/>
              <a:t> and feeds the result through an activation function </a:t>
            </a:r>
            <a:r>
              <a:rPr lang="en-US" sz="2400" b="1" i="1" dirty="0" err="1" smtClean="0"/>
              <a:t>σ</a:t>
            </a:r>
            <a:endParaRPr lang="en-US" sz="2400" b="1" i="1" dirty="0"/>
          </a:p>
          <a:p>
            <a:pPr marL="342900" indent="-342900">
              <a:buFont typeface="Arial"/>
              <a:buChar char="•"/>
              <a:defRPr/>
            </a:pPr>
            <a:r>
              <a:rPr lang="en-US" sz="2400" dirty="0" smtClean="0"/>
              <a:t>Output </a:t>
            </a:r>
            <a:r>
              <a:rPr lang="en-US" sz="2400" dirty="0" smtClean="0"/>
              <a:t>of the activation function produces decision boundary which can be used in classification</a:t>
            </a:r>
          </a:p>
          <a:p>
            <a:pPr marL="342900" lvl="1" indent="0">
              <a:buFont typeface="Arial" charset="0"/>
              <a:buNone/>
              <a:defRPr/>
            </a:pPr>
            <a:endParaRPr lang="en-US" b="1" i="1" dirty="0"/>
          </a:p>
        </p:txBody>
      </p:sp>
      <p:pic>
        <p:nvPicPr>
          <p:cNvPr id="3277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686050"/>
            <a:ext cx="4646613" cy="20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2679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4" y="514351"/>
            <a:ext cx="8245475" cy="373856"/>
          </a:xfrm>
        </p:spPr>
        <p:txBody>
          <a:bodyPr/>
          <a:lstStyle/>
          <a:p>
            <a:pPr>
              <a:defRPr/>
            </a:pPr>
            <a:r>
              <a:rPr lang="en-US" dirty="0" smtClean="0"/>
              <a:t>Error </a:t>
            </a:r>
            <a:r>
              <a:rPr lang="en-US" dirty="0" err="1" smtClean="0"/>
              <a:t>Backpropagation</a:t>
            </a:r>
            <a:endParaRPr lang="en-US" dirty="0"/>
          </a:p>
        </p:txBody>
      </p:sp>
      <p:grpSp>
        <p:nvGrpSpPr>
          <p:cNvPr id="61442" name="Group 4"/>
          <p:cNvGrpSpPr>
            <a:grpSpLocks/>
          </p:cNvGrpSpPr>
          <p:nvPr/>
        </p:nvGrpSpPr>
        <p:grpSpPr bwMode="auto">
          <a:xfrm>
            <a:off x="1836739" y="2817019"/>
            <a:ext cx="6262687" cy="2007394"/>
            <a:chOff x="570843" y="3060700"/>
            <a:chExt cx="8166733" cy="3490777"/>
          </a:xfrm>
        </p:grpSpPr>
        <p:grpSp>
          <p:nvGrpSpPr>
            <p:cNvPr id="61453"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1454"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1455"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1456"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7"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1457"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7"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1458"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7"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1459"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3"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1460"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1"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2"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1" y="4199447"/>
              <a:ext cx="1912817"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1"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1"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1" y="4199447"/>
              <a:ext cx="1912817"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1" y="5224320"/>
              <a:ext cx="1912817"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1" y="5224320"/>
              <a:ext cx="1912817"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1" y="6257473"/>
              <a:ext cx="1912817"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1"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1"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1460" idx="3"/>
            </p:cNvCxnSpPr>
            <p:nvPr/>
          </p:nvCxnSpPr>
          <p:spPr>
            <a:xfrm>
              <a:off x="953820" y="4120770"/>
              <a:ext cx="1254510"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1460" idx="3"/>
            </p:cNvCxnSpPr>
            <p:nvPr/>
          </p:nvCxnSpPr>
          <p:spPr>
            <a:xfrm>
              <a:off x="953820"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460" idx="3"/>
            </p:cNvCxnSpPr>
            <p:nvPr/>
          </p:nvCxnSpPr>
          <p:spPr>
            <a:xfrm>
              <a:off x="953820"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1461" idx="3"/>
            </p:cNvCxnSpPr>
            <p:nvPr/>
          </p:nvCxnSpPr>
          <p:spPr>
            <a:xfrm flipV="1">
              <a:off x="947610" y="4199447"/>
              <a:ext cx="1260719"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1461" idx="3"/>
            </p:cNvCxnSpPr>
            <p:nvPr/>
          </p:nvCxnSpPr>
          <p:spPr>
            <a:xfrm>
              <a:off x="947610" y="4824723"/>
              <a:ext cx="1260719"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1461" idx="3"/>
            </p:cNvCxnSpPr>
            <p:nvPr/>
          </p:nvCxnSpPr>
          <p:spPr>
            <a:xfrm>
              <a:off x="947610" y="4824723"/>
              <a:ext cx="1260719"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1462" idx="3"/>
            </p:cNvCxnSpPr>
            <p:nvPr/>
          </p:nvCxnSpPr>
          <p:spPr>
            <a:xfrm flipV="1">
              <a:off x="928978" y="4406492"/>
              <a:ext cx="1366298"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1462" idx="3"/>
            </p:cNvCxnSpPr>
            <p:nvPr/>
          </p:nvCxnSpPr>
          <p:spPr>
            <a:xfrm flipV="1">
              <a:off x="928978"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1463" idx="3"/>
            </p:cNvCxnSpPr>
            <p:nvPr/>
          </p:nvCxnSpPr>
          <p:spPr>
            <a:xfrm flipV="1">
              <a:off x="926908" y="6257473"/>
              <a:ext cx="1281421"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1463" idx="3"/>
            </p:cNvCxnSpPr>
            <p:nvPr/>
          </p:nvCxnSpPr>
          <p:spPr>
            <a:xfrm flipV="1">
              <a:off x="926908" y="5431365"/>
              <a:ext cx="1368367"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1462" idx="3"/>
            </p:cNvCxnSpPr>
            <p:nvPr/>
          </p:nvCxnSpPr>
          <p:spPr>
            <a:xfrm>
              <a:off x="928978"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1463" idx="3"/>
            </p:cNvCxnSpPr>
            <p:nvPr/>
          </p:nvCxnSpPr>
          <p:spPr>
            <a:xfrm flipV="1">
              <a:off x="926908" y="4406492"/>
              <a:ext cx="1368367"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0" y="5431365"/>
              <a:ext cx="1774117"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0" y="5224320"/>
              <a:ext cx="1689241"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0" y="4199447"/>
              <a:ext cx="1774117"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3" y="5224320"/>
              <a:ext cx="304311"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489"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0"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1"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2"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3"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4"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5"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6"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7"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8"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5"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0"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9" y="3782252"/>
              <a:ext cx="865448"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9" y="4139405"/>
              <a:ext cx="1559047"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1506"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3" name="TextBox 76"/>
          <p:cNvSpPr txBox="1">
            <a:spLocks noChangeArrowheads="1"/>
          </p:cNvSpPr>
          <p:nvPr/>
        </p:nvSpPr>
        <p:spPr bwMode="auto">
          <a:xfrm>
            <a:off x="50801" y="923925"/>
            <a:ext cx="3890566"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layer weights w</a:t>
            </a:r>
            <a:r>
              <a:rPr lang="en-US" sz="2000" baseline="-25000"/>
              <a:t>kl</a:t>
            </a:r>
          </a:p>
        </p:txBody>
      </p:sp>
      <p:pic>
        <p:nvPicPr>
          <p:cNvPr id="61444" name="Picture 75"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360863" y="810816"/>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7"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44650" y="1316831"/>
            <a:ext cx="336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78"/>
          <p:cNvSpPr txBox="1">
            <a:spLocks noChangeArrowheads="1"/>
          </p:cNvSpPr>
          <p:nvPr/>
        </p:nvSpPr>
        <p:spPr bwMode="auto">
          <a:xfrm>
            <a:off x="5318126" y="1344216"/>
            <a:ext cx="2536447" cy="4001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Calculus chain rule</a:t>
            </a:r>
          </a:p>
        </p:txBody>
      </p:sp>
      <p:pic>
        <p:nvPicPr>
          <p:cNvPr id="61447" name="Picture 83"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5413" y="2077641"/>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48" name="Object 4"/>
          <p:cNvGraphicFramePr>
            <a:graphicFrameLocks noChangeAspect="1"/>
          </p:cNvGraphicFramePr>
          <p:nvPr/>
        </p:nvGraphicFramePr>
        <p:xfrm>
          <a:off x="7848600" y="1485900"/>
          <a:ext cx="1295400" cy="427435"/>
        </p:xfrm>
        <a:graphic>
          <a:graphicData uri="http://schemas.openxmlformats.org/presentationml/2006/ole">
            <mc:AlternateContent xmlns:mc="http://schemas.openxmlformats.org/markup-compatibility/2006">
              <mc:Choice xmlns:v="urn:schemas-microsoft-com:vml" Requires="v">
                <p:oleObj spid="_x0000_s119877" name="Equation" r:id="rId21" imgW="838200" imgH="368300" progId="Equation.3">
                  <p:embed/>
                </p:oleObj>
              </mc:Choice>
              <mc:Fallback>
                <p:oleObj name="Equation" r:id="rId21" imgW="838200" imgH="368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48600" y="1485900"/>
                        <a:ext cx="1295400"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49" name="Object 4"/>
          <p:cNvGraphicFramePr>
            <a:graphicFrameLocks noChangeAspect="1"/>
          </p:cNvGraphicFramePr>
          <p:nvPr/>
        </p:nvGraphicFramePr>
        <p:xfrm>
          <a:off x="7232650" y="1828800"/>
          <a:ext cx="1911350" cy="254794"/>
        </p:xfrm>
        <a:graphic>
          <a:graphicData uri="http://schemas.openxmlformats.org/presentationml/2006/ole">
            <mc:AlternateContent xmlns:mc="http://schemas.openxmlformats.org/markup-compatibility/2006">
              <mc:Choice xmlns:v="urn:schemas-microsoft-com:vml" Requires="v">
                <p:oleObj spid="_x0000_s119878" name="Equation" r:id="rId23" imgW="1219200" imgH="215900" progId="Equation.3">
                  <p:embed/>
                </p:oleObj>
              </mc:Choice>
              <mc:Fallback>
                <p:oleObj name="Equation" r:id="rId23" imgW="1219200" imgH="2159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32650" y="1828800"/>
                        <a:ext cx="1911350"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672332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514351"/>
            <a:ext cx="8245475" cy="373856"/>
          </a:xfrm>
        </p:spPr>
        <p:txBody>
          <a:bodyPr/>
          <a:lstStyle/>
          <a:p>
            <a:pPr>
              <a:defRPr/>
            </a:pPr>
            <a:r>
              <a:rPr lang="en-US" dirty="0" smtClean="0"/>
              <a:t>Error </a:t>
            </a:r>
            <a:r>
              <a:rPr lang="en-US" dirty="0" err="1" smtClean="0"/>
              <a:t>Backpropagation</a:t>
            </a:r>
            <a:endParaRPr lang="en-US" dirty="0"/>
          </a:p>
        </p:txBody>
      </p:sp>
      <p:grpSp>
        <p:nvGrpSpPr>
          <p:cNvPr id="62466" name="Group 4"/>
          <p:cNvGrpSpPr>
            <a:grpSpLocks/>
          </p:cNvGrpSpPr>
          <p:nvPr/>
        </p:nvGrpSpPr>
        <p:grpSpPr bwMode="auto">
          <a:xfrm>
            <a:off x="1835150" y="2817019"/>
            <a:ext cx="6262688" cy="2007394"/>
            <a:chOff x="570843" y="3060700"/>
            <a:chExt cx="8166733" cy="3490777"/>
          </a:xfrm>
        </p:grpSpPr>
        <p:grpSp>
          <p:nvGrpSpPr>
            <p:cNvPr id="62477"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2478"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2479"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2480"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2481"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2482"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2483"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2484" name="Picture 12"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1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1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1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2484"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2484"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2484"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2485"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2485"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2485"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2486"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2486"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2487"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2487"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2486"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2487"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2513" name="Picture 4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4" name="Picture 42"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5" name="Picture 4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6" name="Picture 44"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7" name="Picture 4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8" name="Picture 46"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9" name="Picture 47"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20" name="Picture 48"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21" name="Picture 49"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22" name="Picture 50"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2530" name="Picture 58"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7" name="TextBox 76"/>
          <p:cNvSpPr txBox="1">
            <a:spLocks noChangeArrowheads="1"/>
          </p:cNvSpPr>
          <p:nvPr/>
        </p:nvSpPr>
        <p:spPr bwMode="auto">
          <a:xfrm>
            <a:off x="50801" y="923925"/>
            <a:ext cx="3890566"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layer weights w</a:t>
            </a:r>
            <a:r>
              <a:rPr lang="en-US" sz="2000" baseline="-25000"/>
              <a:t>kl</a:t>
            </a:r>
          </a:p>
        </p:txBody>
      </p:sp>
      <p:pic>
        <p:nvPicPr>
          <p:cNvPr id="62468" name="Picture 75"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360863" y="810816"/>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77"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43063" y="1279922"/>
            <a:ext cx="336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78"/>
          <p:cNvSpPr txBox="1">
            <a:spLocks noChangeArrowheads="1"/>
          </p:cNvSpPr>
          <p:nvPr/>
        </p:nvSpPr>
        <p:spPr bwMode="auto">
          <a:xfrm>
            <a:off x="5318126" y="1307306"/>
            <a:ext cx="2536447" cy="4001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Calculus chain rule</a:t>
            </a:r>
          </a:p>
        </p:txBody>
      </p:sp>
      <p:sp>
        <p:nvSpPr>
          <p:cNvPr id="81" name="Rectangle 80"/>
          <p:cNvSpPr/>
          <p:nvPr/>
        </p:nvSpPr>
        <p:spPr>
          <a:xfrm>
            <a:off x="6448426" y="1866900"/>
            <a:ext cx="2246313" cy="351235"/>
          </a:xfrm>
          <a:prstGeom prst="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62472" name="Picture 84"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1113" y="1832373"/>
            <a:ext cx="9144000" cy="10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2"/>
          <p:cNvSpPr>
            <a:spLocks noChangeArrowheads="1"/>
          </p:cNvSpPr>
          <p:nvPr/>
        </p:nvSpPr>
        <p:spPr bwMode="auto">
          <a:xfrm>
            <a:off x="6858000" y="2514600"/>
            <a:ext cx="152400" cy="228600"/>
          </a:xfrm>
          <a:prstGeom prst="rect">
            <a:avLst/>
          </a:prstGeom>
          <a:solidFill>
            <a:schemeClr val="bg1"/>
          </a:solidFill>
          <a:ln w="12700">
            <a:solidFill>
              <a:schemeClr val="bg1"/>
            </a:solidFill>
            <a:round/>
            <a:headEnd type="none" w="sm" len="sm"/>
            <a:tailEnd type="none" w="sm" len="sm"/>
          </a:ln>
        </p:spPr>
        <p:txBody>
          <a:bodyPr/>
          <a:lstStyle/>
          <a:p>
            <a:endParaRPr lang="en-US">
              <a:cs typeface="Arial" charset="0"/>
            </a:endParaRPr>
          </a:p>
        </p:txBody>
      </p:sp>
    </p:spTree>
    <p:extLst>
      <p:ext uri="{BB962C8B-B14F-4D97-AF65-F5344CB8AC3E}">
        <p14:creationId xmlns:p14="http://schemas.microsoft.com/office/powerpoint/2010/main" val="408315398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14351"/>
            <a:ext cx="8245475" cy="373856"/>
          </a:xfrm>
        </p:spPr>
        <p:txBody>
          <a:bodyPr/>
          <a:lstStyle/>
          <a:p>
            <a:pPr>
              <a:defRPr/>
            </a:pPr>
            <a:r>
              <a:rPr lang="en-US" dirty="0" smtClean="0"/>
              <a:t>Error </a:t>
            </a:r>
            <a:r>
              <a:rPr lang="en-US" dirty="0" err="1" smtClean="0"/>
              <a:t>Backpropagation</a:t>
            </a:r>
            <a:endParaRPr lang="en-US" dirty="0"/>
          </a:p>
        </p:txBody>
      </p:sp>
      <p:grpSp>
        <p:nvGrpSpPr>
          <p:cNvPr id="63490" name="Group 4"/>
          <p:cNvGrpSpPr>
            <a:grpSpLocks/>
          </p:cNvGrpSpPr>
          <p:nvPr/>
        </p:nvGrpSpPr>
        <p:grpSpPr bwMode="auto">
          <a:xfrm>
            <a:off x="1905000" y="2571750"/>
            <a:ext cx="6262688" cy="2007394"/>
            <a:chOff x="570843" y="3060700"/>
            <a:chExt cx="8166733" cy="3490777"/>
          </a:xfrm>
        </p:grpSpPr>
        <p:grpSp>
          <p:nvGrpSpPr>
            <p:cNvPr id="63498"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3499"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3500"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3501"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3502"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3503"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3504"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3505"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3505"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3505"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3505"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3506"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3506"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3506"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3507"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3507"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3508"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3508"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3507"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3508"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3534"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5"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6"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7"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8"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9"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0"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1"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2"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3"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3551"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1" name="TextBox 76"/>
          <p:cNvSpPr txBox="1">
            <a:spLocks noChangeArrowheads="1"/>
          </p:cNvSpPr>
          <p:nvPr/>
        </p:nvSpPr>
        <p:spPr bwMode="auto">
          <a:xfrm>
            <a:off x="93664" y="923925"/>
            <a:ext cx="413446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hidden weights w</a:t>
            </a:r>
            <a:r>
              <a:rPr lang="en-US" sz="2000" baseline="-25000"/>
              <a:t>jk</a:t>
            </a:r>
          </a:p>
        </p:txBody>
      </p:sp>
      <p:pic>
        <p:nvPicPr>
          <p:cNvPr id="63492" name="Picture 82"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88988" y="1346597"/>
            <a:ext cx="3479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84"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638800" y="847725"/>
            <a:ext cx="2781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5"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715000" y="400050"/>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99267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14351"/>
            <a:ext cx="8245475" cy="373856"/>
          </a:xfrm>
        </p:spPr>
        <p:txBody>
          <a:bodyPr/>
          <a:lstStyle/>
          <a:p>
            <a:pPr>
              <a:defRPr/>
            </a:pPr>
            <a:r>
              <a:rPr lang="en-US" dirty="0" smtClean="0"/>
              <a:t>Error </a:t>
            </a:r>
            <a:r>
              <a:rPr lang="en-US" dirty="0" err="1" smtClean="0"/>
              <a:t>Backpropagation</a:t>
            </a:r>
            <a:endParaRPr lang="en-US" dirty="0"/>
          </a:p>
        </p:txBody>
      </p:sp>
      <p:grpSp>
        <p:nvGrpSpPr>
          <p:cNvPr id="65538" name="Group 4"/>
          <p:cNvGrpSpPr>
            <a:grpSpLocks/>
          </p:cNvGrpSpPr>
          <p:nvPr/>
        </p:nvGrpSpPr>
        <p:grpSpPr bwMode="auto">
          <a:xfrm>
            <a:off x="1825625" y="2817019"/>
            <a:ext cx="6262688" cy="2007394"/>
            <a:chOff x="570843" y="3060700"/>
            <a:chExt cx="8166733" cy="3490777"/>
          </a:xfrm>
        </p:grpSpPr>
        <p:grpSp>
          <p:nvGrpSpPr>
            <p:cNvPr id="65547"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548"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549"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550"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551"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552"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553"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5554"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5554"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5554"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5554"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5555"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5555"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5555"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5556"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5556"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5557"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5557"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5556"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5557"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5583"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4"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5"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6"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7"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8"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9"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0"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1"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2"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5600"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9" name="TextBox 76"/>
          <p:cNvSpPr txBox="1">
            <a:spLocks noChangeArrowheads="1"/>
          </p:cNvSpPr>
          <p:nvPr/>
        </p:nvSpPr>
        <p:spPr bwMode="auto">
          <a:xfrm>
            <a:off x="303213" y="889397"/>
            <a:ext cx="413446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hidden weights w</a:t>
            </a:r>
            <a:r>
              <a:rPr lang="en-US" sz="2000" baseline="-25000"/>
              <a:t>jk</a:t>
            </a:r>
          </a:p>
        </p:txBody>
      </p:sp>
      <p:sp>
        <p:nvSpPr>
          <p:cNvPr id="65540" name="TextBox 77"/>
          <p:cNvSpPr txBox="1">
            <a:spLocks noChangeArrowheads="1"/>
          </p:cNvSpPr>
          <p:nvPr/>
        </p:nvSpPr>
        <p:spPr bwMode="auto">
          <a:xfrm>
            <a:off x="5561014" y="1460897"/>
            <a:ext cx="289273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Multivariate chain rule</a:t>
            </a:r>
          </a:p>
        </p:txBody>
      </p:sp>
      <p:pic>
        <p:nvPicPr>
          <p:cNvPr id="65541" name="Picture 7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28650" y="1290638"/>
            <a:ext cx="4533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83"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62600" y="847725"/>
            <a:ext cx="2781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6"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715000" y="400050"/>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87395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6" y="514351"/>
            <a:ext cx="8245475" cy="373856"/>
          </a:xfrm>
        </p:spPr>
        <p:txBody>
          <a:bodyPr/>
          <a:lstStyle/>
          <a:p>
            <a:pPr>
              <a:defRPr/>
            </a:pPr>
            <a:r>
              <a:rPr lang="en-US" dirty="0" smtClean="0"/>
              <a:t>Error </a:t>
            </a:r>
            <a:r>
              <a:rPr lang="en-US" dirty="0" err="1" smtClean="0"/>
              <a:t>Backpropagation</a:t>
            </a:r>
            <a:endParaRPr lang="en-US" dirty="0"/>
          </a:p>
        </p:txBody>
      </p:sp>
      <p:grpSp>
        <p:nvGrpSpPr>
          <p:cNvPr id="67586" name="Group 4"/>
          <p:cNvGrpSpPr>
            <a:grpSpLocks/>
          </p:cNvGrpSpPr>
          <p:nvPr/>
        </p:nvGrpSpPr>
        <p:grpSpPr bwMode="auto">
          <a:xfrm>
            <a:off x="1841500" y="2817019"/>
            <a:ext cx="6262688" cy="2007394"/>
            <a:chOff x="570843" y="3060700"/>
            <a:chExt cx="8166733" cy="3490777"/>
          </a:xfrm>
        </p:grpSpPr>
        <p:grpSp>
          <p:nvGrpSpPr>
            <p:cNvPr id="67597"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598"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599"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600"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601"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602"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7603"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7604"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5"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6"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7" name="Picture 1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7604"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7604"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7604"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7605"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7605"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7605"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7606"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7606"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7607"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7607"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7606"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7607"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7633" name="Picture 4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4"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5" name="Picture 4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6" name="Picture 4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7" name="Picture 4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8" name="Picture 4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9" name="Picture 4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0" name="Picture 4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1" name="Picture 4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2" name="Picture 5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7650" name="Picture 5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7" name="TextBox 76"/>
          <p:cNvSpPr txBox="1">
            <a:spLocks noChangeArrowheads="1"/>
          </p:cNvSpPr>
          <p:nvPr/>
        </p:nvSpPr>
        <p:spPr bwMode="auto">
          <a:xfrm>
            <a:off x="33338" y="923925"/>
            <a:ext cx="413446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hidden weights w</a:t>
            </a:r>
            <a:r>
              <a:rPr lang="en-US" sz="2000" baseline="-25000"/>
              <a:t>jk</a:t>
            </a:r>
          </a:p>
        </p:txBody>
      </p:sp>
      <p:sp>
        <p:nvSpPr>
          <p:cNvPr id="67588" name="TextBox 77"/>
          <p:cNvSpPr txBox="1">
            <a:spLocks noChangeArrowheads="1"/>
          </p:cNvSpPr>
          <p:nvPr/>
        </p:nvSpPr>
        <p:spPr bwMode="auto">
          <a:xfrm>
            <a:off x="5653089" y="1403747"/>
            <a:ext cx="289273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Multivariate chain rule</a:t>
            </a:r>
          </a:p>
        </p:txBody>
      </p:sp>
      <p:pic>
        <p:nvPicPr>
          <p:cNvPr id="67589" name="Picture 78"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44525" y="1290638"/>
            <a:ext cx="4533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2"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578475" y="847725"/>
            <a:ext cx="2781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91" name="Object 4"/>
          <p:cNvGraphicFramePr>
            <a:graphicFrameLocks noChangeAspect="1"/>
          </p:cNvGraphicFramePr>
          <p:nvPr/>
        </p:nvGraphicFramePr>
        <p:xfrm>
          <a:off x="6477000" y="1828800"/>
          <a:ext cx="990600" cy="519113"/>
        </p:xfrm>
        <a:graphic>
          <a:graphicData uri="http://schemas.openxmlformats.org/presentationml/2006/ole">
            <mc:AlternateContent xmlns:mc="http://schemas.openxmlformats.org/markup-compatibility/2006">
              <mc:Choice xmlns:v="urn:schemas-microsoft-com:vml" Requires="v">
                <p:oleObj spid="_x0000_s126055" name="Equation" r:id="rId21" imgW="635000" imgH="444500" progId="Equation.3">
                  <p:embed/>
                </p:oleObj>
              </mc:Choice>
              <mc:Fallback>
                <p:oleObj name="Equation" r:id="rId21" imgW="635000" imgH="4445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77000" y="18288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92" name="Object 4"/>
          <p:cNvGraphicFramePr>
            <a:graphicFrameLocks noChangeAspect="1"/>
          </p:cNvGraphicFramePr>
          <p:nvPr/>
        </p:nvGraphicFramePr>
        <p:xfrm>
          <a:off x="685801" y="1943100"/>
          <a:ext cx="3452813" cy="685800"/>
        </p:xfrm>
        <a:graphic>
          <a:graphicData uri="http://schemas.openxmlformats.org/presentationml/2006/ole">
            <mc:AlternateContent xmlns:mc="http://schemas.openxmlformats.org/markup-compatibility/2006">
              <mc:Choice xmlns:v="urn:schemas-microsoft-com:vml" Requires="v">
                <p:oleObj spid="_x0000_s126056" name="Equation" r:id="rId23" imgW="1866900" imgH="495300" progId="Equation.3">
                  <p:embed/>
                </p:oleObj>
              </mc:Choice>
              <mc:Fallback>
                <p:oleObj name="Equation" r:id="rId23" imgW="1866900" imgH="4953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1" y="1943100"/>
                        <a:ext cx="345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93" name="Object 4"/>
          <p:cNvGraphicFramePr>
            <a:graphicFrameLocks noChangeAspect="1"/>
          </p:cNvGraphicFramePr>
          <p:nvPr/>
        </p:nvGraphicFramePr>
        <p:xfrm>
          <a:off x="6400800" y="2343150"/>
          <a:ext cx="1452563" cy="456010"/>
        </p:xfrm>
        <a:graphic>
          <a:graphicData uri="http://schemas.openxmlformats.org/presentationml/2006/ole">
            <mc:AlternateContent xmlns:mc="http://schemas.openxmlformats.org/markup-compatibility/2006">
              <mc:Choice xmlns:v="urn:schemas-microsoft-com:vml" Requires="v">
                <p:oleObj spid="_x0000_s126057" name="Equation" r:id="rId25" imgW="939800" imgH="393700" progId="Equation.3">
                  <p:embed/>
                </p:oleObj>
              </mc:Choice>
              <mc:Fallback>
                <p:oleObj name="Equation" r:id="rId25" imgW="939800" imgH="3937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2343150"/>
                        <a:ext cx="1452563" cy="4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835107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14351"/>
            <a:ext cx="8245475" cy="373856"/>
          </a:xfrm>
        </p:spPr>
        <p:txBody>
          <a:bodyPr/>
          <a:lstStyle/>
          <a:p>
            <a:pPr>
              <a:defRPr/>
            </a:pPr>
            <a:r>
              <a:rPr lang="en-US" dirty="0" smtClean="0"/>
              <a:t>Error </a:t>
            </a:r>
            <a:r>
              <a:rPr lang="en-US" dirty="0" err="1" smtClean="0"/>
              <a:t>Backpropagation</a:t>
            </a:r>
            <a:endParaRPr lang="en-US" dirty="0"/>
          </a:p>
        </p:txBody>
      </p:sp>
      <p:grpSp>
        <p:nvGrpSpPr>
          <p:cNvPr id="69634" name="Group 4"/>
          <p:cNvGrpSpPr>
            <a:grpSpLocks/>
          </p:cNvGrpSpPr>
          <p:nvPr/>
        </p:nvGrpSpPr>
        <p:grpSpPr bwMode="auto">
          <a:xfrm>
            <a:off x="1901825" y="2817019"/>
            <a:ext cx="6262688" cy="2007394"/>
            <a:chOff x="570843" y="3060700"/>
            <a:chExt cx="8166733" cy="3490777"/>
          </a:xfrm>
        </p:grpSpPr>
        <p:grpSp>
          <p:nvGrpSpPr>
            <p:cNvPr id="69644"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9645"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9646"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9647"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9648"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9649"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9650"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69651"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2"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3"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4" name="Picture 1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9651"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9651"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9651"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9652"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69652"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9652"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9653"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9653"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69654"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9654"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9653"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9654"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9680" name="Picture 4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1"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2" name="Picture 4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3" name="Picture 4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4" name="Picture 4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5" name="Picture 4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6" name="Picture 4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7" name="Picture 4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8" name="Picture 4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9" name="Picture 5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69697" name="Picture 5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5" name="TextBox 76"/>
          <p:cNvSpPr txBox="1">
            <a:spLocks noChangeArrowheads="1"/>
          </p:cNvSpPr>
          <p:nvPr/>
        </p:nvSpPr>
        <p:spPr bwMode="auto">
          <a:xfrm>
            <a:off x="93664" y="923925"/>
            <a:ext cx="413446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hidden weights w</a:t>
            </a:r>
            <a:r>
              <a:rPr lang="en-US" sz="2000" baseline="-25000"/>
              <a:t>jk</a:t>
            </a:r>
          </a:p>
        </p:txBody>
      </p:sp>
      <p:sp>
        <p:nvSpPr>
          <p:cNvPr id="69636" name="TextBox 77"/>
          <p:cNvSpPr txBox="1">
            <a:spLocks noChangeArrowheads="1"/>
          </p:cNvSpPr>
          <p:nvPr/>
        </p:nvSpPr>
        <p:spPr bwMode="auto">
          <a:xfrm>
            <a:off x="5332414" y="1460897"/>
            <a:ext cx="289273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Multivariate chain rule</a:t>
            </a:r>
          </a:p>
        </p:txBody>
      </p:sp>
      <p:pic>
        <p:nvPicPr>
          <p:cNvPr id="69637" name="Picture 78"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04850" y="1290638"/>
            <a:ext cx="4533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83"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638800" y="847725"/>
            <a:ext cx="2781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9639" name="Object 4"/>
          <p:cNvGraphicFramePr>
            <a:graphicFrameLocks noChangeAspect="1"/>
          </p:cNvGraphicFramePr>
          <p:nvPr/>
        </p:nvGraphicFramePr>
        <p:xfrm>
          <a:off x="685801" y="1943100"/>
          <a:ext cx="3452813" cy="685800"/>
        </p:xfrm>
        <a:graphic>
          <a:graphicData uri="http://schemas.openxmlformats.org/presentationml/2006/ole">
            <mc:AlternateContent xmlns:mc="http://schemas.openxmlformats.org/markup-compatibility/2006">
              <mc:Choice xmlns:v="urn:schemas-microsoft-com:vml" Requires="v">
                <p:oleObj spid="_x0000_s128069" name="Equation" r:id="rId21" imgW="1866900" imgH="495300" progId="Equation.3">
                  <p:embed/>
                </p:oleObj>
              </mc:Choice>
              <mc:Fallback>
                <p:oleObj name="Equation" r:id="rId21" imgW="1866900" imgH="495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801" y="1943100"/>
                        <a:ext cx="3452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40" name="Object 4"/>
          <p:cNvGraphicFramePr>
            <a:graphicFrameLocks noChangeAspect="1"/>
          </p:cNvGraphicFramePr>
          <p:nvPr/>
        </p:nvGraphicFramePr>
        <p:xfrm>
          <a:off x="5943600" y="1943100"/>
          <a:ext cx="1708150" cy="426244"/>
        </p:xfrm>
        <a:graphic>
          <a:graphicData uri="http://schemas.openxmlformats.org/presentationml/2006/ole">
            <mc:AlternateContent xmlns:mc="http://schemas.openxmlformats.org/markup-compatibility/2006">
              <mc:Choice xmlns:v="urn:schemas-microsoft-com:vml" Requires="v">
                <p:oleObj spid="_x0000_s128070" name="Equation" r:id="rId23" imgW="1104900" imgH="368300" progId="Equation.3">
                  <p:embed/>
                </p:oleObj>
              </mc:Choice>
              <mc:Fallback>
                <p:oleObj name="Equation" r:id="rId23" imgW="1104900" imgH="3683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43600" y="1943100"/>
                        <a:ext cx="1708150"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712263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14351"/>
            <a:ext cx="8245475" cy="373856"/>
          </a:xfrm>
        </p:spPr>
        <p:txBody>
          <a:bodyPr/>
          <a:lstStyle/>
          <a:p>
            <a:pPr>
              <a:defRPr/>
            </a:pPr>
            <a:r>
              <a:rPr lang="en-US" dirty="0" smtClean="0"/>
              <a:t>Error </a:t>
            </a:r>
            <a:r>
              <a:rPr lang="en-US" dirty="0" err="1" smtClean="0"/>
              <a:t>Backpropagation</a:t>
            </a:r>
            <a:endParaRPr lang="en-US" dirty="0"/>
          </a:p>
        </p:txBody>
      </p:sp>
      <p:grpSp>
        <p:nvGrpSpPr>
          <p:cNvPr id="71682" name="Group 4"/>
          <p:cNvGrpSpPr>
            <a:grpSpLocks/>
          </p:cNvGrpSpPr>
          <p:nvPr/>
        </p:nvGrpSpPr>
        <p:grpSpPr bwMode="auto">
          <a:xfrm>
            <a:off x="1901825" y="2817019"/>
            <a:ext cx="6262688" cy="2007394"/>
            <a:chOff x="570843" y="3060700"/>
            <a:chExt cx="8166733" cy="3490777"/>
          </a:xfrm>
        </p:grpSpPr>
        <p:grpSp>
          <p:nvGrpSpPr>
            <p:cNvPr id="71693"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1694"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1695"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1696"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1697"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1698"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1699"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71700"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1"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3" name="Picture 1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1700"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1700"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1700"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1701"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71701"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1701"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1702"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71702"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71703"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1703"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1702"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1703"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29" name="Picture 4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0"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1" name="Picture 4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2" name="Picture 4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3" name="Picture 4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4" name="Picture 46"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5" name="Picture 4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6" name="Picture 4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7" name="Picture 4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8" name="Picture 5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71746" name="Picture 58"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683" name="TextBox 76"/>
          <p:cNvSpPr txBox="1">
            <a:spLocks noChangeArrowheads="1"/>
          </p:cNvSpPr>
          <p:nvPr/>
        </p:nvSpPr>
        <p:spPr bwMode="auto">
          <a:xfrm>
            <a:off x="303213" y="946547"/>
            <a:ext cx="413446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Optimize last hidden weights w</a:t>
            </a:r>
            <a:r>
              <a:rPr lang="en-US" sz="2000" baseline="-25000"/>
              <a:t>jk</a:t>
            </a:r>
          </a:p>
        </p:txBody>
      </p:sp>
      <p:sp>
        <p:nvSpPr>
          <p:cNvPr id="71684" name="TextBox 77"/>
          <p:cNvSpPr txBox="1">
            <a:spLocks noChangeArrowheads="1"/>
          </p:cNvSpPr>
          <p:nvPr/>
        </p:nvSpPr>
        <p:spPr bwMode="auto">
          <a:xfrm>
            <a:off x="5561014" y="1460897"/>
            <a:ext cx="289273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Multivariate chain rule</a:t>
            </a:r>
          </a:p>
        </p:txBody>
      </p:sp>
      <p:pic>
        <p:nvPicPr>
          <p:cNvPr id="71685" name="Picture 78"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04850" y="1290638"/>
            <a:ext cx="4533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84"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6275" y="1891904"/>
            <a:ext cx="690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85"/>
          <p:cNvSpPr/>
          <p:nvPr/>
        </p:nvSpPr>
        <p:spPr>
          <a:xfrm>
            <a:off x="2871788" y="1891904"/>
            <a:ext cx="1814512" cy="581025"/>
          </a:xfrm>
          <a:prstGeom prst="rect">
            <a:avLst/>
          </a:prstGeom>
          <a:gradFill flip="none" rotWithShape="1">
            <a:gsLst>
              <a:gs pos="0">
                <a:schemeClr val="accent1">
                  <a:tint val="100000"/>
                  <a:shade val="100000"/>
                  <a:satMod val="130000"/>
                  <a:alpha val="24000"/>
                </a:schemeClr>
              </a:gs>
              <a:gs pos="100000">
                <a:schemeClr val="accent1">
                  <a:tint val="50000"/>
                  <a:shade val="100000"/>
                  <a:satMod val="350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71688" name="Picture 87"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638800" y="847725"/>
            <a:ext cx="2781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9" name="Object 4"/>
          <p:cNvGraphicFramePr>
            <a:graphicFrameLocks noChangeAspect="1"/>
          </p:cNvGraphicFramePr>
          <p:nvPr/>
        </p:nvGraphicFramePr>
        <p:xfrm>
          <a:off x="304800" y="2514600"/>
          <a:ext cx="1708150" cy="426244"/>
        </p:xfrm>
        <a:graphic>
          <a:graphicData uri="http://schemas.openxmlformats.org/presentationml/2006/ole">
            <mc:AlternateContent xmlns:mc="http://schemas.openxmlformats.org/markup-compatibility/2006">
              <mc:Choice xmlns:v="urn:schemas-microsoft-com:vml" Requires="v">
                <p:oleObj spid="_x0000_s130083" name="Equation" r:id="rId22" imgW="1104900" imgH="368300" progId="Equation.3">
                  <p:embed/>
                </p:oleObj>
              </mc:Choice>
              <mc:Fallback>
                <p:oleObj name="Equation" r:id="rId22" imgW="1104900" imgH="3683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800" y="2514600"/>
                        <a:ext cx="1708150"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063460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57201"/>
            <a:ext cx="8245475" cy="373856"/>
          </a:xfrm>
        </p:spPr>
        <p:txBody>
          <a:bodyPr/>
          <a:lstStyle/>
          <a:p>
            <a:pPr>
              <a:defRPr/>
            </a:pPr>
            <a:r>
              <a:rPr lang="en-US" dirty="0" smtClean="0"/>
              <a:t>Error </a:t>
            </a:r>
            <a:r>
              <a:rPr lang="en-US" dirty="0" err="1" smtClean="0"/>
              <a:t>Backpropagation</a:t>
            </a:r>
            <a:endParaRPr lang="en-US" dirty="0"/>
          </a:p>
        </p:txBody>
      </p:sp>
      <p:grpSp>
        <p:nvGrpSpPr>
          <p:cNvPr id="73730" name="Group 4"/>
          <p:cNvGrpSpPr>
            <a:grpSpLocks/>
          </p:cNvGrpSpPr>
          <p:nvPr/>
        </p:nvGrpSpPr>
        <p:grpSpPr bwMode="auto">
          <a:xfrm>
            <a:off x="1901825" y="2759869"/>
            <a:ext cx="6262688" cy="2007394"/>
            <a:chOff x="570843" y="3060700"/>
            <a:chExt cx="8166733" cy="3490777"/>
          </a:xfrm>
        </p:grpSpPr>
        <p:grpSp>
          <p:nvGrpSpPr>
            <p:cNvPr id="73738"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739"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740"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741"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742"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743"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744"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73745"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6"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20"/>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20"/>
              <a:ext cx="1912816"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3745"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3745" idx="3"/>
            </p:cNvCxnSpPr>
            <p:nvPr/>
          </p:nvCxnSpPr>
          <p:spPr>
            <a:xfrm>
              <a:off x="953821"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3745"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3746"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73746" idx="3"/>
            </p:cNvCxnSpPr>
            <p:nvPr/>
          </p:nvCxnSpPr>
          <p:spPr>
            <a:xfrm>
              <a:off x="947610" y="4824723"/>
              <a:ext cx="1260721"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3746"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3747" idx="3"/>
            </p:cNvCxnSpPr>
            <p:nvPr/>
          </p:nvCxnSpPr>
          <p:spPr>
            <a:xfrm flipV="1">
              <a:off x="928979" y="4406492"/>
              <a:ext cx="1366297"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73747" idx="3"/>
            </p:cNvCxnSpPr>
            <p:nvPr/>
          </p:nvCxnSpPr>
          <p:spPr>
            <a:xfrm flipV="1">
              <a:off x="928979"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73748" idx="3"/>
            </p:cNvCxnSpPr>
            <p:nvPr/>
          </p:nvCxnSpPr>
          <p:spPr>
            <a:xfrm flipV="1">
              <a:off x="926908" y="6257473"/>
              <a:ext cx="1281422"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3748" idx="3"/>
            </p:cNvCxnSpPr>
            <p:nvPr/>
          </p:nvCxnSpPr>
          <p:spPr>
            <a:xfrm flipV="1">
              <a:off x="926908" y="5431365"/>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3747" idx="3"/>
            </p:cNvCxnSpPr>
            <p:nvPr/>
          </p:nvCxnSpPr>
          <p:spPr>
            <a:xfrm>
              <a:off x="928979"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3748" idx="3"/>
            </p:cNvCxnSpPr>
            <p:nvPr/>
          </p:nvCxnSpPr>
          <p:spPr>
            <a:xfrm flipV="1">
              <a:off x="926908" y="4406492"/>
              <a:ext cx="1368368"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5"/>
              <a:ext cx="1774116"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20"/>
              <a:ext cx="1689240"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20"/>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3774"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5"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6"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7"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8"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9"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0"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1"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2"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3"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5"/>
              <a:ext cx="1559047"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73791"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1" name="TextBox 76"/>
          <p:cNvSpPr txBox="1">
            <a:spLocks noChangeArrowheads="1"/>
          </p:cNvSpPr>
          <p:nvPr/>
        </p:nvSpPr>
        <p:spPr bwMode="auto">
          <a:xfrm>
            <a:off x="379414" y="889397"/>
            <a:ext cx="376261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Repeat for all previous layers</a:t>
            </a:r>
            <a:endParaRPr lang="en-US" sz="2000" baseline="-25000"/>
          </a:p>
        </p:txBody>
      </p:sp>
      <p:pic>
        <p:nvPicPr>
          <p:cNvPr id="73732" name="Picture 81"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3700" y="1248966"/>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83"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74638" y="1668066"/>
            <a:ext cx="864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86"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44488" y="2196704"/>
            <a:ext cx="855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2907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4" y="400051"/>
            <a:ext cx="8245475" cy="373856"/>
          </a:xfrm>
        </p:spPr>
        <p:txBody>
          <a:bodyPr/>
          <a:lstStyle/>
          <a:p>
            <a:pPr>
              <a:defRPr/>
            </a:pPr>
            <a:r>
              <a:rPr lang="en-US" dirty="0" smtClean="0"/>
              <a:t>Error </a:t>
            </a:r>
            <a:r>
              <a:rPr lang="en-US" dirty="0" err="1" smtClean="0"/>
              <a:t>Backpropagation</a:t>
            </a:r>
            <a:endParaRPr lang="en-US" dirty="0"/>
          </a:p>
        </p:txBody>
      </p:sp>
      <p:grpSp>
        <p:nvGrpSpPr>
          <p:cNvPr id="75778" name="Group 4"/>
          <p:cNvGrpSpPr>
            <a:grpSpLocks/>
          </p:cNvGrpSpPr>
          <p:nvPr/>
        </p:nvGrpSpPr>
        <p:grpSpPr bwMode="auto">
          <a:xfrm>
            <a:off x="1857375" y="2842023"/>
            <a:ext cx="6262688" cy="2007394"/>
            <a:chOff x="570843" y="3060700"/>
            <a:chExt cx="8166733" cy="3490777"/>
          </a:xfrm>
        </p:grpSpPr>
        <p:grpSp>
          <p:nvGrpSpPr>
            <p:cNvPr id="75784"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9"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785"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9" y="3071567"/>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0"/>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786"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9"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787"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788"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8" y="3071567"/>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0"/>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789"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60"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5790"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7"/>
                <a:ext cx="585851"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2" y="3224780"/>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75791"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3" name="Picture 1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4"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2" y="4199447"/>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2" y="4199447"/>
              <a:ext cx="1999763"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2"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2" y="4199447"/>
              <a:ext cx="1912816" cy="1024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2" y="5224319"/>
              <a:ext cx="1912816"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2" y="5224319"/>
              <a:ext cx="1912816" cy="1033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2" y="6257473"/>
              <a:ext cx="1912816"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2" y="5431363"/>
              <a:ext cx="1999763"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2"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5791" idx="3"/>
            </p:cNvCxnSpPr>
            <p:nvPr/>
          </p:nvCxnSpPr>
          <p:spPr>
            <a:xfrm>
              <a:off x="953821" y="4120770"/>
              <a:ext cx="1254509"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5791" idx="3"/>
            </p:cNvCxnSpPr>
            <p:nvPr/>
          </p:nvCxnSpPr>
          <p:spPr>
            <a:xfrm>
              <a:off x="953821" y="4120770"/>
              <a:ext cx="1341456" cy="89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5791" idx="3"/>
            </p:cNvCxnSpPr>
            <p:nvPr/>
          </p:nvCxnSpPr>
          <p:spPr>
            <a:xfrm>
              <a:off x="953821"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5792" idx="3"/>
            </p:cNvCxnSpPr>
            <p:nvPr/>
          </p:nvCxnSpPr>
          <p:spPr>
            <a:xfrm flipV="1">
              <a:off x="947610" y="4199447"/>
              <a:ext cx="1260721"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75792" idx="3"/>
            </p:cNvCxnSpPr>
            <p:nvPr/>
          </p:nvCxnSpPr>
          <p:spPr>
            <a:xfrm>
              <a:off x="947610" y="4824723"/>
              <a:ext cx="1260721" cy="399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5792" idx="3"/>
            </p:cNvCxnSpPr>
            <p:nvPr/>
          </p:nvCxnSpPr>
          <p:spPr>
            <a:xfrm>
              <a:off x="947610" y="4824723"/>
              <a:ext cx="1260721"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5793" idx="3"/>
            </p:cNvCxnSpPr>
            <p:nvPr/>
          </p:nvCxnSpPr>
          <p:spPr>
            <a:xfrm flipV="1">
              <a:off x="928979" y="4406492"/>
              <a:ext cx="1366297" cy="1149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75793" idx="3"/>
            </p:cNvCxnSpPr>
            <p:nvPr/>
          </p:nvCxnSpPr>
          <p:spPr>
            <a:xfrm flipV="1">
              <a:off x="928979" y="5224319"/>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75794" idx="3"/>
            </p:cNvCxnSpPr>
            <p:nvPr/>
          </p:nvCxnSpPr>
          <p:spPr>
            <a:xfrm flipV="1">
              <a:off x="926908" y="6257473"/>
              <a:ext cx="1281422" cy="97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5794" idx="3"/>
            </p:cNvCxnSpPr>
            <p:nvPr/>
          </p:nvCxnSpPr>
          <p:spPr>
            <a:xfrm flipV="1">
              <a:off x="926908" y="5431363"/>
              <a:ext cx="1368368"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5793" idx="3"/>
            </p:cNvCxnSpPr>
            <p:nvPr/>
          </p:nvCxnSpPr>
          <p:spPr>
            <a:xfrm>
              <a:off x="928979" y="5555590"/>
              <a:ext cx="1279351" cy="7018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5794" idx="3"/>
            </p:cNvCxnSpPr>
            <p:nvPr/>
          </p:nvCxnSpPr>
          <p:spPr>
            <a:xfrm flipV="1">
              <a:off x="926908" y="4406492"/>
              <a:ext cx="1368368" cy="1948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1" y="5431363"/>
              <a:ext cx="1774116" cy="826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1" y="5224319"/>
              <a:ext cx="1689240"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1" y="4199447"/>
              <a:ext cx="1774116" cy="817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2" y="5224319"/>
              <a:ext cx="304312"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5820" name="Picture 4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1" name="Picture 4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2" name="Picture 4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3" name="Picture 44"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4" name="Picture 45"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5" name="Picture 4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6" name="Picture 47"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7" name="Picture 48"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8" name="Picture 49"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9" name="Picture 50"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4"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1"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3" y="3702539"/>
              <a:ext cx="660474"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8" y="3782252"/>
              <a:ext cx="865448"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8" y="4139403"/>
              <a:ext cx="1559049"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8"/>
              <a:ext cx="1710191"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75837" name="Picture 58"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79" name="TextBox 76"/>
          <p:cNvSpPr txBox="1">
            <a:spLocks noChangeArrowheads="1"/>
          </p:cNvSpPr>
          <p:nvPr/>
        </p:nvSpPr>
        <p:spPr bwMode="auto">
          <a:xfrm>
            <a:off x="792164" y="800100"/>
            <a:ext cx="7659687"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b="1">
                <a:solidFill>
                  <a:schemeClr val="tx1"/>
                </a:solidFill>
                <a:latin typeface="Arial" charset="0"/>
                <a:ea typeface="ＭＳ Ｐゴシック" charset="0"/>
              </a:defRPr>
            </a:lvl9pPr>
          </a:lstStyle>
          <a:p>
            <a:pPr eaLnBrk="1" hangingPunct="1"/>
            <a:r>
              <a:rPr lang="en-US" sz="2000"/>
              <a:t>Now that we have well defined gradients for each parameter, </a:t>
            </a:r>
          </a:p>
          <a:p>
            <a:pPr eaLnBrk="1" hangingPunct="1"/>
            <a:r>
              <a:rPr lang="en-US" sz="2000"/>
              <a:t>update using Gradient Descent</a:t>
            </a:r>
            <a:endParaRPr lang="en-US" sz="2000" baseline="-25000"/>
          </a:p>
        </p:txBody>
      </p:sp>
      <p:pic>
        <p:nvPicPr>
          <p:cNvPr id="75780" name="Picture 77"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306763" y="1485900"/>
            <a:ext cx="22479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07120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Error Back-propagation</a:t>
            </a:r>
            <a:endParaRPr lang="en-US" dirty="0"/>
          </a:p>
        </p:txBody>
      </p:sp>
      <p:sp>
        <p:nvSpPr>
          <p:cNvPr id="3" name="Content Placeholder 2"/>
          <p:cNvSpPr>
            <a:spLocks noGrp="1"/>
          </p:cNvSpPr>
          <p:nvPr>
            <p:ph idx="1"/>
          </p:nvPr>
        </p:nvSpPr>
        <p:spPr>
          <a:xfrm>
            <a:off x="457200" y="1200150"/>
            <a:ext cx="8229600" cy="1438275"/>
          </a:xfrm>
        </p:spPr>
        <p:txBody>
          <a:bodyPr>
            <a:normAutofit/>
          </a:bodyPr>
          <a:lstStyle/>
          <a:p>
            <a:pPr>
              <a:defRPr/>
            </a:pPr>
            <a:r>
              <a:rPr lang="en-US" dirty="0" smtClean="0"/>
              <a:t>Error </a:t>
            </a:r>
            <a:r>
              <a:rPr lang="en-US" dirty="0" err="1" smtClean="0"/>
              <a:t>backprop</a:t>
            </a:r>
            <a:r>
              <a:rPr lang="en-US" dirty="0" smtClean="0"/>
              <a:t> unravels the multivariate chain rule and solves the gradient for each layer separately.</a:t>
            </a:r>
          </a:p>
          <a:p>
            <a:pPr>
              <a:defRPr/>
            </a:pPr>
            <a:r>
              <a:rPr lang="en-US" dirty="0" smtClean="0"/>
              <a:t>The error </a:t>
            </a:r>
            <a:r>
              <a:rPr lang="en-US" dirty="0" err="1" smtClean="0"/>
              <a:t>δ</a:t>
            </a:r>
            <a:r>
              <a:rPr lang="en-US" dirty="0" smtClean="0"/>
              <a:t> is </a:t>
            </a:r>
            <a:r>
              <a:rPr lang="en-US" dirty="0" err="1" smtClean="0"/>
              <a:t>backpropagated</a:t>
            </a:r>
            <a:r>
              <a:rPr lang="en-US" dirty="0" smtClean="0"/>
              <a:t> along the network from one layer to the next</a:t>
            </a:r>
          </a:p>
        </p:txBody>
      </p:sp>
      <p:grpSp>
        <p:nvGrpSpPr>
          <p:cNvPr id="77827" name="Group 4"/>
          <p:cNvGrpSpPr>
            <a:grpSpLocks/>
          </p:cNvGrpSpPr>
          <p:nvPr/>
        </p:nvGrpSpPr>
        <p:grpSpPr bwMode="auto">
          <a:xfrm>
            <a:off x="1284289" y="2616994"/>
            <a:ext cx="6262687" cy="2007394"/>
            <a:chOff x="570843" y="3060700"/>
            <a:chExt cx="8166733" cy="3490777"/>
          </a:xfrm>
        </p:grpSpPr>
        <p:grpSp>
          <p:nvGrpSpPr>
            <p:cNvPr id="77832" name="Group 4"/>
            <p:cNvGrpSpPr>
              <a:grpSpLocks/>
            </p:cNvGrpSpPr>
            <p:nvPr/>
          </p:nvGrpSpPr>
          <p:grpSpPr bwMode="auto">
            <a:xfrm>
              <a:off x="2208846" y="3905201"/>
              <a:ext cx="587424" cy="587424"/>
              <a:chOff x="5401994" y="3071949"/>
              <a:chExt cx="587424" cy="587424"/>
            </a:xfrm>
          </p:grpSpPr>
          <p:sp>
            <p:nvSpPr>
              <p:cNvPr id="72" name="Oval 5"/>
              <p:cNvSpPr/>
              <p:nvPr/>
            </p:nvSpPr>
            <p:spPr>
              <a:xfrm>
                <a:off x="5401478"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3" name="Curved Connector 6"/>
              <p:cNvCxnSpPr/>
              <p:nvPr/>
            </p:nvCxnSpPr>
            <p:spPr>
              <a:xfrm flipV="1">
                <a:off x="5490495"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7833" name="Group 7"/>
            <p:cNvGrpSpPr>
              <a:grpSpLocks/>
            </p:cNvGrpSpPr>
            <p:nvPr/>
          </p:nvGrpSpPr>
          <p:grpSpPr bwMode="auto">
            <a:xfrm>
              <a:off x="2208846" y="4930697"/>
              <a:ext cx="587424" cy="587424"/>
              <a:chOff x="5401994" y="3071949"/>
              <a:chExt cx="587424" cy="587424"/>
            </a:xfrm>
          </p:grpSpPr>
          <p:sp>
            <p:nvSpPr>
              <p:cNvPr id="70" name="Oval 8"/>
              <p:cNvSpPr/>
              <p:nvPr/>
            </p:nvSpPr>
            <p:spPr>
              <a:xfrm>
                <a:off x="5401478"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1" name="Curved Connector 70"/>
              <p:cNvCxnSpPr/>
              <p:nvPr/>
            </p:nvCxnSpPr>
            <p:spPr>
              <a:xfrm flipV="1">
                <a:off x="5490495" y="3224781"/>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7834" name="Group 10"/>
            <p:cNvGrpSpPr>
              <a:grpSpLocks/>
            </p:cNvGrpSpPr>
            <p:nvPr/>
          </p:nvGrpSpPr>
          <p:grpSpPr bwMode="auto">
            <a:xfrm>
              <a:off x="2208846" y="5964053"/>
              <a:ext cx="587424" cy="587424"/>
              <a:chOff x="5401994" y="3071949"/>
              <a:chExt cx="587424" cy="587424"/>
            </a:xfrm>
          </p:grpSpPr>
          <p:sp>
            <p:nvSpPr>
              <p:cNvPr id="68" name="Oval 67"/>
              <p:cNvSpPr/>
              <p:nvPr/>
            </p:nvSpPr>
            <p:spPr>
              <a:xfrm>
                <a:off x="5401478"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9" name="Curved Connector 68"/>
              <p:cNvCxnSpPr/>
              <p:nvPr/>
            </p:nvCxnSpPr>
            <p:spPr>
              <a:xfrm flipV="1">
                <a:off x="5490495"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7835" name="Group 13"/>
            <p:cNvGrpSpPr>
              <a:grpSpLocks/>
            </p:cNvGrpSpPr>
            <p:nvPr/>
          </p:nvGrpSpPr>
          <p:grpSpPr bwMode="auto">
            <a:xfrm>
              <a:off x="4709485" y="3905201"/>
              <a:ext cx="587424" cy="587424"/>
              <a:chOff x="5401994" y="3071949"/>
              <a:chExt cx="587424" cy="587424"/>
            </a:xfrm>
          </p:grpSpPr>
          <p:sp>
            <p:nvSpPr>
              <p:cNvPr id="66" name="Oval 65"/>
              <p:cNvSpPr/>
              <p:nvPr/>
            </p:nvSpPr>
            <p:spPr>
              <a:xfrm>
                <a:off x="5401577" y="3072192"/>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7" name="Curved Connector 66"/>
              <p:cNvCxnSpPr/>
              <p:nvPr/>
            </p:nvCxnSpPr>
            <p:spPr>
              <a:xfrm flipV="1">
                <a:off x="5490594" y="3225405"/>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7836" name="Group 16"/>
            <p:cNvGrpSpPr>
              <a:grpSpLocks/>
            </p:cNvGrpSpPr>
            <p:nvPr/>
          </p:nvGrpSpPr>
          <p:grpSpPr bwMode="auto">
            <a:xfrm>
              <a:off x="4709485" y="4930697"/>
              <a:ext cx="587424" cy="587424"/>
              <a:chOff x="5401994" y="3071949"/>
              <a:chExt cx="587424" cy="587424"/>
            </a:xfrm>
          </p:grpSpPr>
          <p:sp>
            <p:nvSpPr>
              <p:cNvPr id="64" name="Oval 63"/>
              <p:cNvSpPr/>
              <p:nvPr/>
            </p:nvSpPr>
            <p:spPr>
              <a:xfrm>
                <a:off x="5401577" y="3071568"/>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5" name="Curved Connector 64"/>
              <p:cNvCxnSpPr/>
              <p:nvPr/>
            </p:nvCxnSpPr>
            <p:spPr>
              <a:xfrm flipV="1">
                <a:off x="5490594" y="3224781"/>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7837" name="Group 19"/>
            <p:cNvGrpSpPr>
              <a:grpSpLocks/>
            </p:cNvGrpSpPr>
            <p:nvPr/>
          </p:nvGrpSpPr>
          <p:grpSpPr bwMode="auto">
            <a:xfrm>
              <a:off x="4709485" y="5964053"/>
              <a:ext cx="587424" cy="587424"/>
              <a:chOff x="5401994" y="3071949"/>
              <a:chExt cx="587424" cy="587424"/>
            </a:xfrm>
          </p:grpSpPr>
          <p:sp>
            <p:nvSpPr>
              <p:cNvPr id="62" name="Oval 61"/>
              <p:cNvSpPr/>
              <p:nvPr/>
            </p:nvSpPr>
            <p:spPr>
              <a:xfrm>
                <a:off x="5401577" y="3071366"/>
                <a:ext cx="587922"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Curved Connector 62"/>
              <p:cNvCxnSpPr/>
              <p:nvPr/>
            </p:nvCxnSpPr>
            <p:spPr>
              <a:xfrm flipV="1">
                <a:off x="5490594" y="3224579"/>
                <a:ext cx="41195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7838" name="Group 22"/>
            <p:cNvGrpSpPr>
              <a:grpSpLocks/>
            </p:cNvGrpSpPr>
            <p:nvPr/>
          </p:nvGrpSpPr>
          <p:grpSpPr bwMode="auto">
            <a:xfrm>
              <a:off x="6985339" y="4930697"/>
              <a:ext cx="587424" cy="587424"/>
              <a:chOff x="5401994" y="3071949"/>
              <a:chExt cx="587424" cy="587424"/>
            </a:xfrm>
          </p:grpSpPr>
          <p:sp>
            <p:nvSpPr>
              <p:cNvPr id="60" name="Oval 59"/>
              <p:cNvSpPr/>
              <p:nvPr/>
            </p:nvSpPr>
            <p:spPr>
              <a:xfrm>
                <a:off x="5402886" y="3071568"/>
                <a:ext cx="585853" cy="58800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1" name="Curved Connector 60"/>
              <p:cNvCxnSpPr/>
              <p:nvPr/>
            </p:nvCxnSpPr>
            <p:spPr>
              <a:xfrm flipV="1">
                <a:off x="5491903" y="3224781"/>
                <a:ext cx="409889" cy="30228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77839" name="Picture 12"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63" y="4025559"/>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0" name="Picture 1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13" y="4728821"/>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1" name="Picture 1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633" y="5459858"/>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2" name="Picture 1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843" y="6259353"/>
              <a:ext cx="355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2796251" y="4199447"/>
              <a:ext cx="1912817"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6251" y="4199447"/>
              <a:ext cx="1999763"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96251" y="4199447"/>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96251" y="4199447"/>
              <a:ext cx="1912817" cy="1024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96251" y="5224320"/>
              <a:ext cx="1912817"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96251" y="5224320"/>
              <a:ext cx="1912817" cy="1033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796251" y="6257473"/>
              <a:ext cx="1912817" cy="2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6251" y="5431365"/>
              <a:ext cx="1999763"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96251" y="4406492"/>
              <a:ext cx="1999763" cy="1850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7839" idx="3"/>
            </p:cNvCxnSpPr>
            <p:nvPr/>
          </p:nvCxnSpPr>
          <p:spPr>
            <a:xfrm>
              <a:off x="953820" y="4120770"/>
              <a:ext cx="1254510" cy="78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7839" idx="3"/>
            </p:cNvCxnSpPr>
            <p:nvPr/>
          </p:nvCxnSpPr>
          <p:spPr>
            <a:xfrm>
              <a:off x="953820" y="4120770"/>
              <a:ext cx="1341456" cy="896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7839" idx="3"/>
            </p:cNvCxnSpPr>
            <p:nvPr/>
          </p:nvCxnSpPr>
          <p:spPr>
            <a:xfrm>
              <a:off x="953820" y="4120770"/>
              <a:ext cx="1341456" cy="1929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7840" idx="3"/>
            </p:cNvCxnSpPr>
            <p:nvPr/>
          </p:nvCxnSpPr>
          <p:spPr>
            <a:xfrm flipV="1">
              <a:off x="947610" y="4199447"/>
              <a:ext cx="1260719" cy="62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77840" idx="3"/>
            </p:cNvCxnSpPr>
            <p:nvPr/>
          </p:nvCxnSpPr>
          <p:spPr>
            <a:xfrm>
              <a:off x="947610" y="4824723"/>
              <a:ext cx="1260719" cy="399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7840" idx="3"/>
            </p:cNvCxnSpPr>
            <p:nvPr/>
          </p:nvCxnSpPr>
          <p:spPr>
            <a:xfrm>
              <a:off x="947610" y="4824723"/>
              <a:ext cx="1260719" cy="1432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7841" idx="3"/>
            </p:cNvCxnSpPr>
            <p:nvPr/>
          </p:nvCxnSpPr>
          <p:spPr>
            <a:xfrm flipV="1">
              <a:off x="928978" y="4406492"/>
              <a:ext cx="1366298" cy="114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77841" idx="3"/>
            </p:cNvCxnSpPr>
            <p:nvPr/>
          </p:nvCxnSpPr>
          <p:spPr>
            <a:xfrm flipV="1">
              <a:off x="928978" y="5224320"/>
              <a:ext cx="1279351" cy="33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77842" idx="3"/>
            </p:cNvCxnSpPr>
            <p:nvPr/>
          </p:nvCxnSpPr>
          <p:spPr>
            <a:xfrm flipV="1">
              <a:off x="926908" y="6257473"/>
              <a:ext cx="1281421" cy="97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7842" idx="3"/>
            </p:cNvCxnSpPr>
            <p:nvPr/>
          </p:nvCxnSpPr>
          <p:spPr>
            <a:xfrm flipV="1">
              <a:off x="926908" y="5431365"/>
              <a:ext cx="1368367" cy="923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7841" idx="3"/>
            </p:cNvCxnSpPr>
            <p:nvPr/>
          </p:nvCxnSpPr>
          <p:spPr>
            <a:xfrm>
              <a:off x="928978" y="5555592"/>
              <a:ext cx="1279351" cy="701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7842" idx="3"/>
            </p:cNvCxnSpPr>
            <p:nvPr/>
          </p:nvCxnSpPr>
          <p:spPr>
            <a:xfrm flipV="1">
              <a:off x="926908" y="4406492"/>
              <a:ext cx="1368367" cy="194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296990" y="5431365"/>
              <a:ext cx="1774117" cy="826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296990" y="5224320"/>
              <a:ext cx="1689241" cy="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96990" y="4199447"/>
              <a:ext cx="1774117" cy="817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572083" y="5224320"/>
              <a:ext cx="304311" cy="4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7868" name="Picture 4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6676" y="503872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9" name="Picture 42"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3038" y="375761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0" name="Picture 4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2025" y="3708400"/>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1" name="Picture 44"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05513" y="4195763"/>
              <a:ext cx="419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2" name="Picture 4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96270" y="3060700"/>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3" name="Picture 46"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29238" y="3098800"/>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4" name="Picture 47"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4413" y="3159125"/>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5" name="Picture 48"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60778" y="3060700"/>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6" name="Picture 49"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30085" y="3122613"/>
              <a:ext cx="279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7" name="Picture 50"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16825" y="3148013"/>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rot="5400000">
              <a:off x="771599" y="3696328"/>
              <a:ext cx="658403" cy="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1758025" y="3678730"/>
              <a:ext cx="65840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2546750" y="3678730"/>
              <a:ext cx="658403"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203905" y="3702539"/>
              <a:ext cx="660473"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4970879" y="3782252"/>
              <a:ext cx="865448"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6155989" y="4139405"/>
              <a:ext cx="1559047" cy="206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a:off x="6852582" y="4227399"/>
              <a:ext cx="1710191" cy="2071"/>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77885" name="Picture 58"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34188" y="3123191"/>
              <a:ext cx="215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Left Arrow 73"/>
          <p:cNvSpPr/>
          <p:nvPr/>
        </p:nvSpPr>
        <p:spPr>
          <a:xfrm>
            <a:off x="1508126" y="4624388"/>
            <a:ext cx="5472113" cy="303610"/>
          </a:xfrm>
          <a:prstGeom prst="left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40408582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unch-google">
  <a:themeElements>
    <a:clrScheme name="Google">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8129</TotalTime>
  <Words>6179</Words>
  <Application>Microsoft Macintosh PowerPoint</Application>
  <PresentationFormat>On-screen Show (16:9)</PresentationFormat>
  <Paragraphs>901</Paragraphs>
  <Slides>108</Slides>
  <Notes>44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108</vt:i4>
      </vt:variant>
    </vt:vector>
  </HeadingPairs>
  <TitlesOfParts>
    <vt:vector size="113" baseType="lpstr">
      <vt:lpstr>punch-google</vt:lpstr>
      <vt:lpstr>Microsoft Equation</vt:lpstr>
      <vt:lpstr>Microsoft Word Document</vt:lpstr>
      <vt:lpstr>Document</vt:lpstr>
      <vt:lpstr>Equation</vt:lpstr>
      <vt:lpstr>Deep Learning and Optimization,  With Applications to Speech Recognition</vt:lpstr>
      <vt:lpstr>Acknowledgements</vt:lpstr>
      <vt:lpstr>Outline</vt:lpstr>
      <vt:lpstr>Pattern Recognition System</vt:lpstr>
      <vt:lpstr>Example from Speech Recognition</vt:lpstr>
      <vt:lpstr>End-to-End Recognition System</vt:lpstr>
      <vt:lpstr>Intuition Behind Deep Neural Networks</vt:lpstr>
      <vt:lpstr>Representation at Each Stage </vt:lpstr>
      <vt:lpstr>Neurons</vt:lpstr>
      <vt:lpstr>Combining Neurons</vt:lpstr>
      <vt:lpstr>Combining Neurons</vt:lpstr>
      <vt:lpstr>Multi-Layer Neural Network</vt:lpstr>
      <vt:lpstr>Outline</vt:lpstr>
      <vt:lpstr>Training Neural Networks</vt:lpstr>
      <vt:lpstr>Feed-Forward Networks</vt:lpstr>
      <vt:lpstr>Feed-Forward Networks</vt:lpstr>
      <vt:lpstr>Feed-Forward Networks</vt:lpstr>
      <vt:lpstr>Feed-Forward Networks</vt:lpstr>
      <vt:lpstr>Feed-Forward Networks</vt:lpstr>
      <vt:lpstr>Feed-Forward Networks</vt:lpstr>
      <vt:lpstr>Define Objective Function</vt:lpstr>
      <vt:lpstr>Error Backpropagation</vt:lpstr>
      <vt:lpstr>Error Backpropagation</vt:lpstr>
      <vt:lpstr>Error Backpropagation</vt:lpstr>
      <vt:lpstr>Error Backpropagation</vt:lpstr>
      <vt:lpstr>Error Backpropagation</vt:lpstr>
      <vt:lpstr>Error Backpropagation</vt:lpstr>
      <vt:lpstr>Outline</vt:lpstr>
      <vt:lpstr>Acoustic Modeling for Speech Recognition</vt:lpstr>
      <vt:lpstr>Acoustic Modeling for Speech Recognition</vt:lpstr>
      <vt:lpstr>Neural Network Acoustic Models</vt:lpstr>
      <vt:lpstr>Neural Network Acoustic Models</vt:lpstr>
      <vt:lpstr>Early Performance of Neural Networks</vt:lpstr>
      <vt:lpstr>Making DNNs Successful for Acoustic Modeling</vt:lpstr>
      <vt:lpstr>(1) Pre-Training via Unsupervised Learning</vt:lpstr>
      <vt:lpstr>Greedy Layer-wise Pre-training</vt:lpstr>
      <vt:lpstr>(2) GPU training</vt:lpstr>
      <vt:lpstr>Results with PT+CE: Deepness</vt:lpstr>
      <vt:lpstr>Results with PT+CE: Increased Output Targets</vt:lpstr>
      <vt:lpstr>DNN Acoustic Modeling Results</vt:lpstr>
      <vt:lpstr>Historical Performance in Speech Recognition </vt:lpstr>
      <vt:lpstr>Outline</vt:lpstr>
      <vt:lpstr>The Revolution</vt:lpstr>
      <vt:lpstr>Mobile Speech Will Grow</vt:lpstr>
      <vt:lpstr>Stochastic Gradient Descent</vt:lpstr>
      <vt:lpstr>GPU training</vt:lpstr>
      <vt:lpstr>Approaches to Speed up DNN Training</vt:lpstr>
      <vt:lpstr>(1) Parallel SGD</vt:lpstr>
      <vt:lpstr>Parallel SGD</vt:lpstr>
      <vt:lpstr>Results</vt:lpstr>
      <vt:lpstr>(2) Asynchronous SGD - DistBelief Parallel Trainer</vt:lpstr>
      <vt:lpstr>Asynchronous SGD - DistBelief Parallel Trainer</vt:lpstr>
      <vt:lpstr>Asynchronous SGD - DistBelief Parallel Trainer</vt:lpstr>
      <vt:lpstr>Asynchronous SGD - DistBelief Parallel Trainer</vt:lpstr>
      <vt:lpstr>Asynchronous SGD - DistBelief Parallel Trainer</vt:lpstr>
      <vt:lpstr>Asynchronous SGD - DistBelief Parallel Trainer</vt:lpstr>
      <vt:lpstr>Asynchronous SGD - DistBelief Parallel Trainer</vt:lpstr>
      <vt:lpstr>ASGD Training Time</vt:lpstr>
      <vt:lpstr>(3) 2nd Order Optimization via Hessian-free</vt:lpstr>
      <vt:lpstr>Hessian-free Training</vt:lpstr>
      <vt:lpstr>Hessian-free Training</vt:lpstr>
      <vt:lpstr>Hessian-free Training</vt:lpstr>
      <vt:lpstr>Hessian-free Training</vt:lpstr>
      <vt:lpstr>Hessian-free Training</vt:lpstr>
      <vt:lpstr>Further Speedups with Blue Gene/Q</vt:lpstr>
      <vt:lpstr>Overall Speedups with BG/Q –  300 hrs SWB</vt:lpstr>
      <vt:lpstr>Overall Speedups with BG/Q – 400 hrs BN</vt:lpstr>
      <vt:lpstr>Outline</vt:lpstr>
      <vt:lpstr>(1) Recurrent Neural Networks</vt:lpstr>
      <vt:lpstr>Training RNNs</vt:lpstr>
      <vt:lpstr>Backpropagation Through Time</vt:lpstr>
      <vt:lpstr>RNN Architectures</vt:lpstr>
      <vt:lpstr>(2) Long Short-Term Memory RNNs</vt:lpstr>
      <vt:lpstr>LSTM architecture</vt:lpstr>
      <vt:lpstr>Preserving Gradient Information with LSTMs</vt:lpstr>
      <vt:lpstr>LSTM Results</vt:lpstr>
      <vt:lpstr>(3) CLDNN</vt:lpstr>
      <vt:lpstr>Conclusions</vt:lpstr>
      <vt:lpstr>References – Neural Network Architectures</vt:lpstr>
      <vt:lpstr>References – Training Improvements</vt:lpstr>
      <vt:lpstr>Backup Slides</vt:lpstr>
      <vt:lpstr>(1) 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Error Back-propagation</vt:lpstr>
      <vt:lpstr>(2) Pre-Training via Unsupervised Learning</vt:lpstr>
      <vt:lpstr>Restricted Boltzmann Machines</vt:lpstr>
      <vt:lpstr>The Energy of Joint Configuration</vt:lpstr>
      <vt:lpstr>Using energies to define probabilities</vt:lpstr>
      <vt:lpstr>How to maximize p(v)</vt:lpstr>
      <vt:lpstr>Computing Derivative of Negative Phase</vt:lpstr>
      <vt:lpstr>Sampling in an RBM</vt:lpstr>
      <vt:lpstr>Contrastive Divergence</vt:lpstr>
      <vt:lpstr>Constructing Deep Belief Networks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Convolutional, Long Short-Term Memory Deep Neural Networks</dc:title>
  <cp:lastModifiedBy>Tara Sainath</cp:lastModifiedBy>
  <cp:revision>109</cp:revision>
  <cp:lastPrinted>2014-11-03T03:24:52Z</cp:lastPrinted>
  <dcterms:modified xsi:type="dcterms:W3CDTF">2015-06-15T11:32:16Z</dcterms:modified>
</cp:coreProperties>
</file>