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16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83064-2FD0-4A6A-8EBB-FA192F76E71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DF4F0-1207-4B85-9BF7-F1A3ADB2BFE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DF4F0-1207-4B85-9BF7-F1A3ADB2BFE9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FD8B0-3FBB-4C55-AF9C-7366FEEBB1DC}" type="datetimeFigureOut">
              <a:rPr lang="en-US" smtClean="0"/>
              <a:pPr/>
              <a:t>1/11/2011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E60EA-B410-4968-8A82-46B0379898C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500043"/>
            <a:ext cx="7772400" cy="207170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Analysis of observation wells data with annual rainfall data in </a:t>
            </a:r>
            <a:r>
              <a:rPr lang="en-US" sz="4000" dirty="0" err="1" smtClean="0"/>
              <a:t>Karjat</a:t>
            </a:r>
            <a:r>
              <a:rPr lang="en-US" sz="4000" dirty="0" smtClean="0"/>
              <a:t> block</a:t>
            </a:r>
            <a:endParaRPr lang="en-IN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Vijay </a:t>
            </a:r>
            <a:r>
              <a:rPr lang="en-IN" dirty="0" err="1" smtClean="0"/>
              <a:t>Honkalaskar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CTARA, </a:t>
            </a:r>
            <a:r>
              <a:rPr lang="en-IN" dirty="0" err="1" smtClean="0"/>
              <a:t>IITBombay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Analysis of GSDA data with rainfall data of </a:t>
            </a:r>
            <a:r>
              <a:rPr lang="en-US" dirty="0" err="1" smtClean="0"/>
              <a:t>Karjat</a:t>
            </a:r>
            <a:r>
              <a:rPr lang="en-US" dirty="0" smtClean="0"/>
              <a:t> Block: </a:t>
            </a:r>
            <a:r>
              <a:rPr lang="en-US" dirty="0" smtClean="0">
                <a:solidFill>
                  <a:srgbClr val="00B050"/>
                </a:solidFill>
              </a:rPr>
              <a:t>Within the Year</a:t>
            </a:r>
            <a:endParaRPr lang="en-IN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10" y="1500174"/>
            <a:ext cx="4714876" cy="446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rot="5400000" flipH="1" flipV="1">
            <a:off x="7036611" y="2250273"/>
            <a:ext cx="78581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15272" y="2000240"/>
            <a:ext cx="890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Sept 05</a:t>
            </a:r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143768" y="3071810"/>
            <a:ext cx="92869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072462" y="2857496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 06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0" y="1857364"/>
            <a:ext cx="43576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 smtClean="0"/>
              <a:t> Rainfall  between  Sept 05 to Jan 06</a:t>
            </a:r>
          </a:p>
          <a:p>
            <a:r>
              <a:rPr lang="en-IN" sz="2000" dirty="0" smtClean="0"/>
              <a:t>   is just 27 mm.</a:t>
            </a:r>
            <a:endParaRPr lang="en-IN" sz="2000" dirty="0"/>
          </a:p>
        </p:txBody>
      </p:sp>
      <p:sp>
        <p:nvSpPr>
          <p:cNvPr id="13" name="Rectangle 12"/>
          <p:cNvSpPr/>
          <p:nvPr/>
        </p:nvSpPr>
        <p:spPr>
          <a:xfrm>
            <a:off x="0" y="4286256"/>
            <a:ext cx="42148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sz="2000" dirty="0" smtClean="0"/>
              <a:t>Although there is quite low rain in</a:t>
            </a:r>
          </a:p>
          <a:p>
            <a:r>
              <a:rPr lang="en-IN" sz="2000" dirty="0" smtClean="0"/>
              <a:t>   between Sept 05 and Jan 06, a </a:t>
            </a:r>
          </a:p>
          <a:p>
            <a:r>
              <a:rPr lang="en-IN" sz="2000" dirty="0" smtClean="0"/>
              <a:t>   reverse trend in water level is  </a:t>
            </a:r>
          </a:p>
          <a:p>
            <a:r>
              <a:rPr lang="en-IN" sz="2000" dirty="0" smtClean="0"/>
              <a:t>   observed. 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Reliable groundwater data: an important input to groundwater predictions.</a:t>
            </a:r>
          </a:p>
          <a:p>
            <a:r>
              <a:rPr lang="en-IN" dirty="0" smtClean="0"/>
              <a:t>Data mining approaches-composite use of rainfall and OB data -across-years, infiltration models and strengthening geomorphology data -within-year for validation </a:t>
            </a:r>
          </a:p>
          <a:p>
            <a:r>
              <a:rPr lang="en-IN" dirty="0" smtClean="0"/>
              <a:t>Other mathematical interpolation and modelling possibilities</a:t>
            </a:r>
          </a:p>
          <a:p>
            <a:r>
              <a:rPr lang="en-IN" dirty="0" smtClean="0"/>
              <a:t>Curious: how do you represent a dry-well data point?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454344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GSDA documentation of observation wells data of </a:t>
            </a:r>
            <a:r>
              <a:rPr lang="en-US" dirty="0" err="1" smtClean="0"/>
              <a:t>Karjat</a:t>
            </a:r>
            <a:r>
              <a:rPr lang="en-US" dirty="0" smtClean="0"/>
              <a:t> block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Analysis of this data against rainfall data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Documentation of present status of Observation Wells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Scope and utility of the data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Wells Survey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Work was carried out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as a part of Masters’</a:t>
            </a:r>
          </a:p>
          <a:p>
            <a:pPr>
              <a:buNone/>
            </a:pPr>
            <a:r>
              <a:rPr lang="en-US" dirty="0" smtClean="0"/>
              <a:t>    Thesis of </a:t>
            </a:r>
            <a:r>
              <a:rPr lang="en-US" dirty="0" err="1" smtClean="0"/>
              <a:t>Vishal</a:t>
            </a:r>
            <a:endParaRPr lang="en-US" dirty="0" smtClean="0"/>
          </a:p>
          <a:p>
            <a:r>
              <a:rPr lang="en-US" dirty="0" smtClean="0"/>
              <a:t>Documentation of </a:t>
            </a:r>
          </a:p>
          <a:p>
            <a:pPr>
              <a:buNone/>
            </a:pPr>
            <a:r>
              <a:rPr lang="en-US" dirty="0" smtClean="0"/>
              <a:t>   eight observation wells</a:t>
            </a:r>
          </a:p>
          <a:p>
            <a:r>
              <a:rPr lang="en-US" dirty="0" smtClean="0"/>
              <a:t>Measurement of </a:t>
            </a:r>
          </a:p>
          <a:p>
            <a:pPr>
              <a:buNone/>
            </a:pPr>
            <a:r>
              <a:rPr lang="en-US" dirty="0" smtClean="0"/>
              <a:t>    specifications of Well</a:t>
            </a:r>
          </a:p>
          <a:p>
            <a:r>
              <a:rPr lang="en-US" dirty="0" smtClean="0"/>
              <a:t>Questionnaire survey</a:t>
            </a:r>
          </a:p>
          <a:p>
            <a:pPr>
              <a:buNone/>
            </a:pPr>
            <a:r>
              <a:rPr lang="en-US" dirty="0" smtClean="0"/>
              <a:t>    in the vicinity of OB well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IN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357298"/>
            <a:ext cx="4429124" cy="4927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786282" y="6286520"/>
            <a:ext cx="435771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Figure1: Location of eight observation wells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Observation Wells Survey Outcomes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Almost all wells are being used for domestic water by local residents</a:t>
            </a:r>
          </a:p>
          <a:p>
            <a:r>
              <a:rPr lang="en-IN" dirty="0" smtClean="0"/>
              <a:t>People in the vicinity of these wells do not know that it is an observation well</a:t>
            </a:r>
          </a:p>
          <a:p>
            <a:r>
              <a:rPr lang="en-IN" dirty="0" smtClean="0"/>
              <a:t>Observation </a:t>
            </a:r>
            <a:r>
              <a:rPr lang="en-IN" dirty="0"/>
              <a:t>well at </a:t>
            </a:r>
            <a:r>
              <a:rPr lang="en-IN" dirty="0" err="1"/>
              <a:t>Dhamote</a:t>
            </a:r>
            <a:r>
              <a:rPr lang="en-IN" dirty="0"/>
              <a:t>, could not be </a:t>
            </a:r>
            <a:r>
              <a:rPr lang="en-IN" dirty="0" smtClean="0"/>
              <a:t>located</a:t>
            </a:r>
          </a:p>
          <a:p>
            <a:r>
              <a:rPr lang="en-IN" dirty="0" smtClean="0"/>
              <a:t>Only </a:t>
            </a:r>
            <a:r>
              <a:rPr lang="en-IN" dirty="0"/>
              <a:t>one well at </a:t>
            </a:r>
            <a:r>
              <a:rPr lang="en-IN" dirty="0" err="1"/>
              <a:t>Karjat</a:t>
            </a:r>
            <a:r>
              <a:rPr lang="en-IN" dirty="0"/>
              <a:t> </a:t>
            </a:r>
            <a:r>
              <a:rPr lang="en-IN" dirty="0" smtClean="0"/>
              <a:t>has a </a:t>
            </a:r>
            <a:r>
              <a:rPr lang="en-IN" dirty="0"/>
              <a:t>grill cover 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Analysis of GSDA data with rainfall data of </a:t>
            </a:r>
            <a:r>
              <a:rPr lang="en-US" dirty="0" err="1" smtClean="0"/>
              <a:t>Karjat</a:t>
            </a:r>
            <a:r>
              <a:rPr lang="en-US" dirty="0" smtClean="0"/>
              <a:t> Block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Across the years comparison</a:t>
            </a:r>
          </a:p>
          <a:p>
            <a:pPr>
              <a:buNone/>
            </a:pPr>
            <a:r>
              <a:rPr lang="en-US" sz="2600" dirty="0" smtClean="0"/>
              <a:t>    </a:t>
            </a:r>
            <a:r>
              <a:rPr lang="en-US" sz="2600" b="1" dirty="0" smtClean="0"/>
              <a:t>Input:</a:t>
            </a:r>
            <a:r>
              <a:rPr lang="en-US" sz="2600" dirty="0" smtClean="0"/>
              <a:t> Aggregate rainfall data, Observation well level data for the same time of different years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400" b="1" dirty="0" smtClean="0"/>
              <a:t>Comment:</a:t>
            </a:r>
            <a:r>
              <a:rPr lang="en-US" sz="2400" dirty="0" smtClean="0"/>
              <a:t> Requires more rigorous analysis that involves developing an infiltration model.  Still, few evident discrepancies are listed.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Within the year comparison</a:t>
            </a:r>
          </a:p>
          <a:p>
            <a:pPr>
              <a:buNone/>
            </a:pPr>
            <a:r>
              <a:rPr lang="en-US" sz="2600" dirty="0" smtClean="0"/>
              <a:t>   </a:t>
            </a:r>
            <a:r>
              <a:rPr lang="en-US" sz="2600" b="1" dirty="0" smtClean="0"/>
              <a:t> Input</a:t>
            </a:r>
            <a:r>
              <a:rPr lang="en-US" sz="2600" dirty="0" smtClean="0"/>
              <a:t>: Within year rainfall data, Observation well level data for different months within a year</a:t>
            </a:r>
          </a:p>
          <a:p>
            <a:pPr>
              <a:buNone/>
            </a:pPr>
            <a:r>
              <a:rPr lang="en-US" sz="2600" dirty="0" smtClean="0"/>
              <a:t>    </a:t>
            </a:r>
            <a:r>
              <a:rPr lang="en-US" sz="2600" b="1" dirty="0" smtClean="0"/>
              <a:t>Comment</a:t>
            </a:r>
            <a:r>
              <a:rPr lang="en-US" sz="2600" dirty="0" smtClean="0"/>
              <a:t>: This is clearer. Water level data can be reasonably compared.   </a:t>
            </a:r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Analysis of GSDA data with rainfall data of </a:t>
            </a:r>
            <a:r>
              <a:rPr lang="en-US" dirty="0" err="1" smtClean="0"/>
              <a:t>Karjat</a:t>
            </a:r>
            <a:r>
              <a:rPr lang="en-US" dirty="0" smtClean="0"/>
              <a:t> Block: </a:t>
            </a:r>
            <a:r>
              <a:rPr lang="en-US" dirty="0" smtClean="0">
                <a:solidFill>
                  <a:srgbClr val="FF0000"/>
                </a:solidFill>
              </a:rPr>
              <a:t>Across the Years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785926"/>
            <a:ext cx="19287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Rainfall data</a:t>
            </a:r>
          </a:p>
          <a:p>
            <a:r>
              <a:rPr lang="en-US" sz="2000" dirty="0" smtClean="0"/>
              <a:t>2003:  2485 mm</a:t>
            </a:r>
          </a:p>
          <a:p>
            <a:r>
              <a:rPr lang="en-US" sz="2000" dirty="0" smtClean="0"/>
              <a:t>2004: 2550 mm</a:t>
            </a:r>
          </a:p>
          <a:p>
            <a:r>
              <a:rPr lang="en-US" sz="2000" dirty="0" smtClean="0"/>
              <a:t>2008: 3638 mm</a:t>
            </a:r>
          </a:p>
          <a:p>
            <a:r>
              <a:rPr lang="en-US" sz="2000" dirty="0" smtClean="0"/>
              <a:t>2009 : 2719 mm</a:t>
            </a:r>
            <a:endParaRPr lang="en-IN" sz="2000" dirty="0"/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428736"/>
            <a:ext cx="5929322" cy="4338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3571876"/>
            <a:ext cx="31012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Water level has drastically </a:t>
            </a:r>
          </a:p>
          <a:p>
            <a:r>
              <a:rPr lang="en-US" sz="2000" dirty="0" smtClean="0"/>
              <a:t>   dropped from </a:t>
            </a:r>
          </a:p>
          <a:p>
            <a:r>
              <a:rPr lang="en-US" sz="2000" dirty="0" smtClean="0"/>
              <a:t>   Jan 04 to Jan 05</a:t>
            </a:r>
            <a:endParaRPr lang="en-IN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357818" y="2500306"/>
            <a:ext cx="78581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43636" y="2357430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 05</a:t>
            </a:r>
            <a:endParaRPr lang="en-IN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5143504" y="3643314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57818" y="3429000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 04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0" y="4572008"/>
            <a:ext cx="385945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 smtClean="0"/>
              <a:t>Water level during  March-10</a:t>
            </a:r>
          </a:p>
          <a:p>
            <a:r>
              <a:rPr lang="en-IN" sz="2000" dirty="0" smtClean="0"/>
              <a:t>   was 5.8 m, which is much</a:t>
            </a:r>
          </a:p>
          <a:p>
            <a:r>
              <a:rPr lang="en-IN" sz="2000" dirty="0" smtClean="0"/>
              <a:t>   higher than  water level </a:t>
            </a:r>
          </a:p>
          <a:p>
            <a:r>
              <a:rPr lang="en-IN" sz="2000" dirty="0" smtClean="0"/>
              <a:t>   during March-09</a:t>
            </a:r>
            <a:r>
              <a:rPr lang="en-IN" dirty="0" smtClean="0"/>
              <a:t>. </a:t>
            </a:r>
            <a:r>
              <a:rPr lang="en-IN" sz="2000" dirty="0" smtClean="0"/>
              <a:t>There is </a:t>
            </a:r>
          </a:p>
          <a:p>
            <a:r>
              <a:rPr lang="en-IN" sz="2000" dirty="0" smtClean="0"/>
              <a:t>   decrease in rainfall from 08 to 09.</a:t>
            </a:r>
            <a:endParaRPr lang="en-IN" sz="20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429388" y="2857496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15206" y="2714620"/>
            <a:ext cx="107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March 09</a:t>
            </a:r>
            <a:endParaRPr lang="en-IN" dirty="0"/>
          </a:p>
        </p:txBody>
      </p:sp>
      <p:cxnSp>
        <p:nvCxnSpPr>
          <p:cNvPr id="23" name="Straight Arrow Connector 22"/>
          <p:cNvCxnSpPr/>
          <p:nvPr/>
        </p:nvCxnSpPr>
        <p:spPr>
          <a:xfrm rot="5400000" flipH="1" flipV="1">
            <a:off x="6500826" y="3714752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572264" y="3286124"/>
            <a:ext cx="107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March 10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785926"/>
            <a:ext cx="5072097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flipV="1">
            <a:off x="6786578" y="2357430"/>
            <a:ext cx="85725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43834" y="214311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Sept 05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7858148" y="3786190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Oct 06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25717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sp>
        <p:nvSpPr>
          <p:cNvPr id="23" name="TextBox 22"/>
          <p:cNvSpPr txBox="1"/>
          <p:nvPr/>
        </p:nvSpPr>
        <p:spPr>
          <a:xfrm>
            <a:off x="357158" y="3500438"/>
            <a:ext cx="32147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ea typeface="Calibri"/>
                <a:cs typeface="Times New Roman"/>
              </a:rPr>
              <a:t>Although there is very small increase in average rainfall from 05 to 06, there is drastic increase in water level during October 06</a:t>
            </a:r>
            <a:endParaRPr lang="en-IN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28596" y="1928802"/>
            <a:ext cx="21387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Rain fall</a:t>
            </a:r>
          </a:p>
          <a:p>
            <a:r>
              <a:rPr lang="en-US" sz="2400" dirty="0" smtClean="0"/>
              <a:t>2005: 4774 mm</a:t>
            </a:r>
          </a:p>
          <a:p>
            <a:r>
              <a:rPr lang="en-US" sz="2400" dirty="0" smtClean="0"/>
              <a:t>2006: 4830 mm</a:t>
            </a:r>
            <a:endParaRPr lang="en-IN" sz="2400" dirty="0"/>
          </a:p>
        </p:txBody>
      </p:sp>
      <p:cxnSp>
        <p:nvCxnSpPr>
          <p:cNvPr id="26" name="Straight Arrow Connector 25"/>
          <p:cNvCxnSpPr>
            <a:endCxn id="10" idx="1"/>
          </p:cNvCxnSpPr>
          <p:nvPr/>
        </p:nvCxnSpPr>
        <p:spPr>
          <a:xfrm flipV="1">
            <a:off x="7143768" y="3970856"/>
            <a:ext cx="714380" cy="1725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of GSDA data with rainfall data of </a:t>
            </a:r>
            <a:r>
              <a:rPr lang="en-US" dirty="0" err="1" smtClean="0"/>
              <a:t>Karjat</a:t>
            </a:r>
            <a:r>
              <a:rPr lang="en-US" dirty="0" smtClean="0"/>
              <a:t> Block</a:t>
            </a:r>
            <a:r>
              <a:rPr lang="en-US" dirty="0" smtClean="0">
                <a:solidFill>
                  <a:srgbClr val="FF0000"/>
                </a:solidFill>
              </a:rPr>
              <a:t>: Across the Years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620" y="1428736"/>
            <a:ext cx="509527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5720" y="2071678"/>
            <a:ext cx="21387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Rainfall</a:t>
            </a:r>
          </a:p>
          <a:p>
            <a:r>
              <a:rPr lang="en-US" sz="2400" dirty="0" smtClean="0"/>
              <a:t>2003: 3140 mm</a:t>
            </a:r>
          </a:p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3714752"/>
            <a:ext cx="3714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Although there is an average rainfall of 3140  mm during year 03, there is unexplainable rise in water level during January 04</a:t>
            </a:r>
            <a:endParaRPr lang="en-IN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500694" y="3214686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 03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7215206" y="3286124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 04</a:t>
            </a:r>
            <a:endParaRPr lang="en-IN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of GSDA data with rainfall data of </a:t>
            </a:r>
            <a:r>
              <a:rPr lang="en-US" dirty="0" err="1" smtClean="0"/>
              <a:t>Karjat</a:t>
            </a:r>
            <a:r>
              <a:rPr lang="en-US" dirty="0" smtClean="0"/>
              <a:t> Block: </a:t>
            </a:r>
            <a:r>
              <a:rPr lang="en-US" dirty="0" smtClean="0">
                <a:solidFill>
                  <a:srgbClr val="FF0000"/>
                </a:solidFill>
              </a:rPr>
              <a:t>Across the Years</a:t>
            </a:r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Analysis of GSDA data with rainfall data of </a:t>
            </a:r>
            <a:r>
              <a:rPr lang="en-US" dirty="0" err="1" smtClean="0"/>
              <a:t>Karjat</a:t>
            </a:r>
            <a:r>
              <a:rPr lang="en-US" dirty="0" smtClean="0"/>
              <a:t> Block: </a:t>
            </a:r>
            <a:r>
              <a:rPr lang="en-US" dirty="0" smtClean="0">
                <a:solidFill>
                  <a:srgbClr val="00B050"/>
                </a:solidFill>
              </a:rPr>
              <a:t>Within the Year</a:t>
            </a:r>
            <a:endParaRPr lang="en-IN" dirty="0">
              <a:solidFill>
                <a:srgbClr val="00B05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571612"/>
            <a:ext cx="444829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flipV="1">
            <a:off x="7429520" y="2000240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15272" y="1571612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Jan and May 06 </a:t>
            </a:r>
            <a:endParaRPr lang="en-IN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429520" y="2928934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15272" y="292893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March 06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0" y="4286256"/>
            <a:ext cx="42148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IN" sz="2000" dirty="0" smtClean="0"/>
              <a:t>Although there is quite low rain in</a:t>
            </a:r>
          </a:p>
          <a:p>
            <a:r>
              <a:rPr lang="en-IN" sz="2000" dirty="0" smtClean="0"/>
              <a:t>   between January 06 and May 06, a </a:t>
            </a:r>
          </a:p>
          <a:p>
            <a:r>
              <a:rPr lang="en-IN" sz="2000" dirty="0" smtClean="0"/>
              <a:t>   reverse trend in water level is  </a:t>
            </a:r>
          </a:p>
          <a:p>
            <a:r>
              <a:rPr lang="en-IN" sz="2000" dirty="0" smtClean="0"/>
              <a:t>   observed. </a:t>
            </a:r>
            <a:endParaRPr lang="en-IN" sz="2000" dirty="0"/>
          </a:p>
        </p:txBody>
      </p:sp>
      <p:sp>
        <p:nvSpPr>
          <p:cNvPr id="12" name="Rectangle 11"/>
          <p:cNvSpPr/>
          <p:nvPr/>
        </p:nvSpPr>
        <p:spPr>
          <a:xfrm>
            <a:off x="0" y="1857364"/>
            <a:ext cx="43576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 smtClean="0"/>
              <a:t> Rainfall  between  Jan 06 to March 06</a:t>
            </a:r>
          </a:p>
          <a:p>
            <a:r>
              <a:rPr lang="en-IN" sz="2000" dirty="0" smtClean="0"/>
              <a:t>   is just 1.8 mm.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587</Words>
  <Application>Microsoft Office PowerPoint</Application>
  <PresentationFormat>On-screen Show (4:3)</PresentationFormat>
  <Paragraphs>90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Analysis of observation wells data with annual rainfall data in Karjat block</vt:lpstr>
      <vt:lpstr>Introduction</vt:lpstr>
      <vt:lpstr>Observation Wells Survey</vt:lpstr>
      <vt:lpstr>Observation Wells Survey Outcomes</vt:lpstr>
      <vt:lpstr>Analysis of GSDA data with rainfall data of Karjat Block</vt:lpstr>
      <vt:lpstr>Analysis of GSDA data with rainfall data of Karjat Block: Across the Years</vt:lpstr>
      <vt:lpstr>Analysis of GSDA data with rainfall data of Karjat Block: Across the Years</vt:lpstr>
      <vt:lpstr>Analysis of GSDA data with rainfall data of Karjat Block: Across the Years</vt:lpstr>
      <vt:lpstr>Analysis of GSDA data with rainfall data of Karjat Block: Within the Year</vt:lpstr>
      <vt:lpstr>Analysis of GSDA data with rainfall data of Karjat Block: Within the Year</vt:lpstr>
      <vt:lpstr>Remarks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observation wells data with annual rainfall data in Karjat block</dc:title>
  <dc:creator>Vijay</dc:creator>
  <cp:lastModifiedBy>Dell</cp:lastModifiedBy>
  <cp:revision>37</cp:revision>
  <dcterms:created xsi:type="dcterms:W3CDTF">2011-01-08T06:24:21Z</dcterms:created>
  <dcterms:modified xsi:type="dcterms:W3CDTF">2011-01-11T09:27:45Z</dcterms:modified>
</cp:coreProperties>
</file>