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46"/>
  </p:notesMasterIdLst>
  <p:handoutMasterIdLst>
    <p:handoutMasterId r:id="rId47"/>
  </p:handoutMasterIdLst>
  <p:sldIdLst>
    <p:sldId id="256" r:id="rId2"/>
    <p:sldId id="257" r:id="rId3"/>
    <p:sldId id="277" r:id="rId4"/>
    <p:sldId id="259" r:id="rId5"/>
    <p:sldId id="271" r:id="rId6"/>
    <p:sldId id="291" r:id="rId7"/>
    <p:sldId id="284" r:id="rId8"/>
    <p:sldId id="267" r:id="rId9"/>
    <p:sldId id="274" r:id="rId10"/>
    <p:sldId id="285" r:id="rId11"/>
    <p:sldId id="318" r:id="rId12"/>
    <p:sldId id="313" r:id="rId13"/>
    <p:sldId id="315" r:id="rId14"/>
    <p:sldId id="316" r:id="rId15"/>
    <p:sldId id="317" r:id="rId16"/>
    <p:sldId id="324" r:id="rId17"/>
    <p:sldId id="304" r:id="rId18"/>
    <p:sldId id="306" r:id="rId19"/>
    <p:sldId id="307" r:id="rId20"/>
    <p:sldId id="308" r:id="rId21"/>
    <p:sldId id="337" r:id="rId22"/>
    <p:sldId id="297" r:id="rId23"/>
    <p:sldId id="323" r:id="rId24"/>
    <p:sldId id="338" r:id="rId25"/>
    <p:sldId id="276" r:id="rId26"/>
    <p:sldId id="329" r:id="rId27"/>
    <p:sldId id="330" r:id="rId28"/>
    <p:sldId id="332" r:id="rId29"/>
    <p:sldId id="336" r:id="rId30"/>
    <p:sldId id="322" r:id="rId31"/>
    <p:sldId id="290" r:id="rId32"/>
    <p:sldId id="319" r:id="rId33"/>
    <p:sldId id="320" r:id="rId34"/>
    <p:sldId id="321" r:id="rId35"/>
    <p:sldId id="339" r:id="rId36"/>
    <p:sldId id="289" r:id="rId37"/>
    <p:sldId id="327" r:id="rId38"/>
    <p:sldId id="340" r:id="rId39"/>
    <p:sldId id="341" r:id="rId40"/>
    <p:sldId id="342" r:id="rId41"/>
    <p:sldId id="328" r:id="rId42"/>
    <p:sldId id="335" r:id="rId43"/>
    <p:sldId id="268" r:id="rId44"/>
    <p:sldId id="26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sorterViewPr>
    <p:cViewPr>
      <p:scale>
        <a:sx n="100" d="100"/>
        <a:sy n="100" d="100"/>
      </p:scale>
      <p:origin x="0" y="38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1E0FBD-BD17-472B-A6FB-8857707F3021}" type="datetimeFigureOut">
              <a:rPr lang="en-US" smtClean="0"/>
              <a:t>2/16/2012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A90325-2E74-4779-82B5-E344658A0DCA}" type="slidenum">
              <a:rPr lang="en-US" smtClean="0"/>
              <a:t>‹#›</a:t>
            </a:fld>
            <a:endParaRPr lang="en-US" dirty="0"/>
          </a:p>
        </p:txBody>
      </p:sp>
    </p:spTree>
    <p:extLst>
      <p:ext uri="{BB962C8B-B14F-4D97-AF65-F5344CB8AC3E}">
        <p14:creationId xmlns:p14="http://schemas.microsoft.com/office/powerpoint/2010/main" val="329744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C9B2B-4E52-4A8E-BFB9-32B65D2368F2}" type="datetimeFigureOut">
              <a:rPr lang="en-US" smtClean="0"/>
              <a:t>2/16/2012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129F9-8C25-48E8-ABCF-FF6542B410FE}" type="slidenum">
              <a:rPr lang="en-US" smtClean="0"/>
              <a:t>‹#›</a:t>
            </a:fld>
            <a:endParaRPr lang="en-US" dirty="0"/>
          </a:p>
        </p:txBody>
      </p:sp>
    </p:spTree>
    <p:extLst>
      <p:ext uri="{BB962C8B-B14F-4D97-AF65-F5344CB8AC3E}">
        <p14:creationId xmlns:p14="http://schemas.microsoft.com/office/powerpoint/2010/main" val="23556857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E129F9-8C25-48E8-ABCF-FF6542B410FE}" type="slidenum">
              <a:rPr lang="en-US" smtClean="0"/>
              <a:t>17</a:t>
            </a:fld>
            <a:endParaRPr lang="en-US"/>
          </a:p>
        </p:txBody>
      </p:sp>
    </p:spTree>
    <p:extLst>
      <p:ext uri="{BB962C8B-B14F-4D97-AF65-F5344CB8AC3E}">
        <p14:creationId xmlns:p14="http://schemas.microsoft.com/office/powerpoint/2010/main" val="270380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C23886-4304-49C6-80C4-40667003896B}" type="datetime1">
              <a:rPr lang="en-US" smtClean="0"/>
              <a:t>2/16/2012</a:t>
            </a:fld>
            <a:endParaRPr lang="en-US" dirty="0"/>
          </a:p>
        </p:txBody>
      </p:sp>
      <p:sp>
        <p:nvSpPr>
          <p:cNvPr id="5" name="Footer Placeholder 4"/>
          <p:cNvSpPr>
            <a:spLocks noGrp="1"/>
          </p:cNvSpPr>
          <p:nvPr>
            <p:ph type="ftr" sz="quarter" idx="11"/>
          </p:nvPr>
        </p:nvSpPr>
        <p:spPr/>
        <p:txBody>
          <a:bodyPr/>
          <a:lstStyle/>
          <a:p>
            <a:r>
              <a:rPr lang="en-US" dirty="0" smtClean="0"/>
              <a:t>CS344 Seminar: Semantic Web</a:t>
            </a:r>
            <a:endParaRPr lang="en-US" dirty="0"/>
          </a:p>
        </p:txBody>
      </p:sp>
      <p:sp>
        <p:nvSpPr>
          <p:cNvPr id="6" name="Slide Number Placeholder 5"/>
          <p:cNvSpPr>
            <a:spLocks noGrp="1"/>
          </p:cNvSpPr>
          <p:nvPr>
            <p:ph type="sldNum" sz="quarter" idx="12"/>
          </p:nvPr>
        </p:nvSpPr>
        <p:spPr/>
        <p:txBody>
          <a:bodyPr/>
          <a:lstStyle/>
          <a:p>
            <a:fld id="{AEF989A2-620E-4B56-95BA-EEC172B4C90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0CC0A-B74C-4694-B192-F4CFBDE8BDEB}" type="datetime1">
              <a:rPr lang="en-US" smtClean="0"/>
              <a:t>2/16/2012</a:t>
            </a:fld>
            <a:endParaRPr lang="en-US" dirty="0"/>
          </a:p>
        </p:txBody>
      </p:sp>
      <p:sp>
        <p:nvSpPr>
          <p:cNvPr id="5" name="Footer Placeholder 4"/>
          <p:cNvSpPr>
            <a:spLocks noGrp="1"/>
          </p:cNvSpPr>
          <p:nvPr>
            <p:ph type="ftr" sz="quarter" idx="11"/>
          </p:nvPr>
        </p:nvSpPr>
        <p:spPr/>
        <p:txBody>
          <a:bodyPr/>
          <a:lstStyle/>
          <a:p>
            <a:r>
              <a:rPr lang="en-US" dirty="0" smtClean="0"/>
              <a:t>CS344 Seminar: Semantic Web</a:t>
            </a:r>
            <a:endParaRPr lang="en-US" dirty="0"/>
          </a:p>
        </p:txBody>
      </p:sp>
      <p:sp>
        <p:nvSpPr>
          <p:cNvPr id="6" name="Slide Number Placeholder 5"/>
          <p:cNvSpPr>
            <a:spLocks noGrp="1"/>
          </p:cNvSpPr>
          <p:nvPr>
            <p:ph type="sldNum" sz="quarter" idx="12"/>
          </p:nvPr>
        </p:nvSpPr>
        <p:spPr/>
        <p:txBody>
          <a:bodyPr/>
          <a:lstStyle/>
          <a:p>
            <a:fld id="{AEF989A2-620E-4B56-95BA-EEC172B4C90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60A7CE-FF21-4344-B17C-EDE248E3F4D8}" type="datetime1">
              <a:rPr lang="en-US" smtClean="0"/>
              <a:t>2/16/2012</a:t>
            </a:fld>
            <a:endParaRPr lang="en-US" dirty="0"/>
          </a:p>
        </p:txBody>
      </p:sp>
      <p:sp>
        <p:nvSpPr>
          <p:cNvPr id="5" name="Footer Placeholder 4"/>
          <p:cNvSpPr>
            <a:spLocks noGrp="1"/>
          </p:cNvSpPr>
          <p:nvPr>
            <p:ph type="ftr" sz="quarter" idx="11"/>
          </p:nvPr>
        </p:nvSpPr>
        <p:spPr/>
        <p:txBody>
          <a:bodyPr/>
          <a:lstStyle/>
          <a:p>
            <a:r>
              <a:rPr lang="en-US" dirty="0" smtClean="0"/>
              <a:t>CS344 Seminar: Semantic Web</a:t>
            </a:r>
            <a:endParaRPr lang="en-US" dirty="0"/>
          </a:p>
        </p:txBody>
      </p:sp>
      <p:sp>
        <p:nvSpPr>
          <p:cNvPr id="6" name="Slide Number Placeholder 5"/>
          <p:cNvSpPr>
            <a:spLocks noGrp="1"/>
          </p:cNvSpPr>
          <p:nvPr>
            <p:ph type="sldNum" sz="quarter" idx="12"/>
          </p:nvPr>
        </p:nvSpPr>
        <p:spPr/>
        <p:txBody>
          <a:bodyPr/>
          <a:lstStyle/>
          <a:p>
            <a:fld id="{AEF989A2-620E-4B56-95BA-EEC172B4C90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D01C2-9237-4837-9DE3-862500DE36C8}" type="datetime1">
              <a:rPr lang="en-US" smtClean="0"/>
              <a:t>2/16/2012</a:t>
            </a:fld>
            <a:endParaRPr lang="en-US" dirty="0"/>
          </a:p>
        </p:txBody>
      </p:sp>
      <p:sp>
        <p:nvSpPr>
          <p:cNvPr id="5" name="Footer Placeholder 4"/>
          <p:cNvSpPr>
            <a:spLocks noGrp="1"/>
          </p:cNvSpPr>
          <p:nvPr>
            <p:ph type="ftr" sz="quarter" idx="11"/>
          </p:nvPr>
        </p:nvSpPr>
        <p:spPr/>
        <p:txBody>
          <a:bodyPr/>
          <a:lstStyle/>
          <a:p>
            <a:r>
              <a:rPr lang="en-US" dirty="0" smtClean="0"/>
              <a:t>CS344 Seminar: Semantic Web</a:t>
            </a:r>
            <a:endParaRPr lang="en-US" dirty="0"/>
          </a:p>
        </p:txBody>
      </p:sp>
      <p:sp>
        <p:nvSpPr>
          <p:cNvPr id="6" name="Slide Number Placeholder 5"/>
          <p:cNvSpPr>
            <a:spLocks noGrp="1"/>
          </p:cNvSpPr>
          <p:nvPr>
            <p:ph type="sldNum" sz="quarter" idx="12"/>
          </p:nvPr>
        </p:nvSpPr>
        <p:spPr/>
        <p:txBody>
          <a:bodyPr/>
          <a:lstStyle/>
          <a:p>
            <a:fld id="{AEF989A2-620E-4B56-95BA-EEC172B4C90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DE40CA-7217-40D3-A1A2-D7646E85B061}" type="datetime1">
              <a:rPr lang="en-US" smtClean="0"/>
              <a:t>2/16/2012</a:t>
            </a:fld>
            <a:endParaRPr lang="en-US" dirty="0"/>
          </a:p>
        </p:txBody>
      </p:sp>
      <p:sp>
        <p:nvSpPr>
          <p:cNvPr id="5" name="Footer Placeholder 4"/>
          <p:cNvSpPr>
            <a:spLocks noGrp="1"/>
          </p:cNvSpPr>
          <p:nvPr>
            <p:ph type="ftr" sz="quarter" idx="11"/>
          </p:nvPr>
        </p:nvSpPr>
        <p:spPr/>
        <p:txBody>
          <a:bodyPr/>
          <a:lstStyle/>
          <a:p>
            <a:r>
              <a:rPr lang="en-US" dirty="0" smtClean="0"/>
              <a:t>CS344 Seminar: Semantic Web</a:t>
            </a:r>
            <a:endParaRPr lang="en-US" dirty="0"/>
          </a:p>
        </p:txBody>
      </p:sp>
      <p:sp>
        <p:nvSpPr>
          <p:cNvPr id="6" name="Slide Number Placeholder 5"/>
          <p:cNvSpPr>
            <a:spLocks noGrp="1"/>
          </p:cNvSpPr>
          <p:nvPr>
            <p:ph type="sldNum" sz="quarter" idx="12"/>
          </p:nvPr>
        </p:nvSpPr>
        <p:spPr/>
        <p:txBody>
          <a:bodyPr/>
          <a:lstStyle/>
          <a:p>
            <a:fld id="{AEF989A2-620E-4B56-95BA-EEC172B4C90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8DE7F1-E96C-40F8-9A21-AD39FDCF3AE7}" type="datetime1">
              <a:rPr lang="en-US" smtClean="0"/>
              <a:t>2/16/2012</a:t>
            </a:fld>
            <a:endParaRPr lang="en-US" dirty="0"/>
          </a:p>
        </p:txBody>
      </p:sp>
      <p:sp>
        <p:nvSpPr>
          <p:cNvPr id="6" name="Footer Placeholder 5"/>
          <p:cNvSpPr>
            <a:spLocks noGrp="1"/>
          </p:cNvSpPr>
          <p:nvPr>
            <p:ph type="ftr" sz="quarter" idx="11"/>
          </p:nvPr>
        </p:nvSpPr>
        <p:spPr/>
        <p:txBody>
          <a:bodyPr/>
          <a:lstStyle/>
          <a:p>
            <a:r>
              <a:rPr lang="en-US" dirty="0" smtClean="0"/>
              <a:t>CS344 Seminar: Semantic Web</a:t>
            </a:r>
            <a:endParaRPr lang="en-US" dirty="0"/>
          </a:p>
        </p:txBody>
      </p:sp>
      <p:sp>
        <p:nvSpPr>
          <p:cNvPr id="7" name="Slide Number Placeholder 6"/>
          <p:cNvSpPr>
            <a:spLocks noGrp="1"/>
          </p:cNvSpPr>
          <p:nvPr>
            <p:ph type="sldNum" sz="quarter" idx="12"/>
          </p:nvPr>
        </p:nvSpPr>
        <p:spPr/>
        <p:txBody>
          <a:bodyPr/>
          <a:lstStyle/>
          <a:p>
            <a:fld id="{AEF989A2-620E-4B56-95BA-EEC172B4C90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98CBFF-4259-4694-B76E-D9E4AC3C5824}" type="datetime1">
              <a:rPr lang="en-US" smtClean="0"/>
              <a:t>2/16/2012</a:t>
            </a:fld>
            <a:endParaRPr lang="en-US" dirty="0"/>
          </a:p>
        </p:txBody>
      </p:sp>
      <p:sp>
        <p:nvSpPr>
          <p:cNvPr id="8" name="Footer Placeholder 7"/>
          <p:cNvSpPr>
            <a:spLocks noGrp="1"/>
          </p:cNvSpPr>
          <p:nvPr>
            <p:ph type="ftr" sz="quarter" idx="11"/>
          </p:nvPr>
        </p:nvSpPr>
        <p:spPr/>
        <p:txBody>
          <a:bodyPr/>
          <a:lstStyle/>
          <a:p>
            <a:r>
              <a:rPr lang="en-US" dirty="0" smtClean="0"/>
              <a:t>CS344 Seminar: Semantic Web</a:t>
            </a:r>
            <a:endParaRPr lang="en-US" dirty="0"/>
          </a:p>
        </p:txBody>
      </p:sp>
      <p:sp>
        <p:nvSpPr>
          <p:cNvPr id="9" name="Slide Number Placeholder 8"/>
          <p:cNvSpPr>
            <a:spLocks noGrp="1"/>
          </p:cNvSpPr>
          <p:nvPr>
            <p:ph type="sldNum" sz="quarter" idx="12"/>
          </p:nvPr>
        </p:nvSpPr>
        <p:spPr/>
        <p:txBody>
          <a:bodyPr/>
          <a:lstStyle/>
          <a:p>
            <a:fld id="{AEF989A2-620E-4B56-95BA-EEC172B4C90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F76179-3121-4E7F-9446-84A661303094}" type="datetime1">
              <a:rPr lang="en-US" smtClean="0"/>
              <a:t>2/16/2012</a:t>
            </a:fld>
            <a:endParaRPr lang="en-US" dirty="0"/>
          </a:p>
        </p:txBody>
      </p:sp>
      <p:sp>
        <p:nvSpPr>
          <p:cNvPr id="4" name="Footer Placeholder 3"/>
          <p:cNvSpPr>
            <a:spLocks noGrp="1"/>
          </p:cNvSpPr>
          <p:nvPr>
            <p:ph type="ftr" sz="quarter" idx="11"/>
          </p:nvPr>
        </p:nvSpPr>
        <p:spPr/>
        <p:txBody>
          <a:bodyPr/>
          <a:lstStyle/>
          <a:p>
            <a:r>
              <a:rPr lang="en-US" dirty="0" smtClean="0"/>
              <a:t>CS344 Seminar: Semantic Web</a:t>
            </a:r>
            <a:endParaRPr lang="en-US" dirty="0"/>
          </a:p>
        </p:txBody>
      </p:sp>
      <p:sp>
        <p:nvSpPr>
          <p:cNvPr id="5" name="Slide Number Placeholder 4"/>
          <p:cNvSpPr>
            <a:spLocks noGrp="1"/>
          </p:cNvSpPr>
          <p:nvPr>
            <p:ph type="sldNum" sz="quarter" idx="12"/>
          </p:nvPr>
        </p:nvSpPr>
        <p:spPr/>
        <p:txBody>
          <a:bodyPr/>
          <a:lstStyle/>
          <a:p>
            <a:fld id="{AEF989A2-620E-4B56-95BA-EEC172B4C90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17034-F16D-4B7C-8228-82BD1D4FAC25}" type="datetime1">
              <a:rPr lang="en-US" smtClean="0"/>
              <a:t>2/16/2012</a:t>
            </a:fld>
            <a:endParaRPr lang="en-US" dirty="0"/>
          </a:p>
        </p:txBody>
      </p:sp>
      <p:sp>
        <p:nvSpPr>
          <p:cNvPr id="3" name="Footer Placeholder 2"/>
          <p:cNvSpPr>
            <a:spLocks noGrp="1"/>
          </p:cNvSpPr>
          <p:nvPr>
            <p:ph type="ftr" sz="quarter" idx="11"/>
          </p:nvPr>
        </p:nvSpPr>
        <p:spPr/>
        <p:txBody>
          <a:bodyPr/>
          <a:lstStyle/>
          <a:p>
            <a:r>
              <a:rPr lang="en-US" dirty="0" smtClean="0"/>
              <a:t>CS344 Seminar: Semantic Web</a:t>
            </a:r>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B22B0-4EF0-4B31-8D64-6761967FE481}" type="datetime1">
              <a:rPr lang="en-US" smtClean="0"/>
              <a:t>2/16/2012</a:t>
            </a:fld>
            <a:endParaRPr lang="en-US" dirty="0"/>
          </a:p>
        </p:txBody>
      </p:sp>
      <p:sp>
        <p:nvSpPr>
          <p:cNvPr id="6" name="Footer Placeholder 5"/>
          <p:cNvSpPr>
            <a:spLocks noGrp="1"/>
          </p:cNvSpPr>
          <p:nvPr>
            <p:ph type="ftr" sz="quarter" idx="11"/>
          </p:nvPr>
        </p:nvSpPr>
        <p:spPr/>
        <p:txBody>
          <a:bodyPr/>
          <a:lstStyle/>
          <a:p>
            <a:r>
              <a:rPr lang="en-US" dirty="0" smtClean="0"/>
              <a:t>CS344 Seminar: Semantic Web</a:t>
            </a:r>
            <a:endParaRPr lang="en-US" dirty="0"/>
          </a:p>
        </p:txBody>
      </p:sp>
      <p:sp>
        <p:nvSpPr>
          <p:cNvPr id="7" name="Slide Number Placeholder 6"/>
          <p:cNvSpPr>
            <a:spLocks noGrp="1"/>
          </p:cNvSpPr>
          <p:nvPr>
            <p:ph type="sldNum" sz="quarter" idx="12"/>
          </p:nvPr>
        </p:nvSpPr>
        <p:spPr/>
        <p:txBody>
          <a:bodyPr/>
          <a:lstStyle/>
          <a:p>
            <a:fld id="{AEF989A2-620E-4B56-95BA-EEC172B4C903}"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865772F-4E3B-4727-9277-862C82A00F0F}" type="datetime1">
              <a:rPr lang="en-US" smtClean="0"/>
              <a:t>2/16/2012</a:t>
            </a:fld>
            <a:endParaRPr lang="en-US" dirty="0"/>
          </a:p>
        </p:txBody>
      </p:sp>
      <p:sp>
        <p:nvSpPr>
          <p:cNvPr id="9" name="Slide Number Placeholder 8"/>
          <p:cNvSpPr>
            <a:spLocks noGrp="1"/>
          </p:cNvSpPr>
          <p:nvPr>
            <p:ph type="sldNum" sz="quarter" idx="11"/>
          </p:nvPr>
        </p:nvSpPr>
        <p:spPr/>
        <p:txBody>
          <a:bodyPr/>
          <a:lstStyle/>
          <a:p>
            <a:fld id="{AEF989A2-620E-4B56-95BA-EEC172B4C903}" type="slidenum">
              <a:rPr lang="en-US" smtClean="0"/>
              <a:t>‹#›</a:t>
            </a:fld>
            <a:endParaRPr lang="en-US" dirty="0"/>
          </a:p>
        </p:txBody>
      </p:sp>
      <p:sp>
        <p:nvSpPr>
          <p:cNvPr id="10" name="Footer Placeholder 9"/>
          <p:cNvSpPr>
            <a:spLocks noGrp="1"/>
          </p:cNvSpPr>
          <p:nvPr>
            <p:ph type="ftr" sz="quarter" idx="12"/>
          </p:nvPr>
        </p:nvSpPr>
        <p:spPr/>
        <p:txBody>
          <a:bodyPr/>
          <a:lstStyle/>
          <a:p>
            <a:r>
              <a:rPr lang="en-US" dirty="0" smtClean="0"/>
              <a:t>CS344 Seminar: Semantic Web</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EF989A2-620E-4B56-95BA-EEC172B4C903}"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dirty="0" smtClean="0"/>
              <a:t>CS344 Seminar: Semantic Web</a:t>
            </a: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270BA39-6B86-421E-A1C6-8A1BC95BE075}" type="datetime1">
              <a:rPr lang="en-US" smtClean="0"/>
              <a:t>2/16/2012</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Semantic Web</a:t>
            </a:r>
            <a:endParaRPr lang="en-US" dirty="0"/>
          </a:p>
        </p:txBody>
      </p:sp>
      <p:sp>
        <p:nvSpPr>
          <p:cNvPr id="3" name="Subtitle 2"/>
          <p:cNvSpPr>
            <a:spLocks noGrp="1"/>
          </p:cNvSpPr>
          <p:nvPr>
            <p:ph type="subTitle" idx="1"/>
          </p:nvPr>
        </p:nvSpPr>
        <p:spPr/>
        <p:txBody>
          <a:bodyPr>
            <a:normAutofit lnSpcReduction="10000"/>
          </a:bodyPr>
          <a:lstStyle/>
          <a:p>
            <a:r>
              <a:rPr lang="en-US" dirty="0" smtClean="0"/>
              <a:t>09005004 </a:t>
            </a:r>
            <a:r>
              <a:rPr lang="en-US" dirty="0" err="1" smtClean="0"/>
              <a:t>Darshan</a:t>
            </a:r>
            <a:r>
              <a:rPr lang="en-US" dirty="0" smtClean="0"/>
              <a:t> </a:t>
            </a:r>
            <a:r>
              <a:rPr lang="en-US" dirty="0" err="1" smtClean="0"/>
              <a:t>Kapashi</a:t>
            </a:r>
            <a:endParaRPr lang="en-US" dirty="0"/>
          </a:p>
          <a:p>
            <a:r>
              <a:rPr lang="en-US" dirty="0"/>
              <a:t>09005009 </a:t>
            </a:r>
            <a:r>
              <a:rPr lang="en-US" dirty="0" err="1"/>
              <a:t>Pararth</a:t>
            </a:r>
            <a:r>
              <a:rPr lang="en-US" dirty="0"/>
              <a:t> </a:t>
            </a:r>
            <a:r>
              <a:rPr lang="en-US" dirty="0" smtClean="0"/>
              <a:t>Shah</a:t>
            </a:r>
          </a:p>
          <a:p>
            <a:r>
              <a:rPr lang="en-US" dirty="0"/>
              <a:t>09005015 </a:t>
            </a:r>
            <a:r>
              <a:rPr lang="en-US" dirty="0" err="1" smtClean="0"/>
              <a:t>Hemant</a:t>
            </a:r>
            <a:r>
              <a:rPr lang="en-US" dirty="0" smtClean="0"/>
              <a:t> </a:t>
            </a:r>
            <a:r>
              <a:rPr lang="en-US" dirty="0" err="1" smtClean="0"/>
              <a:t>Gangolia</a:t>
            </a:r>
            <a:endParaRPr lang="en-US" dirty="0" smtClean="0"/>
          </a:p>
        </p:txBody>
      </p:sp>
    </p:spTree>
    <p:extLst>
      <p:ext uri="{BB962C8B-B14F-4D97-AF65-F5344CB8AC3E}">
        <p14:creationId xmlns:p14="http://schemas.microsoft.com/office/powerpoint/2010/main" val="1811442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to organize the Semantic Web?</a:t>
            </a:r>
            <a:endParaRPr lang="en-US" sz="3600" dirty="0"/>
          </a:p>
        </p:txBody>
      </p:sp>
      <p:pic>
        <p:nvPicPr>
          <p:cNvPr id="6" name="Picture Placeholder 5"/>
          <p:cNvPicPr preferRelativeResize="0">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990600" y="228600"/>
            <a:ext cx="6284746" cy="4953000"/>
          </a:xfrm>
        </p:spPr>
      </p:pic>
      <p:sp>
        <p:nvSpPr>
          <p:cNvPr id="4" name="Text Placeholder 3"/>
          <p:cNvSpPr>
            <a:spLocks noGrp="1"/>
          </p:cNvSpPr>
          <p:nvPr>
            <p:ph type="body" sz="half" idx="2"/>
          </p:nvPr>
        </p:nvSpPr>
        <p:spPr/>
        <p:txBody>
          <a:bodyPr/>
          <a:lstStyle/>
          <a:p>
            <a:r>
              <a:rPr lang="en-US" dirty="0" smtClean="0"/>
              <a:t>The Semantic Web Layer Cake</a:t>
            </a:r>
            <a:endParaRPr lang="en-US" dirty="0"/>
          </a:p>
        </p:txBody>
      </p:sp>
      <p:sp>
        <p:nvSpPr>
          <p:cNvPr id="7" name="Slide Number Placeholder 6"/>
          <p:cNvSpPr>
            <a:spLocks noGrp="1"/>
          </p:cNvSpPr>
          <p:nvPr>
            <p:ph type="sldNum" sz="quarter" idx="11"/>
          </p:nvPr>
        </p:nvSpPr>
        <p:spPr/>
        <p:txBody>
          <a:bodyPr/>
          <a:lstStyle/>
          <a:p>
            <a:fld id="{AEF989A2-620E-4B56-95BA-EEC172B4C903}" type="slidenum">
              <a:rPr lang="en-US" smtClean="0"/>
              <a:t>10</a:t>
            </a:fld>
            <a:endParaRPr lang="en-US"/>
          </a:p>
        </p:txBody>
      </p:sp>
    </p:spTree>
    <p:extLst>
      <p:ext uri="{BB962C8B-B14F-4D97-AF65-F5344CB8AC3E}">
        <p14:creationId xmlns:p14="http://schemas.microsoft.com/office/powerpoint/2010/main" val="1751198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Representation</a:t>
            </a:r>
          </a:p>
        </p:txBody>
      </p:sp>
      <p:sp>
        <p:nvSpPr>
          <p:cNvPr id="3" name="Content Placeholder 2"/>
          <p:cNvSpPr>
            <a:spLocks noGrp="1"/>
          </p:cNvSpPr>
          <p:nvPr>
            <p:ph idx="1"/>
          </p:nvPr>
        </p:nvSpPr>
        <p:spPr/>
        <p:txBody>
          <a:bodyPr>
            <a:normAutofit lnSpcReduction="10000"/>
          </a:bodyPr>
          <a:lstStyle/>
          <a:p>
            <a:r>
              <a:rPr lang="en-US" dirty="0" smtClean="0"/>
              <a:t>A prerequisite for Semantic Web is to enable automated </a:t>
            </a:r>
            <a:r>
              <a:rPr lang="en-US" dirty="0"/>
              <a:t>software </a:t>
            </a:r>
            <a:r>
              <a:rPr lang="en-US" dirty="0" smtClean="0"/>
              <a:t>to </a:t>
            </a:r>
            <a:r>
              <a:rPr lang="en-US" dirty="0"/>
              <a:t>store, exchange, and use machine-readable information distributed throughout the </a:t>
            </a:r>
            <a:r>
              <a:rPr lang="en-US" dirty="0" smtClean="0"/>
              <a:t>Web</a:t>
            </a:r>
          </a:p>
          <a:p>
            <a:r>
              <a:rPr lang="en-US" dirty="0" smtClean="0"/>
              <a:t>But data distributed throughout the Web is highly </a:t>
            </a:r>
            <a:r>
              <a:rPr lang="en-US" b="1" dirty="0" smtClean="0"/>
              <a:t>heterogeneous </a:t>
            </a:r>
            <a:r>
              <a:rPr lang="en-US" dirty="0"/>
              <a:t>and </a:t>
            </a:r>
            <a:r>
              <a:rPr lang="en-US" b="1" dirty="0" smtClean="0"/>
              <a:t>unstructured</a:t>
            </a:r>
          </a:p>
          <a:p>
            <a:endParaRPr lang="en-US" b="1" dirty="0" smtClean="0"/>
          </a:p>
          <a:p>
            <a:r>
              <a:rPr lang="en-US" b="1" dirty="0" smtClean="0"/>
              <a:t>To make use of heterogeneous data: </a:t>
            </a:r>
            <a:r>
              <a:rPr lang="en-US" dirty="0" smtClean="0"/>
              <a:t>Required to decide upon standardized data format for representing information</a:t>
            </a:r>
          </a:p>
          <a:p>
            <a:r>
              <a:rPr lang="en-US" dirty="0" smtClean="0"/>
              <a:t>The RDF format is a lightweight format which can be easily embedded in HTML</a:t>
            </a:r>
          </a:p>
          <a:p>
            <a:r>
              <a:rPr lang="en-US" b="1" dirty="0" smtClean="0"/>
              <a:t>To make use of unstructured data:</a:t>
            </a:r>
            <a:r>
              <a:rPr lang="en-US" dirty="0" smtClean="0"/>
              <a:t> Required to build “ontologies” which encode the semantic relationships between data items and provide a structure from which knowledge can be inferred</a:t>
            </a:r>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t>11</a:t>
            </a:fld>
            <a:endParaRPr lang="en-US"/>
          </a:p>
        </p:txBody>
      </p:sp>
    </p:spTree>
    <p:extLst>
      <p:ext uri="{BB962C8B-B14F-4D97-AF65-F5344CB8AC3E}">
        <p14:creationId xmlns:p14="http://schemas.microsoft.com/office/powerpoint/2010/main" val="343454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Resource Description Framework</a:t>
            </a:r>
            <a:endParaRPr lang="en-US" sz="4000" dirty="0"/>
          </a:p>
        </p:txBody>
      </p:sp>
      <p:sp>
        <p:nvSpPr>
          <p:cNvPr id="3" name="Content Placeholder 2"/>
          <p:cNvSpPr>
            <a:spLocks noGrp="1"/>
          </p:cNvSpPr>
          <p:nvPr>
            <p:ph idx="1"/>
          </p:nvPr>
        </p:nvSpPr>
        <p:spPr/>
        <p:txBody>
          <a:bodyPr/>
          <a:lstStyle/>
          <a:p>
            <a:r>
              <a:rPr lang="en-US" dirty="0" smtClean="0"/>
              <a:t>The </a:t>
            </a:r>
            <a:r>
              <a:rPr lang="en-US" dirty="0"/>
              <a:t>RDF data </a:t>
            </a:r>
            <a:r>
              <a:rPr lang="en-US" dirty="0" smtClean="0"/>
              <a:t>model</a:t>
            </a:r>
            <a:r>
              <a:rPr lang="en-US" dirty="0"/>
              <a:t> is similar to classic conceptual modeling approaches such as entity-relationship or class </a:t>
            </a:r>
            <a:r>
              <a:rPr lang="en-US" dirty="0" smtClean="0"/>
              <a:t>diagrams</a:t>
            </a:r>
          </a:p>
          <a:p>
            <a:r>
              <a:rPr lang="en-US" dirty="0" smtClean="0"/>
              <a:t>It </a:t>
            </a:r>
            <a:r>
              <a:rPr lang="en-US" dirty="0"/>
              <a:t>is based upon the idea of making statements about resources (in </a:t>
            </a:r>
            <a:r>
              <a:rPr lang="en-US" dirty="0" smtClean="0"/>
              <a:t>particular Web </a:t>
            </a:r>
            <a:r>
              <a:rPr lang="en-US" dirty="0"/>
              <a:t>resources) in the form of subject-predicate-object </a:t>
            </a:r>
            <a:r>
              <a:rPr lang="en-US" dirty="0" smtClean="0"/>
              <a:t>expressions</a:t>
            </a:r>
          </a:p>
          <a:p>
            <a:r>
              <a:rPr lang="en-US" dirty="0" smtClean="0"/>
              <a:t>These </a:t>
            </a:r>
            <a:r>
              <a:rPr lang="en-US" dirty="0"/>
              <a:t>expressions are known as </a:t>
            </a:r>
            <a:r>
              <a:rPr lang="en-US" i="1" dirty="0"/>
              <a:t>triples</a:t>
            </a:r>
            <a:r>
              <a:rPr lang="en-US" dirty="0"/>
              <a:t> in RDF </a:t>
            </a:r>
            <a:r>
              <a:rPr lang="en-US" dirty="0" smtClean="0"/>
              <a:t>terminology</a:t>
            </a:r>
          </a:p>
          <a:p>
            <a:r>
              <a:rPr lang="en-US" dirty="0" smtClean="0"/>
              <a:t>The </a:t>
            </a:r>
            <a:r>
              <a:rPr lang="en-US" dirty="0"/>
              <a:t>subject denotes the resource, and the predicate denotes traits or aspects of the resource and expresses a relationship between the subject and the </a:t>
            </a:r>
            <a:r>
              <a:rPr lang="en-US" dirty="0" smtClean="0"/>
              <a:t>object</a:t>
            </a:r>
          </a:p>
          <a:p>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pPr/>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5373216"/>
            <a:ext cx="3268980" cy="1143000"/>
          </a:xfrm>
          <a:prstGeom prst="rect">
            <a:avLst/>
          </a:prstGeom>
        </p:spPr>
      </p:pic>
    </p:spTree>
    <p:extLst>
      <p:ext uri="{BB962C8B-B14F-4D97-AF65-F5344CB8AC3E}">
        <p14:creationId xmlns:p14="http://schemas.microsoft.com/office/powerpoint/2010/main" val="3799462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RDF Schema (RDFs)</a:t>
            </a:r>
            <a:endParaRPr lang="en-US" dirty="0"/>
          </a:p>
        </p:txBody>
      </p:sp>
      <p:sp>
        <p:nvSpPr>
          <p:cNvPr id="7" name="Content Placeholder 6"/>
          <p:cNvSpPr>
            <a:spLocks noGrp="1"/>
          </p:cNvSpPr>
          <p:nvPr>
            <p:ph idx="1"/>
          </p:nvPr>
        </p:nvSpPr>
        <p:spPr/>
        <p:txBody>
          <a:bodyPr/>
          <a:lstStyle/>
          <a:p>
            <a:r>
              <a:rPr lang="en-US" b="1" dirty="0"/>
              <a:t>RDF Schema</a:t>
            </a:r>
            <a:r>
              <a:rPr lang="en-US" dirty="0"/>
              <a:t> </a:t>
            </a:r>
            <a:r>
              <a:rPr lang="en-US" dirty="0" smtClean="0"/>
              <a:t>is </a:t>
            </a:r>
            <a:r>
              <a:rPr lang="en-US" dirty="0"/>
              <a:t>a set of classes with certain properties using the RDF extensible knowledge representation language, providing basic elements for the description of ontologies, otherwise called RDF vocabularies, intended to structure RDF </a:t>
            </a:r>
            <a:r>
              <a:rPr lang="en-US" dirty="0" smtClean="0"/>
              <a:t>resources</a:t>
            </a:r>
          </a:p>
          <a:p>
            <a:r>
              <a:rPr lang="en-US" dirty="0" smtClean="0"/>
              <a:t>These </a:t>
            </a:r>
            <a:r>
              <a:rPr lang="en-US" dirty="0"/>
              <a:t>resources can be saved </a:t>
            </a:r>
            <a:r>
              <a:rPr lang="en-US" dirty="0" smtClean="0"/>
              <a:t>in a</a:t>
            </a:r>
            <a:r>
              <a:rPr lang="en-US" dirty="0"/>
              <a:t> </a:t>
            </a:r>
            <a:r>
              <a:rPr lang="en-US" dirty="0" smtClean="0"/>
              <a:t>triplestore</a:t>
            </a:r>
            <a:r>
              <a:rPr lang="en-US" dirty="0"/>
              <a:t> to reach them with the query language </a:t>
            </a:r>
            <a:r>
              <a:rPr lang="en-US" dirty="0" smtClean="0"/>
              <a:t>SPARQL</a:t>
            </a:r>
          </a:p>
          <a:p>
            <a:pPr marL="114300" indent="0">
              <a:buNone/>
            </a:pPr>
            <a:endParaRPr lang="en-US" dirty="0" smtClean="0"/>
          </a:p>
          <a:p>
            <a:r>
              <a:rPr lang="en-US" dirty="0" smtClean="0"/>
              <a:t>Main RDFS </a:t>
            </a:r>
            <a:r>
              <a:rPr lang="en-US" dirty="0"/>
              <a:t>constructs are the RDFS </a:t>
            </a:r>
            <a:endParaRPr lang="en-US" dirty="0" smtClean="0"/>
          </a:p>
          <a:p>
            <a:pPr lvl="1">
              <a:buFont typeface="Wingdings" pitchFamily="2" charset="2"/>
              <a:buChar char="§"/>
            </a:pPr>
            <a:r>
              <a:rPr lang="en-US" dirty="0" smtClean="0"/>
              <a:t>Classes – Resource, </a:t>
            </a:r>
            <a:r>
              <a:rPr lang="en-US" dirty="0" err="1" smtClean="0"/>
              <a:t>Datatype</a:t>
            </a:r>
            <a:r>
              <a:rPr lang="en-US" dirty="0" smtClean="0"/>
              <a:t>, Literal, </a:t>
            </a:r>
            <a:r>
              <a:rPr lang="en-US" dirty="0" err="1" smtClean="0"/>
              <a:t>XMLLiteral</a:t>
            </a:r>
            <a:endParaRPr lang="en-US" dirty="0" smtClean="0"/>
          </a:p>
          <a:p>
            <a:pPr lvl="1">
              <a:buFont typeface="Wingdings" pitchFamily="2" charset="2"/>
              <a:buChar char="§"/>
            </a:pPr>
            <a:r>
              <a:rPr lang="en-US" dirty="0" smtClean="0"/>
              <a:t>Properties – Domain, Range, Type, </a:t>
            </a:r>
            <a:r>
              <a:rPr lang="en-US" dirty="0" err="1" smtClean="0"/>
              <a:t>SubClassOf</a:t>
            </a:r>
            <a:endParaRPr lang="en-US" dirty="0" smtClean="0"/>
          </a:p>
          <a:p>
            <a:pPr lvl="1">
              <a:buFont typeface="Wingdings" pitchFamily="2" charset="2"/>
              <a:buChar char="§"/>
            </a:pPr>
            <a:r>
              <a:rPr lang="en-US" dirty="0" smtClean="0"/>
              <a:t>Utility Properties – </a:t>
            </a:r>
            <a:r>
              <a:rPr lang="en-US" dirty="0" err="1" smtClean="0"/>
              <a:t>seeAlso</a:t>
            </a:r>
            <a:r>
              <a:rPr lang="en-US" dirty="0" smtClean="0"/>
              <a:t>, </a:t>
            </a:r>
            <a:r>
              <a:rPr lang="en-US" dirty="0" err="1" smtClean="0"/>
              <a:t>isDefinedBy</a:t>
            </a:r>
            <a:endParaRPr lang="en-US" dirty="0" smtClean="0"/>
          </a:p>
          <a:p>
            <a:pPr marL="411480" lvl="1" indent="0">
              <a:buNone/>
            </a:pPr>
            <a:r>
              <a:rPr lang="en-US" dirty="0" smtClean="0"/>
              <a:t>built </a:t>
            </a:r>
            <a:r>
              <a:rPr lang="en-US" dirty="0"/>
              <a:t>on the limited vocabulary of </a:t>
            </a:r>
            <a:r>
              <a:rPr lang="en-US" dirty="0" smtClean="0"/>
              <a:t>RDF</a:t>
            </a:r>
            <a:endParaRPr lang="en-US" dirty="0"/>
          </a:p>
        </p:txBody>
      </p:sp>
      <p:sp>
        <p:nvSpPr>
          <p:cNvPr id="2" name="Slide Number Placeholder 1"/>
          <p:cNvSpPr>
            <a:spLocks noGrp="1"/>
          </p:cNvSpPr>
          <p:nvPr>
            <p:ph type="sldNum" sz="quarter" idx="12"/>
          </p:nvPr>
        </p:nvSpPr>
        <p:spPr/>
        <p:txBody>
          <a:bodyPr/>
          <a:lstStyle/>
          <a:p>
            <a:fld id="{AEF989A2-620E-4B56-95BA-EEC172B4C903}" type="slidenum">
              <a:rPr lang="en-US" smtClean="0"/>
              <a:pPr/>
              <a:t>13</a:t>
            </a:fld>
            <a:endParaRPr lang="en-US"/>
          </a:p>
        </p:txBody>
      </p:sp>
    </p:spTree>
    <p:extLst>
      <p:ext uri="{BB962C8B-B14F-4D97-AF65-F5344CB8AC3E}">
        <p14:creationId xmlns:p14="http://schemas.microsoft.com/office/powerpoint/2010/main" val="1240433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Web Ontology Language (OWL)</a:t>
            </a:r>
            <a:endParaRPr lang="en-US" sz="4400" dirty="0"/>
          </a:p>
        </p:txBody>
      </p:sp>
      <p:sp>
        <p:nvSpPr>
          <p:cNvPr id="3" name="Content Placeholder 2"/>
          <p:cNvSpPr>
            <a:spLocks noGrp="1"/>
          </p:cNvSpPr>
          <p:nvPr>
            <p:ph idx="1"/>
          </p:nvPr>
        </p:nvSpPr>
        <p:spPr/>
        <p:txBody>
          <a:bodyPr/>
          <a:lstStyle/>
          <a:p>
            <a:r>
              <a:rPr lang="en-US" dirty="0"/>
              <a:t> Building upon RDF and RDFS, </a:t>
            </a:r>
            <a:r>
              <a:rPr lang="en-US" b="1" dirty="0"/>
              <a:t>OWL </a:t>
            </a:r>
            <a:r>
              <a:rPr lang="en-US" dirty="0"/>
              <a:t>defines the types of relationships that can be expressed in RDF using an XML vocabulary to indicate the hierarchies and relationships between different resources. </a:t>
            </a:r>
            <a:endParaRPr lang="en-US" dirty="0" smtClean="0"/>
          </a:p>
          <a:p>
            <a:r>
              <a:rPr lang="en-US" dirty="0" smtClean="0"/>
              <a:t>In </a:t>
            </a:r>
            <a:r>
              <a:rPr lang="en-US" dirty="0"/>
              <a:t>fact, this is the very definition of “ontology” in the context of the Semantic Web: a schema that formally defines the hierarchies and relationships between different resources. </a:t>
            </a:r>
            <a:endParaRPr lang="en-US" dirty="0" smtClean="0"/>
          </a:p>
          <a:p>
            <a:r>
              <a:rPr lang="en-US" dirty="0" smtClean="0"/>
              <a:t>Semantic </a:t>
            </a:r>
            <a:r>
              <a:rPr lang="en-US" dirty="0"/>
              <a:t>Web ontologies consist of a taxonomy and a set of inference rules from which machines can make logical conclusions.</a:t>
            </a:r>
          </a:p>
        </p:txBody>
      </p:sp>
      <p:sp>
        <p:nvSpPr>
          <p:cNvPr id="4" name="Slide Number Placeholder 3"/>
          <p:cNvSpPr>
            <a:spLocks noGrp="1"/>
          </p:cNvSpPr>
          <p:nvPr>
            <p:ph type="sldNum" sz="quarter" idx="12"/>
          </p:nvPr>
        </p:nvSpPr>
        <p:spPr/>
        <p:txBody>
          <a:bodyPr/>
          <a:lstStyle/>
          <a:p>
            <a:fld id="{AEF989A2-620E-4B56-95BA-EEC172B4C903}" type="slidenum">
              <a:rPr lang="en-US" smtClean="0"/>
              <a:pPr/>
              <a:t>14</a:t>
            </a:fld>
            <a:endParaRPr lang="en-US"/>
          </a:p>
        </p:txBody>
      </p:sp>
    </p:spTree>
    <p:extLst>
      <p:ext uri="{BB962C8B-B14F-4D97-AF65-F5344CB8AC3E}">
        <p14:creationId xmlns:p14="http://schemas.microsoft.com/office/powerpoint/2010/main" val="4283647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476672"/>
            <a:ext cx="7628135" cy="5904656"/>
          </a:xfrm>
        </p:spPr>
      </p:pic>
      <p:sp>
        <p:nvSpPr>
          <p:cNvPr id="4" name="Slide Number Placeholder 3"/>
          <p:cNvSpPr>
            <a:spLocks noGrp="1"/>
          </p:cNvSpPr>
          <p:nvPr>
            <p:ph type="sldNum" sz="quarter" idx="12"/>
          </p:nvPr>
        </p:nvSpPr>
        <p:spPr/>
        <p:txBody>
          <a:bodyPr/>
          <a:lstStyle/>
          <a:p>
            <a:fld id="{AEF989A2-620E-4B56-95BA-EEC172B4C903}" type="slidenum">
              <a:rPr lang="en-US" smtClean="0"/>
              <a:pPr/>
              <a:t>15</a:t>
            </a:fld>
            <a:endParaRPr lang="en-US"/>
          </a:p>
        </p:txBody>
      </p:sp>
    </p:spTree>
    <p:extLst>
      <p:ext uri="{BB962C8B-B14F-4D97-AF65-F5344CB8AC3E}">
        <p14:creationId xmlns:p14="http://schemas.microsoft.com/office/powerpoint/2010/main" val="4269723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do we transition to Web 3.0?</a:t>
            </a:r>
            <a:endParaRPr lang="en-US" sz="3600" dirty="0"/>
          </a:p>
        </p:txBody>
      </p:sp>
      <p:sp>
        <p:nvSpPr>
          <p:cNvPr id="4" name="Text Placeholder 3"/>
          <p:cNvSpPr>
            <a:spLocks noGrp="1"/>
          </p:cNvSpPr>
          <p:nvPr>
            <p:ph type="body" sz="half" idx="2"/>
          </p:nvPr>
        </p:nvSpPr>
        <p:spPr/>
        <p:txBody>
          <a:bodyPr/>
          <a:lstStyle/>
          <a:p>
            <a:r>
              <a:rPr lang="en-US" dirty="0" smtClean="0"/>
              <a:t>Bridging the gap between data and wisdom</a:t>
            </a:r>
            <a:endParaRPr lang="en-US" dirty="0"/>
          </a:p>
        </p:txBody>
      </p:sp>
      <p:pic>
        <p:nvPicPr>
          <p:cNvPr id="9" name="Picture Placeholder 8"/>
          <p:cNvPicPr preferRelativeResize="0">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85800" y="152400"/>
            <a:ext cx="6934200" cy="5198534"/>
          </a:xfrm>
          <a:effectLst>
            <a:glow rad="38100">
              <a:schemeClr val="accent1">
                <a:alpha val="40000"/>
              </a:schemeClr>
            </a:glow>
          </a:effectLst>
        </p:spPr>
      </p:pic>
      <p:sp>
        <p:nvSpPr>
          <p:cNvPr id="12" name="Slide Number Placeholder 11"/>
          <p:cNvSpPr>
            <a:spLocks noGrp="1"/>
          </p:cNvSpPr>
          <p:nvPr>
            <p:ph type="sldNum" sz="quarter" idx="11"/>
          </p:nvPr>
        </p:nvSpPr>
        <p:spPr/>
        <p:txBody>
          <a:bodyPr/>
          <a:lstStyle/>
          <a:p>
            <a:fld id="{AEF989A2-620E-4B56-95BA-EEC172B4C903}" type="slidenum">
              <a:rPr lang="en-US" smtClean="0"/>
              <a:t>16</a:t>
            </a:fld>
            <a:endParaRPr lang="en-US"/>
          </a:p>
        </p:txBody>
      </p:sp>
    </p:spTree>
    <p:extLst>
      <p:ext uri="{BB962C8B-B14F-4D97-AF65-F5344CB8AC3E}">
        <p14:creationId xmlns:p14="http://schemas.microsoft.com/office/powerpoint/2010/main" val="977973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Ontologies</a:t>
            </a:r>
            <a:endParaRPr lang="en-US" sz="3600" dirty="0"/>
          </a:p>
        </p:txBody>
      </p:sp>
      <p:pic>
        <p:nvPicPr>
          <p:cNvPr id="5" name="Picture Placeholder 4"/>
          <p:cNvPicPr preferRelativeResize="0">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52400" y="381000"/>
            <a:ext cx="8142589" cy="4648200"/>
          </a:xfrm>
        </p:spPr>
      </p:pic>
      <p:sp>
        <p:nvSpPr>
          <p:cNvPr id="4" name="Text Placeholder 3"/>
          <p:cNvSpPr>
            <a:spLocks noGrp="1"/>
          </p:cNvSpPr>
          <p:nvPr>
            <p:ph type="body" sz="half" idx="2"/>
          </p:nvPr>
        </p:nvSpPr>
        <p:spPr/>
        <p:txBody>
          <a:bodyPr>
            <a:normAutofit lnSpcReduction="10000"/>
          </a:bodyPr>
          <a:lstStyle/>
          <a:p>
            <a:r>
              <a:rPr lang="en-US" dirty="0"/>
              <a:t>Representing background knowledge as a hierarchical structure </a:t>
            </a:r>
            <a:endParaRPr lang="en-US" dirty="0" smtClean="0"/>
          </a:p>
          <a:p>
            <a:r>
              <a:rPr lang="en-US" dirty="0" smtClean="0"/>
              <a:t>consisting </a:t>
            </a:r>
            <a:r>
              <a:rPr lang="en-US" dirty="0"/>
              <a:t>of concepts, entities and relations</a:t>
            </a:r>
          </a:p>
          <a:p>
            <a:endParaRPr lang="en-US" dirty="0"/>
          </a:p>
        </p:txBody>
      </p:sp>
      <p:sp>
        <p:nvSpPr>
          <p:cNvPr id="7" name="Slide Number Placeholder 6"/>
          <p:cNvSpPr>
            <a:spLocks noGrp="1"/>
          </p:cNvSpPr>
          <p:nvPr>
            <p:ph type="sldNum" sz="quarter" idx="11"/>
          </p:nvPr>
        </p:nvSpPr>
        <p:spPr/>
        <p:txBody>
          <a:bodyPr/>
          <a:lstStyle/>
          <a:p>
            <a:fld id="{AEF989A2-620E-4B56-95BA-EEC172B4C903}" type="slidenum">
              <a:rPr lang="en-US" smtClean="0"/>
              <a:t>17</a:t>
            </a:fld>
            <a:endParaRPr lang="en-US"/>
          </a:p>
        </p:txBody>
      </p:sp>
    </p:spTree>
    <p:extLst>
      <p:ext uri="{BB962C8B-B14F-4D97-AF65-F5344CB8AC3E}">
        <p14:creationId xmlns:p14="http://schemas.microsoft.com/office/powerpoint/2010/main" val="969531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Ontologies</a:t>
            </a:r>
          </a:p>
        </p:txBody>
      </p:sp>
      <p:sp>
        <p:nvSpPr>
          <p:cNvPr id="3" name="Content Placeholder 2"/>
          <p:cNvSpPr>
            <a:spLocks noGrp="1"/>
          </p:cNvSpPr>
          <p:nvPr>
            <p:ph idx="1"/>
          </p:nvPr>
        </p:nvSpPr>
        <p:spPr/>
        <p:txBody>
          <a:bodyPr/>
          <a:lstStyle/>
          <a:p>
            <a:r>
              <a:rPr lang="en-US" dirty="0"/>
              <a:t>An ontology is an explicit specification of a </a:t>
            </a:r>
            <a:r>
              <a:rPr lang="en-US" dirty="0" smtClean="0"/>
              <a:t>conceptualization</a:t>
            </a:r>
          </a:p>
          <a:p>
            <a:r>
              <a:rPr lang="en-US" dirty="0" smtClean="0"/>
              <a:t>Practically</a:t>
            </a:r>
            <a:r>
              <a:rPr lang="en-US" dirty="0"/>
              <a:t>, an ontological commitment is an agreement to use a vocabulary (i.e., ask queries and make </a:t>
            </a:r>
            <a:r>
              <a:rPr lang="en-US" dirty="0" smtClean="0"/>
              <a:t>assertions) in </a:t>
            </a:r>
            <a:r>
              <a:rPr lang="en-US" dirty="0"/>
              <a:t>a way that is consistent (but not complete) with respect to </a:t>
            </a:r>
            <a:r>
              <a:rPr lang="en-US" dirty="0" smtClean="0"/>
              <a:t>the theory </a:t>
            </a:r>
            <a:r>
              <a:rPr lang="en-US" dirty="0"/>
              <a:t>specified by an </a:t>
            </a:r>
            <a:r>
              <a:rPr lang="en-US" dirty="0" smtClean="0"/>
              <a:t>ontology.</a:t>
            </a:r>
          </a:p>
          <a:p>
            <a:r>
              <a:rPr lang="en-US" dirty="0" smtClean="0"/>
              <a:t>We </a:t>
            </a:r>
            <a:r>
              <a:rPr lang="en-US" dirty="0"/>
              <a:t>build agents that commit to </a:t>
            </a:r>
            <a:r>
              <a:rPr lang="en-US" dirty="0" smtClean="0"/>
              <a:t>ontologies.</a:t>
            </a:r>
          </a:p>
          <a:p>
            <a:r>
              <a:rPr lang="en-US" dirty="0" smtClean="0"/>
              <a:t>We </a:t>
            </a:r>
            <a:r>
              <a:rPr lang="en-US" dirty="0"/>
              <a:t>design ontologies so we can share knowledge with and among these agents</a:t>
            </a:r>
          </a:p>
          <a:p>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t>18</a:t>
            </a:fld>
            <a:endParaRPr lang="en-US"/>
          </a:p>
        </p:txBody>
      </p:sp>
    </p:spTree>
    <p:extLst>
      <p:ext uri="{BB962C8B-B14F-4D97-AF65-F5344CB8AC3E}">
        <p14:creationId xmlns:p14="http://schemas.microsoft.com/office/powerpoint/2010/main" val="1659998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Example of Ontology - </a:t>
            </a:r>
            <a:r>
              <a:rPr lang="en-US" sz="4400" dirty="0" err="1" smtClean="0"/>
              <a:t>WordNet</a:t>
            </a:r>
            <a:endParaRPr lang="en-US" sz="4400" dirty="0"/>
          </a:p>
        </p:txBody>
      </p:sp>
      <p:sp>
        <p:nvSpPr>
          <p:cNvPr id="3" name="Content Placeholder 2"/>
          <p:cNvSpPr>
            <a:spLocks noGrp="1"/>
          </p:cNvSpPr>
          <p:nvPr>
            <p:ph idx="1"/>
          </p:nvPr>
        </p:nvSpPr>
        <p:spPr/>
        <p:txBody>
          <a:bodyPr/>
          <a:lstStyle/>
          <a:p>
            <a:r>
              <a:rPr lang="en-US" dirty="0" err="1" smtClean="0"/>
              <a:t>WordNet</a:t>
            </a:r>
            <a:r>
              <a:rPr lang="en-US" dirty="0" smtClean="0"/>
              <a:t> </a:t>
            </a:r>
            <a:r>
              <a:rPr lang="en-US" dirty="0"/>
              <a:t>is a lexical database for the English </a:t>
            </a:r>
            <a:r>
              <a:rPr lang="en-US" dirty="0" smtClean="0"/>
              <a:t>language.</a:t>
            </a:r>
          </a:p>
          <a:p>
            <a:r>
              <a:rPr lang="en-US" dirty="0" smtClean="0"/>
              <a:t>It </a:t>
            </a:r>
            <a:r>
              <a:rPr lang="en-US" dirty="0"/>
              <a:t>groups English words into sets of synonyms called </a:t>
            </a:r>
            <a:r>
              <a:rPr lang="en-US" dirty="0" err="1"/>
              <a:t>synsets</a:t>
            </a:r>
            <a:r>
              <a:rPr lang="en-US" dirty="0"/>
              <a:t>,</a:t>
            </a:r>
            <a:br>
              <a:rPr lang="en-US" dirty="0"/>
            </a:br>
            <a:r>
              <a:rPr lang="en-US" dirty="0"/>
              <a:t>provides short, general </a:t>
            </a:r>
            <a:r>
              <a:rPr lang="en-US" dirty="0" smtClean="0"/>
              <a:t>definitions, records </a:t>
            </a:r>
            <a:r>
              <a:rPr lang="en-US" dirty="0"/>
              <a:t>the various semantic relations between these synonym </a:t>
            </a:r>
            <a:r>
              <a:rPr lang="en-US" dirty="0" smtClean="0"/>
              <a:t>sets.</a:t>
            </a:r>
          </a:p>
          <a:p>
            <a:r>
              <a:rPr lang="en-US" dirty="0" smtClean="0"/>
              <a:t>Purpose:</a:t>
            </a:r>
          </a:p>
          <a:p>
            <a:pPr lvl="1"/>
            <a:r>
              <a:rPr lang="en-US" dirty="0" smtClean="0"/>
              <a:t>to </a:t>
            </a:r>
            <a:r>
              <a:rPr lang="en-US" dirty="0"/>
              <a:t>produce a combination of dictionary and thesaurus that is more intuitively </a:t>
            </a:r>
            <a:r>
              <a:rPr lang="en-US" dirty="0" smtClean="0"/>
              <a:t>usable</a:t>
            </a:r>
          </a:p>
          <a:p>
            <a:pPr lvl="1"/>
            <a:r>
              <a:rPr lang="en-US" dirty="0" smtClean="0"/>
              <a:t>to </a:t>
            </a:r>
            <a:r>
              <a:rPr lang="en-US" dirty="0"/>
              <a:t>support automatic text analysis and artificial intelligence applications</a:t>
            </a:r>
          </a:p>
          <a:p>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t>19</a:t>
            </a:fld>
            <a:endParaRPr lang="en-US"/>
          </a:p>
        </p:txBody>
      </p:sp>
    </p:spTree>
    <p:extLst>
      <p:ext uri="{BB962C8B-B14F-4D97-AF65-F5344CB8AC3E}">
        <p14:creationId xmlns:p14="http://schemas.microsoft.com/office/powerpoint/2010/main" val="3261284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Autofit/>
          </a:bodyPr>
          <a:lstStyle/>
          <a:p>
            <a:r>
              <a:rPr lang="en-US" sz="2800" b="1" dirty="0" smtClean="0"/>
              <a:t>Introduction: </a:t>
            </a:r>
            <a:r>
              <a:rPr lang="en-US" sz="2400" dirty="0" smtClean="0"/>
              <a:t>What is Semantic Web really?</a:t>
            </a:r>
          </a:p>
          <a:p>
            <a:r>
              <a:rPr lang="en-US" sz="2800" b="1" dirty="0" smtClean="0"/>
              <a:t>Motivation: </a:t>
            </a:r>
            <a:r>
              <a:rPr lang="en-US" sz="2400" dirty="0" smtClean="0"/>
              <a:t>Why is it so important today?</a:t>
            </a:r>
          </a:p>
          <a:p>
            <a:r>
              <a:rPr lang="en-US" sz="2800" b="1" dirty="0" smtClean="0"/>
              <a:t>Architecture: </a:t>
            </a:r>
            <a:r>
              <a:rPr lang="en-US" sz="2400" dirty="0" smtClean="0"/>
              <a:t>What are its components?</a:t>
            </a:r>
          </a:p>
          <a:p>
            <a:r>
              <a:rPr lang="en-US" sz="2800" b="1" dirty="0"/>
              <a:t>Strategy: </a:t>
            </a:r>
            <a:r>
              <a:rPr lang="en-US" sz="2400" dirty="0"/>
              <a:t>How to transition to Web 3.0</a:t>
            </a:r>
            <a:r>
              <a:rPr lang="en-US" sz="2400" dirty="0" smtClean="0"/>
              <a:t>?</a:t>
            </a:r>
          </a:p>
          <a:p>
            <a:r>
              <a:rPr lang="en-US" sz="2800" b="1" dirty="0" smtClean="0"/>
              <a:t>Progress: </a:t>
            </a:r>
            <a:r>
              <a:rPr lang="en-US" sz="2400" dirty="0" smtClean="0"/>
              <a:t>What are the most promising applications?</a:t>
            </a:r>
          </a:p>
          <a:p>
            <a:r>
              <a:rPr lang="en-US" sz="2800" b="1" dirty="0" smtClean="0"/>
              <a:t>Roadblocks: </a:t>
            </a:r>
            <a:r>
              <a:rPr lang="en-US" sz="2400" dirty="0" smtClean="0"/>
              <a:t>What are the major issues?</a:t>
            </a:r>
          </a:p>
          <a:p>
            <a:r>
              <a:rPr lang="en-US" sz="2800" b="1" dirty="0" smtClean="0"/>
              <a:t>Conclusion: </a:t>
            </a:r>
            <a:r>
              <a:rPr lang="en-US" sz="2400" dirty="0" smtClean="0"/>
              <a:t>Where will we be 10 years from now?</a:t>
            </a:r>
            <a:endParaRPr lang="en-US" sz="2800" b="1" dirty="0" smtClean="0"/>
          </a:p>
        </p:txBody>
      </p:sp>
      <p:sp>
        <p:nvSpPr>
          <p:cNvPr id="6" name="Slide Number Placeholder 5"/>
          <p:cNvSpPr>
            <a:spLocks noGrp="1"/>
          </p:cNvSpPr>
          <p:nvPr>
            <p:ph type="sldNum" sz="quarter" idx="12"/>
          </p:nvPr>
        </p:nvSpPr>
        <p:spPr/>
        <p:txBody>
          <a:bodyPr/>
          <a:lstStyle/>
          <a:p>
            <a:fld id="{AEF989A2-620E-4B56-95BA-EEC172B4C903}" type="slidenum">
              <a:rPr lang="en-US" smtClean="0"/>
              <a:t>2</a:t>
            </a:fld>
            <a:endParaRPr lang="en-US"/>
          </a:p>
        </p:txBody>
      </p:sp>
    </p:spTree>
    <p:extLst>
      <p:ext uri="{BB962C8B-B14F-4D97-AF65-F5344CB8AC3E}">
        <p14:creationId xmlns:p14="http://schemas.microsoft.com/office/powerpoint/2010/main" val="3008625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of a </a:t>
            </a:r>
            <a:r>
              <a:rPr lang="en-US" dirty="0" err="1" smtClean="0"/>
              <a:t>WordNet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Noun</a:t>
            </a:r>
          </a:p>
          <a:p>
            <a:pPr lvl="1"/>
            <a:r>
              <a:rPr lang="en-US" dirty="0" err="1" smtClean="0"/>
              <a:t>Hypernyms</a:t>
            </a:r>
            <a:r>
              <a:rPr lang="en-US" dirty="0" smtClean="0"/>
              <a:t> </a:t>
            </a:r>
            <a:r>
              <a:rPr lang="en-US" dirty="0"/>
              <a:t>– (Y,X) if every X is a (kind of) Y – (canine, dog)</a:t>
            </a:r>
          </a:p>
          <a:p>
            <a:pPr lvl="1"/>
            <a:r>
              <a:rPr lang="en-US" dirty="0"/>
              <a:t>Hyponyms - (Y,X) if every Y is a (kind of) X</a:t>
            </a:r>
          </a:p>
          <a:p>
            <a:pPr lvl="1"/>
            <a:r>
              <a:rPr lang="en-US" dirty="0"/>
              <a:t>Coordinate terms – (Y,X) if X and Y share a </a:t>
            </a:r>
            <a:r>
              <a:rPr lang="en-US" dirty="0" err="1"/>
              <a:t>hypernym</a:t>
            </a:r>
            <a:endParaRPr lang="en-US" dirty="0"/>
          </a:p>
          <a:p>
            <a:pPr lvl="1"/>
            <a:r>
              <a:rPr lang="en-US" dirty="0" err="1"/>
              <a:t>Holonyms</a:t>
            </a:r>
            <a:r>
              <a:rPr lang="en-US" dirty="0"/>
              <a:t> - (Y,X) if X is a part of Y – (building, window)</a:t>
            </a:r>
          </a:p>
          <a:p>
            <a:pPr lvl="1"/>
            <a:r>
              <a:rPr lang="en-US" dirty="0" err="1"/>
              <a:t>Meronym</a:t>
            </a:r>
            <a:r>
              <a:rPr lang="en-US" dirty="0"/>
              <a:t> - (Y,X) if Y is a part of X</a:t>
            </a:r>
          </a:p>
          <a:p>
            <a:r>
              <a:rPr lang="en-US" dirty="0" smtClean="0"/>
              <a:t>Verbs</a:t>
            </a:r>
          </a:p>
          <a:p>
            <a:pPr lvl="1"/>
            <a:r>
              <a:rPr lang="en-US" dirty="0" err="1" smtClean="0"/>
              <a:t>Hypernyms</a:t>
            </a:r>
            <a:r>
              <a:rPr lang="en-US" dirty="0" smtClean="0"/>
              <a:t> </a:t>
            </a:r>
            <a:r>
              <a:rPr lang="en-US" dirty="0"/>
              <a:t>- (Y,X) if the activity X is a (kind of) Y – (to perceive, to listen)</a:t>
            </a:r>
          </a:p>
          <a:p>
            <a:pPr lvl="1"/>
            <a:r>
              <a:rPr lang="en-US" dirty="0" err="1"/>
              <a:t>Troponyms</a:t>
            </a:r>
            <a:r>
              <a:rPr lang="en-US" dirty="0"/>
              <a:t> - (Y,X) if the activity Y is doing X in some manner – (to lisp, to talk)</a:t>
            </a:r>
          </a:p>
          <a:p>
            <a:pPr lvl="1"/>
            <a:r>
              <a:rPr lang="en-US" dirty="0"/>
              <a:t>Entailment - (Y,X) if by doing X you must be doing Y - (to sleep, to snore)</a:t>
            </a:r>
          </a:p>
          <a:p>
            <a:pPr lvl="1"/>
            <a:r>
              <a:rPr lang="en-US" dirty="0"/>
              <a:t>Coordinate terms - verbs sharing a common </a:t>
            </a:r>
            <a:r>
              <a:rPr lang="en-US" dirty="0" err="1"/>
              <a:t>hypernym</a:t>
            </a:r>
            <a:r>
              <a:rPr lang="en-US" dirty="0"/>
              <a:t> (to lisp, to yell)</a:t>
            </a:r>
          </a:p>
          <a:p>
            <a:r>
              <a:rPr lang="en-US" dirty="0" smtClean="0"/>
              <a:t>Adjectives</a:t>
            </a:r>
          </a:p>
          <a:p>
            <a:r>
              <a:rPr lang="en-US" dirty="0" smtClean="0"/>
              <a:t>Adverbs</a:t>
            </a:r>
            <a:endParaRPr lang="en-US" dirty="0"/>
          </a:p>
          <a:p>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t>20</a:t>
            </a:fld>
            <a:endParaRPr lang="en-US"/>
          </a:p>
        </p:txBody>
      </p:sp>
    </p:spTree>
    <p:extLst>
      <p:ext uri="{BB962C8B-B14F-4D97-AF65-F5344CB8AC3E}">
        <p14:creationId xmlns:p14="http://schemas.microsoft.com/office/powerpoint/2010/main" val="1323023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5105400"/>
          </a:xfrm>
        </p:spPr>
        <p:txBody>
          <a:bodyPr>
            <a:normAutofit lnSpcReduction="10000"/>
          </a:bodyPr>
          <a:lstStyle/>
          <a:p>
            <a:r>
              <a:rPr lang="en-IN" dirty="0" smtClean="0"/>
              <a:t>A Lexical Database for Indian Languages  - </a:t>
            </a:r>
            <a:r>
              <a:rPr lang="en-IN" b="1" i="1" dirty="0" smtClean="0"/>
              <a:t>Resource Centre for Indian Language Technology Solutions (IITB)</a:t>
            </a:r>
          </a:p>
          <a:p>
            <a:r>
              <a:rPr lang="en-US" dirty="0" smtClean="0"/>
              <a:t>Lexical Matrix: Words and concepts</a:t>
            </a:r>
            <a:endParaRPr lang="en-IN" dirty="0" smtClean="0"/>
          </a:p>
          <a:p>
            <a:r>
              <a:rPr lang="en-IN" dirty="0" smtClean="0"/>
              <a:t>3 principles for the </a:t>
            </a:r>
            <a:r>
              <a:rPr lang="en-IN" dirty="0" err="1" smtClean="0"/>
              <a:t>synset</a:t>
            </a:r>
            <a:r>
              <a:rPr lang="en-IN" dirty="0" smtClean="0"/>
              <a:t> </a:t>
            </a:r>
          </a:p>
          <a:p>
            <a:pPr>
              <a:buNone/>
            </a:pPr>
            <a:r>
              <a:rPr lang="en-IN" dirty="0" smtClean="0"/>
              <a:t>construction process :</a:t>
            </a:r>
          </a:p>
          <a:p>
            <a:pPr lvl="1"/>
            <a:r>
              <a:rPr lang="en-IN" dirty="0" err="1" smtClean="0"/>
              <a:t>Minimality</a:t>
            </a:r>
            <a:r>
              <a:rPr lang="en-IN" dirty="0" smtClean="0"/>
              <a:t>: Only the minimal set that uniquely identifies the meaning is first used to create the </a:t>
            </a:r>
            <a:r>
              <a:rPr lang="en-IN" dirty="0" err="1" smtClean="0"/>
              <a:t>synset</a:t>
            </a:r>
            <a:endParaRPr lang="en-IN" dirty="0" smtClean="0"/>
          </a:p>
          <a:p>
            <a:pPr lvl="1"/>
            <a:r>
              <a:rPr lang="en-IN" dirty="0" smtClean="0"/>
              <a:t>Coverage: The </a:t>
            </a:r>
            <a:r>
              <a:rPr lang="en-IN" dirty="0" err="1" smtClean="0"/>
              <a:t>synset</a:t>
            </a:r>
            <a:r>
              <a:rPr lang="en-IN" dirty="0" smtClean="0"/>
              <a:t> should contain all the words denoting a particular meaning. The words are listed in order of decreasing frequency of their occurrence in the corpus.</a:t>
            </a:r>
          </a:p>
          <a:p>
            <a:pPr lvl="1"/>
            <a:r>
              <a:rPr lang="en-IN" dirty="0" err="1" smtClean="0"/>
              <a:t>Replaceability</a:t>
            </a:r>
            <a:r>
              <a:rPr lang="en-IN" dirty="0" smtClean="0"/>
              <a:t>: The words forming the </a:t>
            </a:r>
            <a:r>
              <a:rPr lang="en-IN" dirty="0" err="1" smtClean="0"/>
              <a:t>synset</a:t>
            </a:r>
            <a:r>
              <a:rPr lang="en-IN" dirty="0" smtClean="0"/>
              <a:t> should be mutually replaceable in a specific context  (</a:t>
            </a:r>
            <a:r>
              <a:rPr lang="en-IN" dirty="0" err="1" smtClean="0"/>
              <a:t>e.g</a:t>
            </a:r>
            <a:r>
              <a:rPr lang="en-IN" dirty="0" smtClean="0"/>
              <a:t> </a:t>
            </a:r>
            <a:r>
              <a:rPr lang="en-IN" dirty="0" err="1" smtClean="0"/>
              <a:t>svadesh</a:t>
            </a:r>
            <a:r>
              <a:rPr lang="en-IN" dirty="0" smtClean="0"/>
              <a:t> , </a:t>
            </a:r>
            <a:r>
              <a:rPr lang="en-IN" dirty="0" err="1" smtClean="0"/>
              <a:t>ghar</a:t>
            </a:r>
            <a:r>
              <a:rPr lang="en-IN" dirty="0" smtClean="0"/>
              <a:t>)</a:t>
            </a:r>
          </a:p>
          <a:p>
            <a:r>
              <a:rPr lang="en-US" dirty="0" smtClean="0"/>
              <a:t>Incorporates lexical </a:t>
            </a:r>
            <a:r>
              <a:rPr lang="en-US" dirty="0" smtClean="0"/>
              <a:t>relations</a:t>
            </a:r>
          </a:p>
          <a:p>
            <a:pPr marL="114300" indent="0">
              <a:buNone/>
            </a:pPr>
            <a:r>
              <a:rPr lang="en-US" sz="1800" i="1" dirty="0" smtClean="0"/>
              <a:t>Ref: </a:t>
            </a:r>
            <a:r>
              <a:rPr lang="en-US" sz="1800" i="1" dirty="0" err="1" smtClean="0"/>
              <a:t>Pushpak</a:t>
            </a:r>
            <a:r>
              <a:rPr lang="en-US" sz="1800" i="1" dirty="0" smtClean="0"/>
              <a:t> </a:t>
            </a:r>
            <a:r>
              <a:rPr lang="en-US" sz="1800" i="1" dirty="0"/>
              <a:t>Bhattacharyya, </a:t>
            </a:r>
            <a:r>
              <a:rPr lang="en-US" sz="1800" i="1" dirty="0" err="1"/>
              <a:t>IndoWordNet</a:t>
            </a:r>
            <a:r>
              <a:rPr lang="en-US" sz="1800" i="1" dirty="0"/>
              <a:t>, Lexical Resources Engineering Conference 2010 (LREC 2010), Malta, May, 2010</a:t>
            </a:r>
          </a:p>
          <a:p>
            <a:endParaRPr lang="en-IN" dirty="0"/>
          </a:p>
        </p:txBody>
      </p:sp>
      <p:pic>
        <p:nvPicPr>
          <p:cNvPr id="5" name="Picture 4" descr="lex.png"/>
          <p:cNvPicPr>
            <a:picLocks noChangeAspect="1"/>
          </p:cNvPicPr>
          <p:nvPr/>
        </p:nvPicPr>
        <p:blipFill>
          <a:blip r:embed="rId2"/>
          <a:stretch>
            <a:fillRect/>
          </a:stretch>
        </p:blipFill>
        <p:spPr>
          <a:xfrm>
            <a:off x="4857752" y="2388938"/>
            <a:ext cx="3429024" cy="1182938"/>
          </a:xfrm>
          <a:prstGeom prst="rect">
            <a:avLst/>
          </a:prstGeom>
        </p:spPr>
      </p:pic>
      <p:sp>
        <p:nvSpPr>
          <p:cNvPr id="2" name="Title 1"/>
          <p:cNvSpPr>
            <a:spLocks noGrp="1"/>
          </p:cNvSpPr>
          <p:nvPr>
            <p:ph type="title"/>
          </p:nvPr>
        </p:nvSpPr>
        <p:spPr/>
        <p:txBody>
          <a:bodyPr/>
          <a:lstStyle/>
          <a:p>
            <a:r>
              <a:rPr lang="en-IN" dirty="0" smtClean="0"/>
              <a:t>Indo </a:t>
            </a:r>
            <a:r>
              <a:rPr lang="en-IN" dirty="0" err="1" smtClean="0"/>
              <a:t>Wordnet</a:t>
            </a:r>
            <a:endParaRPr lang="en-IN" dirty="0"/>
          </a:p>
        </p:txBody>
      </p:sp>
      <p:sp>
        <p:nvSpPr>
          <p:cNvPr id="4" name="Slide Number Placeholder 3"/>
          <p:cNvSpPr>
            <a:spLocks noGrp="1"/>
          </p:cNvSpPr>
          <p:nvPr>
            <p:ph type="sldNum" sz="quarter" idx="12"/>
          </p:nvPr>
        </p:nvSpPr>
        <p:spPr/>
        <p:txBody>
          <a:bodyPr/>
          <a:lstStyle/>
          <a:p>
            <a:fld id="{AEF989A2-620E-4B56-95BA-EEC172B4C903}" type="slidenum">
              <a:rPr lang="en-US" smtClean="0"/>
              <a:pPr/>
              <a:t>21</a:t>
            </a:fld>
            <a:endParaRPr lang="en-US"/>
          </a:p>
        </p:txBody>
      </p:sp>
    </p:spTree>
    <p:extLst>
      <p:ext uri="{BB962C8B-B14F-4D97-AF65-F5344CB8AC3E}">
        <p14:creationId xmlns:p14="http://schemas.microsoft.com/office/powerpoint/2010/main" val="1887000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Web @ IIT-B</a:t>
            </a:r>
            <a:endParaRPr lang="en-US" dirty="0"/>
          </a:p>
        </p:txBody>
      </p:sp>
      <p:sp>
        <p:nvSpPr>
          <p:cNvPr id="3" name="Content Placeholder 2"/>
          <p:cNvSpPr>
            <a:spLocks noGrp="1"/>
          </p:cNvSpPr>
          <p:nvPr>
            <p:ph idx="1"/>
          </p:nvPr>
        </p:nvSpPr>
        <p:spPr>
          <a:xfrm>
            <a:off x="457200" y="1600200"/>
            <a:ext cx="7620000" cy="5029200"/>
          </a:xfrm>
        </p:spPr>
        <p:txBody>
          <a:bodyPr>
            <a:normAutofit lnSpcReduction="10000"/>
          </a:bodyPr>
          <a:lstStyle/>
          <a:p>
            <a:pPr marL="114300" indent="0">
              <a:buNone/>
            </a:pPr>
            <a:r>
              <a:rPr lang="en-US" b="1" dirty="0" smtClean="0"/>
              <a:t>Curating and Searching the Annotated Web </a:t>
            </a:r>
            <a:r>
              <a:rPr lang="en-US" dirty="0" smtClean="0"/>
              <a:t>(CSAW):</a:t>
            </a:r>
          </a:p>
          <a:p>
            <a:r>
              <a:rPr lang="en-US" dirty="0" smtClean="0"/>
              <a:t>A project in the CSE department </a:t>
            </a:r>
          </a:p>
          <a:p>
            <a:r>
              <a:rPr lang="en-US" dirty="0" smtClean="0"/>
              <a:t>Aims to </a:t>
            </a:r>
            <a:r>
              <a:rPr lang="en-US" dirty="0"/>
              <a:t>annotate mentions of named entities on billions of Web pages with IDs, thus linking them to entity nodes in </a:t>
            </a:r>
            <a:r>
              <a:rPr lang="en-US" dirty="0" smtClean="0"/>
              <a:t>Wikipedia</a:t>
            </a:r>
          </a:p>
          <a:p>
            <a:r>
              <a:rPr lang="en-US" dirty="0"/>
              <a:t>This will enable searching with entities and relationships at an unprecedented </a:t>
            </a:r>
            <a:r>
              <a:rPr lang="en-US" dirty="0" smtClean="0"/>
              <a:t>scale</a:t>
            </a:r>
          </a:p>
          <a:p>
            <a:r>
              <a:rPr lang="en-US" dirty="0"/>
              <a:t>The project has two parts: </a:t>
            </a:r>
            <a:endParaRPr lang="en-US" dirty="0" smtClean="0"/>
          </a:p>
          <a:p>
            <a:pPr lvl="1"/>
            <a:r>
              <a:rPr lang="en-US" dirty="0" smtClean="0"/>
              <a:t>Annotating </a:t>
            </a:r>
            <a:r>
              <a:rPr lang="en-US" dirty="0"/>
              <a:t>token segments on Web pages with Wikipedia entity </a:t>
            </a:r>
            <a:r>
              <a:rPr lang="en-US" dirty="0" smtClean="0"/>
              <a:t>IDs</a:t>
            </a:r>
          </a:p>
          <a:p>
            <a:pPr lvl="1"/>
            <a:r>
              <a:rPr lang="en-US" dirty="0" smtClean="0"/>
              <a:t>A </a:t>
            </a:r>
            <a:r>
              <a:rPr lang="en-US" dirty="0"/>
              <a:t>new aggregated search mechanism for </a:t>
            </a:r>
            <a:r>
              <a:rPr lang="en-US" dirty="0" smtClean="0"/>
              <a:t>quantities</a:t>
            </a:r>
          </a:p>
          <a:p>
            <a:pPr marL="114300" indent="0">
              <a:buNone/>
            </a:pPr>
            <a:endParaRPr lang="en-US" sz="1600" i="1" dirty="0" smtClean="0"/>
          </a:p>
          <a:p>
            <a:pPr marL="114300" indent="0">
              <a:buNone/>
            </a:pPr>
            <a:r>
              <a:rPr lang="en-US" sz="1600" i="1" dirty="0" smtClean="0"/>
              <a:t>Ref: Annotating </a:t>
            </a:r>
            <a:r>
              <a:rPr lang="en-US" sz="1600" i="1" dirty="0"/>
              <a:t>and Searching Web Tables Using Entities, Types and Relationships. By </a:t>
            </a:r>
            <a:r>
              <a:rPr lang="en-US" sz="1600" i="1" dirty="0" err="1"/>
              <a:t>Girija</a:t>
            </a:r>
            <a:r>
              <a:rPr lang="en-US" sz="1600" i="1" dirty="0"/>
              <a:t> </a:t>
            </a:r>
            <a:r>
              <a:rPr lang="en-US" sz="1600" i="1" dirty="0" err="1"/>
              <a:t>Limaye</a:t>
            </a:r>
            <a:r>
              <a:rPr lang="en-US" sz="1600" i="1" dirty="0"/>
              <a:t>, </a:t>
            </a:r>
            <a:r>
              <a:rPr lang="en-US" sz="1600" i="1" dirty="0" err="1"/>
              <a:t>Sunita</a:t>
            </a:r>
            <a:r>
              <a:rPr lang="en-US" sz="1600" i="1" dirty="0"/>
              <a:t> </a:t>
            </a:r>
            <a:r>
              <a:rPr lang="en-US" sz="1600" i="1" dirty="0" err="1"/>
              <a:t>Sarawagi</a:t>
            </a:r>
            <a:r>
              <a:rPr lang="en-US" sz="1600" i="1" dirty="0"/>
              <a:t> and </a:t>
            </a:r>
            <a:r>
              <a:rPr lang="en-US" sz="1600" i="1" dirty="0" err="1"/>
              <a:t>Soumen</a:t>
            </a:r>
            <a:r>
              <a:rPr lang="en-US" sz="1600" i="1" dirty="0"/>
              <a:t> </a:t>
            </a:r>
            <a:r>
              <a:rPr lang="en-US" sz="1600" i="1" dirty="0" err="1"/>
              <a:t>Chakrabarti</a:t>
            </a:r>
            <a:r>
              <a:rPr lang="en-US" sz="1600" i="1" dirty="0"/>
              <a:t>. In VLDB 2010</a:t>
            </a:r>
          </a:p>
          <a:p>
            <a:pPr marL="114300" indent="0">
              <a:buNone/>
            </a:pPr>
            <a:r>
              <a:rPr lang="en-US" sz="1600" i="1" dirty="0" smtClean="0"/>
              <a:t>Ref: Collective </a:t>
            </a:r>
            <a:r>
              <a:rPr lang="en-US" sz="1600" i="1" dirty="0"/>
              <a:t>Annotation of Wikipedia Entities in Web Text, by </a:t>
            </a:r>
            <a:r>
              <a:rPr lang="en-US" sz="1600" i="1" dirty="0" err="1"/>
              <a:t>Sayali</a:t>
            </a:r>
            <a:r>
              <a:rPr lang="en-US" sz="1600" i="1" dirty="0"/>
              <a:t> </a:t>
            </a:r>
            <a:r>
              <a:rPr lang="en-US" sz="1600" i="1" dirty="0" err="1"/>
              <a:t>Kulkarni</a:t>
            </a:r>
            <a:r>
              <a:rPr lang="en-US" sz="1600" i="1" dirty="0"/>
              <a:t>, </a:t>
            </a:r>
            <a:r>
              <a:rPr lang="en-US" sz="1600" i="1" dirty="0" err="1"/>
              <a:t>Amit</a:t>
            </a:r>
            <a:r>
              <a:rPr lang="en-US" sz="1600" i="1" dirty="0"/>
              <a:t> Singh, Ganesh </a:t>
            </a:r>
            <a:r>
              <a:rPr lang="en-US" sz="1600" i="1" dirty="0" err="1"/>
              <a:t>Ramakrishnan</a:t>
            </a:r>
            <a:r>
              <a:rPr lang="en-US" sz="1600" i="1" dirty="0"/>
              <a:t>, and </a:t>
            </a:r>
            <a:r>
              <a:rPr lang="en-US" sz="1600" i="1" dirty="0" err="1"/>
              <a:t>Soumen</a:t>
            </a:r>
            <a:r>
              <a:rPr lang="en-US" sz="1600" i="1" dirty="0"/>
              <a:t> </a:t>
            </a:r>
            <a:r>
              <a:rPr lang="en-US" sz="1600" i="1" dirty="0" err="1"/>
              <a:t>Chakrabarti</a:t>
            </a:r>
            <a:r>
              <a:rPr lang="en-US" sz="1600" i="1" dirty="0"/>
              <a:t>, in SIGKDD 2009</a:t>
            </a:r>
            <a:r>
              <a:rPr lang="en-US" sz="1600" i="1" dirty="0" smtClean="0"/>
              <a:t>.</a:t>
            </a:r>
            <a:endParaRPr lang="en-US" dirty="0" smtClean="0"/>
          </a:p>
          <a:p>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t>22</a:t>
            </a:fld>
            <a:endParaRPr lang="en-US"/>
          </a:p>
        </p:txBody>
      </p:sp>
    </p:spTree>
    <p:extLst>
      <p:ext uri="{BB962C8B-B14F-4D97-AF65-F5344CB8AC3E}">
        <p14:creationId xmlns:p14="http://schemas.microsoft.com/office/powerpoint/2010/main" val="4011857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AEF989A2-620E-4B56-95BA-EEC172B4C903}" type="slidenum">
              <a:rPr lang="en-US" smtClean="0"/>
              <a:t>23</a:t>
            </a:fld>
            <a:endParaRPr lang="en-US"/>
          </a:p>
        </p:txBody>
      </p:sp>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47057" y="3762970"/>
            <a:ext cx="7772400" cy="2420547"/>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37175"/>
            <a:ext cx="8009315" cy="2377646"/>
          </a:xfrm>
          <a:prstGeom prst="rect">
            <a:avLst/>
          </a:prstGeom>
        </p:spPr>
      </p:pic>
      <p:sp>
        <p:nvSpPr>
          <p:cNvPr id="13" name="TextBox 12"/>
          <p:cNvSpPr txBox="1"/>
          <p:nvPr/>
        </p:nvSpPr>
        <p:spPr>
          <a:xfrm>
            <a:off x="381000" y="152400"/>
            <a:ext cx="7543800" cy="584775"/>
          </a:xfrm>
          <a:prstGeom prst="rect">
            <a:avLst/>
          </a:prstGeom>
          <a:noFill/>
        </p:spPr>
        <p:txBody>
          <a:bodyPr wrap="square" rtlCol="0">
            <a:spAutoFit/>
          </a:bodyPr>
          <a:lstStyle/>
          <a:p>
            <a:r>
              <a:rPr lang="en-US" sz="3200" b="1" dirty="0" smtClean="0">
                <a:solidFill>
                  <a:schemeClr val="tx1">
                    <a:lumMod val="75000"/>
                    <a:lumOff val="25000"/>
                  </a:schemeClr>
                </a:solidFill>
                <a:latin typeface="+mj-lt"/>
              </a:rPr>
              <a:t>From Unstructured to Structured </a:t>
            </a:r>
            <a:r>
              <a:rPr lang="en-US" sz="3200" b="1" dirty="0">
                <a:solidFill>
                  <a:schemeClr val="tx1">
                    <a:lumMod val="75000"/>
                    <a:lumOff val="25000"/>
                  </a:schemeClr>
                </a:solidFill>
                <a:latin typeface="+mj-lt"/>
              </a:rPr>
              <a:t>D</a:t>
            </a:r>
            <a:r>
              <a:rPr lang="en-US" sz="3200" b="1" dirty="0" smtClean="0">
                <a:solidFill>
                  <a:schemeClr val="tx1">
                    <a:lumMod val="75000"/>
                    <a:lumOff val="25000"/>
                  </a:schemeClr>
                </a:solidFill>
                <a:latin typeface="+mj-lt"/>
              </a:rPr>
              <a:t>ata:</a:t>
            </a:r>
            <a:endParaRPr lang="en-US" sz="3200" b="1" dirty="0">
              <a:solidFill>
                <a:schemeClr val="tx1">
                  <a:lumMod val="75000"/>
                  <a:lumOff val="25000"/>
                </a:schemeClr>
              </a:solidFill>
              <a:latin typeface="+mj-lt"/>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279" y="6172200"/>
            <a:ext cx="1760373" cy="552498"/>
          </a:xfrm>
          <a:prstGeom prst="rect">
            <a:avLst/>
          </a:prstGeom>
        </p:spPr>
      </p:pic>
      <p:sp>
        <p:nvSpPr>
          <p:cNvPr id="2" name="TextBox 1"/>
          <p:cNvSpPr txBox="1"/>
          <p:nvPr/>
        </p:nvSpPr>
        <p:spPr>
          <a:xfrm>
            <a:off x="381000" y="3276600"/>
            <a:ext cx="7467600" cy="381000"/>
          </a:xfrm>
          <a:prstGeom prst="rect">
            <a:avLst/>
          </a:prstGeom>
          <a:noFill/>
        </p:spPr>
        <p:txBody>
          <a:bodyPr wrap="square" rtlCol="0">
            <a:spAutoFit/>
          </a:bodyPr>
          <a:lstStyle/>
          <a:p>
            <a:r>
              <a:rPr lang="en-US" dirty="0" smtClean="0"/>
              <a:t>Annotating the above text with mentions of Wikipedia entities:</a:t>
            </a:r>
            <a:endParaRPr lang="en-US" dirty="0"/>
          </a:p>
        </p:txBody>
      </p:sp>
    </p:spTree>
    <p:extLst>
      <p:ext uri="{BB962C8B-B14F-4D97-AF65-F5344CB8AC3E}">
        <p14:creationId xmlns:p14="http://schemas.microsoft.com/office/powerpoint/2010/main" val="1585993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CSAW – Contributions</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US" b="1" dirty="0"/>
              <a:t>Posing entity disambiguation as an optimization </a:t>
            </a:r>
            <a:r>
              <a:rPr lang="en-US" b="1" dirty="0" smtClean="0"/>
              <a:t>problem:</a:t>
            </a:r>
          </a:p>
          <a:p>
            <a:pPr lvl="1"/>
            <a:r>
              <a:rPr lang="en-US" dirty="0" smtClean="0"/>
              <a:t>Clues from local context help in disambiguation</a:t>
            </a:r>
          </a:p>
          <a:p>
            <a:pPr lvl="1"/>
            <a:r>
              <a:rPr lang="en-US" dirty="0" smtClean="0"/>
              <a:t>Disambiguation based on compatibility between </a:t>
            </a:r>
            <a:r>
              <a:rPr lang="en-US" b="1" dirty="0" smtClean="0"/>
              <a:t>spot </a:t>
            </a:r>
            <a:r>
              <a:rPr lang="en-US" dirty="0" smtClean="0"/>
              <a:t>and </a:t>
            </a:r>
            <a:r>
              <a:rPr lang="en-US" b="1" dirty="0" smtClean="0"/>
              <a:t>label</a:t>
            </a:r>
            <a:endParaRPr lang="en-US" b="1" dirty="0"/>
          </a:p>
          <a:p>
            <a:pPr marL="114300" indent="0">
              <a:buNone/>
            </a:pPr>
            <a:r>
              <a:rPr lang="en-US" b="1" dirty="0" smtClean="0"/>
              <a:t>Single </a:t>
            </a:r>
            <a:r>
              <a:rPr lang="en-US" b="1" dirty="0"/>
              <a:t>optimization </a:t>
            </a:r>
            <a:r>
              <a:rPr lang="en-US" b="1" dirty="0" smtClean="0"/>
              <a:t>objective:</a:t>
            </a:r>
            <a:endParaRPr lang="en-US" b="1" dirty="0"/>
          </a:p>
          <a:p>
            <a:pPr lvl="1"/>
            <a:r>
              <a:rPr lang="en-US" dirty="0" smtClean="0"/>
              <a:t>Using </a:t>
            </a:r>
            <a:r>
              <a:rPr lang="en-US" dirty="0"/>
              <a:t>integer linear programs (NP Hard)</a:t>
            </a:r>
          </a:p>
          <a:p>
            <a:pPr lvl="1"/>
            <a:r>
              <a:rPr lang="en-US" dirty="0" smtClean="0"/>
              <a:t>Heuristics </a:t>
            </a:r>
            <a:r>
              <a:rPr lang="en-US" dirty="0"/>
              <a:t>for approximate </a:t>
            </a:r>
            <a:r>
              <a:rPr lang="en-US" dirty="0" smtClean="0"/>
              <a:t>solutions (</a:t>
            </a:r>
            <a:r>
              <a:rPr lang="en-US" dirty="0" err="1" smtClean="0"/>
              <a:t>eg</a:t>
            </a:r>
            <a:r>
              <a:rPr lang="en-US" dirty="0" smtClean="0"/>
              <a:t>. Hill Climbing)</a:t>
            </a:r>
            <a:endParaRPr lang="en-US" dirty="0"/>
          </a:p>
          <a:p>
            <a:pPr marL="114300" indent="0">
              <a:buNone/>
            </a:pPr>
            <a:r>
              <a:rPr lang="en-US" b="1" dirty="0" smtClean="0"/>
              <a:t>Rich </a:t>
            </a:r>
            <a:r>
              <a:rPr lang="en-US" b="1" dirty="0"/>
              <a:t>node features with systematic </a:t>
            </a:r>
            <a:r>
              <a:rPr lang="en-US" b="1" dirty="0" smtClean="0"/>
              <a:t>learning:</a:t>
            </a:r>
          </a:p>
          <a:p>
            <a:pPr lvl="1"/>
            <a:r>
              <a:rPr lang="en-US" dirty="0" smtClean="0"/>
              <a:t>Node score + Clique score</a:t>
            </a:r>
          </a:p>
          <a:p>
            <a:pPr lvl="1"/>
            <a:r>
              <a:rPr lang="en-US" dirty="0" smtClean="0"/>
              <a:t>Use relatedness measure as described by Milne et. al.</a:t>
            </a:r>
            <a:endParaRPr lang="en-US" dirty="0"/>
          </a:p>
          <a:p>
            <a:pPr marL="114300" indent="0">
              <a:buNone/>
            </a:pPr>
            <a:r>
              <a:rPr lang="en-US" b="1" dirty="0" smtClean="0"/>
              <a:t>Back </a:t>
            </a:r>
            <a:r>
              <a:rPr lang="en-US" b="1" dirty="0"/>
              <a:t>oﬀ strategy for controlled </a:t>
            </a:r>
            <a:r>
              <a:rPr lang="en-US" b="1" dirty="0" smtClean="0"/>
              <a:t>annotations:</a:t>
            </a:r>
          </a:p>
          <a:p>
            <a:pPr lvl="1"/>
            <a:r>
              <a:rPr lang="en-US" dirty="0"/>
              <a:t>Not all spots may be tagged. Allow </a:t>
            </a:r>
            <a:r>
              <a:rPr lang="en-US" dirty="0" err="1"/>
              <a:t>backoﬀ</a:t>
            </a:r>
            <a:r>
              <a:rPr lang="en-US" dirty="0"/>
              <a:t> from tagging</a:t>
            </a:r>
          </a:p>
          <a:p>
            <a:pPr lvl="1"/>
            <a:r>
              <a:rPr lang="en-US" dirty="0" smtClean="0"/>
              <a:t>Assign </a:t>
            </a:r>
            <a:r>
              <a:rPr lang="en-US" dirty="0"/>
              <a:t>a special label “</a:t>
            </a:r>
            <a:r>
              <a:rPr lang="en-US" dirty="0" err="1"/>
              <a:t>na</a:t>
            </a:r>
            <a:r>
              <a:rPr lang="en-US" dirty="0"/>
              <a:t>” to mark a “no attachment”</a:t>
            </a:r>
          </a:p>
          <a:p>
            <a:pPr lvl="1"/>
            <a:r>
              <a:rPr lang="en-US" smtClean="0"/>
              <a:t>Reward </a:t>
            </a:r>
            <a:r>
              <a:rPr lang="en-US" dirty="0"/>
              <a:t>a spot for attaching to </a:t>
            </a:r>
            <a:r>
              <a:rPr lang="en-US" dirty="0" err="1"/>
              <a:t>na</a:t>
            </a:r>
            <a:r>
              <a:rPr lang="en-US" dirty="0"/>
              <a:t> – RNA</a:t>
            </a:r>
          </a:p>
        </p:txBody>
      </p:sp>
      <p:sp>
        <p:nvSpPr>
          <p:cNvPr id="4" name="Slide Number Placeholder 3"/>
          <p:cNvSpPr>
            <a:spLocks noGrp="1"/>
          </p:cNvSpPr>
          <p:nvPr>
            <p:ph type="sldNum" sz="quarter" idx="12"/>
          </p:nvPr>
        </p:nvSpPr>
        <p:spPr/>
        <p:txBody>
          <a:bodyPr/>
          <a:lstStyle/>
          <a:p>
            <a:fld id="{AEF989A2-620E-4B56-95BA-EEC172B4C903}" type="slidenum">
              <a:rPr lang="en-US" smtClean="0"/>
              <a:t>24</a:t>
            </a:fld>
            <a:endParaRPr lang="en-US" dirty="0"/>
          </a:p>
        </p:txBody>
      </p:sp>
    </p:spTree>
    <p:extLst>
      <p:ext uri="{BB962C8B-B14F-4D97-AF65-F5344CB8AC3E}">
        <p14:creationId xmlns:p14="http://schemas.microsoft.com/office/powerpoint/2010/main" val="3514066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What are the promising applications?</a:t>
            </a:r>
            <a:endParaRPr lang="en-US" sz="3600" dirty="0"/>
          </a:p>
        </p:txBody>
      </p:sp>
      <p:sp>
        <p:nvSpPr>
          <p:cNvPr id="5" name="Text Placeholder 4"/>
          <p:cNvSpPr>
            <a:spLocks noGrp="1"/>
          </p:cNvSpPr>
          <p:nvPr>
            <p:ph type="body" sz="half" idx="2"/>
          </p:nvPr>
        </p:nvSpPr>
        <p:spPr/>
        <p:txBody>
          <a:bodyPr/>
          <a:lstStyle/>
          <a:p>
            <a:r>
              <a:rPr lang="en-US" dirty="0" smtClean="0"/>
              <a:t>Semantic Web enabled services</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4400" y="152400"/>
            <a:ext cx="6739115" cy="5044125"/>
          </a:xfrm>
        </p:spPr>
      </p:pic>
      <p:sp>
        <p:nvSpPr>
          <p:cNvPr id="6" name="Slide Number Placeholder 5"/>
          <p:cNvSpPr>
            <a:spLocks noGrp="1"/>
          </p:cNvSpPr>
          <p:nvPr>
            <p:ph type="sldNum" sz="quarter" idx="12"/>
          </p:nvPr>
        </p:nvSpPr>
        <p:spPr/>
        <p:txBody>
          <a:bodyPr/>
          <a:lstStyle/>
          <a:p>
            <a:fld id="{AEF989A2-620E-4B56-95BA-EEC172B4C903}" type="slidenum">
              <a:rPr lang="en-US" smtClean="0"/>
              <a:t>25</a:t>
            </a:fld>
            <a:endParaRPr lang="en-US"/>
          </a:p>
        </p:txBody>
      </p:sp>
    </p:spTree>
    <p:extLst>
      <p:ext uri="{BB962C8B-B14F-4D97-AF65-F5344CB8AC3E}">
        <p14:creationId xmlns:p14="http://schemas.microsoft.com/office/powerpoint/2010/main" val="611692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Sentiment Analysis</a:t>
            </a:r>
            <a:endParaRPr lang="en-IN" dirty="0"/>
          </a:p>
        </p:txBody>
      </p:sp>
      <p:sp>
        <p:nvSpPr>
          <p:cNvPr id="3" name="Content Placeholder 2"/>
          <p:cNvSpPr>
            <a:spLocks noGrp="1"/>
          </p:cNvSpPr>
          <p:nvPr>
            <p:ph idx="1"/>
          </p:nvPr>
        </p:nvSpPr>
        <p:spPr/>
        <p:txBody>
          <a:bodyPr>
            <a:normAutofit lnSpcReduction="10000"/>
          </a:bodyPr>
          <a:lstStyle/>
          <a:p>
            <a:r>
              <a:rPr lang="en-US" dirty="0" smtClean="0"/>
              <a:t>The Problems :</a:t>
            </a:r>
            <a:endParaRPr lang="en-IN" dirty="0" smtClean="0"/>
          </a:p>
          <a:p>
            <a:r>
              <a:rPr lang="en-IN" dirty="0" smtClean="0"/>
              <a:t>Sentiment Polarity and Degrees of Positivity</a:t>
            </a:r>
          </a:p>
          <a:p>
            <a:pPr lvl="1"/>
            <a:r>
              <a:rPr lang="en-IN" dirty="0" smtClean="0"/>
              <a:t>Given an opinionated piece of text, wherein it is assumed that the overall opinion in it is about one single issue or item, classify the opinion as falling under one of two opposing sentiment polarities, or locate its position on the continuum between these two polarities</a:t>
            </a:r>
          </a:p>
          <a:p>
            <a:r>
              <a:rPr lang="en-IN" dirty="0" smtClean="0"/>
              <a:t>Subjectivity Detection and Opinion </a:t>
            </a:r>
            <a:r>
              <a:rPr lang="en-IN" dirty="0" err="1" smtClean="0"/>
              <a:t>Identiﬁcation</a:t>
            </a:r>
            <a:endParaRPr lang="en-IN" dirty="0" smtClean="0"/>
          </a:p>
          <a:p>
            <a:pPr lvl="1"/>
            <a:r>
              <a:rPr lang="en-IN" dirty="0" smtClean="0"/>
              <a:t>Need to decide whether a given document contains subjective information or not, or identify which portions of the document are subjective</a:t>
            </a:r>
          </a:p>
          <a:p>
            <a:r>
              <a:rPr lang="en-IN" dirty="0" smtClean="0"/>
              <a:t>Other Non-Factual Information in Text</a:t>
            </a:r>
          </a:p>
          <a:p>
            <a:pPr lvl="1"/>
            <a:r>
              <a:rPr lang="en-IN" dirty="0"/>
              <a:t>C</a:t>
            </a:r>
            <a:r>
              <a:rPr lang="en-IN" dirty="0" smtClean="0"/>
              <a:t>onsider various aﬀect types, such as the 6 “universal” emotions: anger, disgust, fear, happiness, sadness, and surprise</a:t>
            </a:r>
          </a:p>
          <a:p>
            <a:pPr lvl="1"/>
            <a:r>
              <a:rPr lang="en-IN" dirty="0"/>
              <a:t>D</a:t>
            </a:r>
            <a:r>
              <a:rPr lang="en-IN" dirty="0" smtClean="0"/>
              <a:t>etermining the genre of texts</a:t>
            </a:r>
            <a:endParaRPr lang="en-IN" dirty="0"/>
          </a:p>
        </p:txBody>
      </p:sp>
      <p:sp>
        <p:nvSpPr>
          <p:cNvPr id="4" name="Slide Number Placeholder 3"/>
          <p:cNvSpPr>
            <a:spLocks noGrp="1"/>
          </p:cNvSpPr>
          <p:nvPr>
            <p:ph type="sldNum" sz="quarter" idx="12"/>
          </p:nvPr>
        </p:nvSpPr>
        <p:spPr/>
        <p:txBody>
          <a:bodyPr/>
          <a:lstStyle/>
          <a:p>
            <a:fld id="{AEF989A2-620E-4B56-95BA-EEC172B4C903}" type="slidenum">
              <a:rPr lang="en-US" smtClean="0"/>
              <a:t>26</a:t>
            </a:fld>
            <a:endParaRPr lang="en-US" dirty="0"/>
          </a:p>
        </p:txBody>
      </p:sp>
    </p:spTree>
    <p:extLst>
      <p:ext uri="{BB962C8B-B14F-4D97-AF65-F5344CB8AC3E}">
        <p14:creationId xmlns:p14="http://schemas.microsoft.com/office/powerpoint/2010/main" val="1766702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Features</a:t>
            </a:r>
            <a:endParaRPr lang="en-IN" dirty="0"/>
          </a:p>
        </p:txBody>
      </p:sp>
      <p:sp>
        <p:nvSpPr>
          <p:cNvPr id="3" name="Content Placeholder 2"/>
          <p:cNvSpPr>
            <a:spLocks noGrp="1"/>
          </p:cNvSpPr>
          <p:nvPr>
            <p:ph idx="1"/>
          </p:nvPr>
        </p:nvSpPr>
        <p:spPr/>
        <p:txBody>
          <a:bodyPr/>
          <a:lstStyle/>
          <a:p>
            <a:r>
              <a:rPr lang="en-IN" dirty="0" smtClean="0"/>
              <a:t>Converting a piece of text into a feature vector or other representation that makes its most salient and important features available</a:t>
            </a:r>
          </a:p>
          <a:p>
            <a:endParaRPr lang="en-IN" dirty="0" smtClean="0"/>
          </a:p>
          <a:p>
            <a:r>
              <a:rPr lang="en-US" b="1" dirty="0" smtClean="0"/>
              <a:t>Term Frequency: </a:t>
            </a:r>
            <a:r>
              <a:rPr lang="en-US" dirty="0" smtClean="0"/>
              <a:t>No of occurrences of a word</a:t>
            </a:r>
            <a:endParaRPr lang="en-US" b="1" dirty="0"/>
          </a:p>
          <a:p>
            <a:r>
              <a:rPr lang="en-US" b="1" dirty="0" smtClean="0"/>
              <a:t>Term Presence: </a:t>
            </a:r>
            <a:r>
              <a:rPr lang="en-US" dirty="0" smtClean="0"/>
              <a:t>Whether a term is present or not</a:t>
            </a:r>
            <a:endParaRPr lang="en-US" b="1" dirty="0" smtClean="0"/>
          </a:p>
          <a:p>
            <a:r>
              <a:rPr lang="en-IN" b="1" dirty="0"/>
              <a:t>Term-based Features Beyond Term </a:t>
            </a:r>
            <a:r>
              <a:rPr lang="en-IN" b="1" dirty="0" smtClean="0"/>
              <a:t>Unigrams: </a:t>
            </a:r>
            <a:r>
              <a:rPr lang="en-IN" dirty="0" smtClean="0"/>
              <a:t>Using n-grams instead of single words</a:t>
            </a:r>
            <a:endParaRPr lang="en-IN" b="1" dirty="0"/>
          </a:p>
          <a:p>
            <a:r>
              <a:rPr lang="en-IN" b="1" dirty="0"/>
              <a:t>Parts of Speech </a:t>
            </a:r>
            <a:r>
              <a:rPr lang="en-IN" b="1" dirty="0" smtClean="0"/>
              <a:t>: </a:t>
            </a:r>
            <a:r>
              <a:rPr lang="en-IN" dirty="0" smtClean="0"/>
              <a:t>POS tagging can be used as a crude form of word sense disambiguation</a:t>
            </a:r>
            <a:endParaRPr lang="en-IN" b="1" dirty="0"/>
          </a:p>
          <a:p>
            <a:r>
              <a:rPr lang="en-US" b="1" dirty="0"/>
              <a:t>Negation </a:t>
            </a:r>
            <a:r>
              <a:rPr lang="en-US" b="1" dirty="0" smtClean="0"/>
              <a:t>: </a:t>
            </a:r>
            <a:r>
              <a:rPr lang="en-US" dirty="0"/>
              <a:t>a tag of “NOT” is attached to words </a:t>
            </a:r>
            <a:r>
              <a:rPr lang="en-US" dirty="0" smtClean="0"/>
              <a:t>occurring </a:t>
            </a:r>
            <a:r>
              <a:rPr lang="en-US" dirty="0"/>
              <a:t>close to negation terms like “don’t” or “no</a:t>
            </a:r>
            <a:r>
              <a:rPr lang="en-US" dirty="0" smtClean="0"/>
              <a:t>”</a:t>
            </a:r>
            <a:endParaRPr lang="en-IN" dirty="0"/>
          </a:p>
        </p:txBody>
      </p:sp>
      <p:sp>
        <p:nvSpPr>
          <p:cNvPr id="4" name="Slide Number Placeholder 3"/>
          <p:cNvSpPr>
            <a:spLocks noGrp="1"/>
          </p:cNvSpPr>
          <p:nvPr>
            <p:ph type="sldNum" sz="quarter" idx="12"/>
          </p:nvPr>
        </p:nvSpPr>
        <p:spPr/>
        <p:txBody>
          <a:bodyPr/>
          <a:lstStyle/>
          <a:p>
            <a:fld id="{AEF989A2-620E-4B56-95BA-EEC172B4C903}" type="slidenum">
              <a:rPr lang="en-US" smtClean="0"/>
              <a:t>27</a:t>
            </a:fld>
            <a:endParaRPr lang="en-US" dirty="0"/>
          </a:p>
        </p:txBody>
      </p:sp>
    </p:spTree>
    <p:extLst>
      <p:ext uri="{BB962C8B-B14F-4D97-AF65-F5344CB8AC3E}">
        <p14:creationId xmlns:p14="http://schemas.microsoft.com/office/powerpoint/2010/main" val="3862578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85860"/>
            <a:ext cx="7620000" cy="4800600"/>
          </a:xfrm>
        </p:spPr>
        <p:txBody>
          <a:bodyPr>
            <a:normAutofit/>
          </a:bodyPr>
          <a:lstStyle/>
          <a:p>
            <a:r>
              <a:rPr lang="en-IN" dirty="0" smtClean="0"/>
              <a:t>Let {f1, . . . , fm} be a </a:t>
            </a:r>
            <a:r>
              <a:rPr lang="en-IN" dirty="0" err="1" smtClean="0"/>
              <a:t>predeﬁned</a:t>
            </a:r>
            <a:r>
              <a:rPr lang="en-IN" dirty="0" smtClean="0"/>
              <a:t> set of m features that can appear in a document</a:t>
            </a:r>
          </a:p>
          <a:p>
            <a:r>
              <a:rPr lang="en-IN" dirty="0" smtClean="0"/>
              <a:t> Let </a:t>
            </a:r>
            <a:r>
              <a:rPr lang="en-IN" dirty="0" err="1" smtClean="0"/>
              <a:t>ni</a:t>
            </a:r>
            <a:r>
              <a:rPr lang="en-IN" dirty="0" smtClean="0"/>
              <a:t>(d) be the number of times </a:t>
            </a:r>
            <a:r>
              <a:rPr lang="en-IN" dirty="0" err="1" smtClean="0"/>
              <a:t>fi</a:t>
            </a:r>
            <a:r>
              <a:rPr lang="en-IN" dirty="0" smtClean="0"/>
              <a:t> occurs in document d. Then, each document d is represented by the document vector ~ d := (n1(d), n2(d), . . . , nm(d)).</a:t>
            </a:r>
          </a:p>
          <a:p>
            <a:r>
              <a:rPr lang="en-IN" dirty="0" smtClean="0"/>
              <a:t>Naive </a:t>
            </a:r>
            <a:r>
              <a:rPr lang="en-IN" dirty="0" err="1" smtClean="0"/>
              <a:t>Bayes</a:t>
            </a:r>
            <a:r>
              <a:rPr lang="en-IN" dirty="0" smtClean="0"/>
              <a:t> :</a:t>
            </a:r>
          </a:p>
          <a:p>
            <a:pPr lvl="1"/>
            <a:endParaRPr lang="en-US" dirty="0" smtClean="0"/>
          </a:p>
          <a:p>
            <a:r>
              <a:rPr lang="en-IN" dirty="0" smtClean="0"/>
              <a:t>Maximum Entropy </a:t>
            </a:r>
            <a:r>
              <a:rPr lang="en-IN" dirty="0" err="1" smtClean="0"/>
              <a:t>Classiﬁcation</a:t>
            </a:r>
            <a:endParaRPr lang="en-IN" dirty="0" smtClean="0"/>
          </a:p>
          <a:p>
            <a:endParaRPr lang="en-US" dirty="0" smtClean="0"/>
          </a:p>
          <a:p>
            <a:pPr>
              <a:buNone/>
            </a:pPr>
            <a:endParaRPr lang="en-IN" dirty="0" smtClean="0"/>
          </a:p>
          <a:p>
            <a:r>
              <a:rPr lang="en-IN" dirty="0" smtClean="0"/>
              <a:t>Support Vector Machines</a:t>
            </a:r>
            <a:endParaRPr lang="en-IN" dirty="0"/>
          </a:p>
        </p:txBody>
      </p:sp>
      <p:pic>
        <p:nvPicPr>
          <p:cNvPr id="5" name="Picture 4" descr="max_entropy.png"/>
          <p:cNvPicPr>
            <a:picLocks noChangeAspect="1"/>
          </p:cNvPicPr>
          <p:nvPr/>
        </p:nvPicPr>
        <p:blipFill>
          <a:blip r:embed="rId2"/>
          <a:stretch>
            <a:fillRect/>
          </a:stretch>
        </p:blipFill>
        <p:spPr>
          <a:xfrm>
            <a:off x="2643174" y="4214818"/>
            <a:ext cx="4500595" cy="857256"/>
          </a:xfrm>
          <a:prstGeom prst="rect">
            <a:avLst/>
          </a:prstGeom>
        </p:spPr>
      </p:pic>
      <p:pic>
        <p:nvPicPr>
          <p:cNvPr id="4" name="Picture 3" descr="bae76a0ac40ee656990387fe8f79d0bf.png"/>
          <p:cNvPicPr>
            <a:picLocks noChangeAspect="1"/>
          </p:cNvPicPr>
          <p:nvPr/>
        </p:nvPicPr>
        <p:blipFill>
          <a:blip r:embed="rId3"/>
          <a:stretch>
            <a:fillRect/>
          </a:stretch>
        </p:blipFill>
        <p:spPr>
          <a:xfrm>
            <a:off x="2500298" y="3000372"/>
            <a:ext cx="4286280" cy="829603"/>
          </a:xfrm>
          <a:prstGeom prst="rect">
            <a:avLst/>
          </a:prstGeom>
        </p:spPr>
      </p:pic>
      <p:sp>
        <p:nvSpPr>
          <p:cNvPr id="2" name="Title 1"/>
          <p:cNvSpPr>
            <a:spLocks noGrp="1"/>
          </p:cNvSpPr>
          <p:nvPr>
            <p:ph type="title"/>
          </p:nvPr>
        </p:nvSpPr>
        <p:spPr>
          <a:xfrm>
            <a:off x="500034" y="214290"/>
            <a:ext cx="7572428" cy="1143000"/>
          </a:xfrm>
        </p:spPr>
        <p:txBody>
          <a:bodyPr/>
          <a:lstStyle/>
          <a:p>
            <a:r>
              <a:rPr lang="en-US" dirty="0" smtClean="0"/>
              <a:t>Using ML techniques</a:t>
            </a:r>
            <a:endParaRPr lang="en-IN" dirty="0"/>
          </a:p>
        </p:txBody>
      </p:sp>
      <p:pic>
        <p:nvPicPr>
          <p:cNvPr id="6" name="Picture 5" descr="svm.png"/>
          <p:cNvPicPr>
            <a:picLocks noChangeAspect="1"/>
          </p:cNvPicPr>
          <p:nvPr/>
        </p:nvPicPr>
        <p:blipFill>
          <a:blip r:embed="rId4"/>
          <a:stretch>
            <a:fillRect/>
          </a:stretch>
        </p:blipFill>
        <p:spPr>
          <a:xfrm>
            <a:off x="2643174" y="5500702"/>
            <a:ext cx="3000396" cy="942153"/>
          </a:xfrm>
          <a:prstGeom prst="rect">
            <a:avLst/>
          </a:prstGeom>
        </p:spPr>
      </p:pic>
      <p:sp>
        <p:nvSpPr>
          <p:cNvPr id="7" name="Slide Number Placeholder 6"/>
          <p:cNvSpPr>
            <a:spLocks noGrp="1"/>
          </p:cNvSpPr>
          <p:nvPr>
            <p:ph type="sldNum" sz="quarter" idx="12"/>
          </p:nvPr>
        </p:nvSpPr>
        <p:spPr/>
        <p:txBody>
          <a:bodyPr/>
          <a:lstStyle/>
          <a:p>
            <a:fld id="{AEF989A2-620E-4B56-95BA-EEC172B4C903}" type="slidenum">
              <a:rPr lang="en-US" smtClean="0"/>
              <a:t>28</a:t>
            </a:fld>
            <a:endParaRPr lang="en-US" dirty="0"/>
          </a:p>
        </p:txBody>
      </p:sp>
    </p:spTree>
    <p:extLst>
      <p:ext uri="{BB962C8B-B14F-4D97-AF65-F5344CB8AC3E}">
        <p14:creationId xmlns:p14="http://schemas.microsoft.com/office/powerpoint/2010/main" val="2861360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Sentiment Analyzer : </a:t>
            </a:r>
            <a:r>
              <a:rPr lang="en-US" dirty="0" smtClean="0"/>
              <a:t>C-Feel-It</a:t>
            </a:r>
            <a:endParaRPr lang="en-US" dirty="0"/>
          </a:p>
        </p:txBody>
      </p:sp>
      <p:sp>
        <p:nvSpPr>
          <p:cNvPr id="3" name="Content Placeholder 2"/>
          <p:cNvSpPr>
            <a:spLocks noGrp="1"/>
          </p:cNvSpPr>
          <p:nvPr>
            <p:ph idx="1"/>
          </p:nvPr>
        </p:nvSpPr>
        <p:spPr>
          <a:xfrm>
            <a:off x="457200" y="1600200"/>
            <a:ext cx="7620000" cy="4953000"/>
          </a:xfrm>
        </p:spPr>
        <p:txBody>
          <a:bodyPr>
            <a:normAutofit fontScale="85000" lnSpcReduction="10000"/>
          </a:bodyPr>
          <a:lstStyle/>
          <a:p>
            <a:r>
              <a:rPr lang="en-US" b="1" dirty="0"/>
              <a:t>NLP Research @ </a:t>
            </a:r>
            <a:r>
              <a:rPr lang="en-US" b="1" dirty="0" smtClean="0"/>
              <a:t>IITB</a:t>
            </a:r>
          </a:p>
          <a:p>
            <a:r>
              <a:rPr lang="en-US" dirty="0"/>
              <a:t>Input : Keyword(s)</a:t>
            </a:r>
          </a:p>
          <a:p>
            <a:r>
              <a:rPr lang="en-US" dirty="0" smtClean="0"/>
              <a:t>Fetches </a:t>
            </a:r>
            <a:r>
              <a:rPr lang="en-US" dirty="0"/>
              <a:t>tweets using the twitter API</a:t>
            </a:r>
          </a:p>
          <a:p>
            <a:r>
              <a:rPr lang="en-US" dirty="0" smtClean="0"/>
              <a:t>Preprocessing </a:t>
            </a:r>
            <a:r>
              <a:rPr lang="en-US" dirty="0"/>
              <a:t>: Handling extensions, chat lingo</a:t>
            </a:r>
          </a:p>
          <a:p>
            <a:r>
              <a:rPr lang="en-US" dirty="0" smtClean="0"/>
              <a:t>Emoticon-based </a:t>
            </a:r>
            <a:r>
              <a:rPr lang="en-US" dirty="0"/>
              <a:t>Sentiment Predictor</a:t>
            </a:r>
          </a:p>
          <a:p>
            <a:r>
              <a:rPr lang="en-US" dirty="0" smtClean="0"/>
              <a:t>Lexicon-based </a:t>
            </a:r>
            <a:r>
              <a:rPr lang="en-US" dirty="0"/>
              <a:t>Sentiment Predictor</a:t>
            </a:r>
          </a:p>
          <a:p>
            <a:pPr lvl="1"/>
            <a:r>
              <a:rPr lang="en-US" dirty="0" smtClean="0"/>
              <a:t>The</a:t>
            </a:r>
            <a:r>
              <a:rPr lang="en-US" dirty="0"/>
              <a:t> words ‘no’, ‘never’, ‘not’ are considered negating words and a </a:t>
            </a:r>
            <a:r>
              <a:rPr lang="en-US" dirty="0" smtClean="0"/>
              <a:t>context </a:t>
            </a:r>
            <a:r>
              <a:rPr lang="en-US" dirty="0"/>
              <a:t>window of three words after a negative words is considered for inversion.</a:t>
            </a:r>
          </a:p>
          <a:p>
            <a:pPr lvl="1"/>
            <a:r>
              <a:rPr lang="en-US" dirty="0" smtClean="0"/>
              <a:t>For </a:t>
            </a:r>
            <a:r>
              <a:rPr lang="en-US" dirty="0"/>
              <a:t>each word in the tweet, it gets the prediction from a lexical resource.</a:t>
            </a:r>
          </a:p>
          <a:p>
            <a:pPr lvl="1"/>
            <a:r>
              <a:rPr lang="en-US" dirty="0" smtClean="0"/>
              <a:t>We</a:t>
            </a:r>
            <a:r>
              <a:rPr lang="en-US" dirty="0"/>
              <a:t> use the intuition that a positive tweet has positive words outnumbering other words, a negative tweet has negative words outnumbering other words and an objective tweet has objective words outnumbering other words.</a:t>
            </a:r>
          </a:p>
          <a:p>
            <a:r>
              <a:rPr lang="en-US" dirty="0" smtClean="0"/>
              <a:t>Tweet </a:t>
            </a:r>
            <a:r>
              <a:rPr lang="en-US" dirty="0"/>
              <a:t>Sentiment </a:t>
            </a:r>
            <a:r>
              <a:rPr lang="en-US" dirty="0" smtClean="0"/>
              <a:t>Collaborator</a:t>
            </a:r>
          </a:p>
          <a:p>
            <a:pPr marL="114300" indent="0">
              <a:buNone/>
            </a:pPr>
            <a:endParaRPr lang="en-US" sz="1900" i="1" dirty="0" smtClean="0"/>
          </a:p>
          <a:p>
            <a:pPr marL="114300" indent="0">
              <a:buNone/>
            </a:pPr>
            <a:r>
              <a:rPr lang="en-US" sz="1900" i="1" dirty="0" smtClean="0"/>
              <a:t>Ref: </a:t>
            </a:r>
            <a:r>
              <a:rPr lang="en-US" sz="1900" i="1" dirty="0" err="1" smtClean="0"/>
              <a:t>Aditya</a:t>
            </a:r>
            <a:r>
              <a:rPr lang="en-US" sz="1900" i="1" dirty="0" smtClean="0"/>
              <a:t> </a:t>
            </a:r>
            <a:r>
              <a:rPr lang="en-US" sz="1900" i="1" dirty="0"/>
              <a:t>Joshi, </a:t>
            </a:r>
            <a:r>
              <a:rPr lang="en-US" sz="1900" i="1" dirty="0" err="1"/>
              <a:t>Balamurali</a:t>
            </a:r>
            <a:r>
              <a:rPr lang="en-US" sz="1900" i="1" dirty="0"/>
              <a:t> A.R, </a:t>
            </a:r>
            <a:r>
              <a:rPr lang="en-US" sz="1900" i="1" dirty="0" err="1"/>
              <a:t>Pushpak</a:t>
            </a:r>
            <a:r>
              <a:rPr lang="en-US" sz="1900" i="1" dirty="0"/>
              <a:t> Bhattacharyya and </a:t>
            </a:r>
            <a:r>
              <a:rPr lang="en-US" sz="1900" i="1" dirty="0" err="1"/>
              <a:t>Rajat</a:t>
            </a:r>
            <a:r>
              <a:rPr lang="en-US" sz="1900" i="1" dirty="0"/>
              <a:t> </a:t>
            </a:r>
            <a:r>
              <a:rPr lang="en-US" sz="1900" i="1" dirty="0" err="1"/>
              <a:t>Mohanty</a:t>
            </a:r>
            <a:r>
              <a:rPr lang="en-US" sz="1900" i="1" dirty="0"/>
              <a:t>, C-Feel-It: A Sentiment Analyzer for Micro-blogs (demo paper), Annual Meeting of the Association of Computational Linguistics (ACL 2011), Oregon, USA, June 2011</a:t>
            </a:r>
            <a:r>
              <a:rPr lang="en-US" sz="1900" i="1" dirty="0" smtClean="0"/>
              <a:t>.</a:t>
            </a:r>
            <a:endParaRPr lang="en-US" sz="1900" i="1" dirty="0"/>
          </a:p>
          <a:p>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t>29</a:t>
            </a:fld>
            <a:endParaRPr lang="en-US" dirty="0"/>
          </a:p>
        </p:txBody>
      </p:sp>
    </p:spTree>
    <p:extLst>
      <p:ext uri="{BB962C8B-B14F-4D97-AF65-F5344CB8AC3E}">
        <p14:creationId xmlns:p14="http://schemas.microsoft.com/office/powerpoint/2010/main" val="1784683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Semantic Web really</a:t>
            </a:r>
            <a:r>
              <a:rPr lang="en-US" sz="3600" dirty="0" smtClean="0"/>
              <a:t>?</a:t>
            </a:r>
            <a:endParaRPr lang="en-US" sz="32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597" b="1597"/>
          <a:stretch>
            <a:fillRect/>
          </a:stretch>
        </p:blipFill>
        <p:spPr/>
      </p:pic>
      <p:sp>
        <p:nvSpPr>
          <p:cNvPr id="4" name="Text Placeholder 3"/>
          <p:cNvSpPr>
            <a:spLocks noGrp="1"/>
          </p:cNvSpPr>
          <p:nvPr>
            <p:ph type="body" sz="half" idx="2"/>
          </p:nvPr>
        </p:nvSpPr>
        <p:spPr/>
        <p:txBody>
          <a:bodyPr/>
          <a:lstStyle/>
          <a:p>
            <a:r>
              <a:rPr lang="en-US" dirty="0" smtClean="0"/>
              <a:t>…and what can we expect from it?</a:t>
            </a:r>
            <a:endParaRPr lang="en-US" dirty="0"/>
          </a:p>
        </p:txBody>
      </p:sp>
      <p:sp>
        <p:nvSpPr>
          <p:cNvPr id="7" name="Slide Number Placeholder 6"/>
          <p:cNvSpPr>
            <a:spLocks noGrp="1"/>
          </p:cNvSpPr>
          <p:nvPr>
            <p:ph type="sldNum" sz="quarter" idx="11"/>
          </p:nvPr>
        </p:nvSpPr>
        <p:spPr/>
        <p:txBody>
          <a:bodyPr/>
          <a:lstStyle/>
          <a:p>
            <a:fld id="{AEF989A2-620E-4B56-95BA-EEC172B4C903}" type="slidenum">
              <a:rPr lang="en-US" smtClean="0"/>
              <a:t>3</a:t>
            </a:fld>
            <a:endParaRPr lang="en-US"/>
          </a:p>
        </p:txBody>
      </p:sp>
    </p:spTree>
    <p:extLst>
      <p:ext uri="{BB962C8B-B14F-4D97-AF65-F5344CB8AC3E}">
        <p14:creationId xmlns:p14="http://schemas.microsoft.com/office/powerpoint/2010/main" val="4183418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Web Agents</a:t>
            </a:r>
            <a:endParaRPr lang="en-US" dirty="0"/>
          </a:p>
        </p:txBody>
      </p:sp>
      <p:sp>
        <p:nvSpPr>
          <p:cNvPr id="3" name="Content Placeholder 2"/>
          <p:cNvSpPr>
            <a:spLocks noGrp="1"/>
          </p:cNvSpPr>
          <p:nvPr>
            <p:ph idx="1"/>
          </p:nvPr>
        </p:nvSpPr>
        <p:spPr/>
        <p:txBody>
          <a:bodyPr/>
          <a:lstStyle/>
          <a:p>
            <a:r>
              <a:rPr lang="en-US" dirty="0" smtClean="0"/>
              <a:t>Automated personal assistants have been a popular topic of AI research for a long time</a:t>
            </a:r>
          </a:p>
          <a:p>
            <a:r>
              <a:rPr lang="en-US" dirty="0" smtClean="0"/>
              <a:t>With the advent of the Semantic Web, a Web-enabled agent can access the semantic knowledge distributed across websites and make real-time decisions to solve complex problems</a:t>
            </a:r>
          </a:p>
          <a:p>
            <a:r>
              <a:rPr lang="en-US" dirty="0" smtClean="0"/>
              <a:t>These agents are intelligent, autonomous and reactive</a:t>
            </a:r>
          </a:p>
          <a:p>
            <a:r>
              <a:rPr lang="en-US" dirty="0" smtClean="0"/>
              <a:t>They may interact with each other to complete a task</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t>30</a:t>
            </a:fld>
            <a:endParaRPr lang="en-US" dirty="0"/>
          </a:p>
        </p:txBody>
      </p:sp>
    </p:spTree>
    <p:extLst>
      <p:ext uri="{BB962C8B-B14F-4D97-AF65-F5344CB8AC3E}">
        <p14:creationId xmlns:p14="http://schemas.microsoft.com/office/powerpoint/2010/main" val="3866384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Siri</a:t>
            </a:r>
            <a:endParaRPr lang="en-US" sz="4400" dirty="0"/>
          </a:p>
        </p:txBody>
      </p:sp>
      <p:sp>
        <p:nvSpPr>
          <p:cNvPr id="4" name="Text Placeholder 3"/>
          <p:cNvSpPr>
            <a:spLocks noGrp="1"/>
          </p:cNvSpPr>
          <p:nvPr>
            <p:ph type="body" sz="half" idx="2"/>
          </p:nvPr>
        </p:nvSpPr>
        <p:spPr/>
        <p:txBody>
          <a:bodyPr/>
          <a:lstStyle/>
          <a:p>
            <a:r>
              <a:rPr lang="en-US" dirty="0" smtClean="0"/>
              <a:t>A Web-enabled Automated Intelligent Assistant</a:t>
            </a:r>
            <a:endParaRPr lang="en-US" dirty="0"/>
          </a:p>
        </p:txBody>
      </p:sp>
      <p:sp>
        <p:nvSpPr>
          <p:cNvPr id="5" name="Slide Number Placeholder 4"/>
          <p:cNvSpPr>
            <a:spLocks noGrp="1"/>
          </p:cNvSpPr>
          <p:nvPr>
            <p:ph type="sldNum" sz="quarter" idx="11"/>
          </p:nvPr>
        </p:nvSpPr>
        <p:spPr/>
        <p:txBody>
          <a:bodyPr/>
          <a:lstStyle/>
          <a:p>
            <a:fld id="{AEF989A2-620E-4B56-95BA-EEC172B4C903}" type="slidenum">
              <a:rPr lang="en-US" smtClean="0"/>
              <a:t>31</a:t>
            </a:fld>
            <a:endParaRPr lang="en-US"/>
          </a:p>
        </p:txBody>
      </p:sp>
      <p:pic>
        <p:nvPicPr>
          <p:cNvPr id="8" name="Picture Placeholder 7"/>
          <p:cNvPicPr preferRelativeResize="0">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685800" y="533400"/>
            <a:ext cx="7112000" cy="4572000"/>
          </a:xfrm>
        </p:spPr>
      </p:pic>
    </p:spTree>
    <p:extLst>
      <p:ext uri="{BB962C8B-B14F-4D97-AF65-F5344CB8AC3E}">
        <p14:creationId xmlns:p14="http://schemas.microsoft.com/office/powerpoint/2010/main" val="4100674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Siri: A Major Step Forward</a:t>
            </a:r>
            <a:endParaRPr lang="en-US" dirty="0"/>
          </a:p>
        </p:txBody>
      </p:sp>
      <p:sp>
        <p:nvSpPr>
          <p:cNvPr id="4" name="Content Placeholder 3"/>
          <p:cNvSpPr>
            <a:spLocks noGrp="1"/>
          </p:cNvSpPr>
          <p:nvPr>
            <p:ph idx="1"/>
          </p:nvPr>
        </p:nvSpPr>
        <p:spPr/>
        <p:txBody>
          <a:bodyPr/>
          <a:lstStyle/>
          <a:p>
            <a:r>
              <a:rPr lang="en-IN" dirty="0" smtClean="0"/>
              <a:t>Siri is an intelligent software assistant and knowledge navigator functioning as a personal assistant application for iOS</a:t>
            </a:r>
          </a:p>
          <a:p>
            <a:r>
              <a:rPr lang="en-IN" dirty="0" smtClean="0"/>
              <a:t>The application uses a natural language user interface to answer questions, make recommendations, and perform actions by delegating requests to a set of web services</a:t>
            </a:r>
          </a:p>
          <a:p>
            <a:r>
              <a:rPr lang="en-IN" dirty="0" smtClean="0"/>
              <a:t>Siri understands what you say, knows what you mean, and even talks back</a:t>
            </a:r>
            <a:endParaRPr lang="en-US" dirty="0" smtClean="0"/>
          </a:p>
          <a:p>
            <a:r>
              <a:rPr lang="en-IN" dirty="0" smtClean="0"/>
              <a:t>In a mobile environment, you just don’t have time to wade through pages of links and disjointed interfaces and apps to get at simple answers.  Just one question can replace 20 tasks by the user.  This is the power of Siri</a:t>
            </a:r>
          </a:p>
          <a:p>
            <a:endParaRPr lang="en-US" dirty="0"/>
          </a:p>
        </p:txBody>
      </p:sp>
      <p:sp>
        <p:nvSpPr>
          <p:cNvPr id="3" name="Slide Number Placeholder 2"/>
          <p:cNvSpPr>
            <a:spLocks noGrp="1"/>
          </p:cNvSpPr>
          <p:nvPr>
            <p:ph type="sldNum" sz="quarter" idx="12"/>
          </p:nvPr>
        </p:nvSpPr>
        <p:spPr/>
        <p:txBody>
          <a:bodyPr/>
          <a:lstStyle/>
          <a:p>
            <a:fld id="{AEF989A2-620E-4B56-95BA-EEC172B4C903}" type="slidenum">
              <a:rPr lang="en-US" smtClean="0"/>
              <a:pPr/>
              <a:t>32</a:t>
            </a:fld>
            <a:endParaRPr lang="en-US" dirty="0"/>
          </a:p>
        </p:txBody>
      </p:sp>
    </p:spTree>
    <p:extLst>
      <p:ext uri="{BB962C8B-B14F-4D97-AF65-F5344CB8AC3E}">
        <p14:creationId xmlns:p14="http://schemas.microsoft.com/office/powerpoint/2010/main" val="1007732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Siri works?</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IN" b="1" dirty="0" smtClean="0"/>
              <a:t>Does Things For You</a:t>
            </a:r>
            <a:r>
              <a:rPr lang="en-IN" dirty="0" smtClean="0"/>
              <a:t>- Task completion:</a:t>
            </a:r>
            <a:br>
              <a:rPr lang="en-IN" dirty="0" smtClean="0"/>
            </a:br>
            <a:r>
              <a:rPr lang="en-IN" dirty="0" smtClean="0"/>
              <a:t>- Multiple Criteria Vertical and Horizontal searches</a:t>
            </a:r>
            <a:br>
              <a:rPr lang="en-IN" dirty="0" smtClean="0"/>
            </a:br>
            <a:r>
              <a:rPr lang="en-IN" dirty="0" smtClean="0"/>
              <a:t>- On the fly combining of multiple information sources</a:t>
            </a:r>
            <a:br>
              <a:rPr lang="en-IN" dirty="0" smtClean="0"/>
            </a:br>
            <a:r>
              <a:rPr lang="en-IN" dirty="0" smtClean="0"/>
              <a:t>- Real time editing of information based on dynamic criteria</a:t>
            </a:r>
            <a:br>
              <a:rPr lang="en-IN" dirty="0" smtClean="0"/>
            </a:br>
            <a:r>
              <a:rPr lang="en-IN" dirty="0" smtClean="0"/>
              <a:t>- Integrated endpoints, like ticket purchases, etc. </a:t>
            </a:r>
          </a:p>
          <a:p>
            <a:pPr fontAlgn="base"/>
            <a:endParaRPr lang="en-IN" dirty="0" smtClean="0"/>
          </a:p>
          <a:p>
            <a:pPr fontAlgn="base"/>
            <a:r>
              <a:rPr lang="en-IN" b="1" dirty="0" smtClean="0"/>
              <a:t>Gets What You Say</a:t>
            </a:r>
            <a:r>
              <a:rPr lang="en-IN" dirty="0" smtClean="0"/>
              <a:t>- Conversational intent:</a:t>
            </a:r>
            <a:br>
              <a:rPr lang="en-IN" dirty="0" smtClean="0"/>
            </a:br>
            <a:r>
              <a:rPr lang="en-IN" dirty="0" smtClean="0"/>
              <a:t>- Location context</a:t>
            </a:r>
            <a:br>
              <a:rPr lang="en-IN" dirty="0" smtClean="0"/>
            </a:br>
            <a:r>
              <a:rPr lang="en-IN" dirty="0" smtClean="0"/>
              <a:t>- Time context</a:t>
            </a:r>
            <a:br>
              <a:rPr lang="en-IN" dirty="0" smtClean="0"/>
            </a:br>
            <a:r>
              <a:rPr lang="en-IN" dirty="0" smtClean="0"/>
              <a:t>- Task context</a:t>
            </a:r>
            <a:br>
              <a:rPr lang="en-IN" dirty="0" smtClean="0"/>
            </a:br>
            <a:r>
              <a:rPr lang="en-IN" dirty="0" smtClean="0"/>
              <a:t>- Dialog context</a:t>
            </a:r>
          </a:p>
          <a:p>
            <a:pPr fontAlgn="base"/>
            <a:endParaRPr lang="en-IN" dirty="0" smtClean="0"/>
          </a:p>
          <a:p>
            <a:pPr fontAlgn="base"/>
            <a:r>
              <a:rPr lang="en-IN" b="1" dirty="0" smtClean="0"/>
              <a:t>Gets To Know You</a:t>
            </a:r>
            <a:r>
              <a:rPr lang="en-IN" dirty="0" smtClean="0"/>
              <a:t>- Learns and acts on personal information:</a:t>
            </a:r>
            <a:br>
              <a:rPr lang="en-IN" dirty="0" smtClean="0"/>
            </a:br>
            <a:r>
              <a:rPr lang="en-IN" dirty="0" smtClean="0"/>
              <a:t>- Who are your friends</a:t>
            </a:r>
            <a:br>
              <a:rPr lang="en-IN" dirty="0" smtClean="0"/>
            </a:br>
            <a:r>
              <a:rPr lang="en-IN" dirty="0" smtClean="0"/>
              <a:t>- Where do you live</a:t>
            </a:r>
            <a:br>
              <a:rPr lang="en-IN" dirty="0" smtClean="0"/>
            </a:br>
            <a:r>
              <a:rPr lang="en-IN" dirty="0" smtClean="0"/>
              <a:t>- What is your age</a:t>
            </a:r>
            <a:br>
              <a:rPr lang="en-IN" dirty="0" smtClean="0"/>
            </a:br>
            <a:r>
              <a:rPr lang="en-IN" dirty="0" smtClean="0"/>
              <a:t>- What do you like</a:t>
            </a:r>
          </a:p>
          <a:p>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pPr/>
              <a:t>33</a:t>
            </a:fld>
            <a:endParaRPr lang="en-US" dirty="0"/>
          </a:p>
        </p:txBody>
      </p:sp>
    </p:spTree>
    <p:extLst>
      <p:ext uri="{BB962C8B-B14F-4D97-AF65-F5344CB8AC3E}">
        <p14:creationId xmlns:p14="http://schemas.microsoft.com/office/powerpoint/2010/main" val="1759207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Context Based Inference</a:t>
            </a:r>
            <a:endParaRPr lang="en-IN" dirty="0"/>
          </a:p>
        </p:txBody>
      </p:sp>
      <p:pic>
        <p:nvPicPr>
          <p:cNvPr id="5" name="Content Placeholder 4" descr="main-qimg-da49ad6ea597b2bb1e4b8e9b3176e4f4.jpg"/>
          <p:cNvPicPr>
            <a:picLocks noGrp="1" noChangeAspect="1"/>
          </p:cNvPicPr>
          <p:nvPr>
            <p:ph idx="1"/>
          </p:nvPr>
        </p:nvPicPr>
        <p:blipFill>
          <a:blip r:embed="rId2"/>
          <a:stretch>
            <a:fillRect/>
          </a:stretch>
        </p:blipFill>
        <p:spPr>
          <a:xfrm>
            <a:off x="357158" y="1571612"/>
            <a:ext cx="7600150" cy="4714908"/>
          </a:xfrm>
        </p:spPr>
      </p:pic>
      <p:sp>
        <p:nvSpPr>
          <p:cNvPr id="4" name="Slide Number Placeholder 3"/>
          <p:cNvSpPr>
            <a:spLocks noGrp="1"/>
          </p:cNvSpPr>
          <p:nvPr>
            <p:ph type="sldNum" sz="quarter" idx="12"/>
          </p:nvPr>
        </p:nvSpPr>
        <p:spPr/>
        <p:txBody>
          <a:bodyPr/>
          <a:lstStyle/>
          <a:p>
            <a:fld id="{AEF989A2-620E-4B56-95BA-EEC172B4C903}" type="slidenum">
              <a:rPr lang="en-US" smtClean="0"/>
              <a:pPr/>
              <a:t>34</a:t>
            </a:fld>
            <a:endParaRPr lang="en-US" dirty="0"/>
          </a:p>
        </p:txBody>
      </p:sp>
    </p:spTree>
    <p:extLst>
      <p:ext uri="{BB962C8B-B14F-4D97-AF65-F5344CB8AC3E}">
        <p14:creationId xmlns:p14="http://schemas.microsoft.com/office/powerpoint/2010/main" val="2392594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preferRelativeResize="0">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447800" y="228600"/>
            <a:ext cx="5705475" cy="6191250"/>
          </a:xfrm>
        </p:spPr>
      </p:pic>
      <p:sp>
        <p:nvSpPr>
          <p:cNvPr id="5" name="Slide Number Placeholder 4"/>
          <p:cNvSpPr>
            <a:spLocks noGrp="1"/>
          </p:cNvSpPr>
          <p:nvPr>
            <p:ph type="sldNum" sz="quarter" idx="11"/>
          </p:nvPr>
        </p:nvSpPr>
        <p:spPr/>
        <p:txBody>
          <a:bodyPr/>
          <a:lstStyle/>
          <a:p>
            <a:fld id="{AEF989A2-620E-4B56-95BA-EEC172B4C903}" type="slidenum">
              <a:rPr lang="en-US" smtClean="0"/>
              <a:t>35</a:t>
            </a:fld>
            <a:endParaRPr lang="en-US" dirty="0"/>
          </a:p>
        </p:txBody>
      </p:sp>
    </p:spTree>
    <p:extLst>
      <p:ext uri="{BB962C8B-B14F-4D97-AF65-F5344CB8AC3E}">
        <p14:creationId xmlns:p14="http://schemas.microsoft.com/office/powerpoint/2010/main" val="2831087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are the major issues?</a:t>
            </a:r>
            <a:endParaRPr lang="en-US" sz="3600" dirty="0"/>
          </a:p>
        </p:txBody>
      </p:sp>
      <p:pic>
        <p:nvPicPr>
          <p:cNvPr id="6" name="Picture Placeholder 5"/>
          <p:cNvPicPr preferRelativeResize="0">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81000" y="990600"/>
            <a:ext cx="7711440" cy="3505200"/>
          </a:xfrm>
        </p:spPr>
      </p:pic>
      <p:sp>
        <p:nvSpPr>
          <p:cNvPr id="4" name="Text Placeholder 3"/>
          <p:cNvSpPr>
            <a:spLocks noGrp="1"/>
          </p:cNvSpPr>
          <p:nvPr>
            <p:ph type="body" sz="half" idx="2"/>
          </p:nvPr>
        </p:nvSpPr>
        <p:spPr/>
        <p:txBody>
          <a:bodyPr/>
          <a:lstStyle/>
          <a:p>
            <a:r>
              <a:rPr lang="en-US" dirty="0" smtClean="0"/>
              <a:t>…and how to overcome them</a:t>
            </a:r>
            <a:endParaRPr lang="en-US" dirty="0"/>
          </a:p>
        </p:txBody>
      </p:sp>
      <p:sp>
        <p:nvSpPr>
          <p:cNvPr id="5" name="Slide Number Placeholder 4"/>
          <p:cNvSpPr>
            <a:spLocks noGrp="1"/>
          </p:cNvSpPr>
          <p:nvPr>
            <p:ph type="sldNum" sz="quarter" idx="11"/>
          </p:nvPr>
        </p:nvSpPr>
        <p:spPr/>
        <p:txBody>
          <a:bodyPr/>
          <a:lstStyle/>
          <a:p>
            <a:fld id="{AEF989A2-620E-4B56-95BA-EEC172B4C903}" type="slidenum">
              <a:rPr lang="en-US" smtClean="0"/>
              <a:t>36</a:t>
            </a:fld>
            <a:endParaRPr lang="en-US" dirty="0"/>
          </a:p>
        </p:txBody>
      </p:sp>
    </p:spTree>
    <p:extLst>
      <p:ext uri="{BB962C8B-B14F-4D97-AF65-F5344CB8AC3E}">
        <p14:creationId xmlns:p14="http://schemas.microsoft.com/office/powerpoint/2010/main" val="639638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Information</a:t>
            </a:r>
            <a:endParaRPr lang="en-US" dirty="0"/>
          </a:p>
        </p:txBody>
      </p:sp>
      <p:sp>
        <p:nvSpPr>
          <p:cNvPr id="3" name="Content Placeholder 2"/>
          <p:cNvSpPr>
            <a:spLocks noGrp="1"/>
          </p:cNvSpPr>
          <p:nvPr>
            <p:ph idx="1"/>
          </p:nvPr>
        </p:nvSpPr>
        <p:spPr/>
        <p:txBody>
          <a:bodyPr/>
          <a:lstStyle/>
          <a:p>
            <a:r>
              <a:rPr lang="en-US" dirty="0"/>
              <a:t>Problems can arise from trying to </a:t>
            </a:r>
            <a:r>
              <a:rPr lang="en-US" dirty="0" smtClean="0"/>
              <a:t>combine information </a:t>
            </a:r>
            <a:r>
              <a:rPr lang="en-US" dirty="0"/>
              <a:t>from multiple sources on </a:t>
            </a:r>
            <a:r>
              <a:rPr lang="en-US" dirty="0" smtClean="0"/>
              <a:t>the Semantic Web</a:t>
            </a:r>
          </a:p>
          <a:p>
            <a:r>
              <a:rPr lang="en-US" dirty="0" smtClean="0"/>
              <a:t>Here </a:t>
            </a:r>
            <a:r>
              <a:rPr lang="en-US" dirty="0"/>
              <a:t>are some of the </a:t>
            </a:r>
            <a:r>
              <a:rPr lang="en-US" dirty="0" smtClean="0"/>
              <a:t>most prominent:</a:t>
            </a:r>
          </a:p>
          <a:p>
            <a:pPr lvl="1"/>
            <a:r>
              <a:rPr lang="en-US" dirty="0"/>
              <a:t>Different sources may use </a:t>
            </a:r>
            <a:r>
              <a:rPr lang="en-US" b="1" dirty="0"/>
              <a:t>different </a:t>
            </a:r>
            <a:r>
              <a:rPr lang="en-US" b="1" dirty="0" smtClean="0"/>
              <a:t>ontologies </a:t>
            </a:r>
            <a:r>
              <a:rPr lang="en-US" dirty="0" smtClean="0"/>
              <a:t>(different </a:t>
            </a:r>
            <a:r>
              <a:rPr lang="en-US" dirty="0"/>
              <a:t>vocabularies for the same things)</a:t>
            </a:r>
          </a:p>
          <a:p>
            <a:pPr lvl="1"/>
            <a:r>
              <a:rPr lang="en-US" dirty="0" smtClean="0"/>
              <a:t>Different </a:t>
            </a:r>
            <a:r>
              <a:rPr lang="en-US" dirty="0"/>
              <a:t>sources may have </a:t>
            </a:r>
            <a:r>
              <a:rPr lang="en-US" b="1" dirty="0"/>
              <a:t>different semantics</a:t>
            </a:r>
            <a:r>
              <a:rPr lang="en-US" dirty="0"/>
              <a:t> </a:t>
            </a:r>
            <a:r>
              <a:rPr lang="en-US" dirty="0" smtClean="0"/>
              <a:t>for the (apparently</a:t>
            </a:r>
            <a:r>
              <a:rPr lang="en-US" dirty="0"/>
              <a:t>) same </a:t>
            </a:r>
            <a:r>
              <a:rPr lang="en-US" dirty="0" smtClean="0"/>
              <a:t>things</a:t>
            </a:r>
            <a:endParaRPr lang="en-US" dirty="0"/>
          </a:p>
          <a:p>
            <a:pPr lvl="1"/>
            <a:r>
              <a:rPr lang="en-US" dirty="0" smtClean="0"/>
              <a:t>Different </a:t>
            </a:r>
            <a:r>
              <a:rPr lang="en-US" dirty="0"/>
              <a:t>sources may contain </a:t>
            </a:r>
            <a:r>
              <a:rPr lang="en-US" b="1" dirty="0" smtClean="0"/>
              <a:t>contradictory information</a:t>
            </a:r>
            <a:endParaRPr lang="en-US" b="1" dirty="0"/>
          </a:p>
          <a:p>
            <a:pPr lvl="1"/>
            <a:r>
              <a:rPr lang="en-US" dirty="0" smtClean="0"/>
              <a:t>Different </a:t>
            </a:r>
            <a:r>
              <a:rPr lang="en-US" dirty="0"/>
              <a:t>sources may have different </a:t>
            </a:r>
            <a:r>
              <a:rPr lang="en-US" b="1" dirty="0"/>
              <a:t>degrees </a:t>
            </a:r>
            <a:r>
              <a:rPr lang="en-US" b="1" dirty="0" smtClean="0"/>
              <a:t>of reliability</a:t>
            </a:r>
          </a:p>
          <a:p>
            <a:r>
              <a:rPr lang="en-US" dirty="0" smtClean="0"/>
              <a:t>It is necessary to resolve logical contradictions</a:t>
            </a:r>
          </a:p>
          <a:p>
            <a:r>
              <a:rPr lang="en-US" dirty="0" smtClean="0"/>
              <a:t>The current RDF specifications define a way to deal with possible contradictions, at the cost of computing power</a:t>
            </a:r>
          </a:p>
        </p:txBody>
      </p:sp>
      <p:sp>
        <p:nvSpPr>
          <p:cNvPr id="4" name="Slide Number Placeholder 3"/>
          <p:cNvSpPr>
            <a:spLocks noGrp="1"/>
          </p:cNvSpPr>
          <p:nvPr>
            <p:ph type="sldNum" sz="quarter" idx="12"/>
          </p:nvPr>
        </p:nvSpPr>
        <p:spPr/>
        <p:txBody>
          <a:bodyPr/>
          <a:lstStyle/>
          <a:p>
            <a:fld id="{AEF989A2-620E-4B56-95BA-EEC172B4C903}" type="slidenum">
              <a:rPr lang="en-US" smtClean="0"/>
              <a:t>37</a:t>
            </a:fld>
            <a:endParaRPr lang="en-US" dirty="0"/>
          </a:p>
        </p:txBody>
      </p:sp>
    </p:spTree>
    <p:extLst>
      <p:ext uri="{BB962C8B-B14F-4D97-AF65-F5344CB8AC3E}">
        <p14:creationId xmlns:p14="http://schemas.microsoft.com/office/powerpoint/2010/main" val="555816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and Credibility</a:t>
            </a:r>
            <a:endParaRPr lang="en-US" dirty="0"/>
          </a:p>
        </p:txBody>
      </p:sp>
      <p:sp>
        <p:nvSpPr>
          <p:cNvPr id="3" name="Content Placeholder 2"/>
          <p:cNvSpPr>
            <a:spLocks noGrp="1"/>
          </p:cNvSpPr>
          <p:nvPr>
            <p:ph idx="1"/>
          </p:nvPr>
        </p:nvSpPr>
        <p:spPr/>
        <p:txBody>
          <a:bodyPr>
            <a:normAutofit lnSpcReduction="10000"/>
          </a:bodyPr>
          <a:lstStyle/>
          <a:p>
            <a:r>
              <a:rPr lang="en-US" dirty="0" smtClean="0"/>
              <a:t>Assigning credibility to information sources is a major hassle, in the face of malicious or counterfeit information</a:t>
            </a:r>
          </a:p>
          <a:p>
            <a:r>
              <a:rPr lang="en-US" dirty="0" smtClean="0"/>
              <a:t>Especially the logical reasoning agents must handle contradictions that may occur in the gathered data</a:t>
            </a:r>
          </a:p>
          <a:p>
            <a:pPr marL="114300" indent="0">
              <a:buNone/>
            </a:pPr>
            <a:endParaRPr lang="en-US" b="1" dirty="0" smtClean="0"/>
          </a:p>
          <a:p>
            <a:pPr marL="114300" indent="0">
              <a:buNone/>
            </a:pPr>
            <a:r>
              <a:rPr lang="en-US" b="1" dirty="0" smtClean="0"/>
              <a:t>Context: </a:t>
            </a:r>
          </a:p>
          <a:p>
            <a:r>
              <a:rPr lang="en-US" dirty="0" smtClean="0"/>
              <a:t>Knowing where the information came from can let the agent ask the user if the source is trusted or not</a:t>
            </a:r>
            <a:endParaRPr lang="en-US" b="1" dirty="0"/>
          </a:p>
          <a:p>
            <a:r>
              <a:rPr lang="en-US" dirty="0"/>
              <a:t>If </a:t>
            </a:r>
            <a:r>
              <a:rPr lang="en-US" dirty="0" smtClean="0"/>
              <a:t>one gets </a:t>
            </a:r>
            <a:r>
              <a:rPr lang="en-US" dirty="0"/>
              <a:t>an RDF feed from a friend about some movies that he's seen, and how highly he rates </a:t>
            </a:r>
            <a:r>
              <a:rPr lang="en-US" dirty="0" smtClean="0"/>
              <a:t>them, that data is trusted</a:t>
            </a:r>
          </a:p>
          <a:p>
            <a:r>
              <a:rPr lang="en-US" dirty="0" smtClean="0"/>
              <a:t>Social networks will help in this regard since users can inform the agents how to treat information from each of the user’s friends, depending on the similarity of interests between the user and the friend</a:t>
            </a:r>
          </a:p>
        </p:txBody>
      </p:sp>
      <p:sp>
        <p:nvSpPr>
          <p:cNvPr id="4" name="Slide Number Placeholder 3"/>
          <p:cNvSpPr>
            <a:spLocks noGrp="1"/>
          </p:cNvSpPr>
          <p:nvPr>
            <p:ph type="sldNum" sz="quarter" idx="12"/>
          </p:nvPr>
        </p:nvSpPr>
        <p:spPr/>
        <p:txBody>
          <a:bodyPr/>
          <a:lstStyle/>
          <a:p>
            <a:fld id="{AEF989A2-620E-4B56-95BA-EEC172B4C903}" type="slidenum">
              <a:rPr lang="en-US" smtClean="0"/>
              <a:t>38</a:t>
            </a:fld>
            <a:endParaRPr lang="en-US" dirty="0"/>
          </a:p>
        </p:txBody>
      </p:sp>
    </p:spTree>
    <p:extLst>
      <p:ext uri="{BB962C8B-B14F-4D97-AF65-F5344CB8AC3E}">
        <p14:creationId xmlns:p14="http://schemas.microsoft.com/office/powerpoint/2010/main" val="216987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Trust and Credibility</a:t>
            </a:r>
          </a:p>
        </p:txBody>
      </p:sp>
      <p:sp>
        <p:nvSpPr>
          <p:cNvPr id="3" name="Content Placeholder 2"/>
          <p:cNvSpPr>
            <a:spLocks noGrp="1"/>
          </p:cNvSpPr>
          <p:nvPr>
            <p:ph idx="1"/>
          </p:nvPr>
        </p:nvSpPr>
        <p:spPr/>
        <p:txBody>
          <a:bodyPr/>
          <a:lstStyle/>
          <a:p>
            <a:pPr marL="114300" indent="0">
              <a:buNone/>
            </a:pPr>
            <a:r>
              <a:rPr lang="en-US" b="1" dirty="0"/>
              <a:t>Digital Signatures: </a:t>
            </a:r>
          </a:p>
          <a:p>
            <a:r>
              <a:rPr lang="en-US" dirty="0"/>
              <a:t>Similar to the encrypted SSL technology, this can be used to sign the RDF data so that the publisher can be verified unambiguously</a:t>
            </a:r>
          </a:p>
          <a:p>
            <a:pPr marL="114300" indent="0">
              <a:buNone/>
            </a:pPr>
            <a:endParaRPr lang="en-US" b="1" dirty="0" smtClean="0"/>
          </a:p>
          <a:p>
            <a:pPr marL="114300" indent="0">
              <a:buNone/>
            </a:pPr>
            <a:r>
              <a:rPr lang="en-US" b="1" dirty="0" smtClean="0"/>
              <a:t>Proof </a:t>
            </a:r>
            <a:r>
              <a:rPr lang="en-US" b="1" dirty="0"/>
              <a:t>Languages: </a:t>
            </a:r>
            <a:endParaRPr lang="en-US" b="1" dirty="0" smtClean="0"/>
          </a:p>
          <a:p>
            <a:r>
              <a:rPr lang="en-US" dirty="0" smtClean="0"/>
              <a:t>A </a:t>
            </a:r>
            <a:r>
              <a:rPr lang="en-US" dirty="0"/>
              <a:t>proof language is simply a language that let's us prove whether or not a statement is </a:t>
            </a:r>
            <a:r>
              <a:rPr lang="en-US" dirty="0" smtClean="0"/>
              <a:t>true</a:t>
            </a:r>
          </a:p>
          <a:p>
            <a:r>
              <a:rPr lang="en-US" dirty="0" smtClean="0"/>
              <a:t>An </a:t>
            </a:r>
            <a:r>
              <a:rPr lang="en-US" dirty="0"/>
              <a:t>instance of a proof language will generally consist of a list of inference "items" that have been used to derive the information in question, and the trust information for each of those items that can then be checked</a:t>
            </a:r>
            <a:endParaRPr lang="en-US" b="1" dirty="0"/>
          </a:p>
          <a:p>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t>39</a:t>
            </a:fld>
            <a:endParaRPr lang="en-US" dirty="0"/>
          </a:p>
        </p:txBody>
      </p:sp>
    </p:spTree>
    <p:extLst>
      <p:ext uri="{BB962C8B-B14F-4D97-AF65-F5344CB8AC3E}">
        <p14:creationId xmlns:p14="http://schemas.microsoft.com/office/powerpoint/2010/main" val="288572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14300" indent="0">
              <a:buNone/>
            </a:pPr>
            <a:r>
              <a:rPr lang="en-US" dirty="0" smtClean="0"/>
              <a:t>“</a:t>
            </a:r>
            <a:r>
              <a:rPr lang="en-US" dirty="0"/>
              <a:t>I have a dream for the Web </a:t>
            </a:r>
            <a:r>
              <a:rPr lang="en-US" dirty="0" smtClean="0"/>
              <a:t>in </a:t>
            </a:r>
            <a:r>
              <a:rPr lang="en-US" dirty="0"/>
              <a:t>which </a:t>
            </a:r>
            <a:r>
              <a:rPr lang="en-US" b="1" dirty="0" smtClean="0"/>
              <a:t>computers</a:t>
            </a:r>
            <a:r>
              <a:rPr lang="en-US" dirty="0" smtClean="0"/>
              <a:t> </a:t>
            </a:r>
            <a:r>
              <a:rPr lang="en-US" dirty="0"/>
              <a:t>become capable of </a:t>
            </a:r>
            <a:r>
              <a:rPr lang="en-US" b="1" dirty="0"/>
              <a:t>analyzing all the data </a:t>
            </a:r>
            <a:r>
              <a:rPr lang="en-US" dirty="0"/>
              <a:t>on the Web – the content, links, and transactions </a:t>
            </a:r>
            <a:r>
              <a:rPr lang="en-US" b="1" dirty="0"/>
              <a:t>between people and computers</a:t>
            </a:r>
            <a:r>
              <a:rPr lang="en-US" dirty="0"/>
              <a:t>. </a:t>
            </a:r>
          </a:p>
          <a:p>
            <a:pPr marL="114300" indent="0">
              <a:buNone/>
            </a:pPr>
            <a:r>
              <a:rPr lang="en-US" dirty="0" smtClean="0"/>
              <a:t>In such a </a:t>
            </a:r>
            <a:r>
              <a:rPr lang="en-US" dirty="0"/>
              <a:t>‘</a:t>
            </a:r>
            <a:r>
              <a:rPr lang="en-US" b="1" dirty="0"/>
              <a:t>Semantic Web</a:t>
            </a:r>
            <a:r>
              <a:rPr lang="en-US" dirty="0"/>
              <a:t>’, </a:t>
            </a:r>
            <a:r>
              <a:rPr lang="en-US" dirty="0" smtClean="0"/>
              <a:t>the </a:t>
            </a:r>
            <a:r>
              <a:rPr lang="en-US" dirty="0"/>
              <a:t>day-to-day mechanisms of trade, bureaucracy and our daily lives will be handled by </a:t>
            </a:r>
            <a:r>
              <a:rPr lang="en-US" b="1" dirty="0"/>
              <a:t>machines talking to machines</a:t>
            </a:r>
            <a:r>
              <a:rPr lang="en-US" dirty="0"/>
              <a:t>. The ‘</a:t>
            </a:r>
            <a:r>
              <a:rPr lang="en-US" b="1" dirty="0"/>
              <a:t>intelligent agents</a:t>
            </a:r>
            <a:r>
              <a:rPr lang="en-US" dirty="0"/>
              <a:t>’ people have touted for ages will finally materialize</a:t>
            </a:r>
            <a:r>
              <a:rPr lang="en-US" dirty="0" smtClean="0"/>
              <a:t>.”</a:t>
            </a:r>
          </a:p>
          <a:p>
            <a:endParaRPr lang="en-US" dirty="0" smtClean="0"/>
          </a:p>
          <a:p>
            <a:pPr marL="114300" indent="0">
              <a:buNone/>
            </a:pPr>
            <a:r>
              <a:rPr lang="en-US" dirty="0" smtClean="0"/>
              <a:t>--- Tim Berners Lee, founder of the World Wide Web</a:t>
            </a:r>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t>4</a:t>
            </a:fld>
            <a:endParaRPr lang="en-US"/>
          </a:p>
        </p:txBody>
      </p:sp>
    </p:spTree>
    <p:extLst>
      <p:ext uri="{BB962C8B-B14F-4D97-AF65-F5344CB8AC3E}">
        <p14:creationId xmlns:p14="http://schemas.microsoft.com/office/powerpoint/2010/main" val="3812314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and Proof</a:t>
            </a:r>
            <a:endParaRPr lang="en-US" dirty="0"/>
          </a:p>
        </p:txBody>
      </p:sp>
      <p:sp>
        <p:nvSpPr>
          <p:cNvPr id="3" name="Content Placeholder 2"/>
          <p:cNvSpPr>
            <a:spLocks noGrp="1"/>
          </p:cNvSpPr>
          <p:nvPr>
            <p:ph idx="1"/>
          </p:nvPr>
        </p:nvSpPr>
        <p:spPr/>
        <p:txBody>
          <a:bodyPr>
            <a:normAutofit lnSpcReduction="10000"/>
          </a:bodyPr>
          <a:lstStyle/>
          <a:p>
            <a:r>
              <a:rPr lang="en-US" dirty="0" smtClean="0"/>
              <a:t>The meaning of data on the Web cannot be discovered without the use of logic</a:t>
            </a:r>
          </a:p>
          <a:p>
            <a:r>
              <a:rPr lang="en-US" dirty="0" smtClean="0"/>
              <a:t>Computers will need to apply logical reasoning to “statements” distributed across the Web, for:</a:t>
            </a:r>
          </a:p>
          <a:p>
            <a:pPr lvl="1"/>
            <a:r>
              <a:rPr lang="en-US" dirty="0" smtClean="0"/>
              <a:t>Application </a:t>
            </a:r>
            <a:r>
              <a:rPr lang="en-US" dirty="0"/>
              <a:t>and evaluation of </a:t>
            </a:r>
            <a:r>
              <a:rPr lang="en-US" dirty="0" smtClean="0"/>
              <a:t>rules</a:t>
            </a:r>
            <a:endParaRPr lang="en-US" dirty="0"/>
          </a:p>
          <a:p>
            <a:pPr lvl="1"/>
            <a:r>
              <a:rPr lang="en-US" dirty="0" smtClean="0"/>
              <a:t>Inferring </a:t>
            </a:r>
            <a:r>
              <a:rPr lang="en-US" dirty="0"/>
              <a:t>facts that haven’t been explicitly </a:t>
            </a:r>
            <a:r>
              <a:rPr lang="en-US" dirty="0" smtClean="0"/>
              <a:t>stated</a:t>
            </a:r>
            <a:endParaRPr lang="en-US" dirty="0"/>
          </a:p>
          <a:p>
            <a:pPr lvl="1"/>
            <a:r>
              <a:rPr lang="en-US" dirty="0" smtClean="0"/>
              <a:t>Explaining </a:t>
            </a:r>
            <a:r>
              <a:rPr lang="en-US" dirty="0"/>
              <a:t>why a particular conclusion has been </a:t>
            </a:r>
            <a:r>
              <a:rPr lang="en-US" dirty="0" smtClean="0"/>
              <a:t>reached</a:t>
            </a:r>
            <a:endParaRPr lang="en-US" dirty="0"/>
          </a:p>
          <a:p>
            <a:pPr lvl="1"/>
            <a:r>
              <a:rPr lang="en-US" dirty="0" smtClean="0"/>
              <a:t>Detecting </a:t>
            </a:r>
            <a:r>
              <a:rPr lang="en-US" dirty="0"/>
              <a:t>contradictory statements and </a:t>
            </a:r>
            <a:r>
              <a:rPr lang="en-US" dirty="0" smtClean="0"/>
              <a:t>claims</a:t>
            </a:r>
          </a:p>
          <a:p>
            <a:pPr lvl="1"/>
            <a:r>
              <a:rPr lang="en-US" dirty="0" smtClean="0"/>
              <a:t>Specifying </a:t>
            </a:r>
            <a:r>
              <a:rPr lang="en-US" dirty="0"/>
              <a:t>ontologies and vocabularies of all </a:t>
            </a:r>
            <a:r>
              <a:rPr lang="en-US" dirty="0" smtClean="0"/>
              <a:t>kinds</a:t>
            </a:r>
            <a:endParaRPr lang="en-US" dirty="0"/>
          </a:p>
          <a:p>
            <a:pPr lvl="1"/>
            <a:r>
              <a:rPr lang="en-US" dirty="0" smtClean="0"/>
              <a:t>Representing knowledge</a:t>
            </a:r>
            <a:endParaRPr lang="en-US" dirty="0"/>
          </a:p>
          <a:p>
            <a:pPr lvl="1"/>
            <a:r>
              <a:rPr lang="en-US" dirty="0" smtClean="0"/>
              <a:t>Playing </a:t>
            </a:r>
            <a:r>
              <a:rPr lang="en-US" dirty="0"/>
              <a:t>a key role in the statement and execution of </a:t>
            </a:r>
            <a:r>
              <a:rPr lang="en-US" dirty="0" smtClean="0"/>
              <a:t>queries to </a:t>
            </a:r>
            <a:r>
              <a:rPr lang="en-US" dirty="0"/>
              <a:t>obtain information from stores of data on the </a:t>
            </a:r>
            <a:r>
              <a:rPr lang="en-US" dirty="0" smtClean="0"/>
              <a:t>Semantic Web</a:t>
            </a:r>
            <a:endParaRPr lang="en-US" dirty="0"/>
          </a:p>
          <a:p>
            <a:pPr lvl="1"/>
            <a:r>
              <a:rPr lang="en-US" dirty="0" smtClean="0"/>
              <a:t>Combining </a:t>
            </a:r>
            <a:r>
              <a:rPr lang="en-US" dirty="0"/>
              <a:t>information from distributed sources in a </a:t>
            </a:r>
            <a:r>
              <a:rPr lang="en-US" dirty="0" smtClean="0"/>
              <a:t>coherent way</a:t>
            </a:r>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t>40</a:t>
            </a:fld>
            <a:endParaRPr lang="en-US"/>
          </a:p>
        </p:txBody>
      </p:sp>
    </p:spTree>
    <p:extLst>
      <p:ext uri="{BB962C8B-B14F-4D97-AF65-F5344CB8AC3E}">
        <p14:creationId xmlns:p14="http://schemas.microsoft.com/office/powerpoint/2010/main" val="25808496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Where will we be 10 years from now?</a:t>
            </a:r>
            <a:endParaRPr lang="en-US" sz="3200" dirty="0"/>
          </a:p>
        </p:txBody>
      </p:sp>
      <p:sp>
        <p:nvSpPr>
          <p:cNvPr id="4" name="Text Placeholder 3"/>
          <p:cNvSpPr>
            <a:spLocks noGrp="1"/>
          </p:cNvSpPr>
          <p:nvPr>
            <p:ph type="body" sz="half" idx="2"/>
          </p:nvPr>
        </p:nvSpPr>
        <p:spPr/>
        <p:txBody>
          <a:bodyPr/>
          <a:lstStyle/>
          <a:p>
            <a:r>
              <a:rPr lang="en-US" dirty="0" smtClean="0"/>
              <a:t>The future is Semantic!</a:t>
            </a:r>
            <a:endParaRPr lang="en-US" dirty="0"/>
          </a:p>
        </p:txBody>
      </p:sp>
      <p:sp>
        <p:nvSpPr>
          <p:cNvPr id="5" name="Slide Number Placeholder 4"/>
          <p:cNvSpPr>
            <a:spLocks noGrp="1"/>
          </p:cNvSpPr>
          <p:nvPr>
            <p:ph type="sldNum" sz="quarter" idx="11"/>
          </p:nvPr>
        </p:nvSpPr>
        <p:spPr/>
        <p:txBody>
          <a:bodyPr/>
          <a:lstStyle/>
          <a:p>
            <a:fld id="{AEF989A2-620E-4B56-95BA-EEC172B4C903}" type="slidenum">
              <a:rPr lang="en-US" smtClean="0"/>
              <a:t>41</a:t>
            </a:fld>
            <a:endParaRPr lang="en-US" dirty="0"/>
          </a:p>
        </p:txBody>
      </p:sp>
      <p:pic>
        <p:nvPicPr>
          <p:cNvPr id="8" name="Picture Placeholder 7"/>
          <p:cNvPicPr preferRelativeResize="0">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533400" y="228600"/>
            <a:ext cx="7403832" cy="5181629"/>
          </a:xfrm>
        </p:spPr>
      </p:pic>
    </p:spTree>
    <p:extLst>
      <p:ext uri="{BB962C8B-B14F-4D97-AF65-F5344CB8AC3E}">
        <p14:creationId xmlns:p14="http://schemas.microsoft.com/office/powerpoint/2010/main" val="24394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b="1" dirty="0" smtClean="0"/>
              <a:t>“The level of advancement of a civilization is measured by the complexity of the tasks that it automates and frees from the day-to-day attention of its members”</a:t>
            </a:r>
          </a:p>
          <a:p>
            <a:endParaRPr lang="en-US" b="1" dirty="0" smtClean="0"/>
          </a:p>
          <a:p>
            <a:r>
              <a:rPr lang="en-US" dirty="0" smtClean="0"/>
              <a:t>The Semantic Web will free humans from the most time consuming task facing us today</a:t>
            </a:r>
            <a:endParaRPr lang="en-US" dirty="0"/>
          </a:p>
          <a:p>
            <a:r>
              <a:rPr lang="en-US" dirty="0" smtClean="0"/>
              <a:t>Autonomous systems that work on our behalf and perform the task of organizing, retrieving, and making sense of the information present on the Web, will enable us to delve into the next level of cognitive reasoning</a:t>
            </a:r>
          </a:p>
          <a:p>
            <a:r>
              <a:rPr lang="en-US" dirty="0" smtClean="0"/>
              <a:t>This will be a major step forward in the path of human understanding</a:t>
            </a:r>
          </a:p>
        </p:txBody>
      </p:sp>
      <p:sp>
        <p:nvSpPr>
          <p:cNvPr id="4" name="Slide Number Placeholder 3"/>
          <p:cNvSpPr>
            <a:spLocks noGrp="1"/>
          </p:cNvSpPr>
          <p:nvPr>
            <p:ph type="sldNum" sz="quarter" idx="12"/>
          </p:nvPr>
        </p:nvSpPr>
        <p:spPr/>
        <p:txBody>
          <a:bodyPr/>
          <a:lstStyle/>
          <a:p>
            <a:fld id="{AEF989A2-620E-4B56-95BA-EEC172B4C903}" type="slidenum">
              <a:rPr lang="en-US" smtClean="0"/>
              <a:t>42</a:t>
            </a:fld>
            <a:endParaRPr lang="en-US" dirty="0"/>
          </a:p>
        </p:txBody>
      </p:sp>
    </p:spTree>
    <p:extLst>
      <p:ext uri="{BB962C8B-B14F-4D97-AF65-F5344CB8AC3E}">
        <p14:creationId xmlns:p14="http://schemas.microsoft.com/office/powerpoint/2010/main" val="1554734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447800"/>
            <a:ext cx="7620000" cy="4953000"/>
          </a:xfrm>
        </p:spPr>
        <p:txBody>
          <a:bodyPr>
            <a:normAutofit fontScale="92500" lnSpcReduction="10000"/>
          </a:bodyPr>
          <a:lstStyle/>
          <a:p>
            <a:r>
              <a:rPr lang="en-US" dirty="0" smtClean="0"/>
              <a:t>Introduction to The Semantic Web (http</a:t>
            </a:r>
            <a:r>
              <a:rPr lang="en-US" dirty="0"/>
              <a:t>://infomesh.net/2001/swintro</a:t>
            </a:r>
            <a:r>
              <a:rPr lang="en-US" dirty="0" smtClean="0"/>
              <a:t>/)</a:t>
            </a:r>
            <a:endParaRPr lang="en-US" dirty="0"/>
          </a:p>
          <a:p>
            <a:r>
              <a:rPr lang="en-US" dirty="0"/>
              <a:t>http://www.altova.com/semantic_web.html</a:t>
            </a:r>
          </a:p>
          <a:p>
            <a:r>
              <a:rPr lang="en-US" dirty="0" smtClean="0"/>
              <a:t>Wikipedia </a:t>
            </a:r>
            <a:r>
              <a:rPr lang="en-US" dirty="0"/>
              <a:t>as an Ontology for Describing </a:t>
            </a:r>
            <a:r>
              <a:rPr lang="en-US" dirty="0" smtClean="0"/>
              <a:t>Documents – (http</a:t>
            </a:r>
            <a:r>
              <a:rPr lang="en-US" dirty="0"/>
              <a:t>://</a:t>
            </a:r>
            <a:r>
              <a:rPr lang="en-US" dirty="0" smtClean="0"/>
              <a:t>ebiquity.umbc.edu/paper/html/id/383)</a:t>
            </a:r>
          </a:p>
          <a:p>
            <a:r>
              <a:rPr lang="en-US" dirty="0" smtClean="0"/>
              <a:t>http</a:t>
            </a:r>
            <a:r>
              <a:rPr lang="en-US" dirty="0"/>
              <a:t>://</a:t>
            </a:r>
            <a:r>
              <a:rPr lang="en-US" dirty="0" smtClean="0"/>
              <a:t>www.youtube.com/watch?v=OGg8A2zfWKg</a:t>
            </a:r>
          </a:p>
          <a:p>
            <a:r>
              <a:rPr lang="en-US" dirty="0"/>
              <a:t>A Survey of the Web Ontology </a:t>
            </a:r>
            <a:r>
              <a:rPr lang="en-US" dirty="0" smtClean="0"/>
              <a:t>Landscape, </a:t>
            </a:r>
            <a:r>
              <a:rPr lang="en-US" dirty="0" err="1" smtClean="0"/>
              <a:t>Taowei</a:t>
            </a:r>
            <a:r>
              <a:rPr lang="en-US" dirty="0" smtClean="0"/>
              <a:t> </a:t>
            </a:r>
            <a:r>
              <a:rPr lang="en-US" dirty="0"/>
              <a:t>David </a:t>
            </a:r>
            <a:r>
              <a:rPr lang="en-US" dirty="0" smtClean="0"/>
              <a:t>Wang, </a:t>
            </a:r>
            <a:r>
              <a:rPr lang="en-US" dirty="0" err="1"/>
              <a:t>Bijan</a:t>
            </a:r>
            <a:r>
              <a:rPr lang="en-US" dirty="0"/>
              <a:t> </a:t>
            </a:r>
            <a:r>
              <a:rPr lang="en-US" dirty="0" err="1" smtClean="0"/>
              <a:t>Parsia</a:t>
            </a:r>
            <a:r>
              <a:rPr lang="en-US" dirty="0" smtClean="0"/>
              <a:t>, </a:t>
            </a:r>
            <a:r>
              <a:rPr lang="en-US" dirty="0"/>
              <a:t>James </a:t>
            </a:r>
            <a:r>
              <a:rPr lang="en-US" dirty="0" err="1" smtClean="0"/>
              <a:t>Hendler</a:t>
            </a:r>
            <a:endParaRPr lang="en-US" dirty="0" smtClean="0"/>
          </a:p>
          <a:p>
            <a:r>
              <a:rPr lang="en-US" dirty="0" smtClean="0"/>
              <a:t>(</a:t>
            </a:r>
            <a:r>
              <a:rPr lang="en-US" dirty="0"/>
              <a:t>http://</a:t>
            </a:r>
            <a:r>
              <a:rPr lang="en-US" dirty="0" smtClean="0"/>
              <a:t>www.mindswap.org/papers/2006/survey.pdf)</a:t>
            </a:r>
          </a:p>
          <a:p>
            <a:r>
              <a:rPr lang="en-US" dirty="0"/>
              <a:t>Annotating and Searching Web Tables Using Entities, Types and Relationships. By </a:t>
            </a:r>
            <a:r>
              <a:rPr lang="en-US" dirty="0" err="1"/>
              <a:t>Girija</a:t>
            </a:r>
            <a:r>
              <a:rPr lang="en-US" dirty="0"/>
              <a:t> </a:t>
            </a:r>
            <a:r>
              <a:rPr lang="en-US" dirty="0" err="1"/>
              <a:t>Limaye</a:t>
            </a:r>
            <a:r>
              <a:rPr lang="en-US" dirty="0"/>
              <a:t>, </a:t>
            </a:r>
            <a:r>
              <a:rPr lang="en-US" dirty="0" err="1"/>
              <a:t>Sunita</a:t>
            </a:r>
            <a:r>
              <a:rPr lang="en-US" dirty="0"/>
              <a:t> </a:t>
            </a:r>
            <a:r>
              <a:rPr lang="en-US" dirty="0" err="1"/>
              <a:t>Sarawagi</a:t>
            </a:r>
            <a:r>
              <a:rPr lang="en-US" dirty="0"/>
              <a:t> and </a:t>
            </a:r>
            <a:r>
              <a:rPr lang="en-US" dirty="0" err="1"/>
              <a:t>Soumen</a:t>
            </a:r>
            <a:r>
              <a:rPr lang="en-US" dirty="0"/>
              <a:t> </a:t>
            </a:r>
            <a:r>
              <a:rPr lang="en-US" dirty="0" err="1"/>
              <a:t>Chakrabarti</a:t>
            </a:r>
            <a:r>
              <a:rPr lang="en-US" dirty="0"/>
              <a:t>. In VLDB </a:t>
            </a:r>
            <a:r>
              <a:rPr lang="en-US" dirty="0" smtClean="0"/>
              <a:t>2010</a:t>
            </a:r>
          </a:p>
          <a:p>
            <a:r>
              <a:rPr lang="en-US" dirty="0"/>
              <a:t>Collective Annotation of Wikipedia Entities in Web Text, by </a:t>
            </a:r>
            <a:r>
              <a:rPr lang="en-US" dirty="0" err="1"/>
              <a:t>Sayali</a:t>
            </a:r>
            <a:r>
              <a:rPr lang="en-US" dirty="0"/>
              <a:t> </a:t>
            </a:r>
            <a:r>
              <a:rPr lang="en-US" dirty="0" err="1"/>
              <a:t>Kulkarni</a:t>
            </a:r>
            <a:r>
              <a:rPr lang="en-US" dirty="0"/>
              <a:t>, </a:t>
            </a:r>
            <a:r>
              <a:rPr lang="en-US" dirty="0" err="1"/>
              <a:t>Amit</a:t>
            </a:r>
            <a:r>
              <a:rPr lang="en-US" dirty="0"/>
              <a:t> Singh, Ganesh </a:t>
            </a:r>
            <a:r>
              <a:rPr lang="en-US" dirty="0" err="1"/>
              <a:t>Ramakrishnan</a:t>
            </a:r>
            <a:r>
              <a:rPr lang="en-US" dirty="0"/>
              <a:t>, and </a:t>
            </a:r>
            <a:r>
              <a:rPr lang="en-US" dirty="0" err="1"/>
              <a:t>Soumen</a:t>
            </a:r>
            <a:r>
              <a:rPr lang="en-US" dirty="0"/>
              <a:t> </a:t>
            </a:r>
            <a:r>
              <a:rPr lang="en-US" dirty="0" err="1"/>
              <a:t>Chakrabarti</a:t>
            </a:r>
            <a:r>
              <a:rPr lang="en-US" dirty="0"/>
              <a:t>, in SIGKDD 2009.</a:t>
            </a:r>
          </a:p>
          <a:p>
            <a:endParaRPr lang="en-US" dirty="0" smtClean="0">
              <a:effectLst/>
            </a:endParaRPr>
          </a:p>
        </p:txBody>
      </p:sp>
      <p:sp>
        <p:nvSpPr>
          <p:cNvPr id="6" name="Slide Number Placeholder 5"/>
          <p:cNvSpPr>
            <a:spLocks noGrp="1"/>
          </p:cNvSpPr>
          <p:nvPr>
            <p:ph type="sldNum" sz="quarter" idx="12"/>
          </p:nvPr>
        </p:nvSpPr>
        <p:spPr/>
        <p:txBody>
          <a:bodyPr/>
          <a:lstStyle/>
          <a:p>
            <a:fld id="{AEF989A2-620E-4B56-95BA-EEC172B4C903}" type="slidenum">
              <a:rPr lang="en-US" smtClean="0"/>
              <a:t>43</a:t>
            </a:fld>
            <a:endParaRPr lang="en-US" dirty="0"/>
          </a:p>
        </p:txBody>
      </p:sp>
    </p:spTree>
    <p:extLst>
      <p:ext uri="{BB962C8B-B14F-4D97-AF65-F5344CB8AC3E}">
        <p14:creationId xmlns:p14="http://schemas.microsoft.com/office/powerpoint/2010/main" val="665987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References</a:t>
            </a:r>
            <a:endParaRPr lang="en-US" dirty="0"/>
          </a:p>
        </p:txBody>
      </p:sp>
      <p:sp>
        <p:nvSpPr>
          <p:cNvPr id="10" name="Content Placeholder 9"/>
          <p:cNvSpPr>
            <a:spLocks noGrp="1"/>
          </p:cNvSpPr>
          <p:nvPr>
            <p:ph idx="1"/>
          </p:nvPr>
        </p:nvSpPr>
        <p:spPr/>
        <p:txBody>
          <a:bodyPr>
            <a:normAutofit fontScale="92500" lnSpcReduction="10000"/>
          </a:bodyPr>
          <a:lstStyle/>
          <a:p>
            <a:r>
              <a:rPr lang="en-US" dirty="0"/>
              <a:t>The Semantic </a:t>
            </a:r>
            <a:r>
              <a:rPr lang="en-US" dirty="0" smtClean="0"/>
              <a:t>Web</a:t>
            </a:r>
            <a:r>
              <a:rPr lang="en-US" dirty="0"/>
              <a:t>,</a:t>
            </a:r>
            <a:r>
              <a:rPr lang="en-US" dirty="0" smtClean="0"/>
              <a:t> </a:t>
            </a:r>
            <a:r>
              <a:rPr lang="en-US" dirty="0"/>
              <a:t>By Tim Berners-Lee, James </a:t>
            </a:r>
            <a:r>
              <a:rPr lang="en-US" dirty="0" err="1"/>
              <a:t>Hendler</a:t>
            </a:r>
            <a:r>
              <a:rPr lang="en-US" dirty="0"/>
              <a:t> and </a:t>
            </a:r>
            <a:r>
              <a:rPr lang="en-US" dirty="0" err="1"/>
              <a:t>Ora</a:t>
            </a:r>
            <a:r>
              <a:rPr lang="en-US" dirty="0"/>
              <a:t> </a:t>
            </a:r>
            <a:r>
              <a:rPr lang="en-US" dirty="0" err="1" smtClean="0"/>
              <a:t>Lassila</a:t>
            </a:r>
            <a:r>
              <a:rPr lang="en-US" dirty="0" smtClean="0"/>
              <a:t>, Scientific American, May 17, 2001</a:t>
            </a:r>
          </a:p>
          <a:p>
            <a:r>
              <a:rPr lang="en-US" dirty="0" err="1"/>
              <a:t>Aditya</a:t>
            </a:r>
            <a:r>
              <a:rPr lang="en-US" dirty="0"/>
              <a:t> Joshi, </a:t>
            </a:r>
            <a:r>
              <a:rPr lang="en-US" dirty="0" err="1"/>
              <a:t>Balamurali</a:t>
            </a:r>
            <a:r>
              <a:rPr lang="en-US" dirty="0"/>
              <a:t> </a:t>
            </a:r>
            <a:r>
              <a:rPr lang="en-US" dirty="0" smtClean="0"/>
              <a:t>A.R, </a:t>
            </a:r>
            <a:r>
              <a:rPr lang="en-US" dirty="0" err="1"/>
              <a:t>Pushpak</a:t>
            </a:r>
            <a:r>
              <a:rPr lang="en-US" dirty="0"/>
              <a:t> Bhattacharyya and </a:t>
            </a:r>
            <a:r>
              <a:rPr lang="en-US" dirty="0" err="1"/>
              <a:t>Rajat</a:t>
            </a:r>
            <a:r>
              <a:rPr lang="en-US" dirty="0"/>
              <a:t> </a:t>
            </a:r>
            <a:r>
              <a:rPr lang="en-US" dirty="0" err="1"/>
              <a:t>Mohanty</a:t>
            </a:r>
            <a:r>
              <a:rPr lang="en-US" dirty="0"/>
              <a:t>, C-Feel-It: A Sentiment Analyzer for Micro-blogs (demo paper), Annual Meeting of the Association of Computational Linguistics (ACL 2011), Oregon, USA, June 2011</a:t>
            </a:r>
            <a:r>
              <a:rPr lang="en-US" dirty="0" smtClean="0"/>
              <a:t>.</a:t>
            </a:r>
          </a:p>
          <a:p>
            <a:r>
              <a:rPr lang="en-US" dirty="0" err="1"/>
              <a:t>Pushpak</a:t>
            </a:r>
            <a:r>
              <a:rPr lang="en-US" dirty="0"/>
              <a:t> Bhattacharyya, </a:t>
            </a:r>
            <a:r>
              <a:rPr lang="en-US" dirty="0" err="1"/>
              <a:t>IndoWordNet</a:t>
            </a:r>
            <a:r>
              <a:rPr lang="en-US" dirty="0"/>
              <a:t>, Lexical Resources Engineering Conference 2010 (LREC 2010), Malta, May, </a:t>
            </a:r>
            <a:r>
              <a:rPr lang="en-US" dirty="0" smtClean="0"/>
              <a:t>2010</a:t>
            </a:r>
          </a:p>
          <a:p>
            <a:r>
              <a:rPr lang="en-US" dirty="0"/>
              <a:t>G. A. Miller, R. Beckwith, C. D. </a:t>
            </a:r>
            <a:r>
              <a:rPr lang="en-US" dirty="0" err="1"/>
              <a:t>Fellbaum</a:t>
            </a:r>
            <a:r>
              <a:rPr lang="en-US" dirty="0"/>
              <a:t>, D. Gross, K. Miller. 1990. </a:t>
            </a:r>
            <a:r>
              <a:rPr lang="en-US" dirty="0" err="1"/>
              <a:t>WordNet</a:t>
            </a:r>
            <a:r>
              <a:rPr lang="en-US" dirty="0"/>
              <a:t>: An online lexical database. Int. J. </a:t>
            </a:r>
            <a:r>
              <a:rPr lang="en-US" dirty="0" err="1"/>
              <a:t>Lexicograph</a:t>
            </a:r>
            <a:r>
              <a:rPr lang="en-US" dirty="0"/>
              <a:t>. 3, 4, pp. 235–244</a:t>
            </a:r>
            <a:r>
              <a:rPr lang="en-US" dirty="0" smtClean="0"/>
              <a:t>.</a:t>
            </a:r>
          </a:p>
          <a:p>
            <a:r>
              <a:rPr lang="en-US" dirty="0"/>
              <a:t>http://</a:t>
            </a:r>
            <a:r>
              <a:rPr lang="en-US" dirty="0" smtClean="0"/>
              <a:t>www.quora.com/Siri-software/Why-is-Siri-important</a:t>
            </a:r>
          </a:p>
          <a:p>
            <a:r>
              <a:rPr lang="en-US" dirty="0" smtClean="0"/>
              <a:t>Wikipedia – The Online Encyclopedia, </a:t>
            </a:r>
            <a:r>
              <a:rPr lang="en-US" dirty="0"/>
              <a:t>http://</a:t>
            </a:r>
            <a:r>
              <a:rPr lang="en-US" dirty="0" smtClean="0"/>
              <a:t>en.wikipedia.org/wiki/Semantic_Web</a:t>
            </a:r>
          </a:p>
          <a:p>
            <a:r>
              <a:rPr lang="en-US" dirty="0" smtClean="0"/>
              <a:t>Google Image Search</a:t>
            </a:r>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t>44</a:t>
            </a:fld>
            <a:endParaRPr lang="en-US" dirty="0"/>
          </a:p>
        </p:txBody>
      </p:sp>
    </p:spTree>
    <p:extLst>
      <p:ext uri="{BB962C8B-B14F-4D97-AF65-F5344CB8AC3E}">
        <p14:creationId xmlns:p14="http://schemas.microsoft.com/office/powerpoint/2010/main" val="2087050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114300" indent="0">
              <a:buNone/>
            </a:pPr>
            <a:r>
              <a:rPr lang="en-US" dirty="0" smtClean="0">
                <a:solidFill>
                  <a:schemeClr val="tx1">
                    <a:lumMod val="25000"/>
                    <a:lumOff val="75000"/>
                  </a:schemeClr>
                </a:solidFill>
              </a:rPr>
              <a:t>“</a:t>
            </a:r>
            <a:r>
              <a:rPr lang="en-US" dirty="0">
                <a:solidFill>
                  <a:schemeClr val="tx1">
                    <a:lumMod val="25000"/>
                    <a:lumOff val="75000"/>
                  </a:schemeClr>
                </a:solidFill>
              </a:rPr>
              <a:t>I have a dream for the Web </a:t>
            </a:r>
            <a:r>
              <a:rPr lang="en-US" dirty="0" smtClean="0">
                <a:solidFill>
                  <a:schemeClr val="tx1">
                    <a:lumMod val="25000"/>
                    <a:lumOff val="75000"/>
                  </a:schemeClr>
                </a:solidFill>
              </a:rPr>
              <a:t>in </a:t>
            </a:r>
            <a:r>
              <a:rPr lang="en-US" dirty="0">
                <a:solidFill>
                  <a:schemeClr val="tx1">
                    <a:lumMod val="25000"/>
                    <a:lumOff val="75000"/>
                  </a:schemeClr>
                </a:solidFill>
              </a:rPr>
              <a:t>which </a:t>
            </a:r>
            <a:r>
              <a:rPr lang="en-US" b="1" dirty="0" smtClean="0"/>
              <a:t>computers</a:t>
            </a:r>
            <a:r>
              <a:rPr lang="en-US" dirty="0" smtClean="0"/>
              <a:t> </a:t>
            </a:r>
            <a:r>
              <a:rPr lang="en-US" dirty="0">
                <a:solidFill>
                  <a:schemeClr val="tx1">
                    <a:lumMod val="25000"/>
                    <a:lumOff val="75000"/>
                  </a:schemeClr>
                </a:solidFill>
              </a:rPr>
              <a:t>become capable of </a:t>
            </a:r>
            <a:r>
              <a:rPr lang="en-US" b="1" dirty="0"/>
              <a:t>analyzing all the data </a:t>
            </a:r>
            <a:r>
              <a:rPr lang="en-US" dirty="0">
                <a:solidFill>
                  <a:schemeClr val="tx1">
                    <a:lumMod val="25000"/>
                    <a:lumOff val="75000"/>
                  </a:schemeClr>
                </a:solidFill>
              </a:rPr>
              <a:t>on the Web – the content, links, and transactions </a:t>
            </a:r>
            <a:r>
              <a:rPr lang="en-US" b="1" dirty="0"/>
              <a:t>between people and computers</a:t>
            </a:r>
            <a:r>
              <a:rPr lang="en-US" dirty="0">
                <a:solidFill>
                  <a:schemeClr val="tx1">
                    <a:lumMod val="25000"/>
                    <a:lumOff val="75000"/>
                  </a:schemeClr>
                </a:solidFill>
              </a:rPr>
              <a:t>. </a:t>
            </a:r>
            <a:endParaRPr lang="en-US" dirty="0" smtClean="0">
              <a:solidFill>
                <a:schemeClr val="tx1">
                  <a:lumMod val="25000"/>
                  <a:lumOff val="75000"/>
                </a:schemeClr>
              </a:solidFill>
            </a:endParaRPr>
          </a:p>
          <a:p>
            <a:pPr marL="114300" indent="0">
              <a:buNone/>
            </a:pPr>
            <a:r>
              <a:rPr lang="en-US" dirty="0" smtClean="0">
                <a:solidFill>
                  <a:schemeClr val="tx1">
                    <a:lumMod val="25000"/>
                    <a:lumOff val="75000"/>
                  </a:schemeClr>
                </a:solidFill>
              </a:rPr>
              <a:t>In such a </a:t>
            </a:r>
            <a:r>
              <a:rPr lang="en-US" dirty="0">
                <a:solidFill>
                  <a:schemeClr val="tx1">
                    <a:lumMod val="25000"/>
                    <a:lumOff val="75000"/>
                  </a:schemeClr>
                </a:solidFill>
              </a:rPr>
              <a:t>‘</a:t>
            </a:r>
            <a:r>
              <a:rPr lang="en-US" b="1" dirty="0"/>
              <a:t>Semantic Web</a:t>
            </a:r>
            <a:r>
              <a:rPr lang="en-US" dirty="0">
                <a:solidFill>
                  <a:schemeClr val="tx1">
                    <a:lumMod val="25000"/>
                    <a:lumOff val="75000"/>
                  </a:schemeClr>
                </a:solidFill>
              </a:rPr>
              <a:t>’, </a:t>
            </a:r>
            <a:r>
              <a:rPr lang="en-US" dirty="0" smtClean="0">
                <a:solidFill>
                  <a:schemeClr val="tx1">
                    <a:lumMod val="25000"/>
                    <a:lumOff val="75000"/>
                  </a:schemeClr>
                </a:solidFill>
              </a:rPr>
              <a:t>the </a:t>
            </a:r>
            <a:r>
              <a:rPr lang="en-US" dirty="0">
                <a:solidFill>
                  <a:schemeClr val="tx1">
                    <a:lumMod val="25000"/>
                    <a:lumOff val="75000"/>
                  </a:schemeClr>
                </a:solidFill>
              </a:rPr>
              <a:t>day-to-day mechanisms</a:t>
            </a:r>
            <a:r>
              <a:rPr lang="en-US" dirty="0"/>
              <a:t> </a:t>
            </a:r>
            <a:r>
              <a:rPr lang="en-US" dirty="0">
                <a:solidFill>
                  <a:schemeClr val="tx1">
                    <a:lumMod val="25000"/>
                    <a:lumOff val="75000"/>
                  </a:schemeClr>
                </a:solidFill>
              </a:rPr>
              <a:t>of trade, bureaucracy and our daily lives will be handled by </a:t>
            </a:r>
            <a:r>
              <a:rPr lang="en-US" b="1" dirty="0"/>
              <a:t>machines talking to machines</a:t>
            </a:r>
            <a:r>
              <a:rPr lang="en-US" dirty="0">
                <a:solidFill>
                  <a:schemeClr val="tx1">
                    <a:lumMod val="25000"/>
                    <a:lumOff val="75000"/>
                  </a:schemeClr>
                </a:solidFill>
              </a:rPr>
              <a:t>. The ‘</a:t>
            </a:r>
            <a:r>
              <a:rPr lang="en-US" b="1" dirty="0"/>
              <a:t>intelligent agents</a:t>
            </a:r>
            <a:r>
              <a:rPr lang="en-US" dirty="0">
                <a:solidFill>
                  <a:schemeClr val="tx1">
                    <a:lumMod val="25000"/>
                    <a:lumOff val="75000"/>
                  </a:schemeClr>
                </a:solidFill>
              </a:rPr>
              <a:t>’ people have touted for ages will finally materialize</a:t>
            </a:r>
            <a:r>
              <a:rPr lang="en-US" dirty="0" smtClean="0">
                <a:solidFill>
                  <a:schemeClr val="tx1">
                    <a:lumMod val="25000"/>
                    <a:lumOff val="75000"/>
                  </a:schemeClr>
                </a:solidFill>
              </a:rPr>
              <a:t>.”</a:t>
            </a:r>
          </a:p>
          <a:p>
            <a:endParaRPr lang="en-US" dirty="0" smtClean="0"/>
          </a:p>
          <a:p>
            <a:pPr marL="114300" indent="0">
              <a:buNone/>
            </a:pPr>
            <a:r>
              <a:rPr lang="en-US" dirty="0" smtClean="0"/>
              <a:t>--- Tim Berners Lee, founder of the World Wide Web</a:t>
            </a:r>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t>5</a:t>
            </a:fld>
            <a:endParaRPr lang="en-US"/>
          </a:p>
        </p:txBody>
      </p:sp>
    </p:spTree>
    <p:extLst>
      <p:ext uri="{BB962C8B-B14F-4D97-AF65-F5344CB8AC3E}">
        <p14:creationId xmlns:p14="http://schemas.microsoft.com/office/powerpoint/2010/main" val="4035681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Machine-Friendly Web</a:t>
            </a:r>
            <a:endParaRPr lang="en-US" dirty="0"/>
          </a:p>
        </p:txBody>
      </p:sp>
      <p:sp>
        <p:nvSpPr>
          <p:cNvPr id="3" name="Content Placeholder 2"/>
          <p:cNvSpPr>
            <a:spLocks noGrp="1"/>
          </p:cNvSpPr>
          <p:nvPr>
            <p:ph idx="1"/>
          </p:nvPr>
        </p:nvSpPr>
        <p:spPr/>
        <p:txBody>
          <a:bodyPr/>
          <a:lstStyle/>
          <a:p>
            <a:r>
              <a:rPr lang="en-US" dirty="0" smtClean="0"/>
              <a:t>The Web was </a:t>
            </a:r>
            <a:r>
              <a:rPr lang="en-US" b="1" dirty="0" smtClean="0"/>
              <a:t>designed for humans </a:t>
            </a:r>
            <a:r>
              <a:rPr lang="en-US" dirty="0" smtClean="0"/>
              <a:t>to access resources over the Internet</a:t>
            </a:r>
          </a:p>
          <a:p>
            <a:r>
              <a:rPr lang="en-US" dirty="0" smtClean="0"/>
              <a:t>There is no way for machines to </a:t>
            </a:r>
            <a:r>
              <a:rPr lang="en-US" b="1" dirty="0" smtClean="0"/>
              <a:t>process the semantics </a:t>
            </a:r>
            <a:r>
              <a:rPr lang="en-US" dirty="0" smtClean="0"/>
              <a:t>of the delivered content</a:t>
            </a:r>
          </a:p>
          <a:p>
            <a:r>
              <a:rPr lang="en-US" dirty="0" smtClean="0"/>
              <a:t>In contrast to “machine-readable”, Semantic Web envisions a Web designed around </a:t>
            </a:r>
            <a:r>
              <a:rPr lang="en-US" b="1" dirty="0" smtClean="0"/>
              <a:t>machine-understandable </a:t>
            </a:r>
            <a:r>
              <a:rPr lang="en-US" dirty="0" smtClean="0"/>
              <a:t>content</a:t>
            </a:r>
          </a:p>
          <a:p>
            <a:r>
              <a:rPr lang="en-US" dirty="0" smtClean="0"/>
              <a:t>It hopes to empower computers to </a:t>
            </a:r>
            <a:r>
              <a:rPr lang="en-US" b="1" dirty="0" smtClean="0"/>
              <a:t>analyze</a:t>
            </a:r>
            <a:r>
              <a:rPr lang="en-US" dirty="0" smtClean="0"/>
              <a:t>, </a:t>
            </a:r>
            <a:r>
              <a:rPr lang="en-US" b="1" dirty="0" smtClean="0"/>
              <a:t>reason </a:t>
            </a:r>
            <a:r>
              <a:rPr lang="en-US" dirty="0" smtClean="0"/>
              <a:t>about, and make confident </a:t>
            </a:r>
            <a:r>
              <a:rPr lang="en-US" b="1" dirty="0" smtClean="0"/>
              <a:t>predictions </a:t>
            </a:r>
            <a:r>
              <a:rPr lang="en-US" dirty="0" smtClean="0"/>
              <a:t>about the data</a:t>
            </a:r>
          </a:p>
          <a:p>
            <a:r>
              <a:rPr lang="en-US" dirty="0" smtClean="0"/>
              <a:t>It will enable computers to </a:t>
            </a:r>
            <a:r>
              <a:rPr lang="en-US" b="1" dirty="0" smtClean="0"/>
              <a:t>communicate meaningful content </a:t>
            </a:r>
            <a:r>
              <a:rPr lang="en-US" dirty="0" smtClean="0"/>
              <a:t>to humans, as well as to each other</a:t>
            </a:r>
          </a:p>
          <a:p>
            <a:r>
              <a:rPr lang="en-US" dirty="0" smtClean="0"/>
              <a:t>This will give rise to a </a:t>
            </a:r>
            <a:r>
              <a:rPr lang="en-US" b="1" dirty="0" smtClean="0"/>
              <a:t>new generation of services </a:t>
            </a:r>
            <a:r>
              <a:rPr lang="en-US" dirty="0" smtClean="0"/>
              <a:t>which are capable of much more complex tasks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EF989A2-620E-4B56-95BA-EEC172B4C903}" type="slidenum">
              <a:rPr lang="en-US" smtClean="0"/>
              <a:t>6</a:t>
            </a:fld>
            <a:endParaRPr lang="en-US"/>
          </a:p>
        </p:txBody>
      </p:sp>
    </p:spTree>
    <p:extLst>
      <p:ext uri="{BB962C8B-B14F-4D97-AF65-F5344CB8AC3E}">
        <p14:creationId xmlns:p14="http://schemas.microsoft.com/office/powerpoint/2010/main" val="464908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Why is it so important today?</a:t>
            </a:r>
            <a:endParaRPr lang="en-US" sz="3600" dirty="0"/>
          </a:p>
        </p:txBody>
      </p:sp>
      <p:pic>
        <p:nvPicPr>
          <p:cNvPr id="6" name="Picture Placeholder 5"/>
          <p:cNvPicPr preferRelativeResize="0">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57200" y="457200"/>
            <a:ext cx="7530353" cy="4800600"/>
          </a:xfrm>
        </p:spPr>
      </p:pic>
      <p:sp>
        <p:nvSpPr>
          <p:cNvPr id="4" name="Text Placeholder 3"/>
          <p:cNvSpPr>
            <a:spLocks noGrp="1"/>
          </p:cNvSpPr>
          <p:nvPr>
            <p:ph type="body" sz="half" idx="2"/>
          </p:nvPr>
        </p:nvSpPr>
        <p:spPr/>
        <p:txBody>
          <a:bodyPr>
            <a:normAutofit lnSpcReduction="10000"/>
          </a:bodyPr>
          <a:lstStyle/>
          <a:p>
            <a:r>
              <a:rPr lang="en-US" dirty="0"/>
              <a:t>Is the prospect of an intelligent Web a passing trend? </a:t>
            </a:r>
          </a:p>
          <a:p>
            <a:r>
              <a:rPr lang="en-US" dirty="0"/>
              <a:t>Or is it here to stay?</a:t>
            </a:r>
          </a:p>
        </p:txBody>
      </p:sp>
      <p:sp>
        <p:nvSpPr>
          <p:cNvPr id="5" name="Slide Number Placeholder 4"/>
          <p:cNvSpPr>
            <a:spLocks noGrp="1"/>
          </p:cNvSpPr>
          <p:nvPr>
            <p:ph type="sldNum" sz="quarter" idx="11"/>
          </p:nvPr>
        </p:nvSpPr>
        <p:spPr/>
        <p:txBody>
          <a:bodyPr/>
          <a:lstStyle/>
          <a:p>
            <a:fld id="{AEF989A2-620E-4B56-95BA-EEC172B4C903}" type="slidenum">
              <a:rPr lang="en-US" smtClean="0"/>
              <a:t>7</a:t>
            </a:fld>
            <a:endParaRPr lang="en-US"/>
          </a:p>
        </p:txBody>
      </p:sp>
    </p:spTree>
    <p:extLst>
      <p:ext uri="{BB962C8B-B14F-4D97-AF65-F5344CB8AC3E}">
        <p14:creationId xmlns:p14="http://schemas.microsoft.com/office/powerpoint/2010/main" val="1050975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Web 2.0 Data Explosion</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US" b="1" dirty="0" smtClean="0"/>
              <a:t>Web 2.0 introduced crowdsourcing, blogging, sharing on social networks:</a:t>
            </a:r>
          </a:p>
          <a:p>
            <a:r>
              <a:rPr lang="en-US" dirty="0" smtClean="0"/>
              <a:t>Web enabled services log user activity on their websites</a:t>
            </a:r>
          </a:p>
          <a:p>
            <a:r>
              <a:rPr lang="en-US" dirty="0" smtClean="0"/>
              <a:t>Enormous amount of data generated everyday: user-click histories, user-generated content, financial/weather/scientific data</a:t>
            </a:r>
          </a:p>
          <a:p>
            <a:endParaRPr lang="en-US" dirty="0" smtClean="0"/>
          </a:p>
          <a:p>
            <a:pPr marL="114300" indent="0">
              <a:buNone/>
            </a:pPr>
            <a:r>
              <a:rPr lang="en-US" b="1" dirty="0" smtClean="0"/>
              <a:t>Raised interesting questions that were never asked before: </a:t>
            </a:r>
          </a:p>
          <a:p>
            <a:r>
              <a:rPr lang="en-US" dirty="0" smtClean="0"/>
              <a:t>How to efficiently store, retrieve and search this large amount of distributed data?</a:t>
            </a:r>
          </a:p>
          <a:p>
            <a:r>
              <a:rPr lang="en-US" dirty="0" smtClean="0"/>
              <a:t>Is it possible for machines to make sense of this data?</a:t>
            </a:r>
          </a:p>
          <a:p>
            <a:r>
              <a:rPr lang="en-US" dirty="0" smtClean="0"/>
              <a:t>Can we derive enough knowledge out of this data to make useful inferences about the world?</a:t>
            </a:r>
            <a:endParaRPr lang="en-US" dirty="0"/>
          </a:p>
        </p:txBody>
      </p:sp>
      <p:sp>
        <p:nvSpPr>
          <p:cNvPr id="6" name="Slide Number Placeholder 5"/>
          <p:cNvSpPr>
            <a:spLocks noGrp="1"/>
          </p:cNvSpPr>
          <p:nvPr>
            <p:ph type="sldNum" sz="quarter" idx="12"/>
          </p:nvPr>
        </p:nvSpPr>
        <p:spPr/>
        <p:txBody>
          <a:bodyPr/>
          <a:lstStyle/>
          <a:p>
            <a:fld id="{AEF989A2-620E-4B56-95BA-EEC172B4C903}" type="slidenum">
              <a:rPr lang="en-US" smtClean="0"/>
              <a:t>8</a:t>
            </a:fld>
            <a:endParaRPr lang="en-US"/>
          </a:p>
        </p:txBody>
      </p:sp>
    </p:spTree>
    <p:extLst>
      <p:ext uri="{BB962C8B-B14F-4D97-AF65-F5344CB8AC3E}">
        <p14:creationId xmlns:p14="http://schemas.microsoft.com/office/powerpoint/2010/main" val="2489806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and the Era of Big Data</a:t>
            </a:r>
            <a:endParaRPr lang="en-US" dirty="0"/>
          </a:p>
        </p:txBody>
      </p:sp>
      <p:sp>
        <p:nvSpPr>
          <p:cNvPr id="3" name="Content Placeholder 2"/>
          <p:cNvSpPr>
            <a:spLocks noGrp="1"/>
          </p:cNvSpPr>
          <p:nvPr>
            <p:ph idx="1"/>
          </p:nvPr>
        </p:nvSpPr>
        <p:spPr/>
        <p:txBody>
          <a:bodyPr/>
          <a:lstStyle/>
          <a:p>
            <a:r>
              <a:rPr lang="en-US" dirty="0" smtClean="0"/>
              <a:t>Building </a:t>
            </a:r>
            <a:r>
              <a:rPr lang="en-US" b="1" dirty="0" smtClean="0"/>
              <a:t>expert systems </a:t>
            </a:r>
            <a:r>
              <a:rPr lang="en-US" dirty="0" smtClean="0"/>
              <a:t>that demonstrate intelligent behaviour comparable to humans has been a long term goal of AI research</a:t>
            </a:r>
          </a:p>
          <a:p>
            <a:r>
              <a:rPr lang="en-US" b="1" dirty="0" smtClean="0"/>
              <a:t>Learning </a:t>
            </a:r>
            <a:r>
              <a:rPr lang="en-US" dirty="0" smtClean="0"/>
              <a:t>from experience is an important component of any intelligent system</a:t>
            </a:r>
          </a:p>
          <a:p>
            <a:r>
              <a:rPr lang="en-US" dirty="0" smtClean="0"/>
              <a:t>Machine Learning is a sub-topic of AI which borrows from Statistics, Information Retrieval and Data Mining to build systems that </a:t>
            </a:r>
            <a:r>
              <a:rPr lang="en-US" b="1" dirty="0" smtClean="0"/>
              <a:t>infer knowledge </a:t>
            </a:r>
            <a:r>
              <a:rPr lang="en-US" dirty="0" smtClean="0"/>
              <a:t>from data</a:t>
            </a:r>
          </a:p>
          <a:p>
            <a:r>
              <a:rPr lang="en-US" dirty="0"/>
              <a:t>The growth of the Web has brought about a </a:t>
            </a:r>
            <a:r>
              <a:rPr lang="en-US" b="1" dirty="0"/>
              <a:t>data </a:t>
            </a:r>
            <a:r>
              <a:rPr lang="en-US" b="1" dirty="0" smtClean="0"/>
              <a:t>revolution</a:t>
            </a:r>
          </a:p>
          <a:p>
            <a:r>
              <a:rPr lang="en-US" dirty="0" smtClean="0"/>
              <a:t>A new hope has arisen that systems that employ learning from the </a:t>
            </a:r>
            <a:r>
              <a:rPr lang="en-US" b="1" dirty="0" smtClean="0"/>
              <a:t>Web of Big Data</a:t>
            </a:r>
            <a:r>
              <a:rPr lang="en-US" dirty="0" smtClean="0"/>
              <a:t> will be able to overcome the issues faced by traditional AI</a:t>
            </a:r>
          </a:p>
          <a:p>
            <a:r>
              <a:rPr lang="en-US" dirty="0" smtClean="0"/>
              <a:t>The Semantic Web is the logical </a:t>
            </a:r>
            <a:r>
              <a:rPr lang="en-US" b="1" dirty="0" smtClean="0"/>
              <a:t>next frontier </a:t>
            </a:r>
            <a:r>
              <a:rPr lang="en-US" dirty="0" smtClean="0"/>
              <a:t>in this regard</a:t>
            </a:r>
          </a:p>
        </p:txBody>
      </p:sp>
      <p:sp>
        <p:nvSpPr>
          <p:cNvPr id="6" name="Slide Number Placeholder 5"/>
          <p:cNvSpPr>
            <a:spLocks noGrp="1"/>
          </p:cNvSpPr>
          <p:nvPr>
            <p:ph type="sldNum" sz="quarter" idx="12"/>
          </p:nvPr>
        </p:nvSpPr>
        <p:spPr/>
        <p:txBody>
          <a:bodyPr/>
          <a:lstStyle/>
          <a:p>
            <a:fld id="{AEF989A2-620E-4B56-95BA-EEC172B4C903}" type="slidenum">
              <a:rPr lang="en-US" smtClean="0"/>
              <a:t>9</a:t>
            </a:fld>
            <a:endParaRPr lang="en-US"/>
          </a:p>
        </p:txBody>
      </p:sp>
    </p:spTree>
    <p:extLst>
      <p:ext uri="{BB962C8B-B14F-4D97-AF65-F5344CB8AC3E}">
        <p14:creationId xmlns:p14="http://schemas.microsoft.com/office/powerpoint/2010/main" val="19014255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970</TotalTime>
  <Words>2200</Words>
  <Application>Microsoft Office PowerPoint</Application>
  <PresentationFormat>On-screen Show (4:3)</PresentationFormat>
  <Paragraphs>308</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Adjacency</vt:lpstr>
      <vt:lpstr>Semantic Web</vt:lpstr>
      <vt:lpstr>Outline</vt:lpstr>
      <vt:lpstr>What is Semantic Web really?</vt:lpstr>
      <vt:lpstr>PowerPoint Presentation</vt:lpstr>
      <vt:lpstr>PowerPoint Presentation</vt:lpstr>
      <vt:lpstr>A Machine-Friendly Web</vt:lpstr>
      <vt:lpstr>Why is it so important today?</vt:lpstr>
      <vt:lpstr>The Web 2.0 Data Explosion</vt:lpstr>
      <vt:lpstr>AI and the Era of Big Data</vt:lpstr>
      <vt:lpstr>How to organize the Semantic Web?</vt:lpstr>
      <vt:lpstr>Knowledge Representation</vt:lpstr>
      <vt:lpstr>Resource Description Framework</vt:lpstr>
      <vt:lpstr>RDF Schema (RDFs)</vt:lpstr>
      <vt:lpstr>Web Ontology Language (OWL)</vt:lpstr>
      <vt:lpstr>PowerPoint Presentation</vt:lpstr>
      <vt:lpstr>How do we transition to Web 3.0?</vt:lpstr>
      <vt:lpstr>Ontologies</vt:lpstr>
      <vt:lpstr>Ontologies</vt:lpstr>
      <vt:lpstr>Example of Ontology - WordNet</vt:lpstr>
      <vt:lpstr>Parts of a WordNet</vt:lpstr>
      <vt:lpstr>Indo Wordnet</vt:lpstr>
      <vt:lpstr>Semantic Web @ IIT-B</vt:lpstr>
      <vt:lpstr>PowerPoint Presentation</vt:lpstr>
      <vt:lpstr>CSAW – Contributions</vt:lpstr>
      <vt:lpstr>What are the promising applications?</vt:lpstr>
      <vt:lpstr>Sentiment Analysis</vt:lpstr>
      <vt:lpstr>Features</vt:lpstr>
      <vt:lpstr>Using ML techniques</vt:lpstr>
      <vt:lpstr>Sentiment Analyzer : C-Feel-It</vt:lpstr>
      <vt:lpstr>Semantic Web Agents</vt:lpstr>
      <vt:lpstr>Siri</vt:lpstr>
      <vt:lpstr>Siri: A Major Step Forward</vt:lpstr>
      <vt:lpstr>How Siri works?</vt:lpstr>
      <vt:lpstr>Context Based Inference</vt:lpstr>
      <vt:lpstr>PowerPoint Presentation</vt:lpstr>
      <vt:lpstr>What are the major issues?</vt:lpstr>
      <vt:lpstr>Combining Information</vt:lpstr>
      <vt:lpstr>Trust and Credibility</vt:lpstr>
      <vt:lpstr>Trust and Credibility</vt:lpstr>
      <vt:lpstr>Logic and Proof</vt:lpstr>
      <vt:lpstr>Where will we be 10 years from now?</vt:lpstr>
      <vt:lpstr>Conclusion</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Web</dc:title>
  <dc:creator>Pararth</dc:creator>
  <cp:lastModifiedBy>Pararth</cp:lastModifiedBy>
  <cp:revision>86</cp:revision>
  <dcterms:created xsi:type="dcterms:W3CDTF">2012-02-01T13:23:26Z</dcterms:created>
  <dcterms:modified xsi:type="dcterms:W3CDTF">2012-02-16T18:11:09Z</dcterms:modified>
</cp:coreProperties>
</file>