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1" r:id="rId8"/>
    <p:sldId id="264" r:id="rId9"/>
    <p:sldId id="266" r:id="rId10"/>
    <p:sldId id="268" r:id="rId11"/>
    <p:sldId id="304" r:id="rId12"/>
    <p:sldId id="269" r:id="rId13"/>
    <p:sldId id="270" r:id="rId14"/>
    <p:sldId id="271" r:id="rId15"/>
    <p:sldId id="267" r:id="rId16"/>
    <p:sldId id="273" r:id="rId17"/>
    <p:sldId id="274" r:id="rId18"/>
    <p:sldId id="275" r:id="rId19"/>
    <p:sldId id="276" r:id="rId20"/>
    <p:sldId id="277" r:id="rId21"/>
    <p:sldId id="278" r:id="rId22"/>
    <p:sldId id="279" r:id="rId23"/>
    <p:sldId id="280" r:id="rId24"/>
    <p:sldId id="299" r:id="rId25"/>
    <p:sldId id="300" r:id="rId26"/>
    <p:sldId id="301" r:id="rId27"/>
    <p:sldId id="295" r:id="rId28"/>
    <p:sldId id="296" r:id="rId29"/>
    <p:sldId id="297" r:id="rId30"/>
    <p:sldId id="281" r:id="rId31"/>
    <p:sldId id="284" r:id="rId32"/>
    <p:sldId id="285" r:id="rId33"/>
    <p:sldId id="302" r:id="rId34"/>
    <p:sldId id="286" r:id="rId35"/>
    <p:sldId id="287" r:id="rId36"/>
    <p:sldId id="303" r:id="rId37"/>
    <p:sldId id="288" r:id="rId38"/>
    <p:sldId id="289" r:id="rId39"/>
    <p:sldId id="310" r:id="rId40"/>
    <p:sldId id="290" r:id="rId41"/>
    <p:sldId id="291" r:id="rId42"/>
    <p:sldId id="292" r:id="rId43"/>
    <p:sldId id="293" r:id="rId44"/>
    <p:sldId id="305" r:id="rId45"/>
    <p:sldId id="306" r:id="rId46"/>
    <p:sldId id="307" r:id="rId47"/>
    <p:sldId id="308" r:id="rId48"/>
    <p:sldId id="309" r:id="rId49"/>
    <p:sldId id="311"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73"/>
    <p:restoredTop sz="93702"/>
  </p:normalViewPr>
  <p:slideViewPr>
    <p:cSldViewPr snapToGrid="0" snapToObjects="1">
      <p:cViewPr varScale="1">
        <p:scale>
          <a:sx n="103" d="100"/>
          <a:sy n="103" d="100"/>
        </p:scale>
        <p:origin x="1760" y="176"/>
      </p:cViewPr>
      <p:guideLst>
        <p:guide orient="horz" pos="2160"/>
        <p:guide pos="2880"/>
      </p:guideLst>
    </p:cSldViewPr>
  </p:slideViewPr>
  <p:outlineViewPr>
    <p:cViewPr>
      <p:scale>
        <a:sx n="33" d="100"/>
        <a:sy n="33" d="100"/>
      </p:scale>
      <p:origin x="0" y="-345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B45E7AD-2ADF-E440-8479-3CC06FC3DD97}"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328921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45E7AD-2ADF-E440-8479-3CC06FC3DD97}"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2736822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45E7AD-2ADF-E440-8479-3CC06FC3DD97}"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423793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45E7AD-2ADF-E440-8479-3CC06FC3DD97}"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169260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45E7AD-2ADF-E440-8479-3CC06FC3DD97}" type="datetimeFigureOut">
              <a:rPr lang="en-US" smtClean="0"/>
              <a:t>1/17/19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41858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45E7AD-2ADF-E440-8479-3CC06FC3DD97}" type="datetimeFigureOut">
              <a:rPr lang="en-US" smtClean="0"/>
              <a:t>1/17/19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198689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45E7AD-2ADF-E440-8479-3CC06FC3DD97}" type="datetimeFigureOut">
              <a:rPr lang="en-US" smtClean="0"/>
              <a:t>1/17/19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276598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45E7AD-2ADF-E440-8479-3CC06FC3DD97}" type="datetimeFigureOut">
              <a:rPr lang="en-US" smtClean="0"/>
              <a:t>1/17/19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3602397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45E7AD-2ADF-E440-8479-3CC06FC3DD97}" type="datetimeFigureOut">
              <a:rPr lang="en-US" smtClean="0"/>
              <a:t>1/17/19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1472036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45E7AD-2ADF-E440-8479-3CC06FC3DD97}" type="datetimeFigureOut">
              <a:rPr lang="en-US" smtClean="0"/>
              <a:t>1/17/19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3372255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45E7AD-2ADF-E440-8479-3CC06FC3DD97}" type="datetimeFigureOut">
              <a:rPr lang="en-US" smtClean="0"/>
              <a:t>1/17/19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712FE-8B29-B242-97F0-360EAB817077}" type="slidenum">
              <a:rPr lang="en-US" smtClean="0"/>
              <a:t>‹#›</a:t>
            </a:fld>
            <a:endParaRPr lang="en-US"/>
          </a:p>
        </p:txBody>
      </p:sp>
    </p:spTree>
    <p:extLst>
      <p:ext uri="{BB962C8B-B14F-4D97-AF65-F5344CB8AC3E}">
        <p14:creationId xmlns:p14="http://schemas.microsoft.com/office/powerpoint/2010/main" val="391955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5E7AD-2ADF-E440-8479-3CC06FC3DD97}" type="datetimeFigureOut">
              <a:rPr lang="en-US" smtClean="0"/>
              <a:t>1/17/19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712FE-8B29-B242-97F0-360EAB817077}" type="slidenum">
              <a:rPr lang="en-US" smtClean="0"/>
              <a:t>‹#›</a:t>
            </a:fld>
            <a:endParaRPr lang="en-US"/>
          </a:p>
        </p:txBody>
      </p:sp>
    </p:spTree>
    <p:extLst>
      <p:ext uri="{BB962C8B-B14F-4D97-AF65-F5344CB8AC3E}">
        <p14:creationId xmlns:p14="http://schemas.microsoft.com/office/powerpoint/2010/main" val="3203062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rgbClr val="0000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 Introduction to Programming though C++</a:t>
            </a:r>
          </a:p>
        </p:txBody>
      </p:sp>
      <p:sp>
        <p:nvSpPr>
          <p:cNvPr id="3" name="Subtitle 2"/>
          <p:cNvSpPr>
            <a:spLocks noGrp="1"/>
          </p:cNvSpPr>
          <p:nvPr>
            <p:ph type="subTitle" idx="1"/>
          </p:nvPr>
        </p:nvSpPr>
        <p:spPr/>
        <p:txBody>
          <a:bodyPr/>
          <a:lstStyle/>
          <a:p>
            <a:r>
              <a:rPr lang="en-US" dirty="0"/>
              <a:t>Abhiram G. Ranade</a:t>
            </a:r>
          </a:p>
          <a:p>
            <a:r>
              <a:rPr lang="en-US" dirty="0"/>
              <a:t>Ch. 16: Arrays and Recursion</a:t>
            </a:r>
          </a:p>
        </p:txBody>
      </p:sp>
    </p:spTree>
    <p:extLst>
      <p:ext uri="{BB962C8B-B14F-4D97-AF65-F5344CB8AC3E}">
        <p14:creationId xmlns:p14="http://schemas.microsoft.com/office/powerpoint/2010/main" val="404065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Remarks</a:t>
            </a:r>
          </a:p>
        </p:txBody>
      </p:sp>
      <p:sp>
        <p:nvSpPr>
          <p:cNvPr id="3" name="Content Placeholder 2"/>
          <p:cNvSpPr>
            <a:spLocks noGrp="1"/>
          </p:cNvSpPr>
          <p:nvPr>
            <p:ph idx="1"/>
          </p:nvPr>
        </p:nvSpPr>
        <p:spPr/>
        <p:txBody>
          <a:bodyPr>
            <a:normAutofit fontScale="77500" lnSpcReduction="20000"/>
          </a:bodyPr>
          <a:lstStyle/>
          <a:p>
            <a:r>
              <a:rPr lang="en-US" dirty="0"/>
              <a:t>If you are likely to search an array frequently, it is useful to first sort it. The time to sort the array will be be compensated by the time saved in subsequent searches.</a:t>
            </a:r>
          </a:p>
          <a:p>
            <a:r>
              <a:rPr lang="en-US" dirty="0"/>
              <a:t>How do you sort an array in the first place?  </a:t>
            </a:r>
            <a:r>
              <a:rPr lang="en-US" dirty="0">
                <a:solidFill>
                  <a:srgbClr val="FF0000"/>
                </a:solidFill>
              </a:rPr>
              <a:t>Next.</a:t>
            </a:r>
          </a:p>
          <a:p>
            <a:r>
              <a:rPr lang="en-US" dirty="0"/>
              <a:t>Binary search can be written without recursion.  Exercise.</a:t>
            </a:r>
          </a:p>
          <a:p>
            <a:r>
              <a:rPr lang="en-US" dirty="0"/>
              <a:t>Even professional programmers make mistakes when writing binary search.</a:t>
            </a:r>
          </a:p>
          <a:p>
            <a:pPr lvl="1"/>
            <a:r>
              <a:rPr lang="en-US" dirty="0"/>
              <a:t>Should condition use x &lt;= A[H] or x &lt; A[H]?</a:t>
            </a:r>
          </a:p>
          <a:p>
            <a:pPr lvl="1"/>
            <a:r>
              <a:rPr lang="en-US" dirty="0"/>
              <a:t>Need to ensure correct even if length is odd.</a:t>
            </a:r>
          </a:p>
          <a:p>
            <a:pPr lvl="1"/>
            <a:r>
              <a:rPr lang="en-US" dirty="0"/>
              <a:t>Precise subranges to be searched and precise lengths to be searched should be exactly correct.</a:t>
            </a:r>
          </a:p>
          <a:p>
            <a:pPr lvl="1"/>
            <a:r>
              <a:rPr lang="en-US" dirty="0"/>
              <a:t>Very important to write down precisely what the function does: “searches A[S..S+L-1]” – be careful about -1 etc.</a:t>
            </a:r>
          </a:p>
        </p:txBody>
      </p:sp>
    </p:spTree>
    <p:extLst>
      <p:ext uri="{BB962C8B-B14F-4D97-AF65-F5344CB8AC3E}">
        <p14:creationId xmlns:p14="http://schemas.microsoft.com/office/powerpoint/2010/main" val="391215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4B40-3A23-5A49-921C-A4A8E7E70DAA}"/>
              </a:ext>
            </a:extLst>
          </p:cNvPr>
          <p:cNvSpPr>
            <a:spLocks noGrp="1"/>
          </p:cNvSpPr>
          <p:nvPr>
            <p:ph type="title"/>
          </p:nvPr>
        </p:nvSpPr>
        <p:spPr/>
        <p:txBody>
          <a:bodyPr/>
          <a:lstStyle/>
          <a:p>
            <a:r>
              <a:rPr lang="en-US" dirty="0"/>
              <a:t>Estimating time taken</a:t>
            </a:r>
          </a:p>
        </p:txBody>
      </p:sp>
      <p:sp>
        <p:nvSpPr>
          <p:cNvPr id="3" name="Content Placeholder 2">
            <a:extLst>
              <a:ext uri="{FF2B5EF4-FFF2-40B4-BE49-F238E27FC236}">
                <a16:creationId xmlns:a16="http://schemas.microsoft.com/office/drawing/2014/main" id="{9E802B96-B5D6-EA40-BEAB-E086D5967754}"/>
              </a:ext>
            </a:extLst>
          </p:cNvPr>
          <p:cNvSpPr>
            <a:spLocks noGrp="1"/>
          </p:cNvSpPr>
          <p:nvPr>
            <p:ph idx="1"/>
          </p:nvPr>
        </p:nvSpPr>
        <p:spPr/>
        <p:txBody>
          <a:bodyPr>
            <a:normAutofit fontScale="62500" lnSpcReduction="20000"/>
          </a:bodyPr>
          <a:lstStyle/>
          <a:p>
            <a:r>
              <a:rPr lang="en-US" dirty="0"/>
              <a:t>General idea: “standard operations” take 1 cycle.</a:t>
            </a:r>
          </a:p>
          <a:p>
            <a:pPr lvl="1"/>
            <a:r>
              <a:rPr lang="en-US" dirty="0"/>
              <a:t>Arithmetic, comparison, copying one word</a:t>
            </a:r>
          </a:p>
          <a:p>
            <a:pPr lvl="1"/>
            <a:r>
              <a:rPr lang="en-US" dirty="0"/>
              <a:t>address calculation, pointer dereference</a:t>
            </a:r>
          </a:p>
          <a:p>
            <a:pPr lvl="1"/>
            <a:r>
              <a:rPr lang="en-US" dirty="0"/>
              <a:t>Convenient idealization.</a:t>
            </a:r>
          </a:p>
          <a:p>
            <a:r>
              <a:rPr lang="en-US" dirty="0"/>
              <a:t>We characterize running time as a function of an agreed upon problem size “n”:</a:t>
            </a:r>
          </a:p>
          <a:p>
            <a:pPr lvl="1"/>
            <a:r>
              <a:rPr lang="en-US" dirty="0"/>
              <a:t>n = Number of keys to be sorted in a sorting problem.</a:t>
            </a:r>
          </a:p>
          <a:p>
            <a:pPr lvl="1"/>
            <a:r>
              <a:rPr lang="en-US" dirty="0"/>
              <a:t>n = Size of matrices in matrix multiplication</a:t>
            </a:r>
          </a:p>
          <a:p>
            <a:r>
              <a:rPr lang="en-US" dirty="0"/>
              <a:t>We worry only how the time grows as the problem size increases: e.g. the time is “linear” in n or is “quadratic”…</a:t>
            </a:r>
          </a:p>
          <a:p>
            <a:pPr lvl="1"/>
            <a:r>
              <a:rPr lang="en-US" dirty="0"/>
              <a:t>For large enough problem size, linear e.g. 100n is better than n</a:t>
            </a:r>
            <a:r>
              <a:rPr lang="en-US" baseline="30000" dirty="0"/>
              <a:t>2</a:t>
            </a:r>
            <a:r>
              <a:rPr lang="en-US" dirty="0"/>
              <a:t>/2</a:t>
            </a:r>
          </a:p>
          <a:p>
            <a:pPr lvl="1"/>
            <a:r>
              <a:rPr lang="en-US" dirty="0"/>
              <a:t>Computers deal with large problems…</a:t>
            </a:r>
          </a:p>
          <a:p>
            <a:r>
              <a:rPr lang="en-US" dirty="0"/>
              <a:t>If time taken is different for different inputs of the same size, we consider the max time amongst them.</a:t>
            </a:r>
          </a:p>
          <a:p>
            <a:pPr lvl="1"/>
            <a:r>
              <a:rPr lang="en-US" dirty="0"/>
              <a:t>We want to claim: “No matter what the input is, the time is linear in n”</a:t>
            </a:r>
          </a:p>
        </p:txBody>
      </p:sp>
    </p:spTree>
    <p:extLst>
      <p:ext uri="{BB962C8B-B14F-4D97-AF65-F5344CB8AC3E}">
        <p14:creationId xmlns:p14="http://schemas.microsoft.com/office/powerpoint/2010/main" val="280815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Sorting</a:t>
            </a:r>
          </a:p>
        </p:txBody>
      </p:sp>
      <p:sp>
        <p:nvSpPr>
          <p:cNvPr id="3" name="Content Placeholder 2"/>
          <p:cNvSpPr>
            <a:spLocks noGrp="1"/>
          </p:cNvSpPr>
          <p:nvPr>
            <p:ph idx="1"/>
          </p:nvPr>
        </p:nvSpPr>
        <p:spPr/>
        <p:txBody>
          <a:bodyPr>
            <a:normAutofit fontScale="77500" lnSpcReduction="20000"/>
          </a:bodyPr>
          <a:lstStyle/>
          <a:p>
            <a:r>
              <a:rPr lang="en-US" dirty="0"/>
              <a:t>Selection Sort (Chapter 14)</a:t>
            </a:r>
          </a:p>
          <a:p>
            <a:pPr lvl="1"/>
            <a:r>
              <a:rPr lang="en-US" dirty="0"/>
              <a:t>Find smallest in A[0..n-1].  Exchange it with A[0].</a:t>
            </a:r>
          </a:p>
          <a:p>
            <a:pPr lvl="1"/>
            <a:r>
              <a:rPr lang="en-US" dirty="0"/>
              <a:t>Find smallest in A[1..n-1].  Exchange it with A[1].</a:t>
            </a:r>
          </a:p>
          <a:p>
            <a:pPr lvl="1"/>
            <a:r>
              <a:rPr lang="en-US" dirty="0"/>
              <a:t>…</a:t>
            </a:r>
          </a:p>
          <a:p>
            <a:r>
              <a:rPr lang="en-US" dirty="0"/>
              <a:t>Selection sort time: we count comparisons</a:t>
            </a:r>
          </a:p>
          <a:p>
            <a:pPr marL="457200" lvl="1" indent="0">
              <a:buNone/>
            </a:pPr>
            <a:r>
              <a:rPr lang="en-US" dirty="0"/>
              <a:t>(Other operations will take proportional time.)</a:t>
            </a:r>
          </a:p>
          <a:p>
            <a:pPr lvl="1"/>
            <a:r>
              <a:rPr lang="en-US" dirty="0"/>
              <a:t>n-1 comparisons to find smallest</a:t>
            </a:r>
          </a:p>
          <a:p>
            <a:pPr lvl="1"/>
            <a:r>
              <a:rPr lang="en-US" dirty="0"/>
              <a:t>n-2 comparisons to find second smallest …</a:t>
            </a:r>
          </a:p>
          <a:p>
            <a:pPr lvl="1"/>
            <a:r>
              <a:rPr lang="en-US" dirty="0"/>
              <a:t>Total n(n-1)/2.   “About n</a:t>
            </a:r>
            <a:r>
              <a:rPr lang="en-US" baseline="30000" dirty="0"/>
              <a:t>2</a:t>
            </a:r>
            <a:r>
              <a:rPr lang="en-US" dirty="0"/>
              <a:t>”.  (Quadratic)</a:t>
            </a:r>
          </a:p>
          <a:p>
            <a:r>
              <a:rPr lang="en-US" dirty="0"/>
              <a:t>Algorithms requiring fewer comparisons are known:  ”About </a:t>
            </a:r>
            <a:r>
              <a:rPr lang="en-US" dirty="0" err="1"/>
              <a:t>nlog</a:t>
            </a:r>
            <a:r>
              <a:rPr lang="en-US" dirty="0"/>
              <a:t> n” </a:t>
            </a:r>
          </a:p>
          <a:p>
            <a:r>
              <a:rPr lang="en-US" dirty="0"/>
              <a:t>One such algorithm is Merge sort.</a:t>
            </a:r>
          </a:p>
        </p:txBody>
      </p:sp>
    </p:spTree>
    <p:extLst>
      <p:ext uri="{BB962C8B-B14F-4D97-AF65-F5344CB8AC3E}">
        <p14:creationId xmlns:p14="http://schemas.microsoft.com/office/powerpoint/2010/main" val="251113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Mergesort</a:t>
            </a:r>
            <a:r>
              <a:rPr lang="en-US" dirty="0"/>
              <a:t> idea</a:t>
            </a:r>
          </a:p>
        </p:txBody>
      </p:sp>
      <p:sp>
        <p:nvSpPr>
          <p:cNvPr id="3" name="Content Placeholder 2"/>
          <p:cNvSpPr>
            <a:spLocks noGrp="1"/>
          </p:cNvSpPr>
          <p:nvPr>
            <p:ph idx="1"/>
          </p:nvPr>
        </p:nvSpPr>
        <p:spPr/>
        <p:txBody>
          <a:bodyPr>
            <a:normAutofit fontScale="92500"/>
          </a:bodyPr>
          <a:lstStyle/>
          <a:p>
            <a:pPr marL="0" indent="0">
              <a:buNone/>
            </a:pPr>
            <a:r>
              <a:rPr lang="en-US" dirty="0"/>
              <a:t>To sort a long sequence:</a:t>
            </a:r>
          </a:p>
          <a:p>
            <a:r>
              <a:rPr lang="en-US" dirty="0"/>
              <a:t>Break up the sequence into two small sequences.</a:t>
            </a:r>
          </a:p>
          <a:p>
            <a:r>
              <a:rPr lang="en-US" dirty="0"/>
              <a:t>Sort each small sequence. </a:t>
            </a:r>
            <a:r>
              <a:rPr lang="en-US" dirty="0">
                <a:solidFill>
                  <a:srgbClr val="FF0000"/>
                </a:solidFill>
              </a:rPr>
              <a:t>(</a:t>
            </a:r>
            <a:r>
              <a:rPr lang="en-US" dirty="0" err="1">
                <a:solidFill>
                  <a:srgbClr val="FF0000"/>
                </a:solidFill>
              </a:rPr>
              <a:t>Recurse</a:t>
            </a:r>
            <a:r>
              <a:rPr lang="en-US" dirty="0">
                <a:solidFill>
                  <a:srgbClr val="FF0000"/>
                </a:solidFill>
              </a:rPr>
              <a:t>!)</a:t>
            </a:r>
          </a:p>
          <a:p>
            <a:r>
              <a:rPr lang="en-US" dirty="0"/>
              <a:t>Somehow “merge” the sorted sequences into a single long sequence.</a:t>
            </a:r>
          </a:p>
          <a:p>
            <a:pPr marL="0" indent="0">
              <a:buNone/>
            </a:pPr>
            <a:r>
              <a:rPr lang="en-US" dirty="0"/>
              <a:t>Hope: “merging” sorted sequences is easier than sorting the large sequence.</a:t>
            </a:r>
          </a:p>
          <a:p>
            <a:r>
              <a:rPr lang="en-US" dirty="0"/>
              <a:t>Our hope is correct, as we will see soon!</a:t>
            </a:r>
          </a:p>
        </p:txBody>
      </p:sp>
    </p:spTree>
    <p:extLst>
      <p:ext uri="{BB962C8B-B14F-4D97-AF65-F5344CB8AC3E}">
        <p14:creationId xmlns:p14="http://schemas.microsoft.com/office/powerpoint/2010/main" val="1585135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Suppose we want to sort the sequence</a:t>
            </a:r>
          </a:p>
          <a:p>
            <a:pPr lvl="1"/>
            <a:r>
              <a:rPr lang="en-US" dirty="0"/>
              <a:t>50, 29, 87, 23, 25, 7, 64</a:t>
            </a:r>
          </a:p>
          <a:p>
            <a:r>
              <a:rPr lang="en-US" dirty="0"/>
              <a:t>Break it into two sequences.</a:t>
            </a:r>
          </a:p>
          <a:p>
            <a:pPr lvl="1"/>
            <a:r>
              <a:rPr lang="en-US" dirty="0"/>
              <a:t>50, 29, 87, 23 and 25, 7, 64.</a:t>
            </a:r>
          </a:p>
          <a:p>
            <a:r>
              <a:rPr lang="en-US" dirty="0"/>
              <a:t>Sort both</a:t>
            </a:r>
          </a:p>
          <a:p>
            <a:pPr lvl="1"/>
            <a:r>
              <a:rPr lang="en-US" dirty="0"/>
              <a:t>We get 23, 29, 50, 87 and 7, 25, 64.</a:t>
            </a:r>
          </a:p>
          <a:p>
            <a:r>
              <a:rPr lang="en-US" dirty="0"/>
              <a:t>Merge</a:t>
            </a:r>
          </a:p>
          <a:p>
            <a:pPr lvl="1"/>
            <a:r>
              <a:rPr lang="en-US" dirty="0"/>
              <a:t>Goal is to get 7, 23, 25, 29, 50, 64, 87.</a:t>
            </a:r>
          </a:p>
        </p:txBody>
      </p:sp>
    </p:spTree>
    <p:extLst>
      <p:ext uri="{BB962C8B-B14F-4D97-AF65-F5344CB8AC3E}">
        <p14:creationId xmlns:p14="http://schemas.microsoft.com/office/powerpoint/2010/main" val="331934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 sort</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latin typeface="Andale Mono"/>
                <a:cs typeface="Andale Mono"/>
              </a:rPr>
              <a:t>void </a:t>
            </a:r>
            <a:r>
              <a:rPr lang="en-US" dirty="0" err="1">
                <a:latin typeface="Andale Mono"/>
                <a:cs typeface="Andale Mono"/>
              </a:rPr>
              <a:t>mergesort</a:t>
            </a:r>
            <a:r>
              <a:rPr lang="en-US" dirty="0">
                <a:latin typeface="Andale Mono"/>
                <a:cs typeface="Andale Mono"/>
              </a:rPr>
              <a:t>(</a:t>
            </a:r>
            <a:r>
              <a:rPr lang="en-US" dirty="0" err="1">
                <a:latin typeface="Andale Mono"/>
                <a:cs typeface="Andale Mono"/>
              </a:rPr>
              <a:t>int</a:t>
            </a:r>
            <a:r>
              <a:rPr lang="en-US" dirty="0">
                <a:latin typeface="Andale Mono"/>
                <a:cs typeface="Andale Mono"/>
              </a:rPr>
              <a:t> S[], </a:t>
            </a:r>
            <a:r>
              <a:rPr lang="en-US" dirty="0" err="1">
                <a:latin typeface="Andale Mono"/>
                <a:cs typeface="Andale Mono"/>
              </a:rPr>
              <a:t>int</a:t>
            </a:r>
            <a:r>
              <a:rPr lang="en-US" dirty="0">
                <a:latin typeface="Andale Mono"/>
                <a:cs typeface="Andale Mono"/>
              </a:rPr>
              <a:t> n){</a:t>
            </a:r>
          </a:p>
          <a:p>
            <a:pPr marL="0" indent="0">
              <a:buNone/>
            </a:pPr>
            <a:r>
              <a:rPr lang="en-US" dirty="0">
                <a:latin typeface="Andale Mono"/>
                <a:cs typeface="Andale Mono"/>
              </a:rPr>
              <a:t>// Sorts sequence S of length n.</a:t>
            </a:r>
          </a:p>
          <a:p>
            <a:pPr marL="0" indent="0">
              <a:buNone/>
            </a:pPr>
            <a:r>
              <a:rPr lang="en-US" dirty="0">
                <a:latin typeface="Andale Mono"/>
                <a:cs typeface="Andale Mono"/>
              </a:rPr>
              <a:t> if(n==1) return;</a:t>
            </a:r>
          </a:p>
          <a:p>
            <a:pPr marL="0" indent="0">
              <a:buNone/>
            </a:pPr>
            <a:r>
              <a:rPr lang="en-US" dirty="0">
                <a:latin typeface="Andale Mono"/>
                <a:cs typeface="Andale Mono"/>
              </a:rPr>
              <a:t> </a:t>
            </a:r>
            <a:r>
              <a:rPr lang="en-US" dirty="0" err="1">
                <a:latin typeface="Andale Mono"/>
                <a:cs typeface="Andale Mono"/>
              </a:rPr>
              <a:t>int</a:t>
            </a:r>
            <a:r>
              <a:rPr lang="en-US" dirty="0">
                <a:latin typeface="Andale Mono"/>
                <a:cs typeface="Andale Mono"/>
              </a:rPr>
              <a:t> U[n/2], V[n-n/2]; // local arrays</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a:t>
            </a:r>
            <a:r>
              <a:rPr lang="en-US" dirty="0" err="1">
                <a:latin typeface="Andale Mono"/>
                <a:cs typeface="Andale Mono"/>
              </a:rPr>
              <a:t>i</a:t>
            </a:r>
            <a:r>
              <a:rPr lang="en-US" dirty="0">
                <a:latin typeface="Andale Mono"/>
                <a:cs typeface="Andale Mono"/>
              </a:rPr>
              <a:t>=0; </a:t>
            </a:r>
            <a:r>
              <a:rPr lang="en-US" dirty="0" err="1">
                <a:latin typeface="Andale Mono"/>
                <a:cs typeface="Andale Mono"/>
              </a:rPr>
              <a:t>i</a:t>
            </a:r>
            <a:r>
              <a:rPr lang="en-US" dirty="0">
                <a:latin typeface="Andale Mono"/>
                <a:cs typeface="Andale Mono"/>
              </a:rPr>
              <a:t>&lt;n/2; </a:t>
            </a:r>
            <a:r>
              <a:rPr lang="en-US" dirty="0" err="1">
                <a:latin typeface="Andale Mono"/>
                <a:cs typeface="Andale Mono"/>
              </a:rPr>
              <a:t>i</a:t>
            </a:r>
            <a:r>
              <a:rPr lang="en-US" dirty="0">
                <a:latin typeface="Andale Mono"/>
                <a:cs typeface="Andale Mono"/>
              </a:rPr>
              <a:t>++) U[</a:t>
            </a:r>
            <a:r>
              <a:rPr lang="en-US" dirty="0" err="1">
                <a:latin typeface="Andale Mono"/>
                <a:cs typeface="Andale Mono"/>
              </a:rPr>
              <a:t>i</a:t>
            </a:r>
            <a:r>
              <a:rPr lang="en-US" dirty="0">
                <a:latin typeface="Andale Mono"/>
                <a:cs typeface="Andale Mono"/>
              </a:rPr>
              <a:t>]=S[</a:t>
            </a:r>
            <a:r>
              <a:rPr lang="en-US" dirty="0" err="1">
                <a:latin typeface="Andale Mono"/>
                <a:cs typeface="Andale Mono"/>
              </a:rPr>
              <a:t>i</a:t>
            </a:r>
            <a:r>
              <a:rPr lang="en-US" dirty="0">
                <a:latin typeface="Andale Mono"/>
                <a:cs typeface="Andale Mono"/>
              </a:rPr>
              <a:t>];</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a:t>
            </a:r>
            <a:r>
              <a:rPr lang="en-US" dirty="0" err="1">
                <a:latin typeface="Andale Mono"/>
                <a:cs typeface="Andale Mono"/>
              </a:rPr>
              <a:t>i</a:t>
            </a:r>
            <a:r>
              <a:rPr lang="en-US" dirty="0">
                <a:latin typeface="Andale Mono"/>
                <a:cs typeface="Andale Mono"/>
              </a:rPr>
              <a:t>=0; </a:t>
            </a:r>
            <a:r>
              <a:rPr lang="en-US" dirty="0" err="1">
                <a:latin typeface="Andale Mono"/>
                <a:cs typeface="Andale Mono"/>
              </a:rPr>
              <a:t>i</a:t>
            </a:r>
            <a:r>
              <a:rPr lang="en-US" dirty="0">
                <a:latin typeface="Andale Mono"/>
                <a:cs typeface="Andale Mono"/>
              </a:rPr>
              <a:t>&lt;n-n/2; </a:t>
            </a:r>
            <a:r>
              <a:rPr lang="en-US" dirty="0" err="1">
                <a:latin typeface="Andale Mono"/>
                <a:cs typeface="Andale Mono"/>
              </a:rPr>
              <a:t>i</a:t>
            </a:r>
            <a:r>
              <a:rPr lang="en-US" dirty="0">
                <a:latin typeface="Andale Mono"/>
                <a:cs typeface="Andale Mono"/>
              </a:rPr>
              <a:t>++) V[</a:t>
            </a:r>
            <a:r>
              <a:rPr lang="en-US" dirty="0" err="1">
                <a:latin typeface="Andale Mono"/>
                <a:cs typeface="Andale Mono"/>
              </a:rPr>
              <a:t>i</a:t>
            </a:r>
            <a:r>
              <a:rPr lang="en-US" dirty="0">
                <a:latin typeface="Andale Mono"/>
                <a:cs typeface="Andale Mono"/>
              </a:rPr>
              <a:t>]=S[</a:t>
            </a:r>
            <a:r>
              <a:rPr lang="en-US" dirty="0" err="1">
                <a:latin typeface="Andale Mono"/>
                <a:cs typeface="Andale Mono"/>
              </a:rPr>
              <a:t>i+n</a:t>
            </a:r>
            <a:r>
              <a:rPr lang="en-US" dirty="0">
                <a:latin typeface="Andale Mono"/>
                <a:cs typeface="Andale Mono"/>
              </a:rPr>
              <a:t>/2];</a:t>
            </a:r>
          </a:p>
          <a:p>
            <a:pPr marL="0" indent="0">
              <a:buNone/>
            </a:pPr>
            <a:r>
              <a:rPr lang="en-US" dirty="0">
                <a:latin typeface="Andale Mono"/>
                <a:cs typeface="Andale Mono"/>
              </a:rPr>
              <a:t> </a:t>
            </a:r>
            <a:r>
              <a:rPr lang="en-US" dirty="0" err="1">
                <a:latin typeface="Andale Mono"/>
                <a:cs typeface="Andale Mono"/>
              </a:rPr>
              <a:t>mergesort</a:t>
            </a:r>
            <a:r>
              <a:rPr lang="en-US" dirty="0">
                <a:latin typeface="Andale Mono"/>
                <a:cs typeface="Andale Mono"/>
              </a:rPr>
              <a:t>(</a:t>
            </a:r>
            <a:r>
              <a:rPr lang="en-US" dirty="0" err="1">
                <a:latin typeface="Andale Mono"/>
                <a:cs typeface="Andale Mono"/>
              </a:rPr>
              <a:t>U,n</a:t>
            </a:r>
            <a:r>
              <a:rPr lang="en-US" dirty="0">
                <a:latin typeface="Andale Mono"/>
                <a:cs typeface="Andale Mono"/>
              </a:rPr>
              <a:t>/2);</a:t>
            </a:r>
          </a:p>
          <a:p>
            <a:pPr marL="0" indent="0">
              <a:buNone/>
            </a:pPr>
            <a:r>
              <a:rPr lang="en-US" dirty="0">
                <a:latin typeface="Andale Mono"/>
                <a:cs typeface="Andale Mono"/>
              </a:rPr>
              <a:t> </a:t>
            </a:r>
            <a:r>
              <a:rPr lang="en-US" dirty="0" err="1">
                <a:latin typeface="Andale Mono"/>
                <a:cs typeface="Andale Mono"/>
              </a:rPr>
              <a:t>mergesort</a:t>
            </a:r>
            <a:r>
              <a:rPr lang="en-US" dirty="0">
                <a:latin typeface="Andale Mono"/>
                <a:cs typeface="Andale Mono"/>
              </a:rPr>
              <a:t>(</a:t>
            </a:r>
            <a:r>
              <a:rPr lang="en-US" dirty="0" err="1">
                <a:latin typeface="Andale Mono"/>
                <a:cs typeface="Andale Mono"/>
              </a:rPr>
              <a:t>V,n</a:t>
            </a:r>
            <a:r>
              <a:rPr lang="en-US" dirty="0">
                <a:latin typeface="Andale Mono"/>
                <a:cs typeface="Andale Mono"/>
              </a:rPr>
              <a:t>-n/2);</a:t>
            </a:r>
          </a:p>
          <a:p>
            <a:pPr marL="0" indent="0">
              <a:buNone/>
            </a:pPr>
            <a:r>
              <a:rPr lang="en-US" dirty="0">
                <a:latin typeface="Andale Mono"/>
                <a:cs typeface="Andale Mono"/>
              </a:rPr>
              <a:t>//”Merge” sorted U, V into S. </a:t>
            </a:r>
          </a:p>
          <a:p>
            <a:pPr marL="0" indent="0">
              <a:buNone/>
            </a:pPr>
            <a:r>
              <a:rPr lang="en-US" dirty="0">
                <a:latin typeface="Andale Mono"/>
                <a:cs typeface="Andale Mono"/>
              </a:rPr>
              <a:t> merge(U, n/2, V, n-n/2, S, n);</a:t>
            </a:r>
          </a:p>
          <a:p>
            <a:pPr marL="0" indent="0">
              <a:buNone/>
            </a:pPr>
            <a:r>
              <a:rPr lang="en-US" dirty="0">
                <a:latin typeface="Andale Mono"/>
                <a:cs typeface="Andale Mono"/>
              </a:rPr>
              <a:t>// U, V merge into original array S.</a:t>
            </a:r>
          </a:p>
          <a:p>
            <a:pPr marL="0" indent="0">
              <a:buNone/>
            </a:pPr>
            <a:r>
              <a:rPr lang="en-US" dirty="0">
                <a:latin typeface="Andale Mono"/>
                <a:cs typeface="Andale Mono"/>
              </a:rPr>
              <a:t>}</a:t>
            </a:r>
          </a:p>
        </p:txBody>
      </p:sp>
    </p:spTree>
    <p:extLst>
      <p:ext uri="{BB962C8B-B14F-4D97-AF65-F5344CB8AC3E}">
        <p14:creationId xmlns:p14="http://schemas.microsoft.com/office/powerpoint/2010/main" val="344284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Merging example</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U: 23, 29, 50, 87.</a:t>
            </a:r>
          </a:p>
          <a:p>
            <a:pPr marL="0" indent="0">
              <a:buNone/>
            </a:pPr>
            <a:r>
              <a:rPr lang="en-US" dirty="0"/>
              <a:t>V: 7, 25, 64.</a:t>
            </a:r>
          </a:p>
          <a:p>
            <a:pPr marL="0" indent="0">
              <a:buNone/>
            </a:pPr>
            <a:r>
              <a:rPr lang="en-US" dirty="0"/>
              <a:t>S: </a:t>
            </a:r>
          </a:p>
          <a:p>
            <a:r>
              <a:rPr lang="en-US" dirty="0"/>
              <a:t>The smallest overall must move into S.  </a:t>
            </a:r>
          </a:p>
          <a:p>
            <a:r>
              <a:rPr lang="en-US" dirty="0"/>
              <a:t>Smallest overall = smaller of smallest in U and smallest in V.</a:t>
            </a:r>
          </a:p>
          <a:p>
            <a:r>
              <a:rPr lang="en-US" dirty="0"/>
              <a:t>So after movement we get:</a:t>
            </a:r>
          </a:p>
          <a:p>
            <a:pPr marL="0" indent="0">
              <a:buNone/>
            </a:pPr>
            <a:r>
              <a:rPr lang="en-US" dirty="0"/>
              <a:t>U: 23, 29, 50, 87.</a:t>
            </a:r>
          </a:p>
          <a:p>
            <a:pPr marL="0" indent="0">
              <a:buNone/>
            </a:pPr>
            <a:r>
              <a:rPr lang="en-US" dirty="0"/>
              <a:t>V: -, 25, 64.</a:t>
            </a:r>
          </a:p>
          <a:p>
            <a:pPr marL="0" indent="0">
              <a:buNone/>
            </a:pPr>
            <a:r>
              <a:rPr lang="en-US" dirty="0"/>
              <a:t>S: 7.</a:t>
            </a:r>
          </a:p>
          <a:p>
            <a:endParaRPr lang="en-US" dirty="0"/>
          </a:p>
        </p:txBody>
      </p:sp>
    </p:spTree>
    <p:extLst>
      <p:ext uri="{BB962C8B-B14F-4D97-AF65-F5344CB8AC3E}">
        <p14:creationId xmlns:p14="http://schemas.microsoft.com/office/powerpoint/2010/main" val="79522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next?</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U: 23, 29, 50, 87.</a:t>
            </a:r>
          </a:p>
          <a:p>
            <a:pPr marL="0" indent="0">
              <a:buNone/>
            </a:pPr>
            <a:r>
              <a:rPr lang="en-US" dirty="0"/>
              <a:t>V: -, 25, 64.</a:t>
            </a:r>
          </a:p>
          <a:p>
            <a:pPr marL="0" indent="0">
              <a:buNone/>
            </a:pPr>
            <a:r>
              <a:rPr lang="en-US" dirty="0"/>
              <a:t>S: 7.</a:t>
            </a:r>
          </a:p>
          <a:p>
            <a:r>
              <a:rPr lang="en-US" dirty="0"/>
              <a:t>Now we need to move the second smallest into S.</a:t>
            </a:r>
          </a:p>
          <a:p>
            <a:r>
              <a:rPr lang="en-US" dirty="0"/>
              <a:t>Second smallest:</a:t>
            </a:r>
          </a:p>
          <a:p>
            <a:pPr lvl="1"/>
            <a:r>
              <a:rPr lang="en-US" dirty="0"/>
              <a:t>smallest in U,V after smallest has moved out.</a:t>
            </a:r>
          </a:p>
          <a:p>
            <a:pPr lvl="1"/>
            <a:r>
              <a:rPr lang="en-US" dirty="0"/>
              <a:t>smaller of what is at the “front” of U, V.</a:t>
            </a:r>
          </a:p>
          <a:p>
            <a:r>
              <a:rPr lang="en-US" dirty="0"/>
              <a:t>So we get:</a:t>
            </a:r>
          </a:p>
          <a:p>
            <a:pPr marL="0" indent="0">
              <a:buNone/>
            </a:pPr>
            <a:r>
              <a:rPr lang="en-US" dirty="0"/>
              <a:t>U: -, 29, 50, 87.</a:t>
            </a:r>
          </a:p>
          <a:p>
            <a:pPr marL="0" indent="0">
              <a:buNone/>
            </a:pPr>
            <a:r>
              <a:rPr lang="en-US" dirty="0"/>
              <a:t>V: -, 25, 64.</a:t>
            </a:r>
          </a:p>
          <a:p>
            <a:pPr marL="0" indent="0">
              <a:buNone/>
            </a:pPr>
            <a:r>
              <a:rPr lang="en-US" dirty="0"/>
              <a:t>S: 7, 23.</a:t>
            </a:r>
          </a:p>
        </p:txBody>
      </p:sp>
    </p:spTree>
    <p:extLst>
      <p:ext uri="{BB962C8B-B14F-4D97-AF65-F5344CB8AC3E}">
        <p14:creationId xmlns:p14="http://schemas.microsoft.com/office/powerpoint/2010/main" val="402005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strategy</a:t>
            </a:r>
          </a:p>
        </p:txBody>
      </p:sp>
      <p:sp>
        <p:nvSpPr>
          <p:cNvPr id="3" name="Content Placeholder 2"/>
          <p:cNvSpPr>
            <a:spLocks noGrp="1"/>
          </p:cNvSpPr>
          <p:nvPr>
            <p:ph idx="1"/>
          </p:nvPr>
        </p:nvSpPr>
        <p:spPr/>
        <p:txBody>
          <a:bodyPr>
            <a:normAutofit fontScale="77500" lnSpcReduction="20000"/>
          </a:bodyPr>
          <a:lstStyle/>
          <a:p>
            <a:r>
              <a:rPr lang="en-US" dirty="0"/>
              <a:t>While both U, V contain a number:</a:t>
            </a:r>
          </a:p>
          <a:p>
            <a:pPr lvl="1"/>
            <a:r>
              <a:rPr lang="en-US" dirty="0"/>
              <a:t>Move smallest from those at the head of U,V to the end of S.</a:t>
            </a:r>
          </a:p>
          <a:p>
            <a:r>
              <a:rPr lang="en-US" dirty="0"/>
              <a:t>If only U contains numbers: move all to end of S.</a:t>
            </a:r>
          </a:p>
          <a:p>
            <a:r>
              <a:rPr lang="en-US" dirty="0"/>
              <a:t>If only V contains numbers: move all to end of S.</a:t>
            </a:r>
          </a:p>
          <a:p>
            <a:r>
              <a:rPr lang="en-US" dirty="0" err="1"/>
              <a:t>uf</a:t>
            </a:r>
            <a:r>
              <a:rPr lang="en-US" dirty="0"/>
              <a:t>: index denoting which element of U  is currently at the front.</a:t>
            </a:r>
          </a:p>
          <a:p>
            <a:pPr lvl="1"/>
            <a:r>
              <a:rPr lang="en-US" dirty="0"/>
              <a:t>U[0..uf-1] have moved out.</a:t>
            </a:r>
          </a:p>
          <a:p>
            <a:r>
              <a:rPr lang="en-US" dirty="0" err="1"/>
              <a:t>vf</a:t>
            </a:r>
            <a:r>
              <a:rPr lang="en-US" dirty="0"/>
              <a:t>: similarly for V.</a:t>
            </a:r>
          </a:p>
          <a:p>
            <a:r>
              <a:rPr lang="en-US" dirty="0" err="1"/>
              <a:t>sb</a:t>
            </a:r>
            <a:r>
              <a:rPr lang="en-US" dirty="0"/>
              <a:t>: index denoting where next element should move into S next  (</a:t>
            </a:r>
            <a:r>
              <a:rPr lang="en-US" dirty="0" err="1"/>
              <a:t>sb</a:t>
            </a:r>
            <a:r>
              <a:rPr lang="en-US" dirty="0"/>
              <a:t>: back of S)</a:t>
            </a:r>
          </a:p>
          <a:p>
            <a:pPr lvl="1"/>
            <a:r>
              <a:rPr lang="en-US" dirty="0"/>
              <a:t>S[0..sb-1] contain elements that have moved in earlier.  </a:t>
            </a:r>
          </a:p>
        </p:txBody>
      </p:sp>
    </p:spTree>
    <p:extLst>
      <p:ext uri="{BB962C8B-B14F-4D97-AF65-F5344CB8AC3E}">
        <p14:creationId xmlns:p14="http://schemas.microsoft.com/office/powerpoint/2010/main" val="245529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Merging two sequences</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Andale Mono"/>
                <a:cs typeface="Andale Mono"/>
              </a:rPr>
              <a:t>void merge(</a:t>
            </a:r>
            <a:r>
              <a:rPr lang="en-US" dirty="0" err="1">
                <a:latin typeface="Andale Mono"/>
                <a:cs typeface="Andale Mono"/>
              </a:rPr>
              <a:t>int</a:t>
            </a:r>
            <a:r>
              <a:rPr lang="en-US" dirty="0">
                <a:latin typeface="Andale Mono"/>
                <a:cs typeface="Andale Mono"/>
              </a:rPr>
              <a:t> U[], </a:t>
            </a:r>
            <a:r>
              <a:rPr lang="en-US" dirty="0" err="1">
                <a:latin typeface="Andale Mono"/>
                <a:cs typeface="Andale Mono"/>
              </a:rPr>
              <a:t>int</a:t>
            </a:r>
            <a:r>
              <a:rPr lang="en-US" dirty="0">
                <a:latin typeface="Andale Mono"/>
                <a:cs typeface="Andale Mono"/>
              </a:rPr>
              <a:t> p, </a:t>
            </a:r>
            <a:r>
              <a:rPr lang="en-US" dirty="0" err="1">
                <a:latin typeface="Andale Mono"/>
                <a:cs typeface="Andale Mono"/>
              </a:rPr>
              <a:t>int</a:t>
            </a:r>
            <a:r>
              <a:rPr lang="en-US" dirty="0">
                <a:latin typeface="Andale Mono"/>
                <a:cs typeface="Andale Mono"/>
              </a:rPr>
              <a:t> V[], </a:t>
            </a:r>
            <a:r>
              <a:rPr lang="en-US" dirty="0" err="1">
                <a:latin typeface="Andale Mono"/>
                <a:cs typeface="Andale Mono"/>
              </a:rPr>
              <a:t>int</a:t>
            </a:r>
            <a:r>
              <a:rPr lang="en-US" dirty="0">
                <a:latin typeface="Andale Mono"/>
                <a:cs typeface="Andale Mono"/>
              </a:rPr>
              <a:t> q, </a:t>
            </a:r>
            <a:r>
              <a:rPr lang="en-US" dirty="0" err="1">
                <a:latin typeface="Andale Mono"/>
                <a:cs typeface="Andale Mono"/>
              </a:rPr>
              <a:t>int</a:t>
            </a:r>
            <a:r>
              <a:rPr lang="en-US" dirty="0">
                <a:latin typeface="Andale Mono"/>
                <a:cs typeface="Andale Mono"/>
              </a:rPr>
              <a:t> S[], </a:t>
            </a:r>
            <a:r>
              <a:rPr lang="en-US" dirty="0" err="1">
                <a:latin typeface="Andale Mono"/>
                <a:cs typeface="Andale Mono"/>
              </a:rPr>
              <a:t>int</a:t>
            </a:r>
            <a:r>
              <a:rPr lang="en-US" dirty="0">
                <a:latin typeface="Andale Mono"/>
                <a:cs typeface="Andale Mono"/>
              </a:rPr>
              <a:t> n){</a:t>
            </a:r>
          </a:p>
          <a:p>
            <a:pPr marL="0" indent="0">
              <a:buNone/>
            </a:pPr>
            <a:r>
              <a:rPr lang="en-US" dirty="0">
                <a:latin typeface="Andale Mono"/>
                <a:cs typeface="Andale Mono"/>
              </a:rPr>
              <a:t>// S should receive all elements of U,V, in sorted order.</a:t>
            </a:r>
          </a:p>
          <a:p>
            <a:pPr marL="0" indent="0">
              <a:buNone/>
            </a:pPr>
            <a:r>
              <a:rPr lang="en-US" dirty="0">
                <a:latin typeface="Andale Mono"/>
                <a:cs typeface="Andale Mono"/>
              </a:rPr>
              <a:t> </a:t>
            </a:r>
            <a:r>
              <a:rPr lang="en-US" dirty="0" err="1">
                <a:latin typeface="Andale Mono"/>
                <a:cs typeface="Andale Mono"/>
              </a:rPr>
              <a:t>int</a:t>
            </a:r>
            <a:r>
              <a:rPr lang="en-US" dirty="0">
                <a:latin typeface="Andale Mono"/>
                <a:cs typeface="Andale Mono"/>
              </a:rPr>
              <a:t> </a:t>
            </a:r>
            <a:r>
              <a:rPr lang="en-US" dirty="0" err="1">
                <a:latin typeface="Andale Mono"/>
                <a:cs typeface="Andale Mono"/>
              </a:rPr>
              <a:t>uf</a:t>
            </a:r>
            <a:r>
              <a:rPr lang="en-US" dirty="0">
                <a:latin typeface="Andale Mono"/>
                <a:cs typeface="Andale Mono"/>
              </a:rPr>
              <a:t>=0, </a:t>
            </a:r>
            <a:r>
              <a:rPr lang="en-US" dirty="0" err="1">
                <a:latin typeface="Andale Mono"/>
                <a:cs typeface="Andale Mono"/>
              </a:rPr>
              <a:t>vf</a:t>
            </a:r>
            <a:r>
              <a:rPr lang="en-US" dirty="0">
                <a:latin typeface="Andale Mono"/>
                <a:cs typeface="Andale Mono"/>
              </a:rPr>
              <a:t>=0;                   // </a:t>
            </a:r>
            <a:r>
              <a:rPr lang="en-US" dirty="0" err="1">
                <a:latin typeface="Andale Mono"/>
                <a:cs typeface="Andale Mono"/>
              </a:rPr>
              <a:t>uf</a:t>
            </a:r>
            <a:r>
              <a:rPr lang="en-US" dirty="0">
                <a:latin typeface="Andale Mono"/>
                <a:cs typeface="Andale Mono"/>
              </a:rPr>
              <a:t>, </a:t>
            </a:r>
            <a:r>
              <a:rPr lang="en-US" dirty="0" err="1">
                <a:latin typeface="Andale Mono"/>
                <a:cs typeface="Andale Mono"/>
              </a:rPr>
              <a:t>vf</a:t>
            </a:r>
            <a:r>
              <a:rPr lang="en-US" dirty="0">
                <a:latin typeface="Andale Mono"/>
                <a:cs typeface="Andale Mono"/>
              </a:rPr>
              <a:t> : front of u, v</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a:t>
            </a:r>
            <a:r>
              <a:rPr lang="en-US" dirty="0" err="1">
                <a:latin typeface="Andale Mono"/>
                <a:cs typeface="Andale Mono"/>
              </a:rPr>
              <a:t>sb</a:t>
            </a:r>
            <a:r>
              <a:rPr lang="en-US" dirty="0">
                <a:latin typeface="Andale Mono"/>
                <a:cs typeface="Andale Mono"/>
              </a:rPr>
              <a:t>=0; </a:t>
            </a:r>
            <a:r>
              <a:rPr lang="en-US" dirty="0" err="1">
                <a:latin typeface="Andale Mono"/>
                <a:cs typeface="Andale Mono"/>
              </a:rPr>
              <a:t>sb</a:t>
            </a:r>
            <a:r>
              <a:rPr lang="en-US" dirty="0">
                <a:latin typeface="Andale Mono"/>
                <a:cs typeface="Andale Mono"/>
              </a:rPr>
              <a:t> &lt; p + q;  </a:t>
            </a:r>
            <a:r>
              <a:rPr lang="en-US" dirty="0" err="1">
                <a:latin typeface="Andale Mono"/>
                <a:cs typeface="Andale Mono"/>
              </a:rPr>
              <a:t>sb</a:t>
            </a:r>
            <a:r>
              <a:rPr lang="en-US" dirty="0">
                <a:latin typeface="Andale Mono"/>
                <a:cs typeface="Andale Mono"/>
              </a:rPr>
              <a:t>++){ // </a:t>
            </a:r>
            <a:r>
              <a:rPr lang="en-US" dirty="0" err="1">
                <a:latin typeface="Andale Mono"/>
                <a:cs typeface="Andale Mono"/>
              </a:rPr>
              <a:t>sb</a:t>
            </a:r>
            <a:r>
              <a:rPr lang="en-US" dirty="0">
                <a:latin typeface="Andale Mono"/>
                <a:cs typeface="Andale Mono"/>
              </a:rPr>
              <a:t> = back of s</a:t>
            </a:r>
          </a:p>
          <a:p>
            <a:pPr marL="0" indent="0">
              <a:buNone/>
            </a:pPr>
            <a:r>
              <a:rPr lang="en-US" dirty="0">
                <a:latin typeface="Andale Mono"/>
                <a:cs typeface="Andale Mono"/>
              </a:rPr>
              <a:t>      //Invariant: s[0..sb-1] contain smallest </a:t>
            </a:r>
            <a:r>
              <a:rPr lang="en-US" dirty="0" err="1">
                <a:latin typeface="Andale Mono"/>
                <a:cs typeface="Andale Mono"/>
              </a:rPr>
              <a:t>sb</a:t>
            </a:r>
            <a:r>
              <a:rPr lang="en-US" dirty="0">
                <a:latin typeface="Andale Mono"/>
                <a:cs typeface="Andale Mono"/>
              </a:rPr>
              <a:t>, </a:t>
            </a:r>
          </a:p>
          <a:p>
            <a:pPr marL="0" indent="0">
              <a:buNone/>
            </a:pPr>
            <a:r>
              <a:rPr lang="en-US" dirty="0">
                <a:latin typeface="Andale Mono"/>
                <a:cs typeface="Andale Mono"/>
              </a:rPr>
              <a:t>      //           u[uf..p-1], v[vf..q-1] contain rest</a:t>
            </a:r>
          </a:p>
          <a:p>
            <a:pPr marL="0" indent="0">
              <a:buNone/>
            </a:pPr>
            <a:r>
              <a:rPr lang="en-US" dirty="0">
                <a:latin typeface="Andale Mono"/>
                <a:cs typeface="Andale Mono"/>
              </a:rPr>
              <a:t>   if(</a:t>
            </a:r>
            <a:r>
              <a:rPr lang="en-US" dirty="0" err="1">
                <a:latin typeface="Andale Mono"/>
                <a:cs typeface="Andale Mono"/>
              </a:rPr>
              <a:t>uf</a:t>
            </a:r>
            <a:r>
              <a:rPr lang="en-US" dirty="0">
                <a:latin typeface="Andale Mono"/>
                <a:cs typeface="Andale Mono"/>
              </a:rPr>
              <a:t>&lt;p &amp;&amp; </a:t>
            </a:r>
            <a:r>
              <a:rPr lang="en-US" dirty="0" err="1">
                <a:latin typeface="Andale Mono"/>
                <a:cs typeface="Andale Mono"/>
              </a:rPr>
              <a:t>vf</a:t>
            </a:r>
            <a:r>
              <a:rPr lang="en-US" dirty="0">
                <a:latin typeface="Andale Mono"/>
                <a:cs typeface="Andale Mono"/>
              </a:rPr>
              <a:t>&lt;q){  // both U,V are non empty</a:t>
            </a:r>
          </a:p>
          <a:p>
            <a:pPr marL="0" indent="0">
              <a:buNone/>
            </a:pPr>
            <a:r>
              <a:rPr lang="en-US" dirty="0">
                <a:latin typeface="Andale Mono"/>
                <a:cs typeface="Andale Mono"/>
              </a:rPr>
              <a:t>     if(U[</a:t>
            </a:r>
            <a:r>
              <a:rPr lang="en-US" dirty="0" err="1">
                <a:latin typeface="Andale Mono"/>
                <a:cs typeface="Andale Mono"/>
              </a:rPr>
              <a:t>uf</a:t>
            </a:r>
            <a:r>
              <a:rPr lang="en-US" dirty="0">
                <a:latin typeface="Andale Mono"/>
                <a:cs typeface="Andale Mono"/>
              </a:rPr>
              <a:t>] &lt; V[</a:t>
            </a:r>
            <a:r>
              <a:rPr lang="en-US" dirty="0" err="1">
                <a:latin typeface="Andale Mono"/>
                <a:cs typeface="Andale Mono"/>
              </a:rPr>
              <a:t>vf</a:t>
            </a:r>
            <a:r>
              <a:rPr lang="en-US" dirty="0">
                <a:latin typeface="Andale Mono"/>
                <a:cs typeface="Andale Mono"/>
              </a:rPr>
              <a:t>]){ S[</a:t>
            </a:r>
            <a:r>
              <a:rPr lang="en-US" dirty="0" err="1">
                <a:latin typeface="Andale Mono"/>
                <a:cs typeface="Andale Mono"/>
              </a:rPr>
              <a:t>sb</a:t>
            </a:r>
            <a:r>
              <a:rPr lang="en-US" dirty="0">
                <a:latin typeface="Andale Mono"/>
                <a:cs typeface="Andale Mono"/>
              </a:rPr>
              <a:t>] = U[</a:t>
            </a:r>
            <a:r>
              <a:rPr lang="en-US" dirty="0" err="1">
                <a:latin typeface="Andale Mono"/>
                <a:cs typeface="Andale Mono"/>
              </a:rPr>
              <a:t>uf</a:t>
            </a:r>
            <a:r>
              <a:rPr lang="en-US" dirty="0">
                <a:latin typeface="Andale Mono"/>
                <a:cs typeface="Andale Mono"/>
              </a:rPr>
              <a:t>]; </a:t>
            </a:r>
            <a:r>
              <a:rPr lang="en-US" dirty="0" err="1">
                <a:latin typeface="Andale Mono"/>
                <a:cs typeface="Andale Mono"/>
              </a:rPr>
              <a:t>uf</a:t>
            </a:r>
            <a:r>
              <a:rPr lang="en-US" dirty="0">
                <a:latin typeface="Andale Mono"/>
                <a:cs typeface="Andale Mono"/>
              </a:rPr>
              <a:t>++;}</a:t>
            </a:r>
          </a:p>
          <a:p>
            <a:pPr marL="0" indent="0">
              <a:buNone/>
            </a:pPr>
            <a:r>
              <a:rPr lang="en-US" dirty="0">
                <a:latin typeface="Andale Mono"/>
                <a:cs typeface="Andale Mono"/>
              </a:rPr>
              <a:t>     else{ S[</a:t>
            </a:r>
            <a:r>
              <a:rPr lang="en-US" dirty="0" err="1">
                <a:latin typeface="Andale Mono"/>
                <a:cs typeface="Andale Mono"/>
              </a:rPr>
              <a:t>sb</a:t>
            </a:r>
            <a:r>
              <a:rPr lang="en-US" dirty="0">
                <a:latin typeface="Andale Mono"/>
                <a:cs typeface="Andale Mono"/>
              </a:rPr>
              <a:t>] = V[</a:t>
            </a:r>
            <a:r>
              <a:rPr lang="en-US" dirty="0" err="1">
                <a:latin typeface="Andale Mono"/>
                <a:cs typeface="Andale Mono"/>
              </a:rPr>
              <a:t>vf</a:t>
            </a:r>
            <a:r>
              <a:rPr lang="en-US" dirty="0">
                <a:latin typeface="Andale Mono"/>
                <a:cs typeface="Andale Mono"/>
              </a:rPr>
              <a:t>]; </a:t>
            </a:r>
            <a:r>
              <a:rPr lang="en-US" dirty="0" err="1">
                <a:latin typeface="Andale Mono"/>
                <a:cs typeface="Andale Mono"/>
              </a:rPr>
              <a:t>vf</a:t>
            </a:r>
            <a:r>
              <a:rPr lang="en-US" dirty="0">
                <a:latin typeface="Andale Mono"/>
                <a:cs typeface="Andale Mono"/>
              </a:rPr>
              <a:t>++;}</a:t>
            </a:r>
          </a:p>
          <a:p>
            <a:pPr marL="0" indent="0">
              <a:buNone/>
            </a:pPr>
            <a:r>
              <a:rPr lang="en-US" dirty="0">
                <a:latin typeface="Andale Mono"/>
                <a:cs typeface="Andale Mono"/>
              </a:rPr>
              <a:t>   }</a:t>
            </a:r>
          </a:p>
          <a:p>
            <a:pPr marL="0" indent="0">
              <a:buNone/>
            </a:pPr>
            <a:r>
              <a:rPr lang="en-US" dirty="0">
                <a:latin typeface="Andale Mono"/>
                <a:cs typeface="Andale Mono"/>
              </a:rPr>
              <a:t>   else if(</a:t>
            </a:r>
            <a:r>
              <a:rPr lang="en-US" dirty="0" err="1">
                <a:latin typeface="Andale Mono"/>
                <a:cs typeface="Andale Mono"/>
              </a:rPr>
              <a:t>uf</a:t>
            </a:r>
            <a:r>
              <a:rPr lang="en-US" dirty="0">
                <a:latin typeface="Andale Mono"/>
                <a:cs typeface="Andale Mono"/>
              </a:rPr>
              <a:t> &lt; p){ // only U is non empty</a:t>
            </a:r>
          </a:p>
          <a:p>
            <a:pPr marL="0" indent="0">
              <a:buNone/>
            </a:pPr>
            <a:r>
              <a:rPr lang="en-US" dirty="0">
                <a:latin typeface="Andale Mono"/>
                <a:cs typeface="Andale Mono"/>
              </a:rPr>
              <a:t>      S[</a:t>
            </a:r>
            <a:r>
              <a:rPr lang="en-US" dirty="0" err="1">
                <a:latin typeface="Andale Mono"/>
                <a:cs typeface="Andale Mono"/>
              </a:rPr>
              <a:t>sb</a:t>
            </a:r>
            <a:r>
              <a:rPr lang="en-US" dirty="0">
                <a:latin typeface="Andale Mono"/>
                <a:cs typeface="Andale Mono"/>
              </a:rPr>
              <a:t>] = U[</a:t>
            </a:r>
            <a:r>
              <a:rPr lang="en-US" dirty="0" err="1">
                <a:latin typeface="Andale Mono"/>
                <a:cs typeface="Andale Mono"/>
              </a:rPr>
              <a:t>uf</a:t>
            </a:r>
            <a:r>
              <a:rPr lang="en-US" dirty="0">
                <a:latin typeface="Andale Mono"/>
                <a:cs typeface="Andale Mono"/>
              </a:rPr>
              <a:t>]; </a:t>
            </a:r>
            <a:r>
              <a:rPr lang="en-US" dirty="0" err="1">
                <a:latin typeface="Andale Mono"/>
                <a:cs typeface="Andale Mono"/>
              </a:rPr>
              <a:t>uf</a:t>
            </a:r>
            <a:r>
              <a:rPr lang="en-US" dirty="0">
                <a:latin typeface="Andale Mono"/>
                <a:cs typeface="Andale Mono"/>
              </a:rPr>
              <a:t>++;</a:t>
            </a:r>
          </a:p>
          <a:p>
            <a:pPr marL="0" indent="0">
              <a:buNone/>
            </a:pPr>
            <a:r>
              <a:rPr lang="en-US" dirty="0">
                <a:latin typeface="Andale Mono"/>
                <a:cs typeface="Andale Mono"/>
              </a:rPr>
              <a:t>   }</a:t>
            </a:r>
          </a:p>
          <a:p>
            <a:pPr marL="0" indent="0">
              <a:buNone/>
            </a:pPr>
            <a:r>
              <a:rPr lang="en-US" dirty="0">
                <a:latin typeface="Andale Mono"/>
                <a:cs typeface="Andale Mono"/>
              </a:rPr>
              <a:t>   else{            // only V is non empty</a:t>
            </a:r>
          </a:p>
          <a:p>
            <a:pPr marL="0" indent="0">
              <a:buNone/>
            </a:pPr>
            <a:r>
              <a:rPr lang="en-US" dirty="0">
                <a:latin typeface="Andale Mono"/>
                <a:cs typeface="Andale Mono"/>
              </a:rPr>
              <a:t>      S[</a:t>
            </a:r>
            <a:r>
              <a:rPr lang="en-US" dirty="0" err="1">
                <a:latin typeface="Andale Mono"/>
                <a:cs typeface="Andale Mono"/>
              </a:rPr>
              <a:t>sb</a:t>
            </a:r>
            <a:r>
              <a:rPr lang="en-US" dirty="0">
                <a:latin typeface="Andale Mono"/>
                <a:cs typeface="Andale Mono"/>
              </a:rPr>
              <a:t>] = V[</a:t>
            </a:r>
            <a:r>
              <a:rPr lang="en-US" dirty="0" err="1">
                <a:latin typeface="Andale Mono"/>
                <a:cs typeface="Andale Mono"/>
              </a:rPr>
              <a:t>vf</a:t>
            </a:r>
            <a:r>
              <a:rPr lang="en-US" dirty="0">
                <a:latin typeface="Andale Mono"/>
                <a:cs typeface="Andale Mono"/>
              </a:rPr>
              <a:t>]; </a:t>
            </a:r>
            <a:r>
              <a:rPr lang="en-US" dirty="0" err="1">
                <a:latin typeface="Andale Mono"/>
                <a:cs typeface="Andale Mono"/>
              </a:rPr>
              <a:t>vf</a:t>
            </a:r>
            <a:r>
              <a:rPr lang="en-US" dirty="0">
                <a:latin typeface="Andale Mono"/>
                <a:cs typeface="Andale Mono"/>
              </a:rPr>
              <a:t>++;</a:t>
            </a:r>
          </a:p>
          <a:p>
            <a:pPr marL="0" indent="0">
              <a:buNone/>
            </a:pPr>
            <a:r>
              <a:rPr lang="en-US" dirty="0">
                <a:latin typeface="Andale Mono"/>
                <a:cs typeface="Andale Mono"/>
              </a:rPr>
              <a:t>   }</a:t>
            </a:r>
          </a:p>
          <a:p>
            <a:pPr marL="0" indent="0">
              <a:buNone/>
            </a:pPr>
            <a:r>
              <a:rPr lang="en-US" dirty="0">
                <a:latin typeface="Andale Mono"/>
                <a:cs typeface="Andale Mono"/>
              </a:rPr>
              <a:t> }</a:t>
            </a:r>
          </a:p>
          <a:p>
            <a:pPr marL="0" indent="0">
              <a:buNone/>
            </a:pPr>
            <a:r>
              <a:rPr lang="en-US" dirty="0">
                <a:latin typeface="Andale Mono"/>
                <a:cs typeface="Andale Mono"/>
              </a:rPr>
              <a:t>}    </a:t>
            </a:r>
          </a:p>
        </p:txBody>
      </p:sp>
    </p:spTree>
    <p:extLst>
      <p:ext uri="{BB962C8B-B14F-4D97-AF65-F5344CB8AC3E}">
        <p14:creationId xmlns:p14="http://schemas.microsoft.com/office/powerpoint/2010/main" val="172791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Arrays and Recursion</a:t>
            </a:r>
          </a:p>
        </p:txBody>
      </p:sp>
      <p:sp>
        <p:nvSpPr>
          <p:cNvPr id="3" name="Content Placeholder 2"/>
          <p:cNvSpPr>
            <a:spLocks noGrp="1"/>
          </p:cNvSpPr>
          <p:nvPr>
            <p:ph idx="1"/>
          </p:nvPr>
        </p:nvSpPr>
        <p:spPr/>
        <p:txBody>
          <a:bodyPr/>
          <a:lstStyle/>
          <a:p>
            <a:r>
              <a:rPr lang="en-US" dirty="0"/>
              <a:t>Recursion is very useful for designing algorithms on sequences</a:t>
            </a:r>
          </a:p>
          <a:p>
            <a:pPr lvl="1"/>
            <a:r>
              <a:rPr lang="en-US" dirty="0"/>
              <a:t>Sequences will be stored in arrays</a:t>
            </a:r>
          </a:p>
          <a:p>
            <a:r>
              <a:rPr lang="en-US" dirty="0"/>
              <a:t>Topics</a:t>
            </a:r>
          </a:p>
          <a:p>
            <a:pPr lvl="1"/>
            <a:r>
              <a:rPr lang="en-US" dirty="0"/>
              <a:t>Binary Search</a:t>
            </a:r>
          </a:p>
          <a:p>
            <a:pPr lvl="1"/>
            <a:r>
              <a:rPr lang="en-US" dirty="0"/>
              <a:t>Merge Sort</a:t>
            </a:r>
          </a:p>
        </p:txBody>
      </p:sp>
    </p:spTree>
    <p:extLst>
      <p:ext uri="{BB962C8B-B14F-4D97-AF65-F5344CB8AC3E}">
        <p14:creationId xmlns:p14="http://schemas.microsoft.com/office/powerpoint/2010/main" val="482388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Analysis: merging</a:t>
            </a:r>
          </a:p>
        </p:txBody>
      </p:sp>
      <p:sp>
        <p:nvSpPr>
          <p:cNvPr id="3" name="Content Placeholder 2"/>
          <p:cNvSpPr>
            <a:spLocks noGrp="1"/>
          </p:cNvSpPr>
          <p:nvPr>
            <p:ph idx="1"/>
          </p:nvPr>
        </p:nvSpPr>
        <p:spPr/>
        <p:txBody>
          <a:bodyPr/>
          <a:lstStyle/>
          <a:p>
            <a:pPr marL="0" indent="0">
              <a:buNone/>
            </a:pPr>
            <a:r>
              <a:rPr lang="en-US" dirty="0"/>
              <a:t>Time required to merge two sequences of length p, q:</a:t>
            </a:r>
          </a:p>
          <a:p>
            <a:r>
              <a:rPr lang="en-US" dirty="0"/>
              <a:t>Loop runs for </a:t>
            </a:r>
            <a:r>
              <a:rPr lang="en-US" dirty="0" err="1"/>
              <a:t>p+q</a:t>
            </a:r>
            <a:r>
              <a:rPr lang="en-US" dirty="0"/>
              <a:t> iterations.</a:t>
            </a:r>
          </a:p>
          <a:p>
            <a:r>
              <a:rPr lang="en-US" dirty="0"/>
              <a:t>In each iteration a fixed number of operations are performed.</a:t>
            </a:r>
          </a:p>
          <a:p>
            <a:r>
              <a:rPr lang="en-US" dirty="0"/>
              <a:t>So time is proportional to </a:t>
            </a:r>
            <a:r>
              <a:rPr lang="en-US" dirty="0" err="1"/>
              <a:t>p+q</a:t>
            </a:r>
            <a:r>
              <a:rPr lang="en-US" dirty="0"/>
              <a:t>.</a:t>
            </a:r>
          </a:p>
          <a:p>
            <a:r>
              <a:rPr lang="en-US" dirty="0"/>
              <a:t>Time proportional to n, if n=</a:t>
            </a:r>
            <a:r>
              <a:rPr lang="en-US" dirty="0" err="1"/>
              <a:t>p+q</a:t>
            </a:r>
            <a:r>
              <a:rPr lang="en-US" dirty="0"/>
              <a:t>.</a:t>
            </a:r>
          </a:p>
        </p:txBody>
      </p:sp>
    </p:spTree>
    <p:extLst>
      <p:ext uri="{BB962C8B-B14F-4D97-AF65-F5344CB8AC3E}">
        <p14:creationId xmlns:p14="http://schemas.microsoft.com/office/powerpoint/2010/main" val="3816710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analysis: sorting</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err="1"/>
              <a:t>T</a:t>
            </a:r>
            <a:r>
              <a:rPr lang="en-US" baseline="-25000" dirty="0" err="1"/>
              <a:t>i</a:t>
            </a:r>
            <a:r>
              <a:rPr lang="en-US" dirty="0"/>
              <a:t> = maximum time required for </a:t>
            </a:r>
            <a:r>
              <a:rPr lang="en-US" dirty="0" err="1"/>
              <a:t>mergesort</a:t>
            </a:r>
            <a:r>
              <a:rPr lang="en-US" dirty="0"/>
              <a:t> to sort any sequence of length </a:t>
            </a:r>
            <a:r>
              <a:rPr lang="en-US" dirty="0" err="1"/>
              <a:t>i</a:t>
            </a:r>
            <a:r>
              <a:rPr lang="en-US" dirty="0"/>
              <a:t>.</a:t>
            </a:r>
          </a:p>
          <a:p>
            <a:pPr marL="0" indent="0">
              <a:buNone/>
            </a:pPr>
            <a:r>
              <a:rPr lang="en-US" dirty="0"/>
              <a:t>T</a:t>
            </a:r>
            <a:r>
              <a:rPr lang="en-US" baseline="-25000" dirty="0"/>
              <a:t>1</a:t>
            </a:r>
            <a:r>
              <a:rPr lang="en-US" dirty="0"/>
              <a:t> ≤ c, where c is some constant.</a:t>
            </a:r>
          </a:p>
          <a:p>
            <a:pPr marL="0" indent="0">
              <a:buNone/>
            </a:pPr>
            <a:r>
              <a:rPr lang="en-US" dirty="0" err="1"/>
              <a:t>T</a:t>
            </a:r>
            <a:r>
              <a:rPr lang="en-US" baseline="-25000" dirty="0" err="1"/>
              <a:t>n</a:t>
            </a:r>
            <a:r>
              <a:rPr lang="en-US" dirty="0"/>
              <a:t> ≤ </a:t>
            </a:r>
            <a:r>
              <a:rPr lang="en-US" dirty="0" err="1"/>
              <a:t>dn</a:t>
            </a:r>
            <a:r>
              <a:rPr lang="en-US" dirty="0"/>
              <a:t> + 2T</a:t>
            </a:r>
            <a:r>
              <a:rPr lang="en-US" baseline="-25000" dirty="0"/>
              <a:t>n/2</a:t>
            </a:r>
            <a:r>
              <a:rPr lang="en-US" dirty="0"/>
              <a:t> + en          </a:t>
            </a:r>
          </a:p>
          <a:p>
            <a:pPr marL="457200" lvl="1" indent="0">
              <a:buNone/>
            </a:pPr>
            <a:r>
              <a:rPr lang="en-US" dirty="0" err="1"/>
              <a:t>dn</a:t>
            </a:r>
            <a:r>
              <a:rPr lang="en-US" dirty="0"/>
              <a:t> : time required to create U,V from S.</a:t>
            </a:r>
          </a:p>
          <a:p>
            <a:pPr marL="457200" lvl="1" indent="0">
              <a:buNone/>
            </a:pPr>
            <a:r>
              <a:rPr lang="en-US" dirty="0"/>
              <a:t>T</a:t>
            </a:r>
            <a:r>
              <a:rPr lang="en-US" baseline="-25000" dirty="0"/>
              <a:t>n/2</a:t>
            </a:r>
            <a:r>
              <a:rPr lang="en-US" dirty="0"/>
              <a:t> : time to sort sequences of length n/2.  Assume n/2 integer.</a:t>
            </a:r>
          </a:p>
          <a:p>
            <a:pPr marL="457200" lvl="1" indent="0">
              <a:buNone/>
            </a:pPr>
            <a:r>
              <a:rPr lang="en-US" dirty="0"/>
              <a:t>en : upper bound on time to merge sequence of net length n.</a:t>
            </a:r>
          </a:p>
          <a:p>
            <a:pPr marL="0" indent="0">
              <a:buNone/>
            </a:pPr>
            <a:r>
              <a:rPr lang="en-US" dirty="0" err="1"/>
              <a:t>T</a:t>
            </a:r>
            <a:r>
              <a:rPr lang="en-US" baseline="-25000" dirty="0" err="1"/>
              <a:t>n</a:t>
            </a:r>
            <a:r>
              <a:rPr lang="en-US" dirty="0"/>
              <a:t> ≤ </a:t>
            </a:r>
            <a:r>
              <a:rPr lang="en-US" dirty="0" err="1"/>
              <a:t>fn</a:t>
            </a:r>
            <a:r>
              <a:rPr lang="en-US" dirty="0"/>
              <a:t> + 2T</a:t>
            </a:r>
            <a:r>
              <a:rPr lang="en-US" baseline="-25000" dirty="0"/>
              <a:t>n/2</a:t>
            </a:r>
            <a:r>
              <a:rPr lang="en-US" dirty="0"/>
              <a:t>  for f=</a:t>
            </a:r>
            <a:r>
              <a:rPr lang="en-US" dirty="0" err="1"/>
              <a:t>d+e</a:t>
            </a:r>
            <a:endParaRPr lang="en-US" dirty="0"/>
          </a:p>
          <a:p>
            <a:pPr marL="0" indent="0">
              <a:buNone/>
            </a:pPr>
            <a:r>
              <a:rPr lang="en-US" dirty="0"/>
              <a:t>Inequality applies to </a:t>
            </a:r>
            <a:r>
              <a:rPr lang="en-US" dirty="0" err="1"/>
              <a:t>T</a:t>
            </a:r>
            <a:r>
              <a:rPr lang="en-US" baseline="-25000" dirty="0" err="1"/>
              <a:t>n</a:t>
            </a:r>
            <a:r>
              <a:rPr lang="en-US" baseline="-25000" dirty="0"/>
              <a:t>/2</a:t>
            </a:r>
            <a:r>
              <a:rPr lang="en-US" dirty="0"/>
              <a:t> also</a:t>
            </a:r>
          </a:p>
          <a:p>
            <a:pPr marL="0" indent="0">
              <a:buNone/>
            </a:pPr>
            <a:r>
              <a:rPr lang="en-US" dirty="0" err="1"/>
              <a:t>T</a:t>
            </a:r>
            <a:r>
              <a:rPr lang="en-US" baseline="-25000" dirty="0" err="1"/>
              <a:t>n</a:t>
            </a:r>
            <a:r>
              <a:rPr lang="en-US" baseline="-25000" dirty="0"/>
              <a:t>/2</a:t>
            </a:r>
            <a:r>
              <a:rPr lang="en-US" dirty="0"/>
              <a:t> ≤ </a:t>
            </a:r>
            <a:r>
              <a:rPr lang="en-US" dirty="0" err="1"/>
              <a:t>fn</a:t>
            </a:r>
            <a:r>
              <a:rPr lang="en-US" dirty="0"/>
              <a:t>/2 + 2T</a:t>
            </a:r>
            <a:r>
              <a:rPr lang="en-US" baseline="-25000" dirty="0"/>
              <a:t>n/4</a:t>
            </a:r>
            <a:endParaRPr lang="en-US" dirty="0"/>
          </a:p>
          <a:p>
            <a:pPr marL="0" indent="0">
              <a:buNone/>
            </a:pPr>
            <a:r>
              <a:rPr lang="en-US" dirty="0" err="1"/>
              <a:t>T</a:t>
            </a:r>
            <a:r>
              <a:rPr lang="en-US" baseline="-25000" dirty="0" err="1"/>
              <a:t>n</a:t>
            </a:r>
            <a:r>
              <a:rPr lang="en-US" dirty="0"/>
              <a:t> ≤ </a:t>
            </a:r>
            <a:r>
              <a:rPr lang="en-US" dirty="0" err="1"/>
              <a:t>fn</a:t>
            </a:r>
            <a:r>
              <a:rPr lang="en-US" dirty="0"/>
              <a:t> + 2(</a:t>
            </a:r>
            <a:r>
              <a:rPr lang="en-US" dirty="0" err="1"/>
              <a:t>fn</a:t>
            </a:r>
            <a:r>
              <a:rPr lang="en-US" dirty="0"/>
              <a:t>/2 + 2T</a:t>
            </a:r>
            <a:r>
              <a:rPr lang="en-US" baseline="-25000" dirty="0"/>
              <a:t>n/4</a:t>
            </a:r>
            <a:r>
              <a:rPr lang="en-US" dirty="0"/>
              <a:t>) = 2fn + 4T</a:t>
            </a:r>
            <a:r>
              <a:rPr lang="en-US" baseline="-25000" dirty="0"/>
              <a:t>n/4</a:t>
            </a:r>
          </a:p>
          <a:p>
            <a:pPr marL="0" indent="0">
              <a:buNone/>
            </a:pPr>
            <a:r>
              <a:rPr lang="en-US" dirty="0"/>
              <a:t>Continuing we get </a:t>
            </a:r>
            <a:r>
              <a:rPr lang="en-US" dirty="0" err="1"/>
              <a:t>T</a:t>
            </a:r>
            <a:r>
              <a:rPr lang="en-US" baseline="-25000" dirty="0" err="1"/>
              <a:t>n</a:t>
            </a:r>
            <a:r>
              <a:rPr lang="en-US" dirty="0"/>
              <a:t> ≤ </a:t>
            </a:r>
            <a:r>
              <a:rPr lang="en-US" dirty="0" err="1"/>
              <a:t>kfn</a:t>
            </a:r>
            <a:r>
              <a:rPr lang="en-US" dirty="0"/>
              <a:t> + 2</a:t>
            </a:r>
            <a:r>
              <a:rPr lang="en-US" baseline="30000" dirty="0"/>
              <a:t>k</a:t>
            </a:r>
            <a:r>
              <a:rPr lang="en-US" dirty="0"/>
              <a:t>T</a:t>
            </a:r>
            <a:r>
              <a:rPr lang="en-US" baseline="-25000" dirty="0"/>
              <a:t>n/2</a:t>
            </a:r>
            <a:r>
              <a:rPr lang="en-US" baseline="30000" dirty="0"/>
              <a:t>k</a:t>
            </a:r>
            <a:endParaRPr lang="en-US" dirty="0"/>
          </a:p>
          <a:p>
            <a:pPr marL="0" indent="0">
              <a:buNone/>
            </a:pPr>
            <a:r>
              <a:rPr lang="en-US" dirty="0"/>
              <a:t>If n=2</a:t>
            </a:r>
            <a:r>
              <a:rPr lang="en-US" baseline="30000" dirty="0"/>
              <a:t>k</a:t>
            </a:r>
            <a:r>
              <a:rPr lang="en-US" dirty="0"/>
              <a:t> or k = log</a:t>
            </a:r>
            <a:r>
              <a:rPr lang="en-US" baseline="-25000" dirty="0"/>
              <a:t>2</a:t>
            </a:r>
            <a:r>
              <a:rPr lang="en-US" dirty="0"/>
              <a:t> n: T</a:t>
            </a:r>
            <a:r>
              <a:rPr lang="en-US" baseline="-25000" dirty="0"/>
              <a:t>n </a:t>
            </a:r>
            <a:r>
              <a:rPr lang="en-US" dirty="0"/>
              <a:t>≤ </a:t>
            </a:r>
            <a:r>
              <a:rPr lang="en-US" dirty="0" err="1"/>
              <a:t>fn</a:t>
            </a:r>
            <a:r>
              <a:rPr lang="en-US" dirty="0"/>
              <a:t> log n + nT</a:t>
            </a:r>
            <a:r>
              <a:rPr lang="en-US" baseline="-25000" dirty="0"/>
              <a:t>1</a:t>
            </a:r>
            <a:r>
              <a:rPr lang="en-US" dirty="0"/>
              <a:t> = fnlog</a:t>
            </a:r>
            <a:r>
              <a:rPr lang="en-US" baseline="-25000" dirty="0"/>
              <a:t>2</a:t>
            </a:r>
            <a:r>
              <a:rPr lang="en-US" dirty="0"/>
              <a:t> n + </a:t>
            </a:r>
            <a:r>
              <a:rPr lang="en-US" dirty="0" err="1"/>
              <a:t>nc</a:t>
            </a:r>
            <a:endParaRPr lang="en-US" dirty="0"/>
          </a:p>
          <a:p>
            <a:pPr marL="0" indent="0">
              <a:buNone/>
            </a:pPr>
            <a:r>
              <a:rPr lang="en-US" dirty="0"/>
              <a:t>Thus T</a:t>
            </a:r>
            <a:r>
              <a:rPr lang="en-US" baseline="-25000" dirty="0"/>
              <a:t>n</a:t>
            </a:r>
            <a:r>
              <a:rPr lang="en-US" dirty="0"/>
              <a:t>≤ </a:t>
            </a:r>
            <a:r>
              <a:rPr lang="en-US" dirty="0" err="1"/>
              <a:t>gn</a:t>
            </a:r>
            <a:r>
              <a:rPr lang="en-US" dirty="0"/>
              <a:t> log</a:t>
            </a:r>
            <a:r>
              <a:rPr lang="en-US" baseline="-25000" dirty="0"/>
              <a:t>2</a:t>
            </a:r>
            <a:r>
              <a:rPr lang="en-US" dirty="0"/>
              <a:t> n for some constant g. </a:t>
            </a:r>
          </a:p>
        </p:txBody>
      </p:sp>
    </p:spTree>
    <p:extLst>
      <p:ext uri="{BB962C8B-B14F-4D97-AF65-F5344CB8AC3E}">
        <p14:creationId xmlns:p14="http://schemas.microsoft.com/office/powerpoint/2010/main" val="9846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Remarks</a:t>
            </a:r>
          </a:p>
        </p:txBody>
      </p:sp>
      <p:sp>
        <p:nvSpPr>
          <p:cNvPr id="3" name="Content Placeholder 2"/>
          <p:cNvSpPr>
            <a:spLocks noGrp="1"/>
          </p:cNvSpPr>
          <p:nvPr>
            <p:ph idx="1"/>
          </p:nvPr>
        </p:nvSpPr>
        <p:spPr/>
        <p:txBody>
          <a:bodyPr>
            <a:normAutofit/>
          </a:bodyPr>
          <a:lstStyle/>
          <a:p>
            <a:r>
              <a:rPr lang="en-US" dirty="0" err="1"/>
              <a:t>Mergesort</a:t>
            </a:r>
            <a:r>
              <a:rPr lang="en-US" dirty="0"/>
              <a:t> is much faster than selection sort in practice.</a:t>
            </a:r>
          </a:p>
        </p:txBody>
      </p:sp>
    </p:spTree>
    <p:extLst>
      <p:ext uri="{BB962C8B-B14F-4D97-AF65-F5344CB8AC3E}">
        <p14:creationId xmlns:p14="http://schemas.microsoft.com/office/powerpoint/2010/main" val="1874820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eight queens puzzle</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“Place eight queens on a chess board so that no queen captures another”.</a:t>
            </a:r>
          </a:p>
          <a:p>
            <a:r>
              <a:rPr lang="en-US" dirty="0"/>
              <a:t>A queen can capture anything that is in a square exactly to the East, West, North, South, NE, NW, SE, SW.</a:t>
            </a:r>
          </a:p>
          <a:p>
            <a:r>
              <a:rPr lang="en-US" dirty="0"/>
              <a:t>Queens should be in distinct rows, distinct columns, and distinct “diagonals”</a:t>
            </a:r>
          </a:p>
          <a:p>
            <a:r>
              <a:rPr lang="en-US" dirty="0">
                <a:solidFill>
                  <a:srgbClr val="FF0000"/>
                </a:solidFill>
              </a:rPr>
              <a:t>Good example of “constraint satisfaction problem”.</a:t>
            </a:r>
          </a:p>
          <a:p>
            <a:r>
              <a:rPr lang="en-US" dirty="0">
                <a:solidFill>
                  <a:srgbClr val="FF0000"/>
                </a:solidFill>
              </a:rPr>
              <a:t>Solution uses recursion.</a:t>
            </a:r>
          </a:p>
        </p:txBody>
      </p:sp>
    </p:spTree>
    <p:extLst>
      <p:ext uri="{BB962C8B-B14F-4D97-AF65-F5344CB8AC3E}">
        <p14:creationId xmlns:p14="http://schemas.microsoft.com/office/powerpoint/2010/main" val="246515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Can we represent the problem mathematically?</a:t>
            </a:r>
          </a:p>
        </p:txBody>
      </p:sp>
      <p:sp>
        <p:nvSpPr>
          <p:cNvPr id="3" name="Content Placeholder 2"/>
          <p:cNvSpPr>
            <a:spLocks noGrp="1"/>
          </p:cNvSpPr>
          <p:nvPr>
            <p:ph idx="1"/>
          </p:nvPr>
        </p:nvSpPr>
        <p:spPr/>
        <p:txBody>
          <a:bodyPr/>
          <a:lstStyle/>
          <a:p>
            <a:r>
              <a:rPr lang="en-US" dirty="0"/>
              <a:t>Frame a question of the form: “Find numbers </a:t>
            </a:r>
            <a:r>
              <a:rPr lang="en-US" dirty="0" err="1"/>
              <a:t>x,y,z</a:t>
            </a:r>
            <a:r>
              <a:rPr lang="en-US" dirty="0"/>
              <a:t>... such that they satisfy constraints ...”</a:t>
            </a:r>
          </a:p>
          <a:p>
            <a:r>
              <a:rPr lang="en-US" dirty="0"/>
              <a:t>Constraints: equalities, inequalities, …</a:t>
            </a:r>
          </a:p>
          <a:p>
            <a:r>
              <a:rPr lang="en-US" dirty="0"/>
              <a:t>It should be possible to interpret the numbers in terms of queen positions on the board.</a:t>
            </a:r>
          </a:p>
        </p:txBody>
      </p:sp>
    </p:spTree>
    <p:extLst>
      <p:ext uri="{BB962C8B-B14F-4D97-AF65-F5344CB8AC3E}">
        <p14:creationId xmlns:p14="http://schemas.microsoft.com/office/powerpoint/2010/main" val="93511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Mathematical representation 1</a:t>
            </a:r>
          </a:p>
        </p:txBody>
      </p:sp>
      <p:sp>
        <p:nvSpPr>
          <p:cNvPr id="3" name="Content Placeholder 2"/>
          <p:cNvSpPr>
            <a:spLocks noGrp="1"/>
          </p:cNvSpPr>
          <p:nvPr>
            <p:ph idx="1"/>
          </p:nvPr>
        </p:nvSpPr>
        <p:spPr/>
        <p:txBody>
          <a:bodyPr>
            <a:normAutofit lnSpcReduction="10000"/>
          </a:bodyPr>
          <a:lstStyle/>
          <a:p>
            <a:r>
              <a:rPr lang="en-US" dirty="0"/>
              <a:t>For each board square (</a:t>
            </a:r>
            <a:r>
              <a:rPr lang="en-US" dirty="0" err="1"/>
              <a:t>i,j</a:t>
            </a:r>
            <a:r>
              <a:rPr lang="en-US" dirty="0"/>
              <a:t>), let </a:t>
            </a:r>
            <a:r>
              <a:rPr lang="en-US" dirty="0" err="1"/>
              <a:t>x</a:t>
            </a:r>
            <a:r>
              <a:rPr lang="en-US" baseline="-25000" dirty="0" err="1"/>
              <a:t>ij</a:t>
            </a:r>
            <a:r>
              <a:rPr lang="en-US" dirty="0"/>
              <a:t> “encode” whether a queen is present or not present in that square.</a:t>
            </a:r>
          </a:p>
          <a:p>
            <a:pPr marL="457200" lvl="1" indent="0">
              <a:buNone/>
            </a:pPr>
            <a:r>
              <a:rPr lang="en-US" dirty="0" err="1"/>
              <a:t>x</a:t>
            </a:r>
            <a:r>
              <a:rPr lang="en-US" baseline="-25000" dirty="0" err="1"/>
              <a:t>ij</a:t>
            </a:r>
            <a:r>
              <a:rPr lang="en-US" dirty="0"/>
              <a:t> = 1 : queen present</a:t>
            </a:r>
          </a:p>
          <a:p>
            <a:pPr marL="457200" lvl="1" indent="0">
              <a:buNone/>
            </a:pPr>
            <a:r>
              <a:rPr lang="en-US" dirty="0" err="1"/>
              <a:t>x</a:t>
            </a:r>
            <a:r>
              <a:rPr lang="en-US" baseline="-25000" dirty="0" err="1"/>
              <a:t>ij</a:t>
            </a:r>
            <a:r>
              <a:rPr lang="en-US" dirty="0"/>
              <a:t> = 0 : queen absent</a:t>
            </a:r>
          </a:p>
          <a:p>
            <a:r>
              <a:rPr lang="en-US" dirty="0"/>
              <a:t>At most one queen in each row </a:t>
            </a:r>
            <a:r>
              <a:rPr lang="en-US" dirty="0" err="1"/>
              <a:t>i</a:t>
            </a:r>
            <a:r>
              <a:rPr lang="en-US" dirty="0"/>
              <a:t>:</a:t>
            </a:r>
          </a:p>
          <a:p>
            <a:pPr marL="457200" lvl="1" indent="0">
              <a:buNone/>
            </a:pPr>
            <a:r>
              <a:rPr lang="en-US" dirty="0"/>
              <a:t>x</a:t>
            </a:r>
            <a:r>
              <a:rPr lang="en-US" baseline="-25000" dirty="0"/>
              <a:t>i1</a:t>
            </a:r>
            <a:r>
              <a:rPr lang="en-US" dirty="0"/>
              <a:t> + x</a:t>
            </a:r>
            <a:r>
              <a:rPr lang="en-US" baseline="-25000" dirty="0"/>
              <a:t>i2</a:t>
            </a:r>
            <a:r>
              <a:rPr lang="en-US" dirty="0"/>
              <a:t> + ... + </a:t>
            </a:r>
            <a:r>
              <a:rPr lang="en-US" dirty="0" err="1"/>
              <a:t>x</a:t>
            </a:r>
            <a:r>
              <a:rPr lang="en-US" baseline="-25000" dirty="0" err="1"/>
              <a:t>in</a:t>
            </a:r>
            <a:r>
              <a:rPr lang="en-US" dirty="0"/>
              <a:t> ≤ 1</a:t>
            </a:r>
          </a:p>
          <a:p>
            <a:r>
              <a:rPr lang="en-US" dirty="0"/>
              <a:t>Similarly for other conditions</a:t>
            </a:r>
          </a:p>
          <a:p>
            <a:r>
              <a:rPr lang="en-US" dirty="0"/>
              <a:t>“Solve”!</a:t>
            </a:r>
          </a:p>
        </p:txBody>
      </p:sp>
    </p:spTree>
    <p:extLst>
      <p:ext uri="{BB962C8B-B14F-4D97-AF65-F5344CB8AC3E}">
        <p14:creationId xmlns:p14="http://schemas.microsoft.com/office/powerpoint/2010/main" val="118158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3x3 board</a:t>
            </a:r>
          </a:p>
        </p:txBody>
      </p:sp>
      <p:sp>
        <p:nvSpPr>
          <p:cNvPr id="3" name="Content Placeholder 2"/>
          <p:cNvSpPr>
            <a:spLocks noGrp="1"/>
          </p:cNvSpPr>
          <p:nvPr>
            <p:ph idx="1"/>
          </p:nvPr>
        </p:nvSpPr>
        <p:spPr/>
        <p:txBody>
          <a:bodyPr>
            <a:normAutofit fontScale="85000" lnSpcReduction="20000"/>
          </a:bodyPr>
          <a:lstStyle/>
          <a:p>
            <a:r>
              <a:rPr lang="en-US" dirty="0"/>
              <a:t>Row conditions: </a:t>
            </a:r>
          </a:p>
          <a:p>
            <a:pPr marL="457200" lvl="1" indent="0">
              <a:buNone/>
            </a:pPr>
            <a:r>
              <a:rPr lang="en-US" dirty="0"/>
              <a:t>x</a:t>
            </a:r>
            <a:r>
              <a:rPr lang="en-US" baseline="-25000" dirty="0"/>
              <a:t>11</a:t>
            </a:r>
            <a:r>
              <a:rPr lang="en-US" dirty="0"/>
              <a:t>+x</a:t>
            </a:r>
            <a:r>
              <a:rPr lang="en-US" baseline="-25000" dirty="0"/>
              <a:t>12</a:t>
            </a:r>
            <a:r>
              <a:rPr lang="en-US" dirty="0"/>
              <a:t>+x</a:t>
            </a:r>
            <a:r>
              <a:rPr lang="en-US" baseline="-25000" dirty="0"/>
              <a:t>13</a:t>
            </a:r>
            <a:r>
              <a:rPr lang="en-US" dirty="0"/>
              <a:t> ≤ 1,   x</a:t>
            </a:r>
            <a:r>
              <a:rPr lang="en-US" baseline="-25000" dirty="0"/>
              <a:t>21</a:t>
            </a:r>
            <a:r>
              <a:rPr lang="en-US" dirty="0"/>
              <a:t>+x</a:t>
            </a:r>
            <a:r>
              <a:rPr lang="en-US" baseline="-25000" dirty="0"/>
              <a:t>22</a:t>
            </a:r>
            <a:r>
              <a:rPr lang="en-US" dirty="0"/>
              <a:t>+x</a:t>
            </a:r>
            <a:r>
              <a:rPr lang="en-US" baseline="-25000" dirty="0"/>
              <a:t>23</a:t>
            </a:r>
            <a:r>
              <a:rPr lang="en-US" dirty="0"/>
              <a:t> ≤ 1,   x</a:t>
            </a:r>
            <a:r>
              <a:rPr lang="en-US" baseline="-25000" dirty="0"/>
              <a:t>31</a:t>
            </a:r>
            <a:r>
              <a:rPr lang="en-US" dirty="0"/>
              <a:t>+x</a:t>
            </a:r>
            <a:r>
              <a:rPr lang="en-US" baseline="-25000" dirty="0"/>
              <a:t>32</a:t>
            </a:r>
            <a:r>
              <a:rPr lang="en-US" dirty="0"/>
              <a:t>+x</a:t>
            </a:r>
            <a:r>
              <a:rPr lang="en-US" baseline="-25000" dirty="0"/>
              <a:t>33</a:t>
            </a:r>
            <a:r>
              <a:rPr lang="en-US" dirty="0"/>
              <a:t> ≤ 1</a:t>
            </a:r>
          </a:p>
          <a:p>
            <a:r>
              <a:rPr lang="en-US" dirty="0"/>
              <a:t>Column conditions:</a:t>
            </a:r>
          </a:p>
          <a:p>
            <a:pPr marL="457200" lvl="1" indent="0">
              <a:buNone/>
            </a:pPr>
            <a:r>
              <a:rPr lang="en-US" dirty="0"/>
              <a:t>x</a:t>
            </a:r>
            <a:r>
              <a:rPr lang="en-US" baseline="-25000" dirty="0"/>
              <a:t>11</a:t>
            </a:r>
            <a:r>
              <a:rPr lang="en-US" dirty="0"/>
              <a:t>+x</a:t>
            </a:r>
            <a:r>
              <a:rPr lang="en-US" baseline="-25000" dirty="0"/>
              <a:t>21</a:t>
            </a:r>
            <a:r>
              <a:rPr lang="en-US" dirty="0"/>
              <a:t>+x</a:t>
            </a:r>
            <a:r>
              <a:rPr lang="en-US" baseline="-25000" dirty="0"/>
              <a:t>31</a:t>
            </a:r>
            <a:r>
              <a:rPr lang="en-US" dirty="0"/>
              <a:t> ≤ 1,   x</a:t>
            </a:r>
            <a:r>
              <a:rPr lang="en-US" baseline="-25000" dirty="0"/>
              <a:t>12</a:t>
            </a:r>
            <a:r>
              <a:rPr lang="en-US" dirty="0"/>
              <a:t>+x</a:t>
            </a:r>
            <a:r>
              <a:rPr lang="en-US" baseline="-25000" dirty="0"/>
              <a:t>22</a:t>
            </a:r>
            <a:r>
              <a:rPr lang="en-US" dirty="0"/>
              <a:t>+x</a:t>
            </a:r>
            <a:r>
              <a:rPr lang="en-US" baseline="-25000" dirty="0"/>
              <a:t>32</a:t>
            </a:r>
            <a:r>
              <a:rPr lang="en-US" dirty="0"/>
              <a:t> ≤ 1,   x</a:t>
            </a:r>
            <a:r>
              <a:rPr lang="en-US" baseline="-25000" dirty="0"/>
              <a:t>13</a:t>
            </a:r>
            <a:r>
              <a:rPr lang="en-US" dirty="0"/>
              <a:t>+x</a:t>
            </a:r>
            <a:r>
              <a:rPr lang="en-US" baseline="-25000" dirty="0"/>
              <a:t>23</a:t>
            </a:r>
            <a:r>
              <a:rPr lang="en-US" dirty="0"/>
              <a:t>+x</a:t>
            </a:r>
            <a:r>
              <a:rPr lang="en-US" baseline="-25000" dirty="0"/>
              <a:t>33</a:t>
            </a:r>
            <a:r>
              <a:rPr lang="en-US" dirty="0"/>
              <a:t> ≤ 1</a:t>
            </a:r>
          </a:p>
          <a:p>
            <a:r>
              <a:rPr lang="en-US" dirty="0"/>
              <a:t>Diagonal conditions:</a:t>
            </a:r>
          </a:p>
          <a:p>
            <a:pPr marL="457200" lvl="1" indent="0">
              <a:buNone/>
            </a:pPr>
            <a:r>
              <a:rPr lang="en-US" dirty="0"/>
              <a:t>x</a:t>
            </a:r>
            <a:r>
              <a:rPr lang="en-US" baseline="-25000" dirty="0"/>
              <a:t>21</a:t>
            </a:r>
            <a:r>
              <a:rPr lang="en-US" dirty="0"/>
              <a:t>+x</a:t>
            </a:r>
            <a:r>
              <a:rPr lang="en-US" baseline="-25000" dirty="0"/>
              <a:t>32</a:t>
            </a:r>
            <a:r>
              <a:rPr lang="en-US" dirty="0"/>
              <a:t> ≤ 1,   x</a:t>
            </a:r>
            <a:r>
              <a:rPr lang="en-US" baseline="-25000" dirty="0"/>
              <a:t>11</a:t>
            </a:r>
            <a:r>
              <a:rPr lang="en-US" dirty="0"/>
              <a:t>+x</a:t>
            </a:r>
            <a:r>
              <a:rPr lang="en-US" baseline="-25000" dirty="0"/>
              <a:t>22</a:t>
            </a:r>
            <a:r>
              <a:rPr lang="en-US" dirty="0"/>
              <a:t>+x</a:t>
            </a:r>
            <a:r>
              <a:rPr lang="en-US" baseline="-25000" dirty="0"/>
              <a:t>33</a:t>
            </a:r>
            <a:r>
              <a:rPr lang="en-US" dirty="0"/>
              <a:t> ≤ 1,   x</a:t>
            </a:r>
            <a:r>
              <a:rPr lang="en-US" baseline="-25000" dirty="0"/>
              <a:t>12</a:t>
            </a:r>
            <a:r>
              <a:rPr lang="en-US" dirty="0"/>
              <a:t>+x</a:t>
            </a:r>
            <a:r>
              <a:rPr lang="en-US" baseline="-25000" dirty="0"/>
              <a:t>23</a:t>
            </a:r>
            <a:r>
              <a:rPr lang="en-US" dirty="0"/>
              <a:t> ≤ 1</a:t>
            </a:r>
          </a:p>
          <a:p>
            <a:pPr marL="457200" lvl="1" indent="0">
              <a:buNone/>
            </a:pPr>
            <a:r>
              <a:rPr lang="en-US" dirty="0"/>
              <a:t>x</a:t>
            </a:r>
            <a:r>
              <a:rPr lang="en-US" baseline="-25000" dirty="0"/>
              <a:t>12</a:t>
            </a:r>
            <a:r>
              <a:rPr lang="en-US" dirty="0"/>
              <a:t>+x</a:t>
            </a:r>
            <a:r>
              <a:rPr lang="en-US" baseline="-25000" dirty="0"/>
              <a:t>21</a:t>
            </a:r>
            <a:r>
              <a:rPr lang="en-US" dirty="0"/>
              <a:t> ≤ 1,   x</a:t>
            </a:r>
            <a:r>
              <a:rPr lang="en-US" baseline="-25000" dirty="0"/>
              <a:t>13</a:t>
            </a:r>
            <a:r>
              <a:rPr lang="en-US" dirty="0"/>
              <a:t>+x</a:t>
            </a:r>
            <a:r>
              <a:rPr lang="en-US" baseline="-25000" dirty="0"/>
              <a:t>22</a:t>
            </a:r>
            <a:r>
              <a:rPr lang="en-US" dirty="0"/>
              <a:t>+x</a:t>
            </a:r>
            <a:r>
              <a:rPr lang="en-US" baseline="-25000" dirty="0"/>
              <a:t>31</a:t>
            </a:r>
            <a:r>
              <a:rPr lang="en-US" dirty="0"/>
              <a:t> ≤ 1,   x</a:t>
            </a:r>
            <a:r>
              <a:rPr lang="en-US" baseline="-25000" dirty="0"/>
              <a:t>23</a:t>
            </a:r>
            <a:r>
              <a:rPr lang="en-US" dirty="0"/>
              <a:t>+x</a:t>
            </a:r>
            <a:r>
              <a:rPr lang="en-US" baseline="-25000" dirty="0"/>
              <a:t>32</a:t>
            </a:r>
            <a:r>
              <a:rPr lang="en-US" dirty="0"/>
              <a:t> ≤ 1</a:t>
            </a:r>
          </a:p>
          <a:p>
            <a:r>
              <a:rPr lang="en-US" dirty="0"/>
              <a:t>Place 3 queens:</a:t>
            </a:r>
          </a:p>
          <a:p>
            <a:pPr marL="457200" lvl="1" indent="0">
              <a:buNone/>
            </a:pPr>
            <a:r>
              <a:rPr lang="en-US" dirty="0"/>
              <a:t>x</a:t>
            </a:r>
            <a:r>
              <a:rPr lang="en-US" baseline="-25000" dirty="0"/>
              <a:t>11</a:t>
            </a:r>
            <a:r>
              <a:rPr lang="en-US" dirty="0"/>
              <a:t>+x</a:t>
            </a:r>
            <a:r>
              <a:rPr lang="en-US" baseline="-25000" dirty="0"/>
              <a:t>12</a:t>
            </a:r>
            <a:r>
              <a:rPr lang="en-US" dirty="0"/>
              <a:t>+x</a:t>
            </a:r>
            <a:r>
              <a:rPr lang="en-US" baseline="-25000" dirty="0"/>
              <a:t>13</a:t>
            </a:r>
            <a:r>
              <a:rPr lang="en-US" dirty="0"/>
              <a:t>+x</a:t>
            </a:r>
            <a:r>
              <a:rPr lang="en-US" baseline="-25000" dirty="0"/>
              <a:t>21</a:t>
            </a:r>
            <a:r>
              <a:rPr lang="en-US" dirty="0"/>
              <a:t>+x</a:t>
            </a:r>
            <a:r>
              <a:rPr lang="en-US" baseline="-25000" dirty="0"/>
              <a:t>22</a:t>
            </a:r>
            <a:r>
              <a:rPr lang="en-US" dirty="0"/>
              <a:t>+x</a:t>
            </a:r>
            <a:r>
              <a:rPr lang="en-US" baseline="-25000" dirty="0"/>
              <a:t>23</a:t>
            </a:r>
            <a:r>
              <a:rPr lang="en-US" dirty="0"/>
              <a:t>+x</a:t>
            </a:r>
            <a:r>
              <a:rPr lang="en-US" baseline="-25000" dirty="0"/>
              <a:t>31</a:t>
            </a:r>
            <a:r>
              <a:rPr lang="en-US" dirty="0"/>
              <a:t>+x</a:t>
            </a:r>
            <a:r>
              <a:rPr lang="en-US" baseline="-25000" dirty="0"/>
              <a:t>32</a:t>
            </a:r>
            <a:r>
              <a:rPr lang="en-US" dirty="0"/>
              <a:t>+x</a:t>
            </a:r>
            <a:r>
              <a:rPr lang="en-US" baseline="-25000" dirty="0"/>
              <a:t>33</a:t>
            </a:r>
            <a:r>
              <a:rPr lang="en-US" dirty="0"/>
              <a:t> = 3</a:t>
            </a:r>
          </a:p>
          <a:p>
            <a:r>
              <a:rPr lang="en-US" dirty="0"/>
              <a:t>0-1 constraint:</a:t>
            </a:r>
          </a:p>
          <a:p>
            <a:pPr marL="457200" lvl="1" indent="0">
              <a:buNone/>
            </a:pPr>
            <a:r>
              <a:rPr lang="en-US" dirty="0"/>
              <a:t>All  </a:t>
            </a:r>
            <a:r>
              <a:rPr lang="en-US" dirty="0" err="1"/>
              <a:t>x</a:t>
            </a:r>
            <a:r>
              <a:rPr lang="en-US" baseline="-25000" dirty="0" err="1"/>
              <a:t>ij</a:t>
            </a:r>
            <a:r>
              <a:rPr lang="en-US" dirty="0"/>
              <a:t> ∈ {0, 1} </a:t>
            </a:r>
          </a:p>
        </p:txBody>
      </p:sp>
    </p:spTree>
    <p:extLst>
      <p:ext uri="{BB962C8B-B14F-4D97-AF65-F5344CB8AC3E}">
        <p14:creationId xmlns:p14="http://schemas.microsoft.com/office/powerpoint/2010/main" val="52491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Another representation</a:t>
            </a:r>
          </a:p>
        </p:txBody>
      </p:sp>
      <p:sp>
        <p:nvSpPr>
          <p:cNvPr id="3" name="Content Placeholder 2"/>
          <p:cNvSpPr>
            <a:spLocks noGrp="1"/>
          </p:cNvSpPr>
          <p:nvPr>
            <p:ph idx="1"/>
          </p:nvPr>
        </p:nvSpPr>
        <p:spPr/>
        <p:txBody>
          <a:bodyPr>
            <a:normAutofit fontScale="77500" lnSpcReduction="20000"/>
          </a:bodyPr>
          <a:lstStyle/>
          <a:p>
            <a:r>
              <a:rPr lang="en-US" dirty="0"/>
              <a:t>What do we want to find?</a:t>
            </a:r>
          </a:p>
          <a:p>
            <a:pPr lvl="1"/>
            <a:r>
              <a:rPr lang="en-US" dirty="0"/>
              <a:t>Positions for 8 queens.</a:t>
            </a:r>
          </a:p>
          <a:p>
            <a:pPr lvl="1"/>
            <a:r>
              <a:rPr lang="en-US" dirty="0"/>
              <a:t>Position in 2d space : 2 numbers, (x, y)</a:t>
            </a:r>
          </a:p>
          <a:p>
            <a:pPr lvl="1"/>
            <a:r>
              <a:rPr lang="en-US" dirty="0"/>
              <a:t>Are we looking for 16 numbers then?</a:t>
            </a:r>
          </a:p>
          <a:p>
            <a:r>
              <a:rPr lang="en-US" dirty="0"/>
              <a:t>Real or integers?</a:t>
            </a:r>
          </a:p>
          <a:p>
            <a:pPr lvl="1"/>
            <a:r>
              <a:rPr lang="en-US" dirty="0"/>
              <a:t>Integers, in the range 1..8</a:t>
            </a:r>
          </a:p>
          <a:p>
            <a:r>
              <a:rPr lang="en-US" dirty="0"/>
              <a:t>Distinct columns: </a:t>
            </a:r>
          </a:p>
          <a:p>
            <a:pPr lvl="1"/>
            <a:r>
              <a:rPr lang="en-US" dirty="0"/>
              <a:t>All x</a:t>
            </a:r>
            <a:r>
              <a:rPr lang="en-US" baseline="-25000" dirty="0"/>
              <a:t>i</a:t>
            </a:r>
            <a:r>
              <a:rPr lang="en-US" dirty="0"/>
              <a:t> should be distinct.</a:t>
            </a:r>
          </a:p>
          <a:p>
            <a:r>
              <a:rPr lang="en-US" dirty="0"/>
              <a:t>Distinct rows: </a:t>
            </a:r>
          </a:p>
          <a:p>
            <a:pPr lvl="1"/>
            <a:r>
              <a:rPr lang="en-US" dirty="0"/>
              <a:t>All </a:t>
            </a:r>
            <a:r>
              <a:rPr lang="en-US" dirty="0" err="1"/>
              <a:t>y</a:t>
            </a:r>
            <a:r>
              <a:rPr lang="en-US" baseline="-25000" dirty="0" err="1"/>
              <a:t>i</a:t>
            </a:r>
            <a:r>
              <a:rPr lang="en-US" dirty="0"/>
              <a:t> should be distinct.</a:t>
            </a:r>
          </a:p>
          <a:p>
            <a:r>
              <a:rPr lang="en-US" dirty="0"/>
              <a:t>Distinct diagonals: </a:t>
            </a:r>
          </a:p>
          <a:p>
            <a:pPr lvl="1"/>
            <a:r>
              <a:rPr lang="en-US" dirty="0"/>
              <a:t>For all </a:t>
            </a:r>
            <a:r>
              <a:rPr lang="en-US" dirty="0" err="1"/>
              <a:t>i,j</a:t>
            </a:r>
            <a:r>
              <a:rPr lang="en-US" dirty="0"/>
              <a:t> where </a:t>
            </a:r>
            <a:r>
              <a:rPr lang="en-US" dirty="0" err="1"/>
              <a:t>i</a:t>
            </a:r>
            <a:r>
              <a:rPr lang="en-US" dirty="0"/>
              <a:t> ≠ j: |x</a:t>
            </a:r>
            <a:r>
              <a:rPr lang="en-US" baseline="-25000" dirty="0"/>
              <a:t>i</a:t>
            </a:r>
            <a:r>
              <a:rPr lang="en-US" dirty="0"/>
              <a:t> - </a:t>
            </a:r>
            <a:r>
              <a:rPr lang="en-US" dirty="0" err="1"/>
              <a:t>x</a:t>
            </a:r>
            <a:r>
              <a:rPr lang="en-US" baseline="-25000" dirty="0" err="1"/>
              <a:t>j</a:t>
            </a:r>
            <a:r>
              <a:rPr lang="en-US" dirty="0"/>
              <a:t>| ≠ |</a:t>
            </a:r>
            <a:r>
              <a:rPr lang="en-US" dirty="0" err="1"/>
              <a:t>y</a:t>
            </a:r>
            <a:r>
              <a:rPr lang="en-US" baseline="-25000" dirty="0" err="1"/>
              <a:t>i</a:t>
            </a:r>
            <a:r>
              <a:rPr lang="en-US" dirty="0"/>
              <a:t> </a:t>
            </a:r>
            <a:r>
              <a:rPr lang="mr-IN" dirty="0"/>
              <a:t>–</a:t>
            </a:r>
            <a:r>
              <a:rPr lang="en-US" dirty="0"/>
              <a:t> </a:t>
            </a:r>
            <a:r>
              <a:rPr lang="en-US" dirty="0" err="1"/>
              <a:t>y</a:t>
            </a:r>
            <a:r>
              <a:rPr lang="en-US" baseline="-25000" dirty="0" err="1"/>
              <a:t>j</a:t>
            </a:r>
            <a:r>
              <a:rPr lang="en-US" dirty="0"/>
              <a:t>|</a:t>
            </a:r>
          </a:p>
        </p:txBody>
      </p:sp>
    </p:spTree>
    <p:extLst>
      <p:ext uri="{BB962C8B-B14F-4D97-AF65-F5344CB8AC3E}">
        <p14:creationId xmlns:p14="http://schemas.microsoft.com/office/powerpoint/2010/main" val="1987106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examples and variations on constraint satisfaction problems</a:t>
            </a:r>
          </a:p>
        </p:txBody>
      </p:sp>
      <p:sp>
        <p:nvSpPr>
          <p:cNvPr id="3" name="Content Placeholder 2"/>
          <p:cNvSpPr>
            <a:spLocks noGrp="1"/>
          </p:cNvSpPr>
          <p:nvPr>
            <p:ph idx="1"/>
          </p:nvPr>
        </p:nvSpPr>
        <p:spPr/>
        <p:txBody>
          <a:bodyPr>
            <a:normAutofit fontScale="85000" lnSpcReduction="20000"/>
          </a:bodyPr>
          <a:lstStyle/>
          <a:p>
            <a:r>
              <a:rPr lang="en-US" dirty="0"/>
              <a:t>”Find x</a:t>
            </a:r>
            <a:r>
              <a:rPr lang="en-US" baseline="-25000" dirty="0"/>
              <a:t>1</a:t>
            </a:r>
            <a:r>
              <a:rPr lang="en-US" dirty="0"/>
              <a:t>, x</a:t>
            </a:r>
            <a:r>
              <a:rPr lang="en-US" baseline="-25000" dirty="0"/>
              <a:t>2</a:t>
            </a:r>
            <a:r>
              <a:rPr lang="en-US" dirty="0"/>
              <a:t>, ..., </a:t>
            </a:r>
            <a:r>
              <a:rPr lang="en-US" dirty="0" err="1"/>
              <a:t>x</a:t>
            </a:r>
            <a:r>
              <a:rPr lang="en-US" baseline="-25000" dirty="0" err="1"/>
              <a:t>n</a:t>
            </a:r>
            <a:r>
              <a:rPr lang="en-US" dirty="0"/>
              <a:t> such that ...” is called a constraint satisfaction problem.</a:t>
            </a:r>
          </a:p>
          <a:p>
            <a:r>
              <a:rPr lang="en-US" dirty="0"/>
              <a:t>8 queens problem is a constraint satisfaction problem.</a:t>
            </a:r>
          </a:p>
          <a:p>
            <a:r>
              <a:rPr lang="en-US" dirty="0"/>
              <a:t>Another example: solving equations: find x such that 3x</a:t>
            </a:r>
            <a:r>
              <a:rPr lang="en-US" baseline="30000" dirty="0"/>
              <a:t>2</a:t>
            </a:r>
            <a:r>
              <a:rPr lang="en-US" dirty="0"/>
              <a:t> + 4x + 1 = 0.</a:t>
            </a:r>
          </a:p>
          <a:p>
            <a:r>
              <a:rPr lang="en-US" dirty="0"/>
              <a:t>We may in addition have an “objective function”: of all x</a:t>
            </a:r>
            <a:r>
              <a:rPr lang="en-US" baseline="-25000" dirty="0"/>
              <a:t>i</a:t>
            </a:r>
            <a:r>
              <a:rPr lang="en-US" dirty="0"/>
              <a:t> satisfying the constraints, report one that maximizes some given function f(x</a:t>
            </a:r>
            <a:r>
              <a:rPr lang="en-US" baseline="-25000" dirty="0"/>
              <a:t>1</a:t>
            </a:r>
            <a:r>
              <a:rPr lang="en-US" dirty="0"/>
              <a:t>, x</a:t>
            </a:r>
            <a:r>
              <a:rPr lang="en-US" baseline="-25000" dirty="0"/>
              <a:t>2</a:t>
            </a:r>
            <a:r>
              <a:rPr lang="en-US" dirty="0"/>
              <a:t>, ..., </a:t>
            </a:r>
            <a:r>
              <a:rPr lang="en-US" dirty="0" err="1"/>
              <a:t>x</a:t>
            </a:r>
            <a:r>
              <a:rPr lang="en-US" baseline="-25000" dirty="0" err="1"/>
              <a:t>n</a:t>
            </a:r>
            <a:r>
              <a:rPr lang="en-US" dirty="0"/>
              <a:t>)</a:t>
            </a:r>
          </a:p>
          <a:p>
            <a:r>
              <a:rPr lang="en-US" dirty="0"/>
              <a:t>Example of a constraint satisfaction problem with an objective function: finding GCD of </a:t>
            </a:r>
            <a:r>
              <a:rPr lang="en-US" dirty="0" err="1"/>
              <a:t>x,y</a:t>
            </a:r>
            <a:r>
              <a:rPr lang="en-US" dirty="0"/>
              <a:t>.</a:t>
            </a:r>
          </a:p>
          <a:p>
            <a:pPr lvl="1"/>
            <a:r>
              <a:rPr lang="en-US" dirty="0"/>
              <a:t>Find r such that r divides x, and r divides y, and f(r)=r is maximum.</a:t>
            </a:r>
          </a:p>
        </p:txBody>
      </p:sp>
    </p:spTree>
    <p:extLst>
      <p:ext uri="{BB962C8B-B14F-4D97-AF65-F5344CB8AC3E}">
        <p14:creationId xmlns:p14="http://schemas.microsoft.com/office/powerpoint/2010/main" val="122739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Solving constraint satisfaction problems</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Perform algebraic manipulation and deduce solution.</a:t>
            </a:r>
          </a:p>
          <a:p>
            <a:r>
              <a:rPr lang="en-US" dirty="0"/>
              <a:t>Quadratic equation: factorize...</a:t>
            </a:r>
          </a:p>
          <a:p>
            <a:pPr marL="0" indent="0">
              <a:buNone/>
            </a:pPr>
            <a:r>
              <a:rPr lang="en-US" dirty="0"/>
              <a:t>“Try all possibilities”</a:t>
            </a:r>
          </a:p>
          <a:p>
            <a:r>
              <a:rPr lang="en-US" dirty="0"/>
              <a:t>Works if each variable that we want to solve for has a finite domain</a:t>
            </a:r>
          </a:p>
          <a:p>
            <a:pPr lvl="1"/>
            <a:r>
              <a:rPr lang="en-US" dirty="0"/>
              <a:t>8 queens formulation 1: 64 variables, each either 0 or 1</a:t>
            </a:r>
          </a:p>
          <a:p>
            <a:pPr lvl="1"/>
            <a:r>
              <a:rPr lang="en-US" dirty="0"/>
              <a:t>8 queens formulation 2: 16 variables, each from {1,2,...,8}</a:t>
            </a:r>
          </a:p>
          <a:p>
            <a:r>
              <a:rPr lang="en-US" dirty="0"/>
              <a:t>We construct each candidate solution and check if it satisfies our constraints.  If yes, we report it.</a:t>
            </a:r>
          </a:p>
          <a:p>
            <a:r>
              <a:rPr lang="en-US" dirty="0"/>
              <a:t>How to construct all solutions?</a:t>
            </a:r>
          </a:p>
          <a:p>
            <a:r>
              <a:rPr lang="en-US" dirty="0"/>
              <a:t>Aren’t there a huge number of them?</a:t>
            </a:r>
          </a:p>
          <a:p>
            <a:pPr lvl="1"/>
            <a:r>
              <a:rPr lang="en-US" dirty="0"/>
              <a:t>Number of candidate solutions for 8 queens formulation 1: 2</a:t>
            </a:r>
            <a:r>
              <a:rPr lang="en-US" baseline="30000" dirty="0"/>
              <a:t>64</a:t>
            </a:r>
          </a:p>
          <a:p>
            <a:pPr lvl="1"/>
            <a:r>
              <a:rPr lang="en-US" dirty="0"/>
              <a:t>Number of candidate solutions for 8 queens formulation 2: 8</a:t>
            </a:r>
            <a:r>
              <a:rPr lang="en-US" baseline="30000" dirty="0"/>
              <a:t>16</a:t>
            </a:r>
            <a:endParaRPr lang="en-US" dirty="0"/>
          </a:p>
          <a:p>
            <a:pPr lvl="1"/>
            <a:r>
              <a:rPr lang="en-US" dirty="0"/>
              <a:t>8</a:t>
            </a:r>
            <a:r>
              <a:rPr lang="en-US" baseline="30000" dirty="0"/>
              <a:t>16</a:t>
            </a:r>
            <a:r>
              <a:rPr lang="en-US" dirty="0"/>
              <a:t> = 2</a:t>
            </a:r>
            <a:r>
              <a:rPr lang="en-US" baseline="30000" dirty="0"/>
              <a:t>48</a:t>
            </a:r>
            <a:r>
              <a:rPr lang="en-US" dirty="0"/>
              <a:t> &lt; 2</a:t>
            </a:r>
            <a:r>
              <a:rPr lang="en-US" baseline="30000" dirty="0"/>
              <a:t>64</a:t>
            </a:r>
          </a:p>
          <a:p>
            <a:pPr lvl="1"/>
            <a:r>
              <a:rPr lang="en-US" dirty="0"/>
              <a:t>Can we reduce this number further?</a:t>
            </a:r>
          </a:p>
        </p:txBody>
      </p:sp>
    </p:spTree>
    <p:extLst>
      <p:ext uri="{BB962C8B-B14F-4D97-AF65-F5344CB8AC3E}">
        <p14:creationId xmlns:p14="http://schemas.microsoft.com/office/powerpoint/2010/main" val="33338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an array</a:t>
            </a:r>
          </a:p>
        </p:txBody>
      </p:sp>
      <p:sp>
        <p:nvSpPr>
          <p:cNvPr id="3" name="Content Placeholder 2"/>
          <p:cNvSpPr>
            <a:spLocks noGrp="1"/>
          </p:cNvSpPr>
          <p:nvPr>
            <p:ph idx="1"/>
          </p:nvPr>
        </p:nvSpPr>
        <p:spPr/>
        <p:txBody>
          <a:bodyPr>
            <a:normAutofit fontScale="70000" lnSpcReduction="20000"/>
          </a:bodyPr>
          <a:lstStyle/>
          <a:p>
            <a:r>
              <a:rPr lang="en-US" dirty="0"/>
              <a:t>Input: </a:t>
            </a:r>
            <a:r>
              <a:rPr lang="en-US" dirty="0">
                <a:latin typeface="Andale Mono"/>
                <a:cs typeface="Andale Mono"/>
              </a:rPr>
              <a:t>A:</a:t>
            </a:r>
            <a:r>
              <a:rPr lang="en-US" dirty="0"/>
              <a:t> </a:t>
            </a:r>
            <a:r>
              <a:rPr lang="en-US" dirty="0" err="1"/>
              <a:t>int</a:t>
            </a:r>
            <a:r>
              <a:rPr lang="en-US" dirty="0"/>
              <a:t> array of length </a:t>
            </a:r>
            <a:r>
              <a:rPr lang="en-US" dirty="0">
                <a:latin typeface="Andale Mono"/>
                <a:cs typeface="Andale Mono"/>
              </a:rPr>
              <a:t>n</a:t>
            </a:r>
            <a:r>
              <a:rPr lang="en-US" dirty="0"/>
              <a:t>,  </a:t>
            </a:r>
            <a:r>
              <a:rPr lang="en-US" dirty="0">
                <a:latin typeface="Andale Mono"/>
                <a:cs typeface="Andale Mono"/>
              </a:rPr>
              <a:t>x</a:t>
            </a:r>
            <a:r>
              <a:rPr lang="en-US" dirty="0"/>
              <a:t> (called “key”) : </a:t>
            </a:r>
            <a:r>
              <a:rPr lang="en-US" dirty="0" err="1"/>
              <a:t>int</a:t>
            </a:r>
            <a:endParaRPr lang="en-US" dirty="0"/>
          </a:p>
          <a:p>
            <a:r>
              <a:rPr lang="en-US" dirty="0"/>
              <a:t>Output: </a:t>
            </a:r>
            <a:r>
              <a:rPr lang="en-US" dirty="0">
                <a:latin typeface="Andale Mono" panose="020B0509000000000004" pitchFamily="49" charset="0"/>
              </a:rPr>
              <a:t>true</a:t>
            </a:r>
            <a:r>
              <a:rPr lang="en-US" dirty="0"/>
              <a:t> if </a:t>
            </a:r>
            <a:r>
              <a:rPr lang="en-US" dirty="0">
                <a:latin typeface="Andale Mono"/>
                <a:cs typeface="Andale Mono"/>
              </a:rPr>
              <a:t>x</a:t>
            </a:r>
            <a:r>
              <a:rPr lang="en-US" dirty="0"/>
              <a:t> is present in </a:t>
            </a:r>
            <a:r>
              <a:rPr lang="en-US" dirty="0">
                <a:latin typeface="Andale Mono"/>
                <a:cs typeface="Andale Mono"/>
              </a:rPr>
              <a:t>A, false </a:t>
            </a:r>
            <a:r>
              <a:rPr lang="en-US" dirty="0"/>
              <a:t>otherwise.</a:t>
            </a:r>
          </a:p>
          <a:p>
            <a:r>
              <a:rPr lang="en-US" dirty="0"/>
              <a:t>Natural algorithm: scan through the array and return true if found.</a:t>
            </a:r>
          </a:p>
          <a:p>
            <a:endParaRPr lang="en-US" dirty="0"/>
          </a:p>
          <a:p>
            <a:pPr marL="0" indent="0">
              <a:buNone/>
            </a:pPr>
            <a:r>
              <a:rPr lang="en-US" dirty="0">
                <a:latin typeface="Andale Mono"/>
                <a:cs typeface="Andale Mono"/>
              </a:rPr>
              <a:t>for(</a:t>
            </a:r>
            <a:r>
              <a:rPr lang="en-US" dirty="0" err="1">
                <a:latin typeface="Andale Mono"/>
                <a:cs typeface="Andale Mono"/>
              </a:rPr>
              <a:t>int</a:t>
            </a:r>
            <a:r>
              <a:rPr lang="en-US" dirty="0">
                <a:latin typeface="Andale Mono"/>
                <a:cs typeface="Andale Mono"/>
              </a:rPr>
              <a:t> </a:t>
            </a:r>
            <a:r>
              <a:rPr lang="en-US" dirty="0" err="1">
                <a:latin typeface="Andale Mono"/>
                <a:cs typeface="Andale Mono"/>
              </a:rPr>
              <a:t>i</a:t>
            </a:r>
            <a:r>
              <a:rPr lang="en-US" dirty="0">
                <a:latin typeface="Andale Mono"/>
                <a:cs typeface="Andale Mono"/>
              </a:rPr>
              <a:t>=0; </a:t>
            </a:r>
            <a:r>
              <a:rPr lang="en-US" dirty="0" err="1">
                <a:latin typeface="Andale Mono"/>
                <a:cs typeface="Andale Mono"/>
              </a:rPr>
              <a:t>i</a:t>
            </a:r>
            <a:r>
              <a:rPr lang="en-US" dirty="0">
                <a:latin typeface="Andale Mono"/>
                <a:cs typeface="Andale Mono"/>
              </a:rPr>
              <a:t>&lt;n; </a:t>
            </a:r>
            <a:r>
              <a:rPr lang="en-US" dirty="0" err="1">
                <a:latin typeface="Andale Mono"/>
                <a:cs typeface="Andale Mono"/>
              </a:rPr>
              <a:t>i</a:t>
            </a:r>
            <a:r>
              <a:rPr lang="en-US" dirty="0">
                <a:latin typeface="Andale Mono"/>
                <a:cs typeface="Andale Mono"/>
              </a:rPr>
              <a:t>++){</a:t>
            </a:r>
          </a:p>
          <a:p>
            <a:pPr marL="0" indent="0">
              <a:buNone/>
            </a:pPr>
            <a:r>
              <a:rPr lang="en-US" dirty="0">
                <a:latin typeface="Andale Mono"/>
                <a:cs typeface="Andale Mono"/>
              </a:rPr>
              <a:t>	if(A[</a:t>
            </a:r>
            <a:r>
              <a:rPr lang="en-US" dirty="0" err="1">
                <a:latin typeface="Andale Mono"/>
                <a:cs typeface="Andale Mono"/>
              </a:rPr>
              <a:t>i</a:t>
            </a:r>
            <a:r>
              <a:rPr lang="en-US" dirty="0">
                <a:latin typeface="Andale Mono"/>
                <a:cs typeface="Andale Mono"/>
              </a:rPr>
              <a:t>] == x) return true;</a:t>
            </a:r>
          </a:p>
          <a:p>
            <a:pPr marL="0" indent="0">
              <a:buNone/>
            </a:pPr>
            <a:r>
              <a:rPr lang="en-US" dirty="0">
                <a:latin typeface="Andale Mono"/>
                <a:cs typeface="Andale Mono"/>
              </a:rPr>
              <a:t>}</a:t>
            </a:r>
          </a:p>
          <a:p>
            <a:pPr marL="0" indent="0">
              <a:buNone/>
            </a:pPr>
            <a:r>
              <a:rPr lang="en-US" dirty="0">
                <a:latin typeface="Andale Mono"/>
                <a:cs typeface="Andale Mono"/>
              </a:rPr>
              <a:t>return false;</a:t>
            </a:r>
          </a:p>
          <a:p>
            <a:pPr marL="0" indent="0">
              <a:buNone/>
            </a:pPr>
            <a:endParaRPr lang="en-US" dirty="0">
              <a:latin typeface="Andale Mono"/>
              <a:cs typeface="Andale Mono"/>
            </a:endParaRPr>
          </a:p>
          <a:p>
            <a:r>
              <a:rPr lang="en-US" dirty="0">
                <a:cs typeface="Andale Mono"/>
              </a:rPr>
              <a:t>Time consuming:</a:t>
            </a:r>
          </a:p>
          <a:p>
            <a:pPr lvl="1"/>
            <a:r>
              <a:rPr lang="en-US" dirty="0">
                <a:cs typeface="Andale Mono"/>
              </a:rPr>
              <a:t>Entire array scanned if the element is not present, </a:t>
            </a:r>
          </a:p>
          <a:p>
            <a:pPr lvl="1"/>
            <a:r>
              <a:rPr lang="en-US" dirty="0">
                <a:cs typeface="Andale Mono"/>
              </a:rPr>
              <a:t>Half array scanned on the average if it is present.</a:t>
            </a:r>
          </a:p>
          <a:p>
            <a:r>
              <a:rPr lang="en-US" dirty="0">
                <a:cs typeface="Andale Mono"/>
              </a:rPr>
              <a:t>Can we possibly do all this with fewer operations?</a:t>
            </a:r>
          </a:p>
          <a:p>
            <a:endParaRPr lang="en-US" dirty="0"/>
          </a:p>
        </p:txBody>
      </p:sp>
    </p:spTree>
    <p:extLst>
      <p:ext uri="{BB962C8B-B14F-4D97-AF65-F5344CB8AC3E}">
        <p14:creationId xmlns:p14="http://schemas.microsoft.com/office/powerpoint/2010/main" val="314421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Formulation 3</a:t>
            </a:r>
          </a:p>
        </p:txBody>
      </p:sp>
      <p:sp>
        <p:nvSpPr>
          <p:cNvPr id="3" name="Content Placeholder 2"/>
          <p:cNvSpPr>
            <a:spLocks noGrp="1"/>
          </p:cNvSpPr>
          <p:nvPr>
            <p:ph idx="1"/>
          </p:nvPr>
        </p:nvSpPr>
        <p:spPr/>
        <p:txBody>
          <a:bodyPr>
            <a:normAutofit fontScale="70000" lnSpcReduction="20000"/>
          </a:bodyPr>
          <a:lstStyle/>
          <a:p>
            <a:r>
              <a:rPr lang="en-US" dirty="0"/>
              <a:t>No column can hold more than 1 queen; else there will be captures.</a:t>
            </a:r>
          </a:p>
          <a:p>
            <a:r>
              <a:rPr lang="en-US" dirty="0"/>
              <a:t>We want 8 queens, need at least 1 queen in each of the 8 columns</a:t>
            </a:r>
          </a:p>
          <a:p>
            <a:r>
              <a:rPr lang="en-US" dirty="0"/>
              <a:t>So place exactly 1 queen in each column.</a:t>
            </a:r>
          </a:p>
          <a:p>
            <a:pPr marL="0" indent="0">
              <a:buNone/>
            </a:pPr>
            <a:r>
              <a:rPr lang="en-US" dirty="0"/>
              <a:t>New representation: Let </a:t>
            </a:r>
            <a:r>
              <a:rPr lang="en-US" dirty="0" err="1"/>
              <a:t>y</a:t>
            </a:r>
            <a:r>
              <a:rPr lang="en-US" baseline="-25000" dirty="0" err="1"/>
              <a:t>i</a:t>
            </a:r>
            <a:r>
              <a:rPr lang="en-US" dirty="0"/>
              <a:t> = row position of queen in column </a:t>
            </a:r>
            <a:r>
              <a:rPr lang="en-US" dirty="0" err="1"/>
              <a:t>i</a:t>
            </a:r>
            <a:r>
              <a:rPr lang="en-US" dirty="0"/>
              <a:t>.</a:t>
            </a:r>
          </a:p>
          <a:p>
            <a:pPr marL="0" indent="0">
              <a:buNone/>
            </a:pPr>
            <a:r>
              <a:rPr lang="en-US" dirty="0"/>
              <a:t>What conditions should y</a:t>
            </a:r>
            <a:r>
              <a:rPr lang="en-US" baseline="-25000" dirty="0"/>
              <a:t>1</a:t>
            </a:r>
            <a:r>
              <a:rPr lang="en-US" dirty="0"/>
              <a:t>, y</a:t>
            </a:r>
            <a:r>
              <a:rPr lang="en-US" baseline="-25000" dirty="0"/>
              <a:t>2</a:t>
            </a:r>
            <a:r>
              <a:rPr lang="en-US" dirty="0"/>
              <a:t>, ..., y</a:t>
            </a:r>
            <a:r>
              <a:rPr lang="en-US" baseline="-25000" dirty="0"/>
              <a:t>8</a:t>
            </a:r>
            <a:r>
              <a:rPr lang="en-US" dirty="0"/>
              <a:t> satisfy?</a:t>
            </a:r>
          </a:p>
          <a:p>
            <a:r>
              <a:rPr lang="en-US" dirty="0"/>
              <a:t>Distinct columns condition:</a:t>
            </a:r>
          </a:p>
          <a:p>
            <a:pPr lvl="1"/>
            <a:r>
              <a:rPr lang="en-US" dirty="0"/>
              <a:t>Automatically satisfied</a:t>
            </a:r>
          </a:p>
          <a:p>
            <a:r>
              <a:rPr lang="en-US" dirty="0"/>
              <a:t>Distinct rows condition:</a:t>
            </a:r>
          </a:p>
          <a:p>
            <a:pPr lvl="1"/>
            <a:r>
              <a:rPr lang="en-US" dirty="0" err="1"/>
              <a:t>y</a:t>
            </a:r>
            <a:r>
              <a:rPr lang="en-US" baseline="-25000" dirty="0" err="1"/>
              <a:t>i</a:t>
            </a:r>
            <a:r>
              <a:rPr lang="en-US" dirty="0"/>
              <a:t> should be distinct.</a:t>
            </a:r>
          </a:p>
          <a:p>
            <a:r>
              <a:rPr lang="en-US" dirty="0"/>
              <a:t>Distinct diagonals condition:</a:t>
            </a:r>
          </a:p>
          <a:p>
            <a:pPr lvl="1"/>
            <a:r>
              <a:rPr lang="en-US" dirty="0"/>
              <a:t>For all </a:t>
            </a:r>
            <a:r>
              <a:rPr lang="en-US" dirty="0" err="1"/>
              <a:t>i,j</a:t>
            </a:r>
            <a:r>
              <a:rPr lang="en-US" dirty="0"/>
              <a:t>, </a:t>
            </a:r>
            <a:r>
              <a:rPr lang="en-US" dirty="0" err="1"/>
              <a:t>i≠j</a:t>
            </a:r>
            <a:r>
              <a:rPr lang="en-US" dirty="0"/>
              <a:t> : |</a:t>
            </a:r>
            <a:r>
              <a:rPr lang="en-US" dirty="0" err="1"/>
              <a:t>y</a:t>
            </a:r>
            <a:r>
              <a:rPr lang="en-US" baseline="-25000" dirty="0" err="1"/>
              <a:t>i</a:t>
            </a:r>
            <a:r>
              <a:rPr lang="en-US" dirty="0"/>
              <a:t> - </a:t>
            </a:r>
            <a:r>
              <a:rPr lang="en-US" dirty="0" err="1"/>
              <a:t>y</a:t>
            </a:r>
            <a:r>
              <a:rPr lang="en-US" baseline="-25000" dirty="0" err="1"/>
              <a:t>j</a:t>
            </a:r>
            <a:r>
              <a:rPr lang="en-US" dirty="0"/>
              <a:t>| ≠ |</a:t>
            </a:r>
            <a:r>
              <a:rPr lang="en-US" dirty="0" err="1"/>
              <a:t>i</a:t>
            </a:r>
            <a:r>
              <a:rPr lang="en-US" dirty="0"/>
              <a:t>-j|</a:t>
            </a:r>
          </a:p>
          <a:p>
            <a:r>
              <a:rPr lang="en-US" dirty="0"/>
              <a:t>Size of search space: 8</a:t>
            </a:r>
            <a:r>
              <a:rPr lang="en-US" baseline="30000" dirty="0"/>
              <a:t>8</a:t>
            </a:r>
            <a:r>
              <a:rPr lang="en-US" dirty="0"/>
              <a:t>, much smaller than previous 8</a:t>
            </a:r>
            <a:r>
              <a:rPr lang="en-US" baseline="30000" dirty="0"/>
              <a:t>16</a:t>
            </a:r>
            <a:r>
              <a:rPr lang="en-US" dirty="0"/>
              <a:t> or 2</a:t>
            </a:r>
            <a:r>
              <a:rPr lang="en-US" baseline="30000" dirty="0"/>
              <a:t>64</a:t>
            </a:r>
            <a:r>
              <a:rPr lang="en-US" dirty="0"/>
              <a:t>.</a:t>
            </a:r>
          </a:p>
          <a:p>
            <a:pPr lvl="1"/>
            <a:endParaRPr lang="en-US" dirty="0"/>
          </a:p>
        </p:txBody>
      </p:sp>
    </p:spTree>
    <p:extLst>
      <p:ext uri="{BB962C8B-B14F-4D97-AF65-F5344CB8AC3E}">
        <p14:creationId xmlns:p14="http://schemas.microsoft.com/office/powerpoint/2010/main" val="3832536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program for 4 queens</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a:cs typeface="Andale Mono"/>
              </a:rPr>
              <a:t>int</a:t>
            </a:r>
            <a:r>
              <a:rPr lang="en-US" dirty="0">
                <a:cs typeface="Andale Mono"/>
              </a:rPr>
              <a:t> y[4];  // y[</a:t>
            </a:r>
            <a:r>
              <a:rPr lang="en-US" dirty="0" err="1">
                <a:cs typeface="Andale Mono"/>
              </a:rPr>
              <a:t>i</a:t>
            </a:r>
            <a:r>
              <a:rPr lang="en-US" dirty="0">
                <a:cs typeface="Andale Mono"/>
              </a:rPr>
              <a:t>]: row position of column </a:t>
            </a:r>
            <a:r>
              <a:rPr lang="en-US" dirty="0" err="1">
                <a:cs typeface="Andale Mono"/>
              </a:rPr>
              <a:t>i</a:t>
            </a:r>
            <a:r>
              <a:rPr lang="en-US" dirty="0">
                <a:cs typeface="Andale Mono"/>
              </a:rPr>
              <a:t> queen</a:t>
            </a:r>
          </a:p>
          <a:p>
            <a:pPr marL="0" indent="0">
              <a:buNone/>
            </a:pPr>
            <a:r>
              <a:rPr lang="en-US" dirty="0">
                <a:cs typeface="Andale Mono"/>
              </a:rPr>
              <a:t>// For all ways of placing all queens:</a:t>
            </a:r>
          </a:p>
          <a:p>
            <a:pPr marL="0" indent="0">
              <a:buNone/>
            </a:pPr>
            <a:r>
              <a:rPr lang="en-US" dirty="0">
                <a:cs typeface="Andale Mono"/>
              </a:rPr>
              <a:t>for(y[0] = 0; y[0] &lt; 4; y[0]++){</a:t>
            </a:r>
          </a:p>
          <a:p>
            <a:pPr marL="0" indent="0">
              <a:buNone/>
            </a:pPr>
            <a:r>
              <a:rPr lang="en-US" dirty="0">
                <a:cs typeface="Andale Mono"/>
              </a:rPr>
              <a:t>   for(y[1] = 0; y[1] &lt; 4; y[1]++){</a:t>
            </a:r>
          </a:p>
          <a:p>
            <a:pPr marL="0" indent="0">
              <a:buNone/>
            </a:pPr>
            <a:r>
              <a:rPr lang="en-US" dirty="0">
                <a:cs typeface="Andale Mono"/>
              </a:rPr>
              <a:t>      for(y[2] = 0; y[2] &lt; 4; y[2]++){</a:t>
            </a:r>
          </a:p>
          <a:p>
            <a:pPr marL="0" indent="0">
              <a:buNone/>
            </a:pPr>
            <a:r>
              <a:rPr lang="en-US" dirty="0">
                <a:cs typeface="Andale Mono"/>
              </a:rPr>
              <a:t>         for(y[3] = 0; y[3] &lt; 4; y[3]++){</a:t>
            </a:r>
          </a:p>
          <a:p>
            <a:pPr marL="0" indent="0">
              <a:buNone/>
            </a:pPr>
            <a:r>
              <a:rPr lang="en-US" dirty="0">
                <a:cs typeface="Andale Mono"/>
              </a:rPr>
              <a:t>            if(!capture(y,4))</a:t>
            </a:r>
          </a:p>
          <a:p>
            <a:pPr marL="0" indent="0">
              <a:buNone/>
            </a:pPr>
            <a:r>
              <a:rPr lang="en-US" dirty="0">
                <a:cs typeface="Andale Mono"/>
              </a:rPr>
              <a:t>               </a:t>
            </a:r>
            <a:r>
              <a:rPr lang="en-US" dirty="0" err="1">
                <a:cs typeface="Andale Mono"/>
              </a:rPr>
              <a:t>cout</a:t>
            </a:r>
            <a:r>
              <a:rPr lang="en-US" dirty="0">
                <a:cs typeface="Andale Mono"/>
              </a:rPr>
              <a:t> &lt;&lt;y[0]&lt;&lt;y[1]&lt;&lt;y[2]&lt;&lt;y[3]&lt;&lt;</a:t>
            </a:r>
            <a:r>
              <a:rPr lang="en-US" dirty="0" err="1">
                <a:cs typeface="Andale Mono"/>
              </a:rPr>
              <a:t>endl</a:t>
            </a:r>
            <a:r>
              <a:rPr lang="en-US" dirty="0">
                <a:cs typeface="Andale Mono"/>
              </a:rPr>
              <a:t>;</a:t>
            </a:r>
          </a:p>
          <a:p>
            <a:pPr marL="0" indent="0">
              <a:buNone/>
            </a:pPr>
            <a:r>
              <a:rPr lang="en-US" dirty="0">
                <a:cs typeface="Andale Mono"/>
              </a:rPr>
              <a:t>         }</a:t>
            </a:r>
          </a:p>
          <a:p>
            <a:pPr marL="0" indent="0">
              <a:buNone/>
            </a:pPr>
            <a:r>
              <a:rPr lang="en-US" dirty="0">
                <a:cs typeface="Andale Mono"/>
              </a:rPr>
              <a:t>      }</a:t>
            </a:r>
          </a:p>
          <a:p>
            <a:pPr marL="0" indent="0">
              <a:buNone/>
            </a:pPr>
            <a:r>
              <a:rPr lang="en-US" dirty="0">
                <a:cs typeface="Andale Mono"/>
              </a:rPr>
              <a:t>   }</a:t>
            </a:r>
          </a:p>
          <a:p>
            <a:pPr marL="0" indent="0">
              <a:buNone/>
            </a:pPr>
            <a:r>
              <a:rPr lang="en-US" dirty="0">
                <a:cs typeface="Andale Mono"/>
              </a:rPr>
              <a:t>}</a:t>
            </a:r>
          </a:p>
          <a:p>
            <a:pPr marL="0" indent="0">
              <a:buNone/>
            </a:pPr>
            <a:endParaRPr lang="en-US" dirty="0">
              <a:cs typeface="Andale Mono"/>
            </a:endParaRPr>
          </a:p>
        </p:txBody>
      </p:sp>
    </p:spTree>
    <p:extLst>
      <p:ext uri="{BB962C8B-B14F-4D97-AF65-F5344CB8AC3E}">
        <p14:creationId xmlns:p14="http://schemas.microsoft.com/office/powerpoint/2010/main" val="179353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to check for capture</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latin typeface="Andale Mono"/>
                <a:cs typeface="Andale Mono"/>
              </a:rPr>
              <a:t>bool capture(</a:t>
            </a:r>
            <a:r>
              <a:rPr lang="en-US" dirty="0" err="1">
                <a:latin typeface="Andale Mono"/>
                <a:cs typeface="Andale Mono"/>
              </a:rPr>
              <a:t>int</a:t>
            </a:r>
            <a:r>
              <a:rPr lang="en-US" dirty="0">
                <a:latin typeface="Andale Mono"/>
                <a:cs typeface="Andale Mono"/>
              </a:rPr>
              <a:t> y[], </a:t>
            </a:r>
            <a:r>
              <a:rPr lang="en-US" dirty="0" err="1">
                <a:latin typeface="Andale Mono"/>
                <a:cs typeface="Andale Mono"/>
              </a:rPr>
              <a:t>int</a:t>
            </a:r>
            <a:r>
              <a:rPr lang="en-US" dirty="0">
                <a:latin typeface="Andale Mono"/>
                <a:cs typeface="Andale Mono"/>
              </a:rPr>
              <a:t> n){</a:t>
            </a:r>
          </a:p>
          <a:p>
            <a:pPr marL="0" indent="0">
              <a:buNone/>
            </a:pPr>
            <a:r>
              <a:rPr lang="en-US" dirty="0">
                <a:latin typeface="Andale Mono"/>
                <a:cs typeface="Andale Mono"/>
              </a:rPr>
              <a:t>// Decides whether any queen captures any</a:t>
            </a:r>
          </a:p>
          <a:p>
            <a:pPr marL="0" indent="0">
              <a:buNone/>
            </a:pPr>
            <a:r>
              <a:rPr lang="en-US" dirty="0">
                <a:latin typeface="Andale Mono"/>
                <a:cs typeface="Andale Mono"/>
              </a:rPr>
              <a:t>// other.  n = board size.</a:t>
            </a:r>
          </a:p>
          <a:p>
            <a:pPr marL="0" indent="0">
              <a:buNone/>
            </a:pPr>
            <a:r>
              <a:rPr lang="en-US" dirty="0">
                <a:latin typeface="Andale Mono"/>
                <a:cs typeface="Andale Mono"/>
              </a:rPr>
              <a:t>// check for all pairs j&gt;k</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j=1; j&lt;n; j++){</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k=0; k&lt;j; k++){</a:t>
            </a:r>
          </a:p>
          <a:p>
            <a:pPr marL="0" indent="0">
              <a:buNone/>
            </a:pPr>
            <a:r>
              <a:rPr lang="en-US" dirty="0">
                <a:latin typeface="Andale Mono"/>
                <a:cs typeface="Andale Mono"/>
              </a:rPr>
              <a:t>     if((y[j] == y[k]) ||</a:t>
            </a:r>
          </a:p>
          <a:p>
            <a:pPr marL="0" indent="0">
              <a:buNone/>
            </a:pPr>
            <a:r>
              <a:rPr lang="en-US" dirty="0">
                <a:latin typeface="Andale Mono"/>
                <a:cs typeface="Andale Mono"/>
              </a:rPr>
              <a:t>        (abs(j-k) == abs(y[j]-y[k]))</a:t>
            </a:r>
          </a:p>
          <a:p>
            <a:pPr marL="0" indent="0">
              <a:buNone/>
            </a:pPr>
            <a:r>
              <a:rPr lang="en-US" dirty="0">
                <a:latin typeface="Andale Mono"/>
                <a:cs typeface="Andale Mono"/>
              </a:rPr>
              <a:t>       return true;</a:t>
            </a:r>
          </a:p>
          <a:p>
            <a:pPr marL="0" indent="0">
              <a:buNone/>
            </a:pPr>
            <a:r>
              <a:rPr lang="en-US" dirty="0">
                <a:latin typeface="Andale Mono"/>
                <a:cs typeface="Andale Mono"/>
              </a:rPr>
              <a:t>   }</a:t>
            </a:r>
          </a:p>
          <a:p>
            <a:pPr marL="0" indent="0">
              <a:buNone/>
            </a:pPr>
            <a:r>
              <a:rPr lang="en-US" dirty="0">
                <a:latin typeface="Andale Mono"/>
                <a:cs typeface="Andale Mono"/>
              </a:rPr>
              <a:t> }</a:t>
            </a:r>
          </a:p>
          <a:p>
            <a:pPr marL="0" indent="0">
              <a:buNone/>
            </a:pPr>
            <a:r>
              <a:rPr lang="en-US" dirty="0">
                <a:latin typeface="Andale Mono"/>
                <a:cs typeface="Andale Mono"/>
              </a:rPr>
              <a:t> return false;</a:t>
            </a:r>
          </a:p>
          <a:p>
            <a:pPr marL="0" indent="0">
              <a:buNone/>
            </a:pPr>
            <a:r>
              <a:rPr lang="en-US" dirty="0">
                <a:latin typeface="Andale Mono"/>
                <a:cs typeface="Andale Mono"/>
              </a:rPr>
              <a:t>}                  // Loop invariant?</a:t>
            </a:r>
          </a:p>
        </p:txBody>
      </p:sp>
    </p:spTree>
    <p:extLst>
      <p:ext uri="{BB962C8B-B14F-4D97-AF65-F5344CB8AC3E}">
        <p14:creationId xmlns:p14="http://schemas.microsoft.com/office/powerpoint/2010/main" val="241637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Will the same idea work for any n?</a:t>
            </a:r>
          </a:p>
        </p:txBody>
      </p:sp>
      <p:sp>
        <p:nvSpPr>
          <p:cNvPr id="3" name="Content Placeholder 2"/>
          <p:cNvSpPr>
            <a:spLocks noGrp="1"/>
          </p:cNvSpPr>
          <p:nvPr>
            <p:ph idx="1"/>
          </p:nvPr>
        </p:nvSpPr>
        <p:spPr/>
        <p:txBody>
          <a:bodyPr>
            <a:normAutofit fontScale="92500"/>
          </a:bodyPr>
          <a:lstStyle/>
          <a:p>
            <a:r>
              <a:rPr lang="en-US" dirty="0"/>
              <a:t>Many programming languages will not allow you to nest more than a certain number of loops.</a:t>
            </a:r>
          </a:p>
          <a:p>
            <a:r>
              <a:rPr lang="en-US" dirty="0"/>
              <a:t>In other constraint satisfaction problem, the number of variables to be selected could be very large, making it difficult to do so much nesting</a:t>
            </a:r>
          </a:p>
          <a:p>
            <a:r>
              <a:rPr lang="en-US" dirty="0">
                <a:solidFill>
                  <a:srgbClr val="FF0000"/>
                </a:solidFill>
              </a:rPr>
              <a:t>Recursion comes to our rescue!</a:t>
            </a:r>
          </a:p>
          <a:p>
            <a:r>
              <a:rPr lang="en-US" dirty="0"/>
              <a:t>We will write a recursive program which will not have much nesting but will have the same effect as writing a program with nesting.</a:t>
            </a:r>
          </a:p>
        </p:txBody>
      </p:sp>
    </p:spTree>
    <p:extLst>
      <p:ext uri="{BB962C8B-B14F-4D97-AF65-F5344CB8AC3E}">
        <p14:creationId xmlns:p14="http://schemas.microsoft.com/office/powerpoint/2010/main" val="171162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different view of searching through the candidate configurations</a:t>
            </a:r>
          </a:p>
        </p:txBody>
      </p:sp>
      <p:sp>
        <p:nvSpPr>
          <p:cNvPr id="3" name="Content Placeholder 2"/>
          <p:cNvSpPr>
            <a:spLocks noGrp="1"/>
          </p:cNvSpPr>
          <p:nvPr>
            <p:ph idx="1"/>
          </p:nvPr>
        </p:nvSpPr>
        <p:spPr/>
        <p:txBody>
          <a:bodyPr>
            <a:normAutofit fontScale="77500" lnSpcReduction="20000"/>
          </a:bodyPr>
          <a:lstStyle/>
          <a:p>
            <a:r>
              <a:rPr lang="en-US" dirty="0"/>
              <a:t>S = Set of all possible ways (“configurations”) to place queens, one queen per column.</a:t>
            </a:r>
          </a:p>
          <a:p>
            <a:pPr marL="457200" lvl="1" indent="0">
              <a:buNone/>
            </a:pPr>
            <a:r>
              <a:rPr lang="en-US" dirty="0"/>
              <a:t>= All possible ways to assign values to y</a:t>
            </a:r>
            <a:r>
              <a:rPr lang="en-US" baseline="-25000" dirty="0"/>
              <a:t>0</a:t>
            </a:r>
            <a:r>
              <a:rPr lang="en-US" dirty="0"/>
              <a:t>,y</a:t>
            </a:r>
            <a:r>
              <a:rPr lang="en-US" baseline="-25000" dirty="0"/>
              <a:t>1</a:t>
            </a:r>
            <a:r>
              <a:rPr lang="en-US" dirty="0"/>
              <a:t>,…,y</a:t>
            </a:r>
            <a:r>
              <a:rPr lang="en-US" baseline="-25000" dirty="0"/>
              <a:t>7</a:t>
            </a:r>
            <a:endParaRPr lang="en-US" dirty="0"/>
          </a:p>
          <a:p>
            <a:r>
              <a:rPr lang="en-US" dirty="0"/>
              <a:t>Suppose n = 3.  S has 27 elements:</a:t>
            </a:r>
          </a:p>
          <a:p>
            <a:pPr marL="0" indent="0">
              <a:buNone/>
            </a:pPr>
            <a:r>
              <a:rPr lang="en-US" dirty="0"/>
              <a:t> {000, 001, 002, 010, 011, 012, 020, … 222}</a:t>
            </a:r>
          </a:p>
          <a:p>
            <a:pPr marL="0" indent="0">
              <a:buNone/>
            </a:pPr>
            <a:endParaRPr lang="en-US" dirty="0"/>
          </a:p>
          <a:p>
            <a:pPr marL="0" indent="0">
              <a:buNone/>
            </a:pPr>
            <a:r>
              <a:rPr lang="en-US" dirty="0"/>
              <a:t>Algorithm outline for n = 3 :</a:t>
            </a:r>
          </a:p>
          <a:p>
            <a:r>
              <a:rPr lang="en-US" dirty="0"/>
              <a:t>Store first configuration in </a:t>
            </a:r>
            <a:r>
              <a:rPr lang="en-US" dirty="0">
                <a:latin typeface="Andale Mono"/>
                <a:cs typeface="Andale Mono"/>
              </a:rPr>
              <a:t>y[0..2]</a:t>
            </a:r>
            <a:r>
              <a:rPr lang="en-US" dirty="0"/>
              <a:t>, then call capture.</a:t>
            </a:r>
          </a:p>
          <a:p>
            <a:r>
              <a:rPr lang="en-US" dirty="0"/>
              <a:t>Store second configuration in </a:t>
            </a:r>
            <a:r>
              <a:rPr lang="en-US" dirty="0">
                <a:latin typeface="Andale Mono"/>
                <a:cs typeface="Andale Mono"/>
              </a:rPr>
              <a:t>y[0..2]</a:t>
            </a:r>
            <a:r>
              <a:rPr lang="en-US" dirty="0"/>
              <a:t>, then call capture.</a:t>
            </a:r>
          </a:p>
          <a:p>
            <a:r>
              <a:rPr lang="en-US" dirty="0"/>
              <a:t>…</a:t>
            </a:r>
          </a:p>
          <a:p>
            <a:r>
              <a:rPr lang="en-US" dirty="0"/>
              <a:t>Store 27</a:t>
            </a:r>
            <a:r>
              <a:rPr lang="en-US" baseline="30000" dirty="0"/>
              <a:t>th</a:t>
            </a:r>
            <a:r>
              <a:rPr lang="en-US" dirty="0"/>
              <a:t> configuration in </a:t>
            </a:r>
            <a:r>
              <a:rPr lang="en-US" dirty="0">
                <a:latin typeface="Andale Mono"/>
                <a:cs typeface="Andale Mono"/>
              </a:rPr>
              <a:t>y[0..2]</a:t>
            </a:r>
            <a:r>
              <a:rPr lang="en-US" dirty="0"/>
              <a:t>, then call capture.</a:t>
            </a:r>
          </a:p>
          <a:p>
            <a:pPr marL="0" indent="0">
              <a:buNone/>
            </a:pPr>
            <a:r>
              <a:rPr lang="en-US" dirty="0">
                <a:solidFill>
                  <a:srgbClr val="FF0000"/>
                </a:solidFill>
              </a:rPr>
              <a:t>“Searching the set S of configurations”</a:t>
            </a:r>
          </a:p>
        </p:txBody>
      </p:sp>
    </p:spTree>
    <p:extLst>
      <p:ext uri="{BB962C8B-B14F-4D97-AF65-F5344CB8AC3E}">
        <p14:creationId xmlns:p14="http://schemas.microsoft.com/office/powerpoint/2010/main" val="371144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search S</a:t>
            </a:r>
          </a:p>
        </p:txBody>
      </p:sp>
      <p:sp>
        <p:nvSpPr>
          <p:cNvPr id="3" name="Content Placeholder 2"/>
          <p:cNvSpPr>
            <a:spLocks noGrp="1"/>
          </p:cNvSpPr>
          <p:nvPr>
            <p:ph idx="1"/>
          </p:nvPr>
        </p:nvSpPr>
        <p:spPr/>
        <p:txBody>
          <a:bodyPr>
            <a:normAutofit fontScale="85000" lnSpcReduction="20000"/>
          </a:bodyPr>
          <a:lstStyle/>
          <a:p>
            <a:r>
              <a:rPr lang="en-US" dirty="0"/>
              <a:t>Observation: S = S</a:t>
            </a:r>
            <a:r>
              <a:rPr lang="en-US" baseline="-25000" dirty="0"/>
              <a:t>0</a:t>
            </a:r>
            <a:r>
              <a:rPr lang="en-US" dirty="0"/>
              <a:t> ∪ S</a:t>
            </a:r>
            <a:r>
              <a:rPr lang="en-US" baseline="-25000" dirty="0"/>
              <a:t>1</a:t>
            </a:r>
            <a:r>
              <a:rPr lang="en-US" dirty="0"/>
              <a:t> ∪ … ∪ S</a:t>
            </a:r>
            <a:r>
              <a:rPr lang="en-US" baseline="-25000" dirty="0"/>
              <a:t>n-1</a:t>
            </a:r>
            <a:r>
              <a:rPr lang="en-US" dirty="0"/>
              <a:t>, where </a:t>
            </a:r>
          </a:p>
          <a:p>
            <a:pPr lvl="1"/>
            <a:r>
              <a:rPr lang="en-US" dirty="0"/>
              <a:t>S</a:t>
            </a:r>
            <a:r>
              <a:rPr lang="en-US" baseline="-25000" dirty="0"/>
              <a:t>i</a:t>
            </a:r>
            <a:r>
              <a:rPr lang="en-US" dirty="0"/>
              <a:t> = set of configurations in which queen in column 0 is in row </a:t>
            </a:r>
            <a:r>
              <a:rPr lang="en-US" dirty="0" err="1"/>
              <a:t>i</a:t>
            </a:r>
            <a:r>
              <a:rPr lang="en-US" dirty="0"/>
              <a:t>, and other queens anywhere.</a:t>
            </a:r>
          </a:p>
          <a:p>
            <a:pPr lvl="1"/>
            <a:r>
              <a:rPr lang="en-US" dirty="0"/>
              <a:t>3 Queens: S</a:t>
            </a:r>
            <a:r>
              <a:rPr lang="en-US" baseline="-25000" dirty="0"/>
              <a:t>0 </a:t>
            </a:r>
            <a:r>
              <a:rPr lang="en-US" dirty="0"/>
              <a:t>= {000,001,002,010,011,012,020,021,022}</a:t>
            </a:r>
          </a:p>
          <a:p>
            <a:r>
              <a:rPr lang="en-US" dirty="0"/>
              <a:t>Searching S = searching S</a:t>
            </a:r>
            <a:r>
              <a:rPr lang="en-US" baseline="-25000" dirty="0"/>
              <a:t>0</a:t>
            </a:r>
            <a:r>
              <a:rPr lang="en-US" dirty="0"/>
              <a:t>,…,S</a:t>
            </a:r>
            <a:r>
              <a:rPr lang="en-US" baseline="-25000" dirty="0"/>
              <a:t>n-1</a:t>
            </a:r>
            <a:r>
              <a:rPr lang="en-US" dirty="0"/>
              <a:t>.</a:t>
            </a:r>
          </a:p>
          <a:p>
            <a:r>
              <a:rPr lang="en-US" dirty="0"/>
              <a:t>But S</a:t>
            </a:r>
            <a:r>
              <a:rPr lang="en-US" baseline="-25000" dirty="0"/>
              <a:t>i</a:t>
            </a:r>
            <a:r>
              <a:rPr lang="en-US" dirty="0"/>
              <a:t> is also a union of smaller sets (recursion!):</a:t>
            </a:r>
          </a:p>
          <a:p>
            <a:r>
              <a:rPr lang="en-US" dirty="0"/>
              <a:t>S</a:t>
            </a:r>
            <a:r>
              <a:rPr lang="en-US" baseline="-25000" dirty="0"/>
              <a:t>i</a:t>
            </a:r>
            <a:r>
              <a:rPr lang="en-US" dirty="0"/>
              <a:t> = S</a:t>
            </a:r>
            <a:r>
              <a:rPr lang="en-US" baseline="-25000" dirty="0"/>
              <a:t>i0</a:t>
            </a:r>
            <a:r>
              <a:rPr lang="en-US" dirty="0"/>
              <a:t> ∪ S</a:t>
            </a:r>
            <a:r>
              <a:rPr lang="en-US" baseline="-25000" dirty="0"/>
              <a:t>i1</a:t>
            </a:r>
            <a:r>
              <a:rPr lang="en-US" dirty="0"/>
              <a:t> ∪ … ∪ S</a:t>
            </a:r>
            <a:r>
              <a:rPr lang="en-US" baseline="-25000" dirty="0"/>
              <a:t>i,n-1</a:t>
            </a:r>
            <a:r>
              <a:rPr lang="en-US" dirty="0"/>
              <a:t>, where </a:t>
            </a:r>
          </a:p>
          <a:p>
            <a:pPr lvl="1"/>
            <a:r>
              <a:rPr lang="en-US" dirty="0" err="1"/>
              <a:t>S</a:t>
            </a:r>
            <a:r>
              <a:rPr lang="en-US" baseline="-25000" dirty="0" err="1"/>
              <a:t>ij</a:t>
            </a:r>
            <a:r>
              <a:rPr lang="en-US" dirty="0"/>
              <a:t> = set of configurations in which queen in column 0 is in row </a:t>
            </a:r>
            <a:r>
              <a:rPr lang="en-US" dirty="0" err="1"/>
              <a:t>i</a:t>
            </a:r>
            <a:r>
              <a:rPr lang="en-US" dirty="0"/>
              <a:t>, and queen in column 1 in row j, and other queens anywhere.</a:t>
            </a:r>
          </a:p>
          <a:p>
            <a:r>
              <a:rPr lang="en-US" dirty="0"/>
              <a:t>What is S</a:t>
            </a:r>
            <a:r>
              <a:rPr lang="en-US" baseline="-25000" dirty="0"/>
              <a:t>02</a:t>
            </a:r>
            <a:r>
              <a:rPr lang="en-US" dirty="0"/>
              <a:t> for the 3 queen problem?</a:t>
            </a:r>
          </a:p>
          <a:p>
            <a:pPr lvl="1"/>
            <a:r>
              <a:rPr lang="en-US" dirty="0"/>
              <a:t>{020, 021, 022}</a:t>
            </a:r>
          </a:p>
        </p:txBody>
      </p:sp>
    </p:spTree>
    <p:extLst>
      <p:ext uri="{BB962C8B-B14F-4D97-AF65-F5344CB8AC3E}">
        <p14:creationId xmlns:p14="http://schemas.microsoft.com/office/powerpoint/2010/main" val="19249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case</a:t>
            </a:r>
          </a:p>
        </p:txBody>
      </p:sp>
      <p:sp>
        <p:nvSpPr>
          <p:cNvPr id="3" name="Content Placeholder 2"/>
          <p:cNvSpPr>
            <a:spLocks noGrp="1"/>
          </p:cNvSpPr>
          <p:nvPr>
            <p:ph idx="1"/>
          </p:nvPr>
        </p:nvSpPr>
        <p:spPr/>
        <p:txBody>
          <a:bodyPr>
            <a:normAutofit/>
          </a:bodyPr>
          <a:lstStyle/>
          <a:p>
            <a:r>
              <a:rPr lang="en-US" dirty="0"/>
              <a:t>Notational change: We will write S(x) rather than </a:t>
            </a:r>
            <a:r>
              <a:rPr lang="en-US" dirty="0" err="1"/>
              <a:t>S</a:t>
            </a:r>
            <a:r>
              <a:rPr lang="en-US" baseline="-25000" dirty="0" err="1"/>
              <a:t>x</a:t>
            </a:r>
            <a:r>
              <a:rPr lang="en-US" dirty="0"/>
              <a:t>.</a:t>
            </a:r>
          </a:p>
          <a:p>
            <a:pPr marL="0" indent="0">
              <a:buNone/>
            </a:pPr>
            <a:r>
              <a:rPr lang="en-US" dirty="0">
                <a:solidFill>
                  <a:srgbClr val="008000"/>
                </a:solidFill>
              </a:rPr>
              <a:t>S(i</a:t>
            </a:r>
            <a:r>
              <a:rPr lang="en-US" baseline="-25000" dirty="0">
                <a:solidFill>
                  <a:srgbClr val="008000"/>
                </a:solidFill>
              </a:rPr>
              <a:t>0</a:t>
            </a:r>
            <a:r>
              <a:rPr lang="en-US" dirty="0">
                <a:solidFill>
                  <a:srgbClr val="008000"/>
                </a:solidFill>
              </a:rPr>
              <a:t>,i</a:t>
            </a:r>
            <a:r>
              <a:rPr lang="en-US" baseline="-25000" dirty="0">
                <a:solidFill>
                  <a:srgbClr val="008000"/>
                </a:solidFill>
              </a:rPr>
              <a:t>1</a:t>
            </a:r>
            <a:r>
              <a:rPr lang="en-US" dirty="0">
                <a:solidFill>
                  <a:srgbClr val="008000"/>
                </a:solidFill>
              </a:rPr>
              <a:t>,…,i</a:t>
            </a:r>
            <a:r>
              <a:rPr lang="en-US" baseline="-25000" dirty="0">
                <a:solidFill>
                  <a:srgbClr val="008000"/>
                </a:solidFill>
              </a:rPr>
              <a:t>k-1</a:t>
            </a:r>
            <a:r>
              <a:rPr lang="en-US" dirty="0">
                <a:solidFill>
                  <a:srgbClr val="008000"/>
                </a:solidFill>
              </a:rPr>
              <a:t>) : Configurations with queens in first k columns in rows  </a:t>
            </a:r>
            <a:r>
              <a:rPr lang="en-US" dirty="0" err="1">
                <a:solidFill>
                  <a:srgbClr val="008000"/>
                </a:solidFill>
              </a:rPr>
              <a:t>i</a:t>
            </a:r>
            <a:r>
              <a:rPr lang="en-US" baseline="-25000" dirty="0" err="1">
                <a:solidFill>
                  <a:srgbClr val="008000"/>
                </a:solidFill>
              </a:rPr>
              <a:t>j</a:t>
            </a:r>
            <a:r>
              <a:rPr lang="en-US" dirty="0">
                <a:solidFill>
                  <a:srgbClr val="008000"/>
                </a:solidFill>
              </a:rPr>
              <a:t> for j=0..k-1.</a:t>
            </a:r>
          </a:p>
          <a:p>
            <a:pPr marL="0" indent="0">
              <a:buNone/>
            </a:pPr>
            <a:r>
              <a:rPr lang="en-US" dirty="0">
                <a:solidFill>
                  <a:srgbClr val="FF0000"/>
                </a:solidFill>
              </a:rPr>
              <a:t>S(i</a:t>
            </a:r>
            <a:r>
              <a:rPr lang="en-US" baseline="-25000" dirty="0">
                <a:solidFill>
                  <a:srgbClr val="FF0000"/>
                </a:solidFill>
              </a:rPr>
              <a:t>0</a:t>
            </a:r>
            <a:r>
              <a:rPr lang="en-US" dirty="0">
                <a:solidFill>
                  <a:srgbClr val="FF0000"/>
                </a:solidFill>
              </a:rPr>
              <a:t>,i</a:t>
            </a:r>
            <a:r>
              <a:rPr lang="en-US" baseline="-25000" dirty="0">
                <a:solidFill>
                  <a:srgbClr val="FF0000"/>
                </a:solidFill>
              </a:rPr>
              <a:t>1</a:t>
            </a:r>
            <a:r>
              <a:rPr lang="en-US" dirty="0">
                <a:solidFill>
                  <a:srgbClr val="FF0000"/>
                </a:solidFill>
              </a:rPr>
              <a:t>,…,i</a:t>
            </a:r>
            <a:r>
              <a:rPr lang="en-US" baseline="-25000" dirty="0">
                <a:solidFill>
                  <a:srgbClr val="FF0000"/>
                </a:solidFill>
              </a:rPr>
              <a:t>k-1</a:t>
            </a:r>
            <a:r>
              <a:rPr lang="en-US" dirty="0">
                <a:solidFill>
                  <a:srgbClr val="FF0000"/>
                </a:solidFill>
              </a:rPr>
              <a:t>) = S(i</a:t>
            </a:r>
            <a:r>
              <a:rPr lang="en-US" baseline="-25000" dirty="0">
                <a:solidFill>
                  <a:srgbClr val="FF0000"/>
                </a:solidFill>
              </a:rPr>
              <a:t>0</a:t>
            </a:r>
            <a:r>
              <a:rPr lang="en-US" dirty="0">
                <a:solidFill>
                  <a:srgbClr val="FF0000"/>
                </a:solidFill>
              </a:rPr>
              <a:t>,i</a:t>
            </a:r>
            <a:r>
              <a:rPr lang="en-US" baseline="-25000" dirty="0">
                <a:solidFill>
                  <a:srgbClr val="FF0000"/>
                </a:solidFill>
              </a:rPr>
              <a:t>1</a:t>
            </a:r>
            <a:r>
              <a:rPr lang="en-US" dirty="0">
                <a:solidFill>
                  <a:srgbClr val="FF0000"/>
                </a:solidFill>
              </a:rPr>
              <a:t>,…,i</a:t>
            </a:r>
            <a:r>
              <a:rPr lang="en-US" baseline="-25000" dirty="0">
                <a:solidFill>
                  <a:srgbClr val="FF0000"/>
                </a:solidFill>
              </a:rPr>
              <a:t>k-1</a:t>
            </a:r>
            <a:r>
              <a:rPr lang="en-US" dirty="0">
                <a:solidFill>
                  <a:srgbClr val="FF0000"/>
                </a:solidFill>
              </a:rPr>
              <a:t>,0)  ∪  S(i</a:t>
            </a:r>
            <a:r>
              <a:rPr lang="en-US" baseline="-25000" dirty="0">
                <a:solidFill>
                  <a:srgbClr val="FF0000"/>
                </a:solidFill>
              </a:rPr>
              <a:t>0</a:t>
            </a:r>
            <a:r>
              <a:rPr lang="en-US" dirty="0">
                <a:solidFill>
                  <a:srgbClr val="FF0000"/>
                </a:solidFill>
              </a:rPr>
              <a:t>,i</a:t>
            </a:r>
            <a:r>
              <a:rPr lang="en-US" baseline="-25000" dirty="0">
                <a:solidFill>
                  <a:srgbClr val="FF0000"/>
                </a:solidFill>
              </a:rPr>
              <a:t>1</a:t>
            </a:r>
            <a:r>
              <a:rPr lang="en-US" dirty="0">
                <a:solidFill>
                  <a:srgbClr val="FF0000"/>
                </a:solidFill>
              </a:rPr>
              <a:t>,…,i</a:t>
            </a:r>
            <a:r>
              <a:rPr lang="en-US" baseline="-25000" dirty="0">
                <a:solidFill>
                  <a:srgbClr val="FF0000"/>
                </a:solidFill>
              </a:rPr>
              <a:t>k-1</a:t>
            </a:r>
            <a:r>
              <a:rPr lang="en-US" dirty="0">
                <a:solidFill>
                  <a:srgbClr val="FF0000"/>
                </a:solidFill>
              </a:rPr>
              <a:t>,1)   ∪</a:t>
            </a:r>
          </a:p>
          <a:p>
            <a:pPr marL="0" indent="0">
              <a:buNone/>
            </a:pPr>
            <a:r>
              <a:rPr lang="en-US" dirty="0">
                <a:solidFill>
                  <a:srgbClr val="FF0000"/>
                </a:solidFill>
              </a:rPr>
              <a:t>                         ...  ∪   S(i</a:t>
            </a:r>
            <a:r>
              <a:rPr lang="en-US" baseline="-25000" dirty="0">
                <a:solidFill>
                  <a:srgbClr val="FF0000"/>
                </a:solidFill>
              </a:rPr>
              <a:t>0</a:t>
            </a:r>
            <a:r>
              <a:rPr lang="en-US" dirty="0">
                <a:solidFill>
                  <a:srgbClr val="FF0000"/>
                </a:solidFill>
              </a:rPr>
              <a:t>,i</a:t>
            </a:r>
            <a:r>
              <a:rPr lang="en-US" baseline="-25000" dirty="0">
                <a:solidFill>
                  <a:srgbClr val="FF0000"/>
                </a:solidFill>
              </a:rPr>
              <a:t>1</a:t>
            </a:r>
            <a:r>
              <a:rPr lang="en-US" dirty="0">
                <a:solidFill>
                  <a:srgbClr val="FF0000"/>
                </a:solidFill>
              </a:rPr>
              <a:t>,…,i</a:t>
            </a:r>
            <a:r>
              <a:rPr lang="en-US" baseline="-25000" dirty="0">
                <a:solidFill>
                  <a:srgbClr val="FF0000"/>
                </a:solidFill>
              </a:rPr>
              <a:t>k-1</a:t>
            </a:r>
            <a:r>
              <a:rPr lang="en-US" dirty="0">
                <a:solidFill>
                  <a:srgbClr val="FF0000"/>
                </a:solidFill>
              </a:rPr>
              <a:t>,n-1) </a:t>
            </a:r>
          </a:p>
        </p:txBody>
      </p:sp>
    </p:spTree>
    <p:extLst>
      <p:ext uri="{BB962C8B-B14F-4D97-AF65-F5344CB8AC3E}">
        <p14:creationId xmlns:p14="http://schemas.microsoft.com/office/powerpoint/2010/main" val="15452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search S (contd.)</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Andale Mono"/>
                <a:cs typeface="Andale Mono"/>
              </a:rPr>
              <a:t>void search(</a:t>
            </a:r>
            <a:r>
              <a:rPr lang="en-US" dirty="0" err="1">
                <a:latin typeface="Andale Mono"/>
                <a:cs typeface="Andale Mono"/>
              </a:rPr>
              <a:t>int</a:t>
            </a:r>
            <a:r>
              <a:rPr lang="en-US" dirty="0">
                <a:latin typeface="Andale Mono"/>
                <a:cs typeface="Andale Mono"/>
              </a:rPr>
              <a:t> n, </a:t>
            </a:r>
            <a:r>
              <a:rPr lang="en-US" dirty="0" err="1">
                <a:latin typeface="Andale Mono"/>
                <a:cs typeface="Andale Mono"/>
              </a:rPr>
              <a:t>int</a:t>
            </a:r>
            <a:r>
              <a:rPr lang="en-US" dirty="0">
                <a:latin typeface="Andale Mono"/>
                <a:cs typeface="Andale Mono"/>
              </a:rPr>
              <a:t> y[], </a:t>
            </a:r>
            <a:r>
              <a:rPr lang="en-US" dirty="0" err="1">
                <a:latin typeface="Andale Mono"/>
                <a:cs typeface="Andale Mono"/>
              </a:rPr>
              <a:t>int</a:t>
            </a:r>
            <a:r>
              <a:rPr lang="en-US" dirty="0">
                <a:latin typeface="Andale Mono"/>
                <a:cs typeface="Andale Mono"/>
              </a:rPr>
              <a:t> k){</a:t>
            </a:r>
          </a:p>
          <a:p>
            <a:pPr marL="0" indent="0">
              <a:buNone/>
            </a:pPr>
            <a:r>
              <a:rPr lang="en-US" dirty="0">
                <a:latin typeface="Andale Mono"/>
                <a:cs typeface="Andale Mono"/>
              </a:rPr>
              <a:t>// n = number of queens, also length of array y.</a:t>
            </a:r>
          </a:p>
          <a:p>
            <a:pPr marL="0" indent="0">
              <a:buNone/>
            </a:pPr>
            <a:r>
              <a:rPr lang="en-US" dirty="0">
                <a:latin typeface="Andale Mono"/>
                <a:cs typeface="Andale Mono"/>
              </a:rPr>
              <a:t>// Function searches subspace S(y[0],y[1],...y[k-1]) of all candidate</a:t>
            </a:r>
          </a:p>
          <a:p>
            <a:pPr marL="0" indent="0">
              <a:buNone/>
            </a:pPr>
            <a:r>
              <a:rPr lang="en-US" dirty="0">
                <a:latin typeface="Andale Mono"/>
                <a:cs typeface="Andale Mono"/>
              </a:rPr>
              <a:t>// positions and of these prints those in which there is no capture.</a:t>
            </a:r>
          </a:p>
          <a:p>
            <a:pPr marL="0" indent="0">
              <a:buNone/>
            </a:pPr>
            <a:r>
              <a:rPr lang="en-US" dirty="0">
                <a:latin typeface="Andale Mono"/>
                <a:cs typeface="Andale Mono"/>
              </a:rPr>
              <a:t> if(k == n){       </a:t>
            </a:r>
            <a:r>
              <a:rPr lang="en-US" dirty="0">
                <a:solidFill>
                  <a:srgbClr val="FF0000"/>
                </a:solidFill>
                <a:latin typeface="Andale Mono"/>
                <a:cs typeface="Andale Mono"/>
              </a:rPr>
              <a:t>// base case</a:t>
            </a:r>
          </a:p>
          <a:p>
            <a:pPr marL="0" indent="0">
              <a:buNone/>
            </a:pPr>
            <a:r>
              <a:rPr lang="en-US" dirty="0">
                <a:latin typeface="Andale Mono"/>
                <a:cs typeface="Andale Mono"/>
              </a:rPr>
              <a:t>   if(!capture(</a:t>
            </a:r>
            <a:r>
              <a:rPr lang="en-US" dirty="0" err="1">
                <a:latin typeface="Andale Mono"/>
                <a:cs typeface="Andale Mono"/>
              </a:rPr>
              <a:t>y,k</a:t>
            </a:r>
            <a:r>
              <a:rPr lang="en-US" dirty="0">
                <a:latin typeface="Andale Mono"/>
                <a:cs typeface="Andale Mono"/>
              </a:rPr>
              <a:t>)){</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j=0; j&lt;k; j++) </a:t>
            </a:r>
            <a:r>
              <a:rPr lang="en-US" dirty="0" err="1">
                <a:latin typeface="Andale Mono"/>
                <a:cs typeface="Andale Mono"/>
              </a:rPr>
              <a:t>cout</a:t>
            </a:r>
            <a:r>
              <a:rPr lang="en-US" dirty="0">
                <a:latin typeface="Andale Mono"/>
                <a:cs typeface="Andale Mono"/>
              </a:rPr>
              <a:t> &lt;&lt; y[j];</a:t>
            </a:r>
          </a:p>
          <a:p>
            <a:pPr marL="0" indent="0">
              <a:buNone/>
            </a:pPr>
            <a:r>
              <a:rPr lang="en-US" dirty="0">
                <a:latin typeface="Andale Mono"/>
                <a:cs typeface="Andale Mono"/>
              </a:rPr>
              <a:t>     </a:t>
            </a:r>
            <a:r>
              <a:rPr lang="en-US" dirty="0" err="1">
                <a:latin typeface="Andale Mono"/>
                <a:cs typeface="Andale Mono"/>
              </a:rPr>
              <a:t>cout</a:t>
            </a:r>
            <a:r>
              <a:rPr lang="en-US" dirty="0">
                <a:latin typeface="Andale Mono"/>
                <a:cs typeface="Andale Mono"/>
              </a:rPr>
              <a:t> &lt;&lt; </a:t>
            </a:r>
            <a:r>
              <a:rPr lang="en-US" dirty="0" err="1">
                <a:latin typeface="Andale Mono"/>
                <a:cs typeface="Andale Mono"/>
              </a:rPr>
              <a:t>endl</a:t>
            </a:r>
            <a:r>
              <a:rPr lang="en-US" dirty="0">
                <a:latin typeface="Andale Mono"/>
                <a:cs typeface="Andale Mono"/>
              </a:rPr>
              <a:t>;</a:t>
            </a:r>
          </a:p>
          <a:p>
            <a:pPr marL="0" indent="0">
              <a:buNone/>
            </a:pPr>
            <a:r>
              <a:rPr lang="en-US" dirty="0">
                <a:latin typeface="Andale Mono"/>
                <a:cs typeface="Andale Mono"/>
              </a:rPr>
              <a:t>   }</a:t>
            </a:r>
          </a:p>
          <a:p>
            <a:pPr marL="0" indent="0">
              <a:buNone/>
            </a:pPr>
            <a:r>
              <a:rPr lang="en-US" dirty="0">
                <a:latin typeface="Andale Mono"/>
                <a:cs typeface="Andale Mono"/>
              </a:rPr>
              <a:t> }</a:t>
            </a:r>
          </a:p>
          <a:p>
            <a:pPr marL="0" indent="0">
              <a:buNone/>
            </a:pPr>
            <a:r>
              <a:rPr lang="en-US" dirty="0">
                <a:latin typeface="Andale Mono"/>
                <a:cs typeface="Andale Mono"/>
              </a:rPr>
              <a:t> else{            </a:t>
            </a:r>
            <a:r>
              <a:rPr lang="en-US" dirty="0">
                <a:solidFill>
                  <a:srgbClr val="FF0000"/>
                </a:solidFill>
                <a:latin typeface="Andale Mono"/>
                <a:cs typeface="Andale Mono"/>
              </a:rPr>
              <a:t>// Search S(y[0],...y[k-1]) recursively</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j=0; j&lt;n; j++){</a:t>
            </a:r>
          </a:p>
          <a:p>
            <a:pPr marL="0" indent="0">
              <a:buNone/>
            </a:pPr>
            <a:r>
              <a:rPr lang="en-US" dirty="0">
                <a:latin typeface="Andale Mono"/>
                <a:cs typeface="Andale Mono"/>
              </a:rPr>
              <a:t>     y[k] = j;    </a:t>
            </a:r>
            <a:r>
              <a:rPr lang="en-US" dirty="0">
                <a:solidFill>
                  <a:srgbClr val="FF0000"/>
                </a:solidFill>
                <a:latin typeface="Andale Mono"/>
                <a:cs typeface="Andale Mono"/>
              </a:rPr>
              <a:t>// red decomposition given earlier</a:t>
            </a:r>
          </a:p>
          <a:p>
            <a:pPr marL="0" indent="0">
              <a:buNone/>
            </a:pPr>
            <a:r>
              <a:rPr lang="en-US" dirty="0">
                <a:latin typeface="Andale Mono"/>
                <a:cs typeface="Andale Mono"/>
              </a:rPr>
              <a:t>     search(n, y, k+1);</a:t>
            </a:r>
          </a:p>
          <a:p>
            <a:pPr marL="0" indent="0">
              <a:buNone/>
            </a:pPr>
            <a:r>
              <a:rPr lang="en-US" dirty="0">
                <a:latin typeface="Andale Mono"/>
                <a:cs typeface="Andale Mono"/>
              </a:rPr>
              <a:t>   }</a:t>
            </a:r>
          </a:p>
          <a:p>
            <a:pPr marL="0" indent="0">
              <a:buNone/>
            </a:pPr>
            <a:r>
              <a:rPr lang="en-US" dirty="0">
                <a:latin typeface="Andale Mono"/>
                <a:cs typeface="Andale Mono"/>
              </a:rPr>
              <a:t> }</a:t>
            </a:r>
          </a:p>
          <a:p>
            <a:pPr marL="0" indent="0">
              <a:buNone/>
            </a:pPr>
            <a:r>
              <a:rPr lang="en-US" dirty="0">
                <a:latin typeface="Andale Mono"/>
                <a:cs typeface="Andale Mono"/>
              </a:rPr>
              <a:t>}</a:t>
            </a:r>
          </a:p>
          <a:p>
            <a:pPr marL="0" indent="0">
              <a:buNone/>
            </a:pPr>
            <a:endParaRPr lang="en-US" dirty="0">
              <a:latin typeface="Andale Mono"/>
              <a:cs typeface="Andale Mono"/>
            </a:endParaRPr>
          </a:p>
        </p:txBody>
      </p:sp>
    </p:spTree>
    <p:extLst>
      <p:ext uri="{BB962C8B-B14F-4D97-AF65-F5344CB8AC3E}">
        <p14:creationId xmlns:p14="http://schemas.microsoft.com/office/powerpoint/2010/main" val="136827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search S (</a:t>
            </a:r>
            <a:r>
              <a:rPr lang="en-US" dirty="0" err="1"/>
              <a:t>contd</a:t>
            </a:r>
            <a:r>
              <a:rPr lang="en-US" dirty="0"/>
              <a:t>)</a:t>
            </a:r>
          </a:p>
        </p:txBody>
      </p:sp>
      <p:sp>
        <p:nvSpPr>
          <p:cNvPr id="3" name="Content Placeholder 2"/>
          <p:cNvSpPr>
            <a:spLocks noGrp="1"/>
          </p:cNvSpPr>
          <p:nvPr>
            <p:ph idx="1"/>
          </p:nvPr>
        </p:nvSpPr>
        <p:spPr/>
        <p:txBody>
          <a:bodyPr>
            <a:normAutofit fontScale="77500" lnSpcReduction="20000"/>
          </a:bodyPr>
          <a:lstStyle/>
          <a:p>
            <a:r>
              <a:rPr lang="en-US" dirty="0"/>
              <a:t>The function search has an important post condition: it does not modify y[0..k-1].</a:t>
            </a:r>
          </a:p>
          <a:p>
            <a:r>
              <a:rPr lang="en-US" dirty="0"/>
              <a:t>Only because of this can we merely set y[k] = j before recursion.</a:t>
            </a:r>
          </a:p>
          <a:p>
            <a:endParaRPr lang="en-US" dirty="0"/>
          </a:p>
          <a:p>
            <a:r>
              <a:rPr lang="en-US" dirty="0"/>
              <a:t>The main program is natural.</a:t>
            </a:r>
          </a:p>
          <a:p>
            <a:pPr marL="0" indent="0">
              <a:buNone/>
            </a:pPr>
            <a:endParaRPr lang="en-US" dirty="0">
              <a:latin typeface="Andale Mono"/>
              <a:cs typeface="Andale Mono"/>
            </a:endParaRPr>
          </a:p>
          <a:p>
            <a:pPr marL="0" indent="0">
              <a:buNone/>
            </a:pPr>
            <a:r>
              <a:rPr lang="en-US" dirty="0" err="1">
                <a:latin typeface="Andale Mono"/>
                <a:cs typeface="Andale Mono"/>
              </a:rPr>
              <a:t>int</a:t>
            </a:r>
            <a:r>
              <a:rPr lang="en-US" dirty="0">
                <a:latin typeface="Andale Mono"/>
                <a:cs typeface="Andale Mono"/>
              </a:rPr>
              <a:t> main(){</a:t>
            </a:r>
          </a:p>
          <a:p>
            <a:pPr marL="0" indent="0">
              <a:buNone/>
            </a:pPr>
            <a:r>
              <a:rPr lang="en-US" dirty="0">
                <a:latin typeface="Andale Mono"/>
                <a:cs typeface="Andale Mono"/>
              </a:rPr>
              <a:t> </a:t>
            </a:r>
            <a:r>
              <a:rPr lang="en-US" dirty="0" err="1">
                <a:latin typeface="Andale Mono"/>
                <a:cs typeface="Andale Mono"/>
              </a:rPr>
              <a:t>const</a:t>
            </a:r>
            <a:r>
              <a:rPr lang="en-US" dirty="0">
                <a:latin typeface="Andale Mono"/>
                <a:cs typeface="Andale Mono"/>
              </a:rPr>
              <a:t> </a:t>
            </a:r>
            <a:r>
              <a:rPr lang="en-US" dirty="0" err="1">
                <a:latin typeface="Andale Mono"/>
                <a:cs typeface="Andale Mono"/>
              </a:rPr>
              <a:t>int</a:t>
            </a:r>
            <a:r>
              <a:rPr lang="en-US" dirty="0">
                <a:latin typeface="Andale Mono"/>
                <a:cs typeface="Andale Mono"/>
              </a:rPr>
              <a:t> n=8;</a:t>
            </a:r>
          </a:p>
          <a:p>
            <a:pPr marL="0" indent="0">
              <a:buNone/>
            </a:pPr>
            <a:r>
              <a:rPr lang="en-US" dirty="0">
                <a:latin typeface="Andale Mono"/>
                <a:cs typeface="Andale Mono"/>
              </a:rPr>
              <a:t> </a:t>
            </a:r>
            <a:r>
              <a:rPr lang="en-US" dirty="0" err="1">
                <a:latin typeface="Andale Mono"/>
                <a:cs typeface="Andale Mono"/>
              </a:rPr>
              <a:t>int</a:t>
            </a:r>
            <a:r>
              <a:rPr lang="en-US" dirty="0">
                <a:latin typeface="Andale Mono"/>
                <a:cs typeface="Andale Mono"/>
              </a:rPr>
              <a:t> y[n];</a:t>
            </a:r>
          </a:p>
          <a:p>
            <a:pPr marL="0" indent="0">
              <a:buNone/>
            </a:pPr>
            <a:r>
              <a:rPr lang="en-US" dirty="0">
                <a:latin typeface="Andale Mono"/>
                <a:cs typeface="Andale Mono"/>
              </a:rPr>
              <a:t> search(n, y, 0);</a:t>
            </a:r>
          </a:p>
          <a:p>
            <a:pPr marL="0" indent="0">
              <a:buNone/>
            </a:pPr>
            <a:r>
              <a:rPr lang="en-US" dirty="0">
                <a:latin typeface="Andale Mono"/>
                <a:cs typeface="Andale Mono"/>
              </a:rPr>
              <a:t>}</a:t>
            </a:r>
          </a:p>
        </p:txBody>
      </p:sp>
    </p:spTree>
    <p:extLst>
      <p:ext uri="{BB962C8B-B14F-4D97-AF65-F5344CB8AC3E}">
        <p14:creationId xmlns:p14="http://schemas.microsoft.com/office/powerpoint/2010/main" val="306080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44806-5A38-F647-9C26-2EC189E95CB0}"/>
              </a:ext>
            </a:extLst>
          </p:cNvPr>
          <p:cNvSpPr>
            <a:spLocks noGrp="1"/>
          </p:cNvSpPr>
          <p:nvPr>
            <p:ph type="title"/>
          </p:nvPr>
        </p:nvSpPr>
        <p:spPr/>
        <p:txBody>
          <a:bodyPr/>
          <a:lstStyle/>
          <a:p>
            <a:r>
              <a:rPr lang="en-US" dirty="0"/>
              <a:t>Recursion tree for n=3</a:t>
            </a:r>
          </a:p>
        </p:txBody>
      </p:sp>
      <p:sp>
        <p:nvSpPr>
          <p:cNvPr id="5" name="TextBox 4">
            <a:extLst>
              <a:ext uri="{FF2B5EF4-FFF2-40B4-BE49-F238E27FC236}">
                <a16:creationId xmlns:a16="http://schemas.microsoft.com/office/drawing/2014/main" id="{05C66F2E-32A8-1342-9D91-ECA53789ADD3}"/>
              </a:ext>
            </a:extLst>
          </p:cNvPr>
          <p:cNvSpPr txBox="1"/>
          <p:nvPr/>
        </p:nvSpPr>
        <p:spPr>
          <a:xfrm>
            <a:off x="3682314" y="1417638"/>
            <a:ext cx="1771447" cy="369332"/>
          </a:xfrm>
          <a:prstGeom prst="rect">
            <a:avLst/>
          </a:prstGeom>
          <a:noFill/>
        </p:spPr>
        <p:txBody>
          <a:bodyPr wrap="none" rtlCol="0">
            <a:spAutoFit/>
          </a:bodyPr>
          <a:lstStyle/>
          <a:p>
            <a:r>
              <a:rPr lang="en-US" dirty="0"/>
              <a:t>Search(3,[-,-,-],0)</a:t>
            </a:r>
          </a:p>
        </p:txBody>
      </p:sp>
      <p:sp>
        <p:nvSpPr>
          <p:cNvPr id="6" name="TextBox 5">
            <a:extLst>
              <a:ext uri="{FF2B5EF4-FFF2-40B4-BE49-F238E27FC236}">
                <a16:creationId xmlns:a16="http://schemas.microsoft.com/office/drawing/2014/main" id="{61B3CCA5-1B76-3042-A4C4-177CEE95E0C2}"/>
              </a:ext>
            </a:extLst>
          </p:cNvPr>
          <p:cNvSpPr txBox="1"/>
          <p:nvPr/>
        </p:nvSpPr>
        <p:spPr>
          <a:xfrm>
            <a:off x="1305698" y="2348136"/>
            <a:ext cx="1817934" cy="369332"/>
          </a:xfrm>
          <a:prstGeom prst="rect">
            <a:avLst/>
          </a:prstGeom>
          <a:noFill/>
        </p:spPr>
        <p:txBody>
          <a:bodyPr wrap="none" rtlCol="0">
            <a:spAutoFit/>
          </a:bodyPr>
          <a:lstStyle/>
          <a:p>
            <a:r>
              <a:rPr lang="en-US" dirty="0"/>
              <a:t>Search(3,[0,-,-],1)</a:t>
            </a:r>
          </a:p>
        </p:txBody>
      </p:sp>
      <p:sp>
        <p:nvSpPr>
          <p:cNvPr id="7" name="TextBox 6">
            <a:extLst>
              <a:ext uri="{FF2B5EF4-FFF2-40B4-BE49-F238E27FC236}">
                <a16:creationId xmlns:a16="http://schemas.microsoft.com/office/drawing/2014/main" id="{69403E5D-CA58-7247-862F-3A9C10738870}"/>
              </a:ext>
            </a:extLst>
          </p:cNvPr>
          <p:cNvSpPr txBox="1"/>
          <p:nvPr/>
        </p:nvSpPr>
        <p:spPr>
          <a:xfrm>
            <a:off x="3682314" y="2348136"/>
            <a:ext cx="1817934" cy="369332"/>
          </a:xfrm>
          <a:prstGeom prst="rect">
            <a:avLst/>
          </a:prstGeom>
          <a:noFill/>
        </p:spPr>
        <p:txBody>
          <a:bodyPr wrap="none" rtlCol="0">
            <a:spAutoFit/>
          </a:bodyPr>
          <a:lstStyle/>
          <a:p>
            <a:r>
              <a:rPr lang="en-US" dirty="0"/>
              <a:t>Search(3,[1,-,-],1)</a:t>
            </a:r>
          </a:p>
        </p:txBody>
      </p:sp>
      <p:sp>
        <p:nvSpPr>
          <p:cNvPr id="8" name="TextBox 7">
            <a:extLst>
              <a:ext uri="{FF2B5EF4-FFF2-40B4-BE49-F238E27FC236}">
                <a16:creationId xmlns:a16="http://schemas.microsoft.com/office/drawing/2014/main" id="{3CBCBBAD-0909-1F4B-9BDE-B4263BA2318A}"/>
              </a:ext>
            </a:extLst>
          </p:cNvPr>
          <p:cNvSpPr txBox="1"/>
          <p:nvPr/>
        </p:nvSpPr>
        <p:spPr>
          <a:xfrm>
            <a:off x="6058930" y="2348136"/>
            <a:ext cx="1817934" cy="369332"/>
          </a:xfrm>
          <a:prstGeom prst="rect">
            <a:avLst/>
          </a:prstGeom>
          <a:noFill/>
        </p:spPr>
        <p:txBody>
          <a:bodyPr wrap="none" rtlCol="0">
            <a:spAutoFit/>
          </a:bodyPr>
          <a:lstStyle/>
          <a:p>
            <a:r>
              <a:rPr lang="en-US" dirty="0"/>
              <a:t>Search(3,[2,-,-],1)</a:t>
            </a:r>
          </a:p>
        </p:txBody>
      </p:sp>
      <p:sp>
        <p:nvSpPr>
          <p:cNvPr id="9" name="TextBox 8">
            <a:extLst>
              <a:ext uri="{FF2B5EF4-FFF2-40B4-BE49-F238E27FC236}">
                <a16:creationId xmlns:a16="http://schemas.microsoft.com/office/drawing/2014/main" id="{08D1BD8C-4D93-E548-AB15-11688D21E11D}"/>
              </a:ext>
            </a:extLst>
          </p:cNvPr>
          <p:cNvSpPr txBox="1"/>
          <p:nvPr/>
        </p:nvSpPr>
        <p:spPr>
          <a:xfrm>
            <a:off x="2612575" y="3278634"/>
            <a:ext cx="1864421" cy="369332"/>
          </a:xfrm>
          <a:prstGeom prst="rect">
            <a:avLst/>
          </a:prstGeom>
          <a:noFill/>
        </p:spPr>
        <p:txBody>
          <a:bodyPr wrap="none" rtlCol="0">
            <a:spAutoFit/>
          </a:bodyPr>
          <a:lstStyle/>
          <a:p>
            <a:r>
              <a:rPr lang="en-US" dirty="0"/>
              <a:t>Search(3,[1,0,-],2)</a:t>
            </a:r>
          </a:p>
        </p:txBody>
      </p:sp>
      <p:sp>
        <p:nvSpPr>
          <p:cNvPr id="10" name="TextBox 9">
            <a:extLst>
              <a:ext uri="{FF2B5EF4-FFF2-40B4-BE49-F238E27FC236}">
                <a16:creationId xmlns:a16="http://schemas.microsoft.com/office/drawing/2014/main" id="{CF3DB382-E6E3-5141-A04A-78C8CD63D1DD}"/>
              </a:ext>
            </a:extLst>
          </p:cNvPr>
          <p:cNvSpPr txBox="1"/>
          <p:nvPr/>
        </p:nvSpPr>
        <p:spPr>
          <a:xfrm>
            <a:off x="3730292" y="3796404"/>
            <a:ext cx="1864421" cy="369332"/>
          </a:xfrm>
          <a:prstGeom prst="rect">
            <a:avLst/>
          </a:prstGeom>
          <a:noFill/>
        </p:spPr>
        <p:txBody>
          <a:bodyPr wrap="none" rtlCol="0">
            <a:spAutoFit/>
          </a:bodyPr>
          <a:lstStyle/>
          <a:p>
            <a:r>
              <a:rPr lang="en-US" dirty="0"/>
              <a:t>Search(3,[1,1,-],2)</a:t>
            </a:r>
          </a:p>
        </p:txBody>
      </p:sp>
      <p:sp>
        <p:nvSpPr>
          <p:cNvPr id="11" name="TextBox 10">
            <a:extLst>
              <a:ext uri="{FF2B5EF4-FFF2-40B4-BE49-F238E27FC236}">
                <a16:creationId xmlns:a16="http://schemas.microsoft.com/office/drawing/2014/main" id="{8E1CC56A-2A3E-AB4E-8D85-1E3E798F9604}"/>
              </a:ext>
            </a:extLst>
          </p:cNvPr>
          <p:cNvSpPr txBox="1"/>
          <p:nvPr/>
        </p:nvSpPr>
        <p:spPr>
          <a:xfrm>
            <a:off x="4909752" y="3278634"/>
            <a:ext cx="1864421" cy="369332"/>
          </a:xfrm>
          <a:prstGeom prst="rect">
            <a:avLst/>
          </a:prstGeom>
          <a:noFill/>
        </p:spPr>
        <p:txBody>
          <a:bodyPr wrap="none" rtlCol="0">
            <a:spAutoFit/>
          </a:bodyPr>
          <a:lstStyle/>
          <a:p>
            <a:r>
              <a:rPr lang="en-US" dirty="0"/>
              <a:t>Search(3,[1,2,-],2)</a:t>
            </a:r>
          </a:p>
        </p:txBody>
      </p:sp>
      <p:sp>
        <p:nvSpPr>
          <p:cNvPr id="12" name="TextBox 11">
            <a:extLst>
              <a:ext uri="{FF2B5EF4-FFF2-40B4-BE49-F238E27FC236}">
                <a16:creationId xmlns:a16="http://schemas.microsoft.com/office/drawing/2014/main" id="{EE18968B-6C83-F945-8781-32A72B660FFE}"/>
              </a:ext>
            </a:extLst>
          </p:cNvPr>
          <p:cNvSpPr txBox="1"/>
          <p:nvPr/>
        </p:nvSpPr>
        <p:spPr>
          <a:xfrm>
            <a:off x="5002726" y="4735184"/>
            <a:ext cx="1910908" cy="369332"/>
          </a:xfrm>
          <a:prstGeom prst="rect">
            <a:avLst/>
          </a:prstGeom>
          <a:noFill/>
        </p:spPr>
        <p:txBody>
          <a:bodyPr wrap="none" rtlCol="0">
            <a:spAutoFit/>
          </a:bodyPr>
          <a:lstStyle/>
          <a:p>
            <a:r>
              <a:rPr lang="en-US" dirty="0"/>
              <a:t>Search(3,[1,2,0],3)</a:t>
            </a:r>
          </a:p>
        </p:txBody>
      </p:sp>
      <p:cxnSp>
        <p:nvCxnSpPr>
          <p:cNvPr id="14" name="Straight Connector 13">
            <a:extLst>
              <a:ext uri="{FF2B5EF4-FFF2-40B4-BE49-F238E27FC236}">
                <a16:creationId xmlns:a16="http://schemas.microsoft.com/office/drawing/2014/main" id="{EA6F4542-7058-0E49-A519-27F2EF2F5EF0}"/>
              </a:ext>
            </a:extLst>
          </p:cNvPr>
          <p:cNvCxnSpPr>
            <a:cxnSpLocks/>
            <a:stCxn id="5" idx="2"/>
            <a:endCxn id="6" idx="0"/>
          </p:cNvCxnSpPr>
          <p:nvPr/>
        </p:nvCxnSpPr>
        <p:spPr>
          <a:xfrm flipH="1">
            <a:off x="2214665" y="1786970"/>
            <a:ext cx="2353373" cy="561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F51DEE17-EE8F-1749-9BBD-A7A9942D5068}"/>
              </a:ext>
            </a:extLst>
          </p:cNvPr>
          <p:cNvCxnSpPr>
            <a:cxnSpLocks/>
            <a:stCxn id="5" idx="2"/>
            <a:endCxn id="7" idx="0"/>
          </p:cNvCxnSpPr>
          <p:nvPr/>
        </p:nvCxnSpPr>
        <p:spPr>
          <a:xfrm>
            <a:off x="4568038" y="1786970"/>
            <a:ext cx="23243" cy="561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FCAAEA4A-71B1-8B4F-9663-8D6D7022119E}"/>
              </a:ext>
            </a:extLst>
          </p:cNvPr>
          <p:cNvCxnSpPr>
            <a:cxnSpLocks/>
            <a:endCxn id="8" idx="0"/>
          </p:cNvCxnSpPr>
          <p:nvPr/>
        </p:nvCxnSpPr>
        <p:spPr>
          <a:xfrm>
            <a:off x="4568038" y="1786970"/>
            <a:ext cx="2399859" cy="561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EA901493-242C-7046-B21E-50581E731A02}"/>
              </a:ext>
            </a:extLst>
          </p:cNvPr>
          <p:cNvCxnSpPr>
            <a:cxnSpLocks/>
          </p:cNvCxnSpPr>
          <p:nvPr/>
        </p:nvCxnSpPr>
        <p:spPr>
          <a:xfrm flipH="1">
            <a:off x="914400" y="2736170"/>
            <a:ext cx="1265420" cy="542464"/>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9DAE4F9-CC4E-2846-9B69-61CB543F167F}"/>
              </a:ext>
            </a:extLst>
          </p:cNvPr>
          <p:cNvCxnSpPr>
            <a:cxnSpLocks/>
          </p:cNvCxnSpPr>
          <p:nvPr/>
        </p:nvCxnSpPr>
        <p:spPr>
          <a:xfrm flipH="1">
            <a:off x="1828800" y="2736170"/>
            <a:ext cx="351019" cy="542464"/>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D8A128C3-F990-2648-952D-B4AE4B5BAAE5}"/>
              </a:ext>
            </a:extLst>
          </p:cNvPr>
          <p:cNvCxnSpPr>
            <a:cxnSpLocks/>
            <a:endCxn id="6" idx="2"/>
          </p:cNvCxnSpPr>
          <p:nvPr/>
        </p:nvCxnSpPr>
        <p:spPr>
          <a:xfrm flipH="1" flipV="1">
            <a:off x="2214665" y="2717468"/>
            <a:ext cx="219616" cy="561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4589BAC-1DDC-B844-B0BD-54201A043F5A}"/>
              </a:ext>
            </a:extLst>
          </p:cNvPr>
          <p:cNvCxnSpPr>
            <a:cxnSpLocks/>
            <a:stCxn id="7" idx="2"/>
            <a:endCxn id="9" idx="0"/>
          </p:cNvCxnSpPr>
          <p:nvPr/>
        </p:nvCxnSpPr>
        <p:spPr>
          <a:xfrm flipH="1">
            <a:off x="3544786" y="2717468"/>
            <a:ext cx="1046495" cy="561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216C700D-020C-4242-8649-751C6074A39E}"/>
              </a:ext>
            </a:extLst>
          </p:cNvPr>
          <p:cNvCxnSpPr>
            <a:cxnSpLocks/>
            <a:stCxn id="7" idx="2"/>
            <a:endCxn id="11" idx="0"/>
          </p:cNvCxnSpPr>
          <p:nvPr/>
        </p:nvCxnSpPr>
        <p:spPr>
          <a:xfrm>
            <a:off x="4591281" y="2717468"/>
            <a:ext cx="1250682" cy="561166"/>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7D69D4E5-88F0-8D4F-99D1-707B60314FE9}"/>
              </a:ext>
            </a:extLst>
          </p:cNvPr>
          <p:cNvCxnSpPr>
            <a:cxnSpLocks/>
            <a:stCxn id="7" idx="2"/>
            <a:endCxn id="10" idx="0"/>
          </p:cNvCxnSpPr>
          <p:nvPr/>
        </p:nvCxnSpPr>
        <p:spPr>
          <a:xfrm>
            <a:off x="4591281" y="2717468"/>
            <a:ext cx="71222" cy="1078936"/>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1A7422E2-22D0-4F43-8339-FADEDD8F99AF}"/>
              </a:ext>
            </a:extLst>
          </p:cNvPr>
          <p:cNvCxnSpPr>
            <a:cxnSpLocks/>
            <a:endCxn id="8" idx="2"/>
          </p:cNvCxnSpPr>
          <p:nvPr/>
        </p:nvCxnSpPr>
        <p:spPr>
          <a:xfrm flipH="1" flipV="1">
            <a:off x="6967897" y="2717468"/>
            <a:ext cx="216967" cy="509488"/>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66D756C8-42A1-744F-A1B4-4DA4741C5604}"/>
              </a:ext>
            </a:extLst>
          </p:cNvPr>
          <p:cNvCxnSpPr>
            <a:cxnSpLocks/>
            <a:stCxn id="8" idx="2"/>
          </p:cNvCxnSpPr>
          <p:nvPr/>
        </p:nvCxnSpPr>
        <p:spPr>
          <a:xfrm>
            <a:off x="6967897" y="2717468"/>
            <a:ext cx="619152" cy="509488"/>
          </a:xfrm>
          <a:prstGeom prst="line">
            <a:avLst/>
          </a:prstGeom>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F587555B-47A9-3E49-86F1-E05963E3473C}"/>
              </a:ext>
            </a:extLst>
          </p:cNvPr>
          <p:cNvCxnSpPr>
            <a:cxnSpLocks/>
            <a:stCxn id="8" idx="2"/>
          </p:cNvCxnSpPr>
          <p:nvPr/>
        </p:nvCxnSpPr>
        <p:spPr>
          <a:xfrm>
            <a:off x="6967897" y="2717468"/>
            <a:ext cx="1125934" cy="539468"/>
          </a:xfrm>
          <a:prstGeom prst="line">
            <a:avLst/>
          </a:prstGeom>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E45FD44F-F2A4-AA4C-AC52-60669229A452}"/>
              </a:ext>
            </a:extLst>
          </p:cNvPr>
          <p:cNvCxnSpPr>
            <a:cxnSpLocks/>
            <a:stCxn id="9" idx="2"/>
          </p:cNvCxnSpPr>
          <p:nvPr/>
        </p:nvCxnSpPr>
        <p:spPr>
          <a:xfrm flipH="1">
            <a:off x="2057064" y="3647966"/>
            <a:ext cx="1487722" cy="517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754A785D-DE8A-5945-98A0-B310CEAF61CA}"/>
              </a:ext>
            </a:extLst>
          </p:cNvPr>
          <p:cNvCxnSpPr>
            <a:cxnSpLocks/>
            <a:stCxn id="9" idx="2"/>
          </p:cNvCxnSpPr>
          <p:nvPr/>
        </p:nvCxnSpPr>
        <p:spPr>
          <a:xfrm flipH="1">
            <a:off x="2658397" y="3647966"/>
            <a:ext cx="886389" cy="517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635DCE8E-A25B-2747-8591-1F237E741C18}"/>
              </a:ext>
            </a:extLst>
          </p:cNvPr>
          <p:cNvCxnSpPr>
            <a:cxnSpLocks/>
            <a:stCxn id="9" idx="2"/>
          </p:cNvCxnSpPr>
          <p:nvPr/>
        </p:nvCxnSpPr>
        <p:spPr>
          <a:xfrm flipH="1">
            <a:off x="3280129" y="3647966"/>
            <a:ext cx="264657" cy="517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a:extLst>
              <a:ext uri="{FF2B5EF4-FFF2-40B4-BE49-F238E27FC236}">
                <a16:creationId xmlns:a16="http://schemas.microsoft.com/office/drawing/2014/main" id="{C377F53E-BDAA-AA43-AEB9-6561FB9ACEF1}"/>
              </a:ext>
            </a:extLst>
          </p:cNvPr>
          <p:cNvCxnSpPr>
            <a:cxnSpLocks/>
            <a:endCxn id="10" idx="2"/>
          </p:cNvCxnSpPr>
          <p:nvPr/>
        </p:nvCxnSpPr>
        <p:spPr>
          <a:xfrm flipV="1">
            <a:off x="3686675" y="4165736"/>
            <a:ext cx="975828" cy="754114"/>
          </a:xfrm>
          <a:prstGeom prst="line">
            <a:avLst/>
          </a:prstGeom>
        </p:spPr>
        <p:style>
          <a:lnRef idx="2">
            <a:schemeClr val="accent1"/>
          </a:lnRef>
          <a:fillRef idx="0">
            <a:schemeClr val="accent1"/>
          </a:fillRef>
          <a:effectRef idx="1">
            <a:schemeClr val="accent1"/>
          </a:effectRef>
          <a:fontRef idx="minor">
            <a:schemeClr val="tx1"/>
          </a:fontRef>
        </p:style>
      </p:cxnSp>
      <p:cxnSp>
        <p:nvCxnSpPr>
          <p:cNvPr id="67" name="Straight Connector 66">
            <a:extLst>
              <a:ext uri="{FF2B5EF4-FFF2-40B4-BE49-F238E27FC236}">
                <a16:creationId xmlns:a16="http://schemas.microsoft.com/office/drawing/2014/main" id="{B901A8A1-8225-F445-BF4B-A535E275001F}"/>
              </a:ext>
            </a:extLst>
          </p:cNvPr>
          <p:cNvCxnSpPr>
            <a:cxnSpLocks/>
            <a:stCxn id="10" idx="2"/>
          </p:cNvCxnSpPr>
          <p:nvPr/>
        </p:nvCxnSpPr>
        <p:spPr>
          <a:xfrm flipH="1">
            <a:off x="4174591" y="4165736"/>
            <a:ext cx="487912" cy="754114"/>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DF6702D5-2C22-1448-817A-DCF3302B9BDB}"/>
              </a:ext>
            </a:extLst>
          </p:cNvPr>
          <p:cNvCxnSpPr>
            <a:cxnSpLocks/>
            <a:endCxn id="10" idx="2"/>
          </p:cNvCxnSpPr>
          <p:nvPr/>
        </p:nvCxnSpPr>
        <p:spPr>
          <a:xfrm flipV="1">
            <a:off x="4626892" y="4165736"/>
            <a:ext cx="35611" cy="754114"/>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a:extLst>
              <a:ext uri="{FF2B5EF4-FFF2-40B4-BE49-F238E27FC236}">
                <a16:creationId xmlns:a16="http://schemas.microsoft.com/office/drawing/2014/main" id="{118794BE-D8D1-EA4A-9C9E-F7B60AC324C0}"/>
              </a:ext>
            </a:extLst>
          </p:cNvPr>
          <p:cNvCxnSpPr>
            <a:cxnSpLocks/>
            <a:stCxn id="11" idx="2"/>
            <a:endCxn id="12" idx="0"/>
          </p:cNvCxnSpPr>
          <p:nvPr/>
        </p:nvCxnSpPr>
        <p:spPr>
          <a:xfrm>
            <a:off x="5841963" y="3647966"/>
            <a:ext cx="116217" cy="1087218"/>
          </a:xfrm>
          <a:prstGeom prst="line">
            <a:avLst/>
          </a:prstGeom>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5AC9C0F6-4B99-4343-93F1-7DE5B0FD6B37}"/>
              </a:ext>
            </a:extLst>
          </p:cNvPr>
          <p:cNvCxnSpPr>
            <a:cxnSpLocks/>
            <a:stCxn id="11" idx="2"/>
          </p:cNvCxnSpPr>
          <p:nvPr/>
        </p:nvCxnSpPr>
        <p:spPr>
          <a:xfrm>
            <a:off x="5841963" y="3647966"/>
            <a:ext cx="1234417" cy="1087218"/>
          </a:xfrm>
          <a:prstGeom prst="line">
            <a:avLst/>
          </a:prstGeom>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90E81CFC-6B83-0F41-A812-1DCFC8B1A1E3}"/>
              </a:ext>
            </a:extLst>
          </p:cNvPr>
          <p:cNvCxnSpPr>
            <a:cxnSpLocks/>
            <a:stCxn id="11" idx="2"/>
          </p:cNvCxnSpPr>
          <p:nvPr/>
        </p:nvCxnSpPr>
        <p:spPr>
          <a:xfrm>
            <a:off x="5841963" y="3647966"/>
            <a:ext cx="2073654" cy="1087218"/>
          </a:xfrm>
          <a:prstGeom prst="line">
            <a:avLst/>
          </a:prstGeom>
        </p:spPr>
        <p:style>
          <a:lnRef idx="2">
            <a:schemeClr val="accent1"/>
          </a:lnRef>
          <a:fillRef idx="0">
            <a:schemeClr val="accent1"/>
          </a:fillRef>
          <a:effectRef idx="1">
            <a:schemeClr val="accent1"/>
          </a:effectRef>
          <a:fontRef idx="minor">
            <a:schemeClr val="tx1"/>
          </a:fontRef>
        </p:style>
      </p:cxnSp>
      <p:sp>
        <p:nvSpPr>
          <p:cNvPr id="89" name="TextBox 88">
            <a:extLst>
              <a:ext uri="{FF2B5EF4-FFF2-40B4-BE49-F238E27FC236}">
                <a16:creationId xmlns:a16="http://schemas.microsoft.com/office/drawing/2014/main" id="{0050DAFB-5B4F-8D46-AFC1-E74E6BDB2A8A}"/>
              </a:ext>
            </a:extLst>
          </p:cNvPr>
          <p:cNvSpPr txBox="1"/>
          <p:nvPr/>
        </p:nvSpPr>
        <p:spPr>
          <a:xfrm>
            <a:off x="592186" y="3418966"/>
            <a:ext cx="516488" cy="369332"/>
          </a:xfrm>
          <a:prstGeom prst="rect">
            <a:avLst/>
          </a:prstGeom>
          <a:noFill/>
        </p:spPr>
        <p:txBody>
          <a:bodyPr wrap="none" rtlCol="0">
            <a:spAutoFit/>
          </a:bodyPr>
          <a:lstStyle/>
          <a:p>
            <a:r>
              <a:rPr lang="en-US" dirty="0"/>
              <a:t>. . . </a:t>
            </a:r>
          </a:p>
        </p:txBody>
      </p:sp>
      <p:sp>
        <p:nvSpPr>
          <p:cNvPr id="90" name="TextBox 89">
            <a:extLst>
              <a:ext uri="{FF2B5EF4-FFF2-40B4-BE49-F238E27FC236}">
                <a16:creationId xmlns:a16="http://schemas.microsoft.com/office/drawing/2014/main" id="{E8CC2235-7913-5540-80F2-3EA4F3B09419}"/>
              </a:ext>
            </a:extLst>
          </p:cNvPr>
          <p:cNvSpPr txBox="1"/>
          <p:nvPr/>
        </p:nvSpPr>
        <p:spPr>
          <a:xfrm>
            <a:off x="1410881" y="3427072"/>
            <a:ext cx="516488" cy="369332"/>
          </a:xfrm>
          <a:prstGeom prst="rect">
            <a:avLst/>
          </a:prstGeom>
          <a:noFill/>
        </p:spPr>
        <p:txBody>
          <a:bodyPr wrap="none" rtlCol="0">
            <a:spAutoFit/>
          </a:bodyPr>
          <a:lstStyle/>
          <a:p>
            <a:r>
              <a:rPr lang="en-US" dirty="0"/>
              <a:t>. . . </a:t>
            </a:r>
          </a:p>
        </p:txBody>
      </p:sp>
      <p:sp>
        <p:nvSpPr>
          <p:cNvPr id="91" name="TextBox 90">
            <a:extLst>
              <a:ext uri="{FF2B5EF4-FFF2-40B4-BE49-F238E27FC236}">
                <a16:creationId xmlns:a16="http://schemas.microsoft.com/office/drawing/2014/main" id="{91F0F1B3-209F-9C48-9948-377D0264C270}"/>
              </a:ext>
            </a:extLst>
          </p:cNvPr>
          <p:cNvSpPr txBox="1"/>
          <p:nvPr/>
        </p:nvSpPr>
        <p:spPr>
          <a:xfrm>
            <a:off x="2122971" y="3427072"/>
            <a:ext cx="516488" cy="369332"/>
          </a:xfrm>
          <a:prstGeom prst="rect">
            <a:avLst/>
          </a:prstGeom>
          <a:noFill/>
        </p:spPr>
        <p:txBody>
          <a:bodyPr wrap="none" rtlCol="0">
            <a:spAutoFit/>
          </a:bodyPr>
          <a:lstStyle/>
          <a:p>
            <a:r>
              <a:rPr lang="en-US" dirty="0"/>
              <a:t>. . . </a:t>
            </a:r>
          </a:p>
        </p:txBody>
      </p:sp>
      <p:sp>
        <p:nvSpPr>
          <p:cNvPr id="92" name="TextBox 91">
            <a:extLst>
              <a:ext uri="{FF2B5EF4-FFF2-40B4-BE49-F238E27FC236}">
                <a16:creationId xmlns:a16="http://schemas.microsoft.com/office/drawing/2014/main" id="{C677B0A3-DC0A-A849-AB3F-06B0E4E781D7}"/>
              </a:ext>
            </a:extLst>
          </p:cNvPr>
          <p:cNvSpPr txBox="1"/>
          <p:nvPr/>
        </p:nvSpPr>
        <p:spPr>
          <a:xfrm>
            <a:off x="1663331" y="4231242"/>
            <a:ext cx="516488" cy="369332"/>
          </a:xfrm>
          <a:prstGeom prst="rect">
            <a:avLst/>
          </a:prstGeom>
          <a:noFill/>
        </p:spPr>
        <p:txBody>
          <a:bodyPr wrap="none" rtlCol="0">
            <a:spAutoFit/>
          </a:bodyPr>
          <a:lstStyle/>
          <a:p>
            <a:r>
              <a:rPr lang="en-US" dirty="0"/>
              <a:t>. . . </a:t>
            </a:r>
          </a:p>
        </p:txBody>
      </p:sp>
      <p:sp>
        <p:nvSpPr>
          <p:cNvPr id="93" name="TextBox 92">
            <a:extLst>
              <a:ext uri="{FF2B5EF4-FFF2-40B4-BE49-F238E27FC236}">
                <a16:creationId xmlns:a16="http://schemas.microsoft.com/office/drawing/2014/main" id="{80C973EA-C342-764F-9772-BFAD1963D6B1}"/>
              </a:ext>
            </a:extLst>
          </p:cNvPr>
          <p:cNvSpPr txBox="1"/>
          <p:nvPr/>
        </p:nvSpPr>
        <p:spPr>
          <a:xfrm>
            <a:off x="2359307" y="4231242"/>
            <a:ext cx="516488" cy="369332"/>
          </a:xfrm>
          <a:prstGeom prst="rect">
            <a:avLst/>
          </a:prstGeom>
          <a:noFill/>
        </p:spPr>
        <p:txBody>
          <a:bodyPr wrap="none" rtlCol="0">
            <a:spAutoFit/>
          </a:bodyPr>
          <a:lstStyle/>
          <a:p>
            <a:r>
              <a:rPr lang="en-US" dirty="0"/>
              <a:t>. . . </a:t>
            </a:r>
          </a:p>
        </p:txBody>
      </p:sp>
      <p:sp>
        <p:nvSpPr>
          <p:cNvPr id="94" name="TextBox 93">
            <a:extLst>
              <a:ext uri="{FF2B5EF4-FFF2-40B4-BE49-F238E27FC236}">
                <a16:creationId xmlns:a16="http://schemas.microsoft.com/office/drawing/2014/main" id="{24147439-5FD2-D14D-90E4-D6C596502C5C}"/>
              </a:ext>
            </a:extLst>
          </p:cNvPr>
          <p:cNvSpPr txBox="1"/>
          <p:nvPr/>
        </p:nvSpPr>
        <p:spPr>
          <a:xfrm>
            <a:off x="2944037" y="4231242"/>
            <a:ext cx="516488" cy="369332"/>
          </a:xfrm>
          <a:prstGeom prst="rect">
            <a:avLst/>
          </a:prstGeom>
          <a:noFill/>
        </p:spPr>
        <p:txBody>
          <a:bodyPr wrap="none" rtlCol="0">
            <a:spAutoFit/>
          </a:bodyPr>
          <a:lstStyle/>
          <a:p>
            <a:r>
              <a:rPr lang="en-US" dirty="0"/>
              <a:t>. . . </a:t>
            </a:r>
          </a:p>
        </p:txBody>
      </p:sp>
      <p:sp>
        <p:nvSpPr>
          <p:cNvPr id="95" name="TextBox 94">
            <a:extLst>
              <a:ext uri="{FF2B5EF4-FFF2-40B4-BE49-F238E27FC236}">
                <a16:creationId xmlns:a16="http://schemas.microsoft.com/office/drawing/2014/main" id="{D536D5FE-E260-124B-9C27-FDBD02518AE7}"/>
              </a:ext>
            </a:extLst>
          </p:cNvPr>
          <p:cNvSpPr txBox="1"/>
          <p:nvPr/>
        </p:nvSpPr>
        <p:spPr>
          <a:xfrm>
            <a:off x="3229290" y="4985356"/>
            <a:ext cx="516488" cy="369332"/>
          </a:xfrm>
          <a:prstGeom prst="rect">
            <a:avLst/>
          </a:prstGeom>
          <a:noFill/>
        </p:spPr>
        <p:txBody>
          <a:bodyPr wrap="none" rtlCol="0">
            <a:spAutoFit/>
          </a:bodyPr>
          <a:lstStyle/>
          <a:p>
            <a:r>
              <a:rPr lang="en-US" dirty="0"/>
              <a:t>. . . </a:t>
            </a:r>
          </a:p>
        </p:txBody>
      </p:sp>
      <p:sp>
        <p:nvSpPr>
          <p:cNvPr id="96" name="TextBox 95">
            <a:extLst>
              <a:ext uri="{FF2B5EF4-FFF2-40B4-BE49-F238E27FC236}">
                <a16:creationId xmlns:a16="http://schemas.microsoft.com/office/drawing/2014/main" id="{2C110533-CF9A-464A-A16B-786D3645C0DE}"/>
              </a:ext>
            </a:extLst>
          </p:cNvPr>
          <p:cNvSpPr txBox="1"/>
          <p:nvPr/>
        </p:nvSpPr>
        <p:spPr>
          <a:xfrm>
            <a:off x="3841956" y="4985356"/>
            <a:ext cx="516488" cy="369332"/>
          </a:xfrm>
          <a:prstGeom prst="rect">
            <a:avLst/>
          </a:prstGeom>
          <a:noFill/>
        </p:spPr>
        <p:txBody>
          <a:bodyPr wrap="none" rtlCol="0">
            <a:spAutoFit/>
          </a:bodyPr>
          <a:lstStyle/>
          <a:p>
            <a:r>
              <a:rPr lang="en-US" dirty="0"/>
              <a:t>. . . </a:t>
            </a:r>
          </a:p>
        </p:txBody>
      </p:sp>
      <p:sp>
        <p:nvSpPr>
          <p:cNvPr id="97" name="TextBox 96">
            <a:extLst>
              <a:ext uri="{FF2B5EF4-FFF2-40B4-BE49-F238E27FC236}">
                <a16:creationId xmlns:a16="http://schemas.microsoft.com/office/drawing/2014/main" id="{C80081B0-C8AA-D14D-9B6B-AB5928852CEB}"/>
              </a:ext>
            </a:extLst>
          </p:cNvPr>
          <p:cNvSpPr txBox="1"/>
          <p:nvPr/>
        </p:nvSpPr>
        <p:spPr>
          <a:xfrm>
            <a:off x="4404258" y="5024444"/>
            <a:ext cx="516488" cy="369332"/>
          </a:xfrm>
          <a:prstGeom prst="rect">
            <a:avLst/>
          </a:prstGeom>
          <a:noFill/>
        </p:spPr>
        <p:txBody>
          <a:bodyPr wrap="none" rtlCol="0">
            <a:spAutoFit/>
          </a:bodyPr>
          <a:lstStyle/>
          <a:p>
            <a:r>
              <a:rPr lang="en-US" dirty="0"/>
              <a:t>. . . </a:t>
            </a:r>
          </a:p>
        </p:txBody>
      </p:sp>
      <p:sp>
        <p:nvSpPr>
          <p:cNvPr id="98" name="TextBox 97">
            <a:extLst>
              <a:ext uri="{FF2B5EF4-FFF2-40B4-BE49-F238E27FC236}">
                <a16:creationId xmlns:a16="http://schemas.microsoft.com/office/drawing/2014/main" id="{CB6040F0-D4D1-0040-A029-16E2A02D7FB8}"/>
              </a:ext>
            </a:extLst>
          </p:cNvPr>
          <p:cNvSpPr txBox="1"/>
          <p:nvPr/>
        </p:nvSpPr>
        <p:spPr>
          <a:xfrm>
            <a:off x="6878790" y="4756882"/>
            <a:ext cx="516488" cy="369332"/>
          </a:xfrm>
          <a:prstGeom prst="rect">
            <a:avLst/>
          </a:prstGeom>
          <a:noFill/>
        </p:spPr>
        <p:txBody>
          <a:bodyPr wrap="none" rtlCol="0">
            <a:spAutoFit/>
          </a:bodyPr>
          <a:lstStyle/>
          <a:p>
            <a:r>
              <a:rPr lang="en-US" dirty="0"/>
              <a:t>. . . </a:t>
            </a:r>
          </a:p>
        </p:txBody>
      </p:sp>
      <p:sp>
        <p:nvSpPr>
          <p:cNvPr id="99" name="TextBox 98">
            <a:extLst>
              <a:ext uri="{FF2B5EF4-FFF2-40B4-BE49-F238E27FC236}">
                <a16:creationId xmlns:a16="http://schemas.microsoft.com/office/drawing/2014/main" id="{0BF726F5-7D63-E34A-A45C-BF5477E8B850}"/>
              </a:ext>
            </a:extLst>
          </p:cNvPr>
          <p:cNvSpPr txBox="1"/>
          <p:nvPr/>
        </p:nvSpPr>
        <p:spPr>
          <a:xfrm>
            <a:off x="7659704" y="4774036"/>
            <a:ext cx="516488" cy="369332"/>
          </a:xfrm>
          <a:prstGeom prst="rect">
            <a:avLst/>
          </a:prstGeom>
          <a:noFill/>
        </p:spPr>
        <p:txBody>
          <a:bodyPr wrap="none" rtlCol="0">
            <a:spAutoFit/>
          </a:bodyPr>
          <a:lstStyle/>
          <a:p>
            <a:r>
              <a:rPr lang="en-US" dirty="0"/>
              <a:t>. . . </a:t>
            </a:r>
          </a:p>
        </p:txBody>
      </p:sp>
      <p:sp>
        <p:nvSpPr>
          <p:cNvPr id="100" name="TextBox 99">
            <a:extLst>
              <a:ext uri="{FF2B5EF4-FFF2-40B4-BE49-F238E27FC236}">
                <a16:creationId xmlns:a16="http://schemas.microsoft.com/office/drawing/2014/main" id="{AFC01B28-6E19-CC44-9E1D-71C463F5697E}"/>
              </a:ext>
            </a:extLst>
          </p:cNvPr>
          <p:cNvSpPr txBox="1"/>
          <p:nvPr/>
        </p:nvSpPr>
        <p:spPr>
          <a:xfrm>
            <a:off x="7014376" y="3241251"/>
            <a:ext cx="516488" cy="369332"/>
          </a:xfrm>
          <a:prstGeom prst="rect">
            <a:avLst/>
          </a:prstGeom>
          <a:noFill/>
        </p:spPr>
        <p:txBody>
          <a:bodyPr wrap="none" rtlCol="0">
            <a:spAutoFit/>
          </a:bodyPr>
          <a:lstStyle/>
          <a:p>
            <a:r>
              <a:rPr lang="en-US" dirty="0"/>
              <a:t>. . . </a:t>
            </a:r>
          </a:p>
        </p:txBody>
      </p:sp>
      <p:sp>
        <p:nvSpPr>
          <p:cNvPr id="101" name="TextBox 100">
            <a:extLst>
              <a:ext uri="{FF2B5EF4-FFF2-40B4-BE49-F238E27FC236}">
                <a16:creationId xmlns:a16="http://schemas.microsoft.com/office/drawing/2014/main" id="{7711F658-7DD4-DF43-AE6F-25FDBD117DCD}"/>
              </a:ext>
            </a:extLst>
          </p:cNvPr>
          <p:cNvSpPr txBox="1"/>
          <p:nvPr/>
        </p:nvSpPr>
        <p:spPr>
          <a:xfrm>
            <a:off x="7401460" y="3244659"/>
            <a:ext cx="516488" cy="369332"/>
          </a:xfrm>
          <a:prstGeom prst="rect">
            <a:avLst/>
          </a:prstGeom>
          <a:noFill/>
        </p:spPr>
        <p:txBody>
          <a:bodyPr wrap="none" rtlCol="0">
            <a:spAutoFit/>
          </a:bodyPr>
          <a:lstStyle/>
          <a:p>
            <a:r>
              <a:rPr lang="en-US" dirty="0"/>
              <a:t>. . . </a:t>
            </a:r>
          </a:p>
        </p:txBody>
      </p:sp>
      <p:sp>
        <p:nvSpPr>
          <p:cNvPr id="102" name="TextBox 101">
            <a:extLst>
              <a:ext uri="{FF2B5EF4-FFF2-40B4-BE49-F238E27FC236}">
                <a16:creationId xmlns:a16="http://schemas.microsoft.com/office/drawing/2014/main" id="{94C83C12-5F6E-D747-90F8-4B24A08ED861}"/>
              </a:ext>
            </a:extLst>
          </p:cNvPr>
          <p:cNvSpPr txBox="1"/>
          <p:nvPr/>
        </p:nvSpPr>
        <p:spPr>
          <a:xfrm>
            <a:off x="7882066" y="3260344"/>
            <a:ext cx="516488" cy="369332"/>
          </a:xfrm>
          <a:prstGeom prst="rect">
            <a:avLst/>
          </a:prstGeom>
          <a:noFill/>
        </p:spPr>
        <p:txBody>
          <a:bodyPr wrap="none" rtlCol="0">
            <a:spAutoFit/>
          </a:bodyPr>
          <a:lstStyle/>
          <a:p>
            <a:r>
              <a:rPr lang="en-US" dirty="0"/>
              <a:t>. . . </a:t>
            </a:r>
          </a:p>
        </p:txBody>
      </p:sp>
    </p:spTree>
    <p:extLst>
      <p:ext uri="{BB962C8B-B14F-4D97-AF65-F5344CB8AC3E}">
        <p14:creationId xmlns:p14="http://schemas.microsoft.com/office/powerpoint/2010/main" val="2028394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a sorted array</a:t>
            </a:r>
          </a:p>
        </p:txBody>
      </p:sp>
      <p:sp>
        <p:nvSpPr>
          <p:cNvPr id="3" name="Content Placeholder 2"/>
          <p:cNvSpPr>
            <a:spLocks noGrp="1"/>
          </p:cNvSpPr>
          <p:nvPr>
            <p:ph idx="1"/>
          </p:nvPr>
        </p:nvSpPr>
        <p:spPr/>
        <p:txBody>
          <a:bodyPr/>
          <a:lstStyle/>
          <a:p>
            <a:r>
              <a:rPr lang="en-US" dirty="0"/>
              <a:t>sorted array: (non decreasing order)</a:t>
            </a:r>
          </a:p>
          <a:p>
            <a:pPr marL="0" indent="0">
              <a:buNone/>
            </a:pPr>
            <a:r>
              <a:rPr lang="en-US" dirty="0">
                <a:latin typeface="Andale Mono"/>
                <a:cs typeface="Andale Mono"/>
              </a:rPr>
              <a:t>A[0] ≤ A[1] ≤ … ≤ A[n-1]</a:t>
            </a:r>
          </a:p>
          <a:p>
            <a:r>
              <a:rPr lang="en-US" dirty="0">
                <a:cs typeface="Andale Mono"/>
              </a:rPr>
              <a:t>sorted array: (non increasing order)</a:t>
            </a:r>
          </a:p>
          <a:p>
            <a:pPr marL="0" indent="0">
              <a:buNone/>
            </a:pPr>
            <a:r>
              <a:rPr lang="en-US" dirty="0">
                <a:latin typeface="Andale Mono"/>
                <a:cs typeface="Andale Mono"/>
              </a:rPr>
              <a:t>A[0] ≥ A[1] ≥ … ≥ A[n-1]</a:t>
            </a:r>
          </a:p>
          <a:p>
            <a:r>
              <a:rPr lang="en-US" dirty="0">
                <a:cs typeface="Andale Mono"/>
              </a:rPr>
              <a:t>How do we search in a sorted array (non increasing or non decreasing)?</a:t>
            </a:r>
          </a:p>
          <a:p>
            <a:pPr lvl="1"/>
            <a:r>
              <a:rPr lang="en-US" dirty="0">
                <a:cs typeface="Andale Mono"/>
              </a:rPr>
              <a:t>Does the </a:t>
            </a:r>
            <a:r>
              <a:rPr lang="en-US" dirty="0" err="1">
                <a:cs typeface="Andale Mono"/>
              </a:rPr>
              <a:t>sortedness</a:t>
            </a:r>
            <a:r>
              <a:rPr lang="en-US" dirty="0">
                <a:cs typeface="Andale Mono"/>
              </a:rPr>
              <a:t> help in searching?</a:t>
            </a:r>
          </a:p>
          <a:p>
            <a:endParaRPr lang="en-US" dirty="0"/>
          </a:p>
        </p:txBody>
      </p:sp>
    </p:spTree>
    <p:extLst>
      <p:ext uri="{BB962C8B-B14F-4D97-AF65-F5344CB8AC3E}">
        <p14:creationId xmlns:p14="http://schemas.microsoft.com/office/powerpoint/2010/main" val="66525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improvement: Early check</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rgbClr val="008000"/>
                </a:solidFill>
              </a:rPr>
              <a:t>S(i</a:t>
            </a:r>
            <a:r>
              <a:rPr lang="en-US" baseline="-25000" dirty="0">
                <a:solidFill>
                  <a:srgbClr val="008000"/>
                </a:solidFill>
              </a:rPr>
              <a:t>0</a:t>
            </a:r>
            <a:r>
              <a:rPr lang="en-US" dirty="0">
                <a:solidFill>
                  <a:srgbClr val="008000"/>
                </a:solidFill>
              </a:rPr>
              <a:t>,i</a:t>
            </a:r>
            <a:r>
              <a:rPr lang="en-US" baseline="-25000" dirty="0">
                <a:solidFill>
                  <a:srgbClr val="008000"/>
                </a:solidFill>
              </a:rPr>
              <a:t>1</a:t>
            </a:r>
            <a:r>
              <a:rPr lang="en-US" dirty="0">
                <a:solidFill>
                  <a:srgbClr val="008000"/>
                </a:solidFill>
              </a:rPr>
              <a:t>,…,i</a:t>
            </a:r>
            <a:r>
              <a:rPr lang="en-US" baseline="-25000" dirty="0">
                <a:solidFill>
                  <a:srgbClr val="008000"/>
                </a:solidFill>
              </a:rPr>
              <a:t>k-1</a:t>
            </a:r>
            <a:r>
              <a:rPr lang="en-US" dirty="0">
                <a:solidFill>
                  <a:srgbClr val="008000"/>
                </a:solidFill>
              </a:rPr>
              <a:t>) : Set of configurations of k queens such that queen in column j is in row </a:t>
            </a:r>
            <a:r>
              <a:rPr lang="en-US" dirty="0" err="1">
                <a:solidFill>
                  <a:srgbClr val="008000"/>
                </a:solidFill>
              </a:rPr>
              <a:t>i</a:t>
            </a:r>
            <a:r>
              <a:rPr lang="en-US" baseline="-25000" dirty="0" err="1">
                <a:solidFill>
                  <a:srgbClr val="008000"/>
                </a:solidFill>
              </a:rPr>
              <a:t>j</a:t>
            </a:r>
            <a:r>
              <a:rPr lang="en-US" dirty="0">
                <a:solidFill>
                  <a:srgbClr val="008000"/>
                </a:solidFill>
              </a:rPr>
              <a:t> for j=0..k-1.</a:t>
            </a:r>
          </a:p>
          <a:p>
            <a:r>
              <a:rPr lang="en-US" dirty="0"/>
              <a:t>If any of the first k queens capture each other, we need not worry about the remaining n-k queens, clearly there is no non capturing configuration in this Subspace.</a:t>
            </a:r>
          </a:p>
          <a:p>
            <a:r>
              <a:rPr lang="en-US" dirty="0"/>
              <a:t>Key idea: whenever we place the </a:t>
            </a:r>
            <a:r>
              <a:rPr lang="en-US" dirty="0" err="1"/>
              <a:t>kth</a:t>
            </a:r>
            <a:r>
              <a:rPr lang="en-US" dirty="0"/>
              <a:t> queen, we first check if it captures the previous queens.  Only then do we bother to explore the set of configurations further.</a:t>
            </a:r>
          </a:p>
        </p:txBody>
      </p:sp>
    </p:spTree>
    <p:extLst>
      <p:ext uri="{BB962C8B-B14F-4D97-AF65-F5344CB8AC3E}">
        <p14:creationId xmlns:p14="http://schemas.microsoft.com/office/powerpoint/2010/main" val="349010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Checking if the </a:t>
            </a:r>
            <a:r>
              <a:rPr lang="en-US" dirty="0" err="1"/>
              <a:t>kth</a:t>
            </a:r>
            <a:r>
              <a:rPr lang="en-US" dirty="0"/>
              <a:t> queen captures any previous queens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latin typeface="Andale Mono"/>
                <a:cs typeface="Andale Mono"/>
              </a:rPr>
              <a:t>bool </a:t>
            </a:r>
            <a:r>
              <a:rPr lang="en-US" dirty="0" err="1">
                <a:latin typeface="Andale Mono"/>
                <a:cs typeface="Andale Mono"/>
              </a:rPr>
              <a:t>lastCaptures</a:t>
            </a:r>
            <a:r>
              <a:rPr lang="en-US" dirty="0">
                <a:latin typeface="Andale Mono"/>
                <a:cs typeface="Andale Mono"/>
              </a:rPr>
              <a:t>(</a:t>
            </a:r>
            <a:r>
              <a:rPr lang="en-US" dirty="0" err="1">
                <a:latin typeface="Andale Mono"/>
                <a:cs typeface="Andale Mono"/>
              </a:rPr>
              <a:t>int</a:t>
            </a:r>
            <a:r>
              <a:rPr lang="en-US" dirty="0">
                <a:latin typeface="Andale Mono"/>
                <a:cs typeface="Andale Mono"/>
              </a:rPr>
              <a:t> y[], </a:t>
            </a:r>
            <a:r>
              <a:rPr lang="en-US" dirty="0" err="1">
                <a:latin typeface="Andale Mono"/>
                <a:cs typeface="Andale Mono"/>
              </a:rPr>
              <a:t>int</a:t>
            </a:r>
            <a:r>
              <a:rPr lang="en-US" dirty="0">
                <a:latin typeface="Andale Mono"/>
                <a:cs typeface="Andale Mono"/>
              </a:rPr>
              <a:t> k){</a:t>
            </a:r>
          </a:p>
          <a:p>
            <a:pPr marL="0" indent="0">
              <a:buNone/>
            </a:pPr>
            <a:r>
              <a:rPr lang="en-US" dirty="0">
                <a:latin typeface="Andale Mono"/>
                <a:cs typeface="Andale Mono"/>
              </a:rPr>
              <a:t>// check whether queen in column k</a:t>
            </a:r>
          </a:p>
          <a:p>
            <a:pPr marL="0" indent="0">
              <a:buNone/>
            </a:pPr>
            <a:r>
              <a:rPr lang="en-US" dirty="0">
                <a:latin typeface="Andale Mono"/>
                <a:cs typeface="Andale Mono"/>
              </a:rPr>
              <a:t>// captures any in columns 0..k-1.</a:t>
            </a:r>
          </a:p>
          <a:p>
            <a:pPr marL="0" indent="0">
              <a:buNone/>
            </a:pPr>
            <a:r>
              <a:rPr lang="en-US" dirty="0">
                <a:latin typeface="Andale Mono"/>
                <a:cs typeface="Andale Mono"/>
              </a:rPr>
              <a:t>for(</a:t>
            </a:r>
            <a:r>
              <a:rPr lang="en-US" dirty="0" err="1">
                <a:latin typeface="Andale Mono"/>
                <a:cs typeface="Andale Mono"/>
              </a:rPr>
              <a:t>int</a:t>
            </a:r>
            <a:r>
              <a:rPr lang="en-US" dirty="0">
                <a:latin typeface="Andale Mono"/>
                <a:cs typeface="Andale Mono"/>
              </a:rPr>
              <a:t> j=0; j&lt;k; j++){</a:t>
            </a:r>
          </a:p>
          <a:p>
            <a:pPr marL="0" indent="0">
              <a:buNone/>
            </a:pPr>
            <a:r>
              <a:rPr lang="en-US" dirty="0">
                <a:latin typeface="Andale Mono"/>
                <a:cs typeface="Andale Mono"/>
              </a:rPr>
              <a:t>  if((y[j] == y[k]) ||</a:t>
            </a:r>
          </a:p>
          <a:p>
            <a:pPr marL="0" indent="0">
              <a:buNone/>
            </a:pPr>
            <a:r>
              <a:rPr lang="en-US" dirty="0">
                <a:latin typeface="Andale Mono"/>
                <a:cs typeface="Andale Mono"/>
              </a:rPr>
              <a:t>     (abs(j-k) == abs(y[j]-y[k]))</a:t>
            </a:r>
          </a:p>
          <a:p>
            <a:pPr marL="0" indent="0">
              <a:buNone/>
            </a:pPr>
            <a:r>
              <a:rPr lang="en-US" dirty="0">
                <a:latin typeface="Andale Mono"/>
                <a:cs typeface="Andale Mono"/>
              </a:rPr>
              <a:t>    return true;</a:t>
            </a:r>
          </a:p>
          <a:p>
            <a:pPr marL="0" indent="0">
              <a:buNone/>
            </a:pPr>
            <a:r>
              <a:rPr lang="en-US" dirty="0">
                <a:latin typeface="Andale Mono"/>
                <a:cs typeface="Andale Mono"/>
              </a:rPr>
              <a:t>}</a:t>
            </a:r>
          </a:p>
          <a:p>
            <a:pPr marL="0" indent="0">
              <a:buNone/>
            </a:pPr>
            <a:r>
              <a:rPr lang="en-US" dirty="0">
                <a:latin typeface="Andale Mono"/>
                <a:cs typeface="Andale Mono"/>
              </a:rPr>
              <a:t>return false;</a:t>
            </a:r>
          </a:p>
          <a:p>
            <a:pPr marL="0" indent="0">
              <a:buNone/>
            </a:pPr>
            <a:r>
              <a:rPr lang="en-US" dirty="0">
                <a:latin typeface="Andale Mono"/>
                <a:cs typeface="Andale Mono"/>
              </a:rPr>
              <a:t>}</a:t>
            </a:r>
          </a:p>
          <a:p>
            <a:pPr marL="0" indent="0">
              <a:buNone/>
            </a:pPr>
            <a:endParaRPr lang="en-US" dirty="0">
              <a:latin typeface="Andale Mono"/>
              <a:cs typeface="Andale Mono"/>
            </a:endParaRPr>
          </a:p>
        </p:txBody>
      </p:sp>
    </p:spTree>
    <p:extLst>
      <p:ext uri="{BB962C8B-B14F-4D97-AF65-F5344CB8AC3E}">
        <p14:creationId xmlns:p14="http://schemas.microsoft.com/office/powerpoint/2010/main" val="38829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Search function and main program</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latin typeface="Andale Mono"/>
                <a:cs typeface="Andale Mono"/>
              </a:rPr>
              <a:t>void search(</a:t>
            </a:r>
            <a:r>
              <a:rPr lang="en-US" dirty="0" err="1">
                <a:latin typeface="Andale Mono"/>
                <a:cs typeface="Andale Mono"/>
              </a:rPr>
              <a:t>int</a:t>
            </a:r>
            <a:r>
              <a:rPr lang="en-US" dirty="0">
                <a:latin typeface="Andale Mono"/>
                <a:cs typeface="Andale Mono"/>
              </a:rPr>
              <a:t> n, </a:t>
            </a:r>
            <a:r>
              <a:rPr lang="en-US" dirty="0" err="1">
                <a:latin typeface="Andale Mono"/>
                <a:cs typeface="Andale Mono"/>
              </a:rPr>
              <a:t>int</a:t>
            </a:r>
            <a:r>
              <a:rPr lang="en-US" dirty="0">
                <a:latin typeface="Andale Mono"/>
                <a:cs typeface="Andale Mono"/>
              </a:rPr>
              <a:t> y[], </a:t>
            </a:r>
            <a:r>
              <a:rPr lang="en-US" dirty="0" err="1">
                <a:latin typeface="Andale Mono"/>
                <a:cs typeface="Andale Mono"/>
              </a:rPr>
              <a:t>int</a:t>
            </a:r>
            <a:r>
              <a:rPr lang="en-US" dirty="0">
                <a:latin typeface="Andale Mono"/>
                <a:cs typeface="Andale Mono"/>
              </a:rPr>
              <a:t> k){</a:t>
            </a:r>
          </a:p>
          <a:p>
            <a:pPr marL="0" indent="0">
              <a:buNone/>
            </a:pPr>
            <a:r>
              <a:rPr lang="en-US" dirty="0">
                <a:latin typeface="Andale Mono"/>
                <a:cs typeface="Andale Mono"/>
              </a:rPr>
              <a:t> if(k == n){</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j=0; j&lt;k; </a:t>
            </a:r>
            <a:r>
              <a:rPr lang="en-US" dirty="0" err="1">
                <a:latin typeface="Andale Mono"/>
                <a:cs typeface="Andale Mono"/>
              </a:rPr>
              <a:t>j++</a:t>
            </a:r>
            <a:r>
              <a:rPr lang="en-US" dirty="0">
                <a:latin typeface="Andale Mono"/>
                <a:cs typeface="Andale Mono"/>
              </a:rPr>
              <a:t>) </a:t>
            </a:r>
            <a:r>
              <a:rPr lang="en-US" dirty="0" err="1">
                <a:latin typeface="Andale Mono"/>
                <a:cs typeface="Andale Mono"/>
              </a:rPr>
              <a:t>cout</a:t>
            </a:r>
            <a:r>
              <a:rPr lang="en-US" dirty="0">
                <a:latin typeface="Andale Mono"/>
                <a:cs typeface="Andale Mono"/>
              </a:rPr>
              <a:t> &lt;&lt; y[j];</a:t>
            </a:r>
          </a:p>
          <a:p>
            <a:pPr marL="0" indent="0">
              <a:buNone/>
            </a:pPr>
            <a:r>
              <a:rPr lang="en-US" dirty="0">
                <a:latin typeface="Andale Mono"/>
                <a:cs typeface="Andale Mono"/>
              </a:rPr>
              <a:t>   </a:t>
            </a:r>
            <a:r>
              <a:rPr lang="en-US" dirty="0" err="1">
                <a:latin typeface="Andale Mono"/>
                <a:cs typeface="Andale Mono"/>
              </a:rPr>
              <a:t>cout</a:t>
            </a:r>
            <a:r>
              <a:rPr lang="en-US" dirty="0">
                <a:latin typeface="Andale Mono"/>
                <a:cs typeface="Andale Mono"/>
              </a:rPr>
              <a:t> &lt;&lt; </a:t>
            </a:r>
            <a:r>
              <a:rPr lang="en-US" dirty="0" err="1">
                <a:latin typeface="Andale Mono"/>
                <a:cs typeface="Andale Mono"/>
              </a:rPr>
              <a:t>endl</a:t>
            </a:r>
            <a:r>
              <a:rPr lang="en-US" dirty="0">
                <a:latin typeface="Andale Mono"/>
                <a:cs typeface="Andale Mono"/>
              </a:rPr>
              <a:t>;</a:t>
            </a:r>
          </a:p>
          <a:p>
            <a:pPr marL="0" indent="0">
              <a:buNone/>
            </a:pPr>
            <a:r>
              <a:rPr lang="en-US" dirty="0">
                <a:latin typeface="Andale Mono"/>
                <a:cs typeface="Andale Mono"/>
              </a:rPr>
              <a:t> }</a:t>
            </a:r>
          </a:p>
          <a:p>
            <a:pPr marL="0" indent="0">
              <a:buNone/>
            </a:pPr>
            <a:r>
              <a:rPr lang="en-US" dirty="0">
                <a:latin typeface="Andale Mono"/>
                <a:cs typeface="Andale Mono"/>
              </a:rPr>
              <a:t> else {</a:t>
            </a:r>
          </a:p>
          <a:p>
            <a:pPr marL="0" indent="0">
              <a:buNone/>
            </a:pPr>
            <a:r>
              <a:rPr lang="en-US" dirty="0">
                <a:latin typeface="Andale Mono"/>
                <a:cs typeface="Andale Mono"/>
              </a:rPr>
              <a:t>   for(</a:t>
            </a:r>
            <a:r>
              <a:rPr lang="en-US" dirty="0" err="1">
                <a:latin typeface="Andale Mono"/>
                <a:cs typeface="Andale Mono"/>
              </a:rPr>
              <a:t>int</a:t>
            </a:r>
            <a:r>
              <a:rPr lang="en-US" dirty="0">
                <a:latin typeface="Andale Mono"/>
                <a:cs typeface="Andale Mono"/>
              </a:rPr>
              <a:t> j=0; j&lt;n; j++){</a:t>
            </a:r>
          </a:p>
          <a:p>
            <a:pPr marL="0" indent="0">
              <a:buNone/>
            </a:pPr>
            <a:r>
              <a:rPr lang="en-US" dirty="0">
                <a:latin typeface="Andale Mono"/>
                <a:cs typeface="Andale Mono"/>
              </a:rPr>
              <a:t>     y[k] = j;</a:t>
            </a:r>
          </a:p>
          <a:p>
            <a:pPr marL="0" indent="0">
              <a:buNone/>
            </a:pPr>
            <a:r>
              <a:rPr lang="en-US" dirty="0">
                <a:latin typeface="Andale Mono"/>
                <a:cs typeface="Andale Mono"/>
              </a:rPr>
              <a:t>     if(!</a:t>
            </a:r>
            <a:r>
              <a:rPr lang="en-US" dirty="0" err="1">
                <a:latin typeface="Andale Mono"/>
                <a:cs typeface="Andale Mono"/>
              </a:rPr>
              <a:t>lastCaptures</a:t>
            </a:r>
            <a:r>
              <a:rPr lang="en-US" dirty="0">
                <a:latin typeface="Andale Mono"/>
                <a:cs typeface="Andale Mono"/>
              </a:rPr>
              <a:t>(</a:t>
            </a:r>
            <a:r>
              <a:rPr lang="en-US" dirty="0" err="1">
                <a:latin typeface="Andale Mono"/>
                <a:cs typeface="Andale Mono"/>
              </a:rPr>
              <a:t>y,k</a:t>
            </a:r>
            <a:r>
              <a:rPr lang="en-US" dirty="0">
                <a:latin typeface="Andale Mono"/>
                <a:cs typeface="Andale Mono"/>
              </a:rPr>
              <a:t>)) search(</a:t>
            </a:r>
            <a:r>
              <a:rPr lang="en-US" dirty="0" err="1">
                <a:latin typeface="Andale Mono"/>
                <a:cs typeface="Andale Mono"/>
              </a:rPr>
              <a:t>n,y,k</a:t>
            </a:r>
            <a:r>
              <a:rPr lang="en-US" dirty="0">
                <a:latin typeface="Andale Mono"/>
                <a:cs typeface="Andale Mono"/>
              </a:rPr>
              <a:t>);</a:t>
            </a:r>
          </a:p>
          <a:p>
            <a:pPr marL="0" indent="0">
              <a:buNone/>
            </a:pPr>
            <a:r>
              <a:rPr lang="en-US" dirty="0">
                <a:latin typeface="Andale Mono"/>
                <a:cs typeface="Andale Mono"/>
              </a:rPr>
              <a:t>   }</a:t>
            </a:r>
          </a:p>
          <a:p>
            <a:pPr marL="0" indent="0">
              <a:buNone/>
            </a:pPr>
            <a:r>
              <a:rPr lang="en-US" dirty="0">
                <a:latin typeface="Andale Mono"/>
                <a:cs typeface="Andale Mono"/>
              </a:rPr>
              <a:t> }</a:t>
            </a:r>
          </a:p>
          <a:p>
            <a:pPr marL="0" indent="0">
              <a:buNone/>
            </a:pPr>
            <a:r>
              <a:rPr lang="en-US" dirty="0">
                <a:latin typeface="Andale Mono"/>
                <a:cs typeface="Andale Mono"/>
              </a:rPr>
              <a:t>}</a:t>
            </a:r>
          </a:p>
          <a:p>
            <a:pPr marL="0" indent="0">
              <a:buNone/>
            </a:pPr>
            <a:r>
              <a:rPr lang="en-US" dirty="0">
                <a:latin typeface="Andale Mono"/>
                <a:cs typeface="Andale Mono"/>
              </a:rPr>
              <a:t>// Precisely state what this function expects and does.</a:t>
            </a:r>
          </a:p>
          <a:p>
            <a:pPr marL="0" indent="0">
              <a:buNone/>
            </a:pPr>
            <a:r>
              <a:rPr lang="en-US" dirty="0">
                <a:latin typeface="Andale Mono"/>
                <a:cs typeface="Andale Mono"/>
              </a:rPr>
              <a:t>// main program:</a:t>
            </a:r>
          </a:p>
          <a:p>
            <a:pPr marL="0" indent="0">
              <a:buNone/>
            </a:pPr>
            <a:r>
              <a:rPr lang="en-US" dirty="0">
                <a:latin typeface="Andale Mono"/>
                <a:cs typeface="Andale Mono"/>
              </a:rPr>
              <a:t>//      as before. </a:t>
            </a:r>
          </a:p>
        </p:txBody>
      </p:sp>
    </p:spTree>
    <p:extLst>
      <p:ext uri="{BB962C8B-B14F-4D97-AF65-F5344CB8AC3E}">
        <p14:creationId xmlns:p14="http://schemas.microsoft.com/office/powerpoint/2010/main" val="41781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Remarks</a:t>
            </a:r>
          </a:p>
        </p:txBody>
      </p:sp>
      <p:sp>
        <p:nvSpPr>
          <p:cNvPr id="3" name="Content Placeholder 2"/>
          <p:cNvSpPr>
            <a:spLocks noGrp="1"/>
          </p:cNvSpPr>
          <p:nvPr>
            <p:ph idx="1"/>
          </p:nvPr>
        </p:nvSpPr>
        <p:spPr/>
        <p:txBody>
          <a:bodyPr>
            <a:normAutofit fontScale="92500" lnSpcReduction="20000"/>
          </a:bodyPr>
          <a:lstStyle/>
          <a:p>
            <a:r>
              <a:rPr lang="en-US" dirty="0">
                <a:cs typeface="Andale Mono"/>
              </a:rPr>
              <a:t>Recursion is very powerful even with arrays.</a:t>
            </a:r>
          </a:p>
          <a:p>
            <a:r>
              <a:rPr lang="en-US" dirty="0"/>
              <a:t>Idea of </a:t>
            </a:r>
            <a:r>
              <a:rPr lang="en-US" dirty="0" err="1"/>
              <a:t>mergesort</a:t>
            </a:r>
            <a:r>
              <a:rPr lang="en-US" dirty="0"/>
              <a:t>: divide input into parts, sort each part, then combine, is called “divide-conquer-combine”.</a:t>
            </a:r>
          </a:p>
          <a:p>
            <a:r>
              <a:rPr lang="en-US" dirty="0"/>
              <a:t>“Divide-conquer-combine” is useful for other problems besides sorting.</a:t>
            </a:r>
          </a:p>
          <a:p>
            <a:r>
              <a:rPr lang="en-US" dirty="0">
                <a:cs typeface="Andale Mono"/>
              </a:rPr>
              <a:t>“Try out all possibilities” works for many problems, see problems at the end of the chapter.</a:t>
            </a:r>
          </a:p>
          <a:p>
            <a:r>
              <a:rPr lang="en-US" dirty="0">
                <a:cs typeface="Andale Mono"/>
              </a:rPr>
              <a:t>“Early condition checking” also works quite often.</a:t>
            </a:r>
          </a:p>
          <a:p>
            <a:endParaRPr lang="en-US" dirty="0">
              <a:cs typeface="Andale Mono"/>
            </a:endParaRPr>
          </a:p>
        </p:txBody>
      </p:sp>
    </p:spTree>
    <p:extLst>
      <p:ext uri="{BB962C8B-B14F-4D97-AF65-F5344CB8AC3E}">
        <p14:creationId xmlns:p14="http://schemas.microsoft.com/office/powerpoint/2010/main" val="374966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177A-A244-5349-8C20-6A1BEDAB5DF4}"/>
              </a:ext>
            </a:extLst>
          </p:cNvPr>
          <p:cNvSpPr>
            <a:spLocks noGrp="1"/>
          </p:cNvSpPr>
          <p:nvPr>
            <p:ph type="title"/>
          </p:nvPr>
        </p:nvSpPr>
        <p:spPr/>
        <p:txBody>
          <a:bodyPr/>
          <a:lstStyle/>
          <a:p>
            <a:r>
              <a:rPr lang="en-US" dirty="0"/>
              <a:t>Exercise 1</a:t>
            </a:r>
          </a:p>
        </p:txBody>
      </p:sp>
      <p:sp>
        <p:nvSpPr>
          <p:cNvPr id="3" name="Content Placeholder 2">
            <a:extLst>
              <a:ext uri="{FF2B5EF4-FFF2-40B4-BE49-F238E27FC236}">
                <a16:creationId xmlns:a16="http://schemas.microsoft.com/office/drawing/2014/main" id="{F321B154-FEC2-C845-BF77-682EE5825F1A}"/>
              </a:ext>
            </a:extLst>
          </p:cNvPr>
          <p:cNvSpPr>
            <a:spLocks noGrp="1"/>
          </p:cNvSpPr>
          <p:nvPr>
            <p:ph idx="1"/>
          </p:nvPr>
        </p:nvSpPr>
        <p:spPr/>
        <p:txBody>
          <a:bodyPr/>
          <a:lstStyle/>
          <a:p>
            <a:pPr marL="0" indent="0">
              <a:buNone/>
            </a:pPr>
            <a:r>
              <a:rPr lang="en-US" dirty="0"/>
              <a:t>Suppose the comparison in our binary search code used &lt;= rather than &lt;.</a:t>
            </a:r>
          </a:p>
          <a:p>
            <a:r>
              <a:rPr lang="en-US" dirty="0"/>
              <a:t>Give an instance (set of input values) for which the algorithm will produce a wrong answer.</a:t>
            </a:r>
          </a:p>
          <a:p>
            <a:r>
              <a:rPr lang="en-US" dirty="0"/>
              <a:t>Where would the proof not work?</a:t>
            </a:r>
          </a:p>
        </p:txBody>
      </p:sp>
    </p:spTree>
    <p:extLst>
      <p:ext uri="{BB962C8B-B14F-4D97-AF65-F5344CB8AC3E}">
        <p14:creationId xmlns:p14="http://schemas.microsoft.com/office/powerpoint/2010/main" val="23320748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9F4D3-D4BF-7C49-8295-2D4BAA4CBE63}"/>
              </a:ext>
            </a:extLst>
          </p:cNvPr>
          <p:cNvSpPr>
            <a:spLocks noGrp="1"/>
          </p:cNvSpPr>
          <p:nvPr>
            <p:ph type="title"/>
          </p:nvPr>
        </p:nvSpPr>
        <p:spPr/>
        <p:txBody>
          <a:bodyPr/>
          <a:lstStyle/>
          <a:p>
            <a:r>
              <a:rPr lang="en-US" dirty="0"/>
              <a:t>Exercise 2</a:t>
            </a:r>
          </a:p>
        </p:txBody>
      </p:sp>
      <p:sp>
        <p:nvSpPr>
          <p:cNvPr id="3" name="Content Placeholder 2">
            <a:extLst>
              <a:ext uri="{FF2B5EF4-FFF2-40B4-BE49-F238E27FC236}">
                <a16:creationId xmlns:a16="http://schemas.microsoft.com/office/drawing/2014/main" id="{9460EE87-43CC-D142-96EA-65E9FAFC6A19}"/>
              </a:ext>
            </a:extLst>
          </p:cNvPr>
          <p:cNvSpPr>
            <a:spLocks noGrp="1"/>
          </p:cNvSpPr>
          <p:nvPr>
            <p:ph idx="1"/>
          </p:nvPr>
        </p:nvSpPr>
        <p:spPr/>
        <p:txBody>
          <a:bodyPr/>
          <a:lstStyle/>
          <a:p>
            <a:pPr marL="0" indent="0">
              <a:buNone/>
            </a:pPr>
            <a:r>
              <a:rPr lang="en-US" dirty="0"/>
              <a:t>Suppose the binary search code returns the index of the last element it examines, rather than a Boolean value.  What value would this be, assuming (1) the element x being searched is not present in the array, (2) there is exactly one occurrence of x in the array, (3) there are multiple occurrences of x? </a:t>
            </a:r>
          </a:p>
        </p:txBody>
      </p:sp>
    </p:spTree>
    <p:extLst>
      <p:ext uri="{BB962C8B-B14F-4D97-AF65-F5344CB8AC3E}">
        <p14:creationId xmlns:p14="http://schemas.microsoft.com/office/powerpoint/2010/main" val="11539689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CDE40-F4D6-6147-8366-68CBC0453B34}"/>
              </a:ext>
            </a:extLst>
          </p:cNvPr>
          <p:cNvSpPr>
            <a:spLocks noGrp="1"/>
          </p:cNvSpPr>
          <p:nvPr>
            <p:ph type="title"/>
          </p:nvPr>
        </p:nvSpPr>
        <p:spPr/>
        <p:txBody>
          <a:bodyPr/>
          <a:lstStyle/>
          <a:p>
            <a:r>
              <a:rPr lang="en-US" dirty="0"/>
              <a:t>Exercise 3</a:t>
            </a:r>
          </a:p>
        </p:txBody>
      </p:sp>
      <p:sp>
        <p:nvSpPr>
          <p:cNvPr id="3" name="Content Placeholder 2">
            <a:extLst>
              <a:ext uri="{FF2B5EF4-FFF2-40B4-BE49-F238E27FC236}">
                <a16:creationId xmlns:a16="http://schemas.microsoft.com/office/drawing/2014/main" id="{3174102A-3136-3F45-BE51-3C157F0967BE}"/>
              </a:ext>
            </a:extLst>
          </p:cNvPr>
          <p:cNvSpPr>
            <a:spLocks noGrp="1"/>
          </p:cNvSpPr>
          <p:nvPr>
            <p:ph idx="1"/>
          </p:nvPr>
        </p:nvSpPr>
        <p:spPr/>
        <p:txBody>
          <a:bodyPr/>
          <a:lstStyle/>
          <a:p>
            <a:pPr marL="0" indent="0">
              <a:buNone/>
            </a:pPr>
            <a:r>
              <a:rPr lang="en-US" dirty="0"/>
              <a:t>Instead of specifying the subarray to be searched by giving the starting index and the length, you might give the starting and ending indices.  Write the code using this, and prove its correctness.</a:t>
            </a:r>
          </a:p>
        </p:txBody>
      </p:sp>
    </p:spTree>
    <p:extLst>
      <p:ext uri="{BB962C8B-B14F-4D97-AF65-F5344CB8AC3E}">
        <p14:creationId xmlns:p14="http://schemas.microsoft.com/office/powerpoint/2010/main" val="11743500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A0FFE-5BD3-4445-A447-248E456A1E56}"/>
              </a:ext>
            </a:extLst>
          </p:cNvPr>
          <p:cNvSpPr>
            <a:spLocks noGrp="1"/>
          </p:cNvSpPr>
          <p:nvPr>
            <p:ph type="title"/>
          </p:nvPr>
        </p:nvSpPr>
        <p:spPr/>
        <p:txBody>
          <a:bodyPr/>
          <a:lstStyle/>
          <a:p>
            <a:r>
              <a:rPr lang="en-US" dirty="0"/>
              <a:t>Exercise 4</a:t>
            </a:r>
          </a:p>
        </p:txBody>
      </p:sp>
      <p:sp>
        <p:nvSpPr>
          <p:cNvPr id="3" name="Content Placeholder 2">
            <a:extLst>
              <a:ext uri="{FF2B5EF4-FFF2-40B4-BE49-F238E27FC236}">
                <a16:creationId xmlns:a16="http://schemas.microsoft.com/office/drawing/2014/main" id="{A7348A29-0495-734E-83FB-D671EAC657BA}"/>
              </a:ext>
            </a:extLst>
          </p:cNvPr>
          <p:cNvSpPr>
            <a:spLocks noGrp="1"/>
          </p:cNvSpPr>
          <p:nvPr>
            <p:ph idx="1"/>
          </p:nvPr>
        </p:nvSpPr>
        <p:spPr/>
        <p:txBody>
          <a:bodyPr>
            <a:normAutofit fontScale="92500" lnSpcReduction="10000"/>
          </a:bodyPr>
          <a:lstStyle/>
          <a:p>
            <a:pPr marL="0" indent="0">
              <a:buNone/>
            </a:pPr>
            <a:r>
              <a:rPr lang="en-US" dirty="0"/>
              <a:t>Suppose I represent a set of integers using an array that holds the integers in sorted order.   Given two such arrays representing two sets, give an algorithm that prints their union.  (The common elements must be printed just once.)  Your algorithm should run in time proportional to the size of the union.</a:t>
            </a:r>
          </a:p>
          <a:p>
            <a:pPr marL="0" indent="0">
              <a:buNone/>
            </a:pPr>
            <a:endParaRPr lang="en-US" dirty="0"/>
          </a:p>
          <a:p>
            <a:pPr marL="0" indent="0">
              <a:buNone/>
            </a:pPr>
            <a:r>
              <a:rPr lang="en-US" dirty="0"/>
              <a:t>Suppose the elements were stored without sorting.  How many comparisons do you think the natural algorithm would perform?  Does sorting help? </a:t>
            </a:r>
          </a:p>
        </p:txBody>
      </p:sp>
    </p:spTree>
    <p:extLst>
      <p:ext uri="{BB962C8B-B14F-4D97-AF65-F5344CB8AC3E}">
        <p14:creationId xmlns:p14="http://schemas.microsoft.com/office/powerpoint/2010/main" val="35376309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65762-5EB3-B54D-9B56-800630482E47}"/>
              </a:ext>
            </a:extLst>
          </p:cNvPr>
          <p:cNvSpPr>
            <a:spLocks noGrp="1"/>
          </p:cNvSpPr>
          <p:nvPr>
            <p:ph type="title"/>
          </p:nvPr>
        </p:nvSpPr>
        <p:spPr/>
        <p:txBody>
          <a:bodyPr/>
          <a:lstStyle/>
          <a:p>
            <a:r>
              <a:rPr lang="en-US" dirty="0"/>
              <a:t>Exercise 5</a:t>
            </a:r>
          </a:p>
        </p:txBody>
      </p:sp>
      <p:sp>
        <p:nvSpPr>
          <p:cNvPr id="3" name="Content Placeholder 2">
            <a:extLst>
              <a:ext uri="{FF2B5EF4-FFF2-40B4-BE49-F238E27FC236}">
                <a16:creationId xmlns:a16="http://schemas.microsoft.com/office/drawing/2014/main" id="{37B6FF2A-41BA-6C4D-9379-0BE563371C09}"/>
              </a:ext>
            </a:extLst>
          </p:cNvPr>
          <p:cNvSpPr>
            <a:spLocks noGrp="1"/>
          </p:cNvSpPr>
          <p:nvPr>
            <p:ph idx="1"/>
          </p:nvPr>
        </p:nvSpPr>
        <p:spPr/>
        <p:txBody>
          <a:bodyPr>
            <a:normAutofit fontScale="55000" lnSpcReduction="20000"/>
          </a:bodyPr>
          <a:lstStyle/>
          <a:p>
            <a:pPr marL="0" indent="0">
              <a:buNone/>
            </a:pPr>
            <a:r>
              <a:rPr lang="en-US" dirty="0"/>
              <a:t>A seller receives bids for an item from n buyers.  The seller examines the bids and sells to the highest bidder.  Each buyer b bids </a:t>
            </a:r>
            <a:r>
              <a:rPr lang="en-US" dirty="0" err="1"/>
              <a:t>H</a:t>
            </a:r>
            <a:r>
              <a:rPr lang="en-US" baseline="-25000" dirty="0" err="1"/>
              <a:t>b</a:t>
            </a:r>
            <a:r>
              <a:rPr lang="en-US" dirty="0"/>
              <a:t> if she is happy, and S</a:t>
            </a:r>
            <a:r>
              <a:rPr lang="en-US" baseline="-25000" dirty="0"/>
              <a:t>b</a:t>
            </a:r>
            <a:r>
              <a:rPr lang="en-US" dirty="0"/>
              <a:t> if she is sad.  Buyers are happy/sad with equal probability, and independently of each other.  Write a program that reads in n and the values </a:t>
            </a:r>
            <a:r>
              <a:rPr lang="en-US" dirty="0" err="1"/>
              <a:t>H</a:t>
            </a:r>
            <a:r>
              <a:rPr lang="en-US" baseline="-25000" dirty="0" err="1"/>
              <a:t>b</a:t>
            </a:r>
            <a:r>
              <a:rPr lang="en-US" dirty="0"/>
              <a:t> and S</a:t>
            </a:r>
            <a:r>
              <a:rPr lang="en-US" baseline="-25000" dirty="0"/>
              <a:t>b</a:t>
            </a:r>
            <a:r>
              <a:rPr lang="en-US" dirty="0"/>
              <a:t> for each buyer and prints the expected value of the winning bid.  Your program should do this in two ways, and print the two answers on separate lines.</a:t>
            </a:r>
          </a:p>
          <a:p>
            <a:pPr marL="514350" indent="-514350">
              <a:buFont typeface="+mj-lt"/>
              <a:buAutoNum type="arabicPeriod"/>
            </a:pPr>
            <a:r>
              <a:rPr lang="en-US" dirty="0"/>
              <a:t>The probability space has 2</a:t>
            </a:r>
            <a:r>
              <a:rPr lang="en-US" baseline="30000" dirty="0"/>
              <a:t>n</a:t>
            </a:r>
            <a:r>
              <a:rPr lang="en-US" dirty="0"/>
              <a:t> points, corresponding to the different ways in which the buyers can be happy or sad.  Your program should go over each point and add up the contribution of different points to the expectation.   This should be done using a recursive function, similar to what is used in n queens.</a:t>
            </a:r>
          </a:p>
          <a:p>
            <a:pPr marL="514350" indent="-514350">
              <a:buFont typeface="+mj-lt"/>
              <a:buAutoNum type="arabicPeriod"/>
            </a:pPr>
            <a:r>
              <a:rPr lang="en-US" dirty="0"/>
              <a:t>What is the probability that the highest in all the numbers H, S actually becomes the winning bid?  What can you say going down the sorted order of bids?  Develop this idea into a very fast algorithm and code that.  For sorting, use the standard library function as discussed in Section 22.3.2. To sort an array of structures, you should use a “lambda expression” as an extra argument, as shown at the top of page 321.  It is shown for vectors, but is the same for arrays.  Lambda expressions are discussed earlier in the book, and you may find it interesting to understand them fully.</a:t>
            </a:r>
          </a:p>
        </p:txBody>
      </p:sp>
    </p:spTree>
    <p:extLst>
      <p:ext uri="{BB962C8B-B14F-4D97-AF65-F5344CB8AC3E}">
        <p14:creationId xmlns:p14="http://schemas.microsoft.com/office/powerpoint/2010/main" val="20386470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645C7-37CE-594B-B11B-7C57D810B868}"/>
              </a:ext>
            </a:extLst>
          </p:cNvPr>
          <p:cNvSpPr>
            <a:spLocks noGrp="1"/>
          </p:cNvSpPr>
          <p:nvPr>
            <p:ph type="title"/>
          </p:nvPr>
        </p:nvSpPr>
        <p:spPr/>
        <p:txBody>
          <a:bodyPr/>
          <a:lstStyle/>
          <a:p>
            <a:r>
              <a:rPr lang="en-US" dirty="0"/>
              <a:t>Exercise 6</a:t>
            </a:r>
            <a:endParaRPr dirty="0"/>
          </a:p>
        </p:txBody>
      </p:sp>
      <p:sp>
        <p:nvSpPr>
          <p:cNvPr id="3" name="Content Placeholder 2">
            <a:extLst>
              <a:ext uri="{FF2B5EF4-FFF2-40B4-BE49-F238E27FC236}">
                <a16:creationId xmlns:a16="http://schemas.microsoft.com/office/drawing/2014/main" id="{373B0954-677A-BB48-B643-FFFDF4542C37}"/>
              </a:ext>
            </a:extLst>
          </p:cNvPr>
          <p:cNvSpPr>
            <a:spLocks noGrp="1"/>
          </p:cNvSpPr>
          <p:nvPr>
            <p:ph idx="1"/>
          </p:nvPr>
        </p:nvSpPr>
        <p:spPr/>
        <p:txBody>
          <a:bodyPr>
            <a:normAutofit fontScale="70000" lnSpcReduction="20000"/>
          </a:bodyPr>
          <a:lstStyle/>
          <a:p>
            <a:pPr marL="0" indent="0">
              <a:buNone/>
            </a:pPr>
            <a:r>
              <a:rPr lang="en-US" dirty="0"/>
              <a:t>The basic idea of binary search can be used even when the values over which to search are not given explicitly.  Here is an example.</a:t>
            </a:r>
          </a:p>
          <a:p>
            <a:pPr marL="0" indent="0">
              <a:buNone/>
            </a:pPr>
            <a:r>
              <a:rPr lang="en-US" dirty="0"/>
              <a:t>The input consists of numbers x</a:t>
            </a:r>
            <a:r>
              <a:rPr lang="en-US" baseline="-25000" dirty="0"/>
              <a:t>1</a:t>
            </a:r>
            <a:r>
              <a:rPr lang="en-US" dirty="0"/>
              <a:t>,x</a:t>
            </a:r>
            <a:r>
              <a:rPr lang="en-US" baseline="-25000" dirty="0"/>
              <a:t>2</a:t>
            </a:r>
            <a:r>
              <a:rPr lang="en-US" dirty="0"/>
              <a:t>,...,</a:t>
            </a:r>
            <a:r>
              <a:rPr lang="en-US" dirty="0" err="1"/>
              <a:t>x</a:t>
            </a:r>
            <a:r>
              <a:rPr lang="en-US" baseline="-25000" dirty="0" err="1"/>
              <a:t>n</a:t>
            </a:r>
            <a:r>
              <a:rPr lang="en-US" dirty="0"/>
              <a:t> which are lengths of consecutive billboards located along a road.  We have an additional input, k, giving the number of painters available to paint the boards.  Each board requires time proportional to its length to paint.  We must assign some number of consecutive boards to each painter such that the maximum sum of the length of boards assigned to any painter is as small as possible, i.e. so as to finish in minimum time.</a:t>
            </a:r>
          </a:p>
          <a:p>
            <a:r>
              <a:rPr lang="en-US" dirty="0"/>
              <a:t>Observe that it is easy to check whether in T time the k painters can finish the job.</a:t>
            </a:r>
          </a:p>
          <a:p>
            <a:r>
              <a:rPr lang="en-US" dirty="0"/>
              <a:t>If the check succeeds, you can decide to check for a lower time T.</a:t>
            </a:r>
          </a:p>
          <a:p>
            <a:r>
              <a:rPr lang="en-US" dirty="0"/>
              <a:t>Develop this idea into an algorithm that determines the minimum time.  Your algorithm should to about log n </a:t>
            </a:r>
            <a:r>
              <a:rPr lang="en-US"/>
              <a:t>checks only.</a:t>
            </a:r>
            <a:endParaRPr dirty="0"/>
          </a:p>
        </p:txBody>
      </p:sp>
    </p:spTree>
    <p:extLst>
      <p:ext uri="{BB962C8B-B14F-4D97-AF65-F5344CB8AC3E}">
        <p14:creationId xmlns:p14="http://schemas.microsoft.com/office/powerpoint/2010/main" val="495421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Searching for x in </a:t>
            </a:r>
            <a:br>
              <a:rPr lang="en-US" dirty="0"/>
            </a:br>
            <a:r>
              <a:rPr lang="en-US" dirty="0"/>
              <a:t>a non decreasing sorted array A[0..n-1]</a:t>
            </a:r>
          </a:p>
        </p:txBody>
      </p:sp>
      <p:sp>
        <p:nvSpPr>
          <p:cNvPr id="3" name="Content Placeholder 2"/>
          <p:cNvSpPr>
            <a:spLocks noGrp="1"/>
          </p:cNvSpPr>
          <p:nvPr>
            <p:ph idx="1"/>
          </p:nvPr>
        </p:nvSpPr>
        <p:spPr/>
        <p:txBody>
          <a:bodyPr>
            <a:normAutofit fontScale="77500" lnSpcReduction="20000"/>
          </a:bodyPr>
          <a:lstStyle/>
          <a:p>
            <a:r>
              <a:rPr lang="en-US" dirty="0"/>
              <a:t>Key idea for reducing comparisons: </a:t>
            </a:r>
            <a:r>
              <a:rPr lang="en-US" dirty="0">
                <a:solidFill>
                  <a:srgbClr val="FF0000"/>
                </a:solidFill>
              </a:rPr>
              <a:t>First compare </a:t>
            </a:r>
            <a:r>
              <a:rPr lang="en-US" dirty="0">
                <a:solidFill>
                  <a:srgbClr val="FF0000"/>
                </a:solidFill>
                <a:latin typeface="Andale Mono"/>
                <a:cs typeface="Andale Mono"/>
              </a:rPr>
              <a:t>x</a:t>
            </a:r>
            <a:r>
              <a:rPr lang="en-US" dirty="0">
                <a:solidFill>
                  <a:srgbClr val="FF0000"/>
                </a:solidFill>
              </a:rPr>
              <a:t> with the “middle” element </a:t>
            </a:r>
            <a:r>
              <a:rPr lang="en-US" dirty="0">
                <a:solidFill>
                  <a:srgbClr val="FF0000"/>
                </a:solidFill>
                <a:latin typeface="Andale Mono"/>
                <a:cs typeface="Andale Mono"/>
              </a:rPr>
              <a:t>A[n/2]</a:t>
            </a:r>
            <a:r>
              <a:rPr lang="en-US" dirty="0">
                <a:solidFill>
                  <a:srgbClr val="FF0000"/>
                </a:solidFill>
              </a:rPr>
              <a:t> of the array.</a:t>
            </a:r>
          </a:p>
          <a:p>
            <a:r>
              <a:rPr lang="en-US" dirty="0"/>
              <a:t>Suppose </a:t>
            </a:r>
            <a:r>
              <a:rPr lang="en-US" dirty="0">
                <a:latin typeface="Andale Mono"/>
                <a:cs typeface="Andale Mono"/>
              </a:rPr>
              <a:t>x &lt; A[n/2]</a:t>
            </a:r>
            <a:r>
              <a:rPr lang="en-US" dirty="0"/>
              <a:t>: </a:t>
            </a:r>
          </a:p>
          <a:p>
            <a:pPr lvl="1"/>
            <a:r>
              <a:rPr lang="en-US" dirty="0">
                <a:latin typeface="Andale Mono"/>
                <a:cs typeface="Andale Mono"/>
              </a:rPr>
              <a:t>x </a:t>
            </a:r>
            <a:r>
              <a:rPr lang="en-US" dirty="0">
                <a:cs typeface="Andale Mono"/>
              </a:rPr>
              <a:t>is also smaller than </a:t>
            </a:r>
            <a:r>
              <a:rPr lang="en-US" dirty="0">
                <a:latin typeface="Andale Mono"/>
                <a:cs typeface="Andale Mono"/>
              </a:rPr>
              <a:t>A[n/2..n-1], </a:t>
            </a:r>
            <a:r>
              <a:rPr lang="en-US" dirty="0">
                <a:cs typeface="Andale Mono"/>
              </a:rPr>
              <a:t>because of sorting</a:t>
            </a:r>
            <a:endParaRPr lang="en-US" dirty="0"/>
          </a:p>
          <a:p>
            <a:pPr lvl="1"/>
            <a:r>
              <a:rPr lang="en-US" dirty="0">
                <a:latin typeface="Andale Mono"/>
                <a:cs typeface="Andale Mono"/>
              </a:rPr>
              <a:t>x</a:t>
            </a:r>
            <a:r>
              <a:rPr lang="en-US" dirty="0"/>
              <a:t> if present will be present only in </a:t>
            </a:r>
            <a:r>
              <a:rPr lang="en-US" dirty="0">
                <a:latin typeface="Andale Mono"/>
                <a:cs typeface="Andale Mono"/>
              </a:rPr>
              <a:t>A[0..n/2-1]</a:t>
            </a:r>
            <a:r>
              <a:rPr lang="en-US" dirty="0"/>
              <a:t>.</a:t>
            </a:r>
          </a:p>
          <a:p>
            <a:pPr lvl="1"/>
            <a:r>
              <a:rPr lang="en-US" dirty="0"/>
              <a:t>So in the rest of the algorithm we will only search first half of </a:t>
            </a:r>
            <a:r>
              <a:rPr lang="en-US" dirty="0">
                <a:latin typeface="Andale Mono"/>
                <a:cs typeface="Andale Mono"/>
              </a:rPr>
              <a:t>A</a:t>
            </a:r>
            <a:r>
              <a:rPr lang="en-US" dirty="0"/>
              <a:t>.</a:t>
            </a:r>
          </a:p>
          <a:p>
            <a:r>
              <a:rPr lang="en-US" dirty="0"/>
              <a:t>Suppose </a:t>
            </a:r>
            <a:r>
              <a:rPr lang="en-US" dirty="0">
                <a:latin typeface="Andale Mono"/>
                <a:cs typeface="Andale Mono"/>
              </a:rPr>
              <a:t>x &gt;= A[n/2]</a:t>
            </a:r>
            <a:r>
              <a:rPr lang="en-US" dirty="0"/>
              <a:t>: </a:t>
            </a:r>
          </a:p>
          <a:p>
            <a:pPr lvl="1"/>
            <a:r>
              <a:rPr lang="en-US" dirty="0">
                <a:latin typeface="Andale Mono"/>
                <a:cs typeface="Andale Mono"/>
              </a:rPr>
              <a:t>x</a:t>
            </a:r>
            <a:r>
              <a:rPr lang="en-US" dirty="0"/>
              <a:t> if present will be present in </a:t>
            </a:r>
            <a:r>
              <a:rPr lang="en-US" dirty="0">
                <a:latin typeface="Andale Mono"/>
                <a:cs typeface="Andale Mono"/>
              </a:rPr>
              <a:t>A[n/2..n-1]</a:t>
            </a:r>
          </a:p>
          <a:p>
            <a:pPr lvl="1"/>
            <a:r>
              <a:rPr lang="en-US" dirty="0">
                <a:latin typeface="Andale Mono"/>
                <a:cs typeface="Andale Mono"/>
              </a:rPr>
              <a:t>Note: x</a:t>
            </a:r>
            <a:r>
              <a:rPr lang="en-US" dirty="0"/>
              <a:t> may be present in first half too, </a:t>
            </a:r>
          </a:p>
          <a:p>
            <a:pPr lvl="1"/>
            <a:r>
              <a:rPr lang="en-US" dirty="0"/>
              <a:t>In the rest of the algorithm we will only search second half.</a:t>
            </a:r>
          </a:p>
          <a:p>
            <a:r>
              <a:rPr lang="en-US" dirty="0"/>
              <a:t>How to search the “halves”?</a:t>
            </a:r>
          </a:p>
          <a:p>
            <a:pPr lvl="1"/>
            <a:r>
              <a:rPr lang="en-US" dirty="0" err="1">
                <a:solidFill>
                  <a:srgbClr val="FF0000"/>
                </a:solidFill>
              </a:rPr>
              <a:t>Recurse</a:t>
            </a:r>
            <a:r>
              <a:rPr lang="en-US" dirty="0"/>
              <a:t>!</a:t>
            </a:r>
          </a:p>
        </p:txBody>
      </p:sp>
    </p:spTree>
    <p:extLst>
      <p:ext uri="{BB962C8B-B14F-4D97-AF65-F5344CB8AC3E}">
        <p14:creationId xmlns:p14="http://schemas.microsoft.com/office/powerpoint/2010/main" val="158253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a:t>
            </a:r>
          </a:p>
        </p:txBody>
      </p:sp>
      <p:sp>
        <p:nvSpPr>
          <p:cNvPr id="3" name="Content Placeholder 2"/>
          <p:cNvSpPr>
            <a:spLocks noGrp="1"/>
          </p:cNvSpPr>
          <p:nvPr>
            <p:ph idx="1"/>
          </p:nvPr>
        </p:nvSpPr>
        <p:spPr/>
        <p:txBody>
          <a:bodyPr>
            <a:normAutofit fontScale="85000" lnSpcReduction="20000"/>
          </a:bodyPr>
          <a:lstStyle/>
          <a:p>
            <a:r>
              <a:rPr lang="en-US" dirty="0"/>
              <a:t>We will write a function </a:t>
            </a:r>
            <a:r>
              <a:rPr lang="en-US" dirty="0" err="1">
                <a:latin typeface="Andale Mono"/>
                <a:cs typeface="Andale Mono"/>
              </a:rPr>
              <a:t>Bsearch</a:t>
            </a:r>
            <a:r>
              <a:rPr lang="en-US" dirty="0"/>
              <a:t> which will search a region of an array instead of the entire array.</a:t>
            </a:r>
          </a:p>
          <a:p>
            <a:r>
              <a:rPr lang="en-US" dirty="0"/>
              <a:t>Region: specified using 2 numbers: starting index </a:t>
            </a:r>
            <a:r>
              <a:rPr lang="en-US" dirty="0">
                <a:latin typeface="Andale Mono"/>
                <a:cs typeface="Andale Mono"/>
              </a:rPr>
              <a:t>S</a:t>
            </a:r>
            <a:r>
              <a:rPr lang="en-US" dirty="0"/>
              <a:t>, length of region </a:t>
            </a:r>
            <a:r>
              <a:rPr lang="en-US" dirty="0">
                <a:latin typeface="Andale Mono"/>
                <a:cs typeface="Andale Mono"/>
              </a:rPr>
              <a:t>L</a:t>
            </a:r>
          </a:p>
          <a:p>
            <a:r>
              <a:rPr lang="en-US" dirty="0"/>
              <a:t>When </a:t>
            </a:r>
            <a:r>
              <a:rPr lang="en-US" dirty="0">
                <a:latin typeface="Andale Mono"/>
                <a:cs typeface="Andale Mono"/>
              </a:rPr>
              <a:t>L == 1</a:t>
            </a:r>
            <a:r>
              <a:rPr lang="en-US" dirty="0"/>
              <a:t>, we are searching a length 1 array.</a:t>
            </a:r>
          </a:p>
          <a:p>
            <a:pPr lvl="1"/>
            <a:r>
              <a:rPr lang="en-US" dirty="0"/>
              <a:t>So check if that element, </a:t>
            </a:r>
            <a:r>
              <a:rPr lang="en-US" dirty="0">
                <a:latin typeface="Andale Mono"/>
                <a:cs typeface="Andale Mono"/>
              </a:rPr>
              <a:t>A[S] == x</a:t>
            </a:r>
            <a:r>
              <a:rPr lang="en-US" dirty="0"/>
              <a:t>.</a:t>
            </a:r>
          </a:p>
          <a:p>
            <a:r>
              <a:rPr lang="en-US" dirty="0"/>
              <a:t>Otherwise, compare </a:t>
            </a:r>
            <a:r>
              <a:rPr lang="en-US" dirty="0">
                <a:latin typeface="Andale Mono"/>
                <a:cs typeface="Andale Mono"/>
              </a:rPr>
              <a:t>x</a:t>
            </a:r>
            <a:r>
              <a:rPr lang="en-US" dirty="0"/>
              <a:t> to the “middle” element of </a:t>
            </a:r>
            <a:r>
              <a:rPr lang="en-US" dirty="0">
                <a:latin typeface="Andale Mono"/>
                <a:cs typeface="Andale Mono"/>
              </a:rPr>
              <a:t>A[S..S+L-1]</a:t>
            </a:r>
          </a:p>
          <a:p>
            <a:pPr lvl="1"/>
            <a:r>
              <a:rPr lang="en-US" dirty="0"/>
              <a:t>Middle element:  </a:t>
            </a:r>
            <a:r>
              <a:rPr lang="en-US" dirty="0">
                <a:latin typeface="Andale Mono"/>
                <a:cs typeface="Andale Mono"/>
              </a:rPr>
              <a:t>A[S + L/2]</a:t>
            </a:r>
          </a:p>
          <a:p>
            <a:r>
              <a:rPr lang="en-US" dirty="0"/>
              <a:t>Algorithm is called “Binary search”, because size of the region to be searched gets roughly halved.</a:t>
            </a:r>
          </a:p>
        </p:txBody>
      </p:sp>
    </p:spTree>
    <p:extLst>
      <p:ext uri="{BB962C8B-B14F-4D97-AF65-F5344CB8AC3E}">
        <p14:creationId xmlns:p14="http://schemas.microsoft.com/office/powerpoint/2010/main" val="8511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code</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err="1">
                <a:latin typeface="Andale Mono"/>
                <a:cs typeface="Andale Mono"/>
              </a:rPr>
              <a:t>bool</a:t>
            </a:r>
            <a:r>
              <a:rPr lang="en-US" dirty="0">
                <a:latin typeface="Andale Mono"/>
                <a:cs typeface="Andale Mono"/>
              </a:rPr>
              <a:t> </a:t>
            </a:r>
            <a:r>
              <a:rPr lang="en-US" dirty="0" err="1">
                <a:latin typeface="Andale Mono"/>
                <a:cs typeface="Andale Mono"/>
              </a:rPr>
              <a:t>Bsearch</a:t>
            </a:r>
            <a:r>
              <a:rPr lang="en-US" dirty="0">
                <a:latin typeface="Andale Mono"/>
                <a:cs typeface="Andale Mono"/>
              </a:rPr>
              <a:t>(</a:t>
            </a:r>
            <a:r>
              <a:rPr lang="en-US" dirty="0" err="1">
                <a:latin typeface="Andale Mono"/>
                <a:cs typeface="Andale Mono"/>
              </a:rPr>
              <a:t>int</a:t>
            </a:r>
            <a:r>
              <a:rPr lang="en-US" dirty="0">
                <a:latin typeface="Andale Mono"/>
                <a:cs typeface="Andale Mono"/>
              </a:rPr>
              <a:t> A[], </a:t>
            </a:r>
            <a:r>
              <a:rPr lang="en-US" dirty="0" err="1">
                <a:latin typeface="Andale Mono"/>
                <a:cs typeface="Andale Mono"/>
              </a:rPr>
              <a:t>int</a:t>
            </a:r>
            <a:r>
              <a:rPr lang="en-US" dirty="0">
                <a:latin typeface="Andale Mono"/>
                <a:cs typeface="Andale Mono"/>
              </a:rPr>
              <a:t> S, </a:t>
            </a:r>
            <a:r>
              <a:rPr lang="en-US" dirty="0" err="1">
                <a:latin typeface="Andale Mono"/>
                <a:cs typeface="Andale Mono"/>
              </a:rPr>
              <a:t>int</a:t>
            </a:r>
            <a:r>
              <a:rPr lang="en-US" dirty="0">
                <a:latin typeface="Andale Mono"/>
                <a:cs typeface="Andale Mono"/>
              </a:rPr>
              <a:t> L, </a:t>
            </a:r>
            <a:r>
              <a:rPr lang="en-US" dirty="0" err="1">
                <a:latin typeface="Andale Mono"/>
                <a:cs typeface="Andale Mono"/>
              </a:rPr>
              <a:t>int</a:t>
            </a:r>
            <a:r>
              <a:rPr lang="en-US" dirty="0">
                <a:latin typeface="Andale Mono"/>
                <a:cs typeface="Andale Mono"/>
              </a:rPr>
              <a:t> x)</a:t>
            </a:r>
          </a:p>
          <a:p>
            <a:pPr marL="0" indent="0">
              <a:buNone/>
            </a:pPr>
            <a:r>
              <a:rPr lang="en-US" dirty="0">
                <a:latin typeface="Andale Mono"/>
                <a:cs typeface="Andale Mono"/>
              </a:rPr>
              <a:t>// Search for x in A[S..S+L-1]</a:t>
            </a:r>
          </a:p>
          <a:p>
            <a:pPr marL="0" indent="0">
              <a:buNone/>
            </a:pPr>
            <a:r>
              <a:rPr lang="en-US" dirty="0">
                <a:latin typeface="Andale Mono"/>
                <a:cs typeface="Andale Mono"/>
              </a:rPr>
              <a:t>{</a:t>
            </a:r>
          </a:p>
          <a:p>
            <a:pPr marL="0" indent="0">
              <a:buNone/>
            </a:pPr>
            <a:r>
              <a:rPr lang="en-US" dirty="0">
                <a:latin typeface="Andale Mono"/>
                <a:cs typeface="Andale Mono"/>
              </a:rPr>
              <a:t>	if(L == 1) return A[S] == x;</a:t>
            </a:r>
          </a:p>
          <a:p>
            <a:pPr marL="0" indent="0">
              <a:buNone/>
            </a:pPr>
            <a:r>
              <a:rPr lang="en-US" dirty="0">
                <a:latin typeface="Andale Mono"/>
                <a:cs typeface="Andale Mono"/>
              </a:rPr>
              <a:t>	</a:t>
            </a:r>
            <a:r>
              <a:rPr lang="en-US" dirty="0" err="1">
                <a:latin typeface="Andale Mono"/>
                <a:cs typeface="Andale Mono"/>
              </a:rPr>
              <a:t>int</a:t>
            </a:r>
            <a:r>
              <a:rPr lang="en-US" dirty="0">
                <a:latin typeface="Andale Mono"/>
                <a:cs typeface="Andale Mono"/>
              </a:rPr>
              <a:t> H = L/2;</a:t>
            </a:r>
          </a:p>
          <a:p>
            <a:pPr marL="0" indent="0">
              <a:buNone/>
            </a:pPr>
            <a:r>
              <a:rPr lang="en-US" dirty="0">
                <a:latin typeface="Andale Mono"/>
                <a:cs typeface="Andale Mono"/>
              </a:rPr>
              <a:t>	if(x &lt; A[S+H]) return </a:t>
            </a:r>
            <a:r>
              <a:rPr lang="en-US" dirty="0" err="1">
                <a:latin typeface="Andale Mono"/>
                <a:cs typeface="Andale Mono"/>
              </a:rPr>
              <a:t>Bsearch</a:t>
            </a:r>
            <a:r>
              <a:rPr lang="en-US" dirty="0">
                <a:latin typeface="Andale Mono"/>
                <a:cs typeface="Andale Mono"/>
              </a:rPr>
              <a:t>(A, S,   H,   x);</a:t>
            </a:r>
          </a:p>
          <a:p>
            <a:pPr marL="0" indent="0">
              <a:buNone/>
            </a:pPr>
            <a:r>
              <a:rPr lang="en-US" dirty="0">
                <a:latin typeface="Andale Mono"/>
                <a:cs typeface="Andale Mono"/>
              </a:rPr>
              <a:t>	else           return </a:t>
            </a:r>
            <a:r>
              <a:rPr lang="en-US" dirty="0" err="1">
                <a:latin typeface="Andale Mono"/>
                <a:cs typeface="Andale Mono"/>
              </a:rPr>
              <a:t>Bsearch</a:t>
            </a:r>
            <a:r>
              <a:rPr lang="en-US" dirty="0">
                <a:latin typeface="Andale Mono"/>
                <a:cs typeface="Andale Mono"/>
              </a:rPr>
              <a:t>(A, S+H, L-H, x);</a:t>
            </a:r>
          </a:p>
          <a:p>
            <a:pPr marL="0" indent="0">
              <a:buNone/>
            </a:pPr>
            <a:r>
              <a:rPr lang="en-US" dirty="0">
                <a:latin typeface="Andale Mono"/>
                <a:cs typeface="Andale Mono"/>
              </a:rPr>
              <a:t>} </a:t>
            </a:r>
          </a:p>
          <a:p>
            <a:pPr marL="0" indent="0">
              <a:buNone/>
            </a:pPr>
            <a:endParaRPr lang="en-US" dirty="0">
              <a:latin typeface="Andale Mono"/>
              <a:cs typeface="Andale Mono"/>
            </a:endParaRPr>
          </a:p>
          <a:p>
            <a:pPr marL="0" indent="0">
              <a:buNone/>
            </a:pPr>
            <a:r>
              <a:rPr lang="en-US" dirty="0" err="1">
                <a:latin typeface="Andale Mono"/>
                <a:cs typeface="Andale Mono"/>
              </a:rPr>
              <a:t>int</a:t>
            </a:r>
            <a:r>
              <a:rPr lang="en-US" dirty="0">
                <a:latin typeface="Andale Mono"/>
                <a:cs typeface="Andale Mono"/>
              </a:rPr>
              <a:t> main(){</a:t>
            </a:r>
          </a:p>
          <a:p>
            <a:pPr marL="0" indent="0">
              <a:buNone/>
            </a:pPr>
            <a:r>
              <a:rPr lang="en-US" dirty="0">
                <a:latin typeface="Andale Mono"/>
                <a:cs typeface="Andale Mono"/>
              </a:rPr>
              <a:t>  </a:t>
            </a:r>
            <a:r>
              <a:rPr lang="en-US" dirty="0" err="1">
                <a:latin typeface="Andale Mono"/>
                <a:cs typeface="Andale Mono"/>
              </a:rPr>
              <a:t>int</a:t>
            </a:r>
            <a:r>
              <a:rPr lang="en-US" dirty="0">
                <a:latin typeface="Andale Mono"/>
                <a:cs typeface="Andale Mono"/>
              </a:rPr>
              <a:t> A[8]={-1, 2, 2, 4, 10, 12, 30, 30};</a:t>
            </a:r>
          </a:p>
          <a:p>
            <a:pPr marL="0" indent="0">
              <a:buNone/>
            </a:pPr>
            <a:r>
              <a:rPr lang="en-US" dirty="0">
                <a:latin typeface="Andale Mono"/>
                <a:cs typeface="Andale Mono"/>
              </a:rPr>
              <a:t>  </a:t>
            </a:r>
            <a:r>
              <a:rPr lang="en-US" dirty="0" err="1">
                <a:latin typeface="Andale Mono"/>
                <a:cs typeface="Andale Mono"/>
              </a:rPr>
              <a:t>cout</a:t>
            </a:r>
            <a:r>
              <a:rPr lang="en-US" dirty="0">
                <a:latin typeface="Andale Mono"/>
                <a:cs typeface="Andale Mono"/>
              </a:rPr>
              <a:t> &lt;&lt; </a:t>
            </a:r>
            <a:r>
              <a:rPr lang="en-US" dirty="0" err="1">
                <a:latin typeface="Andale Mono"/>
                <a:cs typeface="Andale Mono"/>
              </a:rPr>
              <a:t>Bsearch</a:t>
            </a:r>
            <a:r>
              <a:rPr lang="en-US" dirty="0">
                <a:latin typeface="Andale Mono"/>
                <a:cs typeface="Andale Mono"/>
              </a:rPr>
              <a:t>(A,0,8,11) &lt;&lt; </a:t>
            </a:r>
            <a:r>
              <a:rPr lang="en-US" dirty="0" err="1">
                <a:latin typeface="Andale Mono"/>
                <a:cs typeface="Andale Mono"/>
              </a:rPr>
              <a:t>endl</a:t>
            </a:r>
            <a:r>
              <a:rPr lang="en-US" dirty="0">
                <a:latin typeface="Andale Mono"/>
                <a:cs typeface="Andale Mono"/>
              </a:rPr>
              <a:t>;</a:t>
            </a:r>
          </a:p>
          <a:p>
            <a:pPr marL="0" indent="0">
              <a:buNone/>
            </a:pPr>
            <a:r>
              <a:rPr lang="en-US" dirty="0">
                <a:latin typeface="Andale Mono"/>
                <a:cs typeface="Andale Mono"/>
              </a:rPr>
              <a:t>  // searches for 11.</a:t>
            </a:r>
          </a:p>
          <a:p>
            <a:pPr marL="0" indent="0">
              <a:buNone/>
            </a:pPr>
            <a:r>
              <a:rPr lang="en-US" dirty="0">
                <a:latin typeface="Andale Mono"/>
                <a:cs typeface="Andale Mono"/>
              </a:rPr>
              <a:t>}</a:t>
            </a:r>
          </a:p>
          <a:p>
            <a:pPr marL="0" indent="0">
              <a:buNone/>
            </a:pPr>
            <a:endParaRPr lang="en-US" dirty="0">
              <a:latin typeface="Andale Mono"/>
              <a:cs typeface="Andale Mono"/>
            </a:endParaRPr>
          </a:p>
        </p:txBody>
      </p:sp>
    </p:spTree>
    <p:extLst>
      <p:ext uri="{BB962C8B-B14F-4D97-AF65-F5344CB8AC3E}">
        <p14:creationId xmlns:p14="http://schemas.microsoft.com/office/powerpoint/2010/main" val="327333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does the algorithm execute?</a:t>
            </a:r>
          </a:p>
        </p:txBody>
      </p:sp>
      <p:sp>
        <p:nvSpPr>
          <p:cNvPr id="3" name="Content Placeholder 2"/>
          <p:cNvSpPr>
            <a:spLocks noGrp="1"/>
          </p:cNvSpPr>
          <p:nvPr>
            <p:ph idx="1"/>
          </p:nvPr>
        </p:nvSpPr>
        <p:spPr/>
        <p:txBody>
          <a:bodyPr>
            <a:normAutofit fontScale="77500" lnSpcReduction="20000"/>
          </a:bodyPr>
          <a:lstStyle/>
          <a:p>
            <a:r>
              <a:rPr lang="en-US" dirty="0">
                <a:latin typeface="Andale Mono"/>
                <a:cs typeface="Andale Mono"/>
              </a:rPr>
              <a:t>A = {-1, 2, 2, 4, 10, 12, 30, 30}</a:t>
            </a:r>
          </a:p>
          <a:p>
            <a:r>
              <a:rPr lang="en-US" dirty="0"/>
              <a:t>First call: </a:t>
            </a:r>
            <a:r>
              <a:rPr lang="en-US" dirty="0" err="1">
                <a:latin typeface="Andale Mono"/>
                <a:cs typeface="Andale Mono"/>
              </a:rPr>
              <a:t>Bsearch</a:t>
            </a:r>
            <a:r>
              <a:rPr lang="en-US" dirty="0">
                <a:latin typeface="Andale Mono"/>
                <a:cs typeface="Andale Mono"/>
              </a:rPr>
              <a:t>(A, 0, 8, 11)</a:t>
            </a:r>
          </a:p>
          <a:p>
            <a:pPr lvl="1"/>
            <a:r>
              <a:rPr lang="en-US" dirty="0"/>
              <a:t>comparison: </a:t>
            </a:r>
            <a:r>
              <a:rPr lang="en-US" dirty="0">
                <a:latin typeface="Andale Mono"/>
                <a:cs typeface="Andale Mono"/>
              </a:rPr>
              <a:t>11 &lt; A[0+8/2] = A[4] = 10</a:t>
            </a:r>
          </a:p>
          <a:p>
            <a:pPr lvl="1"/>
            <a:r>
              <a:rPr lang="en-US" dirty="0"/>
              <a:t>Is </a:t>
            </a:r>
            <a:r>
              <a:rPr lang="en-US" dirty="0">
                <a:latin typeface="Andale Mono"/>
                <a:cs typeface="Andale Mono"/>
              </a:rPr>
              <a:t>false</a:t>
            </a:r>
            <a:r>
              <a:rPr lang="en-US" dirty="0"/>
              <a:t>.</a:t>
            </a:r>
          </a:p>
          <a:p>
            <a:r>
              <a:rPr lang="en-US" dirty="0"/>
              <a:t>Second call: </a:t>
            </a:r>
            <a:r>
              <a:rPr lang="en-US" dirty="0" err="1">
                <a:latin typeface="Andale Mono"/>
                <a:cs typeface="Andale Mono"/>
              </a:rPr>
              <a:t>Bsearch</a:t>
            </a:r>
            <a:r>
              <a:rPr lang="en-US" dirty="0">
                <a:latin typeface="Andale Mono"/>
                <a:cs typeface="Andale Mono"/>
              </a:rPr>
              <a:t>(A, 4, 4, 11)</a:t>
            </a:r>
          </a:p>
          <a:p>
            <a:pPr lvl="1"/>
            <a:r>
              <a:rPr lang="en-US" dirty="0"/>
              <a:t>comparison: </a:t>
            </a:r>
            <a:r>
              <a:rPr lang="en-US" dirty="0">
                <a:latin typeface="Andale Mono"/>
                <a:cs typeface="Andale Mono"/>
              </a:rPr>
              <a:t>11 &lt; A[4+4/2] = A[6] = 30</a:t>
            </a:r>
          </a:p>
          <a:p>
            <a:pPr lvl="1"/>
            <a:r>
              <a:rPr lang="en-US" dirty="0"/>
              <a:t>Is </a:t>
            </a:r>
            <a:r>
              <a:rPr lang="en-US" dirty="0">
                <a:latin typeface="Andale Mono"/>
                <a:cs typeface="Andale Mono"/>
              </a:rPr>
              <a:t>true</a:t>
            </a:r>
            <a:r>
              <a:rPr lang="en-US" dirty="0"/>
              <a:t>.</a:t>
            </a:r>
          </a:p>
          <a:p>
            <a:r>
              <a:rPr lang="en-US" dirty="0"/>
              <a:t>Third call: </a:t>
            </a:r>
            <a:r>
              <a:rPr lang="en-US" dirty="0" err="1">
                <a:latin typeface="Andale Mono"/>
                <a:cs typeface="Andale Mono"/>
              </a:rPr>
              <a:t>Bsearch</a:t>
            </a:r>
            <a:r>
              <a:rPr lang="en-US" dirty="0">
                <a:latin typeface="Andale Mono"/>
                <a:cs typeface="Andale Mono"/>
              </a:rPr>
              <a:t>(A, 4, 2, 11)</a:t>
            </a:r>
          </a:p>
          <a:p>
            <a:pPr lvl="1"/>
            <a:r>
              <a:rPr lang="en-US" dirty="0"/>
              <a:t>comparison: </a:t>
            </a:r>
            <a:r>
              <a:rPr lang="en-US" dirty="0">
                <a:latin typeface="Andale Mono"/>
                <a:cs typeface="Andale Mono"/>
              </a:rPr>
              <a:t>11 &lt; A[4+2/2] = A[5] = 12</a:t>
            </a:r>
          </a:p>
          <a:p>
            <a:pPr lvl="1"/>
            <a:r>
              <a:rPr lang="en-US" dirty="0"/>
              <a:t>Is true.</a:t>
            </a:r>
          </a:p>
          <a:p>
            <a:r>
              <a:rPr lang="en-US" dirty="0"/>
              <a:t>Fourth call: </a:t>
            </a:r>
            <a:r>
              <a:rPr lang="en-US" dirty="0" err="1">
                <a:latin typeface="Andale Mono"/>
                <a:cs typeface="Andale Mono"/>
              </a:rPr>
              <a:t>Bsearch</a:t>
            </a:r>
            <a:r>
              <a:rPr lang="en-US" dirty="0">
                <a:latin typeface="Andale Mono"/>
                <a:cs typeface="Andale Mono"/>
              </a:rPr>
              <a:t>(A, 5, 1, 11)</a:t>
            </a:r>
          </a:p>
          <a:p>
            <a:pPr lvl="1"/>
            <a:r>
              <a:rPr lang="en-US" dirty="0"/>
              <a:t>Base case.  Return </a:t>
            </a:r>
            <a:r>
              <a:rPr lang="en-US" dirty="0">
                <a:latin typeface="Andale Mono"/>
                <a:cs typeface="Andale Mono"/>
              </a:rPr>
              <a:t>11 == A[5]</a:t>
            </a:r>
            <a:r>
              <a:rPr lang="en-US" dirty="0"/>
              <a:t>.  So </a:t>
            </a:r>
            <a:r>
              <a:rPr lang="en-US" dirty="0">
                <a:latin typeface="Andale Mono"/>
                <a:cs typeface="Andale Mono"/>
              </a:rPr>
              <a:t>false</a:t>
            </a:r>
            <a:r>
              <a:rPr lang="en-US" dirty="0"/>
              <a:t>.</a:t>
            </a:r>
          </a:p>
          <a:p>
            <a:pPr marL="914400" lvl="1" indent="-457200"/>
            <a:endParaRPr lang="en-US" dirty="0"/>
          </a:p>
        </p:txBody>
      </p:sp>
    </p:spTree>
    <p:extLst>
      <p:ext uri="{BB962C8B-B14F-4D97-AF65-F5344CB8AC3E}">
        <p14:creationId xmlns:p14="http://schemas.microsoft.com/office/powerpoint/2010/main" val="12550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of correctness 1</a:t>
            </a:r>
          </a:p>
        </p:txBody>
      </p:sp>
      <p:sp>
        <p:nvSpPr>
          <p:cNvPr id="3" name="Content Placeholder 2"/>
          <p:cNvSpPr>
            <a:spLocks noGrp="1"/>
          </p:cNvSpPr>
          <p:nvPr>
            <p:ph idx="1"/>
          </p:nvPr>
        </p:nvSpPr>
        <p:spPr/>
        <p:txBody>
          <a:bodyPr>
            <a:normAutofit fontScale="55000" lnSpcReduction="20000"/>
          </a:bodyPr>
          <a:lstStyle/>
          <a:p>
            <a:pPr marL="0" indent="0">
              <a:buNone/>
            </a:pPr>
            <a:r>
              <a:rPr lang="en-US" b="1" dirty="0">
                <a:solidFill>
                  <a:srgbClr val="008000"/>
                </a:solidFill>
              </a:rPr>
              <a:t>Claim:</a:t>
            </a:r>
            <a:r>
              <a:rPr lang="en-US" dirty="0"/>
              <a:t> </a:t>
            </a:r>
            <a:r>
              <a:rPr lang="en-US" dirty="0" err="1">
                <a:latin typeface="Andale Mono"/>
                <a:cs typeface="Andale Mono"/>
              </a:rPr>
              <a:t>Bsearch</a:t>
            </a:r>
            <a:r>
              <a:rPr lang="en-US" dirty="0">
                <a:latin typeface="Andale Mono"/>
                <a:cs typeface="Andale Mono"/>
              </a:rPr>
              <a:t>(</a:t>
            </a:r>
            <a:r>
              <a:rPr lang="en-US" dirty="0" err="1">
                <a:latin typeface="Andale Mono"/>
                <a:cs typeface="Andale Mono"/>
              </a:rPr>
              <a:t>A,S,L,x</a:t>
            </a:r>
            <a:r>
              <a:rPr lang="en-US" dirty="0">
                <a:latin typeface="Andale Mono"/>
                <a:cs typeface="Andale Mono"/>
              </a:rPr>
              <a:t>)</a:t>
            </a:r>
            <a:r>
              <a:rPr lang="en-US" dirty="0"/>
              <a:t> returns </a:t>
            </a:r>
            <a:r>
              <a:rPr lang="en-US" dirty="0">
                <a:latin typeface="Andale Mono"/>
                <a:cs typeface="Andale Mono"/>
              </a:rPr>
              <a:t>true </a:t>
            </a:r>
            <a:r>
              <a:rPr lang="en-US" dirty="0" err="1"/>
              <a:t>Iff</a:t>
            </a:r>
            <a:r>
              <a:rPr lang="en-US" dirty="0"/>
              <a:t> </a:t>
            </a:r>
            <a:r>
              <a:rPr lang="en-US" dirty="0">
                <a:latin typeface="Andale Mono"/>
                <a:cs typeface="Andale Mono"/>
              </a:rPr>
              <a:t>x</a:t>
            </a:r>
            <a:r>
              <a:rPr lang="en-US" dirty="0"/>
              <a:t> is present in </a:t>
            </a:r>
            <a:r>
              <a:rPr lang="en-US" dirty="0">
                <a:latin typeface="Andale Mono"/>
                <a:cs typeface="Andale Mono"/>
              </a:rPr>
              <a:t>A[S,S+L-1]</a:t>
            </a:r>
            <a:r>
              <a:rPr lang="en-US" dirty="0"/>
              <a:t>, where </a:t>
            </a:r>
            <a:r>
              <a:rPr lang="en-US" dirty="0">
                <a:latin typeface="Andale Mono"/>
                <a:cs typeface="Andale Mono"/>
              </a:rPr>
              <a:t>0 &lt;= S,S+L-1 &lt;</a:t>
            </a:r>
            <a:r>
              <a:rPr lang="en-US" dirty="0"/>
              <a:t> length of </a:t>
            </a:r>
            <a:r>
              <a:rPr lang="en-US" dirty="0">
                <a:latin typeface="Andale Mono"/>
                <a:cs typeface="Andale Mono"/>
              </a:rPr>
              <a:t>A</a:t>
            </a:r>
            <a:r>
              <a:rPr lang="en-US" dirty="0"/>
              <a:t>, where A is an array sorted in non decreasing order.</a:t>
            </a:r>
          </a:p>
          <a:p>
            <a:pPr marL="0" indent="0">
              <a:buNone/>
            </a:pPr>
            <a:endParaRPr lang="en-US" b="1" dirty="0">
              <a:solidFill>
                <a:srgbClr val="008000"/>
              </a:solidFill>
            </a:endParaRPr>
          </a:p>
          <a:p>
            <a:pPr marL="0" indent="0">
              <a:buNone/>
            </a:pPr>
            <a:r>
              <a:rPr lang="en-US" b="1" dirty="0">
                <a:solidFill>
                  <a:srgbClr val="008000"/>
                </a:solidFill>
              </a:rPr>
              <a:t>Proof:</a:t>
            </a:r>
            <a:r>
              <a:rPr lang="en-US" dirty="0"/>
              <a:t> Induction over </a:t>
            </a:r>
            <a:r>
              <a:rPr lang="en-US" dirty="0">
                <a:latin typeface="Andale Mono"/>
                <a:cs typeface="Andale Mono"/>
              </a:rPr>
              <a:t>L</a:t>
            </a:r>
            <a:r>
              <a:rPr lang="en-US" dirty="0"/>
              <a:t>.</a:t>
            </a:r>
          </a:p>
          <a:p>
            <a:pPr marL="0" indent="0">
              <a:buNone/>
            </a:pPr>
            <a:r>
              <a:rPr lang="en-US" dirty="0"/>
              <a:t>Base case L = 1.  Obvious.</a:t>
            </a:r>
          </a:p>
          <a:p>
            <a:pPr marL="0" indent="0">
              <a:buNone/>
            </a:pPr>
            <a:r>
              <a:rPr lang="en-US" dirty="0"/>
              <a:t>Otherwise: L &gt; 1.  Algorithm first computes </a:t>
            </a:r>
            <a:r>
              <a:rPr lang="en-US" dirty="0">
                <a:latin typeface="Andale Mono"/>
                <a:cs typeface="Andale Mono"/>
              </a:rPr>
              <a:t>H = L/2</a:t>
            </a:r>
            <a:r>
              <a:rPr lang="en-US" dirty="0"/>
              <a:t>.  Note that </a:t>
            </a:r>
            <a:r>
              <a:rPr lang="en-US" dirty="0">
                <a:latin typeface="Andale Mono"/>
                <a:cs typeface="Andale Mono"/>
              </a:rPr>
              <a:t>0 &lt; H &lt; L</a:t>
            </a:r>
            <a:r>
              <a:rPr lang="en-US" dirty="0"/>
              <a:t>.</a:t>
            </a:r>
          </a:p>
          <a:p>
            <a:pPr marL="0" indent="0">
              <a:buNone/>
            </a:pPr>
            <a:endParaRPr lang="en-US" dirty="0"/>
          </a:p>
          <a:p>
            <a:pPr marL="0" indent="0">
              <a:buNone/>
            </a:pPr>
            <a:r>
              <a:rPr lang="en-US" dirty="0"/>
              <a:t>If </a:t>
            </a:r>
            <a:r>
              <a:rPr lang="en-US" dirty="0">
                <a:latin typeface="Andale Mono"/>
                <a:cs typeface="Andale Mono"/>
              </a:rPr>
              <a:t>x &lt; A[S+H]</a:t>
            </a:r>
            <a:r>
              <a:rPr lang="en-US" dirty="0">
                <a:cs typeface="Andale Mono"/>
              </a:rPr>
              <a:t>,</a:t>
            </a:r>
            <a:r>
              <a:rPr lang="en-US" dirty="0">
                <a:latin typeface="Andale Mono"/>
                <a:cs typeface="Andale Mono"/>
              </a:rPr>
              <a:t> </a:t>
            </a:r>
            <a:r>
              <a:rPr lang="en-US" dirty="0">
                <a:cs typeface="Andale Mono"/>
              </a:rPr>
              <a:t>then x if present must be in A[S,S+H-1]</a:t>
            </a:r>
          </a:p>
          <a:p>
            <a:pPr marL="0" indent="0">
              <a:buNone/>
            </a:pPr>
            <a:r>
              <a:rPr lang="en-US" dirty="0">
                <a:cs typeface="Andale Mono"/>
              </a:rPr>
              <a:t>So algorithm must call</a:t>
            </a:r>
            <a:r>
              <a:rPr lang="en-US" dirty="0">
                <a:latin typeface="Andale Mono"/>
                <a:cs typeface="Andale Mono"/>
              </a:rPr>
              <a:t> </a:t>
            </a:r>
            <a:r>
              <a:rPr lang="en-US" dirty="0" err="1">
                <a:latin typeface="Andale Mono"/>
                <a:cs typeface="Andale Mono"/>
              </a:rPr>
              <a:t>Bsearch</a:t>
            </a:r>
            <a:r>
              <a:rPr lang="en-US" dirty="0">
                <a:latin typeface="Andale Mono"/>
                <a:cs typeface="Andale Mono"/>
              </a:rPr>
              <a:t>(A, S, H, x), which it does.</a:t>
            </a:r>
          </a:p>
          <a:p>
            <a:pPr marL="0" indent="0">
              <a:buNone/>
            </a:pPr>
            <a:r>
              <a:rPr lang="en-US" dirty="0">
                <a:cs typeface="Andale Mono"/>
              </a:rPr>
              <a:t>The length argument, </a:t>
            </a:r>
            <a:r>
              <a:rPr lang="en-US" dirty="0">
                <a:latin typeface="Andale Mono"/>
                <a:cs typeface="Andale Mono"/>
              </a:rPr>
              <a:t>H, </a:t>
            </a:r>
            <a:r>
              <a:rPr lang="en-US" dirty="0">
                <a:cs typeface="Andale Mono"/>
              </a:rPr>
              <a:t>is smaller than </a:t>
            </a:r>
            <a:r>
              <a:rPr lang="en-US" dirty="0">
                <a:latin typeface="Andale Mono"/>
                <a:cs typeface="Andale Mono"/>
              </a:rPr>
              <a:t>L. </a:t>
            </a:r>
            <a:r>
              <a:rPr lang="en-US" dirty="0">
                <a:cs typeface="Andale Mono"/>
              </a:rPr>
              <a:t>So by induction call returns correctly.</a:t>
            </a:r>
          </a:p>
          <a:p>
            <a:pPr marL="0" indent="0">
              <a:buNone/>
            </a:pPr>
            <a:endParaRPr lang="en-US" dirty="0">
              <a:cs typeface="Andale Mono"/>
            </a:endParaRPr>
          </a:p>
          <a:p>
            <a:pPr marL="0" indent="0">
              <a:buNone/>
            </a:pPr>
            <a:r>
              <a:rPr lang="en-US" dirty="0">
                <a:cs typeface="Andale Mono"/>
              </a:rPr>
              <a:t>If </a:t>
            </a:r>
            <a:r>
              <a:rPr lang="en-US" dirty="0">
                <a:latin typeface="Andale Mono" panose="020B0509000000000004" pitchFamily="49" charset="0"/>
                <a:cs typeface="Andale Mono"/>
              </a:rPr>
              <a:t>x ≥ A[S+H]</a:t>
            </a:r>
            <a:r>
              <a:rPr lang="en-US" dirty="0">
                <a:cs typeface="Andale Mono"/>
              </a:rPr>
              <a:t>,  then x if present, must be in A[S+H, L].</a:t>
            </a:r>
          </a:p>
          <a:p>
            <a:pPr marL="0" indent="0">
              <a:buNone/>
            </a:pPr>
            <a:r>
              <a:rPr lang="en-US" dirty="0">
                <a:cs typeface="Andale Mono"/>
              </a:rPr>
              <a:t>So algorithm must call</a:t>
            </a:r>
            <a:r>
              <a:rPr lang="en-US" dirty="0">
                <a:latin typeface="Andale Mono" panose="020B0509000000000004" pitchFamily="49" charset="0"/>
                <a:cs typeface="Andale Mono"/>
              </a:rPr>
              <a:t> </a:t>
            </a:r>
            <a:r>
              <a:rPr lang="en-US" dirty="0" err="1">
                <a:latin typeface="Andale Mono" panose="020B0509000000000004" pitchFamily="49" charset="0"/>
                <a:cs typeface="Andale Mono"/>
              </a:rPr>
              <a:t>Bsearch</a:t>
            </a:r>
            <a:r>
              <a:rPr lang="en-US" dirty="0">
                <a:latin typeface="Andale Mono" panose="020B0509000000000004" pitchFamily="49" charset="0"/>
                <a:cs typeface="Andale Mono"/>
              </a:rPr>
              <a:t>(A, S+H, L-H, x), </a:t>
            </a:r>
            <a:r>
              <a:rPr lang="en-US" dirty="0">
                <a:cs typeface="Andale Mono"/>
              </a:rPr>
              <a:t>which it does.</a:t>
            </a:r>
          </a:p>
          <a:p>
            <a:pPr marL="0" indent="0">
              <a:buNone/>
            </a:pPr>
            <a:r>
              <a:rPr lang="en-US" dirty="0">
                <a:cs typeface="Andale Mono"/>
              </a:rPr>
              <a:t>The length argument</a:t>
            </a:r>
            <a:r>
              <a:rPr lang="en-US" dirty="0">
                <a:latin typeface="Andale Mono" panose="020B0509000000000004" pitchFamily="49" charset="0"/>
                <a:cs typeface="Andale Mono"/>
              </a:rPr>
              <a:t>, L-H</a:t>
            </a:r>
            <a:r>
              <a:rPr lang="en-US" dirty="0">
                <a:cs typeface="Andale Mono"/>
              </a:rPr>
              <a:t>, is smaller than L.  So by induction call returns correctly.</a:t>
            </a:r>
          </a:p>
          <a:p>
            <a:pPr marL="0" indent="0">
              <a:buNone/>
            </a:pPr>
            <a:endParaRPr lang="en-US" dirty="0">
              <a:cs typeface="Andale Mono"/>
            </a:endParaRPr>
          </a:p>
          <a:p>
            <a:pPr marL="0" indent="0">
              <a:buNone/>
            </a:pPr>
            <a:r>
              <a:rPr lang="en-US" dirty="0">
                <a:cs typeface="Andale Mono"/>
              </a:rPr>
              <a:t>Hence the algorithm will work correctly for all </a:t>
            </a:r>
            <a:r>
              <a:rPr lang="en-US" dirty="0">
                <a:latin typeface="Andale Mono"/>
                <a:cs typeface="Andale Mono"/>
              </a:rPr>
              <a:t>L</a:t>
            </a:r>
            <a:r>
              <a:rPr lang="en-US" dirty="0">
                <a:cs typeface="Andale Mono"/>
              </a:rPr>
              <a:t>.</a:t>
            </a:r>
          </a:p>
        </p:txBody>
      </p:sp>
    </p:spTree>
    <p:extLst>
      <p:ext uri="{BB962C8B-B14F-4D97-AF65-F5344CB8AC3E}">
        <p14:creationId xmlns:p14="http://schemas.microsoft.com/office/powerpoint/2010/main" val="23046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11315</TotalTime>
  <Words>5171</Words>
  <Application>Microsoft Macintosh PowerPoint</Application>
  <PresentationFormat>On-screen Show (4:3)</PresentationFormat>
  <Paragraphs>477</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Andale Mono</vt:lpstr>
      <vt:lpstr>Arial</vt:lpstr>
      <vt:lpstr>Calibri</vt:lpstr>
      <vt:lpstr>Mangal</vt:lpstr>
      <vt:lpstr>Office Theme</vt:lpstr>
      <vt:lpstr>An Introduction to Programming though C++</vt:lpstr>
      <vt:lpstr>Arrays and Recursion</vt:lpstr>
      <vt:lpstr>Searching an array</vt:lpstr>
      <vt:lpstr>Searching a sorted array</vt:lpstr>
      <vt:lpstr>Searching for x in  a non decreasing sorted array A[0..n-1]</vt:lpstr>
      <vt:lpstr>Plan</vt:lpstr>
      <vt:lpstr>The code</vt:lpstr>
      <vt:lpstr>How does the algorithm execute?</vt:lpstr>
      <vt:lpstr>Proof of correctness 1</vt:lpstr>
      <vt:lpstr>Remarks</vt:lpstr>
      <vt:lpstr>Estimating time taken</vt:lpstr>
      <vt:lpstr>Sorting</vt:lpstr>
      <vt:lpstr>Mergesort idea</vt:lpstr>
      <vt:lpstr>Example</vt:lpstr>
      <vt:lpstr>Merge sort</vt:lpstr>
      <vt:lpstr>Merging example</vt:lpstr>
      <vt:lpstr>What do we do next?</vt:lpstr>
      <vt:lpstr>General strategy</vt:lpstr>
      <vt:lpstr>Merging two sequences</vt:lpstr>
      <vt:lpstr>Time Analysis: merging</vt:lpstr>
      <vt:lpstr>Time analysis: sorting</vt:lpstr>
      <vt:lpstr>Remarks</vt:lpstr>
      <vt:lpstr>The eight queens puzzle</vt:lpstr>
      <vt:lpstr>Can we represent the problem mathematically?</vt:lpstr>
      <vt:lpstr>Mathematical representation 1</vt:lpstr>
      <vt:lpstr>Example: 3x3 board</vt:lpstr>
      <vt:lpstr>Another representation</vt:lpstr>
      <vt:lpstr>Other examples and variations on constraint satisfaction problems</vt:lpstr>
      <vt:lpstr>Solving constraint satisfaction problems</vt:lpstr>
      <vt:lpstr>Formulation 3</vt:lpstr>
      <vt:lpstr>A program for 4 queens</vt:lpstr>
      <vt:lpstr>Function to check for capture</vt:lpstr>
      <vt:lpstr>Will the same idea work for any n?</vt:lpstr>
      <vt:lpstr>A different view of searching through the candidate configurations</vt:lpstr>
      <vt:lpstr>How to search S</vt:lpstr>
      <vt:lpstr>General case</vt:lpstr>
      <vt:lpstr>How to search S (contd.)</vt:lpstr>
      <vt:lpstr>How to search S (contd)</vt:lpstr>
      <vt:lpstr>Recursion tree for n=3</vt:lpstr>
      <vt:lpstr>An improvement: Early check</vt:lpstr>
      <vt:lpstr>Checking if the kth queen captures any previous queens</vt:lpstr>
      <vt:lpstr>Search function and main program</vt:lpstr>
      <vt:lpstr>Remarks</vt:lpstr>
      <vt:lpstr>Exercise 1</vt:lpstr>
      <vt:lpstr>Exercise 2</vt:lpstr>
      <vt:lpstr>Exercise 3</vt:lpstr>
      <vt:lpstr>Exercise 4</vt:lpstr>
      <vt:lpstr>Exercise 5</vt:lpstr>
      <vt:lpstr>Exercise 6</vt:lpstr>
    </vt:vector>
  </TitlesOfParts>
  <Company>IITB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Programming though C++</dc:title>
  <dc:creator>Abhiram Ranade</dc:creator>
  <cp:lastModifiedBy>Microsoft Office User</cp:lastModifiedBy>
  <cp:revision>123</cp:revision>
  <dcterms:created xsi:type="dcterms:W3CDTF">2014-07-27T06:03:56Z</dcterms:created>
  <dcterms:modified xsi:type="dcterms:W3CDTF">2019-01-17T08:13:59Z</dcterms:modified>
</cp:coreProperties>
</file>