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78" r:id="rId5"/>
    <p:sldId id="262" r:id="rId6"/>
    <p:sldId id="263" r:id="rId7"/>
    <p:sldId id="277" r:id="rId8"/>
    <p:sldId id="298" r:id="rId9"/>
    <p:sldId id="264" r:id="rId10"/>
    <p:sldId id="283" r:id="rId11"/>
    <p:sldId id="266" r:id="rId12"/>
    <p:sldId id="270" r:id="rId13"/>
    <p:sldId id="271" r:id="rId14"/>
    <p:sldId id="269" r:id="rId15"/>
    <p:sldId id="299" r:id="rId16"/>
    <p:sldId id="300" r:id="rId17"/>
    <p:sldId id="267" r:id="rId18"/>
    <p:sldId id="272" r:id="rId19"/>
    <p:sldId id="281" r:id="rId20"/>
    <p:sldId id="289" r:id="rId21"/>
    <p:sldId id="290" r:id="rId22"/>
    <p:sldId id="273" r:id="rId23"/>
    <p:sldId id="275" r:id="rId24"/>
    <p:sldId id="274" r:id="rId25"/>
    <p:sldId id="295" r:id="rId26"/>
    <p:sldId id="297" r:id="rId27"/>
    <p:sldId id="296" r:id="rId28"/>
    <p:sldId id="291" r:id="rId29"/>
    <p:sldId id="292" r:id="rId30"/>
    <p:sldId id="293" r:id="rId31"/>
    <p:sldId id="280" r:id="rId32"/>
    <p:sldId id="282" r:id="rId33"/>
    <p:sldId id="284" r:id="rId34"/>
    <p:sldId id="285" r:id="rId35"/>
    <p:sldId id="287" r:id="rId36"/>
    <p:sldId id="288" r:id="rId37"/>
    <p:sldId id="301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51"/>
    <p:restoredTop sz="93702"/>
  </p:normalViewPr>
  <p:slideViewPr>
    <p:cSldViewPr snapToGrid="0" snapToObjects="1">
      <p:cViewPr varScale="1">
        <p:scale>
          <a:sx n="95" d="100"/>
          <a:sy n="95" d="100"/>
        </p:scale>
        <p:origin x="200" y="3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51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052A9-C26A-7C4E-BCC4-B585266358F9}" type="datetimeFigureOut">
              <a:rPr lang="en-US" smtClean="0"/>
              <a:t>2/12/19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A9815-728F-5C4B-8557-B3AA4FD91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855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A9815-728F-5C4B-8557-B3AA4FD9197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75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E7AD-2ADF-E440-8479-3CC06FC3DD97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12FE-8B29-B242-97F0-360EAB81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211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E7AD-2ADF-E440-8479-3CC06FC3DD97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12FE-8B29-B242-97F0-360EAB81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22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E7AD-2ADF-E440-8479-3CC06FC3DD97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12FE-8B29-B242-97F0-360EAB81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36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E7AD-2ADF-E440-8479-3CC06FC3DD97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12FE-8B29-B242-97F0-360EAB81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603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E7AD-2ADF-E440-8479-3CC06FC3DD97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12FE-8B29-B242-97F0-360EAB81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86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E7AD-2ADF-E440-8479-3CC06FC3DD97}" type="datetimeFigureOut">
              <a:rPr lang="en-US" smtClean="0"/>
              <a:t>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12FE-8B29-B242-97F0-360EAB81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96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E7AD-2ADF-E440-8479-3CC06FC3DD97}" type="datetimeFigureOut">
              <a:rPr lang="en-US" smtClean="0"/>
              <a:t>2/12/19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12FE-8B29-B242-97F0-360EAB81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98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E7AD-2ADF-E440-8479-3CC06FC3DD97}" type="datetimeFigureOut">
              <a:rPr lang="en-US" smtClean="0"/>
              <a:t>2/12/19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12FE-8B29-B242-97F0-360EAB81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397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E7AD-2ADF-E440-8479-3CC06FC3DD97}" type="datetimeFigureOut">
              <a:rPr lang="en-US" smtClean="0"/>
              <a:t>2/12/19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12FE-8B29-B242-97F0-360EAB81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3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E7AD-2ADF-E440-8479-3CC06FC3DD97}" type="datetimeFigureOut">
              <a:rPr lang="en-US" smtClean="0"/>
              <a:t>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12FE-8B29-B242-97F0-360EAB81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255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E7AD-2ADF-E440-8479-3CC06FC3DD97}" type="datetimeFigureOut">
              <a:rPr lang="en-US" smtClean="0"/>
              <a:t>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12FE-8B29-B242-97F0-360EAB81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5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5E7AD-2ADF-E440-8479-3CC06FC3DD97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712FE-8B29-B242-97F0-360EAB81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6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 Introduction to Programming though C++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Abhiram G. Ranade</a:t>
            </a:r>
          </a:p>
          <a:p>
            <a:r>
              <a:rPr lang="en-US" dirty="0"/>
              <a:t>Ch. 24: Structural Recursion</a:t>
            </a:r>
          </a:p>
          <a:p>
            <a:r>
              <a:rPr lang="en-US" dirty="0"/>
              <a:t>(Part 1)</a:t>
            </a:r>
          </a:p>
        </p:txBody>
      </p:sp>
    </p:spTree>
    <p:extLst>
      <p:ext uri="{BB962C8B-B14F-4D97-AF65-F5344CB8AC3E}">
        <p14:creationId xmlns:p14="http://schemas.microsoft.com/office/powerpoint/2010/main" val="404065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Computer implementation: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cs typeface="Andale Mono"/>
              </a:rPr>
              <a:t>Set = tree</a:t>
            </a:r>
          </a:p>
          <a:p>
            <a:r>
              <a:rPr lang="en-US" dirty="0">
                <a:cs typeface="Andale Mono"/>
              </a:rPr>
              <a:t>How do I refer to a tree?</a:t>
            </a:r>
          </a:p>
          <a:p>
            <a:pPr lvl="1"/>
            <a:r>
              <a:rPr lang="en-US" dirty="0">
                <a:cs typeface="Andale Mono"/>
              </a:rPr>
              <a:t>Refer using the root node.</a:t>
            </a:r>
          </a:p>
          <a:p>
            <a:pPr lvl="1"/>
            <a:r>
              <a:rPr lang="en-US" dirty="0">
                <a:cs typeface="Andale Mono"/>
              </a:rPr>
              <a:t>Once you are given the root node you can follow the left and right pointers to get to other nodes..</a:t>
            </a:r>
          </a:p>
          <a:p>
            <a:r>
              <a:rPr lang="en-US" dirty="0">
                <a:cs typeface="Andale Mono"/>
              </a:rPr>
              <a:t>However, with this, the empty set cannot be represented.</a:t>
            </a:r>
          </a:p>
          <a:p>
            <a:pPr marL="0" indent="0">
              <a:buNone/>
            </a:pPr>
            <a:endParaRPr lang="en-US" dirty="0">
              <a:solidFill>
                <a:srgbClr val="008000"/>
              </a:solidFill>
              <a:cs typeface="Andale Mono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8000"/>
                </a:solidFill>
                <a:cs typeface="Andale Mono"/>
              </a:rPr>
              <a:t>Better: identify a set using a pointer to root of the tree holding the elements.  If the set is empty, the pointer will be NULL.</a:t>
            </a:r>
          </a:p>
        </p:txBody>
      </p:sp>
    </p:spTree>
    <p:extLst>
      <p:ext uri="{BB962C8B-B14F-4D97-AF65-F5344CB8AC3E}">
        <p14:creationId xmlns:p14="http://schemas.microsoft.com/office/powerpoint/2010/main" val="49136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sample main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Andale Mono"/>
                <a:cs typeface="Andale Mono"/>
              </a:rPr>
              <a:t>int</a:t>
            </a:r>
            <a:r>
              <a:rPr lang="en-US" dirty="0">
                <a:latin typeface="Andale Mono"/>
                <a:cs typeface="Andale Mono"/>
              </a:rPr>
              <a:t> main(){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Node* 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 = NULL;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insert(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, 40);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insert(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, 20);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</a:t>
            </a:r>
            <a:r>
              <a:rPr lang="en-US" dirty="0" err="1">
                <a:latin typeface="Andale Mono"/>
                <a:cs typeface="Andale Mono"/>
              </a:rPr>
              <a:t>cout</a:t>
            </a:r>
            <a:r>
              <a:rPr lang="en-US" dirty="0">
                <a:latin typeface="Andale Mono"/>
                <a:cs typeface="Andale Mono"/>
              </a:rPr>
              <a:t> &lt;&lt;“Finding 30: ” &lt;&lt;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     find(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, 30) &lt;&lt; </a:t>
            </a:r>
            <a:r>
              <a:rPr lang="en-US" dirty="0" err="1">
                <a:latin typeface="Andale Mono"/>
                <a:cs typeface="Andale Mono"/>
              </a:rPr>
              <a:t>endl</a:t>
            </a:r>
            <a:r>
              <a:rPr lang="en-US" dirty="0">
                <a:latin typeface="Andale Mono"/>
                <a:cs typeface="Andale Mono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     // Should print 0.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</a:t>
            </a:r>
            <a:r>
              <a:rPr lang="en-US" dirty="0" err="1">
                <a:latin typeface="Andale Mono"/>
                <a:cs typeface="Andale Mono"/>
              </a:rPr>
              <a:t>cout</a:t>
            </a:r>
            <a:r>
              <a:rPr lang="en-US" dirty="0">
                <a:latin typeface="Andale Mono"/>
                <a:cs typeface="Andale Mono"/>
              </a:rPr>
              <a:t> &lt;&lt;“Finding 40: ” &lt;&lt;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     find(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, 40) &lt;&lt; </a:t>
            </a:r>
            <a:r>
              <a:rPr lang="en-US" dirty="0" err="1">
                <a:latin typeface="Andale Mono"/>
                <a:cs typeface="Andale Mono"/>
              </a:rPr>
              <a:t>endl</a:t>
            </a:r>
            <a:r>
              <a:rPr lang="en-US" dirty="0">
                <a:latin typeface="Andale Mono"/>
                <a:cs typeface="Andale Mono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     // Should print 1.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6673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find(</a:t>
            </a:r>
            <a:r>
              <a:rPr lang="en-US" dirty="0" err="1"/>
              <a:t>myset,x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If </a:t>
            </a:r>
            <a:r>
              <a:rPr lang="en-US" dirty="0" err="1"/>
              <a:t>myset</a:t>
            </a:r>
            <a:r>
              <a:rPr lang="en-US" dirty="0"/>
              <a:t> == NULL, the set is empty, so we can return false immediately.</a:t>
            </a:r>
          </a:p>
          <a:p>
            <a:r>
              <a:rPr lang="en-US" dirty="0"/>
              <a:t>Else we know that the values stored in the set represented by </a:t>
            </a:r>
            <a:r>
              <a:rPr lang="en-US" dirty="0" err="1"/>
              <a:t>myset</a:t>
            </a:r>
            <a:r>
              <a:rPr lang="en-US" dirty="0"/>
              <a:t> consist of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values in </a:t>
            </a:r>
            <a:r>
              <a:rPr lang="en-US" dirty="0" err="1"/>
              <a:t>subtree</a:t>
            </a:r>
            <a:r>
              <a:rPr lang="en-US" dirty="0"/>
              <a:t> of </a:t>
            </a:r>
            <a:r>
              <a:rPr lang="en-US" dirty="0" err="1"/>
              <a:t>myset</a:t>
            </a:r>
            <a:r>
              <a:rPr lang="en-US" dirty="0"/>
              <a:t>-&gt;left.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myset</a:t>
            </a:r>
            <a:r>
              <a:rPr lang="en-US" dirty="0"/>
              <a:t>-&gt;value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values in </a:t>
            </a:r>
            <a:r>
              <a:rPr lang="en-US" dirty="0" err="1"/>
              <a:t>subtree</a:t>
            </a:r>
            <a:r>
              <a:rPr lang="en-US" dirty="0"/>
              <a:t> of </a:t>
            </a:r>
            <a:r>
              <a:rPr lang="en-US" dirty="0" err="1"/>
              <a:t>myset</a:t>
            </a:r>
            <a:r>
              <a:rPr lang="en-US" dirty="0"/>
              <a:t>-&gt;right.</a:t>
            </a:r>
          </a:p>
          <a:p>
            <a:r>
              <a:rPr lang="en-US" dirty="0"/>
              <a:t>Because of the search tree property we know that the values in 1 are smaller than the value 2, which in turn is smaller than the values in 3.</a:t>
            </a:r>
          </a:p>
          <a:p>
            <a:r>
              <a:rPr lang="en-US" dirty="0"/>
              <a:t>If x == </a:t>
            </a:r>
            <a:r>
              <a:rPr lang="en-US" dirty="0" err="1"/>
              <a:t>myset</a:t>
            </a:r>
            <a:r>
              <a:rPr lang="en-US" dirty="0"/>
              <a:t>-&gt;value, then we can return true.</a:t>
            </a:r>
          </a:p>
          <a:p>
            <a:r>
              <a:rPr lang="en-US" dirty="0"/>
              <a:t>If x &lt; </a:t>
            </a:r>
            <a:r>
              <a:rPr lang="en-US" dirty="0" err="1"/>
              <a:t>myset</a:t>
            </a:r>
            <a:r>
              <a:rPr lang="en-US" dirty="0"/>
              <a:t>-&gt;value, then x, if present, must be in </a:t>
            </a:r>
            <a:r>
              <a:rPr lang="en-US" dirty="0" err="1"/>
              <a:t>myset</a:t>
            </a:r>
            <a:r>
              <a:rPr lang="en-US" dirty="0"/>
              <a:t>-&gt;left.  So we search that recursively.</a:t>
            </a:r>
          </a:p>
          <a:p>
            <a:r>
              <a:rPr lang="en-US" dirty="0"/>
              <a:t>If x &gt; </a:t>
            </a:r>
            <a:r>
              <a:rPr lang="en-US" dirty="0" err="1"/>
              <a:t>myset</a:t>
            </a:r>
            <a:r>
              <a:rPr lang="en-US" dirty="0"/>
              <a:t>-&gt;value, then x, if present, must be in </a:t>
            </a:r>
            <a:r>
              <a:rPr lang="en-US" dirty="0" err="1"/>
              <a:t>myset</a:t>
            </a:r>
            <a:r>
              <a:rPr lang="en-US" dirty="0"/>
              <a:t>-&gt;right.  So we search that recursively.</a:t>
            </a:r>
          </a:p>
        </p:txBody>
      </p:sp>
    </p:spTree>
    <p:extLst>
      <p:ext uri="{BB962C8B-B14F-4D97-AF65-F5344CB8AC3E}">
        <p14:creationId xmlns:p14="http://schemas.microsoft.com/office/powerpoint/2010/main" val="53186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find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bool find(Node* 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, </a:t>
            </a:r>
            <a:r>
              <a:rPr lang="en-US" dirty="0" err="1">
                <a:latin typeface="Andale Mono"/>
                <a:cs typeface="Andale Mono"/>
              </a:rPr>
              <a:t>int</a:t>
            </a:r>
            <a:r>
              <a:rPr lang="en-US" dirty="0">
                <a:latin typeface="Andale Mono"/>
                <a:cs typeface="Andale Mono"/>
              </a:rPr>
              <a:t> x){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if(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 == NULL) return false;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if(x == 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-&gt;value) 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return true;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if(x &lt; 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-&gt;value) 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return find(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-&gt;left, x);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else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return find(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-&gt;right, x);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4056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Specification of insert(</a:t>
            </a:r>
            <a:r>
              <a:rPr lang="en-US" dirty="0" err="1"/>
              <a:t>myset,x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Preconditions: “What holds before”</a:t>
            </a:r>
          </a:p>
          <a:p>
            <a:pPr lvl="1"/>
            <a:r>
              <a:rPr lang="en-US" dirty="0" err="1"/>
              <a:t>myset</a:t>
            </a:r>
            <a:r>
              <a:rPr lang="en-US" dirty="0"/>
              <a:t> must point to root of a BST, say T0.</a:t>
            </a:r>
          </a:p>
          <a:p>
            <a:pPr lvl="1"/>
            <a:r>
              <a:rPr lang="en-US" dirty="0"/>
              <a:t>x must be an integer.</a:t>
            </a:r>
          </a:p>
          <a:p>
            <a:r>
              <a:rPr lang="en-US" dirty="0"/>
              <a:t>Post condition: “What must hold after”</a:t>
            </a:r>
          </a:p>
          <a:p>
            <a:pPr lvl="1"/>
            <a:r>
              <a:rPr lang="en-US" dirty="0" err="1"/>
              <a:t>myset</a:t>
            </a:r>
            <a:r>
              <a:rPr lang="en-US" dirty="0"/>
              <a:t> must point to the root of a BST, say T1</a:t>
            </a:r>
          </a:p>
          <a:p>
            <a:pPr lvl="1"/>
            <a:r>
              <a:rPr lang="en-US" dirty="0"/>
              <a:t>Nodes in T1 should contain values held in nodes in T0 and also x.</a:t>
            </a:r>
          </a:p>
        </p:txBody>
      </p:sp>
    </p:spTree>
    <p:extLst>
      <p:ext uri="{BB962C8B-B14F-4D97-AF65-F5344CB8AC3E}">
        <p14:creationId xmlns:p14="http://schemas.microsoft.com/office/powerpoint/2010/main" val="1331481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CE450-A06B-354D-804B-A899BCF20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5056F-C578-2B4F-9941-CDCF9A7F1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Post conditions do not tell shape of T1</a:t>
            </a:r>
          </a:p>
          <a:p>
            <a:r>
              <a:rPr lang="en-US" dirty="0"/>
              <a:t>Our choice: Modify T0 as little as possible</a:t>
            </a:r>
          </a:p>
          <a:p>
            <a:pPr lvl="1"/>
            <a:r>
              <a:rPr lang="en-US" dirty="0"/>
              <a:t>Nodes and edges of T0 don’t change</a:t>
            </a:r>
          </a:p>
          <a:p>
            <a:pPr lvl="1"/>
            <a:r>
              <a:rPr lang="en-US" dirty="0"/>
              <a:t>New leaf created—at suitable position—to hold x</a:t>
            </a:r>
          </a:p>
          <a:p>
            <a:r>
              <a:rPr lang="en-US" dirty="0"/>
              <a:t>Other, better choices exist: Discussed later</a:t>
            </a:r>
          </a:p>
        </p:txBody>
      </p:sp>
    </p:spTree>
    <p:extLst>
      <p:ext uri="{BB962C8B-B14F-4D97-AF65-F5344CB8AC3E}">
        <p14:creationId xmlns:p14="http://schemas.microsoft.com/office/powerpoint/2010/main" val="77051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x into an empty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Andale Mono"/>
              </a:rPr>
              <a:t>Initially  </a:t>
            </a:r>
            <a:r>
              <a:rPr lang="en-US" dirty="0" err="1">
                <a:latin typeface="Andale Mono" panose="020B0509000000000004" pitchFamily="49" charset="0"/>
                <a:cs typeface="Andale Mono"/>
              </a:rPr>
              <a:t>myset</a:t>
            </a:r>
            <a:r>
              <a:rPr lang="en-US" dirty="0">
                <a:latin typeface="Andale Mono" panose="020B0509000000000004" pitchFamily="49" charset="0"/>
                <a:cs typeface="Andale Mono"/>
              </a:rPr>
              <a:t>  ==  NULL</a:t>
            </a:r>
          </a:p>
          <a:p>
            <a:r>
              <a:rPr lang="en-US" dirty="0">
                <a:cs typeface="Andale Mono"/>
              </a:rPr>
              <a:t>Create a new node, Place x there</a:t>
            </a:r>
          </a:p>
          <a:p>
            <a:r>
              <a:rPr lang="en-US" dirty="0">
                <a:cs typeface="Andale Mono"/>
              </a:rPr>
              <a:t>Let  </a:t>
            </a:r>
            <a:r>
              <a:rPr lang="en-US" dirty="0" err="1">
                <a:latin typeface="Andale Mono" panose="020B0509000000000004" pitchFamily="49" charset="0"/>
                <a:cs typeface="Andale Mono"/>
              </a:rPr>
              <a:t>myset</a:t>
            </a:r>
            <a:r>
              <a:rPr lang="en-US" dirty="0">
                <a:cs typeface="Andale Mono"/>
              </a:rPr>
              <a:t>  point to new node</a:t>
            </a:r>
          </a:p>
          <a:p>
            <a:r>
              <a:rPr lang="en-US" dirty="0" err="1">
                <a:latin typeface="Andale Mono" panose="020B0509000000000004" pitchFamily="49" charset="0"/>
                <a:cs typeface="Andale Mono"/>
              </a:rPr>
              <a:t>myset</a:t>
            </a:r>
            <a:r>
              <a:rPr lang="en-US" dirty="0">
                <a:cs typeface="Andale Mono"/>
              </a:rPr>
              <a:t> gets modified within  </a:t>
            </a:r>
            <a:r>
              <a:rPr lang="en-US" dirty="0">
                <a:latin typeface="Andale Mono" panose="020B0509000000000004" pitchFamily="49" charset="0"/>
                <a:cs typeface="Andale Mono"/>
              </a:rPr>
              <a:t>insert()</a:t>
            </a:r>
          </a:p>
          <a:p>
            <a:pPr lvl="1"/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Mu</a:t>
            </a:r>
            <a:r>
              <a:rPr lang="en-US" dirty="0">
                <a:ea typeface="Andale Mono" charset="0"/>
                <a:cs typeface="Andale Mono" charset="0"/>
              </a:rPr>
              <a:t>st pass </a:t>
            </a:r>
            <a:r>
              <a:rPr lang="en-US" dirty="0" err="1">
                <a:latin typeface="Andale Mono" charset="0"/>
                <a:ea typeface="Andale Mono" charset="0"/>
                <a:cs typeface="Andale Mono" charset="0"/>
              </a:rPr>
              <a:t>myset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</a:t>
            </a:r>
            <a:r>
              <a:rPr lang="en-US" dirty="0">
                <a:ea typeface="Andale Mono" charset="0"/>
                <a:cs typeface="Andale Mono" charset="0"/>
              </a:rPr>
              <a:t>by reference</a:t>
            </a:r>
          </a:p>
          <a:p>
            <a:pPr marL="457200" lvl="1" indent="0">
              <a:buNone/>
            </a:pPr>
            <a:endParaRPr lang="en-US" dirty="0">
              <a:latin typeface="Andale Mono" charset="0"/>
              <a:ea typeface="Andale Mono" charset="0"/>
              <a:cs typeface="Andale Mono" charset="0"/>
            </a:endParaRPr>
          </a:p>
          <a:p>
            <a:pPr marL="0" indent="0" algn="ctr">
              <a:buNone/>
            </a:pPr>
            <a:r>
              <a:rPr lang="en-US" dirty="0">
                <a:latin typeface="Corbel" panose="020B0503020204020204" pitchFamily="34" charset="0"/>
                <a:ea typeface="Andale Mono" charset="0"/>
                <a:cs typeface="Andale Mono" charset="0"/>
              </a:rPr>
              <a:t>void insert(Node* &amp;</a:t>
            </a:r>
            <a:r>
              <a:rPr lang="en-US" dirty="0" err="1">
                <a:latin typeface="Corbel" panose="020B0503020204020204" pitchFamily="34" charset="0"/>
                <a:ea typeface="Andale Mono" charset="0"/>
                <a:cs typeface="Andale Mono" charset="0"/>
              </a:rPr>
              <a:t>myset</a:t>
            </a:r>
            <a:r>
              <a:rPr lang="en-US" dirty="0">
                <a:latin typeface="Corbel" panose="020B0503020204020204" pitchFamily="34" charset="0"/>
                <a:ea typeface="Andale Mono" charset="0"/>
                <a:cs typeface="Andale Mono" charset="0"/>
              </a:rPr>
              <a:t>, </a:t>
            </a:r>
            <a:r>
              <a:rPr lang="en-US" dirty="0" err="1">
                <a:latin typeface="Corbel" panose="020B0503020204020204" pitchFamily="34" charset="0"/>
                <a:ea typeface="Andale Mono" charset="0"/>
                <a:cs typeface="Andale Mono" charset="0"/>
              </a:rPr>
              <a:t>int</a:t>
            </a:r>
            <a:r>
              <a:rPr lang="en-US" dirty="0">
                <a:latin typeface="Corbel" panose="020B0503020204020204" pitchFamily="34" charset="0"/>
                <a:ea typeface="Andale Mono" charset="0"/>
                <a:cs typeface="Andale Mono" charset="0"/>
              </a:rPr>
              <a:t> x);</a:t>
            </a:r>
          </a:p>
        </p:txBody>
      </p:sp>
    </p:spTree>
    <p:extLst>
      <p:ext uri="{BB962C8B-B14F-4D97-AF65-F5344CB8AC3E}">
        <p14:creationId xmlns:p14="http://schemas.microsoft.com/office/powerpoint/2010/main" val="427392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Inserting x into a non-empty set</a:t>
            </a:r>
            <a:endParaRPr lang="en-US" dirty="0">
              <a:latin typeface="Andale Mono" panose="020B05090000000000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Initially</a:t>
            </a:r>
            <a:r>
              <a:rPr lang="en-US" dirty="0">
                <a:latin typeface="Andale Mono" panose="020B0509000000000004" pitchFamily="49" charset="0"/>
              </a:rPr>
              <a:t> </a:t>
            </a:r>
            <a:r>
              <a:rPr lang="en-US" dirty="0" err="1">
                <a:latin typeface="Andale Mono" panose="020B0509000000000004" pitchFamily="49" charset="0"/>
              </a:rPr>
              <a:t>myset</a:t>
            </a:r>
            <a:r>
              <a:rPr lang="en-US" dirty="0">
                <a:latin typeface="Andale Mono" panose="020B0509000000000004" pitchFamily="49" charset="0"/>
              </a:rPr>
              <a:t> != NULL </a:t>
            </a:r>
          </a:p>
          <a:p>
            <a:r>
              <a:rPr lang="en-US" dirty="0">
                <a:cs typeface="Andale Mono"/>
              </a:rPr>
              <a:t>If x == </a:t>
            </a:r>
            <a:r>
              <a:rPr lang="en-US" dirty="0" err="1">
                <a:cs typeface="Andale Mono"/>
              </a:rPr>
              <a:t>myset</a:t>
            </a:r>
            <a:r>
              <a:rPr lang="en-US" dirty="0">
                <a:cs typeface="Andale Mono"/>
              </a:rPr>
              <a:t>-&gt;value, we can return immediately, </a:t>
            </a:r>
          </a:p>
          <a:p>
            <a:pPr lvl="1"/>
            <a:r>
              <a:rPr lang="en-US" dirty="0">
                <a:cs typeface="Andale Mono"/>
              </a:rPr>
              <a:t>we </a:t>
            </a:r>
            <a:r>
              <a:rPr lang="en-US" dirty="0" err="1">
                <a:cs typeface="Andale Mono"/>
              </a:rPr>
              <a:t>dont</a:t>
            </a:r>
            <a:r>
              <a:rPr lang="en-US" dirty="0">
                <a:cs typeface="Andale Mono"/>
              </a:rPr>
              <a:t> want to insert anything twice.</a:t>
            </a:r>
          </a:p>
          <a:p>
            <a:r>
              <a:rPr lang="en-US" dirty="0">
                <a:cs typeface="Andale Mono"/>
              </a:rPr>
              <a:t>If x &lt; </a:t>
            </a:r>
            <a:r>
              <a:rPr lang="en-US" dirty="0" err="1">
                <a:cs typeface="Andale Mono"/>
              </a:rPr>
              <a:t>myset</a:t>
            </a:r>
            <a:r>
              <a:rPr lang="en-US" dirty="0">
                <a:cs typeface="Andale Mono"/>
              </a:rPr>
              <a:t>-&gt; value, we must insert x into </a:t>
            </a:r>
            <a:r>
              <a:rPr lang="en-US" dirty="0" err="1">
                <a:cs typeface="Andale Mono"/>
              </a:rPr>
              <a:t>myset</a:t>
            </a:r>
            <a:r>
              <a:rPr lang="en-US" dirty="0">
                <a:cs typeface="Andale Mono"/>
              </a:rPr>
              <a:t>-&gt;left</a:t>
            </a:r>
          </a:p>
          <a:p>
            <a:pPr lvl="1"/>
            <a:r>
              <a:rPr lang="en-US" dirty="0">
                <a:cs typeface="Andale Mono"/>
              </a:rPr>
              <a:t>Can be done recursively, because </a:t>
            </a:r>
            <a:r>
              <a:rPr lang="en-US" dirty="0" err="1">
                <a:cs typeface="Andale Mono"/>
              </a:rPr>
              <a:t>myset</a:t>
            </a:r>
            <a:r>
              <a:rPr lang="en-US" dirty="0">
                <a:cs typeface="Andale Mono"/>
              </a:rPr>
              <a:t>-&gt;left is also a search tree.</a:t>
            </a:r>
          </a:p>
          <a:p>
            <a:pPr marL="457200" lvl="1" indent="0">
              <a:buNone/>
            </a:pPr>
            <a:r>
              <a:rPr lang="en-US" dirty="0">
                <a:cs typeface="Andale Mono"/>
              </a:rPr>
              <a:t>Correctness:</a:t>
            </a:r>
          </a:p>
          <a:p>
            <a:pPr lvl="1"/>
            <a:r>
              <a:rPr lang="en-US" dirty="0">
                <a:cs typeface="Andale Mono"/>
              </a:rPr>
              <a:t>Assume insert works on small trees, e.g. left subtree or right subtree.</a:t>
            </a:r>
          </a:p>
          <a:p>
            <a:pPr lvl="1"/>
            <a:r>
              <a:rPr lang="en-US" dirty="0">
                <a:cs typeface="Andale Mono"/>
              </a:rPr>
              <a:t>Ensures call </a:t>
            </a:r>
            <a:r>
              <a:rPr lang="en-US" dirty="0" err="1">
                <a:cs typeface="Andale Mono"/>
              </a:rPr>
              <a:t>myset</a:t>
            </a:r>
            <a:r>
              <a:rPr lang="en-US" dirty="0">
                <a:cs typeface="Andale Mono"/>
              </a:rPr>
              <a:t>-&gt;left will correctly modify left subtree.</a:t>
            </a:r>
          </a:p>
          <a:p>
            <a:pPr lvl="1"/>
            <a:r>
              <a:rPr lang="en-US" dirty="0">
                <a:cs typeface="Andale Mono"/>
              </a:rPr>
              <a:t>But this is what we need for the overall tree as well.</a:t>
            </a:r>
          </a:p>
          <a:p>
            <a:pPr lvl="1"/>
            <a:r>
              <a:rPr lang="en-US" dirty="0">
                <a:cs typeface="Andale Mono"/>
              </a:rPr>
              <a:t>Base case: </a:t>
            </a:r>
            <a:r>
              <a:rPr lang="en-US" dirty="0" err="1">
                <a:cs typeface="Andale Mono"/>
              </a:rPr>
              <a:t>myset</a:t>
            </a:r>
            <a:r>
              <a:rPr lang="en-US" dirty="0">
                <a:cs typeface="Andale Mono"/>
              </a:rPr>
              <a:t> is empty – node must be created.</a:t>
            </a:r>
          </a:p>
          <a:p>
            <a:r>
              <a:rPr lang="en-US" dirty="0">
                <a:cs typeface="Andale Mono"/>
              </a:rPr>
              <a:t>If x &gt; </a:t>
            </a:r>
            <a:r>
              <a:rPr lang="en-US" dirty="0" err="1">
                <a:cs typeface="Andale Mono"/>
              </a:rPr>
              <a:t>myset</a:t>
            </a:r>
            <a:r>
              <a:rPr lang="en-US" dirty="0">
                <a:cs typeface="Andale Mono"/>
              </a:rPr>
              <a:t>-&gt;value, we must insert x into </a:t>
            </a:r>
            <a:r>
              <a:rPr lang="en-US" dirty="0" err="1">
                <a:cs typeface="Andale Mono"/>
              </a:rPr>
              <a:t>myset</a:t>
            </a:r>
            <a:r>
              <a:rPr lang="en-US" dirty="0">
                <a:cs typeface="Andale Mono"/>
              </a:rPr>
              <a:t>-&gt;right</a:t>
            </a:r>
          </a:p>
          <a:p>
            <a:pPr lvl="1"/>
            <a:r>
              <a:rPr lang="en-US" dirty="0">
                <a:cs typeface="Andale Mono"/>
              </a:rPr>
              <a:t>Can be done recursively, because </a:t>
            </a:r>
            <a:r>
              <a:rPr lang="en-US" dirty="0" err="1">
                <a:cs typeface="Andale Mono"/>
              </a:rPr>
              <a:t>myset</a:t>
            </a:r>
            <a:r>
              <a:rPr lang="en-US" dirty="0">
                <a:cs typeface="Andale Mono"/>
              </a:rPr>
              <a:t>-&gt;left is also a search tree.</a:t>
            </a:r>
          </a:p>
          <a:p>
            <a:pPr lvl="1"/>
            <a:r>
              <a:rPr lang="en-US" dirty="0">
                <a:cs typeface="Andale Mono"/>
              </a:rPr>
              <a:t>Correctness: similar.</a:t>
            </a:r>
          </a:p>
          <a:p>
            <a:endParaRPr lang="en-US" dirty="0">
              <a:cs typeface="Andale Mono"/>
            </a:endParaRPr>
          </a:p>
          <a:p>
            <a:endParaRPr lang="en-US" dirty="0">
              <a:cs typeface="Andale Mono"/>
            </a:endParaRPr>
          </a:p>
          <a:p>
            <a:endParaRPr lang="en-US" dirty="0">
              <a:cs typeface="Andale Mono"/>
            </a:endParaRPr>
          </a:p>
        </p:txBody>
      </p:sp>
    </p:spTree>
    <p:extLst>
      <p:ext uri="{BB962C8B-B14F-4D97-AF65-F5344CB8AC3E}">
        <p14:creationId xmlns:p14="http://schemas.microsoft.com/office/powerpoint/2010/main" val="368886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implementation of insert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void insert(Node* &amp;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, </a:t>
            </a:r>
            <a:r>
              <a:rPr lang="en-US" dirty="0" err="1">
                <a:latin typeface="Andale Mono"/>
                <a:cs typeface="Andale Mono"/>
              </a:rPr>
              <a:t>int</a:t>
            </a:r>
            <a:r>
              <a:rPr lang="en-US" dirty="0">
                <a:latin typeface="Andale Mono"/>
                <a:cs typeface="Andale Mono"/>
              </a:rPr>
              <a:t> x){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if(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 == NULL){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 = new Node;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-&gt;left = 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-&gt;right = NULL;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-&gt;value = x;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}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else{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if(x == 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-&gt;value) 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  return;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else if(x &lt; 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-&gt;value)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  insert(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-&gt;left, x);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else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  insert(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-&gt;right, x);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}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92402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Our sample main program will now run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Andale Mono"/>
                <a:cs typeface="Andale Mono"/>
              </a:rPr>
              <a:t>int</a:t>
            </a:r>
            <a:r>
              <a:rPr lang="en-US" dirty="0">
                <a:latin typeface="Andale Mono"/>
                <a:cs typeface="Andale Mono"/>
              </a:rPr>
              <a:t> main(){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Node* 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 = NULL;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insert(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, 40);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insert(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, 20);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</a:t>
            </a:r>
            <a:r>
              <a:rPr lang="en-US" dirty="0" err="1">
                <a:latin typeface="Andale Mono"/>
                <a:cs typeface="Andale Mono"/>
              </a:rPr>
              <a:t>cout</a:t>
            </a:r>
            <a:r>
              <a:rPr lang="en-US" dirty="0">
                <a:latin typeface="Andale Mono"/>
                <a:cs typeface="Andale Mono"/>
              </a:rPr>
              <a:t> &lt;&lt;“Finding 30: ” &lt;&lt;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     find(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, 30) &lt;&lt; </a:t>
            </a:r>
            <a:r>
              <a:rPr lang="en-US" dirty="0" err="1">
                <a:latin typeface="Andale Mono"/>
                <a:cs typeface="Andale Mono"/>
              </a:rPr>
              <a:t>endl</a:t>
            </a:r>
            <a:r>
              <a:rPr lang="en-US" dirty="0">
                <a:latin typeface="Andale Mono"/>
                <a:cs typeface="Andale Mono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     // Should print 0.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</a:t>
            </a:r>
            <a:r>
              <a:rPr lang="en-US" dirty="0" err="1">
                <a:latin typeface="Andale Mono"/>
                <a:cs typeface="Andale Mono"/>
              </a:rPr>
              <a:t>cout</a:t>
            </a:r>
            <a:r>
              <a:rPr lang="en-US" dirty="0">
                <a:latin typeface="Andale Mono"/>
                <a:cs typeface="Andale Mono"/>
              </a:rPr>
              <a:t> &lt;&lt;“Finding 40: ” &lt;&lt;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     find(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, 40) &lt;&lt; </a:t>
            </a:r>
            <a:r>
              <a:rPr lang="en-US" dirty="0" err="1">
                <a:latin typeface="Andale Mono"/>
                <a:cs typeface="Andale Mono"/>
              </a:rPr>
              <a:t>endl</a:t>
            </a:r>
            <a:r>
              <a:rPr lang="en-US" dirty="0">
                <a:latin typeface="Andale Mono"/>
                <a:cs typeface="Andale Mono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     // Should print 1.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1314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Dictionary problem 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Store a set S on a computer such that insertions and lookups can be performed quickly</a:t>
            </a:r>
          </a:p>
          <a:p>
            <a:pPr lvl="1"/>
            <a:r>
              <a:rPr lang="en-US" dirty="0" err="1"/>
              <a:t>S.insert</a:t>
            </a:r>
            <a:r>
              <a:rPr lang="en-US" dirty="0"/>
              <a:t>(e) : insert e into the set S (and modify S).</a:t>
            </a:r>
          </a:p>
          <a:p>
            <a:pPr lvl="1"/>
            <a:r>
              <a:rPr lang="en-US" dirty="0" err="1"/>
              <a:t>S.find</a:t>
            </a:r>
            <a:r>
              <a:rPr lang="en-US" dirty="0"/>
              <a:t>(e) : Return true </a:t>
            </a:r>
            <a:r>
              <a:rPr lang="en-US" dirty="0" err="1"/>
              <a:t>iff</a:t>
            </a:r>
            <a:r>
              <a:rPr lang="en-US" dirty="0"/>
              <a:t> e is a member of S.</a:t>
            </a:r>
          </a:p>
          <a:p>
            <a:r>
              <a:rPr lang="en-US" dirty="0"/>
              <a:t>We have seen 3 ways of storing sets</a:t>
            </a:r>
          </a:p>
          <a:p>
            <a:pPr lvl="1"/>
            <a:r>
              <a:rPr lang="en-US" dirty="0"/>
              <a:t>Elements stored in sorted order in an array/vector</a:t>
            </a:r>
          </a:p>
          <a:p>
            <a:pPr lvl="1"/>
            <a:r>
              <a:rPr lang="en-US" dirty="0"/>
              <a:t>Same, but unsorted</a:t>
            </a:r>
          </a:p>
          <a:p>
            <a:pPr lvl="1"/>
            <a:r>
              <a:rPr lang="en-US" dirty="0"/>
              <a:t>Elements stored Heap/Priority Queue</a:t>
            </a:r>
          </a:p>
          <a:p>
            <a:r>
              <a:rPr lang="en-US" dirty="0"/>
              <a:t>For all 3, either insert or find will take time O(n) i.e. proportional to the size n of the set.</a:t>
            </a:r>
          </a:p>
          <a:p>
            <a:pPr marL="457200" lvl="1" indent="0">
              <a:buNone/>
            </a:pPr>
            <a:r>
              <a:rPr lang="en-US" dirty="0"/>
              <a:t>Goal: both operations should happen fast, i.e. in O(log n) time.</a:t>
            </a:r>
          </a:p>
          <a:p>
            <a:r>
              <a:rPr lang="en-US" dirty="0"/>
              <a:t>Solution: Next. </a:t>
            </a:r>
          </a:p>
          <a:p>
            <a:pPr lvl="1"/>
            <a:r>
              <a:rPr lang="en-US" dirty="0"/>
              <a:t>used in the Standard Library class set, and also map.</a:t>
            </a:r>
          </a:p>
        </p:txBody>
      </p:sp>
    </p:spTree>
    <p:extLst>
      <p:ext uri="{BB962C8B-B14F-4D97-AF65-F5344CB8AC3E}">
        <p14:creationId xmlns:p14="http://schemas.microsoft.com/office/powerpoint/2010/main" val="3162288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Time analysis for find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Count no. of times each statement is executed.</a:t>
            </a:r>
          </a:p>
          <a:p>
            <a:r>
              <a:rPr lang="en-US" dirty="0"/>
              <a:t>How to count without confusion:</a:t>
            </a:r>
          </a:p>
          <a:p>
            <a:pPr lvl="1"/>
            <a:r>
              <a:rPr lang="en-US" dirty="0"/>
              <a:t>when a statement is executed in the recursive call find(</a:t>
            </a:r>
            <a:r>
              <a:rPr lang="en-US" dirty="0" err="1"/>
              <a:t>v,x</a:t>
            </a:r>
            <a:r>
              <a:rPr lang="en-US" dirty="0"/>
              <a:t>), place a rupee on vertex v of the tree.</a:t>
            </a:r>
          </a:p>
          <a:p>
            <a:pPr lvl="1"/>
            <a:r>
              <a:rPr lang="en-US" dirty="0"/>
              <a:t>count the total amount of money we have placed on the tree</a:t>
            </a:r>
          </a:p>
        </p:txBody>
      </p:sp>
    </p:spTree>
    <p:extLst>
      <p:ext uri="{BB962C8B-B14F-4D97-AF65-F5344CB8AC3E}">
        <p14:creationId xmlns:p14="http://schemas.microsoft.com/office/powerpoint/2010/main" val="2668598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Time analysis for find (contd.)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When find executes, vertices on some root to leaf path are visited, i.e. appear as first argument of find.</a:t>
            </a:r>
          </a:p>
          <a:p>
            <a:r>
              <a:rPr lang="en-US" dirty="0"/>
              <a:t>On each vertex, we place some fixed number of rupees, e.g. 1 for the first statement, 1 for the second, ...</a:t>
            </a:r>
          </a:p>
          <a:p>
            <a:r>
              <a:rPr lang="en-US" dirty="0"/>
              <a:t>When we make the recursive call:</a:t>
            </a:r>
          </a:p>
          <a:p>
            <a:pPr lvl="1"/>
            <a:r>
              <a:rPr lang="en-US" dirty="0"/>
              <a:t>we must count the time spent (place some rupees) in copying the arguments and creating the activation frame of the call</a:t>
            </a:r>
          </a:p>
          <a:p>
            <a:r>
              <a:rPr lang="en-US" dirty="0"/>
              <a:t>For the time spent in the recursive call itself:</a:t>
            </a:r>
          </a:p>
          <a:p>
            <a:pPr lvl="1"/>
            <a:r>
              <a:rPr lang="en-US" dirty="0"/>
              <a:t>, the rupees will be placed on the child vertex and so on.</a:t>
            </a:r>
          </a:p>
          <a:p>
            <a:r>
              <a:rPr lang="en-US" dirty="0"/>
              <a:t>We will place a fixed number (independent of the tree height, number of nodes) of rupees on each vertex</a:t>
            </a:r>
          </a:p>
          <a:p>
            <a:pPr lvl="1"/>
            <a:r>
              <a:rPr lang="en-US" dirty="0"/>
              <a:t>The total number of rupees is O(path length).</a:t>
            </a:r>
          </a:p>
          <a:p>
            <a:r>
              <a:rPr lang="en-US" dirty="0"/>
              <a:t>Time = O(length of longest path) ... For worst x</a:t>
            </a:r>
          </a:p>
        </p:txBody>
      </p:sp>
    </p:spTree>
    <p:extLst>
      <p:ext uri="{BB962C8B-B14F-4D97-AF65-F5344CB8AC3E}">
        <p14:creationId xmlns:p14="http://schemas.microsoft.com/office/powerpoint/2010/main" val="4644708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taken by find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number of recursive calls made by find = number of nodes visited.</a:t>
            </a:r>
          </a:p>
          <a:p>
            <a:r>
              <a:rPr lang="en-US" dirty="0"/>
              <a:t>Example: Find 9 in set {1,2,4,5,6,7,9}</a:t>
            </a:r>
          </a:p>
          <a:p>
            <a:r>
              <a:rPr lang="en-US" dirty="0"/>
              <a:t>Find will be called on every node.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812128" y="1727932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" name="Oval 5"/>
          <p:cNvSpPr/>
          <p:nvPr/>
        </p:nvSpPr>
        <p:spPr>
          <a:xfrm>
            <a:off x="5368203" y="2337533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5865392" y="3039526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" name="Oval 7"/>
          <p:cNvSpPr/>
          <p:nvPr/>
        </p:nvSpPr>
        <p:spPr>
          <a:xfrm>
            <a:off x="6403805" y="3731044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6958279" y="4445037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0" name="Oval 9"/>
          <p:cNvSpPr/>
          <p:nvPr/>
        </p:nvSpPr>
        <p:spPr>
          <a:xfrm>
            <a:off x="7521662" y="5088834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1" name="Oval 10"/>
          <p:cNvSpPr/>
          <p:nvPr/>
        </p:nvSpPr>
        <p:spPr>
          <a:xfrm>
            <a:off x="8056006" y="5656810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cxnSp>
        <p:nvCxnSpPr>
          <p:cNvPr id="13" name="Straight Connector 12"/>
          <p:cNvCxnSpPr>
            <a:stCxn id="5" idx="5"/>
            <a:endCxn id="6" idx="1"/>
          </p:cNvCxnSpPr>
          <p:nvPr/>
        </p:nvCxnSpPr>
        <p:spPr>
          <a:xfrm>
            <a:off x="5226137" y="2152811"/>
            <a:ext cx="213099" cy="2576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7" idx="1"/>
          </p:cNvCxnSpPr>
          <p:nvPr/>
        </p:nvCxnSpPr>
        <p:spPr>
          <a:xfrm>
            <a:off x="5711179" y="2781906"/>
            <a:ext cx="225246" cy="33051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5"/>
          </p:cNvCxnSpPr>
          <p:nvPr/>
        </p:nvCxnSpPr>
        <p:spPr>
          <a:xfrm>
            <a:off x="6279401" y="3464405"/>
            <a:ext cx="195437" cy="33051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9" idx="1"/>
          </p:cNvCxnSpPr>
          <p:nvPr/>
        </p:nvCxnSpPr>
        <p:spPr>
          <a:xfrm>
            <a:off x="6816213" y="4187417"/>
            <a:ext cx="213099" cy="33051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10" idx="1"/>
          </p:cNvCxnSpPr>
          <p:nvPr/>
        </p:nvCxnSpPr>
        <p:spPr>
          <a:xfrm>
            <a:off x="7379596" y="4890587"/>
            <a:ext cx="213099" cy="271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1" idx="1"/>
          </p:cNvCxnSpPr>
          <p:nvPr/>
        </p:nvCxnSpPr>
        <p:spPr>
          <a:xfrm>
            <a:off x="7935671" y="5528000"/>
            <a:ext cx="191368" cy="2017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55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3" grpId="1" uiExpand="1" build="p"/>
      <p:bldP spid="4" grpId="0" build="p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taken by find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number of recursive calls made by find = number of nodes visited.</a:t>
            </a:r>
          </a:p>
          <a:p>
            <a:r>
              <a:rPr lang="en-US" dirty="0"/>
              <a:t>Example: Find 9 in set {1,2,4,5,6,7,9}</a:t>
            </a:r>
          </a:p>
          <a:p>
            <a:r>
              <a:rPr lang="en-US" dirty="0"/>
              <a:t>Find will be called on nodes 5, 7, 9.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648200" y="3039526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" name="Oval 5"/>
          <p:cNvSpPr/>
          <p:nvPr/>
        </p:nvSpPr>
        <p:spPr>
          <a:xfrm>
            <a:off x="5368203" y="2337533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5918763" y="3039526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" name="Oval 7"/>
          <p:cNvSpPr/>
          <p:nvPr/>
        </p:nvSpPr>
        <p:spPr>
          <a:xfrm>
            <a:off x="6403805" y="1655034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6920082" y="3039526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0" name="Oval 9"/>
          <p:cNvSpPr/>
          <p:nvPr/>
        </p:nvSpPr>
        <p:spPr>
          <a:xfrm>
            <a:off x="7521662" y="2343564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1" name="Oval 10"/>
          <p:cNvSpPr/>
          <p:nvPr/>
        </p:nvSpPr>
        <p:spPr>
          <a:xfrm>
            <a:off x="8056006" y="3039526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cxnSp>
        <p:nvCxnSpPr>
          <p:cNvPr id="13" name="Straight Connector 12"/>
          <p:cNvCxnSpPr>
            <a:stCxn id="5" idx="7"/>
            <a:endCxn id="6" idx="3"/>
          </p:cNvCxnSpPr>
          <p:nvPr/>
        </p:nvCxnSpPr>
        <p:spPr>
          <a:xfrm flipV="1">
            <a:off x="5062209" y="2762412"/>
            <a:ext cx="377027" cy="3500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8" idx="3"/>
          </p:cNvCxnSpPr>
          <p:nvPr/>
        </p:nvCxnSpPr>
        <p:spPr>
          <a:xfrm flipV="1">
            <a:off x="5823802" y="2079913"/>
            <a:ext cx="651036" cy="3706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5"/>
            <a:endCxn id="7" idx="1"/>
          </p:cNvCxnSpPr>
          <p:nvPr/>
        </p:nvCxnSpPr>
        <p:spPr>
          <a:xfrm>
            <a:off x="5782212" y="2762412"/>
            <a:ext cx="207584" cy="3500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0" idx="3"/>
            <a:endCxn id="9" idx="7"/>
          </p:cNvCxnSpPr>
          <p:nvPr/>
        </p:nvCxnSpPr>
        <p:spPr>
          <a:xfrm flipH="1">
            <a:off x="7334091" y="2768443"/>
            <a:ext cx="258604" cy="3439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5"/>
            <a:endCxn id="10" idx="1"/>
          </p:cNvCxnSpPr>
          <p:nvPr/>
        </p:nvCxnSpPr>
        <p:spPr>
          <a:xfrm>
            <a:off x="6817814" y="2079913"/>
            <a:ext cx="774881" cy="3365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0" idx="5"/>
            <a:endCxn id="11" idx="1"/>
          </p:cNvCxnSpPr>
          <p:nvPr/>
        </p:nvCxnSpPr>
        <p:spPr>
          <a:xfrm>
            <a:off x="7935671" y="2768443"/>
            <a:ext cx="191368" cy="3439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8285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taken by find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Worst case: time taken = O(n), where n is the number of nodes.</a:t>
            </a:r>
          </a:p>
          <a:p>
            <a:r>
              <a:rPr lang="en-US" dirty="0"/>
              <a:t>Best case:  time taken = O(log n).</a:t>
            </a:r>
          </a:p>
          <a:p>
            <a:r>
              <a:rPr lang="en-US" dirty="0"/>
              <a:t>Analysis for insert: similar.</a:t>
            </a:r>
          </a:p>
          <a:p>
            <a:r>
              <a:rPr lang="en-US" dirty="0"/>
              <a:t>Since we care about the worst case, this looks bad.</a:t>
            </a:r>
          </a:p>
          <a:p>
            <a:pPr marL="0" indent="0">
              <a:buNone/>
            </a:pPr>
            <a:r>
              <a:rPr lang="en-US" b="1" dirty="0"/>
              <a:t>Remark 1: </a:t>
            </a:r>
          </a:p>
          <a:p>
            <a:r>
              <a:rPr lang="en-US" dirty="0"/>
              <a:t>With cleverer insertion algorithm height remains small.</a:t>
            </a:r>
          </a:p>
          <a:p>
            <a:r>
              <a:rPr lang="en-US" dirty="0"/>
              <a:t>Time = O(</a:t>
            </a:r>
            <a:r>
              <a:rPr lang="en-US" dirty="0" err="1"/>
              <a:t>logn</a:t>
            </a:r>
            <a:r>
              <a:rPr lang="en-US" dirty="0"/>
              <a:t>) for insertion and find                                            LATER</a:t>
            </a:r>
          </a:p>
          <a:p>
            <a:pPr marL="0" indent="0">
              <a:buNone/>
            </a:pPr>
            <a:r>
              <a:rPr lang="en-US" b="1" dirty="0"/>
              <a:t>Remark 2:</a:t>
            </a:r>
          </a:p>
          <a:p>
            <a:pPr marL="0" indent="0">
              <a:buNone/>
            </a:pPr>
            <a:r>
              <a:rPr lang="en-US" b="1" dirty="0"/>
              <a:t>Theorem</a:t>
            </a:r>
            <a:r>
              <a:rPr lang="en-US" dirty="0"/>
              <a:t>: If nodes are inserted in random order, h will be smaller than 2 log n on the average even for simple insertion algorithm.</a:t>
            </a:r>
          </a:p>
          <a:p>
            <a:r>
              <a:rPr lang="en-US" dirty="0"/>
              <a:t>“Average” taken over all possible orders of inserting the elements.</a:t>
            </a:r>
          </a:p>
          <a:p>
            <a:r>
              <a:rPr lang="en-US" dirty="0"/>
              <a:t>Probability[time to insert n elements is &gt; 4nlogn] is very small.</a:t>
            </a:r>
          </a:p>
          <a:p>
            <a:r>
              <a:rPr lang="en-US" dirty="0"/>
              <a:t>“Average case analysis” as opposed to usual worst case.</a:t>
            </a:r>
          </a:p>
        </p:txBody>
      </p:sp>
    </p:spTree>
    <p:extLst>
      <p:ext uri="{BB962C8B-B14F-4D97-AF65-F5344CB8AC3E}">
        <p14:creationId xmlns:p14="http://schemas.microsoft.com/office/powerpoint/2010/main" val="328658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 what order should insertions be made so that the binary search tree on the left results?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search tree would you get if you inserted keys in order 2,7,1,5,6,9,4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648200" y="3039526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" name="Oval 5"/>
          <p:cNvSpPr/>
          <p:nvPr/>
        </p:nvSpPr>
        <p:spPr>
          <a:xfrm>
            <a:off x="5368203" y="2337533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5918763" y="3039526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" name="Oval 7"/>
          <p:cNvSpPr/>
          <p:nvPr/>
        </p:nvSpPr>
        <p:spPr>
          <a:xfrm>
            <a:off x="6403805" y="1655034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6920082" y="3039526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0" name="Oval 9"/>
          <p:cNvSpPr/>
          <p:nvPr/>
        </p:nvSpPr>
        <p:spPr>
          <a:xfrm>
            <a:off x="7521662" y="2343564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1" name="Oval 10"/>
          <p:cNvSpPr/>
          <p:nvPr/>
        </p:nvSpPr>
        <p:spPr>
          <a:xfrm>
            <a:off x="8056006" y="3039526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cxnSp>
        <p:nvCxnSpPr>
          <p:cNvPr id="13" name="Straight Connector 12"/>
          <p:cNvCxnSpPr>
            <a:stCxn id="5" idx="7"/>
            <a:endCxn id="6" idx="3"/>
          </p:cNvCxnSpPr>
          <p:nvPr/>
        </p:nvCxnSpPr>
        <p:spPr>
          <a:xfrm flipV="1">
            <a:off x="5062209" y="2762412"/>
            <a:ext cx="377027" cy="3500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8" idx="3"/>
          </p:cNvCxnSpPr>
          <p:nvPr/>
        </p:nvCxnSpPr>
        <p:spPr>
          <a:xfrm flipV="1">
            <a:off x="5823802" y="2079913"/>
            <a:ext cx="651036" cy="3706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5"/>
            <a:endCxn id="7" idx="1"/>
          </p:cNvCxnSpPr>
          <p:nvPr/>
        </p:nvCxnSpPr>
        <p:spPr>
          <a:xfrm>
            <a:off x="5782212" y="2762412"/>
            <a:ext cx="207584" cy="3500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0" idx="3"/>
            <a:endCxn id="9" idx="7"/>
          </p:cNvCxnSpPr>
          <p:nvPr/>
        </p:nvCxnSpPr>
        <p:spPr>
          <a:xfrm flipH="1">
            <a:off x="7334091" y="2768443"/>
            <a:ext cx="258604" cy="3439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5"/>
            <a:endCxn id="10" idx="1"/>
          </p:cNvCxnSpPr>
          <p:nvPr/>
        </p:nvCxnSpPr>
        <p:spPr>
          <a:xfrm>
            <a:off x="6817814" y="2079913"/>
            <a:ext cx="774881" cy="3365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0" idx="5"/>
            <a:endCxn id="11" idx="1"/>
          </p:cNvCxnSpPr>
          <p:nvPr/>
        </p:nvCxnSpPr>
        <p:spPr>
          <a:xfrm>
            <a:off x="7935671" y="2768443"/>
            <a:ext cx="191368" cy="3439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04445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Deleting a value - 1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find code to locate node v where the value is present.</a:t>
            </a:r>
          </a:p>
          <a:p>
            <a:r>
              <a:rPr lang="en-US" dirty="0"/>
              <a:t>If v = leaf, then v can be deleted.</a:t>
            </a:r>
          </a:p>
          <a:p>
            <a:r>
              <a:rPr lang="en-US" dirty="0"/>
              <a:t>Example: delete 4.</a:t>
            </a:r>
          </a:p>
          <a:p>
            <a:r>
              <a:rPr lang="en-US" dirty="0"/>
              <a:t>If v has 1 child, shortcut.</a:t>
            </a:r>
          </a:p>
          <a:p>
            <a:r>
              <a:rPr lang="en-US" dirty="0"/>
              <a:t>Example delete 2. </a:t>
            </a:r>
          </a:p>
          <a:p>
            <a:r>
              <a:rPr lang="en-US" dirty="0"/>
              <a:t>What v has 2 children?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648200" y="3039526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" name="Oval 5"/>
          <p:cNvSpPr/>
          <p:nvPr/>
        </p:nvSpPr>
        <p:spPr>
          <a:xfrm>
            <a:off x="5368203" y="2337533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5918763" y="3039526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" name="Oval 7"/>
          <p:cNvSpPr/>
          <p:nvPr/>
        </p:nvSpPr>
        <p:spPr>
          <a:xfrm>
            <a:off x="6403805" y="1655034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6920082" y="3039526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0" name="Oval 9"/>
          <p:cNvSpPr/>
          <p:nvPr/>
        </p:nvSpPr>
        <p:spPr>
          <a:xfrm>
            <a:off x="7521662" y="2343564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1" name="Oval 10"/>
          <p:cNvSpPr/>
          <p:nvPr/>
        </p:nvSpPr>
        <p:spPr>
          <a:xfrm>
            <a:off x="8056006" y="3039526"/>
            <a:ext cx="485042" cy="4977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cxnSp>
        <p:nvCxnSpPr>
          <p:cNvPr id="13" name="Straight Connector 12"/>
          <p:cNvCxnSpPr>
            <a:stCxn id="5" idx="7"/>
            <a:endCxn id="6" idx="3"/>
          </p:cNvCxnSpPr>
          <p:nvPr/>
        </p:nvCxnSpPr>
        <p:spPr>
          <a:xfrm flipV="1">
            <a:off x="5062209" y="2762412"/>
            <a:ext cx="377027" cy="3500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8" idx="3"/>
          </p:cNvCxnSpPr>
          <p:nvPr/>
        </p:nvCxnSpPr>
        <p:spPr>
          <a:xfrm flipV="1">
            <a:off x="5823802" y="2079913"/>
            <a:ext cx="651036" cy="3706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5"/>
            <a:endCxn id="7" idx="1"/>
          </p:cNvCxnSpPr>
          <p:nvPr/>
        </p:nvCxnSpPr>
        <p:spPr>
          <a:xfrm>
            <a:off x="5782212" y="2762412"/>
            <a:ext cx="207584" cy="3500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0" idx="3"/>
            <a:endCxn id="9" idx="7"/>
          </p:cNvCxnSpPr>
          <p:nvPr/>
        </p:nvCxnSpPr>
        <p:spPr>
          <a:xfrm flipH="1">
            <a:off x="7334091" y="2768443"/>
            <a:ext cx="258604" cy="3439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5"/>
            <a:endCxn id="10" idx="1"/>
          </p:cNvCxnSpPr>
          <p:nvPr/>
        </p:nvCxnSpPr>
        <p:spPr>
          <a:xfrm>
            <a:off x="6817814" y="2079913"/>
            <a:ext cx="774881" cy="3365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0" idx="5"/>
            <a:endCxn id="11" idx="1"/>
          </p:cNvCxnSpPr>
          <p:nvPr/>
        </p:nvCxnSpPr>
        <p:spPr>
          <a:xfrm>
            <a:off x="7935671" y="2768443"/>
            <a:ext cx="191368" cy="3439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978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0.08159 -0.1025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80" y="-5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87EF8-6388-AD44-B052-42AE17908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Deleting a value - 2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32DB333-A527-8A49-A15C-AE378D0D7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Suppose we have to delete a value x stored in a node v having 2 children.</a:t>
            </a:r>
          </a:p>
          <a:p>
            <a:r>
              <a:rPr lang="en-US" dirty="0"/>
              <a:t>Find node v’ holding next largest value x’ in the tree.</a:t>
            </a:r>
          </a:p>
          <a:p>
            <a:pPr lvl="1"/>
            <a:r>
              <a:rPr lang="en-US" dirty="0"/>
              <a:t>Leftmost node in right subtree under v.</a:t>
            </a:r>
          </a:p>
          <a:p>
            <a:r>
              <a:rPr lang="en-US" dirty="0"/>
              <a:t>Recursively delete x’.</a:t>
            </a:r>
          </a:p>
          <a:p>
            <a:pPr lvl="1"/>
            <a:r>
              <a:rPr lang="en-US" dirty="0"/>
              <a:t>Infinite recursion possible?</a:t>
            </a:r>
          </a:p>
          <a:p>
            <a:pPr lvl="1"/>
            <a:r>
              <a:rPr lang="en-US" dirty="0"/>
              <a:t>x’ is easy to delete.  v’ has 0 or 1 children.</a:t>
            </a:r>
          </a:p>
          <a:p>
            <a:r>
              <a:rPr lang="en-US" dirty="0"/>
              <a:t>Replace x by x’.</a:t>
            </a:r>
          </a:p>
          <a:p>
            <a:r>
              <a:rPr lang="en-US" dirty="0"/>
              <a:t>Exercise: write the code.</a:t>
            </a:r>
          </a:p>
        </p:txBody>
      </p:sp>
    </p:spTree>
    <p:extLst>
      <p:ext uri="{BB962C8B-B14F-4D97-AF65-F5344CB8AC3E}">
        <p14:creationId xmlns:p14="http://schemas.microsoft.com/office/powerpoint/2010/main" val="376031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Printing the values stored in a search tree in sorted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Exercise</a:t>
            </a:r>
          </a:p>
          <a:p>
            <a:pPr marL="0" indent="0">
              <a:buNone/>
            </a:pPr>
            <a:r>
              <a:rPr lang="en-US" dirty="0">
                <a:latin typeface="Andale Mono" panose="020B0509000000000004" pitchFamily="49" charset="0"/>
              </a:rPr>
              <a:t>void print(Node* </a:t>
            </a:r>
            <a:r>
              <a:rPr lang="en-US" dirty="0" err="1">
                <a:latin typeface="Andale Mono" panose="020B0509000000000004" pitchFamily="49" charset="0"/>
              </a:rPr>
              <a:t>myset</a:t>
            </a:r>
            <a:r>
              <a:rPr lang="en-US" dirty="0">
                <a:latin typeface="Andale Mono" panose="020B0509000000000004" pitchFamily="49" charset="0"/>
              </a:rPr>
              <a:t>){</a:t>
            </a:r>
          </a:p>
          <a:p>
            <a:pPr marL="0" indent="0">
              <a:buNone/>
            </a:pPr>
            <a:r>
              <a:rPr lang="en-US" dirty="0">
                <a:latin typeface="Andale Mono" panose="020B0509000000000004" pitchFamily="49" charset="0"/>
              </a:rPr>
              <a:t>  if(</a:t>
            </a:r>
            <a:r>
              <a:rPr lang="en-US" dirty="0" err="1">
                <a:latin typeface="Andale Mono" panose="020B0509000000000004" pitchFamily="49" charset="0"/>
              </a:rPr>
              <a:t>myset</a:t>
            </a:r>
            <a:r>
              <a:rPr lang="en-US" dirty="0">
                <a:latin typeface="Andale Mono" panose="020B0509000000000004" pitchFamily="49" charset="0"/>
              </a:rPr>
              <a:t> == NULL) return;</a:t>
            </a:r>
          </a:p>
          <a:p>
            <a:pPr marL="0" indent="0">
              <a:buNone/>
            </a:pPr>
            <a:r>
              <a:rPr lang="en-US" dirty="0">
                <a:latin typeface="Andale Mono" panose="020B0509000000000004" pitchFamily="49" charset="0"/>
              </a:rPr>
              <a:t>  print(</a:t>
            </a:r>
            <a:r>
              <a:rPr lang="en-US" dirty="0" err="1">
                <a:latin typeface="Andale Mono" panose="020B0509000000000004" pitchFamily="49" charset="0"/>
              </a:rPr>
              <a:t>myset</a:t>
            </a:r>
            <a:r>
              <a:rPr lang="en-US" dirty="0">
                <a:latin typeface="Andale Mono" panose="020B0509000000000004" pitchFamily="49" charset="0"/>
              </a:rPr>
              <a:t>-&gt;left);</a:t>
            </a:r>
          </a:p>
          <a:p>
            <a:pPr marL="0" indent="0">
              <a:buNone/>
            </a:pPr>
            <a:r>
              <a:rPr lang="en-US" dirty="0">
                <a:latin typeface="Andale Mono" panose="020B0509000000000004" pitchFamily="49" charset="0"/>
              </a:rPr>
              <a:t>  </a:t>
            </a:r>
            <a:r>
              <a:rPr lang="en-US" dirty="0" err="1">
                <a:latin typeface="Andale Mono" panose="020B0509000000000004" pitchFamily="49" charset="0"/>
              </a:rPr>
              <a:t>cout</a:t>
            </a:r>
            <a:r>
              <a:rPr lang="en-US" dirty="0">
                <a:latin typeface="Andale Mono" panose="020B0509000000000004" pitchFamily="49" charset="0"/>
              </a:rPr>
              <a:t> &lt;&lt; </a:t>
            </a:r>
            <a:r>
              <a:rPr lang="en-US" dirty="0" err="1">
                <a:latin typeface="Andale Mono" panose="020B0509000000000004" pitchFamily="49" charset="0"/>
              </a:rPr>
              <a:t>myset</a:t>
            </a:r>
            <a:r>
              <a:rPr lang="en-US" dirty="0">
                <a:latin typeface="Andale Mono" panose="020B0509000000000004" pitchFamily="49" charset="0"/>
              </a:rPr>
              <a:t>-&gt;value &lt;&lt;</a:t>
            </a:r>
            <a:r>
              <a:rPr lang="en-US" dirty="0" err="1">
                <a:latin typeface="Andale Mono" panose="020B0509000000000004" pitchFamily="49" charset="0"/>
              </a:rPr>
              <a:t>endl</a:t>
            </a:r>
            <a:r>
              <a:rPr lang="en-US" dirty="0">
                <a:latin typeface="Andale Mono" panose="020B05090000000000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Andale Mono" panose="020B0509000000000004" pitchFamily="49" charset="0"/>
              </a:rPr>
              <a:t>  print(</a:t>
            </a:r>
            <a:r>
              <a:rPr lang="en-US" dirty="0" err="1">
                <a:latin typeface="Andale Mono" panose="020B0509000000000004" pitchFamily="49" charset="0"/>
              </a:rPr>
              <a:t>myset</a:t>
            </a:r>
            <a:r>
              <a:rPr lang="en-US" dirty="0">
                <a:latin typeface="Andale Mono" panose="020B0509000000000004" pitchFamily="49" charset="0"/>
              </a:rPr>
              <a:t>-&gt;right);</a:t>
            </a:r>
          </a:p>
          <a:p>
            <a:pPr marL="0" indent="0">
              <a:buNone/>
            </a:pPr>
            <a:r>
              <a:rPr lang="en-US" dirty="0">
                <a:latin typeface="Andale Mono" panose="020B050900000000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8256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taken to print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statement executed at most once for each tree node.</a:t>
            </a:r>
          </a:p>
          <a:p>
            <a:pPr marL="0" indent="0">
              <a:buNone/>
            </a:pPr>
            <a:r>
              <a:rPr lang="en-US" dirty="0"/>
              <a:t>= Proportional to number of nodes in tree</a:t>
            </a:r>
          </a:p>
          <a:p>
            <a:pPr marL="0" indent="0">
              <a:buNone/>
            </a:pPr>
            <a:r>
              <a:rPr lang="en-US" dirty="0"/>
              <a:t>= O(n)</a:t>
            </a:r>
          </a:p>
        </p:txBody>
      </p:sp>
    </p:spTree>
    <p:extLst>
      <p:ext uri="{BB962C8B-B14F-4D97-AF65-F5344CB8AC3E}">
        <p14:creationId xmlns:p14="http://schemas.microsoft.com/office/powerpoint/2010/main" val="172943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technical assumption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Elements to be stored in the set are “ordered”, i.e. they can be compared using the operator &lt;</a:t>
            </a:r>
          </a:p>
          <a:p>
            <a:r>
              <a:rPr lang="en-US" dirty="0"/>
              <a:t>Numbers are “ordered”</a:t>
            </a:r>
          </a:p>
          <a:p>
            <a:r>
              <a:rPr lang="en-US" dirty="0"/>
              <a:t>string objects are also ordered (lexicographical order).</a:t>
            </a:r>
          </a:p>
          <a:p>
            <a:r>
              <a:rPr lang="en-US" dirty="0"/>
              <a:t>You will see soon how this assumption helps.</a:t>
            </a:r>
          </a:p>
        </p:txBody>
      </p:sp>
    </p:spTree>
    <p:extLst>
      <p:ext uri="{BB962C8B-B14F-4D97-AF65-F5344CB8AC3E}">
        <p14:creationId xmlns:p14="http://schemas.microsoft.com/office/powerpoint/2010/main" val="230298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new sorting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Assumption: keys to be sorted are distinct.</a:t>
            </a:r>
          </a:p>
          <a:p>
            <a:r>
              <a:rPr lang="en-US" dirty="0"/>
              <a:t>Insert keys into a binary search tree</a:t>
            </a:r>
          </a:p>
          <a:p>
            <a:r>
              <a:rPr lang="en-US" dirty="0"/>
              <a:t>Then print out the values.</a:t>
            </a:r>
          </a:p>
          <a:p>
            <a:pPr marL="0" indent="0">
              <a:buNone/>
            </a:pPr>
            <a:r>
              <a:rPr lang="en-US" dirty="0"/>
              <a:t>Assuming input order is random, or additional balancing operations are done:</a:t>
            </a:r>
          </a:p>
          <a:p>
            <a:r>
              <a:rPr lang="en-US" dirty="0"/>
              <a:t>Time = O(</a:t>
            </a:r>
            <a:r>
              <a:rPr lang="en-US" dirty="0" err="1"/>
              <a:t>nlogn</a:t>
            </a:r>
            <a:r>
              <a:rPr lang="en-US" dirty="0"/>
              <a:t>) to insert + O(n) to print, so total O(</a:t>
            </a:r>
            <a:r>
              <a:rPr lang="en-US" dirty="0" err="1"/>
              <a:t>nlong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/>
              <a:t>If keys are not distinct:</a:t>
            </a:r>
          </a:p>
          <a:p>
            <a:r>
              <a:rPr lang="en-US" dirty="0"/>
              <a:t>We need to enable a multiset to be stored.</a:t>
            </a:r>
          </a:p>
          <a:p>
            <a:r>
              <a:rPr lang="en-US" dirty="0"/>
              <a:t>Keys in left subtree ≤ key at root ≤ Keys in right subtree</a:t>
            </a:r>
          </a:p>
          <a:p>
            <a:r>
              <a:rPr lang="en-US" dirty="0"/>
              <a:t>Insert procedure will have to be slightly modified.</a:t>
            </a:r>
          </a:p>
        </p:txBody>
      </p:sp>
    </p:spTree>
    <p:extLst>
      <p:ext uri="{BB962C8B-B14F-4D97-AF65-F5344CB8AC3E}">
        <p14:creationId xmlns:p14="http://schemas.microsoft.com/office/powerpoint/2010/main" val="1209903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packaging question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writing a program, it is nicer to declare sets by writing “Set </a:t>
            </a:r>
            <a:r>
              <a:rPr lang="en-US" dirty="0" err="1"/>
              <a:t>myset</a:t>
            </a:r>
            <a:r>
              <a:rPr lang="en-US" dirty="0"/>
              <a:t>;” rather than “Node* </a:t>
            </a:r>
            <a:r>
              <a:rPr lang="en-US" dirty="0" err="1"/>
              <a:t>myset</a:t>
            </a:r>
            <a:r>
              <a:rPr lang="en-US" dirty="0"/>
              <a:t>;”</a:t>
            </a:r>
          </a:p>
          <a:p>
            <a:r>
              <a:rPr lang="en-US" dirty="0"/>
              <a:t>We can do this by using two classes, Node as before and another Set class.</a:t>
            </a:r>
          </a:p>
          <a:p>
            <a:r>
              <a:rPr lang="en-US" dirty="0"/>
              <a:t>They refer to each other, and so a forward declaration is needed.</a:t>
            </a:r>
          </a:p>
        </p:txBody>
      </p:sp>
    </p:spTree>
    <p:extLst>
      <p:ext uri="{BB962C8B-B14F-4D97-AF65-F5344CB8AC3E}">
        <p14:creationId xmlns:p14="http://schemas.microsoft.com/office/powerpoint/2010/main" val="195310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class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Andale Mono" charset="0"/>
                <a:ea typeface="Andale Mono" charset="0"/>
                <a:cs typeface="Andale Mono" charset="0"/>
              </a:rPr>
              <a:t>struct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Node;            // forward declaration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class Set{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 Node *</a:t>
            </a:r>
            <a:r>
              <a:rPr lang="en-US" dirty="0" err="1">
                <a:latin typeface="Andale Mono" charset="0"/>
                <a:ea typeface="Andale Mono" charset="0"/>
                <a:cs typeface="Andale Mono" charset="0"/>
              </a:rPr>
              <a:t>pRoot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;          // pointer to root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 Set(){</a:t>
            </a:r>
            <a:r>
              <a:rPr lang="en-US" dirty="0" err="1">
                <a:latin typeface="Andale Mono" charset="0"/>
                <a:ea typeface="Andale Mono" charset="0"/>
                <a:cs typeface="Andale Mono" charset="0"/>
              </a:rPr>
              <a:t>pRoot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= NULL;}  // empty set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 void insert(</a:t>
            </a:r>
            <a:r>
              <a:rPr lang="en-US" dirty="0" err="1">
                <a:latin typeface="Andale Mono" charset="0"/>
                <a:ea typeface="Andale Mono" charset="0"/>
                <a:cs typeface="Andale Mono" charset="0"/>
              </a:rPr>
              <a:t>int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x); 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 bool find(</a:t>
            </a:r>
            <a:r>
              <a:rPr lang="en-US" dirty="0" err="1">
                <a:latin typeface="Andale Mono" charset="0"/>
                <a:ea typeface="Andale Mono" charset="0"/>
                <a:cs typeface="Andale Mono" charset="0"/>
              </a:rPr>
              <a:t>int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x);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};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struct Node{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 Set left, right;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 </a:t>
            </a:r>
            <a:r>
              <a:rPr lang="en-US" dirty="0" err="1">
                <a:latin typeface="Andale Mono" charset="0"/>
                <a:ea typeface="Andale Mono" charset="0"/>
                <a:cs typeface="Andale Mono" charset="0"/>
              </a:rPr>
              <a:t>int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value;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 Node(</a:t>
            </a:r>
            <a:r>
              <a:rPr lang="en-US" dirty="0" err="1">
                <a:latin typeface="Andale Mono" charset="0"/>
                <a:ea typeface="Andale Mono" charset="0"/>
                <a:cs typeface="Andale Mono" charset="0"/>
              </a:rPr>
              <a:t>int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x){value = x;}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}; // left, right: initialized automatically! </a:t>
            </a:r>
          </a:p>
          <a:p>
            <a:pPr marL="0" indent="0">
              <a:buNone/>
            </a:pPr>
            <a:endParaRPr lang="en-US" dirty="0">
              <a:latin typeface="Andale Mono" charset="0"/>
              <a:ea typeface="Andale Mono" charset="0"/>
              <a:cs typeface="Andale Mon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36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bool Set::find(</a:t>
            </a:r>
            <a:r>
              <a:rPr lang="en-US" dirty="0" err="1">
                <a:latin typeface="Andale Mono" charset="0"/>
                <a:ea typeface="Andale Mono" charset="0"/>
                <a:cs typeface="Andale Mono" charset="0"/>
              </a:rPr>
              <a:t>int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x){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 if(</a:t>
            </a:r>
            <a:r>
              <a:rPr lang="en-US" dirty="0" err="1">
                <a:latin typeface="Andale Mono" charset="0"/>
                <a:ea typeface="Andale Mono" charset="0"/>
                <a:cs typeface="Andale Mono" charset="0"/>
              </a:rPr>
              <a:t>pRoot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== NULL) return false;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 if(x == </a:t>
            </a:r>
            <a:r>
              <a:rPr lang="en-US" dirty="0" err="1">
                <a:latin typeface="Andale Mono" charset="0"/>
                <a:ea typeface="Andale Mono" charset="0"/>
                <a:cs typeface="Andale Mono" charset="0"/>
              </a:rPr>
              <a:t>pRoot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-&gt;value) 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   return true;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 else if(x &lt; </a:t>
            </a:r>
            <a:r>
              <a:rPr lang="en-US" dirty="0" err="1">
                <a:latin typeface="Andale Mono" charset="0"/>
                <a:ea typeface="Andale Mono" charset="0"/>
                <a:cs typeface="Andale Mono" charset="0"/>
              </a:rPr>
              <a:t>pRoot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-&gt;value)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   return </a:t>
            </a:r>
            <a:r>
              <a:rPr lang="en-US" dirty="0" err="1">
                <a:latin typeface="Andale Mono" charset="0"/>
                <a:ea typeface="Andale Mono" charset="0"/>
                <a:cs typeface="Andale Mono" charset="0"/>
              </a:rPr>
              <a:t>pRoot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-&gt;</a:t>
            </a:r>
            <a:r>
              <a:rPr lang="en-US" dirty="0" err="1">
                <a:latin typeface="Andale Mono" charset="0"/>
                <a:ea typeface="Andale Mono" charset="0"/>
                <a:cs typeface="Andale Mono" charset="0"/>
              </a:rPr>
              <a:t>left.find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 else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   return </a:t>
            </a:r>
            <a:r>
              <a:rPr lang="en-US" dirty="0" err="1">
                <a:latin typeface="Andale Mono" charset="0"/>
                <a:ea typeface="Andale Mono" charset="0"/>
                <a:cs typeface="Andale Mono" charset="0"/>
              </a:rPr>
              <a:t>pRoot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-&gt;</a:t>
            </a:r>
            <a:r>
              <a:rPr lang="en-US" dirty="0" err="1">
                <a:latin typeface="Andale Mono" charset="0"/>
                <a:ea typeface="Andale Mono" charset="0"/>
                <a:cs typeface="Andale Mono" charset="0"/>
              </a:rPr>
              <a:t>right.find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6949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void Set::insert(</a:t>
            </a:r>
            <a:r>
              <a:rPr lang="en-US" dirty="0" err="1">
                <a:latin typeface="Andale Mono" charset="0"/>
                <a:ea typeface="Andale Mono" charset="0"/>
                <a:cs typeface="Andale Mono" charset="0"/>
              </a:rPr>
              <a:t>int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x){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 if(</a:t>
            </a:r>
            <a:r>
              <a:rPr lang="en-US" dirty="0" err="1">
                <a:latin typeface="Andale Mono" charset="0"/>
                <a:ea typeface="Andale Mono" charset="0"/>
                <a:cs typeface="Andale Mono" charset="0"/>
              </a:rPr>
              <a:t>pRoot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== NULL)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   </a:t>
            </a:r>
            <a:r>
              <a:rPr lang="en-US" dirty="0" err="1">
                <a:latin typeface="Andale Mono" charset="0"/>
                <a:ea typeface="Andale Mono" charset="0"/>
                <a:cs typeface="Andale Mono" charset="0"/>
              </a:rPr>
              <a:t>pRoot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= new Node(x);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 else if(x &lt; </a:t>
            </a:r>
            <a:r>
              <a:rPr lang="en-US" dirty="0" err="1">
                <a:latin typeface="Andale Mono" charset="0"/>
                <a:ea typeface="Andale Mono" charset="0"/>
                <a:cs typeface="Andale Mono" charset="0"/>
              </a:rPr>
              <a:t>pRoot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-&gt;value)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   </a:t>
            </a:r>
            <a:r>
              <a:rPr lang="en-US" dirty="0" err="1">
                <a:latin typeface="Andale Mono" charset="0"/>
                <a:ea typeface="Andale Mono" charset="0"/>
                <a:cs typeface="Andale Mono" charset="0"/>
              </a:rPr>
              <a:t>pRoot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-&gt;</a:t>
            </a:r>
            <a:r>
              <a:rPr lang="en-US" dirty="0" err="1">
                <a:latin typeface="Andale Mono" charset="0"/>
                <a:ea typeface="Andale Mono" charset="0"/>
                <a:cs typeface="Andale Mono" charset="0"/>
              </a:rPr>
              <a:t>left.insert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 else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    </a:t>
            </a:r>
            <a:r>
              <a:rPr lang="en-US" dirty="0" err="1">
                <a:latin typeface="Andale Mono" charset="0"/>
                <a:ea typeface="Andale Mono" charset="0"/>
                <a:cs typeface="Andale Mono" charset="0"/>
              </a:rPr>
              <a:t>pRoot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-&gt;</a:t>
            </a:r>
            <a:r>
              <a:rPr lang="en-US" dirty="0" err="1">
                <a:latin typeface="Andale Mono" charset="0"/>
                <a:ea typeface="Andale Mono" charset="0"/>
                <a:cs typeface="Andale Mono" charset="0"/>
              </a:rPr>
              <a:t>right.insert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09549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new main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Andale Mono"/>
                <a:cs typeface="Andale Mono"/>
              </a:rPr>
              <a:t>int</a:t>
            </a:r>
            <a:r>
              <a:rPr lang="en-US" dirty="0">
                <a:latin typeface="Andale Mono"/>
                <a:cs typeface="Andale Mono"/>
              </a:rPr>
              <a:t> main(){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Set </a:t>
            </a:r>
            <a:r>
              <a:rPr lang="en-US" dirty="0" err="1">
                <a:latin typeface="Andale Mono"/>
                <a:cs typeface="Andale Mono"/>
              </a:rPr>
              <a:t>myset</a:t>
            </a:r>
            <a:r>
              <a:rPr lang="en-US" dirty="0">
                <a:latin typeface="Andale Mono"/>
                <a:cs typeface="Andale Mono"/>
              </a:rPr>
              <a:t>; // constructor makes it empty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</a:t>
            </a:r>
            <a:r>
              <a:rPr lang="en-US" dirty="0" err="1">
                <a:latin typeface="Andale Mono"/>
                <a:cs typeface="Andale Mono"/>
              </a:rPr>
              <a:t>myset.insert</a:t>
            </a:r>
            <a:r>
              <a:rPr lang="en-US" dirty="0">
                <a:latin typeface="Andale Mono"/>
                <a:cs typeface="Andale Mono"/>
              </a:rPr>
              <a:t>(40);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</a:t>
            </a:r>
            <a:r>
              <a:rPr lang="en-US" dirty="0" err="1">
                <a:latin typeface="Andale Mono"/>
                <a:cs typeface="Andale Mono"/>
              </a:rPr>
              <a:t>myset.insert</a:t>
            </a:r>
            <a:r>
              <a:rPr lang="en-US" dirty="0">
                <a:latin typeface="Andale Mono"/>
                <a:cs typeface="Andale Mono"/>
              </a:rPr>
              <a:t>(20);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</a:t>
            </a:r>
            <a:r>
              <a:rPr lang="en-US" dirty="0" err="1">
                <a:latin typeface="Andale Mono"/>
                <a:cs typeface="Andale Mono"/>
              </a:rPr>
              <a:t>cout</a:t>
            </a:r>
            <a:r>
              <a:rPr lang="en-US">
                <a:latin typeface="Andale Mono"/>
                <a:cs typeface="Andale Mono"/>
              </a:rPr>
              <a:t> &lt;&lt;“Finding </a:t>
            </a:r>
            <a:r>
              <a:rPr lang="en-US" dirty="0">
                <a:latin typeface="Andale Mono"/>
                <a:cs typeface="Andale Mono"/>
              </a:rPr>
              <a:t>30: ” &lt;&lt;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     </a:t>
            </a:r>
            <a:r>
              <a:rPr lang="en-US" dirty="0" err="1">
                <a:latin typeface="Andale Mono"/>
                <a:cs typeface="Andale Mono"/>
              </a:rPr>
              <a:t>myset.find</a:t>
            </a:r>
            <a:r>
              <a:rPr lang="en-US" dirty="0">
                <a:latin typeface="Andale Mono"/>
                <a:cs typeface="Andale Mono"/>
              </a:rPr>
              <a:t>(30) &lt;&lt; </a:t>
            </a:r>
            <a:r>
              <a:rPr lang="en-US" dirty="0" err="1">
                <a:latin typeface="Andale Mono"/>
                <a:cs typeface="Andale Mono"/>
              </a:rPr>
              <a:t>endl</a:t>
            </a:r>
            <a:r>
              <a:rPr lang="en-US" dirty="0">
                <a:latin typeface="Andale Mono"/>
                <a:cs typeface="Andale Mono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     // Should print 0.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</a:t>
            </a:r>
            <a:r>
              <a:rPr lang="en-US" dirty="0" err="1">
                <a:latin typeface="Andale Mono"/>
                <a:cs typeface="Andale Mono"/>
              </a:rPr>
              <a:t>cout</a:t>
            </a:r>
            <a:r>
              <a:rPr lang="en-US" dirty="0">
                <a:latin typeface="Andale Mono"/>
                <a:cs typeface="Andale Mono"/>
              </a:rPr>
              <a:t> &lt;&lt;“Finding 40: ” &lt;&lt;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     </a:t>
            </a:r>
            <a:r>
              <a:rPr lang="en-US" dirty="0" err="1">
                <a:latin typeface="Andale Mono"/>
                <a:cs typeface="Andale Mono"/>
              </a:rPr>
              <a:t>myset.find</a:t>
            </a:r>
            <a:r>
              <a:rPr lang="en-US" dirty="0">
                <a:latin typeface="Andale Mono"/>
                <a:cs typeface="Andale Mono"/>
              </a:rPr>
              <a:t>(40) &lt;&lt; </a:t>
            </a:r>
            <a:r>
              <a:rPr lang="en-US" dirty="0" err="1">
                <a:latin typeface="Andale Mono"/>
                <a:cs typeface="Andale Mono"/>
              </a:rPr>
              <a:t>endl</a:t>
            </a:r>
            <a:r>
              <a:rPr lang="en-US" dirty="0">
                <a:latin typeface="Andale Mono"/>
                <a:cs typeface="Andale Mono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     // Should print 1.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6190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new main program is nicer to read.</a:t>
            </a:r>
          </a:p>
          <a:p>
            <a:pPr lvl="1"/>
            <a:r>
              <a:rPr lang="en-US" dirty="0"/>
              <a:t>The user does not know that there is a tree implementing the set</a:t>
            </a:r>
          </a:p>
          <a:p>
            <a:r>
              <a:rPr lang="en-US" dirty="0"/>
              <a:t>The new function for insert is nicer</a:t>
            </a:r>
          </a:p>
          <a:p>
            <a:pPr lvl="1"/>
            <a:r>
              <a:rPr lang="en-US" dirty="0"/>
              <a:t>No references to pointers to Node...</a:t>
            </a:r>
          </a:p>
          <a:p>
            <a:r>
              <a:rPr lang="en-US" dirty="0"/>
              <a:t>The standard library class </a:t>
            </a:r>
            <a:r>
              <a:rPr lang="en-US" dirty="0">
                <a:latin typeface="Andale Mono" panose="020B0509000000000004" pitchFamily="49" charset="0"/>
              </a:rPr>
              <a:t>set</a:t>
            </a:r>
            <a:r>
              <a:rPr lang="en-US" dirty="0"/>
              <a:t> uses the ideas we have discussed.</a:t>
            </a:r>
          </a:p>
          <a:p>
            <a:pPr lvl="1"/>
            <a:r>
              <a:rPr lang="en-US" dirty="0"/>
              <a:t>Also keeps tree balanced.</a:t>
            </a:r>
          </a:p>
          <a:p>
            <a:pPr lvl="1"/>
            <a:r>
              <a:rPr lang="en-US" dirty="0"/>
              <a:t>Time for insert, delete, find = O(longest path * time to compare)</a:t>
            </a:r>
          </a:p>
          <a:p>
            <a:r>
              <a:rPr lang="en-US" dirty="0"/>
              <a:t>The </a:t>
            </a:r>
            <a:r>
              <a:rPr lang="en-US" dirty="0">
                <a:latin typeface="Andale Mono" panose="020B0509000000000004" pitchFamily="49" charset="0"/>
              </a:rPr>
              <a:t>map</a:t>
            </a:r>
            <a:r>
              <a:rPr lang="en-US" dirty="0"/>
              <a:t> class also uses these ideas + balancing.</a:t>
            </a:r>
          </a:p>
          <a:p>
            <a:pPr lvl="1"/>
            <a:r>
              <a:rPr lang="en-US" dirty="0"/>
              <a:t>Each node holds a (</a:t>
            </a:r>
            <a:r>
              <a:rPr lang="en-US" dirty="0" err="1"/>
              <a:t>key,value</a:t>
            </a:r>
            <a:r>
              <a:rPr lang="en-US" dirty="0"/>
              <a:t>) pair, </a:t>
            </a:r>
            <a:r>
              <a:rPr lang="en-US" dirty="0" err="1"/>
              <a:t>s.t.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 keys in left subtree &lt; key at node &lt; keys in right subtree</a:t>
            </a:r>
          </a:p>
          <a:p>
            <a:pPr lvl="1"/>
            <a:r>
              <a:rPr lang="en-US" dirty="0"/>
              <a:t>Time for insert, find, delete operations = O(longest path length * time for comparing keys)</a:t>
            </a:r>
          </a:p>
        </p:txBody>
      </p:sp>
    </p:spTree>
    <p:extLst>
      <p:ext uri="{BB962C8B-B14F-4D97-AF65-F5344CB8AC3E}">
        <p14:creationId xmlns:p14="http://schemas.microsoft.com/office/powerpoint/2010/main" val="17321366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8ED83-F066-1C4A-9B22-BEB6AE673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Exercises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35CB9-C59A-5047-9359-A94A2BB5B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Write a function that returns the largest value in the tree that is no larger than a given x.</a:t>
            </a:r>
          </a:p>
          <a:p>
            <a:pPr lvl="1"/>
            <a:r>
              <a:rPr lang="en-US" dirty="0"/>
              <a:t>If no such value, return    </a:t>
            </a:r>
            <a:r>
              <a:rPr lang="en-US" dirty="0">
                <a:latin typeface="Andale Mono" panose="020B0509000000000004" pitchFamily="49" charset="0"/>
              </a:rPr>
              <a:t>– HUGE_VAL</a:t>
            </a:r>
          </a:p>
          <a:p>
            <a:r>
              <a:rPr lang="en-US" dirty="0"/>
              <a:t>Suppose each node also contains a member pointing to the parent.  Assume insert function updates this correctly.  Write a function which returns the value y which is smallest among all values larger than given x.</a:t>
            </a:r>
          </a:p>
          <a:p>
            <a:pPr lvl="1"/>
            <a:r>
              <a:rPr lang="en-US" dirty="0"/>
              <a:t>If no such value, return    </a:t>
            </a:r>
            <a:r>
              <a:rPr lang="en-US" dirty="0">
                <a:latin typeface="Andale Mono" panose="020B0509000000000004" pitchFamily="49" charset="0"/>
              </a:rPr>
              <a:t>HUGE_VAL</a:t>
            </a:r>
          </a:p>
          <a:p>
            <a:r>
              <a:rPr lang="en-US" dirty="0"/>
              <a:t>Instead of a binary search tree, it is sometimes useful to use a tree with a larger degree d.  In such a tree, we will store d-1 values, where </a:t>
            </a:r>
            <a:r>
              <a:rPr lang="en-US" dirty="0" err="1"/>
              <a:t>ith</a:t>
            </a:r>
            <a:r>
              <a:rPr lang="en-US" dirty="0"/>
              <a:t> value will be larger than all values in </a:t>
            </a:r>
            <a:r>
              <a:rPr lang="en-US" dirty="0" err="1"/>
              <a:t>ith</a:t>
            </a:r>
            <a:r>
              <a:rPr lang="en-US" dirty="0"/>
              <a:t> subtree.  Write the code for find, insert, delete for such trees.</a:t>
            </a:r>
          </a:p>
          <a:p>
            <a:r>
              <a:rPr lang="en-US" dirty="0"/>
              <a:t>Suppose we implement the graph of friends using a map from strings to vectors of strings.  How long would it take to print the friends of a given person?  Assume string comparison takes time proportional to the length of the shorter string.</a:t>
            </a:r>
          </a:p>
          <a:p>
            <a:r>
              <a:rPr lang="en-US" dirty="0"/>
              <a:t>Write the code for delete.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2799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set is represented as a binary tree</a:t>
            </a:r>
          </a:p>
          <a:p>
            <a:pPr lvl="1"/>
            <a:r>
              <a:rPr lang="en-US" dirty="0"/>
              <a:t>“binary search tree”</a:t>
            </a:r>
          </a:p>
          <a:p>
            <a:r>
              <a:rPr lang="en-US" dirty="0"/>
              <a:t>A binary search tree is a type of a graph</a:t>
            </a:r>
          </a:p>
          <a:p>
            <a:r>
              <a:rPr lang="en-US" dirty="0"/>
              <a:t>A binary search tree is represented on a computer in a natural way</a:t>
            </a:r>
          </a:p>
          <a:p>
            <a:r>
              <a:rPr lang="en-US" dirty="0"/>
              <a:t>Inserting into set, finding element</a:t>
            </a:r>
          </a:p>
          <a:p>
            <a:pPr lvl="1"/>
            <a:r>
              <a:rPr lang="en-US" dirty="0"/>
              <a:t>First understand as mathematical operations on the graph</a:t>
            </a:r>
          </a:p>
          <a:p>
            <a:pPr lvl="1"/>
            <a:r>
              <a:rPr lang="en-US" dirty="0"/>
              <a:t>Then we see procedures which operate on the computer representation.</a:t>
            </a:r>
          </a:p>
        </p:txBody>
      </p:sp>
    </p:spTree>
    <p:extLst>
      <p:ext uri="{BB962C8B-B14F-4D97-AF65-F5344CB8AC3E}">
        <p14:creationId xmlns:p14="http://schemas.microsoft.com/office/powerpoint/2010/main" val="687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rooted tree with</a:t>
            </a:r>
          </a:p>
          <a:p>
            <a:r>
              <a:rPr lang="en-US" dirty="0"/>
              <a:t>At most 2 children</a:t>
            </a:r>
          </a:p>
          <a:p>
            <a:r>
              <a:rPr lang="en-US" dirty="0"/>
              <a:t>An element stored at each vertex  </a:t>
            </a:r>
          </a:p>
          <a:p>
            <a:pPr lvl="1"/>
            <a:r>
              <a:rPr lang="en-US" dirty="0"/>
              <a:t>“vertex attribute”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Search tree property: </a:t>
            </a:r>
            <a:r>
              <a:rPr lang="en-US" dirty="0"/>
              <a:t>For all vertices v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801D74-36F8-AE4E-A052-0CD47486398B}"/>
              </a:ext>
            </a:extLst>
          </p:cNvPr>
          <p:cNvSpPr txBox="1"/>
          <p:nvPr/>
        </p:nvSpPr>
        <p:spPr>
          <a:xfrm>
            <a:off x="645885" y="4646141"/>
            <a:ext cx="22070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Elements stored</a:t>
            </a:r>
          </a:p>
          <a:p>
            <a:r>
              <a:rPr lang="en-US" sz="2400" dirty="0"/>
              <a:t>In left subtree</a:t>
            </a:r>
            <a:endParaRPr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1CC567-53FE-0C4E-8BDD-95837A950493}"/>
              </a:ext>
            </a:extLst>
          </p:cNvPr>
          <p:cNvSpPr txBox="1"/>
          <p:nvPr/>
        </p:nvSpPr>
        <p:spPr>
          <a:xfrm>
            <a:off x="5923005" y="4646141"/>
            <a:ext cx="22070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Elements stored</a:t>
            </a:r>
          </a:p>
          <a:p>
            <a:r>
              <a:rPr lang="en-US" sz="2400" dirty="0"/>
              <a:t>In right subtree</a:t>
            </a:r>
            <a:endParaRPr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06441F-27E0-B049-B2FE-610E7C284C5F}"/>
              </a:ext>
            </a:extLst>
          </p:cNvPr>
          <p:cNvSpPr txBox="1"/>
          <p:nvPr/>
        </p:nvSpPr>
        <p:spPr>
          <a:xfrm>
            <a:off x="3576392" y="4646141"/>
            <a:ext cx="15308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Element </a:t>
            </a:r>
          </a:p>
          <a:p>
            <a:r>
              <a:rPr lang="en-US" sz="2400" dirty="0"/>
              <a:t>Stored at v</a:t>
            </a:r>
            <a:endParaRPr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940451-646D-A040-9021-DCA63CC113C3}"/>
              </a:ext>
            </a:extLst>
          </p:cNvPr>
          <p:cNvSpPr txBox="1"/>
          <p:nvPr/>
        </p:nvSpPr>
        <p:spPr>
          <a:xfrm>
            <a:off x="2931155" y="478464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&lt;</a:t>
            </a:r>
            <a:endParaRPr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B0A0A2B-DEBA-A84B-AAA3-3321A3D8ADB1}"/>
              </a:ext>
            </a:extLst>
          </p:cNvPr>
          <p:cNvSpPr txBox="1"/>
          <p:nvPr/>
        </p:nvSpPr>
        <p:spPr>
          <a:xfrm>
            <a:off x="5264366" y="478464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&lt;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206245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Binary search trees can be used to represent 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 = {18, 34</a:t>
            </a:r>
            <a:r>
              <a:rPr lang="en-US"/>
              <a:t>, 40, 56, 70} </a:t>
            </a:r>
            <a:r>
              <a:rPr lang="en-US" dirty="0"/>
              <a:t>can be represented using many search trees.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045578" y="3131159"/>
            <a:ext cx="446750" cy="45948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34</a:t>
            </a:r>
          </a:p>
        </p:txBody>
      </p:sp>
      <p:sp>
        <p:nvSpPr>
          <p:cNvPr id="5" name="Oval 4"/>
          <p:cNvSpPr/>
          <p:nvPr/>
        </p:nvSpPr>
        <p:spPr>
          <a:xfrm>
            <a:off x="3317937" y="4362073"/>
            <a:ext cx="446750" cy="45948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70</a:t>
            </a:r>
          </a:p>
        </p:txBody>
      </p:sp>
      <p:sp>
        <p:nvSpPr>
          <p:cNvPr id="6" name="Oval 5"/>
          <p:cNvSpPr/>
          <p:nvPr/>
        </p:nvSpPr>
        <p:spPr>
          <a:xfrm>
            <a:off x="4242576" y="3667988"/>
            <a:ext cx="446750" cy="45948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18</a:t>
            </a:r>
          </a:p>
        </p:txBody>
      </p:sp>
      <p:sp>
        <p:nvSpPr>
          <p:cNvPr id="7" name="Oval 6"/>
          <p:cNvSpPr/>
          <p:nvPr/>
        </p:nvSpPr>
        <p:spPr>
          <a:xfrm>
            <a:off x="1289402" y="3667988"/>
            <a:ext cx="446750" cy="45948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18</a:t>
            </a:r>
          </a:p>
        </p:txBody>
      </p:sp>
      <p:sp>
        <p:nvSpPr>
          <p:cNvPr id="8" name="Oval 7"/>
          <p:cNvSpPr/>
          <p:nvPr/>
        </p:nvSpPr>
        <p:spPr>
          <a:xfrm>
            <a:off x="2715702" y="3667988"/>
            <a:ext cx="446750" cy="45948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56</a:t>
            </a:r>
          </a:p>
        </p:txBody>
      </p:sp>
      <p:sp>
        <p:nvSpPr>
          <p:cNvPr id="9" name="Oval 8"/>
          <p:cNvSpPr/>
          <p:nvPr/>
        </p:nvSpPr>
        <p:spPr>
          <a:xfrm>
            <a:off x="5689006" y="3131159"/>
            <a:ext cx="446750" cy="45948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56</a:t>
            </a:r>
          </a:p>
        </p:txBody>
      </p:sp>
      <p:sp>
        <p:nvSpPr>
          <p:cNvPr id="10" name="Oval 9"/>
          <p:cNvSpPr/>
          <p:nvPr/>
        </p:nvSpPr>
        <p:spPr>
          <a:xfrm>
            <a:off x="6962906" y="3667988"/>
            <a:ext cx="446750" cy="45948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70</a:t>
            </a:r>
          </a:p>
        </p:txBody>
      </p:sp>
      <p:sp>
        <p:nvSpPr>
          <p:cNvPr id="11" name="Oval 10"/>
          <p:cNvSpPr/>
          <p:nvPr/>
        </p:nvSpPr>
        <p:spPr>
          <a:xfrm>
            <a:off x="4848879" y="4357217"/>
            <a:ext cx="446750" cy="45948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34</a:t>
            </a:r>
          </a:p>
        </p:txBody>
      </p:sp>
      <p:cxnSp>
        <p:nvCxnSpPr>
          <p:cNvPr id="13" name="Straight Connector 12"/>
          <p:cNvCxnSpPr>
            <a:endCxn id="8" idx="1"/>
          </p:cNvCxnSpPr>
          <p:nvPr/>
        </p:nvCxnSpPr>
        <p:spPr>
          <a:xfrm>
            <a:off x="2403537" y="3529114"/>
            <a:ext cx="377590" cy="2061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3"/>
          </p:cNvCxnSpPr>
          <p:nvPr/>
        </p:nvCxnSpPr>
        <p:spPr>
          <a:xfrm flipH="1">
            <a:off x="1673103" y="3523355"/>
            <a:ext cx="437900" cy="2129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512168" y="3994982"/>
            <a:ext cx="382927" cy="4741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689326" y="3414242"/>
            <a:ext cx="1105650" cy="4129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0" idx="1"/>
          </p:cNvCxnSpPr>
          <p:nvPr/>
        </p:nvCxnSpPr>
        <p:spPr>
          <a:xfrm>
            <a:off x="5992822" y="3414242"/>
            <a:ext cx="1035509" cy="3210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5" idx="1"/>
          </p:cNvCxnSpPr>
          <p:nvPr/>
        </p:nvCxnSpPr>
        <p:spPr>
          <a:xfrm>
            <a:off x="3069806" y="4052418"/>
            <a:ext cx="313556" cy="3769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2268953" y="4362073"/>
            <a:ext cx="446750" cy="45948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40</a:t>
            </a:r>
          </a:p>
        </p:txBody>
      </p:sp>
      <p:sp>
        <p:nvSpPr>
          <p:cNvPr id="29" name="Oval 28"/>
          <p:cNvSpPr/>
          <p:nvPr/>
        </p:nvSpPr>
        <p:spPr>
          <a:xfrm>
            <a:off x="5400206" y="4973959"/>
            <a:ext cx="446750" cy="45948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40</a:t>
            </a:r>
          </a:p>
        </p:txBody>
      </p:sp>
      <p:cxnSp>
        <p:nvCxnSpPr>
          <p:cNvPr id="31" name="Straight Connector 30"/>
          <p:cNvCxnSpPr>
            <a:endCxn id="29" idx="1"/>
          </p:cNvCxnSpPr>
          <p:nvPr/>
        </p:nvCxnSpPr>
        <p:spPr>
          <a:xfrm>
            <a:off x="5223047" y="4765578"/>
            <a:ext cx="242584" cy="2756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endCxn id="28" idx="7"/>
          </p:cNvCxnSpPr>
          <p:nvPr/>
        </p:nvCxnSpPr>
        <p:spPr>
          <a:xfrm flipH="1">
            <a:off x="2650278" y="3994982"/>
            <a:ext cx="259974" cy="4343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390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28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binary search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vertex, its children, their children, and so on are said to constitute a subtree of the vertex.</a:t>
            </a:r>
          </a:p>
          <a:p>
            <a:r>
              <a:rPr lang="en-US" dirty="0"/>
              <a:t>The left </a:t>
            </a:r>
            <a:r>
              <a:rPr lang="en-US" dirty="0" err="1"/>
              <a:t>subtree</a:t>
            </a:r>
            <a:r>
              <a:rPr lang="en-US" dirty="0"/>
              <a:t> of a vertex is the </a:t>
            </a:r>
            <a:r>
              <a:rPr lang="en-US" dirty="0" err="1"/>
              <a:t>subtree</a:t>
            </a:r>
            <a:r>
              <a:rPr lang="en-US" dirty="0"/>
              <a:t> of its left child; similarly right.</a:t>
            </a:r>
          </a:p>
          <a:p>
            <a:r>
              <a:rPr lang="en-US" dirty="0"/>
              <a:t>We can have an empty tree, i.e. a tree without even one node.  This will be useful to represent empty sets.</a:t>
            </a:r>
          </a:p>
          <a:p>
            <a:r>
              <a:rPr lang="en-US" dirty="0"/>
              <a:t>Subtrees of a search tree are also search trees.</a:t>
            </a:r>
          </a:p>
          <a:p>
            <a:pPr lvl="1"/>
            <a:r>
              <a:rPr lang="en-US" dirty="0"/>
              <a:t>Recursive structure.  Hence recursive algorithms!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95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>
            <a:extLst>
              <a:ext uri="{FF2B5EF4-FFF2-40B4-BE49-F238E27FC236}">
                <a16:creationId xmlns:a16="http://schemas.microsoft.com/office/drawing/2014/main" id="{7F6D7E65-3ACF-4BE7-B835-7A1F0B0F503A}"/>
              </a:ext>
            </a:extLst>
          </p:cNvPr>
          <p:cNvSpPr/>
          <p:nvPr/>
        </p:nvSpPr>
        <p:spPr>
          <a:xfrm>
            <a:off x="4717286" y="2561140"/>
            <a:ext cx="2479788" cy="2934225"/>
          </a:xfrm>
          <a:prstGeom prst="ellipse">
            <a:avLst/>
          </a:prstGeom>
          <a:solidFill>
            <a:srgbClr val="00B05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AB6174F-0059-45EE-9064-9817787742CE}"/>
              </a:ext>
            </a:extLst>
          </p:cNvPr>
          <p:cNvSpPr/>
          <p:nvPr/>
        </p:nvSpPr>
        <p:spPr>
          <a:xfrm>
            <a:off x="2052919" y="2609665"/>
            <a:ext cx="2479788" cy="3172570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AA43B76-AA82-4563-8FFF-5BB05D4FDDC2}"/>
              </a:ext>
            </a:extLst>
          </p:cNvPr>
          <p:cNvGrpSpPr/>
          <p:nvPr/>
        </p:nvGrpSpPr>
        <p:grpSpPr>
          <a:xfrm>
            <a:off x="2465213" y="2352138"/>
            <a:ext cx="4575154" cy="2628873"/>
            <a:chOff x="2793419" y="1688750"/>
            <a:chExt cx="3960034" cy="2094439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3944E7C-3920-423A-A125-1DE832D7A6C8}"/>
                </a:ext>
              </a:extLst>
            </p:cNvPr>
            <p:cNvGrpSpPr/>
            <p:nvPr/>
          </p:nvGrpSpPr>
          <p:grpSpPr>
            <a:xfrm>
              <a:off x="2793419" y="1688750"/>
              <a:ext cx="3267964" cy="2094439"/>
              <a:chOff x="4242576" y="3131159"/>
              <a:chExt cx="3167080" cy="2302286"/>
            </a:xfrm>
          </p:grpSpPr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20326A31-2FDB-435D-BDE4-E1C7EAEFEAFF}"/>
                  </a:ext>
                </a:extLst>
              </p:cNvPr>
              <p:cNvSpPr/>
              <p:nvPr/>
            </p:nvSpPr>
            <p:spPr>
              <a:xfrm>
                <a:off x="4242576" y="3667988"/>
                <a:ext cx="446750" cy="45948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18</a:t>
                </a:r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3A987DF0-A6F2-4114-A9ED-0C4671CBD672}"/>
                  </a:ext>
                </a:extLst>
              </p:cNvPr>
              <p:cNvSpPr/>
              <p:nvPr/>
            </p:nvSpPr>
            <p:spPr>
              <a:xfrm>
                <a:off x="5689006" y="3131159"/>
                <a:ext cx="446750" cy="45948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56</a:t>
                </a:r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4C9E2F7B-7C51-4355-A15C-F6FDF3F62F74}"/>
                  </a:ext>
                </a:extLst>
              </p:cNvPr>
              <p:cNvSpPr/>
              <p:nvPr/>
            </p:nvSpPr>
            <p:spPr>
              <a:xfrm>
                <a:off x="6962906" y="3667988"/>
                <a:ext cx="446750" cy="45948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70</a:t>
                </a:r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E5E47C3D-8CAE-499D-B1A7-20A7775F658F}"/>
                  </a:ext>
                </a:extLst>
              </p:cNvPr>
              <p:cNvSpPr/>
              <p:nvPr/>
            </p:nvSpPr>
            <p:spPr>
              <a:xfrm>
                <a:off x="4848879" y="4357217"/>
                <a:ext cx="446750" cy="45948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34</a:t>
                </a:r>
              </a:p>
            </p:txBody>
          </p: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A67CD2F0-98CB-46A9-9C58-C16191DFA142}"/>
                  </a:ext>
                </a:extLst>
              </p:cNvPr>
              <p:cNvCxnSpPr/>
              <p:nvPr/>
            </p:nvCxnSpPr>
            <p:spPr>
              <a:xfrm>
                <a:off x="4512168" y="3994982"/>
                <a:ext cx="382927" cy="474197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7E932E1-5999-4491-8152-81714BDFE10E}"/>
                  </a:ext>
                </a:extLst>
              </p:cNvPr>
              <p:cNvCxnSpPr/>
              <p:nvPr/>
            </p:nvCxnSpPr>
            <p:spPr>
              <a:xfrm flipV="1">
                <a:off x="4689326" y="3414242"/>
                <a:ext cx="1105650" cy="41297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B9B5B012-77E0-4B1C-998F-5B12BC4BB030}"/>
                  </a:ext>
                </a:extLst>
              </p:cNvPr>
              <p:cNvCxnSpPr>
                <a:endCxn id="7" idx="1"/>
              </p:cNvCxnSpPr>
              <p:nvPr/>
            </p:nvCxnSpPr>
            <p:spPr>
              <a:xfrm>
                <a:off x="5992822" y="3414242"/>
                <a:ext cx="1035509" cy="32103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F63F1E99-EC13-4AD3-B0AB-AE2A73075675}"/>
                  </a:ext>
                </a:extLst>
              </p:cNvPr>
              <p:cNvSpPr/>
              <p:nvPr/>
            </p:nvSpPr>
            <p:spPr>
              <a:xfrm>
                <a:off x="5400206" y="4973959"/>
                <a:ext cx="446750" cy="45948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40</a:t>
                </a:r>
              </a:p>
            </p:txBody>
          </p: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96123479-1FF5-446F-A03D-582B1516964C}"/>
                  </a:ext>
                </a:extLst>
              </p:cNvPr>
              <p:cNvCxnSpPr>
                <a:endCxn id="12" idx="1"/>
              </p:cNvCxnSpPr>
              <p:nvPr/>
            </p:nvCxnSpPr>
            <p:spPr>
              <a:xfrm>
                <a:off x="5223047" y="4765578"/>
                <a:ext cx="242584" cy="27567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2B33BE2-3429-4A5B-8516-ED92550D454A}"/>
                </a:ext>
              </a:extLst>
            </p:cNvPr>
            <p:cNvSpPr/>
            <p:nvPr/>
          </p:nvSpPr>
          <p:spPr>
            <a:xfrm>
              <a:off x="4889508" y="2804121"/>
              <a:ext cx="460981" cy="418004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60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B5A726B-4FAE-449C-ACB5-1B70462F25D9}"/>
                </a:ext>
              </a:extLst>
            </p:cNvPr>
            <p:cNvCxnSpPr>
              <a:cxnSpLocks/>
              <a:stCxn id="14" idx="7"/>
              <a:endCxn id="7" idx="3"/>
            </p:cNvCxnSpPr>
            <p:nvPr/>
          </p:nvCxnSpPr>
          <p:spPr>
            <a:xfrm flipV="1">
              <a:off x="5282980" y="2533904"/>
              <a:ext cx="384931" cy="33143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ADED4E9-FB63-4A6D-8049-1424BB0D8061}"/>
                </a:ext>
              </a:extLst>
            </p:cNvPr>
            <p:cNvSpPr/>
            <p:nvPr/>
          </p:nvSpPr>
          <p:spPr>
            <a:xfrm>
              <a:off x="6292472" y="2804121"/>
              <a:ext cx="460981" cy="418004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70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0DC1B60-FAD4-4EB7-8F93-3F06EE552243}"/>
                </a:ext>
              </a:extLst>
            </p:cNvPr>
            <p:cNvCxnSpPr>
              <a:cxnSpLocks/>
              <a:stCxn id="18" idx="1"/>
              <a:endCxn id="7" idx="5"/>
            </p:cNvCxnSpPr>
            <p:nvPr/>
          </p:nvCxnSpPr>
          <p:spPr>
            <a:xfrm flipH="1" flipV="1">
              <a:off x="5993874" y="2533904"/>
              <a:ext cx="366107" cy="33143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8A0CAFFF-BBFE-48F6-AA25-B51BDFE11D18}"/>
              </a:ext>
            </a:extLst>
          </p:cNvPr>
          <p:cNvSpPr txBox="1"/>
          <p:nvPr/>
        </p:nvSpPr>
        <p:spPr>
          <a:xfrm>
            <a:off x="6152934" y="1906097"/>
            <a:ext cx="2862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i="1" dirty="0"/>
              <a:t>Right subtree</a:t>
            </a:r>
            <a:r>
              <a:rPr lang="en-US" sz="2400" dirty="0"/>
              <a:t> of ‘56’</a:t>
            </a:r>
            <a:endParaRPr lang="en-US" sz="2400" i="1" dirty="0"/>
          </a:p>
          <a:p>
            <a:pPr algn="r"/>
            <a:r>
              <a:rPr lang="en-US" sz="2400" i="1" dirty="0"/>
              <a:t>=  Subtree </a:t>
            </a:r>
            <a:r>
              <a:rPr lang="en-US" sz="2400" dirty="0"/>
              <a:t>of ’70’</a:t>
            </a:r>
            <a:endParaRPr lang="en-US" sz="2400" i="1" dirty="0"/>
          </a:p>
          <a:p>
            <a:pPr algn="r"/>
            <a:r>
              <a:rPr lang="en-US" sz="2400" dirty="0">
                <a:solidFill>
                  <a:srgbClr val="00B050"/>
                </a:solidFill>
              </a:rPr>
              <a:t>a BST         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9C13845-A92B-4655-90CB-7F6D59CB3E0D}"/>
              </a:ext>
            </a:extLst>
          </p:cNvPr>
          <p:cNvSpPr txBox="1"/>
          <p:nvPr/>
        </p:nvSpPr>
        <p:spPr>
          <a:xfrm>
            <a:off x="307415" y="2065280"/>
            <a:ext cx="2925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Left subtree</a:t>
            </a:r>
            <a:r>
              <a:rPr lang="en-US" sz="2400" dirty="0"/>
              <a:t> of ‘56’</a:t>
            </a:r>
            <a:endParaRPr lang="en-US" sz="2400" i="1" dirty="0"/>
          </a:p>
          <a:p>
            <a:r>
              <a:rPr lang="en-US" sz="2400" i="1" dirty="0"/>
              <a:t>=  Subtree </a:t>
            </a:r>
            <a:r>
              <a:rPr lang="en-US" sz="2400" dirty="0"/>
              <a:t>of ’18’</a:t>
            </a:r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        a BST</a:t>
            </a:r>
          </a:p>
        </p:txBody>
      </p:sp>
    </p:spTree>
    <p:extLst>
      <p:ext uri="{BB962C8B-B14F-4D97-AF65-F5344CB8AC3E}">
        <p14:creationId xmlns:p14="http://schemas.microsoft.com/office/powerpoint/2010/main" val="3130127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Computer </a:t>
            </a:r>
            <a:r>
              <a:rPr lang="en-US" dirty="0" err="1"/>
              <a:t>implementation:rooted</a:t>
            </a:r>
            <a:r>
              <a:rPr lang="en-US" dirty="0"/>
              <a:t>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cs typeface="Andale Mono"/>
              </a:rPr>
              <a:t>A tree node can be stored as a </a:t>
            </a:r>
            <a:r>
              <a:rPr lang="en-US" dirty="0" err="1">
                <a:cs typeface="Andale Mono"/>
              </a:rPr>
              <a:t>struct</a:t>
            </a:r>
            <a:r>
              <a:rPr lang="en-US" dirty="0">
                <a:cs typeface="Andale Mono"/>
              </a:rPr>
              <a:t>.</a:t>
            </a:r>
          </a:p>
          <a:p>
            <a:r>
              <a:rPr lang="en-US" dirty="0">
                <a:cs typeface="Andale Mono"/>
              </a:rPr>
              <a:t>It will hold the value associated with it, and pointers to left and right children.</a:t>
            </a:r>
          </a:p>
          <a:p>
            <a:endParaRPr lang="en-US" dirty="0">
              <a:cs typeface="Andale Mono"/>
            </a:endParaRPr>
          </a:p>
          <a:p>
            <a:pPr marL="0" indent="0">
              <a:buNone/>
            </a:pPr>
            <a:r>
              <a:rPr lang="en-US" dirty="0" err="1">
                <a:latin typeface="Andale Mono"/>
                <a:cs typeface="Andale Mono"/>
              </a:rPr>
              <a:t>struct</a:t>
            </a:r>
            <a:r>
              <a:rPr lang="en-US" dirty="0">
                <a:latin typeface="Andale Mono"/>
                <a:cs typeface="Andale Mono"/>
              </a:rPr>
              <a:t> Node{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Node *left, *right;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</a:t>
            </a:r>
            <a:r>
              <a:rPr lang="en-US" dirty="0" err="1">
                <a:latin typeface="Andale Mono"/>
                <a:cs typeface="Andale Mono"/>
              </a:rPr>
              <a:t>int</a:t>
            </a:r>
            <a:r>
              <a:rPr lang="en-US" dirty="0">
                <a:latin typeface="Andale Mono"/>
                <a:cs typeface="Andale Mono"/>
              </a:rPr>
              <a:t> value;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};</a:t>
            </a:r>
          </a:p>
          <a:p>
            <a:pPr marL="0" indent="0">
              <a:buNone/>
            </a:pPr>
            <a:endParaRPr lang="en-US" dirty="0">
              <a:latin typeface="Andale Mono"/>
              <a:cs typeface="Andale Mono"/>
            </a:endParaRPr>
          </a:p>
          <a:p>
            <a:r>
              <a:rPr lang="en-US" dirty="0">
                <a:cs typeface="Andale Mono"/>
              </a:rPr>
              <a:t>If the left or the right child is absent, the corresponding pointer is </a:t>
            </a:r>
            <a:r>
              <a:rPr lang="en-US" dirty="0">
                <a:latin typeface="Andale Mono"/>
                <a:cs typeface="Andale Mono"/>
              </a:rPr>
              <a:t>NULL.</a:t>
            </a:r>
          </a:p>
          <a:p>
            <a:r>
              <a:rPr lang="en-US" dirty="0">
                <a:cs typeface="Andale Mono"/>
              </a:rPr>
              <a:t>We could have used:  </a:t>
            </a:r>
            <a:r>
              <a:rPr lang="en-US" dirty="0">
                <a:latin typeface="Andale Mono"/>
                <a:cs typeface="Andale Mono"/>
              </a:rPr>
              <a:t>vector&lt;Node*&gt; </a:t>
            </a:r>
            <a:r>
              <a:rPr lang="en-US" dirty="0" err="1">
                <a:latin typeface="Andale Mono"/>
                <a:cs typeface="Andale Mono"/>
              </a:rPr>
              <a:t>chidren</a:t>
            </a:r>
            <a:r>
              <a:rPr lang="en-US" dirty="0">
                <a:latin typeface="Andale Mono"/>
                <a:cs typeface="Andale Mono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56365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12100</TotalTime>
  <Words>2887</Words>
  <Application>Microsoft Macintosh PowerPoint</Application>
  <PresentationFormat>On-screen Show (4:3)</PresentationFormat>
  <Paragraphs>370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Andale Mono</vt:lpstr>
      <vt:lpstr>Arial</vt:lpstr>
      <vt:lpstr>Calibri</vt:lpstr>
      <vt:lpstr>Corbel</vt:lpstr>
      <vt:lpstr>Office Theme</vt:lpstr>
      <vt:lpstr>An Introduction to Programming though C++</vt:lpstr>
      <vt:lpstr>The Dictionary problem  </vt:lpstr>
      <vt:lpstr>A technical assumption</vt:lpstr>
      <vt:lpstr>Overview</vt:lpstr>
      <vt:lpstr>Binary search tree</vt:lpstr>
      <vt:lpstr>Binary search trees can be used to represent sets</vt:lpstr>
      <vt:lpstr>More on binary search trees</vt:lpstr>
      <vt:lpstr>Example</vt:lpstr>
      <vt:lpstr>Computer implementation:rooted tree</vt:lpstr>
      <vt:lpstr>Computer implementation: set</vt:lpstr>
      <vt:lpstr>A sample main program</vt:lpstr>
      <vt:lpstr>Implementing find(myset,x)</vt:lpstr>
      <vt:lpstr>Code for find</vt:lpstr>
      <vt:lpstr>Specification of insert(myset,x)</vt:lpstr>
      <vt:lpstr>Design choice</vt:lpstr>
      <vt:lpstr>Inserting x into an empty set</vt:lpstr>
      <vt:lpstr>Inserting x into a non-empty set</vt:lpstr>
      <vt:lpstr>The implementation of insert</vt:lpstr>
      <vt:lpstr>Our sample main program will now run</vt:lpstr>
      <vt:lpstr>Time analysis for find</vt:lpstr>
      <vt:lpstr>Time analysis for find (contd.)</vt:lpstr>
      <vt:lpstr>Time taken by find</vt:lpstr>
      <vt:lpstr>Time taken by find</vt:lpstr>
      <vt:lpstr>Time taken by find</vt:lpstr>
      <vt:lpstr>Exercises</vt:lpstr>
      <vt:lpstr>Deleting a value - 1</vt:lpstr>
      <vt:lpstr>Deleting a value - 2</vt:lpstr>
      <vt:lpstr>Printing the values stored in a search tree in sorted order</vt:lpstr>
      <vt:lpstr>Time taken to print</vt:lpstr>
      <vt:lpstr>A new sorting algorithm</vt:lpstr>
      <vt:lpstr>A packaging question</vt:lpstr>
      <vt:lpstr>The class Set</vt:lpstr>
      <vt:lpstr>Find</vt:lpstr>
      <vt:lpstr>Insert</vt:lpstr>
      <vt:lpstr>The new main program</vt:lpstr>
      <vt:lpstr>Remarks</vt:lpstr>
      <vt:lpstr>Exercises</vt:lpstr>
    </vt:vector>
  </TitlesOfParts>
  <Company>IITB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Programming though C++</dc:title>
  <dc:creator>Abhiram Ranade</dc:creator>
  <cp:lastModifiedBy>Microsoft Office User</cp:lastModifiedBy>
  <cp:revision>87</cp:revision>
  <dcterms:created xsi:type="dcterms:W3CDTF">2014-07-27T06:03:56Z</dcterms:created>
  <dcterms:modified xsi:type="dcterms:W3CDTF">2019-02-13T01:18:50Z</dcterms:modified>
</cp:coreProperties>
</file>