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2"/>
  </p:notesMasterIdLst>
  <p:sldIdLst>
    <p:sldId id="256" r:id="rId2"/>
    <p:sldId id="258" r:id="rId3"/>
    <p:sldId id="350" r:id="rId4"/>
    <p:sldId id="351" r:id="rId5"/>
    <p:sldId id="297" r:id="rId6"/>
    <p:sldId id="260" r:id="rId7"/>
    <p:sldId id="304" r:id="rId8"/>
    <p:sldId id="345" r:id="rId9"/>
    <p:sldId id="298" r:id="rId10"/>
    <p:sldId id="341" r:id="rId11"/>
    <p:sldId id="342" r:id="rId12"/>
    <p:sldId id="343" r:id="rId13"/>
    <p:sldId id="352" r:id="rId14"/>
    <p:sldId id="307" r:id="rId15"/>
    <p:sldId id="344" r:id="rId16"/>
    <p:sldId id="289" r:id="rId17"/>
    <p:sldId id="309" r:id="rId18"/>
    <p:sldId id="314" r:id="rId19"/>
    <p:sldId id="310" r:id="rId20"/>
    <p:sldId id="315" r:id="rId21"/>
    <p:sldId id="353" r:id="rId22"/>
    <p:sldId id="311" r:id="rId23"/>
    <p:sldId id="336" r:id="rId24"/>
    <p:sldId id="354" r:id="rId25"/>
    <p:sldId id="318" r:id="rId26"/>
    <p:sldId id="357" r:id="rId27"/>
    <p:sldId id="319" r:id="rId28"/>
    <p:sldId id="325" r:id="rId29"/>
    <p:sldId id="326" r:id="rId30"/>
    <p:sldId id="327" r:id="rId31"/>
    <p:sldId id="320" r:id="rId32"/>
    <p:sldId id="322" r:id="rId33"/>
    <p:sldId id="321" r:id="rId34"/>
    <p:sldId id="323" r:id="rId35"/>
    <p:sldId id="324" r:id="rId36"/>
    <p:sldId id="328" r:id="rId37"/>
    <p:sldId id="329" r:id="rId38"/>
    <p:sldId id="330" r:id="rId39"/>
    <p:sldId id="331" r:id="rId40"/>
    <p:sldId id="332" r:id="rId41"/>
    <p:sldId id="337" r:id="rId42"/>
    <p:sldId id="333" r:id="rId43"/>
    <p:sldId id="334" r:id="rId44"/>
    <p:sldId id="338" r:id="rId45"/>
    <p:sldId id="335" r:id="rId46"/>
    <p:sldId id="339" r:id="rId47"/>
    <p:sldId id="340" r:id="rId48"/>
    <p:sldId id="349" r:id="rId49"/>
    <p:sldId id="355" r:id="rId50"/>
    <p:sldId id="356" r:id="rId5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rosoft Office User" initials="Office"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152"/>
    <p:restoredTop sz="93730"/>
  </p:normalViewPr>
  <p:slideViewPr>
    <p:cSldViewPr snapToGrid="0" snapToObjects="1">
      <p:cViewPr varScale="1">
        <p:scale>
          <a:sx n="95" d="100"/>
          <a:sy n="95" d="100"/>
        </p:scale>
        <p:origin x="200" y="352"/>
      </p:cViewPr>
      <p:guideLst>
        <p:guide orient="horz" pos="2160"/>
        <p:guide pos="2880"/>
      </p:guideLst>
    </p:cSldViewPr>
  </p:slideViewPr>
  <p:outlineViewPr>
    <p:cViewPr>
      <p:scale>
        <a:sx n="33" d="100"/>
        <a:sy n="33" d="100"/>
      </p:scale>
      <p:origin x="0" y="-2137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94FFAE8-6F2A-CF40-A3D4-2E9F4BC3CB96}" type="datetimeFigureOut">
              <a:rPr lang="en-US" smtClean="0"/>
              <a:t>1/16/19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58282DF-025C-BF40-BD28-FF09A588F686}" type="slidenum">
              <a:rPr lang="en-US" smtClean="0"/>
              <a:t>‹#›</a:t>
            </a:fld>
            <a:endParaRPr lang="en-US"/>
          </a:p>
        </p:txBody>
      </p:sp>
    </p:spTree>
    <p:extLst>
      <p:ext uri="{BB962C8B-B14F-4D97-AF65-F5344CB8AC3E}">
        <p14:creationId xmlns:p14="http://schemas.microsoft.com/office/powerpoint/2010/main" val="128637572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15CD9D4-7546-B142-BFAB-D5D7F7651ADD}" type="datetimeFigureOut">
              <a:rPr lang="en-US" smtClean="0"/>
              <a:t>1/16/19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7C205-E455-CB4E-BE1C-03D8C1DDCE3C}" type="slidenum">
              <a:rPr lang="en-US" smtClean="0"/>
              <a:t>‹#›</a:t>
            </a:fld>
            <a:endParaRPr lang="en-US"/>
          </a:p>
        </p:txBody>
      </p:sp>
    </p:spTree>
    <p:extLst>
      <p:ext uri="{BB962C8B-B14F-4D97-AF65-F5344CB8AC3E}">
        <p14:creationId xmlns:p14="http://schemas.microsoft.com/office/powerpoint/2010/main" val="586332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5CD9D4-7546-B142-BFAB-D5D7F7651ADD}" type="datetimeFigureOut">
              <a:rPr lang="en-US" smtClean="0"/>
              <a:t>1/16/19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7C205-E455-CB4E-BE1C-03D8C1DDCE3C}" type="slidenum">
              <a:rPr lang="en-US" smtClean="0"/>
              <a:t>‹#›</a:t>
            </a:fld>
            <a:endParaRPr lang="en-US"/>
          </a:p>
        </p:txBody>
      </p:sp>
    </p:spTree>
    <p:extLst>
      <p:ext uri="{BB962C8B-B14F-4D97-AF65-F5344CB8AC3E}">
        <p14:creationId xmlns:p14="http://schemas.microsoft.com/office/powerpoint/2010/main" val="3740598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5CD9D4-7546-B142-BFAB-D5D7F7651ADD}" type="datetimeFigureOut">
              <a:rPr lang="en-US" smtClean="0"/>
              <a:t>1/16/19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7C205-E455-CB4E-BE1C-03D8C1DDCE3C}" type="slidenum">
              <a:rPr lang="en-US" smtClean="0"/>
              <a:t>‹#›</a:t>
            </a:fld>
            <a:endParaRPr lang="en-US"/>
          </a:p>
        </p:txBody>
      </p:sp>
    </p:spTree>
    <p:extLst>
      <p:ext uri="{BB962C8B-B14F-4D97-AF65-F5344CB8AC3E}">
        <p14:creationId xmlns:p14="http://schemas.microsoft.com/office/powerpoint/2010/main" val="2970529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15CD9D4-7546-B142-BFAB-D5D7F7651ADD}" type="datetimeFigureOut">
              <a:rPr lang="en-US" smtClean="0"/>
              <a:t>1/16/19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7C205-E455-CB4E-BE1C-03D8C1DDCE3C}" type="slidenum">
              <a:rPr lang="en-US" smtClean="0"/>
              <a:t>‹#›</a:t>
            </a:fld>
            <a:endParaRPr lang="en-US"/>
          </a:p>
        </p:txBody>
      </p:sp>
    </p:spTree>
    <p:extLst>
      <p:ext uri="{BB962C8B-B14F-4D97-AF65-F5344CB8AC3E}">
        <p14:creationId xmlns:p14="http://schemas.microsoft.com/office/powerpoint/2010/main" val="5047306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5CD9D4-7546-B142-BFAB-D5D7F7651ADD}" type="datetimeFigureOut">
              <a:rPr lang="en-US" smtClean="0"/>
              <a:t>1/16/19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67C205-E455-CB4E-BE1C-03D8C1DDCE3C}" type="slidenum">
              <a:rPr lang="en-US" smtClean="0"/>
              <a:t>‹#›</a:t>
            </a:fld>
            <a:endParaRPr lang="en-US"/>
          </a:p>
        </p:txBody>
      </p:sp>
    </p:spTree>
    <p:extLst>
      <p:ext uri="{BB962C8B-B14F-4D97-AF65-F5344CB8AC3E}">
        <p14:creationId xmlns:p14="http://schemas.microsoft.com/office/powerpoint/2010/main" val="1113178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15CD9D4-7546-B142-BFAB-D5D7F7651ADD}" type="datetimeFigureOut">
              <a:rPr lang="en-US" smtClean="0"/>
              <a:t>1/16/19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67C205-E455-CB4E-BE1C-03D8C1DDCE3C}" type="slidenum">
              <a:rPr lang="en-US" smtClean="0"/>
              <a:t>‹#›</a:t>
            </a:fld>
            <a:endParaRPr lang="en-US"/>
          </a:p>
        </p:txBody>
      </p:sp>
    </p:spTree>
    <p:extLst>
      <p:ext uri="{BB962C8B-B14F-4D97-AF65-F5344CB8AC3E}">
        <p14:creationId xmlns:p14="http://schemas.microsoft.com/office/powerpoint/2010/main" val="11327347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15CD9D4-7546-B142-BFAB-D5D7F7651ADD}" type="datetimeFigureOut">
              <a:rPr lang="en-US" smtClean="0"/>
              <a:t>1/16/19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67C205-E455-CB4E-BE1C-03D8C1DDCE3C}" type="slidenum">
              <a:rPr lang="en-US" smtClean="0"/>
              <a:t>‹#›</a:t>
            </a:fld>
            <a:endParaRPr lang="en-US"/>
          </a:p>
        </p:txBody>
      </p:sp>
    </p:spTree>
    <p:extLst>
      <p:ext uri="{BB962C8B-B14F-4D97-AF65-F5344CB8AC3E}">
        <p14:creationId xmlns:p14="http://schemas.microsoft.com/office/powerpoint/2010/main" val="80434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15CD9D4-7546-B142-BFAB-D5D7F7651ADD}" type="datetimeFigureOut">
              <a:rPr lang="en-US" smtClean="0"/>
              <a:t>1/16/19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67C205-E455-CB4E-BE1C-03D8C1DDCE3C}" type="slidenum">
              <a:rPr lang="en-US" smtClean="0"/>
              <a:t>‹#›</a:t>
            </a:fld>
            <a:endParaRPr lang="en-US"/>
          </a:p>
        </p:txBody>
      </p:sp>
    </p:spTree>
    <p:extLst>
      <p:ext uri="{BB962C8B-B14F-4D97-AF65-F5344CB8AC3E}">
        <p14:creationId xmlns:p14="http://schemas.microsoft.com/office/powerpoint/2010/main" val="1977286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5CD9D4-7546-B142-BFAB-D5D7F7651ADD}" type="datetimeFigureOut">
              <a:rPr lang="en-US" smtClean="0"/>
              <a:t>1/16/19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67C205-E455-CB4E-BE1C-03D8C1DDCE3C}" type="slidenum">
              <a:rPr lang="en-US" smtClean="0"/>
              <a:t>‹#›</a:t>
            </a:fld>
            <a:endParaRPr lang="en-US"/>
          </a:p>
        </p:txBody>
      </p:sp>
    </p:spTree>
    <p:extLst>
      <p:ext uri="{BB962C8B-B14F-4D97-AF65-F5344CB8AC3E}">
        <p14:creationId xmlns:p14="http://schemas.microsoft.com/office/powerpoint/2010/main" val="2755824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5CD9D4-7546-B142-BFAB-D5D7F7651ADD}" type="datetimeFigureOut">
              <a:rPr lang="en-US" smtClean="0"/>
              <a:t>1/16/19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67C205-E455-CB4E-BE1C-03D8C1DDCE3C}" type="slidenum">
              <a:rPr lang="en-US" smtClean="0"/>
              <a:t>‹#›</a:t>
            </a:fld>
            <a:endParaRPr lang="en-US"/>
          </a:p>
        </p:txBody>
      </p:sp>
    </p:spTree>
    <p:extLst>
      <p:ext uri="{BB962C8B-B14F-4D97-AF65-F5344CB8AC3E}">
        <p14:creationId xmlns:p14="http://schemas.microsoft.com/office/powerpoint/2010/main" val="914188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15CD9D4-7546-B142-BFAB-D5D7F7651ADD}" type="datetimeFigureOut">
              <a:rPr lang="en-US" smtClean="0"/>
              <a:t>1/16/19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67C205-E455-CB4E-BE1C-03D8C1DDCE3C}" type="slidenum">
              <a:rPr lang="en-US" smtClean="0"/>
              <a:t>‹#›</a:t>
            </a:fld>
            <a:endParaRPr lang="en-US"/>
          </a:p>
        </p:txBody>
      </p:sp>
    </p:spTree>
    <p:extLst>
      <p:ext uri="{BB962C8B-B14F-4D97-AF65-F5344CB8AC3E}">
        <p14:creationId xmlns:p14="http://schemas.microsoft.com/office/powerpoint/2010/main" val="34168778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CD9D4-7546-B142-BFAB-D5D7F7651ADD}" type="datetimeFigureOut">
              <a:rPr lang="en-US" smtClean="0"/>
              <a:t>1/16/19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67C205-E455-CB4E-BE1C-03D8C1DDCE3C}" type="slidenum">
              <a:rPr lang="en-US" smtClean="0"/>
              <a:t>‹#›</a:t>
            </a:fld>
            <a:endParaRPr lang="en-US"/>
          </a:p>
        </p:txBody>
      </p:sp>
    </p:spTree>
    <p:extLst>
      <p:ext uri="{BB962C8B-B14F-4D97-AF65-F5344CB8AC3E}">
        <p14:creationId xmlns:p14="http://schemas.microsoft.com/office/powerpoint/2010/main" val="25529670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rgbClr val="0000FF"/>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a:t>CS 113: Data Structures and Algorithms</a:t>
            </a:r>
          </a:p>
        </p:txBody>
      </p:sp>
      <p:sp>
        <p:nvSpPr>
          <p:cNvPr id="3" name="Subtitle 2"/>
          <p:cNvSpPr>
            <a:spLocks noGrp="1"/>
          </p:cNvSpPr>
          <p:nvPr>
            <p:ph type="subTitle" idx="1"/>
          </p:nvPr>
        </p:nvSpPr>
        <p:spPr/>
        <p:txBody>
          <a:bodyPr/>
          <a:lstStyle/>
          <a:p>
            <a:r>
              <a:rPr lang="en-US" dirty="0" err="1"/>
              <a:t>Abhiram</a:t>
            </a:r>
            <a:r>
              <a:rPr lang="en-US" dirty="0"/>
              <a:t> G. </a:t>
            </a:r>
            <a:r>
              <a:rPr lang="en-US" dirty="0" err="1"/>
              <a:t>Ranade</a:t>
            </a:r>
            <a:endParaRPr lang="en-US" dirty="0"/>
          </a:p>
          <a:p>
            <a:endParaRPr lang="en-US" dirty="0"/>
          </a:p>
          <a:p>
            <a:r>
              <a:rPr lang="en-US" dirty="0"/>
              <a:t>Heapsort and Heaps/Priority Queues</a:t>
            </a:r>
          </a:p>
        </p:txBody>
      </p:sp>
    </p:spTree>
    <p:extLst>
      <p:ext uri="{BB962C8B-B14F-4D97-AF65-F5344CB8AC3E}">
        <p14:creationId xmlns:p14="http://schemas.microsoft.com/office/powerpoint/2010/main" val="20985981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Add new element 9 to A=(10,12,15,26,13,18)</a:t>
            </a:r>
          </a:p>
        </p:txBody>
      </p:sp>
      <p:sp>
        <p:nvSpPr>
          <p:cNvPr id="3" name="Content Placeholder 2"/>
          <p:cNvSpPr>
            <a:spLocks noGrp="1"/>
          </p:cNvSpPr>
          <p:nvPr>
            <p:ph idx="1"/>
          </p:nvPr>
        </p:nvSpPr>
        <p:spPr/>
        <p:txBody>
          <a:bodyPr/>
          <a:lstStyle/>
          <a:p>
            <a:pPr marL="0" indent="0">
              <a:buNone/>
            </a:pPr>
            <a:endParaRPr lang="en-US" dirty="0"/>
          </a:p>
        </p:txBody>
      </p:sp>
      <p:sp>
        <p:nvSpPr>
          <p:cNvPr id="4" name="Rectangle 3"/>
          <p:cNvSpPr/>
          <p:nvPr/>
        </p:nvSpPr>
        <p:spPr>
          <a:xfrm>
            <a:off x="3900791" y="2746443"/>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10</a:t>
            </a:r>
          </a:p>
        </p:txBody>
      </p:sp>
      <p:sp>
        <p:nvSpPr>
          <p:cNvPr id="6" name="Rectangle 5"/>
          <p:cNvSpPr/>
          <p:nvPr/>
        </p:nvSpPr>
        <p:spPr>
          <a:xfrm>
            <a:off x="5716622" y="386318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15</a:t>
            </a:r>
          </a:p>
        </p:txBody>
      </p:sp>
      <p:sp>
        <p:nvSpPr>
          <p:cNvPr id="7" name="Rectangle 6"/>
          <p:cNvSpPr/>
          <p:nvPr/>
        </p:nvSpPr>
        <p:spPr>
          <a:xfrm>
            <a:off x="2234119" y="392511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12</a:t>
            </a:r>
          </a:p>
        </p:txBody>
      </p:sp>
      <p:sp>
        <p:nvSpPr>
          <p:cNvPr id="8" name="Rectangle 7"/>
          <p:cNvSpPr/>
          <p:nvPr/>
        </p:nvSpPr>
        <p:spPr>
          <a:xfrm>
            <a:off x="891702"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26</a:t>
            </a:r>
          </a:p>
        </p:txBody>
      </p:sp>
      <p:sp>
        <p:nvSpPr>
          <p:cNvPr id="9" name="Rectangle 8"/>
          <p:cNvSpPr/>
          <p:nvPr/>
        </p:nvSpPr>
        <p:spPr>
          <a:xfrm>
            <a:off x="2983149"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13</a:t>
            </a:r>
          </a:p>
        </p:txBody>
      </p:sp>
      <p:sp>
        <p:nvSpPr>
          <p:cNvPr id="10" name="Rectangle 9"/>
          <p:cNvSpPr/>
          <p:nvPr/>
        </p:nvSpPr>
        <p:spPr>
          <a:xfrm>
            <a:off x="4824921"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18</a:t>
            </a:r>
          </a:p>
        </p:txBody>
      </p:sp>
      <p:cxnSp>
        <p:nvCxnSpPr>
          <p:cNvPr id="13" name="Straight Connector 12"/>
          <p:cNvCxnSpPr>
            <a:endCxn id="7" idx="0"/>
          </p:cNvCxnSpPr>
          <p:nvPr/>
        </p:nvCxnSpPr>
        <p:spPr>
          <a:xfrm flipH="1">
            <a:off x="2905328" y="3369013"/>
            <a:ext cx="995463" cy="5560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endCxn id="6" idx="0"/>
          </p:cNvCxnSpPr>
          <p:nvPr/>
        </p:nvCxnSpPr>
        <p:spPr>
          <a:xfrm>
            <a:off x="5243208" y="3369013"/>
            <a:ext cx="1144623" cy="494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endCxn id="8" idx="0"/>
          </p:cNvCxnSpPr>
          <p:nvPr/>
        </p:nvCxnSpPr>
        <p:spPr>
          <a:xfrm flipH="1">
            <a:off x="1562911" y="4564705"/>
            <a:ext cx="671208"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a:endCxn id="9" idx="0"/>
          </p:cNvCxnSpPr>
          <p:nvPr/>
        </p:nvCxnSpPr>
        <p:spPr>
          <a:xfrm>
            <a:off x="3576536" y="4556193"/>
            <a:ext cx="77822" cy="581633"/>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a:endCxn id="10" idx="0"/>
          </p:cNvCxnSpPr>
          <p:nvPr/>
        </p:nvCxnSpPr>
        <p:spPr>
          <a:xfrm flipH="1">
            <a:off x="5496130" y="4564705"/>
            <a:ext cx="220492" cy="573121"/>
          </a:xfrm>
          <a:prstGeom prst="line">
            <a:avLst/>
          </a:prstGeom>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4971717" y="3057728"/>
            <a:ext cx="301686" cy="369332"/>
          </a:xfrm>
          <a:prstGeom prst="rect">
            <a:avLst/>
          </a:prstGeom>
          <a:noFill/>
        </p:spPr>
        <p:txBody>
          <a:bodyPr wrap="none" rtlCol="0">
            <a:spAutoFit/>
          </a:bodyPr>
          <a:lstStyle/>
          <a:p>
            <a:r>
              <a:rPr lang="en-US"/>
              <a:t>0</a:t>
            </a:r>
          </a:p>
        </p:txBody>
      </p:sp>
      <p:sp>
        <p:nvSpPr>
          <p:cNvPr id="18" name="TextBox 17"/>
          <p:cNvSpPr txBox="1"/>
          <p:nvPr/>
        </p:nvSpPr>
        <p:spPr>
          <a:xfrm>
            <a:off x="3339830" y="4236396"/>
            <a:ext cx="304800" cy="369332"/>
          </a:xfrm>
          <a:prstGeom prst="rect">
            <a:avLst/>
          </a:prstGeom>
          <a:noFill/>
        </p:spPr>
        <p:txBody>
          <a:bodyPr wrap="square" rtlCol="0">
            <a:spAutoFit/>
          </a:bodyPr>
          <a:lstStyle/>
          <a:p>
            <a:r>
              <a:rPr lang="en-US" dirty="0"/>
              <a:t>1</a:t>
            </a:r>
          </a:p>
        </p:txBody>
      </p:sp>
      <p:sp>
        <p:nvSpPr>
          <p:cNvPr id="20" name="TextBox 19"/>
          <p:cNvSpPr txBox="1"/>
          <p:nvPr/>
        </p:nvSpPr>
        <p:spPr>
          <a:xfrm>
            <a:off x="6830374" y="4178779"/>
            <a:ext cx="301686" cy="369332"/>
          </a:xfrm>
          <a:prstGeom prst="rect">
            <a:avLst/>
          </a:prstGeom>
          <a:noFill/>
        </p:spPr>
        <p:txBody>
          <a:bodyPr wrap="none" rtlCol="0">
            <a:spAutoFit/>
          </a:bodyPr>
          <a:lstStyle/>
          <a:p>
            <a:r>
              <a:rPr lang="en-US"/>
              <a:t>2</a:t>
            </a:r>
          </a:p>
        </p:txBody>
      </p:sp>
      <p:sp>
        <p:nvSpPr>
          <p:cNvPr id="22" name="TextBox 21"/>
          <p:cNvSpPr txBox="1"/>
          <p:nvPr/>
        </p:nvSpPr>
        <p:spPr>
          <a:xfrm>
            <a:off x="2018427" y="5463396"/>
            <a:ext cx="301686" cy="369332"/>
          </a:xfrm>
          <a:prstGeom prst="rect">
            <a:avLst/>
          </a:prstGeom>
          <a:noFill/>
        </p:spPr>
        <p:txBody>
          <a:bodyPr wrap="none" rtlCol="0">
            <a:spAutoFit/>
          </a:bodyPr>
          <a:lstStyle/>
          <a:p>
            <a:r>
              <a:rPr lang="en-US"/>
              <a:t>3</a:t>
            </a:r>
          </a:p>
        </p:txBody>
      </p:sp>
      <p:sp>
        <p:nvSpPr>
          <p:cNvPr id="23" name="TextBox 22"/>
          <p:cNvSpPr txBox="1"/>
          <p:nvPr/>
        </p:nvSpPr>
        <p:spPr>
          <a:xfrm>
            <a:off x="4093109" y="5476367"/>
            <a:ext cx="301686" cy="369332"/>
          </a:xfrm>
          <a:prstGeom prst="rect">
            <a:avLst/>
          </a:prstGeom>
          <a:noFill/>
        </p:spPr>
        <p:txBody>
          <a:bodyPr wrap="none" rtlCol="0">
            <a:spAutoFit/>
          </a:bodyPr>
          <a:lstStyle/>
          <a:p>
            <a:r>
              <a:rPr lang="en-US"/>
              <a:t>4</a:t>
            </a:r>
          </a:p>
        </p:txBody>
      </p:sp>
      <p:sp>
        <p:nvSpPr>
          <p:cNvPr id="25" name="TextBox 24"/>
          <p:cNvSpPr txBox="1"/>
          <p:nvPr/>
        </p:nvSpPr>
        <p:spPr>
          <a:xfrm>
            <a:off x="5956022" y="5449541"/>
            <a:ext cx="301686" cy="369332"/>
          </a:xfrm>
          <a:prstGeom prst="rect">
            <a:avLst/>
          </a:prstGeom>
          <a:noFill/>
        </p:spPr>
        <p:txBody>
          <a:bodyPr wrap="none" rtlCol="0">
            <a:spAutoFit/>
          </a:bodyPr>
          <a:lstStyle/>
          <a:p>
            <a:r>
              <a:rPr lang="en-US"/>
              <a:t>5</a:t>
            </a:r>
          </a:p>
        </p:txBody>
      </p:sp>
      <p:sp>
        <p:nvSpPr>
          <p:cNvPr id="24" name="Rectangle 23"/>
          <p:cNvSpPr/>
          <p:nvPr/>
        </p:nvSpPr>
        <p:spPr>
          <a:xfrm>
            <a:off x="6830374"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9</a:t>
            </a:r>
          </a:p>
        </p:txBody>
      </p:sp>
      <p:cxnSp>
        <p:nvCxnSpPr>
          <p:cNvPr id="26" name="Straight Connector 25"/>
          <p:cNvCxnSpPr>
            <a:endCxn id="24" idx="0"/>
          </p:cNvCxnSpPr>
          <p:nvPr/>
        </p:nvCxnSpPr>
        <p:spPr>
          <a:xfrm>
            <a:off x="7091466" y="4547681"/>
            <a:ext cx="410117" cy="590145"/>
          </a:xfrm>
          <a:prstGeom prst="line">
            <a:avLst/>
          </a:prstGeom>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7958865" y="5463396"/>
            <a:ext cx="301686" cy="369332"/>
          </a:xfrm>
          <a:prstGeom prst="rect">
            <a:avLst/>
          </a:prstGeom>
          <a:noFill/>
        </p:spPr>
        <p:txBody>
          <a:bodyPr wrap="none" rtlCol="0">
            <a:spAutoFit/>
          </a:bodyPr>
          <a:lstStyle/>
          <a:p>
            <a:r>
              <a:rPr lang="en-US" dirty="0"/>
              <a:t>6</a:t>
            </a:r>
          </a:p>
        </p:txBody>
      </p:sp>
      <p:sp>
        <p:nvSpPr>
          <p:cNvPr id="14" name="TextBox 13"/>
          <p:cNvSpPr txBox="1"/>
          <p:nvPr/>
        </p:nvSpPr>
        <p:spPr>
          <a:xfrm>
            <a:off x="457200" y="1765070"/>
            <a:ext cx="2547492" cy="369332"/>
          </a:xfrm>
          <a:prstGeom prst="rect">
            <a:avLst/>
          </a:prstGeom>
          <a:noFill/>
        </p:spPr>
        <p:txBody>
          <a:bodyPr wrap="none" rtlCol="0">
            <a:spAutoFit/>
          </a:bodyPr>
          <a:lstStyle/>
          <a:p>
            <a:r>
              <a:rPr lang="en-US" dirty="0"/>
              <a:t>A = (10,12,15,26,13,18,9)</a:t>
            </a:r>
          </a:p>
        </p:txBody>
      </p:sp>
    </p:spTree>
    <p:extLst>
      <p:ext uri="{BB962C8B-B14F-4D97-AF65-F5344CB8AC3E}">
        <p14:creationId xmlns:p14="http://schemas.microsoft.com/office/powerpoint/2010/main" val="1284170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1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2"/>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27"/>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2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6" grpId="0" animBg="1"/>
      <p:bldP spid="7" grpId="0" animBg="1"/>
      <p:bldP spid="8" grpId="0" animBg="1"/>
      <p:bldP spid="9" grpId="0" animBg="1"/>
      <p:bldP spid="10" grpId="0" animBg="1"/>
      <p:bldP spid="5" grpId="0"/>
      <p:bldP spid="18" grpId="0"/>
      <p:bldP spid="20" grpId="0"/>
      <p:bldP spid="22" grpId="0"/>
      <p:bldP spid="23" grpId="0"/>
      <p:bldP spid="25" grpId="0"/>
      <p:bldP spid="24" grpId="0" animBg="1"/>
      <p:bldP spid="27" grpId="0"/>
      <p:bldP spid="1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Add new element 9 to A=(10,12,15,26,13,18)</a:t>
            </a:r>
          </a:p>
        </p:txBody>
      </p:sp>
      <p:sp>
        <p:nvSpPr>
          <p:cNvPr id="3" name="Content Placeholder 2"/>
          <p:cNvSpPr>
            <a:spLocks noGrp="1"/>
          </p:cNvSpPr>
          <p:nvPr>
            <p:ph idx="1"/>
          </p:nvPr>
        </p:nvSpPr>
        <p:spPr/>
        <p:txBody>
          <a:bodyPr/>
          <a:lstStyle/>
          <a:p>
            <a:pPr marL="0" indent="0">
              <a:buNone/>
            </a:pPr>
            <a:endParaRPr lang="en-US" dirty="0"/>
          </a:p>
        </p:txBody>
      </p:sp>
      <p:sp>
        <p:nvSpPr>
          <p:cNvPr id="4" name="Rectangle 3"/>
          <p:cNvSpPr/>
          <p:nvPr/>
        </p:nvSpPr>
        <p:spPr>
          <a:xfrm>
            <a:off x="3900791" y="2746443"/>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10</a:t>
            </a:r>
          </a:p>
        </p:txBody>
      </p:sp>
      <p:sp>
        <p:nvSpPr>
          <p:cNvPr id="6" name="Rectangle 5"/>
          <p:cNvSpPr/>
          <p:nvPr/>
        </p:nvSpPr>
        <p:spPr>
          <a:xfrm>
            <a:off x="5716622" y="386318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9</a:t>
            </a:r>
          </a:p>
        </p:txBody>
      </p:sp>
      <p:sp>
        <p:nvSpPr>
          <p:cNvPr id="7" name="Rectangle 6"/>
          <p:cNvSpPr/>
          <p:nvPr/>
        </p:nvSpPr>
        <p:spPr>
          <a:xfrm>
            <a:off x="2234119" y="392511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12</a:t>
            </a:r>
          </a:p>
        </p:txBody>
      </p:sp>
      <p:sp>
        <p:nvSpPr>
          <p:cNvPr id="8" name="Rectangle 7"/>
          <p:cNvSpPr/>
          <p:nvPr/>
        </p:nvSpPr>
        <p:spPr>
          <a:xfrm>
            <a:off x="891702"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26</a:t>
            </a:r>
          </a:p>
        </p:txBody>
      </p:sp>
      <p:sp>
        <p:nvSpPr>
          <p:cNvPr id="9" name="Rectangle 8"/>
          <p:cNvSpPr/>
          <p:nvPr/>
        </p:nvSpPr>
        <p:spPr>
          <a:xfrm>
            <a:off x="2983149"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13</a:t>
            </a:r>
          </a:p>
        </p:txBody>
      </p:sp>
      <p:sp>
        <p:nvSpPr>
          <p:cNvPr id="10" name="Rectangle 9"/>
          <p:cNvSpPr/>
          <p:nvPr/>
        </p:nvSpPr>
        <p:spPr>
          <a:xfrm>
            <a:off x="4824921"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18</a:t>
            </a:r>
          </a:p>
        </p:txBody>
      </p:sp>
      <p:cxnSp>
        <p:nvCxnSpPr>
          <p:cNvPr id="13" name="Straight Connector 12"/>
          <p:cNvCxnSpPr>
            <a:endCxn id="7" idx="0"/>
          </p:cNvCxnSpPr>
          <p:nvPr/>
        </p:nvCxnSpPr>
        <p:spPr>
          <a:xfrm flipH="1">
            <a:off x="2905328" y="3369013"/>
            <a:ext cx="995463" cy="5560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endCxn id="6" idx="0"/>
          </p:cNvCxnSpPr>
          <p:nvPr/>
        </p:nvCxnSpPr>
        <p:spPr>
          <a:xfrm>
            <a:off x="5243208" y="3369013"/>
            <a:ext cx="1144623" cy="494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endCxn id="8" idx="0"/>
          </p:cNvCxnSpPr>
          <p:nvPr/>
        </p:nvCxnSpPr>
        <p:spPr>
          <a:xfrm flipH="1">
            <a:off x="1562911" y="4564705"/>
            <a:ext cx="671208"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a:endCxn id="9" idx="0"/>
          </p:cNvCxnSpPr>
          <p:nvPr/>
        </p:nvCxnSpPr>
        <p:spPr>
          <a:xfrm>
            <a:off x="3576536" y="4556193"/>
            <a:ext cx="77822" cy="581633"/>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a:endCxn id="10" idx="0"/>
          </p:cNvCxnSpPr>
          <p:nvPr/>
        </p:nvCxnSpPr>
        <p:spPr>
          <a:xfrm flipH="1">
            <a:off x="5496130" y="4564705"/>
            <a:ext cx="220492" cy="573121"/>
          </a:xfrm>
          <a:prstGeom prst="line">
            <a:avLst/>
          </a:prstGeom>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4971717" y="3057728"/>
            <a:ext cx="301686" cy="369332"/>
          </a:xfrm>
          <a:prstGeom prst="rect">
            <a:avLst/>
          </a:prstGeom>
          <a:noFill/>
        </p:spPr>
        <p:txBody>
          <a:bodyPr wrap="none" rtlCol="0">
            <a:spAutoFit/>
          </a:bodyPr>
          <a:lstStyle/>
          <a:p>
            <a:r>
              <a:rPr lang="en-US"/>
              <a:t>0</a:t>
            </a:r>
          </a:p>
        </p:txBody>
      </p:sp>
      <p:sp>
        <p:nvSpPr>
          <p:cNvPr id="18" name="TextBox 17"/>
          <p:cNvSpPr txBox="1"/>
          <p:nvPr/>
        </p:nvSpPr>
        <p:spPr>
          <a:xfrm>
            <a:off x="3339830" y="4236396"/>
            <a:ext cx="304800" cy="369332"/>
          </a:xfrm>
          <a:prstGeom prst="rect">
            <a:avLst/>
          </a:prstGeom>
          <a:noFill/>
        </p:spPr>
        <p:txBody>
          <a:bodyPr wrap="square" rtlCol="0">
            <a:spAutoFit/>
          </a:bodyPr>
          <a:lstStyle/>
          <a:p>
            <a:r>
              <a:rPr lang="en-US" dirty="0"/>
              <a:t>1</a:t>
            </a:r>
          </a:p>
        </p:txBody>
      </p:sp>
      <p:sp>
        <p:nvSpPr>
          <p:cNvPr id="20" name="TextBox 19"/>
          <p:cNvSpPr txBox="1"/>
          <p:nvPr/>
        </p:nvSpPr>
        <p:spPr>
          <a:xfrm>
            <a:off x="6830374" y="4178779"/>
            <a:ext cx="301686" cy="369332"/>
          </a:xfrm>
          <a:prstGeom prst="rect">
            <a:avLst/>
          </a:prstGeom>
          <a:noFill/>
        </p:spPr>
        <p:txBody>
          <a:bodyPr wrap="none" rtlCol="0">
            <a:spAutoFit/>
          </a:bodyPr>
          <a:lstStyle/>
          <a:p>
            <a:r>
              <a:rPr lang="en-US"/>
              <a:t>2</a:t>
            </a:r>
          </a:p>
        </p:txBody>
      </p:sp>
      <p:sp>
        <p:nvSpPr>
          <p:cNvPr id="22" name="TextBox 21"/>
          <p:cNvSpPr txBox="1"/>
          <p:nvPr/>
        </p:nvSpPr>
        <p:spPr>
          <a:xfrm>
            <a:off x="2018427" y="5463396"/>
            <a:ext cx="301686" cy="369332"/>
          </a:xfrm>
          <a:prstGeom prst="rect">
            <a:avLst/>
          </a:prstGeom>
          <a:noFill/>
        </p:spPr>
        <p:txBody>
          <a:bodyPr wrap="none" rtlCol="0">
            <a:spAutoFit/>
          </a:bodyPr>
          <a:lstStyle/>
          <a:p>
            <a:r>
              <a:rPr lang="en-US"/>
              <a:t>3</a:t>
            </a:r>
          </a:p>
        </p:txBody>
      </p:sp>
      <p:sp>
        <p:nvSpPr>
          <p:cNvPr id="23" name="TextBox 22"/>
          <p:cNvSpPr txBox="1"/>
          <p:nvPr/>
        </p:nvSpPr>
        <p:spPr>
          <a:xfrm>
            <a:off x="4093109" y="5476367"/>
            <a:ext cx="301686" cy="369332"/>
          </a:xfrm>
          <a:prstGeom prst="rect">
            <a:avLst/>
          </a:prstGeom>
          <a:noFill/>
        </p:spPr>
        <p:txBody>
          <a:bodyPr wrap="none" rtlCol="0">
            <a:spAutoFit/>
          </a:bodyPr>
          <a:lstStyle/>
          <a:p>
            <a:r>
              <a:rPr lang="en-US"/>
              <a:t>4</a:t>
            </a:r>
          </a:p>
        </p:txBody>
      </p:sp>
      <p:sp>
        <p:nvSpPr>
          <p:cNvPr id="25" name="TextBox 24"/>
          <p:cNvSpPr txBox="1"/>
          <p:nvPr/>
        </p:nvSpPr>
        <p:spPr>
          <a:xfrm>
            <a:off x="5956022" y="5449541"/>
            <a:ext cx="301686" cy="369332"/>
          </a:xfrm>
          <a:prstGeom prst="rect">
            <a:avLst/>
          </a:prstGeom>
          <a:noFill/>
        </p:spPr>
        <p:txBody>
          <a:bodyPr wrap="none" rtlCol="0">
            <a:spAutoFit/>
          </a:bodyPr>
          <a:lstStyle/>
          <a:p>
            <a:r>
              <a:rPr lang="en-US"/>
              <a:t>5</a:t>
            </a:r>
          </a:p>
        </p:txBody>
      </p:sp>
      <p:sp>
        <p:nvSpPr>
          <p:cNvPr id="24" name="Rectangle 23"/>
          <p:cNvSpPr/>
          <p:nvPr/>
        </p:nvSpPr>
        <p:spPr>
          <a:xfrm>
            <a:off x="6830374"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15</a:t>
            </a:r>
          </a:p>
        </p:txBody>
      </p:sp>
      <p:cxnSp>
        <p:nvCxnSpPr>
          <p:cNvPr id="26" name="Straight Connector 25"/>
          <p:cNvCxnSpPr>
            <a:endCxn id="24" idx="0"/>
          </p:cNvCxnSpPr>
          <p:nvPr/>
        </p:nvCxnSpPr>
        <p:spPr>
          <a:xfrm>
            <a:off x="7091466" y="4547681"/>
            <a:ext cx="410117" cy="590145"/>
          </a:xfrm>
          <a:prstGeom prst="line">
            <a:avLst/>
          </a:prstGeom>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7958865" y="5463396"/>
            <a:ext cx="301686" cy="369332"/>
          </a:xfrm>
          <a:prstGeom prst="rect">
            <a:avLst/>
          </a:prstGeom>
          <a:noFill/>
        </p:spPr>
        <p:txBody>
          <a:bodyPr wrap="none" rtlCol="0">
            <a:spAutoFit/>
          </a:bodyPr>
          <a:lstStyle/>
          <a:p>
            <a:r>
              <a:rPr lang="en-US" dirty="0"/>
              <a:t>6</a:t>
            </a:r>
          </a:p>
        </p:txBody>
      </p:sp>
      <p:sp>
        <p:nvSpPr>
          <p:cNvPr id="14" name="TextBox 13"/>
          <p:cNvSpPr txBox="1"/>
          <p:nvPr/>
        </p:nvSpPr>
        <p:spPr>
          <a:xfrm>
            <a:off x="457200" y="1765070"/>
            <a:ext cx="2547492" cy="369332"/>
          </a:xfrm>
          <a:prstGeom prst="rect">
            <a:avLst/>
          </a:prstGeom>
          <a:noFill/>
        </p:spPr>
        <p:txBody>
          <a:bodyPr wrap="none" rtlCol="0">
            <a:spAutoFit/>
          </a:bodyPr>
          <a:lstStyle/>
          <a:p>
            <a:r>
              <a:rPr lang="en-US" dirty="0"/>
              <a:t>A = (10,12,15,26,13,18,9)</a:t>
            </a:r>
          </a:p>
        </p:txBody>
      </p:sp>
      <p:sp>
        <p:nvSpPr>
          <p:cNvPr id="28" name="TextBox 27"/>
          <p:cNvSpPr txBox="1"/>
          <p:nvPr/>
        </p:nvSpPr>
        <p:spPr>
          <a:xfrm>
            <a:off x="3298253" y="1727140"/>
            <a:ext cx="2547492" cy="369332"/>
          </a:xfrm>
          <a:prstGeom prst="rect">
            <a:avLst/>
          </a:prstGeom>
          <a:noFill/>
        </p:spPr>
        <p:txBody>
          <a:bodyPr wrap="none" rtlCol="0">
            <a:spAutoFit/>
          </a:bodyPr>
          <a:lstStyle/>
          <a:p>
            <a:r>
              <a:rPr lang="en-US" dirty="0"/>
              <a:t>A = (10,12,9,26,13,18,15)</a:t>
            </a:r>
          </a:p>
        </p:txBody>
      </p:sp>
    </p:spTree>
    <p:extLst>
      <p:ext uri="{BB962C8B-B14F-4D97-AF65-F5344CB8AC3E}">
        <p14:creationId xmlns:p14="http://schemas.microsoft.com/office/powerpoint/2010/main" val="1781636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6" grpId="0" animBg="1"/>
      <p:bldP spid="7" grpId="0" animBg="1"/>
      <p:bldP spid="8" grpId="0" animBg="1"/>
      <p:bldP spid="9" grpId="0" animBg="1"/>
      <p:bldP spid="10" grpId="0" animBg="1"/>
      <p:bldP spid="5" grpId="0"/>
      <p:bldP spid="18" grpId="0"/>
      <p:bldP spid="20" grpId="0"/>
      <p:bldP spid="22" grpId="0"/>
      <p:bldP spid="23" grpId="0"/>
      <p:bldP spid="25" grpId="0"/>
      <p:bldP spid="24" grpId="0" animBg="1"/>
      <p:bldP spid="27" grpId="0"/>
      <p:bldP spid="14" grpId="0"/>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Add new element 9 to A=(10,12,15,26,13,18)</a:t>
            </a:r>
          </a:p>
        </p:txBody>
      </p:sp>
      <p:sp>
        <p:nvSpPr>
          <p:cNvPr id="3" name="Content Placeholder 2"/>
          <p:cNvSpPr>
            <a:spLocks noGrp="1"/>
          </p:cNvSpPr>
          <p:nvPr>
            <p:ph idx="1"/>
          </p:nvPr>
        </p:nvSpPr>
        <p:spPr/>
        <p:txBody>
          <a:bodyPr/>
          <a:lstStyle/>
          <a:p>
            <a:pPr marL="0" indent="0">
              <a:buNone/>
            </a:pPr>
            <a:endParaRPr lang="en-US" dirty="0"/>
          </a:p>
        </p:txBody>
      </p:sp>
      <p:sp>
        <p:nvSpPr>
          <p:cNvPr id="4" name="Rectangle 3"/>
          <p:cNvSpPr/>
          <p:nvPr/>
        </p:nvSpPr>
        <p:spPr>
          <a:xfrm>
            <a:off x="3900791" y="2746443"/>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9</a:t>
            </a:r>
          </a:p>
        </p:txBody>
      </p:sp>
      <p:sp>
        <p:nvSpPr>
          <p:cNvPr id="6" name="Rectangle 5"/>
          <p:cNvSpPr/>
          <p:nvPr/>
        </p:nvSpPr>
        <p:spPr>
          <a:xfrm>
            <a:off x="5716622" y="386318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10</a:t>
            </a:r>
          </a:p>
        </p:txBody>
      </p:sp>
      <p:sp>
        <p:nvSpPr>
          <p:cNvPr id="7" name="Rectangle 6"/>
          <p:cNvSpPr/>
          <p:nvPr/>
        </p:nvSpPr>
        <p:spPr>
          <a:xfrm>
            <a:off x="2234119" y="392511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12</a:t>
            </a:r>
          </a:p>
        </p:txBody>
      </p:sp>
      <p:sp>
        <p:nvSpPr>
          <p:cNvPr id="8" name="Rectangle 7"/>
          <p:cNvSpPr/>
          <p:nvPr/>
        </p:nvSpPr>
        <p:spPr>
          <a:xfrm>
            <a:off x="891702"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26</a:t>
            </a:r>
          </a:p>
        </p:txBody>
      </p:sp>
      <p:sp>
        <p:nvSpPr>
          <p:cNvPr id="9" name="Rectangle 8"/>
          <p:cNvSpPr/>
          <p:nvPr/>
        </p:nvSpPr>
        <p:spPr>
          <a:xfrm>
            <a:off x="2983149"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13</a:t>
            </a:r>
          </a:p>
        </p:txBody>
      </p:sp>
      <p:sp>
        <p:nvSpPr>
          <p:cNvPr id="10" name="Rectangle 9"/>
          <p:cNvSpPr/>
          <p:nvPr/>
        </p:nvSpPr>
        <p:spPr>
          <a:xfrm>
            <a:off x="4824921"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18</a:t>
            </a:r>
          </a:p>
        </p:txBody>
      </p:sp>
      <p:cxnSp>
        <p:nvCxnSpPr>
          <p:cNvPr id="13" name="Straight Connector 12"/>
          <p:cNvCxnSpPr>
            <a:endCxn id="7" idx="0"/>
          </p:cNvCxnSpPr>
          <p:nvPr/>
        </p:nvCxnSpPr>
        <p:spPr>
          <a:xfrm flipH="1">
            <a:off x="2905328" y="3369013"/>
            <a:ext cx="995463" cy="5560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endCxn id="6" idx="0"/>
          </p:cNvCxnSpPr>
          <p:nvPr/>
        </p:nvCxnSpPr>
        <p:spPr>
          <a:xfrm>
            <a:off x="5243208" y="3369013"/>
            <a:ext cx="1144623" cy="494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endCxn id="8" idx="0"/>
          </p:cNvCxnSpPr>
          <p:nvPr/>
        </p:nvCxnSpPr>
        <p:spPr>
          <a:xfrm flipH="1">
            <a:off x="1562911" y="4564705"/>
            <a:ext cx="671208"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a:endCxn id="9" idx="0"/>
          </p:cNvCxnSpPr>
          <p:nvPr/>
        </p:nvCxnSpPr>
        <p:spPr>
          <a:xfrm>
            <a:off x="3576536" y="4556193"/>
            <a:ext cx="77822" cy="581633"/>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a:endCxn id="10" idx="0"/>
          </p:cNvCxnSpPr>
          <p:nvPr/>
        </p:nvCxnSpPr>
        <p:spPr>
          <a:xfrm flipH="1">
            <a:off x="5496130" y="4564705"/>
            <a:ext cx="220492" cy="573121"/>
          </a:xfrm>
          <a:prstGeom prst="line">
            <a:avLst/>
          </a:prstGeom>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4971717" y="3057728"/>
            <a:ext cx="301686" cy="369332"/>
          </a:xfrm>
          <a:prstGeom prst="rect">
            <a:avLst/>
          </a:prstGeom>
          <a:noFill/>
        </p:spPr>
        <p:txBody>
          <a:bodyPr wrap="none" rtlCol="0">
            <a:spAutoFit/>
          </a:bodyPr>
          <a:lstStyle/>
          <a:p>
            <a:r>
              <a:rPr lang="en-US"/>
              <a:t>0</a:t>
            </a:r>
          </a:p>
        </p:txBody>
      </p:sp>
      <p:sp>
        <p:nvSpPr>
          <p:cNvPr id="18" name="TextBox 17"/>
          <p:cNvSpPr txBox="1"/>
          <p:nvPr/>
        </p:nvSpPr>
        <p:spPr>
          <a:xfrm>
            <a:off x="3339830" y="4236396"/>
            <a:ext cx="304800" cy="369332"/>
          </a:xfrm>
          <a:prstGeom prst="rect">
            <a:avLst/>
          </a:prstGeom>
          <a:noFill/>
        </p:spPr>
        <p:txBody>
          <a:bodyPr wrap="square" rtlCol="0">
            <a:spAutoFit/>
          </a:bodyPr>
          <a:lstStyle/>
          <a:p>
            <a:r>
              <a:rPr lang="en-US" dirty="0"/>
              <a:t>1</a:t>
            </a:r>
          </a:p>
        </p:txBody>
      </p:sp>
      <p:sp>
        <p:nvSpPr>
          <p:cNvPr id="20" name="TextBox 19"/>
          <p:cNvSpPr txBox="1"/>
          <p:nvPr/>
        </p:nvSpPr>
        <p:spPr>
          <a:xfrm>
            <a:off x="6830374" y="4178779"/>
            <a:ext cx="301686" cy="369332"/>
          </a:xfrm>
          <a:prstGeom prst="rect">
            <a:avLst/>
          </a:prstGeom>
          <a:noFill/>
        </p:spPr>
        <p:txBody>
          <a:bodyPr wrap="none" rtlCol="0">
            <a:spAutoFit/>
          </a:bodyPr>
          <a:lstStyle/>
          <a:p>
            <a:r>
              <a:rPr lang="en-US"/>
              <a:t>2</a:t>
            </a:r>
          </a:p>
        </p:txBody>
      </p:sp>
      <p:sp>
        <p:nvSpPr>
          <p:cNvPr id="22" name="TextBox 21"/>
          <p:cNvSpPr txBox="1"/>
          <p:nvPr/>
        </p:nvSpPr>
        <p:spPr>
          <a:xfrm>
            <a:off x="2018427" y="5463396"/>
            <a:ext cx="301686" cy="369332"/>
          </a:xfrm>
          <a:prstGeom prst="rect">
            <a:avLst/>
          </a:prstGeom>
          <a:noFill/>
        </p:spPr>
        <p:txBody>
          <a:bodyPr wrap="none" rtlCol="0">
            <a:spAutoFit/>
          </a:bodyPr>
          <a:lstStyle/>
          <a:p>
            <a:r>
              <a:rPr lang="en-US"/>
              <a:t>3</a:t>
            </a:r>
          </a:p>
        </p:txBody>
      </p:sp>
      <p:sp>
        <p:nvSpPr>
          <p:cNvPr id="23" name="TextBox 22"/>
          <p:cNvSpPr txBox="1"/>
          <p:nvPr/>
        </p:nvSpPr>
        <p:spPr>
          <a:xfrm>
            <a:off x="4093109" y="5476367"/>
            <a:ext cx="301686" cy="369332"/>
          </a:xfrm>
          <a:prstGeom prst="rect">
            <a:avLst/>
          </a:prstGeom>
          <a:noFill/>
        </p:spPr>
        <p:txBody>
          <a:bodyPr wrap="none" rtlCol="0">
            <a:spAutoFit/>
          </a:bodyPr>
          <a:lstStyle/>
          <a:p>
            <a:r>
              <a:rPr lang="en-US"/>
              <a:t>4</a:t>
            </a:r>
          </a:p>
        </p:txBody>
      </p:sp>
      <p:sp>
        <p:nvSpPr>
          <p:cNvPr id="25" name="TextBox 24"/>
          <p:cNvSpPr txBox="1"/>
          <p:nvPr/>
        </p:nvSpPr>
        <p:spPr>
          <a:xfrm>
            <a:off x="5956022" y="5449541"/>
            <a:ext cx="301686" cy="369332"/>
          </a:xfrm>
          <a:prstGeom prst="rect">
            <a:avLst/>
          </a:prstGeom>
          <a:noFill/>
        </p:spPr>
        <p:txBody>
          <a:bodyPr wrap="none" rtlCol="0">
            <a:spAutoFit/>
          </a:bodyPr>
          <a:lstStyle/>
          <a:p>
            <a:r>
              <a:rPr lang="en-US"/>
              <a:t>5</a:t>
            </a:r>
          </a:p>
        </p:txBody>
      </p:sp>
      <p:sp>
        <p:nvSpPr>
          <p:cNvPr id="24" name="Rectangle 23"/>
          <p:cNvSpPr/>
          <p:nvPr/>
        </p:nvSpPr>
        <p:spPr>
          <a:xfrm>
            <a:off x="6830374"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15</a:t>
            </a:r>
          </a:p>
        </p:txBody>
      </p:sp>
      <p:cxnSp>
        <p:nvCxnSpPr>
          <p:cNvPr id="26" name="Straight Connector 25"/>
          <p:cNvCxnSpPr>
            <a:endCxn id="24" idx="0"/>
          </p:cNvCxnSpPr>
          <p:nvPr/>
        </p:nvCxnSpPr>
        <p:spPr>
          <a:xfrm>
            <a:off x="7091466" y="4547681"/>
            <a:ext cx="410117" cy="590145"/>
          </a:xfrm>
          <a:prstGeom prst="line">
            <a:avLst/>
          </a:prstGeom>
        </p:spPr>
        <p:style>
          <a:lnRef idx="2">
            <a:schemeClr val="accent1"/>
          </a:lnRef>
          <a:fillRef idx="0">
            <a:schemeClr val="accent1"/>
          </a:fillRef>
          <a:effectRef idx="1">
            <a:schemeClr val="accent1"/>
          </a:effectRef>
          <a:fontRef idx="minor">
            <a:schemeClr val="tx1"/>
          </a:fontRef>
        </p:style>
      </p:cxnSp>
      <p:sp>
        <p:nvSpPr>
          <p:cNvPr id="27" name="TextBox 26"/>
          <p:cNvSpPr txBox="1"/>
          <p:nvPr/>
        </p:nvSpPr>
        <p:spPr>
          <a:xfrm>
            <a:off x="7958865" y="5463396"/>
            <a:ext cx="301686" cy="369332"/>
          </a:xfrm>
          <a:prstGeom prst="rect">
            <a:avLst/>
          </a:prstGeom>
          <a:noFill/>
        </p:spPr>
        <p:txBody>
          <a:bodyPr wrap="none" rtlCol="0">
            <a:spAutoFit/>
          </a:bodyPr>
          <a:lstStyle/>
          <a:p>
            <a:r>
              <a:rPr lang="en-US" dirty="0"/>
              <a:t>6</a:t>
            </a:r>
          </a:p>
        </p:txBody>
      </p:sp>
      <p:sp>
        <p:nvSpPr>
          <p:cNvPr id="14" name="TextBox 13"/>
          <p:cNvSpPr txBox="1"/>
          <p:nvPr/>
        </p:nvSpPr>
        <p:spPr>
          <a:xfrm>
            <a:off x="457198" y="1741450"/>
            <a:ext cx="2547492" cy="369332"/>
          </a:xfrm>
          <a:prstGeom prst="rect">
            <a:avLst/>
          </a:prstGeom>
          <a:noFill/>
        </p:spPr>
        <p:txBody>
          <a:bodyPr wrap="none" rtlCol="0">
            <a:spAutoFit/>
          </a:bodyPr>
          <a:lstStyle/>
          <a:p>
            <a:r>
              <a:rPr lang="en-US" dirty="0"/>
              <a:t>A = (10,12,15,26,13,18,9)</a:t>
            </a:r>
          </a:p>
        </p:txBody>
      </p:sp>
      <p:sp>
        <p:nvSpPr>
          <p:cNvPr id="28" name="TextBox 27"/>
          <p:cNvSpPr txBox="1"/>
          <p:nvPr/>
        </p:nvSpPr>
        <p:spPr>
          <a:xfrm>
            <a:off x="3298253" y="1727140"/>
            <a:ext cx="2547492" cy="369332"/>
          </a:xfrm>
          <a:prstGeom prst="rect">
            <a:avLst/>
          </a:prstGeom>
          <a:noFill/>
        </p:spPr>
        <p:txBody>
          <a:bodyPr wrap="none" rtlCol="0">
            <a:spAutoFit/>
          </a:bodyPr>
          <a:lstStyle/>
          <a:p>
            <a:r>
              <a:rPr lang="en-US" dirty="0"/>
              <a:t>A = (10,12,9,26,13,18,15)</a:t>
            </a:r>
          </a:p>
        </p:txBody>
      </p:sp>
      <p:sp>
        <p:nvSpPr>
          <p:cNvPr id="29" name="TextBox 28"/>
          <p:cNvSpPr txBox="1"/>
          <p:nvPr/>
        </p:nvSpPr>
        <p:spPr>
          <a:xfrm>
            <a:off x="5997669" y="1724301"/>
            <a:ext cx="2547492" cy="369332"/>
          </a:xfrm>
          <a:prstGeom prst="rect">
            <a:avLst/>
          </a:prstGeom>
          <a:noFill/>
        </p:spPr>
        <p:txBody>
          <a:bodyPr wrap="none" rtlCol="0">
            <a:spAutoFit/>
          </a:bodyPr>
          <a:lstStyle/>
          <a:p>
            <a:r>
              <a:rPr lang="en-US" dirty="0"/>
              <a:t>A = (9,12,10,26,13,18,15)</a:t>
            </a:r>
          </a:p>
        </p:txBody>
      </p:sp>
    </p:spTree>
    <p:extLst>
      <p:ext uri="{BB962C8B-B14F-4D97-AF65-F5344CB8AC3E}">
        <p14:creationId xmlns:p14="http://schemas.microsoft.com/office/powerpoint/2010/main" val="658652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8"/>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3"/>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5"/>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26"/>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2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6" grpId="0" animBg="1"/>
      <p:bldP spid="7" grpId="0" animBg="1"/>
      <p:bldP spid="8" grpId="0" animBg="1"/>
      <p:bldP spid="9" grpId="0" animBg="1"/>
      <p:bldP spid="10" grpId="0" animBg="1"/>
      <p:bldP spid="5" grpId="0"/>
      <p:bldP spid="18" grpId="0"/>
      <p:bldP spid="20" grpId="0"/>
      <p:bldP spid="22" grpId="0"/>
      <p:bldP spid="23" grpId="0"/>
      <p:bldP spid="25" grpId="0"/>
      <p:bldP spid="24" grpId="0" animBg="1"/>
      <p:bldP spid="27" grpId="0"/>
      <p:bldP spid="14" grpId="0"/>
      <p:bldP spid="28" grpId="0"/>
      <p:bldP spid="2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F8161-5F3F-754F-926B-056739932FCA}"/>
              </a:ext>
            </a:extLst>
          </p:cNvPr>
          <p:cNvSpPr>
            <a:spLocks noGrp="1"/>
          </p:cNvSpPr>
          <p:nvPr>
            <p:ph type="title"/>
          </p:nvPr>
        </p:nvSpPr>
        <p:spPr/>
        <p:txBody>
          <a:bodyPr/>
          <a:lstStyle/>
          <a:p>
            <a:r>
              <a:rPr lang="en-US" dirty="0"/>
              <a:t>Remark</a:t>
            </a:r>
          </a:p>
        </p:txBody>
      </p:sp>
      <p:sp>
        <p:nvSpPr>
          <p:cNvPr id="3" name="Content Placeholder 2">
            <a:extLst>
              <a:ext uri="{FF2B5EF4-FFF2-40B4-BE49-F238E27FC236}">
                <a16:creationId xmlns:a16="http://schemas.microsoft.com/office/drawing/2014/main" id="{ABCBE9CD-3A4F-9647-95D9-5602942A38A7}"/>
              </a:ext>
            </a:extLst>
          </p:cNvPr>
          <p:cNvSpPr>
            <a:spLocks noGrp="1"/>
          </p:cNvSpPr>
          <p:nvPr>
            <p:ph idx="1"/>
          </p:nvPr>
        </p:nvSpPr>
        <p:spPr/>
        <p:txBody>
          <a:bodyPr>
            <a:normAutofit fontScale="85000" lnSpcReduction="20000"/>
          </a:bodyPr>
          <a:lstStyle/>
          <a:p>
            <a:r>
              <a:rPr lang="en-US" dirty="0"/>
              <a:t>If you turn the diagram upside down, it resembles a tree.</a:t>
            </a:r>
          </a:p>
          <a:p>
            <a:r>
              <a:rPr lang="en-US" dirty="0"/>
              <a:t>It is indeed called a ”Tree”</a:t>
            </a:r>
          </a:p>
          <a:p>
            <a:r>
              <a:rPr lang="en-US" dirty="0"/>
              <a:t>Top element (“vertex”) is called “root”, which it would correspond to upside down</a:t>
            </a:r>
          </a:p>
          <a:p>
            <a:r>
              <a:rPr lang="en-US" dirty="0"/>
              <a:t>Because there are at most 2 branches going down, the tree is also called a binary tree.</a:t>
            </a:r>
          </a:p>
          <a:p>
            <a:r>
              <a:rPr lang="en-US" dirty="0"/>
              <a:t>Vertex A[</a:t>
            </a:r>
            <a:r>
              <a:rPr lang="en-US" dirty="0" err="1"/>
              <a:t>i</a:t>
            </a:r>
            <a:r>
              <a:rPr lang="en-US" dirty="0"/>
              <a:t>] is parent of A[2i+1], A[2i+2].</a:t>
            </a:r>
          </a:p>
          <a:p>
            <a:r>
              <a:rPr lang="en-US" dirty="0"/>
              <a:t>Vertices A[2i+1], A[2i+2] are left and right children</a:t>
            </a:r>
          </a:p>
          <a:p>
            <a:r>
              <a:rPr lang="en-US" dirty="0"/>
              <a:t>Root is in level 0.  Below is level 1, then level 2…</a:t>
            </a:r>
          </a:p>
          <a:p>
            <a:r>
              <a:rPr lang="en-US" dirty="0"/>
              <a:t>Level </a:t>
            </a:r>
            <a:r>
              <a:rPr lang="en-US" dirty="0" err="1"/>
              <a:t>i</a:t>
            </a:r>
            <a:r>
              <a:rPr lang="en-US" dirty="0"/>
              <a:t> has 2</a:t>
            </a:r>
            <a:r>
              <a:rPr lang="en-US" baseline="30000" dirty="0"/>
              <a:t>i</a:t>
            </a:r>
            <a:r>
              <a:rPr lang="en-US" dirty="0"/>
              <a:t> vertices. </a:t>
            </a:r>
          </a:p>
          <a:p>
            <a:endParaRPr lang="en-US" dirty="0"/>
          </a:p>
        </p:txBody>
      </p:sp>
    </p:spTree>
    <p:extLst>
      <p:ext uri="{BB962C8B-B14F-4D97-AF65-F5344CB8AC3E}">
        <p14:creationId xmlns:p14="http://schemas.microsoft.com/office/powerpoint/2010/main" val="4142282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heap class</a:t>
            </a:r>
          </a:p>
        </p:txBody>
      </p:sp>
      <p:sp>
        <p:nvSpPr>
          <p:cNvPr id="3" name="Content Placeholder 2"/>
          <p:cNvSpPr>
            <a:spLocks noGrp="1"/>
          </p:cNvSpPr>
          <p:nvPr>
            <p:ph idx="1"/>
          </p:nvPr>
        </p:nvSpPr>
        <p:spPr/>
        <p:txBody>
          <a:bodyPr>
            <a:normAutofit fontScale="55000" lnSpcReduction="20000"/>
          </a:bodyPr>
          <a:lstStyle/>
          <a:p>
            <a:pPr marL="0" indent="0">
              <a:buNone/>
            </a:pPr>
            <a:r>
              <a:rPr lang="en-US" dirty="0">
                <a:latin typeface="Andale Mono" charset="0"/>
                <a:ea typeface="Andale Mono" charset="0"/>
                <a:cs typeface="Andale Mono" charset="0"/>
              </a:rPr>
              <a:t>class heap{</a:t>
            </a:r>
          </a:p>
          <a:p>
            <a:pPr marL="0" indent="0">
              <a:buNone/>
            </a:pP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const</a:t>
            </a: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n=30;</a:t>
            </a:r>
          </a:p>
          <a:p>
            <a:pPr marL="0" indent="0">
              <a:buNone/>
            </a:pP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A[n];  // will hold keys</a:t>
            </a:r>
          </a:p>
          <a:p>
            <a:pPr marL="0" indent="0">
              <a:buNone/>
            </a:pP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next;  // next index at which to insert</a:t>
            </a:r>
          </a:p>
          <a:p>
            <a:pPr marL="0" indent="0">
              <a:buNone/>
            </a:pPr>
            <a:r>
              <a:rPr lang="en-US" dirty="0">
                <a:latin typeface="Andale Mono" charset="0"/>
                <a:ea typeface="Andale Mono" charset="0"/>
                <a:cs typeface="Andale Mono" charset="0"/>
              </a:rPr>
              <a:t>public:</a:t>
            </a:r>
          </a:p>
          <a:p>
            <a:pPr marL="0" indent="0">
              <a:buNone/>
            </a:pPr>
            <a:r>
              <a:rPr lang="en-US" dirty="0">
                <a:latin typeface="Andale Mono" charset="0"/>
                <a:ea typeface="Andale Mono" charset="0"/>
                <a:cs typeface="Andale Mono" charset="0"/>
              </a:rPr>
              <a:t>  heap(){ next = 0; }</a:t>
            </a:r>
          </a:p>
          <a:p>
            <a:pPr marL="0" indent="0">
              <a:buNone/>
            </a:pPr>
            <a:r>
              <a:rPr lang="en-US" dirty="0">
                <a:latin typeface="Andale Mono" charset="0"/>
                <a:ea typeface="Andale Mono" charset="0"/>
                <a:cs typeface="Andale Mono" charset="0"/>
              </a:rPr>
              <a:t>  bool add(</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v);</a:t>
            </a:r>
          </a:p>
          <a:p>
            <a:pPr marL="0" indent="0">
              <a:buNone/>
            </a:pP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remove();</a:t>
            </a:r>
          </a:p>
          <a:p>
            <a:pPr marL="0" indent="0">
              <a:buNone/>
            </a:pPr>
            <a:r>
              <a:rPr lang="en-US" dirty="0">
                <a:latin typeface="Andale Mono" charset="0"/>
                <a:ea typeface="Andale Mono" charset="0"/>
                <a:cs typeface="Andale Mono" charset="0"/>
              </a:rPr>
              <a:t>private:</a:t>
            </a:r>
          </a:p>
          <a:p>
            <a:pPr marL="0" indent="0">
              <a:buNone/>
            </a:pP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l(</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){return 2*i+1;}   // index of left child </a:t>
            </a:r>
          </a:p>
          <a:p>
            <a:pPr marL="0" indent="0">
              <a:buNone/>
            </a:pP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r(</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){return 2*i+2;}   // index of right child</a:t>
            </a:r>
          </a:p>
          <a:p>
            <a:pPr marL="0" indent="0">
              <a:buNone/>
            </a:pP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p(</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){return (i-1)/2;} // index of parent  </a:t>
            </a:r>
          </a:p>
          <a:p>
            <a:pPr marL="0" indent="0">
              <a:buNone/>
            </a:pPr>
            <a:r>
              <a:rPr lang="en-US" dirty="0">
                <a:latin typeface="Andale Mono" charset="0"/>
                <a:ea typeface="Andale Mono" charset="0"/>
                <a:cs typeface="Andale Mono" charset="0"/>
              </a:rPr>
              <a:t>  bool </a:t>
            </a:r>
            <a:r>
              <a:rPr lang="en-US" dirty="0" err="1">
                <a:latin typeface="Andale Mono" charset="0"/>
                <a:ea typeface="Andale Mono" charset="0"/>
                <a:cs typeface="Andale Mono" charset="0"/>
              </a:rPr>
              <a:t>noleftchild</a:t>
            </a:r>
            <a:r>
              <a:rPr lang="en-US" dirty="0">
                <a:latin typeface="Andale Mono" charset="0"/>
                <a:ea typeface="Andale Mono" charset="0"/>
                <a:cs typeface="Andale Mono" charset="0"/>
              </a:rPr>
              <a:t>(</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){return l(</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 &gt;= next;}</a:t>
            </a:r>
          </a:p>
          <a:p>
            <a:pPr marL="0" indent="0">
              <a:buNone/>
            </a:pPr>
            <a:r>
              <a:rPr lang="en-US" dirty="0">
                <a:latin typeface="Andale Mono" charset="0"/>
                <a:ea typeface="Andale Mono" charset="0"/>
                <a:cs typeface="Andale Mono" charset="0"/>
              </a:rPr>
              <a:t>  bool </a:t>
            </a:r>
            <a:r>
              <a:rPr lang="en-US" dirty="0" err="1">
                <a:latin typeface="Andale Mono" charset="0"/>
                <a:ea typeface="Andale Mono" charset="0"/>
                <a:cs typeface="Andale Mono" charset="0"/>
              </a:rPr>
              <a:t>norightchild</a:t>
            </a:r>
            <a:r>
              <a:rPr lang="en-US" dirty="0">
                <a:latin typeface="Andale Mono" charset="0"/>
                <a:ea typeface="Andale Mono" charset="0"/>
                <a:cs typeface="Andale Mono" charset="0"/>
              </a:rPr>
              <a:t>(</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){return r(</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 &gt;= next;}</a:t>
            </a:r>
          </a:p>
          <a:p>
            <a:pPr marL="0" indent="0">
              <a:buNone/>
            </a:pPr>
            <a:r>
              <a:rPr lang="en-US" dirty="0">
                <a:latin typeface="Andale Mono" charset="0"/>
                <a:ea typeface="Andale Mono" charset="0"/>
                <a:cs typeface="Andale Mono" charset="0"/>
              </a:rPr>
              <a:t>}</a:t>
            </a:r>
          </a:p>
        </p:txBody>
      </p:sp>
    </p:spTree>
    <p:extLst>
      <p:ext uri="{BB962C8B-B14F-4D97-AF65-F5344CB8AC3E}">
        <p14:creationId xmlns:p14="http://schemas.microsoft.com/office/powerpoint/2010/main" val="1611599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Adding a new element</a:t>
            </a:r>
          </a:p>
        </p:txBody>
      </p:sp>
      <p:sp>
        <p:nvSpPr>
          <p:cNvPr id="3" name="Content Placeholder 2"/>
          <p:cNvSpPr>
            <a:spLocks noGrp="1"/>
          </p:cNvSpPr>
          <p:nvPr>
            <p:ph idx="1"/>
          </p:nvPr>
        </p:nvSpPr>
        <p:spPr/>
        <p:txBody>
          <a:bodyPr>
            <a:normAutofit lnSpcReduction="10000"/>
          </a:bodyPr>
          <a:lstStyle/>
          <a:p>
            <a:r>
              <a:rPr lang="en-US" dirty="0"/>
              <a:t>Add it to the next empty spot in the array.</a:t>
            </a:r>
          </a:p>
          <a:p>
            <a:r>
              <a:rPr lang="en-US" dirty="0"/>
              <a:t>Potentially heap order violated at the inserted element.</a:t>
            </a:r>
          </a:p>
          <a:p>
            <a:r>
              <a:rPr lang="en-US" dirty="0"/>
              <a:t>Exchange with parent.</a:t>
            </a:r>
          </a:p>
          <a:p>
            <a:r>
              <a:rPr lang="en-US" dirty="0"/>
              <a:t>Heap order violated with parent.</a:t>
            </a:r>
          </a:p>
          <a:p>
            <a:r>
              <a:rPr lang="en-US" dirty="0"/>
              <a:t>Exchange parent </a:t>
            </a:r>
            <a:r>
              <a:rPr lang="mr-IN" dirty="0"/>
              <a:t>–</a:t>
            </a:r>
            <a:r>
              <a:rPr lang="en-US" dirty="0"/>
              <a:t> grandparent.</a:t>
            </a:r>
          </a:p>
          <a:p>
            <a:r>
              <a:rPr lang="en-US" dirty="0"/>
              <a:t>...</a:t>
            </a:r>
          </a:p>
          <a:p>
            <a:r>
              <a:rPr lang="en-US" dirty="0"/>
              <a:t>Will this work in general?</a:t>
            </a:r>
          </a:p>
        </p:txBody>
      </p:sp>
    </p:spTree>
    <p:extLst>
      <p:ext uri="{BB962C8B-B14F-4D97-AF65-F5344CB8AC3E}">
        <p14:creationId xmlns:p14="http://schemas.microsoft.com/office/powerpoint/2010/main" val="8862924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for add</a:t>
            </a:r>
          </a:p>
        </p:txBody>
      </p:sp>
      <p:sp>
        <p:nvSpPr>
          <p:cNvPr id="3" name="Content Placeholder 2"/>
          <p:cNvSpPr>
            <a:spLocks noGrp="1"/>
          </p:cNvSpPr>
          <p:nvPr>
            <p:ph idx="1"/>
          </p:nvPr>
        </p:nvSpPr>
        <p:spPr/>
        <p:txBody>
          <a:bodyPr>
            <a:normAutofit lnSpcReduction="10000"/>
          </a:bodyPr>
          <a:lstStyle/>
          <a:p>
            <a:pPr marL="0" indent="0">
              <a:buNone/>
            </a:pPr>
            <a:r>
              <a:rPr lang="en-US" dirty="0">
                <a:latin typeface="Andale Mono" charset="0"/>
                <a:ea typeface="Andale Mono" charset="0"/>
                <a:cs typeface="Andale Mono" charset="0"/>
              </a:rPr>
              <a:t>bool heap::add(</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v){</a:t>
            </a:r>
          </a:p>
          <a:p>
            <a:pPr marL="0" indent="0">
              <a:buNone/>
            </a:pPr>
            <a:r>
              <a:rPr lang="en-US" dirty="0">
                <a:latin typeface="Andale Mono" charset="0"/>
                <a:ea typeface="Andale Mono" charset="0"/>
                <a:cs typeface="Andale Mono" charset="0"/>
              </a:rPr>
              <a:t> if(next &gt;= n) </a:t>
            </a:r>
          </a:p>
          <a:p>
            <a:pPr marL="0" indent="0">
              <a:buNone/>
            </a:pPr>
            <a:r>
              <a:rPr lang="en-US" dirty="0">
                <a:latin typeface="Andale Mono" charset="0"/>
                <a:ea typeface="Andale Mono" charset="0"/>
                <a:cs typeface="Andale Mono" charset="0"/>
              </a:rPr>
              <a:t>   return false; //overflow</a:t>
            </a:r>
          </a:p>
          <a:p>
            <a:pPr marL="0" indent="0">
              <a:buNone/>
            </a:pPr>
            <a:r>
              <a:rPr lang="en-US" dirty="0">
                <a:latin typeface="Andale Mono" charset="0"/>
                <a:ea typeface="Andale Mono" charset="0"/>
                <a:cs typeface="Andale Mono" charset="0"/>
              </a:rPr>
              <a:t> A[next] = v;</a:t>
            </a:r>
          </a:p>
          <a:p>
            <a:pPr marL="0" indent="0">
              <a:buNone/>
            </a:pP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bubbleup</a:t>
            </a:r>
            <a:r>
              <a:rPr lang="en-US" dirty="0">
                <a:latin typeface="Andale Mono" charset="0"/>
                <a:ea typeface="Andale Mono" charset="0"/>
                <a:cs typeface="Andale Mono" charset="0"/>
              </a:rPr>
              <a:t>(next);</a:t>
            </a:r>
          </a:p>
          <a:p>
            <a:pPr marL="0" indent="0">
              <a:buNone/>
            </a:pPr>
            <a:r>
              <a:rPr lang="en-US" dirty="0">
                <a:latin typeface="Andale Mono" charset="0"/>
                <a:ea typeface="Andale Mono" charset="0"/>
                <a:cs typeface="Andale Mono" charset="0"/>
              </a:rPr>
              <a:t> next++;</a:t>
            </a:r>
          </a:p>
          <a:p>
            <a:pPr marL="0" indent="0">
              <a:buNone/>
            </a:pPr>
            <a:r>
              <a:rPr lang="en-US" dirty="0">
                <a:latin typeface="Andale Mono" charset="0"/>
                <a:ea typeface="Andale Mono" charset="0"/>
                <a:cs typeface="Andale Mono" charset="0"/>
              </a:rPr>
              <a:t> return true;</a:t>
            </a:r>
          </a:p>
          <a:p>
            <a:pPr marL="0" indent="0">
              <a:buNone/>
            </a:pPr>
            <a:r>
              <a:rPr lang="en-US" dirty="0">
                <a:latin typeface="Andale Mono" charset="0"/>
                <a:ea typeface="Andale Mono" charset="0"/>
                <a:cs typeface="Andale Mono" charset="0"/>
              </a:rPr>
              <a:t>}</a:t>
            </a:r>
          </a:p>
          <a:p>
            <a:pPr marL="0" indent="0">
              <a:buNone/>
            </a:pPr>
            <a:endParaRPr lang="en-US" dirty="0">
              <a:latin typeface="Andale Mono" charset="0"/>
              <a:ea typeface="Andale Mono" charset="0"/>
              <a:cs typeface="Andale Mono" charset="0"/>
            </a:endParaRPr>
          </a:p>
        </p:txBody>
      </p:sp>
    </p:spTree>
    <p:extLst>
      <p:ext uri="{BB962C8B-B14F-4D97-AF65-F5344CB8AC3E}">
        <p14:creationId xmlns:p14="http://schemas.microsoft.com/office/powerpoint/2010/main" val="1465010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Bubbling up</a:t>
            </a:r>
          </a:p>
        </p:txBody>
      </p:sp>
      <p:sp>
        <p:nvSpPr>
          <p:cNvPr id="3" name="Content Placeholder 2"/>
          <p:cNvSpPr>
            <a:spLocks noGrp="1"/>
          </p:cNvSpPr>
          <p:nvPr>
            <p:ph idx="1"/>
          </p:nvPr>
        </p:nvSpPr>
        <p:spPr/>
        <p:txBody>
          <a:bodyPr>
            <a:normAutofit/>
          </a:bodyPr>
          <a:lstStyle/>
          <a:p>
            <a:pPr marL="57150" indent="0">
              <a:lnSpc>
                <a:spcPct val="124000"/>
              </a:lnSpc>
              <a:spcBef>
                <a:spcPts val="0"/>
              </a:spcBef>
              <a:spcAft>
                <a:spcPts val="1032"/>
              </a:spcAft>
              <a:buNone/>
            </a:pPr>
            <a:r>
              <a:rPr lang="en-US" sz="2600" dirty="0">
                <a:solidFill>
                  <a:prstClr val="black"/>
                </a:solidFill>
                <a:latin typeface="Andale Mono"/>
                <a:cs typeface="Andale Mono"/>
              </a:rPr>
              <a:t>void heap::</a:t>
            </a:r>
            <a:r>
              <a:rPr lang="en-US" sz="2600" dirty="0" err="1">
                <a:solidFill>
                  <a:prstClr val="black"/>
                </a:solidFill>
                <a:latin typeface="Andale Mono"/>
                <a:cs typeface="Andale Mono"/>
              </a:rPr>
              <a:t>bubbleup</a:t>
            </a:r>
            <a:r>
              <a:rPr lang="en-US" sz="2600" dirty="0">
                <a:solidFill>
                  <a:prstClr val="black"/>
                </a:solidFill>
                <a:latin typeface="Andale Mono"/>
                <a:cs typeface="Andale Mono"/>
              </a:rPr>
              <a:t>(</a:t>
            </a:r>
            <a:r>
              <a:rPr lang="en-US" sz="2600" dirty="0" err="1">
                <a:solidFill>
                  <a:prstClr val="black"/>
                </a:solidFill>
                <a:latin typeface="Andale Mono"/>
                <a:cs typeface="Andale Mono"/>
              </a:rPr>
              <a:t>int</a:t>
            </a:r>
            <a:r>
              <a:rPr lang="en-US" sz="2600" dirty="0">
                <a:solidFill>
                  <a:prstClr val="black"/>
                </a:solidFill>
                <a:latin typeface="Andale Mono"/>
                <a:cs typeface="Andale Mono"/>
              </a:rPr>
              <a:t> r){</a:t>
            </a:r>
          </a:p>
          <a:p>
            <a:pPr marL="57150" indent="0">
              <a:lnSpc>
                <a:spcPct val="124000"/>
              </a:lnSpc>
              <a:spcBef>
                <a:spcPts val="0"/>
              </a:spcBef>
              <a:spcAft>
                <a:spcPts val="1032"/>
              </a:spcAft>
              <a:buNone/>
            </a:pPr>
            <a:r>
              <a:rPr lang="en-US" sz="2600" dirty="0">
                <a:solidFill>
                  <a:prstClr val="black"/>
                </a:solidFill>
                <a:latin typeface="Andale Mono"/>
                <a:cs typeface="Andale Mono"/>
              </a:rPr>
              <a:t>  while(r != 0 &amp;&amp; A[p(r)] &gt; A[r]){</a:t>
            </a:r>
          </a:p>
          <a:p>
            <a:pPr marL="57150" indent="0">
              <a:lnSpc>
                <a:spcPct val="124000"/>
              </a:lnSpc>
              <a:spcBef>
                <a:spcPts val="0"/>
              </a:spcBef>
              <a:spcAft>
                <a:spcPts val="1032"/>
              </a:spcAft>
              <a:buNone/>
            </a:pPr>
            <a:r>
              <a:rPr lang="en-US" sz="2600" dirty="0">
                <a:solidFill>
                  <a:prstClr val="black"/>
                </a:solidFill>
                <a:latin typeface="Andale Mono"/>
                <a:cs typeface="Andale Mono"/>
              </a:rPr>
              <a:t>    exchange( A[p(r)], A[r] );</a:t>
            </a:r>
          </a:p>
          <a:p>
            <a:pPr marL="57150" indent="0">
              <a:lnSpc>
                <a:spcPct val="124000"/>
              </a:lnSpc>
              <a:spcBef>
                <a:spcPts val="0"/>
              </a:spcBef>
              <a:spcAft>
                <a:spcPts val="1032"/>
              </a:spcAft>
              <a:buNone/>
            </a:pPr>
            <a:r>
              <a:rPr lang="en-US" sz="2600" dirty="0">
                <a:solidFill>
                  <a:prstClr val="black"/>
                </a:solidFill>
                <a:latin typeface="Andale Mono"/>
                <a:cs typeface="Andale Mono"/>
              </a:rPr>
              <a:t>    r = p(r);</a:t>
            </a:r>
          </a:p>
          <a:p>
            <a:pPr marL="57150" indent="0">
              <a:lnSpc>
                <a:spcPct val="124000"/>
              </a:lnSpc>
              <a:spcBef>
                <a:spcPts val="0"/>
              </a:spcBef>
              <a:spcAft>
                <a:spcPts val="1032"/>
              </a:spcAft>
              <a:buNone/>
            </a:pPr>
            <a:r>
              <a:rPr lang="en-US" sz="2600" dirty="0">
                <a:solidFill>
                  <a:prstClr val="black"/>
                </a:solidFill>
                <a:latin typeface="Andale Mono"/>
                <a:cs typeface="Andale Mono"/>
              </a:rPr>
              <a:t>  }</a:t>
            </a:r>
          </a:p>
          <a:p>
            <a:pPr marL="57150" indent="0">
              <a:lnSpc>
                <a:spcPct val="124000"/>
              </a:lnSpc>
              <a:spcBef>
                <a:spcPts val="0"/>
              </a:spcBef>
              <a:spcAft>
                <a:spcPts val="1032"/>
              </a:spcAft>
              <a:buNone/>
            </a:pPr>
            <a:r>
              <a:rPr lang="en-US" sz="2600" dirty="0">
                <a:solidFill>
                  <a:prstClr val="black"/>
                </a:solidFill>
                <a:latin typeface="Andale Mono"/>
                <a:cs typeface="Andale Mono"/>
              </a:rPr>
              <a:t>}</a:t>
            </a:r>
          </a:p>
          <a:p>
            <a:pPr marL="57150" indent="0">
              <a:lnSpc>
                <a:spcPct val="124000"/>
              </a:lnSpc>
              <a:spcBef>
                <a:spcPts val="0"/>
              </a:spcBef>
              <a:spcAft>
                <a:spcPts val="1032"/>
              </a:spcAft>
              <a:buNone/>
            </a:pPr>
            <a:r>
              <a:rPr lang="en-US" sz="2600" dirty="0">
                <a:solidFill>
                  <a:prstClr val="black"/>
                </a:solidFill>
                <a:latin typeface="Andale Mono"/>
                <a:cs typeface="Andale Mono"/>
              </a:rPr>
              <a:t>void heap::exchange(</a:t>
            </a:r>
            <a:r>
              <a:rPr lang="en-US" sz="2600" dirty="0" err="1">
                <a:solidFill>
                  <a:prstClr val="black"/>
                </a:solidFill>
                <a:latin typeface="Andale Mono"/>
                <a:cs typeface="Andale Mono"/>
              </a:rPr>
              <a:t>int</a:t>
            </a:r>
            <a:r>
              <a:rPr lang="en-US" sz="2600" dirty="0">
                <a:solidFill>
                  <a:prstClr val="black"/>
                </a:solidFill>
                <a:latin typeface="Andale Mono"/>
                <a:cs typeface="Andale Mono"/>
              </a:rPr>
              <a:t> &amp;u, </a:t>
            </a:r>
            <a:r>
              <a:rPr lang="en-US" sz="2600" dirty="0" err="1">
                <a:solidFill>
                  <a:prstClr val="black"/>
                </a:solidFill>
                <a:latin typeface="Andale Mono"/>
                <a:cs typeface="Andale Mono"/>
              </a:rPr>
              <a:t>int</a:t>
            </a:r>
            <a:r>
              <a:rPr lang="en-US" sz="2600" dirty="0">
                <a:solidFill>
                  <a:prstClr val="black"/>
                </a:solidFill>
                <a:latin typeface="Andale Mono"/>
                <a:cs typeface="Andale Mono"/>
              </a:rPr>
              <a:t> &amp;v){...}</a:t>
            </a:r>
          </a:p>
        </p:txBody>
      </p:sp>
    </p:spTree>
    <p:extLst>
      <p:ext uri="{BB962C8B-B14F-4D97-AF65-F5344CB8AC3E}">
        <p14:creationId xmlns:p14="http://schemas.microsoft.com/office/powerpoint/2010/main" val="1536129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Correctness of </a:t>
            </a:r>
            <a:r>
              <a:rPr lang="en-US" dirty="0" err="1"/>
              <a:t>Bubbleup</a:t>
            </a:r>
            <a:endParaRPr lang="en-US" dirty="0"/>
          </a:p>
        </p:txBody>
      </p:sp>
      <p:sp>
        <p:nvSpPr>
          <p:cNvPr id="3" name="Content Placeholder 2"/>
          <p:cNvSpPr>
            <a:spLocks noGrp="1"/>
          </p:cNvSpPr>
          <p:nvPr>
            <p:ph idx="1"/>
          </p:nvPr>
        </p:nvSpPr>
        <p:spPr/>
        <p:txBody>
          <a:bodyPr/>
          <a:lstStyle/>
          <a:p>
            <a:r>
              <a:rPr lang="en-US" dirty="0"/>
              <a:t>Heap property at </a:t>
            </a:r>
            <a:r>
              <a:rPr lang="en-US" dirty="0" err="1"/>
              <a:t>i</a:t>
            </a:r>
            <a:r>
              <a:rPr lang="en-US" dirty="0"/>
              <a:t>: A[p(</a:t>
            </a:r>
            <a:r>
              <a:rPr lang="en-US" dirty="0" err="1"/>
              <a:t>i</a:t>
            </a:r>
            <a:r>
              <a:rPr lang="en-US" dirty="0"/>
              <a:t>)] ≤ A[</a:t>
            </a:r>
            <a:r>
              <a:rPr lang="en-US" dirty="0" err="1"/>
              <a:t>i</a:t>
            </a:r>
            <a:r>
              <a:rPr lang="en-US" dirty="0"/>
              <a:t>]</a:t>
            </a:r>
          </a:p>
          <a:p>
            <a:r>
              <a:rPr lang="en-US" dirty="0"/>
              <a:t>Specification:</a:t>
            </a:r>
          </a:p>
          <a:p>
            <a:pPr lvl="1"/>
            <a:r>
              <a:rPr lang="en-US" dirty="0"/>
              <a:t>Assuming A[0..r-1] satisfy heap property at the beginning, A[0..r] should satisfy heap property only by exchanging elements.</a:t>
            </a:r>
          </a:p>
          <a:p>
            <a:r>
              <a:rPr lang="en-US" dirty="0"/>
              <a:t>As usual we must prove</a:t>
            </a:r>
          </a:p>
          <a:p>
            <a:pPr lvl="1"/>
            <a:r>
              <a:rPr lang="en-US" dirty="0"/>
              <a:t>Termination</a:t>
            </a:r>
          </a:p>
          <a:p>
            <a:pPr lvl="1"/>
            <a:r>
              <a:rPr lang="en-US" dirty="0"/>
              <a:t>Correctness</a:t>
            </a:r>
          </a:p>
        </p:txBody>
      </p:sp>
    </p:spTree>
    <p:extLst>
      <p:ext uri="{BB962C8B-B14F-4D97-AF65-F5344CB8AC3E}">
        <p14:creationId xmlns:p14="http://schemas.microsoft.com/office/powerpoint/2010/main" val="1353865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Termination</a:t>
            </a:r>
          </a:p>
        </p:txBody>
      </p:sp>
      <p:sp>
        <p:nvSpPr>
          <p:cNvPr id="3" name="Content Placeholder 2"/>
          <p:cNvSpPr>
            <a:spLocks noGrp="1"/>
          </p:cNvSpPr>
          <p:nvPr>
            <p:ph idx="1"/>
          </p:nvPr>
        </p:nvSpPr>
        <p:spPr/>
        <p:txBody>
          <a:bodyPr>
            <a:normAutofit fontScale="92500" lnSpcReduction="10000"/>
          </a:bodyPr>
          <a:lstStyle/>
          <a:p>
            <a:r>
              <a:rPr lang="en-US" dirty="0"/>
              <a:t>Can there be abnormal termination?</a:t>
            </a:r>
          </a:p>
          <a:p>
            <a:pPr lvl="1"/>
            <a:r>
              <a:rPr lang="en-US" dirty="0"/>
              <a:t>A[p(r)] is accessed only when r&gt;0.</a:t>
            </a:r>
          </a:p>
          <a:p>
            <a:pPr lvl="1"/>
            <a:r>
              <a:rPr lang="en-US" dirty="0"/>
              <a:t>If r&gt;0, p(r)=r-1/2 is at least 0 and at most r.</a:t>
            </a:r>
          </a:p>
          <a:p>
            <a:pPr lvl="1"/>
            <a:r>
              <a:rPr lang="en-US" dirty="0"/>
              <a:t>So no index out of bounds.</a:t>
            </a:r>
          </a:p>
          <a:p>
            <a:r>
              <a:rPr lang="en-US" dirty="0"/>
              <a:t>Will there be normal termination:</a:t>
            </a:r>
          </a:p>
          <a:p>
            <a:pPr lvl="1"/>
            <a:r>
              <a:rPr lang="en-US" dirty="0"/>
              <a:t> r is moving up towards the root</a:t>
            </a:r>
          </a:p>
          <a:p>
            <a:pPr lvl="1"/>
            <a:r>
              <a:rPr lang="en-US" dirty="0"/>
              <a:t>will eventually become the root.</a:t>
            </a:r>
          </a:p>
          <a:p>
            <a:pPr lvl="1"/>
            <a:r>
              <a:rPr lang="en-US" dirty="0"/>
              <a:t>The code exits if r == 0, i.e. r is root.  The code may exit even earlier.</a:t>
            </a:r>
          </a:p>
          <a:p>
            <a:r>
              <a:rPr lang="en-US" dirty="0"/>
              <a:t>Is there a ”potential” in this?</a:t>
            </a:r>
          </a:p>
        </p:txBody>
      </p:sp>
    </p:spTree>
    <p:extLst>
      <p:ext uri="{BB962C8B-B14F-4D97-AF65-F5344CB8AC3E}">
        <p14:creationId xmlns:p14="http://schemas.microsoft.com/office/powerpoint/2010/main" val="12935048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 generic algorithm for Sorting</a:t>
            </a:r>
          </a:p>
        </p:txBody>
      </p:sp>
      <p:sp>
        <p:nvSpPr>
          <p:cNvPr id="3" name="Content Placeholder 2"/>
          <p:cNvSpPr>
            <a:spLocks noGrp="1"/>
          </p:cNvSpPr>
          <p:nvPr>
            <p:ph idx="1"/>
          </p:nvPr>
        </p:nvSpPr>
        <p:spPr/>
        <p:txBody>
          <a:bodyPr>
            <a:normAutofit fontScale="70000" lnSpcReduction="20000"/>
          </a:bodyPr>
          <a:lstStyle/>
          <a:p>
            <a:pPr marL="0" indent="0">
              <a:buNone/>
            </a:pPr>
            <a:r>
              <a:rPr lang="en-US" b="1" dirty="0"/>
              <a:t>Input</a:t>
            </a:r>
            <a:r>
              <a:rPr lang="en-US" dirty="0"/>
              <a:t>: A sequence of numbers  x</a:t>
            </a:r>
            <a:r>
              <a:rPr lang="en-US" baseline="-25000" dirty="0"/>
              <a:t>1</a:t>
            </a:r>
            <a:r>
              <a:rPr lang="en-US" dirty="0"/>
              <a:t>, </a:t>
            </a:r>
            <a:r>
              <a:rPr lang="mr-IN" dirty="0"/>
              <a:t>…</a:t>
            </a:r>
            <a:r>
              <a:rPr lang="en-US" dirty="0"/>
              <a:t>, </a:t>
            </a:r>
            <a:r>
              <a:rPr lang="en-US" dirty="0" err="1"/>
              <a:t>x</a:t>
            </a:r>
            <a:r>
              <a:rPr lang="en-US" baseline="-25000" dirty="0" err="1"/>
              <a:t>n</a:t>
            </a:r>
            <a:endParaRPr lang="en-US" dirty="0"/>
          </a:p>
          <a:p>
            <a:pPr marL="0" indent="0">
              <a:buNone/>
            </a:pPr>
            <a:r>
              <a:rPr lang="en-US" b="1" dirty="0"/>
              <a:t>Output</a:t>
            </a:r>
            <a:r>
              <a:rPr lang="en-US" dirty="0"/>
              <a:t>: A permutation of {x</a:t>
            </a:r>
            <a:r>
              <a:rPr lang="en-US" baseline="-25000" dirty="0"/>
              <a:t>i</a:t>
            </a:r>
            <a:r>
              <a:rPr lang="en-US" dirty="0"/>
              <a:t>} in non decreasing order.</a:t>
            </a:r>
          </a:p>
          <a:p>
            <a:endParaRPr lang="en-US" dirty="0"/>
          </a:p>
          <a:p>
            <a:pPr marL="0" indent="0">
              <a:buNone/>
            </a:pPr>
            <a:r>
              <a:rPr lang="en-US" b="1" dirty="0"/>
              <a:t>A high level algorithm:</a:t>
            </a:r>
          </a:p>
          <a:p>
            <a:pPr marL="514350" indent="-514350">
              <a:buFont typeface="+mj-lt"/>
              <a:buAutoNum type="arabicPeriod"/>
            </a:pPr>
            <a:r>
              <a:rPr lang="en-US" dirty="0">
                <a:ea typeface="Andale Mono" charset="0"/>
                <a:cs typeface="Andale Mono" charset="0"/>
              </a:rPr>
              <a:t>Let S denote a set of numbers, initially empty.</a:t>
            </a:r>
          </a:p>
          <a:p>
            <a:pPr marL="514350" indent="-514350">
              <a:buFont typeface="+mj-lt"/>
              <a:buAutoNum type="arabicPeriod"/>
            </a:pPr>
            <a:r>
              <a:rPr lang="en-US" dirty="0">
                <a:ea typeface="Andale Mono" charset="0"/>
                <a:cs typeface="Andale Mono" charset="0"/>
              </a:rPr>
              <a:t>For </a:t>
            </a:r>
            <a:r>
              <a:rPr lang="en-US" dirty="0" err="1">
                <a:ea typeface="Andale Mono" charset="0"/>
                <a:cs typeface="Andale Mono" charset="0"/>
              </a:rPr>
              <a:t>i</a:t>
            </a:r>
            <a:r>
              <a:rPr lang="en-US" dirty="0">
                <a:ea typeface="Andale Mono" charset="0"/>
                <a:cs typeface="Andale Mono" charset="0"/>
              </a:rPr>
              <a:t>=1 to n: </a:t>
            </a:r>
          </a:p>
          <a:p>
            <a:pPr marL="514350" indent="-514350">
              <a:buFont typeface="+mj-lt"/>
              <a:buAutoNum type="arabicPeriod"/>
            </a:pPr>
            <a:r>
              <a:rPr lang="en-US" dirty="0">
                <a:ea typeface="Andale Mono" charset="0"/>
                <a:cs typeface="Andale Mono" charset="0"/>
              </a:rPr>
              <a:t>     Read x</a:t>
            </a:r>
            <a:r>
              <a:rPr lang="en-US" baseline="-25000" dirty="0">
                <a:ea typeface="Andale Mono" charset="0"/>
                <a:cs typeface="Andale Mono" charset="0"/>
              </a:rPr>
              <a:t>i</a:t>
            </a:r>
            <a:r>
              <a:rPr lang="en-US" dirty="0">
                <a:ea typeface="Andale Mono" charset="0"/>
                <a:cs typeface="Andale Mono" charset="0"/>
              </a:rPr>
              <a:t> and insert into S.</a:t>
            </a:r>
          </a:p>
          <a:p>
            <a:pPr marL="514350" indent="-514350">
              <a:buFont typeface="+mj-lt"/>
              <a:buAutoNum type="arabicPeriod"/>
            </a:pPr>
            <a:r>
              <a:rPr lang="en-US" dirty="0">
                <a:ea typeface="Andale Mono" charset="0"/>
                <a:cs typeface="Andale Mono" charset="0"/>
              </a:rPr>
              <a:t>For </a:t>
            </a:r>
            <a:r>
              <a:rPr lang="en-US" dirty="0" err="1">
                <a:ea typeface="Andale Mono" charset="0"/>
                <a:cs typeface="Andale Mono" charset="0"/>
              </a:rPr>
              <a:t>i</a:t>
            </a:r>
            <a:r>
              <a:rPr lang="en-US" dirty="0">
                <a:ea typeface="Andale Mono" charset="0"/>
                <a:cs typeface="Andale Mono" charset="0"/>
              </a:rPr>
              <a:t>=1 to n: </a:t>
            </a:r>
          </a:p>
          <a:p>
            <a:pPr marL="514350" indent="-514350">
              <a:buFont typeface="+mj-lt"/>
              <a:buAutoNum type="arabicPeriod"/>
            </a:pPr>
            <a:r>
              <a:rPr lang="en-US" dirty="0">
                <a:ea typeface="Andale Mono" charset="0"/>
                <a:cs typeface="Andale Mono" charset="0"/>
              </a:rPr>
              <a:t>     Remove the smallest number from S. output it.</a:t>
            </a:r>
          </a:p>
          <a:p>
            <a:endParaRPr lang="en-US" dirty="0"/>
          </a:p>
          <a:p>
            <a:pPr marL="0" indent="0">
              <a:buNone/>
            </a:pPr>
            <a:r>
              <a:rPr lang="en-US" b="1" dirty="0"/>
              <a:t>Details that need to be determined</a:t>
            </a:r>
            <a:r>
              <a:rPr lang="en-US" dirty="0"/>
              <a:t>: How to store S.</a:t>
            </a:r>
          </a:p>
          <a:p>
            <a:pPr marL="0" indent="0">
              <a:buNone/>
            </a:pPr>
            <a:r>
              <a:rPr lang="en-US" dirty="0"/>
              <a:t>How to insert into S. How to remove smallest.</a:t>
            </a:r>
          </a:p>
        </p:txBody>
      </p:sp>
    </p:spTree>
    <p:extLst>
      <p:ext uri="{BB962C8B-B14F-4D97-AF65-F5344CB8AC3E}">
        <p14:creationId xmlns:p14="http://schemas.microsoft.com/office/powerpoint/2010/main" val="1111143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Correctness</a:t>
            </a:r>
          </a:p>
        </p:txBody>
      </p:sp>
      <p:sp>
        <p:nvSpPr>
          <p:cNvPr id="3" name="Content Placeholder 2"/>
          <p:cNvSpPr>
            <a:spLocks noGrp="1"/>
          </p:cNvSpPr>
          <p:nvPr>
            <p:ph idx="1"/>
          </p:nvPr>
        </p:nvSpPr>
        <p:spPr/>
        <p:txBody>
          <a:bodyPr>
            <a:normAutofit fontScale="85000" lnSpcReduction="20000"/>
          </a:bodyPr>
          <a:lstStyle/>
          <a:p>
            <a:r>
              <a:rPr lang="en-US" dirty="0"/>
              <a:t>What invariant to use?</a:t>
            </a:r>
          </a:p>
          <a:p>
            <a:r>
              <a:rPr lang="en-US" dirty="0"/>
              <a:t>The natural choice is:</a:t>
            </a:r>
          </a:p>
          <a:p>
            <a:pPr lvl="1"/>
            <a:r>
              <a:rPr lang="en-US" dirty="0"/>
              <a:t>At the beginning (and end) of every iteration the heap property will hold at all A[j] except possibly at A[r].</a:t>
            </a:r>
          </a:p>
          <a:p>
            <a:r>
              <a:rPr lang="en-US" dirty="0"/>
              <a:t>This is true, but cannot be proved on its own.</a:t>
            </a:r>
          </a:p>
          <a:p>
            <a:pPr lvl="1"/>
            <a:r>
              <a:rPr lang="en-US" dirty="0"/>
              <a:t>Suppose v = A[p(r)] &gt;  A[r] = u.</a:t>
            </a:r>
          </a:p>
          <a:p>
            <a:pPr lvl="1"/>
            <a:r>
              <a:rPr lang="en-US" dirty="0"/>
              <a:t>So we exchange and get A[p(r)] = u, A[r] = v.</a:t>
            </a:r>
          </a:p>
          <a:p>
            <a:pPr lvl="1"/>
            <a:r>
              <a:rPr lang="en-US" dirty="0"/>
              <a:t>We now need to argue that the heap property will hold at all vertices except p(r).</a:t>
            </a:r>
          </a:p>
          <a:p>
            <a:pPr lvl="1"/>
            <a:r>
              <a:rPr lang="en-US" dirty="0"/>
              <a:t>Consider l(r), left child s of r.</a:t>
            </a:r>
          </a:p>
          <a:p>
            <a:pPr lvl="1"/>
            <a:r>
              <a:rPr lang="en-US" dirty="0"/>
              <a:t>Our old invariant gives us no information about how A[l(r)] and v compare.</a:t>
            </a:r>
          </a:p>
          <a:p>
            <a:endParaRPr lang="en-US" dirty="0"/>
          </a:p>
        </p:txBody>
      </p:sp>
    </p:spTree>
    <p:extLst>
      <p:ext uri="{BB962C8B-B14F-4D97-AF65-F5344CB8AC3E}">
        <p14:creationId xmlns:p14="http://schemas.microsoft.com/office/powerpoint/2010/main" val="18203973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C3B4E-1B47-B340-9AAD-03EBCA32D3F1}"/>
              </a:ext>
            </a:extLst>
          </p:cNvPr>
          <p:cNvSpPr>
            <a:spLocks noGrp="1"/>
          </p:cNvSpPr>
          <p:nvPr>
            <p:ph type="title"/>
          </p:nvPr>
        </p:nvSpPr>
        <p:spPr/>
        <p:txBody>
          <a:bodyPr>
            <a:normAutofit fontScale="90000"/>
          </a:bodyPr>
          <a:lstStyle/>
          <a:p>
            <a:r>
              <a:rPr lang="en-US" dirty="0"/>
              <a:t>Proof using extended heap property</a:t>
            </a:r>
            <a:endParaRPr dirty="0"/>
          </a:p>
        </p:txBody>
      </p:sp>
      <p:sp>
        <p:nvSpPr>
          <p:cNvPr id="3" name="Content Placeholder 2">
            <a:extLst>
              <a:ext uri="{FF2B5EF4-FFF2-40B4-BE49-F238E27FC236}">
                <a16:creationId xmlns:a16="http://schemas.microsoft.com/office/drawing/2014/main" id="{98FE1B37-FC86-C94B-887E-1ED99BD45B94}"/>
              </a:ext>
            </a:extLst>
          </p:cNvPr>
          <p:cNvSpPr>
            <a:spLocks noGrp="1"/>
          </p:cNvSpPr>
          <p:nvPr>
            <p:ph idx="1"/>
          </p:nvPr>
        </p:nvSpPr>
        <p:spPr/>
        <p:txBody>
          <a:bodyPr>
            <a:normAutofit fontScale="55000" lnSpcReduction="20000"/>
          </a:bodyPr>
          <a:lstStyle/>
          <a:p>
            <a:pPr marL="0" indent="0">
              <a:buNone/>
            </a:pPr>
            <a:r>
              <a:rPr lang="en-US" b="1" dirty="0"/>
              <a:t>Extended heap property EHP(j) </a:t>
            </a:r>
            <a:r>
              <a:rPr lang="en-US" dirty="0"/>
              <a:t>: A[j] ≥ A[</a:t>
            </a:r>
            <a:r>
              <a:rPr lang="en-US" dirty="0" err="1"/>
              <a:t>i</a:t>
            </a:r>
            <a:r>
              <a:rPr lang="en-US" dirty="0"/>
              <a:t>] for all ancestors </a:t>
            </a:r>
            <a:r>
              <a:rPr lang="en-US" dirty="0" err="1"/>
              <a:t>i</a:t>
            </a:r>
            <a:r>
              <a:rPr lang="en-US" dirty="0"/>
              <a:t> of j</a:t>
            </a:r>
          </a:p>
          <a:p>
            <a:pPr marL="0" indent="0">
              <a:buNone/>
            </a:pPr>
            <a:r>
              <a:rPr lang="en-US" b="1" dirty="0"/>
              <a:t>Invariant</a:t>
            </a:r>
            <a:r>
              <a:rPr lang="en-US" dirty="0"/>
              <a:t>: At the beginning (and end) of every iteration EHP(j) will hold at all j ≠ r</a:t>
            </a:r>
          </a:p>
          <a:p>
            <a:pPr marL="0" indent="0">
              <a:buNone/>
            </a:pPr>
            <a:r>
              <a:rPr lang="en-US" b="1" dirty="0"/>
              <a:t>Proof of base case: </a:t>
            </a:r>
            <a:r>
              <a:rPr lang="en-US" dirty="0"/>
              <a:t>On first arrival, only r is new, so EHP holds elsewhere</a:t>
            </a:r>
            <a:r>
              <a:rPr lang="en-US" b="1" dirty="0"/>
              <a:t>.</a:t>
            </a:r>
          </a:p>
          <a:p>
            <a:pPr marL="0" indent="0">
              <a:buNone/>
            </a:pPr>
            <a:r>
              <a:rPr lang="en-US" b="1" dirty="0"/>
              <a:t>For other iterations</a:t>
            </a:r>
            <a:r>
              <a:rPr lang="en-US" dirty="0"/>
              <a:t>: Suppose at the beginning of the iteration r takes value R.</a:t>
            </a:r>
          </a:p>
          <a:p>
            <a:pPr marL="0" indent="0">
              <a:buNone/>
            </a:pPr>
            <a:r>
              <a:rPr lang="en-US" dirty="0"/>
              <a:t>If loop condition does not hold, no next iteration, so done.</a:t>
            </a:r>
          </a:p>
          <a:p>
            <a:pPr marL="0" indent="0">
              <a:buNone/>
            </a:pPr>
            <a:r>
              <a:rPr lang="en-US" dirty="0"/>
              <a:t>Else, at the end r = p(R).  So we need to prove EHP for all j except p(R).</a:t>
            </a:r>
          </a:p>
          <a:p>
            <a:r>
              <a:rPr lang="en-US" dirty="0"/>
              <a:t>Case j = vertex not having R or p(R) as ancestor</a:t>
            </a:r>
          </a:p>
          <a:p>
            <a:pPr marL="0" indent="0">
              <a:buNone/>
            </a:pPr>
            <a:r>
              <a:rPr lang="en-US" dirty="0"/>
              <a:t>	EHP(j) holds afterwards because it held earlier</a:t>
            </a:r>
          </a:p>
          <a:p>
            <a:r>
              <a:rPr lang="en-US" dirty="0"/>
              <a:t>Case j = vertex having p(R) as ancestor but not R</a:t>
            </a:r>
          </a:p>
          <a:p>
            <a:pPr marL="0" indent="0">
              <a:buNone/>
            </a:pPr>
            <a:r>
              <a:rPr lang="en-US" dirty="0"/>
              <a:t>	Values in ancestors of j only reduce, so EHP(j) must hold afterwards too.</a:t>
            </a:r>
          </a:p>
          <a:p>
            <a:r>
              <a:rPr lang="en-US" dirty="0"/>
              <a:t>Case j = R</a:t>
            </a:r>
          </a:p>
          <a:p>
            <a:pPr marL="0" indent="0">
              <a:buNone/>
            </a:pPr>
            <a:r>
              <a:rPr lang="en-US" dirty="0"/>
              <a:t>	EHP(p(R)) before exchange, A[p(R)] ≤ A[R] ⇒ EHP(R) after exchange.</a:t>
            </a:r>
          </a:p>
          <a:p>
            <a:r>
              <a:rPr lang="en-US" dirty="0"/>
              <a:t>Case j = vertex having R, p(R) as ancestors</a:t>
            </a:r>
          </a:p>
          <a:p>
            <a:pPr marL="0" indent="0">
              <a:buNone/>
            </a:pPr>
            <a:r>
              <a:rPr lang="en-US" dirty="0"/>
              <a:t>	Ancestors of j or A[j] do not change, so EHP before implies EHP later. </a:t>
            </a:r>
          </a:p>
        </p:txBody>
      </p:sp>
    </p:spTree>
    <p:extLst>
      <p:ext uri="{BB962C8B-B14F-4D97-AF65-F5344CB8AC3E}">
        <p14:creationId xmlns:p14="http://schemas.microsoft.com/office/powerpoint/2010/main" val="2022288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Loop invariant + termination implies correctness</a:t>
            </a:r>
          </a:p>
        </p:txBody>
      </p:sp>
      <p:sp>
        <p:nvSpPr>
          <p:cNvPr id="3" name="Content Placeholder 2"/>
          <p:cNvSpPr>
            <a:spLocks noGrp="1"/>
          </p:cNvSpPr>
          <p:nvPr>
            <p:ph idx="1"/>
          </p:nvPr>
        </p:nvSpPr>
        <p:spPr/>
        <p:txBody>
          <a:bodyPr>
            <a:normAutofit fontScale="92500" lnSpcReduction="20000"/>
          </a:bodyPr>
          <a:lstStyle/>
          <a:p>
            <a:r>
              <a:rPr lang="en-US" dirty="0"/>
              <a:t>Case 1: Termination happened because r=0:</a:t>
            </a:r>
          </a:p>
          <a:p>
            <a:pPr lvl="1"/>
            <a:r>
              <a:rPr lang="en-US" dirty="0"/>
              <a:t>then there is no p(r) and hence the heap property is true at A[r], and is true elsewhere because of the invariant</a:t>
            </a:r>
          </a:p>
          <a:p>
            <a:r>
              <a:rPr lang="en-US" dirty="0"/>
              <a:t>Case 2: Termination happened because A[p(r)] ≤ A[r] : </a:t>
            </a:r>
          </a:p>
          <a:p>
            <a:pPr lvl="1"/>
            <a:r>
              <a:rPr lang="en-US" dirty="0"/>
              <a:t>The ancestors of A[p(r)] ≤ A[p(r)] because of the loop invariant.</a:t>
            </a:r>
          </a:p>
          <a:p>
            <a:pPr lvl="1"/>
            <a:r>
              <a:rPr lang="en-US" dirty="0"/>
              <a:t>But ancestors(A[r]) = A[p(r)] and its ancestors.  So because of previous 2 statements these must be ≤  A[r].</a:t>
            </a:r>
          </a:p>
          <a:p>
            <a:pPr lvl="1"/>
            <a:r>
              <a:rPr lang="en-US" dirty="0"/>
              <a:t>So no violation of A[r] also.</a:t>
            </a:r>
          </a:p>
        </p:txBody>
      </p:sp>
    </p:spTree>
    <p:extLst>
      <p:ext uri="{BB962C8B-B14F-4D97-AF65-F5344CB8AC3E}">
        <p14:creationId xmlns:p14="http://schemas.microsoft.com/office/powerpoint/2010/main" val="1586531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analysis</a:t>
            </a:r>
          </a:p>
        </p:txBody>
      </p:sp>
      <p:sp>
        <p:nvSpPr>
          <p:cNvPr id="3" name="Content Placeholder 2"/>
          <p:cNvSpPr>
            <a:spLocks noGrp="1"/>
          </p:cNvSpPr>
          <p:nvPr>
            <p:ph idx="1"/>
          </p:nvPr>
        </p:nvSpPr>
        <p:spPr/>
        <p:txBody>
          <a:bodyPr/>
          <a:lstStyle/>
          <a:p>
            <a:r>
              <a:rPr lang="en-US" dirty="0"/>
              <a:t>Number of iterations in trickledown:</a:t>
            </a:r>
          </a:p>
          <a:p>
            <a:pPr lvl="1"/>
            <a:r>
              <a:rPr lang="en-US" dirty="0"/>
              <a:t>In each iteration we move one level up.</a:t>
            </a:r>
          </a:p>
          <a:p>
            <a:pPr lvl="1"/>
            <a:r>
              <a:rPr lang="en-US" dirty="0"/>
              <a:t>number of levels in an n node tree: log</a:t>
            </a:r>
            <a:r>
              <a:rPr lang="en-US" baseline="-25000" dirty="0"/>
              <a:t>2</a:t>
            </a:r>
            <a:r>
              <a:rPr lang="en-US" dirty="0"/>
              <a:t>n</a:t>
            </a:r>
          </a:p>
          <a:p>
            <a:pPr lvl="1"/>
            <a:r>
              <a:rPr lang="en-US" dirty="0"/>
              <a:t>So log</a:t>
            </a:r>
            <a:r>
              <a:rPr lang="en-US" baseline="-25000" dirty="0"/>
              <a:t>2</a:t>
            </a:r>
            <a:r>
              <a:rPr lang="en-US" dirty="0"/>
              <a:t>n.   (Proved next)</a:t>
            </a:r>
          </a:p>
          <a:p>
            <a:r>
              <a:rPr lang="en-US" dirty="0"/>
              <a:t>Time for single call to add: c+klog</a:t>
            </a:r>
            <a:r>
              <a:rPr lang="en-US" baseline="-25000" dirty="0"/>
              <a:t>2</a:t>
            </a:r>
            <a:r>
              <a:rPr lang="en-US" dirty="0"/>
              <a:t>n</a:t>
            </a:r>
          </a:p>
          <a:p>
            <a:r>
              <a:rPr lang="en-US" dirty="0"/>
              <a:t>Time for n insertions: proportional to nlog</a:t>
            </a:r>
            <a:r>
              <a:rPr lang="en-US" baseline="-25000" dirty="0"/>
              <a:t>2</a:t>
            </a:r>
            <a:r>
              <a:rPr lang="en-US" dirty="0"/>
              <a:t>n</a:t>
            </a:r>
          </a:p>
        </p:txBody>
      </p:sp>
    </p:spTree>
    <p:extLst>
      <p:ext uri="{BB962C8B-B14F-4D97-AF65-F5344CB8AC3E}">
        <p14:creationId xmlns:p14="http://schemas.microsoft.com/office/powerpoint/2010/main" val="794431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6FBDD-E446-4441-9ACA-D74C7CC358FC}"/>
              </a:ext>
            </a:extLst>
          </p:cNvPr>
          <p:cNvSpPr>
            <a:spLocks noGrp="1"/>
          </p:cNvSpPr>
          <p:nvPr>
            <p:ph type="title"/>
          </p:nvPr>
        </p:nvSpPr>
        <p:spPr/>
        <p:txBody>
          <a:bodyPr>
            <a:normAutofit fontScale="90000"/>
          </a:bodyPr>
          <a:lstStyle/>
          <a:p>
            <a:r>
              <a:rPr lang="en-US" dirty="0"/>
              <a:t>Number of levels in a n element heap</a:t>
            </a:r>
            <a:endParaRPr dirty="0"/>
          </a:p>
        </p:txBody>
      </p:sp>
      <p:sp>
        <p:nvSpPr>
          <p:cNvPr id="3" name="Content Placeholder 2">
            <a:extLst>
              <a:ext uri="{FF2B5EF4-FFF2-40B4-BE49-F238E27FC236}">
                <a16:creationId xmlns:a16="http://schemas.microsoft.com/office/drawing/2014/main" id="{298A7219-9211-A54A-936E-7636AE108A56}"/>
              </a:ext>
            </a:extLst>
          </p:cNvPr>
          <p:cNvSpPr>
            <a:spLocks noGrp="1"/>
          </p:cNvSpPr>
          <p:nvPr>
            <p:ph idx="1"/>
          </p:nvPr>
        </p:nvSpPr>
        <p:spPr/>
        <p:txBody>
          <a:bodyPr>
            <a:normAutofit lnSpcReduction="10000"/>
          </a:bodyPr>
          <a:lstStyle/>
          <a:p>
            <a:r>
              <a:rPr lang="en-US" dirty="0"/>
              <a:t>Max number of elements in level </a:t>
            </a:r>
            <a:r>
              <a:rPr lang="en-US" dirty="0" err="1"/>
              <a:t>i</a:t>
            </a:r>
            <a:r>
              <a:rPr lang="en-US" dirty="0"/>
              <a:t>: 2</a:t>
            </a:r>
            <a:r>
              <a:rPr lang="en-US" baseline="30000" dirty="0"/>
              <a:t>i</a:t>
            </a:r>
            <a:r>
              <a:rPr lang="en-US" dirty="0"/>
              <a:t>.</a:t>
            </a:r>
          </a:p>
          <a:p>
            <a:r>
              <a:rPr lang="en-US" dirty="0"/>
              <a:t>All but last level will have max number.</a:t>
            </a:r>
          </a:p>
          <a:p>
            <a:r>
              <a:rPr lang="en-US" dirty="0"/>
              <a:t>If n element heap has levels 0..L:</a:t>
            </a:r>
          </a:p>
          <a:p>
            <a:pPr marL="0" indent="0">
              <a:buNone/>
            </a:pPr>
            <a:r>
              <a:rPr lang="en-US" dirty="0"/>
              <a:t>1+2+2</a:t>
            </a:r>
            <a:r>
              <a:rPr lang="en-US" baseline="30000" dirty="0"/>
              <a:t>2</a:t>
            </a:r>
            <a:r>
              <a:rPr lang="en-US" dirty="0"/>
              <a:t>+2</a:t>
            </a:r>
            <a:r>
              <a:rPr lang="en-US" baseline="30000" dirty="0"/>
              <a:t>3</a:t>
            </a:r>
            <a:r>
              <a:rPr lang="en-US" dirty="0"/>
              <a:t>+...2</a:t>
            </a:r>
            <a:r>
              <a:rPr lang="en-US" baseline="30000" dirty="0"/>
              <a:t>L-1</a:t>
            </a:r>
            <a:r>
              <a:rPr lang="en-US" dirty="0"/>
              <a:t> &lt; n ≤ 1+2+2</a:t>
            </a:r>
            <a:r>
              <a:rPr lang="en-US" baseline="30000" dirty="0"/>
              <a:t>2</a:t>
            </a:r>
            <a:r>
              <a:rPr lang="en-US" dirty="0"/>
              <a:t>+...+2</a:t>
            </a:r>
            <a:r>
              <a:rPr lang="en-US" baseline="30000" dirty="0"/>
              <a:t>L</a:t>
            </a:r>
            <a:endParaRPr lang="en-US" dirty="0"/>
          </a:p>
          <a:p>
            <a:pPr marL="0" indent="0">
              <a:buNone/>
            </a:pPr>
            <a:r>
              <a:rPr lang="en-US" dirty="0"/>
              <a:t>2</a:t>
            </a:r>
            <a:r>
              <a:rPr lang="en-US" baseline="30000" dirty="0"/>
              <a:t>L</a:t>
            </a:r>
            <a:r>
              <a:rPr lang="en-US" dirty="0"/>
              <a:t> – 1 &lt; n ≤ 2</a:t>
            </a:r>
            <a:r>
              <a:rPr lang="en-US" baseline="30000" dirty="0"/>
              <a:t>L+1</a:t>
            </a:r>
            <a:r>
              <a:rPr lang="en-US" dirty="0"/>
              <a:t> – 1</a:t>
            </a:r>
          </a:p>
          <a:p>
            <a:pPr marL="0" indent="0">
              <a:buNone/>
            </a:pPr>
            <a:r>
              <a:rPr lang="en-US" dirty="0"/>
              <a:t>L ≤ log n</a:t>
            </a:r>
          </a:p>
          <a:p>
            <a:pPr marL="0" indent="0">
              <a:buNone/>
            </a:pPr>
            <a:r>
              <a:rPr lang="en-US" dirty="0"/>
              <a:t>So number of levels, L+1 ≤ 2log n, i.e. is at most proportional to log n.</a:t>
            </a:r>
          </a:p>
        </p:txBody>
      </p:sp>
    </p:spTree>
    <p:extLst>
      <p:ext uri="{BB962C8B-B14F-4D97-AF65-F5344CB8AC3E}">
        <p14:creationId xmlns:p14="http://schemas.microsoft.com/office/powerpoint/2010/main" val="3461392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Removing smallest</a:t>
            </a:r>
          </a:p>
        </p:txBody>
      </p:sp>
      <p:sp>
        <p:nvSpPr>
          <p:cNvPr id="3" name="Content Placeholder 2"/>
          <p:cNvSpPr>
            <a:spLocks noGrp="1"/>
          </p:cNvSpPr>
          <p:nvPr>
            <p:ph idx="1"/>
          </p:nvPr>
        </p:nvSpPr>
        <p:spPr/>
        <p:txBody>
          <a:bodyPr/>
          <a:lstStyle/>
          <a:p>
            <a:r>
              <a:rPr lang="en-US" dirty="0"/>
              <a:t>Smallest is available at the root.</a:t>
            </a:r>
          </a:p>
          <a:p>
            <a:r>
              <a:rPr lang="en-US" dirty="0"/>
              <a:t>Cannot just remove it and leave root “empty”.</a:t>
            </a:r>
          </a:p>
          <a:p>
            <a:r>
              <a:rPr lang="en-US" dirty="0"/>
              <a:t>Heap property must be maintained.</a:t>
            </a:r>
          </a:p>
          <a:p>
            <a:r>
              <a:rPr lang="en-US" dirty="0"/>
              <a:t>How?  Exchanges?  Which?</a:t>
            </a:r>
          </a:p>
        </p:txBody>
      </p:sp>
    </p:spTree>
    <p:extLst>
      <p:ext uri="{BB962C8B-B14F-4D97-AF65-F5344CB8AC3E}">
        <p14:creationId xmlns:p14="http://schemas.microsoft.com/office/powerpoint/2010/main" val="551013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D3033-114B-F947-B526-F8C0908C7D7A}"/>
              </a:ext>
            </a:extLst>
          </p:cNvPr>
          <p:cNvSpPr>
            <a:spLocks noGrp="1"/>
          </p:cNvSpPr>
          <p:nvPr>
            <p:ph type="title"/>
          </p:nvPr>
        </p:nvSpPr>
        <p:spPr/>
        <p:txBody>
          <a:bodyPr/>
          <a:lstStyle/>
          <a:p>
            <a:r>
              <a:rPr lang="en-US" dirty="0"/>
              <a:t>Note</a:t>
            </a:r>
            <a:endParaRPr dirty="0"/>
          </a:p>
        </p:txBody>
      </p:sp>
      <p:sp>
        <p:nvSpPr>
          <p:cNvPr id="3" name="Content Placeholder 2">
            <a:extLst>
              <a:ext uri="{FF2B5EF4-FFF2-40B4-BE49-F238E27FC236}">
                <a16:creationId xmlns:a16="http://schemas.microsoft.com/office/drawing/2014/main" id="{4BA2873D-E793-2F46-89A1-885EDD8A0FBA}"/>
              </a:ext>
            </a:extLst>
          </p:cNvPr>
          <p:cNvSpPr>
            <a:spLocks noGrp="1"/>
          </p:cNvSpPr>
          <p:nvPr>
            <p:ph idx="1"/>
          </p:nvPr>
        </p:nvSpPr>
        <p:spPr/>
        <p:txBody>
          <a:bodyPr>
            <a:normAutofit lnSpcReduction="10000"/>
          </a:bodyPr>
          <a:lstStyle/>
          <a:p>
            <a:r>
              <a:rPr lang="en-US" dirty="0"/>
              <a:t>We often needed to say “Time is at most proportional to f” for some f.</a:t>
            </a:r>
          </a:p>
          <a:p>
            <a:r>
              <a:rPr lang="en-US" dirty="0"/>
              <a:t>Instead of this we will say ”Time is O(f)”.</a:t>
            </a:r>
          </a:p>
          <a:p>
            <a:r>
              <a:rPr lang="en-US" dirty="0"/>
              <a:t>We will abuse “=“ symbol and write “Time = O(f)”.</a:t>
            </a:r>
          </a:p>
          <a:p>
            <a:r>
              <a:rPr lang="en-US" dirty="0"/>
              <a:t>Just remember that f = O(g) means that there is a constant c such that f &lt; cg</a:t>
            </a:r>
          </a:p>
          <a:p>
            <a:pPr lvl="1"/>
            <a:r>
              <a:rPr lang="en-US" dirty="0" err="1"/>
              <a:t>f,g</a:t>
            </a:r>
            <a:r>
              <a:rPr lang="en-US" dirty="0"/>
              <a:t> will be functions of a suitable parameter n, and c must be independent of n.</a:t>
            </a:r>
            <a:endParaRPr dirty="0"/>
          </a:p>
        </p:txBody>
      </p:sp>
    </p:spTree>
    <p:extLst>
      <p:ext uri="{BB962C8B-B14F-4D97-AF65-F5344CB8AC3E}">
        <p14:creationId xmlns:p14="http://schemas.microsoft.com/office/powerpoint/2010/main" val="301590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should you remove?</a:t>
            </a:r>
          </a:p>
        </p:txBody>
      </p:sp>
      <p:sp>
        <p:nvSpPr>
          <p:cNvPr id="3" name="Content Placeholder 2"/>
          <p:cNvSpPr>
            <a:spLocks noGrp="1"/>
          </p:cNvSpPr>
          <p:nvPr>
            <p:ph idx="1"/>
          </p:nvPr>
        </p:nvSpPr>
        <p:spPr/>
        <p:txBody>
          <a:bodyPr/>
          <a:lstStyle/>
          <a:p>
            <a:endParaRPr lang="en-US" dirty="0"/>
          </a:p>
          <a:p>
            <a:endParaRPr lang="en-US" dirty="0"/>
          </a:p>
        </p:txBody>
      </p:sp>
      <p:sp>
        <p:nvSpPr>
          <p:cNvPr id="4" name="Rectangle 3"/>
          <p:cNvSpPr/>
          <p:nvPr/>
        </p:nvSpPr>
        <p:spPr>
          <a:xfrm>
            <a:off x="3900791" y="2746443"/>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10</a:t>
            </a:r>
          </a:p>
        </p:txBody>
      </p:sp>
      <p:sp>
        <p:nvSpPr>
          <p:cNvPr id="6" name="Rectangle 5"/>
          <p:cNvSpPr/>
          <p:nvPr/>
        </p:nvSpPr>
        <p:spPr>
          <a:xfrm>
            <a:off x="5716622" y="386318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15</a:t>
            </a:r>
          </a:p>
        </p:txBody>
      </p:sp>
      <p:sp>
        <p:nvSpPr>
          <p:cNvPr id="7" name="Rectangle 6"/>
          <p:cNvSpPr/>
          <p:nvPr/>
        </p:nvSpPr>
        <p:spPr>
          <a:xfrm>
            <a:off x="2234119" y="392511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12</a:t>
            </a:r>
          </a:p>
        </p:txBody>
      </p:sp>
      <p:sp>
        <p:nvSpPr>
          <p:cNvPr id="8" name="Rectangle 7"/>
          <p:cNvSpPr/>
          <p:nvPr/>
        </p:nvSpPr>
        <p:spPr>
          <a:xfrm>
            <a:off x="891702"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26</a:t>
            </a:r>
          </a:p>
        </p:txBody>
      </p:sp>
      <p:sp>
        <p:nvSpPr>
          <p:cNvPr id="9" name="Rectangle 8"/>
          <p:cNvSpPr/>
          <p:nvPr/>
        </p:nvSpPr>
        <p:spPr>
          <a:xfrm>
            <a:off x="2983149"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13</a:t>
            </a:r>
          </a:p>
        </p:txBody>
      </p:sp>
      <p:sp>
        <p:nvSpPr>
          <p:cNvPr id="10" name="Rectangle 9"/>
          <p:cNvSpPr/>
          <p:nvPr/>
        </p:nvSpPr>
        <p:spPr>
          <a:xfrm>
            <a:off x="4824921"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18</a:t>
            </a:r>
          </a:p>
        </p:txBody>
      </p:sp>
      <p:sp>
        <p:nvSpPr>
          <p:cNvPr id="11" name="Rectangle 10"/>
          <p:cNvSpPr/>
          <p:nvPr/>
        </p:nvSpPr>
        <p:spPr>
          <a:xfrm>
            <a:off x="6981217" y="5191328"/>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24</a:t>
            </a:r>
          </a:p>
        </p:txBody>
      </p:sp>
      <p:cxnSp>
        <p:nvCxnSpPr>
          <p:cNvPr id="13" name="Straight Connector 12"/>
          <p:cNvCxnSpPr>
            <a:endCxn id="7" idx="0"/>
          </p:cNvCxnSpPr>
          <p:nvPr/>
        </p:nvCxnSpPr>
        <p:spPr>
          <a:xfrm flipH="1">
            <a:off x="2905328" y="3369013"/>
            <a:ext cx="995463" cy="5560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endCxn id="6" idx="0"/>
          </p:cNvCxnSpPr>
          <p:nvPr/>
        </p:nvCxnSpPr>
        <p:spPr>
          <a:xfrm>
            <a:off x="5243208" y="3369013"/>
            <a:ext cx="1144623" cy="494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endCxn id="8" idx="0"/>
          </p:cNvCxnSpPr>
          <p:nvPr/>
        </p:nvCxnSpPr>
        <p:spPr>
          <a:xfrm flipH="1">
            <a:off x="1562911" y="4564705"/>
            <a:ext cx="671208"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a:endCxn id="9" idx="0"/>
          </p:cNvCxnSpPr>
          <p:nvPr/>
        </p:nvCxnSpPr>
        <p:spPr>
          <a:xfrm>
            <a:off x="3576536" y="4556193"/>
            <a:ext cx="77822" cy="581633"/>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a:endCxn id="10" idx="0"/>
          </p:cNvCxnSpPr>
          <p:nvPr/>
        </p:nvCxnSpPr>
        <p:spPr>
          <a:xfrm flipH="1">
            <a:off x="5496130" y="4564705"/>
            <a:ext cx="220492"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a:endCxn id="11" idx="0"/>
          </p:cNvCxnSpPr>
          <p:nvPr/>
        </p:nvCxnSpPr>
        <p:spPr>
          <a:xfrm>
            <a:off x="7059040" y="4485751"/>
            <a:ext cx="593386" cy="705577"/>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848914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should you remove?</a:t>
            </a:r>
          </a:p>
        </p:txBody>
      </p:sp>
      <p:sp>
        <p:nvSpPr>
          <p:cNvPr id="3" name="Content Placeholder 2"/>
          <p:cNvSpPr>
            <a:spLocks noGrp="1"/>
          </p:cNvSpPr>
          <p:nvPr>
            <p:ph idx="1"/>
          </p:nvPr>
        </p:nvSpPr>
        <p:spPr/>
        <p:txBody>
          <a:bodyPr/>
          <a:lstStyle/>
          <a:p>
            <a:endParaRPr lang="en-US" dirty="0"/>
          </a:p>
          <a:p>
            <a:endParaRPr lang="en-US" dirty="0"/>
          </a:p>
        </p:txBody>
      </p:sp>
      <p:sp>
        <p:nvSpPr>
          <p:cNvPr id="4" name="Rectangle 3"/>
          <p:cNvSpPr/>
          <p:nvPr/>
        </p:nvSpPr>
        <p:spPr>
          <a:xfrm>
            <a:off x="3900791" y="2746443"/>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5716622" y="386318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15</a:t>
            </a:r>
          </a:p>
        </p:txBody>
      </p:sp>
      <p:sp>
        <p:nvSpPr>
          <p:cNvPr id="7" name="Rectangle 6"/>
          <p:cNvSpPr/>
          <p:nvPr/>
        </p:nvSpPr>
        <p:spPr>
          <a:xfrm>
            <a:off x="2234119" y="392511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12</a:t>
            </a:r>
          </a:p>
        </p:txBody>
      </p:sp>
      <p:sp>
        <p:nvSpPr>
          <p:cNvPr id="8" name="Rectangle 7"/>
          <p:cNvSpPr/>
          <p:nvPr/>
        </p:nvSpPr>
        <p:spPr>
          <a:xfrm>
            <a:off x="891702"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26</a:t>
            </a:r>
          </a:p>
        </p:txBody>
      </p:sp>
      <p:sp>
        <p:nvSpPr>
          <p:cNvPr id="9" name="Rectangle 8"/>
          <p:cNvSpPr/>
          <p:nvPr/>
        </p:nvSpPr>
        <p:spPr>
          <a:xfrm>
            <a:off x="2983149"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13</a:t>
            </a:r>
          </a:p>
        </p:txBody>
      </p:sp>
      <p:sp>
        <p:nvSpPr>
          <p:cNvPr id="10" name="Rectangle 9"/>
          <p:cNvSpPr/>
          <p:nvPr/>
        </p:nvSpPr>
        <p:spPr>
          <a:xfrm>
            <a:off x="4824921"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18</a:t>
            </a:r>
          </a:p>
        </p:txBody>
      </p:sp>
      <p:sp>
        <p:nvSpPr>
          <p:cNvPr id="11" name="Rectangle 10"/>
          <p:cNvSpPr/>
          <p:nvPr/>
        </p:nvSpPr>
        <p:spPr>
          <a:xfrm>
            <a:off x="6981217" y="5191328"/>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24</a:t>
            </a:r>
          </a:p>
        </p:txBody>
      </p:sp>
      <p:cxnSp>
        <p:nvCxnSpPr>
          <p:cNvPr id="13" name="Straight Connector 12"/>
          <p:cNvCxnSpPr>
            <a:endCxn id="7" idx="0"/>
          </p:cNvCxnSpPr>
          <p:nvPr/>
        </p:nvCxnSpPr>
        <p:spPr>
          <a:xfrm flipH="1">
            <a:off x="2905328" y="3369013"/>
            <a:ext cx="995463" cy="5560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endCxn id="6" idx="0"/>
          </p:cNvCxnSpPr>
          <p:nvPr/>
        </p:nvCxnSpPr>
        <p:spPr>
          <a:xfrm>
            <a:off x="5243208" y="3369013"/>
            <a:ext cx="1144623" cy="494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endCxn id="8" idx="0"/>
          </p:cNvCxnSpPr>
          <p:nvPr/>
        </p:nvCxnSpPr>
        <p:spPr>
          <a:xfrm flipH="1">
            <a:off x="1562911" y="4564705"/>
            <a:ext cx="671208"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a:endCxn id="9" idx="0"/>
          </p:cNvCxnSpPr>
          <p:nvPr/>
        </p:nvCxnSpPr>
        <p:spPr>
          <a:xfrm>
            <a:off x="3576536" y="4556193"/>
            <a:ext cx="77822" cy="581633"/>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a:endCxn id="10" idx="0"/>
          </p:cNvCxnSpPr>
          <p:nvPr/>
        </p:nvCxnSpPr>
        <p:spPr>
          <a:xfrm flipH="1">
            <a:off x="5496130" y="4564705"/>
            <a:ext cx="220492"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a:endCxn id="11" idx="0"/>
          </p:cNvCxnSpPr>
          <p:nvPr/>
        </p:nvCxnSpPr>
        <p:spPr>
          <a:xfrm>
            <a:off x="7059040" y="4485751"/>
            <a:ext cx="593386" cy="705577"/>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0492592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should you remove?</a:t>
            </a:r>
          </a:p>
        </p:txBody>
      </p:sp>
      <p:sp>
        <p:nvSpPr>
          <p:cNvPr id="3" name="Content Placeholder 2"/>
          <p:cNvSpPr>
            <a:spLocks noGrp="1"/>
          </p:cNvSpPr>
          <p:nvPr>
            <p:ph idx="1"/>
          </p:nvPr>
        </p:nvSpPr>
        <p:spPr/>
        <p:txBody>
          <a:bodyPr/>
          <a:lstStyle/>
          <a:p>
            <a:endParaRPr lang="en-US" dirty="0"/>
          </a:p>
          <a:p>
            <a:endParaRPr lang="en-US" dirty="0"/>
          </a:p>
        </p:txBody>
      </p:sp>
      <p:sp>
        <p:nvSpPr>
          <p:cNvPr id="4" name="Rectangle 3"/>
          <p:cNvSpPr/>
          <p:nvPr/>
        </p:nvSpPr>
        <p:spPr>
          <a:xfrm>
            <a:off x="3900791" y="2746443"/>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12</a:t>
            </a:r>
          </a:p>
        </p:txBody>
      </p:sp>
      <p:sp>
        <p:nvSpPr>
          <p:cNvPr id="6" name="Rectangle 5"/>
          <p:cNvSpPr/>
          <p:nvPr/>
        </p:nvSpPr>
        <p:spPr>
          <a:xfrm>
            <a:off x="5716622" y="386318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15</a:t>
            </a:r>
          </a:p>
        </p:txBody>
      </p:sp>
      <p:sp>
        <p:nvSpPr>
          <p:cNvPr id="7" name="Rectangle 6"/>
          <p:cNvSpPr/>
          <p:nvPr/>
        </p:nvSpPr>
        <p:spPr>
          <a:xfrm>
            <a:off x="2234119" y="392511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8" name="Rectangle 7"/>
          <p:cNvSpPr/>
          <p:nvPr/>
        </p:nvSpPr>
        <p:spPr>
          <a:xfrm>
            <a:off x="891702"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26</a:t>
            </a:r>
          </a:p>
        </p:txBody>
      </p:sp>
      <p:sp>
        <p:nvSpPr>
          <p:cNvPr id="9" name="Rectangle 8"/>
          <p:cNvSpPr/>
          <p:nvPr/>
        </p:nvSpPr>
        <p:spPr>
          <a:xfrm>
            <a:off x="2983149"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13</a:t>
            </a:r>
          </a:p>
        </p:txBody>
      </p:sp>
      <p:sp>
        <p:nvSpPr>
          <p:cNvPr id="10" name="Rectangle 9"/>
          <p:cNvSpPr/>
          <p:nvPr/>
        </p:nvSpPr>
        <p:spPr>
          <a:xfrm>
            <a:off x="4824921"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18</a:t>
            </a:r>
          </a:p>
        </p:txBody>
      </p:sp>
      <p:sp>
        <p:nvSpPr>
          <p:cNvPr id="11" name="Rectangle 10"/>
          <p:cNvSpPr/>
          <p:nvPr/>
        </p:nvSpPr>
        <p:spPr>
          <a:xfrm>
            <a:off x="6981217" y="5191328"/>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24</a:t>
            </a:r>
          </a:p>
        </p:txBody>
      </p:sp>
      <p:cxnSp>
        <p:nvCxnSpPr>
          <p:cNvPr id="13" name="Straight Connector 12"/>
          <p:cNvCxnSpPr>
            <a:endCxn id="7" idx="0"/>
          </p:cNvCxnSpPr>
          <p:nvPr/>
        </p:nvCxnSpPr>
        <p:spPr>
          <a:xfrm flipH="1">
            <a:off x="2905328" y="3369013"/>
            <a:ext cx="995463" cy="5560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endCxn id="6" idx="0"/>
          </p:cNvCxnSpPr>
          <p:nvPr/>
        </p:nvCxnSpPr>
        <p:spPr>
          <a:xfrm>
            <a:off x="5243208" y="3369013"/>
            <a:ext cx="1144623" cy="494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endCxn id="8" idx="0"/>
          </p:cNvCxnSpPr>
          <p:nvPr/>
        </p:nvCxnSpPr>
        <p:spPr>
          <a:xfrm flipH="1">
            <a:off x="1562911" y="4564705"/>
            <a:ext cx="671208"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a:endCxn id="9" idx="0"/>
          </p:cNvCxnSpPr>
          <p:nvPr/>
        </p:nvCxnSpPr>
        <p:spPr>
          <a:xfrm>
            <a:off x="3576536" y="4556193"/>
            <a:ext cx="77822" cy="581633"/>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a:endCxn id="10" idx="0"/>
          </p:cNvCxnSpPr>
          <p:nvPr/>
        </p:nvCxnSpPr>
        <p:spPr>
          <a:xfrm flipH="1">
            <a:off x="5496130" y="4564705"/>
            <a:ext cx="220492"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a:endCxn id="11" idx="0"/>
          </p:cNvCxnSpPr>
          <p:nvPr/>
        </p:nvCxnSpPr>
        <p:spPr>
          <a:xfrm>
            <a:off x="7059040" y="4485751"/>
            <a:ext cx="593386" cy="705577"/>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24049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6E3D6-C589-B244-920F-44FF33A2E741}"/>
              </a:ext>
            </a:extLst>
          </p:cNvPr>
          <p:cNvSpPr>
            <a:spLocks noGrp="1"/>
          </p:cNvSpPr>
          <p:nvPr>
            <p:ph type="title"/>
          </p:nvPr>
        </p:nvSpPr>
        <p:spPr/>
        <p:txBody>
          <a:bodyPr>
            <a:normAutofit fontScale="90000"/>
          </a:bodyPr>
          <a:lstStyle/>
          <a:p>
            <a:r>
              <a:rPr lang="en-US" dirty="0"/>
              <a:t>Implementation 1: S = unsorted array</a:t>
            </a:r>
          </a:p>
        </p:txBody>
      </p:sp>
      <p:sp>
        <p:nvSpPr>
          <p:cNvPr id="3" name="Content Placeholder 2">
            <a:extLst>
              <a:ext uri="{FF2B5EF4-FFF2-40B4-BE49-F238E27FC236}">
                <a16:creationId xmlns:a16="http://schemas.microsoft.com/office/drawing/2014/main" id="{27A4DAE3-B9EB-4E40-991C-99A651D8F94E}"/>
              </a:ext>
            </a:extLst>
          </p:cNvPr>
          <p:cNvSpPr>
            <a:spLocks noGrp="1"/>
          </p:cNvSpPr>
          <p:nvPr>
            <p:ph idx="1"/>
          </p:nvPr>
        </p:nvSpPr>
        <p:spPr/>
        <p:txBody>
          <a:bodyPr>
            <a:normAutofit fontScale="62500" lnSpcReduction="20000"/>
          </a:bodyPr>
          <a:lstStyle/>
          <a:p>
            <a:pPr marL="0" indent="0">
              <a:buNone/>
            </a:pPr>
            <a:r>
              <a:rPr lang="en-US" b="1" dirty="0"/>
              <a:t>A high level algorithm:</a:t>
            </a:r>
          </a:p>
          <a:p>
            <a:pPr marL="514350" indent="-514350">
              <a:buFont typeface="+mj-lt"/>
              <a:buAutoNum type="arabicPeriod"/>
            </a:pPr>
            <a:r>
              <a:rPr lang="en-US" dirty="0">
                <a:ea typeface="Andale Mono" charset="0"/>
                <a:cs typeface="Andale Mono" charset="0"/>
              </a:rPr>
              <a:t>Let S denote a set of numbers, initially empty.</a:t>
            </a:r>
          </a:p>
          <a:p>
            <a:pPr marL="514350" indent="-514350">
              <a:buFont typeface="+mj-lt"/>
              <a:buAutoNum type="arabicPeriod"/>
            </a:pPr>
            <a:r>
              <a:rPr lang="en-US" dirty="0">
                <a:ea typeface="Andale Mono" charset="0"/>
                <a:cs typeface="Andale Mono" charset="0"/>
              </a:rPr>
              <a:t>For </a:t>
            </a:r>
            <a:r>
              <a:rPr lang="en-US" dirty="0" err="1">
                <a:ea typeface="Andale Mono" charset="0"/>
                <a:cs typeface="Andale Mono" charset="0"/>
              </a:rPr>
              <a:t>i</a:t>
            </a:r>
            <a:r>
              <a:rPr lang="en-US" dirty="0">
                <a:ea typeface="Andale Mono" charset="0"/>
                <a:cs typeface="Andale Mono" charset="0"/>
              </a:rPr>
              <a:t>=1 to n: </a:t>
            </a:r>
          </a:p>
          <a:p>
            <a:pPr marL="514350" indent="-514350">
              <a:buFont typeface="+mj-lt"/>
              <a:buAutoNum type="arabicPeriod"/>
            </a:pPr>
            <a:r>
              <a:rPr lang="en-US" dirty="0">
                <a:ea typeface="Andale Mono" charset="0"/>
                <a:cs typeface="Andale Mono" charset="0"/>
              </a:rPr>
              <a:t>     Read x</a:t>
            </a:r>
            <a:r>
              <a:rPr lang="en-US" baseline="-25000" dirty="0">
                <a:ea typeface="Andale Mono" charset="0"/>
                <a:cs typeface="Andale Mono" charset="0"/>
              </a:rPr>
              <a:t>i</a:t>
            </a:r>
            <a:r>
              <a:rPr lang="en-US" dirty="0">
                <a:ea typeface="Andale Mono" charset="0"/>
                <a:cs typeface="Andale Mono" charset="0"/>
              </a:rPr>
              <a:t> and insert into S.</a:t>
            </a:r>
          </a:p>
          <a:p>
            <a:pPr marL="514350" indent="-514350">
              <a:buFont typeface="+mj-lt"/>
              <a:buAutoNum type="arabicPeriod"/>
            </a:pPr>
            <a:r>
              <a:rPr lang="en-US" dirty="0">
                <a:ea typeface="Andale Mono" charset="0"/>
                <a:cs typeface="Andale Mono" charset="0"/>
              </a:rPr>
              <a:t>For </a:t>
            </a:r>
            <a:r>
              <a:rPr lang="en-US" dirty="0" err="1">
                <a:ea typeface="Andale Mono" charset="0"/>
                <a:cs typeface="Andale Mono" charset="0"/>
              </a:rPr>
              <a:t>i</a:t>
            </a:r>
            <a:r>
              <a:rPr lang="en-US" dirty="0">
                <a:ea typeface="Andale Mono" charset="0"/>
                <a:cs typeface="Andale Mono" charset="0"/>
              </a:rPr>
              <a:t>=1 to n: </a:t>
            </a:r>
          </a:p>
          <a:p>
            <a:pPr marL="514350" indent="-514350">
              <a:buFont typeface="+mj-lt"/>
              <a:buAutoNum type="arabicPeriod"/>
            </a:pPr>
            <a:r>
              <a:rPr lang="en-US" dirty="0">
                <a:ea typeface="Andale Mono" charset="0"/>
                <a:cs typeface="Andale Mono" charset="0"/>
              </a:rPr>
              <a:t>     Remove the smallest number from S. output it.</a:t>
            </a:r>
          </a:p>
          <a:p>
            <a:endParaRPr lang="en-US" dirty="0"/>
          </a:p>
          <a:p>
            <a:pPr marL="0" indent="0">
              <a:buNone/>
            </a:pPr>
            <a:r>
              <a:rPr lang="en-US" dirty="0"/>
              <a:t>Time requirement:</a:t>
            </a:r>
          </a:p>
          <a:p>
            <a:r>
              <a:rPr lang="en-US" dirty="0"/>
              <a:t>Inserting an element into S: placing at end.</a:t>
            </a:r>
          </a:p>
          <a:p>
            <a:r>
              <a:rPr lang="en-US" dirty="0"/>
              <a:t>Total time to insert: proportional to n.</a:t>
            </a:r>
          </a:p>
          <a:p>
            <a:r>
              <a:rPr lang="en-US" dirty="0"/>
              <a:t>Removing smallest out of n: n-1 comparisons.</a:t>
            </a:r>
          </a:p>
          <a:p>
            <a:r>
              <a:rPr lang="en-US" dirty="0"/>
              <a:t>Removing next smallest: n-2 comparisons</a:t>
            </a:r>
          </a:p>
          <a:p>
            <a:r>
              <a:rPr lang="en-US" dirty="0"/>
              <a:t>…</a:t>
            </a:r>
          </a:p>
          <a:p>
            <a:r>
              <a:rPr lang="en-US" dirty="0"/>
              <a:t>Total number of comparisons: n(n-1)/2 : proportional to n</a:t>
            </a:r>
            <a:r>
              <a:rPr lang="en-US" baseline="30000" dirty="0"/>
              <a:t>2</a:t>
            </a:r>
            <a:r>
              <a:rPr lang="en-US" dirty="0"/>
              <a:t>.</a:t>
            </a:r>
          </a:p>
        </p:txBody>
      </p:sp>
    </p:spTree>
    <p:extLst>
      <p:ext uri="{BB962C8B-B14F-4D97-AF65-F5344CB8AC3E}">
        <p14:creationId xmlns:p14="http://schemas.microsoft.com/office/powerpoint/2010/main" val="13331709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should you remove?</a:t>
            </a:r>
          </a:p>
        </p:txBody>
      </p:sp>
      <p:sp>
        <p:nvSpPr>
          <p:cNvPr id="3" name="Content Placeholder 2"/>
          <p:cNvSpPr>
            <a:spLocks noGrp="1"/>
          </p:cNvSpPr>
          <p:nvPr>
            <p:ph idx="1"/>
          </p:nvPr>
        </p:nvSpPr>
        <p:spPr/>
        <p:txBody>
          <a:bodyPr/>
          <a:lstStyle/>
          <a:p>
            <a:endParaRPr lang="en-US" dirty="0"/>
          </a:p>
          <a:p>
            <a:endParaRPr lang="en-US" dirty="0"/>
          </a:p>
        </p:txBody>
      </p:sp>
      <p:sp>
        <p:nvSpPr>
          <p:cNvPr id="4" name="Rectangle 3"/>
          <p:cNvSpPr/>
          <p:nvPr/>
        </p:nvSpPr>
        <p:spPr>
          <a:xfrm>
            <a:off x="3900791" y="2746443"/>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12</a:t>
            </a:r>
          </a:p>
        </p:txBody>
      </p:sp>
      <p:sp>
        <p:nvSpPr>
          <p:cNvPr id="6" name="Rectangle 5"/>
          <p:cNvSpPr/>
          <p:nvPr/>
        </p:nvSpPr>
        <p:spPr>
          <a:xfrm>
            <a:off x="5716622" y="386318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15</a:t>
            </a:r>
          </a:p>
        </p:txBody>
      </p:sp>
      <p:sp>
        <p:nvSpPr>
          <p:cNvPr id="7" name="Rectangle 6"/>
          <p:cNvSpPr/>
          <p:nvPr/>
        </p:nvSpPr>
        <p:spPr>
          <a:xfrm>
            <a:off x="2234119" y="392511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13</a:t>
            </a:r>
          </a:p>
        </p:txBody>
      </p:sp>
      <p:sp>
        <p:nvSpPr>
          <p:cNvPr id="8" name="Rectangle 7"/>
          <p:cNvSpPr/>
          <p:nvPr/>
        </p:nvSpPr>
        <p:spPr>
          <a:xfrm>
            <a:off x="891702"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26</a:t>
            </a:r>
          </a:p>
        </p:txBody>
      </p:sp>
      <p:sp>
        <p:nvSpPr>
          <p:cNvPr id="9" name="Rectangle 8"/>
          <p:cNvSpPr/>
          <p:nvPr/>
        </p:nvSpPr>
        <p:spPr>
          <a:xfrm>
            <a:off x="2983149"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0" name="Rectangle 9"/>
          <p:cNvSpPr/>
          <p:nvPr/>
        </p:nvSpPr>
        <p:spPr>
          <a:xfrm>
            <a:off x="4824921"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18</a:t>
            </a:r>
          </a:p>
        </p:txBody>
      </p:sp>
      <p:sp>
        <p:nvSpPr>
          <p:cNvPr id="11" name="Rectangle 10"/>
          <p:cNvSpPr/>
          <p:nvPr/>
        </p:nvSpPr>
        <p:spPr>
          <a:xfrm>
            <a:off x="6981217" y="5191328"/>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24</a:t>
            </a:r>
          </a:p>
        </p:txBody>
      </p:sp>
      <p:cxnSp>
        <p:nvCxnSpPr>
          <p:cNvPr id="13" name="Straight Connector 12"/>
          <p:cNvCxnSpPr>
            <a:endCxn id="7" idx="0"/>
          </p:cNvCxnSpPr>
          <p:nvPr/>
        </p:nvCxnSpPr>
        <p:spPr>
          <a:xfrm flipH="1">
            <a:off x="2905328" y="3369013"/>
            <a:ext cx="995463" cy="5560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endCxn id="6" idx="0"/>
          </p:cNvCxnSpPr>
          <p:nvPr/>
        </p:nvCxnSpPr>
        <p:spPr>
          <a:xfrm>
            <a:off x="5243208" y="3369013"/>
            <a:ext cx="1144623" cy="494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endCxn id="8" idx="0"/>
          </p:cNvCxnSpPr>
          <p:nvPr/>
        </p:nvCxnSpPr>
        <p:spPr>
          <a:xfrm flipH="1">
            <a:off x="1562911" y="4564705"/>
            <a:ext cx="671208"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a:endCxn id="9" idx="0"/>
          </p:cNvCxnSpPr>
          <p:nvPr/>
        </p:nvCxnSpPr>
        <p:spPr>
          <a:xfrm>
            <a:off x="3576536" y="4556193"/>
            <a:ext cx="77822" cy="581633"/>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a:endCxn id="10" idx="0"/>
          </p:cNvCxnSpPr>
          <p:nvPr/>
        </p:nvCxnSpPr>
        <p:spPr>
          <a:xfrm flipH="1">
            <a:off x="5496130" y="4564705"/>
            <a:ext cx="220492"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a:endCxn id="11" idx="0"/>
          </p:cNvCxnSpPr>
          <p:nvPr/>
        </p:nvCxnSpPr>
        <p:spPr>
          <a:xfrm>
            <a:off x="7059040" y="4485751"/>
            <a:ext cx="593386" cy="705577"/>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0671448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Idea 1</a:t>
            </a:r>
          </a:p>
        </p:txBody>
      </p:sp>
      <p:sp>
        <p:nvSpPr>
          <p:cNvPr id="3" name="Content Placeholder 2"/>
          <p:cNvSpPr>
            <a:spLocks noGrp="1"/>
          </p:cNvSpPr>
          <p:nvPr>
            <p:ph idx="1"/>
          </p:nvPr>
        </p:nvSpPr>
        <p:spPr/>
        <p:txBody>
          <a:bodyPr/>
          <a:lstStyle/>
          <a:p>
            <a:r>
              <a:rPr lang="en-US" dirty="0"/>
              <a:t>Push the “space” downwards.</a:t>
            </a:r>
          </a:p>
          <a:p>
            <a:r>
              <a:rPr lang="en-US" dirty="0"/>
              <a:t>Will work, except that “holes” will get created in the array.</a:t>
            </a:r>
          </a:p>
          <a:p>
            <a:pPr lvl="1"/>
            <a:r>
              <a:rPr lang="en-US" dirty="0"/>
              <a:t>Book keeping will become more complex.</a:t>
            </a:r>
          </a:p>
          <a:p>
            <a:pPr lvl="1"/>
            <a:r>
              <a:rPr lang="en-US" dirty="0"/>
              <a:t>especially if we want to process a sequence of requests in which add and remove requests can be mixed up.</a:t>
            </a:r>
          </a:p>
        </p:txBody>
      </p:sp>
    </p:spTree>
    <p:extLst>
      <p:ext uri="{BB962C8B-B14F-4D97-AF65-F5344CB8AC3E}">
        <p14:creationId xmlns:p14="http://schemas.microsoft.com/office/powerpoint/2010/main" val="241475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Idea 2</a:t>
            </a:r>
          </a:p>
        </p:txBody>
      </p:sp>
      <p:sp>
        <p:nvSpPr>
          <p:cNvPr id="3" name="Content Placeholder 2"/>
          <p:cNvSpPr>
            <a:spLocks noGrp="1"/>
          </p:cNvSpPr>
          <p:nvPr>
            <p:ph idx="1"/>
          </p:nvPr>
        </p:nvSpPr>
        <p:spPr/>
        <p:txBody>
          <a:bodyPr/>
          <a:lstStyle/>
          <a:p>
            <a:r>
              <a:rPr lang="en-US" dirty="0"/>
              <a:t>Remove the element at the root.</a:t>
            </a:r>
          </a:p>
          <a:p>
            <a:r>
              <a:rPr lang="en-US" dirty="0"/>
              <a:t>Replace it with the last element of the array.</a:t>
            </a:r>
          </a:p>
          <a:p>
            <a:r>
              <a:rPr lang="en-US" dirty="0"/>
              <a:t>Now perform exchanges to fix heap order violation.</a:t>
            </a:r>
          </a:p>
        </p:txBody>
      </p:sp>
    </p:spTree>
    <p:extLst>
      <p:ext uri="{BB962C8B-B14F-4D97-AF65-F5344CB8AC3E}">
        <p14:creationId xmlns:p14="http://schemas.microsoft.com/office/powerpoint/2010/main" val="1902185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should you remove?</a:t>
            </a:r>
          </a:p>
        </p:txBody>
      </p:sp>
      <p:sp>
        <p:nvSpPr>
          <p:cNvPr id="3" name="Content Placeholder 2"/>
          <p:cNvSpPr>
            <a:spLocks noGrp="1"/>
          </p:cNvSpPr>
          <p:nvPr>
            <p:ph idx="1"/>
          </p:nvPr>
        </p:nvSpPr>
        <p:spPr/>
        <p:txBody>
          <a:bodyPr/>
          <a:lstStyle/>
          <a:p>
            <a:endParaRPr lang="en-US" dirty="0"/>
          </a:p>
          <a:p>
            <a:endParaRPr lang="en-US" dirty="0"/>
          </a:p>
        </p:txBody>
      </p:sp>
      <p:sp>
        <p:nvSpPr>
          <p:cNvPr id="4" name="Rectangle 3"/>
          <p:cNvSpPr/>
          <p:nvPr/>
        </p:nvSpPr>
        <p:spPr>
          <a:xfrm>
            <a:off x="3900791" y="2746443"/>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10</a:t>
            </a:r>
          </a:p>
        </p:txBody>
      </p:sp>
      <p:sp>
        <p:nvSpPr>
          <p:cNvPr id="6" name="Rectangle 5"/>
          <p:cNvSpPr/>
          <p:nvPr/>
        </p:nvSpPr>
        <p:spPr>
          <a:xfrm>
            <a:off x="5716622" y="386318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15</a:t>
            </a:r>
          </a:p>
        </p:txBody>
      </p:sp>
      <p:sp>
        <p:nvSpPr>
          <p:cNvPr id="7" name="Rectangle 6"/>
          <p:cNvSpPr/>
          <p:nvPr/>
        </p:nvSpPr>
        <p:spPr>
          <a:xfrm>
            <a:off x="2234119" y="392511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12</a:t>
            </a:r>
          </a:p>
        </p:txBody>
      </p:sp>
      <p:sp>
        <p:nvSpPr>
          <p:cNvPr id="8" name="Rectangle 7"/>
          <p:cNvSpPr/>
          <p:nvPr/>
        </p:nvSpPr>
        <p:spPr>
          <a:xfrm>
            <a:off x="891702"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26</a:t>
            </a:r>
          </a:p>
        </p:txBody>
      </p:sp>
      <p:sp>
        <p:nvSpPr>
          <p:cNvPr id="9" name="Rectangle 8"/>
          <p:cNvSpPr/>
          <p:nvPr/>
        </p:nvSpPr>
        <p:spPr>
          <a:xfrm>
            <a:off x="2983149"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13</a:t>
            </a:r>
          </a:p>
        </p:txBody>
      </p:sp>
      <p:sp>
        <p:nvSpPr>
          <p:cNvPr id="10" name="Rectangle 9"/>
          <p:cNvSpPr/>
          <p:nvPr/>
        </p:nvSpPr>
        <p:spPr>
          <a:xfrm>
            <a:off x="4824921"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18</a:t>
            </a:r>
          </a:p>
        </p:txBody>
      </p:sp>
      <p:sp>
        <p:nvSpPr>
          <p:cNvPr id="11" name="Rectangle 10"/>
          <p:cNvSpPr/>
          <p:nvPr/>
        </p:nvSpPr>
        <p:spPr>
          <a:xfrm>
            <a:off x="6981217" y="5191328"/>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24</a:t>
            </a:r>
          </a:p>
        </p:txBody>
      </p:sp>
      <p:cxnSp>
        <p:nvCxnSpPr>
          <p:cNvPr id="13" name="Straight Connector 12"/>
          <p:cNvCxnSpPr>
            <a:endCxn id="7" idx="0"/>
          </p:cNvCxnSpPr>
          <p:nvPr/>
        </p:nvCxnSpPr>
        <p:spPr>
          <a:xfrm flipH="1">
            <a:off x="2905328" y="3369013"/>
            <a:ext cx="995463" cy="5560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endCxn id="6" idx="0"/>
          </p:cNvCxnSpPr>
          <p:nvPr/>
        </p:nvCxnSpPr>
        <p:spPr>
          <a:xfrm>
            <a:off x="5243208" y="3369013"/>
            <a:ext cx="1144623" cy="494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endCxn id="8" idx="0"/>
          </p:cNvCxnSpPr>
          <p:nvPr/>
        </p:nvCxnSpPr>
        <p:spPr>
          <a:xfrm flipH="1">
            <a:off x="1562911" y="4564705"/>
            <a:ext cx="671208"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a:endCxn id="9" idx="0"/>
          </p:cNvCxnSpPr>
          <p:nvPr/>
        </p:nvCxnSpPr>
        <p:spPr>
          <a:xfrm>
            <a:off x="3576536" y="4556193"/>
            <a:ext cx="77822" cy="581633"/>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a:endCxn id="10" idx="0"/>
          </p:cNvCxnSpPr>
          <p:nvPr/>
        </p:nvCxnSpPr>
        <p:spPr>
          <a:xfrm flipH="1">
            <a:off x="5496130" y="4564705"/>
            <a:ext cx="220492"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a:endCxn id="11" idx="0"/>
          </p:cNvCxnSpPr>
          <p:nvPr/>
        </p:nvCxnSpPr>
        <p:spPr>
          <a:xfrm>
            <a:off x="7059040" y="4485751"/>
            <a:ext cx="593386" cy="705577"/>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5727453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should you remove?</a:t>
            </a:r>
          </a:p>
        </p:txBody>
      </p:sp>
      <p:sp>
        <p:nvSpPr>
          <p:cNvPr id="3" name="Content Placeholder 2"/>
          <p:cNvSpPr>
            <a:spLocks noGrp="1"/>
          </p:cNvSpPr>
          <p:nvPr>
            <p:ph idx="1"/>
          </p:nvPr>
        </p:nvSpPr>
        <p:spPr/>
        <p:txBody>
          <a:bodyPr/>
          <a:lstStyle/>
          <a:p>
            <a:endParaRPr lang="en-US" dirty="0"/>
          </a:p>
          <a:p>
            <a:endParaRPr lang="en-US" dirty="0"/>
          </a:p>
        </p:txBody>
      </p:sp>
      <p:sp>
        <p:nvSpPr>
          <p:cNvPr id="4" name="Rectangle 3"/>
          <p:cNvSpPr/>
          <p:nvPr/>
        </p:nvSpPr>
        <p:spPr>
          <a:xfrm>
            <a:off x="3900791" y="2746443"/>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Rectangle 5"/>
          <p:cNvSpPr/>
          <p:nvPr/>
        </p:nvSpPr>
        <p:spPr>
          <a:xfrm>
            <a:off x="5716622" y="386318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15</a:t>
            </a:r>
          </a:p>
        </p:txBody>
      </p:sp>
      <p:sp>
        <p:nvSpPr>
          <p:cNvPr id="7" name="Rectangle 6"/>
          <p:cNvSpPr/>
          <p:nvPr/>
        </p:nvSpPr>
        <p:spPr>
          <a:xfrm>
            <a:off x="2234119" y="392511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12</a:t>
            </a:r>
          </a:p>
        </p:txBody>
      </p:sp>
      <p:sp>
        <p:nvSpPr>
          <p:cNvPr id="8" name="Rectangle 7"/>
          <p:cNvSpPr/>
          <p:nvPr/>
        </p:nvSpPr>
        <p:spPr>
          <a:xfrm>
            <a:off x="891702"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26</a:t>
            </a:r>
          </a:p>
        </p:txBody>
      </p:sp>
      <p:sp>
        <p:nvSpPr>
          <p:cNvPr id="9" name="Rectangle 8"/>
          <p:cNvSpPr/>
          <p:nvPr/>
        </p:nvSpPr>
        <p:spPr>
          <a:xfrm>
            <a:off x="2983149"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13</a:t>
            </a:r>
          </a:p>
        </p:txBody>
      </p:sp>
      <p:sp>
        <p:nvSpPr>
          <p:cNvPr id="10" name="Rectangle 9"/>
          <p:cNvSpPr/>
          <p:nvPr/>
        </p:nvSpPr>
        <p:spPr>
          <a:xfrm>
            <a:off x="4824921"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18</a:t>
            </a:r>
          </a:p>
        </p:txBody>
      </p:sp>
      <p:sp>
        <p:nvSpPr>
          <p:cNvPr id="11" name="Rectangle 10"/>
          <p:cNvSpPr/>
          <p:nvPr/>
        </p:nvSpPr>
        <p:spPr>
          <a:xfrm>
            <a:off x="6981217" y="5191328"/>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24</a:t>
            </a:r>
          </a:p>
        </p:txBody>
      </p:sp>
      <p:cxnSp>
        <p:nvCxnSpPr>
          <p:cNvPr id="13" name="Straight Connector 12"/>
          <p:cNvCxnSpPr>
            <a:endCxn id="7" idx="0"/>
          </p:cNvCxnSpPr>
          <p:nvPr/>
        </p:nvCxnSpPr>
        <p:spPr>
          <a:xfrm flipH="1">
            <a:off x="2905328" y="3369013"/>
            <a:ext cx="995463" cy="5560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endCxn id="6" idx="0"/>
          </p:cNvCxnSpPr>
          <p:nvPr/>
        </p:nvCxnSpPr>
        <p:spPr>
          <a:xfrm>
            <a:off x="5243208" y="3369013"/>
            <a:ext cx="1144623" cy="494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endCxn id="8" idx="0"/>
          </p:cNvCxnSpPr>
          <p:nvPr/>
        </p:nvCxnSpPr>
        <p:spPr>
          <a:xfrm flipH="1">
            <a:off x="1562911" y="4564705"/>
            <a:ext cx="671208"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a:endCxn id="9" idx="0"/>
          </p:cNvCxnSpPr>
          <p:nvPr/>
        </p:nvCxnSpPr>
        <p:spPr>
          <a:xfrm>
            <a:off x="3576536" y="4556193"/>
            <a:ext cx="77822" cy="581633"/>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a:endCxn id="10" idx="0"/>
          </p:cNvCxnSpPr>
          <p:nvPr/>
        </p:nvCxnSpPr>
        <p:spPr>
          <a:xfrm flipH="1">
            <a:off x="5496130" y="4564705"/>
            <a:ext cx="220492"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a:endCxn id="11" idx="0"/>
          </p:cNvCxnSpPr>
          <p:nvPr/>
        </p:nvCxnSpPr>
        <p:spPr>
          <a:xfrm>
            <a:off x="7059040" y="4485751"/>
            <a:ext cx="593386" cy="705577"/>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05025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should you remove?</a:t>
            </a:r>
          </a:p>
        </p:txBody>
      </p:sp>
      <p:sp>
        <p:nvSpPr>
          <p:cNvPr id="3" name="Content Placeholder 2"/>
          <p:cNvSpPr>
            <a:spLocks noGrp="1"/>
          </p:cNvSpPr>
          <p:nvPr>
            <p:ph idx="1"/>
          </p:nvPr>
        </p:nvSpPr>
        <p:spPr/>
        <p:txBody>
          <a:bodyPr/>
          <a:lstStyle/>
          <a:p>
            <a:endParaRPr lang="en-US" dirty="0"/>
          </a:p>
          <a:p>
            <a:endParaRPr lang="en-US" dirty="0"/>
          </a:p>
        </p:txBody>
      </p:sp>
      <p:sp>
        <p:nvSpPr>
          <p:cNvPr id="4" name="Rectangle 3"/>
          <p:cNvSpPr/>
          <p:nvPr/>
        </p:nvSpPr>
        <p:spPr>
          <a:xfrm>
            <a:off x="3900791" y="2746443"/>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24</a:t>
            </a:r>
          </a:p>
        </p:txBody>
      </p:sp>
      <p:sp>
        <p:nvSpPr>
          <p:cNvPr id="6" name="Rectangle 5"/>
          <p:cNvSpPr/>
          <p:nvPr/>
        </p:nvSpPr>
        <p:spPr>
          <a:xfrm>
            <a:off x="5716622" y="386318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15</a:t>
            </a:r>
          </a:p>
        </p:txBody>
      </p:sp>
      <p:sp>
        <p:nvSpPr>
          <p:cNvPr id="7" name="Rectangle 6"/>
          <p:cNvSpPr/>
          <p:nvPr/>
        </p:nvSpPr>
        <p:spPr>
          <a:xfrm>
            <a:off x="2234119" y="392511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12</a:t>
            </a:r>
          </a:p>
        </p:txBody>
      </p:sp>
      <p:sp>
        <p:nvSpPr>
          <p:cNvPr id="8" name="Rectangle 7"/>
          <p:cNvSpPr/>
          <p:nvPr/>
        </p:nvSpPr>
        <p:spPr>
          <a:xfrm>
            <a:off x="891702"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26</a:t>
            </a:r>
          </a:p>
        </p:txBody>
      </p:sp>
      <p:sp>
        <p:nvSpPr>
          <p:cNvPr id="9" name="Rectangle 8"/>
          <p:cNvSpPr/>
          <p:nvPr/>
        </p:nvSpPr>
        <p:spPr>
          <a:xfrm>
            <a:off x="2983149"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13</a:t>
            </a:r>
          </a:p>
        </p:txBody>
      </p:sp>
      <p:sp>
        <p:nvSpPr>
          <p:cNvPr id="10" name="Rectangle 9"/>
          <p:cNvSpPr/>
          <p:nvPr/>
        </p:nvSpPr>
        <p:spPr>
          <a:xfrm>
            <a:off x="4824921"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18</a:t>
            </a:r>
          </a:p>
        </p:txBody>
      </p:sp>
      <p:sp>
        <p:nvSpPr>
          <p:cNvPr id="11" name="Rectangle 10"/>
          <p:cNvSpPr/>
          <p:nvPr/>
        </p:nvSpPr>
        <p:spPr>
          <a:xfrm>
            <a:off x="6981217" y="5191328"/>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3" name="Straight Connector 12"/>
          <p:cNvCxnSpPr>
            <a:endCxn id="7" idx="0"/>
          </p:cNvCxnSpPr>
          <p:nvPr/>
        </p:nvCxnSpPr>
        <p:spPr>
          <a:xfrm flipH="1">
            <a:off x="2905328" y="3369013"/>
            <a:ext cx="995463" cy="5560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endCxn id="6" idx="0"/>
          </p:cNvCxnSpPr>
          <p:nvPr/>
        </p:nvCxnSpPr>
        <p:spPr>
          <a:xfrm>
            <a:off x="5243208" y="3369013"/>
            <a:ext cx="1144623" cy="494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endCxn id="8" idx="0"/>
          </p:cNvCxnSpPr>
          <p:nvPr/>
        </p:nvCxnSpPr>
        <p:spPr>
          <a:xfrm flipH="1">
            <a:off x="1562911" y="4564705"/>
            <a:ext cx="671208"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a:endCxn id="9" idx="0"/>
          </p:cNvCxnSpPr>
          <p:nvPr/>
        </p:nvCxnSpPr>
        <p:spPr>
          <a:xfrm>
            <a:off x="3576536" y="4556193"/>
            <a:ext cx="77822" cy="581633"/>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a:endCxn id="10" idx="0"/>
          </p:cNvCxnSpPr>
          <p:nvPr/>
        </p:nvCxnSpPr>
        <p:spPr>
          <a:xfrm flipH="1">
            <a:off x="5496130" y="4564705"/>
            <a:ext cx="220492"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a:endCxn id="11" idx="0"/>
          </p:cNvCxnSpPr>
          <p:nvPr/>
        </p:nvCxnSpPr>
        <p:spPr>
          <a:xfrm>
            <a:off x="7059040" y="4485751"/>
            <a:ext cx="593386" cy="705577"/>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24597779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should you remove?</a:t>
            </a:r>
          </a:p>
        </p:txBody>
      </p:sp>
      <p:sp>
        <p:nvSpPr>
          <p:cNvPr id="3" name="Content Placeholder 2"/>
          <p:cNvSpPr>
            <a:spLocks noGrp="1"/>
          </p:cNvSpPr>
          <p:nvPr>
            <p:ph idx="1"/>
          </p:nvPr>
        </p:nvSpPr>
        <p:spPr/>
        <p:txBody>
          <a:bodyPr/>
          <a:lstStyle/>
          <a:p>
            <a:endParaRPr lang="en-US" dirty="0"/>
          </a:p>
          <a:p>
            <a:endParaRPr lang="en-US" dirty="0"/>
          </a:p>
        </p:txBody>
      </p:sp>
      <p:sp>
        <p:nvSpPr>
          <p:cNvPr id="4" name="Rectangle 3"/>
          <p:cNvSpPr/>
          <p:nvPr/>
        </p:nvSpPr>
        <p:spPr>
          <a:xfrm>
            <a:off x="3900791" y="2746443"/>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12</a:t>
            </a:r>
          </a:p>
        </p:txBody>
      </p:sp>
      <p:sp>
        <p:nvSpPr>
          <p:cNvPr id="6" name="Rectangle 5"/>
          <p:cNvSpPr/>
          <p:nvPr/>
        </p:nvSpPr>
        <p:spPr>
          <a:xfrm>
            <a:off x="5716622" y="386318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15</a:t>
            </a:r>
          </a:p>
        </p:txBody>
      </p:sp>
      <p:sp>
        <p:nvSpPr>
          <p:cNvPr id="7" name="Rectangle 6"/>
          <p:cNvSpPr/>
          <p:nvPr/>
        </p:nvSpPr>
        <p:spPr>
          <a:xfrm>
            <a:off x="2234119" y="392511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24</a:t>
            </a:r>
          </a:p>
        </p:txBody>
      </p:sp>
      <p:sp>
        <p:nvSpPr>
          <p:cNvPr id="8" name="Rectangle 7"/>
          <p:cNvSpPr/>
          <p:nvPr/>
        </p:nvSpPr>
        <p:spPr>
          <a:xfrm>
            <a:off x="891702"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26</a:t>
            </a:r>
          </a:p>
        </p:txBody>
      </p:sp>
      <p:sp>
        <p:nvSpPr>
          <p:cNvPr id="9" name="Rectangle 8"/>
          <p:cNvSpPr/>
          <p:nvPr/>
        </p:nvSpPr>
        <p:spPr>
          <a:xfrm>
            <a:off x="2983149"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13</a:t>
            </a:r>
          </a:p>
        </p:txBody>
      </p:sp>
      <p:sp>
        <p:nvSpPr>
          <p:cNvPr id="10" name="Rectangle 9"/>
          <p:cNvSpPr/>
          <p:nvPr/>
        </p:nvSpPr>
        <p:spPr>
          <a:xfrm>
            <a:off x="4824921"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18</a:t>
            </a:r>
          </a:p>
        </p:txBody>
      </p:sp>
      <p:sp>
        <p:nvSpPr>
          <p:cNvPr id="11" name="Rectangle 10"/>
          <p:cNvSpPr/>
          <p:nvPr/>
        </p:nvSpPr>
        <p:spPr>
          <a:xfrm>
            <a:off x="6981217" y="5191328"/>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3" name="Straight Connector 12"/>
          <p:cNvCxnSpPr>
            <a:endCxn id="7" idx="0"/>
          </p:cNvCxnSpPr>
          <p:nvPr/>
        </p:nvCxnSpPr>
        <p:spPr>
          <a:xfrm flipH="1">
            <a:off x="2905328" y="3369013"/>
            <a:ext cx="995463" cy="5560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endCxn id="6" idx="0"/>
          </p:cNvCxnSpPr>
          <p:nvPr/>
        </p:nvCxnSpPr>
        <p:spPr>
          <a:xfrm>
            <a:off x="5243208" y="3369013"/>
            <a:ext cx="1144623" cy="494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endCxn id="8" idx="0"/>
          </p:cNvCxnSpPr>
          <p:nvPr/>
        </p:nvCxnSpPr>
        <p:spPr>
          <a:xfrm flipH="1">
            <a:off x="1562911" y="4564705"/>
            <a:ext cx="671208"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a:endCxn id="9" idx="0"/>
          </p:cNvCxnSpPr>
          <p:nvPr/>
        </p:nvCxnSpPr>
        <p:spPr>
          <a:xfrm>
            <a:off x="3576536" y="4556193"/>
            <a:ext cx="77822" cy="581633"/>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a:endCxn id="10" idx="0"/>
          </p:cNvCxnSpPr>
          <p:nvPr/>
        </p:nvCxnSpPr>
        <p:spPr>
          <a:xfrm flipH="1">
            <a:off x="5496130" y="4564705"/>
            <a:ext cx="220492"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a:endCxn id="11" idx="0"/>
          </p:cNvCxnSpPr>
          <p:nvPr/>
        </p:nvCxnSpPr>
        <p:spPr>
          <a:xfrm>
            <a:off x="7059040" y="4485751"/>
            <a:ext cx="593386" cy="705577"/>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9687482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should you remove?</a:t>
            </a:r>
          </a:p>
        </p:txBody>
      </p:sp>
      <p:sp>
        <p:nvSpPr>
          <p:cNvPr id="3" name="Content Placeholder 2"/>
          <p:cNvSpPr>
            <a:spLocks noGrp="1"/>
          </p:cNvSpPr>
          <p:nvPr>
            <p:ph idx="1"/>
          </p:nvPr>
        </p:nvSpPr>
        <p:spPr/>
        <p:txBody>
          <a:bodyPr/>
          <a:lstStyle/>
          <a:p>
            <a:endParaRPr lang="en-US" dirty="0"/>
          </a:p>
          <a:p>
            <a:endParaRPr lang="en-US" dirty="0"/>
          </a:p>
        </p:txBody>
      </p:sp>
      <p:sp>
        <p:nvSpPr>
          <p:cNvPr id="4" name="Rectangle 3"/>
          <p:cNvSpPr/>
          <p:nvPr/>
        </p:nvSpPr>
        <p:spPr>
          <a:xfrm>
            <a:off x="3900791" y="2746443"/>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12</a:t>
            </a:r>
          </a:p>
        </p:txBody>
      </p:sp>
      <p:sp>
        <p:nvSpPr>
          <p:cNvPr id="6" name="Rectangle 5"/>
          <p:cNvSpPr/>
          <p:nvPr/>
        </p:nvSpPr>
        <p:spPr>
          <a:xfrm>
            <a:off x="5716622" y="386318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15</a:t>
            </a:r>
          </a:p>
        </p:txBody>
      </p:sp>
      <p:sp>
        <p:nvSpPr>
          <p:cNvPr id="7" name="Rectangle 6"/>
          <p:cNvSpPr/>
          <p:nvPr/>
        </p:nvSpPr>
        <p:spPr>
          <a:xfrm>
            <a:off x="2234119" y="392511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13</a:t>
            </a:r>
          </a:p>
        </p:txBody>
      </p:sp>
      <p:sp>
        <p:nvSpPr>
          <p:cNvPr id="8" name="Rectangle 7"/>
          <p:cNvSpPr/>
          <p:nvPr/>
        </p:nvSpPr>
        <p:spPr>
          <a:xfrm>
            <a:off x="891702"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26</a:t>
            </a:r>
          </a:p>
        </p:txBody>
      </p:sp>
      <p:sp>
        <p:nvSpPr>
          <p:cNvPr id="9" name="Rectangle 8"/>
          <p:cNvSpPr/>
          <p:nvPr/>
        </p:nvSpPr>
        <p:spPr>
          <a:xfrm>
            <a:off x="2983149"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24</a:t>
            </a:r>
          </a:p>
        </p:txBody>
      </p:sp>
      <p:sp>
        <p:nvSpPr>
          <p:cNvPr id="10" name="Rectangle 9"/>
          <p:cNvSpPr/>
          <p:nvPr/>
        </p:nvSpPr>
        <p:spPr>
          <a:xfrm>
            <a:off x="4824921"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18</a:t>
            </a:r>
          </a:p>
        </p:txBody>
      </p:sp>
      <p:sp>
        <p:nvSpPr>
          <p:cNvPr id="11" name="Rectangle 10"/>
          <p:cNvSpPr/>
          <p:nvPr/>
        </p:nvSpPr>
        <p:spPr>
          <a:xfrm>
            <a:off x="6981217" y="5191328"/>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13" name="Straight Connector 12"/>
          <p:cNvCxnSpPr>
            <a:endCxn id="7" idx="0"/>
          </p:cNvCxnSpPr>
          <p:nvPr/>
        </p:nvCxnSpPr>
        <p:spPr>
          <a:xfrm flipH="1">
            <a:off x="2905328" y="3369013"/>
            <a:ext cx="995463" cy="5560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endCxn id="6" idx="0"/>
          </p:cNvCxnSpPr>
          <p:nvPr/>
        </p:nvCxnSpPr>
        <p:spPr>
          <a:xfrm>
            <a:off x="5243208" y="3369013"/>
            <a:ext cx="1144623" cy="494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endCxn id="8" idx="0"/>
          </p:cNvCxnSpPr>
          <p:nvPr/>
        </p:nvCxnSpPr>
        <p:spPr>
          <a:xfrm flipH="1">
            <a:off x="1562911" y="4564705"/>
            <a:ext cx="671208"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a:endCxn id="9" idx="0"/>
          </p:cNvCxnSpPr>
          <p:nvPr/>
        </p:nvCxnSpPr>
        <p:spPr>
          <a:xfrm>
            <a:off x="3576536" y="4556193"/>
            <a:ext cx="77822" cy="581633"/>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a:endCxn id="10" idx="0"/>
          </p:cNvCxnSpPr>
          <p:nvPr/>
        </p:nvCxnSpPr>
        <p:spPr>
          <a:xfrm flipH="1">
            <a:off x="5496130" y="4564705"/>
            <a:ext cx="220492"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24" name="Straight Connector 23"/>
          <p:cNvCxnSpPr>
            <a:endCxn id="11" idx="0"/>
          </p:cNvCxnSpPr>
          <p:nvPr/>
        </p:nvCxnSpPr>
        <p:spPr>
          <a:xfrm>
            <a:off x="7059040" y="4485751"/>
            <a:ext cx="593386" cy="705577"/>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238888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for removing (smallest)</a:t>
            </a:r>
          </a:p>
        </p:txBody>
      </p:sp>
      <p:sp>
        <p:nvSpPr>
          <p:cNvPr id="3" name="Content Placeholder 2"/>
          <p:cNvSpPr>
            <a:spLocks noGrp="1"/>
          </p:cNvSpPr>
          <p:nvPr>
            <p:ph idx="1"/>
          </p:nvPr>
        </p:nvSpPr>
        <p:spPr/>
        <p:txBody>
          <a:bodyPr>
            <a:normAutofit lnSpcReduction="10000"/>
          </a:bodyPr>
          <a:lstStyle/>
          <a:p>
            <a:pPr marL="0" indent="0">
              <a:buNone/>
            </a:pP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heap::remove(){</a:t>
            </a:r>
          </a:p>
          <a:p>
            <a:pPr marL="0" indent="0">
              <a:buNone/>
            </a:pPr>
            <a:r>
              <a:rPr lang="en-US" dirty="0">
                <a:latin typeface="Andale Mono" charset="0"/>
                <a:ea typeface="Andale Mono" charset="0"/>
                <a:cs typeface="Andale Mono" charset="0"/>
              </a:rPr>
              <a:t>  if(next == 0) </a:t>
            </a:r>
            <a:r>
              <a:rPr lang="en-US" dirty="0" err="1">
                <a:latin typeface="Andale Mono" charset="0"/>
                <a:ea typeface="Andale Mono" charset="0"/>
                <a:cs typeface="Andale Mono" charset="0"/>
              </a:rPr>
              <a:t>std</a:t>
            </a:r>
            <a:r>
              <a:rPr lang="en-US" dirty="0">
                <a:latin typeface="Andale Mono" charset="0"/>
                <a:ea typeface="Andale Mono" charset="0"/>
                <a:cs typeface="Andale Mono" charset="0"/>
              </a:rPr>
              <a:t>::abort();</a:t>
            </a:r>
          </a:p>
          <a:p>
            <a:pPr marL="0" indent="0">
              <a:buNone/>
            </a:pP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v = A[0];</a:t>
            </a:r>
          </a:p>
          <a:p>
            <a:pPr marL="0" indent="0">
              <a:buNone/>
            </a:pPr>
            <a:r>
              <a:rPr lang="en-US" dirty="0">
                <a:latin typeface="Andale Mono" charset="0"/>
                <a:ea typeface="Andale Mono" charset="0"/>
                <a:cs typeface="Andale Mono" charset="0"/>
              </a:rPr>
              <a:t>  A[0] = A[next];</a:t>
            </a:r>
          </a:p>
          <a:p>
            <a:pPr marL="0" indent="0">
              <a:buNone/>
            </a:pPr>
            <a:r>
              <a:rPr lang="en-US" dirty="0">
                <a:latin typeface="Andale Mono" charset="0"/>
                <a:ea typeface="Andale Mono" charset="0"/>
                <a:cs typeface="Andale Mono" charset="0"/>
              </a:rPr>
              <a:t>  next--;</a:t>
            </a:r>
          </a:p>
          <a:p>
            <a:pPr marL="0" indent="0">
              <a:buNone/>
            </a:pPr>
            <a:r>
              <a:rPr lang="en-US" dirty="0">
                <a:latin typeface="Andale Mono" charset="0"/>
                <a:ea typeface="Andale Mono" charset="0"/>
                <a:cs typeface="Andale Mono" charset="0"/>
              </a:rPr>
              <a:t>  trickledown(0);</a:t>
            </a:r>
          </a:p>
          <a:p>
            <a:pPr marL="0" indent="0">
              <a:buNone/>
            </a:pPr>
            <a:r>
              <a:rPr lang="en-US" dirty="0">
                <a:latin typeface="Andale Mono" charset="0"/>
                <a:ea typeface="Andale Mono" charset="0"/>
                <a:cs typeface="Andale Mono" charset="0"/>
              </a:rPr>
              <a:t>  return v;</a:t>
            </a:r>
          </a:p>
          <a:p>
            <a:pPr marL="0" indent="0">
              <a:buNone/>
            </a:pPr>
            <a:r>
              <a:rPr lang="en-US" dirty="0">
                <a:latin typeface="Andale Mono" charset="0"/>
                <a:ea typeface="Andale Mono" charset="0"/>
                <a:cs typeface="Andale Mono" charset="0"/>
              </a:rPr>
              <a:t>}</a:t>
            </a:r>
          </a:p>
        </p:txBody>
      </p:sp>
    </p:spTree>
    <p:extLst>
      <p:ext uri="{BB962C8B-B14F-4D97-AF65-F5344CB8AC3E}">
        <p14:creationId xmlns:p14="http://schemas.microsoft.com/office/powerpoint/2010/main" val="15366791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Recursive trickledown </a:t>
            </a:r>
          </a:p>
        </p:txBody>
      </p:sp>
      <p:sp>
        <p:nvSpPr>
          <p:cNvPr id="3" name="Content Placeholder 2"/>
          <p:cNvSpPr>
            <a:spLocks noGrp="1"/>
          </p:cNvSpPr>
          <p:nvPr>
            <p:ph idx="1"/>
          </p:nvPr>
        </p:nvSpPr>
        <p:spPr/>
        <p:txBody>
          <a:bodyPr>
            <a:normAutofit fontScale="55000" lnSpcReduction="20000"/>
          </a:bodyPr>
          <a:lstStyle/>
          <a:p>
            <a:pPr marL="0" indent="0">
              <a:buNone/>
            </a:pPr>
            <a:r>
              <a:rPr lang="en-US" dirty="0">
                <a:latin typeface="Andale Mono" charset="0"/>
                <a:ea typeface="Andale Mono" charset="0"/>
                <a:cs typeface="Andale Mono" charset="0"/>
              </a:rPr>
              <a:t>void heap::trickledown(</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a:t>
            </a:r>
          </a:p>
          <a:p>
            <a:pPr marL="0" indent="0">
              <a:buNone/>
            </a:pP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nexti</a:t>
            </a:r>
            <a:r>
              <a:rPr lang="en-US" dirty="0">
                <a:latin typeface="Andale Mono" charset="0"/>
                <a:ea typeface="Andale Mono" charset="0"/>
                <a:cs typeface="Andale Mono" charset="0"/>
              </a:rPr>
              <a:t>;</a:t>
            </a:r>
          </a:p>
          <a:p>
            <a:pPr marL="0" indent="0">
              <a:buNone/>
            </a:pPr>
            <a:r>
              <a:rPr lang="en-US" dirty="0">
                <a:latin typeface="Andale Mono" charset="0"/>
                <a:ea typeface="Andale Mono" charset="0"/>
                <a:cs typeface="Andale Mono" charset="0"/>
              </a:rPr>
              <a:t>  if(</a:t>
            </a:r>
            <a:r>
              <a:rPr lang="en-US" dirty="0" err="1">
                <a:latin typeface="Andale Mono" charset="0"/>
                <a:ea typeface="Andale Mono" charset="0"/>
                <a:cs typeface="Andale Mono" charset="0"/>
              </a:rPr>
              <a:t>noleftchild</a:t>
            </a:r>
            <a:r>
              <a:rPr lang="en-US" dirty="0">
                <a:latin typeface="Andale Mono" charset="0"/>
                <a:ea typeface="Andale Mono" charset="0"/>
                <a:cs typeface="Andale Mono" charset="0"/>
              </a:rPr>
              <a:t>(</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 return;</a:t>
            </a:r>
          </a:p>
          <a:p>
            <a:pPr marL="0" indent="0">
              <a:buNone/>
            </a:pPr>
            <a:r>
              <a:rPr lang="en-US" dirty="0">
                <a:latin typeface="Andale Mono" charset="0"/>
                <a:ea typeface="Andale Mono" charset="0"/>
                <a:cs typeface="Andale Mono" charset="0"/>
              </a:rPr>
              <a:t>  if(</a:t>
            </a:r>
            <a:r>
              <a:rPr lang="en-US" dirty="0" err="1">
                <a:latin typeface="Andale Mono" charset="0"/>
                <a:ea typeface="Andale Mono" charset="0"/>
                <a:cs typeface="Andale Mono" charset="0"/>
              </a:rPr>
              <a:t>norightchild</a:t>
            </a:r>
            <a:r>
              <a:rPr lang="en-US" dirty="0">
                <a:latin typeface="Andale Mono" charset="0"/>
                <a:ea typeface="Andale Mono" charset="0"/>
                <a:cs typeface="Andale Mono" charset="0"/>
              </a:rPr>
              <a:t>(</a:t>
            </a:r>
            <a:r>
              <a:rPr lang="en-US">
                <a:latin typeface="Andale Mono" charset="0"/>
                <a:ea typeface="Andale Mono" charset="0"/>
                <a:cs typeface="Andale Mono" charset="0"/>
              </a:rPr>
              <a:t>i)){</a:t>
            </a:r>
            <a:endParaRPr lang="en-US" dirty="0">
              <a:latin typeface="Andale Mono" charset="0"/>
              <a:ea typeface="Andale Mono" charset="0"/>
              <a:cs typeface="Andale Mono" charset="0"/>
            </a:endParaRPr>
          </a:p>
          <a:p>
            <a:pPr marL="0" indent="0">
              <a:buNone/>
            </a:pPr>
            <a:r>
              <a:rPr lang="en-US" dirty="0">
                <a:latin typeface="Andale Mono" charset="0"/>
                <a:ea typeface="Andale Mono" charset="0"/>
                <a:cs typeface="Andale Mono" charset="0"/>
              </a:rPr>
              <a:t>    if(A[</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 &lt;= A[l(</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 return;</a:t>
            </a:r>
          </a:p>
          <a:p>
            <a:pPr marL="0" indent="0">
              <a:buNone/>
            </a:pP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nexti</a:t>
            </a:r>
            <a:r>
              <a:rPr lang="en-US" dirty="0">
                <a:latin typeface="Andale Mono" charset="0"/>
                <a:ea typeface="Andale Mono" charset="0"/>
                <a:cs typeface="Andale Mono" charset="0"/>
              </a:rPr>
              <a:t> = l(</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a:t>
            </a:r>
          </a:p>
          <a:p>
            <a:pPr marL="0" indent="0">
              <a:buNone/>
            </a:pPr>
            <a:r>
              <a:rPr lang="en-US" dirty="0">
                <a:latin typeface="Andale Mono" charset="0"/>
                <a:ea typeface="Andale Mono" charset="0"/>
                <a:cs typeface="Andale Mono" charset="0"/>
              </a:rPr>
              <a:t>  }</a:t>
            </a:r>
          </a:p>
          <a:p>
            <a:pPr marL="0" indent="0">
              <a:buNone/>
            </a:pPr>
            <a:r>
              <a:rPr lang="en-US" dirty="0">
                <a:latin typeface="Andale Mono" charset="0"/>
                <a:ea typeface="Andale Mono" charset="0"/>
                <a:cs typeface="Andale Mono" charset="0"/>
              </a:rPr>
              <a:t>  else </a:t>
            </a:r>
            <a:r>
              <a:rPr lang="en-US" dirty="0" err="1">
                <a:latin typeface="Andale Mono" charset="0"/>
                <a:ea typeface="Andale Mono" charset="0"/>
                <a:cs typeface="Andale Mono" charset="0"/>
              </a:rPr>
              <a:t>nexti</a:t>
            </a:r>
            <a:r>
              <a:rPr lang="en-US" dirty="0">
                <a:latin typeface="Andale Mono" charset="0"/>
                <a:ea typeface="Andale Mono" charset="0"/>
                <a:cs typeface="Andale Mono" charset="0"/>
              </a:rPr>
              <a:t> = A[l(</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)]&lt;A[r(</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a:t>
            </a:r>
          </a:p>
          <a:p>
            <a:pPr marL="0" indent="0">
              <a:buNone/>
            </a:pPr>
            <a:r>
              <a:rPr lang="en-US" dirty="0">
                <a:latin typeface="Andale Mono" charset="0"/>
                <a:ea typeface="Andale Mono" charset="0"/>
                <a:cs typeface="Andale Mono" charset="0"/>
              </a:rPr>
              <a:t>               l(</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 : r(</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a:t>
            </a:r>
          </a:p>
          <a:p>
            <a:pPr marL="0" indent="0">
              <a:buNone/>
            </a:pPr>
            <a:r>
              <a:rPr lang="en-US" dirty="0">
                <a:latin typeface="Andale Mono" charset="0"/>
                <a:ea typeface="Andale Mono" charset="0"/>
                <a:cs typeface="Andale Mono" charset="0"/>
              </a:rPr>
              <a:t>  if(A[</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 &gt; A[</a:t>
            </a:r>
            <a:r>
              <a:rPr lang="en-US" dirty="0" err="1">
                <a:latin typeface="Andale Mono" charset="0"/>
                <a:ea typeface="Andale Mono" charset="0"/>
                <a:cs typeface="Andale Mono" charset="0"/>
              </a:rPr>
              <a:t>nexti</a:t>
            </a:r>
            <a:r>
              <a:rPr lang="en-US" dirty="0">
                <a:latin typeface="Andale Mono" charset="0"/>
                <a:ea typeface="Andale Mono" charset="0"/>
                <a:cs typeface="Andale Mono" charset="0"/>
              </a:rPr>
              <a:t>]{</a:t>
            </a:r>
          </a:p>
          <a:p>
            <a:pPr marL="0" indent="0">
              <a:buNone/>
            </a:pPr>
            <a:r>
              <a:rPr lang="en-US" dirty="0">
                <a:latin typeface="Andale Mono" charset="0"/>
                <a:ea typeface="Andale Mono" charset="0"/>
                <a:cs typeface="Andale Mono" charset="0"/>
              </a:rPr>
              <a:t>    exchange(A[</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 A[</a:t>
            </a:r>
            <a:r>
              <a:rPr lang="en-US" dirty="0" err="1">
                <a:latin typeface="Andale Mono" charset="0"/>
                <a:ea typeface="Andale Mono" charset="0"/>
                <a:cs typeface="Andale Mono" charset="0"/>
              </a:rPr>
              <a:t>nexti</a:t>
            </a:r>
            <a:r>
              <a:rPr lang="en-US" dirty="0">
                <a:latin typeface="Andale Mono" charset="0"/>
                <a:ea typeface="Andale Mono" charset="0"/>
                <a:cs typeface="Andale Mono" charset="0"/>
              </a:rPr>
              <a:t>]);</a:t>
            </a:r>
          </a:p>
          <a:p>
            <a:pPr marL="0" indent="0">
              <a:buNone/>
            </a:pPr>
            <a:r>
              <a:rPr lang="en-US" dirty="0">
                <a:latin typeface="Andale Mono" charset="0"/>
                <a:ea typeface="Andale Mono" charset="0"/>
                <a:cs typeface="Andale Mono" charset="0"/>
              </a:rPr>
              <a:t>    trickledown(</a:t>
            </a:r>
            <a:r>
              <a:rPr lang="en-US" dirty="0" err="1">
                <a:latin typeface="Andale Mono" charset="0"/>
                <a:ea typeface="Andale Mono" charset="0"/>
                <a:cs typeface="Andale Mono" charset="0"/>
              </a:rPr>
              <a:t>nexti</a:t>
            </a:r>
            <a:r>
              <a:rPr lang="en-US" dirty="0">
                <a:latin typeface="Andale Mono" charset="0"/>
                <a:ea typeface="Andale Mono" charset="0"/>
                <a:cs typeface="Andale Mono" charset="0"/>
              </a:rPr>
              <a:t>);</a:t>
            </a:r>
          </a:p>
          <a:p>
            <a:pPr marL="0" indent="0">
              <a:buNone/>
            </a:pPr>
            <a:r>
              <a:rPr lang="en-US" dirty="0">
                <a:latin typeface="Andale Mono" charset="0"/>
                <a:ea typeface="Andale Mono" charset="0"/>
                <a:cs typeface="Andale Mono" charset="0"/>
              </a:rPr>
              <a:t>  }</a:t>
            </a:r>
          </a:p>
          <a:p>
            <a:pPr marL="0" indent="0">
              <a:buNone/>
            </a:pPr>
            <a:r>
              <a:rPr lang="en-US" dirty="0">
                <a:latin typeface="Andale Mono" charset="0"/>
                <a:ea typeface="Andale Mono" charset="0"/>
                <a:cs typeface="Andale Mono" charset="0"/>
              </a:rPr>
              <a:t>  else {}  // heap property already holds.</a:t>
            </a:r>
          </a:p>
          <a:p>
            <a:pPr marL="0" indent="0">
              <a:buNone/>
            </a:pPr>
            <a:r>
              <a:rPr lang="en-US" dirty="0">
                <a:latin typeface="Andale Mono" charset="0"/>
                <a:ea typeface="Andale Mono" charset="0"/>
                <a:cs typeface="Andale Mono" charset="0"/>
              </a:rPr>
              <a:t>  return;</a:t>
            </a:r>
          </a:p>
          <a:p>
            <a:pPr marL="0" indent="0">
              <a:buNone/>
            </a:pPr>
            <a:r>
              <a:rPr lang="en-US" dirty="0">
                <a:latin typeface="Andale Mono" charset="0"/>
                <a:ea typeface="Andale Mono" charset="0"/>
                <a:cs typeface="Andale Mono" charset="0"/>
              </a:rPr>
              <a:t>}</a:t>
            </a:r>
          </a:p>
        </p:txBody>
      </p:sp>
    </p:spTree>
    <p:extLst>
      <p:ext uri="{BB962C8B-B14F-4D97-AF65-F5344CB8AC3E}">
        <p14:creationId xmlns:p14="http://schemas.microsoft.com/office/powerpoint/2010/main" val="715399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6E3D6-C589-B244-920F-44FF33A2E741}"/>
              </a:ext>
            </a:extLst>
          </p:cNvPr>
          <p:cNvSpPr>
            <a:spLocks noGrp="1"/>
          </p:cNvSpPr>
          <p:nvPr>
            <p:ph type="title"/>
          </p:nvPr>
        </p:nvSpPr>
        <p:spPr/>
        <p:txBody>
          <a:bodyPr>
            <a:normAutofit/>
          </a:bodyPr>
          <a:lstStyle/>
          <a:p>
            <a:r>
              <a:rPr lang="en-US" dirty="0"/>
              <a:t>Another way: S = sorted array</a:t>
            </a:r>
          </a:p>
        </p:txBody>
      </p:sp>
      <p:sp>
        <p:nvSpPr>
          <p:cNvPr id="3" name="Content Placeholder 2">
            <a:extLst>
              <a:ext uri="{FF2B5EF4-FFF2-40B4-BE49-F238E27FC236}">
                <a16:creationId xmlns:a16="http://schemas.microsoft.com/office/drawing/2014/main" id="{27A4DAE3-B9EB-4E40-991C-99A651D8F94E}"/>
              </a:ext>
            </a:extLst>
          </p:cNvPr>
          <p:cNvSpPr>
            <a:spLocks noGrp="1"/>
          </p:cNvSpPr>
          <p:nvPr>
            <p:ph idx="1"/>
          </p:nvPr>
        </p:nvSpPr>
        <p:spPr/>
        <p:txBody>
          <a:bodyPr>
            <a:normAutofit fontScale="70000" lnSpcReduction="20000"/>
          </a:bodyPr>
          <a:lstStyle/>
          <a:p>
            <a:pPr marL="0" indent="0">
              <a:buNone/>
            </a:pPr>
            <a:r>
              <a:rPr lang="en-US" b="1" dirty="0"/>
              <a:t>A high level algorithm:</a:t>
            </a:r>
          </a:p>
          <a:p>
            <a:pPr marL="514350" indent="-514350">
              <a:buFont typeface="+mj-lt"/>
              <a:buAutoNum type="arabicPeriod"/>
            </a:pPr>
            <a:r>
              <a:rPr lang="en-US" dirty="0">
                <a:ea typeface="Andale Mono" charset="0"/>
                <a:cs typeface="Andale Mono" charset="0"/>
              </a:rPr>
              <a:t>Let S denote a set of numbers, initially empty.</a:t>
            </a:r>
          </a:p>
          <a:p>
            <a:pPr marL="514350" indent="-514350">
              <a:buFont typeface="+mj-lt"/>
              <a:buAutoNum type="arabicPeriod"/>
            </a:pPr>
            <a:r>
              <a:rPr lang="en-US" dirty="0">
                <a:ea typeface="Andale Mono" charset="0"/>
                <a:cs typeface="Andale Mono" charset="0"/>
              </a:rPr>
              <a:t>For </a:t>
            </a:r>
            <a:r>
              <a:rPr lang="en-US" dirty="0" err="1">
                <a:ea typeface="Andale Mono" charset="0"/>
                <a:cs typeface="Andale Mono" charset="0"/>
              </a:rPr>
              <a:t>i</a:t>
            </a:r>
            <a:r>
              <a:rPr lang="en-US" dirty="0">
                <a:ea typeface="Andale Mono" charset="0"/>
                <a:cs typeface="Andale Mono" charset="0"/>
              </a:rPr>
              <a:t>=1 to n: </a:t>
            </a:r>
          </a:p>
          <a:p>
            <a:pPr marL="514350" indent="-514350">
              <a:buFont typeface="+mj-lt"/>
              <a:buAutoNum type="arabicPeriod"/>
            </a:pPr>
            <a:r>
              <a:rPr lang="en-US" dirty="0">
                <a:ea typeface="Andale Mono" charset="0"/>
                <a:cs typeface="Andale Mono" charset="0"/>
              </a:rPr>
              <a:t>     Read x</a:t>
            </a:r>
            <a:r>
              <a:rPr lang="en-US" baseline="-25000" dirty="0">
                <a:ea typeface="Andale Mono" charset="0"/>
                <a:cs typeface="Andale Mono" charset="0"/>
              </a:rPr>
              <a:t>i</a:t>
            </a:r>
            <a:r>
              <a:rPr lang="en-US" dirty="0">
                <a:ea typeface="Andale Mono" charset="0"/>
                <a:cs typeface="Andale Mono" charset="0"/>
              </a:rPr>
              <a:t> and insert into S.</a:t>
            </a:r>
          </a:p>
          <a:p>
            <a:pPr marL="514350" indent="-514350">
              <a:buFont typeface="+mj-lt"/>
              <a:buAutoNum type="arabicPeriod"/>
            </a:pPr>
            <a:r>
              <a:rPr lang="en-US" dirty="0">
                <a:ea typeface="Andale Mono" charset="0"/>
                <a:cs typeface="Andale Mono" charset="0"/>
              </a:rPr>
              <a:t>For </a:t>
            </a:r>
            <a:r>
              <a:rPr lang="en-US" dirty="0" err="1">
                <a:ea typeface="Andale Mono" charset="0"/>
                <a:cs typeface="Andale Mono" charset="0"/>
              </a:rPr>
              <a:t>i</a:t>
            </a:r>
            <a:r>
              <a:rPr lang="en-US" dirty="0">
                <a:ea typeface="Andale Mono" charset="0"/>
                <a:cs typeface="Andale Mono" charset="0"/>
              </a:rPr>
              <a:t>=1 to n: </a:t>
            </a:r>
          </a:p>
          <a:p>
            <a:pPr marL="514350" indent="-514350">
              <a:buFont typeface="+mj-lt"/>
              <a:buAutoNum type="arabicPeriod"/>
            </a:pPr>
            <a:r>
              <a:rPr lang="en-US" dirty="0">
                <a:ea typeface="Andale Mono" charset="0"/>
                <a:cs typeface="Andale Mono" charset="0"/>
              </a:rPr>
              <a:t>     Remove the smallest number from S. output it.</a:t>
            </a:r>
          </a:p>
          <a:p>
            <a:endParaRPr lang="en-US" dirty="0"/>
          </a:p>
          <a:p>
            <a:pPr marL="0" indent="0">
              <a:buNone/>
            </a:pPr>
            <a:r>
              <a:rPr lang="en-US" b="1" dirty="0"/>
              <a:t>Time taken:</a:t>
            </a:r>
          </a:p>
          <a:p>
            <a:r>
              <a:rPr lang="en-US" dirty="0"/>
              <a:t>Time to insert </a:t>
            </a:r>
            <a:r>
              <a:rPr lang="en-US" dirty="0" err="1"/>
              <a:t>ith</a:t>
            </a:r>
            <a:r>
              <a:rPr lang="en-US" dirty="0"/>
              <a:t> element : find where to insert + create space.</a:t>
            </a:r>
          </a:p>
          <a:p>
            <a:r>
              <a:rPr lang="en-US" dirty="0"/>
              <a:t>Time to insert: proportional to </a:t>
            </a:r>
            <a:r>
              <a:rPr lang="en-US" dirty="0" err="1"/>
              <a:t>i</a:t>
            </a:r>
            <a:r>
              <a:rPr lang="en-US" dirty="0"/>
              <a:t>.</a:t>
            </a:r>
          </a:p>
          <a:p>
            <a:r>
              <a:rPr lang="en-US" dirty="0"/>
              <a:t>Total insertion time: proportional to 1+2+3+…+n-1.</a:t>
            </a:r>
          </a:p>
          <a:p>
            <a:r>
              <a:rPr lang="en-US" dirty="0"/>
              <a:t>Printing: just go from beginning to end.</a:t>
            </a:r>
          </a:p>
          <a:p>
            <a:r>
              <a:rPr lang="en-US" dirty="0"/>
              <a:t>Total: proportional to n</a:t>
            </a:r>
            <a:r>
              <a:rPr lang="en-US" baseline="30000" dirty="0"/>
              <a:t>2</a:t>
            </a:r>
            <a:r>
              <a:rPr lang="en-US" dirty="0"/>
              <a:t>.</a:t>
            </a:r>
          </a:p>
        </p:txBody>
      </p:sp>
    </p:spTree>
    <p:extLst>
      <p:ext uri="{BB962C8B-B14F-4D97-AF65-F5344CB8AC3E}">
        <p14:creationId xmlns:p14="http://schemas.microsoft.com/office/powerpoint/2010/main" val="10869789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Correctness of trickledown (sketch)</a:t>
            </a:r>
          </a:p>
        </p:txBody>
      </p:sp>
      <p:sp>
        <p:nvSpPr>
          <p:cNvPr id="3" name="Content Placeholder 2"/>
          <p:cNvSpPr>
            <a:spLocks noGrp="1"/>
          </p:cNvSpPr>
          <p:nvPr>
            <p:ph idx="1"/>
          </p:nvPr>
        </p:nvSpPr>
        <p:spPr/>
        <p:txBody>
          <a:bodyPr>
            <a:normAutofit fontScale="85000" lnSpcReduction="10000"/>
          </a:bodyPr>
          <a:lstStyle/>
          <a:p>
            <a:r>
              <a:rPr lang="en-US" dirty="0"/>
              <a:t>Downward Heap Property DHP(j) : A[j] &lt;= A[all descendants of j].</a:t>
            </a:r>
          </a:p>
          <a:p>
            <a:r>
              <a:rPr lang="en-US" dirty="0"/>
              <a:t>precondition: when trickledown(</a:t>
            </a:r>
            <a:r>
              <a:rPr lang="en-US" dirty="0" err="1"/>
              <a:t>i</a:t>
            </a:r>
            <a:r>
              <a:rPr lang="en-US" dirty="0"/>
              <a:t>) is called, DHP must hold at all j  except </a:t>
            </a:r>
            <a:r>
              <a:rPr lang="en-US" dirty="0" err="1"/>
              <a:t>i</a:t>
            </a:r>
            <a:r>
              <a:rPr lang="en-US" dirty="0"/>
              <a:t>.</a:t>
            </a:r>
          </a:p>
          <a:p>
            <a:r>
              <a:rPr lang="en-US" dirty="0" err="1"/>
              <a:t>postcondition</a:t>
            </a:r>
            <a:r>
              <a:rPr lang="en-US" dirty="0"/>
              <a:t>: DHP will hold everywhere.</a:t>
            </a:r>
          </a:p>
          <a:p>
            <a:r>
              <a:rPr lang="en-US" dirty="0"/>
              <a:t>Base case: </a:t>
            </a:r>
            <a:r>
              <a:rPr lang="en-US" dirty="0" err="1"/>
              <a:t>i</a:t>
            </a:r>
            <a:r>
              <a:rPr lang="en-US" dirty="0"/>
              <a:t> = leaf.  post condition trivially true for </a:t>
            </a:r>
            <a:r>
              <a:rPr lang="en-US" dirty="0" err="1"/>
              <a:t>i</a:t>
            </a:r>
            <a:r>
              <a:rPr lang="en-US" dirty="0"/>
              <a:t>.</a:t>
            </a:r>
          </a:p>
          <a:p>
            <a:r>
              <a:rPr lang="en-US" dirty="0"/>
              <a:t>“Problem size” : height of </a:t>
            </a:r>
            <a:r>
              <a:rPr lang="en-US" dirty="0" err="1"/>
              <a:t>i</a:t>
            </a:r>
            <a:r>
              <a:rPr lang="en-US" dirty="0"/>
              <a:t>.</a:t>
            </a:r>
          </a:p>
          <a:p>
            <a:r>
              <a:rPr lang="en-US" dirty="0"/>
              <a:t>Induction hypothesis: trickledown(</a:t>
            </a:r>
            <a:r>
              <a:rPr lang="en-US" dirty="0" err="1"/>
              <a:t>i</a:t>
            </a:r>
            <a:r>
              <a:rPr lang="en-US" dirty="0"/>
              <a:t>) works correctly for height(</a:t>
            </a:r>
            <a:r>
              <a:rPr lang="en-US" dirty="0" err="1"/>
              <a:t>i</a:t>
            </a:r>
            <a:r>
              <a:rPr lang="en-US" dirty="0"/>
              <a:t>) = h.</a:t>
            </a:r>
          </a:p>
          <a:p>
            <a:r>
              <a:rPr lang="en-US" dirty="0"/>
              <a:t>We must prove that it works for height h+1.</a:t>
            </a:r>
          </a:p>
          <a:p>
            <a:endParaRPr lang="en-US" dirty="0"/>
          </a:p>
        </p:txBody>
      </p:sp>
    </p:spTree>
    <p:extLst>
      <p:ext uri="{BB962C8B-B14F-4D97-AF65-F5344CB8AC3E}">
        <p14:creationId xmlns:p14="http://schemas.microsoft.com/office/powerpoint/2010/main" val="450069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Time required for trickledown</a:t>
            </a:r>
          </a:p>
        </p:txBody>
      </p:sp>
      <p:sp>
        <p:nvSpPr>
          <p:cNvPr id="3" name="Content Placeholder 2"/>
          <p:cNvSpPr>
            <a:spLocks noGrp="1"/>
          </p:cNvSpPr>
          <p:nvPr>
            <p:ph idx="1"/>
          </p:nvPr>
        </p:nvSpPr>
        <p:spPr/>
        <p:txBody>
          <a:bodyPr>
            <a:normAutofit fontScale="92500" lnSpcReduction="20000"/>
          </a:bodyPr>
          <a:lstStyle/>
          <a:p>
            <a:r>
              <a:rPr lang="en-US" dirty="0"/>
              <a:t>trickledown does a constant amount of work and then recursively calls itself on a node at a lower level.  When the recursive call returns, trickledown returns.</a:t>
            </a:r>
          </a:p>
          <a:p>
            <a:r>
              <a:rPr lang="en-US" dirty="0"/>
              <a:t>So at each level trickledown does a constant amount of work.</a:t>
            </a:r>
          </a:p>
          <a:p>
            <a:r>
              <a:rPr lang="en-US" dirty="0"/>
              <a:t>So total amount of work done by trickledown is O(number of levels in the tree).</a:t>
            </a:r>
          </a:p>
          <a:p>
            <a:r>
              <a:rPr lang="en-US" dirty="0"/>
              <a:t>So O(log</a:t>
            </a:r>
            <a:r>
              <a:rPr lang="en-US" baseline="-25000" dirty="0"/>
              <a:t>2</a:t>
            </a:r>
            <a:r>
              <a:rPr lang="en-US" dirty="0"/>
              <a:t>n), where n = number of nodes in the tree.</a:t>
            </a:r>
          </a:p>
          <a:p>
            <a:r>
              <a:rPr lang="en-US" dirty="0"/>
              <a:t>So time for n removals, at most O(nlog</a:t>
            </a:r>
            <a:r>
              <a:rPr lang="en-US" baseline="-25000" dirty="0"/>
              <a:t>2</a:t>
            </a:r>
            <a:r>
              <a:rPr lang="en-US" dirty="0"/>
              <a:t>n).</a:t>
            </a:r>
          </a:p>
          <a:p>
            <a:endParaRPr lang="en-US" dirty="0"/>
          </a:p>
        </p:txBody>
      </p:sp>
    </p:spTree>
    <p:extLst>
      <p:ext uri="{BB962C8B-B14F-4D97-AF65-F5344CB8AC3E}">
        <p14:creationId xmlns:p14="http://schemas.microsoft.com/office/powerpoint/2010/main" val="183034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Constructing a heap from an arbitrary array</a:t>
            </a:r>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input</a:t>
            </a:r>
            <a:r>
              <a:rPr lang="en-US" dirty="0"/>
              <a:t>: array A[0..n-1] of integers (unordered)</a:t>
            </a:r>
          </a:p>
          <a:p>
            <a:pPr marL="0" indent="0">
              <a:buNone/>
            </a:pPr>
            <a:r>
              <a:rPr lang="en-US" b="1" dirty="0"/>
              <a:t>output</a:t>
            </a:r>
            <a:r>
              <a:rPr lang="en-US" dirty="0"/>
              <a:t>: rearrangement of contents of A so that heap property is satisfied.</a:t>
            </a:r>
          </a:p>
          <a:p>
            <a:r>
              <a:rPr lang="en-US" dirty="0"/>
              <a:t>Natural Idea: insert elements successively.</a:t>
            </a:r>
          </a:p>
          <a:p>
            <a:pPr lvl="1"/>
            <a:r>
              <a:rPr lang="en-US" dirty="0"/>
              <a:t>Time = O(n log n)</a:t>
            </a:r>
          </a:p>
          <a:p>
            <a:r>
              <a:rPr lang="en-US" dirty="0"/>
              <a:t>We can do this in time O(n)!</a:t>
            </a:r>
          </a:p>
          <a:p>
            <a:pPr lvl="1"/>
            <a:r>
              <a:rPr lang="en-US" dirty="0"/>
              <a:t>make heap out of the left side of the tree</a:t>
            </a:r>
          </a:p>
          <a:p>
            <a:pPr lvl="1"/>
            <a:r>
              <a:rPr lang="en-US" dirty="0"/>
              <a:t>make heap out of the right side of the tree</a:t>
            </a:r>
          </a:p>
          <a:p>
            <a:pPr lvl="1"/>
            <a:r>
              <a:rPr lang="en-US" dirty="0"/>
              <a:t>make adjustments so as to convert entire thing to heap.</a:t>
            </a:r>
          </a:p>
          <a:p>
            <a:pPr lvl="1"/>
            <a:r>
              <a:rPr lang="en-US" dirty="0">
                <a:solidFill>
                  <a:srgbClr val="FF0000"/>
                </a:solidFill>
              </a:rPr>
              <a:t>what adjustment?</a:t>
            </a:r>
          </a:p>
        </p:txBody>
      </p:sp>
    </p:spTree>
    <p:extLst>
      <p:ext uri="{BB962C8B-B14F-4D97-AF65-F5344CB8AC3E}">
        <p14:creationId xmlns:p14="http://schemas.microsoft.com/office/powerpoint/2010/main" val="91150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heapify</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latin typeface="Andale Mono" charset="0"/>
                <a:ea typeface="Andale Mono" charset="0"/>
                <a:cs typeface="Andale Mono" charset="0"/>
              </a:rPr>
              <a:t>void heap::</a:t>
            </a:r>
            <a:r>
              <a:rPr lang="en-US" dirty="0" err="1">
                <a:latin typeface="Andale Mono" charset="0"/>
                <a:ea typeface="Andale Mono" charset="0"/>
                <a:cs typeface="Andale Mono" charset="0"/>
              </a:rPr>
              <a:t>heapify</a:t>
            </a:r>
            <a:r>
              <a:rPr lang="en-US" dirty="0">
                <a:latin typeface="Andale Mono" charset="0"/>
                <a:ea typeface="Andale Mono" charset="0"/>
                <a:cs typeface="Andale Mono" charset="0"/>
              </a:rPr>
              <a:t>(</a:t>
            </a:r>
            <a:r>
              <a:rPr lang="en-US" dirty="0" err="1">
                <a:latin typeface="Andale Mono" charset="0"/>
                <a:ea typeface="Andale Mono" charset="0"/>
                <a:cs typeface="Andale Mono" charset="0"/>
              </a:rPr>
              <a:t>int</a:t>
            </a: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a:t>
            </a:r>
          </a:p>
          <a:p>
            <a:pPr marL="0" indent="0">
              <a:buNone/>
            </a:pPr>
            <a:r>
              <a:rPr lang="en-US" dirty="0">
                <a:latin typeface="Andale Mono" charset="0"/>
                <a:ea typeface="Andale Mono" charset="0"/>
                <a:cs typeface="Andale Mono" charset="0"/>
              </a:rPr>
              <a:t>// Converts everything below </a:t>
            </a:r>
            <a:r>
              <a:rPr lang="en-US" dirty="0" err="1">
                <a:latin typeface="Andale Mono" charset="0"/>
                <a:ea typeface="Andale Mono" charset="0"/>
                <a:cs typeface="Andale Mono" charset="0"/>
              </a:rPr>
              <a:t>i</a:t>
            </a:r>
            <a:endParaRPr lang="en-US" dirty="0">
              <a:latin typeface="Andale Mono" charset="0"/>
              <a:ea typeface="Andale Mono" charset="0"/>
              <a:cs typeface="Andale Mono" charset="0"/>
            </a:endParaRPr>
          </a:p>
          <a:p>
            <a:pPr marL="0" indent="0">
              <a:buNone/>
            </a:pPr>
            <a:r>
              <a:rPr lang="en-US" dirty="0">
                <a:latin typeface="Andale Mono" charset="0"/>
                <a:ea typeface="Andale Mono" charset="0"/>
                <a:cs typeface="Andale Mono" charset="0"/>
              </a:rPr>
              <a:t>// to a heap</a:t>
            </a:r>
          </a:p>
          <a:p>
            <a:pPr marL="0" indent="0">
              <a:buNone/>
            </a:pPr>
            <a:r>
              <a:rPr lang="en-US" dirty="0">
                <a:latin typeface="Andale Mono" charset="0"/>
                <a:ea typeface="Andale Mono" charset="0"/>
                <a:cs typeface="Andale Mono" charset="0"/>
              </a:rPr>
              <a:t>  if(</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 &gt;= next) return;</a:t>
            </a:r>
          </a:p>
          <a:p>
            <a:pPr marL="0" indent="0">
              <a:buNone/>
            </a:pP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heapify</a:t>
            </a:r>
            <a:r>
              <a:rPr lang="en-US" dirty="0">
                <a:latin typeface="Andale Mono" charset="0"/>
                <a:ea typeface="Andale Mono" charset="0"/>
                <a:cs typeface="Andale Mono" charset="0"/>
              </a:rPr>
              <a:t>(l(</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a:t>
            </a:r>
          </a:p>
          <a:p>
            <a:pPr marL="0" indent="0">
              <a:buNone/>
            </a:pPr>
            <a:r>
              <a:rPr lang="en-US" dirty="0">
                <a:latin typeface="Andale Mono" charset="0"/>
                <a:ea typeface="Andale Mono" charset="0"/>
                <a:cs typeface="Andale Mono" charset="0"/>
              </a:rPr>
              <a:t>  </a:t>
            </a:r>
            <a:r>
              <a:rPr lang="en-US" dirty="0" err="1">
                <a:latin typeface="Andale Mono" charset="0"/>
                <a:ea typeface="Andale Mono" charset="0"/>
                <a:cs typeface="Andale Mono" charset="0"/>
              </a:rPr>
              <a:t>heapify</a:t>
            </a:r>
            <a:r>
              <a:rPr lang="en-US" dirty="0">
                <a:latin typeface="Andale Mono" charset="0"/>
                <a:ea typeface="Andale Mono" charset="0"/>
                <a:cs typeface="Andale Mono" charset="0"/>
              </a:rPr>
              <a:t>(r(</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a:t>
            </a:r>
          </a:p>
          <a:p>
            <a:pPr marL="0" indent="0">
              <a:buNone/>
            </a:pPr>
            <a:r>
              <a:rPr lang="en-US" dirty="0">
                <a:latin typeface="Andale Mono" charset="0"/>
                <a:ea typeface="Andale Mono" charset="0"/>
                <a:cs typeface="Andale Mono" charset="0"/>
              </a:rPr>
              <a:t>  trickledown(</a:t>
            </a:r>
            <a:r>
              <a:rPr lang="en-US" dirty="0" err="1">
                <a:latin typeface="Andale Mono" charset="0"/>
                <a:ea typeface="Andale Mono" charset="0"/>
                <a:cs typeface="Andale Mono" charset="0"/>
              </a:rPr>
              <a:t>i</a:t>
            </a:r>
            <a:r>
              <a:rPr lang="en-US" dirty="0">
                <a:latin typeface="Andale Mono" charset="0"/>
                <a:ea typeface="Andale Mono" charset="0"/>
                <a:cs typeface="Andale Mono" charset="0"/>
              </a:rPr>
              <a:t>);</a:t>
            </a:r>
          </a:p>
          <a:p>
            <a:pPr marL="0" indent="0">
              <a:buNone/>
            </a:pPr>
            <a:r>
              <a:rPr lang="en-US" dirty="0">
                <a:latin typeface="Andale Mono" charset="0"/>
                <a:ea typeface="Andale Mono" charset="0"/>
                <a:cs typeface="Andale Mono" charset="0"/>
              </a:rPr>
              <a:t>}</a:t>
            </a:r>
          </a:p>
          <a:p>
            <a:pPr marL="0" indent="0">
              <a:buNone/>
            </a:pPr>
            <a:r>
              <a:rPr lang="en-US" dirty="0">
                <a:latin typeface="Andale Mono" charset="0"/>
                <a:ea typeface="Andale Mono" charset="0"/>
                <a:cs typeface="Andale Mono" charset="0"/>
              </a:rPr>
              <a:t>  </a:t>
            </a:r>
          </a:p>
        </p:txBody>
      </p:sp>
    </p:spTree>
    <p:extLst>
      <p:ext uri="{BB962C8B-B14F-4D97-AF65-F5344CB8AC3E}">
        <p14:creationId xmlns:p14="http://schemas.microsoft.com/office/powerpoint/2010/main" val="1148296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 class Exercise</a:t>
            </a:r>
          </a:p>
        </p:txBody>
      </p:sp>
      <p:sp>
        <p:nvSpPr>
          <p:cNvPr id="3" name="Content Placeholder 2"/>
          <p:cNvSpPr>
            <a:spLocks noGrp="1"/>
          </p:cNvSpPr>
          <p:nvPr>
            <p:ph idx="1"/>
          </p:nvPr>
        </p:nvSpPr>
        <p:spPr/>
        <p:txBody>
          <a:bodyPr>
            <a:normAutofit fontScale="77500" lnSpcReduction="20000"/>
          </a:bodyPr>
          <a:lstStyle/>
          <a:p>
            <a:r>
              <a:rPr lang="en-US" dirty="0"/>
              <a:t>Consider an array of length 15 on which you call </a:t>
            </a:r>
            <a:r>
              <a:rPr lang="en-US" dirty="0" err="1"/>
              <a:t>heapify</a:t>
            </a:r>
            <a:r>
              <a:rPr lang="en-US" dirty="0"/>
              <a:t>.  Write down the sequence of calls to </a:t>
            </a:r>
            <a:r>
              <a:rPr lang="en-US" dirty="0" err="1"/>
              <a:t>heapify</a:t>
            </a:r>
            <a:r>
              <a:rPr lang="en-US" dirty="0"/>
              <a:t> and trickledown made by </a:t>
            </a:r>
            <a:r>
              <a:rPr lang="en-US" dirty="0" err="1"/>
              <a:t>heapify</a:t>
            </a:r>
            <a:r>
              <a:rPr lang="en-US" dirty="0"/>
              <a:t>(0).</a:t>
            </a:r>
          </a:p>
          <a:p>
            <a:r>
              <a:rPr lang="en-US" dirty="0"/>
              <a:t>Solution: h0, h1, h3, h7, h8, t3, h4, h9, h10, h21, t4, t1, h2, h5, h11, h12, t5, h6, h13, h14, t6, t2, t0</a:t>
            </a:r>
          </a:p>
          <a:p>
            <a:r>
              <a:rPr lang="en-US" dirty="0"/>
              <a:t>Calls to trickledown: 3, 4, 1, 5, 6, 2, 0</a:t>
            </a:r>
          </a:p>
          <a:p>
            <a:r>
              <a:rPr lang="en-US" dirty="0"/>
              <a:t>Calls relating to distinct parts of the tree do not interfere with each other, so they can be executed in any order, in particular in the order 6, 5, 4, 3, 2, 1, 0.</a:t>
            </a:r>
          </a:p>
          <a:p>
            <a:r>
              <a:rPr lang="en-US" dirty="0"/>
              <a:t>So instead of a recursive implementation, </a:t>
            </a:r>
            <a:r>
              <a:rPr lang="en-US" dirty="0" err="1"/>
              <a:t>heapify</a:t>
            </a:r>
            <a:r>
              <a:rPr lang="en-US" dirty="0"/>
              <a:t> could simply call trickledown(</a:t>
            </a:r>
            <a:r>
              <a:rPr lang="en-US" dirty="0" err="1"/>
              <a:t>i</a:t>
            </a:r>
            <a:r>
              <a:rPr lang="en-US" dirty="0"/>
              <a:t>) for </a:t>
            </a:r>
            <a:r>
              <a:rPr lang="en-US" dirty="0" err="1"/>
              <a:t>i</a:t>
            </a:r>
            <a:r>
              <a:rPr lang="en-US" dirty="0"/>
              <a:t> going from 6 to 0.</a:t>
            </a:r>
          </a:p>
          <a:p>
            <a:r>
              <a:rPr lang="en-US" dirty="0">
                <a:solidFill>
                  <a:srgbClr val="FF0000"/>
                </a:solidFill>
              </a:rPr>
              <a:t>In general, if j is largest having at least one child, then we should call </a:t>
            </a:r>
            <a:r>
              <a:rPr lang="en-US" dirty="0" err="1">
                <a:solidFill>
                  <a:srgbClr val="FF0000"/>
                </a:solidFill>
              </a:rPr>
              <a:t>heapify</a:t>
            </a:r>
            <a:r>
              <a:rPr lang="en-US" dirty="0">
                <a:solidFill>
                  <a:srgbClr val="FF0000"/>
                </a:solidFill>
              </a:rPr>
              <a:t> for j, j-1, ..., 1, 0 in that order.</a:t>
            </a:r>
          </a:p>
          <a:p>
            <a:endParaRPr lang="en-US" dirty="0"/>
          </a:p>
        </p:txBody>
      </p:sp>
    </p:spTree>
    <p:extLst>
      <p:ext uri="{BB962C8B-B14F-4D97-AF65-F5344CB8AC3E}">
        <p14:creationId xmlns:p14="http://schemas.microsoft.com/office/powerpoint/2010/main" val="1252322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a:t>
            </a:r>
          </a:p>
        </p:txBody>
      </p:sp>
      <p:sp>
        <p:nvSpPr>
          <p:cNvPr id="3" name="Content Placeholder 2"/>
          <p:cNvSpPr>
            <a:spLocks noGrp="1"/>
          </p:cNvSpPr>
          <p:nvPr>
            <p:ph idx="1"/>
          </p:nvPr>
        </p:nvSpPr>
        <p:spPr/>
        <p:txBody>
          <a:bodyPr>
            <a:normAutofit fontScale="77500" lnSpcReduction="20000"/>
          </a:bodyPr>
          <a:lstStyle/>
          <a:p>
            <a:pPr marL="0" indent="0">
              <a:buNone/>
            </a:pPr>
            <a:r>
              <a:rPr lang="en-US" dirty="0"/>
              <a:t>Let T(n) = time required to </a:t>
            </a:r>
            <a:r>
              <a:rPr lang="en-US" dirty="0" err="1"/>
              <a:t>heapify</a:t>
            </a:r>
            <a:r>
              <a:rPr lang="en-US" dirty="0"/>
              <a:t> n elements.</a:t>
            </a:r>
          </a:p>
          <a:p>
            <a:pPr marL="0" indent="0">
              <a:buNone/>
            </a:pPr>
            <a:r>
              <a:rPr lang="en-US" dirty="0"/>
              <a:t>T(n) = 2T((n-1)/2)+clog</a:t>
            </a:r>
            <a:r>
              <a:rPr lang="en-US" baseline="-25000" dirty="0"/>
              <a:t>2</a:t>
            </a:r>
            <a:r>
              <a:rPr lang="en-US" dirty="0"/>
              <a:t>n+1, assume n=2</a:t>
            </a:r>
            <a:r>
              <a:rPr lang="en-US" baseline="30000" dirty="0"/>
              <a:t>k</a:t>
            </a:r>
            <a:r>
              <a:rPr lang="en-US" dirty="0"/>
              <a:t>-1</a:t>
            </a:r>
          </a:p>
          <a:p>
            <a:pPr marL="0" indent="0">
              <a:buNone/>
            </a:pPr>
            <a:r>
              <a:rPr lang="en-US" dirty="0"/>
              <a:t>Let T(n) = T(2</a:t>
            </a:r>
            <a:r>
              <a:rPr lang="en-US" baseline="30000" dirty="0"/>
              <a:t>k</a:t>
            </a:r>
            <a:r>
              <a:rPr lang="en-US" dirty="0"/>
              <a:t>-1) = t(k).  </a:t>
            </a:r>
          </a:p>
          <a:p>
            <a:pPr marL="0" indent="0">
              <a:buNone/>
            </a:pPr>
            <a:r>
              <a:rPr lang="en-US" dirty="0"/>
              <a:t>T((n-1)/2) = T(2</a:t>
            </a:r>
            <a:r>
              <a:rPr lang="en-US" baseline="30000" dirty="0"/>
              <a:t>k-1</a:t>
            </a:r>
            <a:r>
              <a:rPr lang="en-US" dirty="0"/>
              <a:t>-1) = t(k-1)</a:t>
            </a:r>
          </a:p>
          <a:p>
            <a:pPr marL="0" indent="0">
              <a:buNone/>
            </a:pPr>
            <a:r>
              <a:rPr lang="en-US" dirty="0"/>
              <a:t>t(k) =  2t(k-1) + </a:t>
            </a:r>
            <a:r>
              <a:rPr lang="en-US" dirty="0" err="1"/>
              <a:t>ck</a:t>
            </a:r>
            <a:endParaRPr lang="en-US" dirty="0"/>
          </a:p>
          <a:p>
            <a:pPr marL="0" indent="0">
              <a:buNone/>
            </a:pPr>
            <a:r>
              <a:rPr lang="en-US" dirty="0"/>
              <a:t>= 4t(k-2) + 2c(k-1) + </a:t>
            </a:r>
            <a:r>
              <a:rPr lang="en-US" dirty="0" err="1"/>
              <a:t>ck</a:t>
            </a:r>
            <a:endParaRPr lang="en-US" dirty="0"/>
          </a:p>
          <a:p>
            <a:pPr marL="0" indent="0">
              <a:buNone/>
            </a:pPr>
            <a:r>
              <a:rPr lang="en-US" dirty="0"/>
              <a:t>= 8t(k-3) + 4c(k-2) + 2c(k-1) + </a:t>
            </a:r>
            <a:r>
              <a:rPr lang="en-US" dirty="0" err="1"/>
              <a:t>ck</a:t>
            </a:r>
            <a:endParaRPr lang="en-US" dirty="0"/>
          </a:p>
          <a:p>
            <a:pPr marL="0" indent="0">
              <a:buNone/>
            </a:pPr>
            <a:r>
              <a:rPr lang="en-US" dirty="0"/>
              <a:t>= 2</a:t>
            </a:r>
            <a:r>
              <a:rPr lang="en-US" baseline="30000" dirty="0"/>
              <a:t>k</a:t>
            </a:r>
            <a:r>
              <a:rPr lang="en-US" dirty="0"/>
              <a:t>t(0) + 2</a:t>
            </a:r>
            <a:r>
              <a:rPr lang="en-US" baseline="30000" dirty="0"/>
              <a:t>k-1</a:t>
            </a:r>
            <a:r>
              <a:rPr lang="en-US" dirty="0"/>
              <a:t>c(1) + ... + </a:t>
            </a:r>
            <a:r>
              <a:rPr lang="en-US" dirty="0" err="1"/>
              <a:t>ck</a:t>
            </a:r>
            <a:endParaRPr lang="en-US" dirty="0"/>
          </a:p>
          <a:p>
            <a:pPr marL="0" indent="0">
              <a:buNone/>
            </a:pPr>
            <a:r>
              <a:rPr lang="en-US" dirty="0"/>
              <a:t>t(0) will be another constant.  So we can write </a:t>
            </a:r>
          </a:p>
          <a:p>
            <a:pPr marL="0" indent="0">
              <a:buNone/>
            </a:pPr>
            <a:r>
              <a:rPr lang="en-US" dirty="0"/>
              <a:t>t(k) = c’2</a:t>
            </a:r>
            <a:r>
              <a:rPr lang="en-US" baseline="30000" dirty="0"/>
              <a:t>k</a:t>
            </a:r>
            <a:r>
              <a:rPr lang="en-US" dirty="0"/>
              <a:t> + </a:t>
            </a:r>
            <a:r>
              <a:rPr lang="en-US" dirty="0" err="1"/>
              <a:t>c∑</a:t>
            </a:r>
            <a:r>
              <a:rPr lang="en-US" baseline="-25000" dirty="0" err="1"/>
              <a:t>i</a:t>
            </a:r>
            <a:r>
              <a:rPr lang="en-US" baseline="-25000" dirty="0"/>
              <a:t>=0..k</a:t>
            </a:r>
            <a:r>
              <a:rPr lang="en-US" dirty="0"/>
              <a:t> 2</a:t>
            </a:r>
            <a:r>
              <a:rPr lang="en-US" baseline="30000" dirty="0"/>
              <a:t>k-i</a:t>
            </a:r>
            <a:r>
              <a:rPr lang="en-US" dirty="0"/>
              <a:t>i </a:t>
            </a:r>
          </a:p>
          <a:p>
            <a:pPr marL="0" indent="0">
              <a:buNone/>
            </a:pPr>
            <a:r>
              <a:rPr lang="en-US" dirty="0"/>
              <a:t>for some constant we will continue to call c.</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859577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Analysis contd.</a:t>
            </a:r>
          </a:p>
        </p:txBody>
      </p:sp>
      <p:sp>
        <p:nvSpPr>
          <p:cNvPr id="3" name="Content Placeholder 2"/>
          <p:cNvSpPr>
            <a:spLocks noGrp="1"/>
          </p:cNvSpPr>
          <p:nvPr>
            <p:ph idx="1"/>
          </p:nvPr>
        </p:nvSpPr>
        <p:spPr/>
        <p:txBody>
          <a:bodyPr>
            <a:normAutofit fontScale="92500" lnSpcReduction="20000"/>
          </a:bodyPr>
          <a:lstStyle/>
          <a:p>
            <a:pPr marL="0" indent="0" defTabSz="914400">
              <a:spcBef>
                <a:spcPts val="0"/>
              </a:spcBef>
              <a:buNone/>
            </a:pPr>
            <a:r>
              <a:rPr lang="en-US" dirty="0"/>
              <a:t>t(k) - c’2</a:t>
            </a:r>
            <a:r>
              <a:rPr lang="en-US" baseline="30000" dirty="0"/>
              <a:t>k</a:t>
            </a:r>
            <a:r>
              <a:rPr lang="en-US" dirty="0"/>
              <a:t> = </a:t>
            </a:r>
            <a:r>
              <a:rPr lang="en-US" dirty="0" err="1"/>
              <a:t>c∑</a:t>
            </a:r>
            <a:r>
              <a:rPr lang="en-US" baseline="-25000" dirty="0" err="1"/>
              <a:t>i</a:t>
            </a:r>
            <a:r>
              <a:rPr lang="en-US" baseline="-25000" dirty="0"/>
              <a:t>=0..k</a:t>
            </a:r>
            <a:r>
              <a:rPr lang="en-US" dirty="0"/>
              <a:t> 2</a:t>
            </a:r>
            <a:r>
              <a:rPr lang="en-US" baseline="30000" dirty="0"/>
              <a:t>k-i</a:t>
            </a:r>
            <a:r>
              <a:rPr lang="en-US" dirty="0"/>
              <a:t>i</a:t>
            </a:r>
          </a:p>
          <a:p>
            <a:pPr marL="0" indent="0" defTabSz="914400">
              <a:spcBef>
                <a:spcPts val="0"/>
              </a:spcBef>
              <a:buNone/>
            </a:pPr>
            <a:r>
              <a:rPr lang="en-US" dirty="0"/>
              <a:t>= c2</a:t>
            </a:r>
            <a:r>
              <a:rPr lang="en-US" baseline="30000" dirty="0"/>
              <a:t>k</a:t>
            </a:r>
            <a:r>
              <a:rPr lang="en-US" dirty="0"/>
              <a:t> ∑</a:t>
            </a:r>
            <a:r>
              <a:rPr lang="en-US" baseline="-25000" dirty="0" err="1"/>
              <a:t>i</a:t>
            </a:r>
            <a:r>
              <a:rPr lang="en-US" baseline="-25000" dirty="0"/>
              <a:t>=0..k</a:t>
            </a:r>
            <a:r>
              <a:rPr lang="en-US" dirty="0"/>
              <a:t> </a:t>
            </a:r>
            <a:r>
              <a:rPr lang="en-US" dirty="0" err="1"/>
              <a:t>i</a:t>
            </a:r>
            <a:r>
              <a:rPr lang="en-US" dirty="0"/>
              <a:t>/2</a:t>
            </a:r>
            <a:r>
              <a:rPr lang="en-US" baseline="30000" dirty="0"/>
              <a:t>i</a:t>
            </a:r>
            <a:endParaRPr lang="en-US" dirty="0"/>
          </a:p>
          <a:p>
            <a:pPr marL="0" indent="0" defTabSz="914400">
              <a:spcBef>
                <a:spcPts val="0"/>
              </a:spcBef>
              <a:buNone/>
            </a:pPr>
            <a:r>
              <a:rPr lang="en-US" dirty="0"/>
              <a:t>≤ 2c2</a:t>
            </a:r>
            <a:r>
              <a:rPr lang="en-US" baseline="30000" dirty="0"/>
              <a:t>k</a:t>
            </a:r>
            <a:endParaRPr lang="en-US" dirty="0"/>
          </a:p>
          <a:p>
            <a:pPr marL="0" indent="0" defTabSz="914400">
              <a:spcBef>
                <a:spcPts val="0"/>
              </a:spcBef>
              <a:buNone/>
            </a:pPr>
            <a:endParaRPr lang="en-US" dirty="0"/>
          </a:p>
          <a:p>
            <a:pPr marL="0" indent="0" defTabSz="914400">
              <a:spcBef>
                <a:spcPts val="0"/>
              </a:spcBef>
              <a:buNone/>
            </a:pPr>
            <a:r>
              <a:rPr lang="en-US" dirty="0"/>
              <a:t>T(n) = t(k) </a:t>
            </a:r>
          </a:p>
          <a:p>
            <a:pPr marL="0" indent="0" defTabSz="914400">
              <a:spcBef>
                <a:spcPts val="0"/>
              </a:spcBef>
              <a:buNone/>
            </a:pPr>
            <a:r>
              <a:rPr lang="en-US" dirty="0"/>
              <a:t>≤ c’’2</a:t>
            </a:r>
            <a:r>
              <a:rPr lang="en-US" baseline="30000" dirty="0"/>
              <a:t>k</a:t>
            </a:r>
            <a:r>
              <a:rPr lang="en-US" dirty="0"/>
              <a:t> </a:t>
            </a:r>
          </a:p>
          <a:p>
            <a:pPr marL="0" indent="0" defTabSz="914400">
              <a:spcBef>
                <a:spcPts val="0"/>
              </a:spcBef>
              <a:buNone/>
            </a:pPr>
            <a:r>
              <a:rPr lang="en-US" dirty="0"/>
              <a:t>= c’’(n+1)</a:t>
            </a:r>
          </a:p>
          <a:p>
            <a:pPr marL="0" indent="0" defTabSz="914400">
              <a:spcBef>
                <a:spcPts val="0"/>
              </a:spcBef>
              <a:buNone/>
            </a:pPr>
            <a:r>
              <a:rPr lang="en-US" dirty="0"/>
              <a:t>≤ 2c’’n</a:t>
            </a:r>
          </a:p>
          <a:p>
            <a:pPr marL="0" indent="0" defTabSz="914400">
              <a:spcBef>
                <a:spcPts val="0"/>
              </a:spcBef>
              <a:buNone/>
            </a:pPr>
            <a:r>
              <a:rPr lang="en-US" dirty="0"/>
              <a:t>= </a:t>
            </a:r>
            <a:r>
              <a:rPr lang="en-US" dirty="0" err="1"/>
              <a:t>c’’’n</a:t>
            </a:r>
            <a:endParaRPr lang="en-US" dirty="0"/>
          </a:p>
          <a:p>
            <a:pPr defTabSz="914400">
              <a:spcBef>
                <a:spcPts val="0"/>
              </a:spcBef>
            </a:pPr>
            <a:endParaRPr lang="en-US" dirty="0"/>
          </a:p>
          <a:p>
            <a:pPr defTabSz="914400">
              <a:spcBef>
                <a:spcPts val="0"/>
              </a:spcBef>
            </a:pPr>
            <a:r>
              <a:rPr lang="en-US" dirty="0"/>
              <a:t>Better than </a:t>
            </a:r>
            <a:r>
              <a:rPr lang="en-US" dirty="0" err="1"/>
              <a:t>nlog</a:t>
            </a:r>
            <a:r>
              <a:rPr lang="en-US" dirty="0"/>
              <a:t> n needed if you do a sequence of insert operations.</a:t>
            </a:r>
          </a:p>
        </p:txBody>
      </p:sp>
    </p:spTree>
    <p:extLst>
      <p:ext uri="{BB962C8B-B14F-4D97-AF65-F5344CB8AC3E}">
        <p14:creationId xmlns:p14="http://schemas.microsoft.com/office/powerpoint/2010/main" val="842483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Concluding remarks</a:t>
            </a:r>
          </a:p>
        </p:txBody>
      </p:sp>
      <p:sp>
        <p:nvSpPr>
          <p:cNvPr id="3" name="Content Placeholder 2"/>
          <p:cNvSpPr>
            <a:spLocks noGrp="1"/>
          </p:cNvSpPr>
          <p:nvPr>
            <p:ph idx="1"/>
          </p:nvPr>
        </p:nvSpPr>
        <p:spPr/>
        <p:txBody>
          <a:bodyPr>
            <a:normAutofit fontScale="70000" lnSpcReduction="20000"/>
          </a:bodyPr>
          <a:lstStyle/>
          <a:p>
            <a:r>
              <a:rPr lang="en-US" dirty="0"/>
              <a:t>The same sequence can be stored in many ways: unsorted, fully sorted, heap order sorted.</a:t>
            </a:r>
          </a:p>
          <a:p>
            <a:r>
              <a:rPr lang="en-US" dirty="0"/>
              <a:t>Heap order sorting makes a compromise between the time required to find the minimum and the time required to insert.</a:t>
            </a:r>
          </a:p>
          <a:p>
            <a:r>
              <a:rPr lang="en-US" dirty="0"/>
              <a:t>We can often design an algorithm by thinking recursively, but the code in the end might be a simple loop.</a:t>
            </a:r>
          </a:p>
          <a:p>
            <a:pPr lvl="1"/>
            <a:r>
              <a:rPr lang="en-US" dirty="0"/>
              <a:t>“Unroll the recursion” to see what the algorithm is doing.</a:t>
            </a:r>
          </a:p>
          <a:p>
            <a:pPr lvl="1"/>
            <a:r>
              <a:rPr lang="en-US" dirty="0"/>
              <a:t>Recursive </a:t>
            </a:r>
            <a:r>
              <a:rPr lang="en-US" dirty="0" err="1"/>
              <a:t>heapify</a:t>
            </a:r>
            <a:r>
              <a:rPr lang="en-US" dirty="0"/>
              <a:t> and iterative </a:t>
            </a:r>
            <a:r>
              <a:rPr lang="en-US" dirty="0" err="1"/>
              <a:t>heapify</a:t>
            </a:r>
            <a:r>
              <a:rPr lang="en-US" dirty="0"/>
              <a:t> will both take time proportional to n, though the constant of proportionality will be smaller for the iterative version. </a:t>
            </a:r>
          </a:p>
          <a:p>
            <a:r>
              <a:rPr lang="en-US" dirty="0"/>
              <a:t>We can have max-heap analogous to min-heap.</a:t>
            </a:r>
          </a:p>
          <a:p>
            <a:r>
              <a:rPr lang="en-US" dirty="0"/>
              <a:t>Heap as we have discussed is also called a priority queue</a:t>
            </a:r>
          </a:p>
          <a:p>
            <a:pPr lvl="1"/>
            <a:r>
              <a:rPr lang="en-US" dirty="0"/>
              <a:t>Removal of elements is as per their value, value is considered as the priority.</a:t>
            </a:r>
          </a:p>
        </p:txBody>
      </p:sp>
    </p:spTree>
    <p:extLst>
      <p:ext uri="{BB962C8B-B14F-4D97-AF65-F5344CB8AC3E}">
        <p14:creationId xmlns:p14="http://schemas.microsoft.com/office/powerpoint/2010/main" val="472237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Exercises</a:t>
            </a:r>
          </a:p>
        </p:txBody>
      </p:sp>
      <p:sp>
        <p:nvSpPr>
          <p:cNvPr id="3" name="Content Placeholder 2"/>
          <p:cNvSpPr>
            <a:spLocks noGrp="1"/>
          </p:cNvSpPr>
          <p:nvPr>
            <p:ph idx="1"/>
          </p:nvPr>
        </p:nvSpPr>
        <p:spPr/>
        <p:txBody>
          <a:bodyPr>
            <a:normAutofit fontScale="70000" lnSpcReduction="20000"/>
          </a:bodyPr>
          <a:lstStyle/>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r>
              <a:rPr lang="en-US" dirty="0"/>
              <a:t>The heap we discussed was binary: each node could have at most two children.  Suppose we let each node have d children, and still require that the key at the child must be equal or larger than the key at the parent.  Write the functions for adding a key to the heap and removing the minimum element.  What is the time required for these operations as a function of n and d?</a:t>
            </a:r>
          </a:p>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r>
              <a:rPr lang="en-US" dirty="0"/>
              <a:t>Suppose in a certain problem I make some P insertions and Q removals.  Will it help to have a d-</a:t>
            </a:r>
            <a:r>
              <a:rPr lang="en-US" dirty="0" err="1"/>
              <a:t>ary</a:t>
            </a:r>
            <a:r>
              <a:rPr lang="en-US" dirty="0"/>
              <a:t> heap with d &gt; 2?</a:t>
            </a:r>
          </a:p>
          <a:p>
            <a:pPr marL="514350" marR="0" lvl="0" indent="-514350" defTabSz="914400" eaLnBrk="1" fontAlgn="auto" latinLnBrk="0" hangingPunct="1">
              <a:lnSpc>
                <a:spcPct val="100000"/>
              </a:lnSpc>
              <a:spcBef>
                <a:spcPts val="0"/>
              </a:spcBef>
              <a:spcAft>
                <a:spcPts val="0"/>
              </a:spcAft>
              <a:buClrTx/>
              <a:buSzTx/>
              <a:buFont typeface="+mj-lt"/>
              <a:buAutoNum type="arabicPeriod"/>
              <a:tabLst/>
              <a:defRPr/>
            </a:pPr>
            <a:r>
              <a:rPr lang="en-US" dirty="0"/>
              <a:t>Suppose that in some complete binary tree every vertex j has a key no smaller than the key at its parent, except for one vertex v.  Write a function that turns such a tree into a heap.  Note that other trees besides v may not satisfy the extended heap property. </a:t>
            </a:r>
          </a:p>
        </p:txBody>
      </p:sp>
    </p:spTree>
    <p:extLst>
      <p:ext uri="{BB962C8B-B14F-4D97-AF65-F5344CB8AC3E}">
        <p14:creationId xmlns:p14="http://schemas.microsoft.com/office/powerpoint/2010/main" val="172038362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3007C7-4E14-E24A-B3F1-BE0343ECBDE6}"/>
              </a:ext>
            </a:extLst>
          </p:cNvPr>
          <p:cNvSpPr>
            <a:spLocks noGrp="1"/>
          </p:cNvSpPr>
          <p:nvPr>
            <p:ph type="title"/>
          </p:nvPr>
        </p:nvSpPr>
        <p:spPr/>
        <p:txBody>
          <a:bodyPr/>
          <a:lstStyle/>
          <a:p>
            <a:r>
              <a:rPr lang="en-US" dirty="0"/>
              <a:t>More exercises</a:t>
            </a:r>
            <a:endParaRPr dirty="0"/>
          </a:p>
        </p:txBody>
      </p:sp>
      <p:sp>
        <p:nvSpPr>
          <p:cNvPr id="3" name="Content Placeholder 2">
            <a:extLst>
              <a:ext uri="{FF2B5EF4-FFF2-40B4-BE49-F238E27FC236}">
                <a16:creationId xmlns:a16="http://schemas.microsoft.com/office/drawing/2014/main" id="{11A3CA1C-9ABE-4344-BD6B-75BF465AB875}"/>
              </a:ext>
            </a:extLst>
          </p:cNvPr>
          <p:cNvSpPr>
            <a:spLocks noGrp="1"/>
          </p:cNvSpPr>
          <p:nvPr>
            <p:ph idx="1"/>
          </p:nvPr>
        </p:nvSpPr>
        <p:spPr/>
        <p:txBody>
          <a:bodyPr>
            <a:normAutofit fontScale="92500" lnSpcReduction="10000"/>
          </a:bodyPr>
          <a:lstStyle/>
          <a:p>
            <a:pPr marL="0" indent="0">
              <a:buNone/>
            </a:pPr>
            <a:r>
              <a:rPr lang="en-US" dirty="0"/>
              <a:t>Suppose in a matrix A of numbers, </a:t>
            </a:r>
            <a:r>
              <a:rPr lang="en-US" dirty="0" err="1"/>
              <a:t>a</a:t>
            </a:r>
            <a:r>
              <a:rPr lang="en-US" baseline="-25000" dirty="0" err="1"/>
              <a:t>ij</a:t>
            </a:r>
            <a:r>
              <a:rPr lang="en-US" dirty="0"/>
              <a:t> ≤ a</a:t>
            </a:r>
            <a:r>
              <a:rPr lang="en-US" baseline="-25000" dirty="0"/>
              <a:t>i+1j</a:t>
            </a:r>
            <a:r>
              <a:rPr lang="en-US" dirty="0"/>
              <a:t>, a</a:t>
            </a:r>
            <a:r>
              <a:rPr lang="en-US" baseline="-25000" dirty="0"/>
              <a:t>ij+1</a:t>
            </a:r>
            <a:r>
              <a:rPr lang="en-US" dirty="0"/>
              <a:t>, for all </a:t>
            </a:r>
            <a:r>
              <a:rPr lang="en-US" dirty="0" err="1"/>
              <a:t>ij</a:t>
            </a:r>
            <a:r>
              <a:rPr lang="en-US" dirty="0"/>
              <a:t>.  Suppose the matrix can also contain ∞, </a:t>
            </a:r>
          </a:p>
          <a:p>
            <a:pPr marL="0" indent="0">
              <a:buNone/>
            </a:pPr>
            <a:r>
              <a:rPr lang="en-US" dirty="0"/>
              <a:t>which is larger than any finite number, but which really denotes the absence of a real element.</a:t>
            </a:r>
          </a:p>
          <a:p>
            <a:r>
              <a:rPr lang="en-US" dirty="0"/>
              <a:t>Show how to decide if a number x is present in the matrix.  Your algorithm must run in time O(</a:t>
            </a:r>
            <a:r>
              <a:rPr lang="en-US" dirty="0" err="1"/>
              <a:t>m+n</a:t>
            </a:r>
            <a:r>
              <a:rPr lang="en-US" dirty="0"/>
              <a:t>) where </a:t>
            </a:r>
            <a:r>
              <a:rPr lang="en-US" dirty="0" err="1"/>
              <a:t>m,n</a:t>
            </a:r>
            <a:r>
              <a:rPr lang="en-US" dirty="0"/>
              <a:t> are the number of rows and columns in A.</a:t>
            </a:r>
          </a:p>
          <a:p>
            <a:pPr lvl="1"/>
            <a:r>
              <a:rPr lang="en-US" dirty="0"/>
              <a:t>Give good invariants which indicate what exactly your algorithm accomplishes in each iteration.</a:t>
            </a:r>
            <a:endParaRPr dirty="0"/>
          </a:p>
        </p:txBody>
      </p:sp>
    </p:spTree>
    <p:extLst>
      <p:ext uri="{BB962C8B-B14F-4D97-AF65-F5344CB8AC3E}">
        <p14:creationId xmlns:p14="http://schemas.microsoft.com/office/powerpoint/2010/main" val="2605925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 clever compromise</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Store input into array S maintaining “min-heap” order, but not full sorted order.</a:t>
            </a:r>
          </a:p>
          <a:p>
            <a:pPr marL="0" indent="0">
              <a:buNone/>
            </a:pPr>
            <a:endParaRPr lang="en-US" dirty="0"/>
          </a:p>
          <a:p>
            <a:pPr marL="0" indent="0">
              <a:buNone/>
            </a:pPr>
            <a:r>
              <a:rPr lang="en-US" dirty="0"/>
              <a:t>Implications:</a:t>
            </a:r>
          </a:p>
          <a:p>
            <a:r>
              <a:rPr lang="en-US" dirty="0"/>
              <a:t>Each insertion can be done in time proportional to log n.</a:t>
            </a:r>
          </a:p>
          <a:p>
            <a:r>
              <a:rPr lang="en-US" dirty="0"/>
              <a:t>Each smallest removal can also be done in time proportional to log n.</a:t>
            </a:r>
          </a:p>
          <a:p>
            <a:r>
              <a:rPr lang="en-US" dirty="0"/>
              <a:t>Total for n elements: proportional to n log n.</a:t>
            </a:r>
          </a:p>
        </p:txBody>
      </p:sp>
    </p:spTree>
    <p:extLst>
      <p:ext uri="{BB962C8B-B14F-4D97-AF65-F5344CB8AC3E}">
        <p14:creationId xmlns:p14="http://schemas.microsoft.com/office/powerpoint/2010/main" val="1195729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99AD5-BBD4-2045-974D-B5785DEB1D9D}"/>
              </a:ext>
            </a:extLst>
          </p:cNvPr>
          <p:cNvSpPr>
            <a:spLocks noGrp="1"/>
          </p:cNvSpPr>
          <p:nvPr>
            <p:ph type="title"/>
          </p:nvPr>
        </p:nvSpPr>
        <p:spPr/>
        <p:txBody>
          <a:bodyPr/>
          <a:lstStyle/>
          <a:p>
            <a:r>
              <a:rPr lang="en-US" dirty="0"/>
              <a:t>And one more...</a:t>
            </a:r>
            <a:endParaRPr dirty="0"/>
          </a:p>
        </p:txBody>
      </p:sp>
      <p:sp>
        <p:nvSpPr>
          <p:cNvPr id="3" name="Content Placeholder 2">
            <a:extLst>
              <a:ext uri="{FF2B5EF4-FFF2-40B4-BE49-F238E27FC236}">
                <a16:creationId xmlns:a16="http://schemas.microsoft.com/office/drawing/2014/main" id="{DB93F867-8C27-FF4D-A358-0550F6D2D80E}"/>
              </a:ext>
            </a:extLst>
          </p:cNvPr>
          <p:cNvSpPr>
            <a:spLocks noGrp="1"/>
          </p:cNvSpPr>
          <p:nvPr>
            <p:ph idx="1"/>
          </p:nvPr>
        </p:nvSpPr>
        <p:spPr/>
        <p:txBody>
          <a:bodyPr>
            <a:normAutofit fontScale="62500" lnSpcReduction="20000"/>
          </a:bodyPr>
          <a:lstStyle/>
          <a:p>
            <a:pPr marL="0" indent="0">
              <a:buNone/>
            </a:pPr>
            <a:r>
              <a:rPr lang="en-IN" dirty="0"/>
              <a:t>Suppose you have n balls of unit mass and radius positioned on a straight line at specified positions. They are free to move along the line and their initial velocities are also given. Assume there is no friction and that collisions are elastic, i.e. when balls collide their velocities just get exchanged. As you can see, there will be some number of collisions after which the balls will simply escape to infinity on either side of the line. You are to write a program which takes the initial positions and velocities and prints the position and velocities of the balls at the time just after the last collision.</a:t>
            </a:r>
          </a:p>
          <a:p>
            <a:r>
              <a:rPr lang="en-IN" dirty="0"/>
              <a:t>Calculate the times </a:t>
            </a:r>
            <a:r>
              <a:rPr lang="en-IN" dirty="0" err="1"/>
              <a:t>t</a:t>
            </a:r>
            <a:r>
              <a:rPr lang="en-IN" baseline="-25000" dirty="0" err="1"/>
              <a:t>i</a:t>
            </a:r>
            <a:r>
              <a:rPr lang="en-IN" dirty="0"/>
              <a:t> when balls i,i+1 will collide (if possible), assuming there are no other balls.  Assume balls are numbered left to right.</a:t>
            </a:r>
          </a:p>
          <a:p>
            <a:r>
              <a:rPr lang="en-IN" dirty="0"/>
              <a:t>Argue that balls i,i+1 collide even when other balls are present if </a:t>
            </a:r>
            <a:r>
              <a:rPr lang="en-IN" dirty="0" err="1"/>
              <a:t>t</a:t>
            </a:r>
            <a:r>
              <a:rPr lang="en-IN" baseline="-25000" dirty="0" err="1"/>
              <a:t>i</a:t>
            </a:r>
            <a:r>
              <a:rPr lang="en-IN" dirty="0"/>
              <a:t> is smallest over all </a:t>
            </a:r>
            <a:r>
              <a:rPr lang="en-IN" dirty="0" err="1"/>
              <a:t>i</a:t>
            </a:r>
            <a:r>
              <a:rPr lang="en-IN" dirty="0"/>
              <a:t>.</a:t>
            </a:r>
          </a:p>
          <a:p>
            <a:r>
              <a:rPr lang="en-IN" dirty="0"/>
              <a:t>Because of the collision you will need to recalculate a few </a:t>
            </a:r>
            <a:r>
              <a:rPr lang="en-IN" dirty="0" err="1"/>
              <a:t>t</a:t>
            </a:r>
            <a:r>
              <a:rPr lang="en-IN" baseline="-25000" dirty="0" err="1"/>
              <a:t>i</a:t>
            </a:r>
            <a:r>
              <a:rPr lang="en-IN" dirty="0"/>
              <a:t> only.</a:t>
            </a:r>
          </a:p>
          <a:p>
            <a:r>
              <a:rPr lang="en-IN" dirty="0"/>
              <a:t>So at each step you need to determine the smallest </a:t>
            </a:r>
            <a:r>
              <a:rPr lang="en-IN" dirty="0" err="1"/>
              <a:t>t</a:t>
            </a:r>
            <a:r>
              <a:rPr lang="en-IN" baseline="-25000" dirty="0" err="1"/>
              <a:t>i</a:t>
            </a:r>
            <a:r>
              <a:rPr lang="en-IN" dirty="0"/>
              <a:t>, use a min-heap for this.</a:t>
            </a:r>
          </a:p>
          <a:p>
            <a:pPr marL="0" indent="0">
              <a:buNone/>
            </a:pPr>
            <a:r>
              <a:rPr lang="en-IN" dirty="0"/>
              <a:t>Min-heaps are useful for simulation of systems like this one.</a:t>
            </a:r>
          </a:p>
        </p:txBody>
      </p:sp>
    </p:spTree>
    <p:extLst>
      <p:ext uri="{BB962C8B-B14F-4D97-AF65-F5344CB8AC3E}">
        <p14:creationId xmlns:p14="http://schemas.microsoft.com/office/powerpoint/2010/main" val="6123454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“Min Heap” property/</a:t>
            </a:r>
            <a:br>
              <a:rPr lang="en-US" dirty="0"/>
            </a:br>
            <a:r>
              <a:rPr lang="en-US" dirty="0"/>
              <a:t>”Min Heap” order</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a:t>For every </a:t>
            </a:r>
            <a:r>
              <a:rPr lang="en-US" dirty="0" err="1"/>
              <a:t>i</a:t>
            </a:r>
            <a:r>
              <a:rPr lang="en-US" dirty="0"/>
              <a:t>: A[</a:t>
            </a:r>
            <a:r>
              <a:rPr lang="en-US" dirty="0" err="1"/>
              <a:t>i</a:t>
            </a:r>
            <a:r>
              <a:rPr lang="en-US" dirty="0"/>
              <a:t>] ≤ A[2i+1], A[2i+2]</a:t>
            </a:r>
          </a:p>
          <a:p>
            <a:r>
              <a:rPr lang="en-US" dirty="0"/>
              <a:t>A[0] ≤ A[1], A[2].</a:t>
            </a:r>
          </a:p>
          <a:p>
            <a:r>
              <a:rPr lang="en-US" dirty="0"/>
              <a:t>A[1] ≤ A[3], A[4].</a:t>
            </a:r>
          </a:p>
          <a:p>
            <a:r>
              <a:rPr lang="en-US" dirty="0"/>
              <a:t>…</a:t>
            </a:r>
          </a:p>
          <a:p>
            <a:r>
              <a:rPr lang="en-US" dirty="0"/>
              <a:t>No order implied between other pairs or elements, e.g. A[2], A[4].</a:t>
            </a:r>
          </a:p>
          <a:p>
            <a:r>
              <a:rPr lang="en-US" dirty="0"/>
              <a:t>Let us visualize this pictorially:</a:t>
            </a:r>
          </a:p>
          <a:p>
            <a:pPr lvl="1"/>
            <a:r>
              <a:rPr lang="en-US" dirty="0"/>
              <a:t>Draw an edge from A[</a:t>
            </a:r>
            <a:r>
              <a:rPr lang="en-US" dirty="0" err="1"/>
              <a:t>i</a:t>
            </a:r>
            <a:r>
              <a:rPr lang="en-US" dirty="0"/>
              <a:t>] to A[2i+1], 2[i+2]</a:t>
            </a:r>
          </a:p>
          <a:p>
            <a:pPr lvl="1"/>
            <a:r>
              <a:rPr lang="en-US" dirty="0"/>
              <a:t>Place A[</a:t>
            </a:r>
            <a:r>
              <a:rPr lang="en-US" dirty="0" err="1"/>
              <a:t>i</a:t>
            </a:r>
            <a:r>
              <a:rPr lang="en-US" dirty="0"/>
              <a:t>] above A[2i+1], A[2i+2]</a:t>
            </a:r>
          </a:p>
        </p:txBody>
      </p:sp>
    </p:spTree>
    <p:extLst>
      <p:ext uri="{BB962C8B-B14F-4D97-AF65-F5344CB8AC3E}">
        <p14:creationId xmlns:p14="http://schemas.microsoft.com/office/powerpoint/2010/main" val="358222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of a min-Heap</a:t>
            </a:r>
          </a:p>
        </p:txBody>
      </p:sp>
      <p:sp>
        <p:nvSpPr>
          <p:cNvPr id="3" name="Content Placeholder 2"/>
          <p:cNvSpPr>
            <a:spLocks noGrp="1"/>
          </p:cNvSpPr>
          <p:nvPr>
            <p:ph idx="1"/>
          </p:nvPr>
        </p:nvSpPr>
        <p:spPr/>
        <p:txBody>
          <a:bodyPr/>
          <a:lstStyle/>
          <a:p>
            <a:r>
              <a:rPr lang="en-US" dirty="0"/>
              <a:t>A = (10,12,15,26,13,18)</a:t>
            </a:r>
          </a:p>
          <a:p>
            <a:endParaRPr lang="en-US" dirty="0"/>
          </a:p>
          <a:p>
            <a:endParaRPr lang="en-US" dirty="0"/>
          </a:p>
        </p:txBody>
      </p:sp>
      <p:sp>
        <p:nvSpPr>
          <p:cNvPr id="4" name="Rectangle 3"/>
          <p:cNvSpPr/>
          <p:nvPr/>
        </p:nvSpPr>
        <p:spPr>
          <a:xfrm>
            <a:off x="3900791" y="2746443"/>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10</a:t>
            </a:r>
          </a:p>
        </p:txBody>
      </p:sp>
      <p:sp>
        <p:nvSpPr>
          <p:cNvPr id="6" name="Rectangle 5"/>
          <p:cNvSpPr/>
          <p:nvPr/>
        </p:nvSpPr>
        <p:spPr>
          <a:xfrm>
            <a:off x="5716622" y="386318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15</a:t>
            </a:r>
          </a:p>
        </p:txBody>
      </p:sp>
      <p:sp>
        <p:nvSpPr>
          <p:cNvPr id="7" name="Rectangle 6"/>
          <p:cNvSpPr/>
          <p:nvPr/>
        </p:nvSpPr>
        <p:spPr>
          <a:xfrm>
            <a:off x="2234119" y="3925111"/>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a:t>12</a:t>
            </a:r>
          </a:p>
        </p:txBody>
      </p:sp>
      <p:sp>
        <p:nvSpPr>
          <p:cNvPr id="8" name="Rectangle 7"/>
          <p:cNvSpPr/>
          <p:nvPr/>
        </p:nvSpPr>
        <p:spPr>
          <a:xfrm>
            <a:off x="891702"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26</a:t>
            </a:r>
          </a:p>
        </p:txBody>
      </p:sp>
      <p:sp>
        <p:nvSpPr>
          <p:cNvPr id="9" name="Rectangle 8"/>
          <p:cNvSpPr/>
          <p:nvPr/>
        </p:nvSpPr>
        <p:spPr>
          <a:xfrm>
            <a:off x="2983149"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13</a:t>
            </a:r>
          </a:p>
        </p:txBody>
      </p:sp>
      <p:sp>
        <p:nvSpPr>
          <p:cNvPr id="10" name="Rectangle 9"/>
          <p:cNvSpPr/>
          <p:nvPr/>
        </p:nvSpPr>
        <p:spPr>
          <a:xfrm>
            <a:off x="4824921" y="5137826"/>
            <a:ext cx="1342417" cy="62257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lang="en-US" dirty="0"/>
              <a:t>18</a:t>
            </a:r>
          </a:p>
        </p:txBody>
      </p:sp>
      <p:cxnSp>
        <p:nvCxnSpPr>
          <p:cNvPr id="13" name="Straight Connector 12"/>
          <p:cNvCxnSpPr>
            <a:endCxn id="7" idx="0"/>
          </p:cNvCxnSpPr>
          <p:nvPr/>
        </p:nvCxnSpPr>
        <p:spPr>
          <a:xfrm flipH="1">
            <a:off x="2905328" y="3369013"/>
            <a:ext cx="995463" cy="556098"/>
          </a:xfrm>
          <a:prstGeom prst="line">
            <a:avLst/>
          </a:prstGeom>
        </p:spPr>
        <p:style>
          <a:lnRef idx="2">
            <a:schemeClr val="accent1"/>
          </a:lnRef>
          <a:fillRef idx="0">
            <a:schemeClr val="accent1"/>
          </a:fillRef>
          <a:effectRef idx="1">
            <a:schemeClr val="accent1"/>
          </a:effectRef>
          <a:fontRef idx="minor">
            <a:schemeClr val="tx1"/>
          </a:fontRef>
        </p:style>
      </p:cxnSp>
      <p:cxnSp>
        <p:nvCxnSpPr>
          <p:cNvPr id="15" name="Straight Connector 14"/>
          <p:cNvCxnSpPr>
            <a:endCxn id="6" idx="0"/>
          </p:cNvCxnSpPr>
          <p:nvPr/>
        </p:nvCxnSpPr>
        <p:spPr>
          <a:xfrm>
            <a:off x="5243208" y="3369013"/>
            <a:ext cx="1144623" cy="494168"/>
          </a:xfrm>
          <a:prstGeom prst="line">
            <a:avLst/>
          </a:prstGeom>
        </p:spPr>
        <p:style>
          <a:lnRef idx="2">
            <a:schemeClr val="accent1"/>
          </a:lnRef>
          <a:fillRef idx="0">
            <a:schemeClr val="accent1"/>
          </a:fillRef>
          <a:effectRef idx="1">
            <a:schemeClr val="accent1"/>
          </a:effectRef>
          <a:fontRef idx="minor">
            <a:schemeClr val="tx1"/>
          </a:fontRef>
        </p:style>
      </p:cxnSp>
      <p:cxnSp>
        <p:nvCxnSpPr>
          <p:cNvPr id="17" name="Straight Connector 16"/>
          <p:cNvCxnSpPr>
            <a:endCxn id="8" idx="0"/>
          </p:cNvCxnSpPr>
          <p:nvPr/>
        </p:nvCxnSpPr>
        <p:spPr>
          <a:xfrm flipH="1">
            <a:off x="1562911" y="4564705"/>
            <a:ext cx="671208" cy="573121"/>
          </a:xfrm>
          <a:prstGeom prst="line">
            <a:avLst/>
          </a:prstGeom>
        </p:spPr>
        <p:style>
          <a:lnRef idx="2">
            <a:schemeClr val="accent1"/>
          </a:lnRef>
          <a:fillRef idx="0">
            <a:schemeClr val="accent1"/>
          </a:fillRef>
          <a:effectRef idx="1">
            <a:schemeClr val="accent1"/>
          </a:effectRef>
          <a:fontRef idx="minor">
            <a:schemeClr val="tx1"/>
          </a:fontRef>
        </p:style>
      </p:cxnSp>
      <p:cxnSp>
        <p:nvCxnSpPr>
          <p:cNvPr id="19" name="Straight Connector 18"/>
          <p:cNvCxnSpPr>
            <a:endCxn id="9" idx="0"/>
          </p:cNvCxnSpPr>
          <p:nvPr/>
        </p:nvCxnSpPr>
        <p:spPr>
          <a:xfrm>
            <a:off x="3576536" y="4556193"/>
            <a:ext cx="77822" cy="581633"/>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a:endCxn id="10" idx="0"/>
          </p:cNvCxnSpPr>
          <p:nvPr/>
        </p:nvCxnSpPr>
        <p:spPr>
          <a:xfrm flipH="1">
            <a:off x="5496130" y="4564705"/>
            <a:ext cx="220492" cy="573121"/>
          </a:xfrm>
          <a:prstGeom prst="line">
            <a:avLst/>
          </a:prstGeom>
        </p:spPr>
        <p:style>
          <a:lnRef idx="2">
            <a:schemeClr val="accent1"/>
          </a:lnRef>
          <a:fillRef idx="0">
            <a:schemeClr val="accent1"/>
          </a:fillRef>
          <a:effectRef idx="1">
            <a:schemeClr val="accent1"/>
          </a:effectRef>
          <a:fontRef idx="minor">
            <a:schemeClr val="tx1"/>
          </a:fontRef>
        </p:style>
      </p:cxnSp>
      <p:sp>
        <p:nvSpPr>
          <p:cNvPr id="5" name="TextBox 4"/>
          <p:cNvSpPr txBox="1"/>
          <p:nvPr/>
        </p:nvSpPr>
        <p:spPr>
          <a:xfrm>
            <a:off x="4971717" y="3057728"/>
            <a:ext cx="301686" cy="369332"/>
          </a:xfrm>
          <a:prstGeom prst="rect">
            <a:avLst/>
          </a:prstGeom>
          <a:noFill/>
        </p:spPr>
        <p:txBody>
          <a:bodyPr wrap="none" rtlCol="0">
            <a:spAutoFit/>
          </a:bodyPr>
          <a:lstStyle/>
          <a:p>
            <a:r>
              <a:rPr lang="en-US"/>
              <a:t>0</a:t>
            </a:r>
          </a:p>
        </p:txBody>
      </p:sp>
      <p:sp>
        <p:nvSpPr>
          <p:cNvPr id="18" name="TextBox 17"/>
          <p:cNvSpPr txBox="1"/>
          <p:nvPr/>
        </p:nvSpPr>
        <p:spPr>
          <a:xfrm>
            <a:off x="3339830" y="4236396"/>
            <a:ext cx="304800" cy="369332"/>
          </a:xfrm>
          <a:prstGeom prst="rect">
            <a:avLst/>
          </a:prstGeom>
          <a:noFill/>
        </p:spPr>
        <p:txBody>
          <a:bodyPr wrap="square" rtlCol="0">
            <a:spAutoFit/>
          </a:bodyPr>
          <a:lstStyle/>
          <a:p>
            <a:r>
              <a:rPr lang="en-US" dirty="0"/>
              <a:t>1</a:t>
            </a:r>
          </a:p>
        </p:txBody>
      </p:sp>
      <p:sp>
        <p:nvSpPr>
          <p:cNvPr id="20" name="TextBox 19"/>
          <p:cNvSpPr txBox="1"/>
          <p:nvPr/>
        </p:nvSpPr>
        <p:spPr>
          <a:xfrm>
            <a:off x="6830374" y="4178779"/>
            <a:ext cx="301686" cy="369332"/>
          </a:xfrm>
          <a:prstGeom prst="rect">
            <a:avLst/>
          </a:prstGeom>
          <a:noFill/>
        </p:spPr>
        <p:txBody>
          <a:bodyPr wrap="none" rtlCol="0">
            <a:spAutoFit/>
          </a:bodyPr>
          <a:lstStyle/>
          <a:p>
            <a:r>
              <a:rPr lang="en-US"/>
              <a:t>2</a:t>
            </a:r>
          </a:p>
        </p:txBody>
      </p:sp>
      <p:sp>
        <p:nvSpPr>
          <p:cNvPr id="22" name="TextBox 21"/>
          <p:cNvSpPr txBox="1"/>
          <p:nvPr/>
        </p:nvSpPr>
        <p:spPr>
          <a:xfrm>
            <a:off x="2018427" y="5463396"/>
            <a:ext cx="301686" cy="369332"/>
          </a:xfrm>
          <a:prstGeom prst="rect">
            <a:avLst/>
          </a:prstGeom>
          <a:noFill/>
        </p:spPr>
        <p:txBody>
          <a:bodyPr wrap="none" rtlCol="0">
            <a:spAutoFit/>
          </a:bodyPr>
          <a:lstStyle/>
          <a:p>
            <a:r>
              <a:rPr lang="en-US"/>
              <a:t>3</a:t>
            </a:r>
          </a:p>
        </p:txBody>
      </p:sp>
      <p:sp>
        <p:nvSpPr>
          <p:cNvPr id="23" name="TextBox 22"/>
          <p:cNvSpPr txBox="1"/>
          <p:nvPr/>
        </p:nvSpPr>
        <p:spPr>
          <a:xfrm>
            <a:off x="4093109" y="5476367"/>
            <a:ext cx="301686" cy="369332"/>
          </a:xfrm>
          <a:prstGeom prst="rect">
            <a:avLst/>
          </a:prstGeom>
          <a:noFill/>
        </p:spPr>
        <p:txBody>
          <a:bodyPr wrap="none" rtlCol="0">
            <a:spAutoFit/>
          </a:bodyPr>
          <a:lstStyle/>
          <a:p>
            <a:r>
              <a:rPr lang="en-US"/>
              <a:t>4</a:t>
            </a:r>
          </a:p>
        </p:txBody>
      </p:sp>
      <p:sp>
        <p:nvSpPr>
          <p:cNvPr id="25" name="TextBox 24"/>
          <p:cNvSpPr txBox="1"/>
          <p:nvPr/>
        </p:nvSpPr>
        <p:spPr>
          <a:xfrm>
            <a:off x="5956022" y="5449541"/>
            <a:ext cx="301686" cy="369332"/>
          </a:xfrm>
          <a:prstGeom prst="rect">
            <a:avLst/>
          </a:prstGeom>
          <a:noFill/>
        </p:spPr>
        <p:txBody>
          <a:bodyPr wrap="none" rtlCol="0">
            <a:spAutoFit/>
          </a:bodyPr>
          <a:lstStyle/>
          <a:p>
            <a:r>
              <a:rPr lang="en-US"/>
              <a:t>5</a:t>
            </a:r>
          </a:p>
        </p:txBody>
      </p:sp>
    </p:spTree>
    <p:extLst>
      <p:ext uri="{BB962C8B-B14F-4D97-AF65-F5344CB8AC3E}">
        <p14:creationId xmlns:p14="http://schemas.microsoft.com/office/powerpoint/2010/main" val="16282942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20"/>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23"/>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1" build="p"/>
      <p:bldP spid="4" grpId="0" animBg="1"/>
      <p:bldP spid="6" grpId="0" animBg="1"/>
      <p:bldP spid="7" grpId="0" animBg="1"/>
      <p:bldP spid="8" grpId="0" animBg="1"/>
      <p:bldP spid="9" grpId="0" animBg="1"/>
      <p:bldP spid="10" grpId="0" animBg="1"/>
      <p:bldP spid="5" grpId="0"/>
      <p:bldP spid="18" grpId="0"/>
      <p:bldP spid="20" grpId="0"/>
      <p:bldP spid="22" grpId="0"/>
      <p:bldP spid="23" grpId="0"/>
      <p:bldP spid="2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ideas</a:t>
            </a:r>
          </a:p>
        </p:txBody>
      </p:sp>
      <p:sp>
        <p:nvSpPr>
          <p:cNvPr id="3" name="Content Placeholder 2"/>
          <p:cNvSpPr>
            <a:spLocks noGrp="1"/>
          </p:cNvSpPr>
          <p:nvPr>
            <p:ph idx="1"/>
          </p:nvPr>
        </p:nvSpPr>
        <p:spPr/>
        <p:txBody>
          <a:bodyPr/>
          <a:lstStyle/>
          <a:p>
            <a:r>
              <a:rPr lang="en-US" dirty="0"/>
              <a:t>All the keys that have been read reside in the array, with heap property obeyed.</a:t>
            </a:r>
          </a:p>
          <a:p>
            <a:r>
              <a:rPr lang="en-US" dirty="0"/>
              <a:t>Inserting a new key: </a:t>
            </a:r>
          </a:p>
          <a:p>
            <a:pPr lvl="1"/>
            <a:r>
              <a:rPr lang="en-US" dirty="0"/>
              <a:t>place in the next empty slot</a:t>
            </a:r>
          </a:p>
          <a:p>
            <a:pPr lvl="1"/>
            <a:r>
              <a:rPr lang="en-US" dirty="0"/>
              <a:t>rearrange keys so that heap order is maintained.</a:t>
            </a:r>
          </a:p>
          <a:p>
            <a:r>
              <a:rPr lang="en-US" dirty="0"/>
              <a:t>Removing smallest: </a:t>
            </a:r>
          </a:p>
          <a:p>
            <a:pPr lvl="1"/>
            <a:r>
              <a:rPr lang="en-US" dirty="0"/>
              <a:t>Smallest is at the top, can be removed.</a:t>
            </a:r>
          </a:p>
          <a:p>
            <a:pPr lvl="1"/>
            <a:r>
              <a:rPr lang="en-US" dirty="0"/>
              <a:t>Fill hole somehow.</a:t>
            </a:r>
          </a:p>
        </p:txBody>
      </p:sp>
    </p:spTree>
    <p:extLst>
      <p:ext uri="{BB962C8B-B14F-4D97-AF65-F5344CB8AC3E}">
        <p14:creationId xmlns:p14="http://schemas.microsoft.com/office/powerpoint/2010/main" val="244586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How to maintain the min heap property while adding elements</a:t>
            </a:r>
          </a:p>
        </p:txBody>
      </p:sp>
      <p:sp>
        <p:nvSpPr>
          <p:cNvPr id="3" name="Content Placeholder 2"/>
          <p:cNvSpPr>
            <a:spLocks noGrp="1"/>
          </p:cNvSpPr>
          <p:nvPr>
            <p:ph idx="1"/>
          </p:nvPr>
        </p:nvSpPr>
        <p:spPr/>
        <p:txBody>
          <a:bodyPr>
            <a:normAutofit/>
          </a:bodyPr>
          <a:lstStyle/>
          <a:p>
            <a:r>
              <a:rPr lang="en-US" dirty="0"/>
              <a:t>Heap property is trivially satisfied if the array has at most 1 element</a:t>
            </a:r>
          </a:p>
          <a:p>
            <a:r>
              <a:rPr lang="en-US" dirty="0"/>
              <a:t>Suppose array has r&gt;0 elements and heap property is satisfied for all elements.</a:t>
            </a:r>
          </a:p>
          <a:p>
            <a:r>
              <a:rPr lang="en-US" dirty="0"/>
              <a:t>We add a new element in position A[r].</a:t>
            </a:r>
          </a:p>
          <a:p>
            <a:r>
              <a:rPr lang="en-US" dirty="0"/>
              <a:t>Heap property may not be valid for A[r].</a:t>
            </a:r>
          </a:p>
          <a:p>
            <a:r>
              <a:rPr lang="en-US" dirty="0"/>
              <a:t>We perform exchanges to ensure property at all array elements.</a:t>
            </a:r>
          </a:p>
          <a:p>
            <a:endParaRPr lang="en-US" dirty="0"/>
          </a:p>
        </p:txBody>
      </p:sp>
    </p:spTree>
    <p:extLst>
      <p:ext uri="{BB962C8B-B14F-4D97-AF65-F5344CB8AC3E}">
        <p14:creationId xmlns:p14="http://schemas.microsoft.com/office/powerpoint/2010/main" val="785876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5CD8FF"/>
      </a:dk2>
      <a:lt2>
        <a:srgbClr val="AAB5C2"/>
      </a:lt2>
      <a:accent1>
        <a:srgbClr val="F7901E"/>
      </a:accent1>
      <a:accent2>
        <a:srgbClr val="FEC60B"/>
      </a:accent2>
      <a:accent3>
        <a:srgbClr val="9FE62F"/>
      </a:accent3>
      <a:accent4>
        <a:srgbClr val="4EA5D1"/>
      </a:accent4>
      <a:accent5>
        <a:srgbClr val="1C4596"/>
      </a:accent5>
      <a:accent6>
        <a:srgbClr val="542D90"/>
      </a:accent6>
      <a:hlink>
        <a:srgbClr val="ED2024"/>
      </a:hlink>
      <a:folHlink>
        <a:srgbClr val="BD912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35224</TotalTime>
  <Words>3728</Words>
  <Application>Microsoft Macintosh PowerPoint</Application>
  <PresentationFormat>On-screen Show (4:3)</PresentationFormat>
  <Paragraphs>456</Paragraphs>
  <Slides>50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50</vt:i4>
      </vt:variant>
    </vt:vector>
  </HeadingPairs>
  <TitlesOfParts>
    <vt:vector size="55" baseType="lpstr">
      <vt:lpstr>Andale Mono</vt:lpstr>
      <vt:lpstr>Arial</vt:lpstr>
      <vt:lpstr>Calibri</vt:lpstr>
      <vt:lpstr>Mangal</vt:lpstr>
      <vt:lpstr>Office Theme</vt:lpstr>
      <vt:lpstr>CS 113: Data Structures and Algorithms</vt:lpstr>
      <vt:lpstr>A generic algorithm for Sorting</vt:lpstr>
      <vt:lpstr>Implementation 1: S = unsorted array</vt:lpstr>
      <vt:lpstr>Another way: S = sorted array</vt:lpstr>
      <vt:lpstr>A clever compromise</vt:lpstr>
      <vt:lpstr>“Min Heap” property/ ”Min Heap” order</vt:lpstr>
      <vt:lpstr>Example of a min-Heap</vt:lpstr>
      <vt:lpstr>Basic ideas</vt:lpstr>
      <vt:lpstr>How to maintain the min heap property while adding elements</vt:lpstr>
      <vt:lpstr>Add new element 9 to A=(10,12,15,26,13,18)</vt:lpstr>
      <vt:lpstr>Add new element 9 to A=(10,12,15,26,13,18)</vt:lpstr>
      <vt:lpstr>Add new element 9 to A=(10,12,15,26,13,18)</vt:lpstr>
      <vt:lpstr>Remark</vt:lpstr>
      <vt:lpstr>The heap class</vt:lpstr>
      <vt:lpstr>Adding a new element</vt:lpstr>
      <vt:lpstr>Code for add</vt:lpstr>
      <vt:lpstr>Bubbling up</vt:lpstr>
      <vt:lpstr>Correctness of Bubbleup</vt:lpstr>
      <vt:lpstr>Termination</vt:lpstr>
      <vt:lpstr>Correctness</vt:lpstr>
      <vt:lpstr>Proof using extended heap property</vt:lpstr>
      <vt:lpstr>Loop invariant + termination implies correctness</vt:lpstr>
      <vt:lpstr>Time analysis</vt:lpstr>
      <vt:lpstr>Number of levels in a n element heap</vt:lpstr>
      <vt:lpstr>Removing smallest</vt:lpstr>
      <vt:lpstr>Note</vt:lpstr>
      <vt:lpstr>How should you remove?</vt:lpstr>
      <vt:lpstr>How should you remove?</vt:lpstr>
      <vt:lpstr>How should you remove?</vt:lpstr>
      <vt:lpstr>How should you remove?</vt:lpstr>
      <vt:lpstr>Idea 1</vt:lpstr>
      <vt:lpstr>Idea 2</vt:lpstr>
      <vt:lpstr>How should you remove?</vt:lpstr>
      <vt:lpstr>How should you remove?</vt:lpstr>
      <vt:lpstr>How should you remove?</vt:lpstr>
      <vt:lpstr>How should you remove?</vt:lpstr>
      <vt:lpstr>How should you remove?</vt:lpstr>
      <vt:lpstr>Code for removing (smallest)</vt:lpstr>
      <vt:lpstr>Recursive trickledown </vt:lpstr>
      <vt:lpstr>Correctness of trickledown (sketch)</vt:lpstr>
      <vt:lpstr>Time required for trickledown</vt:lpstr>
      <vt:lpstr>Constructing a heap from an arbitrary array</vt:lpstr>
      <vt:lpstr>heapify</vt:lpstr>
      <vt:lpstr>In class Exercise</vt:lpstr>
      <vt:lpstr>Analysis</vt:lpstr>
      <vt:lpstr>Analysis contd.</vt:lpstr>
      <vt:lpstr>Concluding remarks</vt:lpstr>
      <vt:lpstr>Exercises</vt:lpstr>
      <vt:lpstr>More exercises</vt:lpstr>
      <vt:lpstr>And one more...</vt:lpstr>
    </vt:vector>
  </TitlesOfParts>
  <Company>IITB</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Programming Through C++</dc:title>
  <dc:creator>Abhiram Ranade</dc:creator>
  <cp:lastModifiedBy>Microsoft Office User</cp:lastModifiedBy>
  <cp:revision>190</cp:revision>
  <dcterms:created xsi:type="dcterms:W3CDTF">2014-06-14T11:28:28Z</dcterms:created>
  <dcterms:modified xsi:type="dcterms:W3CDTF">2019-01-18T16:51:39Z</dcterms:modified>
</cp:coreProperties>
</file>