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52" r:id="rId3"/>
    <p:sldId id="362" r:id="rId4"/>
    <p:sldId id="358" r:id="rId5"/>
    <p:sldId id="353" r:id="rId6"/>
    <p:sldId id="354" r:id="rId7"/>
    <p:sldId id="360" r:id="rId8"/>
    <p:sldId id="359" r:id="rId9"/>
    <p:sldId id="361" r:id="rId10"/>
    <p:sldId id="35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8"/>
    <p:restoredTop sz="93702"/>
  </p:normalViewPr>
  <p:slideViewPr>
    <p:cSldViewPr snapToGrid="0" snapToObjects="1">
      <p:cViewPr varScale="1">
        <p:scale>
          <a:sx n="97" d="100"/>
          <a:sy n="97" d="100"/>
        </p:scale>
        <p:origin x="208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3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FAE8-6F2A-CF40-A3D4-2E9F4BC3CB9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282DF-025C-BF40-BD28-FF09A588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7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3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2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8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2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7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D9D4-7546-B142-BFAB-D5D7F7651ADD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 113: 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Abhiram</a:t>
            </a:r>
            <a:r>
              <a:rPr lang="en-US" dirty="0"/>
              <a:t> G. </a:t>
            </a:r>
            <a:r>
              <a:rPr lang="en-US" dirty="0" err="1"/>
              <a:t>Ranade</a:t>
            </a:r>
            <a:endParaRPr lang="en-US" dirty="0"/>
          </a:p>
          <a:p>
            <a:r>
              <a:rPr lang="en-US" dirty="0"/>
              <a:t>Line Segment Intersection</a:t>
            </a:r>
          </a:p>
        </p:txBody>
      </p:sp>
    </p:spTree>
    <p:extLst>
      <p:ext uri="{BB962C8B-B14F-4D97-AF65-F5344CB8AC3E}">
        <p14:creationId xmlns:p14="http://schemas.microsoft.com/office/powerpoint/2010/main" val="2098598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DB42-ACA3-F448-849E-ABA80F11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analysis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4C9A-07D7-534D-A737-4E55D3D6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 1 : O(</a:t>
            </a:r>
            <a:r>
              <a:rPr lang="en-US" dirty="0" err="1"/>
              <a:t>nlogn</a:t>
            </a:r>
            <a:r>
              <a:rPr lang="en-US" dirty="0"/>
              <a:t>)</a:t>
            </a:r>
          </a:p>
          <a:p>
            <a:r>
              <a:rPr lang="en-US" dirty="0"/>
              <a:t>Each statement in loop takes constant time except for the set operations on Sweep, which take O(log n) time</a:t>
            </a:r>
          </a:p>
          <a:p>
            <a:r>
              <a:rPr lang="en-US" dirty="0"/>
              <a:t>Loop has O(n) iterations.</a:t>
            </a:r>
          </a:p>
          <a:p>
            <a:r>
              <a:rPr lang="en-US" dirty="0"/>
              <a:t>So total time = O(</a:t>
            </a:r>
            <a:r>
              <a:rPr lang="en-US" dirty="0" err="1"/>
              <a:t>nlog</a:t>
            </a:r>
            <a:r>
              <a:rPr lang="en-US" dirty="0"/>
              <a:t> n)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511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8734A-518B-104A-8D0F-9620709D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segment intersection problem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393FB-B24A-C249-BCE1-13BB2F69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Input: n line segments in the plane.</a:t>
            </a:r>
          </a:p>
          <a:p>
            <a:pPr marL="0" indent="0">
              <a:buNone/>
            </a:pPr>
            <a:r>
              <a:rPr lang="en-US" dirty="0"/>
              <a:t>Output: Do any two intersect?</a:t>
            </a:r>
          </a:p>
          <a:p>
            <a:r>
              <a:rPr lang="en-US" dirty="0"/>
              <a:t>Naive algorithm: For all </a:t>
            </a:r>
            <a:r>
              <a:rPr lang="en-US" dirty="0" err="1"/>
              <a:t>i,j</a:t>
            </a:r>
            <a:r>
              <a:rPr lang="en-US" dirty="0"/>
              <a:t>: check if segment </a:t>
            </a:r>
            <a:r>
              <a:rPr lang="en-US" dirty="0" err="1"/>
              <a:t>i</a:t>
            </a:r>
            <a:r>
              <a:rPr lang="en-US" dirty="0"/>
              <a:t> intersects with segment j.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Can be done in O(</a:t>
            </a:r>
            <a:r>
              <a:rPr lang="en-US" dirty="0" err="1"/>
              <a:t>nlog</a:t>
            </a:r>
            <a:r>
              <a:rPr lang="en-US" dirty="0"/>
              <a:t> n) time by using </a:t>
            </a:r>
          </a:p>
          <a:p>
            <a:pPr lvl="1"/>
            <a:r>
              <a:rPr lang="en-US" dirty="0"/>
              <a:t>Creative use of balanced search trees</a:t>
            </a:r>
          </a:p>
          <a:p>
            <a:pPr lvl="1"/>
            <a:r>
              <a:rPr lang="en-US" dirty="0"/>
              <a:t>“Line sweep” technique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66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1CFB-0982-514E-85A1-E474F574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operations on Sets implemented as search trees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BAA0B-4347-1842-8182-3DEA36055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#include &lt;set&gt;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set&lt;</a:t>
            </a:r>
            <a:r>
              <a:rPr lang="en-US" dirty="0" err="1">
                <a:latin typeface="Andale Mono" panose="020B0509000000000004" pitchFamily="49" charset="0"/>
              </a:rPr>
              <a:t>int</a:t>
            </a:r>
            <a:r>
              <a:rPr lang="en-US" dirty="0">
                <a:latin typeface="Andale Mono" panose="020B0509000000000004" pitchFamily="49" charset="0"/>
              </a:rPr>
              <a:t>&gt; </a:t>
            </a:r>
            <a:r>
              <a:rPr lang="en-US" dirty="0" err="1">
                <a:latin typeface="Andale Mono" panose="020B0509000000000004" pitchFamily="49" charset="0"/>
              </a:rPr>
              <a:t>myset</a:t>
            </a:r>
            <a:r>
              <a:rPr lang="en-US" dirty="0">
                <a:latin typeface="Andale Mono" panose="020B0509000000000004" pitchFamily="49" charset="0"/>
              </a:rPr>
              <a:t>;  //balanced search tree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but no explicit mention of nodes.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will work on any domain having operator &lt;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myset.insert</a:t>
            </a:r>
            <a:r>
              <a:rPr lang="en-US" dirty="0">
                <a:latin typeface="Andale Mono" panose="020B0509000000000004" pitchFamily="49" charset="0"/>
              </a:rPr>
              <a:t>(20);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myset.insert</a:t>
            </a:r>
            <a:r>
              <a:rPr lang="en-US" dirty="0">
                <a:latin typeface="Andale Mono" panose="020B0509000000000004" pitchFamily="49" charset="0"/>
              </a:rPr>
              <a:t>(30);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myset.insert</a:t>
            </a:r>
            <a:r>
              <a:rPr lang="en-US" dirty="0">
                <a:latin typeface="Andale Mono" panose="020B0509000000000004" pitchFamily="49" charset="0"/>
              </a:rPr>
              <a:t>(40);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auto it = </a:t>
            </a:r>
            <a:r>
              <a:rPr lang="en-US" dirty="0" err="1">
                <a:latin typeface="Andale Mono" panose="020B0509000000000004" pitchFamily="49" charset="0"/>
              </a:rPr>
              <a:t>myset.find</a:t>
            </a:r>
            <a:r>
              <a:rPr lang="en-US" dirty="0">
                <a:latin typeface="Andale Mono" panose="020B0509000000000004" pitchFamily="49" charset="0"/>
              </a:rPr>
              <a:t>(30);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it “points to” node having 30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cout</a:t>
            </a:r>
            <a:r>
              <a:rPr lang="en-US" dirty="0">
                <a:latin typeface="Andale Mono" panose="020B0509000000000004" pitchFamily="49" charset="0"/>
              </a:rPr>
              <a:t> &lt;&lt; *</a:t>
            </a:r>
            <a:r>
              <a:rPr lang="en-US" dirty="0" err="1">
                <a:latin typeface="Andale Mono" panose="020B0509000000000004" pitchFamily="49" charset="0"/>
              </a:rPr>
              <a:t>prev</a:t>
            </a:r>
            <a:r>
              <a:rPr lang="en-US" dirty="0">
                <a:latin typeface="Andale Mono" panose="020B0509000000000004" pitchFamily="49" charset="0"/>
              </a:rPr>
              <a:t>(it) &lt;&lt; *it &lt;&lt; *next(it);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</a:t>
            </a:r>
            <a:r>
              <a:rPr lang="en-US" dirty="0" err="1">
                <a:latin typeface="Andale Mono" panose="020B0509000000000004" pitchFamily="49" charset="0"/>
              </a:rPr>
              <a:t>prev</a:t>
            </a:r>
            <a:r>
              <a:rPr lang="en-US" dirty="0">
                <a:latin typeface="Andale Mono" panose="020B0509000000000004" pitchFamily="49" charset="0"/>
              </a:rPr>
              <a:t>(it) ”points to” previous to it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next(it)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prints 203040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myset.erase</a:t>
            </a:r>
            <a:r>
              <a:rPr lang="en-US" dirty="0">
                <a:latin typeface="Andale Mono" panose="020B0509000000000004" pitchFamily="49" charset="0"/>
              </a:rPr>
              <a:t>(</a:t>
            </a:r>
            <a:r>
              <a:rPr lang="en-US" dirty="0" err="1">
                <a:latin typeface="Andale Mono" panose="020B0509000000000004" pitchFamily="49" charset="0"/>
              </a:rPr>
              <a:t>prev</a:t>
            </a:r>
            <a:r>
              <a:rPr lang="en-US" dirty="0">
                <a:latin typeface="Andale Mono" panose="020B0509000000000004" pitchFamily="49" charset="0"/>
              </a:rPr>
              <a:t>(it));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// deletes node having 20  </a:t>
            </a:r>
            <a:endParaRPr dirty="0">
              <a:latin typeface="Andale Mono" panose="020B050900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5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E3AFA-348D-EB41-ADB0-F09657D51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algorithm design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15F39-467D-3D41-8BCB-F170A885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Try 1 dimensional case.</a:t>
            </a:r>
          </a:p>
          <a:p>
            <a:r>
              <a:rPr lang="en-US" dirty="0"/>
              <a:t>Line segments lie in the plane.</a:t>
            </a:r>
          </a:p>
          <a:p>
            <a:r>
              <a:rPr lang="en-US" dirty="0"/>
              <a:t>Algorithm for determining intersection:</a:t>
            </a:r>
          </a:p>
          <a:p>
            <a:pPr lvl="1"/>
            <a:r>
              <a:rPr lang="en-US" dirty="0"/>
              <a:t>Sort all endpoints.</a:t>
            </a:r>
          </a:p>
          <a:p>
            <a:pPr lvl="1"/>
            <a:r>
              <a:rPr lang="en-US" dirty="0"/>
              <a:t>If right endpoint of any segment does not immediately succeed the left endpoint in the sorted order – declare “Intersection!”</a:t>
            </a:r>
          </a:p>
          <a:p>
            <a:pPr marL="0" indent="0">
              <a:buNone/>
            </a:pPr>
            <a:r>
              <a:rPr lang="en-US" dirty="0"/>
              <a:t>Key idea: we </a:t>
            </a:r>
            <a:r>
              <a:rPr lang="en-US" dirty="0" err="1"/>
              <a:t>dont</a:t>
            </a:r>
            <a:r>
              <a:rPr lang="en-US" dirty="0"/>
              <a:t> explicitly compare every segment with every other.</a:t>
            </a:r>
          </a:p>
          <a:p>
            <a:r>
              <a:rPr lang="en-US" dirty="0"/>
              <a:t>If segment 1 is to left of 2 which is to the left of 3, then we never have to compare 1 and 3.</a:t>
            </a:r>
          </a:p>
          <a:p>
            <a:pPr marL="0" indent="0">
              <a:buNone/>
            </a:pPr>
            <a:r>
              <a:rPr lang="en-US" dirty="0"/>
              <a:t>Can we do something like this in the plane?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289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E4304-6C91-7E41-952F-B397E693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segment intersection: 2d case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2946E-F615-8341-8A6C-0428BE4E6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“Sweep” a horizontal line L from top to bottom.</a:t>
            </a:r>
          </a:p>
          <a:p>
            <a:r>
              <a:rPr lang="en-US" dirty="0"/>
              <a:t>Let S = segments intersected by L as it moves.</a:t>
            </a:r>
          </a:p>
          <a:p>
            <a:pPr lvl="1"/>
            <a:r>
              <a:rPr lang="en-US" dirty="0"/>
              <a:t>Segments will enter and leave S</a:t>
            </a:r>
          </a:p>
          <a:p>
            <a:pPr lvl="1"/>
            <a:r>
              <a:rPr lang="en-US" dirty="0"/>
              <a:t>Maintain segments in S in left to right order of their intersection with L</a:t>
            </a:r>
          </a:p>
          <a:p>
            <a:r>
              <a:rPr lang="en-US" dirty="0"/>
              <a:t>Check for intersection between segments </a:t>
            </a:r>
            <a:r>
              <a:rPr lang="en-US" dirty="0" err="1"/>
              <a:t>i,j</a:t>
            </a:r>
            <a:r>
              <a:rPr lang="en-US" dirty="0"/>
              <a:t> only if </a:t>
            </a:r>
            <a:r>
              <a:rPr lang="en-US" dirty="0" err="1"/>
              <a:t>i,j</a:t>
            </a:r>
            <a:r>
              <a:rPr lang="en-US" dirty="0"/>
              <a:t> are adjacent in left to right order at some time while sweeping.</a:t>
            </a:r>
          </a:p>
          <a:p>
            <a:pPr marL="0" indent="0">
              <a:buNone/>
            </a:pPr>
            <a:r>
              <a:rPr lang="en-US" b="1" dirty="0"/>
              <a:t>Observation</a:t>
            </a:r>
            <a:r>
              <a:rPr lang="en-US" dirty="0"/>
              <a:t>: If segments </a:t>
            </a:r>
            <a:r>
              <a:rPr lang="en-US" dirty="0" err="1"/>
              <a:t>i,j</a:t>
            </a:r>
            <a:r>
              <a:rPr lang="en-US" dirty="0"/>
              <a:t> intersect at (</a:t>
            </a:r>
            <a:r>
              <a:rPr lang="en-US" dirty="0" err="1"/>
              <a:t>x,y</a:t>
            </a:r>
            <a:r>
              <a:rPr lang="en-US" dirty="0"/>
              <a:t>), then </a:t>
            </a:r>
            <a:r>
              <a:rPr lang="en-US" dirty="0" err="1"/>
              <a:t>i,j</a:t>
            </a:r>
            <a:r>
              <a:rPr lang="en-US" dirty="0"/>
              <a:t> will be adjacent in S when L is just above (</a:t>
            </a:r>
            <a:r>
              <a:rPr lang="en-US" dirty="0" err="1"/>
              <a:t>x,y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b="1" dirty="0"/>
              <a:t>Observation</a:t>
            </a:r>
            <a:r>
              <a:rPr lang="en-US" dirty="0"/>
              <a:t>:  Many </a:t>
            </a:r>
            <a:r>
              <a:rPr lang="en-US" dirty="0" err="1"/>
              <a:t>i,j</a:t>
            </a:r>
            <a:r>
              <a:rPr lang="en-US" dirty="0"/>
              <a:t> will never be adjacent: we do not perform intersection calculation for them.   </a:t>
            </a:r>
            <a:r>
              <a:rPr lang="en-US" dirty="0">
                <a:solidFill>
                  <a:srgbClr val="00B050"/>
                </a:solidFill>
              </a:rPr>
              <a:t>Saving</a:t>
            </a:r>
            <a:r>
              <a:rPr lang="en-US" dirty="0"/>
              <a:t>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321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E64B-758C-7A48-9407-5E89413B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E73CF-E502-9B44-8539-EBE31E387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Points[0..2n-1] = Segment endpoints sorted by y coordinate.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Ordered_Set</a:t>
            </a:r>
            <a:r>
              <a:rPr lang="en-US" dirty="0"/>
              <a:t> S = empty;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=0 to 2n-1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If Points[</a:t>
            </a:r>
            <a:r>
              <a:rPr lang="en-US" dirty="0" err="1"/>
              <a:t>i</a:t>
            </a:r>
            <a:r>
              <a:rPr lang="en-US" dirty="0"/>
              <a:t>] = Points[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err="1"/>
              <a:t>segment.top</a:t>
            </a:r>
            <a:r>
              <a:rPr lang="en-US" dirty="0"/>
              <a:t>   // if Points[</a:t>
            </a:r>
            <a:r>
              <a:rPr lang="en-US" dirty="0" err="1"/>
              <a:t>i</a:t>
            </a:r>
            <a:r>
              <a:rPr lang="en-US" dirty="0"/>
              <a:t>] is top endpoint of its segment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</a:t>
            </a:r>
            <a:r>
              <a:rPr lang="en-US" dirty="0" err="1"/>
              <a:t>S.Insert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If Points[</a:t>
            </a:r>
            <a:r>
              <a:rPr lang="en-US" dirty="0" err="1"/>
              <a:t>i</a:t>
            </a:r>
            <a:r>
              <a:rPr lang="en-US" dirty="0"/>
              <a:t>].segment intersects </a:t>
            </a:r>
            <a:r>
              <a:rPr lang="en-US" dirty="0" err="1"/>
              <a:t>S.prev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 return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                                                           // segment previous to Points[</a:t>
            </a:r>
            <a:r>
              <a:rPr lang="en-US" dirty="0" err="1"/>
              <a:t>i</a:t>
            </a:r>
            <a:r>
              <a:rPr lang="en-US" dirty="0"/>
              <a:t>] in 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if Points[</a:t>
            </a:r>
            <a:r>
              <a:rPr lang="en-US" dirty="0" err="1"/>
              <a:t>i</a:t>
            </a:r>
            <a:r>
              <a:rPr lang="en-US" dirty="0"/>
              <a:t>].segment intersects </a:t>
            </a:r>
            <a:r>
              <a:rPr lang="en-US" dirty="0" err="1"/>
              <a:t>S.next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 return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else                                                  // if Points[</a:t>
            </a:r>
            <a:r>
              <a:rPr lang="en-US" dirty="0" err="1"/>
              <a:t>i</a:t>
            </a:r>
            <a:r>
              <a:rPr lang="en-US" dirty="0"/>
              <a:t>] is bottom endpoint of its segment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if </a:t>
            </a:r>
            <a:r>
              <a:rPr lang="en-US" dirty="0" err="1"/>
              <a:t>S.prev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 intersects </a:t>
            </a:r>
            <a:r>
              <a:rPr lang="en-US" dirty="0" err="1"/>
              <a:t>S.next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    return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   </a:t>
            </a:r>
            <a:r>
              <a:rPr lang="en-US" dirty="0" err="1"/>
              <a:t>S.Remove</a:t>
            </a:r>
            <a:r>
              <a:rPr lang="en-US" dirty="0"/>
              <a:t>(Points[</a:t>
            </a:r>
            <a:r>
              <a:rPr lang="en-US" dirty="0" err="1"/>
              <a:t>i</a:t>
            </a:r>
            <a:r>
              <a:rPr lang="en-US" dirty="0"/>
              <a:t>].segment)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End for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Return false  </a:t>
            </a:r>
          </a:p>
        </p:txBody>
      </p:sp>
    </p:spTree>
    <p:extLst>
      <p:ext uri="{BB962C8B-B14F-4D97-AF65-F5344CB8AC3E}">
        <p14:creationId xmlns:p14="http://schemas.microsoft.com/office/powerpoint/2010/main" val="264264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66008-0DA8-9944-B605-DAA3D1F8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Fact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24C74-4FC5-2F4E-AFC2-A28692E28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Suppose we are sweeping L, and segment s</a:t>
            </a:r>
            <a:r>
              <a:rPr lang="en-US" baseline="-25000" dirty="0"/>
              <a:t>1</a:t>
            </a:r>
            <a:r>
              <a:rPr lang="en-US" dirty="0"/>
              <a:t> intersects L to the left of segment s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r>
              <a:rPr lang="en-US" dirty="0"/>
              <a:t>As L moves, s</a:t>
            </a:r>
            <a:r>
              <a:rPr lang="en-US" baseline="-25000" dirty="0"/>
              <a:t>1</a:t>
            </a:r>
            <a:r>
              <a:rPr lang="en-US" dirty="0"/>
              <a:t> will continue to intersect it to the left of s</a:t>
            </a:r>
            <a:r>
              <a:rPr lang="en-US" baseline="-25000" dirty="0"/>
              <a:t>2</a:t>
            </a:r>
            <a:r>
              <a:rPr lang="en-US" dirty="0"/>
              <a:t>, unless 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2</a:t>
            </a:r>
            <a:r>
              <a:rPr lang="en-US" dirty="0"/>
              <a:t> first intersect.</a:t>
            </a:r>
          </a:p>
          <a:p>
            <a:r>
              <a:rPr lang="en-US" dirty="0"/>
              <a:t>But for s</a:t>
            </a:r>
            <a:r>
              <a:rPr lang="en-US" baseline="-25000" dirty="0"/>
              <a:t>1</a:t>
            </a:r>
            <a:r>
              <a:rPr lang="en-US" dirty="0"/>
              <a:t> to intersect s</a:t>
            </a:r>
            <a:r>
              <a:rPr lang="en-US" baseline="-25000" dirty="0"/>
              <a:t>2</a:t>
            </a:r>
            <a:r>
              <a:rPr lang="en-US" dirty="0"/>
              <a:t> they will have to first become adjacent on L.</a:t>
            </a:r>
          </a:p>
          <a:p>
            <a:r>
              <a:rPr lang="en-US" dirty="0"/>
              <a:t>At this point the an intersection check is made, and the algorithm will stop.</a:t>
            </a:r>
          </a:p>
          <a:p>
            <a:r>
              <a:rPr lang="en-US" dirty="0">
                <a:solidFill>
                  <a:srgbClr val="FF0000"/>
                </a:solidFill>
              </a:rPr>
              <a:t>Once a segment 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is deemed to be to the left of segment s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on L and thus placed in S, their relative order will not change.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44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1814-F2F5-684F-B468-DD291C65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74846-FC20-8D4C-BA4F-C92ECE43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Operations needed</a:t>
            </a:r>
            <a:r>
              <a:rPr lang="en-US" dirty="0"/>
              <a:t>:  </a:t>
            </a:r>
          </a:p>
          <a:p>
            <a:r>
              <a:rPr lang="en-US" dirty="0"/>
              <a:t>Insert a segment</a:t>
            </a:r>
          </a:p>
          <a:p>
            <a:r>
              <a:rPr lang="en-US" dirty="0"/>
              <a:t>Find</a:t>
            </a:r>
          </a:p>
          <a:p>
            <a:r>
              <a:rPr lang="en-US" dirty="0"/>
              <a:t>Get next and previous to current as per left to right order</a:t>
            </a:r>
          </a:p>
          <a:p>
            <a:r>
              <a:rPr lang="en-US" dirty="0"/>
              <a:t>Delete</a:t>
            </a:r>
          </a:p>
          <a:p>
            <a:pPr marL="0" indent="0">
              <a:buNone/>
            </a:pPr>
            <a:r>
              <a:rPr lang="en-US" b="1" dirty="0"/>
              <a:t>Key idea</a:t>
            </a:r>
          </a:p>
          <a:p>
            <a:r>
              <a:rPr lang="en-US" dirty="0"/>
              <a:t>S is implemented as STL set.</a:t>
            </a:r>
          </a:p>
          <a:p>
            <a:r>
              <a:rPr lang="en-US" dirty="0"/>
              <a:t>Must define &lt; operator so that next and previous will refer to next and previous segments intersecting L in x coordinate order.</a:t>
            </a:r>
          </a:p>
        </p:txBody>
      </p:sp>
    </p:spTree>
    <p:extLst>
      <p:ext uri="{BB962C8B-B14F-4D97-AF65-F5344CB8AC3E}">
        <p14:creationId xmlns:p14="http://schemas.microsoft.com/office/powerpoint/2010/main" val="284603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8514-F0BC-4A45-9DC3-662D5072E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comparison operator on segments 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7760E-BEE0-E84D-A141-1D8DADCB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PQ, RT: segments to compare.</a:t>
            </a:r>
          </a:p>
          <a:p>
            <a:r>
              <a:rPr lang="en-US" dirty="0"/>
              <a:t>Assume P, R : top endpoints of PQ, RT</a:t>
            </a:r>
          </a:p>
          <a:p>
            <a:r>
              <a:rPr lang="en-US" dirty="0"/>
              <a:t>Assume </a:t>
            </a:r>
            <a:r>
              <a:rPr lang="en-US" dirty="0" err="1"/>
              <a:t>P.top.y</a:t>
            </a:r>
            <a:r>
              <a:rPr lang="en-US" dirty="0"/>
              <a:t> &gt; </a:t>
            </a:r>
            <a:r>
              <a:rPr lang="en-US" dirty="0" err="1"/>
              <a:t>R.top.y</a:t>
            </a:r>
            <a:endParaRPr lang="en-US" dirty="0"/>
          </a:p>
          <a:p>
            <a:r>
              <a:rPr lang="en-US" dirty="0"/>
              <a:t>P’, R’=R : points where PQ, RT intersect L </a:t>
            </a:r>
          </a:p>
          <a:p>
            <a:r>
              <a:rPr lang="en-US" dirty="0"/>
              <a:t>Ordering relation: PQ &lt; RT ==  </a:t>
            </a:r>
            <a:r>
              <a:rPr lang="en-US" dirty="0" err="1"/>
              <a:t>P’.x</a:t>
            </a:r>
            <a:r>
              <a:rPr lang="en-US" dirty="0"/>
              <a:t> &lt; </a:t>
            </a:r>
            <a:r>
              <a:rPr lang="en-US" dirty="0" err="1"/>
              <a:t>R.x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P’.x</a:t>
            </a:r>
            <a:r>
              <a:rPr lang="en-US" dirty="0">
                <a:solidFill>
                  <a:srgbClr val="FF0000"/>
                </a:solidFill>
              </a:rPr>
              <a:t> &lt; </a:t>
            </a:r>
            <a:r>
              <a:rPr lang="en-US" dirty="0" err="1">
                <a:solidFill>
                  <a:srgbClr val="FF0000"/>
                </a:solidFill>
              </a:rPr>
              <a:t>R.x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iff</a:t>
            </a:r>
            <a:r>
              <a:rPr lang="en-US" dirty="0">
                <a:solidFill>
                  <a:srgbClr val="FF0000"/>
                </a:solidFill>
              </a:rPr>
              <a:t> PR is counterclockwise to PQ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PQ &lt; RT  =  whether PQ x PR is positive.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cross-product = determinant </a:t>
            </a:r>
          </a:p>
          <a:p>
            <a:pPr marL="0" indent="0">
              <a:buNone/>
            </a:pPr>
            <a:r>
              <a:rPr lang="en-US" dirty="0"/>
              <a:t>= (</a:t>
            </a:r>
            <a:r>
              <a:rPr lang="en-US" dirty="0" err="1"/>
              <a:t>Q.x</a:t>
            </a:r>
            <a:r>
              <a:rPr lang="en-US" dirty="0"/>
              <a:t>– </a:t>
            </a:r>
            <a:r>
              <a:rPr lang="en-US" dirty="0" err="1"/>
              <a:t>P.x</a:t>
            </a:r>
            <a:r>
              <a:rPr lang="en-US" dirty="0"/>
              <a:t>)(</a:t>
            </a:r>
            <a:r>
              <a:rPr lang="en-US" dirty="0" err="1"/>
              <a:t>R.y</a:t>
            </a:r>
            <a:r>
              <a:rPr lang="en-US" dirty="0"/>
              <a:t> – </a:t>
            </a:r>
            <a:r>
              <a:rPr lang="en-US" dirty="0" err="1"/>
              <a:t>P.y</a:t>
            </a:r>
            <a:r>
              <a:rPr lang="en-US" dirty="0"/>
              <a:t>) – (</a:t>
            </a:r>
            <a:r>
              <a:rPr lang="en-US" dirty="0" err="1"/>
              <a:t>R.x</a:t>
            </a:r>
            <a:r>
              <a:rPr lang="en-US" dirty="0"/>
              <a:t> – </a:t>
            </a:r>
            <a:r>
              <a:rPr lang="en-US" dirty="0" err="1"/>
              <a:t>P.x</a:t>
            </a:r>
            <a:r>
              <a:rPr lang="en-US" dirty="0"/>
              <a:t>)(</a:t>
            </a:r>
            <a:r>
              <a:rPr lang="en-US" dirty="0" err="1"/>
              <a:t>Q.y</a:t>
            </a:r>
            <a:r>
              <a:rPr lang="en-US" dirty="0"/>
              <a:t> – </a:t>
            </a:r>
            <a:r>
              <a:rPr lang="en-US" dirty="0" err="1"/>
              <a:t>P.y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 err="1"/>
              <a:t>R.top.y</a:t>
            </a:r>
            <a:r>
              <a:rPr lang="en-US" dirty="0"/>
              <a:t> &gt; </a:t>
            </a:r>
            <a:r>
              <a:rPr lang="en-US" dirty="0" err="1"/>
              <a:t>P.top.y</a:t>
            </a:r>
            <a:r>
              <a:rPr lang="en-US" dirty="0"/>
              <a:t>: check if RP is counterclockwise to 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171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CD8FF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20112</TotalTime>
  <Words>956</Words>
  <Application>Microsoft Macintosh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Andale Mono</vt:lpstr>
      <vt:lpstr>Arial</vt:lpstr>
      <vt:lpstr>Calibri</vt:lpstr>
      <vt:lpstr>Office Theme</vt:lpstr>
      <vt:lpstr>CS 113: Data Structures and Algorithms</vt:lpstr>
      <vt:lpstr>Line segment intersection problem</vt:lpstr>
      <vt:lpstr>Important operations on Sets implemented as search trees</vt:lpstr>
      <vt:lpstr>About algorithm design</vt:lpstr>
      <vt:lpstr>Line segment intersection: 2d case</vt:lpstr>
      <vt:lpstr>Algorithm</vt:lpstr>
      <vt:lpstr>Key Fact</vt:lpstr>
      <vt:lpstr>Implementation of S</vt:lpstr>
      <vt:lpstr>The comparison operator on segments </vt:lpstr>
      <vt:lpstr>Time analysis</vt:lpstr>
    </vt:vector>
  </TitlesOfParts>
  <Company>IITB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Programming Through C++</dc:title>
  <dc:creator>Abhiram Ranade</dc:creator>
  <cp:lastModifiedBy>Microsoft Office User</cp:lastModifiedBy>
  <cp:revision>186</cp:revision>
  <dcterms:created xsi:type="dcterms:W3CDTF">2014-06-14T11:28:28Z</dcterms:created>
  <dcterms:modified xsi:type="dcterms:W3CDTF">2019-02-28T13:52:09Z</dcterms:modified>
</cp:coreProperties>
</file>