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21"/>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pPr/>
            <a:r>
              <a:t>–Johnny Appleseed</a:t>
            </a:r>
          </a:p>
        </p:txBody>
      </p:sp>
      <p:sp>
        <p:nvSpPr>
          <p:cNvPr id="94" name="“Type a quote here.”"/>
          <p:cNvSpPr txBox="1"/>
          <p:nvPr>
            <p:ph type="body" sz="quarter" idx="22"/>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812800" y="0"/>
            <a:ext cx="15232066" cy="101600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21"/>
          </p:nvPr>
        </p:nvSpPr>
        <p:spPr>
          <a:xfrm>
            <a:off x="1606550" y="635000"/>
            <a:ext cx="9779000" cy="652272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21"/>
          </p:nvPr>
        </p:nvSpPr>
        <p:spPr>
          <a:xfrm>
            <a:off x="2717800" y="635000"/>
            <a:ext cx="12357100" cy="8238067"/>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21"/>
          </p:nvPr>
        </p:nvSpPr>
        <p:spPr>
          <a:xfrm>
            <a:off x="4533900" y="2603500"/>
            <a:ext cx="9429750" cy="62865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21"/>
          </p:nvPr>
        </p:nvSpPr>
        <p:spPr>
          <a:xfrm>
            <a:off x="6680200" y="5026947"/>
            <a:ext cx="6057901" cy="4040705"/>
          </a:xfrm>
          <a:prstGeom prst="rect">
            <a:avLst/>
          </a:prstGeom>
        </p:spPr>
        <p:txBody>
          <a:bodyPr lIns="91439" tIns="45719" rIns="91439" bIns="45719" anchor="t">
            <a:noAutofit/>
          </a:bodyPr>
          <a:lstStyle/>
          <a:p>
            <a:pPr/>
          </a:p>
        </p:txBody>
      </p:sp>
      <p:sp>
        <p:nvSpPr>
          <p:cNvPr id="84" name="Image"/>
          <p:cNvSpPr/>
          <p:nvPr>
            <p:ph type="pic" sz="quarter" idx="22"/>
          </p:nvPr>
        </p:nvSpPr>
        <p:spPr>
          <a:xfrm>
            <a:off x="6502400" y="886747"/>
            <a:ext cx="5867400" cy="3911601"/>
          </a:xfrm>
          <a:prstGeom prst="rect">
            <a:avLst/>
          </a:prstGeom>
        </p:spPr>
        <p:txBody>
          <a:bodyPr lIns="91439" tIns="45719" rIns="91439" bIns="45719" anchor="t">
            <a:noAutofit/>
          </a:bodyPr>
          <a:lstStyle/>
          <a:p>
            <a:pPr/>
          </a:p>
        </p:txBody>
      </p:sp>
      <p:sp>
        <p:nvSpPr>
          <p:cNvPr id="85" name="Image"/>
          <p:cNvSpPr/>
          <p:nvPr>
            <p:ph type="pic" idx="23"/>
          </p:nvPr>
        </p:nvSpPr>
        <p:spPr>
          <a:xfrm>
            <a:off x="-2374900" y="889000"/>
            <a:ext cx="11976100" cy="7984067"/>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1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3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3.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4.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4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50.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51.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Exponentiation"/>
          <p:cNvSpPr txBox="1"/>
          <p:nvPr>
            <p:ph type="title"/>
          </p:nvPr>
        </p:nvSpPr>
        <p:spPr>
          <a:prstGeom prst="rect">
            <a:avLst/>
          </a:prstGeom>
        </p:spPr>
        <p:txBody>
          <a:bodyPr/>
          <a:lstStyle>
            <a:lvl1pPr>
              <a:defRPr>
                <a:latin typeface="Palatino"/>
                <a:ea typeface="Palatino"/>
                <a:cs typeface="Palatino"/>
                <a:sym typeface="Palatino"/>
              </a:defRPr>
            </a:lvl1pPr>
          </a:lstStyle>
          <a:p>
            <a:pPr/>
            <a:r>
              <a:t>Exponentiation</a:t>
            </a:r>
          </a:p>
        </p:txBody>
      </p:sp>
      <p:pic>
        <p:nvPicPr>
          <p:cNvPr id="12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21" name="Given a and n, compute an.…"/>
          <p:cNvSpPr txBox="1"/>
          <p:nvPr>
            <p:ph type="body" idx="1"/>
          </p:nvPr>
        </p:nvSpPr>
        <p:spPr>
          <a:xfrm>
            <a:off x="952500" y="2603499"/>
            <a:ext cx="11099800" cy="6299201"/>
          </a:xfrm>
          <a:prstGeom prst="rect">
            <a:avLst/>
          </a:prstGeom>
        </p:spPr>
        <p:txBody>
          <a:bodyPr/>
          <a:lstStyle/>
          <a:p>
            <a:pPr>
              <a:spcBef>
                <a:spcPts val="3000"/>
              </a:spcBef>
              <a:defRPr>
                <a:latin typeface="Palatino"/>
                <a:ea typeface="Palatino"/>
                <a:cs typeface="Palatino"/>
                <a:sym typeface="Palatino"/>
              </a:defRPr>
            </a:pPr>
            <a:r>
              <a:t>Given </a:t>
            </a:r>
            <a:r>
              <a:rPr i="1">
                <a:solidFill>
                  <a:schemeClr val="accent1">
                    <a:hueOff val="47394"/>
                    <a:satOff val="-25753"/>
                    <a:lumOff val="-7544"/>
                  </a:schemeClr>
                </a:solidFill>
              </a:rPr>
              <a:t>a</a:t>
            </a:r>
            <a:r>
              <a:t> and </a:t>
            </a:r>
            <a:r>
              <a:rPr i="1">
                <a:solidFill>
                  <a:schemeClr val="accent1">
                    <a:hueOff val="47394"/>
                    <a:satOff val="-25753"/>
                    <a:lumOff val="-7544"/>
                  </a:schemeClr>
                </a:solidFill>
              </a:rPr>
              <a:t>n</a:t>
            </a:r>
            <a:r>
              <a:t>, compute </a:t>
            </a:r>
            <a:r>
              <a:rPr i="1">
                <a:solidFill>
                  <a:schemeClr val="accent5"/>
                </a:solidFill>
              </a:rPr>
              <a:t>a</a:t>
            </a:r>
            <a:r>
              <a:rPr baseline="31999" i="1">
                <a:solidFill>
                  <a:schemeClr val="accent5"/>
                </a:solidFill>
              </a:rPr>
              <a:t>n</a:t>
            </a:r>
            <a:r>
              <a:t>.</a:t>
            </a:r>
          </a:p>
          <a:p>
            <a:pPr>
              <a:spcBef>
                <a:spcPts val="3000"/>
              </a:spcBef>
              <a:defRPr>
                <a:latin typeface="Palatino"/>
                <a:ea typeface="Palatino"/>
                <a:cs typeface="Palatino"/>
                <a:sym typeface="Palatino"/>
              </a:defRPr>
            </a:pPr>
            <a:r>
              <a:rPr i="1">
                <a:solidFill>
                  <a:schemeClr val="accent1">
                    <a:hueOff val="47394"/>
                    <a:satOff val="-25753"/>
                    <a:lumOff val="-7544"/>
                  </a:schemeClr>
                </a:solidFill>
              </a:rPr>
              <a:t>a × a × </a:t>
            </a:r>
            <a:r>
              <a:rPr>
                <a:solidFill>
                  <a:schemeClr val="accent1">
                    <a:hueOff val="47394"/>
                    <a:satOff val="-25753"/>
                    <a:lumOff val="-7544"/>
                  </a:schemeClr>
                </a:solidFill>
              </a:rPr>
              <a:t>⋯</a:t>
            </a:r>
            <a:r>
              <a:rPr i="1">
                <a:solidFill>
                  <a:schemeClr val="accent1">
                    <a:hueOff val="47394"/>
                    <a:satOff val="-25753"/>
                    <a:lumOff val="-7544"/>
                  </a:schemeClr>
                </a:solidFill>
              </a:rPr>
              <a:t> ×</a:t>
            </a:r>
            <a:r>
              <a:t> </a:t>
            </a:r>
            <a:r>
              <a:rPr i="1">
                <a:solidFill>
                  <a:schemeClr val="accent1">
                    <a:hueOff val="47394"/>
                    <a:satOff val="-25753"/>
                    <a:lumOff val="-7544"/>
                  </a:schemeClr>
                </a:solidFill>
              </a:rPr>
              <a:t>a     n </a:t>
            </a:r>
            <a:r>
              <a:t>times</a:t>
            </a:r>
          </a:p>
          <a:p>
            <a:pPr>
              <a:spcBef>
                <a:spcPts val="3000"/>
              </a:spcBef>
              <a:defRPr>
                <a:latin typeface="Palatino"/>
                <a:ea typeface="Palatino"/>
                <a:cs typeface="Palatino"/>
                <a:sym typeface="Palatino"/>
              </a:defRPr>
            </a:pPr>
            <a:r>
              <a:rPr i="1">
                <a:solidFill>
                  <a:schemeClr val="accent1">
                    <a:hueOff val="47394"/>
                    <a:satOff val="-25753"/>
                    <a:lumOff val="-7544"/>
                  </a:schemeClr>
                </a:solidFill>
              </a:rPr>
              <a:t>n-1</a:t>
            </a:r>
            <a:r>
              <a:t> multiplications</a:t>
            </a:r>
          </a:p>
          <a:p>
            <a:pPr>
              <a:spcBef>
                <a:spcPts val="3000"/>
              </a:spcBef>
              <a:defRPr>
                <a:latin typeface="Palatino"/>
                <a:ea typeface="Palatino"/>
                <a:cs typeface="Palatino"/>
                <a:sym typeface="Palatino"/>
              </a:defRPr>
            </a:pPr>
            <a:r>
              <a:rPr i="1">
                <a:solidFill>
                  <a:schemeClr val="accent5"/>
                </a:solidFill>
              </a:rPr>
              <a:t>a</a:t>
            </a:r>
            <a:r>
              <a:rPr baseline="31999" i="1">
                <a:solidFill>
                  <a:schemeClr val="accent5"/>
                </a:solidFill>
              </a:rPr>
              <a:t>16  </a:t>
            </a:r>
            <a:r>
              <a:rPr i="1">
                <a:solidFill>
                  <a:schemeClr val="accent5"/>
                </a:solidFill>
              </a:rPr>
              <a:t>= </a:t>
            </a:r>
            <a:r>
              <a:rPr>
                <a:solidFill>
                  <a:schemeClr val="accent5"/>
                </a:solidFill>
              </a:rPr>
              <a:t>((((</a:t>
            </a:r>
            <a:r>
              <a:rPr i="1">
                <a:solidFill>
                  <a:schemeClr val="accent5"/>
                </a:solidFill>
              </a:rPr>
              <a:t>a</a:t>
            </a:r>
            <a:r>
              <a:rPr baseline="31999" i="1">
                <a:solidFill>
                  <a:schemeClr val="accent5"/>
                </a:solidFill>
              </a:rPr>
              <a:t>2</a:t>
            </a:r>
            <a:r>
              <a:rPr>
                <a:solidFill>
                  <a:schemeClr val="accent5"/>
                </a:solidFill>
              </a:rPr>
              <a:t>)</a:t>
            </a:r>
            <a:r>
              <a:rPr baseline="31999" i="1">
                <a:solidFill>
                  <a:schemeClr val="accent5"/>
                </a:solidFill>
              </a:rPr>
              <a:t>2</a:t>
            </a:r>
            <a:r>
              <a:rPr>
                <a:solidFill>
                  <a:schemeClr val="accent5"/>
                </a:solidFill>
              </a:rPr>
              <a:t>)</a:t>
            </a:r>
            <a:r>
              <a:rPr baseline="31999" i="1">
                <a:solidFill>
                  <a:schemeClr val="accent5"/>
                </a:solidFill>
              </a:rPr>
              <a:t>2</a:t>
            </a:r>
            <a:r>
              <a:rPr>
                <a:solidFill>
                  <a:schemeClr val="accent5"/>
                </a:solidFill>
              </a:rPr>
              <a:t>)</a:t>
            </a:r>
            <a:r>
              <a:rPr baseline="31999" i="1">
                <a:solidFill>
                  <a:schemeClr val="accent5"/>
                </a:solidFill>
              </a:rPr>
              <a:t>2    </a:t>
            </a:r>
            <a:r>
              <a:t>only </a:t>
            </a:r>
            <a:r>
              <a:rPr>
                <a:solidFill>
                  <a:schemeClr val="accent5">
                    <a:hueOff val="-176146"/>
                    <a:satOff val="3665"/>
                    <a:lumOff val="-13986"/>
                  </a:schemeClr>
                </a:solidFill>
              </a:rPr>
              <a:t>4</a:t>
            </a:r>
            <a:r>
              <a:t> multiplications</a:t>
            </a:r>
          </a:p>
          <a:p>
            <a:pPr>
              <a:spcBef>
                <a:spcPts val="3000"/>
              </a:spcBef>
              <a:defRPr>
                <a:latin typeface="Palatino"/>
                <a:ea typeface="Palatino"/>
                <a:cs typeface="Palatino"/>
                <a:sym typeface="Palatino"/>
              </a:defRPr>
            </a:pPr>
            <a:r>
              <a:rPr i="1">
                <a:solidFill>
                  <a:schemeClr val="accent5"/>
                </a:solidFill>
              </a:rPr>
              <a:t>a</a:t>
            </a:r>
            <a:r>
              <a:rPr baseline="31999" i="1">
                <a:solidFill>
                  <a:schemeClr val="accent5"/>
                </a:solidFill>
              </a:rPr>
              <a:t>11  </a:t>
            </a:r>
            <a:r>
              <a:rPr i="1">
                <a:solidFill>
                  <a:schemeClr val="accent5"/>
                </a:solidFill>
              </a:rPr>
              <a:t>= </a:t>
            </a:r>
            <a:r>
              <a:rPr>
                <a:solidFill>
                  <a:schemeClr val="accent5"/>
                </a:solidFill>
              </a:rPr>
              <a:t>(((</a:t>
            </a:r>
            <a:r>
              <a:rPr i="1">
                <a:solidFill>
                  <a:schemeClr val="accent5"/>
                </a:solidFill>
              </a:rPr>
              <a:t>a</a:t>
            </a:r>
            <a:r>
              <a:rPr baseline="31999" i="1">
                <a:solidFill>
                  <a:schemeClr val="accent5"/>
                </a:solidFill>
              </a:rPr>
              <a:t>2</a:t>
            </a:r>
            <a:r>
              <a:rPr>
                <a:solidFill>
                  <a:schemeClr val="accent5"/>
                </a:solidFill>
              </a:rPr>
              <a:t>)</a:t>
            </a:r>
            <a:r>
              <a:rPr baseline="31999" i="1">
                <a:solidFill>
                  <a:schemeClr val="accent5"/>
                </a:solidFill>
              </a:rPr>
              <a:t>2</a:t>
            </a:r>
            <a:r>
              <a:rPr>
                <a:solidFill>
                  <a:schemeClr val="accent5"/>
                </a:solidFill>
              </a:rPr>
              <a:t>)</a:t>
            </a:r>
            <a:r>
              <a:rPr baseline="31999" i="1">
                <a:solidFill>
                  <a:schemeClr val="accent5"/>
                </a:solidFill>
              </a:rPr>
              <a:t>2 </a:t>
            </a:r>
            <a:r>
              <a:rPr i="1">
                <a:solidFill>
                  <a:schemeClr val="accent1">
                    <a:hueOff val="47394"/>
                    <a:satOff val="-25753"/>
                    <a:lumOff val="-7544"/>
                  </a:schemeClr>
                </a:solidFill>
              </a:rPr>
              <a:t>×</a:t>
            </a:r>
            <a:r>
              <a:rPr baseline="31999" i="1">
                <a:solidFill>
                  <a:schemeClr val="accent5"/>
                </a:solidFill>
              </a:rPr>
              <a:t> </a:t>
            </a:r>
            <a:r>
              <a:rPr i="1">
                <a:solidFill>
                  <a:schemeClr val="accent5"/>
                </a:solidFill>
              </a:rPr>
              <a:t>a</a:t>
            </a:r>
            <a:r>
              <a:rPr baseline="31999" i="1">
                <a:solidFill>
                  <a:schemeClr val="accent5"/>
                </a:solidFill>
              </a:rPr>
              <a:t>2 </a:t>
            </a:r>
            <a:r>
              <a:rPr i="1">
                <a:solidFill>
                  <a:schemeClr val="accent1">
                    <a:hueOff val="47394"/>
                    <a:satOff val="-25753"/>
                    <a:lumOff val="-7544"/>
                  </a:schemeClr>
                </a:solidFill>
              </a:rPr>
              <a:t>×</a:t>
            </a:r>
            <a:r>
              <a:rPr baseline="31999" i="1">
                <a:solidFill>
                  <a:schemeClr val="accent5"/>
                </a:solidFill>
              </a:rPr>
              <a:t> </a:t>
            </a:r>
            <a:r>
              <a:rPr i="1">
                <a:solidFill>
                  <a:schemeClr val="accent5"/>
                </a:solidFill>
              </a:rPr>
              <a:t>a  </a:t>
            </a:r>
            <a:r>
              <a:t>only </a:t>
            </a:r>
            <a:r>
              <a:rPr>
                <a:solidFill>
                  <a:schemeClr val="accent5">
                    <a:hueOff val="-176146"/>
                    <a:satOff val="3665"/>
                    <a:lumOff val="-13986"/>
                  </a:schemeClr>
                </a:solidFill>
              </a:rPr>
              <a:t>5</a:t>
            </a:r>
            <a:r>
              <a:t> multiplications</a:t>
            </a:r>
          </a:p>
          <a:p>
            <a:pPr>
              <a:spcBef>
                <a:spcPts val="3000"/>
              </a:spcBef>
              <a:defRPr>
                <a:latin typeface="Palatino"/>
                <a:ea typeface="Palatino"/>
                <a:cs typeface="Palatino"/>
                <a:sym typeface="Palatino"/>
              </a:defRPr>
            </a:pPr>
            <a:r>
              <a:t>Repeated squaring technique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2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2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2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2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2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21">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21" grpId="1"/>
    </p:bldLst>
  </p:timing>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Integer Multiplication"/>
          <p:cNvSpPr txBox="1"/>
          <p:nvPr>
            <p:ph type="title"/>
          </p:nvPr>
        </p:nvSpPr>
        <p:spPr>
          <a:prstGeom prst="rect">
            <a:avLst/>
          </a:prstGeom>
        </p:spPr>
        <p:txBody>
          <a:bodyPr/>
          <a:lstStyle>
            <a:lvl1pPr>
              <a:defRPr>
                <a:latin typeface="Palatino"/>
                <a:ea typeface="Palatino"/>
                <a:cs typeface="Palatino"/>
                <a:sym typeface="Palatino"/>
              </a:defRPr>
            </a:lvl1pPr>
          </a:lstStyle>
          <a:p>
            <a:pPr/>
            <a:r>
              <a:t>Integer Multiplication</a:t>
            </a:r>
          </a:p>
        </p:txBody>
      </p:sp>
      <p:pic>
        <p:nvPicPr>
          <p:cNvPr id="162"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63" name="Kolmogorov (1960) conjectured that O(n2) time is necessary.…"/>
          <p:cNvSpPr txBox="1"/>
          <p:nvPr>
            <p:ph type="body" idx="1"/>
          </p:nvPr>
        </p:nvSpPr>
        <p:spPr>
          <a:xfrm>
            <a:off x="952500" y="2603499"/>
            <a:ext cx="11099800" cy="6299201"/>
          </a:xfrm>
          <a:prstGeom prst="rect">
            <a:avLst/>
          </a:prstGeom>
        </p:spPr>
        <p:txBody>
          <a:bodyPr/>
          <a:lstStyle/>
          <a:p>
            <a:pPr marL="386715" indent="-386715" defTabSz="508254">
              <a:spcBef>
                <a:spcPts val="2600"/>
              </a:spcBef>
              <a:defRPr sz="3132">
                <a:latin typeface="Palatino"/>
                <a:ea typeface="Palatino"/>
                <a:cs typeface="Palatino"/>
                <a:sym typeface="Palatino"/>
              </a:defRPr>
            </a:pPr>
            <a:r>
              <a:t>Kolmogorov (1960) conjectured that </a:t>
            </a:r>
            <a:r>
              <a:rPr i="1">
                <a:solidFill>
                  <a:schemeClr val="accent5">
                    <a:hueOff val="-176146"/>
                    <a:satOff val="3665"/>
                    <a:lumOff val="-13986"/>
                  </a:schemeClr>
                </a:solidFill>
              </a:rPr>
              <a:t>O(n</a:t>
            </a:r>
            <a:r>
              <a:rPr baseline="31999" i="1">
                <a:solidFill>
                  <a:schemeClr val="accent5">
                    <a:hueOff val="-176146"/>
                    <a:satOff val="3665"/>
                    <a:lumOff val="-13986"/>
                  </a:schemeClr>
                </a:solidFill>
              </a:rPr>
              <a:t>2</a:t>
            </a:r>
            <a:r>
              <a:rPr i="1">
                <a:solidFill>
                  <a:schemeClr val="accent5">
                    <a:hueOff val="-176146"/>
                    <a:satOff val="3665"/>
                    <a:lumOff val="-13986"/>
                  </a:schemeClr>
                </a:solidFill>
              </a:rPr>
              <a:t>)</a:t>
            </a:r>
            <a:r>
              <a:t> time is necessary.</a:t>
            </a:r>
          </a:p>
          <a:p>
            <a:pPr marL="386715" indent="-386715" defTabSz="508254">
              <a:spcBef>
                <a:spcPts val="2600"/>
              </a:spcBef>
              <a:defRPr sz="3132">
                <a:latin typeface="Palatino"/>
                <a:ea typeface="Palatino"/>
                <a:cs typeface="Palatino"/>
                <a:sym typeface="Palatino"/>
              </a:defRPr>
            </a:pPr>
            <a:r>
              <a:t>In a week, </a:t>
            </a:r>
            <a:r>
              <a:rPr>
                <a:solidFill>
                  <a:schemeClr val="accent5">
                    <a:hueOff val="-176146"/>
                    <a:satOff val="3665"/>
                    <a:lumOff val="-13986"/>
                  </a:schemeClr>
                </a:solidFill>
              </a:rPr>
              <a:t>Karatsuba </a:t>
            </a:r>
            <a:r>
              <a:t>found </a:t>
            </a:r>
            <a:r>
              <a:rPr i="1">
                <a:solidFill>
                  <a:schemeClr val="accent5">
                    <a:hueOff val="-176146"/>
                    <a:satOff val="3665"/>
                    <a:lumOff val="-13986"/>
                  </a:schemeClr>
                </a:solidFill>
              </a:rPr>
              <a:t>O(n</a:t>
            </a:r>
            <a:r>
              <a:rPr baseline="31999" i="1">
                <a:solidFill>
                  <a:schemeClr val="accent5">
                    <a:hueOff val="-176146"/>
                    <a:satOff val="3665"/>
                    <a:lumOff val="-13986"/>
                  </a:schemeClr>
                </a:solidFill>
              </a:rPr>
              <a:t>1.59</a:t>
            </a:r>
            <a:r>
              <a:rPr i="1">
                <a:solidFill>
                  <a:schemeClr val="accent5">
                    <a:hueOff val="-176146"/>
                    <a:satOff val="3665"/>
                    <a:lumOff val="-13986"/>
                  </a:schemeClr>
                </a:solidFill>
              </a:rPr>
              <a:t>) </a:t>
            </a:r>
            <a:r>
              <a:t>time algorithm.</a:t>
            </a:r>
          </a:p>
          <a:p>
            <a:pPr marL="386715" indent="-386715" defTabSz="508254">
              <a:spcBef>
                <a:spcPts val="2600"/>
              </a:spcBef>
              <a:defRPr sz="3132">
                <a:latin typeface="Palatino"/>
                <a:ea typeface="Palatino"/>
                <a:cs typeface="Palatino"/>
                <a:sym typeface="Palatino"/>
              </a:defRPr>
            </a:pPr>
            <a:r>
              <a:rPr>
                <a:solidFill>
                  <a:schemeClr val="accent5">
                    <a:hueOff val="-176146"/>
                    <a:satOff val="3665"/>
                    <a:lumOff val="-13986"/>
                  </a:schemeClr>
                </a:solidFill>
              </a:rPr>
              <a:t>Karatsuba</a:t>
            </a:r>
            <a:r>
              <a:t> quoted in Jeff Erickson’s Algorithms</a:t>
            </a:r>
          </a:p>
          <a:p>
            <a:pPr marL="386715" indent="-386715" defTabSz="508254">
              <a:spcBef>
                <a:spcPts val="2600"/>
              </a:spcBef>
              <a:defRPr sz="3132">
                <a:latin typeface="Palatino"/>
                <a:ea typeface="Palatino"/>
                <a:cs typeface="Palatino"/>
                <a:sym typeface="Palatino"/>
              </a:defRPr>
            </a:pPr>
            <a:r>
              <a:t>“After the seminar I told Kolmogorov about the new algorithm and about the disproof of the </a:t>
            </a:r>
            <a:r>
              <a:rPr i="1">
                <a:solidFill>
                  <a:schemeClr val="accent1">
                    <a:hueOff val="47394"/>
                    <a:satOff val="-25753"/>
                    <a:lumOff val="-7544"/>
                  </a:schemeClr>
                </a:solidFill>
              </a:rPr>
              <a:t>n</a:t>
            </a:r>
            <a:r>
              <a:rPr baseline="31999" i="1">
                <a:solidFill>
                  <a:schemeClr val="accent1">
                    <a:hueOff val="47394"/>
                    <a:satOff val="-25753"/>
                    <a:lumOff val="-7544"/>
                  </a:schemeClr>
                </a:solidFill>
              </a:rPr>
              <a:t>2</a:t>
            </a:r>
            <a:r>
              <a:t> conjecture. Kolmogorov was very agitated because this contradicted his very plausible conjecture. At the next meeting of the seminar, Kolmogorov himself told the participants about my method, and at that point the seminar was terminated.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6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6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6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63">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3" grpId="1"/>
    </p:bldLst>
  </p:timing>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Special case: Integer Squaring"/>
          <p:cNvSpPr txBox="1"/>
          <p:nvPr>
            <p:ph type="title"/>
          </p:nvPr>
        </p:nvSpPr>
        <p:spPr>
          <a:prstGeom prst="rect">
            <a:avLst/>
          </a:prstGeom>
        </p:spPr>
        <p:txBody>
          <a:bodyPr/>
          <a:lstStyle>
            <a:lvl1pPr defTabSz="479044">
              <a:defRPr sz="6560">
                <a:latin typeface="Palatino"/>
                <a:ea typeface="Palatino"/>
                <a:cs typeface="Palatino"/>
                <a:sym typeface="Palatino"/>
              </a:defRPr>
            </a:lvl1pPr>
          </a:lstStyle>
          <a:p>
            <a:pPr/>
            <a:r>
              <a:t>Special case: Integer Squaring</a:t>
            </a:r>
          </a:p>
        </p:txBody>
      </p:sp>
      <p:pic>
        <p:nvPicPr>
          <p:cNvPr id="16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67" name="If we have a squaring algorithm, does it directly give us a multiplication algorithm?…"/>
          <p:cNvSpPr txBox="1"/>
          <p:nvPr>
            <p:ph type="body" idx="1"/>
          </p:nvPr>
        </p:nvSpPr>
        <p:spPr>
          <a:xfrm>
            <a:off x="952500" y="2603499"/>
            <a:ext cx="11099800" cy="6299201"/>
          </a:xfrm>
          <a:prstGeom prst="rect">
            <a:avLst/>
          </a:prstGeom>
        </p:spPr>
        <p:txBody>
          <a:bodyPr/>
          <a:lstStyle/>
          <a:p>
            <a:pPr>
              <a:spcBef>
                <a:spcPts val="3000"/>
              </a:spcBef>
              <a:defRPr>
                <a:latin typeface="Palatino"/>
                <a:ea typeface="Palatino"/>
                <a:cs typeface="Palatino"/>
                <a:sym typeface="Palatino"/>
              </a:defRPr>
            </a:pPr>
            <a:r>
              <a:t>If we have a squaring algorithm, does it directly give us a multiplication algorithm?</a:t>
            </a:r>
          </a:p>
          <a:p>
            <a:pPr>
              <a:spcBef>
                <a:spcPts val="3000"/>
              </a:spcBef>
              <a:defRPr>
                <a:latin typeface="Palatino"/>
                <a:ea typeface="Palatino"/>
                <a:cs typeface="Palatino"/>
                <a:sym typeface="Palatino"/>
              </a:defRPr>
            </a:pPr>
            <a:r>
              <a:t>Input: </a:t>
            </a:r>
            <a:r>
              <a:rPr i="1">
                <a:solidFill>
                  <a:schemeClr val="accent1">
                    <a:hueOff val="47394"/>
                    <a:satOff val="-25753"/>
                    <a:lumOff val="-7544"/>
                  </a:schemeClr>
                </a:solidFill>
              </a:rPr>
              <a:t>n</a:t>
            </a:r>
            <a:r>
              <a:t> bit integer </a:t>
            </a:r>
            <a:r>
              <a:rPr i="1">
                <a:solidFill>
                  <a:schemeClr val="accent5">
                    <a:hueOff val="-176146"/>
                    <a:satOff val="3665"/>
                    <a:lumOff val="-13986"/>
                  </a:schemeClr>
                </a:solidFill>
              </a:rPr>
              <a:t>a</a:t>
            </a:r>
            <a:endParaRPr i="1">
              <a:solidFill>
                <a:schemeClr val="accent5">
                  <a:hueOff val="-176146"/>
                  <a:satOff val="3665"/>
                  <a:lumOff val="-13986"/>
                </a:schemeClr>
              </a:solidFill>
            </a:endParaRPr>
          </a:p>
          <a:p>
            <a:pPr>
              <a:spcBef>
                <a:spcPts val="3000"/>
              </a:spcBef>
              <a:defRPr>
                <a:latin typeface="Palatino"/>
                <a:ea typeface="Palatino"/>
                <a:cs typeface="Palatino"/>
                <a:sym typeface="Palatino"/>
              </a:defRPr>
            </a:pPr>
            <a:r>
              <a:t>Break it into two chunks </a:t>
            </a:r>
            <a:r>
              <a:rPr i="1">
                <a:solidFill>
                  <a:schemeClr val="accent1">
                    <a:hueOff val="47394"/>
                    <a:satOff val="-25753"/>
                    <a:lumOff val="-7544"/>
                  </a:schemeClr>
                </a:solidFill>
              </a:rPr>
              <a:t>n-1</a:t>
            </a:r>
            <a:r>
              <a:t> bits and </a:t>
            </a:r>
            <a:r>
              <a:rPr i="1">
                <a:solidFill>
                  <a:schemeClr val="accent1">
                    <a:hueOff val="47394"/>
                    <a:satOff val="-25753"/>
                    <a:lumOff val="-7544"/>
                  </a:schemeClr>
                </a:solidFill>
              </a:rPr>
              <a:t>1</a:t>
            </a:r>
            <a:r>
              <a:t> bit </a:t>
            </a:r>
            <a:endParaRPr i="1">
              <a:solidFill>
                <a:schemeClr val="accent5">
                  <a:hueOff val="-176146"/>
                  <a:satOff val="3665"/>
                  <a:lumOff val="-13986"/>
                </a:schemeClr>
              </a:solidFill>
            </a:endParaRPr>
          </a:p>
          <a:p>
            <a:pPr>
              <a:spcBef>
                <a:spcPts val="3000"/>
              </a:spcBef>
              <a:defRPr>
                <a:latin typeface="Palatino"/>
                <a:ea typeface="Palatino"/>
                <a:cs typeface="Palatino"/>
                <a:sym typeface="Palatino"/>
              </a:defRPr>
            </a:pPr>
            <a:r>
              <a:rPr i="1">
                <a:solidFill>
                  <a:schemeClr val="accent5">
                    <a:hueOff val="-176146"/>
                    <a:satOff val="3665"/>
                    <a:lumOff val="-13986"/>
                  </a:schemeClr>
                </a:solidFill>
              </a:rPr>
              <a:t>a </a:t>
            </a:r>
            <a:r>
              <a:rPr i="1"/>
              <a:t>= </a:t>
            </a:r>
            <a:r>
              <a:rPr>
                <a:solidFill>
                  <a:schemeClr val="accent5">
                    <a:hueOff val="-176146"/>
                    <a:satOff val="3665"/>
                    <a:lumOff val="-13986"/>
                  </a:schemeClr>
                </a:solidFill>
              </a:rPr>
              <a:t>ε</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1">
                    <a:hueOff val="47394"/>
                    <a:satOff val="-25753"/>
                    <a:lumOff val="-7544"/>
                  </a:schemeClr>
                </a:solidFill>
              </a:rPr>
              <a:t>2</a:t>
            </a:r>
            <a:r>
              <a:rPr i="1">
                <a:solidFill>
                  <a:schemeClr val="accent5">
                    <a:hueOff val="-176146"/>
                    <a:satOff val="3665"/>
                    <a:lumOff val="-13986"/>
                  </a:schemeClr>
                </a:solidFill>
              </a:rPr>
              <a:t> b</a:t>
            </a:r>
            <a:endParaRPr i="1">
              <a:solidFill>
                <a:schemeClr val="accent5">
                  <a:hueOff val="-176146"/>
                  <a:satOff val="3665"/>
                  <a:lumOff val="-13986"/>
                </a:schemeClr>
              </a:solidFill>
            </a:endParaRPr>
          </a:p>
          <a:p>
            <a:pPr>
              <a:spcBef>
                <a:spcPts val="3000"/>
              </a:spcBef>
              <a:defRPr>
                <a:latin typeface="Palatino"/>
                <a:ea typeface="Palatino"/>
                <a:cs typeface="Palatino"/>
                <a:sym typeface="Palatino"/>
              </a:defRPr>
            </a:pPr>
            <a:r>
              <a:rPr i="1">
                <a:solidFill>
                  <a:schemeClr val="accent5">
                    <a:hueOff val="-176146"/>
                    <a:satOff val="3665"/>
                    <a:lumOff val="-13986"/>
                  </a:schemeClr>
                </a:solidFill>
              </a:rPr>
              <a:t>a</a:t>
            </a:r>
            <a:r>
              <a:rPr baseline="31999" i="1">
                <a:solidFill>
                  <a:schemeClr val="accent5">
                    <a:hueOff val="-176146"/>
                    <a:satOff val="3665"/>
                    <a:lumOff val="-13986"/>
                  </a:schemeClr>
                </a:solidFill>
              </a:rPr>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a:solidFill>
                  <a:schemeClr val="accent5">
                    <a:hueOff val="-176146"/>
                    <a:satOff val="3665"/>
                    <a:lumOff val="-13986"/>
                  </a:schemeClr>
                </a:solidFill>
              </a:rPr>
              <a:t>ε</a:t>
            </a:r>
            <a:r>
              <a:rPr baseline="31999" i="1">
                <a:solidFill>
                  <a:schemeClr val="accent5">
                    <a:hueOff val="-176146"/>
                    <a:satOff val="3665"/>
                    <a:lumOff val="-13986"/>
                  </a:schemeClr>
                </a:solidFill>
              </a:rPr>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1">
                    <a:hueOff val="47394"/>
                    <a:satOff val="-25753"/>
                    <a:lumOff val="-7544"/>
                  </a:schemeClr>
                </a:solidFill>
              </a:rPr>
              <a:t>2</a:t>
            </a:r>
            <a:r>
              <a:rPr i="1">
                <a:solidFill>
                  <a:schemeClr val="accent5">
                    <a:hueOff val="-176146"/>
                    <a:satOff val="3665"/>
                    <a:lumOff val="-13986"/>
                  </a:schemeClr>
                </a:solidFill>
              </a:rPr>
              <a:t> b </a:t>
            </a:r>
            <a:r>
              <a:rPr>
                <a:solidFill>
                  <a:schemeClr val="accent5">
                    <a:hueOff val="-176146"/>
                    <a:satOff val="3665"/>
                    <a:lumOff val="-13986"/>
                  </a:schemeClr>
                </a:solidFill>
              </a:rPr>
              <a:t>ε + </a:t>
            </a:r>
            <a:r>
              <a:rPr i="1">
                <a:solidFill>
                  <a:schemeClr val="accent5">
                    <a:hueOff val="-176146"/>
                    <a:satOff val="3665"/>
                    <a:lumOff val="-13986"/>
                  </a:schemeClr>
                </a:solidFill>
              </a:rPr>
              <a:t>b</a:t>
            </a:r>
            <a:r>
              <a:rPr baseline="31999" i="1">
                <a:solidFill>
                  <a:schemeClr val="accent5">
                    <a:hueOff val="-176146"/>
                    <a:satOff val="3665"/>
                    <a:lumOff val="-13986"/>
                  </a:schemeClr>
                </a:solidFill>
              </a:rPr>
              <a:t>2</a:t>
            </a:r>
            <a:endParaRPr i="1">
              <a:solidFill>
                <a:schemeClr val="accent5">
                  <a:hueOff val="-176146"/>
                  <a:satOff val="3665"/>
                  <a:lumOff val="-13986"/>
                </a:schemeClr>
              </a:solidFill>
            </a:endParaRPr>
          </a:p>
          <a:p>
            <a:pPr>
              <a:spcBef>
                <a:spcPts val="3000"/>
              </a:spcBef>
              <a:defRPr>
                <a:latin typeface="Palatino"/>
                <a:ea typeface="Palatino"/>
                <a:cs typeface="Palatino"/>
                <a:sym typeface="Palatino"/>
              </a:defRPr>
            </a:pPr>
            <a:r>
              <a:rPr i="1"/>
              <a:t>T(n) = T(n-1) + O(n) = O(n</a:t>
            </a:r>
            <a:r>
              <a:rPr baseline="31999" i="1"/>
              <a:t>2</a:t>
            </a:r>
            <a:r>
              <a:rPr i="1"/>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6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6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6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6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6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67">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7" grpId="1"/>
    </p:bldLst>
  </p:timing>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Squaring: divide and conquer"/>
          <p:cNvSpPr txBox="1"/>
          <p:nvPr>
            <p:ph type="title"/>
          </p:nvPr>
        </p:nvSpPr>
        <p:spPr>
          <a:prstGeom prst="rect">
            <a:avLst/>
          </a:prstGeom>
        </p:spPr>
        <p:txBody>
          <a:bodyPr/>
          <a:lstStyle>
            <a:lvl1pPr defTabSz="479044">
              <a:defRPr sz="6560">
                <a:latin typeface="Palatino"/>
                <a:ea typeface="Palatino"/>
                <a:cs typeface="Palatino"/>
                <a:sym typeface="Palatino"/>
              </a:defRPr>
            </a:lvl1pPr>
          </a:lstStyle>
          <a:p>
            <a:pPr/>
            <a:r>
              <a:t>Squaring: divide and conquer</a:t>
            </a:r>
          </a:p>
        </p:txBody>
      </p:sp>
      <p:pic>
        <p:nvPicPr>
          <p:cNvPr id="17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71" name="Input: n bit integer a…"/>
          <p:cNvSpPr txBox="1"/>
          <p:nvPr>
            <p:ph type="body" idx="1"/>
          </p:nvPr>
        </p:nvSpPr>
        <p:spPr>
          <a:xfrm>
            <a:off x="952500" y="2603499"/>
            <a:ext cx="11099800" cy="6299201"/>
          </a:xfrm>
          <a:prstGeom prst="rect">
            <a:avLst/>
          </a:prstGeom>
        </p:spPr>
        <p:txBody>
          <a:bodyPr/>
          <a:lstStyle/>
          <a:p>
            <a:pPr marL="422275" indent="-422275" defTabSz="554990">
              <a:spcBef>
                <a:spcPts val="2800"/>
              </a:spcBef>
              <a:defRPr sz="3420">
                <a:latin typeface="Palatino"/>
                <a:ea typeface="Palatino"/>
                <a:cs typeface="Palatino"/>
                <a:sym typeface="Palatino"/>
              </a:defRPr>
            </a:pPr>
            <a:r>
              <a:t>Input: </a:t>
            </a:r>
            <a:r>
              <a:rPr i="1">
                <a:solidFill>
                  <a:schemeClr val="accent1">
                    <a:hueOff val="47394"/>
                    <a:satOff val="-25753"/>
                    <a:lumOff val="-7544"/>
                  </a:schemeClr>
                </a:solidFill>
              </a:rPr>
              <a:t>n</a:t>
            </a:r>
            <a:r>
              <a:t> bit integer </a:t>
            </a:r>
            <a:r>
              <a:rPr i="1">
                <a:solidFill>
                  <a:schemeClr val="accent5">
                    <a:hueOff val="-176146"/>
                    <a:satOff val="3665"/>
                    <a:lumOff val="-13986"/>
                  </a:schemeClr>
                </a:solidFill>
              </a:rPr>
              <a:t>a</a:t>
            </a:r>
            <a:endParaRPr i="1">
              <a:solidFill>
                <a:schemeClr val="accent5">
                  <a:hueOff val="-176146"/>
                  <a:satOff val="3665"/>
                  <a:lumOff val="-13986"/>
                </a:schemeClr>
              </a:solidFill>
            </a:endParaRPr>
          </a:p>
          <a:p>
            <a:pPr marL="422275" indent="-422275" defTabSz="554990">
              <a:spcBef>
                <a:spcPts val="2800"/>
              </a:spcBef>
              <a:defRPr sz="3420">
                <a:latin typeface="Palatino"/>
                <a:ea typeface="Palatino"/>
                <a:cs typeface="Palatino"/>
                <a:sym typeface="Palatino"/>
              </a:defRPr>
            </a:pPr>
            <a:r>
              <a:t>Break it into two chunks: </a:t>
            </a:r>
            <a:r>
              <a:rPr i="1">
                <a:solidFill>
                  <a:schemeClr val="accent1">
                    <a:hueOff val="47394"/>
                    <a:satOff val="-25753"/>
                    <a:lumOff val="-7544"/>
                  </a:schemeClr>
                </a:solidFill>
              </a:rPr>
              <a:t>n/2</a:t>
            </a:r>
            <a:r>
              <a:t> bits and </a:t>
            </a:r>
            <a:r>
              <a:rPr i="1">
                <a:solidFill>
                  <a:schemeClr val="accent1">
                    <a:hueOff val="47394"/>
                    <a:satOff val="-25753"/>
                    <a:lumOff val="-7544"/>
                  </a:schemeClr>
                </a:solidFill>
              </a:rPr>
              <a:t>n/2</a:t>
            </a:r>
            <a:r>
              <a:t> bits</a:t>
            </a:r>
            <a:endParaRPr i="1">
              <a:solidFill>
                <a:schemeClr val="accent5">
                  <a:hueOff val="-176146"/>
                  <a:satOff val="3665"/>
                  <a:lumOff val="-13986"/>
                </a:schemeClr>
              </a:solidFill>
            </a:endParaRPr>
          </a:p>
          <a:p>
            <a:pPr marL="422275" indent="-422275" defTabSz="554990">
              <a:spcBef>
                <a:spcPts val="2800"/>
              </a:spcBef>
              <a:defRPr sz="3420">
                <a:latin typeface="Palatino"/>
                <a:ea typeface="Palatino"/>
                <a:cs typeface="Palatino"/>
                <a:sym typeface="Palatino"/>
              </a:defRPr>
            </a:pPr>
            <a:r>
              <a:rPr i="1"/>
              <a:t>a</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 </a:t>
            </a:r>
            <a:r>
              <a:rPr i="1"/>
              <a:t>+</a:t>
            </a:r>
            <a:r>
              <a:rPr i="1">
                <a:solidFill>
                  <a:schemeClr val="accent5">
                    <a:hueOff val="-176146"/>
                    <a:satOff val="3665"/>
                    <a:lumOff val="-13986"/>
                  </a:schemeClr>
                </a:solidFill>
              </a:rPr>
              <a:t> c </a:t>
            </a:r>
            <a:r>
              <a:rPr i="1">
                <a:solidFill>
                  <a:schemeClr val="accent1">
                    <a:hueOff val="47394"/>
                    <a:satOff val="-25753"/>
                    <a:lumOff val="-7544"/>
                  </a:schemeClr>
                </a:solidFill>
              </a:rPr>
              <a:t>2</a:t>
            </a:r>
            <a:r>
              <a:rPr baseline="31999" i="1">
                <a:solidFill>
                  <a:schemeClr val="accent1">
                    <a:hueOff val="47394"/>
                    <a:satOff val="-25753"/>
                    <a:lumOff val="-7544"/>
                  </a:schemeClr>
                </a:solidFill>
              </a:rPr>
              <a:t>n/2</a:t>
            </a:r>
            <a:r>
              <a:rPr i="1">
                <a:solidFill>
                  <a:schemeClr val="accent5">
                    <a:hueOff val="-176146"/>
                    <a:satOff val="3665"/>
                    <a:lumOff val="-13986"/>
                  </a:schemeClr>
                </a:solidFill>
              </a:rPr>
              <a:t> .</a:t>
            </a:r>
            <a:endParaRPr i="1">
              <a:solidFill>
                <a:schemeClr val="accent5">
                  <a:hueOff val="-176146"/>
                  <a:satOff val="3665"/>
                  <a:lumOff val="-13986"/>
                </a:schemeClr>
              </a:solidFill>
            </a:endParaRPr>
          </a:p>
          <a:p>
            <a:pPr marL="422275" indent="-422275" defTabSz="554990">
              <a:spcBef>
                <a:spcPts val="2800"/>
              </a:spcBef>
              <a:defRPr sz="3420">
                <a:latin typeface="Palatino"/>
                <a:ea typeface="Palatino"/>
                <a:cs typeface="Palatino"/>
                <a:sym typeface="Palatino"/>
              </a:defRPr>
            </a:pPr>
            <a:r>
              <a:rPr i="1"/>
              <a:t>a</a:t>
            </a:r>
            <a:r>
              <a:rPr baseline="31999" i="1"/>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31999" i="1">
                <a:solidFill>
                  <a:schemeClr val="accent5">
                    <a:hueOff val="-176146"/>
                    <a:satOff val="3665"/>
                    <a:lumOff val="-13986"/>
                  </a:schemeClr>
                </a:solidFill>
              </a:rPr>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1">
                    <a:hueOff val="47394"/>
                    <a:satOff val="-25753"/>
                    <a:lumOff val="-7544"/>
                  </a:schemeClr>
                </a:solidFill>
              </a:rPr>
              <a:t>2</a:t>
            </a:r>
            <a:r>
              <a:rPr i="1">
                <a:solidFill>
                  <a:schemeClr val="accent5">
                    <a:hueOff val="-176146"/>
                    <a:satOff val="3665"/>
                    <a:lumOff val="-13986"/>
                  </a:schemeClr>
                </a:solidFill>
              </a:rPr>
              <a:t> b c </a:t>
            </a:r>
            <a:r>
              <a:rPr i="1">
                <a:solidFill>
                  <a:schemeClr val="accent1">
                    <a:hueOff val="47394"/>
                    <a:satOff val="-25753"/>
                    <a:lumOff val="-7544"/>
                  </a:schemeClr>
                </a:solidFill>
              </a:rPr>
              <a:t>2</a:t>
            </a:r>
            <a:r>
              <a:rPr baseline="31999" i="1">
                <a:solidFill>
                  <a:schemeClr val="accent1">
                    <a:hueOff val="47394"/>
                    <a:satOff val="-25753"/>
                    <a:lumOff val="-7544"/>
                  </a:schemeClr>
                </a:solidFill>
              </a:rPr>
              <a:t>n/2</a:t>
            </a:r>
            <a:r>
              <a:rPr i="1">
                <a:solidFill>
                  <a:schemeClr val="accent5">
                    <a:hueOff val="-176146"/>
                    <a:satOff val="3665"/>
                    <a:lumOff val="-13986"/>
                  </a:schemeClr>
                </a:solidFill>
              </a:rPr>
              <a:t> </a:t>
            </a:r>
            <a:r>
              <a:rPr i="1"/>
              <a:t>+ </a:t>
            </a:r>
            <a:r>
              <a:rPr i="1">
                <a:solidFill>
                  <a:schemeClr val="accent5">
                    <a:hueOff val="-176146"/>
                    <a:satOff val="3665"/>
                    <a:lumOff val="-13986"/>
                  </a:schemeClr>
                </a:solidFill>
              </a:rPr>
              <a:t>c</a:t>
            </a:r>
            <a:r>
              <a:rPr baseline="31999" i="1">
                <a:solidFill>
                  <a:schemeClr val="accent5">
                    <a:hueOff val="-176146"/>
                    <a:satOff val="3665"/>
                    <a:lumOff val="-13986"/>
                  </a:schemeClr>
                </a:solidFill>
              </a:rPr>
              <a:t>2</a:t>
            </a:r>
            <a:r>
              <a:t> </a:t>
            </a:r>
            <a:r>
              <a:rPr i="1">
                <a:solidFill>
                  <a:schemeClr val="accent1">
                    <a:hueOff val="47394"/>
                    <a:satOff val="-25753"/>
                    <a:lumOff val="-7544"/>
                  </a:schemeClr>
                </a:solidFill>
              </a:rPr>
              <a:t>2</a:t>
            </a:r>
            <a:r>
              <a:rPr baseline="31999" i="1">
                <a:solidFill>
                  <a:schemeClr val="accent1">
                    <a:hueOff val="47394"/>
                    <a:satOff val="-25753"/>
                    <a:lumOff val="-7544"/>
                  </a:schemeClr>
                </a:solidFill>
              </a:rPr>
              <a:t>n</a:t>
            </a:r>
            <a:endParaRPr baseline="31999" i="1">
              <a:solidFill>
                <a:schemeClr val="accent1">
                  <a:hueOff val="47394"/>
                  <a:satOff val="-25753"/>
                  <a:lumOff val="-7544"/>
                </a:schemeClr>
              </a:solidFill>
            </a:endParaRPr>
          </a:p>
          <a:p>
            <a:pPr marL="422275" indent="-422275" defTabSz="554990">
              <a:spcBef>
                <a:spcPts val="2800"/>
              </a:spcBef>
              <a:defRPr i="1" sz="3420">
                <a:latin typeface="Palatino"/>
                <a:ea typeface="Palatino"/>
                <a:cs typeface="Palatino"/>
                <a:sym typeface="Palatino"/>
              </a:defRPr>
            </a:pPr>
            <a:r>
              <a:rPr i="0"/>
              <a:t>Need to compute the multiplication</a:t>
            </a:r>
            <a:r>
              <a:t> </a:t>
            </a:r>
            <a:r>
              <a:rPr>
                <a:solidFill>
                  <a:schemeClr val="accent5">
                    <a:hueOff val="-176146"/>
                    <a:satOff val="3665"/>
                    <a:lumOff val="-13986"/>
                  </a:schemeClr>
                </a:solidFill>
              </a:rPr>
              <a:t>bc </a:t>
            </a:r>
            <a:r>
              <a:rPr i="0"/>
              <a:t>recursively.</a:t>
            </a:r>
            <a:endParaRPr baseline="31999">
              <a:solidFill>
                <a:schemeClr val="accent1">
                  <a:hueOff val="47394"/>
                  <a:satOff val="-25753"/>
                  <a:lumOff val="-7544"/>
                </a:schemeClr>
              </a:solidFill>
            </a:endParaRPr>
          </a:p>
          <a:p>
            <a:pPr marL="422275" indent="-422275" defTabSz="554990">
              <a:spcBef>
                <a:spcPts val="2800"/>
              </a:spcBef>
              <a:defRPr i="1" sz="3420">
                <a:latin typeface="Palatino"/>
                <a:ea typeface="Palatino"/>
                <a:cs typeface="Palatino"/>
                <a:sym typeface="Palatino"/>
              </a:defRPr>
            </a:pPr>
            <a:r>
              <a:rPr i="0"/>
              <a:t>How to compute</a:t>
            </a:r>
            <a:r>
              <a:t> </a:t>
            </a:r>
            <a:r>
              <a:rPr>
                <a:solidFill>
                  <a:schemeClr val="accent5">
                    <a:hueOff val="-176146"/>
                    <a:satOff val="3665"/>
                    <a:lumOff val="-13986"/>
                  </a:schemeClr>
                </a:solidFill>
              </a:rPr>
              <a:t>bc </a:t>
            </a:r>
            <a:r>
              <a:rPr i="0"/>
              <a:t>with the square function?</a:t>
            </a:r>
            <a:endParaRPr i="0"/>
          </a:p>
          <a:p>
            <a:pPr marL="422275" indent="-422275" defTabSz="554990">
              <a:spcBef>
                <a:spcPts val="2800"/>
              </a:spcBef>
              <a:defRPr i="1" sz="3420">
                <a:latin typeface="Palatino"/>
                <a:ea typeface="Palatino"/>
                <a:cs typeface="Palatino"/>
                <a:sym typeface="Palatino"/>
              </a:defRPr>
            </a:pPr>
            <a:r>
              <a:rPr>
                <a:solidFill>
                  <a:schemeClr val="accent1">
                    <a:hueOff val="47394"/>
                    <a:satOff val="-25753"/>
                    <a:lumOff val="-7544"/>
                  </a:schemeClr>
                </a:solidFill>
              </a:rPr>
              <a:t>2</a:t>
            </a:r>
            <a:r>
              <a:rPr i="0"/>
              <a:t> </a:t>
            </a:r>
            <a:r>
              <a:rPr>
                <a:solidFill>
                  <a:schemeClr val="accent5">
                    <a:hueOff val="-176146"/>
                    <a:satOff val="3665"/>
                    <a:lumOff val="-13986"/>
                  </a:schemeClr>
                </a:solidFill>
              </a:rPr>
              <a:t>bc = (b+c)</a:t>
            </a:r>
            <a:r>
              <a:rPr baseline="31999">
                <a:solidFill>
                  <a:schemeClr val="accent5">
                    <a:hueOff val="-176146"/>
                    <a:satOff val="3665"/>
                    <a:lumOff val="-13986"/>
                  </a:schemeClr>
                </a:solidFill>
              </a:rPr>
              <a:t>2 </a:t>
            </a:r>
            <a:r>
              <a:rPr>
                <a:solidFill>
                  <a:schemeClr val="accent5">
                    <a:hueOff val="-176146"/>
                    <a:satOff val="3665"/>
                    <a:lumOff val="-13986"/>
                  </a:schemeClr>
                </a:solidFill>
              </a:rPr>
              <a:t> - b</a:t>
            </a:r>
            <a:r>
              <a:rPr baseline="31999">
                <a:solidFill>
                  <a:schemeClr val="accent5">
                    <a:hueOff val="-176146"/>
                    <a:satOff val="3665"/>
                    <a:lumOff val="-13986"/>
                  </a:schemeClr>
                </a:solidFill>
              </a:rPr>
              <a:t>2 </a:t>
            </a:r>
            <a:r>
              <a:rPr>
                <a:solidFill>
                  <a:schemeClr val="accent5">
                    <a:hueOff val="-176146"/>
                    <a:satOff val="3665"/>
                    <a:lumOff val="-13986"/>
                  </a:schemeClr>
                </a:solidFill>
              </a:rPr>
              <a:t>- c</a:t>
            </a:r>
            <a:r>
              <a:rPr baseline="31999">
                <a:solidFill>
                  <a:schemeClr val="accent5">
                    <a:hueOff val="-176146"/>
                    <a:satOff val="3665"/>
                    <a:lumOff val="-13986"/>
                  </a:schemeClr>
                </a:solidFill>
              </a:rPr>
              <a:t>2</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7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7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7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7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7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7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171">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71" grpId="1"/>
    </p:bldLst>
  </p:timing>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Squaring: divide and conquer"/>
          <p:cNvSpPr txBox="1"/>
          <p:nvPr>
            <p:ph type="title"/>
          </p:nvPr>
        </p:nvSpPr>
        <p:spPr>
          <a:prstGeom prst="rect">
            <a:avLst/>
          </a:prstGeom>
        </p:spPr>
        <p:txBody>
          <a:bodyPr/>
          <a:lstStyle>
            <a:lvl1pPr defTabSz="479044">
              <a:defRPr sz="6560">
                <a:latin typeface="Palatino"/>
                <a:ea typeface="Palatino"/>
                <a:cs typeface="Palatino"/>
                <a:sym typeface="Palatino"/>
              </a:defRPr>
            </a:lvl1pPr>
          </a:lstStyle>
          <a:p>
            <a:pPr/>
            <a:r>
              <a:t>Squaring: divide and conquer</a:t>
            </a:r>
          </a:p>
        </p:txBody>
      </p:sp>
      <p:pic>
        <p:nvPicPr>
          <p:cNvPr id="17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75" name="Input: n bit integer a…"/>
          <p:cNvSpPr txBox="1"/>
          <p:nvPr>
            <p:ph type="body" idx="1"/>
          </p:nvPr>
        </p:nvSpPr>
        <p:spPr>
          <a:xfrm>
            <a:off x="952500" y="2603499"/>
            <a:ext cx="11099800" cy="6299201"/>
          </a:xfrm>
          <a:prstGeom prst="rect">
            <a:avLst/>
          </a:prstGeom>
        </p:spPr>
        <p:txBody>
          <a:bodyPr/>
          <a:lstStyle/>
          <a:p>
            <a:pPr marL="422275" indent="-422275" defTabSz="554990">
              <a:spcBef>
                <a:spcPts val="2800"/>
              </a:spcBef>
              <a:defRPr sz="3420">
                <a:latin typeface="Palatino"/>
                <a:ea typeface="Palatino"/>
                <a:cs typeface="Palatino"/>
                <a:sym typeface="Palatino"/>
              </a:defRPr>
            </a:pPr>
            <a:r>
              <a:t>Input: </a:t>
            </a:r>
            <a:r>
              <a:rPr i="1">
                <a:solidFill>
                  <a:schemeClr val="accent1">
                    <a:hueOff val="47394"/>
                    <a:satOff val="-25753"/>
                    <a:lumOff val="-7544"/>
                  </a:schemeClr>
                </a:solidFill>
              </a:rPr>
              <a:t>n</a:t>
            </a:r>
            <a:r>
              <a:t> bit integer </a:t>
            </a:r>
            <a:r>
              <a:rPr i="1">
                <a:solidFill>
                  <a:schemeClr val="accent5">
                    <a:hueOff val="-176146"/>
                    <a:satOff val="3665"/>
                    <a:lumOff val="-13986"/>
                  </a:schemeClr>
                </a:solidFill>
              </a:rPr>
              <a:t>a</a:t>
            </a:r>
            <a:endParaRPr i="1">
              <a:solidFill>
                <a:schemeClr val="accent5">
                  <a:hueOff val="-176146"/>
                  <a:satOff val="3665"/>
                  <a:lumOff val="-13986"/>
                </a:schemeClr>
              </a:solidFill>
            </a:endParaRPr>
          </a:p>
          <a:p>
            <a:pPr marL="422275" indent="-422275" defTabSz="554990">
              <a:spcBef>
                <a:spcPts val="2800"/>
              </a:spcBef>
              <a:defRPr sz="3420">
                <a:latin typeface="Palatino"/>
                <a:ea typeface="Palatino"/>
                <a:cs typeface="Palatino"/>
                <a:sym typeface="Palatino"/>
              </a:defRPr>
            </a:pPr>
            <a:r>
              <a:t>Break it into two chunks: </a:t>
            </a:r>
            <a:r>
              <a:rPr i="1">
                <a:solidFill>
                  <a:schemeClr val="accent1">
                    <a:hueOff val="47394"/>
                    <a:satOff val="-25753"/>
                    <a:lumOff val="-7544"/>
                  </a:schemeClr>
                </a:solidFill>
              </a:rPr>
              <a:t>n/2</a:t>
            </a:r>
            <a:r>
              <a:t> bits and </a:t>
            </a:r>
            <a:r>
              <a:rPr i="1">
                <a:solidFill>
                  <a:schemeClr val="accent1">
                    <a:hueOff val="47394"/>
                    <a:satOff val="-25753"/>
                    <a:lumOff val="-7544"/>
                  </a:schemeClr>
                </a:solidFill>
              </a:rPr>
              <a:t>n/2</a:t>
            </a:r>
            <a:r>
              <a:t> bits</a:t>
            </a:r>
            <a:endParaRPr i="1">
              <a:solidFill>
                <a:schemeClr val="accent5">
                  <a:hueOff val="-176146"/>
                  <a:satOff val="3665"/>
                  <a:lumOff val="-13986"/>
                </a:schemeClr>
              </a:solidFill>
            </a:endParaRPr>
          </a:p>
          <a:p>
            <a:pPr marL="422275" indent="-422275" defTabSz="554990">
              <a:spcBef>
                <a:spcPts val="2800"/>
              </a:spcBef>
              <a:defRPr sz="3420">
                <a:latin typeface="Palatino"/>
                <a:ea typeface="Palatino"/>
                <a:cs typeface="Palatino"/>
                <a:sym typeface="Palatino"/>
              </a:defRPr>
            </a:pPr>
            <a:r>
              <a:rPr i="1"/>
              <a:t>a</a:t>
            </a:r>
            <a:r>
              <a:rPr baseline="31999" i="1"/>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31999" i="1">
                <a:solidFill>
                  <a:schemeClr val="accent5">
                    <a:hueOff val="-176146"/>
                    <a:satOff val="3665"/>
                    <a:lumOff val="-13986"/>
                  </a:schemeClr>
                </a:solidFill>
              </a:rPr>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a:solidFill>
                  <a:schemeClr val="accent5">
                    <a:hueOff val="-176146"/>
                    <a:satOff val="3665"/>
                    <a:lumOff val="-13986"/>
                  </a:schemeClr>
                </a:solidFill>
              </a:rPr>
              <a:t> </a:t>
            </a:r>
            <a:r>
              <a:rPr i="1">
                <a:solidFill>
                  <a:schemeClr val="accent5">
                    <a:hueOff val="-176146"/>
                    <a:satOff val="3665"/>
                    <a:lumOff val="-13986"/>
                  </a:schemeClr>
                </a:solidFill>
              </a:rPr>
              <a:t>b</a:t>
            </a:r>
            <a:r>
              <a:rPr baseline="31999">
                <a:solidFill>
                  <a:schemeClr val="accent5">
                    <a:hueOff val="-176146"/>
                    <a:satOff val="3665"/>
                    <a:lumOff val="-13986"/>
                  </a:schemeClr>
                </a:solidFill>
              </a:rPr>
              <a:t>2 </a:t>
            </a:r>
            <a:r>
              <a:rPr>
                <a:solidFill>
                  <a:schemeClr val="accent5">
                    <a:hueOff val="-176146"/>
                    <a:satOff val="3665"/>
                    <a:lumOff val="-13986"/>
                  </a:schemeClr>
                </a:solidFill>
              </a:rPr>
              <a:t>+ </a:t>
            </a:r>
            <a:r>
              <a:rPr i="1">
                <a:solidFill>
                  <a:schemeClr val="accent5">
                    <a:hueOff val="-176146"/>
                    <a:satOff val="3665"/>
                    <a:lumOff val="-13986"/>
                  </a:schemeClr>
                </a:solidFill>
              </a:rPr>
              <a:t>c</a:t>
            </a:r>
            <a:r>
              <a:rPr baseline="31999">
                <a:solidFill>
                  <a:schemeClr val="accent5">
                    <a:hueOff val="-176146"/>
                    <a:satOff val="3665"/>
                    <a:lumOff val="-13986"/>
                  </a:schemeClr>
                </a:solidFill>
              </a:rPr>
              <a:t>2 </a:t>
            </a:r>
            <a:r>
              <a:rPr>
                <a:solidFill>
                  <a:schemeClr val="accent5">
                    <a:hueOff val="-176146"/>
                    <a:satOff val="3665"/>
                    <a:lumOff val="-13986"/>
                  </a:schemeClr>
                </a:solidFill>
              </a:rPr>
              <a:t>- (</a:t>
            </a:r>
            <a:r>
              <a:rPr i="1">
                <a:solidFill>
                  <a:schemeClr val="accent5">
                    <a:hueOff val="-176146"/>
                    <a:satOff val="3665"/>
                    <a:lumOff val="-13986"/>
                  </a:schemeClr>
                </a:solidFill>
              </a:rPr>
              <a:t>b-c</a:t>
            </a:r>
            <a:r>
              <a:rPr>
                <a:solidFill>
                  <a:schemeClr val="accent5">
                    <a:hueOff val="-176146"/>
                    <a:satOff val="3665"/>
                    <a:lumOff val="-13986"/>
                  </a:schemeClr>
                </a:solidFill>
              </a:rPr>
              <a:t>)</a:t>
            </a:r>
            <a:r>
              <a:rPr baseline="31999">
                <a:solidFill>
                  <a:schemeClr val="accent5">
                    <a:hueOff val="-176146"/>
                    <a:satOff val="3665"/>
                    <a:lumOff val="-13986"/>
                  </a:schemeClr>
                </a:solidFill>
              </a:rPr>
              <a:t>2</a:t>
            </a:r>
            <a:r>
              <a:rPr i="1">
                <a:solidFill>
                  <a:schemeClr val="accent5">
                    <a:hueOff val="-176146"/>
                    <a:satOff val="3665"/>
                    <a:lumOff val="-13986"/>
                  </a:schemeClr>
                </a:solidFill>
              </a:rPr>
              <a:t> ) </a:t>
            </a:r>
            <a:r>
              <a:rPr i="1">
                <a:solidFill>
                  <a:schemeClr val="accent1">
                    <a:hueOff val="47394"/>
                    <a:satOff val="-25753"/>
                    <a:lumOff val="-7544"/>
                  </a:schemeClr>
                </a:solidFill>
              </a:rPr>
              <a:t>2</a:t>
            </a:r>
            <a:r>
              <a:rPr baseline="31999" i="1">
                <a:solidFill>
                  <a:schemeClr val="accent1">
                    <a:hueOff val="47394"/>
                    <a:satOff val="-25753"/>
                    <a:lumOff val="-7544"/>
                  </a:schemeClr>
                </a:solidFill>
              </a:rPr>
              <a:t>n/2</a:t>
            </a:r>
            <a:r>
              <a:rPr i="1">
                <a:solidFill>
                  <a:schemeClr val="accent5">
                    <a:hueOff val="-176146"/>
                    <a:satOff val="3665"/>
                    <a:lumOff val="-13986"/>
                  </a:schemeClr>
                </a:solidFill>
              </a:rPr>
              <a:t> </a:t>
            </a:r>
            <a:r>
              <a:rPr i="1"/>
              <a:t>+ </a:t>
            </a:r>
            <a:r>
              <a:rPr i="1">
                <a:solidFill>
                  <a:schemeClr val="accent5">
                    <a:hueOff val="-176146"/>
                    <a:satOff val="3665"/>
                    <a:lumOff val="-13986"/>
                  </a:schemeClr>
                </a:solidFill>
              </a:rPr>
              <a:t>c</a:t>
            </a:r>
            <a:r>
              <a:rPr baseline="31999" i="1">
                <a:solidFill>
                  <a:schemeClr val="accent5">
                    <a:hueOff val="-176146"/>
                    <a:satOff val="3665"/>
                    <a:lumOff val="-13986"/>
                  </a:schemeClr>
                </a:solidFill>
              </a:rPr>
              <a:t>2</a:t>
            </a:r>
            <a:r>
              <a:t> </a:t>
            </a:r>
            <a:r>
              <a:rPr i="1">
                <a:solidFill>
                  <a:schemeClr val="accent1">
                    <a:hueOff val="47394"/>
                    <a:satOff val="-25753"/>
                    <a:lumOff val="-7544"/>
                  </a:schemeClr>
                </a:solidFill>
              </a:rPr>
              <a:t>2</a:t>
            </a:r>
            <a:r>
              <a:rPr baseline="31999" i="1">
                <a:solidFill>
                  <a:schemeClr val="accent1">
                    <a:hueOff val="47394"/>
                    <a:satOff val="-25753"/>
                    <a:lumOff val="-7544"/>
                  </a:schemeClr>
                </a:solidFill>
              </a:rPr>
              <a:t>n</a:t>
            </a:r>
            <a:endParaRPr baseline="31999" i="1">
              <a:solidFill>
                <a:schemeClr val="accent1">
                  <a:hueOff val="47394"/>
                  <a:satOff val="-25753"/>
                  <a:lumOff val="-7544"/>
                </a:schemeClr>
              </a:solidFill>
            </a:endParaRPr>
          </a:p>
          <a:p>
            <a:pPr marL="422275" indent="-422275" defTabSz="554990">
              <a:spcBef>
                <a:spcPts val="2800"/>
              </a:spcBef>
              <a:defRPr i="1" sz="3420">
                <a:latin typeface="Palatino"/>
                <a:ea typeface="Palatino"/>
                <a:cs typeface="Palatino"/>
                <a:sym typeface="Palatino"/>
              </a:defRPr>
            </a:pPr>
            <a:r>
              <a:rPr i="0"/>
              <a:t>Squaring an </a:t>
            </a:r>
            <a:r>
              <a:rPr>
                <a:solidFill>
                  <a:schemeClr val="accent1">
                    <a:hueOff val="47394"/>
                    <a:satOff val="-25753"/>
                    <a:lumOff val="-7544"/>
                  </a:schemeClr>
                </a:solidFill>
              </a:rPr>
              <a:t>n</a:t>
            </a:r>
            <a:r>
              <a:rPr i="0"/>
              <a:t> bit number reduced to</a:t>
            </a:r>
            <a:endParaRPr i="0"/>
          </a:p>
          <a:p>
            <a:pPr lvl="1" marL="844550" indent="-422275" defTabSz="554990">
              <a:spcBef>
                <a:spcPts val="2800"/>
              </a:spcBef>
              <a:defRPr i="1" sz="3420">
                <a:latin typeface="Palatino"/>
                <a:ea typeface="Palatino"/>
                <a:cs typeface="Palatino"/>
                <a:sym typeface="Palatino"/>
              </a:defRPr>
            </a:pPr>
            <a:r>
              <a:rPr i="0"/>
              <a:t>squaring </a:t>
            </a:r>
            <a:r>
              <a:rPr i="0">
                <a:solidFill>
                  <a:schemeClr val="accent5"/>
                </a:solidFill>
              </a:rPr>
              <a:t>three</a:t>
            </a:r>
            <a:r>
              <a:rPr i="0"/>
              <a:t> </a:t>
            </a:r>
            <a:r>
              <a:rPr>
                <a:solidFill>
                  <a:schemeClr val="accent1">
                    <a:hueOff val="47394"/>
                    <a:satOff val="-25753"/>
                    <a:lumOff val="-7544"/>
                  </a:schemeClr>
                </a:solidFill>
              </a:rPr>
              <a:t>n/2</a:t>
            </a:r>
            <a:r>
              <a:rPr i="0"/>
              <a:t> bit numbers</a:t>
            </a:r>
            <a:endParaRPr i="0"/>
          </a:p>
          <a:p>
            <a:pPr lvl="1" marL="844550" indent="-422275" defTabSz="554990">
              <a:spcBef>
                <a:spcPts val="2800"/>
              </a:spcBef>
              <a:defRPr i="1" sz="3420">
                <a:latin typeface="Palatino"/>
                <a:ea typeface="Palatino"/>
                <a:cs typeface="Palatino"/>
                <a:sym typeface="Palatino"/>
              </a:defRPr>
            </a:pPr>
            <a:r>
              <a:rPr i="0"/>
              <a:t>and few additions and left shifts </a:t>
            </a:r>
            <a:r>
              <a:rPr>
                <a:solidFill>
                  <a:schemeClr val="accent1">
                    <a:hueOff val="47394"/>
                    <a:satOff val="-25753"/>
                    <a:lumOff val="-7544"/>
                  </a:schemeClr>
                </a:solidFill>
              </a:rPr>
              <a:t>O(n)</a:t>
            </a:r>
            <a:endParaRPr>
              <a:solidFill>
                <a:schemeClr val="accent1">
                  <a:hueOff val="47394"/>
                  <a:satOff val="-25753"/>
                  <a:lumOff val="-7544"/>
                </a:schemeClr>
              </a:solidFill>
            </a:endParaRPr>
          </a:p>
          <a:p>
            <a:pPr marL="422275" indent="-422275" defTabSz="554990">
              <a:spcBef>
                <a:spcPts val="2800"/>
              </a:spcBef>
              <a:defRPr i="1" sz="3420">
                <a:solidFill>
                  <a:schemeClr val="accent1">
                    <a:hueOff val="47394"/>
                    <a:satOff val="-25753"/>
                    <a:lumOff val="-7544"/>
                  </a:schemeClr>
                </a:solidFill>
                <a:latin typeface="Palatino"/>
                <a:ea typeface="Palatino"/>
                <a:cs typeface="Palatino"/>
                <a:sym typeface="Palatino"/>
              </a:defRPr>
            </a:pPr>
            <a:r>
              <a:t>T(n) = </a:t>
            </a:r>
            <a:r>
              <a:rPr>
                <a:solidFill>
                  <a:schemeClr val="accent5"/>
                </a:solidFill>
              </a:rPr>
              <a:t>3</a:t>
            </a:r>
            <a:r>
              <a:t> T(n/2) + 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7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7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7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7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7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75">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175">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75" grpId="1"/>
    </p:bldLst>
  </p:timing>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Running time analysis"/>
          <p:cNvSpPr txBox="1"/>
          <p:nvPr>
            <p:ph type="title"/>
          </p:nvPr>
        </p:nvSpPr>
        <p:spPr>
          <a:prstGeom prst="rect">
            <a:avLst/>
          </a:prstGeom>
        </p:spPr>
        <p:txBody>
          <a:bodyPr/>
          <a:lstStyle>
            <a:lvl1pPr>
              <a:defRPr>
                <a:latin typeface="Palatino"/>
                <a:ea typeface="Palatino"/>
                <a:cs typeface="Palatino"/>
                <a:sym typeface="Palatino"/>
              </a:defRPr>
            </a:lvl1pPr>
          </a:lstStyle>
          <a:p>
            <a:pPr/>
            <a:r>
              <a:t>Running time analysis</a:t>
            </a:r>
          </a:p>
        </p:txBody>
      </p:sp>
      <p:pic>
        <p:nvPicPr>
          <p:cNvPr id="17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79" name="T(n) = 3 T(n/2) + O(n)…"/>
          <p:cNvSpPr txBox="1"/>
          <p:nvPr>
            <p:ph type="body" idx="1"/>
          </p:nvPr>
        </p:nvSpPr>
        <p:spPr>
          <a:xfrm>
            <a:off x="952500" y="2603499"/>
            <a:ext cx="11099800" cy="6299201"/>
          </a:xfrm>
          <a:prstGeom prst="rect">
            <a:avLst/>
          </a:prstGeom>
        </p:spPr>
        <p:txBody>
          <a:bodyPr/>
          <a:lstStyle/>
          <a:p>
            <a:pPr marL="346709" indent="-346709" defTabSz="455675">
              <a:spcBef>
                <a:spcPts val="2300"/>
              </a:spcBef>
              <a:defRPr i="1" sz="2807">
                <a:solidFill>
                  <a:schemeClr val="accent1">
                    <a:hueOff val="47394"/>
                    <a:satOff val="-25753"/>
                    <a:lumOff val="-7544"/>
                  </a:schemeClr>
                </a:solidFill>
                <a:latin typeface="Palatino"/>
                <a:ea typeface="Palatino"/>
                <a:cs typeface="Palatino"/>
                <a:sym typeface="Palatino"/>
              </a:defRPr>
            </a:pPr>
            <a:r>
              <a:t>T(n) =</a:t>
            </a:r>
            <a:r>
              <a:rPr>
                <a:solidFill>
                  <a:schemeClr val="accent5"/>
                </a:solidFill>
              </a:rPr>
              <a:t> 3 </a:t>
            </a:r>
            <a:r>
              <a:t>T(n/2) + O(n)</a:t>
            </a:r>
          </a:p>
          <a:p>
            <a:pPr lvl="1" marL="693419" indent="-346709" defTabSz="455675">
              <a:spcBef>
                <a:spcPts val="2300"/>
              </a:spcBef>
              <a:defRPr i="1" sz="2807">
                <a:latin typeface="Palatino"/>
                <a:ea typeface="Palatino"/>
                <a:cs typeface="Palatino"/>
                <a:sym typeface="Palatino"/>
              </a:defRPr>
            </a:pPr>
            <a:r>
              <a:t>T(n) ≤ c n + 3 T(n/2) </a:t>
            </a:r>
            <a:r>
              <a:rPr i="0"/>
              <a:t>for some constant</a:t>
            </a:r>
            <a:r>
              <a:t> c</a:t>
            </a:r>
          </a:p>
          <a:p>
            <a:pPr lvl="1" marL="693419" indent="-346709" defTabSz="455675">
              <a:spcBef>
                <a:spcPts val="2300"/>
              </a:spcBef>
              <a:defRPr i="1" sz="2807">
                <a:latin typeface="Palatino"/>
                <a:ea typeface="Palatino"/>
                <a:cs typeface="Palatino"/>
                <a:sym typeface="Palatino"/>
              </a:defRPr>
            </a:pPr>
            <a:r>
              <a:t>T(n) ≤ c n + 3cn/2 + 3</a:t>
            </a:r>
            <a:r>
              <a:rPr baseline="31999"/>
              <a:t>2</a:t>
            </a:r>
            <a:r>
              <a:t> T(n/2</a:t>
            </a:r>
            <a:r>
              <a:rPr baseline="31999"/>
              <a:t>2</a:t>
            </a:r>
            <a:r>
              <a:t>)</a:t>
            </a:r>
          </a:p>
          <a:p>
            <a:pPr lvl="1" marL="693419" indent="-346709" defTabSz="455675">
              <a:spcBef>
                <a:spcPts val="2300"/>
              </a:spcBef>
              <a:defRPr i="1" sz="2807">
                <a:latin typeface="Palatino"/>
                <a:ea typeface="Palatino"/>
                <a:cs typeface="Palatino"/>
                <a:sym typeface="Palatino"/>
              </a:defRPr>
            </a:pPr>
            <a:r>
              <a:t>T(n) ≤ c n + 3cn/2 + 3</a:t>
            </a:r>
            <a:r>
              <a:rPr baseline="31999"/>
              <a:t>2 </a:t>
            </a:r>
            <a:r>
              <a:t>cn/2</a:t>
            </a:r>
            <a:r>
              <a:rPr baseline="31999"/>
              <a:t>2</a:t>
            </a:r>
            <a:r>
              <a:t> + 3</a:t>
            </a:r>
            <a:r>
              <a:rPr baseline="31999"/>
              <a:t>3</a:t>
            </a:r>
            <a:r>
              <a:t> T(n/2</a:t>
            </a:r>
            <a:r>
              <a:rPr baseline="31999"/>
              <a:t>3</a:t>
            </a:r>
            <a:r>
              <a:t>)</a:t>
            </a:r>
          </a:p>
          <a:p>
            <a:pPr lvl="1" marL="693419" indent="-346709" defTabSz="455675">
              <a:spcBef>
                <a:spcPts val="2300"/>
              </a:spcBef>
              <a:defRPr i="1" sz="2807">
                <a:latin typeface="Palatino"/>
                <a:ea typeface="Palatino"/>
                <a:cs typeface="Palatino"/>
                <a:sym typeface="Palatino"/>
              </a:defRPr>
            </a:pPr>
            <a:r>
              <a:t>T(n) ≤ c n + 3cn/2 + 3</a:t>
            </a:r>
            <a:r>
              <a:rPr baseline="31999"/>
              <a:t>2 </a:t>
            </a:r>
            <a:r>
              <a:t>cn/2</a:t>
            </a:r>
            <a:r>
              <a:rPr baseline="31999"/>
              <a:t>2</a:t>
            </a:r>
            <a:r>
              <a:t> + </a:t>
            </a:r>
            <a:r>
              <a:rPr>
                <a:solidFill>
                  <a:schemeClr val="accent1">
                    <a:hueOff val="47394"/>
                    <a:satOff val="-25753"/>
                    <a:lumOff val="-7544"/>
                  </a:schemeClr>
                </a:solidFill>
              </a:rPr>
              <a:t>⋯</a:t>
            </a:r>
            <a:r>
              <a:t> + 3</a:t>
            </a:r>
            <a:r>
              <a:rPr baseline="31999"/>
              <a:t>k-1 </a:t>
            </a:r>
            <a:r>
              <a:t>cn/2</a:t>
            </a:r>
            <a:r>
              <a:rPr baseline="31999"/>
              <a:t>k-1  </a:t>
            </a:r>
            <a:r>
              <a:t>+ 3</a:t>
            </a:r>
            <a:r>
              <a:rPr baseline="31999"/>
              <a:t>k</a:t>
            </a:r>
            <a:r>
              <a:t> T(n/2</a:t>
            </a:r>
            <a:r>
              <a:rPr baseline="31999"/>
              <a:t>k</a:t>
            </a:r>
            <a:r>
              <a:t>)</a:t>
            </a:r>
          </a:p>
          <a:p>
            <a:pPr lvl="1" marL="693419" indent="-346709" defTabSz="455675">
              <a:spcBef>
                <a:spcPts val="2300"/>
              </a:spcBef>
              <a:defRPr i="1" sz="2807">
                <a:latin typeface="Palatino"/>
                <a:ea typeface="Palatino"/>
                <a:cs typeface="Palatino"/>
                <a:sym typeface="Palatino"/>
              </a:defRPr>
            </a:pPr>
            <a:r>
              <a:rPr i="0"/>
              <a:t>Assuming</a:t>
            </a:r>
            <a:r>
              <a:t> </a:t>
            </a:r>
            <a:r>
              <a:rPr>
                <a:solidFill>
                  <a:schemeClr val="accent1">
                    <a:hueOff val="47394"/>
                    <a:satOff val="-25753"/>
                    <a:lumOff val="-7544"/>
                  </a:schemeClr>
                </a:solidFill>
              </a:rPr>
              <a:t>n = 2</a:t>
            </a:r>
            <a:r>
              <a:rPr baseline="31999">
                <a:solidFill>
                  <a:schemeClr val="accent1">
                    <a:hueOff val="47394"/>
                    <a:satOff val="-25753"/>
                    <a:lumOff val="-7544"/>
                  </a:schemeClr>
                </a:solidFill>
              </a:rPr>
              <a:t>k </a:t>
            </a:r>
            <a:r>
              <a:rPr i="0"/>
              <a:t>and </a:t>
            </a:r>
            <a:r>
              <a:rPr>
                <a:solidFill>
                  <a:schemeClr val="accent1">
                    <a:hueOff val="47394"/>
                    <a:satOff val="-25753"/>
                    <a:lumOff val="-7544"/>
                  </a:schemeClr>
                </a:solidFill>
              </a:rPr>
              <a:t>T(1) = 1</a:t>
            </a:r>
            <a:r>
              <a:rPr i="0"/>
              <a:t> </a:t>
            </a:r>
            <a:endParaRPr baseline="31999" i="0">
              <a:solidFill>
                <a:schemeClr val="accent1">
                  <a:hueOff val="47394"/>
                  <a:satOff val="-25753"/>
                  <a:lumOff val="-7544"/>
                </a:schemeClr>
              </a:solidFill>
            </a:endParaRPr>
          </a:p>
          <a:p>
            <a:pPr lvl="1" marL="693419" indent="-346709" defTabSz="455675">
              <a:spcBef>
                <a:spcPts val="2300"/>
              </a:spcBef>
              <a:defRPr i="1" sz="2807">
                <a:latin typeface="Palatino"/>
                <a:ea typeface="Palatino"/>
                <a:cs typeface="Palatino"/>
                <a:sym typeface="Palatino"/>
              </a:defRPr>
            </a:pPr>
            <a:r>
              <a:t>T(n) ≤ c n (1 + 3/2 + 3</a:t>
            </a:r>
            <a:r>
              <a:rPr baseline="31999"/>
              <a:t>2</a:t>
            </a:r>
            <a:r>
              <a:t>/2</a:t>
            </a:r>
            <a:r>
              <a:rPr baseline="31999"/>
              <a:t>2</a:t>
            </a:r>
            <a:r>
              <a:t> + </a:t>
            </a:r>
            <a:r>
              <a:rPr>
                <a:solidFill>
                  <a:schemeClr val="accent1">
                    <a:hueOff val="47394"/>
                    <a:satOff val="-25753"/>
                    <a:lumOff val="-7544"/>
                  </a:schemeClr>
                </a:solidFill>
              </a:rPr>
              <a:t>⋯</a:t>
            </a:r>
            <a:r>
              <a:t> + 3</a:t>
            </a:r>
            <a:r>
              <a:rPr baseline="31999"/>
              <a:t>k-1</a:t>
            </a:r>
            <a:r>
              <a:t>/2</a:t>
            </a:r>
            <a:r>
              <a:rPr baseline="31999"/>
              <a:t>k-1</a:t>
            </a:r>
            <a:r>
              <a:t>) + 3</a:t>
            </a:r>
            <a:r>
              <a:rPr baseline="31999"/>
              <a:t>k</a:t>
            </a:r>
            <a:endParaRPr baseline="31999"/>
          </a:p>
          <a:p>
            <a:pPr lvl="1" marL="693419" indent="-346709" defTabSz="455675">
              <a:spcBef>
                <a:spcPts val="2300"/>
              </a:spcBef>
              <a:defRPr i="1" sz="2807">
                <a:latin typeface="Palatino"/>
                <a:ea typeface="Palatino"/>
                <a:cs typeface="Palatino"/>
                <a:sym typeface="Palatino"/>
              </a:defRPr>
            </a:pPr>
            <a:r>
              <a:t>T(n) ≤ 2 c n (3</a:t>
            </a:r>
            <a:r>
              <a:rPr baseline="31999"/>
              <a:t>k</a:t>
            </a:r>
            <a:r>
              <a:t>/2</a:t>
            </a:r>
            <a:r>
              <a:rPr baseline="31999"/>
              <a:t>k  </a:t>
            </a:r>
            <a:r>
              <a:t>- 1) + 3</a:t>
            </a:r>
            <a:r>
              <a:rPr baseline="31999"/>
              <a:t>k </a:t>
            </a:r>
            <a:r>
              <a:rPr i="0"/>
              <a:t>≤  (</a:t>
            </a:r>
            <a:r>
              <a:t>2c+1</a:t>
            </a:r>
            <a:r>
              <a:rPr i="0"/>
              <a:t>)</a:t>
            </a:r>
            <a:r>
              <a:t> 3</a:t>
            </a:r>
            <a:r>
              <a:rPr baseline="31999"/>
              <a:t>k  </a:t>
            </a:r>
            <a:r>
              <a:rPr i="0"/>
              <a:t>= </a:t>
            </a:r>
            <a:r>
              <a:t>O</a:t>
            </a:r>
            <a:r>
              <a:rPr i="0"/>
              <a:t>(</a:t>
            </a:r>
            <a:r>
              <a:t>3</a:t>
            </a:r>
            <a:r>
              <a:rPr baseline="31999"/>
              <a:t>k</a:t>
            </a:r>
            <a:r>
              <a:rPr i="0"/>
              <a:t>) =</a:t>
            </a:r>
            <a:r>
              <a:t> O(3</a:t>
            </a:r>
            <a:r>
              <a:rPr baseline="31999"/>
              <a:t>log n </a:t>
            </a:r>
            <a:r>
              <a:rPr i="0"/>
              <a:t>) =</a:t>
            </a:r>
            <a:r>
              <a:t> O(n</a:t>
            </a:r>
            <a:r>
              <a:rPr baseline="31999"/>
              <a:t>log 3 </a:t>
            </a:r>
            <a:r>
              <a:rPr i="0"/>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7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7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7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7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7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79">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79">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179">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179">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79" grpId="1"/>
    </p:bldLst>
  </p:timing>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1" name="Karatsuba’s multiplication"/>
          <p:cNvSpPr txBox="1"/>
          <p:nvPr>
            <p:ph type="title"/>
          </p:nvPr>
        </p:nvSpPr>
        <p:spPr>
          <a:prstGeom prst="rect">
            <a:avLst/>
          </a:prstGeom>
        </p:spPr>
        <p:txBody>
          <a:bodyPr/>
          <a:lstStyle>
            <a:lvl1pPr defTabSz="537463">
              <a:defRPr sz="7360">
                <a:latin typeface="Palatino"/>
                <a:ea typeface="Palatino"/>
                <a:cs typeface="Palatino"/>
                <a:sym typeface="Palatino"/>
              </a:defRPr>
            </a:lvl1pPr>
          </a:lstStyle>
          <a:p>
            <a:pPr/>
            <a:r>
              <a:t>Karatsuba’s multiplication</a:t>
            </a:r>
          </a:p>
        </p:txBody>
      </p:sp>
      <p:pic>
        <p:nvPicPr>
          <p:cNvPr id="182"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83" name="Input: n bit integers a and b…"/>
          <p:cNvSpPr txBox="1"/>
          <p:nvPr>
            <p:ph type="body" idx="1"/>
          </p:nvPr>
        </p:nvSpPr>
        <p:spPr>
          <a:xfrm>
            <a:off x="952500" y="2603499"/>
            <a:ext cx="11099800" cy="6299201"/>
          </a:xfrm>
          <a:prstGeom prst="rect">
            <a:avLst/>
          </a:prstGeom>
        </p:spPr>
        <p:txBody>
          <a:bodyPr/>
          <a:lstStyle/>
          <a:p>
            <a:pPr marL="377825" indent="-377825" defTabSz="496570">
              <a:spcBef>
                <a:spcPts val="1700"/>
              </a:spcBef>
              <a:defRPr sz="3060">
                <a:latin typeface="Palatino"/>
                <a:ea typeface="Palatino"/>
                <a:cs typeface="Palatino"/>
                <a:sym typeface="Palatino"/>
              </a:defRPr>
            </a:pPr>
            <a:r>
              <a:t>Input: </a:t>
            </a:r>
            <a:r>
              <a:rPr i="1">
                <a:solidFill>
                  <a:schemeClr val="accent1">
                    <a:hueOff val="47394"/>
                    <a:satOff val="-25753"/>
                    <a:lumOff val="-7544"/>
                  </a:schemeClr>
                </a:solidFill>
              </a:rPr>
              <a:t>n</a:t>
            </a:r>
            <a:r>
              <a:t> bit integers </a:t>
            </a:r>
            <a:r>
              <a:rPr i="1">
                <a:solidFill>
                  <a:schemeClr val="accent5">
                    <a:hueOff val="-176146"/>
                    <a:satOff val="3665"/>
                    <a:lumOff val="-13986"/>
                  </a:schemeClr>
                </a:solidFill>
              </a:rPr>
              <a:t>a </a:t>
            </a:r>
            <a:r>
              <a:rPr i="1"/>
              <a:t>and</a:t>
            </a:r>
            <a:r>
              <a:rPr i="1">
                <a:solidFill>
                  <a:schemeClr val="accent5">
                    <a:hueOff val="-176146"/>
                    <a:satOff val="3665"/>
                    <a:lumOff val="-13986"/>
                  </a:schemeClr>
                </a:solidFill>
              </a:rPr>
              <a:t> b</a:t>
            </a:r>
            <a:endParaRPr i="1">
              <a:solidFill>
                <a:schemeClr val="accent5">
                  <a:hueOff val="-176146"/>
                  <a:satOff val="3665"/>
                  <a:lumOff val="-13986"/>
                </a:schemeClr>
              </a:solidFill>
            </a:endParaRPr>
          </a:p>
          <a:p>
            <a:pPr marL="377825" indent="-377825" defTabSz="496570">
              <a:spcBef>
                <a:spcPts val="1700"/>
              </a:spcBef>
              <a:defRPr sz="3060">
                <a:latin typeface="Palatino"/>
                <a:ea typeface="Palatino"/>
                <a:cs typeface="Palatino"/>
                <a:sym typeface="Palatino"/>
              </a:defRPr>
            </a:pPr>
            <a:r>
              <a:t>Break integers into two chunks: </a:t>
            </a:r>
            <a:r>
              <a:rPr i="1">
                <a:solidFill>
                  <a:schemeClr val="accent1">
                    <a:hueOff val="47394"/>
                    <a:satOff val="-25753"/>
                    <a:lumOff val="-7544"/>
                  </a:schemeClr>
                </a:solidFill>
              </a:rPr>
              <a:t>n/2</a:t>
            </a:r>
            <a:r>
              <a:t> bits and </a:t>
            </a:r>
            <a:r>
              <a:rPr i="1">
                <a:solidFill>
                  <a:schemeClr val="accent1">
                    <a:hueOff val="47394"/>
                    <a:satOff val="-25753"/>
                    <a:lumOff val="-7544"/>
                  </a:schemeClr>
                </a:solidFill>
              </a:rPr>
              <a:t>n/2</a:t>
            </a:r>
            <a:r>
              <a:t> bits</a:t>
            </a:r>
            <a:endParaRPr i="1">
              <a:solidFill>
                <a:schemeClr val="accent5">
                  <a:hueOff val="-176146"/>
                  <a:satOff val="3665"/>
                  <a:lumOff val="-13986"/>
                </a:schemeClr>
              </a:solidFill>
            </a:endParaRPr>
          </a:p>
          <a:p>
            <a:pPr marL="377825" indent="-377825" defTabSz="496570">
              <a:spcBef>
                <a:spcPts val="1700"/>
              </a:spcBef>
              <a:defRPr sz="3060">
                <a:latin typeface="Palatino"/>
                <a:ea typeface="Palatino"/>
                <a:cs typeface="Palatino"/>
                <a:sym typeface="Palatino"/>
              </a:defRPr>
            </a:pPr>
            <a:r>
              <a:rPr i="1">
                <a:solidFill>
                  <a:schemeClr val="accent5">
                    <a:hueOff val="-176146"/>
                    <a:satOff val="3665"/>
                    <a:lumOff val="-13986"/>
                  </a:schemeClr>
                </a:solidFill>
              </a:rPr>
              <a:t>a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n/2</a:t>
            </a:r>
            <a:r>
              <a:rPr i="1">
                <a:solidFill>
                  <a:schemeClr val="accent5">
                    <a:hueOff val="-176146"/>
                    <a:satOff val="3665"/>
                    <a:lumOff val="-13986"/>
                  </a:schemeClr>
                </a:solidFill>
              </a:rPr>
              <a:t> .</a:t>
            </a:r>
            <a:endParaRPr i="1">
              <a:solidFill>
                <a:schemeClr val="accent5">
                  <a:hueOff val="-176146"/>
                  <a:satOff val="3665"/>
                  <a:lumOff val="-13986"/>
                </a:schemeClr>
              </a:solidFill>
            </a:endParaRPr>
          </a:p>
          <a:p>
            <a:pPr marL="377825" indent="-377825" defTabSz="496570">
              <a:spcBef>
                <a:spcPts val="1700"/>
              </a:spcBef>
              <a:defRPr sz="3060">
                <a:latin typeface="Palatino"/>
                <a:ea typeface="Palatino"/>
                <a:cs typeface="Palatino"/>
                <a:sym typeface="Palatino"/>
              </a:defRPr>
            </a:pPr>
            <a:r>
              <a:rPr i="1">
                <a:solidFill>
                  <a:schemeClr val="accent5">
                    <a:hueOff val="-176146"/>
                    <a:satOff val="3665"/>
                    <a:lumOff val="-13986"/>
                  </a:schemeClr>
                </a:solidFill>
              </a:rPr>
              <a:t>b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n/2</a:t>
            </a:r>
            <a:r>
              <a:rPr i="1">
                <a:solidFill>
                  <a:schemeClr val="accent5">
                    <a:hueOff val="-176146"/>
                    <a:satOff val="3665"/>
                    <a:lumOff val="-13986"/>
                  </a:schemeClr>
                </a:solidFill>
              </a:rPr>
              <a:t> .</a:t>
            </a:r>
            <a:endParaRPr i="1">
              <a:solidFill>
                <a:schemeClr val="accent5">
                  <a:hueOff val="-176146"/>
                  <a:satOff val="3665"/>
                  <a:lumOff val="-13986"/>
                </a:schemeClr>
              </a:solidFill>
            </a:endParaRPr>
          </a:p>
          <a:p>
            <a:pPr marL="377825" indent="-377825" defTabSz="496570">
              <a:spcBef>
                <a:spcPts val="1700"/>
              </a:spcBef>
              <a:defRPr sz="3060">
                <a:latin typeface="Palatino"/>
                <a:ea typeface="Palatino"/>
                <a:cs typeface="Palatino"/>
                <a:sym typeface="Palatino"/>
              </a:defRPr>
            </a:pPr>
            <a:r>
              <a:rPr i="1"/>
              <a:t>ab</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 </a:t>
            </a:r>
            <a:r>
              <a:rPr i="1">
                <a:solidFill>
                  <a:schemeClr val="accent5">
                    <a:hueOff val="-176146"/>
                    <a:satOff val="3665"/>
                    <a:lumOff val="-13986"/>
                  </a:schemeClr>
                </a:solidFill>
              </a:rPr>
              <a:t>b</a:t>
            </a:r>
            <a:r>
              <a:rPr baseline="-5999" i="1">
                <a:solidFill>
                  <a:schemeClr val="accent5">
                    <a:hueOff val="-176146"/>
                    <a:satOff val="3665"/>
                    <a:lumOff val="-13986"/>
                  </a:schemeClr>
                </a:solidFill>
              </a:rPr>
              <a:t>0 </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n/2</a:t>
            </a:r>
            <a:r>
              <a:rPr i="1">
                <a:solidFill>
                  <a:schemeClr val="accent5">
                    <a:hueOff val="-176146"/>
                    <a:satOff val="3665"/>
                    <a:lumOff val="-13986"/>
                  </a:schemeClr>
                </a:solidFill>
              </a:rPr>
              <a:t> </a:t>
            </a:r>
            <a:r>
              <a:rPr i="1"/>
              <a:t>+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a:t>
            </a:r>
            <a:r>
              <a:rPr i="1">
                <a:solidFill>
                  <a:schemeClr val="accent1">
                    <a:hueOff val="47394"/>
                    <a:satOff val="-25753"/>
                    <a:lumOff val="-7544"/>
                  </a:schemeClr>
                </a:solidFill>
              </a:rPr>
              <a:t>2</a:t>
            </a:r>
            <a:r>
              <a:rPr baseline="31999" i="1">
                <a:solidFill>
                  <a:schemeClr val="accent1">
                    <a:hueOff val="47394"/>
                    <a:satOff val="-25753"/>
                    <a:lumOff val="-7544"/>
                  </a:schemeClr>
                </a:solidFill>
              </a:rPr>
              <a:t>n</a:t>
            </a:r>
            <a:endParaRPr baseline="31999" i="1">
              <a:solidFill>
                <a:schemeClr val="accent1">
                  <a:hueOff val="47394"/>
                  <a:satOff val="-25753"/>
                  <a:lumOff val="-7544"/>
                </a:schemeClr>
              </a:solidFill>
            </a:endParaRPr>
          </a:p>
          <a:p>
            <a:pPr marL="377825" indent="-377825" defTabSz="496570">
              <a:spcBef>
                <a:spcPts val="1700"/>
              </a:spcBef>
              <a:defRPr i="1" sz="3060">
                <a:latin typeface="Palatino"/>
                <a:ea typeface="Palatino"/>
                <a:cs typeface="Palatino"/>
                <a:sym typeface="Palatino"/>
              </a:defRPr>
            </a:pPr>
            <a:r>
              <a:rPr i="0"/>
              <a:t>Want to compute the three terms </a:t>
            </a:r>
            <a:r>
              <a:rPr>
                <a:solidFill>
                  <a:schemeClr val="accent5">
                    <a:hueOff val="-176146"/>
                    <a:satOff val="3665"/>
                    <a:lumOff val="-13986"/>
                  </a:schemeClr>
                </a:solidFill>
              </a:rPr>
              <a:t>a</a:t>
            </a:r>
            <a:r>
              <a:rPr baseline="-5999">
                <a:solidFill>
                  <a:schemeClr val="accent5">
                    <a:hueOff val="-176146"/>
                    <a:satOff val="3665"/>
                    <a:lumOff val="-13986"/>
                  </a:schemeClr>
                </a:solidFill>
              </a:rPr>
              <a:t>0 </a:t>
            </a:r>
            <a:r>
              <a:rPr>
                <a:solidFill>
                  <a:schemeClr val="accent5">
                    <a:hueOff val="-176146"/>
                    <a:satOff val="3665"/>
                    <a:lumOff val="-13986"/>
                  </a:schemeClr>
                </a:solidFill>
              </a:rPr>
              <a:t>b</a:t>
            </a:r>
            <a:r>
              <a:rPr baseline="-5999">
                <a:solidFill>
                  <a:schemeClr val="accent5">
                    <a:hueOff val="-176146"/>
                    <a:satOff val="3665"/>
                    <a:lumOff val="-13986"/>
                  </a:schemeClr>
                </a:solidFill>
              </a:rPr>
              <a:t>0</a:t>
            </a:r>
            <a:r>
              <a:rPr>
                <a:solidFill>
                  <a:schemeClr val="accent5">
                    <a:hueOff val="-176146"/>
                    <a:satOff val="3665"/>
                    <a:lumOff val="-13986"/>
                  </a:schemeClr>
                </a:solidFill>
              </a:rPr>
              <a:t>,    (a</a:t>
            </a:r>
            <a:r>
              <a:rPr baseline="-5999">
                <a:solidFill>
                  <a:schemeClr val="accent5">
                    <a:hueOff val="-176146"/>
                    <a:satOff val="3665"/>
                    <a:lumOff val="-13986"/>
                  </a:schemeClr>
                </a:solidFill>
              </a:rPr>
              <a:t>0</a:t>
            </a:r>
            <a:r>
              <a:t> </a:t>
            </a:r>
            <a:r>
              <a:rPr>
                <a:solidFill>
                  <a:schemeClr val="accent5">
                    <a:hueOff val="-176146"/>
                    <a:satOff val="3665"/>
                    <a:lumOff val="-13986"/>
                  </a:schemeClr>
                </a:solidFill>
              </a:rPr>
              <a:t>b</a:t>
            </a:r>
            <a:r>
              <a:rPr baseline="-5999">
                <a:solidFill>
                  <a:schemeClr val="accent5">
                    <a:hueOff val="-176146"/>
                    <a:satOff val="3665"/>
                    <a:lumOff val="-13986"/>
                  </a:schemeClr>
                </a:solidFill>
              </a:rPr>
              <a:t>1</a:t>
            </a:r>
            <a:r>
              <a:t> + </a:t>
            </a:r>
            <a:r>
              <a:rPr>
                <a:solidFill>
                  <a:schemeClr val="accent5">
                    <a:hueOff val="-176146"/>
                    <a:satOff val="3665"/>
                    <a:lumOff val="-13986"/>
                  </a:schemeClr>
                </a:solidFill>
              </a:rPr>
              <a:t>a</a:t>
            </a:r>
            <a:r>
              <a:rPr baseline="-5999">
                <a:solidFill>
                  <a:schemeClr val="accent5">
                    <a:hueOff val="-176146"/>
                    <a:satOff val="3665"/>
                    <a:lumOff val="-13986"/>
                  </a:schemeClr>
                </a:solidFill>
              </a:rPr>
              <a:t>1</a:t>
            </a:r>
            <a:r>
              <a:t> </a:t>
            </a:r>
            <a:r>
              <a:rPr>
                <a:solidFill>
                  <a:schemeClr val="accent5">
                    <a:hueOff val="-176146"/>
                    <a:satOff val="3665"/>
                    <a:lumOff val="-13986"/>
                  </a:schemeClr>
                </a:solidFill>
              </a:rPr>
              <a:t>b</a:t>
            </a:r>
            <a:r>
              <a:rPr baseline="-5999">
                <a:solidFill>
                  <a:schemeClr val="accent5">
                    <a:hueOff val="-176146"/>
                    <a:satOff val="3665"/>
                    <a:lumOff val="-13986"/>
                  </a:schemeClr>
                </a:solidFill>
              </a:rPr>
              <a:t>0</a:t>
            </a:r>
            <a:r>
              <a:rPr>
                <a:solidFill>
                  <a:schemeClr val="accent5">
                    <a:hueOff val="-176146"/>
                    <a:satOff val="3665"/>
                    <a:lumOff val="-13986"/>
                  </a:schemeClr>
                </a:solidFill>
              </a:rPr>
              <a:t>),    a</a:t>
            </a:r>
            <a:r>
              <a:rPr baseline="-5999">
                <a:solidFill>
                  <a:schemeClr val="accent5">
                    <a:hueOff val="-176146"/>
                    <a:satOff val="3665"/>
                    <a:lumOff val="-13986"/>
                  </a:schemeClr>
                </a:solidFill>
              </a:rPr>
              <a:t>1</a:t>
            </a:r>
            <a:r>
              <a:t> </a:t>
            </a:r>
            <a:r>
              <a:rPr>
                <a:solidFill>
                  <a:schemeClr val="accent5">
                    <a:hueOff val="-176146"/>
                    <a:satOff val="3665"/>
                    <a:lumOff val="-13986"/>
                  </a:schemeClr>
                </a:solidFill>
              </a:rPr>
              <a:t>b</a:t>
            </a:r>
            <a:r>
              <a:rPr baseline="-5999">
                <a:solidFill>
                  <a:schemeClr val="accent5">
                    <a:hueOff val="-176146"/>
                    <a:satOff val="3665"/>
                    <a:lumOff val="-13986"/>
                  </a:schemeClr>
                </a:solidFill>
              </a:rPr>
              <a:t>1</a:t>
            </a:r>
            <a:br>
              <a:rPr baseline="-5999">
                <a:solidFill>
                  <a:schemeClr val="accent5">
                    <a:hueOff val="-176146"/>
                    <a:satOff val="3665"/>
                    <a:lumOff val="-13986"/>
                  </a:schemeClr>
                </a:solidFill>
              </a:rPr>
            </a:br>
            <a:r>
              <a:rPr i="0"/>
              <a:t> with only </a:t>
            </a:r>
            <a:r>
              <a:rPr i="0">
                <a:solidFill>
                  <a:schemeClr val="accent5"/>
                </a:solidFill>
              </a:rPr>
              <a:t>three</a:t>
            </a:r>
            <a:r>
              <a:rPr i="0"/>
              <a:t> multiplications and a few additions</a:t>
            </a:r>
            <a:endParaRPr baseline="31999">
              <a:solidFill>
                <a:schemeClr val="accent1">
                  <a:hueOff val="47394"/>
                  <a:satOff val="-25753"/>
                  <a:lumOff val="-7544"/>
                </a:schemeClr>
              </a:solidFill>
            </a:endParaRPr>
          </a:p>
          <a:p>
            <a:pPr marL="377825" indent="-377825" defTabSz="496570">
              <a:spcBef>
                <a:spcPts val="1700"/>
              </a:spcBef>
              <a:defRPr i="1" sz="3060">
                <a:solidFill>
                  <a:schemeClr val="accent1">
                    <a:hueOff val="47394"/>
                    <a:satOff val="-25753"/>
                    <a:lumOff val="-7544"/>
                  </a:schemeClr>
                </a:solidFill>
                <a:latin typeface="Palatino"/>
                <a:ea typeface="Palatino"/>
                <a:cs typeface="Palatino"/>
                <a:sym typeface="Palatino"/>
              </a:defRPr>
            </a:pPr>
            <a:r>
              <a:t>T(n) = </a:t>
            </a:r>
            <a:r>
              <a:rPr>
                <a:solidFill>
                  <a:schemeClr val="accent5"/>
                </a:solidFill>
              </a:rPr>
              <a:t>3</a:t>
            </a:r>
            <a:r>
              <a:t> T(n/2) + O(n)</a:t>
            </a:r>
          </a:p>
          <a:p>
            <a:pPr marL="377825" indent="-377825" defTabSz="496570">
              <a:spcBef>
                <a:spcPts val="1700"/>
              </a:spcBef>
              <a:defRPr i="1" sz="3060">
                <a:solidFill>
                  <a:schemeClr val="accent1">
                    <a:hueOff val="47394"/>
                    <a:satOff val="-25753"/>
                    <a:lumOff val="-7544"/>
                  </a:schemeClr>
                </a:solidFill>
                <a:latin typeface="Palatino"/>
                <a:ea typeface="Palatino"/>
                <a:cs typeface="Palatino"/>
                <a:sym typeface="Palatino"/>
              </a:defRPr>
            </a:pPr>
            <a:r>
              <a:t>T(n) = O(n</a:t>
            </a:r>
            <a:r>
              <a:rPr baseline="31999"/>
              <a:t>log 3 </a:t>
            </a:r>
            <a:r>
              <a:rPr i="0"/>
              <a:t>) </a:t>
            </a:r>
            <a:r>
              <a:t>= O(n</a:t>
            </a:r>
            <a:r>
              <a:rPr baseline="31999"/>
              <a:t>1.585 </a:t>
            </a:r>
            <a:r>
              <a:rPr i="0"/>
              <a: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8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8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8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8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8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8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83">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183">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183">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83" grpId="1"/>
    </p:bldLst>
  </p:timing>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Toom-Cook multiplication"/>
          <p:cNvSpPr txBox="1"/>
          <p:nvPr>
            <p:ph type="title"/>
          </p:nvPr>
        </p:nvSpPr>
        <p:spPr>
          <a:prstGeom prst="rect">
            <a:avLst/>
          </a:prstGeom>
        </p:spPr>
        <p:txBody>
          <a:bodyPr/>
          <a:lstStyle>
            <a:lvl1pPr defTabSz="537463">
              <a:defRPr sz="7360">
                <a:latin typeface="Palatino"/>
                <a:ea typeface="Palatino"/>
                <a:cs typeface="Palatino"/>
                <a:sym typeface="Palatino"/>
              </a:defRPr>
            </a:lvl1pPr>
          </a:lstStyle>
          <a:p>
            <a:pPr/>
            <a:r>
              <a:t>Toom-Cook multiplication</a:t>
            </a:r>
          </a:p>
        </p:txBody>
      </p:sp>
      <p:pic>
        <p:nvPicPr>
          <p:cNvPr id="18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87" name="Break it into three chunks: n/3 bits each…"/>
          <p:cNvSpPr txBox="1"/>
          <p:nvPr>
            <p:ph type="body" idx="1"/>
          </p:nvPr>
        </p:nvSpPr>
        <p:spPr>
          <a:xfrm>
            <a:off x="952500" y="2603499"/>
            <a:ext cx="11099800" cy="6455065"/>
          </a:xfrm>
          <a:prstGeom prst="rect">
            <a:avLst/>
          </a:prstGeom>
        </p:spPr>
        <p:txBody>
          <a:bodyPr/>
          <a:lstStyle/>
          <a:p>
            <a:pPr marL="431165" indent="-431165" defTabSz="566674">
              <a:spcBef>
                <a:spcPts val="1900"/>
              </a:spcBef>
              <a:defRPr sz="3492">
                <a:latin typeface="Palatino"/>
                <a:ea typeface="Palatino"/>
                <a:cs typeface="Palatino"/>
                <a:sym typeface="Palatino"/>
              </a:defRPr>
            </a:pPr>
            <a:r>
              <a:t>Break it into three chunks: </a:t>
            </a:r>
            <a:r>
              <a:rPr i="1">
                <a:solidFill>
                  <a:schemeClr val="accent1">
                    <a:hueOff val="47394"/>
                    <a:satOff val="-25753"/>
                    <a:lumOff val="-7544"/>
                  </a:schemeClr>
                </a:solidFill>
              </a:rPr>
              <a:t>n/3</a:t>
            </a:r>
            <a:r>
              <a:t> bits each</a:t>
            </a:r>
            <a:endParaRPr i="1">
              <a:solidFill>
                <a:schemeClr val="accent5">
                  <a:hueOff val="-176146"/>
                  <a:satOff val="3665"/>
                  <a:lumOff val="-13986"/>
                </a:schemeClr>
              </a:solidFill>
            </a:endParaRPr>
          </a:p>
          <a:p>
            <a:pPr marL="431165" indent="-431165" defTabSz="566674">
              <a:spcBef>
                <a:spcPts val="1900"/>
              </a:spcBef>
              <a:defRPr sz="3492">
                <a:latin typeface="Palatino"/>
                <a:ea typeface="Palatino"/>
                <a:cs typeface="Palatino"/>
                <a:sym typeface="Palatino"/>
              </a:defRPr>
            </a:pPr>
            <a:r>
              <a:rPr i="1">
                <a:solidFill>
                  <a:schemeClr val="accent5">
                    <a:hueOff val="-176146"/>
                    <a:satOff val="3665"/>
                    <a:lumOff val="-13986"/>
                  </a:schemeClr>
                </a:solidFill>
              </a:rPr>
              <a:t>a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n/3</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2n/3</a:t>
            </a:r>
            <a:endParaRPr i="1">
              <a:solidFill>
                <a:schemeClr val="accent5">
                  <a:hueOff val="-176146"/>
                  <a:satOff val="3665"/>
                  <a:lumOff val="-13986"/>
                </a:schemeClr>
              </a:solidFill>
            </a:endParaRPr>
          </a:p>
          <a:p>
            <a:pPr marL="431165" indent="-431165" defTabSz="566674">
              <a:spcBef>
                <a:spcPts val="1900"/>
              </a:spcBef>
              <a:defRPr sz="3492">
                <a:latin typeface="Palatino"/>
                <a:ea typeface="Palatino"/>
                <a:cs typeface="Palatino"/>
                <a:sym typeface="Palatino"/>
              </a:defRPr>
            </a:pPr>
            <a:r>
              <a:rPr i="1">
                <a:solidFill>
                  <a:schemeClr val="accent5">
                    <a:hueOff val="-176146"/>
                    <a:satOff val="3665"/>
                    <a:lumOff val="-13986"/>
                  </a:schemeClr>
                </a:solidFill>
              </a:rPr>
              <a:t>b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n/3</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2n/3</a:t>
            </a:r>
            <a:endParaRPr i="1">
              <a:solidFill>
                <a:schemeClr val="accent5">
                  <a:hueOff val="-176146"/>
                  <a:satOff val="3665"/>
                  <a:lumOff val="-13986"/>
                </a:schemeClr>
              </a:solidFill>
            </a:endParaRPr>
          </a:p>
          <a:p>
            <a:pPr marL="431165" indent="-431165" defTabSz="566674">
              <a:spcBef>
                <a:spcPts val="1900"/>
              </a:spcBef>
              <a:defRPr sz="3492">
                <a:latin typeface="Palatino"/>
                <a:ea typeface="Palatino"/>
                <a:cs typeface="Palatino"/>
                <a:sym typeface="Palatino"/>
              </a:defRPr>
            </a:pPr>
            <a:r>
              <a:rPr i="1"/>
              <a:t>ab</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 </a:t>
            </a:r>
            <a:r>
              <a:rPr i="1">
                <a:solidFill>
                  <a:schemeClr val="accent5">
                    <a:hueOff val="-176146"/>
                    <a:satOff val="3665"/>
                    <a:lumOff val="-13986"/>
                  </a:schemeClr>
                </a:solidFill>
              </a:rPr>
              <a:t>b</a:t>
            </a:r>
            <a:r>
              <a:rPr baseline="-5999" i="1">
                <a:solidFill>
                  <a:schemeClr val="accent5">
                    <a:hueOff val="-176146"/>
                    <a:satOff val="3665"/>
                    <a:lumOff val="-13986"/>
                  </a:schemeClr>
                </a:solidFill>
              </a:rPr>
              <a:t>0 </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n/3</a:t>
            </a:r>
            <a:r>
              <a:rPr i="1">
                <a:solidFill>
                  <a:schemeClr val="accent5">
                    <a:hueOff val="-176146"/>
                    <a:satOff val="3665"/>
                    <a:lumOff val="-13986"/>
                  </a:schemeClr>
                </a:solidFill>
              </a:rPr>
              <a:t> </a:t>
            </a:r>
            <a:r>
              <a:rPr i="1"/>
              <a:t>+ (</a:t>
            </a: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2n/3</a:t>
            </a:r>
            <a:br>
              <a:rPr baseline="31999" i="1">
                <a:solidFill>
                  <a:schemeClr val="accent1">
                    <a:hueOff val="47394"/>
                    <a:satOff val="-25753"/>
                    <a:lumOff val="-7544"/>
                  </a:schemeClr>
                </a:solidFill>
              </a:rPr>
            </a:br>
            <a:br>
              <a:rPr baseline="31999" i="1">
                <a:solidFill>
                  <a:schemeClr val="accent1">
                    <a:hueOff val="47394"/>
                    <a:satOff val="-25753"/>
                    <a:lumOff val="-7544"/>
                  </a:schemeClr>
                </a:solidFill>
              </a:rPr>
            </a:br>
            <a:r>
              <a:rPr baseline="31999" i="1">
                <a:solidFill>
                  <a:schemeClr val="accent1">
                    <a:hueOff val="47394"/>
                    <a:satOff val="-25753"/>
                    <a:lumOff val="-7544"/>
                  </a:schemeClr>
                </a:solidFill>
              </a:rPr>
              <a:t>                        </a:t>
            </a:r>
            <a:r>
              <a:rPr baseline="-5999" i="1">
                <a:solidFill>
                  <a:schemeClr val="accent5">
                    <a:hueOff val="-176146"/>
                    <a:satOff val="3665"/>
                    <a:lumOff val="-13986"/>
                  </a:schemeClr>
                </a:solidFill>
              </a:rPr>
              <a:t> </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3n/3</a:t>
            </a:r>
            <a:r>
              <a:rPr i="1">
                <a:solidFill>
                  <a:schemeClr val="accent5">
                    <a:hueOff val="-176146"/>
                    <a:satOff val="3665"/>
                    <a:lumOff val="-13986"/>
                  </a:schemeClr>
                </a:solidFill>
              </a:rPr>
              <a:t> </a:t>
            </a:r>
            <a:r>
              <a:rPr i="1"/>
              <a:t> +</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4n/3</a:t>
            </a:r>
            <a:endParaRPr baseline="31999" i="1">
              <a:solidFill>
                <a:schemeClr val="accent1">
                  <a:hueOff val="47394"/>
                  <a:satOff val="-25753"/>
                  <a:lumOff val="-7544"/>
                </a:schemeClr>
              </a:solidFill>
            </a:endParaRPr>
          </a:p>
          <a:p>
            <a:pPr marL="431165" indent="-431165" defTabSz="566674">
              <a:spcBef>
                <a:spcPts val="1900"/>
              </a:spcBef>
              <a:defRPr i="1" sz="3492">
                <a:latin typeface="Palatino"/>
                <a:ea typeface="Palatino"/>
                <a:cs typeface="Palatino"/>
                <a:sym typeface="Palatino"/>
              </a:defRPr>
            </a:pPr>
            <a:r>
              <a:rPr i="0"/>
              <a:t>In how many multiplications of </a:t>
            </a:r>
            <a:r>
              <a:rPr i="0">
                <a:solidFill>
                  <a:schemeClr val="accent5"/>
                </a:solidFill>
              </a:rPr>
              <a:t>n/3</a:t>
            </a:r>
            <a:r>
              <a:rPr i="0"/>
              <a:t> bit numbers,  can you find these </a:t>
            </a:r>
            <a:r>
              <a:rPr i="0">
                <a:solidFill>
                  <a:schemeClr val="accent5"/>
                </a:solidFill>
              </a:rPr>
              <a:t>five</a:t>
            </a:r>
            <a:r>
              <a:rPr i="0"/>
              <a:t> terms?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8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8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8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8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8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87">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87" grpId="1"/>
    </p:bldLst>
  </p:timing>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9" name="Toom-Cook multiplication"/>
          <p:cNvSpPr txBox="1"/>
          <p:nvPr>
            <p:ph type="title"/>
          </p:nvPr>
        </p:nvSpPr>
        <p:spPr>
          <a:prstGeom prst="rect">
            <a:avLst/>
          </a:prstGeom>
        </p:spPr>
        <p:txBody>
          <a:bodyPr/>
          <a:lstStyle>
            <a:lvl1pPr defTabSz="537463">
              <a:defRPr sz="7360">
                <a:latin typeface="Palatino"/>
                <a:ea typeface="Palatino"/>
                <a:cs typeface="Palatino"/>
                <a:sym typeface="Palatino"/>
              </a:defRPr>
            </a:lvl1pPr>
          </a:lstStyle>
          <a:p>
            <a:pPr/>
            <a:r>
              <a:t>Toom-Cook multiplication</a:t>
            </a:r>
          </a:p>
        </p:txBody>
      </p:sp>
      <p:pic>
        <p:nvPicPr>
          <p:cNvPr id="19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91" name="ab  = a0 b0  + (a0 b1 + a1 b0) 2n/3 + (a0 b2 + a1 b1 + a2 b0) 22n/3                            + (a1 b2 + a2 b1) 23n/3  + a2 b2 24n/3…"/>
          <p:cNvSpPr txBox="1"/>
          <p:nvPr>
            <p:ph type="body" idx="1"/>
          </p:nvPr>
        </p:nvSpPr>
        <p:spPr>
          <a:xfrm>
            <a:off x="952500" y="2603499"/>
            <a:ext cx="11099800" cy="6455065"/>
          </a:xfrm>
          <a:prstGeom prst="rect">
            <a:avLst/>
          </a:prstGeom>
        </p:spPr>
        <p:txBody>
          <a:bodyPr/>
          <a:lstStyle/>
          <a:p>
            <a:pPr marL="404495" indent="-404495" defTabSz="531622">
              <a:spcBef>
                <a:spcPts val="1800"/>
              </a:spcBef>
              <a:defRPr sz="3276">
                <a:latin typeface="Palatino"/>
                <a:ea typeface="Palatino"/>
                <a:cs typeface="Palatino"/>
                <a:sym typeface="Palatino"/>
              </a:defRPr>
            </a:pPr>
            <a:r>
              <a:rPr i="1"/>
              <a:t>ab</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 </a:t>
            </a:r>
            <a:r>
              <a:rPr i="1">
                <a:solidFill>
                  <a:schemeClr val="accent5">
                    <a:hueOff val="-176146"/>
                    <a:satOff val="3665"/>
                    <a:lumOff val="-13986"/>
                  </a:schemeClr>
                </a:solidFill>
              </a:rPr>
              <a:t>b</a:t>
            </a:r>
            <a:r>
              <a:rPr baseline="-5999" i="1">
                <a:solidFill>
                  <a:schemeClr val="accent5">
                    <a:hueOff val="-176146"/>
                    <a:satOff val="3665"/>
                    <a:lumOff val="-13986"/>
                  </a:schemeClr>
                </a:solidFill>
              </a:rPr>
              <a:t>0 </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n/3</a:t>
            </a:r>
            <a:r>
              <a:rPr i="1">
                <a:solidFill>
                  <a:schemeClr val="accent5">
                    <a:hueOff val="-176146"/>
                    <a:satOff val="3665"/>
                    <a:lumOff val="-13986"/>
                  </a:schemeClr>
                </a:solidFill>
              </a:rPr>
              <a:t> </a:t>
            </a:r>
            <a:r>
              <a:rPr i="1"/>
              <a:t>+ (</a:t>
            </a: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2n/3</a:t>
            </a:r>
            <a:br>
              <a:rPr baseline="31999" i="1">
                <a:solidFill>
                  <a:schemeClr val="accent1">
                    <a:hueOff val="47394"/>
                    <a:satOff val="-25753"/>
                    <a:lumOff val="-7544"/>
                  </a:schemeClr>
                </a:solidFill>
              </a:rPr>
            </a:br>
            <a:br>
              <a:rPr baseline="31999" i="1">
                <a:solidFill>
                  <a:schemeClr val="accent1">
                    <a:hueOff val="47394"/>
                    <a:satOff val="-25753"/>
                    <a:lumOff val="-7544"/>
                  </a:schemeClr>
                </a:solidFill>
              </a:rPr>
            </a:br>
            <a:r>
              <a:rPr baseline="31999" i="1">
                <a:solidFill>
                  <a:schemeClr val="accent1">
                    <a:hueOff val="47394"/>
                    <a:satOff val="-25753"/>
                    <a:lumOff val="-7544"/>
                  </a:schemeClr>
                </a:solidFill>
              </a:rPr>
              <a:t>                        </a:t>
            </a:r>
            <a:r>
              <a:rPr baseline="-5999" i="1">
                <a:solidFill>
                  <a:schemeClr val="accent5">
                    <a:hueOff val="-176146"/>
                    <a:satOff val="3665"/>
                    <a:lumOff val="-13986"/>
                  </a:schemeClr>
                </a:solidFill>
              </a:rPr>
              <a:t> </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3n/3</a:t>
            </a:r>
            <a:r>
              <a:rPr i="1">
                <a:solidFill>
                  <a:schemeClr val="accent5">
                    <a:hueOff val="-176146"/>
                    <a:satOff val="3665"/>
                    <a:lumOff val="-13986"/>
                  </a:schemeClr>
                </a:solidFill>
              </a:rPr>
              <a:t> </a:t>
            </a:r>
            <a:r>
              <a:rPr i="1"/>
              <a:t> +</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4n/3</a:t>
            </a:r>
            <a:endParaRPr baseline="31999" i="1">
              <a:solidFill>
                <a:schemeClr val="accent1">
                  <a:hueOff val="47394"/>
                  <a:satOff val="-25753"/>
                  <a:lumOff val="-7544"/>
                </a:schemeClr>
              </a:solidFill>
            </a:endParaRPr>
          </a:p>
          <a:p>
            <a:pPr marL="404495" indent="-404495" defTabSz="531622">
              <a:spcBef>
                <a:spcPts val="1800"/>
              </a:spcBef>
              <a:defRPr i="1" sz="3276">
                <a:latin typeface="Palatino"/>
                <a:ea typeface="Palatino"/>
                <a:cs typeface="Palatino"/>
                <a:sym typeface="Palatino"/>
              </a:defRPr>
            </a:pPr>
            <a:r>
              <a:rPr i="0"/>
              <a:t>In how many multiplications of </a:t>
            </a:r>
            <a:r>
              <a:rPr i="0">
                <a:solidFill>
                  <a:schemeClr val="accent5"/>
                </a:solidFill>
              </a:rPr>
              <a:t>n/3</a:t>
            </a:r>
            <a:r>
              <a:rPr i="0"/>
              <a:t> bit numbers,  can you find these </a:t>
            </a:r>
            <a:r>
              <a:rPr i="0">
                <a:solidFill>
                  <a:schemeClr val="accent5"/>
                </a:solidFill>
              </a:rPr>
              <a:t>five</a:t>
            </a:r>
            <a:r>
              <a:rPr i="0"/>
              <a:t> terms?</a:t>
            </a:r>
            <a:endParaRPr i="0"/>
          </a:p>
          <a:p>
            <a:pPr marL="404495" indent="-404495" defTabSz="531622">
              <a:spcBef>
                <a:spcPts val="1800"/>
              </a:spcBef>
              <a:defRPr i="1" sz="3276">
                <a:latin typeface="Palatino"/>
                <a:ea typeface="Palatino"/>
                <a:cs typeface="Palatino"/>
                <a:sym typeface="Palatino"/>
              </a:defRPr>
            </a:pPr>
            <a:r>
              <a:rPr i="0"/>
              <a:t>If </a:t>
            </a:r>
            <a:r>
              <a:rPr i="0">
                <a:solidFill>
                  <a:schemeClr val="accent5"/>
                </a:solidFill>
              </a:rPr>
              <a:t>six</a:t>
            </a:r>
            <a:r>
              <a:rPr i="0"/>
              <a:t> multiplications</a:t>
            </a:r>
            <a:endParaRPr baseline="31999">
              <a:solidFill>
                <a:schemeClr val="accent1">
                  <a:hueOff val="47394"/>
                  <a:satOff val="-25753"/>
                  <a:lumOff val="-7544"/>
                </a:schemeClr>
              </a:solidFill>
            </a:endParaRPr>
          </a:p>
          <a:p>
            <a:pPr lvl="1" marL="808990" indent="-404495" defTabSz="531622">
              <a:spcBef>
                <a:spcPts val="1800"/>
              </a:spcBef>
              <a:defRPr i="1" sz="3276">
                <a:solidFill>
                  <a:schemeClr val="accent1">
                    <a:hueOff val="47394"/>
                    <a:satOff val="-25753"/>
                    <a:lumOff val="-7544"/>
                  </a:schemeClr>
                </a:solidFill>
                <a:latin typeface="Palatino"/>
                <a:ea typeface="Palatino"/>
                <a:cs typeface="Palatino"/>
                <a:sym typeface="Palatino"/>
              </a:defRPr>
            </a:pPr>
            <a:r>
              <a:t>T(n) = </a:t>
            </a:r>
            <a:r>
              <a:rPr>
                <a:solidFill>
                  <a:schemeClr val="accent5"/>
                </a:solidFill>
              </a:rPr>
              <a:t>6</a:t>
            </a:r>
            <a:r>
              <a:t> T(n/3) + O(n) ⟹</a:t>
            </a:r>
            <a:r>
              <a:rPr sz="1820"/>
              <a:t>  </a:t>
            </a:r>
            <a:r>
              <a:t>T(n) = O(n</a:t>
            </a:r>
            <a:r>
              <a:rPr baseline="31999"/>
              <a:t>(log 6)/(log 3) </a:t>
            </a:r>
            <a:r>
              <a:rPr i="0"/>
              <a:t>) </a:t>
            </a:r>
            <a:r>
              <a:t>= O(n</a:t>
            </a:r>
            <a:r>
              <a:rPr baseline="31999"/>
              <a:t>1.63 </a:t>
            </a:r>
            <a:r>
              <a:rPr i="0"/>
              <a:t>)</a:t>
            </a:r>
            <a:endParaRPr i="0"/>
          </a:p>
          <a:p>
            <a:pPr marL="404495" indent="-404495" defTabSz="531622">
              <a:spcBef>
                <a:spcPts val="1800"/>
              </a:spcBef>
              <a:defRPr i="1" sz="3276">
                <a:latin typeface="Palatino"/>
                <a:ea typeface="Palatino"/>
                <a:cs typeface="Palatino"/>
                <a:sym typeface="Palatino"/>
              </a:defRPr>
            </a:pPr>
            <a:r>
              <a:rPr i="0"/>
              <a:t>If </a:t>
            </a:r>
            <a:r>
              <a:rPr i="0">
                <a:solidFill>
                  <a:schemeClr val="accent5"/>
                </a:solidFill>
              </a:rPr>
              <a:t>five</a:t>
            </a:r>
            <a:r>
              <a:rPr i="0"/>
              <a:t> multiplications</a:t>
            </a:r>
            <a:endParaRPr baseline="31999">
              <a:solidFill>
                <a:schemeClr val="accent1">
                  <a:hueOff val="47394"/>
                  <a:satOff val="-25753"/>
                  <a:lumOff val="-7544"/>
                </a:schemeClr>
              </a:solidFill>
            </a:endParaRPr>
          </a:p>
          <a:p>
            <a:pPr lvl="1" marL="808990" indent="-404495" defTabSz="531622">
              <a:spcBef>
                <a:spcPts val="1800"/>
              </a:spcBef>
              <a:defRPr i="1" sz="3276">
                <a:solidFill>
                  <a:schemeClr val="accent1">
                    <a:hueOff val="47394"/>
                    <a:satOff val="-25753"/>
                    <a:lumOff val="-7544"/>
                  </a:schemeClr>
                </a:solidFill>
                <a:latin typeface="Palatino"/>
                <a:ea typeface="Palatino"/>
                <a:cs typeface="Palatino"/>
                <a:sym typeface="Palatino"/>
              </a:defRPr>
            </a:pPr>
            <a:r>
              <a:t>T(n) = </a:t>
            </a:r>
            <a:r>
              <a:rPr>
                <a:solidFill>
                  <a:schemeClr val="accent5"/>
                </a:solidFill>
              </a:rPr>
              <a:t>5</a:t>
            </a:r>
            <a:r>
              <a:t> T(n/3) + O(n) ⟹</a:t>
            </a:r>
            <a:r>
              <a:rPr sz="1820"/>
              <a:t>  </a:t>
            </a:r>
            <a:r>
              <a:t>T(n) = O(n</a:t>
            </a:r>
            <a:r>
              <a:rPr baseline="31999"/>
              <a:t>(log 5)/(log 3) </a:t>
            </a:r>
            <a:r>
              <a:rPr i="0"/>
              <a:t>) </a:t>
            </a:r>
            <a:r>
              <a:t>= O(n</a:t>
            </a:r>
            <a:r>
              <a:rPr baseline="31999"/>
              <a:t>1.46 </a:t>
            </a:r>
            <a:r>
              <a:rPr i="0"/>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9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9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9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9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9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91">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91" grpId="1"/>
    </p:bldLst>
  </p:timing>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Toom-Cook multiplication"/>
          <p:cNvSpPr txBox="1"/>
          <p:nvPr>
            <p:ph type="title"/>
          </p:nvPr>
        </p:nvSpPr>
        <p:spPr>
          <a:prstGeom prst="rect">
            <a:avLst/>
          </a:prstGeom>
        </p:spPr>
        <p:txBody>
          <a:bodyPr/>
          <a:lstStyle>
            <a:lvl1pPr defTabSz="537463">
              <a:defRPr sz="7360">
                <a:latin typeface="Palatino"/>
                <a:ea typeface="Palatino"/>
                <a:cs typeface="Palatino"/>
                <a:sym typeface="Palatino"/>
              </a:defRPr>
            </a:lvl1pPr>
          </a:lstStyle>
          <a:p>
            <a:pPr/>
            <a:r>
              <a:t>Toom-Cook multiplication</a:t>
            </a:r>
          </a:p>
        </p:txBody>
      </p:sp>
      <p:pic>
        <p:nvPicPr>
          <p:cNvPr id="19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95" name="Homework: find these five terms using five multiplications and a few additions…"/>
          <p:cNvSpPr txBox="1"/>
          <p:nvPr>
            <p:ph type="body" idx="1"/>
          </p:nvPr>
        </p:nvSpPr>
        <p:spPr>
          <a:xfrm>
            <a:off x="952500" y="2603499"/>
            <a:ext cx="11099800" cy="6299201"/>
          </a:xfrm>
          <a:prstGeom prst="rect">
            <a:avLst/>
          </a:prstGeom>
        </p:spPr>
        <p:txBody>
          <a:bodyPr/>
          <a:lstStyle/>
          <a:p>
            <a:pPr>
              <a:spcBef>
                <a:spcPts val="2000"/>
              </a:spcBef>
              <a:defRPr>
                <a:latin typeface="Palatino"/>
                <a:ea typeface="Palatino"/>
                <a:cs typeface="Palatino"/>
                <a:sym typeface="Palatino"/>
              </a:defRPr>
            </a:pPr>
            <a:r>
              <a:t>Homework: find these five terms using </a:t>
            </a:r>
            <a:r>
              <a:rPr>
                <a:solidFill>
                  <a:schemeClr val="accent5">
                    <a:hueOff val="-176146"/>
                    <a:satOff val="3665"/>
                    <a:lumOff val="-13986"/>
                  </a:schemeClr>
                </a:solidFill>
              </a:rPr>
              <a:t>five</a:t>
            </a:r>
            <a:r>
              <a:t> multiplications and a few additions</a:t>
            </a:r>
            <a:endParaRPr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a</a:t>
            </a:r>
            <a:r>
              <a:rPr baseline="-5999" i="1">
                <a:solidFill>
                  <a:schemeClr val="accent5">
                    <a:hueOff val="-176146"/>
                    <a:satOff val="3665"/>
                    <a:lumOff val="-13986"/>
                  </a:schemeClr>
                </a:solidFill>
              </a:rPr>
              <a:t>0 </a:t>
            </a:r>
            <a:r>
              <a:rPr i="1">
                <a:solidFill>
                  <a:schemeClr val="accent5">
                    <a:hueOff val="-176146"/>
                    <a:satOff val="3665"/>
                    <a:lumOff val="-13986"/>
                  </a:schemeClr>
                </a:solidFill>
              </a:rPr>
              <a:t>b</a:t>
            </a:r>
            <a:r>
              <a:rPr baseline="-5999" i="1">
                <a:solidFill>
                  <a:schemeClr val="accent5">
                    <a:hueOff val="-176146"/>
                    <a:satOff val="3665"/>
                    <a:lumOff val="-13986"/>
                  </a:schemeClr>
                </a:solidFill>
              </a:rPr>
              <a:t>0 </a:t>
            </a:r>
            <a:r>
              <a:rPr i="1">
                <a:solidFill>
                  <a:schemeClr val="accent5">
                    <a:hueOff val="-176146"/>
                    <a:satOff val="3665"/>
                    <a:lumOff val="-13986"/>
                  </a:schemeClr>
                </a:solidFill>
              </a:rPr>
              <a:t> </a:t>
            </a:r>
            <a:endParaRPr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endParaRPr baseline="-5999" i="1">
              <a:solidFill>
                <a:schemeClr val="accent1">
                  <a:hueOff val="47394"/>
                  <a:satOff val="-25753"/>
                  <a:lumOff val="-7544"/>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endParaRPr baseline="31999" i="1">
              <a:solidFill>
                <a:schemeClr val="accent1">
                  <a:hueOff val="47394"/>
                  <a:satOff val="-25753"/>
                  <a:lumOff val="-7544"/>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endParaRPr baseline="-5999" i="1">
              <a:solidFill>
                <a:schemeClr val="accent1">
                  <a:hueOff val="47394"/>
                  <a:satOff val="-25753"/>
                  <a:lumOff val="-7544"/>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9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9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9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9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9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95">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95" grpId="1"/>
    </p:bldLst>
  </p:timing>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Toom-Cook multiplication"/>
          <p:cNvSpPr txBox="1"/>
          <p:nvPr>
            <p:ph type="title"/>
          </p:nvPr>
        </p:nvSpPr>
        <p:spPr>
          <a:prstGeom prst="rect">
            <a:avLst/>
          </a:prstGeom>
        </p:spPr>
        <p:txBody>
          <a:bodyPr/>
          <a:lstStyle>
            <a:lvl1pPr defTabSz="537463">
              <a:defRPr sz="7360">
                <a:latin typeface="Palatino"/>
                <a:ea typeface="Palatino"/>
                <a:cs typeface="Palatino"/>
                <a:sym typeface="Palatino"/>
              </a:defRPr>
            </a:lvl1pPr>
          </a:lstStyle>
          <a:p>
            <a:pPr/>
            <a:r>
              <a:t>Toom-Cook multiplication</a:t>
            </a:r>
          </a:p>
        </p:txBody>
      </p:sp>
      <p:pic>
        <p:nvPicPr>
          <p:cNvPr id="19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99" name="Homework: find these five terms using five square operations and a few additions…"/>
          <p:cNvSpPr txBox="1"/>
          <p:nvPr>
            <p:ph type="body" idx="1"/>
          </p:nvPr>
        </p:nvSpPr>
        <p:spPr>
          <a:xfrm>
            <a:off x="952500" y="2603499"/>
            <a:ext cx="11099800" cy="6299201"/>
          </a:xfrm>
          <a:prstGeom prst="rect">
            <a:avLst/>
          </a:prstGeom>
        </p:spPr>
        <p:txBody>
          <a:bodyPr/>
          <a:lstStyle/>
          <a:p>
            <a:pPr>
              <a:spcBef>
                <a:spcPts val="2000"/>
              </a:spcBef>
              <a:defRPr>
                <a:latin typeface="Palatino"/>
                <a:ea typeface="Palatino"/>
                <a:cs typeface="Palatino"/>
                <a:sym typeface="Palatino"/>
              </a:defRPr>
            </a:pPr>
            <a:r>
              <a:t>Homework: find these five terms using </a:t>
            </a:r>
            <a:r>
              <a:rPr>
                <a:solidFill>
                  <a:schemeClr val="accent5">
                    <a:hueOff val="-176146"/>
                    <a:satOff val="3665"/>
                    <a:lumOff val="-13986"/>
                  </a:schemeClr>
                </a:solidFill>
              </a:rPr>
              <a:t>five</a:t>
            </a:r>
            <a:r>
              <a:t> square operations and a few additions</a:t>
            </a:r>
            <a:endParaRPr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P</a:t>
            </a:r>
            <a:r>
              <a:rPr baseline="31999" i="1">
                <a:solidFill>
                  <a:schemeClr val="accent5">
                    <a:hueOff val="-176146"/>
                    <a:satOff val="3665"/>
                    <a:lumOff val="-13986"/>
                  </a:schemeClr>
                </a:solidFill>
              </a:rPr>
              <a:t>2</a:t>
            </a:r>
            <a:endParaRPr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PQ </a:t>
            </a:r>
            <a:endParaRPr baseline="-5999" i="1">
              <a:solidFill>
                <a:schemeClr val="accent1">
                  <a:hueOff val="47394"/>
                  <a:satOff val="-25753"/>
                  <a:lumOff val="-7544"/>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2PR </a:t>
            </a:r>
            <a:r>
              <a:t>+ </a:t>
            </a:r>
            <a:r>
              <a:rPr i="1">
                <a:solidFill>
                  <a:schemeClr val="accent5">
                    <a:hueOff val="-176146"/>
                    <a:satOff val="3665"/>
                    <a:lumOff val="-13986"/>
                  </a:schemeClr>
                </a:solidFill>
              </a:rPr>
              <a:t>Q</a:t>
            </a:r>
            <a:r>
              <a:rPr baseline="31999" i="1">
                <a:solidFill>
                  <a:schemeClr val="accent5">
                    <a:hueOff val="-176146"/>
                    <a:satOff val="3665"/>
                    <a:lumOff val="-13986"/>
                  </a:schemeClr>
                </a:solidFill>
              </a:rPr>
              <a:t>2</a:t>
            </a:r>
            <a:endParaRPr baseline="31999" i="1">
              <a:solidFill>
                <a:schemeClr val="accent1">
                  <a:hueOff val="47394"/>
                  <a:satOff val="-25753"/>
                  <a:lumOff val="-7544"/>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QR</a:t>
            </a:r>
            <a:endParaRPr baseline="-5999" i="1">
              <a:solidFill>
                <a:schemeClr val="accent1">
                  <a:hueOff val="47394"/>
                  <a:satOff val="-25753"/>
                  <a:lumOff val="-7544"/>
                </a:schemeClr>
              </a:solidFill>
            </a:endParaRPr>
          </a:p>
          <a:p>
            <a:pPr lvl="1">
              <a:spcBef>
                <a:spcPts val="2000"/>
              </a:spcBef>
              <a:defRPr>
                <a:latin typeface="Palatino"/>
                <a:ea typeface="Palatino"/>
                <a:cs typeface="Palatino"/>
                <a:sym typeface="Palatino"/>
              </a:defRPr>
            </a:pPr>
            <a:r>
              <a:rPr i="1">
                <a:solidFill>
                  <a:schemeClr val="accent5">
                    <a:hueOff val="-176146"/>
                    <a:satOff val="3665"/>
                    <a:lumOff val="-13986"/>
                  </a:schemeClr>
                </a:solidFill>
              </a:rPr>
              <a:t>R</a:t>
            </a:r>
            <a:r>
              <a:rPr baseline="31999" i="1">
                <a:solidFill>
                  <a:schemeClr val="accent5">
                    <a:hueOff val="-176146"/>
                    <a:satOff val="3665"/>
                    <a:lumOff val="-13986"/>
                  </a:schemeClr>
                </a:solidFill>
              </a:rPr>
              <a:t>2</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9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9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9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9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99">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99">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99">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99" grpId="1"/>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Repeated Squaring"/>
          <p:cNvSpPr txBox="1"/>
          <p:nvPr>
            <p:ph type="title"/>
          </p:nvPr>
        </p:nvSpPr>
        <p:spPr>
          <a:prstGeom prst="rect">
            <a:avLst/>
          </a:prstGeom>
        </p:spPr>
        <p:txBody>
          <a:bodyPr/>
          <a:lstStyle>
            <a:lvl1pPr>
              <a:defRPr>
                <a:latin typeface="Palatino"/>
                <a:ea typeface="Palatino"/>
                <a:cs typeface="Palatino"/>
                <a:sym typeface="Palatino"/>
              </a:defRPr>
            </a:lvl1pPr>
          </a:lstStyle>
          <a:p>
            <a:pPr/>
            <a:r>
              <a:t>Repeated Squaring</a:t>
            </a:r>
          </a:p>
        </p:txBody>
      </p:sp>
      <p:pic>
        <p:nvPicPr>
          <p:cNvPr id="12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25" name="Exp(a, n) :…"/>
          <p:cNvSpPr txBox="1"/>
          <p:nvPr>
            <p:ph type="body" idx="1"/>
          </p:nvPr>
        </p:nvSpPr>
        <p:spPr>
          <a:xfrm>
            <a:off x="952500" y="2603499"/>
            <a:ext cx="11099800" cy="6299201"/>
          </a:xfrm>
          <a:prstGeom prst="rect">
            <a:avLst/>
          </a:prstGeom>
        </p:spPr>
        <p:txBody>
          <a:bodyPr/>
          <a:lstStyle/>
          <a:p>
            <a:pPr marL="422275" indent="-422275" defTabSz="554990">
              <a:spcBef>
                <a:spcPts val="2800"/>
              </a:spcBef>
              <a:defRPr sz="3420">
                <a:latin typeface="Palatino"/>
                <a:ea typeface="Palatino"/>
                <a:cs typeface="Palatino"/>
                <a:sym typeface="Palatino"/>
              </a:defRPr>
            </a:pP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i="1"/>
              <a:t>, </a:t>
            </a:r>
            <a:r>
              <a:rPr i="1">
                <a:solidFill>
                  <a:schemeClr val="accent1">
                    <a:hueOff val="47394"/>
                    <a:satOff val="-25753"/>
                    <a:lumOff val="-7544"/>
                  </a:schemeClr>
                </a:solidFill>
              </a:rPr>
              <a:t>n</a:t>
            </a:r>
            <a:r>
              <a:t>) : </a:t>
            </a:r>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even </a:t>
            </a:r>
          </a:p>
          <a:p>
            <a:pPr lvl="3" marL="1689100" indent="-422275" defTabSz="554990">
              <a:spcBef>
                <a:spcPts val="2800"/>
              </a:spcBef>
              <a:defRPr sz="3420">
                <a:latin typeface="Palatino"/>
                <a:ea typeface="Palatino"/>
                <a:cs typeface="Palatino"/>
                <a:sym typeface="Palatino"/>
              </a:defRPr>
            </a:pPr>
            <a:r>
              <a:t>return ( </a:t>
            </a: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i="1"/>
              <a:t>, </a:t>
            </a:r>
            <a:r>
              <a:rPr i="1">
                <a:solidFill>
                  <a:schemeClr val="accent1">
                    <a:hueOff val="47394"/>
                    <a:satOff val="-25753"/>
                    <a:lumOff val="-7544"/>
                  </a:schemeClr>
                </a:solidFill>
              </a:rPr>
              <a:t>n/2</a:t>
            </a:r>
            <a:r>
              <a:t>) )</a:t>
            </a:r>
            <a:r>
              <a:rPr baseline="31999"/>
              <a:t>2</a:t>
            </a:r>
            <a:endParaRPr baseline="31999"/>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odd </a:t>
            </a:r>
          </a:p>
          <a:p>
            <a:pPr lvl="3" marL="1689100" indent="-422275" defTabSz="554990">
              <a:spcBef>
                <a:spcPts val="2800"/>
              </a:spcBef>
              <a:defRPr sz="3420">
                <a:latin typeface="Palatino"/>
                <a:ea typeface="Palatino"/>
                <a:cs typeface="Palatino"/>
                <a:sym typeface="Palatino"/>
              </a:defRPr>
            </a:pPr>
            <a:r>
              <a:t>return ( </a:t>
            </a: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i="1"/>
              <a:t>, (</a:t>
            </a:r>
            <a:r>
              <a:rPr i="1">
                <a:solidFill>
                  <a:schemeClr val="accent1">
                    <a:hueOff val="47394"/>
                    <a:satOff val="-25753"/>
                    <a:lumOff val="-7544"/>
                  </a:schemeClr>
                </a:solidFill>
              </a:rPr>
              <a:t>n-1)/2</a:t>
            </a:r>
            <a:r>
              <a:t>) )</a:t>
            </a:r>
            <a:r>
              <a:rPr baseline="31999"/>
              <a:t>2 </a:t>
            </a:r>
            <a:r>
              <a:rPr i="1">
                <a:solidFill>
                  <a:schemeClr val="accent1">
                    <a:hueOff val="47394"/>
                    <a:satOff val="-25753"/>
                    <a:lumOff val="-7544"/>
                  </a:schemeClr>
                </a:solidFill>
              </a:rPr>
              <a:t>×</a:t>
            </a:r>
            <a:r>
              <a:t> </a:t>
            </a:r>
            <a:r>
              <a:rPr i="1">
                <a:solidFill>
                  <a:schemeClr val="accent1">
                    <a:hueOff val="47394"/>
                    <a:satOff val="-25753"/>
                    <a:lumOff val="-7544"/>
                  </a:schemeClr>
                </a:solidFill>
              </a:rPr>
              <a:t>a </a:t>
            </a:r>
            <a:endParaRPr i="1">
              <a:solidFill>
                <a:schemeClr val="accent1">
                  <a:hueOff val="47394"/>
                  <a:satOff val="-25753"/>
                  <a:lumOff val="-7544"/>
                </a:schemeClr>
              </a:solidFill>
            </a:endParaRPr>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1 </a:t>
            </a:r>
          </a:p>
          <a:p>
            <a:pPr lvl="3" marL="1689100" indent="-422275" defTabSz="554990">
              <a:spcBef>
                <a:spcPts val="2800"/>
              </a:spcBef>
              <a:defRPr sz="3420">
                <a:latin typeface="Palatino"/>
                <a:ea typeface="Palatino"/>
                <a:cs typeface="Palatino"/>
                <a:sym typeface="Palatino"/>
              </a:defRPr>
            </a:pPr>
            <a:r>
              <a:t>return </a:t>
            </a:r>
            <a:r>
              <a:rPr i="1">
                <a:solidFill>
                  <a:schemeClr val="accent1">
                    <a:hueOff val="47394"/>
                    <a:satOff val="-25753"/>
                    <a:lumOff val="-7544"/>
                  </a:schemeClr>
                </a:solidFill>
              </a:rPr>
              <a:t>a </a:t>
            </a:r>
          </a:p>
        </p:txBody>
      </p:sp>
      <p:sp>
        <p:nvSpPr>
          <p:cNvPr id="126" name="Number of multiplications…"/>
          <p:cNvSpPr txBox="1"/>
          <p:nvPr/>
        </p:nvSpPr>
        <p:spPr>
          <a:xfrm>
            <a:off x="6836645" y="2502949"/>
            <a:ext cx="5924280" cy="3175001"/>
          </a:xfrm>
          <a:prstGeom prst="rect">
            <a:avLst/>
          </a:prstGeom>
          <a:ln w="25400">
            <a:solidFill>
              <a:schemeClr val="accent1"/>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a:solidFill>
                  <a:schemeClr val="accent5">
                    <a:hueOff val="-176146"/>
                    <a:satOff val="3665"/>
                    <a:lumOff val="-13986"/>
                  </a:schemeClr>
                </a:solidFill>
                <a:latin typeface="Palatino"/>
                <a:ea typeface="Palatino"/>
                <a:cs typeface="Palatino"/>
                <a:sym typeface="Palatino"/>
              </a:defRPr>
            </a:pPr>
            <a:r>
              <a:t>Number of multiplications</a:t>
            </a:r>
          </a:p>
          <a:p>
            <a:pPr>
              <a:defRPr>
                <a:solidFill>
                  <a:schemeClr val="accent5">
                    <a:hueOff val="-176146"/>
                    <a:satOff val="3665"/>
                    <a:lumOff val="-13986"/>
                  </a:schemeClr>
                </a:solidFill>
                <a:latin typeface="Palatino"/>
                <a:ea typeface="Palatino"/>
                <a:cs typeface="Palatino"/>
                <a:sym typeface="Palatino"/>
              </a:defRPr>
            </a:pPr>
          </a:p>
          <a:p>
            <a:pPr>
              <a:defRPr>
                <a:solidFill>
                  <a:schemeClr val="accent5">
                    <a:hueOff val="-176146"/>
                    <a:satOff val="3665"/>
                    <a:lumOff val="-13986"/>
                  </a:schemeClr>
                </a:solidFill>
                <a:latin typeface="Palatino"/>
                <a:ea typeface="Palatino"/>
                <a:cs typeface="Palatino"/>
                <a:sym typeface="Palatino"/>
              </a:defRPr>
            </a:pPr>
            <a:r>
              <a:t>T(</a:t>
            </a:r>
            <a:r>
              <a:rPr i="1"/>
              <a:t>n</a:t>
            </a:r>
            <a:r>
              <a:t>) ≤ T(</a:t>
            </a:r>
            <a:r>
              <a:rPr i="1"/>
              <a:t>n</a:t>
            </a:r>
            <a:r>
              <a:t>/2)  + 2</a:t>
            </a:r>
          </a:p>
          <a:p>
            <a:pPr>
              <a:defRPr>
                <a:solidFill>
                  <a:schemeClr val="accent5">
                    <a:hueOff val="-176146"/>
                    <a:satOff val="3665"/>
                    <a:lumOff val="-13986"/>
                  </a:schemeClr>
                </a:solidFill>
                <a:latin typeface="Palatino"/>
                <a:ea typeface="Palatino"/>
                <a:cs typeface="Palatino"/>
                <a:sym typeface="Palatino"/>
              </a:defRPr>
            </a:pPr>
          </a:p>
          <a:p>
            <a:pPr>
              <a:defRPr>
                <a:solidFill>
                  <a:schemeClr val="accent5">
                    <a:hueOff val="-176146"/>
                    <a:satOff val="3665"/>
                    <a:lumOff val="-13986"/>
                  </a:schemeClr>
                </a:solidFill>
                <a:latin typeface="Palatino"/>
                <a:ea typeface="Palatino"/>
                <a:cs typeface="Palatino"/>
                <a:sym typeface="Palatino"/>
              </a:defRPr>
            </a:pPr>
            <a:r>
              <a:t>T(</a:t>
            </a:r>
            <a:r>
              <a:rPr i="1"/>
              <a:t>n</a:t>
            </a:r>
            <a:r>
              <a:t>) ≤ 2 log </a:t>
            </a:r>
            <a:r>
              <a:rPr i="1"/>
              <a:t>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2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2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2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2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2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25">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125">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2" fill="hold">
                                  <p:stCondLst>
                                    <p:cond delay="0"/>
                                  </p:stCondLst>
                                  <p:iterate type="el" backwards="0">
                                    <p:tmAbs val="0"/>
                                  </p:iterate>
                                  <p:childTnLst>
                                    <p:set>
                                      <p:cBhvr>
                                        <p:cTn id="36" fill="hold"/>
                                        <p:tgtEl>
                                          <p:spTgt spid="12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6" grpId="2"/>
      <p:bldP build="p" bldLvl="5" animBg="1" rev="0" advAuto="0" spid="125" grpId="1"/>
    </p:bldLst>
  </p:timing>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Integer multiplication history"/>
          <p:cNvSpPr txBox="1"/>
          <p:nvPr>
            <p:ph type="title"/>
          </p:nvPr>
        </p:nvSpPr>
        <p:spPr>
          <a:prstGeom prst="rect">
            <a:avLst/>
          </a:prstGeom>
        </p:spPr>
        <p:txBody>
          <a:bodyPr/>
          <a:lstStyle>
            <a:lvl1pPr defTabSz="484886">
              <a:defRPr sz="6640">
                <a:latin typeface="Palatino"/>
                <a:ea typeface="Palatino"/>
                <a:cs typeface="Palatino"/>
                <a:sym typeface="Palatino"/>
              </a:defRPr>
            </a:lvl1pPr>
          </a:lstStyle>
          <a:p>
            <a:pPr/>
            <a:r>
              <a:t>Integer multiplication history</a:t>
            </a:r>
          </a:p>
        </p:txBody>
      </p:sp>
      <p:pic>
        <p:nvPicPr>
          <p:cNvPr id="202"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03" name="Karatsuba: break integers into two parts: O(n1.585 )…"/>
          <p:cNvSpPr txBox="1"/>
          <p:nvPr>
            <p:ph type="body" idx="1"/>
          </p:nvPr>
        </p:nvSpPr>
        <p:spPr>
          <a:xfrm>
            <a:off x="952500" y="2603499"/>
            <a:ext cx="11099800" cy="6299201"/>
          </a:xfrm>
          <a:prstGeom prst="rect">
            <a:avLst/>
          </a:prstGeom>
        </p:spPr>
        <p:txBody>
          <a:bodyPr/>
          <a:lstStyle/>
          <a:p>
            <a:pPr>
              <a:spcBef>
                <a:spcPts val="2000"/>
              </a:spcBef>
              <a:defRPr>
                <a:latin typeface="Palatino"/>
                <a:ea typeface="Palatino"/>
                <a:cs typeface="Palatino"/>
                <a:sym typeface="Palatino"/>
              </a:defRPr>
            </a:pPr>
            <a:r>
              <a:t>Karatsuba: break integers into two parts: </a:t>
            </a:r>
            <a:r>
              <a:rPr i="1">
                <a:solidFill>
                  <a:schemeClr val="accent1">
                    <a:hueOff val="47394"/>
                    <a:satOff val="-25753"/>
                    <a:lumOff val="-7544"/>
                  </a:schemeClr>
                </a:solidFill>
              </a:rPr>
              <a:t>O(n</a:t>
            </a:r>
            <a:r>
              <a:rPr baseline="31999" i="1">
                <a:solidFill>
                  <a:schemeClr val="accent1">
                    <a:hueOff val="47394"/>
                    <a:satOff val="-25753"/>
                    <a:lumOff val="-7544"/>
                  </a:schemeClr>
                </a:solidFill>
              </a:rPr>
              <a:t>1.585 </a:t>
            </a:r>
            <a:r>
              <a:rPr i="1">
                <a:solidFill>
                  <a:schemeClr val="accent1">
                    <a:hueOff val="47394"/>
                    <a:satOff val="-25753"/>
                    <a:lumOff val="-7544"/>
                  </a:schemeClr>
                </a:solidFill>
              </a:rPr>
              <a:t>)</a:t>
            </a:r>
            <a:endParaRPr i="1">
              <a:solidFill>
                <a:schemeClr val="accent1">
                  <a:hueOff val="47394"/>
                  <a:satOff val="-25753"/>
                  <a:lumOff val="-7544"/>
                </a:schemeClr>
              </a:solidFill>
            </a:endParaRPr>
          </a:p>
          <a:p>
            <a:pPr>
              <a:spcBef>
                <a:spcPts val="2000"/>
              </a:spcBef>
              <a:defRPr>
                <a:latin typeface="Palatino"/>
                <a:ea typeface="Palatino"/>
                <a:cs typeface="Palatino"/>
                <a:sym typeface="Palatino"/>
              </a:defRPr>
            </a:pPr>
            <a:r>
              <a:t>Toom-Cook: break integers into three parts: </a:t>
            </a:r>
            <a:r>
              <a:rPr i="1">
                <a:solidFill>
                  <a:schemeClr val="accent1">
                    <a:hueOff val="47394"/>
                    <a:satOff val="-25753"/>
                    <a:lumOff val="-7544"/>
                  </a:schemeClr>
                </a:solidFill>
              </a:rPr>
              <a:t>O(n</a:t>
            </a:r>
            <a:r>
              <a:rPr baseline="31999" i="1">
                <a:solidFill>
                  <a:schemeClr val="accent1">
                    <a:hueOff val="47394"/>
                    <a:satOff val="-25753"/>
                    <a:lumOff val="-7544"/>
                  </a:schemeClr>
                </a:solidFill>
              </a:rPr>
              <a:t>1.46 </a:t>
            </a:r>
            <a:r>
              <a:rPr i="1">
                <a:solidFill>
                  <a:schemeClr val="accent1">
                    <a:hueOff val="47394"/>
                    <a:satOff val="-25753"/>
                    <a:lumOff val="-7544"/>
                  </a:schemeClr>
                </a:solidFill>
              </a:rPr>
              <a:t>)</a:t>
            </a:r>
            <a:endParaRPr i="1">
              <a:solidFill>
                <a:schemeClr val="accent5">
                  <a:hueOff val="-176146"/>
                  <a:satOff val="3665"/>
                  <a:lumOff val="-13986"/>
                </a:schemeClr>
              </a:solidFill>
            </a:endParaRPr>
          </a:p>
          <a:p>
            <a:pPr>
              <a:spcBef>
                <a:spcPts val="2000"/>
              </a:spcBef>
              <a:defRPr>
                <a:latin typeface="Palatino"/>
                <a:ea typeface="Palatino"/>
                <a:cs typeface="Palatino"/>
                <a:sym typeface="Palatino"/>
              </a:defRPr>
            </a:pPr>
            <a:r>
              <a:t>What if break into more parts?</a:t>
            </a:r>
          </a:p>
          <a:p>
            <a:pPr lvl="1">
              <a:spcBef>
                <a:spcPts val="2000"/>
              </a:spcBef>
              <a:defRPr>
                <a:latin typeface="Palatino"/>
                <a:ea typeface="Palatino"/>
                <a:cs typeface="Palatino"/>
                <a:sym typeface="Palatino"/>
              </a:defRPr>
            </a:pPr>
            <a:r>
              <a:t>can get better and better time complexity by increasing the number of parts</a:t>
            </a:r>
          </a:p>
          <a:p>
            <a:pPr lvl="1">
              <a:spcBef>
                <a:spcPts val="2000"/>
              </a:spcBef>
              <a:defRPr>
                <a:latin typeface="Palatino"/>
                <a:ea typeface="Palatino"/>
                <a:cs typeface="Palatino"/>
                <a:sym typeface="Palatino"/>
              </a:defRPr>
            </a:pPr>
            <a:r>
              <a:t>for </a:t>
            </a:r>
            <a:r>
              <a:rPr i="1">
                <a:solidFill>
                  <a:schemeClr val="accent1">
                    <a:hueOff val="47394"/>
                    <a:satOff val="-25753"/>
                    <a:lumOff val="-7544"/>
                  </a:schemeClr>
                </a:solidFill>
              </a:rPr>
              <a:t>k </a:t>
            </a:r>
            <a:r>
              <a:t>parts, we will get </a:t>
            </a:r>
            <a:r>
              <a:rPr i="1">
                <a:solidFill>
                  <a:schemeClr val="accent1">
                    <a:hueOff val="47394"/>
                    <a:satOff val="-25753"/>
                    <a:lumOff val="-7544"/>
                  </a:schemeClr>
                </a:solidFill>
              </a:rPr>
              <a:t>O(k</a:t>
            </a:r>
            <a:r>
              <a:rPr baseline="31999" i="1">
                <a:solidFill>
                  <a:schemeClr val="accent1">
                    <a:hueOff val="47394"/>
                    <a:satOff val="-25753"/>
                    <a:lumOff val="-7544"/>
                  </a:schemeClr>
                </a:solidFill>
              </a:rPr>
              <a:t>2</a:t>
            </a:r>
            <a:r>
              <a:rPr i="1">
                <a:solidFill>
                  <a:schemeClr val="accent1">
                    <a:hueOff val="47394"/>
                    <a:satOff val="-25753"/>
                    <a:lumOff val="-7544"/>
                  </a:schemeClr>
                </a:solidFill>
              </a:rPr>
              <a:t>n</a:t>
            </a:r>
            <a:r>
              <a:rPr baseline="31999" i="1">
                <a:solidFill>
                  <a:schemeClr val="accent1">
                    <a:hueOff val="47394"/>
                    <a:satOff val="-25753"/>
                    <a:lumOff val="-7544"/>
                  </a:schemeClr>
                </a:solidFill>
              </a:rPr>
              <a:t>log (2k-1) / log k</a:t>
            </a:r>
            <a:r>
              <a:rPr i="1">
                <a:solidFill>
                  <a:schemeClr val="accent1">
                    <a:hueOff val="47394"/>
                    <a:satOff val="-25753"/>
                    <a:lumOff val="-7544"/>
                  </a:schemeClr>
                </a:solidFill>
              </a:rPr>
              <a:t>) </a:t>
            </a:r>
            <a:r>
              <a:t> </a:t>
            </a:r>
          </a:p>
          <a:p>
            <a:pPr lvl="1">
              <a:spcBef>
                <a:spcPts val="2000"/>
              </a:spcBef>
              <a:defRPr>
                <a:latin typeface="Palatino"/>
                <a:ea typeface="Palatino"/>
                <a:cs typeface="Palatino"/>
                <a:sym typeface="Palatino"/>
              </a:defRPr>
            </a:pPr>
            <a:r>
              <a:t>we can get </a:t>
            </a:r>
            <a:r>
              <a:rPr i="1">
                <a:solidFill>
                  <a:schemeClr val="accent1">
                    <a:hueOff val="47394"/>
                    <a:satOff val="-25753"/>
                    <a:lumOff val="-7544"/>
                  </a:schemeClr>
                </a:solidFill>
              </a:rPr>
              <a:t>O(n</a:t>
            </a:r>
            <a:r>
              <a:rPr baseline="31999" i="1">
                <a:solidFill>
                  <a:schemeClr val="accent1">
                    <a:hueOff val="47394"/>
                    <a:satOff val="-25753"/>
                    <a:lumOff val="-7544"/>
                  </a:schemeClr>
                </a:solidFill>
              </a:rPr>
              <a:t>1+ε</a:t>
            </a:r>
            <a:r>
              <a:rPr i="1">
                <a:solidFill>
                  <a:schemeClr val="accent1">
                    <a:hueOff val="47394"/>
                    <a:satOff val="-25753"/>
                    <a:lumOff val="-7544"/>
                  </a:schemeClr>
                </a:solidFill>
              </a:rPr>
              <a:t>) </a:t>
            </a:r>
            <a:r>
              <a:t>for any constant</a:t>
            </a:r>
            <a:r>
              <a:rPr i="1">
                <a:solidFill>
                  <a:schemeClr val="accent1">
                    <a:hueOff val="47394"/>
                    <a:satOff val="-25753"/>
                    <a:lumOff val="-7544"/>
                  </a:schemeClr>
                </a:solidFill>
              </a:rPr>
              <a:t> ε &gt; 0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0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0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0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0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0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03">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3" grpId="1"/>
    </p:bldLst>
  </p:timing>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Integer multiplication history"/>
          <p:cNvSpPr txBox="1"/>
          <p:nvPr>
            <p:ph type="title"/>
          </p:nvPr>
        </p:nvSpPr>
        <p:spPr>
          <a:prstGeom prst="rect">
            <a:avLst/>
          </a:prstGeom>
        </p:spPr>
        <p:txBody>
          <a:bodyPr/>
          <a:lstStyle>
            <a:lvl1pPr defTabSz="484886">
              <a:defRPr sz="6640">
                <a:latin typeface="Palatino"/>
                <a:ea typeface="Palatino"/>
                <a:cs typeface="Palatino"/>
                <a:sym typeface="Palatino"/>
              </a:defRPr>
            </a:lvl1pPr>
          </a:lstStyle>
          <a:p>
            <a:pPr/>
            <a:r>
              <a:t>Integer multiplication history</a:t>
            </a:r>
          </a:p>
        </p:txBody>
      </p:sp>
      <p:pic>
        <p:nvPicPr>
          <p:cNvPr id="20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07" name="for k parts, we will get O(k2nlog (2k-1) / log k)…"/>
          <p:cNvSpPr txBox="1"/>
          <p:nvPr>
            <p:ph type="body" idx="1"/>
          </p:nvPr>
        </p:nvSpPr>
        <p:spPr>
          <a:xfrm>
            <a:off x="952500" y="2603499"/>
            <a:ext cx="11099800" cy="6299201"/>
          </a:xfrm>
          <a:prstGeom prst="rect">
            <a:avLst/>
          </a:prstGeom>
        </p:spPr>
        <p:txBody>
          <a:bodyPr/>
          <a:lstStyle/>
          <a:p>
            <a:pPr>
              <a:spcBef>
                <a:spcPts val="2000"/>
              </a:spcBef>
              <a:defRPr>
                <a:latin typeface="Palatino"/>
                <a:ea typeface="Palatino"/>
                <a:cs typeface="Palatino"/>
                <a:sym typeface="Palatino"/>
              </a:defRPr>
            </a:pPr>
            <a:r>
              <a:t>for </a:t>
            </a:r>
            <a:r>
              <a:rPr i="1">
                <a:solidFill>
                  <a:schemeClr val="accent1">
                    <a:hueOff val="47394"/>
                    <a:satOff val="-25753"/>
                    <a:lumOff val="-7544"/>
                  </a:schemeClr>
                </a:solidFill>
              </a:rPr>
              <a:t>k </a:t>
            </a:r>
            <a:r>
              <a:t>parts, we will get </a:t>
            </a:r>
            <a:r>
              <a:rPr i="1">
                <a:solidFill>
                  <a:schemeClr val="accent1">
                    <a:hueOff val="47394"/>
                    <a:satOff val="-25753"/>
                    <a:lumOff val="-7544"/>
                  </a:schemeClr>
                </a:solidFill>
              </a:rPr>
              <a:t>O(k</a:t>
            </a:r>
            <a:r>
              <a:rPr baseline="31999" i="1">
                <a:solidFill>
                  <a:schemeClr val="accent1">
                    <a:hueOff val="47394"/>
                    <a:satOff val="-25753"/>
                    <a:lumOff val="-7544"/>
                  </a:schemeClr>
                </a:solidFill>
              </a:rPr>
              <a:t>2</a:t>
            </a:r>
            <a:r>
              <a:rPr i="1">
                <a:solidFill>
                  <a:schemeClr val="accent1">
                    <a:hueOff val="47394"/>
                    <a:satOff val="-25753"/>
                    <a:lumOff val="-7544"/>
                  </a:schemeClr>
                </a:solidFill>
              </a:rPr>
              <a:t>n</a:t>
            </a:r>
            <a:r>
              <a:rPr baseline="31999" i="1">
                <a:solidFill>
                  <a:schemeClr val="accent1">
                    <a:hueOff val="47394"/>
                    <a:satOff val="-25753"/>
                    <a:lumOff val="-7544"/>
                  </a:schemeClr>
                </a:solidFill>
              </a:rPr>
              <a:t>log (2k-1) / log k</a:t>
            </a:r>
            <a:r>
              <a:rPr i="1">
                <a:solidFill>
                  <a:schemeClr val="accent1">
                    <a:hueOff val="47394"/>
                    <a:satOff val="-25753"/>
                    <a:lumOff val="-7544"/>
                  </a:schemeClr>
                </a:solidFill>
              </a:rPr>
              <a:t>) </a:t>
            </a:r>
            <a:r>
              <a:t> </a:t>
            </a:r>
          </a:p>
          <a:p>
            <a:pPr>
              <a:spcBef>
                <a:spcPts val="2000"/>
              </a:spcBef>
              <a:defRPr>
                <a:latin typeface="Palatino"/>
                <a:ea typeface="Palatino"/>
                <a:cs typeface="Palatino"/>
                <a:sym typeface="Palatino"/>
              </a:defRPr>
            </a:pPr>
            <a:r>
              <a:t>we can get </a:t>
            </a:r>
            <a:r>
              <a:rPr i="1">
                <a:solidFill>
                  <a:schemeClr val="accent1">
                    <a:hueOff val="47394"/>
                    <a:satOff val="-25753"/>
                    <a:lumOff val="-7544"/>
                  </a:schemeClr>
                </a:solidFill>
              </a:rPr>
              <a:t>O(n</a:t>
            </a:r>
            <a:r>
              <a:rPr baseline="31999" i="1">
                <a:solidFill>
                  <a:schemeClr val="accent1">
                    <a:hueOff val="47394"/>
                    <a:satOff val="-25753"/>
                    <a:lumOff val="-7544"/>
                  </a:schemeClr>
                </a:solidFill>
              </a:rPr>
              <a:t>1+ε</a:t>
            </a:r>
            <a:r>
              <a:rPr i="1">
                <a:solidFill>
                  <a:schemeClr val="accent1">
                    <a:hueOff val="47394"/>
                    <a:satOff val="-25753"/>
                    <a:lumOff val="-7544"/>
                  </a:schemeClr>
                </a:solidFill>
              </a:rPr>
              <a:t>) </a:t>
            </a:r>
            <a:r>
              <a:t>for any constant</a:t>
            </a:r>
            <a:r>
              <a:rPr i="1">
                <a:solidFill>
                  <a:schemeClr val="accent1">
                    <a:hueOff val="47394"/>
                    <a:satOff val="-25753"/>
                    <a:lumOff val="-7544"/>
                  </a:schemeClr>
                </a:solidFill>
              </a:rPr>
              <a:t> ε &gt; 0 </a:t>
            </a:r>
            <a:endParaRPr i="1">
              <a:solidFill>
                <a:schemeClr val="accent1">
                  <a:hueOff val="47394"/>
                  <a:satOff val="-25753"/>
                  <a:lumOff val="-7544"/>
                </a:schemeClr>
              </a:solidFill>
            </a:endParaRPr>
          </a:p>
          <a:p>
            <a:pPr>
              <a:spcBef>
                <a:spcPts val="2000"/>
              </a:spcBef>
              <a:defRPr>
                <a:latin typeface="Palatino"/>
                <a:ea typeface="Palatino"/>
                <a:cs typeface="Palatino"/>
                <a:sym typeface="Palatino"/>
              </a:defRPr>
            </a:pPr>
            <a:r>
              <a:rPr>
                <a:solidFill>
                  <a:schemeClr val="accent5"/>
                </a:solidFill>
              </a:rPr>
              <a:t>Exercise</a:t>
            </a:r>
            <a:r>
              <a:rPr>
                <a:solidFill>
                  <a:schemeClr val="accent1">
                    <a:hueOff val="47394"/>
                    <a:satOff val="-25753"/>
                    <a:lumOff val="-7544"/>
                  </a:schemeClr>
                </a:solidFill>
              </a:rPr>
              <a:t>:</a:t>
            </a:r>
            <a:r>
              <a:rPr i="1">
                <a:solidFill>
                  <a:schemeClr val="accent1">
                    <a:hueOff val="47394"/>
                    <a:satOff val="-25753"/>
                    <a:lumOff val="-7544"/>
                  </a:schemeClr>
                </a:solidFill>
              </a:rPr>
              <a:t> </a:t>
            </a:r>
            <a:r>
              <a:t>how many parts to break into for</a:t>
            </a:r>
            <a:r>
              <a:rPr i="1">
                <a:solidFill>
                  <a:schemeClr val="accent1">
                    <a:hueOff val="47394"/>
                    <a:satOff val="-25753"/>
                    <a:lumOff val="-7544"/>
                  </a:schemeClr>
                </a:solidFill>
              </a:rPr>
              <a:t> O(n</a:t>
            </a:r>
            <a:r>
              <a:rPr baseline="31999" i="1">
                <a:solidFill>
                  <a:schemeClr val="accent1">
                    <a:hueOff val="47394"/>
                    <a:satOff val="-25753"/>
                    <a:lumOff val="-7544"/>
                  </a:schemeClr>
                </a:solidFill>
              </a:rPr>
              <a:t>1.1</a:t>
            </a:r>
            <a:r>
              <a:rPr i="1">
                <a:solidFill>
                  <a:schemeClr val="accent1">
                    <a:hueOff val="47394"/>
                    <a:satOff val="-25753"/>
                    <a:lumOff val="-7544"/>
                  </a:schemeClr>
                </a:solidFill>
              </a:rPr>
              <a:t>)</a:t>
            </a:r>
            <a:endParaRPr i="1">
              <a:solidFill>
                <a:schemeClr val="accent1">
                  <a:hueOff val="47394"/>
                  <a:satOff val="-25753"/>
                  <a:lumOff val="-7544"/>
                </a:schemeClr>
              </a:solidFill>
            </a:endParaRPr>
          </a:p>
          <a:p>
            <a:pPr>
              <a:spcBef>
                <a:spcPts val="2000"/>
              </a:spcBef>
              <a:defRPr>
                <a:latin typeface="Palatino"/>
                <a:ea typeface="Palatino"/>
                <a:cs typeface="Palatino"/>
                <a:sym typeface="Palatino"/>
              </a:defRPr>
            </a:pPr>
            <a:r>
              <a:t>Theoretically faster, but not necessarily faster in practice due to large constants.</a:t>
            </a:r>
          </a:p>
          <a:p>
            <a:pPr>
              <a:spcBef>
                <a:spcPts val="2000"/>
              </a:spcBef>
              <a:defRPr>
                <a:latin typeface="Palatino"/>
                <a:ea typeface="Palatino"/>
                <a:cs typeface="Palatino"/>
                <a:sym typeface="Palatino"/>
              </a:defRPr>
            </a:pPr>
            <a:r>
              <a:t>For multiplying 64 bit integers, Karatsuba may not be faster than school method. A combination of the two may be faster.</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0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0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0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0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0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07">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07" grpId="1"/>
    </p:bldLst>
  </p:timing>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Integer multiplication history"/>
          <p:cNvSpPr txBox="1"/>
          <p:nvPr>
            <p:ph type="title"/>
          </p:nvPr>
        </p:nvSpPr>
        <p:spPr>
          <a:prstGeom prst="rect">
            <a:avLst/>
          </a:prstGeom>
        </p:spPr>
        <p:txBody>
          <a:bodyPr/>
          <a:lstStyle>
            <a:lvl1pPr defTabSz="484886">
              <a:defRPr sz="6640">
                <a:latin typeface="Palatino"/>
                <a:ea typeface="Palatino"/>
                <a:cs typeface="Palatino"/>
                <a:sym typeface="Palatino"/>
              </a:defRPr>
            </a:lvl1pPr>
          </a:lstStyle>
          <a:p>
            <a:pPr/>
            <a:r>
              <a:t>Integer multiplication history</a:t>
            </a:r>
          </a:p>
        </p:txBody>
      </p:sp>
      <p:pic>
        <p:nvPicPr>
          <p:cNvPr id="21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11" name="[1960] Karatsuba O(n1.585 )…"/>
          <p:cNvSpPr txBox="1"/>
          <p:nvPr>
            <p:ph type="body" idx="1"/>
          </p:nvPr>
        </p:nvSpPr>
        <p:spPr>
          <a:xfrm>
            <a:off x="952500" y="2616199"/>
            <a:ext cx="11099800" cy="6299201"/>
          </a:xfrm>
          <a:prstGeom prst="rect">
            <a:avLst/>
          </a:prstGeom>
        </p:spPr>
        <p:txBody>
          <a:bodyPr/>
          <a:lstStyle/>
          <a:p>
            <a:pPr marL="426719" indent="-426719" defTabSz="560831">
              <a:spcBef>
                <a:spcPts val="1900"/>
              </a:spcBef>
              <a:defRPr sz="3455">
                <a:latin typeface="Palatino"/>
                <a:ea typeface="Palatino"/>
                <a:cs typeface="Palatino"/>
                <a:sym typeface="Palatino"/>
              </a:defRPr>
            </a:pPr>
            <a:r>
              <a:rPr>
                <a:solidFill>
                  <a:schemeClr val="accent5"/>
                </a:solidFill>
              </a:rPr>
              <a:t>[1960]</a:t>
            </a:r>
            <a:r>
              <a:t> Karatsuba </a:t>
            </a:r>
            <a:r>
              <a:rPr i="1">
                <a:solidFill>
                  <a:schemeClr val="accent1">
                    <a:hueOff val="47394"/>
                    <a:satOff val="-25753"/>
                    <a:lumOff val="-7544"/>
                  </a:schemeClr>
                </a:solidFill>
              </a:rPr>
              <a:t>O(n</a:t>
            </a:r>
            <a:r>
              <a:rPr baseline="31999" i="1">
                <a:solidFill>
                  <a:schemeClr val="accent1">
                    <a:hueOff val="47394"/>
                    <a:satOff val="-25753"/>
                    <a:lumOff val="-7544"/>
                  </a:schemeClr>
                </a:solidFill>
              </a:rPr>
              <a:t>1.585 </a:t>
            </a:r>
            <a:r>
              <a:rPr i="1">
                <a:solidFill>
                  <a:schemeClr val="accent1">
                    <a:hueOff val="47394"/>
                    <a:satOff val="-25753"/>
                    <a:lumOff val="-7544"/>
                  </a:schemeClr>
                </a:solidFill>
              </a:rPr>
              <a:t>)</a:t>
            </a:r>
            <a:endParaRPr i="1">
              <a:solidFill>
                <a:schemeClr val="accent1">
                  <a:hueOff val="47394"/>
                  <a:satOff val="-25753"/>
                  <a:lumOff val="-7544"/>
                </a:schemeClr>
              </a:solidFill>
            </a:endParaRPr>
          </a:p>
          <a:p>
            <a:pPr marL="426719" indent="-426719" defTabSz="560831">
              <a:spcBef>
                <a:spcPts val="1900"/>
              </a:spcBef>
              <a:defRPr sz="3455">
                <a:latin typeface="Palatino"/>
                <a:ea typeface="Palatino"/>
                <a:cs typeface="Palatino"/>
                <a:sym typeface="Palatino"/>
              </a:defRPr>
            </a:pPr>
            <a:r>
              <a:rPr>
                <a:solidFill>
                  <a:schemeClr val="accent5"/>
                </a:solidFill>
              </a:rPr>
              <a:t>[1963, 1966]</a:t>
            </a:r>
            <a:r>
              <a:t> Toom-Cook: </a:t>
            </a:r>
            <a:r>
              <a:rPr i="1">
                <a:solidFill>
                  <a:schemeClr val="accent1">
                    <a:hueOff val="47394"/>
                    <a:satOff val="-25753"/>
                    <a:lumOff val="-7544"/>
                  </a:schemeClr>
                </a:solidFill>
              </a:rPr>
              <a:t>O(n</a:t>
            </a:r>
            <a:r>
              <a:rPr baseline="31999" i="1">
                <a:solidFill>
                  <a:schemeClr val="accent1">
                    <a:hueOff val="47394"/>
                    <a:satOff val="-25753"/>
                    <a:lumOff val="-7544"/>
                  </a:schemeClr>
                </a:solidFill>
              </a:rPr>
              <a:t>1.46 </a:t>
            </a:r>
            <a:r>
              <a:rPr i="1">
                <a:solidFill>
                  <a:schemeClr val="accent1">
                    <a:hueOff val="47394"/>
                    <a:satOff val="-25753"/>
                    <a:lumOff val="-7544"/>
                  </a:schemeClr>
                </a:solidFill>
              </a:rPr>
              <a:t>)</a:t>
            </a:r>
            <a:endParaRPr i="1">
              <a:solidFill>
                <a:schemeClr val="accent5">
                  <a:hueOff val="-176146"/>
                  <a:satOff val="3665"/>
                  <a:lumOff val="-13986"/>
                </a:schemeClr>
              </a:solidFill>
            </a:endParaRPr>
          </a:p>
          <a:p>
            <a:pPr marL="426719" indent="-426719" defTabSz="560831">
              <a:spcBef>
                <a:spcPts val="1900"/>
              </a:spcBef>
              <a:defRPr sz="3455">
                <a:latin typeface="Palatino"/>
                <a:ea typeface="Palatino"/>
                <a:cs typeface="Palatino"/>
                <a:sym typeface="Palatino"/>
              </a:defRPr>
            </a:pPr>
            <a:r>
              <a:rPr>
                <a:solidFill>
                  <a:schemeClr val="accent5"/>
                </a:solidFill>
              </a:rPr>
              <a:t>[1981]</a:t>
            </a:r>
            <a:r>
              <a:t> Donald Knuth: </a:t>
            </a:r>
            <a:r>
              <a:rPr i="1">
                <a:solidFill>
                  <a:schemeClr val="accent1">
                    <a:hueOff val="47394"/>
                    <a:satOff val="-25753"/>
                    <a:lumOff val="-7544"/>
                  </a:schemeClr>
                </a:solidFill>
              </a:rPr>
              <a:t>O(n 2</a:t>
            </a:r>
            <a:r>
              <a:rPr baseline="31999">
                <a:solidFill>
                  <a:schemeClr val="accent1">
                    <a:hueOff val="47394"/>
                    <a:satOff val="-25753"/>
                    <a:lumOff val="-7544"/>
                  </a:schemeClr>
                </a:solidFill>
                <a:latin typeface="Apple Symbols"/>
                <a:ea typeface="Apple Symbols"/>
                <a:cs typeface="Apple Symbols"/>
                <a:sym typeface="Apple Symbols"/>
              </a:rPr>
              <a:t>√</a:t>
            </a:r>
            <a:r>
              <a:rPr baseline="31999" i="1">
                <a:solidFill>
                  <a:schemeClr val="accent1">
                    <a:hueOff val="47394"/>
                    <a:satOff val="-25753"/>
                    <a:lumOff val="-7544"/>
                  </a:schemeClr>
                </a:solidFill>
              </a:rPr>
              <a:t>(2 log n) </a:t>
            </a:r>
            <a:r>
              <a:rPr i="1">
                <a:solidFill>
                  <a:schemeClr val="accent1">
                    <a:hueOff val="47394"/>
                    <a:satOff val="-25753"/>
                    <a:lumOff val="-7544"/>
                  </a:schemeClr>
                </a:solidFill>
              </a:rPr>
              <a:t>log n)</a:t>
            </a:r>
            <a:endParaRPr i="1">
              <a:solidFill>
                <a:schemeClr val="accent1">
                  <a:hueOff val="47394"/>
                  <a:satOff val="-25753"/>
                  <a:lumOff val="-7544"/>
                </a:schemeClr>
              </a:solidFill>
            </a:endParaRPr>
          </a:p>
          <a:p>
            <a:pPr marL="426719" indent="-426719" defTabSz="560831">
              <a:spcBef>
                <a:spcPts val="1900"/>
              </a:spcBef>
              <a:defRPr sz="3455">
                <a:latin typeface="Palatino"/>
                <a:ea typeface="Palatino"/>
                <a:cs typeface="Palatino"/>
                <a:sym typeface="Palatino"/>
              </a:defRPr>
            </a:pPr>
            <a:r>
              <a:rPr>
                <a:solidFill>
                  <a:schemeClr val="accent5"/>
                </a:solidFill>
              </a:rPr>
              <a:t>[1971]</a:t>
            </a:r>
            <a:r>
              <a:t> Schönhage–Strassen: </a:t>
            </a:r>
            <a:r>
              <a:rPr i="1">
                <a:solidFill>
                  <a:schemeClr val="accent1">
                    <a:hueOff val="47394"/>
                    <a:satOff val="-25753"/>
                    <a:lumOff val="-7544"/>
                  </a:schemeClr>
                </a:solidFill>
              </a:rPr>
              <a:t>O(n log n loglog n)</a:t>
            </a:r>
            <a:endParaRPr i="1">
              <a:solidFill>
                <a:schemeClr val="accent1">
                  <a:hueOff val="47394"/>
                  <a:satOff val="-25753"/>
                  <a:lumOff val="-7544"/>
                </a:schemeClr>
              </a:solidFill>
            </a:endParaRPr>
          </a:p>
          <a:p>
            <a:pPr marL="426719" indent="-426719" defTabSz="560831">
              <a:spcBef>
                <a:spcPts val="1900"/>
              </a:spcBef>
              <a:defRPr sz="3455">
                <a:latin typeface="Palatino"/>
                <a:ea typeface="Palatino"/>
                <a:cs typeface="Palatino"/>
                <a:sym typeface="Palatino"/>
              </a:defRPr>
            </a:pPr>
            <a:r>
              <a:rPr>
                <a:solidFill>
                  <a:schemeClr val="accent5"/>
                </a:solidFill>
              </a:rPr>
              <a:t>[2007, 2008]</a:t>
            </a:r>
            <a:r>
              <a:t> Fürer, De-Kurur-Saha-Saptharishi: </a:t>
            </a:r>
            <a:br/>
            <a:r>
              <a:rPr i="1">
                <a:solidFill>
                  <a:schemeClr val="accent1">
                    <a:hueOff val="47394"/>
                    <a:satOff val="-25753"/>
                    <a:lumOff val="-7544"/>
                  </a:schemeClr>
                </a:solidFill>
              </a:rPr>
              <a:t>O(n log n 2</a:t>
            </a:r>
            <a:r>
              <a:rPr baseline="31999" i="1">
                <a:solidFill>
                  <a:schemeClr val="accent1">
                    <a:hueOff val="47394"/>
                    <a:satOff val="-25753"/>
                    <a:lumOff val="-7544"/>
                  </a:schemeClr>
                </a:solidFill>
              </a:rPr>
              <a:t>log* n</a:t>
            </a:r>
            <a:r>
              <a:rPr i="1">
                <a:solidFill>
                  <a:schemeClr val="accent1">
                    <a:hueOff val="47394"/>
                    <a:satOff val="-25753"/>
                    <a:lumOff val="-7544"/>
                  </a:schemeClr>
                </a:solidFill>
              </a:rPr>
              <a:t>)</a:t>
            </a:r>
            <a:endParaRPr i="1">
              <a:solidFill>
                <a:schemeClr val="accent1">
                  <a:hueOff val="47394"/>
                  <a:satOff val="-25753"/>
                  <a:lumOff val="-7544"/>
                </a:schemeClr>
              </a:solidFill>
            </a:endParaRPr>
          </a:p>
          <a:p>
            <a:pPr marL="426719" indent="-426719" defTabSz="560831">
              <a:spcBef>
                <a:spcPts val="1900"/>
              </a:spcBef>
              <a:defRPr sz="3455">
                <a:latin typeface="Palatino"/>
                <a:ea typeface="Palatino"/>
                <a:cs typeface="Palatino"/>
                <a:sym typeface="Palatino"/>
              </a:defRPr>
            </a:pPr>
            <a:r>
              <a:rPr>
                <a:solidFill>
                  <a:schemeClr val="accent5"/>
                </a:solidFill>
              </a:rPr>
              <a:t>[2019]</a:t>
            </a:r>
            <a:r>
              <a:t> Harvey-van der Hoeven: </a:t>
            </a:r>
            <a:r>
              <a:rPr i="1">
                <a:solidFill>
                  <a:schemeClr val="accent1">
                    <a:hueOff val="47394"/>
                    <a:satOff val="-25753"/>
                    <a:lumOff val="-7544"/>
                  </a:schemeClr>
                </a:solidFill>
              </a:rPr>
              <a:t>O(n log n)</a:t>
            </a:r>
            <a:endParaRPr i="1">
              <a:solidFill>
                <a:schemeClr val="accent1">
                  <a:hueOff val="47394"/>
                  <a:satOff val="-25753"/>
                  <a:lumOff val="-7544"/>
                </a:schemeClr>
              </a:solidFill>
            </a:endParaRPr>
          </a:p>
          <a:p>
            <a:pPr marL="426719" indent="-426719" defTabSz="560831">
              <a:spcBef>
                <a:spcPts val="1900"/>
              </a:spcBef>
              <a:defRPr sz="3455">
                <a:latin typeface="Palatino"/>
                <a:ea typeface="Palatino"/>
                <a:cs typeface="Palatino"/>
                <a:sym typeface="Palatino"/>
              </a:defRPr>
            </a:pPr>
            <a:r>
              <a:rPr>
                <a:solidFill>
                  <a:schemeClr val="accent5"/>
                </a:solidFill>
              </a:rPr>
              <a:t>Conjecture</a:t>
            </a:r>
            <a:r>
              <a:t>: </a:t>
            </a:r>
            <a:r>
              <a:rPr i="1">
                <a:solidFill>
                  <a:schemeClr val="accent1">
                    <a:hueOff val="47394"/>
                    <a:satOff val="-25753"/>
                    <a:lumOff val="-7544"/>
                  </a:schemeClr>
                </a:solidFill>
              </a:rPr>
              <a:t>O(n log n) </a:t>
            </a:r>
            <a:r>
              <a:t>can not be improved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1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1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1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1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1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1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11">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11" grpId="1"/>
    </p:bldLst>
  </p:timing>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Matrix multiplication"/>
          <p:cNvSpPr txBox="1"/>
          <p:nvPr>
            <p:ph type="title"/>
          </p:nvPr>
        </p:nvSpPr>
        <p:spPr>
          <a:prstGeom prst="rect">
            <a:avLst/>
          </a:prstGeom>
        </p:spPr>
        <p:txBody>
          <a:bodyPr/>
          <a:lstStyle>
            <a:lvl1pPr>
              <a:defRPr>
                <a:latin typeface="Palatino"/>
                <a:ea typeface="Palatino"/>
                <a:cs typeface="Palatino"/>
                <a:sym typeface="Palatino"/>
              </a:defRPr>
            </a:lvl1pPr>
          </a:lstStyle>
          <a:p>
            <a:pPr/>
            <a:r>
              <a:t>Matrix multiplication</a:t>
            </a:r>
          </a:p>
        </p:txBody>
      </p:sp>
      <p:pic>
        <p:nvPicPr>
          <p:cNvPr id="21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15" name="Input: n × n matrices A and B…"/>
          <p:cNvSpPr txBox="1"/>
          <p:nvPr>
            <p:ph type="body" idx="1"/>
          </p:nvPr>
        </p:nvSpPr>
        <p:spPr>
          <a:xfrm>
            <a:off x="939800" y="2603499"/>
            <a:ext cx="11099800" cy="6299201"/>
          </a:xfrm>
          <a:prstGeom prst="rect">
            <a:avLst/>
          </a:prstGeom>
        </p:spPr>
        <p:txBody>
          <a:bodyPr/>
          <a:lstStyle/>
          <a:p>
            <a:pPr marL="408940" indent="-408940" defTabSz="537463">
              <a:spcBef>
                <a:spcPts val="2700"/>
              </a:spcBef>
              <a:defRPr sz="3312">
                <a:latin typeface="Palatino"/>
                <a:ea typeface="Palatino"/>
                <a:cs typeface="Palatino"/>
                <a:sym typeface="Palatino"/>
              </a:defRPr>
            </a:pPr>
            <a:r>
              <a:t>Input: </a:t>
            </a:r>
            <a:r>
              <a:rPr i="1">
                <a:solidFill>
                  <a:schemeClr val="accent1">
                    <a:hueOff val="47394"/>
                    <a:satOff val="-25753"/>
                    <a:lumOff val="-7544"/>
                  </a:schemeClr>
                </a:solidFill>
              </a:rPr>
              <a:t>n</a:t>
            </a:r>
            <a:r>
              <a:t> </a:t>
            </a:r>
            <a:r>
              <a:rPr i="1">
                <a:solidFill>
                  <a:schemeClr val="accent1">
                    <a:hueOff val="47394"/>
                    <a:satOff val="-25753"/>
                    <a:lumOff val="-7544"/>
                  </a:schemeClr>
                </a:solidFill>
              </a:rPr>
              <a:t>× n</a:t>
            </a:r>
            <a:r>
              <a:t> matrices </a:t>
            </a:r>
            <a:r>
              <a:rPr i="1">
                <a:solidFill>
                  <a:schemeClr val="accent5">
                    <a:hueOff val="-176146"/>
                    <a:satOff val="3665"/>
                    <a:lumOff val="-13986"/>
                  </a:schemeClr>
                </a:solidFill>
              </a:rPr>
              <a:t>A </a:t>
            </a:r>
            <a:r>
              <a:rPr i="1"/>
              <a:t>and</a:t>
            </a:r>
            <a:r>
              <a:rPr i="1">
                <a:solidFill>
                  <a:schemeClr val="accent5">
                    <a:hueOff val="-176146"/>
                    <a:satOff val="3665"/>
                    <a:lumOff val="-13986"/>
                  </a:schemeClr>
                </a:solidFill>
              </a:rPr>
              <a:t> B</a:t>
            </a:r>
            <a:endParaRPr i="1">
              <a:solidFill>
                <a:schemeClr val="accent5">
                  <a:hueOff val="-176146"/>
                  <a:satOff val="3665"/>
                  <a:lumOff val="-13986"/>
                </a:schemeClr>
              </a:solidFill>
            </a:endParaRPr>
          </a:p>
          <a:p>
            <a:pPr marL="408940" indent="-408940" defTabSz="537463">
              <a:spcBef>
                <a:spcPts val="2700"/>
              </a:spcBef>
              <a:defRPr sz="3312">
                <a:latin typeface="Palatino"/>
                <a:ea typeface="Palatino"/>
                <a:cs typeface="Palatino"/>
                <a:sym typeface="Palatino"/>
              </a:defRPr>
            </a:pPr>
            <a:r>
              <a:t>Break matrices into four parts: </a:t>
            </a:r>
            <a:r>
              <a:rPr i="1">
                <a:solidFill>
                  <a:schemeClr val="accent1">
                    <a:hueOff val="47394"/>
                    <a:satOff val="-25753"/>
                    <a:lumOff val="-7544"/>
                  </a:schemeClr>
                </a:solidFill>
              </a:rPr>
              <a:t>n/2</a:t>
            </a:r>
            <a:r>
              <a:t> </a:t>
            </a:r>
            <a:r>
              <a:rPr i="1">
                <a:solidFill>
                  <a:schemeClr val="accent1">
                    <a:hueOff val="47394"/>
                    <a:satOff val="-25753"/>
                    <a:lumOff val="-7544"/>
                  </a:schemeClr>
                </a:solidFill>
              </a:rPr>
              <a:t>× n/2</a:t>
            </a:r>
            <a:r>
              <a:t> each</a:t>
            </a:r>
            <a:br/>
            <a:br/>
            <a:br/>
            <a:br/>
            <a:br/>
            <a:br/>
            <a:endParaRPr i="1">
              <a:solidFill>
                <a:schemeClr val="accent5">
                  <a:hueOff val="-176146"/>
                  <a:satOff val="3665"/>
                  <a:lumOff val="-13986"/>
                </a:schemeClr>
              </a:solidFill>
            </a:endParaRPr>
          </a:p>
          <a:p>
            <a:pPr marL="408940" indent="-408940" defTabSz="537463">
              <a:spcBef>
                <a:spcPts val="2700"/>
              </a:spcBef>
              <a:defRPr sz="3312">
                <a:latin typeface="Palatino"/>
                <a:ea typeface="Palatino"/>
                <a:cs typeface="Palatino"/>
                <a:sym typeface="Palatino"/>
              </a:defRPr>
            </a:pPr>
            <a:r>
              <a:t>Want to compute the four matrices</a:t>
            </a:r>
            <a:r>
              <a:rPr baseline="-5999">
                <a:solidFill>
                  <a:schemeClr val="accent5">
                    <a:hueOff val="-176146"/>
                    <a:satOff val="3665"/>
                    <a:lumOff val="-13986"/>
                  </a:schemeClr>
                </a:solidFill>
              </a:rPr>
              <a:t> </a:t>
            </a:r>
            <a:r>
              <a:t>with only </a:t>
            </a:r>
            <a:r>
              <a:rPr>
                <a:solidFill>
                  <a:schemeClr val="accent5"/>
                </a:solidFill>
              </a:rPr>
              <a:t>seven</a:t>
            </a:r>
            <a:r>
              <a:t> multiplications and a few additions</a:t>
            </a:r>
          </a:p>
        </p:txBody>
      </p:sp>
      <p:pic>
        <p:nvPicPr>
          <p:cNvPr id="216" name="Image" descr="Image"/>
          <p:cNvPicPr>
            <a:picLocks noChangeAspect="1"/>
          </p:cNvPicPr>
          <p:nvPr/>
        </p:nvPicPr>
        <p:blipFill>
          <a:blip r:embed="rId3">
            <a:extLst/>
          </a:blip>
          <a:stretch>
            <a:fillRect/>
          </a:stretch>
        </p:blipFill>
        <p:spPr>
          <a:xfrm>
            <a:off x="1510617" y="4381500"/>
            <a:ext cx="3060701" cy="1104900"/>
          </a:xfrm>
          <a:prstGeom prst="rect">
            <a:avLst/>
          </a:prstGeom>
          <a:ln w="12700">
            <a:miter lim="400000"/>
          </a:ln>
        </p:spPr>
      </p:pic>
      <p:pic>
        <p:nvPicPr>
          <p:cNvPr id="217" name="Image" descr="Image"/>
          <p:cNvPicPr>
            <a:picLocks noChangeAspect="1"/>
          </p:cNvPicPr>
          <p:nvPr/>
        </p:nvPicPr>
        <p:blipFill>
          <a:blip r:embed="rId4">
            <a:extLst/>
          </a:blip>
          <a:stretch>
            <a:fillRect/>
          </a:stretch>
        </p:blipFill>
        <p:spPr>
          <a:xfrm>
            <a:off x="5678894" y="4324350"/>
            <a:ext cx="3098801" cy="1104900"/>
          </a:xfrm>
          <a:prstGeom prst="rect">
            <a:avLst/>
          </a:prstGeom>
          <a:ln w="12700">
            <a:miter lim="400000"/>
          </a:ln>
        </p:spPr>
      </p:pic>
      <p:pic>
        <p:nvPicPr>
          <p:cNvPr id="218" name="Image" descr="Image"/>
          <p:cNvPicPr>
            <a:picLocks noChangeAspect="1"/>
          </p:cNvPicPr>
          <p:nvPr/>
        </p:nvPicPr>
        <p:blipFill>
          <a:blip r:embed="rId5">
            <a:extLst/>
          </a:blip>
          <a:stretch>
            <a:fillRect/>
          </a:stretch>
        </p:blipFill>
        <p:spPr>
          <a:xfrm>
            <a:off x="1589126" y="5998703"/>
            <a:ext cx="7835901" cy="1104901"/>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1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1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1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1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2" fill="hold">
                                  <p:stCondLst>
                                    <p:cond delay="0"/>
                                  </p:stCondLst>
                                  <p:iterate type="el" backwards="0">
                                    <p:tmAbs val="0"/>
                                  </p:iterate>
                                  <p:childTnLst>
                                    <p:set>
                                      <p:cBhvr>
                                        <p:cTn id="20" fill="hold"/>
                                        <p:tgtEl>
                                          <p:spTgt spid="217"/>
                                        </p:tgtEl>
                                        <p:attrNameLst>
                                          <p:attrName>style.visibility</p:attrName>
                                        </p:attrNameLst>
                                      </p:cBhvr>
                                      <p:to>
                                        <p:strVal val="visible"/>
                                      </p:to>
                                    </p:set>
                                  </p:childTnLst>
                                </p:cTn>
                              </p:par>
                            </p:childTnLst>
                          </p:cTn>
                        </p:par>
                        <p:par>
                          <p:cTn id="21" fill="hold">
                            <p:stCondLst>
                              <p:cond delay="0"/>
                            </p:stCondLst>
                            <p:childTnLst>
                              <p:par>
                                <p:cTn id="22" presetClass="entr" nodeType="afterEffect" presetSubtype="0" presetID="1" grpId="3" fill="hold">
                                  <p:stCondLst>
                                    <p:cond delay="0"/>
                                  </p:stCondLst>
                                  <p:iterate type="el" backwards="0">
                                    <p:tmAbs val="0"/>
                                  </p:iterate>
                                  <p:childTnLst>
                                    <p:set>
                                      <p:cBhvr>
                                        <p:cTn id="23" fill="hold"/>
                                        <p:tgtEl>
                                          <p:spTgt spid="21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Class="entr" nodeType="clickEffect" presetSubtype="0" presetID="1" grpId="4" fill="hold">
                                  <p:stCondLst>
                                    <p:cond delay="0"/>
                                  </p:stCondLst>
                                  <p:iterate type="el" backwards="0">
                                    <p:tmAbs val="0"/>
                                  </p:iterate>
                                  <p:childTnLst>
                                    <p:set>
                                      <p:cBhvr>
                                        <p:cTn id="27" fill="hold"/>
                                        <p:tgtEl>
                                          <p:spTgt spid="21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7" grpId="2"/>
      <p:bldP build="whole" bldLvl="1" animBg="1" rev="0" advAuto="0" spid="216" grpId="3"/>
      <p:bldP build="whole" bldLvl="1" animBg="1" rev="0" advAuto="0" spid="218" grpId="4"/>
      <p:bldP build="p" bldLvl="5" animBg="1" rev="0" advAuto="0" spid="215" grpId="1"/>
    </p:bldLst>
  </p:timing>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Polynomial multiplication"/>
          <p:cNvSpPr txBox="1"/>
          <p:nvPr>
            <p:ph type="title"/>
          </p:nvPr>
        </p:nvSpPr>
        <p:spPr>
          <a:prstGeom prst="rect">
            <a:avLst/>
          </a:prstGeom>
        </p:spPr>
        <p:txBody>
          <a:bodyPr/>
          <a:lstStyle>
            <a:lvl1pPr defTabSz="543305">
              <a:defRPr sz="7440">
                <a:latin typeface="Palatino"/>
                <a:ea typeface="Palatino"/>
                <a:cs typeface="Palatino"/>
                <a:sym typeface="Palatino"/>
              </a:defRPr>
            </a:lvl1pPr>
          </a:lstStyle>
          <a:p>
            <a:pPr/>
            <a:r>
              <a:t>Polynomial multiplication</a:t>
            </a:r>
          </a:p>
        </p:txBody>
      </p:sp>
      <p:pic>
        <p:nvPicPr>
          <p:cNvPr id="22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22" name="Input: degree d polynomials P and Q…"/>
          <p:cNvSpPr txBox="1"/>
          <p:nvPr>
            <p:ph type="body" idx="1"/>
          </p:nvPr>
        </p:nvSpPr>
        <p:spPr>
          <a:xfrm>
            <a:off x="939800" y="2603499"/>
            <a:ext cx="11099800" cy="6299201"/>
          </a:xfrm>
          <a:prstGeom prst="rect">
            <a:avLst/>
          </a:prstGeom>
        </p:spPr>
        <p:txBody>
          <a:bodyPr/>
          <a:lstStyle/>
          <a:p>
            <a:pPr marL="413384" indent="-413384" defTabSz="543305">
              <a:spcBef>
                <a:spcPts val="2700"/>
              </a:spcBef>
              <a:defRPr sz="3348">
                <a:latin typeface="Palatino"/>
                <a:ea typeface="Palatino"/>
                <a:cs typeface="Palatino"/>
                <a:sym typeface="Palatino"/>
              </a:defRPr>
            </a:pPr>
            <a:r>
              <a:t>Input: degree </a:t>
            </a:r>
            <a:r>
              <a:rPr i="1">
                <a:solidFill>
                  <a:schemeClr val="accent1">
                    <a:hueOff val="47394"/>
                    <a:satOff val="-25753"/>
                    <a:lumOff val="-7544"/>
                  </a:schemeClr>
                </a:solidFill>
              </a:rPr>
              <a:t>d</a:t>
            </a:r>
            <a:r>
              <a:t> polynomials </a:t>
            </a:r>
            <a:r>
              <a:rPr i="1">
                <a:solidFill>
                  <a:schemeClr val="accent5">
                    <a:hueOff val="-176146"/>
                    <a:satOff val="3665"/>
                    <a:lumOff val="-13986"/>
                  </a:schemeClr>
                </a:solidFill>
              </a:rPr>
              <a:t>P </a:t>
            </a:r>
            <a:r>
              <a:rPr i="1"/>
              <a:t>and</a:t>
            </a:r>
            <a:r>
              <a:rPr i="1">
                <a:solidFill>
                  <a:schemeClr val="accent5">
                    <a:hueOff val="-176146"/>
                    <a:satOff val="3665"/>
                    <a:lumOff val="-13986"/>
                  </a:schemeClr>
                </a:solidFill>
              </a:rPr>
              <a:t> Q</a:t>
            </a:r>
            <a:endParaRPr i="1">
              <a:solidFill>
                <a:schemeClr val="accent5">
                  <a:hueOff val="-176146"/>
                  <a:satOff val="3665"/>
                  <a:lumOff val="-13986"/>
                </a:schemeClr>
              </a:solidFill>
            </a:endParaRPr>
          </a:p>
          <a:p>
            <a:pPr marL="413384" indent="-413384" defTabSz="543305">
              <a:spcBef>
                <a:spcPts val="2700"/>
              </a:spcBef>
              <a:defRPr sz="3348">
                <a:latin typeface="Palatino"/>
                <a:ea typeface="Palatino"/>
                <a:cs typeface="Palatino"/>
                <a:sym typeface="Palatino"/>
              </a:defRPr>
            </a:pPr>
            <a:r>
              <a:rPr i="1">
                <a:solidFill>
                  <a:schemeClr val="accent5">
                    <a:hueOff val="-176146"/>
                    <a:satOff val="3665"/>
                    <a:lumOff val="-13986"/>
                  </a:schemeClr>
                </a:solidFill>
              </a:rPr>
              <a:t>P(x) =  p</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p</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 </a:t>
            </a:r>
            <a:r>
              <a:rPr i="1"/>
              <a:t>+</a:t>
            </a:r>
            <a:r>
              <a:rPr i="1">
                <a:solidFill>
                  <a:schemeClr val="accent5">
                    <a:hueOff val="-176146"/>
                    <a:satOff val="3665"/>
                    <a:lumOff val="-13986"/>
                  </a:schemeClr>
                </a:solidFill>
              </a:rPr>
              <a:t> p</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a:t>
            </a:r>
            <a:r>
              <a:rPr i="1">
                <a:solidFill>
                  <a:schemeClr val="accent5">
                    <a:hueOff val="-176146"/>
                    <a:satOff val="3665"/>
                    <a:lumOff val="-13986"/>
                  </a:schemeClr>
                </a:solidFill>
              </a:rPr>
              <a:t>  </a:t>
            </a:r>
            <a:r>
              <a:rPr i="1"/>
              <a:t>+ </a:t>
            </a:r>
            <a:r>
              <a:rPr>
                <a:solidFill>
                  <a:schemeClr val="accent1">
                    <a:hueOff val="47394"/>
                    <a:satOff val="-25753"/>
                    <a:lumOff val="-7544"/>
                  </a:schemeClr>
                </a:solidFill>
              </a:rPr>
              <a:t>⋯ </a:t>
            </a:r>
            <a:r>
              <a:rPr i="1"/>
              <a:t>+</a:t>
            </a:r>
            <a:r>
              <a:rPr i="1">
                <a:solidFill>
                  <a:schemeClr val="accent5">
                    <a:hueOff val="-176146"/>
                    <a:satOff val="3665"/>
                    <a:lumOff val="-13986"/>
                  </a:schemeClr>
                </a:solidFill>
              </a:rPr>
              <a:t> p</a:t>
            </a:r>
            <a:r>
              <a:rPr baseline="-5999" i="1">
                <a:solidFill>
                  <a:schemeClr val="accent5">
                    <a:hueOff val="-176146"/>
                    <a:satOff val="3665"/>
                    <a:lumOff val="-13986"/>
                  </a:schemeClr>
                </a:solidFill>
              </a:rPr>
              <a:t>d</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a:t>
            </a:r>
            <a:r>
              <a:rPr i="1">
                <a:solidFill>
                  <a:schemeClr val="accent5">
                    <a:hueOff val="-176146"/>
                    <a:satOff val="3665"/>
                    <a:lumOff val="-13986"/>
                  </a:schemeClr>
                </a:solidFill>
              </a:rPr>
              <a:t>.</a:t>
            </a:r>
            <a:endParaRPr i="1">
              <a:solidFill>
                <a:schemeClr val="accent5">
                  <a:hueOff val="-176146"/>
                  <a:satOff val="3665"/>
                  <a:lumOff val="-13986"/>
                </a:schemeClr>
              </a:solidFill>
            </a:endParaRPr>
          </a:p>
          <a:p>
            <a:pPr marL="413384" indent="-413384" defTabSz="543305">
              <a:spcBef>
                <a:spcPts val="2700"/>
              </a:spcBef>
              <a:defRPr sz="3348">
                <a:latin typeface="Palatino"/>
                <a:ea typeface="Palatino"/>
                <a:cs typeface="Palatino"/>
                <a:sym typeface="Palatino"/>
              </a:defRPr>
            </a:pPr>
            <a:r>
              <a:rPr i="1">
                <a:solidFill>
                  <a:schemeClr val="accent5">
                    <a:hueOff val="-176146"/>
                    <a:satOff val="3665"/>
                    <a:lumOff val="-13986"/>
                  </a:schemeClr>
                </a:solidFill>
              </a:rPr>
              <a:t>Q(x) =  q</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q</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 </a:t>
            </a:r>
            <a:r>
              <a:rPr i="1"/>
              <a:t>+</a:t>
            </a:r>
            <a:r>
              <a:rPr i="1">
                <a:solidFill>
                  <a:schemeClr val="accent5">
                    <a:hueOff val="-176146"/>
                    <a:satOff val="3665"/>
                    <a:lumOff val="-13986"/>
                  </a:schemeClr>
                </a:solidFill>
              </a:rPr>
              <a:t> q</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a:t>
            </a:r>
            <a:r>
              <a:rPr i="1">
                <a:solidFill>
                  <a:schemeClr val="accent5">
                    <a:hueOff val="-176146"/>
                    <a:satOff val="3665"/>
                    <a:lumOff val="-13986"/>
                  </a:schemeClr>
                </a:solidFill>
              </a:rPr>
              <a:t>  </a:t>
            </a:r>
            <a:r>
              <a:rPr i="1"/>
              <a:t>+ </a:t>
            </a:r>
            <a:r>
              <a:rPr>
                <a:solidFill>
                  <a:schemeClr val="accent1">
                    <a:hueOff val="47394"/>
                    <a:satOff val="-25753"/>
                    <a:lumOff val="-7544"/>
                  </a:schemeClr>
                </a:solidFill>
              </a:rPr>
              <a:t>⋯ </a:t>
            </a:r>
            <a:r>
              <a:rPr i="1"/>
              <a:t>+</a:t>
            </a:r>
            <a:r>
              <a:rPr i="1">
                <a:solidFill>
                  <a:schemeClr val="accent5">
                    <a:hueOff val="-176146"/>
                    <a:satOff val="3665"/>
                    <a:lumOff val="-13986"/>
                  </a:schemeClr>
                </a:solidFill>
              </a:rPr>
              <a:t> q</a:t>
            </a:r>
            <a:r>
              <a:rPr baseline="-5999" i="1">
                <a:solidFill>
                  <a:schemeClr val="accent5">
                    <a:hueOff val="-176146"/>
                    <a:satOff val="3665"/>
                    <a:lumOff val="-13986"/>
                  </a:schemeClr>
                </a:solidFill>
              </a:rPr>
              <a:t>d</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a:t>
            </a:r>
            <a:r>
              <a:rPr i="1">
                <a:solidFill>
                  <a:schemeClr val="accent5">
                    <a:hueOff val="-176146"/>
                    <a:satOff val="3665"/>
                    <a:lumOff val="-13986"/>
                  </a:schemeClr>
                </a:solidFill>
              </a:rPr>
              <a:t>.</a:t>
            </a:r>
            <a:endParaRPr i="1">
              <a:solidFill>
                <a:schemeClr val="accent5">
                  <a:hueOff val="-176146"/>
                  <a:satOff val="3665"/>
                  <a:lumOff val="-13986"/>
                </a:schemeClr>
              </a:solidFill>
            </a:endParaRPr>
          </a:p>
          <a:p>
            <a:pPr marL="413384" indent="-413384" defTabSz="543305">
              <a:spcBef>
                <a:spcPts val="2700"/>
              </a:spcBef>
              <a:defRPr sz="3348">
                <a:latin typeface="Palatino"/>
                <a:ea typeface="Palatino"/>
                <a:cs typeface="Palatino"/>
                <a:sym typeface="Palatino"/>
              </a:defRPr>
            </a:pPr>
            <a:r>
              <a:rPr i="1">
                <a:solidFill>
                  <a:schemeClr val="accent5">
                    <a:hueOff val="-176146"/>
                    <a:satOff val="3665"/>
                    <a:lumOff val="-13986"/>
                  </a:schemeClr>
                </a:solidFill>
              </a:rPr>
              <a:t>P(x)</a:t>
            </a:r>
            <a:r>
              <a:t> </a:t>
            </a:r>
            <a:r>
              <a:rPr i="1">
                <a:solidFill>
                  <a:schemeClr val="accent5">
                    <a:hueOff val="-176146"/>
                    <a:satOff val="3665"/>
                    <a:lumOff val="-13986"/>
                  </a:schemeClr>
                </a:solidFill>
              </a:rPr>
              <a:t>Q(x) =  p</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(p</a:t>
            </a:r>
            <a:r>
              <a:rPr baseline="-5999" i="1">
                <a:solidFill>
                  <a:schemeClr val="accent5">
                    <a:hueOff val="-176146"/>
                    <a:satOff val="3665"/>
                    <a:lumOff val="-13986"/>
                  </a:schemeClr>
                </a:solidFill>
              </a:rPr>
              <a:t>0</a:t>
            </a:r>
            <a:r>
              <a:rPr i="1">
                <a:solidFill>
                  <a:schemeClr val="accent5">
                    <a:hueOff val="-176146"/>
                    <a:satOff val="3665"/>
                    <a:lumOff val="-13986"/>
                  </a:schemeClr>
                </a:solidFill>
              </a:rPr>
              <a:t>q</a:t>
            </a:r>
            <a:r>
              <a:rPr baseline="-5999" i="1">
                <a:solidFill>
                  <a:schemeClr val="accent5">
                    <a:hueOff val="-176146"/>
                    <a:satOff val="3665"/>
                    <a:lumOff val="-13986"/>
                  </a:schemeClr>
                </a:solidFill>
              </a:rPr>
              <a:t>1</a:t>
            </a:r>
            <a:r>
              <a:rPr i="1">
                <a:solidFill>
                  <a:schemeClr val="accent5">
                    <a:hueOff val="-176146"/>
                    <a:satOff val="3665"/>
                    <a:lumOff val="-13986"/>
                  </a:schemeClr>
                </a:solidFill>
              </a:rPr>
              <a:t>+p</a:t>
            </a:r>
            <a:r>
              <a:rPr baseline="-5999" i="1">
                <a:solidFill>
                  <a:schemeClr val="accent5">
                    <a:hueOff val="-176146"/>
                    <a:satOff val="3665"/>
                    <a:lumOff val="-13986"/>
                  </a:schemeClr>
                </a:solidFill>
              </a:rPr>
              <a:t>1</a:t>
            </a:r>
            <a:r>
              <a:rPr i="1">
                <a:solidFill>
                  <a:schemeClr val="accent5">
                    <a:hueOff val="-176146"/>
                    <a:satOff val="3665"/>
                    <a:lumOff val="-13986"/>
                  </a:schemeClr>
                </a:solidFill>
              </a:rPr>
              <a:t>q</a:t>
            </a:r>
            <a:r>
              <a:rPr baseline="-5999" i="1">
                <a:solidFill>
                  <a:schemeClr val="accent5">
                    <a:hueOff val="-176146"/>
                    <a:satOff val="3665"/>
                    <a:lumOff val="-13986"/>
                  </a:schemeClr>
                </a:solidFill>
              </a:rPr>
              <a:t>0</a:t>
            </a:r>
            <a:r>
              <a:rPr i="1">
                <a:solidFill>
                  <a:schemeClr val="accent5">
                    <a:hueOff val="-176146"/>
                    <a:satOff val="3665"/>
                    <a:lumOff val="-13986"/>
                  </a:schemeClr>
                </a:solidFill>
              </a:rPr>
              <a:t>)</a:t>
            </a:r>
            <a:r>
              <a:rPr i="1">
                <a:solidFill>
                  <a:schemeClr val="accent1">
                    <a:hueOff val="47394"/>
                    <a:satOff val="-25753"/>
                    <a:lumOff val="-7544"/>
                  </a:schemeClr>
                </a:solidFill>
              </a:rPr>
              <a:t>x</a:t>
            </a:r>
            <a:r>
              <a:rPr baseline="31999" i="1">
                <a:solidFill>
                  <a:schemeClr val="accent1">
                    <a:hueOff val="47394"/>
                    <a:satOff val="-25753"/>
                    <a:lumOff val="-7544"/>
                  </a:schemeClr>
                </a:solidFill>
              </a:rPr>
              <a:t> </a:t>
            </a:r>
            <a:r>
              <a:rPr i="1"/>
              <a:t>+</a:t>
            </a:r>
            <a:r>
              <a:rPr i="1">
                <a:solidFill>
                  <a:schemeClr val="accent5">
                    <a:hueOff val="-176146"/>
                    <a:satOff val="3665"/>
                    <a:lumOff val="-13986"/>
                  </a:schemeClr>
                </a:solidFill>
              </a:rPr>
              <a:t> </a:t>
            </a:r>
            <a:r>
              <a:rPr>
                <a:solidFill>
                  <a:schemeClr val="accent1">
                    <a:hueOff val="47394"/>
                    <a:satOff val="-25753"/>
                    <a:lumOff val="-7544"/>
                  </a:schemeClr>
                </a:solidFill>
              </a:rPr>
              <a:t>⋯ </a:t>
            </a:r>
            <a:r>
              <a:rPr i="1"/>
              <a:t>+</a:t>
            </a:r>
            <a:r>
              <a:rPr i="1">
                <a:solidFill>
                  <a:schemeClr val="accent5">
                    <a:hueOff val="-176146"/>
                    <a:satOff val="3665"/>
                    <a:lumOff val="-13986"/>
                  </a:schemeClr>
                </a:solidFill>
              </a:rPr>
              <a:t> p</a:t>
            </a:r>
            <a:r>
              <a:rPr baseline="-5999" i="1">
                <a:solidFill>
                  <a:schemeClr val="accent5">
                    <a:hueOff val="-176146"/>
                    <a:satOff val="3665"/>
                    <a:lumOff val="-13986"/>
                  </a:schemeClr>
                </a:solidFill>
              </a:rPr>
              <a:t>d</a:t>
            </a:r>
            <a:r>
              <a:rPr i="1">
                <a:solidFill>
                  <a:schemeClr val="accent5">
                    <a:hueOff val="-176146"/>
                    <a:satOff val="3665"/>
                    <a:lumOff val="-13986"/>
                  </a:schemeClr>
                </a:solidFill>
              </a:rPr>
              <a:t>q</a:t>
            </a:r>
            <a:r>
              <a:rPr baseline="-5999" i="1">
                <a:solidFill>
                  <a:schemeClr val="accent5">
                    <a:hueOff val="-176146"/>
                    <a:satOff val="3665"/>
                    <a:lumOff val="-13986"/>
                  </a:schemeClr>
                </a:solidFill>
              </a:rPr>
              <a:t>d</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2d</a:t>
            </a:r>
            <a:r>
              <a:rPr i="1">
                <a:solidFill>
                  <a:schemeClr val="accent5">
                    <a:hueOff val="-176146"/>
                    <a:satOff val="3665"/>
                    <a:lumOff val="-13986"/>
                  </a:schemeClr>
                </a:solidFill>
              </a:rPr>
              <a:t>.</a:t>
            </a:r>
            <a:endParaRPr i="1">
              <a:solidFill>
                <a:schemeClr val="accent5">
                  <a:hueOff val="-176146"/>
                  <a:satOff val="3665"/>
                  <a:lumOff val="-13986"/>
                </a:schemeClr>
              </a:solidFill>
            </a:endParaRPr>
          </a:p>
          <a:p>
            <a:pPr marL="413384" indent="-413384" defTabSz="543305">
              <a:spcBef>
                <a:spcPts val="2700"/>
              </a:spcBef>
              <a:defRPr sz="3348">
                <a:latin typeface="Palatino"/>
                <a:ea typeface="Palatino"/>
                <a:cs typeface="Palatino"/>
                <a:sym typeface="Palatino"/>
              </a:defRPr>
            </a:pPr>
            <a:r>
              <a:t>Assume integer multiplication in unit time.</a:t>
            </a:r>
          </a:p>
          <a:p>
            <a:pPr marL="413384" indent="-413384" defTabSz="543305">
              <a:spcBef>
                <a:spcPts val="2700"/>
              </a:spcBef>
              <a:defRPr sz="3348">
                <a:latin typeface="Palatino"/>
                <a:ea typeface="Palatino"/>
                <a:cs typeface="Palatino"/>
                <a:sym typeface="Palatino"/>
              </a:defRPr>
            </a:pPr>
            <a:r>
              <a:t>School multiplication </a:t>
            </a:r>
            <a:r>
              <a:rPr i="1">
                <a:solidFill>
                  <a:schemeClr val="accent1">
                    <a:hueOff val="47394"/>
                    <a:satOff val="-25753"/>
                    <a:lumOff val="-7544"/>
                  </a:schemeClr>
                </a:solidFill>
              </a:rPr>
              <a:t>O(d</a:t>
            </a:r>
            <a:r>
              <a:rPr baseline="31999" i="1">
                <a:solidFill>
                  <a:schemeClr val="accent1">
                    <a:hueOff val="47394"/>
                    <a:satOff val="-25753"/>
                    <a:lumOff val="-7544"/>
                  </a:schemeClr>
                </a:solidFill>
              </a:rPr>
              <a:t>2</a:t>
            </a:r>
            <a:r>
              <a:rPr i="1">
                <a:solidFill>
                  <a:schemeClr val="accent1">
                    <a:hueOff val="47394"/>
                    <a:satOff val="-25753"/>
                    <a:lumOff val="-7544"/>
                  </a:schemeClr>
                </a:solidFill>
              </a:rPr>
              <a:t>)</a:t>
            </a:r>
            <a:r>
              <a:t> time.</a:t>
            </a:r>
          </a:p>
          <a:p>
            <a:pPr marL="413384" indent="-413384" defTabSz="543305">
              <a:spcBef>
                <a:spcPts val="2700"/>
              </a:spcBef>
              <a:defRPr sz="3348">
                <a:latin typeface="Palatino"/>
                <a:ea typeface="Palatino"/>
                <a:cs typeface="Palatino"/>
                <a:sym typeface="Palatino"/>
              </a:defRPr>
            </a:pPr>
            <a:r>
              <a:t>Can we do better?</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2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2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2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2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2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22">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22">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2" grpId="1"/>
    </p:bldLst>
  </p:timing>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Next week"/>
          <p:cNvSpPr txBox="1"/>
          <p:nvPr>
            <p:ph type="title"/>
          </p:nvPr>
        </p:nvSpPr>
        <p:spPr>
          <a:prstGeom prst="rect">
            <a:avLst/>
          </a:prstGeom>
        </p:spPr>
        <p:txBody>
          <a:bodyPr/>
          <a:lstStyle>
            <a:lvl1pPr>
              <a:defRPr>
                <a:latin typeface="Palatino"/>
                <a:ea typeface="Palatino"/>
                <a:cs typeface="Palatino"/>
                <a:sym typeface="Palatino"/>
              </a:defRPr>
            </a:lvl1pPr>
          </a:lstStyle>
          <a:p>
            <a:pPr/>
            <a:r>
              <a:t>Next week</a:t>
            </a:r>
          </a:p>
        </p:txBody>
      </p:sp>
      <p:pic>
        <p:nvPicPr>
          <p:cNvPr id="22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26" name="Quiz: Wednesday, Jan 31, 8:30 AM, open notes…"/>
          <p:cNvSpPr txBox="1"/>
          <p:nvPr>
            <p:ph type="body" idx="1"/>
          </p:nvPr>
        </p:nvSpPr>
        <p:spPr>
          <a:xfrm>
            <a:off x="939800" y="2603499"/>
            <a:ext cx="11099800" cy="6299201"/>
          </a:xfrm>
          <a:prstGeom prst="rect">
            <a:avLst/>
          </a:prstGeom>
        </p:spPr>
        <p:txBody>
          <a:bodyPr/>
          <a:lstStyle/>
          <a:p>
            <a:pPr>
              <a:spcBef>
                <a:spcPts val="3000"/>
              </a:spcBef>
              <a:defRPr>
                <a:latin typeface="Palatino"/>
                <a:ea typeface="Palatino"/>
                <a:cs typeface="Palatino"/>
                <a:sym typeface="Palatino"/>
              </a:defRPr>
            </a:pPr>
            <a:r>
              <a:t>Quiz: Wednesday, Jan 31, 8:30 AM, open notes</a:t>
            </a:r>
          </a:p>
          <a:p>
            <a:pPr>
              <a:spcBef>
                <a:spcPts val="3000"/>
              </a:spcBef>
              <a:defRPr>
                <a:latin typeface="Palatino"/>
                <a:ea typeface="Palatino"/>
                <a:cs typeface="Palatino"/>
                <a:sym typeface="Palatino"/>
              </a:defRPr>
            </a:pPr>
            <a:r>
              <a:t>Polynomial multiplication, Fast Fourier transform </a:t>
            </a:r>
          </a:p>
          <a:p>
            <a:pPr>
              <a:spcBef>
                <a:spcPts val="3000"/>
              </a:spcBef>
              <a:defRPr>
                <a:latin typeface="Palatino"/>
                <a:ea typeface="Palatino"/>
                <a:cs typeface="Palatino"/>
                <a:sym typeface="Palatino"/>
              </a:defRPr>
            </a:pPr>
            <a:r>
              <a:t>Puzzle: secret sharing</a:t>
            </a:r>
          </a:p>
          <a:p>
            <a:pPr>
              <a:spcBef>
                <a:spcPts val="3000"/>
              </a:spcBef>
              <a:defRPr>
                <a:latin typeface="Palatino"/>
                <a:ea typeface="Palatino"/>
                <a:cs typeface="Palatino"/>
                <a:sym typeface="Palatino"/>
              </a:defRPr>
            </a:pPr>
            <a:r>
              <a:t>Share secret among </a:t>
            </a:r>
            <a:r>
              <a:rPr i="1">
                <a:solidFill>
                  <a:schemeClr val="accent1">
                    <a:hueOff val="47394"/>
                    <a:satOff val="-25753"/>
                    <a:lumOff val="-7544"/>
                  </a:schemeClr>
                </a:solidFill>
              </a:rPr>
              <a:t>n</a:t>
            </a:r>
            <a:r>
              <a:t> parties</a:t>
            </a:r>
            <a:br/>
            <a:r>
              <a:t>If any </a:t>
            </a:r>
            <a:r>
              <a:rPr i="1">
                <a:solidFill>
                  <a:schemeClr val="accent1">
                    <a:hueOff val="47394"/>
                    <a:satOff val="-25753"/>
                    <a:lumOff val="-7544"/>
                  </a:schemeClr>
                </a:solidFill>
              </a:rPr>
              <a:t>k</a:t>
            </a:r>
            <a:r>
              <a:t> of them come together, the secret can be reconstructed.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2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2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2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26">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6" grpId="1"/>
    </p:bldLst>
  </p:timing>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8" name="Polynomial multiplication"/>
          <p:cNvSpPr txBox="1"/>
          <p:nvPr>
            <p:ph type="title"/>
          </p:nvPr>
        </p:nvSpPr>
        <p:spPr>
          <a:prstGeom prst="rect">
            <a:avLst/>
          </a:prstGeom>
        </p:spPr>
        <p:txBody>
          <a:bodyPr/>
          <a:lstStyle>
            <a:lvl1pPr defTabSz="543305">
              <a:defRPr sz="7440">
                <a:latin typeface="Palatino"/>
                <a:ea typeface="Palatino"/>
                <a:cs typeface="Palatino"/>
                <a:sym typeface="Palatino"/>
              </a:defRPr>
            </a:lvl1pPr>
          </a:lstStyle>
          <a:p>
            <a:pPr/>
            <a:r>
              <a:t>Polynomial multiplication</a:t>
            </a:r>
          </a:p>
        </p:txBody>
      </p:sp>
      <p:pic>
        <p:nvPicPr>
          <p:cNvPr id="22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30" name="A(x) = a0 + a1 x + a2 x2 + ⋯ + ad-1 xd-1…"/>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rPr i="1"/>
              <a:t>A(x)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d-1</a:t>
            </a:r>
            <a:endParaRPr i="1">
              <a:solidFill>
                <a:schemeClr val="accent5">
                  <a:hueOff val="-176146"/>
                  <a:satOff val="3665"/>
                  <a:lumOff val="-13986"/>
                </a:schemeClr>
              </a:solidFill>
            </a:endParaRPr>
          </a:p>
          <a:p>
            <a:pPr>
              <a:spcBef>
                <a:spcPts val="2000"/>
              </a:spcBef>
              <a:defRPr>
                <a:latin typeface="Palatino"/>
                <a:ea typeface="Palatino"/>
                <a:cs typeface="Palatino"/>
                <a:sym typeface="Palatino"/>
              </a:defRPr>
            </a:pPr>
            <a:r>
              <a:rPr i="1"/>
              <a:t>B(x)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b</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d-1</a:t>
            </a:r>
            <a:endParaRPr i="1">
              <a:solidFill>
                <a:schemeClr val="accent5">
                  <a:hueOff val="-176146"/>
                  <a:satOff val="3665"/>
                  <a:lumOff val="-13986"/>
                </a:schemeClr>
              </a:solidFill>
            </a:endParaRPr>
          </a:p>
          <a:p>
            <a:pPr>
              <a:spcBef>
                <a:spcPts val="2000"/>
              </a:spcBef>
              <a:defRPr>
                <a:latin typeface="Palatino"/>
                <a:ea typeface="Palatino"/>
                <a:cs typeface="Palatino"/>
                <a:sym typeface="Palatino"/>
              </a:defRPr>
            </a:pPr>
            <a:r>
              <a:rPr i="1"/>
              <a:t>A(x)B(x)</a:t>
            </a:r>
            <a:r>
              <a:rPr i="1">
                <a:solidFill>
                  <a:schemeClr val="accent5">
                    <a:hueOff val="-176146"/>
                    <a:satOff val="3665"/>
                    <a:lumOff val="-13986"/>
                  </a:schemeClr>
                </a:solidFill>
              </a:rPr>
              <a:t>  </a:t>
            </a:r>
            <a:br>
              <a:rPr i="1">
                <a:solidFill>
                  <a:schemeClr val="accent5">
                    <a:hueOff val="-176146"/>
                    <a:satOff val="3665"/>
                    <a:lumOff val="-13986"/>
                  </a:schemeClr>
                </a:solidFill>
              </a:rPr>
            </a:b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 </a:t>
            </a:r>
            <a:r>
              <a:rPr i="1">
                <a:solidFill>
                  <a:schemeClr val="accent5">
                    <a:hueOff val="-176146"/>
                    <a:satOff val="3665"/>
                    <a:lumOff val="-13986"/>
                  </a:schemeClr>
                </a:solidFill>
              </a:rPr>
              <a:t>b</a:t>
            </a:r>
            <a:r>
              <a:rPr baseline="-5999" i="1">
                <a:solidFill>
                  <a:schemeClr val="accent5">
                    <a:hueOff val="-176146"/>
                    <a:satOff val="3665"/>
                    <a:lumOff val="-13986"/>
                  </a:schemeClr>
                </a:solidFill>
              </a:rPr>
              <a:t>0 </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 (</a:t>
            </a: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a:t>
            </a:r>
            <a:br>
              <a:rPr baseline="31999" i="1">
                <a:solidFill>
                  <a:schemeClr val="accent1">
                    <a:hueOff val="47394"/>
                    <a:satOff val="-25753"/>
                    <a:lumOff val="-7544"/>
                  </a:schemeClr>
                </a:solidFill>
              </a:rPr>
            </a:br>
            <a:r>
              <a:rPr baseline="31999" i="1">
                <a:solidFill>
                  <a:schemeClr val="accent1">
                    <a:hueOff val="47394"/>
                    <a:satOff val="-25753"/>
                    <a:lumOff val="-7544"/>
                  </a:schemeClr>
                </a:solidFill>
              </a:rPr>
              <a:t>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2d-2</a:t>
            </a:r>
            <a:endParaRPr baseline="31999" i="1">
              <a:solidFill>
                <a:schemeClr val="accent1">
                  <a:hueOff val="47394"/>
                  <a:satOff val="-25753"/>
                  <a:lumOff val="-7544"/>
                </a:schemeClr>
              </a:solidFill>
            </a:endParaRPr>
          </a:p>
          <a:p>
            <a:pPr>
              <a:spcBef>
                <a:spcPts val="2000"/>
              </a:spcBef>
              <a:defRPr>
                <a:latin typeface="Palatino"/>
                <a:ea typeface="Palatino"/>
                <a:cs typeface="Palatino"/>
                <a:sym typeface="Palatino"/>
              </a:defRPr>
            </a:pPr>
            <a:r>
              <a:rPr i="1"/>
              <a:t>A(x)B(x) = </a:t>
            </a:r>
            <a14:m>
              <m:oMath>
                <m:limUpp>
                  <m:e>
                    <m:limLow>
                      <m:e>
                        <m:r>
                          <a:rPr xmlns:a="http://schemas.openxmlformats.org/drawingml/2006/main" sz="3950" i="1">
                            <a:solidFill>
                              <a:srgbClr val="000000"/>
                            </a:solidFill>
                            <a:latin typeface="Cambria Math" panose="02040503050406030204" pitchFamily="18" charset="0"/>
                          </a:rPr>
                          <m:t>∑</m:t>
                        </m:r>
                      </m:e>
                      <m:lim>
                        <m:r>
                          <a:rPr xmlns:a="http://schemas.openxmlformats.org/drawingml/2006/main" sz="3950" i="1">
                            <a:solidFill>
                              <a:srgbClr val="000000"/>
                            </a:solidFill>
                            <a:latin typeface="Cambria Math" panose="02040503050406030204" pitchFamily="18" charset="0"/>
                          </a:rPr>
                          <m:t>j</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0</m:t>
                        </m:r>
                      </m:lim>
                    </m:limLow>
                  </m:e>
                  <m:lim>
                    <m:r>
                      <a:rPr xmlns:a="http://schemas.openxmlformats.org/drawingml/2006/main" sz="3950" i="1">
                        <a:solidFill>
                          <a:srgbClr val="000000"/>
                        </a:solidFill>
                        <a:latin typeface="Cambria Math" panose="02040503050406030204" pitchFamily="18" charset="0"/>
                      </a:rPr>
                      <m:t>2</m:t>
                    </m:r>
                    <m:r>
                      <a:rPr xmlns:a="http://schemas.openxmlformats.org/drawingml/2006/main" sz="3950" i="1">
                        <a:solidFill>
                          <a:srgbClr val="000000"/>
                        </a:solidFill>
                        <a:latin typeface="Cambria Math" panose="02040503050406030204" pitchFamily="18" charset="0"/>
                      </a:rPr>
                      <m:t>d</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2</m:t>
                    </m:r>
                  </m:lim>
                </m:limUpp>
                <m:sSup>
                  <m:e>
                    <m:r>
                      <a:rPr xmlns:a="http://schemas.openxmlformats.org/drawingml/2006/main" sz="3950" i="1">
                        <a:solidFill>
                          <a:srgbClr val="000000"/>
                        </a:solidFill>
                        <a:latin typeface="Cambria Math" panose="02040503050406030204" pitchFamily="18" charset="0"/>
                      </a:rPr>
                      <m:t>x</m:t>
                    </m:r>
                  </m:e>
                  <m:sup>
                    <m:r>
                      <a:rPr xmlns:a="http://schemas.openxmlformats.org/drawingml/2006/main" sz="3950" i="1">
                        <a:solidFill>
                          <a:srgbClr val="000000"/>
                        </a:solidFill>
                        <a:latin typeface="Cambria Math" panose="02040503050406030204" pitchFamily="18" charset="0"/>
                      </a:rPr>
                      <m:t>j</m:t>
                    </m:r>
                  </m:sup>
                </m:sSup>
                <m:d>
                  <m:dPr>
                    <m:ctrlPr>
                      <a:rPr xmlns:a="http://schemas.openxmlformats.org/drawingml/2006/main" sz="3950" i="1">
                        <a:solidFill>
                          <a:srgbClr val="000000"/>
                        </a:solidFill>
                        <a:latin typeface="Cambria Math" panose="02040503050406030204" pitchFamily="18" charset="0"/>
                      </a:rPr>
                    </m:ctrlPr>
                  </m:dPr>
                  <m:e>
                    <m:limUpp>
                      <m:e>
                        <m:limLow>
                          <m:e>
                            <m:r>
                              <a:rPr xmlns:a="http://schemas.openxmlformats.org/drawingml/2006/main" sz="3950" i="1">
                                <a:solidFill>
                                  <a:srgbClr val="000000"/>
                                </a:solidFill>
                                <a:latin typeface="Cambria Math" panose="02040503050406030204" pitchFamily="18" charset="0"/>
                              </a:rPr>
                              <m:t>∑</m:t>
                            </m:r>
                          </m:e>
                          <m:lim>
                            <m:r>
                              <a:rPr xmlns:a="http://schemas.openxmlformats.org/drawingml/2006/main" sz="3950" i="1">
                                <a:solidFill>
                                  <a:srgbClr val="000000"/>
                                </a:solidFill>
                                <a:latin typeface="Cambria Math" panose="02040503050406030204" pitchFamily="18" charset="0"/>
                              </a:rPr>
                              <m:t>i</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0</m:t>
                            </m:r>
                          </m:lim>
                        </m:limLow>
                      </m:e>
                      <m:lim>
                        <m:r>
                          <a:rPr xmlns:a="http://schemas.openxmlformats.org/drawingml/2006/main" sz="3950" i="1">
                            <a:solidFill>
                              <a:srgbClr val="000000"/>
                            </a:solidFill>
                            <a:latin typeface="Cambria Math" panose="02040503050406030204" pitchFamily="18" charset="0"/>
                          </a:rPr>
                          <m:t>j</m:t>
                        </m:r>
                      </m:lim>
                    </m:limUpp>
                    <m:sSub>
                      <m:e>
                        <m:r>
                          <a:rPr xmlns:a="http://schemas.openxmlformats.org/drawingml/2006/main" sz="3950" i="1">
                            <a:solidFill>
                              <a:srgbClr val="000000"/>
                            </a:solidFill>
                            <a:latin typeface="Cambria Math" panose="02040503050406030204" pitchFamily="18" charset="0"/>
                          </a:rPr>
                          <m:t>a</m:t>
                        </m:r>
                      </m:e>
                      <m:sub>
                        <m:r>
                          <a:rPr xmlns:a="http://schemas.openxmlformats.org/drawingml/2006/main" sz="3950" i="1">
                            <a:solidFill>
                              <a:srgbClr val="000000"/>
                            </a:solidFill>
                            <a:latin typeface="Cambria Math" panose="02040503050406030204" pitchFamily="18" charset="0"/>
                          </a:rPr>
                          <m:t>i</m:t>
                        </m:r>
                      </m:sub>
                    </m:sSub>
                    <m:sSub>
                      <m:e>
                        <m:r>
                          <a:rPr xmlns:a="http://schemas.openxmlformats.org/drawingml/2006/main" sz="3950" i="1">
                            <a:solidFill>
                              <a:srgbClr val="000000"/>
                            </a:solidFill>
                            <a:latin typeface="Cambria Math" panose="02040503050406030204" pitchFamily="18" charset="0"/>
                          </a:rPr>
                          <m:t>b</m:t>
                        </m:r>
                      </m:e>
                      <m:sub>
                        <m:r>
                          <a:rPr xmlns:a="http://schemas.openxmlformats.org/drawingml/2006/main" sz="3950" i="1">
                            <a:solidFill>
                              <a:srgbClr val="000000"/>
                            </a:solidFill>
                            <a:latin typeface="Cambria Math" panose="02040503050406030204" pitchFamily="18" charset="0"/>
                          </a:rPr>
                          <m:t>j</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i</m:t>
                        </m:r>
                      </m:sub>
                    </m:sSub>
                  </m:e>
                </m:d>
              </m:oMath>
            </a14:m>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3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3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3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30">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0" grpId="1"/>
    </p:bldLst>
  </p:timing>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Polynomial multiplication"/>
          <p:cNvSpPr txBox="1"/>
          <p:nvPr>
            <p:ph type="title"/>
          </p:nvPr>
        </p:nvSpPr>
        <p:spPr>
          <a:prstGeom prst="rect">
            <a:avLst/>
          </a:prstGeom>
        </p:spPr>
        <p:txBody>
          <a:bodyPr/>
          <a:lstStyle>
            <a:lvl1pPr defTabSz="543305">
              <a:defRPr sz="7440">
                <a:latin typeface="Palatino"/>
                <a:ea typeface="Palatino"/>
                <a:cs typeface="Palatino"/>
                <a:sym typeface="Palatino"/>
              </a:defRPr>
            </a:lvl1pPr>
          </a:lstStyle>
          <a:p>
            <a:pPr/>
            <a:r>
              <a:t>Polynomial multiplication</a:t>
            </a:r>
          </a:p>
        </p:txBody>
      </p:sp>
      <p:pic>
        <p:nvPicPr>
          <p:cNvPr id="23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34" name="A(x)B(x)   = a0 b0  + (a0 b1 + a1 b0) x + (a0 b2 + a1 b1 + a2 b0) x2    + ⋯ +  ad-1 bd-1 x2d-2…"/>
          <p:cNvSpPr txBox="1"/>
          <p:nvPr>
            <p:ph type="body" idx="1"/>
          </p:nvPr>
        </p:nvSpPr>
        <p:spPr>
          <a:xfrm>
            <a:off x="952500" y="2603499"/>
            <a:ext cx="11099800" cy="6299201"/>
          </a:xfrm>
          <a:prstGeom prst="rect">
            <a:avLst/>
          </a:prstGeom>
        </p:spPr>
        <p:txBody>
          <a:bodyPr/>
          <a:lstStyle/>
          <a:p>
            <a:pPr>
              <a:spcBef>
                <a:spcPts val="2000"/>
              </a:spcBef>
              <a:defRPr>
                <a:latin typeface="Palatino"/>
                <a:ea typeface="Palatino"/>
                <a:cs typeface="Palatino"/>
                <a:sym typeface="Palatino"/>
              </a:defRPr>
            </a:pPr>
            <a:r>
              <a:rPr i="1"/>
              <a:t>A(x)B(x)</a:t>
            </a:r>
            <a:r>
              <a:rPr i="1">
                <a:solidFill>
                  <a:schemeClr val="accent5">
                    <a:hueOff val="-176146"/>
                    <a:satOff val="3665"/>
                    <a:lumOff val="-13986"/>
                  </a:schemeClr>
                </a:solidFill>
              </a:rPr>
              <a:t>  </a:t>
            </a:r>
            <a:br>
              <a:rPr i="1">
                <a:solidFill>
                  <a:schemeClr val="accent5">
                    <a:hueOff val="-176146"/>
                    <a:satOff val="3665"/>
                    <a:lumOff val="-13986"/>
                  </a:schemeClr>
                </a:solidFill>
              </a:rPr>
            </a:b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 </a:t>
            </a:r>
            <a:r>
              <a:rPr i="1">
                <a:solidFill>
                  <a:schemeClr val="accent5">
                    <a:hueOff val="-176146"/>
                    <a:satOff val="3665"/>
                    <a:lumOff val="-13986"/>
                  </a:schemeClr>
                </a:solidFill>
              </a:rPr>
              <a:t>b</a:t>
            </a:r>
            <a:r>
              <a:rPr baseline="-5999" i="1">
                <a:solidFill>
                  <a:schemeClr val="accent5">
                    <a:hueOff val="-176146"/>
                    <a:satOff val="3665"/>
                    <a:lumOff val="-13986"/>
                  </a:schemeClr>
                </a:solidFill>
              </a:rPr>
              <a:t>0 </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 (</a:t>
            </a: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1</a:t>
            </a:r>
            <a:r>
              <a:t> + </a:t>
            </a:r>
            <a:r>
              <a:rPr i="1">
                <a:solidFill>
                  <a:schemeClr val="accent5">
                    <a:hueOff val="-176146"/>
                    <a:satOff val="3665"/>
                    <a:lumOff val="-13986"/>
                  </a:schemeClr>
                </a:solidFill>
              </a:rPr>
              <a:t>a</a:t>
            </a:r>
            <a:r>
              <a:rPr baseline="-5999" i="1">
                <a:solidFill>
                  <a:schemeClr val="accent5">
                    <a:hueOff val="-176146"/>
                    <a:satOff val="3665"/>
                    <a:lumOff val="-13986"/>
                  </a:schemeClr>
                </a:solidFill>
              </a:rPr>
              <a:t>2</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a:t>
            </a:r>
            <a:br>
              <a:rPr baseline="31999" i="1">
                <a:solidFill>
                  <a:schemeClr val="accent1">
                    <a:hueOff val="47394"/>
                    <a:satOff val="-25753"/>
                    <a:lumOff val="-7544"/>
                  </a:schemeClr>
                </a:solidFill>
              </a:rPr>
            </a:br>
            <a:r>
              <a:rPr baseline="31999" i="1">
                <a:solidFill>
                  <a:schemeClr val="accent1">
                    <a:hueOff val="47394"/>
                    <a:satOff val="-25753"/>
                    <a:lumOff val="-7544"/>
                  </a:schemeClr>
                </a:solidFill>
              </a:rPr>
              <a:t>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t> </a:t>
            </a:r>
            <a:r>
              <a:rPr i="1">
                <a:solidFill>
                  <a:schemeClr val="accent5">
                    <a:hueOff val="-176146"/>
                    <a:satOff val="3665"/>
                    <a:lumOff val="-13986"/>
                  </a:schemeClr>
                </a:solidFill>
              </a:rPr>
              <a:t>b</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2d-2</a:t>
            </a:r>
            <a:endParaRPr baseline="31999" i="1">
              <a:solidFill>
                <a:schemeClr val="accent1">
                  <a:hueOff val="47394"/>
                  <a:satOff val="-25753"/>
                  <a:lumOff val="-7544"/>
                </a:schemeClr>
              </a:solidFill>
            </a:endParaRPr>
          </a:p>
          <a:p>
            <a:pPr>
              <a:spcBef>
                <a:spcPts val="2000"/>
              </a:spcBef>
              <a:defRPr>
                <a:latin typeface="Palatino"/>
                <a:ea typeface="Palatino"/>
                <a:cs typeface="Palatino"/>
                <a:sym typeface="Palatino"/>
              </a:defRPr>
            </a:pPr>
            <a:r>
              <a:t>Assuming unit cost arithmetic operations, what is the time complexity?</a:t>
            </a:r>
          </a:p>
          <a:p>
            <a:pPr>
              <a:spcBef>
                <a:spcPts val="2000"/>
              </a:spcBef>
              <a:defRPr>
                <a:latin typeface="Palatino"/>
                <a:ea typeface="Palatino"/>
                <a:cs typeface="Palatino"/>
                <a:sym typeface="Palatino"/>
              </a:defRPr>
            </a:pPr>
            <a:r>
              <a:t>Naive algorithm </a:t>
            </a:r>
            <a:r>
              <a:rPr i="1">
                <a:solidFill>
                  <a:schemeClr val="accent5"/>
                </a:solidFill>
              </a:rPr>
              <a:t>O(d</a:t>
            </a:r>
            <a:r>
              <a:rPr baseline="31999" i="1">
                <a:solidFill>
                  <a:schemeClr val="accent5"/>
                </a:solidFill>
              </a:rPr>
              <a:t>2</a:t>
            </a:r>
            <a:r>
              <a:rPr i="1">
                <a:solidFill>
                  <a:schemeClr val="accent5"/>
                </a:solidFill>
              </a:rPr>
              <a:t>)</a:t>
            </a:r>
            <a:r>
              <a:rPr>
                <a:solidFill>
                  <a:schemeClr val="accent5"/>
                </a:solidFill>
              </a:rPr>
              <a:t> </a:t>
            </a:r>
            <a:endParaRPr>
              <a:solidFill>
                <a:schemeClr val="accent5"/>
              </a:solidFill>
            </a:endParaRPr>
          </a:p>
          <a:p>
            <a:pPr>
              <a:spcBef>
                <a:spcPts val="2000"/>
              </a:spcBef>
              <a:defRPr>
                <a:latin typeface="Palatino"/>
                <a:ea typeface="Palatino"/>
                <a:cs typeface="Palatino"/>
                <a:sym typeface="Palatino"/>
              </a:defRPr>
            </a:pPr>
            <a:r>
              <a:t>Can we use Karatsuba’s idea for polynomial multiplication?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3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3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3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34">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4" grpId="1"/>
    </p:bldLst>
  </p:timing>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Convolution"/>
          <p:cNvSpPr txBox="1"/>
          <p:nvPr>
            <p:ph type="title"/>
          </p:nvPr>
        </p:nvSpPr>
        <p:spPr>
          <a:prstGeom prst="rect">
            <a:avLst/>
          </a:prstGeom>
        </p:spPr>
        <p:txBody>
          <a:bodyPr/>
          <a:lstStyle>
            <a:lvl1pPr>
              <a:defRPr>
                <a:latin typeface="Palatino"/>
                <a:ea typeface="Palatino"/>
                <a:cs typeface="Palatino"/>
                <a:sym typeface="Palatino"/>
              </a:defRPr>
            </a:lvl1pPr>
          </a:lstStyle>
          <a:p>
            <a:pPr/>
            <a:r>
              <a:t>Convolution</a:t>
            </a:r>
          </a:p>
        </p:txBody>
      </p:sp>
      <p:pic>
        <p:nvPicPr>
          <p:cNvPr id="23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38" name="a = (a0, a1, a2 , …, am-1) ∈ Rm…"/>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rPr i="1"/>
              <a:t>a</a:t>
            </a:r>
            <a:r>
              <a:t> = </a:t>
            </a:r>
            <a:r>
              <a:rPr i="1">
                <a:solidFill>
                  <a:schemeClr val="accent5"/>
                </a:solidFill>
              </a:rPr>
              <a:t>(</a:t>
            </a: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rPr i="1">
                <a:solidFill>
                  <a:schemeClr val="accent5"/>
                </a:solidFill>
              </a:rPr>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solidFill>
              </a:rPr>
              <a:t>,</a:t>
            </a:r>
            <a:r>
              <a:rPr i="1">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2 </a:t>
            </a:r>
            <a:r>
              <a:rPr i="1">
                <a:solidFill>
                  <a:schemeClr val="accent5">
                    <a:hueOff val="-176146"/>
                    <a:satOff val="3665"/>
                    <a:lumOff val="-13986"/>
                  </a:schemeClr>
                </a:solidFill>
              </a:rP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m-1</a:t>
            </a:r>
            <a:r>
              <a:rPr i="1">
                <a:solidFill>
                  <a:schemeClr val="accent5"/>
                </a:solidFill>
              </a:rPr>
              <a:t>)</a:t>
            </a:r>
            <a:r>
              <a:rPr i="1">
                <a:solidFill>
                  <a:schemeClr val="accent1">
                    <a:hueOff val="47394"/>
                    <a:satOff val="-25753"/>
                    <a:lumOff val="-7544"/>
                  </a:schemeClr>
                </a:solidFill>
              </a:rPr>
              <a:t> </a:t>
            </a:r>
            <a:r>
              <a:t>∈ </a:t>
            </a:r>
            <a:r>
              <a:rPr i="1">
                <a:solidFill>
                  <a:schemeClr val="accent1">
                    <a:hueOff val="47394"/>
                    <a:satOff val="-25753"/>
                    <a:lumOff val="-7544"/>
                  </a:schemeClr>
                </a:solidFill>
              </a:rPr>
              <a:t>R</a:t>
            </a:r>
            <a:r>
              <a:rPr baseline="31999" i="1">
                <a:solidFill>
                  <a:schemeClr val="accent1">
                    <a:hueOff val="47394"/>
                    <a:satOff val="-25753"/>
                    <a:lumOff val="-7544"/>
                  </a:schemeClr>
                </a:solidFill>
              </a:rPr>
              <a:t>m</a:t>
            </a:r>
            <a:endParaRPr i="1">
              <a:solidFill>
                <a:schemeClr val="accent5">
                  <a:hueOff val="-176146"/>
                  <a:satOff val="3665"/>
                  <a:lumOff val="-13986"/>
                </a:schemeClr>
              </a:solidFill>
            </a:endParaRPr>
          </a:p>
          <a:p>
            <a:pPr>
              <a:spcBef>
                <a:spcPts val="2000"/>
              </a:spcBef>
              <a:defRPr>
                <a:latin typeface="Palatino"/>
                <a:ea typeface="Palatino"/>
                <a:cs typeface="Palatino"/>
                <a:sym typeface="Palatino"/>
              </a:defRPr>
            </a:pPr>
            <a:r>
              <a:rPr i="1"/>
              <a:t>b =</a:t>
            </a:r>
            <a:r>
              <a:rPr i="1">
                <a:solidFill>
                  <a:schemeClr val="accent5">
                    <a:hueOff val="-176146"/>
                    <a:satOff val="3665"/>
                    <a:lumOff val="-13986"/>
                  </a:schemeClr>
                </a:solidFill>
              </a:rPr>
              <a:t> </a:t>
            </a:r>
            <a:r>
              <a:rPr i="1">
                <a:solidFill>
                  <a:schemeClr val="accent5"/>
                </a:solidFill>
              </a:rPr>
              <a:t>(</a:t>
            </a:r>
            <a:r>
              <a:rPr i="1">
                <a:solidFill>
                  <a:schemeClr val="accent5">
                    <a:hueOff val="-176146"/>
                    <a:satOff val="3665"/>
                    <a:lumOff val="-13986"/>
                  </a:schemeClr>
                </a:solidFill>
              </a:rPr>
              <a:t>b</a:t>
            </a:r>
            <a:r>
              <a:rPr baseline="-5999" i="1">
                <a:solidFill>
                  <a:schemeClr val="accent5">
                    <a:hueOff val="-176146"/>
                    <a:satOff val="3665"/>
                    <a:lumOff val="-13986"/>
                  </a:schemeClr>
                </a:solidFill>
              </a:rPr>
              <a:t>0</a:t>
            </a:r>
            <a:r>
              <a:rPr i="1">
                <a:solidFill>
                  <a:schemeClr val="accent5"/>
                </a:solidFill>
              </a:rPr>
              <a:t>,</a:t>
            </a:r>
            <a:r>
              <a:rPr i="1">
                <a:solidFill>
                  <a:schemeClr val="accent5">
                    <a:hueOff val="-176146"/>
                    <a:satOff val="3665"/>
                    <a:lumOff val="-13986"/>
                  </a:schemeClr>
                </a:solidFill>
              </a:rPr>
              <a:t> b</a:t>
            </a:r>
            <a:r>
              <a:rPr baseline="-5999" i="1">
                <a:solidFill>
                  <a:schemeClr val="accent5">
                    <a:hueOff val="-176146"/>
                    <a:satOff val="3665"/>
                    <a:lumOff val="-13986"/>
                  </a:schemeClr>
                </a:solidFill>
              </a:rPr>
              <a:t>1</a:t>
            </a:r>
            <a:r>
              <a:rPr i="1">
                <a:solidFill>
                  <a:schemeClr val="accent5"/>
                </a:solidFill>
              </a:rPr>
              <a:t>,</a:t>
            </a:r>
            <a:r>
              <a:rPr i="1">
                <a:solidFill>
                  <a:schemeClr val="accent1">
                    <a:hueOff val="47394"/>
                    <a:satOff val="-25753"/>
                    <a:lumOff val="-7544"/>
                  </a:schemeClr>
                </a:solidFill>
              </a:rPr>
              <a:t> </a:t>
            </a:r>
            <a:r>
              <a:rPr i="1">
                <a:solidFill>
                  <a:schemeClr val="accent5">
                    <a:hueOff val="-176146"/>
                    <a:satOff val="3665"/>
                    <a:lumOff val="-13986"/>
                  </a:schemeClr>
                </a:solidFill>
              </a:rPr>
              <a:t>b</a:t>
            </a:r>
            <a:r>
              <a:rPr baseline="-5999" i="1">
                <a:solidFill>
                  <a:schemeClr val="accent5">
                    <a:hueOff val="-176146"/>
                    <a:satOff val="3665"/>
                    <a:lumOff val="-13986"/>
                  </a:schemeClr>
                </a:solidFill>
              </a:rPr>
              <a:t>2 </a:t>
            </a:r>
            <a:r>
              <a:rPr i="1">
                <a:solidFill>
                  <a:schemeClr val="accent5">
                    <a:hueOff val="-176146"/>
                    <a:satOff val="3665"/>
                    <a:lumOff val="-13986"/>
                  </a:schemeClr>
                </a:solidFill>
              </a:rPr>
              <a:t>, …,</a:t>
            </a:r>
            <a:r>
              <a:rPr>
                <a:solidFill>
                  <a:schemeClr val="accent1">
                    <a:hueOff val="47394"/>
                    <a:satOff val="-25753"/>
                    <a:lumOff val="-7544"/>
                  </a:schemeClr>
                </a:solidFill>
              </a:rPr>
              <a:t> </a:t>
            </a:r>
            <a:r>
              <a:rPr i="1">
                <a:solidFill>
                  <a:schemeClr val="accent5">
                    <a:hueOff val="-176146"/>
                    <a:satOff val="3665"/>
                    <a:lumOff val="-13986"/>
                  </a:schemeClr>
                </a:solidFill>
              </a:rPr>
              <a:t>b</a:t>
            </a:r>
            <a:r>
              <a:rPr baseline="-5999" i="1">
                <a:solidFill>
                  <a:schemeClr val="accent5">
                    <a:hueOff val="-176146"/>
                    <a:satOff val="3665"/>
                    <a:lumOff val="-13986"/>
                  </a:schemeClr>
                </a:solidFill>
              </a:rPr>
              <a:t>n-1</a:t>
            </a:r>
            <a:r>
              <a:rPr i="1">
                <a:solidFill>
                  <a:schemeClr val="accent5"/>
                </a:solidFill>
              </a:rPr>
              <a:t>)</a:t>
            </a:r>
            <a:r>
              <a:rPr i="1">
                <a:solidFill>
                  <a:schemeClr val="accent1">
                    <a:hueOff val="47394"/>
                    <a:satOff val="-25753"/>
                    <a:lumOff val="-7544"/>
                  </a:schemeClr>
                </a:solidFill>
              </a:rPr>
              <a:t> </a:t>
            </a:r>
            <a:r>
              <a:t>∈ </a:t>
            </a:r>
            <a:r>
              <a:rPr i="1">
                <a:solidFill>
                  <a:schemeClr val="accent1">
                    <a:hueOff val="47394"/>
                    <a:satOff val="-25753"/>
                    <a:lumOff val="-7544"/>
                  </a:schemeClr>
                </a:solidFill>
              </a:rPr>
              <a:t>R</a:t>
            </a:r>
            <a:r>
              <a:rPr baseline="31999" i="1">
                <a:solidFill>
                  <a:schemeClr val="accent1">
                    <a:hueOff val="47394"/>
                    <a:satOff val="-25753"/>
                    <a:lumOff val="-7544"/>
                  </a:schemeClr>
                </a:solidFill>
              </a:rPr>
              <a:t>n</a:t>
            </a:r>
            <a:endParaRPr i="1">
              <a:solidFill>
                <a:schemeClr val="accent5">
                  <a:hueOff val="-176146"/>
                  <a:satOff val="3665"/>
                  <a:lumOff val="-13986"/>
                </a:schemeClr>
              </a:solidFill>
            </a:endParaRPr>
          </a:p>
          <a:p>
            <a:pPr>
              <a:spcBef>
                <a:spcPts val="2000"/>
              </a:spcBef>
              <a:defRPr>
                <a:latin typeface="Palatino"/>
                <a:ea typeface="Palatino"/>
                <a:cs typeface="Palatino"/>
                <a:sym typeface="Palatino"/>
              </a:defRPr>
            </a:pPr>
            <a:r>
              <a:rPr i="1"/>
              <a:t>a ∗ b = </a:t>
            </a:r>
            <a:r>
              <a:rPr i="1">
                <a:solidFill>
                  <a:schemeClr val="accent5">
                    <a:hueOff val="-176146"/>
                    <a:satOff val="3665"/>
                    <a:lumOff val="-13986"/>
                  </a:schemeClr>
                </a:solidFill>
              </a:rPr>
              <a:t>(</a:t>
            </a:r>
            <a:r>
              <a:rPr i="1">
                <a:solidFill>
                  <a:schemeClr val="accent1">
                    <a:hueOff val="47394"/>
                    <a:satOff val="-25753"/>
                    <a:lumOff val="-7544"/>
                  </a:schemeClr>
                </a:solidFill>
              </a:rPr>
              <a:t>a</a:t>
            </a:r>
            <a:r>
              <a:rPr baseline="-5999" i="1">
                <a:solidFill>
                  <a:schemeClr val="accent1">
                    <a:hueOff val="47394"/>
                    <a:satOff val="-25753"/>
                    <a:lumOff val="-7544"/>
                  </a:schemeClr>
                </a:solidFill>
              </a:rPr>
              <a:t>0 </a:t>
            </a:r>
            <a:r>
              <a:rPr i="1">
                <a:solidFill>
                  <a:schemeClr val="accent1">
                    <a:hueOff val="47394"/>
                    <a:satOff val="-25753"/>
                    <a:lumOff val="-7544"/>
                  </a:schemeClr>
                </a:solidFill>
              </a:rPr>
              <a:t>b</a:t>
            </a:r>
            <a:r>
              <a:rPr baseline="-5999" i="1">
                <a:solidFill>
                  <a:schemeClr val="accent1">
                    <a:hueOff val="47394"/>
                    <a:satOff val="-25753"/>
                    <a:lumOff val="-7544"/>
                  </a:schemeClr>
                </a:solidFill>
              </a:rPr>
              <a:t>0</a:t>
            </a:r>
            <a:r>
              <a:rPr baseline="-5999"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1">
                    <a:hueOff val="47394"/>
                    <a:satOff val="-25753"/>
                    <a:lumOff val="-7544"/>
                  </a:schemeClr>
                </a:solidFill>
              </a:rPr>
              <a:t>(a</a:t>
            </a:r>
            <a:r>
              <a:rPr baseline="-5999" i="1">
                <a:solidFill>
                  <a:schemeClr val="accent1">
                    <a:hueOff val="47394"/>
                    <a:satOff val="-25753"/>
                    <a:lumOff val="-7544"/>
                  </a:schemeClr>
                </a:solidFill>
              </a:rPr>
              <a:t>0</a:t>
            </a:r>
            <a:r>
              <a:rPr i="1">
                <a:solidFill>
                  <a:schemeClr val="accent1">
                    <a:hueOff val="47394"/>
                    <a:satOff val="-25753"/>
                    <a:lumOff val="-7544"/>
                  </a:schemeClr>
                </a:solidFill>
              </a:rPr>
              <a:t>b</a:t>
            </a:r>
            <a:r>
              <a:rPr baseline="-5999" i="1">
                <a:solidFill>
                  <a:schemeClr val="accent1">
                    <a:hueOff val="47394"/>
                    <a:satOff val="-25753"/>
                    <a:lumOff val="-7544"/>
                  </a:schemeClr>
                </a:solidFill>
              </a:rPr>
              <a:t>1 </a:t>
            </a:r>
            <a:r>
              <a:rPr i="1">
                <a:solidFill>
                  <a:schemeClr val="accent1">
                    <a:hueOff val="47394"/>
                    <a:satOff val="-25753"/>
                    <a:lumOff val="-7544"/>
                  </a:schemeClr>
                </a:solidFill>
              </a:rPr>
              <a:t>+ a</a:t>
            </a:r>
            <a:r>
              <a:rPr baseline="-5999" i="1">
                <a:solidFill>
                  <a:schemeClr val="accent1">
                    <a:hueOff val="47394"/>
                    <a:satOff val="-25753"/>
                    <a:lumOff val="-7544"/>
                  </a:schemeClr>
                </a:solidFill>
              </a:rPr>
              <a:t>1</a:t>
            </a:r>
            <a:r>
              <a:rPr i="1">
                <a:solidFill>
                  <a:schemeClr val="accent1">
                    <a:hueOff val="47394"/>
                    <a:satOff val="-25753"/>
                    <a:lumOff val="-7544"/>
                  </a:schemeClr>
                </a:solidFill>
              </a:rPr>
              <a:t>b</a:t>
            </a:r>
            <a:r>
              <a:rPr baseline="-5999" i="1">
                <a:solidFill>
                  <a:schemeClr val="accent1">
                    <a:hueOff val="47394"/>
                    <a:satOff val="-25753"/>
                    <a:lumOff val="-7544"/>
                  </a:schemeClr>
                </a:solidFill>
              </a:rPr>
              <a:t>0</a:t>
            </a:r>
            <a:r>
              <a:rPr i="1">
                <a:solidFill>
                  <a:schemeClr val="accent1">
                    <a:hueOff val="47394"/>
                    <a:satOff val="-25753"/>
                    <a:lumOff val="-7544"/>
                  </a:schemeClr>
                </a:solidFill>
              </a:rPr>
              <a:t>)</a:t>
            </a:r>
            <a:r>
              <a:rPr i="1">
                <a:solidFill>
                  <a:schemeClr val="accent5">
                    <a:hueOff val="-176146"/>
                    <a:satOff val="3665"/>
                    <a:lumOff val="-13986"/>
                  </a:schemeClr>
                </a:solidFill>
              </a:rPr>
              <a:t> </a:t>
            </a:r>
            <a:r>
              <a:rPr i="1">
                <a:solidFill>
                  <a:schemeClr val="accent1">
                    <a:hueOff val="47394"/>
                    <a:satOff val="-25753"/>
                    <a:lumOff val="-7544"/>
                  </a:schemeClr>
                </a:solidFill>
              </a:rPr>
              <a:t>, (a</a:t>
            </a:r>
            <a:r>
              <a:rPr baseline="-5999" i="1">
                <a:solidFill>
                  <a:schemeClr val="accent1">
                    <a:hueOff val="47394"/>
                    <a:satOff val="-25753"/>
                    <a:lumOff val="-7544"/>
                  </a:schemeClr>
                </a:solidFill>
              </a:rPr>
              <a:t>0</a:t>
            </a:r>
            <a:r>
              <a:rPr i="1">
                <a:solidFill>
                  <a:schemeClr val="accent1">
                    <a:hueOff val="47394"/>
                    <a:satOff val="-25753"/>
                    <a:lumOff val="-7544"/>
                  </a:schemeClr>
                </a:solidFill>
              </a:rPr>
              <a:t>b</a:t>
            </a:r>
            <a:r>
              <a:rPr baseline="-5999" i="1">
                <a:solidFill>
                  <a:schemeClr val="accent1">
                    <a:hueOff val="47394"/>
                    <a:satOff val="-25753"/>
                    <a:lumOff val="-7544"/>
                  </a:schemeClr>
                </a:solidFill>
              </a:rPr>
              <a:t>2 </a:t>
            </a:r>
            <a:r>
              <a:rPr i="1">
                <a:solidFill>
                  <a:schemeClr val="accent1">
                    <a:hueOff val="47394"/>
                    <a:satOff val="-25753"/>
                    <a:lumOff val="-7544"/>
                  </a:schemeClr>
                </a:solidFill>
              </a:rPr>
              <a:t>+ a</a:t>
            </a:r>
            <a:r>
              <a:rPr baseline="-5999" i="1">
                <a:solidFill>
                  <a:schemeClr val="accent1">
                    <a:hueOff val="47394"/>
                    <a:satOff val="-25753"/>
                    <a:lumOff val="-7544"/>
                  </a:schemeClr>
                </a:solidFill>
              </a:rPr>
              <a:t>1</a:t>
            </a:r>
            <a:r>
              <a:rPr i="1">
                <a:solidFill>
                  <a:schemeClr val="accent1">
                    <a:hueOff val="47394"/>
                    <a:satOff val="-25753"/>
                    <a:lumOff val="-7544"/>
                  </a:schemeClr>
                </a:solidFill>
              </a:rPr>
              <a:t>b</a:t>
            </a:r>
            <a:r>
              <a:rPr baseline="-5999" i="1">
                <a:solidFill>
                  <a:schemeClr val="accent1">
                    <a:hueOff val="47394"/>
                    <a:satOff val="-25753"/>
                    <a:lumOff val="-7544"/>
                  </a:schemeClr>
                </a:solidFill>
              </a:rPr>
              <a:t>1 </a:t>
            </a:r>
            <a:r>
              <a:rPr i="1">
                <a:solidFill>
                  <a:schemeClr val="accent1">
                    <a:hueOff val="47394"/>
                    <a:satOff val="-25753"/>
                    <a:lumOff val="-7544"/>
                  </a:schemeClr>
                </a:solidFill>
              </a:rPr>
              <a:t>+ a</a:t>
            </a:r>
            <a:r>
              <a:rPr baseline="-5999" i="1">
                <a:solidFill>
                  <a:schemeClr val="accent1">
                    <a:hueOff val="47394"/>
                    <a:satOff val="-25753"/>
                    <a:lumOff val="-7544"/>
                  </a:schemeClr>
                </a:solidFill>
              </a:rPr>
              <a:t>2</a:t>
            </a:r>
            <a:r>
              <a:rPr i="1">
                <a:solidFill>
                  <a:schemeClr val="accent1">
                    <a:hueOff val="47394"/>
                    <a:satOff val="-25753"/>
                    <a:lumOff val="-7544"/>
                  </a:schemeClr>
                </a:solidFill>
              </a:rPr>
              <a:t>b</a:t>
            </a:r>
            <a:r>
              <a:rPr baseline="-5999" i="1">
                <a:solidFill>
                  <a:schemeClr val="accent1">
                    <a:hueOff val="47394"/>
                    <a:satOff val="-25753"/>
                    <a:lumOff val="-7544"/>
                  </a:schemeClr>
                </a:solidFill>
              </a:rPr>
              <a:t>0</a:t>
            </a:r>
            <a:r>
              <a:rPr i="1">
                <a:solidFill>
                  <a:schemeClr val="accent1">
                    <a:hueOff val="47394"/>
                    <a:satOff val="-25753"/>
                    <a:lumOff val="-7544"/>
                  </a:schemeClr>
                </a:solidFill>
              </a:rPr>
              <a:t>)</a:t>
            </a:r>
            <a:r>
              <a:rPr i="1">
                <a:solidFill>
                  <a:schemeClr val="accent5">
                    <a:hueOff val="-176146"/>
                    <a:satOff val="3665"/>
                    <a:lumOff val="-13986"/>
                  </a:schemeClr>
                </a:solidFill>
              </a:rPr>
              <a:t> ,</a:t>
            </a:r>
            <a:br>
              <a:rPr i="1">
                <a:solidFill>
                  <a:schemeClr val="accent5">
                    <a:hueOff val="-176146"/>
                    <a:satOff val="3665"/>
                    <a:lumOff val="-13986"/>
                  </a:schemeClr>
                </a:solidFill>
              </a:rPr>
            </a:br>
            <a:r>
              <a:rPr i="1">
                <a:solidFill>
                  <a:schemeClr val="accent5">
                    <a:hueOff val="-176146"/>
                    <a:satOff val="3665"/>
                    <a:lumOff val="-13986"/>
                  </a:schemeClr>
                </a:solidFill>
              </a:rPr>
              <a:t>  </a:t>
            </a:r>
            <a:br>
              <a:rPr baseline="31999" i="1">
                <a:solidFill>
                  <a:schemeClr val="accent1">
                    <a:hueOff val="47394"/>
                    <a:satOff val="-25753"/>
                    <a:lumOff val="-7544"/>
                  </a:schemeClr>
                </a:solidFill>
              </a:rPr>
            </a:br>
            <a:r>
              <a:rPr>
                <a:solidFill>
                  <a:schemeClr val="accent1">
                    <a:hueOff val="47394"/>
                    <a:satOff val="-25753"/>
                    <a:lumOff val="-7544"/>
                  </a:schemeClr>
                </a:solidFill>
              </a:rPr>
              <a:t> </a:t>
            </a:r>
            <a:r>
              <a:rPr i="1">
                <a:solidFill>
                  <a:schemeClr val="accent1">
                    <a:hueOff val="47394"/>
                    <a:satOff val="-25753"/>
                    <a:lumOff val="-7544"/>
                  </a:schemeClr>
                </a:solidFill>
              </a:rPr>
              <a:t> </a:t>
            </a:r>
            <a:r>
              <a:rPr baseline="-5999" i="1">
                <a:solidFill>
                  <a:schemeClr val="accent5">
                    <a:hueOff val="-176146"/>
                    <a:satOff val="3665"/>
                    <a:lumOff val="-13986"/>
                  </a:schemeClr>
                </a:solidFill>
              </a:rPr>
              <a:t> </a:t>
            </a:r>
            <a:r>
              <a:rPr i="1">
                <a:solidFill>
                  <a:schemeClr val="accent5">
                    <a:hueOff val="-176146"/>
                    <a:satOff val="3665"/>
                    <a:lumOff val="-13986"/>
                  </a:schemeClr>
                </a:solidFill>
              </a:rPr>
              <a:t> …, </a:t>
            </a:r>
            <a14:m>
              <m:oMath>
                <m:r>
                  <a:rPr xmlns:a="http://schemas.openxmlformats.org/drawingml/2006/main" sz="3950" i="1">
                    <a:solidFill>
                      <a:srgbClr val="851001"/>
                    </a:solidFill>
                    <a:latin typeface="Cambria Math" panose="02040503050406030204" pitchFamily="18" charset="0"/>
                  </a:rPr>
                  <m:t>(</m:t>
                </m:r>
                <m:limLow>
                  <m:e>
                    <m:r>
                      <a:rPr xmlns:a="http://schemas.openxmlformats.org/drawingml/2006/main" sz="3950" i="1">
                        <a:solidFill>
                          <a:srgbClr val="851001"/>
                        </a:solidFill>
                        <a:latin typeface="Cambria Math" panose="02040503050406030204" pitchFamily="18" charset="0"/>
                      </a:rPr>
                      <m:t>∑</m:t>
                    </m:r>
                  </m:e>
                  <m:lim>
                    <m:r>
                      <a:rPr xmlns:a="http://schemas.openxmlformats.org/drawingml/2006/main" sz="3950" i="1">
                        <a:solidFill>
                          <a:srgbClr val="851001"/>
                        </a:solidFill>
                        <a:latin typeface="Cambria Math" panose="02040503050406030204" pitchFamily="18" charset="0"/>
                      </a:rPr>
                      <m:t>i</m:t>
                    </m:r>
                  </m:lim>
                </m:limLow>
                <m:sSub>
                  <m:e>
                    <m:r>
                      <a:rPr xmlns:a="http://schemas.openxmlformats.org/drawingml/2006/main" sz="3950" i="1">
                        <a:solidFill>
                          <a:srgbClr val="851001"/>
                        </a:solidFill>
                        <a:latin typeface="Cambria Math" panose="02040503050406030204" pitchFamily="18" charset="0"/>
                      </a:rPr>
                      <m:t>a</m:t>
                    </m:r>
                  </m:e>
                  <m:sub>
                    <m:r>
                      <a:rPr xmlns:a="http://schemas.openxmlformats.org/drawingml/2006/main" sz="3950" i="1">
                        <a:solidFill>
                          <a:srgbClr val="851001"/>
                        </a:solidFill>
                        <a:latin typeface="Cambria Math" panose="02040503050406030204" pitchFamily="18" charset="0"/>
                      </a:rPr>
                      <m:t>i</m:t>
                    </m:r>
                  </m:sub>
                </m:sSub>
                <m:sSub>
                  <m:e>
                    <m:r>
                      <a:rPr xmlns:a="http://schemas.openxmlformats.org/drawingml/2006/main" sz="3950" i="1">
                        <a:solidFill>
                          <a:srgbClr val="851001"/>
                        </a:solidFill>
                        <a:latin typeface="Cambria Math" panose="02040503050406030204" pitchFamily="18" charset="0"/>
                      </a:rPr>
                      <m:t>b</m:t>
                    </m:r>
                  </m:e>
                  <m:sub>
                    <m:r>
                      <a:rPr xmlns:a="http://schemas.openxmlformats.org/drawingml/2006/main" sz="3950" i="1">
                        <a:solidFill>
                          <a:srgbClr val="851001"/>
                        </a:solidFill>
                        <a:latin typeface="Cambria Math" panose="02040503050406030204" pitchFamily="18" charset="0"/>
                      </a:rPr>
                      <m:t>j</m:t>
                    </m:r>
                    <m:r>
                      <a:rPr xmlns:a="http://schemas.openxmlformats.org/drawingml/2006/main" sz="3950" i="1">
                        <a:solidFill>
                          <a:srgbClr val="851001"/>
                        </a:solidFill>
                        <a:latin typeface="Cambria Math" panose="02040503050406030204" pitchFamily="18" charset="0"/>
                      </a:rPr>
                      <m:t>-</m:t>
                    </m:r>
                    <m:r>
                      <a:rPr xmlns:a="http://schemas.openxmlformats.org/drawingml/2006/main" sz="3950" i="1">
                        <a:solidFill>
                          <a:srgbClr val="851001"/>
                        </a:solidFill>
                        <a:latin typeface="Cambria Math" panose="02040503050406030204" pitchFamily="18" charset="0"/>
                      </a:rPr>
                      <m:t>i</m:t>
                    </m:r>
                  </m:sub>
                </m:sSub>
                <m:r>
                  <a:rPr xmlns:a="http://schemas.openxmlformats.org/drawingml/2006/main" sz="3950" i="1">
                    <a:solidFill>
                      <a:srgbClr val="851001"/>
                    </a:solidFill>
                    <a:latin typeface="Cambria Math" panose="02040503050406030204" pitchFamily="18" charset="0"/>
                  </a:rPr>
                  <m:t>)</m:t>
                </m:r>
              </m:oMath>
            </a14:m>
            <a:r>
              <a:rPr i="1">
                <a:solidFill>
                  <a:schemeClr val="accent5">
                    <a:hueOff val="-176146"/>
                    <a:satOff val="3665"/>
                    <a:lumOff val="-13986"/>
                  </a:schemeClr>
                </a:solidFill>
              </a:rPr>
              <a:t> </a:t>
            </a:r>
            <a:r>
              <a:rPr i="1">
                <a:solidFill>
                  <a:schemeClr val="accent1">
                    <a:hueOff val="47394"/>
                    <a:satOff val="-25753"/>
                    <a:lumOff val="-7544"/>
                  </a:schemeClr>
                </a:solidFill>
              </a:rPr>
              <a:t> </a:t>
            </a:r>
            <a:r>
              <a:rPr i="1">
                <a:solidFill>
                  <a:schemeClr val="accent5">
                    <a:hueOff val="-176146"/>
                    <a:satOff val="3665"/>
                    <a:lumOff val="-13986"/>
                  </a:schemeClr>
                </a:solidFill>
              </a:rPr>
              <a:t>…,</a:t>
            </a:r>
            <a:r>
              <a:rPr i="1">
                <a:solidFill>
                  <a:schemeClr val="accent1">
                    <a:hueOff val="47394"/>
                    <a:satOff val="-25753"/>
                    <a:lumOff val="-7544"/>
                  </a:schemeClr>
                </a:solidFill>
              </a:rPr>
              <a:t> </a:t>
            </a:r>
            <a:r>
              <a:rPr baseline="-5999" i="1">
                <a:solidFill>
                  <a:schemeClr val="accent5">
                    <a:hueOff val="-176146"/>
                    <a:satOff val="3665"/>
                    <a:lumOff val="-13986"/>
                  </a:schemeClr>
                </a:solidFill>
              </a:rPr>
              <a:t> </a:t>
            </a:r>
            <a:r>
              <a:rPr i="1">
                <a:solidFill>
                  <a:schemeClr val="accent1">
                    <a:hueOff val="47394"/>
                    <a:satOff val="-25753"/>
                    <a:lumOff val="-7544"/>
                  </a:schemeClr>
                </a:solidFill>
              </a:rPr>
              <a:t>a</a:t>
            </a:r>
            <a:r>
              <a:rPr baseline="-5999" i="1">
                <a:solidFill>
                  <a:schemeClr val="accent1">
                    <a:hueOff val="47394"/>
                    <a:satOff val="-25753"/>
                    <a:lumOff val="-7544"/>
                  </a:schemeClr>
                </a:solidFill>
              </a:rPr>
              <a:t>m-1</a:t>
            </a:r>
            <a:r>
              <a:rPr i="1">
                <a:solidFill>
                  <a:schemeClr val="accent1">
                    <a:hueOff val="47394"/>
                    <a:satOff val="-25753"/>
                    <a:lumOff val="-7544"/>
                  </a:schemeClr>
                </a:solidFill>
              </a:rPr>
              <a:t>b</a:t>
            </a:r>
            <a:r>
              <a:rPr baseline="-5999" i="1">
                <a:solidFill>
                  <a:schemeClr val="accent1">
                    <a:hueOff val="47394"/>
                    <a:satOff val="-25753"/>
                    <a:lumOff val="-7544"/>
                  </a:schemeClr>
                </a:solidFill>
              </a:rPr>
              <a:t>n-1</a:t>
            </a:r>
            <a:r>
              <a:rPr baseline="-5999" i="1">
                <a:solidFill>
                  <a:schemeClr val="accent5">
                    <a:hueOff val="-176146"/>
                    <a:satOff val="3665"/>
                    <a:lumOff val="-13986"/>
                  </a:schemeClr>
                </a:solidFill>
              </a:rPr>
              <a:t> </a:t>
            </a:r>
            <a:r>
              <a:rPr i="1">
                <a:solidFill>
                  <a:schemeClr val="accent5"/>
                </a:solidFill>
              </a:rPr>
              <a:t>)</a:t>
            </a:r>
            <a:r>
              <a:rPr i="1">
                <a:solidFill>
                  <a:schemeClr val="accent1">
                    <a:hueOff val="47394"/>
                    <a:satOff val="-25753"/>
                    <a:lumOff val="-7544"/>
                  </a:schemeClr>
                </a:solidFill>
              </a:rPr>
              <a:t> </a:t>
            </a:r>
            <a:r>
              <a:t>∈ </a:t>
            </a:r>
            <a:r>
              <a:rPr i="1">
                <a:solidFill>
                  <a:schemeClr val="accent1">
                    <a:hueOff val="47394"/>
                    <a:satOff val="-25753"/>
                    <a:lumOff val="-7544"/>
                  </a:schemeClr>
                </a:solidFill>
              </a:rPr>
              <a:t>R</a:t>
            </a:r>
            <a:r>
              <a:rPr baseline="31999" i="1">
                <a:solidFill>
                  <a:schemeClr val="accent1">
                    <a:hueOff val="47394"/>
                    <a:satOff val="-25753"/>
                    <a:lumOff val="-7544"/>
                  </a:schemeClr>
                </a:solidFill>
              </a:rPr>
              <a:t>m+n-1</a:t>
            </a:r>
            <a:endParaRPr i="1">
              <a:solidFill>
                <a:schemeClr val="accent5">
                  <a:hueOff val="-176146"/>
                  <a:satOff val="3665"/>
                  <a:lumOff val="-13986"/>
                </a:schemeClr>
              </a:solidFill>
            </a:endParaRPr>
          </a:p>
          <a:p>
            <a:pPr>
              <a:spcBef>
                <a:spcPts val="2000"/>
              </a:spcBef>
              <a:defRPr>
                <a:latin typeface="Palatino"/>
                <a:ea typeface="Palatino"/>
                <a:cs typeface="Palatino"/>
                <a:sym typeface="Palatino"/>
              </a:defRPr>
            </a:pPr>
            <a:r>
              <a:t>Dot product with a sliding window</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3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3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3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3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38">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8" grpId="1"/>
    </p:bldLst>
  </p:timing>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Applications of Convolution"/>
          <p:cNvSpPr txBox="1"/>
          <p:nvPr>
            <p:ph type="title"/>
          </p:nvPr>
        </p:nvSpPr>
        <p:spPr>
          <a:prstGeom prst="rect">
            <a:avLst/>
          </a:prstGeom>
        </p:spPr>
        <p:txBody>
          <a:bodyPr/>
          <a:lstStyle>
            <a:lvl1pPr defTabSz="496570">
              <a:defRPr sz="6800">
                <a:latin typeface="Palatino"/>
                <a:ea typeface="Palatino"/>
                <a:cs typeface="Palatino"/>
                <a:sym typeface="Palatino"/>
              </a:defRPr>
            </a:lvl1pPr>
          </a:lstStyle>
          <a:p>
            <a:pPr/>
            <a:r>
              <a:t>Applications of Convolution</a:t>
            </a:r>
          </a:p>
        </p:txBody>
      </p:sp>
      <p:pic>
        <p:nvPicPr>
          <p:cNvPr id="24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42" name="Signal processing…"/>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t>Signal processing</a:t>
            </a:r>
          </a:p>
          <a:p>
            <a:pPr lvl="1">
              <a:spcBef>
                <a:spcPts val="2000"/>
              </a:spcBef>
              <a:defRPr>
                <a:latin typeface="Palatino"/>
                <a:ea typeface="Palatino"/>
                <a:cs typeface="Palatino"/>
                <a:sym typeface="Palatino"/>
              </a:defRPr>
            </a:pPr>
            <a:r>
              <a:t>Smoothening of noisy data</a:t>
            </a:r>
          </a:p>
          <a:p>
            <a:pPr lvl="1">
              <a:spcBef>
                <a:spcPts val="2000"/>
              </a:spcBef>
              <a:defRPr>
                <a:latin typeface="Palatino"/>
                <a:ea typeface="Palatino"/>
                <a:cs typeface="Palatino"/>
                <a:sym typeface="Palatino"/>
              </a:defRPr>
            </a:pPr>
            <a:r>
              <a:t>Covid cases per day: take seven day averages</a:t>
            </a:r>
          </a:p>
          <a:p>
            <a:pPr>
              <a:spcBef>
                <a:spcPts val="2000"/>
              </a:spcBef>
              <a:defRPr>
                <a:latin typeface="Palatino"/>
                <a:ea typeface="Palatino"/>
                <a:cs typeface="Palatino"/>
                <a:sym typeface="Palatino"/>
              </a:defRPr>
            </a:pPr>
            <a:r>
              <a:t>Image processing: 2D convolution (bivariate polynomial multiplication)</a:t>
            </a:r>
          </a:p>
          <a:p>
            <a:pPr>
              <a:spcBef>
                <a:spcPts val="2000"/>
              </a:spcBef>
              <a:defRPr>
                <a:latin typeface="Palatino"/>
                <a:ea typeface="Palatino"/>
                <a:cs typeface="Palatino"/>
                <a:sym typeface="Palatino"/>
              </a:defRPr>
            </a:pPr>
            <a:r>
              <a:t>Convolutional neural networks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4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4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4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4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4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42">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2"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Another implementation"/>
          <p:cNvSpPr txBox="1"/>
          <p:nvPr>
            <p:ph type="title"/>
          </p:nvPr>
        </p:nvSpPr>
        <p:spPr>
          <a:prstGeom prst="rect">
            <a:avLst/>
          </a:prstGeom>
        </p:spPr>
        <p:txBody>
          <a:bodyPr/>
          <a:lstStyle>
            <a:lvl1pPr defTabSz="572516">
              <a:defRPr sz="7840">
                <a:latin typeface="Palatino"/>
                <a:ea typeface="Palatino"/>
                <a:cs typeface="Palatino"/>
                <a:sym typeface="Palatino"/>
              </a:defRPr>
            </a:lvl1pPr>
          </a:lstStyle>
          <a:p>
            <a:pPr/>
            <a:r>
              <a:t>Another implementation</a:t>
            </a:r>
          </a:p>
        </p:txBody>
      </p:sp>
      <p:pic>
        <p:nvPicPr>
          <p:cNvPr id="12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30" name="Exp(a, n) :…"/>
          <p:cNvSpPr txBox="1"/>
          <p:nvPr>
            <p:ph type="body" idx="1"/>
          </p:nvPr>
        </p:nvSpPr>
        <p:spPr>
          <a:xfrm>
            <a:off x="952500" y="2603499"/>
            <a:ext cx="11099800" cy="6299201"/>
          </a:xfrm>
          <a:prstGeom prst="rect">
            <a:avLst/>
          </a:prstGeom>
        </p:spPr>
        <p:txBody>
          <a:bodyPr/>
          <a:lstStyle/>
          <a:p>
            <a:pPr marL="422275" indent="-422275" defTabSz="554990">
              <a:spcBef>
                <a:spcPts val="2800"/>
              </a:spcBef>
              <a:defRPr sz="3420">
                <a:latin typeface="Palatino"/>
                <a:ea typeface="Palatino"/>
                <a:cs typeface="Palatino"/>
                <a:sym typeface="Palatino"/>
              </a:defRPr>
            </a:pP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i="1"/>
              <a:t>, </a:t>
            </a:r>
            <a:r>
              <a:rPr i="1">
                <a:solidFill>
                  <a:schemeClr val="accent1">
                    <a:hueOff val="47394"/>
                    <a:satOff val="-25753"/>
                    <a:lumOff val="-7544"/>
                  </a:schemeClr>
                </a:solidFill>
              </a:rPr>
              <a:t>n</a:t>
            </a:r>
            <a:r>
              <a:t>) : </a:t>
            </a:r>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even </a:t>
            </a:r>
          </a:p>
          <a:p>
            <a:pPr lvl="3" marL="1689100" indent="-422275" defTabSz="554990">
              <a:spcBef>
                <a:spcPts val="2800"/>
              </a:spcBef>
              <a:defRPr sz="3420">
                <a:latin typeface="Palatino"/>
                <a:ea typeface="Palatino"/>
                <a:cs typeface="Palatino"/>
                <a:sym typeface="Palatino"/>
              </a:defRPr>
            </a:pPr>
            <a:r>
              <a:t>return ( </a:t>
            </a: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baseline="31999"/>
              <a:t>2</a:t>
            </a:r>
            <a:r>
              <a:rPr i="1"/>
              <a:t>, </a:t>
            </a:r>
            <a:r>
              <a:rPr i="1">
                <a:solidFill>
                  <a:schemeClr val="accent1">
                    <a:hueOff val="47394"/>
                    <a:satOff val="-25753"/>
                    <a:lumOff val="-7544"/>
                  </a:schemeClr>
                </a:solidFill>
              </a:rPr>
              <a:t>n/2</a:t>
            </a:r>
            <a:r>
              <a:t>) )</a:t>
            </a:r>
            <a:endParaRPr baseline="31999"/>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odd </a:t>
            </a:r>
          </a:p>
          <a:p>
            <a:pPr lvl="3" marL="1689100" indent="-422275" defTabSz="554990">
              <a:spcBef>
                <a:spcPts val="2800"/>
              </a:spcBef>
              <a:defRPr sz="3420">
                <a:latin typeface="Palatino"/>
                <a:ea typeface="Palatino"/>
                <a:cs typeface="Palatino"/>
                <a:sym typeface="Palatino"/>
              </a:defRPr>
            </a:pPr>
            <a:r>
              <a:t>return ( </a:t>
            </a:r>
            <a:r>
              <a:rPr>
                <a:solidFill>
                  <a:schemeClr val="accent5">
                    <a:hueOff val="-176146"/>
                    <a:satOff val="3665"/>
                    <a:lumOff val="-13986"/>
                  </a:schemeClr>
                </a:solidFill>
              </a:rPr>
              <a:t>Exp</a:t>
            </a:r>
            <a:r>
              <a:t>(</a:t>
            </a:r>
            <a:r>
              <a:rPr i="1">
                <a:solidFill>
                  <a:schemeClr val="accent1">
                    <a:hueOff val="47394"/>
                    <a:satOff val="-25753"/>
                    <a:lumOff val="-7544"/>
                  </a:schemeClr>
                </a:solidFill>
              </a:rPr>
              <a:t>a</a:t>
            </a:r>
            <a:r>
              <a:rPr baseline="31999"/>
              <a:t>2</a:t>
            </a:r>
            <a:r>
              <a:rPr i="1"/>
              <a:t>, (</a:t>
            </a:r>
            <a:r>
              <a:rPr i="1">
                <a:solidFill>
                  <a:schemeClr val="accent1">
                    <a:hueOff val="47394"/>
                    <a:satOff val="-25753"/>
                    <a:lumOff val="-7544"/>
                  </a:schemeClr>
                </a:solidFill>
              </a:rPr>
              <a:t>n-1)/2</a:t>
            </a:r>
            <a:r>
              <a:t>) )</a:t>
            </a:r>
            <a:r>
              <a:rPr baseline="31999"/>
              <a:t> </a:t>
            </a:r>
            <a:r>
              <a:rPr i="1">
                <a:solidFill>
                  <a:schemeClr val="accent1">
                    <a:hueOff val="47394"/>
                    <a:satOff val="-25753"/>
                    <a:lumOff val="-7544"/>
                  </a:schemeClr>
                </a:solidFill>
              </a:rPr>
              <a:t>×</a:t>
            </a:r>
            <a:r>
              <a:t> </a:t>
            </a:r>
            <a:r>
              <a:rPr i="1">
                <a:solidFill>
                  <a:schemeClr val="accent1">
                    <a:hueOff val="47394"/>
                    <a:satOff val="-25753"/>
                    <a:lumOff val="-7544"/>
                  </a:schemeClr>
                </a:solidFill>
              </a:rPr>
              <a:t>a </a:t>
            </a:r>
            <a:endParaRPr i="1">
              <a:solidFill>
                <a:schemeClr val="accent1">
                  <a:hueOff val="47394"/>
                  <a:satOff val="-25753"/>
                  <a:lumOff val="-7544"/>
                </a:schemeClr>
              </a:solidFill>
            </a:endParaRPr>
          </a:p>
          <a:p>
            <a:pPr lvl="1" marL="844550" indent="-422275" defTabSz="554990">
              <a:spcBef>
                <a:spcPts val="2800"/>
              </a:spcBef>
              <a:defRPr sz="3420">
                <a:latin typeface="Palatino"/>
                <a:ea typeface="Palatino"/>
                <a:cs typeface="Palatino"/>
                <a:sym typeface="Palatino"/>
              </a:defRPr>
            </a:pPr>
            <a:r>
              <a:t>If </a:t>
            </a:r>
            <a:r>
              <a:rPr i="1">
                <a:solidFill>
                  <a:schemeClr val="accent1">
                    <a:hueOff val="47394"/>
                    <a:satOff val="-25753"/>
                    <a:lumOff val="-7544"/>
                  </a:schemeClr>
                </a:solidFill>
              </a:rPr>
              <a:t>n</a:t>
            </a:r>
            <a:r>
              <a:t> is 1 </a:t>
            </a:r>
          </a:p>
          <a:p>
            <a:pPr lvl="3" marL="1689100" indent="-422275" defTabSz="554990">
              <a:spcBef>
                <a:spcPts val="2800"/>
              </a:spcBef>
              <a:defRPr sz="3420">
                <a:latin typeface="Palatino"/>
                <a:ea typeface="Palatino"/>
                <a:cs typeface="Palatino"/>
                <a:sym typeface="Palatino"/>
              </a:defRPr>
            </a:pPr>
            <a:r>
              <a:t>return </a:t>
            </a:r>
            <a:r>
              <a:rPr i="1">
                <a:solidFill>
                  <a:schemeClr val="accent1">
                    <a:hueOff val="47394"/>
                    <a:satOff val="-25753"/>
                    <a:lumOff val="-7544"/>
                  </a:schemeClr>
                </a:solidFill>
              </a:rPr>
              <a:t>a </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45" name="Source: https://en.wikipedia.org/wiki/Kernel_(image_processing)"/>
          <p:cNvSpPr txBox="1"/>
          <p:nvPr>
            <p:ph type="body" sz="quarter" idx="1"/>
          </p:nvPr>
        </p:nvSpPr>
        <p:spPr>
          <a:xfrm>
            <a:off x="939800" y="8195630"/>
            <a:ext cx="11099800" cy="707070"/>
          </a:xfrm>
          <a:prstGeom prst="rect">
            <a:avLst/>
          </a:prstGeom>
        </p:spPr>
        <p:txBody>
          <a:bodyPr/>
          <a:lstStyle>
            <a:lvl1pPr>
              <a:spcBef>
                <a:spcPts val="2000"/>
              </a:spcBef>
              <a:defRPr sz="1800">
                <a:latin typeface="Palatino"/>
                <a:ea typeface="Palatino"/>
                <a:cs typeface="Palatino"/>
                <a:sym typeface="Palatino"/>
              </a:defRPr>
            </a:lvl1pPr>
          </a:lstStyle>
          <a:p>
            <a:pPr/>
            <a:r>
              <a:t>Source: https://en.wikipedia.org/wiki/Kernel_(image_processing)</a:t>
            </a:r>
          </a:p>
        </p:txBody>
      </p:sp>
      <p:pic>
        <p:nvPicPr>
          <p:cNvPr id="246" name="convolution.png" descr="convolution.png"/>
          <p:cNvPicPr>
            <a:picLocks noChangeAspect="1"/>
          </p:cNvPicPr>
          <p:nvPr/>
        </p:nvPicPr>
        <p:blipFill>
          <a:blip r:embed="rId3">
            <a:extLst/>
          </a:blip>
          <a:stretch>
            <a:fillRect/>
          </a:stretch>
        </p:blipFill>
        <p:spPr>
          <a:xfrm>
            <a:off x="2288572" y="276194"/>
            <a:ext cx="7900607" cy="7946675"/>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4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45">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5" grpId="1"/>
    </p:bldLst>
  </p:timing>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Applications of Convolution"/>
          <p:cNvSpPr txBox="1"/>
          <p:nvPr>
            <p:ph type="title"/>
          </p:nvPr>
        </p:nvSpPr>
        <p:spPr>
          <a:prstGeom prst="rect">
            <a:avLst/>
          </a:prstGeom>
        </p:spPr>
        <p:txBody>
          <a:bodyPr/>
          <a:lstStyle>
            <a:lvl1pPr defTabSz="496570">
              <a:defRPr sz="6800">
                <a:latin typeface="Palatino"/>
                <a:ea typeface="Palatino"/>
                <a:cs typeface="Palatino"/>
                <a:sym typeface="Palatino"/>
              </a:defRPr>
            </a:lvl1pPr>
          </a:lstStyle>
          <a:p>
            <a:pPr/>
            <a:r>
              <a:t>Applications of Convolution</a:t>
            </a:r>
          </a:p>
        </p:txBody>
      </p:sp>
      <p:pic>
        <p:nvPicPr>
          <p:cNvPr id="24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50" name="Probability distribution of a sum of two random variables…"/>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t>Probability distribution of a sum of two random variables</a:t>
            </a:r>
          </a:p>
          <a:p>
            <a:pPr>
              <a:spcBef>
                <a:spcPts val="2000"/>
              </a:spcBef>
              <a:defRPr>
                <a:latin typeface="Palatino"/>
                <a:ea typeface="Palatino"/>
                <a:cs typeface="Palatino"/>
                <a:sym typeface="Palatino"/>
              </a:defRPr>
            </a:pPr>
            <a:r>
              <a:t>Dice with </a:t>
            </a:r>
            <a:br/>
            <a:r>
              <a:rPr>
                <a:solidFill>
                  <a:schemeClr val="accent5">
                    <a:hueOff val="-176146"/>
                    <a:satOff val="3665"/>
                    <a:lumOff val="-13986"/>
                  </a:schemeClr>
                </a:solidFill>
              </a:rPr>
              <a:t>Outcome</a:t>
            </a:r>
            <a:r>
              <a:t>        1      2      3      4      5      6 </a:t>
            </a:r>
            <a:br/>
            <a:r>
              <a:rPr>
                <a:solidFill>
                  <a:schemeClr val="accent5">
                    <a:hueOff val="-176146"/>
                    <a:satOff val="3665"/>
                    <a:lumOff val="-13986"/>
                  </a:schemeClr>
                </a:solidFill>
              </a:rPr>
              <a:t>Probability</a:t>
            </a:r>
            <a:r>
              <a:t>   0.2   0.3   0.1   0.1   0.2   0.1</a:t>
            </a:r>
          </a:p>
          <a:p>
            <a:pPr>
              <a:spcBef>
                <a:spcPts val="2000"/>
              </a:spcBef>
              <a:defRPr>
                <a:latin typeface="Palatino"/>
                <a:ea typeface="Palatino"/>
                <a:cs typeface="Palatino"/>
                <a:sym typeface="Palatino"/>
              </a:defRPr>
            </a:pPr>
            <a:r>
              <a:t>Sum of two such dice</a:t>
            </a:r>
            <a:br/>
            <a:r>
              <a:rPr>
                <a:solidFill>
                  <a:schemeClr val="accent5">
                    <a:hueOff val="-176146"/>
                    <a:satOff val="3665"/>
                    <a:lumOff val="-13986"/>
                  </a:schemeClr>
                </a:solidFill>
              </a:rPr>
              <a:t>Outcome</a:t>
            </a:r>
            <a:r>
              <a:t>        1      2      3      4      5      6      7   . . .   </a:t>
            </a:r>
            <a:br/>
            <a:r>
              <a:rPr>
                <a:solidFill>
                  <a:schemeClr val="accent5">
                    <a:hueOff val="-176146"/>
                    <a:satOff val="3665"/>
                    <a:lumOff val="-13986"/>
                  </a:schemeClr>
                </a:solidFill>
              </a:rPr>
              <a:t>Probability</a:t>
            </a:r>
            <a:r>
              <a:t>     0   0.04  0.12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5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5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50">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0" grpId="1"/>
    </p:bldLst>
  </p:timing>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Polynomial multiplication/ Convolution"/>
          <p:cNvSpPr txBox="1"/>
          <p:nvPr>
            <p:ph type="title"/>
          </p:nvPr>
        </p:nvSpPr>
        <p:spPr>
          <a:prstGeom prst="rect">
            <a:avLst/>
          </a:prstGeom>
        </p:spPr>
        <p:txBody>
          <a:bodyPr/>
          <a:lstStyle>
            <a:lvl1pPr defTabSz="443991">
              <a:defRPr sz="6080">
                <a:latin typeface="Palatino"/>
                <a:ea typeface="Palatino"/>
                <a:cs typeface="Palatino"/>
                <a:sym typeface="Palatino"/>
              </a:defRPr>
            </a:lvl1pPr>
          </a:lstStyle>
          <a:p>
            <a:pPr/>
            <a:r>
              <a:t>Polynomial multiplication/ Convolution</a:t>
            </a:r>
          </a:p>
        </p:txBody>
      </p:sp>
      <p:pic>
        <p:nvPicPr>
          <p:cNvPr id="25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54" name="Can we get faster than the naive O(d2) algorithm?…"/>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t>Can we get faster than the naive </a:t>
            </a:r>
            <a:r>
              <a:rPr i="1">
                <a:solidFill>
                  <a:schemeClr val="accent5"/>
                </a:solidFill>
              </a:rPr>
              <a:t>O(d</a:t>
            </a:r>
            <a:r>
              <a:rPr baseline="31999" i="1">
                <a:solidFill>
                  <a:schemeClr val="accent5"/>
                </a:solidFill>
              </a:rPr>
              <a:t>2</a:t>
            </a:r>
            <a:r>
              <a:rPr i="1">
                <a:solidFill>
                  <a:schemeClr val="accent5"/>
                </a:solidFill>
              </a:rPr>
              <a:t>)</a:t>
            </a:r>
            <a:r>
              <a:rPr>
                <a:solidFill>
                  <a:schemeClr val="accent5"/>
                </a:solidFill>
              </a:rPr>
              <a:t> </a:t>
            </a:r>
            <a:r>
              <a:t>algorithm?</a:t>
            </a:r>
          </a:p>
          <a:p>
            <a:pPr>
              <a:spcBef>
                <a:spcPts val="2000"/>
              </a:spcBef>
              <a:defRPr>
                <a:latin typeface="Palatino"/>
                <a:ea typeface="Palatino"/>
                <a:cs typeface="Palatino"/>
                <a:sym typeface="Palatino"/>
              </a:defRPr>
            </a:pPr>
            <a:r>
              <a:t>Different representations of a polynomial</a:t>
            </a:r>
          </a:p>
          <a:p>
            <a:pPr lvl="1">
              <a:spcBef>
                <a:spcPts val="2000"/>
              </a:spcBef>
              <a:defRPr>
                <a:latin typeface="Palatino"/>
                <a:ea typeface="Palatino"/>
                <a:cs typeface="Palatino"/>
                <a:sym typeface="Palatino"/>
              </a:defRPr>
            </a:pPr>
            <a:r>
              <a:t>coefficients</a:t>
            </a:r>
          </a:p>
          <a:p>
            <a:pPr lvl="1">
              <a:spcBef>
                <a:spcPts val="2000"/>
              </a:spcBef>
              <a:defRPr>
                <a:latin typeface="Palatino"/>
                <a:ea typeface="Palatino"/>
                <a:cs typeface="Palatino"/>
                <a:sym typeface="Palatino"/>
              </a:defRPr>
            </a:pPr>
            <a:r>
              <a:t>roots</a:t>
            </a:r>
          </a:p>
          <a:p>
            <a:pPr lvl="1">
              <a:spcBef>
                <a:spcPts val="2000"/>
              </a:spcBef>
              <a:defRPr>
                <a:latin typeface="Palatino"/>
                <a:ea typeface="Palatino"/>
                <a:cs typeface="Palatino"/>
                <a:sym typeface="Palatino"/>
              </a:defRPr>
            </a:pPr>
            <a:r>
              <a:t>evaluations</a:t>
            </a:r>
          </a:p>
          <a:p>
            <a:pPr>
              <a:spcBef>
                <a:spcPts val="2000"/>
              </a:spcBef>
              <a:defRPr>
                <a:latin typeface="Palatino"/>
                <a:ea typeface="Palatino"/>
                <a:cs typeface="Palatino"/>
                <a:sym typeface="Palatino"/>
              </a:defRPr>
            </a:pPr>
            <a:r>
              <a:t>Claim: given </a:t>
            </a:r>
            <a:r>
              <a:rPr i="1">
                <a:solidFill>
                  <a:schemeClr val="accent1">
                    <a:hueOff val="47394"/>
                    <a:satOff val="-25753"/>
                    <a:lumOff val="-7544"/>
                  </a:schemeClr>
                </a:solidFill>
              </a:rPr>
              <a:t>d</a:t>
            </a:r>
            <a:r>
              <a:t> evaluations, there is a unique degree </a:t>
            </a:r>
            <a:r>
              <a:rPr i="1">
                <a:solidFill>
                  <a:schemeClr val="accent1">
                    <a:hueOff val="47394"/>
                    <a:satOff val="-25753"/>
                    <a:lumOff val="-7544"/>
                  </a:schemeClr>
                </a:solidFill>
              </a:rPr>
              <a:t>d-1</a:t>
            </a:r>
            <a:r>
              <a:t> polynomial satisfying those evaluations.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5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5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5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5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54">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54">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4" grpId="1"/>
    </p:bldLst>
  </p:timing>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6" name="Unique polynomial with d evaluations"/>
          <p:cNvSpPr txBox="1"/>
          <p:nvPr>
            <p:ph type="title"/>
          </p:nvPr>
        </p:nvSpPr>
        <p:spPr>
          <a:prstGeom prst="rect">
            <a:avLst/>
          </a:prstGeom>
        </p:spPr>
        <p:txBody>
          <a:bodyPr/>
          <a:lstStyle/>
          <a:p>
            <a:pPr defTabSz="443991">
              <a:defRPr sz="6080">
                <a:latin typeface="Palatino"/>
                <a:ea typeface="Palatino"/>
                <a:cs typeface="Palatino"/>
                <a:sym typeface="Palatino"/>
              </a:defRPr>
            </a:pPr>
            <a:r>
              <a:t>Unique polynomial with </a:t>
            </a:r>
            <a:r>
              <a:rPr i="1">
                <a:solidFill>
                  <a:schemeClr val="accent1">
                    <a:hueOff val="47394"/>
                    <a:satOff val="-25753"/>
                    <a:lumOff val="-7544"/>
                  </a:schemeClr>
                </a:solidFill>
              </a:rPr>
              <a:t>d </a:t>
            </a:r>
            <a:r>
              <a:t>evaluations</a:t>
            </a:r>
          </a:p>
        </p:txBody>
      </p:sp>
      <p:pic>
        <p:nvPicPr>
          <p:cNvPr id="25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58" name="Claim: given d evaluations, there is a unique degree d-1 polynomial satisfying those evaluations.…"/>
          <p:cNvSpPr txBox="1"/>
          <p:nvPr>
            <p:ph type="body" idx="1"/>
          </p:nvPr>
        </p:nvSpPr>
        <p:spPr>
          <a:xfrm>
            <a:off x="939800" y="2603499"/>
            <a:ext cx="11099800" cy="6299201"/>
          </a:xfrm>
          <a:prstGeom prst="rect">
            <a:avLst/>
          </a:prstGeom>
        </p:spPr>
        <p:txBody>
          <a:bodyPr/>
          <a:lstStyle/>
          <a:p>
            <a:pPr marL="400050" indent="-400050" defTabSz="525779">
              <a:spcBef>
                <a:spcPts val="1800"/>
              </a:spcBef>
              <a:defRPr sz="3239">
                <a:latin typeface="Palatino"/>
                <a:ea typeface="Palatino"/>
                <a:cs typeface="Palatino"/>
                <a:sym typeface="Palatino"/>
              </a:defRPr>
            </a:pPr>
            <a:r>
              <a:rPr>
                <a:solidFill>
                  <a:schemeClr val="accent5">
                    <a:hueOff val="-176146"/>
                    <a:satOff val="3665"/>
                    <a:lumOff val="-13986"/>
                  </a:schemeClr>
                </a:solidFill>
              </a:rPr>
              <a:t>Claim</a:t>
            </a:r>
            <a:r>
              <a:t>: given </a:t>
            </a:r>
            <a:r>
              <a:rPr i="1">
                <a:solidFill>
                  <a:schemeClr val="accent1">
                    <a:hueOff val="47394"/>
                    <a:satOff val="-25753"/>
                    <a:lumOff val="-7544"/>
                  </a:schemeClr>
                </a:solidFill>
              </a:rPr>
              <a:t>d</a:t>
            </a:r>
            <a:r>
              <a:t> evaluations, there is a unique degree </a:t>
            </a:r>
            <a:r>
              <a:rPr i="1">
                <a:solidFill>
                  <a:schemeClr val="accent1">
                    <a:hueOff val="47394"/>
                    <a:satOff val="-25753"/>
                    <a:lumOff val="-7544"/>
                  </a:schemeClr>
                </a:solidFill>
              </a:rPr>
              <a:t>d-1</a:t>
            </a:r>
            <a:r>
              <a:t> polynomial satisfying those evaluations. </a:t>
            </a:r>
          </a:p>
          <a:p>
            <a:pPr marL="400050" indent="-400050" defTabSz="525779">
              <a:spcBef>
                <a:spcPts val="1800"/>
              </a:spcBef>
              <a:defRPr sz="3239">
                <a:latin typeface="Palatino"/>
                <a:ea typeface="Palatino"/>
                <a:cs typeface="Palatino"/>
                <a:sym typeface="Palatino"/>
              </a:defRPr>
            </a:pPr>
            <a:r>
              <a:rPr>
                <a:solidFill>
                  <a:schemeClr val="accent5">
                    <a:hueOff val="-176146"/>
                    <a:satOff val="3665"/>
                    <a:lumOff val="-13986"/>
                  </a:schemeClr>
                </a:solidFill>
              </a:rPr>
              <a:t>Proof</a:t>
            </a:r>
            <a:r>
              <a:t>: </a:t>
            </a:r>
          </a:p>
          <a:p>
            <a:pPr lvl="1" marL="800100" indent="-400050" defTabSz="525779">
              <a:spcBef>
                <a:spcPts val="1800"/>
              </a:spcBef>
              <a:defRPr sz="3239">
                <a:latin typeface="Palatino"/>
                <a:ea typeface="Palatino"/>
                <a:cs typeface="Palatino"/>
                <a:sym typeface="Palatino"/>
              </a:defRPr>
            </a:pPr>
            <a:r>
              <a:t>Suppose there are two different degree </a:t>
            </a:r>
            <a:r>
              <a:rPr i="1">
                <a:solidFill>
                  <a:schemeClr val="accent1">
                    <a:hueOff val="47394"/>
                    <a:satOff val="-25753"/>
                    <a:lumOff val="-7544"/>
                  </a:schemeClr>
                </a:solidFill>
              </a:rPr>
              <a:t>d-1 </a:t>
            </a:r>
            <a:r>
              <a:t>polynomials </a:t>
            </a:r>
            <a:r>
              <a:rPr i="1">
                <a:solidFill>
                  <a:schemeClr val="accent1">
                    <a:hueOff val="47394"/>
                    <a:satOff val="-25753"/>
                    <a:lumOff val="-7544"/>
                  </a:schemeClr>
                </a:solidFill>
              </a:rPr>
              <a:t>P(x)</a:t>
            </a:r>
            <a:r>
              <a:t> and </a:t>
            </a:r>
            <a:r>
              <a:rPr i="1">
                <a:solidFill>
                  <a:schemeClr val="accent1">
                    <a:hueOff val="47394"/>
                    <a:satOff val="-25753"/>
                    <a:lumOff val="-7544"/>
                  </a:schemeClr>
                </a:solidFill>
              </a:rPr>
              <a:t>Q(x)</a:t>
            </a:r>
            <a:r>
              <a:t> which have the same </a:t>
            </a:r>
            <a:r>
              <a:rPr i="1">
                <a:solidFill>
                  <a:schemeClr val="accent1">
                    <a:hueOff val="47394"/>
                    <a:satOff val="-25753"/>
                    <a:lumOff val="-7544"/>
                  </a:schemeClr>
                </a:solidFill>
              </a:rPr>
              <a:t>d</a:t>
            </a:r>
            <a:r>
              <a:t> evaluations.</a:t>
            </a:r>
          </a:p>
          <a:p>
            <a:pPr lvl="1" marL="800100" indent="-400050" defTabSz="525779">
              <a:spcBef>
                <a:spcPts val="1800"/>
              </a:spcBef>
              <a:defRPr sz="3239">
                <a:latin typeface="Palatino"/>
                <a:ea typeface="Palatino"/>
                <a:cs typeface="Palatino"/>
                <a:sym typeface="Palatino"/>
              </a:defRPr>
            </a:pPr>
            <a:r>
              <a:t>Define </a:t>
            </a:r>
            <a:r>
              <a:rPr i="1">
                <a:solidFill>
                  <a:schemeClr val="accent1">
                    <a:hueOff val="47394"/>
                    <a:satOff val="-25753"/>
                    <a:lumOff val="-7544"/>
                  </a:schemeClr>
                </a:solidFill>
              </a:rPr>
              <a:t>R(x) = P(x) - Q(x)</a:t>
            </a:r>
            <a:r>
              <a:rPr i="1"/>
              <a:t>.</a:t>
            </a:r>
            <a:endParaRPr i="1"/>
          </a:p>
          <a:p>
            <a:pPr lvl="1" marL="800100" indent="-400050" defTabSz="525779">
              <a:spcBef>
                <a:spcPts val="1800"/>
              </a:spcBef>
              <a:defRPr sz="3239">
                <a:latin typeface="Palatino"/>
                <a:ea typeface="Palatino"/>
                <a:cs typeface="Palatino"/>
                <a:sym typeface="Palatino"/>
              </a:defRPr>
            </a:pPr>
            <a:r>
              <a:t>Then </a:t>
            </a:r>
            <a:r>
              <a:rPr i="1">
                <a:solidFill>
                  <a:schemeClr val="accent1">
                    <a:hueOff val="47394"/>
                    <a:satOff val="-25753"/>
                    <a:lumOff val="-7544"/>
                  </a:schemeClr>
                </a:solidFill>
              </a:rPr>
              <a:t>R(x)</a:t>
            </a:r>
            <a:r>
              <a:rPr i="1"/>
              <a:t> </a:t>
            </a:r>
            <a:r>
              <a:t>is zero at these </a:t>
            </a:r>
            <a:r>
              <a:rPr i="1">
                <a:solidFill>
                  <a:schemeClr val="accent1">
                    <a:hueOff val="47394"/>
                    <a:satOff val="-25753"/>
                    <a:lumOff val="-7544"/>
                  </a:schemeClr>
                </a:solidFill>
              </a:rPr>
              <a:t>d </a:t>
            </a:r>
            <a:r>
              <a:t>points</a:t>
            </a:r>
          </a:p>
          <a:p>
            <a:pPr lvl="1" marL="800100" indent="-400050" defTabSz="525779">
              <a:spcBef>
                <a:spcPts val="1800"/>
              </a:spcBef>
              <a:defRPr sz="3239">
                <a:latin typeface="Palatino"/>
                <a:ea typeface="Palatino"/>
                <a:cs typeface="Palatino"/>
                <a:sym typeface="Palatino"/>
              </a:defRPr>
            </a:pPr>
            <a:r>
              <a:t>But, a degree </a:t>
            </a:r>
            <a:r>
              <a:rPr i="1">
                <a:solidFill>
                  <a:schemeClr val="accent1">
                    <a:hueOff val="47394"/>
                    <a:satOff val="-25753"/>
                    <a:lumOff val="-7544"/>
                  </a:schemeClr>
                </a:solidFill>
              </a:rPr>
              <a:t>d-1 </a:t>
            </a:r>
            <a:r>
              <a:t>polynomial cannot have </a:t>
            </a:r>
            <a:r>
              <a:rPr i="1">
                <a:solidFill>
                  <a:schemeClr val="accent1">
                    <a:hueOff val="47394"/>
                    <a:satOff val="-25753"/>
                    <a:lumOff val="-7544"/>
                  </a:schemeClr>
                </a:solidFill>
              </a:rPr>
              <a:t>d</a:t>
            </a:r>
            <a:r>
              <a:t> roots. Contradiction.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5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5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5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5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58">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58">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8" grpId="1"/>
    </p:bldLst>
  </p:timing>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Roots of a polynomial"/>
          <p:cNvSpPr txBox="1"/>
          <p:nvPr>
            <p:ph type="title"/>
          </p:nvPr>
        </p:nvSpPr>
        <p:spPr>
          <a:prstGeom prst="rect">
            <a:avLst/>
          </a:prstGeom>
        </p:spPr>
        <p:txBody>
          <a:bodyPr/>
          <a:lstStyle>
            <a:lvl1pPr>
              <a:defRPr>
                <a:latin typeface="Palatino"/>
                <a:ea typeface="Palatino"/>
                <a:cs typeface="Palatino"/>
                <a:sym typeface="Palatino"/>
              </a:defRPr>
            </a:lvl1pPr>
          </a:lstStyle>
          <a:p>
            <a:pPr/>
            <a:r>
              <a:t>Roots of a polynomial</a:t>
            </a:r>
          </a:p>
        </p:txBody>
      </p:sp>
      <p:pic>
        <p:nvPicPr>
          <p:cNvPr id="26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62" name="Claim:  A (nonzero) degree d-1 polynomial can have at most d-1  roots…"/>
          <p:cNvSpPr txBox="1"/>
          <p:nvPr>
            <p:ph type="body" idx="1"/>
          </p:nvPr>
        </p:nvSpPr>
        <p:spPr>
          <a:xfrm>
            <a:off x="939800" y="2603499"/>
            <a:ext cx="11099800" cy="6299201"/>
          </a:xfrm>
          <a:prstGeom prst="rect">
            <a:avLst/>
          </a:prstGeom>
        </p:spPr>
        <p:txBody>
          <a:bodyPr/>
          <a:lstStyle/>
          <a:p>
            <a:pPr marL="333375" indent="-333375" defTabSz="438150">
              <a:spcBef>
                <a:spcPts val="1500"/>
              </a:spcBef>
              <a:defRPr sz="2700">
                <a:latin typeface="Palatino"/>
                <a:ea typeface="Palatino"/>
                <a:cs typeface="Palatino"/>
                <a:sym typeface="Palatino"/>
              </a:defRPr>
            </a:pPr>
            <a:r>
              <a:rPr>
                <a:solidFill>
                  <a:schemeClr val="accent5">
                    <a:hueOff val="-176146"/>
                    <a:satOff val="3665"/>
                    <a:lumOff val="-13986"/>
                  </a:schemeClr>
                </a:solidFill>
              </a:rPr>
              <a:t>Claim</a:t>
            </a:r>
            <a:r>
              <a:t>:  A (nonzero) degree </a:t>
            </a:r>
            <a:r>
              <a:rPr i="1">
                <a:solidFill>
                  <a:schemeClr val="accent1">
                    <a:hueOff val="47394"/>
                    <a:satOff val="-25753"/>
                    <a:lumOff val="-7544"/>
                  </a:schemeClr>
                </a:solidFill>
              </a:rPr>
              <a:t>d-1 </a:t>
            </a:r>
            <a:r>
              <a:t>polynomial can have at most </a:t>
            </a:r>
            <a:r>
              <a:rPr i="1">
                <a:solidFill>
                  <a:schemeClr val="accent1">
                    <a:hueOff val="47394"/>
                    <a:satOff val="-25753"/>
                    <a:lumOff val="-7544"/>
                  </a:schemeClr>
                </a:solidFill>
              </a:rPr>
              <a:t>d-1  </a:t>
            </a:r>
            <a:r>
              <a:t>roots</a:t>
            </a:r>
          </a:p>
          <a:p>
            <a:pPr marL="333375" indent="-333375" defTabSz="438150">
              <a:spcBef>
                <a:spcPts val="1500"/>
              </a:spcBef>
              <a:defRPr sz="2700">
                <a:latin typeface="Palatino"/>
                <a:ea typeface="Palatino"/>
                <a:cs typeface="Palatino"/>
                <a:sym typeface="Palatino"/>
              </a:defRPr>
            </a:pPr>
            <a:r>
              <a:rPr>
                <a:solidFill>
                  <a:schemeClr val="accent5">
                    <a:hueOff val="-176146"/>
                    <a:satOff val="3665"/>
                    <a:lumOff val="-13986"/>
                  </a:schemeClr>
                </a:solidFill>
              </a:rPr>
              <a:t>Proof</a:t>
            </a:r>
            <a:r>
              <a:t>: We prove it by induction. </a:t>
            </a:r>
          </a:p>
          <a:p>
            <a:pPr marL="333375" indent="-333375" defTabSz="438150">
              <a:spcBef>
                <a:spcPts val="1500"/>
              </a:spcBef>
              <a:defRPr sz="2700">
                <a:latin typeface="Palatino"/>
                <a:ea typeface="Palatino"/>
                <a:cs typeface="Palatino"/>
                <a:sym typeface="Palatino"/>
              </a:defRPr>
            </a:pPr>
            <a:r>
              <a:t>Base case: degree 1 polynomial has exactly one root. </a:t>
            </a:r>
          </a:p>
          <a:p>
            <a:pPr marL="333375" indent="-333375" defTabSz="438150">
              <a:spcBef>
                <a:spcPts val="1500"/>
              </a:spcBef>
              <a:defRPr sz="2700">
                <a:latin typeface="Palatino"/>
                <a:ea typeface="Palatino"/>
                <a:cs typeface="Palatino"/>
                <a:sym typeface="Palatino"/>
              </a:defRPr>
            </a:pPr>
            <a:r>
              <a:t>Induction hypothesis: a degree </a:t>
            </a:r>
            <a:r>
              <a:rPr i="1">
                <a:solidFill>
                  <a:schemeClr val="accent1">
                    <a:hueOff val="47394"/>
                    <a:satOff val="-25753"/>
                    <a:lumOff val="-7544"/>
                  </a:schemeClr>
                </a:solidFill>
              </a:rPr>
              <a:t>d-2 </a:t>
            </a:r>
            <a:r>
              <a:t>polynomial has at most </a:t>
            </a:r>
            <a:r>
              <a:rPr i="1">
                <a:solidFill>
                  <a:schemeClr val="accent1">
                    <a:hueOff val="47394"/>
                    <a:satOff val="-25753"/>
                    <a:lumOff val="-7544"/>
                  </a:schemeClr>
                </a:solidFill>
              </a:rPr>
              <a:t>d-2 </a:t>
            </a:r>
            <a:r>
              <a:t>roots</a:t>
            </a:r>
          </a:p>
          <a:p>
            <a:pPr marL="333375" indent="-333375" defTabSz="438150">
              <a:spcBef>
                <a:spcPts val="1500"/>
              </a:spcBef>
              <a:defRPr sz="2700">
                <a:latin typeface="Palatino"/>
                <a:ea typeface="Palatino"/>
                <a:cs typeface="Palatino"/>
                <a:sym typeface="Palatino"/>
              </a:defRPr>
            </a:pPr>
            <a:r>
              <a:t>Induction step: Let </a:t>
            </a:r>
            <a:r>
              <a:rPr i="1">
                <a:solidFill>
                  <a:schemeClr val="accent1">
                    <a:hueOff val="47394"/>
                    <a:satOff val="-25753"/>
                    <a:lumOff val="-7544"/>
                  </a:schemeClr>
                </a:solidFill>
              </a:rPr>
              <a:t>P(x)</a:t>
            </a:r>
            <a:r>
              <a:t> be a polynomial of degree </a:t>
            </a:r>
            <a:r>
              <a:rPr i="1">
                <a:solidFill>
                  <a:schemeClr val="accent1">
                    <a:hueOff val="47394"/>
                    <a:satOff val="-25753"/>
                    <a:lumOff val="-7544"/>
                  </a:schemeClr>
                </a:solidFill>
              </a:rPr>
              <a:t>d-1. </a:t>
            </a:r>
            <a:endParaRPr i="1">
              <a:solidFill>
                <a:schemeClr val="accent1">
                  <a:hueOff val="47394"/>
                  <a:satOff val="-25753"/>
                  <a:lumOff val="-7544"/>
                </a:schemeClr>
              </a:solidFill>
            </a:endParaRPr>
          </a:p>
          <a:p>
            <a:pPr lvl="1" marL="666750" indent="-333375" defTabSz="438150">
              <a:spcBef>
                <a:spcPts val="1500"/>
              </a:spcBef>
              <a:defRPr sz="2700">
                <a:latin typeface="Palatino"/>
                <a:ea typeface="Palatino"/>
                <a:cs typeface="Palatino"/>
                <a:sym typeface="Palatino"/>
              </a:defRPr>
            </a:pPr>
            <a:r>
              <a:t>Let </a:t>
            </a:r>
            <a:r>
              <a:rPr i="1">
                <a:solidFill>
                  <a:schemeClr val="accent5">
                    <a:hueOff val="-176146"/>
                    <a:satOff val="3665"/>
                    <a:lumOff val="-13986"/>
                  </a:schemeClr>
                </a:solidFill>
              </a:rPr>
              <a:t>α </a:t>
            </a:r>
            <a:r>
              <a:t>be a root of </a:t>
            </a:r>
            <a:r>
              <a:rPr i="1">
                <a:solidFill>
                  <a:schemeClr val="accent1">
                    <a:hueOff val="47394"/>
                    <a:satOff val="-25753"/>
                    <a:lumOff val="-7544"/>
                  </a:schemeClr>
                </a:solidFill>
              </a:rPr>
              <a:t>P(x)</a:t>
            </a:r>
            <a:r>
              <a:t>. Then </a:t>
            </a:r>
            <a:r>
              <a:rPr i="1">
                <a:solidFill>
                  <a:schemeClr val="accent5">
                    <a:hueOff val="-176146"/>
                    <a:satOff val="3665"/>
                    <a:lumOff val="-13986"/>
                  </a:schemeClr>
                </a:solidFill>
              </a:rPr>
              <a:t>x-α </a:t>
            </a:r>
            <a:r>
              <a:t>divides </a:t>
            </a:r>
            <a:r>
              <a:rPr i="1">
                <a:solidFill>
                  <a:schemeClr val="accent1">
                    <a:hueOff val="47394"/>
                    <a:satOff val="-25753"/>
                    <a:lumOff val="-7544"/>
                  </a:schemeClr>
                </a:solidFill>
              </a:rPr>
              <a:t>P(x)</a:t>
            </a:r>
            <a:r>
              <a:t>. </a:t>
            </a:r>
          </a:p>
          <a:p>
            <a:pPr lvl="1" marL="666750" indent="-333375" defTabSz="438150">
              <a:spcBef>
                <a:spcPts val="1500"/>
              </a:spcBef>
              <a:defRPr sz="2700">
                <a:latin typeface="Palatino"/>
                <a:ea typeface="Palatino"/>
                <a:cs typeface="Palatino"/>
                <a:sym typeface="Palatino"/>
              </a:defRPr>
            </a:pPr>
            <a:r>
              <a:t>Let </a:t>
            </a:r>
            <a:r>
              <a:rPr i="1">
                <a:solidFill>
                  <a:schemeClr val="accent1">
                    <a:hueOff val="47394"/>
                    <a:satOff val="-25753"/>
                    <a:lumOff val="-7544"/>
                  </a:schemeClr>
                </a:solidFill>
              </a:rPr>
              <a:t>P(x) =</a:t>
            </a:r>
            <a:r>
              <a:t> </a:t>
            </a:r>
            <a:r>
              <a:rPr i="1">
                <a:solidFill>
                  <a:schemeClr val="accent5">
                    <a:hueOff val="-176146"/>
                    <a:satOff val="3665"/>
                    <a:lumOff val="-13986"/>
                  </a:schemeClr>
                </a:solidFill>
              </a:rPr>
              <a:t>(x-α) </a:t>
            </a:r>
            <a:r>
              <a:rPr i="1">
                <a:solidFill>
                  <a:schemeClr val="accent1">
                    <a:hueOff val="47394"/>
                    <a:satOff val="-25753"/>
                    <a:lumOff val="-7544"/>
                  </a:schemeClr>
                </a:solidFill>
              </a:rPr>
              <a:t>Q(x)</a:t>
            </a:r>
            <a:r>
              <a:t>. If </a:t>
            </a:r>
            <a:r>
              <a:rPr>
                <a:solidFill>
                  <a:schemeClr val="accent1">
                    <a:hueOff val="47394"/>
                    <a:satOff val="-25753"/>
                    <a:lumOff val="-7544"/>
                  </a:schemeClr>
                </a:solidFill>
              </a:rPr>
              <a:t>P(</a:t>
            </a:r>
            <a:r>
              <a:rPr>
                <a:solidFill>
                  <a:schemeClr val="accent5">
                    <a:hueOff val="-176146"/>
                    <a:satOff val="3665"/>
                    <a:lumOff val="-13986"/>
                  </a:schemeClr>
                </a:solidFill>
              </a:rPr>
              <a:t>β</a:t>
            </a:r>
            <a:r>
              <a:rPr>
                <a:solidFill>
                  <a:schemeClr val="accent1">
                    <a:hueOff val="47394"/>
                    <a:satOff val="-25753"/>
                    <a:lumOff val="-7544"/>
                  </a:schemeClr>
                </a:solidFill>
              </a:rPr>
              <a:t>) = 0</a:t>
            </a:r>
            <a:r>
              <a:t> for some </a:t>
            </a:r>
            <a:r>
              <a:rPr>
                <a:solidFill>
                  <a:schemeClr val="accent5">
                    <a:hueOff val="-176146"/>
                    <a:satOff val="3665"/>
                    <a:lumOff val="-13986"/>
                  </a:schemeClr>
                </a:solidFill>
              </a:rPr>
              <a:t>β ≠</a:t>
            </a:r>
            <a:r>
              <a:t> </a:t>
            </a:r>
            <a:r>
              <a:rPr i="1">
                <a:solidFill>
                  <a:schemeClr val="accent5">
                    <a:hueOff val="-176146"/>
                    <a:satOff val="3665"/>
                    <a:lumOff val="-13986"/>
                  </a:schemeClr>
                </a:solidFill>
              </a:rPr>
              <a:t>α</a:t>
            </a:r>
            <a:r>
              <a:t>, then </a:t>
            </a:r>
            <a:r>
              <a:rPr>
                <a:solidFill>
                  <a:schemeClr val="accent1">
                    <a:hueOff val="47394"/>
                    <a:satOff val="-25753"/>
                    <a:lumOff val="-7544"/>
                  </a:schemeClr>
                </a:solidFill>
              </a:rPr>
              <a:t>Q(</a:t>
            </a:r>
            <a:r>
              <a:rPr>
                <a:solidFill>
                  <a:schemeClr val="accent5">
                    <a:hueOff val="-176146"/>
                    <a:satOff val="3665"/>
                    <a:lumOff val="-13986"/>
                  </a:schemeClr>
                </a:solidFill>
              </a:rPr>
              <a:t>β</a:t>
            </a:r>
            <a:r>
              <a:rPr>
                <a:solidFill>
                  <a:schemeClr val="accent1">
                    <a:hueOff val="47394"/>
                    <a:satOff val="-25753"/>
                    <a:lumOff val="-7544"/>
                  </a:schemeClr>
                </a:solidFill>
              </a:rPr>
              <a:t>) = 0</a:t>
            </a:r>
            <a:r>
              <a:rPr i="1">
                <a:solidFill>
                  <a:schemeClr val="accent5">
                    <a:hueOff val="-176146"/>
                    <a:satOff val="3665"/>
                    <a:lumOff val="-13986"/>
                  </a:schemeClr>
                </a:solidFill>
              </a:rPr>
              <a:t>.</a:t>
            </a:r>
          </a:p>
          <a:p>
            <a:pPr lvl="1" marL="666750" indent="-333375" defTabSz="438150">
              <a:spcBef>
                <a:spcPts val="1500"/>
              </a:spcBef>
              <a:defRPr sz="2700">
                <a:latin typeface="Palatino"/>
                <a:ea typeface="Palatino"/>
                <a:cs typeface="Palatino"/>
                <a:sym typeface="Palatino"/>
              </a:defRPr>
            </a:pPr>
            <a:r>
              <a:t>Hence, all other roots of </a:t>
            </a:r>
            <a:r>
              <a:rPr i="1">
                <a:solidFill>
                  <a:schemeClr val="accent1">
                    <a:hueOff val="47394"/>
                    <a:satOff val="-25753"/>
                    <a:lumOff val="-7544"/>
                  </a:schemeClr>
                </a:solidFill>
              </a:rPr>
              <a:t>P(x)</a:t>
            </a:r>
            <a:r>
              <a:t> are also roots of </a:t>
            </a:r>
            <a:r>
              <a:rPr i="1">
                <a:solidFill>
                  <a:schemeClr val="accent1">
                    <a:hueOff val="47394"/>
                    <a:satOff val="-25753"/>
                    <a:lumOff val="-7544"/>
                  </a:schemeClr>
                </a:solidFill>
              </a:rPr>
              <a:t>Q(x). </a:t>
            </a:r>
            <a:endParaRPr i="1">
              <a:solidFill>
                <a:schemeClr val="accent1">
                  <a:hueOff val="47394"/>
                  <a:satOff val="-25753"/>
                  <a:lumOff val="-7544"/>
                </a:schemeClr>
              </a:solidFill>
            </a:endParaRPr>
          </a:p>
          <a:p>
            <a:pPr lvl="1" marL="666750" indent="-333375" defTabSz="438150">
              <a:spcBef>
                <a:spcPts val="1500"/>
              </a:spcBef>
              <a:defRPr sz="2700">
                <a:latin typeface="Palatino"/>
                <a:ea typeface="Palatino"/>
                <a:cs typeface="Palatino"/>
                <a:sym typeface="Palatino"/>
              </a:defRPr>
            </a:pPr>
            <a:r>
              <a:t>By induction hypothesis, </a:t>
            </a:r>
            <a:r>
              <a:rPr i="1">
                <a:solidFill>
                  <a:schemeClr val="accent1">
                    <a:hueOff val="47394"/>
                    <a:satOff val="-25753"/>
                    <a:lumOff val="-7544"/>
                  </a:schemeClr>
                </a:solidFill>
              </a:rPr>
              <a:t>Q(x) </a:t>
            </a:r>
            <a:r>
              <a:t>has at most </a:t>
            </a:r>
            <a:r>
              <a:rPr i="1">
                <a:solidFill>
                  <a:schemeClr val="accent1">
                    <a:hueOff val="47394"/>
                    <a:satOff val="-25753"/>
                    <a:lumOff val="-7544"/>
                  </a:schemeClr>
                </a:solidFill>
              </a:rPr>
              <a:t>d-2 </a:t>
            </a:r>
            <a:r>
              <a:t>roots.</a:t>
            </a:r>
          </a:p>
          <a:p>
            <a:pPr lvl="1" marL="666750" indent="-333375" defTabSz="438150">
              <a:spcBef>
                <a:spcPts val="1500"/>
              </a:spcBef>
              <a:defRPr sz="2700">
                <a:latin typeface="Palatino"/>
                <a:ea typeface="Palatino"/>
                <a:cs typeface="Palatino"/>
                <a:sym typeface="Palatino"/>
              </a:defRPr>
            </a:pPr>
            <a:r>
              <a:t>Hence, </a:t>
            </a:r>
            <a:r>
              <a:rPr i="1">
                <a:solidFill>
                  <a:schemeClr val="accent1">
                    <a:hueOff val="47394"/>
                    <a:satOff val="-25753"/>
                    <a:lumOff val="-7544"/>
                  </a:schemeClr>
                </a:solidFill>
              </a:rPr>
              <a:t>P(x) </a:t>
            </a:r>
            <a:r>
              <a:t>has at most </a:t>
            </a:r>
            <a:r>
              <a:rPr i="1">
                <a:solidFill>
                  <a:schemeClr val="accent1">
                    <a:hueOff val="47394"/>
                    <a:satOff val="-25753"/>
                    <a:lumOff val="-7544"/>
                  </a:schemeClr>
                </a:solidFill>
              </a:rPr>
              <a:t>d-2+1 = d-1 </a:t>
            </a:r>
            <a:r>
              <a:t>roots.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6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6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6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6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6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62">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62">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62">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262">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 fill="hold">
                                  <p:stCondLst>
                                    <p:cond delay="0"/>
                                  </p:stCondLst>
                                  <p:iterate type="el" backwards="0">
                                    <p:tmAbs val="0"/>
                                  </p:iterate>
                                  <p:childTnLst>
                                    <p:set>
                                      <p:cBhvr>
                                        <p:cTn id="44" fill="hold"/>
                                        <p:tgtEl>
                                          <p:spTgt spid="262">
                                            <p:txEl>
                                              <p:pRg st="9" end="9"/>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62" grpId="1"/>
    </p:bldLst>
  </p:timing>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4" name="Polynomial representations"/>
          <p:cNvSpPr txBox="1"/>
          <p:nvPr>
            <p:ph type="title"/>
          </p:nvPr>
        </p:nvSpPr>
        <p:spPr>
          <a:prstGeom prst="rect">
            <a:avLst/>
          </a:prstGeom>
        </p:spPr>
        <p:txBody>
          <a:bodyPr/>
          <a:lstStyle>
            <a:lvl1pPr defTabSz="519937">
              <a:defRPr sz="7119">
                <a:latin typeface="Palatino"/>
                <a:ea typeface="Palatino"/>
                <a:cs typeface="Palatino"/>
                <a:sym typeface="Palatino"/>
              </a:defRPr>
            </a:lvl1pPr>
          </a:lstStyle>
          <a:p>
            <a:pPr/>
            <a:r>
              <a:t>Polynomial representations</a:t>
            </a:r>
          </a:p>
        </p:txBody>
      </p:sp>
      <p:pic>
        <p:nvPicPr>
          <p:cNvPr id="26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66" name="Computations with different representations"/>
          <p:cNvSpPr txBox="1"/>
          <p:nvPr>
            <p:ph type="body" sz="quarter" idx="1"/>
          </p:nvPr>
        </p:nvSpPr>
        <p:spPr>
          <a:xfrm>
            <a:off x="939800" y="2603499"/>
            <a:ext cx="11099800" cy="1708535"/>
          </a:xfrm>
          <a:prstGeom prst="rect">
            <a:avLst/>
          </a:prstGeom>
        </p:spPr>
        <p:txBody>
          <a:bodyPr/>
          <a:lstStyle>
            <a:lvl1pPr>
              <a:spcBef>
                <a:spcPts val="2000"/>
              </a:spcBef>
              <a:defRPr>
                <a:latin typeface="Palatino"/>
                <a:ea typeface="Palatino"/>
                <a:cs typeface="Palatino"/>
                <a:sym typeface="Palatino"/>
              </a:defRPr>
            </a:lvl1pPr>
          </a:lstStyle>
          <a:p>
            <a:pPr/>
            <a:r>
              <a:t>Computations with different representations</a:t>
            </a:r>
          </a:p>
        </p:txBody>
      </p:sp>
      <p:graphicFrame>
        <p:nvGraphicFramePr>
          <p:cNvPr id="267" name="Table 1"/>
          <p:cNvGraphicFramePr/>
          <p:nvPr/>
        </p:nvGraphicFramePr>
        <p:xfrm>
          <a:off x="1995579" y="4124036"/>
          <a:ext cx="8293598" cy="3513356"/>
        </p:xfrm>
        <a:graphic xmlns:a="http://schemas.openxmlformats.org/drawingml/2006/main">
          <a:graphicData uri="http://schemas.openxmlformats.org/drawingml/2006/table">
            <a:tbl>
              <a:tblPr firstCol="0" firstRow="1" lastCol="0" lastRow="0" bandCol="0" bandRow="0" rtl="0">
                <a:tableStyleId>{C7B018BB-80A7-4F77-B60F-C8B233D01FF8}</a:tableStyleId>
              </a:tblPr>
              <a:tblGrid>
                <a:gridCol w="2500862"/>
                <a:gridCol w="3231771"/>
                <a:gridCol w="2560963"/>
              </a:tblGrid>
              <a:tr h="878338">
                <a:tc>
                  <a:txBody>
                    <a:bodyPr/>
                    <a:lstStyle/>
                    <a:p>
                      <a:pPr defTabSz="914400">
                        <a:tabLst>
                          <a:tab pos="1181100" algn="l"/>
                        </a:tabLst>
                        <a:defRPr sz="2600">
                          <a:effectLst>
                            <a:outerShdw sx="100000" sy="100000" kx="0" ky="0" algn="b" rotWithShape="0" blurRad="25400" dist="25400" dir="5400000">
                              <a:srgbClr val="000000">
                                <a:alpha val="60000"/>
                              </a:srgbClr>
                            </a:outerShdw>
                          </a:effectLst>
                          <a:sym typeface="Helvetica"/>
                        </a:defRPr>
                      </a:pPr>
                    </a:p>
                  </a:txBody>
                  <a:tcPr marL="50800" marR="50800" marT="50800" marB="50800" anchor="ctr" anchorCtr="0" horzOverflow="overflow"/>
                </a:tc>
                <a:tc>
                  <a:txBody>
                    <a:bodyPr/>
                    <a:lstStyle/>
                    <a:p>
                      <a:pPr defTabSz="914400">
                        <a:tabLst>
                          <a:tab pos="1181100" algn="l"/>
                        </a:tabLst>
                        <a:defRPr b="0">
                          <a:solidFill>
                            <a:srgbClr val="000000"/>
                          </a:solidFill>
                        </a:defRPr>
                      </a:pPr>
                      <a:r>
                        <a:rPr b="1" sz="2600">
                          <a:solidFill>
                            <a:srgbClr val="FFFFFF"/>
                          </a:solidFill>
                          <a:effectLst>
                            <a:outerShdw sx="100000" sy="100000" kx="0" ky="0" algn="b" rotWithShape="0" blurRad="25400" dist="25400" dir="5400000">
                              <a:srgbClr val="000000">
                                <a:alpha val="60000"/>
                              </a:srgbClr>
                            </a:outerShdw>
                          </a:effectLst>
                          <a:latin typeface="Palatino"/>
                          <a:ea typeface="Palatino"/>
                          <a:cs typeface="Palatino"/>
                          <a:sym typeface="Palatino"/>
                        </a:rPr>
                        <a:t>Addition</a:t>
                      </a:r>
                    </a:p>
                  </a:txBody>
                  <a:tcPr marL="50800" marR="50800" marT="50800" marB="50800" anchor="ctr" anchorCtr="0" horzOverflow="overflow"/>
                </a:tc>
                <a:tc>
                  <a:txBody>
                    <a:bodyPr/>
                    <a:lstStyle/>
                    <a:p>
                      <a:pPr defTabSz="914400">
                        <a:tabLst>
                          <a:tab pos="1181100" algn="l"/>
                        </a:tabLst>
                        <a:defRPr b="0">
                          <a:solidFill>
                            <a:srgbClr val="000000"/>
                          </a:solidFill>
                        </a:defRPr>
                      </a:pPr>
                      <a:r>
                        <a:rPr b="1" sz="2600">
                          <a:solidFill>
                            <a:srgbClr val="FFFFFF"/>
                          </a:solidFill>
                          <a:effectLst>
                            <a:outerShdw sx="100000" sy="100000" kx="0" ky="0" algn="b" rotWithShape="0" blurRad="25400" dist="25400" dir="5400000">
                              <a:srgbClr val="000000">
                                <a:alpha val="60000"/>
                              </a:srgbClr>
                            </a:outerShdw>
                          </a:effectLst>
                          <a:latin typeface="Palatino"/>
                          <a:ea typeface="Palatino"/>
                          <a:cs typeface="Palatino"/>
                          <a:sym typeface="Palatino"/>
                        </a:rPr>
                        <a:t>Multiplication</a:t>
                      </a:r>
                    </a:p>
                  </a:txBody>
                  <a:tcPr marL="50800" marR="50800" marT="50800" marB="50800" anchor="ctr" anchorCtr="0" horzOverflow="overflow"/>
                </a:tc>
              </a:tr>
              <a:tr h="878338">
                <a:tc>
                  <a:txBody>
                    <a:bodyPr/>
                    <a:lstStyle/>
                    <a:p>
                      <a:pPr defTabSz="914400"/>
                      <a:r>
                        <a:rPr sz="2600">
                          <a:latin typeface="Palatino"/>
                          <a:ea typeface="Palatino"/>
                          <a:cs typeface="Palatino"/>
                          <a:sym typeface="Palatino"/>
                        </a:rPr>
                        <a:t>Coefficients</a:t>
                      </a:r>
                    </a:p>
                  </a:txBody>
                  <a:tcPr marL="50800" marR="50800" marT="50800" marB="50800" anchor="ctr" anchorCtr="0" horzOverflow="overflow">
                    <a:lnL w="12700">
                      <a:solidFill>
                        <a:srgbClr val="606060"/>
                      </a:solidFill>
                      <a:miter lim="400000"/>
                    </a:lnL>
                  </a:tcPr>
                </a:tc>
                <a:tc>
                  <a:txBody>
                    <a:bodyPr/>
                    <a:lstStyle/>
                    <a:p>
                      <a:pPr>
                        <a:spcBef>
                          <a:spcPts val="2000"/>
                        </a:spcBef>
                        <a:defRPr sz="3600">
                          <a:latin typeface="Palatino"/>
                          <a:ea typeface="Palatino"/>
                          <a:cs typeface="Palatino"/>
                          <a:sym typeface="Palatino"/>
                        </a:defRPr>
                      </a:pPr>
                      <a:r>
                        <a:rPr i="1">
                          <a:solidFill>
                            <a:schemeClr val="accent5"/>
                          </a:solidFill>
                        </a:rPr>
                        <a:t>O</a:t>
                      </a:r>
                      <a:r>
                        <a:rPr>
                          <a:solidFill>
                            <a:schemeClr val="accent5"/>
                          </a:solidFill>
                        </a:rPr>
                        <a:t>(</a:t>
                      </a:r>
                      <a:r>
                        <a:rPr i="1">
                          <a:solidFill>
                            <a:schemeClr val="accent5"/>
                          </a:solidFill>
                        </a:rPr>
                        <a:t>d</a:t>
                      </a:r>
                      <a:r>
                        <a:rPr baseline="31999" i="1">
                          <a:solidFill>
                            <a:schemeClr val="accent5"/>
                          </a:solidFill>
                        </a:rPr>
                        <a:t>2</a:t>
                      </a:r>
                      <a:r>
                        <a:rPr>
                          <a:solidFill>
                            <a:schemeClr val="accent5"/>
                          </a:solidFill>
                        </a:rPr>
                        <a:t>)</a:t>
                      </a:r>
                    </a:p>
                  </a:txBody>
                  <a:tcPr marL="50800" marR="50800" marT="50800" marB="50800" anchor="ctr" anchorCtr="0" horzOverflow="overflow"/>
                </a:tc>
                <a:tc>
                  <a:txBody>
                    <a:bodyPr/>
                    <a:lstStyle/>
                    <a:p>
                      <a:pPr>
                        <a:spcBef>
                          <a:spcPts val="2000"/>
                        </a:spcBef>
                        <a:defRPr sz="3600">
                          <a:latin typeface="Palatino"/>
                          <a:ea typeface="Palatino"/>
                          <a:cs typeface="Palatino"/>
                          <a:sym typeface="Palatino"/>
                        </a:defRPr>
                      </a:pPr>
                      <a:r>
                        <a:rPr i="1">
                          <a:solidFill>
                            <a:schemeClr val="accent5"/>
                          </a:solidFill>
                        </a:rPr>
                        <a:t>O</a:t>
                      </a:r>
                      <a:r>
                        <a:rPr>
                          <a:solidFill>
                            <a:schemeClr val="accent5"/>
                          </a:solidFill>
                        </a:rPr>
                        <a:t>(</a:t>
                      </a:r>
                      <a:r>
                        <a:rPr i="1">
                          <a:solidFill>
                            <a:schemeClr val="accent5"/>
                          </a:solidFill>
                        </a:rPr>
                        <a:t>d</a:t>
                      </a:r>
                      <a:r>
                        <a:rPr baseline="31999" i="1">
                          <a:solidFill>
                            <a:schemeClr val="accent5"/>
                          </a:solidFill>
                        </a:rPr>
                        <a:t>2</a:t>
                      </a:r>
                      <a:r>
                        <a:rPr>
                          <a:solidFill>
                            <a:schemeClr val="accent5"/>
                          </a:solidFill>
                        </a:rPr>
                        <a:t>)</a:t>
                      </a:r>
                    </a:p>
                  </a:txBody>
                  <a:tcPr marL="50800" marR="50800" marT="50800" marB="50800" anchor="ctr" anchorCtr="0" horzOverflow="overflow">
                    <a:lnR w="12700">
                      <a:solidFill>
                        <a:srgbClr val="606060"/>
                      </a:solidFill>
                      <a:miter lim="400000"/>
                    </a:lnR>
                  </a:tcPr>
                </a:tc>
              </a:tr>
              <a:tr h="878338">
                <a:tc>
                  <a:txBody>
                    <a:bodyPr/>
                    <a:lstStyle/>
                    <a:p>
                      <a:pPr defTabSz="914400"/>
                      <a:r>
                        <a:rPr sz="2600">
                          <a:latin typeface="Palatino"/>
                          <a:ea typeface="Palatino"/>
                          <a:cs typeface="Palatino"/>
                          <a:sym typeface="Palatino"/>
                        </a:rPr>
                        <a:t>Roots</a:t>
                      </a:r>
                    </a:p>
                  </a:txBody>
                  <a:tcPr marL="50800" marR="50800" marT="50800" marB="50800" anchor="ctr" anchorCtr="0" horzOverflow="overflow">
                    <a:lnL w="12700">
                      <a:solidFill>
                        <a:srgbClr val="606060"/>
                      </a:solidFill>
                      <a:miter lim="400000"/>
                    </a:lnL>
                  </a:tcPr>
                </a:tc>
                <a:tc>
                  <a:txBody>
                    <a:bodyPr/>
                    <a:lstStyle/>
                    <a:p>
                      <a:pPr>
                        <a:spcBef>
                          <a:spcPts val="2000"/>
                        </a:spcBef>
                        <a:defRPr sz="3600">
                          <a:latin typeface="Palatino"/>
                          <a:ea typeface="Palatino"/>
                          <a:cs typeface="Palatino"/>
                          <a:sym typeface="Palatino"/>
                        </a:defRPr>
                      </a:pPr>
                      <a:r>
                        <a:rPr i="1">
                          <a:solidFill>
                            <a:schemeClr val="accent5"/>
                          </a:solidFill>
                        </a:rPr>
                        <a:t>?</a:t>
                      </a:r>
                    </a:p>
                  </a:txBody>
                  <a:tcPr marL="50800" marR="50800" marT="50800" marB="50800" anchor="ctr" anchorCtr="0" horzOverflow="overflow"/>
                </a:tc>
                <a:tc>
                  <a:txBody>
                    <a:bodyPr/>
                    <a:lstStyle/>
                    <a:p>
                      <a:pPr>
                        <a:spcBef>
                          <a:spcPts val="2000"/>
                        </a:spcBef>
                        <a:defRPr sz="3600">
                          <a:latin typeface="Palatino"/>
                          <a:ea typeface="Palatino"/>
                          <a:cs typeface="Palatino"/>
                          <a:sym typeface="Palatino"/>
                        </a:defRPr>
                      </a:pPr>
                      <a:r>
                        <a:rPr i="1">
                          <a:solidFill>
                            <a:schemeClr val="accent5"/>
                          </a:solidFill>
                        </a:rPr>
                        <a:t>O</a:t>
                      </a:r>
                      <a:r>
                        <a:rPr>
                          <a:solidFill>
                            <a:schemeClr val="accent5"/>
                          </a:solidFill>
                        </a:rPr>
                        <a:t>(</a:t>
                      </a:r>
                      <a:r>
                        <a:rPr i="1">
                          <a:solidFill>
                            <a:schemeClr val="accent5"/>
                          </a:solidFill>
                        </a:rPr>
                        <a:t>d</a:t>
                      </a:r>
                      <a:r>
                        <a:rPr>
                          <a:solidFill>
                            <a:schemeClr val="accent5"/>
                          </a:solidFill>
                        </a:rPr>
                        <a:t>)</a:t>
                      </a:r>
                    </a:p>
                  </a:txBody>
                  <a:tcPr marL="50800" marR="50800" marT="50800" marB="50800" anchor="ctr" anchorCtr="0" horzOverflow="overflow">
                    <a:lnR w="12700">
                      <a:solidFill>
                        <a:srgbClr val="606060"/>
                      </a:solidFill>
                      <a:miter lim="400000"/>
                    </a:lnR>
                  </a:tcPr>
                </a:tc>
              </a:tr>
              <a:tr h="878338">
                <a:tc>
                  <a:txBody>
                    <a:bodyPr/>
                    <a:lstStyle/>
                    <a:p>
                      <a:pPr defTabSz="914400"/>
                      <a:r>
                        <a:rPr sz="2600">
                          <a:latin typeface="Palatino"/>
                          <a:ea typeface="Palatino"/>
                          <a:cs typeface="Palatino"/>
                          <a:sym typeface="Palatino"/>
                        </a:rPr>
                        <a:t>Evaluations</a:t>
                      </a:r>
                    </a:p>
                  </a:txBody>
                  <a:tcPr marL="50800" marR="50800" marT="50800" marB="50800" anchor="ctr" anchorCtr="0" horzOverflow="overflow">
                    <a:lnL w="12700">
                      <a:solidFill>
                        <a:srgbClr val="606060"/>
                      </a:solidFill>
                      <a:miter lim="400000"/>
                    </a:lnL>
                    <a:lnB w="12700">
                      <a:solidFill>
                        <a:srgbClr val="606060"/>
                      </a:solidFill>
                      <a:miter lim="400000"/>
                    </a:lnB>
                  </a:tcPr>
                </a:tc>
                <a:tc>
                  <a:txBody>
                    <a:bodyPr/>
                    <a:lstStyle/>
                    <a:p>
                      <a:pPr>
                        <a:spcBef>
                          <a:spcPts val="2000"/>
                        </a:spcBef>
                        <a:defRPr sz="3600">
                          <a:latin typeface="Palatino"/>
                          <a:ea typeface="Palatino"/>
                          <a:cs typeface="Palatino"/>
                          <a:sym typeface="Palatino"/>
                        </a:defRPr>
                      </a:pPr>
                      <a:r>
                        <a:rPr i="1">
                          <a:solidFill>
                            <a:schemeClr val="accent5"/>
                          </a:solidFill>
                        </a:rPr>
                        <a:t>O</a:t>
                      </a:r>
                      <a:r>
                        <a:rPr>
                          <a:solidFill>
                            <a:schemeClr val="accent5"/>
                          </a:solidFill>
                        </a:rPr>
                        <a:t>(</a:t>
                      </a:r>
                      <a:r>
                        <a:rPr i="1">
                          <a:solidFill>
                            <a:schemeClr val="accent5"/>
                          </a:solidFill>
                        </a:rPr>
                        <a:t>d</a:t>
                      </a:r>
                      <a:r>
                        <a:rPr>
                          <a:solidFill>
                            <a:schemeClr val="accent5"/>
                          </a:solidFill>
                        </a:rPr>
                        <a:t>)</a:t>
                      </a:r>
                    </a:p>
                  </a:txBody>
                  <a:tcPr marL="50800" marR="50800" marT="50800" marB="50800" anchor="ctr" anchorCtr="0" horzOverflow="overflow">
                    <a:lnB w="12700">
                      <a:solidFill>
                        <a:srgbClr val="606060"/>
                      </a:solidFill>
                      <a:miter lim="400000"/>
                    </a:lnB>
                  </a:tcPr>
                </a:tc>
                <a:tc>
                  <a:txBody>
                    <a:bodyPr/>
                    <a:lstStyle/>
                    <a:p>
                      <a:pPr>
                        <a:spcBef>
                          <a:spcPts val="2000"/>
                        </a:spcBef>
                        <a:defRPr sz="3600">
                          <a:latin typeface="Palatino"/>
                          <a:ea typeface="Palatino"/>
                          <a:cs typeface="Palatino"/>
                          <a:sym typeface="Palatino"/>
                        </a:defRPr>
                      </a:pPr>
                      <a:r>
                        <a:rPr i="1">
                          <a:solidFill>
                            <a:schemeClr val="accent5"/>
                          </a:solidFill>
                        </a:rPr>
                        <a:t>O</a:t>
                      </a:r>
                      <a:r>
                        <a:rPr>
                          <a:solidFill>
                            <a:schemeClr val="accent5"/>
                          </a:solidFill>
                        </a:rPr>
                        <a:t>(</a:t>
                      </a:r>
                      <a:r>
                        <a:rPr i="1">
                          <a:solidFill>
                            <a:schemeClr val="accent5"/>
                          </a:solidFill>
                        </a:rPr>
                        <a:t>d</a:t>
                      </a:r>
                      <a:r>
                        <a:rPr>
                          <a:solidFill>
                            <a:schemeClr val="accent5"/>
                          </a:solidFill>
                        </a:rPr>
                        <a:t>)</a:t>
                      </a:r>
                    </a:p>
                  </a:txBody>
                  <a:tcPr marL="50800" marR="50800" marT="50800" marB="50800" anchor="ctr" anchorCtr="0" horzOverflow="overflow">
                    <a:lnR w="12700">
                      <a:solidFill>
                        <a:srgbClr val="606060"/>
                      </a:solidFill>
                      <a:miter lim="400000"/>
                    </a:lnR>
                    <a:lnB w="12700">
                      <a:solidFill>
                        <a:srgbClr val="606060"/>
                      </a:solidFill>
                      <a:miter lim="400000"/>
                    </a:lnB>
                  </a:tcPr>
                </a:tc>
              </a:tr>
            </a:tbl>
          </a:graphicData>
        </a:graphic>
      </p:graphicFrame>
      <p:sp>
        <p:nvSpPr>
          <p:cNvPr id="268" name="But, can we convert between different representations?"/>
          <p:cNvSpPr txBox="1"/>
          <p:nvPr/>
        </p:nvSpPr>
        <p:spPr>
          <a:xfrm>
            <a:off x="1133973" y="7701343"/>
            <a:ext cx="11099801" cy="17085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lvl1pPr marL="444500" indent="-444500" algn="l">
              <a:spcBef>
                <a:spcPts val="2000"/>
              </a:spcBef>
              <a:buSzPct val="75000"/>
              <a:buChar char="•"/>
              <a:defRPr>
                <a:latin typeface="Palatino"/>
                <a:ea typeface="Palatino"/>
                <a:cs typeface="Palatino"/>
                <a:sym typeface="Palatino"/>
              </a:defRPr>
            </a:lvl1pPr>
          </a:lstStyle>
          <a:p>
            <a:pPr/>
            <a:r>
              <a:t>But, can we convert between different representations?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6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26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3" fill="hold">
                                  <p:stCondLst>
                                    <p:cond delay="0"/>
                                  </p:stCondLst>
                                  <p:iterate type="el" backwards="0">
                                    <p:tmAbs val="0"/>
                                  </p:iterate>
                                  <p:childTnLst>
                                    <p:set>
                                      <p:cBhvr>
                                        <p:cTn id="16" fill="hold"/>
                                        <p:tgtEl>
                                          <p:spTgt spid="268">
                                            <p:bg/>
                                          </p:spTgt>
                                        </p:tgtEl>
                                        <p:attrNameLst>
                                          <p:attrName>style.visibility</p:attrName>
                                        </p:attrNameLst>
                                      </p:cBhvr>
                                      <p:to>
                                        <p:strVal val="visible"/>
                                      </p:to>
                                    </p:set>
                                  </p:childTnLst>
                                </p:cTn>
                              </p:par>
                              <p:par>
                                <p:cTn id="17" presetClass="entr" nodeType="withEffect" presetSubtype="0" presetID="1" grpId="3" fill="hold">
                                  <p:stCondLst>
                                    <p:cond delay="0"/>
                                  </p:stCondLst>
                                  <p:iterate type="el" backwards="0">
                                    <p:tmAbs val="0"/>
                                  </p:iterate>
                                  <p:childTnLst>
                                    <p:set>
                                      <p:cBhvr>
                                        <p:cTn id="18" fill="hold"/>
                                        <p:tgtEl>
                                          <p:spTgt spid="268">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66" grpId="1"/>
      <p:bldP build="whole" bldLvl="1" animBg="1" rev="0" advAuto="0" spid="267" grpId="2"/>
      <p:bldP build="p" bldLvl="5" animBg="1" rev="0" advAuto="0" spid="268" grpId="3"/>
    </p:bldLst>
  </p:timing>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0" name="Polynomial Representations"/>
          <p:cNvSpPr txBox="1"/>
          <p:nvPr>
            <p:ph type="title"/>
          </p:nvPr>
        </p:nvSpPr>
        <p:spPr>
          <a:prstGeom prst="rect">
            <a:avLst/>
          </a:prstGeom>
        </p:spPr>
        <p:txBody>
          <a:bodyPr/>
          <a:lstStyle>
            <a:lvl1pPr defTabSz="508254">
              <a:defRPr sz="6960">
                <a:latin typeface="Palatino"/>
                <a:ea typeface="Palatino"/>
                <a:cs typeface="Palatino"/>
                <a:sym typeface="Palatino"/>
              </a:defRPr>
            </a:lvl1pPr>
          </a:lstStyle>
          <a:p>
            <a:pPr/>
            <a:r>
              <a:t>Polynomial Representations</a:t>
            </a:r>
          </a:p>
        </p:txBody>
      </p:sp>
      <p:pic>
        <p:nvPicPr>
          <p:cNvPr id="27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72" name="Given d coefficients, how much time needed to compute evaluations of the polynomial at d points?…"/>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t>Given </a:t>
            </a:r>
            <a:r>
              <a:rPr i="1">
                <a:solidFill>
                  <a:schemeClr val="accent1">
                    <a:hueOff val="47394"/>
                    <a:satOff val="-25753"/>
                    <a:lumOff val="-7544"/>
                  </a:schemeClr>
                </a:solidFill>
              </a:rPr>
              <a:t>d</a:t>
            </a:r>
            <a:r>
              <a:t> coefficients, how much time needed to compute evaluations of the polynomial at </a:t>
            </a:r>
            <a:r>
              <a:rPr i="1">
                <a:solidFill>
                  <a:schemeClr val="accent1">
                    <a:hueOff val="47394"/>
                    <a:satOff val="-25753"/>
                    <a:lumOff val="-7544"/>
                  </a:schemeClr>
                </a:solidFill>
              </a:rPr>
              <a:t>d</a:t>
            </a:r>
            <a:r>
              <a:t> points?</a:t>
            </a:r>
          </a:p>
          <a:p>
            <a:pPr>
              <a:spcBef>
                <a:spcPts val="2000"/>
              </a:spcBef>
              <a:defRPr>
                <a:latin typeface="Palatino"/>
                <a:ea typeface="Palatino"/>
                <a:cs typeface="Palatino"/>
                <a:sym typeface="Palatino"/>
              </a:defRPr>
            </a:pPr>
            <a:r>
              <a:t>Naively, each evaluation will need </a:t>
            </a:r>
            <a:r>
              <a:rPr i="1">
                <a:solidFill>
                  <a:schemeClr val="accent5"/>
                </a:solidFill>
              </a:rPr>
              <a:t>O</a:t>
            </a:r>
            <a:r>
              <a:rPr>
                <a:solidFill>
                  <a:schemeClr val="accent5"/>
                </a:solidFill>
              </a:rPr>
              <a:t>(</a:t>
            </a:r>
            <a:r>
              <a:rPr i="1">
                <a:solidFill>
                  <a:schemeClr val="accent5"/>
                </a:solidFill>
              </a:rPr>
              <a:t>d</a:t>
            </a:r>
            <a:r>
              <a:rPr>
                <a:solidFill>
                  <a:schemeClr val="accent5"/>
                </a:solidFill>
              </a:rPr>
              <a:t>) </a:t>
            </a:r>
            <a:r>
              <a:t>multiplications and additions</a:t>
            </a:r>
          </a:p>
          <a:p>
            <a:pPr>
              <a:spcBef>
                <a:spcPts val="2000"/>
              </a:spcBef>
              <a:defRPr>
                <a:latin typeface="Palatino"/>
                <a:ea typeface="Palatino"/>
                <a:cs typeface="Palatino"/>
                <a:sym typeface="Palatino"/>
              </a:defRPr>
            </a:pPr>
            <a:r>
              <a:t>Overall time </a:t>
            </a:r>
            <a:r>
              <a:rPr i="1">
                <a:solidFill>
                  <a:schemeClr val="accent5"/>
                </a:solidFill>
              </a:rPr>
              <a:t>O</a:t>
            </a:r>
            <a:r>
              <a:rPr>
                <a:solidFill>
                  <a:schemeClr val="accent5"/>
                </a:solidFill>
              </a:rPr>
              <a:t>(</a:t>
            </a:r>
            <a:r>
              <a:rPr i="1">
                <a:solidFill>
                  <a:schemeClr val="accent5"/>
                </a:solidFill>
              </a:rPr>
              <a:t>d</a:t>
            </a:r>
            <a:r>
              <a:rPr baseline="31999" i="1">
                <a:solidFill>
                  <a:schemeClr val="accent5"/>
                </a:solidFill>
              </a:rPr>
              <a:t>2</a:t>
            </a:r>
            <a:r>
              <a:rPr>
                <a:solidFill>
                  <a:schemeClr val="accent5"/>
                </a:solidFill>
              </a:rPr>
              <a:t>)</a:t>
            </a:r>
            <a:endParaRPr>
              <a:solidFill>
                <a:schemeClr val="accent5"/>
              </a:solidFill>
            </a:endParaRPr>
          </a:p>
          <a:p>
            <a:pPr>
              <a:spcBef>
                <a:spcPts val="2000"/>
              </a:spcBef>
              <a:defRPr>
                <a:latin typeface="Palatino"/>
                <a:ea typeface="Palatino"/>
                <a:cs typeface="Palatino"/>
                <a:sym typeface="Palatino"/>
              </a:defRPr>
            </a:pPr>
            <a:r>
              <a:t>Can evaluation at one point help with evaluating at another point?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7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7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7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72">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72" grpId="1"/>
    </p:bldLst>
  </p:timing>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4" name="Coefficients to evaluations"/>
          <p:cNvSpPr txBox="1"/>
          <p:nvPr>
            <p:ph type="title"/>
          </p:nvPr>
        </p:nvSpPr>
        <p:spPr>
          <a:prstGeom prst="rect">
            <a:avLst/>
          </a:prstGeom>
        </p:spPr>
        <p:txBody>
          <a:bodyPr/>
          <a:lstStyle>
            <a:lvl1pPr defTabSz="537463">
              <a:defRPr sz="7360">
                <a:latin typeface="Palatino"/>
                <a:ea typeface="Palatino"/>
                <a:cs typeface="Palatino"/>
                <a:sym typeface="Palatino"/>
              </a:defRPr>
            </a:lvl1pPr>
          </a:lstStyle>
          <a:p>
            <a:pPr/>
            <a:r>
              <a:t>Coefficients to evaluations</a:t>
            </a:r>
          </a:p>
        </p:txBody>
      </p:sp>
      <p:pic>
        <p:nvPicPr>
          <p:cNvPr id="27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76" name="A(x) = a0 + a1 x + a2 x2 + ⋯ + ad-1 xd-1…"/>
          <p:cNvSpPr txBox="1"/>
          <p:nvPr>
            <p:ph type="body" idx="1"/>
          </p:nvPr>
        </p:nvSpPr>
        <p:spPr>
          <a:xfrm>
            <a:off x="939800" y="2603499"/>
            <a:ext cx="11099800" cy="6299201"/>
          </a:xfrm>
          <a:prstGeom prst="rect">
            <a:avLst/>
          </a:prstGeom>
        </p:spPr>
        <p:txBody>
          <a:bodyPr/>
          <a:lstStyle/>
          <a:p>
            <a:pPr marL="342264" indent="-342264" defTabSz="449833">
              <a:spcBef>
                <a:spcPts val="1500"/>
              </a:spcBef>
              <a:defRPr sz="2772">
                <a:latin typeface="Palatino"/>
                <a:ea typeface="Palatino"/>
                <a:cs typeface="Palatino"/>
                <a:sym typeface="Palatino"/>
              </a:defRPr>
            </a:pPr>
            <a:r>
              <a:rPr i="1"/>
              <a:t>A(x)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d-1</a:t>
            </a:r>
            <a:endParaRPr baseline="31999" i="1">
              <a:solidFill>
                <a:schemeClr val="accent5">
                  <a:hueOff val="-176146"/>
                  <a:satOff val="3665"/>
                  <a:lumOff val="-13986"/>
                </a:schemeClr>
              </a:solidFill>
            </a:endParaRPr>
          </a:p>
          <a:p>
            <a:pPr marL="342264" indent="-342264" defTabSz="449833">
              <a:spcBef>
                <a:spcPts val="1500"/>
              </a:spcBef>
              <a:defRPr sz="2772">
                <a:latin typeface="Palatino"/>
                <a:ea typeface="Palatino"/>
                <a:cs typeface="Palatino"/>
                <a:sym typeface="Palatino"/>
              </a:defRPr>
            </a:pPr>
            <a:r>
              <a:rPr i="1"/>
              <a:t>A(1)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baseline="31999" i="1">
                <a:solidFill>
                  <a:schemeClr val="accent1">
                    <a:hueOff val="47394"/>
                    <a:satOff val="-25753"/>
                    <a:lumOff val="-7544"/>
                  </a:schemeClr>
                </a:solidFill>
              </a:rPr>
              <a:t>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endParaRPr baseline="31999" i="1">
              <a:solidFill>
                <a:schemeClr val="accent1">
                  <a:hueOff val="47394"/>
                  <a:satOff val="-25753"/>
                  <a:lumOff val="-7544"/>
                </a:schemeClr>
              </a:solidFill>
            </a:endParaRPr>
          </a:p>
          <a:p>
            <a:pPr marL="342264" indent="-342264" defTabSz="449833">
              <a:spcBef>
                <a:spcPts val="1500"/>
              </a:spcBef>
              <a:defRPr sz="2772">
                <a:latin typeface="Palatino"/>
                <a:ea typeface="Palatino"/>
                <a:cs typeface="Palatino"/>
                <a:sym typeface="Palatino"/>
              </a:defRPr>
            </a:pPr>
            <a:r>
              <a:rPr i="1"/>
              <a:t>A(-1)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t>⋯</a:t>
            </a:r>
            <a:r>
              <a:rPr>
                <a:solidFill>
                  <a:schemeClr val="accent1">
                    <a:hueOff val="47394"/>
                    <a:satOff val="-25753"/>
                    <a:lumOff val="-7544"/>
                  </a:schemeClr>
                </a:solidFill>
              </a:rPr>
              <a:t> </a:t>
            </a:r>
            <a:r>
              <a:t>-</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endParaRPr i="1">
              <a:solidFill>
                <a:schemeClr val="accent5">
                  <a:hueOff val="-176146"/>
                  <a:satOff val="3665"/>
                  <a:lumOff val="-13986"/>
                </a:schemeClr>
              </a:solidFill>
            </a:endParaRPr>
          </a:p>
          <a:p>
            <a:pPr marL="342264" indent="-342264" defTabSz="449833">
              <a:spcBef>
                <a:spcPts val="1500"/>
              </a:spcBef>
              <a:defRPr sz="2772">
                <a:latin typeface="Palatino"/>
                <a:ea typeface="Palatino"/>
                <a:cs typeface="Palatino"/>
                <a:sym typeface="Palatino"/>
              </a:defRPr>
            </a:pPr>
            <a:r>
              <a:t>Total additions </a:t>
            </a:r>
            <a:r>
              <a:rPr i="1"/>
              <a:t>=</a:t>
            </a:r>
            <a:r>
              <a:rPr i="1">
                <a:solidFill>
                  <a:schemeClr val="accent5">
                    <a:hueOff val="-176146"/>
                    <a:satOff val="3665"/>
                    <a:lumOff val="-13986"/>
                  </a:schemeClr>
                </a:solidFill>
              </a:rPr>
              <a:t> 2d-2</a:t>
            </a:r>
            <a:endParaRPr i="1">
              <a:solidFill>
                <a:schemeClr val="accent5">
                  <a:hueOff val="-176146"/>
                  <a:satOff val="3665"/>
                  <a:lumOff val="-13986"/>
                </a:schemeClr>
              </a:solidFill>
            </a:endParaRPr>
          </a:p>
          <a:p>
            <a:pPr marL="342264" indent="-342264" defTabSz="449833">
              <a:spcBef>
                <a:spcPts val="1500"/>
              </a:spcBef>
              <a:defRPr sz="2772">
                <a:latin typeface="Palatino"/>
                <a:ea typeface="Palatino"/>
                <a:cs typeface="Palatino"/>
                <a:sym typeface="Palatino"/>
              </a:defRPr>
            </a:pPr>
            <a:r>
              <a:t>First compute</a:t>
            </a:r>
            <a:br/>
            <a:r>
              <a:t>even-sum = </a:t>
            </a: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4</a:t>
            </a:r>
            <a:r>
              <a:rPr baseline="31999" i="1">
                <a:solidFill>
                  <a:schemeClr val="accent1">
                    <a:hueOff val="47394"/>
                    <a:satOff val="-25753"/>
                    <a:lumOff val="-7544"/>
                  </a:schemeClr>
                </a:solidFill>
              </a:rPr>
              <a:t>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d-2    </a:t>
            </a:r>
            <a:br>
              <a:rPr baseline="-5999" i="1">
                <a:solidFill>
                  <a:schemeClr val="accent5">
                    <a:hueOff val="-176146"/>
                    <a:satOff val="3665"/>
                    <a:lumOff val="-13986"/>
                  </a:schemeClr>
                </a:solidFill>
              </a:rPr>
            </a:br>
            <a:r>
              <a:t>odd-sum = </a:t>
            </a:r>
            <a:r>
              <a:rPr baseline="-5999" i="1">
                <a:solidFill>
                  <a:schemeClr val="accent5">
                    <a:hueOff val="-176146"/>
                    <a:satOff val="3665"/>
                    <a:lumOff val="-13986"/>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3</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5</a:t>
            </a:r>
            <a:r>
              <a:rPr baseline="31999" i="1">
                <a:solidFill>
                  <a:schemeClr val="accent1">
                    <a:hueOff val="47394"/>
                    <a:satOff val="-25753"/>
                    <a:lumOff val="-7544"/>
                  </a:schemeClr>
                </a:solidFill>
              </a:rPr>
              <a:t>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endParaRPr baseline="-5999" i="1">
              <a:solidFill>
                <a:schemeClr val="accent5">
                  <a:hueOff val="-176146"/>
                  <a:satOff val="3665"/>
                  <a:lumOff val="-13986"/>
                </a:schemeClr>
              </a:solidFill>
            </a:endParaRPr>
          </a:p>
          <a:p>
            <a:pPr marL="342264" indent="-342264" defTabSz="449833">
              <a:spcBef>
                <a:spcPts val="1500"/>
              </a:spcBef>
              <a:defRPr sz="2772">
                <a:latin typeface="Palatino"/>
                <a:ea typeface="Palatino"/>
                <a:cs typeface="Palatino"/>
                <a:sym typeface="Palatino"/>
              </a:defRPr>
            </a:pPr>
            <a:r>
              <a:rPr i="1"/>
              <a:t>A(1)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even-sum + odd-sum</a:t>
            </a:r>
            <a:endParaRPr i="1">
              <a:solidFill>
                <a:schemeClr val="accent5">
                  <a:hueOff val="-176146"/>
                  <a:satOff val="3665"/>
                  <a:lumOff val="-13986"/>
                </a:schemeClr>
              </a:solidFill>
            </a:endParaRPr>
          </a:p>
          <a:p>
            <a:pPr marL="342264" indent="-342264" defTabSz="449833">
              <a:spcBef>
                <a:spcPts val="1500"/>
              </a:spcBef>
              <a:defRPr sz="2772">
                <a:latin typeface="Palatino"/>
                <a:ea typeface="Palatino"/>
                <a:cs typeface="Palatino"/>
                <a:sym typeface="Palatino"/>
              </a:defRPr>
            </a:pPr>
            <a:r>
              <a:rPr i="1"/>
              <a:t>A(-1)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even-sum - odd-sum</a:t>
            </a:r>
            <a:endParaRPr i="1">
              <a:solidFill>
                <a:schemeClr val="accent5">
                  <a:hueOff val="-176146"/>
                  <a:satOff val="3665"/>
                  <a:lumOff val="-13986"/>
                </a:schemeClr>
              </a:solidFill>
            </a:endParaRPr>
          </a:p>
          <a:p>
            <a:pPr marL="342264" indent="-342264" defTabSz="449833">
              <a:spcBef>
                <a:spcPts val="1500"/>
              </a:spcBef>
              <a:defRPr sz="2772">
                <a:latin typeface="Palatino"/>
                <a:ea typeface="Palatino"/>
                <a:cs typeface="Palatino"/>
                <a:sym typeface="Palatino"/>
              </a:defRPr>
            </a:pPr>
            <a:r>
              <a:t>Total additions </a:t>
            </a:r>
            <a:r>
              <a:rPr i="1"/>
              <a:t>=</a:t>
            </a:r>
            <a:r>
              <a:rPr i="1">
                <a:solidFill>
                  <a:schemeClr val="accent5">
                    <a:hueOff val="-176146"/>
                    <a:satOff val="3665"/>
                    <a:lumOff val="-13986"/>
                  </a:schemeClr>
                </a:solidFill>
              </a:rPr>
              <a:t> 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7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7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7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7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7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76">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76">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276">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76" grpId="1"/>
    </p:bldLst>
  </p:timing>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Coefficients to evaluations"/>
          <p:cNvSpPr txBox="1"/>
          <p:nvPr>
            <p:ph type="title"/>
          </p:nvPr>
        </p:nvSpPr>
        <p:spPr>
          <a:prstGeom prst="rect">
            <a:avLst/>
          </a:prstGeom>
        </p:spPr>
        <p:txBody>
          <a:bodyPr/>
          <a:lstStyle>
            <a:lvl1pPr defTabSz="537463">
              <a:defRPr sz="7360">
                <a:latin typeface="Palatino"/>
                <a:ea typeface="Palatino"/>
                <a:cs typeface="Palatino"/>
                <a:sym typeface="Palatino"/>
              </a:defRPr>
            </a:lvl1pPr>
          </a:lstStyle>
          <a:p>
            <a:pPr/>
            <a:r>
              <a:t>Coefficients to evaluations</a:t>
            </a:r>
          </a:p>
        </p:txBody>
      </p:sp>
      <p:pic>
        <p:nvPicPr>
          <p:cNvPr id="27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80" name="Similar trick with A(α) and A(-α)…"/>
          <p:cNvSpPr txBox="1"/>
          <p:nvPr>
            <p:ph type="body" idx="1"/>
          </p:nvPr>
        </p:nvSpPr>
        <p:spPr>
          <a:xfrm>
            <a:off x="939800" y="2603499"/>
            <a:ext cx="11099800" cy="6299201"/>
          </a:xfrm>
          <a:prstGeom prst="rect">
            <a:avLst/>
          </a:prstGeom>
        </p:spPr>
        <p:txBody>
          <a:bodyPr/>
          <a:lstStyle/>
          <a:p>
            <a:pPr marL="422275" indent="-422275" defTabSz="554990">
              <a:spcBef>
                <a:spcPts val="1900"/>
              </a:spcBef>
              <a:defRPr sz="3420">
                <a:latin typeface="Palatino"/>
                <a:ea typeface="Palatino"/>
                <a:cs typeface="Palatino"/>
                <a:sym typeface="Palatino"/>
              </a:defRPr>
            </a:pPr>
            <a:r>
              <a:t>Similar trick with </a:t>
            </a:r>
            <a:r>
              <a:rPr i="1">
                <a:solidFill>
                  <a:schemeClr val="accent5">
                    <a:hueOff val="-176146"/>
                    <a:satOff val="3665"/>
                    <a:lumOff val="-13986"/>
                  </a:schemeClr>
                </a:solidFill>
              </a:rPr>
              <a:t>A(α) </a:t>
            </a:r>
            <a:r>
              <a:t>and</a:t>
            </a:r>
            <a:r>
              <a:rPr i="1"/>
              <a:t> </a:t>
            </a:r>
            <a:r>
              <a:rPr i="1">
                <a:solidFill>
                  <a:schemeClr val="accent5">
                    <a:hueOff val="-176146"/>
                    <a:satOff val="3665"/>
                    <a:lumOff val="-13986"/>
                  </a:schemeClr>
                </a:solidFill>
              </a:rPr>
              <a:t>A(-α)</a:t>
            </a:r>
            <a:endParaRPr>
              <a:solidFill>
                <a:schemeClr val="accent5">
                  <a:hueOff val="-176146"/>
                  <a:satOff val="3665"/>
                  <a:lumOff val="-13986"/>
                </a:schemeClr>
              </a:solidFill>
            </a:endParaRPr>
          </a:p>
          <a:p>
            <a:pPr marL="422275" indent="-422275" defTabSz="554990">
              <a:spcBef>
                <a:spcPts val="1900"/>
              </a:spcBef>
              <a:defRPr sz="3420">
                <a:latin typeface="Palatino"/>
                <a:ea typeface="Palatino"/>
                <a:cs typeface="Palatino"/>
                <a:sym typeface="Palatino"/>
              </a:defRPr>
            </a:pPr>
            <a:r>
              <a:rPr i="1"/>
              <a:t>A(x)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d-1</a:t>
            </a:r>
            <a:endParaRPr baseline="31999" i="1">
              <a:solidFill>
                <a:schemeClr val="accent5">
                  <a:hueOff val="-176146"/>
                  <a:satOff val="3665"/>
                  <a:lumOff val="-13986"/>
                </a:schemeClr>
              </a:solidFill>
            </a:endParaRPr>
          </a:p>
          <a:p>
            <a:pPr marL="422275" indent="-422275" defTabSz="554990">
              <a:spcBef>
                <a:spcPts val="1900"/>
              </a:spcBef>
              <a:defRPr sz="3420">
                <a:latin typeface="Palatino"/>
                <a:ea typeface="Palatino"/>
                <a:cs typeface="Palatino"/>
                <a:sym typeface="Palatino"/>
              </a:defRPr>
            </a:pPr>
            <a:r>
              <a:rPr i="1"/>
              <a:t>A</a:t>
            </a:r>
            <a:r>
              <a:rPr baseline="-5999" i="1"/>
              <a:t>even</a:t>
            </a:r>
            <a:r>
              <a:rPr i="1"/>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4</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d/2-1</a:t>
            </a:r>
            <a:endParaRPr baseline="31999" i="1">
              <a:solidFill>
                <a:schemeClr val="accent1">
                  <a:hueOff val="47394"/>
                  <a:satOff val="-25753"/>
                  <a:lumOff val="-7544"/>
                </a:schemeClr>
              </a:solidFill>
            </a:endParaRPr>
          </a:p>
          <a:p>
            <a:pPr marL="422275" indent="-422275" defTabSz="554990">
              <a:spcBef>
                <a:spcPts val="1900"/>
              </a:spcBef>
              <a:defRPr sz="3420">
                <a:latin typeface="Palatino"/>
                <a:ea typeface="Palatino"/>
                <a:cs typeface="Palatino"/>
                <a:sym typeface="Palatino"/>
              </a:defRPr>
            </a:pPr>
            <a:r>
              <a:rPr i="1"/>
              <a:t>A</a:t>
            </a:r>
            <a:r>
              <a:rPr baseline="-5999" i="1"/>
              <a:t>odd</a:t>
            </a:r>
            <a:r>
              <a:rPr i="1"/>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3</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5</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d/2-1</a:t>
            </a:r>
            <a:endParaRPr i="1">
              <a:solidFill>
                <a:schemeClr val="accent5">
                  <a:hueOff val="-176146"/>
                  <a:satOff val="3665"/>
                  <a:lumOff val="-13986"/>
                </a:schemeClr>
              </a:solidFill>
            </a:endParaRPr>
          </a:p>
          <a:p>
            <a:pPr marL="422275" indent="-422275" defTabSz="554990">
              <a:spcBef>
                <a:spcPts val="1900"/>
              </a:spcBef>
              <a:defRPr sz="3420">
                <a:latin typeface="Palatino"/>
                <a:ea typeface="Palatino"/>
                <a:cs typeface="Palatino"/>
                <a:sym typeface="Palatino"/>
              </a:defRPr>
            </a:pPr>
            <a:r>
              <a:rPr i="1"/>
              <a:t>A(</a:t>
            </a:r>
            <a:r>
              <a:rPr i="1">
                <a:solidFill>
                  <a:schemeClr val="accent5">
                    <a:hueOff val="-176146"/>
                    <a:satOff val="3665"/>
                    <a:lumOff val="-13986"/>
                  </a:schemeClr>
                </a:solidFill>
              </a:rPr>
              <a:t>α</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i="1">
                <a:solidFill>
                  <a:schemeClr val="accent5">
                    <a:hueOff val="-176146"/>
                    <a:satOff val="3665"/>
                    <a:lumOff val="-13986"/>
                  </a:schemeClr>
                </a:solidFill>
              </a:rPr>
              <a:t>α</a:t>
            </a:r>
            <a:r>
              <a:rPr baseline="31999" i="1">
                <a:solidFill>
                  <a:schemeClr val="accent5">
                    <a:hueOff val="-176146"/>
                    <a:satOff val="3665"/>
                    <a:lumOff val="-13986"/>
                  </a:schemeClr>
                </a:solidFill>
              </a:rPr>
              <a:t>2</a:t>
            </a:r>
            <a:r>
              <a:rPr i="1"/>
              <a:t>) + </a:t>
            </a:r>
            <a:r>
              <a:rPr i="1">
                <a:solidFill>
                  <a:schemeClr val="accent5">
                    <a:hueOff val="-176146"/>
                    <a:satOff val="3665"/>
                    <a:lumOff val="-13986"/>
                  </a:schemeClr>
                </a:solidFill>
              </a:rPr>
              <a:t>α </a:t>
            </a:r>
            <a:r>
              <a:rPr i="1"/>
              <a:t>⋅ A</a:t>
            </a:r>
            <a:r>
              <a:rPr baseline="-5999" i="1"/>
              <a:t>odd</a:t>
            </a:r>
            <a:r>
              <a:rPr i="1"/>
              <a:t>(</a:t>
            </a:r>
            <a:r>
              <a:rPr i="1">
                <a:solidFill>
                  <a:schemeClr val="accent5">
                    <a:hueOff val="-176146"/>
                    <a:satOff val="3665"/>
                    <a:lumOff val="-13986"/>
                  </a:schemeClr>
                </a:solidFill>
              </a:rPr>
              <a:t>α</a:t>
            </a:r>
            <a:r>
              <a:rPr baseline="31999" i="1">
                <a:solidFill>
                  <a:schemeClr val="accent5">
                    <a:hueOff val="-176146"/>
                    <a:satOff val="3665"/>
                    <a:lumOff val="-13986"/>
                  </a:schemeClr>
                </a:solidFill>
              </a:rPr>
              <a:t>2</a:t>
            </a:r>
            <a:r>
              <a:rPr i="1"/>
              <a:t>)</a:t>
            </a:r>
            <a:endParaRPr i="1">
              <a:solidFill>
                <a:schemeClr val="accent5">
                  <a:hueOff val="-176146"/>
                  <a:satOff val="3665"/>
                  <a:lumOff val="-13986"/>
                </a:schemeClr>
              </a:solidFill>
            </a:endParaRPr>
          </a:p>
          <a:p>
            <a:pPr marL="422275" indent="-422275" defTabSz="554990">
              <a:spcBef>
                <a:spcPts val="1900"/>
              </a:spcBef>
              <a:defRPr sz="3420">
                <a:latin typeface="Palatino"/>
                <a:ea typeface="Palatino"/>
                <a:cs typeface="Palatino"/>
                <a:sym typeface="Palatino"/>
              </a:defRPr>
            </a:pPr>
            <a:r>
              <a:rPr i="1"/>
              <a:t>A(</a:t>
            </a:r>
            <a:r>
              <a:rPr i="1">
                <a:solidFill>
                  <a:schemeClr val="accent5">
                    <a:hueOff val="-176146"/>
                    <a:satOff val="3665"/>
                    <a:lumOff val="-13986"/>
                  </a:schemeClr>
                </a:solidFill>
              </a:rPr>
              <a:t>-α</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i="1">
                <a:solidFill>
                  <a:schemeClr val="accent5">
                    <a:hueOff val="-176146"/>
                    <a:satOff val="3665"/>
                    <a:lumOff val="-13986"/>
                  </a:schemeClr>
                </a:solidFill>
              </a:rPr>
              <a:t>α</a:t>
            </a:r>
            <a:r>
              <a:rPr baseline="31999" i="1">
                <a:solidFill>
                  <a:schemeClr val="accent5">
                    <a:hueOff val="-176146"/>
                    <a:satOff val="3665"/>
                    <a:lumOff val="-13986"/>
                  </a:schemeClr>
                </a:solidFill>
              </a:rPr>
              <a:t>2</a:t>
            </a:r>
            <a:r>
              <a:rPr i="1"/>
              <a:t>) - </a:t>
            </a:r>
            <a:r>
              <a:rPr i="1">
                <a:solidFill>
                  <a:schemeClr val="accent5">
                    <a:hueOff val="-176146"/>
                    <a:satOff val="3665"/>
                    <a:lumOff val="-13986"/>
                  </a:schemeClr>
                </a:solidFill>
              </a:rPr>
              <a:t>α </a:t>
            </a:r>
            <a:r>
              <a:rPr i="1"/>
              <a:t>⋅ A</a:t>
            </a:r>
            <a:r>
              <a:rPr baseline="-5999" i="1"/>
              <a:t>odd</a:t>
            </a:r>
            <a:r>
              <a:rPr i="1"/>
              <a:t>(</a:t>
            </a:r>
            <a:r>
              <a:rPr i="1">
                <a:solidFill>
                  <a:schemeClr val="accent5">
                    <a:hueOff val="-176146"/>
                    <a:satOff val="3665"/>
                    <a:lumOff val="-13986"/>
                  </a:schemeClr>
                </a:solidFill>
              </a:rPr>
              <a:t>α</a:t>
            </a:r>
            <a:r>
              <a:rPr baseline="31999" i="1">
                <a:solidFill>
                  <a:schemeClr val="accent5">
                    <a:hueOff val="-176146"/>
                    <a:satOff val="3665"/>
                    <a:lumOff val="-13986"/>
                  </a:schemeClr>
                </a:solidFill>
              </a:rPr>
              <a:t>2</a:t>
            </a:r>
            <a:r>
              <a:rPr i="1"/>
              <a:t>)</a:t>
            </a:r>
            <a:endParaRPr i="1">
              <a:solidFill>
                <a:schemeClr val="accent5">
                  <a:hueOff val="-176146"/>
                  <a:satOff val="3665"/>
                  <a:lumOff val="-13986"/>
                </a:schemeClr>
              </a:solidFill>
            </a:endParaRPr>
          </a:p>
          <a:p>
            <a:pPr marL="422275" indent="-422275" defTabSz="554990">
              <a:spcBef>
                <a:spcPts val="1900"/>
              </a:spcBef>
              <a:defRPr sz="3420">
                <a:latin typeface="Palatino"/>
                <a:ea typeface="Palatino"/>
                <a:cs typeface="Palatino"/>
                <a:sym typeface="Palatino"/>
              </a:defRPr>
            </a:pPr>
            <a:r>
              <a:rPr i="1">
                <a:solidFill>
                  <a:schemeClr val="accent5">
                    <a:hueOff val="-176146"/>
                    <a:satOff val="3665"/>
                    <a:lumOff val="-13986"/>
                  </a:schemeClr>
                </a:solidFill>
              </a:rPr>
              <a:t> </a:t>
            </a:r>
            <a:r>
              <a:rPr>
                <a:solidFill>
                  <a:schemeClr val="accent5">
                    <a:hueOff val="-176146"/>
                    <a:satOff val="3665"/>
                    <a:lumOff val="-13986"/>
                  </a:schemeClr>
                </a:solidFill>
              </a:rPr>
              <a:t>Two</a:t>
            </a:r>
            <a:r>
              <a:t> evaluations of degree </a:t>
            </a:r>
            <a:r>
              <a:rPr i="1">
                <a:solidFill>
                  <a:schemeClr val="accent1">
                    <a:hueOff val="47394"/>
                    <a:satOff val="-25753"/>
                    <a:lumOff val="-7544"/>
                  </a:schemeClr>
                </a:solidFill>
              </a:rPr>
              <a:t>d-1</a:t>
            </a:r>
            <a:r>
              <a:t> polynomial</a:t>
            </a:r>
            <a:br/>
            <a:r>
              <a:t>→ </a:t>
            </a:r>
            <a:r>
              <a:rPr>
                <a:solidFill>
                  <a:schemeClr val="accent5">
                    <a:hueOff val="-176146"/>
                    <a:satOff val="3665"/>
                    <a:lumOff val="-13986"/>
                  </a:schemeClr>
                </a:solidFill>
              </a:rPr>
              <a:t>Two</a:t>
            </a:r>
            <a:r>
              <a:t> evaluations degree </a:t>
            </a:r>
            <a:r>
              <a:rPr i="1">
                <a:solidFill>
                  <a:schemeClr val="accent1">
                    <a:hueOff val="47394"/>
                    <a:satOff val="-25753"/>
                    <a:lumOff val="-7544"/>
                  </a:schemeClr>
                </a:solidFill>
              </a:rPr>
              <a:t>d/2-1</a:t>
            </a:r>
            <a:r>
              <a:t> polynomials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8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8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8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8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80">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80">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80">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80">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80" grpId="1"/>
    </p:bldLst>
  </p:timing>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2" name="Coefficients to evaluations"/>
          <p:cNvSpPr txBox="1"/>
          <p:nvPr>
            <p:ph type="title"/>
          </p:nvPr>
        </p:nvSpPr>
        <p:spPr>
          <a:prstGeom prst="rect">
            <a:avLst/>
          </a:prstGeom>
        </p:spPr>
        <p:txBody>
          <a:bodyPr/>
          <a:lstStyle>
            <a:lvl1pPr defTabSz="537463">
              <a:defRPr sz="7360">
                <a:latin typeface="Palatino"/>
                <a:ea typeface="Palatino"/>
                <a:cs typeface="Palatino"/>
                <a:sym typeface="Palatino"/>
              </a:defRPr>
            </a:lvl1pPr>
          </a:lstStyle>
          <a:p>
            <a:pPr/>
            <a:r>
              <a:t>Coefficients to evaluations</a:t>
            </a:r>
          </a:p>
        </p:txBody>
      </p:sp>
      <p:pic>
        <p:nvPicPr>
          <p:cNvPr id="28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84" name="A(α) = Aeven(α2) + α ⋅ Aodd(α2)…"/>
          <p:cNvSpPr txBox="1"/>
          <p:nvPr>
            <p:ph type="body" idx="1"/>
          </p:nvPr>
        </p:nvSpPr>
        <p:spPr>
          <a:xfrm>
            <a:off x="939800" y="2603499"/>
            <a:ext cx="11099800" cy="6299201"/>
          </a:xfrm>
          <a:prstGeom prst="rect">
            <a:avLst/>
          </a:prstGeom>
        </p:spPr>
        <p:txBody>
          <a:bodyPr/>
          <a:lstStyle/>
          <a:p>
            <a:pPr marL="395604" indent="-395604" defTabSz="519937">
              <a:spcBef>
                <a:spcPts val="1700"/>
              </a:spcBef>
              <a:defRPr sz="3204">
                <a:latin typeface="Palatino"/>
                <a:ea typeface="Palatino"/>
                <a:cs typeface="Palatino"/>
                <a:sym typeface="Palatino"/>
              </a:defRPr>
            </a:pPr>
            <a:r>
              <a:rPr i="1"/>
              <a:t>A(</a:t>
            </a:r>
            <a:r>
              <a:rPr i="1">
                <a:solidFill>
                  <a:schemeClr val="accent5">
                    <a:hueOff val="-176146"/>
                    <a:satOff val="3665"/>
                    <a:lumOff val="-13986"/>
                  </a:schemeClr>
                </a:solidFill>
              </a:rPr>
              <a:t>α</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i="1">
                <a:solidFill>
                  <a:schemeClr val="accent5">
                    <a:hueOff val="-176146"/>
                    <a:satOff val="3665"/>
                    <a:lumOff val="-13986"/>
                  </a:schemeClr>
                </a:solidFill>
              </a:rPr>
              <a:t>α</a:t>
            </a:r>
            <a:r>
              <a:rPr baseline="31999" i="1">
                <a:solidFill>
                  <a:schemeClr val="accent5">
                    <a:hueOff val="-176146"/>
                    <a:satOff val="3665"/>
                    <a:lumOff val="-13986"/>
                  </a:schemeClr>
                </a:solidFill>
              </a:rPr>
              <a:t>2</a:t>
            </a:r>
            <a:r>
              <a:rPr i="1"/>
              <a:t>) + </a:t>
            </a:r>
            <a:r>
              <a:rPr i="1">
                <a:solidFill>
                  <a:schemeClr val="accent5">
                    <a:hueOff val="-176146"/>
                    <a:satOff val="3665"/>
                    <a:lumOff val="-13986"/>
                  </a:schemeClr>
                </a:solidFill>
              </a:rPr>
              <a:t>α </a:t>
            </a:r>
            <a:r>
              <a:rPr i="1"/>
              <a:t>⋅ A</a:t>
            </a:r>
            <a:r>
              <a:rPr baseline="-5999" i="1"/>
              <a:t>odd</a:t>
            </a:r>
            <a:r>
              <a:rPr i="1"/>
              <a:t>(</a:t>
            </a:r>
            <a:r>
              <a:rPr i="1">
                <a:solidFill>
                  <a:schemeClr val="accent5">
                    <a:hueOff val="-176146"/>
                    <a:satOff val="3665"/>
                    <a:lumOff val="-13986"/>
                  </a:schemeClr>
                </a:solidFill>
              </a:rPr>
              <a:t>α</a:t>
            </a:r>
            <a:r>
              <a:rPr baseline="31999" i="1">
                <a:solidFill>
                  <a:schemeClr val="accent5">
                    <a:hueOff val="-176146"/>
                    <a:satOff val="3665"/>
                    <a:lumOff val="-13986"/>
                  </a:schemeClr>
                </a:solidFill>
              </a:rPr>
              <a:t>2</a:t>
            </a:r>
            <a:r>
              <a:rPr i="1"/>
              <a:t>)</a:t>
            </a:r>
            <a:endParaRPr i="1">
              <a:solidFill>
                <a:schemeClr val="accent5">
                  <a:hueOff val="-176146"/>
                  <a:satOff val="3665"/>
                  <a:lumOff val="-13986"/>
                </a:schemeClr>
              </a:solidFill>
            </a:endParaRPr>
          </a:p>
          <a:p>
            <a:pPr marL="395604" indent="-395604" defTabSz="519937">
              <a:spcBef>
                <a:spcPts val="1700"/>
              </a:spcBef>
              <a:defRPr sz="3204">
                <a:latin typeface="Palatino"/>
                <a:ea typeface="Palatino"/>
                <a:cs typeface="Palatino"/>
                <a:sym typeface="Palatino"/>
              </a:defRPr>
            </a:pPr>
            <a:r>
              <a:rPr i="1"/>
              <a:t>A(</a:t>
            </a:r>
            <a:r>
              <a:rPr i="1">
                <a:solidFill>
                  <a:schemeClr val="accent5">
                    <a:hueOff val="-176146"/>
                    <a:satOff val="3665"/>
                    <a:lumOff val="-13986"/>
                  </a:schemeClr>
                </a:solidFill>
              </a:rPr>
              <a:t>-α</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i="1">
                <a:solidFill>
                  <a:schemeClr val="accent5">
                    <a:hueOff val="-176146"/>
                    <a:satOff val="3665"/>
                    <a:lumOff val="-13986"/>
                  </a:schemeClr>
                </a:solidFill>
              </a:rPr>
              <a:t>α</a:t>
            </a:r>
            <a:r>
              <a:rPr baseline="31999" i="1">
                <a:solidFill>
                  <a:schemeClr val="accent5">
                    <a:hueOff val="-176146"/>
                    <a:satOff val="3665"/>
                    <a:lumOff val="-13986"/>
                  </a:schemeClr>
                </a:solidFill>
              </a:rPr>
              <a:t>2</a:t>
            </a:r>
            <a:r>
              <a:rPr i="1"/>
              <a:t>) - </a:t>
            </a:r>
            <a:r>
              <a:rPr i="1">
                <a:solidFill>
                  <a:schemeClr val="accent5">
                    <a:hueOff val="-176146"/>
                    <a:satOff val="3665"/>
                    <a:lumOff val="-13986"/>
                  </a:schemeClr>
                </a:solidFill>
              </a:rPr>
              <a:t>α </a:t>
            </a:r>
            <a:r>
              <a:rPr i="1"/>
              <a:t>⋅ A</a:t>
            </a:r>
            <a:r>
              <a:rPr baseline="-5999" i="1"/>
              <a:t>odd</a:t>
            </a:r>
            <a:r>
              <a:rPr i="1"/>
              <a:t>(</a:t>
            </a:r>
            <a:r>
              <a:rPr i="1">
                <a:solidFill>
                  <a:schemeClr val="accent5">
                    <a:hueOff val="-176146"/>
                    <a:satOff val="3665"/>
                    <a:lumOff val="-13986"/>
                  </a:schemeClr>
                </a:solidFill>
              </a:rPr>
              <a:t>α</a:t>
            </a:r>
            <a:r>
              <a:rPr baseline="31999" i="1">
                <a:solidFill>
                  <a:schemeClr val="accent5">
                    <a:hueOff val="-176146"/>
                    <a:satOff val="3665"/>
                    <a:lumOff val="-13986"/>
                  </a:schemeClr>
                </a:solidFill>
              </a:rPr>
              <a:t>2</a:t>
            </a:r>
            <a:r>
              <a:rPr i="1"/>
              <a:t>)</a:t>
            </a:r>
            <a:endParaRPr i="1">
              <a:solidFill>
                <a:schemeClr val="accent5">
                  <a:hueOff val="-176146"/>
                  <a:satOff val="3665"/>
                  <a:lumOff val="-13986"/>
                </a:schemeClr>
              </a:solidFill>
            </a:endParaRPr>
          </a:p>
          <a:p>
            <a:pPr marL="395604" indent="-395604" defTabSz="519937">
              <a:spcBef>
                <a:spcPts val="1700"/>
              </a:spcBef>
              <a:defRPr sz="3204">
                <a:latin typeface="Palatino"/>
                <a:ea typeface="Palatino"/>
                <a:cs typeface="Palatino"/>
                <a:sym typeface="Palatino"/>
              </a:defRPr>
            </a:pPr>
            <a:r>
              <a:t>Evaluations of </a:t>
            </a:r>
            <a:r>
              <a:rPr i="1">
                <a:solidFill>
                  <a:schemeClr val="accent1">
                    <a:hueOff val="47394"/>
                    <a:satOff val="-25753"/>
                    <a:lumOff val="-7544"/>
                  </a:schemeClr>
                </a:solidFill>
              </a:rPr>
              <a:t>A(x)</a:t>
            </a:r>
            <a:r>
              <a:t> at </a:t>
            </a:r>
            <a:br/>
            <a:r>
              <a:rPr i="1">
                <a:solidFill>
                  <a:schemeClr val="accent5">
                    <a:hueOff val="-176146"/>
                    <a:satOff val="3665"/>
                    <a:lumOff val="-13986"/>
                  </a:schemeClr>
                </a:solidFill>
              </a:rPr>
              <a:t>α, -α, β, -β, γ, -γ, …. </a:t>
            </a:r>
            <a:r>
              <a:rPr baseline="-5999" i="1">
                <a:solidFill>
                  <a:schemeClr val="accent5">
                    <a:hueOff val="-176146"/>
                    <a:satOff val="3665"/>
                    <a:lumOff val="-13986"/>
                  </a:schemeClr>
                </a:solidFill>
              </a:rPr>
              <a:t> </a:t>
            </a:r>
            <a:endParaRPr baseline="-5999" i="1">
              <a:solidFill>
                <a:schemeClr val="accent5">
                  <a:hueOff val="-176146"/>
                  <a:satOff val="3665"/>
                  <a:lumOff val="-13986"/>
                </a:schemeClr>
              </a:solidFill>
            </a:endParaRPr>
          </a:p>
          <a:p>
            <a:pPr marL="395604" indent="-395604" defTabSz="519937">
              <a:spcBef>
                <a:spcPts val="1700"/>
              </a:spcBef>
              <a:defRPr sz="3204">
                <a:latin typeface="Palatino"/>
                <a:ea typeface="Palatino"/>
                <a:cs typeface="Palatino"/>
                <a:sym typeface="Palatino"/>
              </a:defRPr>
            </a:pPr>
            <a:r>
              <a:t>→ Evaluations of </a:t>
            </a:r>
            <a:r>
              <a:rPr i="1">
                <a:solidFill>
                  <a:schemeClr val="accent1">
                    <a:hueOff val="47394"/>
                    <a:satOff val="-25753"/>
                    <a:lumOff val="-7544"/>
                  </a:schemeClr>
                </a:solidFill>
              </a:rPr>
              <a:t>A</a:t>
            </a:r>
            <a:r>
              <a:rPr baseline="-5999" i="1">
                <a:solidFill>
                  <a:schemeClr val="accent1">
                    <a:hueOff val="47394"/>
                    <a:satOff val="-25753"/>
                    <a:lumOff val="-7544"/>
                  </a:schemeClr>
                </a:solidFill>
              </a:rPr>
              <a:t>even</a:t>
            </a:r>
            <a:r>
              <a:rPr i="1">
                <a:solidFill>
                  <a:schemeClr val="accent1">
                    <a:hueOff val="47394"/>
                    <a:satOff val="-25753"/>
                    <a:lumOff val="-7544"/>
                  </a:schemeClr>
                </a:solidFill>
              </a:rPr>
              <a:t>(x)</a:t>
            </a:r>
            <a:r>
              <a:t> and </a:t>
            </a:r>
            <a:r>
              <a:rPr i="1">
                <a:solidFill>
                  <a:schemeClr val="accent1">
                    <a:hueOff val="47394"/>
                    <a:satOff val="-25753"/>
                    <a:lumOff val="-7544"/>
                  </a:schemeClr>
                </a:solidFill>
              </a:rPr>
              <a:t>A</a:t>
            </a:r>
            <a:r>
              <a:rPr baseline="-5999" i="1">
                <a:solidFill>
                  <a:schemeClr val="accent1">
                    <a:hueOff val="47394"/>
                    <a:satOff val="-25753"/>
                    <a:lumOff val="-7544"/>
                  </a:schemeClr>
                </a:solidFill>
              </a:rPr>
              <a:t>odd</a:t>
            </a:r>
            <a:r>
              <a:rPr i="1">
                <a:solidFill>
                  <a:schemeClr val="accent1">
                    <a:hueOff val="47394"/>
                    <a:satOff val="-25753"/>
                    <a:lumOff val="-7544"/>
                  </a:schemeClr>
                </a:solidFill>
              </a:rPr>
              <a:t>(x)</a:t>
            </a:r>
            <a:r>
              <a:t> at</a:t>
            </a:r>
            <a:br/>
            <a:r>
              <a:rPr i="1">
                <a:solidFill>
                  <a:schemeClr val="accent5">
                    <a:hueOff val="-176146"/>
                    <a:satOff val="3665"/>
                    <a:lumOff val="-13986"/>
                  </a:schemeClr>
                </a:solidFill>
              </a:rPr>
              <a:t>α</a:t>
            </a:r>
            <a:r>
              <a:rPr baseline="31999" i="1">
                <a:solidFill>
                  <a:schemeClr val="accent5">
                    <a:hueOff val="-176146"/>
                    <a:satOff val="3665"/>
                    <a:lumOff val="-13986"/>
                  </a:schemeClr>
                </a:solidFill>
              </a:rPr>
              <a:t>2</a:t>
            </a:r>
            <a:r>
              <a:rPr i="1">
                <a:solidFill>
                  <a:schemeClr val="accent5">
                    <a:hueOff val="-176146"/>
                    <a:satOff val="3665"/>
                    <a:lumOff val="-13986"/>
                  </a:schemeClr>
                </a:solidFill>
              </a:rPr>
              <a:t>, β</a:t>
            </a:r>
            <a:r>
              <a:rPr baseline="31999" i="1">
                <a:solidFill>
                  <a:schemeClr val="accent5">
                    <a:hueOff val="-176146"/>
                    <a:satOff val="3665"/>
                    <a:lumOff val="-13986"/>
                  </a:schemeClr>
                </a:solidFill>
              </a:rPr>
              <a:t>2</a:t>
            </a:r>
            <a:r>
              <a:rPr i="1">
                <a:solidFill>
                  <a:schemeClr val="accent5">
                    <a:hueOff val="-176146"/>
                    <a:satOff val="3665"/>
                    <a:lumOff val="-13986"/>
                  </a:schemeClr>
                </a:solidFill>
              </a:rPr>
              <a:t>, γ</a:t>
            </a:r>
            <a:r>
              <a:rPr baseline="31999" i="1">
                <a:solidFill>
                  <a:schemeClr val="accent5">
                    <a:hueOff val="-176146"/>
                    <a:satOff val="3665"/>
                    <a:lumOff val="-13986"/>
                  </a:schemeClr>
                </a:solidFill>
              </a:rPr>
              <a:t>2</a:t>
            </a:r>
            <a:r>
              <a:rPr i="1">
                <a:solidFill>
                  <a:schemeClr val="accent5">
                    <a:hueOff val="-176146"/>
                    <a:satOff val="3665"/>
                    <a:lumOff val="-13986"/>
                  </a:schemeClr>
                </a:solidFill>
              </a:rPr>
              <a:t>, …. </a:t>
            </a:r>
            <a:r>
              <a:rPr baseline="-5999" i="1">
                <a:solidFill>
                  <a:schemeClr val="accent5">
                    <a:hueOff val="-176146"/>
                    <a:satOff val="3665"/>
                    <a:lumOff val="-13986"/>
                  </a:schemeClr>
                </a:solidFill>
              </a:rPr>
              <a:t> </a:t>
            </a:r>
            <a:endParaRPr baseline="-5999" i="1">
              <a:solidFill>
                <a:schemeClr val="accent5">
                  <a:hueOff val="-176146"/>
                  <a:satOff val="3665"/>
                  <a:lumOff val="-13986"/>
                </a:schemeClr>
              </a:solidFill>
            </a:endParaRPr>
          </a:p>
          <a:p>
            <a:pPr marL="395604" indent="-395604" defTabSz="519937">
              <a:spcBef>
                <a:spcPts val="1700"/>
              </a:spcBef>
              <a:defRPr sz="3204">
                <a:latin typeface="Palatino"/>
                <a:ea typeface="Palatino"/>
                <a:cs typeface="Palatino"/>
                <a:sym typeface="Palatino"/>
              </a:defRPr>
            </a:pPr>
            <a:r>
              <a:t>Total work reduced by half</a:t>
            </a:r>
            <a:endParaRPr baseline="-5999" i="1">
              <a:solidFill>
                <a:schemeClr val="accent5">
                  <a:hueOff val="-176146"/>
                  <a:satOff val="3665"/>
                  <a:lumOff val="-13986"/>
                </a:schemeClr>
              </a:solidFill>
            </a:endParaRPr>
          </a:p>
          <a:p>
            <a:pPr marL="395604" indent="-395604" defTabSz="519937">
              <a:spcBef>
                <a:spcPts val="1700"/>
              </a:spcBef>
              <a:defRPr sz="3204">
                <a:latin typeface="Palatino"/>
                <a:ea typeface="Palatino"/>
                <a:cs typeface="Palatino"/>
                <a:sym typeface="Palatino"/>
              </a:defRPr>
            </a:pPr>
            <a:r>
              <a:t>Can we further apply this trick? </a:t>
            </a:r>
          </a:p>
          <a:p>
            <a:pPr marL="395604" indent="-395604" defTabSz="519937">
              <a:spcBef>
                <a:spcPts val="1700"/>
              </a:spcBef>
              <a:defRPr sz="3204">
                <a:latin typeface="Palatino"/>
                <a:ea typeface="Palatino"/>
                <a:cs typeface="Palatino"/>
                <a:sym typeface="Palatino"/>
              </a:defRPr>
            </a:pPr>
            <a:r>
              <a:t>We will need </a:t>
            </a:r>
            <a:r>
              <a:rPr i="1">
                <a:solidFill>
                  <a:schemeClr val="accent5">
                    <a:hueOff val="-176146"/>
                    <a:satOff val="3665"/>
                    <a:lumOff val="-13986"/>
                  </a:schemeClr>
                </a:solidFill>
              </a:rPr>
              <a:t>α</a:t>
            </a:r>
            <a:r>
              <a:rPr baseline="31999" i="1">
                <a:solidFill>
                  <a:schemeClr val="accent5">
                    <a:hueOff val="-176146"/>
                    <a:satOff val="3665"/>
                    <a:lumOff val="-13986"/>
                  </a:schemeClr>
                </a:solidFill>
              </a:rPr>
              <a:t>2 </a:t>
            </a:r>
            <a:r>
              <a:rPr i="1">
                <a:solidFill>
                  <a:schemeClr val="accent5">
                    <a:hueOff val="-176146"/>
                    <a:satOff val="3665"/>
                    <a:lumOff val="-13986"/>
                  </a:schemeClr>
                </a:solidFill>
              </a:rPr>
              <a:t> = - β</a:t>
            </a:r>
            <a:r>
              <a:rPr baseline="31999" i="1">
                <a:solidFill>
                  <a:schemeClr val="accent5">
                    <a:hueOff val="-176146"/>
                    <a:satOff val="3665"/>
                    <a:lumOff val="-13986"/>
                  </a:schemeClr>
                </a:solidFill>
              </a:rPr>
              <a:t>2 </a:t>
            </a:r>
            <a: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8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8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8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84">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84">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84">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84">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284">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84"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Iterative implementation"/>
          <p:cNvSpPr txBox="1"/>
          <p:nvPr>
            <p:ph type="title"/>
          </p:nvPr>
        </p:nvSpPr>
        <p:spPr>
          <a:prstGeom prst="rect">
            <a:avLst/>
          </a:prstGeom>
        </p:spPr>
        <p:txBody>
          <a:bodyPr/>
          <a:lstStyle>
            <a:lvl1pPr defTabSz="572516">
              <a:defRPr sz="7840">
                <a:latin typeface="Palatino"/>
                <a:ea typeface="Palatino"/>
                <a:cs typeface="Palatino"/>
                <a:sym typeface="Palatino"/>
              </a:defRPr>
            </a:lvl1pPr>
          </a:lstStyle>
          <a:p>
            <a:pPr/>
            <a:r>
              <a:t>Iterative implementation</a:t>
            </a:r>
          </a:p>
        </p:txBody>
      </p:sp>
      <p:pic>
        <p:nvPicPr>
          <p:cNvPr id="13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34" name="Input: a, n…"/>
          <p:cNvSpPr txBox="1"/>
          <p:nvPr>
            <p:ph type="body" idx="1"/>
          </p:nvPr>
        </p:nvSpPr>
        <p:spPr>
          <a:xfrm>
            <a:off x="952500" y="2603499"/>
            <a:ext cx="11099800" cy="6299201"/>
          </a:xfrm>
          <a:prstGeom prst="rect">
            <a:avLst/>
          </a:prstGeom>
        </p:spPr>
        <p:txBody>
          <a:bodyPr/>
          <a:lstStyle/>
          <a:p>
            <a:pPr marL="377825" indent="-377825" defTabSz="496570">
              <a:spcBef>
                <a:spcPts val="2500"/>
              </a:spcBef>
              <a:defRPr sz="3060">
                <a:latin typeface="Palatino"/>
                <a:ea typeface="Palatino"/>
                <a:cs typeface="Palatino"/>
                <a:sym typeface="Palatino"/>
              </a:defRPr>
            </a:pPr>
            <a:r>
              <a:t>Input: </a:t>
            </a:r>
            <a:r>
              <a:rPr i="1">
                <a:solidFill>
                  <a:schemeClr val="accent1">
                    <a:hueOff val="47394"/>
                    <a:satOff val="-25753"/>
                    <a:lumOff val="-7544"/>
                  </a:schemeClr>
                </a:solidFill>
              </a:rPr>
              <a:t>a, n</a:t>
            </a:r>
          </a:p>
          <a:p>
            <a:pPr marL="377825" indent="-377825" defTabSz="496570">
              <a:spcBef>
                <a:spcPts val="2500"/>
              </a:spcBef>
              <a:defRPr sz="3060">
                <a:latin typeface="Palatino"/>
                <a:ea typeface="Palatino"/>
                <a:cs typeface="Palatino"/>
                <a:sym typeface="Palatino"/>
              </a:defRPr>
            </a:pPr>
            <a:r>
              <a:t>Initialize</a:t>
            </a:r>
            <a:br/>
            <a:r>
              <a:t> </a:t>
            </a:r>
            <a:r>
              <a:rPr i="1">
                <a:solidFill>
                  <a:schemeClr val="accent5">
                    <a:hueOff val="-176146"/>
                    <a:satOff val="3665"/>
                    <a:lumOff val="-13986"/>
                  </a:schemeClr>
                </a:solidFill>
              </a:rPr>
              <a:t>a_power_n</a:t>
            </a:r>
            <a:r>
              <a:t> </a:t>
            </a:r>
            <a:r>
              <a:rPr i="1"/>
              <a:t>← </a:t>
            </a:r>
            <a:r>
              <a:t>1;      </a:t>
            </a:r>
            <a:r>
              <a:rPr>
                <a:latin typeface="Apple Symbols"/>
                <a:ea typeface="Apple Symbols"/>
                <a:cs typeface="Apple Symbols"/>
                <a:sym typeface="Apple Symbols"/>
              </a:rPr>
              <a:t>// this will be </a:t>
            </a:r>
            <a:r>
              <a:rPr i="1">
                <a:solidFill>
                  <a:schemeClr val="accent5"/>
                </a:solidFill>
              </a:rPr>
              <a:t>a</a:t>
            </a:r>
            <a:r>
              <a:rPr baseline="31999" i="1">
                <a:solidFill>
                  <a:schemeClr val="accent5"/>
                </a:solidFill>
              </a:rPr>
              <a:t>n</a:t>
            </a:r>
            <a:r>
              <a:rPr baseline="31999">
                <a:solidFill>
                  <a:schemeClr val="accent5"/>
                </a:solidFill>
                <a:latin typeface="Apple Symbols"/>
                <a:ea typeface="Apple Symbols"/>
                <a:cs typeface="Apple Symbols"/>
                <a:sym typeface="Apple Symbols"/>
              </a:rPr>
              <a:t> </a:t>
            </a:r>
            <a:r>
              <a:rPr>
                <a:latin typeface="Apple Symbols"/>
                <a:ea typeface="Apple Symbols"/>
                <a:cs typeface="Apple Symbols"/>
                <a:sym typeface="Apple Symbols"/>
              </a:rPr>
              <a:t>at the end</a:t>
            </a:r>
            <a:br/>
            <a:r>
              <a:t> </a:t>
            </a:r>
            <a:r>
              <a:rPr i="1">
                <a:solidFill>
                  <a:schemeClr val="accent5">
                    <a:hueOff val="-176146"/>
                    <a:satOff val="3665"/>
                    <a:lumOff val="-13986"/>
                  </a:schemeClr>
                </a:solidFill>
              </a:rPr>
              <a:t>a_two_power</a:t>
            </a:r>
            <a:r>
              <a:rPr i="1"/>
              <a:t> ← </a:t>
            </a:r>
            <a:r>
              <a:rPr i="1">
                <a:solidFill>
                  <a:schemeClr val="accent1">
                    <a:hueOff val="47394"/>
                    <a:satOff val="-25753"/>
                    <a:lumOff val="-7544"/>
                  </a:schemeClr>
                </a:solidFill>
              </a:rPr>
              <a:t>a</a:t>
            </a:r>
            <a:r>
              <a:t>;          </a:t>
            </a:r>
            <a:r>
              <a:rPr>
                <a:latin typeface="Apple Symbols"/>
                <a:ea typeface="Apple Symbols"/>
                <a:cs typeface="Apple Symbols"/>
                <a:sym typeface="Apple Symbols"/>
              </a:rPr>
              <a:t>// this will be </a:t>
            </a:r>
            <a:r>
              <a:rPr i="1">
                <a:solidFill>
                  <a:schemeClr val="accent5"/>
                </a:solidFill>
              </a:rPr>
              <a:t>a</a:t>
            </a:r>
            <a:r>
              <a:rPr baseline="31999" i="1">
                <a:solidFill>
                  <a:schemeClr val="accent5"/>
                </a:solidFill>
              </a:rPr>
              <a:t>2</a:t>
            </a:r>
            <a:r>
              <a:rPr baseline="31999">
                <a:solidFill>
                  <a:schemeClr val="accent5"/>
                </a:solidFill>
              </a:rPr>
              <a:t>^i</a:t>
            </a:r>
            <a:r>
              <a:rPr baseline="31999">
                <a:solidFill>
                  <a:schemeClr val="accent5"/>
                </a:solidFill>
                <a:latin typeface="Apple Symbols"/>
                <a:ea typeface="Apple Symbols"/>
                <a:cs typeface="Apple Symbols"/>
                <a:sym typeface="Apple Symbols"/>
              </a:rPr>
              <a:t> </a:t>
            </a:r>
            <a:r>
              <a:rPr>
                <a:latin typeface="Apple Symbols"/>
                <a:ea typeface="Apple Symbols"/>
                <a:cs typeface="Apple Symbols"/>
                <a:sym typeface="Apple Symbols"/>
              </a:rPr>
              <a:t>after i iterations</a:t>
            </a:r>
            <a:endParaRPr baseline="-5999" i="1">
              <a:solidFill>
                <a:schemeClr val="accent5"/>
              </a:solidFill>
            </a:endParaRPr>
          </a:p>
          <a:p>
            <a:pPr marL="377825" indent="-377825" defTabSz="496570">
              <a:spcBef>
                <a:spcPts val="2500"/>
              </a:spcBef>
              <a:defRPr sz="3060">
                <a:latin typeface="Palatino"/>
                <a:ea typeface="Palatino"/>
                <a:cs typeface="Palatino"/>
                <a:sym typeface="Palatino"/>
              </a:defRPr>
            </a:pPr>
            <a:r>
              <a:t>while (</a:t>
            </a:r>
            <a:r>
              <a:rPr i="1">
                <a:solidFill>
                  <a:schemeClr val="accent1">
                    <a:hueOff val="47394"/>
                    <a:satOff val="-25753"/>
                    <a:lumOff val="-7544"/>
                  </a:schemeClr>
                </a:solidFill>
              </a:rPr>
              <a:t>n</a:t>
            </a:r>
            <a:r>
              <a:t> &gt; 0)</a:t>
            </a:r>
          </a:p>
          <a:p>
            <a:pPr lvl="2" marL="1133475" indent="-377825" defTabSz="496570">
              <a:spcBef>
                <a:spcPts val="2500"/>
              </a:spcBef>
              <a:defRPr sz="3060">
                <a:latin typeface="Palatino"/>
                <a:ea typeface="Palatino"/>
                <a:cs typeface="Palatino"/>
                <a:sym typeface="Palatino"/>
              </a:defRPr>
            </a:pPr>
            <a:r>
              <a:t>If (</a:t>
            </a:r>
            <a:r>
              <a:rPr i="1">
                <a:solidFill>
                  <a:schemeClr val="accent1">
                    <a:hueOff val="47394"/>
                    <a:satOff val="-25753"/>
                    <a:lumOff val="-7544"/>
                  </a:schemeClr>
                </a:solidFill>
              </a:rPr>
              <a:t>n</a:t>
            </a:r>
            <a:r>
              <a:t> is odd) then </a:t>
            </a:r>
            <a:r>
              <a:rPr i="1">
                <a:solidFill>
                  <a:schemeClr val="accent5">
                    <a:hueOff val="-176146"/>
                    <a:satOff val="3665"/>
                    <a:lumOff val="-13986"/>
                  </a:schemeClr>
                </a:solidFill>
              </a:rPr>
              <a:t>a_power_n</a:t>
            </a:r>
            <a:r>
              <a:t> </a:t>
            </a:r>
            <a:r>
              <a:rPr i="1"/>
              <a:t>← </a:t>
            </a:r>
            <a:r>
              <a:rPr i="1">
                <a:solidFill>
                  <a:schemeClr val="accent5">
                    <a:hueOff val="-176146"/>
                    <a:satOff val="3665"/>
                    <a:lumOff val="-13986"/>
                  </a:schemeClr>
                </a:solidFill>
              </a:rPr>
              <a:t>a_two_power</a:t>
            </a:r>
            <a:r>
              <a:rPr i="1">
                <a:solidFill>
                  <a:schemeClr val="accent1">
                    <a:hueOff val="47394"/>
                    <a:satOff val="-25753"/>
                    <a:lumOff val="-7544"/>
                  </a:schemeClr>
                </a:solidFill>
              </a:rPr>
              <a:t> ×</a:t>
            </a:r>
            <a:r>
              <a:t> </a:t>
            </a:r>
            <a:r>
              <a:rPr i="1">
                <a:solidFill>
                  <a:schemeClr val="accent5">
                    <a:hueOff val="-176146"/>
                    <a:satOff val="3665"/>
                    <a:lumOff val="-13986"/>
                  </a:schemeClr>
                </a:solidFill>
              </a:rPr>
              <a:t>a_power_n</a:t>
            </a:r>
            <a:r>
              <a:t>; </a:t>
            </a:r>
          </a:p>
          <a:p>
            <a:pPr lvl="2" marL="1133475" indent="-377825" defTabSz="496570">
              <a:spcBef>
                <a:spcPts val="2500"/>
              </a:spcBef>
              <a:defRPr sz="3060">
                <a:latin typeface="Palatino"/>
                <a:ea typeface="Palatino"/>
                <a:cs typeface="Palatino"/>
                <a:sym typeface="Palatino"/>
              </a:defRPr>
            </a:pPr>
            <a:r>
              <a:rPr i="1">
                <a:solidFill>
                  <a:schemeClr val="accent5">
                    <a:hueOff val="-176146"/>
                    <a:satOff val="3665"/>
                    <a:lumOff val="-13986"/>
                  </a:schemeClr>
                </a:solidFill>
              </a:rPr>
              <a:t>a_two_power</a:t>
            </a:r>
            <a:r>
              <a:rPr i="1"/>
              <a:t> ← </a:t>
            </a:r>
            <a:r>
              <a:rPr i="1">
                <a:solidFill>
                  <a:schemeClr val="accent5">
                    <a:hueOff val="-176146"/>
                    <a:satOff val="3665"/>
                    <a:lumOff val="-13986"/>
                  </a:schemeClr>
                </a:solidFill>
              </a:rPr>
              <a:t>a_two_power </a:t>
            </a:r>
            <a:r>
              <a:rPr i="1">
                <a:solidFill>
                  <a:schemeClr val="accent1">
                    <a:hueOff val="47394"/>
                    <a:satOff val="-25753"/>
                    <a:lumOff val="-7544"/>
                  </a:schemeClr>
                </a:solidFill>
              </a:rPr>
              <a:t>× </a:t>
            </a:r>
            <a:r>
              <a:rPr i="1">
                <a:solidFill>
                  <a:schemeClr val="accent5">
                    <a:hueOff val="-176146"/>
                    <a:satOff val="3665"/>
                    <a:lumOff val="-13986"/>
                  </a:schemeClr>
                </a:solidFill>
              </a:rPr>
              <a:t>a_two_power</a:t>
            </a:r>
            <a:r>
              <a:t>;</a:t>
            </a:r>
          </a:p>
          <a:p>
            <a:pPr lvl="2" marL="1133475" indent="-377825" defTabSz="496570">
              <a:spcBef>
                <a:spcPts val="2500"/>
              </a:spcBef>
              <a:defRPr sz="3060">
                <a:latin typeface="Palatino"/>
                <a:ea typeface="Palatino"/>
                <a:cs typeface="Palatino"/>
                <a:sym typeface="Palatino"/>
              </a:defRPr>
            </a:pPr>
            <a:r>
              <a:rPr i="1">
                <a:solidFill>
                  <a:schemeClr val="accent1">
                    <a:hueOff val="47394"/>
                    <a:satOff val="-25753"/>
                    <a:lumOff val="-7544"/>
                  </a:schemeClr>
                </a:solidFill>
              </a:rPr>
              <a:t>n</a:t>
            </a:r>
            <a:r>
              <a:t> </a:t>
            </a:r>
            <a:r>
              <a:rPr i="1"/>
              <a:t>← </a:t>
            </a:r>
            <a:r>
              <a:rPr i="1">
                <a:solidFill>
                  <a:schemeClr val="accent1">
                    <a:hueOff val="47394"/>
                    <a:satOff val="-25753"/>
                    <a:lumOff val="-7544"/>
                  </a:schemeClr>
                </a:solidFill>
              </a:rPr>
              <a:t>n</a:t>
            </a:r>
            <a:r>
              <a:rPr i="1"/>
              <a:t>/2</a:t>
            </a:r>
            <a:r>
              <a:rPr>
                <a:latin typeface="Apple Symbols"/>
                <a:ea typeface="Apple Symbols"/>
                <a:cs typeface="Apple Symbols"/>
                <a:sym typeface="Apple Symbols"/>
              </a:rPr>
              <a:t>   //integer part after division by 2 //or right-shift by 1 bit</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6" name="Roots of unity"/>
          <p:cNvSpPr txBox="1"/>
          <p:nvPr>
            <p:ph type="title"/>
          </p:nvPr>
        </p:nvSpPr>
        <p:spPr>
          <a:prstGeom prst="rect">
            <a:avLst/>
          </a:prstGeom>
        </p:spPr>
        <p:txBody>
          <a:bodyPr/>
          <a:lstStyle>
            <a:lvl1pPr>
              <a:defRPr>
                <a:latin typeface="Palatino"/>
                <a:ea typeface="Palatino"/>
                <a:cs typeface="Palatino"/>
                <a:sym typeface="Palatino"/>
              </a:defRPr>
            </a:lvl1pPr>
          </a:lstStyle>
          <a:p>
            <a:pPr/>
            <a:r>
              <a:t>Roots of unity</a:t>
            </a:r>
          </a:p>
        </p:txBody>
      </p:sp>
      <p:pic>
        <p:nvPicPr>
          <p:cNvPr id="28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88" name="Evaluations of A(x) at  1, -1, i, -i…"/>
          <p:cNvSpPr txBox="1"/>
          <p:nvPr>
            <p:ph type="body" idx="1"/>
          </p:nvPr>
        </p:nvSpPr>
        <p:spPr>
          <a:xfrm>
            <a:off x="939800" y="2603499"/>
            <a:ext cx="11099800" cy="6299201"/>
          </a:xfrm>
          <a:prstGeom prst="rect">
            <a:avLst/>
          </a:prstGeom>
        </p:spPr>
        <p:txBody>
          <a:bodyPr/>
          <a:lstStyle/>
          <a:p>
            <a:pPr marL="422275" indent="-422275" defTabSz="554990">
              <a:spcBef>
                <a:spcPts val="1900"/>
              </a:spcBef>
              <a:defRPr sz="3420">
                <a:latin typeface="Palatino"/>
                <a:ea typeface="Palatino"/>
                <a:cs typeface="Palatino"/>
                <a:sym typeface="Palatino"/>
              </a:defRPr>
            </a:pPr>
            <a:r>
              <a:t>Evaluations of </a:t>
            </a:r>
            <a:r>
              <a:rPr i="1">
                <a:solidFill>
                  <a:schemeClr val="accent1">
                    <a:hueOff val="47394"/>
                    <a:satOff val="-25753"/>
                    <a:lumOff val="-7544"/>
                  </a:schemeClr>
                </a:solidFill>
              </a:rPr>
              <a:t>A(x)</a:t>
            </a:r>
            <a:r>
              <a:t> at </a:t>
            </a:r>
            <a:br/>
            <a:r>
              <a:rPr i="1">
                <a:solidFill>
                  <a:schemeClr val="accent5">
                    <a:hueOff val="-176146"/>
                    <a:satOff val="3665"/>
                    <a:lumOff val="-13986"/>
                  </a:schemeClr>
                </a:solidFill>
              </a:rPr>
              <a:t>1, -1, i, -i </a:t>
            </a:r>
            <a:endParaRPr baseline="-5999" i="1">
              <a:solidFill>
                <a:schemeClr val="accent5">
                  <a:hueOff val="-176146"/>
                  <a:satOff val="3665"/>
                  <a:lumOff val="-13986"/>
                </a:schemeClr>
              </a:solidFill>
            </a:endParaRPr>
          </a:p>
          <a:p>
            <a:pPr marL="422275" indent="-422275" defTabSz="554990">
              <a:spcBef>
                <a:spcPts val="1900"/>
              </a:spcBef>
              <a:defRPr sz="3420">
                <a:latin typeface="Palatino"/>
                <a:ea typeface="Palatino"/>
                <a:cs typeface="Palatino"/>
                <a:sym typeface="Palatino"/>
              </a:defRPr>
            </a:pPr>
            <a:r>
              <a:t>→ Evaluations of </a:t>
            </a:r>
            <a:r>
              <a:rPr i="1">
                <a:solidFill>
                  <a:schemeClr val="accent1">
                    <a:hueOff val="47394"/>
                    <a:satOff val="-25753"/>
                    <a:lumOff val="-7544"/>
                  </a:schemeClr>
                </a:solidFill>
              </a:rPr>
              <a:t>A</a:t>
            </a:r>
            <a:r>
              <a:rPr baseline="-5999" i="1">
                <a:solidFill>
                  <a:schemeClr val="accent1">
                    <a:hueOff val="47394"/>
                    <a:satOff val="-25753"/>
                    <a:lumOff val="-7544"/>
                  </a:schemeClr>
                </a:solidFill>
              </a:rPr>
              <a:t>even</a:t>
            </a:r>
            <a:r>
              <a:rPr i="1">
                <a:solidFill>
                  <a:schemeClr val="accent1">
                    <a:hueOff val="47394"/>
                    <a:satOff val="-25753"/>
                    <a:lumOff val="-7544"/>
                  </a:schemeClr>
                </a:solidFill>
              </a:rPr>
              <a:t>(x)</a:t>
            </a:r>
            <a:r>
              <a:t> and </a:t>
            </a:r>
            <a:r>
              <a:rPr i="1">
                <a:solidFill>
                  <a:schemeClr val="accent1">
                    <a:hueOff val="47394"/>
                    <a:satOff val="-25753"/>
                    <a:lumOff val="-7544"/>
                  </a:schemeClr>
                </a:solidFill>
              </a:rPr>
              <a:t>A</a:t>
            </a:r>
            <a:r>
              <a:rPr baseline="-5999" i="1">
                <a:solidFill>
                  <a:schemeClr val="accent1">
                    <a:hueOff val="47394"/>
                    <a:satOff val="-25753"/>
                    <a:lumOff val="-7544"/>
                  </a:schemeClr>
                </a:solidFill>
              </a:rPr>
              <a:t>odd</a:t>
            </a:r>
            <a:r>
              <a:rPr i="1">
                <a:solidFill>
                  <a:schemeClr val="accent1">
                    <a:hueOff val="47394"/>
                    <a:satOff val="-25753"/>
                    <a:lumOff val="-7544"/>
                  </a:schemeClr>
                </a:solidFill>
              </a:rPr>
              <a:t>(x)</a:t>
            </a:r>
            <a:r>
              <a:t> at</a:t>
            </a:r>
            <a:br/>
            <a:r>
              <a:rPr i="1">
                <a:solidFill>
                  <a:schemeClr val="accent5">
                    <a:hueOff val="-176146"/>
                    <a:satOff val="3665"/>
                    <a:lumOff val="-13986"/>
                  </a:schemeClr>
                </a:solidFill>
              </a:rPr>
              <a:t>1,  i</a:t>
            </a:r>
            <a:r>
              <a:rPr baseline="31999" i="1">
                <a:solidFill>
                  <a:schemeClr val="accent5">
                    <a:hueOff val="-176146"/>
                    <a:satOff val="3665"/>
                    <a:lumOff val="-13986"/>
                  </a:schemeClr>
                </a:solidFill>
              </a:rPr>
              <a:t>2 </a:t>
            </a:r>
            <a:r>
              <a:rPr i="1">
                <a:solidFill>
                  <a:schemeClr val="accent5">
                    <a:hueOff val="-176146"/>
                    <a:satOff val="3665"/>
                    <a:lumOff val="-13986"/>
                  </a:schemeClr>
                </a:solidFill>
              </a:rPr>
              <a:t>= -1</a:t>
            </a:r>
            <a:endParaRPr baseline="-5999" i="1">
              <a:solidFill>
                <a:schemeClr val="accent5">
                  <a:hueOff val="-176146"/>
                  <a:satOff val="3665"/>
                  <a:lumOff val="-13986"/>
                </a:schemeClr>
              </a:solidFill>
            </a:endParaRPr>
          </a:p>
          <a:p>
            <a:pPr marL="422275" indent="-422275" defTabSz="554990">
              <a:spcBef>
                <a:spcPts val="1900"/>
              </a:spcBef>
              <a:defRPr sz="3420">
                <a:latin typeface="Palatino"/>
                <a:ea typeface="Palatino"/>
                <a:cs typeface="Palatino"/>
                <a:sym typeface="Palatino"/>
              </a:defRPr>
            </a:pPr>
            <a:r>
              <a:t>→ Evaluations of </a:t>
            </a:r>
            <a:r>
              <a:rPr i="1">
                <a:solidFill>
                  <a:schemeClr val="accent1">
                    <a:hueOff val="47394"/>
                    <a:satOff val="-25753"/>
                    <a:lumOff val="-7544"/>
                  </a:schemeClr>
                </a:solidFill>
              </a:rPr>
              <a:t>A</a:t>
            </a:r>
            <a:r>
              <a:rPr baseline="-5999" i="1">
                <a:solidFill>
                  <a:schemeClr val="accent1">
                    <a:hueOff val="47394"/>
                    <a:satOff val="-25753"/>
                    <a:lumOff val="-7544"/>
                  </a:schemeClr>
                </a:solidFill>
              </a:rPr>
              <a:t>even-even</a:t>
            </a:r>
            <a:r>
              <a:rPr i="1">
                <a:solidFill>
                  <a:schemeClr val="accent1">
                    <a:hueOff val="47394"/>
                    <a:satOff val="-25753"/>
                    <a:lumOff val="-7544"/>
                  </a:schemeClr>
                </a:solidFill>
              </a:rPr>
              <a:t>(x)</a:t>
            </a:r>
            <a:r>
              <a:t> , </a:t>
            </a:r>
            <a:r>
              <a:rPr i="1">
                <a:solidFill>
                  <a:schemeClr val="accent1">
                    <a:hueOff val="47394"/>
                    <a:satOff val="-25753"/>
                    <a:lumOff val="-7544"/>
                  </a:schemeClr>
                </a:solidFill>
              </a:rPr>
              <a:t>A</a:t>
            </a:r>
            <a:r>
              <a:rPr baseline="-5999" i="1">
                <a:solidFill>
                  <a:schemeClr val="accent1">
                    <a:hueOff val="47394"/>
                    <a:satOff val="-25753"/>
                    <a:lumOff val="-7544"/>
                  </a:schemeClr>
                </a:solidFill>
              </a:rPr>
              <a:t>even-odd</a:t>
            </a:r>
            <a:r>
              <a:rPr i="1">
                <a:solidFill>
                  <a:schemeClr val="accent1">
                    <a:hueOff val="47394"/>
                    <a:satOff val="-25753"/>
                    <a:lumOff val="-7544"/>
                  </a:schemeClr>
                </a:solidFill>
              </a:rPr>
              <a:t>(x) , A</a:t>
            </a:r>
            <a:r>
              <a:rPr baseline="-5999" i="1">
                <a:solidFill>
                  <a:schemeClr val="accent1">
                    <a:hueOff val="47394"/>
                    <a:satOff val="-25753"/>
                    <a:lumOff val="-7544"/>
                  </a:schemeClr>
                </a:solidFill>
              </a:rPr>
              <a:t>odd-even</a:t>
            </a:r>
            <a:r>
              <a:rPr i="1">
                <a:solidFill>
                  <a:schemeClr val="accent1">
                    <a:hueOff val="47394"/>
                    <a:satOff val="-25753"/>
                    <a:lumOff val="-7544"/>
                  </a:schemeClr>
                </a:solidFill>
              </a:rPr>
              <a:t>(x)</a:t>
            </a:r>
            <a:r>
              <a:t> , </a:t>
            </a:r>
            <a:r>
              <a:rPr i="1">
                <a:solidFill>
                  <a:schemeClr val="accent1">
                    <a:hueOff val="47394"/>
                    <a:satOff val="-25753"/>
                    <a:lumOff val="-7544"/>
                  </a:schemeClr>
                </a:solidFill>
              </a:rPr>
              <a:t>A</a:t>
            </a:r>
            <a:r>
              <a:rPr baseline="-5999" i="1">
                <a:solidFill>
                  <a:schemeClr val="accent1">
                    <a:hueOff val="47394"/>
                    <a:satOff val="-25753"/>
                    <a:lumOff val="-7544"/>
                  </a:schemeClr>
                </a:solidFill>
              </a:rPr>
              <a:t>odd-odd</a:t>
            </a:r>
            <a:r>
              <a:rPr i="1">
                <a:solidFill>
                  <a:schemeClr val="accent1">
                    <a:hueOff val="47394"/>
                    <a:satOff val="-25753"/>
                    <a:lumOff val="-7544"/>
                  </a:schemeClr>
                </a:solidFill>
              </a:rPr>
              <a:t>(x) </a:t>
            </a:r>
            <a:r>
              <a:t>at</a:t>
            </a:r>
            <a:br/>
            <a:r>
              <a:rPr i="1">
                <a:solidFill>
                  <a:schemeClr val="accent5">
                    <a:hueOff val="-176146"/>
                    <a:satOff val="3665"/>
                    <a:lumOff val="-13986"/>
                  </a:schemeClr>
                </a:solidFill>
              </a:rPr>
              <a:t>1 </a:t>
            </a:r>
            <a:endParaRPr baseline="-5999" i="1">
              <a:solidFill>
                <a:schemeClr val="accent5">
                  <a:hueOff val="-176146"/>
                  <a:satOff val="3665"/>
                  <a:lumOff val="-13986"/>
                </a:schemeClr>
              </a:solidFill>
            </a:endParaRPr>
          </a:p>
          <a:p>
            <a:pPr marL="422275" indent="-422275" defTabSz="554990">
              <a:spcBef>
                <a:spcPts val="1900"/>
              </a:spcBef>
              <a:defRPr sz="3420">
                <a:latin typeface="Palatino"/>
                <a:ea typeface="Palatino"/>
                <a:cs typeface="Palatino"/>
                <a:sym typeface="Palatino"/>
              </a:defRPr>
            </a:pPr>
            <a:r>
              <a:t>To generalize assume </a:t>
            </a:r>
            <a:r>
              <a:rPr i="1">
                <a:solidFill>
                  <a:schemeClr val="accent5">
                    <a:hueOff val="-176146"/>
                    <a:satOff val="3665"/>
                    <a:lumOff val="-13986"/>
                  </a:schemeClr>
                </a:solidFill>
              </a:rPr>
              <a:t>d = 2</a:t>
            </a:r>
            <a:r>
              <a:rPr baseline="31999" i="1">
                <a:solidFill>
                  <a:schemeClr val="accent5">
                    <a:hueOff val="-176146"/>
                    <a:satOff val="3665"/>
                    <a:lumOff val="-13986"/>
                  </a:schemeClr>
                </a:solidFill>
              </a:rPr>
              <a:t>t</a:t>
            </a:r>
          </a:p>
          <a:p>
            <a:pPr marL="422275" indent="-422275" defTabSz="554990">
              <a:spcBef>
                <a:spcPts val="1900"/>
              </a:spcBef>
              <a:defRPr sz="3420">
                <a:latin typeface="Palatino"/>
                <a:ea typeface="Palatino"/>
                <a:cs typeface="Palatino"/>
                <a:sym typeface="Palatino"/>
              </a:defRPr>
            </a:pPr>
            <a:r>
              <a:t>We will start with </a:t>
            </a:r>
            <a:r>
              <a:rPr i="1">
                <a:solidFill>
                  <a:schemeClr val="accent5">
                    <a:hueOff val="-176146"/>
                    <a:satOff val="3665"/>
                    <a:lumOff val="-13986"/>
                  </a:schemeClr>
                </a:solidFill>
              </a:rPr>
              <a:t>d-th</a:t>
            </a:r>
            <a:r>
              <a:rPr baseline="31999" i="1">
                <a:solidFill>
                  <a:schemeClr val="accent5">
                    <a:hueOff val="-176146"/>
                    <a:satOff val="3665"/>
                    <a:lumOff val="-13986"/>
                  </a:schemeClr>
                </a:solidFill>
              </a:rPr>
              <a:t> </a:t>
            </a:r>
            <a:r>
              <a:rPr i="1">
                <a:solidFill>
                  <a:schemeClr val="accent5">
                    <a:hueOff val="-176146"/>
                    <a:satOff val="3665"/>
                    <a:lumOff val="-13986"/>
                  </a:schemeClr>
                </a:solidFill>
              </a:rPr>
              <a:t> </a:t>
            </a:r>
            <a:r>
              <a:rPr>
                <a:solidFill>
                  <a:schemeClr val="accent5">
                    <a:hueOff val="-176146"/>
                    <a:satOff val="3665"/>
                    <a:lumOff val="-13986"/>
                  </a:schemeClr>
                </a:solidFill>
              </a:rPr>
              <a:t>roots of unity.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8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8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8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8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8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88">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88" grpId="1"/>
    </p:bldLst>
  </p:timing>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0" name="Roots of unity"/>
          <p:cNvSpPr txBox="1"/>
          <p:nvPr>
            <p:ph type="title"/>
          </p:nvPr>
        </p:nvSpPr>
        <p:spPr>
          <a:prstGeom prst="rect">
            <a:avLst/>
          </a:prstGeom>
        </p:spPr>
        <p:txBody>
          <a:bodyPr/>
          <a:lstStyle>
            <a:lvl1pPr>
              <a:defRPr>
                <a:latin typeface="Palatino"/>
                <a:ea typeface="Palatino"/>
                <a:cs typeface="Palatino"/>
                <a:sym typeface="Palatino"/>
              </a:defRPr>
            </a:lvl1pPr>
          </a:lstStyle>
          <a:p>
            <a:pPr/>
            <a:r>
              <a:t>Roots of unity</a:t>
            </a:r>
          </a:p>
        </p:txBody>
      </p:sp>
      <p:pic>
        <p:nvPicPr>
          <p:cNvPr id="29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92" name="a + i b  = r e iθ…"/>
          <p:cNvSpPr txBox="1"/>
          <p:nvPr>
            <p:ph type="body" idx="1"/>
          </p:nvPr>
        </p:nvSpPr>
        <p:spPr>
          <a:xfrm>
            <a:off x="939800" y="2603499"/>
            <a:ext cx="11099800" cy="6299201"/>
          </a:xfrm>
          <a:prstGeom prst="rect">
            <a:avLst/>
          </a:prstGeom>
        </p:spPr>
        <p:txBody>
          <a:bodyPr/>
          <a:lstStyle/>
          <a:p>
            <a:pPr>
              <a:spcBef>
                <a:spcPts val="2000"/>
              </a:spcBef>
              <a:defRPr i="1">
                <a:latin typeface="Palatino"/>
                <a:ea typeface="Palatino"/>
                <a:cs typeface="Palatino"/>
                <a:sym typeface="Palatino"/>
              </a:defRPr>
            </a:pPr>
            <a:r>
              <a:rPr>
                <a:solidFill>
                  <a:schemeClr val="accent1">
                    <a:hueOff val="47394"/>
                    <a:satOff val="-25753"/>
                    <a:lumOff val="-7544"/>
                  </a:schemeClr>
                </a:solidFill>
              </a:rPr>
              <a:t>a</a:t>
            </a:r>
            <a:r>
              <a:t> + </a:t>
            </a:r>
            <a:r>
              <a:rPr>
                <a:solidFill>
                  <a:schemeClr val="accent5">
                    <a:hueOff val="-176146"/>
                    <a:satOff val="3665"/>
                    <a:lumOff val="-13986"/>
                  </a:schemeClr>
                </a:solidFill>
              </a:rPr>
              <a:t>i</a:t>
            </a:r>
            <a:r>
              <a:t> </a:t>
            </a:r>
            <a:r>
              <a:rPr>
                <a:solidFill>
                  <a:schemeClr val="accent1">
                    <a:hueOff val="47394"/>
                    <a:satOff val="-25753"/>
                    <a:lumOff val="-7544"/>
                  </a:schemeClr>
                </a:solidFill>
              </a:rPr>
              <a:t>b</a:t>
            </a:r>
            <a:r>
              <a:t>  = </a:t>
            </a:r>
            <a:r>
              <a:rPr>
                <a:solidFill>
                  <a:schemeClr val="accent1">
                    <a:hueOff val="47394"/>
                    <a:satOff val="-25753"/>
                    <a:lumOff val="-7544"/>
                  </a:schemeClr>
                </a:solidFill>
              </a:rPr>
              <a:t>r</a:t>
            </a:r>
            <a:r>
              <a:t> e </a:t>
            </a:r>
            <a:r>
              <a:rPr baseline="31999">
                <a:solidFill>
                  <a:schemeClr val="accent5">
                    <a:hueOff val="-176146"/>
                    <a:satOff val="3665"/>
                    <a:lumOff val="-13986"/>
                  </a:schemeClr>
                </a:solidFill>
              </a:rPr>
              <a:t>iθ</a:t>
            </a:r>
            <a:r>
              <a:rPr baseline="31999"/>
              <a:t> </a:t>
            </a:r>
            <a:r>
              <a:t> </a:t>
            </a:r>
          </a:p>
          <a:p>
            <a:pPr>
              <a:spcBef>
                <a:spcPts val="2000"/>
              </a:spcBef>
              <a:defRPr i="1">
                <a:latin typeface="Palatino"/>
                <a:ea typeface="Palatino"/>
                <a:cs typeface="Palatino"/>
                <a:sym typeface="Palatino"/>
              </a:defRPr>
            </a:pPr>
            <a:r>
              <a:rPr>
                <a:solidFill>
                  <a:schemeClr val="accent1">
                    <a:hueOff val="47394"/>
                    <a:satOff val="-25753"/>
                    <a:lumOff val="-7544"/>
                  </a:schemeClr>
                </a:solidFill>
              </a:rPr>
              <a:t>r = ⎷(a</a:t>
            </a:r>
            <a:r>
              <a:rPr baseline="31999">
                <a:solidFill>
                  <a:schemeClr val="accent1">
                    <a:hueOff val="47394"/>
                    <a:satOff val="-25753"/>
                    <a:lumOff val="-7544"/>
                  </a:schemeClr>
                </a:solidFill>
              </a:rPr>
              <a:t>2</a:t>
            </a:r>
            <a:r>
              <a:rPr>
                <a:solidFill>
                  <a:schemeClr val="accent1">
                    <a:hueOff val="47394"/>
                    <a:satOff val="-25753"/>
                    <a:lumOff val="-7544"/>
                  </a:schemeClr>
                </a:solidFill>
              </a:rPr>
              <a:t> + b</a:t>
            </a:r>
            <a:r>
              <a:rPr baseline="31999">
                <a:solidFill>
                  <a:schemeClr val="accent1">
                    <a:hueOff val="47394"/>
                    <a:satOff val="-25753"/>
                    <a:lumOff val="-7544"/>
                  </a:schemeClr>
                </a:solidFill>
              </a:rPr>
              <a:t>2</a:t>
            </a:r>
            <a:r>
              <a:rPr>
                <a:solidFill>
                  <a:schemeClr val="accent1">
                    <a:hueOff val="47394"/>
                    <a:satOff val="-25753"/>
                    <a:lumOff val="-7544"/>
                  </a:schemeClr>
                </a:solidFill>
              </a:rPr>
              <a:t>)</a:t>
            </a:r>
            <a:r>
              <a:t> </a:t>
            </a:r>
            <a:r>
              <a:rPr i="0"/>
              <a:t>is the absolute value</a:t>
            </a:r>
            <a:endParaRPr i="0"/>
          </a:p>
          <a:p>
            <a:pPr>
              <a:spcBef>
                <a:spcPts val="2000"/>
              </a:spcBef>
              <a:defRPr i="1">
                <a:latin typeface="Palatino"/>
                <a:ea typeface="Palatino"/>
                <a:cs typeface="Palatino"/>
                <a:sym typeface="Palatino"/>
              </a:defRPr>
            </a:pPr>
            <a:r>
              <a:rPr>
                <a:solidFill>
                  <a:schemeClr val="accent1">
                    <a:hueOff val="47394"/>
                    <a:satOff val="-25753"/>
                    <a:lumOff val="-7544"/>
                  </a:schemeClr>
                </a:solidFill>
              </a:rPr>
              <a:t>θ = tan</a:t>
            </a:r>
            <a:r>
              <a:rPr baseline="31999">
                <a:solidFill>
                  <a:schemeClr val="accent1">
                    <a:hueOff val="47394"/>
                    <a:satOff val="-25753"/>
                    <a:lumOff val="-7544"/>
                  </a:schemeClr>
                </a:solidFill>
              </a:rPr>
              <a:t>-1</a:t>
            </a:r>
            <a:r>
              <a:rPr>
                <a:solidFill>
                  <a:schemeClr val="accent1">
                    <a:hueOff val="47394"/>
                    <a:satOff val="-25753"/>
                    <a:lumOff val="-7544"/>
                  </a:schemeClr>
                </a:solidFill>
              </a:rPr>
              <a:t>(b/a)</a:t>
            </a:r>
            <a:r>
              <a:t> </a:t>
            </a:r>
            <a:r>
              <a:rPr i="0"/>
              <a:t>is the angle with real axis</a:t>
            </a:r>
            <a:endParaRPr i="0"/>
          </a:p>
          <a:p>
            <a:pPr>
              <a:spcBef>
                <a:spcPts val="2000"/>
              </a:spcBef>
              <a:defRPr i="1">
                <a:latin typeface="Palatino"/>
                <a:ea typeface="Palatino"/>
                <a:cs typeface="Palatino"/>
                <a:sym typeface="Palatino"/>
              </a:defRPr>
            </a:pPr>
            <a:r>
              <a:t>e </a:t>
            </a:r>
            <a:r>
              <a:rPr baseline="31999">
                <a:solidFill>
                  <a:schemeClr val="accent5">
                    <a:hueOff val="-176146"/>
                    <a:satOff val="3665"/>
                    <a:lumOff val="-13986"/>
                  </a:schemeClr>
                </a:solidFill>
              </a:rPr>
              <a:t>i π</a:t>
            </a:r>
            <a:r>
              <a:t> </a:t>
            </a:r>
            <a:r>
              <a:rPr>
                <a:solidFill>
                  <a:schemeClr val="accent1">
                    <a:hueOff val="47394"/>
                    <a:satOff val="-25753"/>
                    <a:lumOff val="-7544"/>
                  </a:schemeClr>
                </a:solidFill>
              </a:rPr>
              <a:t>= -1</a:t>
            </a:r>
            <a:endParaRPr>
              <a:solidFill>
                <a:schemeClr val="accent1">
                  <a:hueOff val="47394"/>
                  <a:satOff val="-25753"/>
                  <a:lumOff val="-7544"/>
                </a:schemeClr>
              </a:solidFill>
            </a:endParaRPr>
          </a:p>
          <a:p>
            <a:pPr>
              <a:spcBef>
                <a:spcPts val="2000"/>
              </a:spcBef>
              <a:defRPr>
                <a:latin typeface="Palatino"/>
                <a:ea typeface="Palatino"/>
                <a:cs typeface="Palatino"/>
                <a:sym typeface="Palatino"/>
              </a:defRPr>
            </a:pPr>
            <a:r>
              <a:t>Primitive </a:t>
            </a:r>
            <a:r>
              <a:rPr i="1">
                <a:solidFill>
                  <a:schemeClr val="accent5">
                    <a:hueOff val="-176146"/>
                    <a:satOff val="3665"/>
                    <a:lumOff val="-13986"/>
                  </a:schemeClr>
                </a:solidFill>
              </a:rPr>
              <a:t>d</a:t>
            </a:r>
            <a:r>
              <a:rPr>
                <a:solidFill>
                  <a:schemeClr val="accent5">
                    <a:hueOff val="-176146"/>
                    <a:satOff val="3665"/>
                    <a:lumOff val="-13986"/>
                  </a:schemeClr>
                </a:solidFill>
              </a:rPr>
              <a:t>-th</a:t>
            </a:r>
            <a:r>
              <a:t> root of unity = </a:t>
            </a:r>
            <a:r>
              <a:rPr>
                <a:solidFill>
                  <a:schemeClr val="accent5">
                    <a:hueOff val="-176146"/>
                    <a:satOff val="3665"/>
                    <a:lumOff val="-13986"/>
                  </a:schemeClr>
                </a:solidFill>
              </a:rPr>
              <a:t>ω = </a:t>
            </a:r>
            <a:r>
              <a:rPr i="1">
                <a:solidFill>
                  <a:schemeClr val="accent5">
                    <a:hueOff val="-176146"/>
                    <a:satOff val="3665"/>
                    <a:lumOff val="-13986"/>
                  </a:schemeClr>
                </a:solidFill>
              </a:rPr>
              <a:t>e</a:t>
            </a:r>
            <a:r>
              <a:rPr baseline="31999">
                <a:solidFill>
                  <a:schemeClr val="accent5">
                    <a:hueOff val="-176146"/>
                    <a:satOff val="3665"/>
                    <a:lumOff val="-13986"/>
                  </a:schemeClr>
                </a:solidFill>
              </a:rPr>
              <a:t>2π </a:t>
            </a:r>
            <a:r>
              <a:rPr baseline="31999" i="1">
                <a:solidFill>
                  <a:schemeClr val="accent5">
                    <a:hueOff val="-176146"/>
                    <a:satOff val="3665"/>
                    <a:lumOff val="-13986"/>
                  </a:schemeClr>
                </a:solidFill>
              </a:rPr>
              <a:t>i / d</a:t>
            </a:r>
            <a:endParaRPr baseline="31999"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t>All  </a:t>
            </a:r>
            <a:r>
              <a:rPr i="1">
                <a:solidFill>
                  <a:schemeClr val="accent5">
                    <a:hueOff val="-176146"/>
                    <a:satOff val="3665"/>
                    <a:lumOff val="-13986"/>
                  </a:schemeClr>
                </a:solidFill>
              </a:rPr>
              <a:t>d</a:t>
            </a:r>
            <a:r>
              <a:rPr>
                <a:solidFill>
                  <a:schemeClr val="accent5">
                    <a:hueOff val="-176146"/>
                    <a:satOff val="3665"/>
                    <a:lumOff val="-13986"/>
                  </a:schemeClr>
                </a:solidFill>
              </a:rPr>
              <a:t>-th</a:t>
            </a:r>
            <a:r>
              <a:t> roots of unity = </a:t>
            </a:r>
            <a:r>
              <a:rPr>
                <a:solidFill>
                  <a:schemeClr val="accent5">
                    <a:hueOff val="-176146"/>
                    <a:satOff val="3665"/>
                    <a:lumOff val="-13986"/>
                  </a:schemeClr>
                </a:solidFill>
              </a:rPr>
              <a:t>1, ω, ω</a:t>
            </a:r>
            <a:r>
              <a:rPr baseline="31999">
                <a:solidFill>
                  <a:schemeClr val="accent5">
                    <a:hueOff val="-176146"/>
                    <a:satOff val="3665"/>
                    <a:lumOff val="-13986"/>
                  </a:schemeClr>
                </a:solidFill>
              </a:rPr>
              <a:t>2</a:t>
            </a:r>
            <a:r>
              <a:rPr>
                <a:solidFill>
                  <a:schemeClr val="accent5">
                    <a:hueOff val="-176146"/>
                    <a:satOff val="3665"/>
                    <a:lumOff val="-13986"/>
                  </a:schemeClr>
                </a:solidFill>
              </a:rPr>
              <a:t>, ω</a:t>
            </a:r>
            <a:r>
              <a:rPr baseline="31999">
                <a:solidFill>
                  <a:schemeClr val="accent5">
                    <a:hueOff val="-176146"/>
                    <a:satOff val="3665"/>
                    <a:lumOff val="-13986"/>
                  </a:schemeClr>
                </a:solidFill>
              </a:rPr>
              <a:t>3</a:t>
            </a:r>
            <a:r>
              <a:rPr>
                <a:solidFill>
                  <a:schemeClr val="accent5">
                    <a:hueOff val="-176146"/>
                    <a:satOff val="3665"/>
                    <a:lumOff val="-13986"/>
                  </a:schemeClr>
                </a:solidFill>
              </a:rPr>
              <a:t>,…., ω</a:t>
            </a:r>
            <a:r>
              <a:rPr baseline="31999" i="1">
                <a:solidFill>
                  <a:schemeClr val="accent5">
                    <a:hueOff val="-176146"/>
                    <a:satOff val="3665"/>
                    <a:lumOff val="-13986"/>
                  </a:schemeClr>
                </a:solidFill>
              </a:rPr>
              <a:t>d</a:t>
            </a:r>
            <a:r>
              <a:rPr baseline="31999">
                <a:solidFill>
                  <a:schemeClr val="accent5">
                    <a:hueOff val="-176146"/>
                    <a:satOff val="3665"/>
                    <a:lumOff val="-13986"/>
                  </a:schemeClr>
                </a:solidFill>
              </a:rPr>
              <a:t>-1</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9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9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9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9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92">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92">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92" grpId="1"/>
    </p:bldLst>
  </p:timing>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4" name="Properties of roots of unity"/>
          <p:cNvSpPr txBox="1"/>
          <p:nvPr>
            <p:ph type="title"/>
          </p:nvPr>
        </p:nvSpPr>
        <p:spPr>
          <a:prstGeom prst="rect">
            <a:avLst/>
          </a:prstGeom>
        </p:spPr>
        <p:txBody>
          <a:bodyPr/>
          <a:lstStyle>
            <a:lvl1pPr defTabSz="531622">
              <a:defRPr sz="7280">
                <a:latin typeface="Palatino"/>
                <a:ea typeface="Palatino"/>
                <a:cs typeface="Palatino"/>
                <a:sym typeface="Palatino"/>
              </a:defRPr>
            </a:lvl1pPr>
          </a:lstStyle>
          <a:p>
            <a:pPr/>
            <a:r>
              <a:t>Properties of roots of unity</a:t>
            </a:r>
          </a:p>
        </p:txBody>
      </p:sp>
      <p:pic>
        <p:nvPicPr>
          <p:cNvPr id="29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296" name="Primitive d-th root of unity = ω = e2π i / d…"/>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t>Primitive </a:t>
            </a:r>
            <a:r>
              <a:rPr i="1">
                <a:solidFill>
                  <a:schemeClr val="accent5">
                    <a:hueOff val="-176146"/>
                    <a:satOff val="3665"/>
                    <a:lumOff val="-13986"/>
                  </a:schemeClr>
                </a:solidFill>
              </a:rPr>
              <a:t>d</a:t>
            </a:r>
            <a:r>
              <a:rPr>
                <a:solidFill>
                  <a:schemeClr val="accent5">
                    <a:hueOff val="-176146"/>
                    <a:satOff val="3665"/>
                    <a:lumOff val="-13986"/>
                  </a:schemeClr>
                </a:solidFill>
              </a:rPr>
              <a:t>-th</a:t>
            </a:r>
            <a:r>
              <a:t> root of unity = </a:t>
            </a:r>
            <a:r>
              <a:rPr>
                <a:solidFill>
                  <a:schemeClr val="accent5">
                    <a:hueOff val="-176146"/>
                    <a:satOff val="3665"/>
                    <a:lumOff val="-13986"/>
                  </a:schemeClr>
                </a:solidFill>
              </a:rPr>
              <a:t>ω = </a:t>
            </a:r>
            <a:r>
              <a:rPr i="1">
                <a:solidFill>
                  <a:schemeClr val="accent5">
                    <a:hueOff val="-176146"/>
                    <a:satOff val="3665"/>
                    <a:lumOff val="-13986"/>
                  </a:schemeClr>
                </a:solidFill>
              </a:rPr>
              <a:t>e</a:t>
            </a:r>
            <a:r>
              <a:rPr baseline="31999">
                <a:solidFill>
                  <a:schemeClr val="accent5">
                    <a:hueOff val="-176146"/>
                    <a:satOff val="3665"/>
                    <a:lumOff val="-13986"/>
                  </a:schemeClr>
                </a:solidFill>
              </a:rPr>
              <a:t>2π </a:t>
            </a:r>
            <a:r>
              <a:rPr baseline="31999" i="1">
                <a:solidFill>
                  <a:schemeClr val="accent5">
                    <a:hueOff val="-176146"/>
                    <a:satOff val="3665"/>
                    <a:lumOff val="-13986"/>
                  </a:schemeClr>
                </a:solidFill>
              </a:rPr>
              <a:t>i / d</a:t>
            </a:r>
            <a:endParaRPr baseline="31999"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a:solidFill>
                  <a:schemeClr val="accent5">
                    <a:hueOff val="-176146"/>
                    <a:satOff val="3665"/>
                    <a:lumOff val="-13986"/>
                  </a:schemeClr>
                </a:solidFill>
              </a:rPr>
              <a:t>ω</a:t>
            </a:r>
            <a:r>
              <a:rPr baseline="31999" i="1">
                <a:solidFill>
                  <a:schemeClr val="accent5">
                    <a:hueOff val="-176146"/>
                    <a:satOff val="3665"/>
                    <a:lumOff val="-13986"/>
                  </a:schemeClr>
                </a:solidFill>
              </a:rPr>
              <a:t>d</a:t>
            </a:r>
            <a:r>
              <a:rPr baseline="31999">
                <a:solidFill>
                  <a:schemeClr val="accent5">
                    <a:hueOff val="-176146"/>
                    <a:satOff val="3665"/>
                    <a:lumOff val="-13986"/>
                  </a:schemeClr>
                </a:solidFill>
              </a:rPr>
              <a:t>/2 </a:t>
            </a:r>
            <a:r>
              <a:rPr>
                <a:solidFill>
                  <a:schemeClr val="accent5">
                    <a:hueOff val="-176146"/>
                    <a:satOff val="3665"/>
                    <a:lumOff val="-13986"/>
                  </a:schemeClr>
                </a:solidFill>
              </a:rPr>
              <a:t> = </a:t>
            </a:r>
            <a:r>
              <a:rPr i="1">
                <a:solidFill>
                  <a:schemeClr val="accent5">
                    <a:hueOff val="-176146"/>
                    <a:satOff val="3665"/>
                    <a:lumOff val="-13986"/>
                  </a:schemeClr>
                </a:solidFill>
              </a:rPr>
              <a:t>e</a:t>
            </a:r>
            <a:r>
              <a:rPr baseline="31999">
                <a:solidFill>
                  <a:schemeClr val="accent5">
                    <a:hueOff val="-176146"/>
                    <a:satOff val="3665"/>
                    <a:lumOff val="-13986"/>
                  </a:schemeClr>
                </a:solidFill>
              </a:rPr>
              <a:t>2π </a:t>
            </a:r>
            <a:r>
              <a:rPr baseline="31999" i="1">
                <a:solidFill>
                  <a:schemeClr val="accent5">
                    <a:hueOff val="-176146"/>
                    <a:satOff val="3665"/>
                    <a:lumOff val="-13986"/>
                  </a:schemeClr>
                </a:solidFill>
              </a:rPr>
              <a:t>i / 2 </a:t>
            </a:r>
            <a:r>
              <a:rPr>
                <a:solidFill>
                  <a:schemeClr val="accent5">
                    <a:hueOff val="-176146"/>
                    <a:satOff val="3665"/>
                    <a:lumOff val="-13986"/>
                  </a:schemeClr>
                </a:solidFill>
              </a:rPr>
              <a:t>= </a:t>
            </a:r>
            <a:r>
              <a:rPr i="1">
                <a:solidFill>
                  <a:schemeClr val="accent5">
                    <a:hueOff val="-176146"/>
                    <a:satOff val="3665"/>
                    <a:lumOff val="-13986"/>
                  </a:schemeClr>
                </a:solidFill>
              </a:rPr>
              <a:t>-1</a:t>
            </a:r>
            <a:endParaRPr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t>All  </a:t>
            </a:r>
            <a:r>
              <a:rPr i="1">
                <a:solidFill>
                  <a:schemeClr val="accent5">
                    <a:hueOff val="-176146"/>
                    <a:satOff val="3665"/>
                    <a:lumOff val="-13986"/>
                  </a:schemeClr>
                </a:solidFill>
              </a:rPr>
              <a:t>d</a:t>
            </a:r>
            <a:r>
              <a:rPr>
                <a:solidFill>
                  <a:schemeClr val="accent5">
                    <a:hueOff val="-176146"/>
                    <a:satOff val="3665"/>
                    <a:lumOff val="-13986"/>
                  </a:schemeClr>
                </a:solidFill>
              </a:rPr>
              <a:t>-th</a:t>
            </a:r>
            <a:r>
              <a:t> roots of unity = </a:t>
            </a:r>
            <a:r>
              <a:rPr>
                <a:solidFill>
                  <a:schemeClr val="accent5">
                    <a:hueOff val="-176146"/>
                    <a:satOff val="3665"/>
                    <a:lumOff val="-13986"/>
                  </a:schemeClr>
                </a:solidFill>
              </a:rPr>
              <a:t>1, ω, ω</a:t>
            </a:r>
            <a:r>
              <a:rPr baseline="31999">
                <a:solidFill>
                  <a:schemeClr val="accent5">
                    <a:hueOff val="-176146"/>
                    <a:satOff val="3665"/>
                    <a:lumOff val="-13986"/>
                  </a:schemeClr>
                </a:solidFill>
              </a:rPr>
              <a:t>2</a:t>
            </a:r>
            <a:r>
              <a:rPr>
                <a:solidFill>
                  <a:schemeClr val="accent5">
                    <a:hueOff val="-176146"/>
                    <a:satOff val="3665"/>
                    <a:lumOff val="-13986"/>
                  </a:schemeClr>
                </a:solidFill>
              </a:rPr>
              <a:t>, ω</a:t>
            </a:r>
            <a:r>
              <a:rPr baseline="31999">
                <a:solidFill>
                  <a:schemeClr val="accent5">
                    <a:hueOff val="-176146"/>
                    <a:satOff val="3665"/>
                    <a:lumOff val="-13986"/>
                  </a:schemeClr>
                </a:solidFill>
              </a:rPr>
              <a:t>3</a:t>
            </a:r>
            <a:r>
              <a:rPr>
                <a:solidFill>
                  <a:schemeClr val="accent5">
                    <a:hueOff val="-176146"/>
                    <a:satOff val="3665"/>
                    <a:lumOff val="-13986"/>
                  </a:schemeClr>
                </a:solidFill>
              </a:rPr>
              <a:t>,…., ω</a:t>
            </a:r>
            <a:r>
              <a:rPr baseline="31999" i="1">
                <a:solidFill>
                  <a:schemeClr val="accent5">
                    <a:hueOff val="-176146"/>
                    <a:satOff val="3665"/>
                    <a:lumOff val="-13986"/>
                  </a:schemeClr>
                </a:solidFill>
              </a:rPr>
              <a:t>d</a:t>
            </a:r>
            <a:r>
              <a:rPr baseline="31999">
                <a:solidFill>
                  <a:schemeClr val="accent5">
                    <a:hueOff val="-176146"/>
                    <a:satOff val="3665"/>
                    <a:lumOff val="-13986"/>
                  </a:schemeClr>
                </a:solidFill>
              </a:rPr>
              <a:t>-1</a:t>
            </a:r>
            <a:endParaRPr baseline="31999">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t>All  (</a:t>
            </a:r>
            <a:r>
              <a:rPr i="1">
                <a:solidFill>
                  <a:schemeClr val="accent5">
                    <a:hueOff val="-176146"/>
                    <a:satOff val="3665"/>
                    <a:lumOff val="-13986"/>
                  </a:schemeClr>
                </a:solidFill>
              </a:rPr>
              <a:t>d/2)</a:t>
            </a:r>
            <a:r>
              <a:rPr>
                <a:solidFill>
                  <a:schemeClr val="accent5">
                    <a:hueOff val="-176146"/>
                    <a:satOff val="3665"/>
                    <a:lumOff val="-13986"/>
                  </a:schemeClr>
                </a:solidFill>
              </a:rPr>
              <a:t>-th</a:t>
            </a:r>
            <a:r>
              <a:t> roots of unity = </a:t>
            </a:r>
            <a:r>
              <a:rPr>
                <a:solidFill>
                  <a:schemeClr val="accent5">
                    <a:hueOff val="-176146"/>
                    <a:satOff val="3665"/>
                    <a:lumOff val="-13986"/>
                  </a:schemeClr>
                </a:solidFill>
              </a:rPr>
              <a:t>1, ω</a:t>
            </a:r>
            <a:r>
              <a:rPr baseline="31999">
                <a:solidFill>
                  <a:schemeClr val="accent5">
                    <a:hueOff val="-176146"/>
                    <a:satOff val="3665"/>
                    <a:lumOff val="-13986"/>
                  </a:schemeClr>
                </a:solidFill>
              </a:rPr>
              <a:t>2</a:t>
            </a:r>
            <a:r>
              <a:rPr>
                <a:solidFill>
                  <a:schemeClr val="accent5">
                    <a:hueOff val="-176146"/>
                    <a:satOff val="3665"/>
                    <a:lumOff val="-13986"/>
                  </a:schemeClr>
                </a:solidFill>
              </a:rPr>
              <a:t>, ω</a:t>
            </a:r>
            <a:r>
              <a:rPr baseline="31999">
                <a:solidFill>
                  <a:schemeClr val="accent5">
                    <a:hueOff val="-176146"/>
                    <a:satOff val="3665"/>
                    <a:lumOff val="-13986"/>
                  </a:schemeClr>
                </a:solidFill>
              </a:rPr>
              <a:t>4</a:t>
            </a:r>
            <a:r>
              <a:rPr>
                <a:solidFill>
                  <a:schemeClr val="accent5">
                    <a:hueOff val="-176146"/>
                    <a:satOff val="3665"/>
                    <a:lumOff val="-13986"/>
                  </a:schemeClr>
                </a:solidFill>
              </a:rPr>
              <a:t>, ω</a:t>
            </a:r>
            <a:r>
              <a:rPr baseline="31999">
                <a:solidFill>
                  <a:schemeClr val="accent5">
                    <a:hueOff val="-176146"/>
                    <a:satOff val="3665"/>
                    <a:lumOff val="-13986"/>
                  </a:schemeClr>
                </a:solidFill>
              </a:rPr>
              <a:t>6</a:t>
            </a:r>
            <a:r>
              <a:rPr>
                <a:solidFill>
                  <a:schemeClr val="accent5">
                    <a:hueOff val="-176146"/>
                    <a:satOff val="3665"/>
                    <a:lumOff val="-13986"/>
                  </a:schemeClr>
                </a:solidFill>
              </a:rPr>
              <a:t>,…., ω</a:t>
            </a:r>
            <a:r>
              <a:rPr baseline="31999" i="1">
                <a:solidFill>
                  <a:schemeClr val="accent5">
                    <a:hueOff val="-176146"/>
                    <a:satOff val="3665"/>
                    <a:lumOff val="-13986"/>
                  </a:schemeClr>
                </a:solidFill>
              </a:rPr>
              <a:t>2d</a:t>
            </a:r>
            <a:r>
              <a:rPr baseline="31999">
                <a:solidFill>
                  <a:schemeClr val="accent5">
                    <a:hueOff val="-176146"/>
                    <a:satOff val="3665"/>
                    <a:lumOff val="-13986"/>
                  </a:schemeClr>
                </a:solidFill>
              </a:rPr>
              <a:t>-2</a:t>
            </a:r>
            <a:endParaRPr baseline="31999">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a:solidFill>
                  <a:schemeClr val="accent5">
                    <a:hueOff val="-176146"/>
                    <a:satOff val="3665"/>
                    <a:lumOff val="-13986"/>
                  </a:schemeClr>
                </a:solidFill>
              </a:rPr>
              <a:t>1 + ω + ω</a:t>
            </a:r>
            <a:r>
              <a:rPr baseline="31999">
                <a:solidFill>
                  <a:schemeClr val="accent5">
                    <a:hueOff val="-176146"/>
                    <a:satOff val="3665"/>
                    <a:lumOff val="-13986"/>
                  </a:schemeClr>
                </a:solidFill>
              </a:rPr>
              <a:t>2</a:t>
            </a:r>
            <a:r>
              <a:rPr>
                <a:solidFill>
                  <a:schemeClr val="accent5">
                    <a:hueOff val="-176146"/>
                    <a:satOff val="3665"/>
                    <a:lumOff val="-13986"/>
                  </a:schemeClr>
                </a:solidFill>
              </a:rPr>
              <a:t> </a:t>
            </a:r>
            <a:r>
              <a:rPr sz="3700">
                <a:solidFill>
                  <a:schemeClr val="accent5">
                    <a:hueOff val="-176146"/>
                    <a:satOff val="3665"/>
                    <a:lumOff val="-13986"/>
                  </a:schemeClr>
                </a:solidFill>
              </a:rPr>
              <a:t>+</a:t>
            </a:r>
            <a:r>
              <a:rPr>
                <a:solidFill>
                  <a:schemeClr val="accent5">
                    <a:hueOff val="-176146"/>
                    <a:satOff val="3665"/>
                    <a:lumOff val="-13986"/>
                  </a:schemeClr>
                </a:solidFill>
              </a:rPr>
              <a:t> ω</a:t>
            </a:r>
            <a:r>
              <a:rPr baseline="31999">
                <a:solidFill>
                  <a:schemeClr val="accent5">
                    <a:hueOff val="-176146"/>
                    <a:satOff val="3665"/>
                    <a:lumOff val="-13986"/>
                  </a:schemeClr>
                </a:solidFill>
              </a:rPr>
              <a:t>3 </a:t>
            </a:r>
            <a:r>
              <a:rPr>
                <a:solidFill>
                  <a:schemeClr val="accent5">
                    <a:hueOff val="-176146"/>
                    <a:satOff val="3665"/>
                    <a:lumOff val="-13986"/>
                  </a:schemeClr>
                </a:solidFill>
              </a:rPr>
              <a:t>+ ⋯+ ω</a:t>
            </a:r>
            <a:r>
              <a:rPr baseline="31999" i="1">
                <a:solidFill>
                  <a:schemeClr val="accent5">
                    <a:hueOff val="-176146"/>
                    <a:satOff val="3665"/>
                    <a:lumOff val="-13986"/>
                  </a:schemeClr>
                </a:solidFill>
              </a:rPr>
              <a:t>d</a:t>
            </a:r>
            <a:r>
              <a:rPr baseline="31999">
                <a:solidFill>
                  <a:schemeClr val="accent5">
                    <a:hueOff val="-176146"/>
                    <a:satOff val="3665"/>
                    <a:lumOff val="-13986"/>
                  </a:schemeClr>
                </a:solidFill>
              </a:rPr>
              <a:t>-1 </a:t>
            </a:r>
            <a:r>
              <a:rPr>
                <a:solidFill>
                  <a:schemeClr val="accent5">
                    <a:hueOff val="-176146"/>
                    <a:satOff val="3665"/>
                    <a:lumOff val="-13986"/>
                  </a:schemeClr>
                </a:solidFill>
              </a:rPr>
              <a:t>= 0 </a:t>
            </a:r>
            <a:endParaRPr>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a:solidFill>
                  <a:schemeClr val="accent5">
                    <a:hueOff val="-176146"/>
                    <a:satOff val="3665"/>
                    <a:lumOff val="-13986"/>
                  </a:schemeClr>
                </a:solidFill>
              </a:rPr>
              <a:t>1 + ω</a:t>
            </a:r>
            <a:r>
              <a:rPr baseline="31999">
                <a:solidFill>
                  <a:schemeClr val="accent5">
                    <a:hueOff val="-176146"/>
                    <a:satOff val="3665"/>
                    <a:lumOff val="-13986"/>
                  </a:schemeClr>
                </a:solidFill>
              </a:rPr>
              <a:t>j</a:t>
            </a:r>
            <a:r>
              <a:rPr>
                <a:solidFill>
                  <a:schemeClr val="accent5">
                    <a:hueOff val="-176146"/>
                    <a:satOff val="3665"/>
                    <a:lumOff val="-13986"/>
                  </a:schemeClr>
                </a:solidFill>
              </a:rPr>
              <a:t> + ω</a:t>
            </a:r>
            <a:r>
              <a:rPr baseline="31999">
                <a:solidFill>
                  <a:schemeClr val="accent5">
                    <a:hueOff val="-176146"/>
                    <a:satOff val="3665"/>
                    <a:lumOff val="-13986"/>
                  </a:schemeClr>
                </a:solidFill>
              </a:rPr>
              <a:t>2j</a:t>
            </a:r>
            <a:r>
              <a:rPr>
                <a:solidFill>
                  <a:schemeClr val="accent5">
                    <a:hueOff val="-176146"/>
                    <a:satOff val="3665"/>
                    <a:lumOff val="-13986"/>
                  </a:schemeClr>
                </a:solidFill>
              </a:rPr>
              <a:t> </a:t>
            </a:r>
            <a:r>
              <a:rPr sz="3700">
                <a:solidFill>
                  <a:schemeClr val="accent5">
                    <a:hueOff val="-176146"/>
                    <a:satOff val="3665"/>
                    <a:lumOff val="-13986"/>
                  </a:schemeClr>
                </a:solidFill>
              </a:rPr>
              <a:t>+</a:t>
            </a:r>
            <a:r>
              <a:rPr>
                <a:solidFill>
                  <a:schemeClr val="accent5">
                    <a:hueOff val="-176146"/>
                    <a:satOff val="3665"/>
                    <a:lumOff val="-13986"/>
                  </a:schemeClr>
                </a:solidFill>
              </a:rPr>
              <a:t> ω</a:t>
            </a:r>
            <a:r>
              <a:rPr baseline="31999">
                <a:solidFill>
                  <a:schemeClr val="accent5">
                    <a:hueOff val="-176146"/>
                    <a:satOff val="3665"/>
                    <a:lumOff val="-13986"/>
                  </a:schemeClr>
                </a:solidFill>
              </a:rPr>
              <a:t>3j </a:t>
            </a:r>
            <a:r>
              <a:rPr>
                <a:solidFill>
                  <a:schemeClr val="accent5">
                    <a:hueOff val="-176146"/>
                    <a:satOff val="3665"/>
                    <a:lumOff val="-13986"/>
                  </a:schemeClr>
                </a:solidFill>
              </a:rPr>
              <a:t>+ ⋯+ ω</a:t>
            </a:r>
            <a:r>
              <a:rPr baseline="31999" i="1">
                <a:solidFill>
                  <a:schemeClr val="accent5">
                    <a:hueOff val="-176146"/>
                    <a:satOff val="3665"/>
                    <a:lumOff val="-13986"/>
                  </a:schemeClr>
                </a:solidFill>
              </a:rPr>
              <a:t>(d</a:t>
            </a:r>
            <a:r>
              <a:rPr baseline="31999">
                <a:solidFill>
                  <a:schemeClr val="accent5">
                    <a:hueOff val="-176146"/>
                    <a:satOff val="3665"/>
                    <a:lumOff val="-13986"/>
                  </a:schemeClr>
                </a:solidFill>
              </a:rPr>
              <a:t>-1)j </a:t>
            </a:r>
            <a:r>
              <a:rPr>
                <a:solidFill>
                  <a:schemeClr val="accent5">
                    <a:hueOff val="-176146"/>
                    <a:satOff val="3665"/>
                    <a:lumOff val="-13986"/>
                  </a:schemeClr>
                </a:solidFill>
              </a:rPr>
              <a:t>= 0 </a:t>
            </a:r>
            <a:r>
              <a:t>for  </a:t>
            </a:r>
            <a:r>
              <a:rPr i="1">
                <a:solidFill>
                  <a:schemeClr val="accent1">
                    <a:hueOff val="47394"/>
                    <a:satOff val="-25753"/>
                    <a:lumOff val="-7544"/>
                  </a:schemeClr>
                </a:solidFill>
              </a:rPr>
              <a:t>0 &lt; j &lt; d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9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9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9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29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29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296">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96" grpId="1"/>
    </p:bldLst>
  </p:timing>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8" name="Discrete Fourier Transform"/>
          <p:cNvSpPr txBox="1"/>
          <p:nvPr>
            <p:ph type="title"/>
          </p:nvPr>
        </p:nvSpPr>
        <p:spPr>
          <a:prstGeom prst="rect">
            <a:avLst/>
          </a:prstGeom>
        </p:spPr>
        <p:txBody>
          <a:bodyPr/>
          <a:lstStyle>
            <a:lvl1pPr defTabSz="525779">
              <a:defRPr sz="7200">
                <a:latin typeface="Palatino"/>
                <a:ea typeface="Palatino"/>
                <a:cs typeface="Palatino"/>
                <a:sym typeface="Palatino"/>
              </a:defRPr>
            </a:lvl1pPr>
          </a:lstStyle>
          <a:p>
            <a:pPr/>
            <a:r>
              <a:t>Discrete Fourier Transform</a:t>
            </a:r>
          </a:p>
        </p:txBody>
      </p:sp>
      <p:pic>
        <p:nvPicPr>
          <p:cNvPr id="29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00" name="Evaluate a degree d-1 polynomial at d-th roots of unity…"/>
          <p:cNvSpPr txBox="1"/>
          <p:nvPr>
            <p:ph type="body" idx="1"/>
          </p:nvPr>
        </p:nvSpPr>
        <p:spPr>
          <a:xfrm>
            <a:off x="939800" y="2603499"/>
            <a:ext cx="11099800" cy="6299201"/>
          </a:xfrm>
          <a:prstGeom prst="rect">
            <a:avLst/>
          </a:prstGeom>
        </p:spPr>
        <p:txBody>
          <a:bodyPr/>
          <a:lstStyle/>
          <a:p>
            <a:pPr marL="391159" indent="-391159" defTabSz="514095">
              <a:spcBef>
                <a:spcPts val="1700"/>
              </a:spcBef>
              <a:defRPr sz="3168">
                <a:latin typeface="Palatino"/>
                <a:ea typeface="Palatino"/>
                <a:cs typeface="Palatino"/>
                <a:sym typeface="Palatino"/>
              </a:defRPr>
            </a:pPr>
            <a:r>
              <a:t>Evaluate a degree</a:t>
            </a:r>
            <a:r>
              <a:rPr>
                <a:solidFill>
                  <a:schemeClr val="accent5">
                    <a:hueOff val="-176146"/>
                    <a:satOff val="3665"/>
                    <a:lumOff val="-13986"/>
                  </a:schemeClr>
                </a:solidFill>
              </a:rPr>
              <a:t> </a:t>
            </a:r>
            <a:r>
              <a:rPr i="1">
                <a:solidFill>
                  <a:schemeClr val="accent5">
                    <a:hueOff val="-176146"/>
                    <a:satOff val="3665"/>
                    <a:lumOff val="-13986"/>
                  </a:schemeClr>
                </a:solidFill>
              </a:rPr>
              <a:t>d</a:t>
            </a:r>
            <a:r>
              <a:rPr>
                <a:solidFill>
                  <a:schemeClr val="accent5">
                    <a:hueOff val="-176146"/>
                    <a:satOff val="3665"/>
                    <a:lumOff val="-13986"/>
                  </a:schemeClr>
                </a:solidFill>
              </a:rPr>
              <a:t>-1</a:t>
            </a:r>
            <a:r>
              <a:t> polynomial at </a:t>
            </a:r>
            <a:r>
              <a:rPr i="1">
                <a:solidFill>
                  <a:schemeClr val="accent5">
                    <a:hueOff val="-176146"/>
                    <a:satOff val="3665"/>
                    <a:lumOff val="-13986"/>
                  </a:schemeClr>
                </a:solidFill>
              </a:rPr>
              <a:t>d</a:t>
            </a:r>
            <a:r>
              <a:rPr>
                <a:solidFill>
                  <a:schemeClr val="accent5">
                    <a:hueOff val="-176146"/>
                    <a:satOff val="3665"/>
                    <a:lumOff val="-13986"/>
                  </a:schemeClr>
                </a:solidFill>
              </a:rPr>
              <a:t>-th</a:t>
            </a:r>
            <a:r>
              <a:t> roots of unity</a:t>
            </a:r>
            <a:endParaRPr baseline="31999" i="1">
              <a:solidFill>
                <a:schemeClr val="accent5">
                  <a:hueOff val="-176146"/>
                  <a:satOff val="3665"/>
                  <a:lumOff val="-13986"/>
                </a:schemeClr>
              </a:solidFill>
            </a:endParaRPr>
          </a:p>
          <a:p>
            <a:pPr marL="391159" indent="-391159" defTabSz="514095">
              <a:spcBef>
                <a:spcPts val="1700"/>
              </a:spcBef>
              <a:defRPr sz="3168">
                <a:latin typeface="Palatino"/>
                <a:ea typeface="Palatino"/>
                <a:cs typeface="Palatino"/>
                <a:sym typeface="Palatino"/>
              </a:defRPr>
            </a:pPr>
            <a:r>
              <a:t>Evaluations of </a:t>
            </a:r>
            <a:r>
              <a:rPr i="1">
                <a:solidFill>
                  <a:schemeClr val="accent1">
                    <a:hueOff val="47394"/>
                    <a:satOff val="-25753"/>
                    <a:lumOff val="-7544"/>
                  </a:schemeClr>
                </a:solidFill>
              </a:rPr>
              <a:t>A(x)</a:t>
            </a:r>
            <a:r>
              <a:t> at </a:t>
            </a:r>
            <a:br/>
            <a:r>
              <a:rPr>
                <a:solidFill>
                  <a:schemeClr val="accent5">
                    <a:hueOff val="-176146"/>
                    <a:satOff val="3665"/>
                    <a:lumOff val="-13986"/>
                  </a:schemeClr>
                </a:solidFill>
              </a:rPr>
              <a:t>1, ω, ω</a:t>
            </a:r>
            <a:r>
              <a:rPr baseline="31999">
                <a:solidFill>
                  <a:schemeClr val="accent5">
                    <a:hueOff val="-176146"/>
                    <a:satOff val="3665"/>
                    <a:lumOff val="-13986"/>
                  </a:schemeClr>
                </a:solidFill>
              </a:rPr>
              <a:t>2</a:t>
            </a:r>
            <a:r>
              <a:rPr>
                <a:solidFill>
                  <a:schemeClr val="accent5">
                    <a:hueOff val="-176146"/>
                    <a:satOff val="3665"/>
                    <a:lumOff val="-13986"/>
                  </a:schemeClr>
                </a:solidFill>
              </a:rPr>
              <a:t>, ω</a:t>
            </a:r>
            <a:r>
              <a:rPr baseline="31999">
                <a:solidFill>
                  <a:schemeClr val="accent5">
                    <a:hueOff val="-176146"/>
                    <a:satOff val="3665"/>
                    <a:lumOff val="-13986"/>
                  </a:schemeClr>
                </a:solidFill>
              </a:rPr>
              <a:t>3</a:t>
            </a:r>
            <a:r>
              <a:rPr>
                <a:solidFill>
                  <a:schemeClr val="accent5">
                    <a:hueOff val="-176146"/>
                    <a:satOff val="3665"/>
                    <a:lumOff val="-13986"/>
                  </a:schemeClr>
                </a:solidFill>
              </a:rPr>
              <a:t>,…., ω</a:t>
            </a:r>
            <a:r>
              <a:rPr baseline="31999" i="1">
                <a:solidFill>
                  <a:schemeClr val="accent5">
                    <a:hueOff val="-176146"/>
                    <a:satOff val="3665"/>
                    <a:lumOff val="-13986"/>
                  </a:schemeClr>
                </a:solidFill>
              </a:rPr>
              <a:t>d</a:t>
            </a:r>
            <a:r>
              <a:rPr baseline="31999">
                <a:solidFill>
                  <a:schemeClr val="accent5">
                    <a:hueOff val="-176146"/>
                    <a:satOff val="3665"/>
                    <a:lumOff val="-13986"/>
                  </a:schemeClr>
                </a:solidFill>
              </a:rPr>
              <a:t>-1</a:t>
            </a:r>
            <a:r>
              <a:rPr i="1">
                <a:solidFill>
                  <a:schemeClr val="accent5">
                    <a:hueOff val="-176146"/>
                    <a:satOff val="3665"/>
                    <a:lumOff val="-13986"/>
                  </a:schemeClr>
                </a:solidFill>
              </a:rPr>
              <a:t> </a:t>
            </a:r>
            <a:r>
              <a:rPr baseline="-5999" i="1">
                <a:solidFill>
                  <a:schemeClr val="accent5">
                    <a:hueOff val="-176146"/>
                    <a:satOff val="3665"/>
                    <a:lumOff val="-13986"/>
                  </a:schemeClr>
                </a:solidFill>
              </a:rPr>
              <a:t> </a:t>
            </a:r>
            <a:r>
              <a:rPr i="1"/>
              <a:t>(d</a:t>
            </a:r>
            <a:r>
              <a:t>-th roots)</a:t>
            </a:r>
            <a:endParaRPr baseline="-5999" i="1">
              <a:solidFill>
                <a:schemeClr val="accent5">
                  <a:hueOff val="-176146"/>
                  <a:satOff val="3665"/>
                  <a:lumOff val="-13986"/>
                </a:schemeClr>
              </a:solidFill>
            </a:endParaRPr>
          </a:p>
          <a:p>
            <a:pPr marL="391159" indent="-391159" defTabSz="514095">
              <a:spcBef>
                <a:spcPts val="1700"/>
              </a:spcBef>
              <a:defRPr sz="3168">
                <a:latin typeface="Palatino"/>
                <a:ea typeface="Palatino"/>
                <a:cs typeface="Palatino"/>
                <a:sym typeface="Palatino"/>
              </a:defRPr>
            </a:pPr>
            <a:r>
              <a:rPr i="1"/>
              <a:t>Given </a:t>
            </a: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rPr i="1">
                <a:solidFill>
                  <a:schemeClr val="accent5">
                    <a:hueOff val="-176146"/>
                    <a:satOff val="3665"/>
                    <a:lumOff val="-13986"/>
                  </a:schemeClr>
                </a:solidFill>
              </a:rPr>
              <a:t> ,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endParaRPr baseline="31999" i="1">
              <a:solidFill>
                <a:schemeClr val="accent5">
                  <a:hueOff val="-176146"/>
                  <a:satOff val="3665"/>
                  <a:lumOff val="-13986"/>
                </a:schemeClr>
              </a:solidFill>
            </a:endParaRPr>
          </a:p>
          <a:p>
            <a:pPr marL="391159" indent="-391159" defTabSz="514095">
              <a:spcBef>
                <a:spcPts val="1700"/>
              </a:spcBef>
              <a:defRPr sz="3168">
                <a:latin typeface="Palatino"/>
                <a:ea typeface="Palatino"/>
                <a:cs typeface="Palatino"/>
                <a:sym typeface="Palatino"/>
              </a:defRPr>
            </a:pPr>
            <a:r>
              <a:t>Output</a:t>
            </a:r>
            <a:r>
              <a:rPr i="1">
                <a:solidFill>
                  <a:schemeClr val="accent5">
                    <a:hueOff val="-176146"/>
                    <a:satOff val="3665"/>
                    <a:lumOff val="-13986"/>
                  </a:schemeClr>
                </a:solidFill>
              </a:rPr>
              <a:t>  </a:t>
            </a:r>
            <a:br>
              <a:rPr i="1">
                <a:solidFill>
                  <a:schemeClr val="accent5">
                    <a:hueOff val="-176146"/>
                    <a:satOff val="3665"/>
                    <a:lumOff val="-13986"/>
                  </a:schemeClr>
                </a:solidFill>
              </a:rPr>
            </a:b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1</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 </a:t>
            </a:r>
            <a:r>
              <a:rPr>
                <a:solidFill>
                  <a:schemeClr val="accent1">
                    <a:hueOff val="47394"/>
                    <a:satOff val="-25753"/>
                    <a:lumOff val="-7544"/>
                  </a:schemeClr>
                </a:solidFill>
              </a:rPr>
              <a:t>1</a:t>
            </a:r>
            <a:r>
              <a:rPr baseline="31999" i="1">
                <a:solidFill>
                  <a:schemeClr val="accent1">
                    <a:hueOff val="47394"/>
                    <a:satOff val="-25753"/>
                    <a:lumOff val="-7544"/>
                  </a:schemeClr>
                </a:solidFill>
              </a:rPr>
              <a:t>d-1</a:t>
            </a:r>
            <a:br>
              <a:rPr i="1">
                <a:solidFill>
                  <a:schemeClr val="accent5">
                    <a:hueOff val="-176146"/>
                    <a:satOff val="3665"/>
                    <a:lumOff val="-13986"/>
                  </a:schemeClr>
                </a:solidFill>
              </a:rPr>
            </a:b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ω</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d-1</a:t>
            </a:r>
            <a:br>
              <a:rPr baseline="31999" i="1">
                <a:solidFill>
                  <a:schemeClr val="accent1">
                    <a:hueOff val="47394"/>
                    <a:satOff val="-25753"/>
                    <a:lumOff val="-7544"/>
                  </a:schemeClr>
                </a:solidFill>
              </a:rPr>
            </a:b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4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2d-2</a:t>
            </a:r>
            <a:br>
              <a:rPr baseline="31999" i="1">
                <a:solidFill>
                  <a:schemeClr val="accent1">
                    <a:hueOff val="47394"/>
                    <a:satOff val="-25753"/>
                    <a:lumOff val="-7544"/>
                  </a:schemeClr>
                </a:solidFill>
              </a:rPr>
            </a:br>
            <a:br>
              <a:rPr baseline="31999" i="1">
                <a:solidFill>
                  <a:schemeClr val="accent1">
                    <a:hueOff val="47394"/>
                    <a:satOff val="-25753"/>
                    <a:lumOff val="-7544"/>
                  </a:schemeClr>
                </a:solidFill>
              </a:rPr>
            </a:b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d-1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2d-2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2d-1</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00">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00">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0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00">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00">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0" grpId="1"/>
    </p:bldLst>
  </p:timing>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2" name="Fourier Transform"/>
          <p:cNvSpPr txBox="1"/>
          <p:nvPr>
            <p:ph type="title"/>
          </p:nvPr>
        </p:nvSpPr>
        <p:spPr>
          <a:prstGeom prst="rect">
            <a:avLst/>
          </a:prstGeom>
        </p:spPr>
        <p:txBody>
          <a:bodyPr/>
          <a:lstStyle>
            <a:lvl1pPr>
              <a:defRPr>
                <a:latin typeface="Palatino"/>
                <a:ea typeface="Palatino"/>
                <a:cs typeface="Palatino"/>
                <a:sym typeface="Palatino"/>
              </a:defRPr>
            </a:lvl1pPr>
          </a:lstStyle>
          <a:p>
            <a:pPr/>
            <a:r>
              <a:t>Fourier Transform</a:t>
            </a:r>
          </a:p>
        </p:txBody>
      </p:sp>
      <p:pic>
        <p:nvPicPr>
          <p:cNvPr id="303"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04" name="Double-click to edit"/>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14:m>
              <m:oMathPara>
                <m:oMathParaPr>
                  <m:jc m:val="left"/>
                </m:oMathParaPr>
                <m:oMath>
                  <m:r>
                    <a:rPr xmlns:a="http://schemas.openxmlformats.org/drawingml/2006/main" sz="3950" i="1">
                      <a:solidFill>
                        <a:srgbClr val="000000"/>
                      </a:solidFill>
                      <a:latin typeface="Cambria Math" panose="02040503050406030204" pitchFamily="18" charset="0"/>
                    </a:rPr>
                    <m:t>F</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k</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m:t>
                  </m:r>
                  <m:sSubSup>
                    <m:e>
                      <m:r>
                        <a:rPr xmlns:a="http://schemas.openxmlformats.org/drawingml/2006/main" sz="3950" i="1">
                          <a:solidFill>
                            <a:srgbClr val="000000"/>
                          </a:solidFill>
                          <a:latin typeface="Cambria Math" panose="02040503050406030204" pitchFamily="18" charset="0"/>
                        </a:rPr>
                        <m:t>∫</m:t>
                      </m:r>
                    </m:e>
                    <m:sub>
                      <m:r>
                        <a:rPr xmlns:a="http://schemas.openxmlformats.org/drawingml/2006/main" sz="3950" i="1">
                          <a:solidFill>
                            <a:srgbClr val="000000"/>
                          </a:solidFill>
                          <a:latin typeface="Cambria Math" panose="02040503050406030204" pitchFamily="18" charset="0"/>
                        </a:rPr>
                        <m:t>-</m:t>
                      </m:r>
                      <m:r>
                        <m:rPr>
                          <m:sty m:val="p"/>
                        </m:rPr>
                        <a:rPr xmlns:a="http://schemas.openxmlformats.org/drawingml/2006/main" sz="3950" i="1">
                          <a:solidFill>
                            <a:srgbClr val="000000"/>
                          </a:solidFill>
                          <a:latin typeface="Cambria Math" panose="02040503050406030204" pitchFamily="18" charset="0"/>
                        </a:rPr>
                        <m:t>∞</m:t>
                      </m:r>
                    </m:sub>
                    <m:sup>
                      <m:r>
                        <m:rPr>
                          <m:sty m:val="p"/>
                        </m:rPr>
                        <a:rPr xmlns:a="http://schemas.openxmlformats.org/drawingml/2006/main" sz="3950" i="1">
                          <a:solidFill>
                            <a:srgbClr val="000000"/>
                          </a:solidFill>
                          <a:latin typeface="Cambria Math" panose="02040503050406030204" pitchFamily="18" charset="0"/>
                        </a:rPr>
                        <m:t>∞</m:t>
                      </m:r>
                    </m:sup>
                  </m:sSubSup>
                  <m:r>
                    <a:rPr xmlns:a="http://schemas.openxmlformats.org/drawingml/2006/main" sz="3950" i="1">
                      <a:solidFill>
                        <a:srgbClr val="000000"/>
                      </a:solidFill>
                      <a:latin typeface="Cambria Math" panose="02040503050406030204" pitchFamily="18" charset="0"/>
                    </a:rPr>
                    <m:t>f</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x</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s</m:t>
                  </m:r>
                  <m:r>
                    <a:rPr xmlns:a="http://schemas.openxmlformats.org/drawingml/2006/main" sz="3950" i="1">
                      <a:solidFill>
                        <a:srgbClr val="000000"/>
                      </a:solidFill>
                      <a:latin typeface="Cambria Math" panose="02040503050406030204" pitchFamily="18" charset="0"/>
                    </a:rPr>
                    <m:t>i</m:t>
                  </m:r>
                  <m:r>
                    <a:rPr xmlns:a="http://schemas.openxmlformats.org/drawingml/2006/main" sz="3950" i="1">
                      <a:solidFill>
                        <a:srgbClr val="000000"/>
                      </a:solidFill>
                      <a:latin typeface="Cambria Math" panose="02040503050406030204" pitchFamily="18" charset="0"/>
                    </a:rPr>
                    <m:t>n</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2</m:t>
                  </m:r>
                  <m:r>
                    <a:rPr xmlns:a="http://schemas.openxmlformats.org/drawingml/2006/main" sz="3950" i="1">
                      <a:solidFill>
                        <a:srgbClr val="000000"/>
                      </a:solidFill>
                      <a:latin typeface="Cambria Math" panose="02040503050406030204" pitchFamily="18" charset="0"/>
                    </a:rPr>
                    <m:t>π</m:t>
                  </m:r>
                  <m:r>
                    <a:rPr xmlns:a="http://schemas.openxmlformats.org/drawingml/2006/main" sz="3950" i="1">
                      <a:solidFill>
                        <a:srgbClr val="000000"/>
                      </a:solidFill>
                      <a:latin typeface="Cambria Math" panose="02040503050406030204" pitchFamily="18" charset="0"/>
                    </a:rPr>
                    <m:t>k</m:t>
                  </m:r>
                  <m:r>
                    <a:rPr xmlns:a="http://schemas.openxmlformats.org/drawingml/2006/main" sz="3950" i="1">
                      <a:solidFill>
                        <a:srgbClr val="000000"/>
                      </a:solidFill>
                      <a:latin typeface="Cambria Math" panose="02040503050406030204" pitchFamily="18" charset="0"/>
                    </a:rPr>
                    <m:t>x</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d</m:t>
                  </m:r>
                  <m:r>
                    <a:rPr xmlns:a="http://schemas.openxmlformats.org/drawingml/2006/main" sz="3950" i="1">
                      <a:solidFill>
                        <a:srgbClr val="000000"/>
                      </a:solidFill>
                      <a:latin typeface="Cambria Math" panose="02040503050406030204" pitchFamily="18" charset="0"/>
                    </a:rPr>
                    <m:t>x</m:t>
                  </m:r>
                </m:oMath>
              </m:oMathPara>
            </a14:m>
          </a:p>
          <a:p>
            <a:pPr>
              <a:spcBef>
                <a:spcPts val="2000"/>
              </a:spcBef>
              <a:defRPr>
                <a:latin typeface="Palatino"/>
                <a:ea typeface="Palatino"/>
                <a:cs typeface="Palatino"/>
                <a:sym typeface="Palatino"/>
              </a:defRPr>
            </a:pPr>
            <a14:m>
              <m:oMathPara>
                <m:oMathParaPr>
                  <m:jc m:val="left"/>
                </m:oMathParaPr>
                <m:oMath>
                  <m:r>
                    <a:rPr xmlns:a="http://schemas.openxmlformats.org/drawingml/2006/main" sz="3950" i="1">
                      <a:solidFill>
                        <a:srgbClr val="000000"/>
                      </a:solidFill>
                      <a:latin typeface="Cambria Math" panose="02040503050406030204" pitchFamily="18" charset="0"/>
                    </a:rPr>
                    <m:t>G</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k</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m:t>
                  </m:r>
                  <m:sSubSup>
                    <m:e>
                      <m:r>
                        <a:rPr xmlns:a="http://schemas.openxmlformats.org/drawingml/2006/main" sz="3950" i="1">
                          <a:solidFill>
                            <a:srgbClr val="000000"/>
                          </a:solidFill>
                          <a:latin typeface="Cambria Math" panose="02040503050406030204" pitchFamily="18" charset="0"/>
                        </a:rPr>
                        <m:t>∫</m:t>
                      </m:r>
                    </m:e>
                    <m:sub>
                      <m:r>
                        <a:rPr xmlns:a="http://schemas.openxmlformats.org/drawingml/2006/main" sz="3950" i="1">
                          <a:solidFill>
                            <a:srgbClr val="000000"/>
                          </a:solidFill>
                          <a:latin typeface="Cambria Math" panose="02040503050406030204" pitchFamily="18" charset="0"/>
                        </a:rPr>
                        <m:t>-</m:t>
                      </m:r>
                      <m:r>
                        <m:rPr>
                          <m:sty m:val="p"/>
                        </m:rPr>
                        <a:rPr xmlns:a="http://schemas.openxmlformats.org/drawingml/2006/main" sz="3950" i="1">
                          <a:solidFill>
                            <a:srgbClr val="000000"/>
                          </a:solidFill>
                          <a:latin typeface="Cambria Math" panose="02040503050406030204" pitchFamily="18" charset="0"/>
                        </a:rPr>
                        <m:t>∞</m:t>
                      </m:r>
                    </m:sub>
                    <m:sup>
                      <m:r>
                        <m:rPr>
                          <m:sty m:val="p"/>
                        </m:rPr>
                        <a:rPr xmlns:a="http://schemas.openxmlformats.org/drawingml/2006/main" sz="3950" i="1">
                          <a:solidFill>
                            <a:srgbClr val="000000"/>
                          </a:solidFill>
                          <a:latin typeface="Cambria Math" panose="02040503050406030204" pitchFamily="18" charset="0"/>
                        </a:rPr>
                        <m:t>∞</m:t>
                      </m:r>
                    </m:sup>
                  </m:sSubSup>
                  <m:r>
                    <a:rPr xmlns:a="http://schemas.openxmlformats.org/drawingml/2006/main" sz="3950" i="1">
                      <a:solidFill>
                        <a:srgbClr val="000000"/>
                      </a:solidFill>
                      <a:latin typeface="Cambria Math" panose="02040503050406030204" pitchFamily="18" charset="0"/>
                    </a:rPr>
                    <m:t>f</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x</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c</m:t>
                  </m:r>
                  <m:r>
                    <a:rPr xmlns:a="http://schemas.openxmlformats.org/drawingml/2006/main" sz="3950" i="1">
                      <a:solidFill>
                        <a:srgbClr val="000000"/>
                      </a:solidFill>
                      <a:latin typeface="Cambria Math" panose="02040503050406030204" pitchFamily="18" charset="0"/>
                    </a:rPr>
                    <m:t>o</m:t>
                  </m:r>
                  <m:r>
                    <a:rPr xmlns:a="http://schemas.openxmlformats.org/drawingml/2006/main" sz="3950" i="1">
                      <a:solidFill>
                        <a:srgbClr val="000000"/>
                      </a:solidFill>
                      <a:latin typeface="Cambria Math" panose="02040503050406030204" pitchFamily="18" charset="0"/>
                    </a:rPr>
                    <m:t>s</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2</m:t>
                  </m:r>
                  <m:r>
                    <a:rPr xmlns:a="http://schemas.openxmlformats.org/drawingml/2006/main" sz="3950" i="1">
                      <a:solidFill>
                        <a:srgbClr val="000000"/>
                      </a:solidFill>
                      <a:latin typeface="Cambria Math" panose="02040503050406030204" pitchFamily="18" charset="0"/>
                    </a:rPr>
                    <m:t>π</m:t>
                  </m:r>
                  <m:r>
                    <a:rPr xmlns:a="http://schemas.openxmlformats.org/drawingml/2006/main" sz="3950" i="1">
                      <a:solidFill>
                        <a:srgbClr val="000000"/>
                      </a:solidFill>
                      <a:latin typeface="Cambria Math" panose="02040503050406030204" pitchFamily="18" charset="0"/>
                    </a:rPr>
                    <m:t>k</m:t>
                  </m:r>
                  <m:r>
                    <a:rPr xmlns:a="http://schemas.openxmlformats.org/drawingml/2006/main" sz="3950" i="1">
                      <a:solidFill>
                        <a:srgbClr val="000000"/>
                      </a:solidFill>
                      <a:latin typeface="Cambria Math" panose="02040503050406030204" pitchFamily="18" charset="0"/>
                    </a:rPr>
                    <m:t>x</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d</m:t>
                  </m:r>
                  <m:r>
                    <a:rPr xmlns:a="http://schemas.openxmlformats.org/drawingml/2006/main" sz="3950" i="1">
                      <a:solidFill>
                        <a:srgbClr val="000000"/>
                      </a:solidFill>
                      <a:latin typeface="Cambria Math" panose="02040503050406030204" pitchFamily="18" charset="0"/>
                    </a:rPr>
                    <m:t>x</m:t>
                  </m:r>
                </m:oMath>
              </m:oMathPara>
            </a14:m>
          </a:p>
          <a:p>
            <a:pPr>
              <a:spcBef>
                <a:spcPts val="2000"/>
              </a:spcBef>
              <a:defRPr>
                <a:latin typeface="Palatino"/>
                <a:ea typeface="Palatino"/>
                <a:cs typeface="Palatino"/>
                <a:sym typeface="Palatino"/>
              </a:defRPr>
            </a:pPr>
            <a14:m>
              <m:oMathPara>
                <m:oMathParaPr>
                  <m:jc m:val="left"/>
                </m:oMathParaPr>
                <m:oMath>
                  <m:r>
                    <a:rPr xmlns:a="http://schemas.openxmlformats.org/drawingml/2006/main" sz="3950" i="1">
                      <a:solidFill>
                        <a:srgbClr val="000000"/>
                      </a:solidFill>
                      <a:latin typeface="Cambria Math" panose="02040503050406030204" pitchFamily="18" charset="0"/>
                    </a:rPr>
                    <m:t>G</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k</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i</m:t>
                  </m:r>
                  <m:r>
                    <a:rPr xmlns:a="http://schemas.openxmlformats.org/drawingml/2006/main" sz="3950" i="1">
                      <a:solidFill>
                        <a:srgbClr val="000000"/>
                      </a:solidFill>
                      <a:latin typeface="Cambria Math" panose="02040503050406030204" pitchFamily="18" charset="0"/>
                    </a:rPr>
                    <m:t>F</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k</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m:t>
                  </m:r>
                  <m:sSubSup>
                    <m:e>
                      <m:r>
                        <a:rPr xmlns:a="http://schemas.openxmlformats.org/drawingml/2006/main" sz="3950" i="1">
                          <a:solidFill>
                            <a:srgbClr val="000000"/>
                          </a:solidFill>
                          <a:latin typeface="Cambria Math" panose="02040503050406030204" pitchFamily="18" charset="0"/>
                        </a:rPr>
                        <m:t>∫</m:t>
                      </m:r>
                    </m:e>
                    <m:sub>
                      <m:r>
                        <a:rPr xmlns:a="http://schemas.openxmlformats.org/drawingml/2006/main" sz="3950" i="1">
                          <a:solidFill>
                            <a:srgbClr val="000000"/>
                          </a:solidFill>
                          <a:latin typeface="Cambria Math" panose="02040503050406030204" pitchFamily="18" charset="0"/>
                        </a:rPr>
                        <m:t>-</m:t>
                      </m:r>
                      <m:r>
                        <m:rPr>
                          <m:sty m:val="p"/>
                        </m:rPr>
                        <a:rPr xmlns:a="http://schemas.openxmlformats.org/drawingml/2006/main" sz="3950" i="1">
                          <a:solidFill>
                            <a:srgbClr val="000000"/>
                          </a:solidFill>
                          <a:latin typeface="Cambria Math" panose="02040503050406030204" pitchFamily="18" charset="0"/>
                        </a:rPr>
                        <m:t>∞</m:t>
                      </m:r>
                    </m:sub>
                    <m:sup>
                      <m:r>
                        <m:rPr>
                          <m:sty m:val="p"/>
                        </m:rPr>
                        <a:rPr xmlns:a="http://schemas.openxmlformats.org/drawingml/2006/main" sz="3950" i="1">
                          <a:solidFill>
                            <a:srgbClr val="000000"/>
                          </a:solidFill>
                          <a:latin typeface="Cambria Math" panose="02040503050406030204" pitchFamily="18" charset="0"/>
                        </a:rPr>
                        <m:t>∞</m:t>
                      </m:r>
                    </m:sup>
                  </m:sSubSup>
                  <m:r>
                    <a:rPr xmlns:a="http://schemas.openxmlformats.org/drawingml/2006/main" sz="3950" i="1">
                      <a:solidFill>
                        <a:srgbClr val="000000"/>
                      </a:solidFill>
                      <a:latin typeface="Cambria Math" panose="02040503050406030204" pitchFamily="18" charset="0"/>
                    </a:rPr>
                    <m:t>f</m:t>
                  </m:r>
                  <m:r>
                    <a:rPr xmlns:a="http://schemas.openxmlformats.org/drawingml/2006/main" sz="3950" i="1">
                      <a:solidFill>
                        <a:srgbClr val="000000"/>
                      </a:solidFill>
                      <a:latin typeface="Cambria Math" panose="02040503050406030204" pitchFamily="18" charset="0"/>
                    </a:rPr>
                    <m:t>(</m:t>
                  </m:r>
                  <m:r>
                    <a:rPr xmlns:a="http://schemas.openxmlformats.org/drawingml/2006/main" sz="3950" i="1">
                      <a:solidFill>
                        <a:srgbClr val="000000"/>
                      </a:solidFill>
                      <a:latin typeface="Cambria Math" panose="02040503050406030204" pitchFamily="18" charset="0"/>
                    </a:rPr>
                    <m:t>x</m:t>
                  </m:r>
                  <m:r>
                    <a:rPr xmlns:a="http://schemas.openxmlformats.org/drawingml/2006/main" sz="3950" i="1">
                      <a:solidFill>
                        <a:srgbClr val="000000"/>
                      </a:solidFill>
                      <a:latin typeface="Cambria Math" panose="02040503050406030204" pitchFamily="18" charset="0"/>
                    </a:rPr>
                    <m:t>)</m:t>
                  </m:r>
                  <m:sSup>
                    <m:e>
                      <m:r>
                        <a:rPr xmlns:a="http://schemas.openxmlformats.org/drawingml/2006/main" sz="3950" i="1">
                          <a:solidFill>
                            <a:srgbClr val="000000"/>
                          </a:solidFill>
                          <a:latin typeface="Cambria Math" panose="02040503050406030204" pitchFamily="18" charset="0"/>
                        </a:rPr>
                        <m:t>e</m:t>
                      </m:r>
                    </m:e>
                    <m:sup>
                      <m:r>
                        <a:rPr xmlns:a="http://schemas.openxmlformats.org/drawingml/2006/main" sz="3950" i="1">
                          <a:solidFill>
                            <a:srgbClr val="000000"/>
                          </a:solidFill>
                          <a:latin typeface="Cambria Math" panose="02040503050406030204" pitchFamily="18" charset="0"/>
                        </a:rPr>
                        <m:t>2</m:t>
                      </m:r>
                      <m:r>
                        <a:rPr xmlns:a="http://schemas.openxmlformats.org/drawingml/2006/main" sz="3950" i="1">
                          <a:solidFill>
                            <a:srgbClr val="000000"/>
                          </a:solidFill>
                          <a:latin typeface="Cambria Math" panose="02040503050406030204" pitchFamily="18" charset="0"/>
                        </a:rPr>
                        <m:t>π</m:t>
                      </m:r>
                      <m:r>
                        <a:rPr xmlns:a="http://schemas.openxmlformats.org/drawingml/2006/main" sz="3950" i="1">
                          <a:solidFill>
                            <a:srgbClr val="000000"/>
                          </a:solidFill>
                          <a:latin typeface="Cambria Math" panose="02040503050406030204" pitchFamily="18" charset="0"/>
                        </a:rPr>
                        <m:t>k</m:t>
                      </m:r>
                      <m:r>
                        <a:rPr xmlns:a="http://schemas.openxmlformats.org/drawingml/2006/main" sz="3950" i="1">
                          <a:solidFill>
                            <a:srgbClr val="000000"/>
                          </a:solidFill>
                          <a:latin typeface="Cambria Math" panose="02040503050406030204" pitchFamily="18" charset="0"/>
                        </a:rPr>
                        <m:t>x</m:t>
                      </m:r>
                    </m:sup>
                  </m:sSup>
                  <m:r>
                    <a:rPr xmlns:a="http://schemas.openxmlformats.org/drawingml/2006/main" sz="3950" i="1">
                      <a:solidFill>
                        <a:srgbClr val="000000"/>
                      </a:solidFill>
                      <a:latin typeface="Cambria Math" panose="02040503050406030204" pitchFamily="18" charset="0"/>
                    </a:rPr>
                    <m:t>d</m:t>
                  </m:r>
                  <m:r>
                    <a:rPr xmlns:a="http://schemas.openxmlformats.org/drawingml/2006/main" sz="3950" i="1">
                      <a:solidFill>
                        <a:srgbClr val="000000"/>
                      </a:solidFill>
                      <a:latin typeface="Cambria Math" panose="02040503050406030204" pitchFamily="18" charset="0"/>
                    </a:rPr>
                    <m:t>x</m:t>
                  </m:r>
                </m:oMath>
              </m:oMathPara>
            </a14:m>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0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0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0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04">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4" grpId="1"/>
    </p:bldLst>
  </p:timing>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6" name="Fast Fourier Transform"/>
          <p:cNvSpPr txBox="1"/>
          <p:nvPr>
            <p:ph type="title"/>
          </p:nvPr>
        </p:nvSpPr>
        <p:spPr>
          <a:prstGeom prst="rect">
            <a:avLst/>
          </a:prstGeom>
        </p:spPr>
        <p:txBody>
          <a:bodyPr/>
          <a:lstStyle>
            <a:lvl1pPr>
              <a:defRPr>
                <a:latin typeface="Palatino"/>
                <a:ea typeface="Palatino"/>
                <a:cs typeface="Palatino"/>
                <a:sym typeface="Palatino"/>
              </a:defRPr>
            </a:lvl1pPr>
          </a:lstStyle>
          <a:p>
            <a:pPr/>
            <a:r>
              <a:t>Fast Fourier Transform</a:t>
            </a:r>
          </a:p>
        </p:txBody>
      </p:sp>
      <p:pic>
        <p:nvPicPr>
          <p:cNvPr id="30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08" name="Evaluations of A(x) at 1, ω, ω2, ω3,…., ωd-1…"/>
          <p:cNvSpPr txBox="1"/>
          <p:nvPr>
            <p:ph type="body" idx="1"/>
          </p:nvPr>
        </p:nvSpPr>
        <p:spPr>
          <a:xfrm>
            <a:off x="939800" y="2603499"/>
            <a:ext cx="11099800" cy="6299201"/>
          </a:xfrm>
          <a:prstGeom prst="rect">
            <a:avLst/>
          </a:prstGeom>
        </p:spPr>
        <p:txBody>
          <a:bodyPr/>
          <a:lstStyle/>
          <a:p>
            <a:pPr marL="377825" indent="-377825" defTabSz="496570">
              <a:spcBef>
                <a:spcPts val="1700"/>
              </a:spcBef>
              <a:defRPr sz="3060">
                <a:latin typeface="Palatino"/>
                <a:ea typeface="Palatino"/>
                <a:cs typeface="Palatino"/>
                <a:sym typeface="Palatino"/>
              </a:defRPr>
            </a:pPr>
            <a:r>
              <a:t>Evaluations of </a:t>
            </a:r>
            <a:r>
              <a:rPr i="1">
                <a:solidFill>
                  <a:schemeClr val="accent1">
                    <a:hueOff val="47394"/>
                    <a:satOff val="-25753"/>
                    <a:lumOff val="-7544"/>
                  </a:schemeClr>
                </a:solidFill>
              </a:rPr>
              <a:t>A(x)</a:t>
            </a:r>
            <a:r>
              <a:t> at 1, ω, ω</a:t>
            </a:r>
            <a:r>
              <a:rPr baseline="31999"/>
              <a:t>2</a:t>
            </a:r>
            <a:r>
              <a:t>, ω</a:t>
            </a:r>
            <a:r>
              <a:rPr baseline="31999"/>
              <a:t>3</a:t>
            </a:r>
            <a:r>
              <a:t>,…., ω</a:t>
            </a:r>
            <a:r>
              <a:rPr baseline="31999" i="1"/>
              <a:t>d</a:t>
            </a:r>
            <a:r>
              <a:rPr baseline="31999"/>
              <a:t>-1</a:t>
            </a:r>
            <a:r>
              <a:rPr i="1">
                <a:solidFill>
                  <a:schemeClr val="accent5">
                    <a:hueOff val="-176146"/>
                    <a:satOff val="3665"/>
                    <a:lumOff val="-13986"/>
                  </a:schemeClr>
                </a:solidFill>
              </a:rPr>
              <a:t> </a:t>
            </a:r>
            <a:endParaRPr baseline="-5999" i="1">
              <a:solidFill>
                <a:schemeClr val="accent5">
                  <a:hueOff val="-176146"/>
                  <a:satOff val="3665"/>
                  <a:lumOff val="-13986"/>
                </a:schemeClr>
              </a:solidFill>
            </a:endParaRPr>
          </a:p>
          <a:p>
            <a:pPr marL="377825" indent="-377825" defTabSz="496570">
              <a:spcBef>
                <a:spcPts val="1700"/>
              </a:spcBef>
              <a:defRPr sz="3060">
                <a:latin typeface="Palatino"/>
                <a:ea typeface="Palatino"/>
                <a:cs typeface="Palatino"/>
                <a:sym typeface="Palatino"/>
              </a:defRPr>
            </a:pPr>
            <a:r>
              <a:t>Assume </a:t>
            </a:r>
            <a:r>
              <a:rPr i="1"/>
              <a:t>d</a:t>
            </a:r>
            <a:r>
              <a:t> is a power of 2 </a:t>
            </a:r>
          </a:p>
          <a:p>
            <a:pPr marL="377825" indent="-377825" defTabSz="496570">
              <a:spcBef>
                <a:spcPts val="1700"/>
              </a:spcBef>
              <a:defRPr sz="3060">
                <a:latin typeface="Palatino"/>
                <a:ea typeface="Palatino"/>
                <a:cs typeface="Palatino"/>
                <a:sym typeface="Palatino"/>
              </a:defRPr>
            </a:pPr>
            <a:r>
              <a:rPr i="1"/>
              <a:t>A</a:t>
            </a:r>
            <a:r>
              <a:rPr baseline="-5999" i="1"/>
              <a:t>even</a:t>
            </a:r>
            <a:r>
              <a:rPr i="1"/>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4</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d/2-1</a:t>
            </a:r>
            <a:endParaRPr baseline="31999" i="1">
              <a:solidFill>
                <a:schemeClr val="accent1">
                  <a:hueOff val="47394"/>
                  <a:satOff val="-25753"/>
                  <a:lumOff val="-7544"/>
                </a:schemeClr>
              </a:solidFill>
            </a:endParaRPr>
          </a:p>
          <a:p>
            <a:pPr marL="377825" indent="-377825" defTabSz="496570">
              <a:spcBef>
                <a:spcPts val="1700"/>
              </a:spcBef>
              <a:defRPr sz="3060">
                <a:latin typeface="Palatino"/>
                <a:ea typeface="Palatino"/>
                <a:cs typeface="Palatino"/>
                <a:sym typeface="Palatino"/>
              </a:defRPr>
            </a:pPr>
            <a:r>
              <a:rPr i="1"/>
              <a:t>A</a:t>
            </a:r>
            <a:r>
              <a:rPr baseline="-5999" i="1"/>
              <a:t>odd</a:t>
            </a:r>
            <a:r>
              <a:rPr i="1"/>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3</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5</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d/2-1</a:t>
            </a:r>
            <a:endParaRPr baseline="-5999" i="1">
              <a:solidFill>
                <a:schemeClr val="accent5">
                  <a:hueOff val="-176146"/>
                  <a:satOff val="3665"/>
                  <a:lumOff val="-13986"/>
                </a:schemeClr>
              </a:solidFill>
            </a:endParaRPr>
          </a:p>
          <a:p>
            <a:pPr marL="377825" indent="-377825" defTabSz="496570">
              <a:spcBef>
                <a:spcPts val="1700"/>
              </a:spcBef>
              <a:defRPr sz="3060">
                <a:latin typeface="Palatino"/>
                <a:ea typeface="Palatino"/>
                <a:cs typeface="Palatino"/>
                <a:sym typeface="Palatino"/>
              </a:defRPr>
            </a:pPr>
            <a:r>
              <a:t>-1</a:t>
            </a:r>
            <a:r>
              <a:rPr baseline="31999"/>
              <a:t>  </a:t>
            </a:r>
            <a:r>
              <a:t>= ω</a:t>
            </a:r>
            <a:r>
              <a:rPr baseline="31999" i="1"/>
              <a:t>d/2</a:t>
            </a:r>
            <a:r>
              <a:rPr baseline="31999"/>
              <a:t> </a:t>
            </a:r>
            <a:endParaRPr i="1">
              <a:solidFill>
                <a:schemeClr val="accent5">
                  <a:hueOff val="-176146"/>
                  <a:satOff val="3665"/>
                  <a:lumOff val="-13986"/>
                </a:schemeClr>
              </a:solidFill>
            </a:endParaRPr>
          </a:p>
          <a:p>
            <a:pPr marL="377825" indent="-377825" defTabSz="496570">
              <a:spcBef>
                <a:spcPts val="1700"/>
              </a:spcBef>
              <a:defRPr sz="3060">
                <a:latin typeface="Palatino"/>
                <a:ea typeface="Palatino"/>
                <a:cs typeface="Palatino"/>
                <a:sym typeface="Palatino"/>
              </a:defRPr>
            </a:pPr>
            <a:r>
              <a:rPr i="1">
                <a:solidFill>
                  <a:schemeClr val="accent5">
                    <a:hueOff val="-176146"/>
                    <a:satOff val="3665"/>
                    <a:lumOff val="-13986"/>
                  </a:schemeClr>
                </a:solidFill>
              </a:rPr>
              <a:t> </a:t>
            </a:r>
            <a:r>
              <a:rPr i="1"/>
              <a:t>- </a:t>
            </a:r>
            <a:r>
              <a:t>ω</a:t>
            </a:r>
            <a:r>
              <a:rPr baseline="31999"/>
              <a:t>  </a:t>
            </a:r>
            <a:r>
              <a:t>= ω</a:t>
            </a:r>
            <a:r>
              <a:rPr baseline="31999" i="1"/>
              <a:t>1+d/2</a:t>
            </a:r>
            <a:br>
              <a:rPr baseline="31999"/>
            </a:br>
            <a:r>
              <a:rPr baseline="31999"/>
              <a:t>…….</a:t>
            </a:r>
            <a:endParaRPr baseline="31999"/>
          </a:p>
          <a:p>
            <a:pPr marL="377825" indent="-377825" defTabSz="496570">
              <a:spcBef>
                <a:spcPts val="1700"/>
              </a:spcBef>
              <a:defRPr sz="3060">
                <a:latin typeface="Palatino"/>
                <a:ea typeface="Palatino"/>
                <a:cs typeface="Palatino"/>
                <a:sym typeface="Palatino"/>
              </a:defRPr>
            </a:pPr>
            <a:r>
              <a:rPr i="1"/>
              <a:t>- </a:t>
            </a:r>
            <a:r>
              <a:t>ω</a:t>
            </a:r>
            <a:r>
              <a:rPr baseline="31999" i="1"/>
              <a:t>d/2-1</a:t>
            </a:r>
            <a:r>
              <a:rPr baseline="31999"/>
              <a:t>  </a:t>
            </a:r>
            <a:r>
              <a:t>= ω</a:t>
            </a:r>
            <a:r>
              <a:rPr baseline="31999" i="1"/>
              <a:t>d/2+d/2-1 </a:t>
            </a:r>
            <a:r>
              <a:rPr baseline="31999"/>
              <a:t>  </a:t>
            </a:r>
            <a:r>
              <a:rPr i="1">
                <a:solidFill>
                  <a:schemeClr val="accent5">
                    <a:hueOff val="-176146"/>
                    <a:satOff val="3665"/>
                    <a:lumOff val="-13986"/>
                  </a:schemeClr>
                </a:solidFill>
              </a:rPr>
              <a:t> </a:t>
            </a:r>
            <a:r>
              <a:rPr i="1"/>
              <a:t>= </a:t>
            </a:r>
            <a:r>
              <a:t>ω</a:t>
            </a:r>
            <a:r>
              <a:rPr baseline="31999" i="1"/>
              <a:t>d-1</a:t>
            </a:r>
            <a:endParaRPr baseline="31999" i="1"/>
          </a:p>
          <a:p>
            <a:pPr marL="377825" indent="-377825" defTabSz="496570">
              <a:spcBef>
                <a:spcPts val="1700"/>
              </a:spcBef>
              <a:defRPr sz="3060">
                <a:latin typeface="Palatino"/>
                <a:ea typeface="Palatino"/>
                <a:cs typeface="Palatino"/>
                <a:sym typeface="Palatino"/>
              </a:defRPr>
            </a:pPr>
            <a:r>
              <a:t>Squares of the </a:t>
            </a:r>
            <a:r>
              <a:rPr i="1"/>
              <a:t>d</a:t>
            </a:r>
            <a:r>
              <a:t>-th roots : 1, ω</a:t>
            </a:r>
            <a:r>
              <a:rPr baseline="31999"/>
              <a:t>2</a:t>
            </a:r>
            <a:r>
              <a:t>, ω</a:t>
            </a:r>
            <a:r>
              <a:rPr baseline="31999"/>
              <a:t>4</a:t>
            </a:r>
            <a:r>
              <a:t>,…., ω</a:t>
            </a:r>
            <a:r>
              <a:rPr baseline="31999" i="1"/>
              <a:t>2(d/2</a:t>
            </a:r>
            <a:r>
              <a:rPr baseline="31999"/>
              <a:t>-1)</a:t>
            </a:r>
            <a:r>
              <a:rPr i="1">
                <a:solidFill>
                  <a:schemeClr val="accent5">
                    <a:hueOff val="-176146"/>
                    <a:satOff val="3665"/>
                    <a:lumOff val="-13986"/>
                  </a:schemeClr>
                </a:solidFill>
              </a:rPr>
              <a:t>  (</a:t>
            </a:r>
            <a:r>
              <a:rPr i="1"/>
              <a:t>d/2</a:t>
            </a:r>
            <a:r>
              <a:t>-th roots</a:t>
            </a:r>
            <a:r>
              <a:rPr i="1">
                <a:solidFill>
                  <a:schemeClr val="accent5">
                    <a:hueOff val="-176146"/>
                    <a:satOff val="3665"/>
                    <a:lumOff val="-13986"/>
                  </a:schemeClr>
                </a:solidFill>
              </a:rPr>
              <a:t>)</a:t>
            </a:r>
          </a:p>
        </p:txBody>
      </p:sp>
      <p:sp>
        <p:nvSpPr>
          <p:cNvPr id="309" name="A(α) = Aeven(α2) + α ⋅ Aodd(α2)…"/>
          <p:cNvSpPr txBox="1"/>
          <p:nvPr/>
        </p:nvSpPr>
        <p:spPr>
          <a:xfrm>
            <a:off x="4970528" y="5731836"/>
            <a:ext cx="7433151" cy="1619847"/>
          </a:xfrm>
          <a:prstGeom prst="rect">
            <a:avLst/>
          </a:prstGeom>
          <a:ln w="25400">
            <a:solidFill>
              <a:schemeClr val="accent5"/>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marL="1333500" indent="-444500" algn="l">
              <a:spcBef>
                <a:spcPts val="2000"/>
              </a:spcBef>
              <a:buSzPct val="75000"/>
              <a:buChar char="•"/>
              <a:defRPr>
                <a:latin typeface="Palatino"/>
                <a:ea typeface="Palatino"/>
                <a:cs typeface="Palatino"/>
                <a:sym typeface="Palatino"/>
              </a:defRPr>
            </a:pPr>
            <a:r>
              <a:rPr i="1"/>
              <a:t>A(</a:t>
            </a:r>
            <a:r>
              <a:rPr i="1">
                <a:solidFill>
                  <a:schemeClr val="accent1">
                    <a:hueOff val="47394"/>
                    <a:satOff val="-25753"/>
                    <a:lumOff val="-7544"/>
                  </a:schemeClr>
                </a:solidFill>
              </a:rPr>
              <a:t>α</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i="1">
                <a:solidFill>
                  <a:schemeClr val="accent1">
                    <a:hueOff val="47394"/>
                    <a:satOff val="-25753"/>
                    <a:lumOff val="-7544"/>
                  </a:schemeClr>
                </a:solidFill>
              </a:rPr>
              <a:t>α</a:t>
            </a:r>
            <a:r>
              <a:rPr baseline="31999" i="1">
                <a:solidFill>
                  <a:schemeClr val="accent1">
                    <a:hueOff val="47394"/>
                    <a:satOff val="-25753"/>
                    <a:lumOff val="-7544"/>
                  </a:schemeClr>
                </a:solidFill>
              </a:rPr>
              <a:t>2</a:t>
            </a:r>
            <a:r>
              <a:rPr i="1"/>
              <a:t>) + </a:t>
            </a:r>
            <a:r>
              <a:rPr i="1">
                <a:solidFill>
                  <a:schemeClr val="accent1">
                    <a:hueOff val="47394"/>
                    <a:satOff val="-25753"/>
                    <a:lumOff val="-7544"/>
                  </a:schemeClr>
                </a:solidFill>
              </a:rPr>
              <a:t>α</a:t>
            </a:r>
            <a:r>
              <a:rPr i="1">
                <a:solidFill>
                  <a:schemeClr val="accent5">
                    <a:hueOff val="-176146"/>
                    <a:satOff val="3665"/>
                    <a:lumOff val="-13986"/>
                  </a:schemeClr>
                </a:solidFill>
              </a:rPr>
              <a:t> </a:t>
            </a:r>
            <a:r>
              <a:rPr i="1"/>
              <a:t>⋅ A</a:t>
            </a:r>
            <a:r>
              <a:rPr baseline="-5999" i="1"/>
              <a:t>odd</a:t>
            </a:r>
            <a:r>
              <a:rPr i="1"/>
              <a:t>(</a:t>
            </a:r>
            <a:r>
              <a:rPr i="1">
                <a:solidFill>
                  <a:schemeClr val="accent1">
                    <a:hueOff val="47394"/>
                    <a:satOff val="-25753"/>
                    <a:lumOff val="-7544"/>
                  </a:schemeClr>
                </a:solidFill>
              </a:rPr>
              <a:t>α</a:t>
            </a:r>
            <a:r>
              <a:rPr baseline="31999" i="1">
                <a:solidFill>
                  <a:schemeClr val="accent1">
                    <a:hueOff val="47394"/>
                    <a:satOff val="-25753"/>
                    <a:lumOff val="-7544"/>
                  </a:schemeClr>
                </a:solidFill>
              </a:rPr>
              <a:t>2</a:t>
            </a:r>
            <a:r>
              <a:rPr i="1"/>
              <a:t>)</a:t>
            </a:r>
            <a:endParaRPr i="1">
              <a:solidFill>
                <a:schemeClr val="accent5">
                  <a:hueOff val="-176146"/>
                  <a:satOff val="3665"/>
                  <a:lumOff val="-13986"/>
                </a:schemeClr>
              </a:solidFill>
            </a:endParaRPr>
          </a:p>
          <a:p>
            <a:pPr lvl="2" marL="1333500" indent="-444500" algn="l">
              <a:spcBef>
                <a:spcPts val="2000"/>
              </a:spcBef>
              <a:buSzPct val="75000"/>
              <a:buChar char="•"/>
              <a:defRPr>
                <a:latin typeface="Palatino"/>
                <a:ea typeface="Palatino"/>
                <a:cs typeface="Palatino"/>
                <a:sym typeface="Palatino"/>
              </a:defRPr>
            </a:pPr>
            <a:r>
              <a:rPr i="1"/>
              <a:t>A(-</a:t>
            </a:r>
            <a:r>
              <a:rPr i="1">
                <a:solidFill>
                  <a:schemeClr val="accent1">
                    <a:hueOff val="47394"/>
                    <a:satOff val="-25753"/>
                    <a:lumOff val="-7544"/>
                  </a:schemeClr>
                </a:solidFill>
              </a:rPr>
              <a:t>α</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i="1">
                <a:solidFill>
                  <a:schemeClr val="accent1">
                    <a:hueOff val="47394"/>
                    <a:satOff val="-25753"/>
                    <a:lumOff val="-7544"/>
                  </a:schemeClr>
                </a:solidFill>
              </a:rPr>
              <a:t>α</a:t>
            </a:r>
            <a:r>
              <a:rPr baseline="31999" i="1">
                <a:solidFill>
                  <a:schemeClr val="accent1">
                    <a:hueOff val="47394"/>
                    <a:satOff val="-25753"/>
                    <a:lumOff val="-7544"/>
                  </a:schemeClr>
                </a:solidFill>
              </a:rPr>
              <a:t>2</a:t>
            </a:r>
            <a:r>
              <a:rPr i="1"/>
              <a:t>) - </a:t>
            </a:r>
            <a:r>
              <a:rPr i="1">
                <a:solidFill>
                  <a:schemeClr val="accent1">
                    <a:hueOff val="47394"/>
                    <a:satOff val="-25753"/>
                    <a:lumOff val="-7544"/>
                  </a:schemeClr>
                </a:solidFill>
              </a:rPr>
              <a:t>α</a:t>
            </a:r>
            <a:r>
              <a:rPr i="1">
                <a:solidFill>
                  <a:schemeClr val="accent5">
                    <a:hueOff val="-176146"/>
                    <a:satOff val="3665"/>
                    <a:lumOff val="-13986"/>
                  </a:schemeClr>
                </a:solidFill>
              </a:rPr>
              <a:t> </a:t>
            </a:r>
            <a:r>
              <a:rPr i="1"/>
              <a:t>⋅ A</a:t>
            </a:r>
            <a:r>
              <a:rPr baseline="-5999" i="1"/>
              <a:t>odd</a:t>
            </a:r>
            <a:r>
              <a:rPr i="1"/>
              <a:t>(</a:t>
            </a:r>
            <a:r>
              <a:rPr i="1">
                <a:solidFill>
                  <a:schemeClr val="accent1">
                    <a:hueOff val="47394"/>
                    <a:satOff val="-25753"/>
                    <a:lumOff val="-7544"/>
                  </a:schemeClr>
                </a:solidFill>
              </a:rPr>
              <a:t>α</a:t>
            </a:r>
            <a:r>
              <a:rPr baseline="31999" i="1">
                <a:solidFill>
                  <a:schemeClr val="accent1">
                    <a:hueOff val="47394"/>
                    <a:satOff val="-25753"/>
                    <a:lumOff val="-7544"/>
                  </a:schemeClr>
                </a:solidFill>
              </a:rPr>
              <a:t>2</a:t>
            </a:r>
            <a:r>
              <a:rPr i="1"/>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0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0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0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0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0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2" fill="hold">
                                  <p:stCondLst>
                                    <p:cond delay="0"/>
                                  </p:stCondLst>
                                  <p:iterate type="el" backwards="0">
                                    <p:tmAbs val="0"/>
                                  </p:iterate>
                                  <p:childTnLst>
                                    <p:set>
                                      <p:cBhvr>
                                        <p:cTn id="24" fill="hold"/>
                                        <p:tgtEl>
                                          <p:spTgt spid="30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08">
                                            <p:txEl>
                                              <p:pRg st="4" end="4"/>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08">
                                            <p:txEl>
                                              <p:pRg st="5" end="5"/>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1" fill="hold">
                                  <p:stCondLst>
                                    <p:cond delay="0"/>
                                  </p:stCondLst>
                                  <p:iterate type="el" backwards="0">
                                    <p:tmAbs val="0"/>
                                  </p:iterate>
                                  <p:childTnLst>
                                    <p:set>
                                      <p:cBhvr>
                                        <p:cTn id="36" fill="hold"/>
                                        <p:tgtEl>
                                          <p:spTgt spid="308">
                                            <p:txEl>
                                              <p:pRg st="6" end="6"/>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 fill="hold">
                                  <p:stCondLst>
                                    <p:cond delay="0"/>
                                  </p:stCondLst>
                                  <p:iterate type="el" backwards="0">
                                    <p:tmAbs val="0"/>
                                  </p:iterate>
                                  <p:childTnLst>
                                    <p:set>
                                      <p:cBhvr>
                                        <p:cTn id="40" fill="hold"/>
                                        <p:tgtEl>
                                          <p:spTgt spid="308">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8" grpId="1"/>
      <p:bldP build="whole" bldLvl="1" animBg="1" rev="0" advAuto="0" spid="309" grpId="2"/>
    </p:bldLst>
  </p:timing>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1" name="Fast Fourier Transform…"/>
          <p:cNvSpPr txBox="1"/>
          <p:nvPr>
            <p:ph type="title"/>
          </p:nvPr>
        </p:nvSpPr>
        <p:spPr>
          <a:prstGeom prst="rect">
            <a:avLst/>
          </a:prstGeom>
        </p:spPr>
        <p:txBody>
          <a:bodyPr/>
          <a:lstStyle/>
          <a:p>
            <a:pPr defTabSz="443991">
              <a:defRPr sz="6080">
                <a:latin typeface="Palatino"/>
                <a:ea typeface="Palatino"/>
                <a:cs typeface="Palatino"/>
                <a:sym typeface="Palatino"/>
              </a:defRPr>
            </a:pPr>
            <a:r>
              <a:t>Fast Fourier Transform</a:t>
            </a:r>
          </a:p>
          <a:p>
            <a:pPr defTabSz="443991">
              <a:defRPr sz="6080">
                <a:latin typeface="Palatino"/>
                <a:ea typeface="Palatino"/>
                <a:cs typeface="Palatino"/>
                <a:sym typeface="Palatino"/>
              </a:defRPr>
            </a:pPr>
            <a:r>
              <a:t>Cooley-Tukey 1965</a:t>
            </a:r>
          </a:p>
        </p:txBody>
      </p:sp>
      <p:pic>
        <p:nvPicPr>
          <p:cNvPr id="312"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13" name="Evaluations of A(x)  at 1, ω, ω2, ω3,…., ωd-1  (d-th roots)…"/>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t>Evaluations of </a:t>
            </a:r>
            <a:r>
              <a:rPr i="1">
                <a:solidFill>
                  <a:schemeClr val="accent1">
                    <a:hueOff val="47394"/>
                    <a:satOff val="-25753"/>
                    <a:lumOff val="-7544"/>
                  </a:schemeClr>
                </a:solidFill>
              </a:rPr>
              <a:t>A(x)</a:t>
            </a:r>
            <a:r>
              <a:t> </a:t>
            </a:r>
            <a:br/>
            <a:r>
              <a:t>at 1, ω, ω</a:t>
            </a:r>
            <a:r>
              <a:rPr baseline="31999"/>
              <a:t>2</a:t>
            </a:r>
            <a:r>
              <a:t>, ω</a:t>
            </a:r>
            <a:r>
              <a:rPr baseline="31999"/>
              <a:t>3</a:t>
            </a:r>
            <a:r>
              <a:t>,…., ω</a:t>
            </a:r>
            <a:r>
              <a:rPr baseline="31999" i="1"/>
              <a:t>d</a:t>
            </a:r>
            <a:r>
              <a:rPr baseline="31999"/>
              <a:t>-1</a:t>
            </a:r>
            <a:r>
              <a:rPr i="1">
                <a:solidFill>
                  <a:schemeClr val="accent5">
                    <a:hueOff val="-176146"/>
                    <a:satOff val="3665"/>
                    <a:lumOff val="-13986"/>
                  </a:schemeClr>
                </a:solidFill>
              </a:rPr>
              <a:t> </a:t>
            </a:r>
            <a:r>
              <a:rPr baseline="-5999" i="1">
                <a:solidFill>
                  <a:schemeClr val="accent5">
                    <a:hueOff val="-176146"/>
                    <a:satOff val="3665"/>
                    <a:lumOff val="-13986"/>
                  </a:schemeClr>
                </a:solidFill>
              </a:rPr>
              <a:t> </a:t>
            </a:r>
            <a:r>
              <a:rPr i="1"/>
              <a:t>(</a:t>
            </a:r>
            <a:r>
              <a:rPr i="1">
                <a:solidFill>
                  <a:schemeClr val="accent5">
                    <a:hueOff val="-176146"/>
                    <a:satOff val="3665"/>
                    <a:lumOff val="-13986"/>
                  </a:schemeClr>
                </a:solidFill>
              </a:rPr>
              <a:t>d</a:t>
            </a:r>
            <a:r>
              <a:rPr>
                <a:solidFill>
                  <a:schemeClr val="accent5">
                    <a:hueOff val="-176146"/>
                    <a:satOff val="3665"/>
                    <a:lumOff val="-13986"/>
                  </a:schemeClr>
                </a:solidFill>
              </a:rPr>
              <a:t>-th roots</a:t>
            </a:r>
            <a:r>
              <a:t>)</a:t>
            </a:r>
            <a:endParaRPr baseline="-5999" i="1">
              <a:solidFill>
                <a:schemeClr val="accent5">
                  <a:hueOff val="-176146"/>
                  <a:satOff val="3665"/>
                  <a:lumOff val="-13986"/>
                </a:schemeClr>
              </a:solidFill>
            </a:endParaRPr>
          </a:p>
          <a:p>
            <a:pPr>
              <a:spcBef>
                <a:spcPts val="2000"/>
              </a:spcBef>
              <a:defRPr>
                <a:latin typeface="Palatino"/>
                <a:ea typeface="Palatino"/>
                <a:cs typeface="Palatino"/>
                <a:sym typeface="Palatino"/>
              </a:defRPr>
            </a:pPr>
            <a:r>
              <a:t> Recursively evaluate </a:t>
            </a:r>
            <a:r>
              <a:rPr i="1">
                <a:solidFill>
                  <a:schemeClr val="accent1">
                    <a:hueOff val="47394"/>
                    <a:satOff val="-25753"/>
                    <a:lumOff val="-7544"/>
                  </a:schemeClr>
                </a:solidFill>
              </a:rPr>
              <a:t>A</a:t>
            </a:r>
            <a:r>
              <a:rPr baseline="-5999" i="1">
                <a:solidFill>
                  <a:schemeClr val="accent1">
                    <a:hueOff val="47394"/>
                    <a:satOff val="-25753"/>
                    <a:lumOff val="-7544"/>
                  </a:schemeClr>
                </a:solidFill>
              </a:rPr>
              <a:t>even</a:t>
            </a:r>
            <a:r>
              <a:rPr i="1">
                <a:solidFill>
                  <a:schemeClr val="accent1">
                    <a:hueOff val="47394"/>
                    <a:satOff val="-25753"/>
                    <a:lumOff val="-7544"/>
                  </a:schemeClr>
                </a:solidFill>
              </a:rPr>
              <a:t>(x)</a:t>
            </a:r>
            <a:r>
              <a:t> and </a:t>
            </a:r>
            <a:r>
              <a:rPr i="1">
                <a:solidFill>
                  <a:schemeClr val="accent1">
                    <a:hueOff val="47394"/>
                    <a:satOff val="-25753"/>
                    <a:lumOff val="-7544"/>
                  </a:schemeClr>
                </a:solidFill>
              </a:rPr>
              <a:t>A</a:t>
            </a:r>
            <a:r>
              <a:rPr baseline="-5999" i="1">
                <a:solidFill>
                  <a:schemeClr val="accent1">
                    <a:hueOff val="47394"/>
                    <a:satOff val="-25753"/>
                    <a:lumOff val="-7544"/>
                  </a:schemeClr>
                </a:solidFill>
              </a:rPr>
              <a:t>odd</a:t>
            </a:r>
            <a:r>
              <a:rPr i="1">
                <a:solidFill>
                  <a:schemeClr val="accent1">
                    <a:hueOff val="47394"/>
                    <a:satOff val="-25753"/>
                    <a:lumOff val="-7544"/>
                  </a:schemeClr>
                </a:solidFill>
              </a:rPr>
              <a:t>(x)</a:t>
            </a:r>
            <a:r>
              <a:t> </a:t>
            </a:r>
            <a:br/>
            <a:r>
              <a:t>at 1, ω</a:t>
            </a:r>
            <a:r>
              <a:rPr baseline="31999"/>
              <a:t>2</a:t>
            </a:r>
            <a:r>
              <a:t>, ω</a:t>
            </a:r>
            <a:r>
              <a:rPr baseline="31999"/>
              <a:t>4</a:t>
            </a:r>
            <a:r>
              <a:t>, ω</a:t>
            </a:r>
            <a:r>
              <a:rPr baseline="31999"/>
              <a:t>6</a:t>
            </a:r>
            <a:r>
              <a:t>,…., ω</a:t>
            </a:r>
            <a:r>
              <a:rPr baseline="31999" i="1"/>
              <a:t>d</a:t>
            </a:r>
            <a:r>
              <a:rPr baseline="31999"/>
              <a:t>-2</a:t>
            </a:r>
            <a:r>
              <a:rPr baseline="31999">
                <a:solidFill>
                  <a:schemeClr val="accent5">
                    <a:hueOff val="-176146"/>
                    <a:satOff val="3665"/>
                    <a:lumOff val="-13986"/>
                  </a:schemeClr>
                </a:solidFill>
              </a:rPr>
              <a:t>   </a:t>
            </a:r>
            <a:r>
              <a:rPr i="1"/>
              <a:t>(</a:t>
            </a:r>
            <a:r>
              <a:rPr i="1">
                <a:solidFill>
                  <a:schemeClr val="accent5">
                    <a:hueOff val="-176146"/>
                    <a:satOff val="3665"/>
                    <a:lumOff val="-13986"/>
                  </a:schemeClr>
                </a:solidFill>
              </a:rPr>
              <a:t>d/2</a:t>
            </a:r>
            <a:r>
              <a:rPr>
                <a:solidFill>
                  <a:schemeClr val="accent5">
                    <a:hueOff val="-176146"/>
                    <a:satOff val="3665"/>
                    <a:lumOff val="-13986"/>
                  </a:schemeClr>
                </a:solidFill>
              </a:rPr>
              <a:t>-th roots</a:t>
            </a:r>
            <a:r>
              <a:t>)</a:t>
            </a:r>
          </a:p>
          <a:p>
            <a:pPr>
              <a:spcBef>
                <a:spcPts val="2000"/>
              </a:spcBef>
              <a:defRPr>
                <a:latin typeface="Palatino"/>
                <a:ea typeface="Palatino"/>
                <a:cs typeface="Palatino"/>
                <a:sym typeface="Palatino"/>
              </a:defRPr>
            </a:pPr>
            <a:r>
              <a:t>For </a:t>
            </a:r>
            <a:r>
              <a:rPr i="1">
                <a:solidFill>
                  <a:schemeClr val="accent5">
                    <a:hueOff val="-522602"/>
                    <a:satOff val="-6700"/>
                    <a:lumOff val="-22320"/>
                  </a:schemeClr>
                </a:solidFill>
              </a:rPr>
              <a:t>0 ≤ k ≤ d/2-1</a:t>
            </a:r>
            <a:endParaRPr baseline="31999">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i="1"/>
              <a:t>A(</a:t>
            </a:r>
            <a:r>
              <a:rPr>
                <a:solidFill>
                  <a:schemeClr val="accent5">
                    <a:hueOff val="-176146"/>
                    <a:satOff val="3665"/>
                    <a:lumOff val="-13986"/>
                  </a:schemeClr>
                </a:solidFill>
              </a:rPr>
              <a:t>ω</a:t>
            </a:r>
            <a:r>
              <a:rPr baseline="31999" i="1">
                <a:solidFill>
                  <a:schemeClr val="accent5">
                    <a:hueOff val="-176146"/>
                    <a:satOff val="3665"/>
                    <a:lumOff val="-13986"/>
                  </a:schemeClr>
                </a:solidFill>
              </a:rPr>
              <a:t>k</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a:solidFill>
                  <a:schemeClr val="accent5">
                    <a:hueOff val="-176146"/>
                    <a:satOff val="3665"/>
                    <a:lumOff val="-13986"/>
                  </a:schemeClr>
                </a:solidFill>
              </a:rPr>
              <a:t>ω</a:t>
            </a:r>
            <a:r>
              <a:rPr baseline="31999" i="1">
                <a:solidFill>
                  <a:schemeClr val="accent5">
                    <a:hueOff val="-176146"/>
                    <a:satOff val="3665"/>
                    <a:lumOff val="-13986"/>
                  </a:schemeClr>
                </a:solidFill>
              </a:rPr>
              <a:t>2k</a:t>
            </a:r>
            <a:r>
              <a:rPr i="1"/>
              <a:t>) + </a:t>
            </a:r>
            <a:r>
              <a:rPr>
                <a:solidFill>
                  <a:schemeClr val="accent5">
                    <a:hueOff val="-176146"/>
                    <a:satOff val="3665"/>
                    <a:lumOff val="-13986"/>
                  </a:schemeClr>
                </a:solidFill>
              </a:rPr>
              <a:t>ω</a:t>
            </a:r>
            <a:r>
              <a:rPr baseline="31999" i="1">
                <a:solidFill>
                  <a:schemeClr val="accent5">
                    <a:hueOff val="-176146"/>
                    <a:satOff val="3665"/>
                    <a:lumOff val="-13986"/>
                  </a:schemeClr>
                </a:solidFill>
              </a:rPr>
              <a:t>k</a:t>
            </a:r>
            <a:r>
              <a:rPr i="1">
                <a:solidFill>
                  <a:schemeClr val="accent5">
                    <a:hueOff val="-176146"/>
                    <a:satOff val="3665"/>
                    <a:lumOff val="-13986"/>
                  </a:schemeClr>
                </a:solidFill>
              </a:rPr>
              <a:t> </a:t>
            </a:r>
            <a:r>
              <a:rPr i="1"/>
              <a:t>⋅ A</a:t>
            </a:r>
            <a:r>
              <a:rPr baseline="-5999" i="1"/>
              <a:t>odd</a:t>
            </a:r>
            <a:r>
              <a:rPr i="1"/>
              <a:t>(</a:t>
            </a:r>
            <a:r>
              <a:rPr>
                <a:solidFill>
                  <a:schemeClr val="accent5">
                    <a:hueOff val="-176146"/>
                    <a:satOff val="3665"/>
                    <a:lumOff val="-13986"/>
                  </a:schemeClr>
                </a:solidFill>
              </a:rPr>
              <a:t>ω</a:t>
            </a:r>
            <a:r>
              <a:rPr baseline="31999" i="1">
                <a:solidFill>
                  <a:schemeClr val="accent5">
                    <a:hueOff val="-176146"/>
                    <a:satOff val="3665"/>
                    <a:lumOff val="-13986"/>
                  </a:schemeClr>
                </a:solidFill>
              </a:rPr>
              <a:t>2k</a:t>
            </a:r>
            <a:r>
              <a:rPr i="1"/>
              <a:t>)</a:t>
            </a:r>
            <a:endParaRPr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i="1"/>
              <a:t>A(</a:t>
            </a:r>
            <a:r>
              <a:rPr>
                <a:solidFill>
                  <a:schemeClr val="accent5">
                    <a:hueOff val="-176146"/>
                    <a:satOff val="3665"/>
                    <a:lumOff val="-13986"/>
                  </a:schemeClr>
                </a:solidFill>
              </a:rPr>
              <a:t>ω</a:t>
            </a:r>
            <a:r>
              <a:rPr baseline="31999" i="1">
                <a:solidFill>
                  <a:schemeClr val="accent5">
                    <a:hueOff val="-176146"/>
                    <a:satOff val="3665"/>
                    <a:lumOff val="-13986"/>
                  </a:schemeClr>
                </a:solidFill>
              </a:rPr>
              <a:t>k+d/2</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a:solidFill>
                  <a:schemeClr val="accent5">
                    <a:hueOff val="-176146"/>
                    <a:satOff val="3665"/>
                    <a:lumOff val="-13986"/>
                  </a:schemeClr>
                </a:solidFill>
              </a:rPr>
              <a:t>ω</a:t>
            </a:r>
            <a:r>
              <a:rPr baseline="31999" i="1">
                <a:solidFill>
                  <a:schemeClr val="accent5">
                    <a:hueOff val="-176146"/>
                    <a:satOff val="3665"/>
                    <a:lumOff val="-13986"/>
                  </a:schemeClr>
                </a:solidFill>
              </a:rPr>
              <a:t>2k</a:t>
            </a:r>
            <a:r>
              <a:rPr i="1"/>
              <a:t>) - </a:t>
            </a:r>
            <a:r>
              <a:rPr>
                <a:solidFill>
                  <a:schemeClr val="accent5">
                    <a:hueOff val="-176146"/>
                    <a:satOff val="3665"/>
                    <a:lumOff val="-13986"/>
                  </a:schemeClr>
                </a:solidFill>
              </a:rPr>
              <a:t>ω</a:t>
            </a:r>
            <a:r>
              <a:rPr baseline="31999" i="1">
                <a:solidFill>
                  <a:schemeClr val="accent5">
                    <a:hueOff val="-176146"/>
                    <a:satOff val="3665"/>
                    <a:lumOff val="-13986"/>
                  </a:schemeClr>
                </a:solidFill>
              </a:rPr>
              <a:t>k</a:t>
            </a:r>
            <a:r>
              <a:rPr i="1">
                <a:solidFill>
                  <a:schemeClr val="accent5">
                    <a:hueOff val="-176146"/>
                    <a:satOff val="3665"/>
                    <a:lumOff val="-13986"/>
                  </a:schemeClr>
                </a:solidFill>
              </a:rPr>
              <a:t> </a:t>
            </a:r>
            <a:r>
              <a:rPr i="1"/>
              <a:t>⋅ A</a:t>
            </a:r>
            <a:r>
              <a:rPr baseline="-5999" i="1"/>
              <a:t>odd</a:t>
            </a:r>
            <a:r>
              <a:rPr i="1"/>
              <a:t>(</a:t>
            </a:r>
            <a:r>
              <a:rPr>
                <a:solidFill>
                  <a:schemeClr val="accent5">
                    <a:hueOff val="-176146"/>
                    <a:satOff val="3665"/>
                    <a:lumOff val="-13986"/>
                  </a:schemeClr>
                </a:solidFill>
              </a:rPr>
              <a:t>ω</a:t>
            </a:r>
            <a:r>
              <a:rPr baseline="31999" i="1">
                <a:solidFill>
                  <a:schemeClr val="accent5">
                    <a:hueOff val="-176146"/>
                    <a:satOff val="3665"/>
                    <a:lumOff val="-13986"/>
                  </a:schemeClr>
                </a:solidFill>
              </a:rPr>
              <a:t>2k</a:t>
            </a:r>
            <a:r>
              <a:rPr i="1"/>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3">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1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1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1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1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13">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13" grpId="1"/>
    </p:bldLst>
  </p:timing>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5" name="Fast Fourier Transform"/>
          <p:cNvSpPr txBox="1"/>
          <p:nvPr>
            <p:ph type="title"/>
          </p:nvPr>
        </p:nvSpPr>
        <p:spPr>
          <a:prstGeom prst="rect">
            <a:avLst/>
          </a:prstGeom>
        </p:spPr>
        <p:txBody>
          <a:bodyPr/>
          <a:lstStyle>
            <a:lvl1pPr>
              <a:defRPr>
                <a:latin typeface="Palatino"/>
                <a:ea typeface="Palatino"/>
                <a:cs typeface="Palatino"/>
                <a:sym typeface="Palatino"/>
              </a:defRPr>
            </a:lvl1pPr>
          </a:lstStyle>
          <a:p>
            <a:pPr/>
            <a:r>
              <a:t>Fast Fourier Transform</a:t>
            </a:r>
          </a:p>
        </p:txBody>
      </p:sp>
      <p:pic>
        <p:nvPicPr>
          <p:cNvPr id="316"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17" name="Let T(d) be the time to evaluate a degree d-1 polynomial at d-th roots of unity.…"/>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t>Let </a:t>
            </a:r>
            <a:r>
              <a:rPr i="1">
                <a:solidFill>
                  <a:schemeClr val="accent1">
                    <a:hueOff val="47394"/>
                    <a:satOff val="-25753"/>
                    <a:lumOff val="-7544"/>
                  </a:schemeClr>
                </a:solidFill>
              </a:rPr>
              <a:t>T(d)</a:t>
            </a:r>
            <a:r>
              <a:t> be the time to evaluate a degree </a:t>
            </a:r>
            <a:r>
              <a:rPr i="1">
                <a:solidFill>
                  <a:schemeClr val="accent1">
                    <a:hueOff val="47394"/>
                    <a:satOff val="-25753"/>
                    <a:lumOff val="-7544"/>
                  </a:schemeClr>
                </a:solidFill>
              </a:rPr>
              <a:t>d-1</a:t>
            </a:r>
            <a:r>
              <a:t> polynomial at </a:t>
            </a:r>
            <a:r>
              <a:rPr i="1">
                <a:solidFill>
                  <a:schemeClr val="accent1">
                    <a:hueOff val="47394"/>
                    <a:satOff val="-25753"/>
                    <a:lumOff val="-7544"/>
                  </a:schemeClr>
                </a:solidFill>
              </a:rPr>
              <a:t>d</a:t>
            </a:r>
            <a:r>
              <a:rPr i="1"/>
              <a:t>-</a:t>
            </a:r>
            <a:r>
              <a:t>th roots of unity.</a:t>
            </a:r>
          </a:p>
          <a:p>
            <a:pPr>
              <a:spcBef>
                <a:spcPts val="2000"/>
              </a:spcBef>
              <a:defRPr>
                <a:latin typeface="Palatino"/>
                <a:ea typeface="Palatino"/>
                <a:cs typeface="Palatino"/>
                <a:sym typeface="Palatino"/>
              </a:defRPr>
            </a:pPr>
            <a:r>
              <a:t>For </a:t>
            </a:r>
            <a:r>
              <a:rPr i="1">
                <a:solidFill>
                  <a:schemeClr val="accent5">
                    <a:hueOff val="-522602"/>
                    <a:satOff val="-6700"/>
                    <a:lumOff val="-22320"/>
                  </a:schemeClr>
                </a:solidFill>
              </a:rPr>
              <a:t>0 ≤ k ≤ d/2-1</a:t>
            </a:r>
            <a:endParaRPr baseline="31999">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i="1"/>
              <a:t>A(</a:t>
            </a:r>
            <a:r>
              <a:rPr>
                <a:solidFill>
                  <a:schemeClr val="accent5">
                    <a:hueOff val="-176146"/>
                    <a:satOff val="3665"/>
                    <a:lumOff val="-13986"/>
                  </a:schemeClr>
                </a:solidFill>
              </a:rPr>
              <a:t>ω</a:t>
            </a:r>
            <a:r>
              <a:rPr baseline="31999" i="1">
                <a:solidFill>
                  <a:schemeClr val="accent5">
                    <a:hueOff val="-176146"/>
                    <a:satOff val="3665"/>
                    <a:lumOff val="-13986"/>
                  </a:schemeClr>
                </a:solidFill>
              </a:rPr>
              <a:t>k</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a:solidFill>
                  <a:schemeClr val="accent5">
                    <a:hueOff val="-176146"/>
                    <a:satOff val="3665"/>
                    <a:lumOff val="-13986"/>
                  </a:schemeClr>
                </a:solidFill>
              </a:rPr>
              <a:t>ω</a:t>
            </a:r>
            <a:r>
              <a:rPr baseline="31999" i="1">
                <a:solidFill>
                  <a:schemeClr val="accent5">
                    <a:hueOff val="-176146"/>
                    <a:satOff val="3665"/>
                    <a:lumOff val="-13986"/>
                  </a:schemeClr>
                </a:solidFill>
              </a:rPr>
              <a:t>2k</a:t>
            </a:r>
            <a:r>
              <a:rPr i="1"/>
              <a:t>) + </a:t>
            </a:r>
            <a:r>
              <a:rPr>
                <a:solidFill>
                  <a:schemeClr val="accent5">
                    <a:hueOff val="-176146"/>
                    <a:satOff val="3665"/>
                    <a:lumOff val="-13986"/>
                  </a:schemeClr>
                </a:solidFill>
              </a:rPr>
              <a:t>ω</a:t>
            </a:r>
            <a:r>
              <a:rPr baseline="31999" i="1">
                <a:solidFill>
                  <a:schemeClr val="accent5">
                    <a:hueOff val="-176146"/>
                    <a:satOff val="3665"/>
                    <a:lumOff val="-13986"/>
                  </a:schemeClr>
                </a:solidFill>
              </a:rPr>
              <a:t>k</a:t>
            </a:r>
            <a:r>
              <a:rPr i="1">
                <a:solidFill>
                  <a:schemeClr val="accent5">
                    <a:hueOff val="-176146"/>
                    <a:satOff val="3665"/>
                    <a:lumOff val="-13986"/>
                  </a:schemeClr>
                </a:solidFill>
              </a:rPr>
              <a:t> </a:t>
            </a:r>
            <a:r>
              <a:rPr i="1"/>
              <a:t>⋅ A</a:t>
            </a:r>
            <a:r>
              <a:rPr baseline="-5999" i="1"/>
              <a:t>odd</a:t>
            </a:r>
            <a:r>
              <a:rPr i="1"/>
              <a:t>(</a:t>
            </a:r>
            <a:r>
              <a:rPr>
                <a:solidFill>
                  <a:schemeClr val="accent5">
                    <a:hueOff val="-176146"/>
                    <a:satOff val="3665"/>
                    <a:lumOff val="-13986"/>
                  </a:schemeClr>
                </a:solidFill>
              </a:rPr>
              <a:t>ω</a:t>
            </a:r>
            <a:r>
              <a:rPr baseline="31999" i="1">
                <a:solidFill>
                  <a:schemeClr val="accent5">
                    <a:hueOff val="-176146"/>
                    <a:satOff val="3665"/>
                    <a:lumOff val="-13986"/>
                  </a:schemeClr>
                </a:solidFill>
              </a:rPr>
              <a:t>2k</a:t>
            </a:r>
            <a:r>
              <a:rPr i="1"/>
              <a:t>)</a:t>
            </a:r>
            <a:endParaRPr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i="1"/>
              <a:t>A(</a:t>
            </a:r>
            <a:r>
              <a:rPr>
                <a:solidFill>
                  <a:schemeClr val="accent5">
                    <a:hueOff val="-176146"/>
                    <a:satOff val="3665"/>
                    <a:lumOff val="-13986"/>
                  </a:schemeClr>
                </a:solidFill>
              </a:rPr>
              <a:t>ω</a:t>
            </a:r>
            <a:r>
              <a:rPr baseline="31999" i="1">
                <a:solidFill>
                  <a:schemeClr val="accent5">
                    <a:hueOff val="-176146"/>
                    <a:satOff val="3665"/>
                    <a:lumOff val="-13986"/>
                  </a:schemeClr>
                </a:solidFill>
              </a:rPr>
              <a:t>k+d/2</a:t>
            </a:r>
            <a:r>
              <a:rPr i="1"/>
              <a: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t>A</a:t>
            </a:r>
            <a:r>
              <a:rPr baseline="-5999" i="1"/>
              <a:t>even</a:t>
            </a:r>
            <a:r>
              <a:rPr i="1"/>
              <a:t>(</a:t>
            </a:r>
            <a:r>
              <a:rPr>
                <a:solidFill>
                  <a:schemeClr val="accent5">
                    <a:hueOff val="-176146"/>
                    <a:satOff val="3665"/>
                    <a:lumOff val="-13986"/>
                  </a:schemeClr>
                </a:solidFill>
              </a:rPr>
              <a:t>ω</a:t>
            </a:r>
            <a:r>
              <a:rPr baseline="31999" i="1">
                <a:solidFill>
                  <a:schemeClr val="accent5">
                    <a:hueOff val="-176146"/>
                    <a:satOff val="3665"/>
                    <a:lumOff val="-13986"/>
                  </a:schemeClr>
                </a:solidFill>
              </a:rPr>
              <a:t>2k</a:t>
            </a:r>
            <a:r>
              <a:rPr i="1"/>
              <a:t>) - </a:t>
            </a:r>
            <a:r>
              <a:rPr>
                <a:solidFill>
                  <a:schemeClr val="accent5">
                    <a:hueOff val="-176146"/>
                    <a:satOff val="3665"/>
                    <a:lumOff val="-13986"/>
                  </a:schemeClr>
                </a:solidFill>
              </a:rPr>
              <a:t>ω</a:t>
            </a:r>
            <a:r>
              <a:rPr baseline="31999" i="1">
                <a:solidFill>
                  <a:schemeClr val="accent5">
                    <a:hueOff val="-176146"/>
                    <a:satOff val="3665"/>
                    <a:lumOff val="-13986"/>
                  </a:schemeClr>
                </a:solidFill>
              </a:rPr>
              <a:t>k</a:t>
            </a:r>
            <a:r>
              <a:rPr i="1">
                <a:solidFill>
                  <a:schemeClr val="accent5">
                    <a:hueOff val="-176146"/>
                    <a:satOff val="3665"/>
                    <a:lumOff val="-13986"/>
                  </a:schemeClr>
                </a:solidFill>
              </a:rPr>
              <a:t> </a:t>
            </a:r>
            <a:r>
              <a:rPr i="1"/>
              <a:t>⋅ A</a:t>
            </a:r>
            <a:r>
              <a:rPr baseline="-5999" i="1"/>
              <a:t>odd</a:t>
            </a:r>
            <a:r>
              <a:rPr i="1"/>
              <a:t>(</a:t>
            </a:r>
            <a:r>
              <a:rPr>
                <a:solidFill>
                  <a:schemeClr val="accent5">
                    <a:hueOff val="-176146"/>
                    <a:satOff val="3665"/>
                    <a:lumOff val="-13986"/>
                  </a:schemeClr>
                </a:solidFill>
              </a:rPr>
              <a:t>ω</a:t>
            </a:r>
            <a:r>
              <a:rPr baseline="31999" i="1">
                <a:solidFill>
                  <a:schemeClr val="accent5">
                    <a:hueOff val="-176146"/>
                    <a:satOff val="3665"/>
                    <a:lumOff val="-13986"/>
                  </a:schemeClr>
                </a:solidFill>
              </a:rPr>
              <a:t>2k</a:t>
            </a:r>
            <a:r>
              <a:rPr i="1"/>
              <a:t>)</a:t>
            </a:r>
            <a:endParaRPr i="1"/>
          </a:p>
          <a:p>
            <a:pPr>
              <a:spcBef>
                <a:spcPts val="2000"/>
              </a:spcBef>
              <a:defRPr>
                <a:latin typeface="Palatino"/>
                <a:ea typeface="Palatino"/>
                <a:cs typeface="Palatino"/>
                <a:sym typeface="Palatino"/>
              </a:defRPr>
            </a:pPr>
            <a:r>
              <a:rPr i="1">
                <a:solidFill>
                  <a:schemeClr val="accent1">
                    <a:hueOff val="47394"/>
                    <a:satOff val="-25753"/>
                    <a:lumOff val="-7544"/>
                  </a:schemeClr>
                </a:solidFill>
              </a:rPr>
              <a:t>T(d) = 2 T(d/2) + O(d)</a:t>
            </a:r>
            <a:endParaRPr i="1">
              <a:solidFill>
                <a:schemeClr val="accent1">
                  <a:hueOff val="47394"/>
                  <a:satOff val="-25753"/>
                  <a:lumOff val="-7544"/>
                </a:schemeClr>
              </a:solidFill>
            </a:endParaRPr>
          </a:p>
          <a:p>
            <a:pPr>
              <a:spcBef>
                <a:spcPts val="2000"/>
              </a:spcBef>
              <a:defRPr>
                <a:latin typeface="Palatino"/>
                <a:ea typeface="Palatino"/>
                <a:cs typeface="Palatino"/>
                <a:sym typeface="Palatino"/>
              </a:defRPr>
            </a:pPr>
            <a:r>
              <a:rPr i="1">
                <a:solidFill>
                  <a:schemeClr val="accent1">
                    <a:hueOff val="47394"/>
                    <a:satOff val="-25753"/>
                    <a:lumOff val="-7544"/>
                  </a:schemeClr>
                </a:solidFill>
              </a:rPr>
              <a:t>T(d) = O(d log 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7">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1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1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1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1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1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17">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17" grpId="1"/>
    </p:bldLst>
  </p:timing>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9" name="Polynomial multiplicaiton/convolution"/>
          <p:cNvSpPr txBox="1"/>
          <p:nvPr>
            <p:ph type="title"/>
          </p:nvPr>
        </p:nvSpPr>
        <p:spPr>
          <a:prstGeom prst="rect">
            <a:avLst/>
          </a:prstGeom>
        </p:spPr>
        <p:txBody>
          <a:bodyPr/>
          <a:lstStyle>
            <a:lvl1pPr defTabSz="443991">
              <a:defRPr sz="6080">
                <a:latin typeface="Palatino"/>
                <a:ea typeface="Palatino"/>
                <a:cs typeface="Palatino"/>
                <a:sym typeface="Palatino"/>
              </a:defRPr>
            </a:lvl1pPr>
          </a:lstStyle>
          <a:p>
            <a:pPr/>
            <a:r>
              <a:t>Polynomial multiplicaiton/convolution</a:t>
            </a:r>
          </a:p>
        </p:txBody>
      </p:sp>
      <p:pic>
        <p:nvPicPr>
          <p:cNvPr id="32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21" name="Coefficients  → Evaluations (FFT)…"/>
          <p:cNvSpPr txBox="1"/>
          <p:nvPr>
            <p:ph type="body" idx="1"/>
          </p:nvPr>
        </p:nvSpPr>
        <p:spPr>
          <a:xfrm>
            <a:off x="939800" y="2603499"/>
            <a:ext cx="11099800" cy="6299201"/>
          </a:xfrm>
          <a:prstGeom prst="rect">
            <a:avLst/>
          </a:prstGeom>
        </p:spPr>
        <p:txBody>
          <a:bodyPr/>
          <a:lstStyle/>
          <a:p>
            <a:pPr marL="426719" indent="-426719" defTabSz="560831">
              <a:spcBef>
                <a:spcPts val="1900"/>
              </a:spcBef>
              <a:defRPr sz="3455">
                <a:latin typeface="Palatino"/>
                <a:ea typeface="Palatino"/>
                <a:cs typeface="Palatino"/>
                <a:sym typeface="Palatino"/>
              </a:defRPr>
            </a:pPr>
            <a:r>
              <a:t>Coefficients  → Evaluations (FFT) </a:t>
            </a:r>
          </a:p>
          <a:p>
            <a:pPr lvl="1" marL="853439" indent="-426719" defTabSz="560831">
              <a:spcBef>
                <a:spcPts val="1900"/>
              </a:spcBef>
              <a:defRPr sz="3455">
                <a:latin typeface="Palatino"/>
                <a:ea typeface="Palatino"/>
                <a:cs typeface="Palatino"/>
                <a:sym typeface="Palatino"/>
              </a:defRPr>
            </a:pPr>
            <a:r>
              <a:rPr>
                <a:solidFill>
                  <a:schemeClr val="accent1">
                    <a:hueOff val="47394"/>
                    <a:satOff val="-25753"/>
                    <a:lumOff val="-7544"/>
                  </a:schemeClr>
                </a:solidFill>
              </a:rPr>
              <a:t>O(</a:t>
            </a:r>
            <a:r>
              <a:rPr i="1">
                <a:solidFill>
                  <a:schemeClr val="accent1">
                    <a:hueOff val="47394"/>
                    <a:satOff val="-25753"/>
                    <a:lumOff val="-7544"/>
                  </a:schemeClr>
                </a:solidFill>
              </a:rPr>
              <a:t>d log d</a:t>
            </a:r>
            <a:r>
              <a:rPr>
                <a:solidFill>
                  <a:schemeClr val="accent1">
                    <a:hueOff val="47394"/>
                    <a:satOff val="-25753"/>
                    <a:lumOff val="-7544"/>
                  </a:schemeClr>
                </a:solidFill>
              </a:rPr>
              <a:t>)</a:t>
            </a:r>
          </a:p>
          <a:p>
            <a:pPr marL="426719" indent="-426719" defTabSz="560831">
              <a:spcBef>
                <a:spcPts val="1900"/>
              </a:spcBef>
              <a:defRPr sz="3455">
                <a:latin typeface="Palatino"/>
                <a:ea typeface="Palatino"/>
                <a:cs typeface="Palatino"/>
                <a:sym typeface="Palatino"/>
              </a:defRPr>
            </a:pPr>
            <a:r>
              <a:t>Pointwise multiply evaluations of the two polynomials </a:t>
            </a:r>
          </a:p>
          <a:p>
            <a:pPr lvl="1" marL="853439" indent="-426719" defTabSz="560831">
              <a:spcBef>
                <a:spcPts val="1900"/>
              </a:spcBef>
              <a:defRPr sz="3455">
                <a:latin typeface="Palatino"/>
                <a:ea typeface="Palatino"/>
                <a:cs typeface="Palatino"/>
                <a:sym typeface="Palatino"/>
              </a:defRPr>
            </a:pPr>
            <a:r>
              <a:rPr>
                <a:solidFill>
                  <a:schemeClr val="accent1">
                    <a:hueOff val="47394"/>
                    <a:satOff val="-25753"/>
                    <a:lumOff val="-7544"/>
                  </a:schemeClr>
                </a:solidFill>
              </a:rPr>
              <a:t>O(</a:t>
            </a:r>
            <a:r>
              <a:rPr i="1">
                <a:solidFill>
                  <a:schemeClr val="accent1">
                    <a:hueOff val="47394"/>
                    <a:satOff val="-25753"/>
                    <a:lumOff val="-7544"/>
                  </a:schemeClr>
                </a:solidFill>
              </a:rPr>
              <a:t>d</a:t>
            </a:r>
            <a:r>
              <a:rPr>
                <a:solidFill>
                  <a:schemeClr val="accent1">
                    <a:hueOff val="47394"/>
                    <a:satOff val="-25753"/>
                    <a:lumOff val="-7544"/>
                  </a:schemeClr>
                </a:solidFill>
              </a:rPr>
              <a:t>)</a:t>
            </a:r>
            <a:endParaRPr>
              <a:solidFill>
                <a:schemeClr val="accent1">
                  <a:hueOff val="47394"/>
                  <a:satOff val="-25753"/>
                  <a:lumOff val="-7544"/>
                </a:schemeClr>
              </a:solidFill>
            </a:endParaRPr>
          </a:p>
          <a:p>
            <a:pPr marL="426719" indent="-426719" defTabSz="560831">
              <a:spcBef>
                <a:spcPts val="1900"/>
              </a:spcBef>
              <a:defRPr sz="3455">
                <a:latin typeface="Palatino"/>
                <a:ea typeface="Palatino"/>
                <a:cs typeface="Palatino"/>
                <a:sym typeface="Palatino"/>
              </a:defRPr>
            </a:pPr>
            <a:r>
              <a:t>Evaluations  → Coefficients (inverse FFT) </a:t>
            </a:r>
          </a:p>
          <a:p>
            <a:pPr lvl="1" marL="853439" indent="-426719" defTabSz="560831">
              <a:spcBef>
                <a:spcPts val="1900"/>
              </a:spcBef>
              <a:defRPr sz="3455">
                <a:latin typeface="Palatino"/>
                <a:ea typeface="Palatino"/>
                <a:cs typeface="Palatino"/>
                <a:sym typeface="Palatino"/>
              </a:defRPr>
            </a:pPr>
            <a:r>
              <a:t>Inverse FFT is just FFT with </a:t>
            </a:r>
            <a:r>
              <a:rPr>
                <a:solidFill>
                  <a:schemeClr val="accent5">
                    <a:hueOff val="-176146"/>
                    <a:satOff val="3665"/>
                    <a:lumOff val="-13986"/>
                  </a:schemeClr>
                </a:solidFill>
              </a:rPr>
              <a:t>ω</a:t>
            </a:r>
            <a:r>
              <a:t> replaced by </a:t>
            </a:r>
            <a:r>
              <a:rPr>
                <a:solidFill>
                  <a:schemeClr val="accent5">
                    <a:hueOff val="-176146"/>
                    <a:satOff val="3665"/>
                    <a:lumOff val="-13986"/>
                  </a:schemeClr>
                </a:solidFill>
              </a:rPr>
              <a:t>ω</a:t>
            </a:r>
            <a:r>
              <a:rPr baseline="31999" i="1">
                <a:solidFill>
                  <a:schemeClr val="accent5">
                    <a:hueOff val="-176146"/>
                    <a:satOff val="3665"/>
                    <a:lumOff val="-13986"/>
                  </a:schemeClr>
                </a:solidFill>
              </a:rPr>
              <a:t>-1</a:t>
            </a:r>
            <a:r>
              <a:t> </a:t>
            </a:r>
            <a:endParaRPr>
              <a:solidFill>
                <a:schemeClr val="accent1">
                  <a:hueOff val="47394"/>
                  <a:satOff val="-25753"/>
                  <a:lumOff val="-7544"/>
                </a:schemeClr>
              </a:solidFill>
            </a:endParaRPr>
          </a:p>
          <a:p>
            <a:pPr lvl="1" marL="853439" indent="-426719" defTabSz="560831">
              <a:spcBef>
                <a:spcPts val="1900"/>
              </a:spcBef>
              <a:defRPr sz="3455">
                <a:latin typeface="Palatino"/>
                <a:ea typeface="Palatino"/>
                <a:cs typeface="Palatino"/>
                <a:sym typeface="Palatino"/>
              </a:defRPr>
            </a:pPr>
            <a:r>
              <a:rPr>
                <a:solidFill>
                  <a:schemeClr val="accent1">
                    <a:hueOff val="47394"/>
                    <a:satOff val="-25753"/>
                    <a:lumOff val="-7544"/>
                  </a:schemeClr>
                </a:solidFill>
              </a:rPr>
              <a:t>O(</a:t>
            </a:r>
            <a:r>
              <a:rPr i="1">
                <a:solidFill>
                  <a:schemeClr val="accent1">
                    <a:hueOff val="47394"/>
                    <a:satOff val="-25753"/>
                    <a:lumOff val="-7544"/>
                  </a:schemeClr>
                </a:solidFill>
              </a:rPr>
              <a:t>d log d</a:t>
            </a:r>
            <a:r>
              <a:rPr>
                <a:solidFill>
                  <a:schemeClr val="accent1">
                    <a:hueOff val="47394"/>
                    <a:satOff val="-25753"/>
                    <a:lumOff val="-7544"/>
                  </a:schemeClr>
                </a:solidFill>
              </a:rPr>
              <a: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2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2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2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2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2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2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21">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1" grpId="1"/>
    </p:bldLst>
  </p:timing>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Inverse FFT"/>
          <p:cNvSpPr txBox="1"/>
          <p:nvPr>
            <p:ph type="title"/>
          </p:nvPr>
        </p:nvSpPr>
        <p:spPr>
          <a:prstGeom prst="rect">
            <a:avLst/>
          </a:prstGeom>
        </p:spPr>
        <p:txBody>
          <a:bodyPr/>
          <a:lstStyle>
            <a:lvl1pPr>
              <a:defRPr>
                <a:latin typeface="Palatino"/>
                <a:ea typeface="Palatino"/>
                <a:cs typeface="Palatino"/>
                <a:sym typeface="Palatino"/>
              </a:defRPr>
            </a:lvl1pPr>
          </a:lstStyle>
          <a:p>
            <a:pPr/>
            <a:r>
              <a:t>Inverse FFT</a:t>
            </a:r>
          </a:p>
        </p:txBody>
      </p:sp>
      <p:pic>
        <p:nvPicPr>
          <p:cNvPr id="32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25" name="Inverse FFT is just FFT with ω replaced by ω-1 = ωd-1"/>
          <p:cNvSpPr txBox="1"/>
          <p:nvPr>
            <p:ph type="body" sz="quarter" idx="1"/>
          </p:nvPr>
        </p:nvSpPr>
        <p:spPr>
          <a:xfrm>
            <a:off x="939800" y="2603499"/>
            <a:ext cx="11689633" cy="1607926"/>
          </a:xfrm>
          <a:prstGeom prst="rect">
            <a:avLst/>
          </a:prstGeom>
        </p:spPr>
        <p:txBody>
          <a:bodyPr/>
          <a:lstStyle/>
          <a:p>
            <a:pPr>
              <a:spcBef>
                <a:spcPts val="2000"/>
              </a:spcBef>
              <a:defRPr>
                <a:latin typeface="Palatino"/>
                <a:ea typeface="Palatino"/>
                <a:cs typeface="Palatino"/>
                <a:sym typeface="Palatino"/>
              </a:defRPr>
            </a:pPr>
            <a:r>
              <a:t>Inverse FFT is just FFT with </a:t>
            </a:r>
            <a:r>
              <a:rPr>
                <a:solidFill>
                  <a:schemeClr val="accent5">
                    <a:hueOff val="-176146"/>
                    <a:satOff val="3665"/>
                    <a:lumOff val="-13986"/>
                  </a:schemeClr>
                </a:solidFill>
              </a:rPr>
              <a:t>ω</a:t>
            </a:r>
            <a:r>
              <a:t> replaced by </a:t>
            </a:r>
            <a:r>
              <a:rPr>
                <a:solidFill>
                  <a:schemeClr val="accent5">
                    <a:hueOff val="-176146"/>
                    <a:satOff val="3665"/>
                    <a:lumOff val="-13986"/>
                  </a:schemeClr>
                </a:solidFill>
              </a:rPr>
              <a:t>ω</a:t>
            </a:r>
            <a:r>
              <a:rPr baseline="31999" i="1">
                <a:solidFill>
                  <a:schemeClr val="accent5">
                    <a:hueOff val="-176146"/>
                    <a:satOff val="3665"/>
                    <a:lumOff val="-13986"/>
                  </a:schemeClr>
                </a:solidFill>
              </a:rPr>
              <a:t>-1 </a:t>
            </a:r>
            <a:r>
              <a:t>= </a:t>
            </a:r>
            <a:r>
              <a:rPr>
                <a:solidFill>
                  <a:schemeClr val="accent5">
                    <a:hueOff val="-176146"/>
                    <a:satOff val="3665"/>
                    <a:lumOff val="-13986"/>
                  </a:schemeClr>
                </a:solidFill>
              </a:rPr>
              <a:t>ω</a:t>
            </a:r>
            <a:r>
              <a:rPr baseline="31999" i="1">
                <a:solidFill>
                  <a:schemeClr val="accent5">
                    <a:hueOff val="-176146"/>
                    <a:satOff val="3665"/>
                    <a:lumOff val="-13986"/>
                  </a:schemeClr>
                </a:solidFill>
              </a:rPr>
              <a:t>d-1 </a:t>
            </a:r>
            <a:r>
              <a:t> </a:t>
            </a:r>
          </a:p>
        </p:txBody>
      </p:sp>
      <p:sp>
        <p:nvSpPr>
          <p:cNvPr id="326" name="da0   = e0 + e1 1 + e2 12 + ⋯ + ed-1 1d-1 da1  = e0 + e1 ω-1 + e2 ω-2 + ⋯ + ed-1 ω-d+1 …… dad-1 = e0 + e1 ω-d+1 + e2 ω-2d+2 + ⋯ + ed-1 ω-2d+1"/>
          <p:cNvSpPr txBox="1"/>
          <p:nvPr/>
        </p:nvSpPr>
        <p:spPr>
          <a:xfrm>
            <a:off x="2394317" y="6755416"/>
            <a:ext cx="8952633" cy="2651335"/>
          </a:xfrm>
          <a:prstGeom prst="rect">
            <a:avLst/>
          </a:prstGeom>
          <a:ln w="25400">
            <a:solidFill>
              <a:srgbClr val="000000"/>
            </a:solidFill>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spcBef>
                <a:spcPts val="2000"/>
              </a:spcBef>
              <a:defRPr>
                <a:latin typeface="Palatino"/>
                <a:ea typeface="Palatino"/>
                <a:cs typeface="Palatino"/>
                <a:sym typeface="Palatino"/>
              </a:defRPr>
            </a:pPr>
            <a:r>
              <a:t>d</a:t>
            </a:r>
            <a:r>
              <a:rPr i="1">
                <a:solidFill>
                  <a:schemeClr val="accent5">
                    <a:hueOff val="-176146"/>
                    <a:satOff val="3665"/>
                    <a:lumOff val="-13986"/>
                  </a:schemeClr>
                </a:solidFill>
              </a:rPr>
              <a:t>a</a:t>
            </a:r>
            <a:r>
              <a:rPr baseline="-5999" i="1">
                <a:solidFill>
                  <a:schemeClr val="accent5">
                    <a:hueOff val="-176146"/>
                    <a:satOff val="3665"/>
                    <a:lumOff val="-13986"/>
                  </a:schemeClr>
                </a:solidFill>
              </a:rPr>
              <a:t>0 </a:t>
            </a:r>
            <a:r>
              <a:rPr baseline="-5999" i="1">
                <a:solidFill>
                  <a:schemeClr val="accent2">
                    <a:hueOff val="-554920"/>
                    <a:satOff val="-21482"/>
                    <a:lumOff val="-6228"/>
                  </a:schemeClr>
                </a:solidFill>
              </a:rPr>
              <a:t>  </a:t>
            </a:r>
            <a:r>
              <a:rPr i="1">
                <a:solidFill>
                  <a:schemeClr val="accent2">
                    <a:hueOff val="-554920"/>
                    <a:satOff val="-21482"/>
                    <a:lumOff val="-6228"/>
                  </a:schemeClr>
                </a:solidFill>
              </a:rPr>
              <a:t>=</a:t>
            </a:r>
            <a:r>
              <a:rPr i="1">
                <a:solidFill>
                  <a:schemeClr val="accent5">
                    <a:hueOff val="-176146"/>
                    <a:satOff val="3665"/>
                    <a:lumOff val="-13986"/>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1</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d-1</a:t>
            </a:r>
            <a:r>
              <a:rPr baseline="-5999" i="1">
                <a:solidFill>
                  <a:schemeClr val="accent5">
                    <a:hueOff val="-176146"/>
                    <a:satOff val="3665"/>
                    <a:lumOff val="-13986"/>
                  </a:schemeClr>
                </a:solidFill>
              </a:rPr>
              <a:t> </a:t>
            </a:r>
            <a:r>
              <a:rPr>
                <a:solidFill>
                  <a:schemeClr val="accent1">
                    <a:hueOff val="47394"/>
                    <a:satOff val="-25753"/>
                    <a:lumOff val="-7544"/>
                  </a:schemeClr>
                </a:solidFill>
              </a:rPr>
              <a:t>1</a:t>
            </a:r>
            <a:r>
              <a:rPr baseline="31999" i="1">
                <a:solidFill>
                  <a:schemeClr val="accent1">
                    <a:hueOff val="47394"/>
                    <a:satOff val="-25753"/>
                    <a:lumOff val="-7544"/>
                  </a:schemeClr>
                </a:solidFill>
              </a:rPr>
              <a:t>d-1</a:t>
            </a:r>
            <a:br/>
            <a:r>
              <a:t>d</a:t>
            </a:r>
            <a:r>
              <a:rPr i="1">
                <a:solidFill>
                  <a:schemeClr val="accent5">
                    <a:hueOff val="-176146"/>
                    <a:satOff val="3665"/>
                    <a:lumOff val="-13986"/>
                  </a:schemeClr>
                </a:solidFill>
              </a:rPr>
              <a:t>a</a:t>
            </a:r>
            <a:r>
              <a:rPr baseline="-5999" i="1">
                <a:solidFill>
                  <a:schemeClr val="accent5">
                    <a:hueOff val="-176146"/>
                    <a:satOff val="3665"/>
                    <a:lumOff val="-13986"/>
                  </a:schemeClr>
                </a:solidFill>
              </a:rPr>
              <a:t>1  </a:t>
            </a:r>
            <a:r>
              <a:rPr i="1">
                <a:solidFill>
                  <a:schemeClr val="accent2">
                    <a:hueOff val="-554920"/>
                    <a:satOff val="-21482"/>
                    <a:lumOff val="-6228"/>
                  </a:schemeClr>
                </a:solidFill>
              </a:rPr>
              <a:t>= e</a:t>
            </a:r>
            <a:r>
              <a:rPr baseline="-5999" i="1">
                <a:solidFill>
                  <a:schemeClr val="accent2">
                    <a:hueOff val="-554920"/>
                    <a:satOff val="-21482"/>
                    <a:lumOff val="-6228"/>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d-1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-d+1</a:t>
            </a:r>
            <a:br>
              <a:rPr baseline="31999" i="1">
                <a:solidFill>
                  <a:schemeClr val="accent1">
                    <a:hueOff val="47394"/>
                    <a:satOff val="-25753"/>
                    <a:lumOff val="-7544"/>
                  </a:schemeClr>
                </a:solidFill>
              </a:rPr>
            </a:br>
            <a:r>
              <a:rPr baseline="31999" i="1">
                <a:solidFill>
                  <a:schemeClr val="accent1">
                    <a:hueOff val="47394"/>
                    <a:satOff val="-25753"/>
                    <a:lumOff val="-7544"/>
                  </a:schemeClr>
                </a:solidFill>
              </a:rPr>
              <a:t>……</a:t>
            </a:r>
            <a:br>
              <a:rPr baseline="31999" i="1">
                <a:solidFill>
                  <a:schemeClr val="accent1">
                    <a:hueOff val="47394"/>
                    <a:satOff val="-25753"/>
                    <a:lumOff val="-7544"/>
                  </a:schemeClr>
                </a:solidFill>
              </a:rPr>
            </a:br>
            <a:r>
              <a:t>d</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baseline="-5999" i="1">
                <a:solidFill>
                  <a:schemeClr val="accent2">
                    <a:hueOff val="-554920"/>
                    <a:satOff val="-21482"/>
                    <a:lumOff val="-6228"/>
                  </a:schemeClr>
                </a:solidFill>
              </a:rPr>
              <a:t> </a:t>
            </a:r>
            <a:r>
              <a:rPr i="1">
                <a:solidFill>
                  <a:schemeClr val="accent2">
                    <a:hueOff val="-554920"/>
                    <a:satOff val="-21482"/>
                    <a:lumOff val="-6228"/>
                  </a:schemeClr>
                </a:solidFill>
              </a:rPr>
              <a:t>= e</a:t>
            </a:r>
            <a:r>
              <a:rPr baseline="-5999" i="1">
                <a:solidFill>
                  <a:schemeClr val="accent2">
                    <a:hueOff val="-554920"/>
                    <a:satOff val="-21482"/>
                    <a:lumOff val="-6228"/>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-d+1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-2d+2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2">
                    <a:hueOff val="-554920"/>
                    <a:satOff val="-21482"/>
                    <a:lumOff val="-6228"/>
                  </a:schemeClr>
                </a:solidFill>
              </a:rPr>
              <a:t>e</a:t>
            </a:r>
            <a:r>
              <a:rPr baseline="-5999" i="1">
                <a:solidFill>
                  <a:schemeClr val="accent2">
                    <a:hueOff val="-554920"/>
                    <a:satOff val="-21482"/>
                    <a:lumOff val="-6228"/>
                  </a:schemeClr>
                </a:solidFill>
              </a:rPr>
              <a:t>d-1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-2d+1</a:t>
            </a:r>
          </a:p>
        </p:txBody>
      </p:sp>
      <p:sp>
        <p:nvSpPr>
          <p:cNvPr id="327" name="e0  = a0 + a1 1 + a2 12 + ⋯ + ad-1 1d-1 e1 = a0 + a1 ω + a2 ω2 + ⋯ + ad-1 ωd-1 …… ed-1  = a0 + a1 ωd-1 + a2 ω2d-2 + ⋯ + ad-1 ω2d-1"/>
          <p:cNvSpPr txBox="1"/>
          <p:nvPr/>
        </p:nvSpPr>
        <p:spPr>
          <a:xfrm>
            <a:off x="2426224" y="3919852"/>
            <a:ext cx="8598858" cy="2651335"/>
          </a:xfrm>
          <a:prstGeom prst="rect">
            <a:avLst/>
          </a:prstGeom>
          <a:ln w="25400">
            <a:solidFill>
              <a:srgbClr val="000000"/>
            </a:solidFill>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spcBef>
                <a:spcPts val="2000"/>
              </a:spcBef>
              <a:defRPr>
                <a:latin typeface="Palatino"/>
                <a:ea typeface="Palatino"/>
                <a:cs typeface="Palatino"/>
                <a:sym typeface="Palatino"/>
              </a:defRPr>
            </a:pPr>
            <a:r>
              <a:rPr i="1">
                <a:solidFill>
                  <a:schemeClr val="accent2">
                    <a:hueOff val="-554920"/>
                    <a:satOff val="-21482"/>
                    <a:lumOff val="-6228"/>
                  </a:schemeClr>
                </a:solidFill>
              </a:rPr>
              <a:t>e</a:t>
            </a:r>
            <a:r>
              <a:rPr baseline="-5999" i="1">
                <a:solidFill>
                  <a:schemeClr val="accent2">
                    <a:hueOff val="-554920"/>
                    <a:satOff val="-21482"/>
                    <a:lumOff val="-6228"/>
                  </a:schemeClr>
                </a:solidFill>
              </a:rPr>
              <a:t>0  </a:t>
            </a:r>
            <a:r>
              <a:rPr i="1">
                <a:solidFill>
                  <a:schemeClr val="accent2">
                    <a:hueOff val="-554920"/>
                    <a:satOff val="-21482"/>
                    <a:lumOff val="-6228"/>
                  </a:schemeClr>
                </a:solidFill>
              </a:rPr>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1</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 </a:t>
            </a:r>
            <a:r>
              <a:rPr>
                <a:solidFill>
                  <a:schemeClr val="accent1">
                    <a:hueOff val="47394"/>
                    <a:satOff val="-25753"/>
                    <a:lumOff val="-7544"/>
                  </a:schemeClr>
                </a:solidFill>
              </a:rPr>
              <a:t>1</a:t>
            </a:r>
            <a:r>
              <a:rPr baseline="31999" i="1">
                <a:solidFill>
                  <a:schemeClr val="accent1">
                    <a:hueOff val="47394"/>
                    <a:satOff val="-25753"/>
                    <a:lumOff val="-7544"/>
                  </a:schemeClr>
                </a:solidFill>
              </a:rPr>
              <a:t>d-1</a:t>
            </a:r>
            <a:br/>
            <a:r>
              <a:rPr i="1">
                <a:solidFill>
                  <a:schemeClr val="accent2">
                    <a:hueOff val="-554920"/>
                    <a:satOff val="-21482"/>
                    <a:lumOff val="-6228"/>
                  </a:schemeClr>
                </a:solidFill>
              </a:rPr>
              <a:t>e</a:t>
            </a:r>
            <a:r>
              <a:rPr baseline="-5999" i="1">
                <a:solidFill>
                  <a:schemeClr val="accent2">
                    <a:hueOff val="-554920"/>
                    <a:satOff val="-21482"/>
                    <a:lumOff val="-6228"/>
                  </a:schemeClr>
                </a:solidFill>
              </a:rPr>
              <a:t>1 </a:t>
            </a:r>
            <a:r>
              <a:rPr i="1">
                <a:solidFill>
                  <a:schemeClr val="accent2">
                    <a:hueOff val="-554920"/>
                    <a:satOff val="-21482"/>
                    <a:lumOff val="-6228"/>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ω</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d-1</a:t>
            </a:r>
            <a:br>
              <a:rPr baseline="31999" i="1">
                <a:solidFill>
                  <a:schemeClr val="accent1">
                    <a:hueOff val="47394"/>
                    <a:satOff val="-25753"/>
                    <a:lumOff val="-7544"/>
                  </a:schemeClr>
                </a:solidFill>
              </a:rPr>
            </a:br>
            <a:r>
              <a:rPr baseline="31999" i="1">
                <a:solidFill>
                  <a:schemeClr val="accent1">
                    <a:hueOff val="47394"/>
                    <a:satOff val="-25753"/>
                    <a:lumOff val="-7544"/>
                  </a:schemeClr>
                </a:solidFill>
              </a:rPr>
              <a:t>……</a:t>
            </a:r>
            <a:br>
              <a:rPr baseline="31999" i="1">
                <a:solidFill>
                  <a:schemeClr val="accent1">
                    <a:hueOff val="47394"/>
                    <a:satOff val="-25753"/>
                    <a:lumOff val="-7544"/>
                  </a:schemeClr>
                </a:solidFill>
              </a:rPr>
            </a:br>
            <a:r>
              <a:rPr i="1">
                <a:solidFill>
                  <a:schemeClr val="accent2">
                    <a:hueOff val="-554920"/>
                    <a:satOff val="-21482"/>
                    <a:lumOff val="-6228"/>
                  </a:schemeClr>
                </a:solidFill>
              </a:rPr>
              <a:t>e</a:t>
            </a:r>
            <a:r>
              <a:rPr baseline="-5999" i="1">
                <a:solidFill>
                  <a:schemeClr val="accent2">
                    <a:hueOff val="-554920"/>
                    <a:satOff val="-21482"/>
                    <a:lumOff val="-6228"/>
                  </a:schemeClr>
                </a:solidFill>
              </a:rPr>
              <a:t>d-1  </a:t>
            </a:r>
            <a:r>
              <a:rPr i="1">
                <a:solidFill>
                  <a:schemeClr val="accent2">
                    <a:hueOff val="-554920"/>
                    <a:satOff val="-21482"/>
                    <a:lumOff val="-6228"/>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d-1</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2d-2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a:solidFill>
                  <a:schemeClr val="accent1">
                    <a:hueOff val="47394"/>
                    <a:satOff val="-25753"/>
                    <a:lumOff val="-7544"/>
                  </a:schemeClr>
                </a:solidFill>
              </a:rPr>
              <a:t>ω</a:t>
            </a:r>
            <a:r>
              <a:rPr baseline="31999" i="1">
                <a:solidFill>
                  <a:schemeClr val="accent1">
                    <a:hueOff val="47394"/>
                    <a:satOff val="-25753"/>
                    <a:lumOff val="-7544"/>
                  </a:schemeClr>
                </a:solidFill>
              </a:rPr>
              <a:t>2d-1</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2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3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3" fill="hold">
                                  <p:stCondLst>
                                    <p:cond delay="0"/>
                                  </p:stCondLst>
                                  <p:iterate type="el" backwards="0">
                                    <p:tmAbs val="0"/>
                                  </p:iterate>
                                  <p:childTnLst>
                                    <p:set>
                                      <p:cBhvr>
                                        <p:cTn id="16" fill="hold"/>
                                        <p:tgtEl>
                                          <p:spTgt spid="32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5" grpId="1"/>
      <p:bldP build="whole" bldLvl="1" animBg="1" rev="0" advAuto="0" spid="327" grpId="2"/>
      <p:bldP build="whole" bldLvl="1" animBg="1" rev="0" advAuto="0" spid="326" grpId="3"/>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Repeated squaring"/>
          <p:cNvSpPr txBox="1"/>
          <p:nvPr>
            <p:ph type="title"/>
          </p:nvPr>
        </p:nvSpPr>
        <p:spPr>
          <a:prstGeom prst="rect">
            <a:avLst/>
          </a:prstGeom>
        </p:spPr>
        <p:txBody>
          <a:bodyPr/>
          <a:lstStyle>
            <a:lvl1pPr>
              <a:defRPr>
                <a:latin typeface="Palatino"/>
                <a:ea typeface="Palatino"/>
                <a:cs typeface="Palatino"/>
                <a:sym typeface="Palatino"/>
              </a:defRPr>
            </a:lvl1pPr>
          </a:lstStyle>
          <a:p>
            <a:pPr/>
            <a:r>
              <a:t>Repeated squaring</a:t>
            </a:r>
          </a:p>
        </p:txBody>
      </p:sp>
      <p:pic>
        <p:nvPicPr>
          <p:cNvPr id="137"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38" name="Does it give the minimum number of multiplications?…"/>
          <p:cNvSpPr txBox="1"/>
          <p:nvPr>
            <p:ph type="body" idx="1"/>
          </p:nvPr>
        </p:nvSpPr>
        <p:spPr>
          <a:xfrm>
            <a:off x="952500" y="2603499"/>
            <a:ext cx="11099800" cy="6299201"/>
          </a:xfrm>
          <a:prstGeom prst="rect">
            <a:avLst/>
          </a:prstGeom>
        </p:spPr>
        <p:txBody>
          <a:bodyPr/>
          <a:lstStyle/>
          <a:p>
            <a:pPr marL="408940" indent="-408940" defTabSz="537463">
              <a:spcBef>
                <a:spcPts val="2700"/>
              </a:spcBef>
              <a:defRPr sz="3312">
                <a:latin typeface="Palatino"/>
                <a:ea typeface="Palatino"/>
                <a:cs typeface="Palatino"/>
                <a:sym typeface="Palatino"/>
              </a:defRPr>
            </a:pPr>
            <a:r>
              <a:t>Does it give the minimum number of multiplications?</a:t>
            </a:r>
          </a:p>
          <a:p>
            <a:pPr marL="408940" indent="-408940" defTabSz="537463">
              <a:spcBef>
                <a:spcPts val="2700"/>
              </a:spcBef>
              <a:defRPr sz="3312">
                <a:latin typeface="Palatino"/>
                <a:ea typeface="Palatino"/>
                <a:cs typeface="Palatino"/>
                <a:sym typeface="Palatino"/>
              </a:defRPr>
            </a:pPr>
            <a:r>
              <a:t>What about </a:t>
            </a:r>
            <a:r>
              <a:rPr i="1">
                <a:solidFill>
                  <a:schemeClr val="accent5"/>
                </a:solidFill>
              </a:rPr>
              <a:t>a</a:t>
            </a:r>
            <a:r>
              <a:rPr baseline="31999" i="1">
                <a:solidFill>
                  <a:schemeClr val="accent5"/>
                </a:solidFill>
              </a:rPr>
              <a:t>15 </a:t>
            </a:r>
            <a:r>
              <a:t>?</a:t>
            </a:r>
          </a:p>
          <a:p>
            <a:pPr lvl="1" marL="817880" indent="-408940" defTabSz="537463">
              <a:spcBef>
                <a:spcPts val="2700"/>
              </a:spcBef>
              <a:defRPr sz="3312">
                <a:latin typeface="Palatino"/>
                <a:ea typeface="Palatino"/>
                <a:cs typeface="Palatino"/>
                <a:sym typeface="Palatino"/>
              </a:defRPr>
            </a:pPr>
            <a:r>
              <a:t>can be done in </a:t>
            </a:r>
            <a:r>
              <a:rPr>
                <a:solidFill>
                  <a:schemeClr val="accent5">
                    <a:hueOff val="-522602"/>
                    <a:satOff val="-6700"/>
                    <a:lumOff val="-22320"/>
                  </a:schemeClr>
                </a:solidFill>
              </a:rPr>
              <a:t>5</a:t>
            </a:r>
            <a:r>
              <a:t> multiplications</a:t>
            </a:r>
          </a:p>
          <a:p>
            <a:pPr marL="408940" indent="-408940" defTabSz="537463">
              <a:spcBef>
                <a:spcPts val="2700"/>
              </a:spcBef>
              <a:defRPr sz="3312">
                <a:latin typeface="Palatino"/>
                <a:ea typeface="Palatino"/>
                <a:cs typeface="Palatino"/>
                <a:sym typeface="Palatino"/>
              </a:defRPr>
            </a:pPr>
            <a:r>
              <a:t>Given </a:t>
            </a:r>
            <a:r>
              <a:rPr i="1">
                <a:solidFill>
                  <a:schemeClr val="accent1">
                    <a:hueOff val="47394"/>
                    <a:satOff val="-25753"/>
                    <a:lumOff val="-7544"/>
                  </a:schemeClr>
                </a:solidFill>
              </a:rPr>
              <a:t>n</a:t>
            </a:r>
            <a:r>
              <a:t>, what the minimum number of multiplications required for </a:t>
            </a:r>
            <a:r>
              <a:rPr i="1">
                <a:solidFill>
                  <a:schemeClr val="accent5"/>
                </a:solidFill>
              </a:rPr>
              <a:t>a</a:t>
            </a:r>
            <a:r>
              <a:rPr baseline="31999" i="1">
                <a:solidFill>
                  <a:schemeClr val="accent5"/>
                </a:solidFill>
              </a:rPr>
              <a:t>n </a:t>
            </a:r>
            <a:r>
              <a:t>? No easy answer.</a:t>
            </a:r>
          </a:p>
          <a:p>
            <a:pPr marL="408940" indent="-408940" defTabSz="537463">
              <a:spcBef>
                <a:spcPts val="2700"/>
              </a:spcBef>
              <a:defRPr sz="3312">
                <a:latin typeface="Palatino"/>
                <a:ea typeface="Palatino"/>
                <a:cs typeface="Palatino"/>
                <a:sym typeface="Palatino"/>
              </a:defRPr>
            </a:pPr>
            <a:r>
              <a:t>Can apply repeated squaring for other operations like Matrix powering.</a:t>
            </a:r>
          </a:p>
          <a:p>
            <a:pPr marL="408940" indent="-408940" defTabSz="537463">
              <a:spcBef>
                <a:spcPts val="2700"/>
              </a:spcBef>
              <a:defRPr sz="3312">
                <a:latin typeface="Palatino"/>
                <a:ea typeface="Palatino"/>
                <a:cs typeface="Palatino"/>
                <a:sym typeface="Palatino"/>
              </a:defRPr>
            </a:pPr>
            <a:r>
              <a:t>Apparently proposed by Pingala (200 BC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38">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3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38">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3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3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38">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138">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38" grpId="1"/>
    </p:bldLst>
  </p:timing>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9" name="FFT Implementation issues"/>
          <p:cNvSpPr txBox="1"/>
          <p:nvPr>
            <p:ph type="title"/>
          </p:nvPr>
        </p:nvSpPr>
        <p:spPr>
          <a:prstGeom prst="rect">
            <a:avLst/>
          </a:prstGeom>
        </p:spPr>
        <p:txBody>
          <a:bodyPr/>
          <a:lstStyle>
            <a:lvl1pPr defTabSz="525779">
              <a:defRPr sz="7200">
                <a:latin typeface="Palatino"/>
                <a:ea typeface="Palatino"/>
                <a:cs typeface="Palatino"/>
                <a:sym typeface="Palatino"/>
              </a:defRPr>
            </a:lvl1pPr>
          </a:lstStyle>
          <a:p>
            <a:pPr/>
            <a:r>
              <a:t>FFT Implementation issues</a:t>
            </a:r>
          </a:p>
        </p:txBody>
      </p:sp>
      <p:pic>
        <p:nvPicPr>
          <p:cNvPr id="330"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31" name="Can we really do additions/multiplications with roots of unity in constant time?…"/>
          <p:cNvSpPr txBox="1"/>
          <p:nvPr>
            <p:ph type="body" idx="1"/>
          </p:nvPr>
        </p:nvSpPr>
        <p:spPr>
          <a:xfrm>
            <a:off x="939800" y="2603499"/>
            <a:ext cx="11099800" cy="6299201"/>
          </a:xfrm>
          <a:prstGeom prst="rect">
            <a:avLst/>
          </a:prstGeom>
        </p:spPr>
        <p:txBody>
          <a:bodyPr/>
          <a:lstStyle/>
          <a:p>
            <a:pPr marL="391159" indent="-391159" defTabSz="514095">
              <a:spcBef>
                <a:spcPts val="1700"/>
              </a:spcBef>
              <a:defRPr sz="3168">
                <a:latin typeface="Palatino"/>
                <a:ea typeface="Palatino"/>
                <a:cs typeface="Palatino"/>
                <a:sym typeface="Palatino"/>
              </a:defRPr>
            </a:pPr>
            <a:r>
              <a:t>Can we really do additions/multiplications with roots of unity in constant time? </a:t>
            </a:r>
          </a:p>
          <a:p>
            <a:pPr lvl="1" marL="782319" indent="-391159" defTabSz="514095">
              <a:spcBef>
                <a:spcPts val="1700"/>
              </a:spcBef>
              <a:defRPr sz="3168">
                <a:latin typeface="Palatino"/>
                <a:ea typeface="Palatino"/>
                <a:cs typeface="Palatino"/>
                <a:sym typeface="Palatino"/>
              </a:defRPr>
            </a:pPr>
            <a:r>
              <a:t>approximations: how many bits sufficient? </a:t>
            </a:r>
          </a:p>
          <a:p>
            <a:pPr lvl="1" marL="782319" indent="-391159" defTabSz="514095">
              <a:spcBef>
                <a:spcPts val="1700"/>
              </a:spcBef>
              <a:defRPr sz="3168">
                <a:latin typeface="Palatino"/>
                <a:ea typeface="Palatino"/>
                <a:cs typeface="Palatino"/>
                <a:sym typeface="Palatino"/>
              </a:defRPr>
            </a:pPr>
            <a:r>
              <a:t>Requires careful implementation.</a:t>
            </a:r>
          </a:p>
          <a:p>
            <a:pPr lvl="1" marL="782319" indent="-391159" defTabSz="514095">
              <a:spcBef>
                <a:spcPts val="1700"/>
              </a:spcBef>
              <a:defRPr sz="3168">
                <a:latin typeface="Palatino"/>
                <a:ea typeface="Palatino"/>
                <a:cs typeface="Palatino"/>
                <a:sym typeface="Palatino"/>
              </a:defRPr>
            </a:pPr>
            <a:r>
              <a:t>modular arithmetic: work modulo a large enough prime, such that </a:t>
            </a:r>
            <a:r>
              <a:rPr i="1"/>
              <a:t>d</a:t>
            </a:r>
            <a:r>
              <a:t>-th roots of unity exist.</a:t>
            </a:r>
          </a:p>
          <a:p>
            <a:pPr marL="391159" indent="-391159" defTabSz="514095">
              <a:spcBef>
                <a:spcPts val="1700"/>
              </a:spcBef>
              <a:defRPr sz="3168">
                <a:latin typeface="Palatino"/>
                <a:ea typeface="Palatino"/>
                <a:cs typeface="Palatino"/>
                <a:sym typeface="Palatino"/>
              </a:defRPr>
            </a:pPr>
            <a:r>
              <a:t>Is it fast in practice?</a:t>
            </a:r>
          </a:p>
          <a:p>
            <a:pPr lvl="1" marL="782319" indent="-391159" defTabSz="514095">
              <a:spcBef>
                <a:spcPts val="1700"/>
              </a:spcBef>
              <a:defRPr sz="3168">
                <a:latin typeface="Palatino"/>
                <a:ea typeface="Palatino"/>
                <a:cs typeface="Palatino"/>
                <a:sym typeface="Palatino"/>
              </a:defRPr>
            </a:pPr>
            <a:r>
              <a:t>Iterative implementation, which is memory efficient</a:t>
            </a:r>
          </a:p>
          <a:p>
            <a:pPr lvl="1" marL="782319" indent="-391159" defTabSz="514095">
              <a:spcBef>
                <a:spcPts val="1700"/>
              </a:spcBef>
              <a:defRPr sz="3168">
                <a:latin typeface="Palatino"/>
                <a:ea typeface="Palatino"/>
                <a:cs typeface="Palatino"/>
                <a:sym typeface="Palatino"/>
              </a:defRPr>
            </a:pPr>
            <a:r>
              <a:t>FFT convolution faster than direct convolution for </a:t>
            </a:r>
            <a:r>
              <a:rPr i="1">
                <a:solidFill>
                  <a:schemeClr val="accent5">
                    <a:hueOff val="-176146"/>
                    <a:satOff val="3665"/>
                    <a:lumOff val="-13986"/>
                  </a:schemeClr>
                </a:solidFill>
              </a:rPr>
              <a:t>d=128</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3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3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3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3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31">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3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31">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31">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31" grpId="1"/>
    </p:bldLst>
  </p:timing>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3" name="Fast integer multiplication"/>
          <p:cNvSpPr txBox="1"/>
          <p:nvPr>
            <p:ph type="title"/>
          </p:nvPr>
        </p:nvSpPr>
        <p:spPr>
          <a:prstGeom prst="rect">
            <a:avLst/>
          </a:prstGeom>
        </p:spPr>
        <p:txBody>
          <a:bodyPr/>
          <a:lstStyle>
            <a:lvl1pPr defTabSz="537463">
              <a:defRPr sz="7360">
                <a:latin typeface="Palatino"/>
                <a:ea typeface="Palatino"/>
                <a:cs typeface="Palatino"/>
                <a:sym typeface="Palatino"/>
              </a:defRPr>
            </a:lvl1pPr>
          </a:lstStyle>
          <a:p>
            <a:pPr/>
            <a:r>
              <a:t>Fast integer multiplication</a:t>
            </a:r>
          </a:p>
        </p:txBody>
      </p:sp>
      <p:pic>
        <p:nvPicPr>
          <p:cNvPr id="334"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335" name="Split the integers into d parts each having t bits…"/>
          <p:cNvSpPr txBox="1"/>
          <p:nvPr>
            <p:ph type="body" idx="1"/>
          </p:nvPr>
        </p:nvSpPr>
        <p:spPr>
          <a:xfrm>
            <a:off x="939800" y="2603499"/>
            <a:ext cx="11099800" cy="6299201"/>
          </a:xfrm>
          <a:prstGeom prst="rect">
            <a:avLst/>
          </a:prstGeom>
        </p:spPr>
        <p:txBody>
          <a:bodyPr/>
          <a:lstStyle/>
          <a:p>
            <a:pPr>
              <a:spcBef>
                <a:spcPts val="2000"/>
              </a:spcBef>
              <a:defRPr>
                <a:latin typeface="Palatino"/>
                <a:ea typeface="Palatino"/>
                <a:cs typeface="Palatino"/>
                <a:sym typeface="Palatino"/>
              </a:defRPr>
            </a:pPr>
            <a:r>
              <a:t>Split the integers into </a:t>
            </a:r>
            <a:r>
              <a:rPr i="1">
                <a:solidFill>
                  <a:schemeClr val="accent1">
                    <a:hueOff val="47394"/>
                    <a:satOff val="-25753"/>
                    <a:lumOff val="-7544"/>
                  </a:schemeClr>
                </a:solidFill>
              </a:rPr>
              <a:t>d </a:t>
            </a:r>
            <a:r>
              <a:t>parts each having </a:t>
            </a:r>
            <a:r>
              <a:rPr i="1">
                <a:solidFill>
                  <a:schemeClr val="accent1">
                    <a:hueOff val="47394"/>
                    <a:satOff val="-25753"/>
                    <a:lumOff val="-7544"/>
                  </a:schemeClr>
                </a:solidFill>
              </a:rPr>
              <a:t>t</a:t>
            </a:r>
            <a:r>
              <a:t> bits</a:t>
            </a:r>
          </a:p>
          <a:p>
            <a:pPr>
              <a:spcBef>
                <a:spcPts val="2000"/>
              </a:spcBef>
              <a:defRPr>
                <a:latin typeface="Palatino"/>
                <a:ea typeface="Palatino"/>
                <a:cs typeface="Palatino"/>
                <a:sym typeface="Palatino"/>
              </a:defRPr>
            </a:pPr>
            <a:r>
              <a:rPr i="1"/>
              <a:t>a</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2t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(d-1)t</a:t>
            </a:r>
            <a:endParaRPr baseline="31999" i="1">
              <a:solidFill>
                <a:schemeClr val="accent5">
                  <a:hueOff val="-176146"/>
                  <a:satOff val="3665"/>
                  <a:lumOff val="-13986"/>
                </a:schemeClr>
              </a:solidFill>
            </a:endParaRPr>
          </a:p>
          <a:p>
            <a:pPr>
              <a:spcBef>
                <a:spcPts val="2000"/>
              </a:spcBef>
              <a:defRPr>
                <a:latin typeface="Palatino"/>
                <a:ea typeface="Palatino"/>
                <a:cs typeface="Palatino"/>
                <a:sym typeface="Palatino"/>
              </a:defRPr>
            </a:pPr>
            <a:r>
              <a:rPr i="1"/>
              <a:t>b</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t</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2t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b</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2</a:t>
            </a:r>
            <a:r>
              <a:rPr baseline="31999" i="1">
                <a:solidFill>
                  <a:schemeClr val="accent1">
                    <a:hueOff val="47394"/>
                    <a:satOff val="-25753"/>
                    <a:lumOff val="-7544"/>
                  </a:schemeClr>
                </a:solidFill>
              </a:rPr>
              <a:t>(d-1)t</a:t>
            </a:r>
            <a:endParaRPr baseline="31999" i="1">
              <a:solidFill>
                <a:schemeClr val="accent5">
                  <a:hueOff val="-176146"/>
                  <a:satOff val="3665"/>
                  <a:lumOff val="-13986"/>
                </a:schemeClr>
              </a:solidFill>
            </a:endParaRPr>
          </a:p>
          <a:p>
            <a:pPr>
              <a:spcBef>
                <a:spcPts val="2000"/>
              </a:spcBef>
              <a:defRPr>
                <a:latin typeface="Palatino"/>
                <a:ea typeface="Palatino"/>
                <a:cs typeface="Palatino"/>
                <a:sym typeface="Palatino"/>
              </a:defRPr>
            </a:pPr>
            <a:r>
              <a:t>Define</a:t>
            </a:r>
            <a:endParaRPr i="1"/>
          </a:p>
          <a:p>
            <a:pPr lvl="1">
              <a:spcBef>
                <a:spcPts val="2000"/>
              </a:spcBef>
              <a:defRPr>
                <a:latin typeface="Palatino"/>
                <a:ea typeface="Palatino"/>
                <a:cs typeface="Palatino"/>
                <a:sym typeface="Palatino"/>
              </a:defRPr>
            </a:pPr>
            <a:r>
              <a:rPr i="1"/>
              <a:t>A(x)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a</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a</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d-1</a:t>
            </a:r>
            <a:endParaRPr baseline="31999" i="1">
              <a:solidFill>
                <a:schemeClr val="accent5">
                  <a:hueOff val="-176146"/>
                  <a:satOff val="3665"/>
                  <a:lumOff val="-13986"/>
                </a:schemeClr>
              </a:solidFill>
            </a:endParaRPr>
          </a:p>
          <a:p>
            <a:pPr lvl="1">
              <a:spcBef>
                <a:spcPts val="2000"/>
              </a:spcBef>
              <a:defRPr>
                <a:latin typeface="Palatino"/>
                <a:ea typeface="Palatino"/>
                <a:cs typeface="Palatino"/>
                <a:sym typeface="Palatino"/>
              </a:defRPr>
            </a:pPr>
            <a:r>
              <a:rPr i="1"/>
              <a:t>B(x)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0</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1</a:t>
            </a:r>
            <a:r>
              <a:rPr i="1">
                <a:solidFill>
                  <a:schemeClr val="accent5">
                    <a:hueOff val="-176146"/>
                    <a:satOff val="3665"/>
                    <a:lumOff val="-13986"/>
                  </a:schemeClr>
                </a:solidFill>
              </a:rPr>
              <a:t> </a:t>
            </a:r>
            <a:r>
              <a:rPr i="1">
                <a:solidFill>
                  <a:schemeClr val="accent1">
                    <a:hueOff val="47394"/>
                    <a:satOff val="-25753"/>
                    <a:lumOff val="-7544"/>
                  </a:schemeClr>
                </a:solidFill>
              </a:rPr>
              <a:t>x</a:t>
            </a:r>
            <a:r>
              <a:rPr i="1">
                <a:solidFill>
                  <a:schemeClr val="accent5">
                    <a:hueOff val="-176146"/>
                    <a:satOff val="3665"/>
                    <a:lumOff val="-13986"/>
                  </a:schemeClr>
                </a:solidFill>
              </a:rPr>
              <a:t> </a:t>
            </a:r>
            <a:r>
              <a:rPr i="1"/>
              <a:t>+</a:t>
            </a:r>
            <a:r>
              <a:rPr i="1">
                <a:solidFill>
                  <a:schemeClr val="accent5">
                    <a:hueOff val="-176146"/>
                    <a:satOff val="3665"/>
                    <a:lumOff val="-13986"/>
                  </a:schemeClr>
                </a:solidFill>
              </a:rPr>
              <a:t> b</a:t>
            </a:r>
            <a:r>
              <a:rPr baseline="-5999" i="1">
                <a:solidFill>
                  <a:schemeClr val="accent5">
                    <a:hueOff val="-176146"/>
                    <a:satOff val="3665"/>
                    <a:lumOff val="-13986"/>
                  </a:schemeClr>
                </a:solidFill>
              </a:rPr>
              <a:t>2</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2 </a:t>
            </a:r>
            <a:r>
              <a:rPr i="1"/>
              <a:t>+</a:t>
            </a:r>
            <a:r>
              <a:rPr i="1">
                <a:solidFill>
                  <a:schemeClr val="accent5">
                    <a:hueOff val="-176146"/>
                    <a:satOff val="3665"/>
                    <a:lumOff val="-13986"/>
                  </a:schemeClr>
                </a:solidFill>
              </a:rPr>
              <a:t> </a:t>
            </a:r>
            <a:r>
              <a:t>⋯ +</a:t>
            </a:r>
            <a:r>
              <a:rPr>
                <a:solidFill>
                  <a:schemeClr val="accent1">
                    <a:hueOff val="47394"/>
                    <a:satOff val="-25753"/>
                    <a:lumOff val="-7544"/>
                  </a:schemeClr>
                </a:solidFill>
              </a:rPr>
              <a:t> </a:t>
            </a:r>
            <a:r>
              <a:rPr i="1">
                <a:solidFill>
                  <a:schemeClr val="accent5">
                    <a:hueOff val="-176146"/>
                    <a:satOff val="3665"/>
                    <a:lumOff val="-13986"/>
                  </a:schemeClr>
                </a:solidFill>
              </a:rPr>
              <a:t>b</a:t>
            </a:r>
            <a:r>
              <a:rPr baseline="-5999" i="1">
                <a:solidFill>
                  <a:schemeClr val="accent5">
                    <a:hueOff val="-176146"/>
                    <a:satOff val="3665"/>
                    <a:lumOff val="-13986"/>
                  </a:schemeClr>
                </a:solidFill>
              </a:rPr>
              <a:t>d-1</a:t>
            </a:r>
            <a:r>
              <a:rPr i="1">
                <a:solidFill>
                  <a:schemeClr val="accent5">
                    <a:hueOff val="-176146"/>
                    <a:satOff val="3665"/>
                    <a:lumOff val="-13986"/>
                  </a:schemeClr>
                </a:solidFill>
              </a:rPr>
              <a:t> </a:t>
            </a:r>
            <a:r>
              <a:rPr i="1">
                <a:solidFill>
                  <a:schemeClr val="accent1">
                    <a:hueOff val="47394"/>
                    <a:satOff val="-25753"/>
                    <a:lumOff val="-7544"/>
                  </a:schemeClr>
                </a:solidFill>
              </a:rPr>
              <a:t>x</a:t>
            </a:r>
            <a:r>
              <a:rPr baseline="31999" i="1">
                <a:solidFill>
                  <a:schemeClr val="accent1">
                    <a:hueOff val="47394"/>
                    <a:satOff val="-25753"/>
                    <a:lumOff val="-7544"/>
                  </a:schemeClr>
                </a:solidFill>
              </a:rPr>
              <a:t>d-1</a:t>
            </a:r>
            <a:endParaRPr baseline="31999" i="1">
              <a:solidFill>
                <a:schemeClr val="accent5">
                  <a:hueOff val="-176146"/>
                  <a:satOff val="3665"/>
                  <a:lumOff val="-13986"/>
                </a:schemeClr>
              </a:solidFill>
            </a:endParaRPr>
          </a:p>
          <a:p>
            <a:pPr>
              <a:spcBef>
                <a:spcPts val="2000"/>
              </a:spcBef>
              <a:defRPr>
                <a:latin typeface="Palatino"/>
                <a:ea typeface="Palatino"/>
                <a:cs typeface="Palatino"/>
                <a:sym typeface="Palatino"/>
              </a:defRPr>
            </a:pPr>
            <a:r>
              <a:t>Multiply as polynomials (using FFT) and put </a:t>
            </a:r>
            <a:r>
              <a:rPr i="1">
                <a:solidFill>
                  <a:schemeClr val="accent1">
                    <a:hueOff val="47394"/>
                    <a:satOff val="-25753"/>
                    <a:lumOff val="-7544"/>
                  </a:schemeClr>
                </a:solidFill>
              </a:rPr>
              <a:t>x = 2</a:t>
            </a:r>
            <a:r>
              <a:rPr baseline="31999" i="1">
                <a:solidFill>
                  <a:schemeClr val="accent1">
                    <a:hueOff val="47394"/>
                    <a:satOff val="-25753"/>
                    <a:lumOff val="-7544"/>
                  </a:schemeClr>
                </a:solidFill>
              </a:rPr>
              <a:t>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3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3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3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335">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335">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335">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1" fill="hold">
                                  <p:stCondLst>
                                    <p:cond delay="0"/>
                                  </p:stCondLst>
                                  <p:iterate type="el" backwards="0">
                                    <p:tmAbs val="0"/>
                                  </p:iterate>
                                  <p:childTnLst>
                                    <p:set>
                                      <p:cBhvr>
                                        <p:cTn id="28" fill="hold"/>
                                        <p:tgtEl>
                                          <p:spTgt spid="335">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1" fill="hold">
                                  <p:stCondLst>
                                    <p:cond delay="0"/>
                                  </p:stCondLst>
                                  <p:iterate type="el" backwards="0">
                                    <p:tmAbs val="0"/>
                                  </p:iterate>
                                  <p:childTnLst>
                                    <p:set>
                                      <p:cBhvr>
                                        <p:cTn id="32" fill="hold"/>
                                        <p:tgtEl>
                                          <p:spTgt spid="335">
                                            <p:txEl>
                                              <p:pRg st="6" end="6"/>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35"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Fibonacci numbers"/>
          <p:cNvSpPr txBox="1"/>
          <p:nvPr>
            <p:ph type="title"/>
          </p:nvPr>
        </p:nvSpPr>
        <p:spPr>
          <a:prstGeom prst="rect">
            <a:avLst/>
          </a:prstGeom>
        </p:spPr>
        <p:txBody>
          <a:bodyPr/>
          <a:lstStyle>
            <a:lvl1pPr>
              <a:defRPr>
                <a:latin typeface="Palatino"/>
                <a:ea typeface="Palatino"/>
                <a:cs typeface="Palatino"/>
                <a:sym typeface="Palatino"/>
              </a:defRPr>
            </a:lvl1pPr>
          </a:lstStyle>
          <a:p>
            <a:pPr/>
            <a:r>
              <a:t>Fibonacci numbers</a:t>
            </a:r>
          </a:p>
        </p:txBody>
      </p:sp>
      <p:pic>
        <p:nvPicPr>
          <p:cNvPr id="141"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42" name="F(n) = F(n-1) + F(n-2)…"/>
          <p:cNvSpPr txBox="1"/>
          <p:nvPr>
            <p:ph type="body" idx="1"/>
          </p:nvPr>
        </p:nvSpPr>
        <p:spPr>
          <a:xfrm>
            <a:off x="952500" y="2603499"/>
            <a:ext cx="11099800" cy="6299201"/>
          </a:xfrm>
          <a:prstGeom prst="rect">
            <a:avLst/>
          </a:prstGeom>
        </p:spPr>
        <p:txBody>
          <a:bodyPr/>
          <a:lstStyle/>
          <a:p>
            <a:pPr marL="426719" indent="-426719" defTabSz="560831">
              <a:spcBef>
                <a:spcPts val="2800"/>
              </a:spcBef>
              <a:defRPr sz="3455">
                <a:solidFill>
                  <a:schemeClr val="accent5">
                    <a:hueOff val="-176146"/>
                    <a:satOff val="3665"/>
                    <a:lumOff val="-13986"/>
                  </a:schemeClr>
                </a:solidFill>
                <a:latin typeface="Palatino"/>
                <a:ea typeface="Palatino"/>
                <a:cs typeface="Palatino"/>
                <a:sym typeface="Palatino"/>
              </a:defRPr>
            </a:pPr>
            <a:r>
              <a:t>F(</a:t>
            </a:r>
            <a:r>
              <a:rPr i="1"/>
              <a:t>n</a:t>
            </a:r>
            <a:r>
              <a:t>) = F(</a:t>
            </a:r>
            <a:r>
              <a:rPr i="1"/>
              <a:t>n-1</a:t>
            </a:r>
            <a:r>
              <a:t>) + F(</a:t>
            </a:r>
            <a:r>
              <a:rPr i="1"/>
              <a:t>n-2</a:t>
            </a:r>
            <a:r>
              <a:t>)</a:t>
            </a:r>
          </a:p>
          <a:p>
            <a:pPr marL="426719" indent="-426719" defTabSz="560831">
              <a:spcBef>
                <a:spcPts val="2800"/>
              </a:spcBef>
              <a:defRPr sz="3455">
                <a:latin typeface="Palatino"/>
                <a:ea typeface="Palatino"/>
                <a:cs typeface="Palatino"/>
                <a:sym typeface="Palatino"/>
              </a:defRPr>
            </a:pPr>
            <a:r>
              <a:t>Used by Pingala to count the number of patterns of short and long vowels.</a:t>
            </a:r>
          </a:p>
          <a:p>
            <a:pPr marL="426719" indent="-426719" defTabSz="560831">
              <a:spcBef>
                <a:spcPts val="2800"/>
              </a:spcBef>
              <a:defRPr sz="3455">
                <a:latin typeface="Palatino"/>
                <a:ea typeface="Palatino"/>
                <a:cs typeface="Palatino"/>
                <a:sym typeface="Palatino"/>
              </a:defRPr>
            </a:pPr>
            <a:r>
              <a:t>Here again we are repeating the same operation </a:t>
            </a:r>
            <a:r>
              <a:rPr i="1">
                <a:solidFill>
                  <a:schemeClr val="accent1">
                    <a:hueOff val="47394"/>
                    <a:satOff val="-25753"/>
                    <a:lumOff val="-7544"/>
                  </a:schemeClr>
                </a:solidFill>
              </a:rPr>
              <a:t>n</a:t>
            </a:r>
            <a:r>
              <a:t> times.</a:t>
            </a:r>
          </a:p>
          <a:p>
            <a:pPr marL="426719" indent="-426719" defTabSz="560831">
              <a:spcBef>
                <a:spcPts val="2800"/>
              </a:spcBef>
              <a:defRPr sz="3455">
                <a:latin typeface="Palatino"/>
                <a:ea typeface="Palatino"/>
                <a:cs typeface="Palatino"/>
                <a:sym typeface="Palatino"/>
              </a:defRPr>
            </a:pPr>
            <a:r>
              <a:t>Can repeated squaring be used?</a:t>
            </a:r>
          </a:p>
          <a:p>
            <a:pPr marL="426719" indent="-426719" defTabSz="560831">
              <a:spcBef>
                <a:spcPts val="2800"/>
              </a:spcBef>
              <a:defRPr sz="3455">
                <a:latin typeface="Palatino"/>
                <a:ea typeface="Palatino"/>
                <a:cs typeface="Palatino"/>
                <a:sym typeface="Palatino"/>
              </a:defRPr>
            </a:pPr>
            <a:r>
              <a:t>Can we compute</a:t>
            </a:r>
            <a:r>
              <a:rPr>
                <a:solidFill>
                  <a:schemeClr val="accent5">
                    <a:hueOff val="-176146"/>
                    <a:satOff val="3665"/>
                    <a:lumOff val="-13986"/>
                  </a:schemeClr>
                </a:solidFill>
              </a:rPr>
              <a:t> F(</a:t>
            </a:r>
            <a:r>
              <a:rPr i="1">
                <a:solidFill>
                  <a:schemeClr val="accent5">
                    <a:hueOff val="-176146"/>
                    <a:satOff val="3665"/>
                    <a:lumOff val="-13986"/>
                  </a:schemeClr>
                </a:solidFill>
              </a:rPr>
              <a:t>n</a:t>
            </a:r>
            <a:r>
              <a:rPr>
                <a:solidFill>
                  <a:schemeClr val="accent5">
                    <a:hueOff val="-176146"/>
                    <a:satOff val="3665"/>
                    <a:lumOff val="-13986"/>
                  </a:schemeClr>
                </a:solidFill>
              </a:rPr>
              <a:t>)</a:t>
            </a:r>
            <a:r>
              <a:t> in </a:t>
            </a:r>
            <a:r>
              <a:rPr>
                <a:solidFill>
                  <a:schemeClr val="accent5"/>
                </a:solidFill>
              </a:rPr>
              <a:t>O(log n)</a:t>
            </a:r>
            <a:r>
              <a:t> arithmetic operations?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2">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42">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42">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4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42">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42">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2" grpId="1"/>
    </p:bldLst>
  </p:timing>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Fibonacci numbers"/>
          <p:cNvSpPr txBox="1"/>
          <p:nvPr>
            <p:ph type="title"/>
          </p:nvPr>
        </p:nvSpPr>
        <p:spPr>
          <a:prstGeom prst="rect">
            <a:avLst/>
          </a:prstGeom>
        </p:spPr>
        <p:txBody>
          <a:bodyPr/>
          <a:lstStyle>
            <a:lvl1pPr>
              <a:defRPr>
                <a:latin typeface="Palatino"/>
                <a:ea typeface="Palatino"/>
                <a:cs typeface="Palatino"/>
                <a:sym typeface="Palatino"/>
              </a:defRPr>
            </a:lvl1pPr>
          </a:lstStyle>
          <a:p>
            <a:pPr/>
            <a:r>
              <a:t>Fibonacci numbers</a:t>
            </a:r>
          </a:p>
        </p:txBody>
      </p:sp>
      <p:pic>
        <p:nvPicPr>
          <p:cNvPr id="145"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46" name="F(n) = F(n-1) + F(n-2)…"/>
          <p:cNvSpPr txBox="1"/>
          <p:nvPr>
            <p:ph type="body" idx="1"/>
          </p:nvPr>
        </p:nvSpPr>
        <p:spPr>
          <a:xfrm>
            <a:off x="952500" y="2603499"/>
            <a:ext cx="11099800" cy="6299201"/>
          </a:xfrm>
          <a:prstGeom prst="rect">
            <a:avLst/>
          </a:prstGeom>
        </p:spPr>
        <p:txBody>
          <a:bodyPr/>
          <a:lstStyle/>
          <a:p>
            <a:pPr>
              <a:spcBef>
                <a:spcPts val="3000"/>
              </a:spcBef>
              <a:defRPr>
                <a:solidFill>
                  <a:schemeClr val="accent5">
                    <a:hueOff val="-176146"/>
                    <a:satOff val="3665"/>
                    <a:lumOff val="-13986"/>
                  </a:schemeClr>
                </a:solidFill>
                <a:latin typeface="Palatino"/>
                <a:ea typeface="Palatino"/>
                <a:cs typeface="Palatino"/>
                <a:sym typeface="Palatino"/>
              </a:defRPr>
            </a:pPr>
            <a:r>
              <a:t>F(</a:t>
            </a:r>
            <a:r>
              <a:rPr i="1"/>
              <a:t>n</a:t>
            </a:r>
            <a:r>
              <a:t>) = F(</a:t>
            </a:r>
            <a:r>
              <a:rPr i="1"/>
              <a:t>n-1</a:t>
            </a:r>
            <a:r>
              <a:t>) + F(</a:t>
            </a:r>
            <a:r>
              <a:rPr i="1"/>
              <a:t>n-2</a:t>
            </a:r>
            <a:r>
              <a:t>)</a:t>
            </a:r>
          </a:p>
          <a:p>
            <a:pPr>
              <a:spcBef>
                <a:spcPts val="3000"/>
              </a:spcBef>
              <a:defRPr>
                <a:solidFill>
                  <a:schemeClr val="accent5">
                    <a:hueOff val="-176146"/>
                    <a:satOff val="3665"/>
                    <a:lumOff val="-13986"/>
                  </a:schemeClr>
                </a:solidFill>
                <a:latin typeface="Palatino"/>
                <a:ea typeface="Palatino"/>
                <a:cs typeface="Palatino"/>
                <a:sym typeface="Palatino"/>
              </a:defRPr>
            </a:pPr>
            <a:r>
              <a:rPr>
                <a:solidFill>
                  <a:srgbClr val="000000"/>
                </a:solidFill>
              </a:rPr>
              <a:t>if </a:t>
            </a:r>
            <a:r>
              <a:rPr i="1">
                <a:solidFill>
                  <a:srgbClr val="000000"/>
                </a:solidFill>
              </a:rPr>
              <a:t>n</a:t>
            </a:r>
            <a:r>
              <a:rPr>
                <a:solidFill>
                  <a:srgbClr val="000000"/>
                </a:solidFill>
              </a:rPr>
              <a:t> is even </a:t>
            </a:r>
            <a:endParaRPr>
              <a:solidFill>
                <a:srgbClr val="000000"/>
              </a:solidFill>
            </a:endParaRPr>
          </a:p>
          <a:p>
            <a:pPr lvl="1">
              <a:spcBef>
                <a:spcPts val="3000"/>
              </a:spcBef>
              <a:defRPr>
                <a:solidFill>
                  <a:schemeClr val="accent5">
                    <a:hueOff val="-176146"/>
                    <a:satOff val="3665"/>
                    <a:lumOff val="-13986"/>
                  </a:schemeClr>
                </a:solidFill>
                <a:latin typeface="Palatino"/>
                <a:ea typeface="Palatino"/>
                <a:cs typeface="Palatino"/>
                <a:sym typeface="Palatino"/>
              </a:defRPr>
            </a:pPr>
            <a:r>
              <a:t>F(</a:t>
            </a:r>
            <a:r>
              <a:rPr i="1"/>
              <a:t>n</a:t>
            </a:r>
            <a:r>
              <a:t>) = F(</a:t>
            </a:r>
            <a:r>
              <a:rPr i="1"/>
              <a:t>n/2</a:t>
            </a:r>
            <a:r>
              <a:t>) F(</a:t>
            </a:r>
            <a:r>
              <a:rPr i="1"/>
              <a:t>n/2</a:t>
            </a:r>
            <a:r>
              <a:t>-1) + F(</a:t>
            </a:r>
            <a:r>
              <a:rPr i="1"/>
              <a:t>n/2+1</a:t>
            </a:r>
            <a:r>
              <a:t>)F(</a:t>
            </a:r>
            <a:r>
              <a:rPr i="1"/>
              <a:t>n/2</a:t>
            </a:r>
            <a:r>
              <a:t>) </a:t>
            </a:r>
            <a:br/>
            <a:r>
              <a:t>        = F(</a:t>
            </a:r>
            <a:r>
              <a:rPr i="1"/>
              <a:t>n/2</a:t>
            </a:r>
            <a:r>
              <a:t>) (2F(</a:t>
            </a:r>
            <a:r>
              <a:rPr i="1"/>
              <a:t>n/2</a:t>
            </a:r>
            <a:r>
              <a:t>+1) - F(</a:t>
            </a:r>
            <a:r>
              <a:rPr i="1"/>
              <a:t>n/2</a:t>
            </a:r>
            <a:r>
              <a:t>))</a:t>
            </a:r>
          </a:p>
          <a:p>
            <a:pPr lvl="1">
              <a:spcBef>
                <a:spcPts val="3000"/>
              </a:spcBef>
              <a:defRPr>
                <a:solidFill>
                  <a:schemeClr val="accent5">
                    <a:hueOff val="-176146"/>
                    <a:satOff val="3665"/>
                    <a:lumOff val="-13986"/>
                  </a:schemeClr>
                </a:solidFill>
                <a:latin typeface="Palatino"/>
                <a:ea typeface="Palatino"/>
                <a:cs typeface="Palatino"/>
                <a:sym typeface="Palatino"/>
              </a:defRPr>
            </a:pPr>
            <a:r>
              <a:t>F(</a:t>
            </a:r>
            <a:r>
              <a:rPr i="1"/>
              <a:t>n+1</a:t>
            </a:r>
            <a:r>
              <a:t>) = F(</a:t>
            </a:r>
            <a:r>
              <a:rPr i="1"/>
              <a:t>n/2</a:t>
            </a:r>
            <a:r>
              <a:t>) F(</a:t>
            </a:r>
            <a:r>
              <a:rPr i="1"/>
              <a:t>n/2</a:t>
            </a:r>
            <a:r>
              <a:t>) + F(</a:t>
            </a:r>
            <a:r>
              <a:rPr i="1"/>
              <a:t>n/2+1</a:t>
            </a:r>
            <a:r>
              <a:t>)F(</a:t>
            </a:r>
            <a:r>
              <a:rPr i="1"/>
              <a:t>n/2+1</a:t>
            </a:r>
            <a:r>
              <a:t>)</a:t>
            </a:r>
          </a:p>
          <a:p>
            <a:pPr>
              <a:spcBef>
                <a:spcPts val="3000"/>
              </a:spcBef>
              <a:defRPr>
                <a:solidFill>
                  <a:schemeClr val="accent5">
                    <a:hueOff val="-176146"/>
                    <a:satOff val="3665"/>
                    <a:lumOff val="-13986"/>
                  </a:schemeClr>
                </a:solidFill>
                <a:latin typeface="Palatino"/>
                <a:ea typeface="Palatino"/>
                <a:cs typeface="Palatino"/>
                <a:sym typeface="Palatino"/>
              </a:defRPr>
            </a:pPr>
            <a:r>
              <a:rPr>
                <a:solidFill>
                  <a:srgbClr val="000000"/>
                </a:solidFill>
              </a:rPr>
              <a:t>similarly, if </a:t>
            </a:r>
            <a:r>
              <a:rPr i="1">
                <a:solidFill>
                  <a:srgbClr val="000000"/>
                </a:solidFill>
              </a:rPr>
              <a:t>n</a:t>
            </a:r>
            <a:r>
              <a:rPr>
                <a:solidFill>
                  <a:srgbClr val="000000"/>
                </a:solidFill>
              </a:rPr>
              <a:t> is odd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6">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4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4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4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4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46">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46" grpId="1"/>
    </p:bldLst>
  </p:timing>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Fibonacci numbers"/>
          <p:cNvSpPr txBox="1"/>
          <p:nvPr>
            <p:ph type="title"/>
          </p:nvPr>
        </p:nvSpPr>
        <p:spPr>
          <a:prstGeom prst="rect">
            <a:avLst/>
          </a:prstGeom>
        </p:spPr>
        <p:txBody>
          <a:bodyPr/>
          <a:lstStyle>
            <a:lvl1pPr>
              <a:defRPr>
                <a:latin typeface="Palatino"/>
                <a:ea typeface="Palatino"/>
                <a:cs typeface="Palatino"/>
                <a:sym typeface="Palatino"/>
              </a:defRPr>
            </a:lvl1pPr>
          </a:lstStyle>
          <a:p>
            <a:pPr/>
            <a:r>
              <a:t>Fibonacci numbers</a:t>
            </a:r>
          </a:p>
        </p:txBody>
      </p:sp>
      <p:pic>
        <p:nvPicPr>
          <p:cNvPr id="149"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pic>
        <p:nvPicPr>
          <p:cNvPr id="150" name="MathTypeEquation.pdf" descr="MathTypeEquation.pdf"/>
          <p:cNvPicPr>
            <a:picLocks noChangeAspect="1"/>
          </p:cNvPicPr>
          <p:nvPr/>
        </p:nvPicPr>
        <p:blipFill>
          <a:blip r:embed="rId2">
            <a:extLst/>
          </a:blip>
          <a:stretch>
            <a:fillRect/>
          </a:stretch>
        </p:blipFill>
        <p:spPr>
          <a:xfrm>
            <a:off x="6445250" y="4794250"/>
            <a:ext cx="114300" cy="165100"/>
          </a:xfrm>
          <a:prstGeom prst="rect">
            <a:avLst/>
          </a:prstGeom>
          <a:ln w="12700">
            <a:miter lim="400000"/>
          </a:ln>
        </p:spPr>
      </p:pic>
      <p:pic>
        <p:nvPicPr>
          <p:cNvPr id="151" name="Image" descr="Image"/>
          <p:cNvPicPr>
            <a:picLocks noChangeAspect="1"/>
          </p:cNvPicPr>
          <p:nvPr/>
        </p:nvPicPr>
        <p:blipFill>
          <a:blip r:embed="rId3">
            <a:extLst/>
          </a:blip>
          <a:stretch>
            <a:fillRect/>
          </a:stretch>
        </p:blipFill>
        <p:spPr>
          <a:xfrm>
            <a:off x="2909664" y="7296937"/>
            <a:ext cx="5181601" cy="1130301"/>
          </a:xfrm>
          <a:prstGeom prst="rect">
            <a:avLst/>
          </a:prstGeom>
          <a:ln w="12700">
            <a:miter lim="400000"/>
          </a:ln>
        </p:spPr>
      </p:pic>
      <p:pic>
        <p:nvPicPr>
          <p:cNvPr id="152" name="MathTypeEquation.pdf" descr="MathTypeEquation.pdf"/>
          <p:cNvPicPr>
            <a:picLocks noChangeAspect="1"/>
          </p:cNvPicPr>
          <p:nvPr/>
        </p:nvPicPr>
        <p:blipFill>
          <a:blip r:embed="rId2">
            <a:extLst/>
          </a:blip>
          <a:stretch>
            <a:fillRect/>
          </a:stretch>
        </p:blipFill>
        <p:spPr>
          <a:xfrm>
            <a:off x="6572250" y="4921250"/>
            <a:ext cx="114300" cy="165100"/>
          </a:xfrm>
          <a:prstGeom prst="rect">
            <a:avLst/>
          </a:prstGeom>
          <a:ln w="12700">
            <a:miter lim="400000"/>
          </a:ln>
        </p:spPr>
      </p:pic>
      <p:pic>
        <p:nvPicPr>
          <p:cNvPr id="153" name="Image" descr="Image"/>
          <p:cNvPicPr>
            <a:picLocks noChangeAspect="1"/>
          </p:cNvPicPr>
          <p:nvPr/>
        </p:nvPicPr>
        <p:blipFill>
          <a:blip r:embed="rId4">
            <a:extLst/>
          </a:blip>
          <a:stretch>
            <a:fillRect/>
          </a:stretch>
        </p:blipFill>
        <p:spPr>
          <a:xfrm>
            <a:off x="3972476" y="2456977"/>
            <a:ext cx="4419601" cy="1104901"/>
          </a:xfrm>
          <a:prstGeom prst="rect">
            <a:avLst/>
          </a:prstGeom>
          <a:ln w="12700">
            <a:miter lim="400000"/>
          </a:ln>
        </p:spPr>
      </p:pic>
      <p:pic>
        <p:nvPicPr>
          <p:cNvPr id="154" name="Image" descr="Image"/>
          <p:cNvPicPr>
            <a:picLocks noChangeAspect="1"/>
          </p:cNvPicPr>
          <p:nvPr/>
        </p:nvPicPr>
        <p:blipFill>
          <a:blip r:embed="rId5">
            <a:extLst/>
          </a:blip>
          <a:stretch>
            <a:fillRect/>
          </a:stretch>
        </p:blipFill>
        <p:spPr>
          <a:xfrm>
            <a:off x="2681589" y="3947181"/>
            <a:ext cx="8051801" cy="1206501"/>
          </a:xfrm>
          <a:prstGeom prst="rect">
            <a:avLst/>
          </a:prstGeom>
          <a:ln w="12700">
            <a:miter lim="400000"/>
          </a:ln>
        </p:spPr>
      </p:pic>
      <p:pic>
        <p:nvPicPr>
          <p:cNvPr id="155" name="Image" descr="Image"/>
          <p:cNvPicPr>
            <a:picLocks noChangeAspect="1"/>
          </p:cNvPicPr>
          <p:nvPr/>
        </p:nvPicPr>
        <p:blipFill>
          <a:blip r:embed="rId6">
            <a:extLst/>
          </a:blip>
          <a:stretch>
            <a:fillRect/>
          </a:stretch>
        </p:blipFill>
        <p:spPr>
          <a:xfrm>
            <a:off x="3556944" y="5533683"/>
            <a:ext cx="5537201" cy="1231901"/>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Integer Multiplication"/>
          <p:cNvSpPr txBox="1"/>
          <p:nvPr>
            <p:ph type="title"/>
          </p:nvPr>
        </p:nvSpPr>
        <p:spPr>
          <a:prstGeom prst="rect">
            <a:avLst/>
          </a:prstGeom>
        </p:spPr>
        <p:txBody>
          <a:bodyPr/>
          <a:lstStyle>
            <a:lvl1pPr>
              <a:defRPr>
                <a:latin typeface="Palatino"/>
                <a:ea typeface="Palatino"/>
                <a:cs typeface="Palatino"/>
                <a:sym typeface="Palatino"/>
              </a:defRPr>
            </a:lvl1pPr>
          </a:lstStyle>
          <a:p>
            <a:pPr/>
            <a:r>
              <a:t>Integer Multiplication</a:t>
            </a:r>
          </a:p>
        </p:txBody>
      </p:sp>
      <p:pic>
        <p:nvPicPr>
          <p:cNvPr id="158" name="MathTypeEquation.pdf" descr="MathTypeEquation.pdf"/>
          <p:cNvPicPr>
            <a:picLocks noChangeAspect="1"/>
          </p:cNvPicPr>
          <p:nvPr/>
        </p:nvPicPr>
        <p:blipFill>
          <a:blip r:embed="rId2">
            <a:extLst/>
          </a:blip>
          <a:stretch>
            <a:fillRect/>
          </a:stretch>
        </p:blipFill>
        <p:spPr>
          <a:xfrm>
            <a:off x="6254750" y="4851400"/>
            <a:ext cx="114300" cy="165100"/>
          </a:xfrm>
          <a:prstGeom prst="rect">
            <a:avLst/>
          </a:prstGeom>
          <a:ln w="12700">
            <a:miter lim="400000"/>
          </a:ln>
        </p:spPr>
      </p:pic>
      <p:sp>
        <p:nvSpPr>
          <p:cNvPr id="159" name="Addition: Adding two n bit numbers                     School method O(n) time…"/>
          <p:cNvSpPr txBox="1"/>
          <p:nvPr>
            <p:ph type="body" idx="1"/>
          </p:nvPr>
        </p:nvSpPr>
        <p:spPr>
          <a:xfrm>
            <a:off x="952500" y="2603499"/>
            <a:ext cx="11099800" cy="6299201"/>
          </a:xfrm>
          <a:prstGeom prst="rect">
            <a:avLst/>
          </a:prstGeom>
        </p:spPr>
        <p:txBody>
          <a:bodyPr/>
          <a:lstStyle/>
          <a:p>
            <a:pPr>
              <a:spcBef>
                <a:spcPts val="3000"/>
              </a:spcBef>
              <a:defRPr>
                <a:latin typeface="Palatino"/>
                <a:ea typeface="Palatino"/>
                <a:cs typeface="Palatino"/>
                <a:sym typeface="Palatino"/>
              </a:defRPr>
            </a:pPr>
            <a:r>
              <a:rPr>
                <a:solidFill>
                  <a:schemeClr val="accent5">
                    <a:hueOff val="-176146"/>
                    <a:satOff val="3665"/>
                    <a:lumOff val="-13986"/>
                  </a:schemeClr>
                </a:solidFill>
              </a:rPr>
              <a:t>Addition: </a:t>
            </a:r>
            <a:r>
              <a:t>Adding two </a:t>
            </a:r>
            <a:r>
              <a:rPr i="1">
                <a:solidFill>
                  <a:schemeClr val="accent1">
                    <a:hueOff val="47394"/>
                    <a:satOff val="-25753"/>
                    <a:lumOff val="-7544"/>
                  </a:schemeClr>
                </a:solidFill>
              </a:rPr>
              <a:t>n</a:t>
            </a:r>
            <a:r>
              <a:t> bit numbers </a:t>
            </a:r>
            <a:br/>
            <a:r>
              <a:t>                   School method </a:t>
            </a:r>
            <a:r>
              <a:rPr i="1">
                <a:solidFill>
                  <a:schemeClr val="accent5">
                    <a:hueOff val="-176146"/>
                    <a:satOff val="3665"/>
                    <a:lumOff val="-13986"/>
                  </a:schemeClr>
                </a:solidFill>
              </a:rPr>
              <a:t>O(n)</a:t>
            </a:r>
            <a:r>
              <a:t> time</a:t>
            </a:r>
          </a:p>
          <a:p>
            <a:pPr>
              <a:spcBef>
                <a:spcPts val="3000"/>
              </a:spcBef>
              <a:defRPr>
                <a:latin typeface="Palatino"/>
                <a:ea typeface="Palatino"/>
                <a:cs typeface="Palatino"/>
                <a:sym typeface="Palatino"/>
              </a:defRPr>
            </a:pPr>
            <a:r>
              <a:rPr i="1">
                <a:solidFill>
                  <a:schemeClr val="accent5">
                    <a:hueOff val="-176146"/>
                    <a:satOff val="3665"/>
                    <a:lumOff val="-13986"/>
                  </a:schemeClr>
                </a:solidFill>
              </a:rPr>
              <a:t>O(n)</a:t>
            </a:r>
            <a:r>
              <a:t> time is necessary to write the output.</a:t>
            </a:r>
          </a:p>
          <a:p>
            <a:pPr>
              <a:spcBef>
                <a:spcPts val="3000"/>
              </a:spcBef>
              <a:defRPr>
                <a:latin typeface="Palatino"/>
                <a:ea typeface="Palatino"/>
                <a:cs typeface="Palatino"/>
                <a:sym typeface="Palatino"/>
              </a:defRPr>
            </a:pPr>
            <a:r>
              <a:rPr>
                <a:solidFill>
                  <a:schemeClr val="accent5">
                    <a:hueOff val="-176146"/>
                    <a:satOff val="3665"/>
                    <a:lumOff val="-13986"/>
                  </a:schemeClr>
                </a:solidFill>
              </a:rPr>
              <a:t>Multiplication: </a:t>
            </a:r>
            <a:r>
              <a:t>multiplying two </a:t>
            </a:r>
            <a:r>
              <a:rPr i="1">
                <a:solidFill>
                  <a:schemeClr val="accent1">
                    <a:hueOff val="47394"/>
                    <a:satOff val="-25753"/>
                    <a:lumOff val="-7544"/>
                  </a:schemeClr>
                </a:solidFill>
              </a:rPr>
              <a:t>n</a:t>
            </a:r>
            <a:r>
              <a:t> bit numbers </a:t>
            </a:r>
            <a:br/>
            <a:r>
              <a:t>                         School method </a:t>
            </a:r>
            <a:r>
              <a:rPr i="1">
                <a:solidFill>
                  <a:schemeClr val="accent5">
                    <a:hueOff val="-176146"/>
                    <a:satOff val="3665"/>
                    <a:lumOff val="-13986"/>
                  </a:schemeClr>
                </a:solidFill>
              </a:rPr>
              <a:t>O(n</a:t>
            </a:r>
            <a:r>
              <a:rPr baseline="31999" i="1">
                <a:solidFill>
                  <a:schemeClr val="accent5">
                    <a:hueOff val="-176146"/>
                    <a:satOff val="3665"/>
                    <a:lumOff val="-13986"/>
                  </a:schemeClr>
                </a:solidFill>
              </a:rPr>
              <a:t>2</a:t>
            </a:r>
            <a:r>
              <a:rPr i="1">
                <a:solidFill>
                  <a:schemeClr val="accent5">
                    <a:hueOff val="-176146"/>
                    <a:satOff val="3665"/>
                    <a:lumOff val="-13986"/>
                  </a:schemeClr>
                </a:solidFill>
              </a:rPr>
              <a:t>)</a:t>
            </a:r>
            <a:r>
              <a:t> time</a:t>
            </a:r>
          </a:p>
          <a:p>
            <a:pPr>
              <a:spcBef>
                <a:spcPts val="3000"/>
              </a:spcBef>
              <a:defRPr>
                <a:latin typeface="Palatino"/>
                <a:ea typeface="Palatino"/>
                <a:cs typeface="Palatino"/>
                <a:sym typeface="Palatino"/>
              </a:defRPr>
            </a:pPr>
            <a:r>
              <a:t>is </a:t>
            </a:r>
            <a:r>
              <a:rPr i="1">
                <a:solidFill>
                  <a:schemeClr val="accent5">
                    <a:hueOff val="-176146"/>
                    <a:satOff val="3665"/>
                    <a:lumOff val="-13986"/>
                  </a:schemeClr>
                </a:solidFill>
              </a:rPr>
              <a:t>O(n</a:t>
            </a:r>
            <a:r>
              <a:rPr baseline="31999" i="1">
                <a:solidFill>
                  <a:schemeClr val="accent5">
                    <a:hueOff val="-176146"/>
                    <a:satOff val="3665"/>
                    <a:lumOff val="-13986"/>
                  </a:schemeClr>
                </a:solidFill>
              </a:rPr>
              <a:t>2</a:t>
            </a:r>
            <a:r>
              <a:rPr i="1">
                <a:solidFill>
                  <a:schemeClr val="accent5">
                    <a:hueOff val="-176146"/>
                    <a:satOff val="3665"/>
                    <a:lumOff val="-13986"/>
                  </a:schemeClr>
                </a:solidFill>
              </a:rPr>
              <a:t>)</a:t>
            </a:r>
            <a:r>
              <a:t> time is necessary?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5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5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15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159">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1" fill="hold">
                                  <p:stCondLst>
                                    <p:cond delay="0"/>
                                  </p:stCondLst>
                                  <p:iterate type="el" backwards="0">
                                    <p:tmAbs val="0"/>
                                  </p:iterate>
                                  <p:childTnLst>
                                    <p:set>
                                      <p:cBhvr>
                                        <p:cTn id="20" fill="hold"/>
                                        <p:tgtEl>
                                          <p:spTgt spid="159">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59" grpId="1"/>
    </p:bldLst>
  </p:timing>
</p:sld>
</file>

<file path=ppt/theme/_rels/theme1.xml.rels><?xml version="1.0" encoding="UTF-8"?>
<Relationships xmlns="http://schemas.openxmlformats.org/package/2006/relationships"><Relationship Id="rId1" Type="http://schemas.openxmlformats.org/officeDocument/2006/relationships/image" Target="../media/image1.png"/></Relationships>

</file>

<file path=ppt/theme/_rels/theme2.xml.rels><?xml version="1.0" encoding="UTF-8"?>
<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