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 Id="rId81" Type="http://schemas.openxmlformats.org/officeDocument/2006/relationships/slide" Target="slides/slide74.xml"/><Relationship Id="rId82" Type="http://schemas.openxmlformats.org/officeDocument/2006/relationships/slide" Target="slides/slide75.xml"/><Relationship Id="rId83" Type="http://schemas.openxmlformats.org/officeDocument/2006/relationships/slide" Target="slides/slide76.xml"/><Relationship Id="rId84" Type="http://schemas.openxmlformats.org/officeDocument/2006/relationships/slide" Target="slides/slide77.xml"/><Relationship Id="rId85" Type="http://schemas.openxmlformats.org/officeDocument/2006/relationships/slide" Target="slides/slide78.xml"/><Relationship Id="rId86" Type="http://schemas.openxmlformats.org/officeDocument/2006/relationships/slide" Target="slides/slide79.xml"/><Relationship Id="rId87" Type="http://schemas.openxmlformats.org/officeDocument/2006/relationships/slide" Target="slides/slide80.xml"/><Relationship Id="rId88" Type="http://schemas.openxmlformats.org/officeDocument/2006/relationships/slide" Target="slides/slide81.xml"/><Relationship Id="rId89" Type="http://schemas.openxmlformats.org/officeDocument/2006/relationships/slide" Target="slides/slide82.xml"/><Relationship Id="rId90" Type="http://schemas.openxmlformats.org/officeDocument/2006/relationships/slide" Target="slides/slide83.xml"/><Relationship Id="rId91" Type="http://schemas.openxmlformats.org/officeDocument/2006/relationships/slide" Target="slides/slide8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Title Text"/>
          <p:cNvSpPr/>
          <p:nvPr>
            <p:ph type="title"/>
          </p:nvPr>
        </p:nvSpPr>
        <p:spPr>
          <a:xfrm>
            <a:off x="1270000" y="1638300"/>
            <a:ext cx="10464800" cy="3302000"/>
          </a:xfrm>
          <a:prstGeom prst="rect">
            <a:avLst/>
          </a:prstGeom>
        </p:spPr>
        <p:txBody>
          <a:bodyPr anchor="b"/>
          <a:lstStyle/>
          <a:p>
            <a:pPr/>
            <a:r>
              <a:t>Title Text</a:t>
            </a:r>
          </a:p>
        </p:txBody>
      </p:sp>
      <p:sp>
        <p:nvSpPr>
          <p:cNvPr id="12" name="Body Level One…"/>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Johnny Appleseed"/>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pPr/>
            <a:r>
              <a:t>–Johnny Appleseed</a:t>
            </a:r>
          </a:p>
        </p:txBody>
      </p:sp>
      <p:sp>
        <p:nvSpPr>
          <p:cNvPr id="94" name="“Type a quote here.”"/>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Title Text"/>
          <p:cNvSpPr/>
          <p:nvPr>
            <p:ph type="title"/>
          </p:nvPr>
        </p:nvSpPr>
        <p:spPr>
          <a:xfrm>
            <a:off x="1270000" y="6718300"/>
            <a:ext cx="10464800" cy="1422400"/>
          </a:xfrm>
          <a:prstGeom prst="rect">
            <a:avLst/>
          </a:prstGeom>
        </p:spPr>
        <p:txBody>
          <a:bodyPr anchor="b"/>
          <a:lstStyle/>
          <a:p>
            <a:pPr/>
            <a:r>
              <a:t>Title Text</a:t>
            </a:r>
          </a:p>
        </p:txBody>
      </p:sp>
      <p:sp>
        <p:nvSpPr>
          <p:cNvPr id="22" name="Body Level One…"/>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Title Text"/>
          <p:cNvSpPr/>
          <p:nvPr>
            <p:ph type="title"/>
          </p:nvPr>
        </p:nvSpPr>
        <p:spPr>
          <a:xfrm>
            <a:off x="1270000" y="3225800"/>
            <a:ext cx="10464800" cy="3302000"/>
          </a:xfrm>
          <a:prstGeom prst="rect">
            <a:avLst/>
          </a:prstGeom>
        </p:spPr>
        <p:txBody>
          <a:bodyPr/>
          <a:lstStyle/>
          <a:p>
            <a:pPr/>
            <a:r>
              <a:t>Title Text</a:t>
            </a:r>
          </a:p>
        </p:txBody>
      </p:sp>
      <p:sp>
        <p:nvSpPr>
          <p:cNvPr id="31"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Title Text"/>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Title Text"/>
          <p:cNvSpPr/>
          <p:nvPr>
            <p:ph type="title"/>
          </p:nvPr>
        </p:nvSpPr>
        <p:spPr>
          <a:prstGeom prst="rect">
            <a:avLst/>
          </a:prstGeom>
        </p:spPr>
        <p:txBody>
          <a:bodyPr/>
          <a:lstStyle/>
          <a:p>
            <a:pPr/>
            <a:r>
              <a:t>Title Text</a:t>
            </a:r>
          </a:p>
        </p:txBody>
      </p:sp>
      <p:sp>
        <p:nvSpPr>
          <p:cNvPr id="49"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Title Text"/>
          <p:cNvSpPr/>
          <p:nvPr>
            <p:ph type="title"/>
          </p:nvPr>
        </p:nvSpPr>
        <p:spPr>
          <a:prstGeom prst="rect">
            <a:avLst/>
          </a:prstGeom>
        </p:spPr>
        <p:txBody>
          <a:bodyPr/>
          <a:lstStyle/>
          <a:p>
            <a:pPr/>
            <a:r>
              <a:t>Title Text</a:t>
            </a:r>
          </a:p>
        </p:txBody>
      </p:sp>
      <p:sp>
        <p:nvSpPr>
          <p:cNvPr id="57" name="Body Level One…"/>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Title Text"/>
          <p:cNvSpPr/>
          <p:nvPr>
            <p:ph type="title"/>
          </p:nvPr>
        </p:nvSpPr>
        <p:spPr>
          <a:prstGeom prst="rect">
            <a:avLst/>
          </a:prstGeom>
        </p:spPr>
        <p:txBody>
          <a:bodyPr/>
          <a:lstStyle/>
          <a:p>
            <a:pPr/>
            <a:r>
              <a:t>Title Text</a:t>
            </a:r>
          </a:p>
        </p:txBody>
      </p:sp>
      <p:sp>
        <p:nvSpPr>
          <p:cNvPr id="67" name="Body Level One…"/>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Body Level One…"/>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itle Text"/>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4.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4.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1.jpe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hyperlink" Target="https://piazza.com/iit_bombay/spring2024/cs218" TargetMode="External"/><Relationship Id="rId4" Type="http://schemas.openxmlformats.org/officeDocument/2006/relationships/image" Target="../media/image5.png"/></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image" Target="../media/image6.png"/></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image" Target="../media/image6.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6.png"/><Relationship Id="rId4" Type="http://schemas.openxmlformats.org/officeDocument/2006/relationships/image" Target="../media/image1.png"/></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image" Target="../media/image6.png"/></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image" Target="../media/image6.png"/></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image" Target="../media/image6.png"/></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image" Target="../media/image6.png"/></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image" Target="../media/image6.png"/></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8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8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8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8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8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Binary Search and Variants"/>
          <p:cNvSpPr/>
          <p:nvPr>
            <p:ph type="title"/>
          </p:nvPr>
        </p:nvSpPr>
        <p:spPr>
          <a:prstGeom prst="rect">
            <a:avLst/>
          </a:prstGeom>
        </p:spPr>
        <p:txBody>
          <a:bodyPr/>
          <a:lstStyle>
            <a:lvl1pPr defTabSz="525779">
              <a:defRPr sz="7200">
                <a:latin typeface="Palatino"/>
                <a:ea typeface="Palatino"/>
                <a:cs typeface="Palatino"/>
                <a:sym typeface="Palatino"/>
              </a:defRPr>
            </a:lvl1pPr>
          </a:lstStyle>
          <a:p>
            <a:pPr/>
            <a:r>
              <a:t>Binary Search and Variants</a:t>
            </a:r>
          </a:p>
        </p:txBody>
      </p:sp>
      <p:sp>
        <p:nvSpPr>
          <p:cNvPr id="120" name="Applicable whenever it is possible to reduce the search space by half using one query…"/>
          <p:cNvSpPr/>
          <p:nvPr>
            <p:ph type="body" idx="1"/>
          </p:nvPr>
        </p:nvSpPr>
        <p:spPr>
          <a:xfrm>
            <a:off x="952500" y="2603500"/>
            <a:ext cx="11099800" cy="5660877"/>
          </a:xfrm>
          <a:prstGeom prst="rect">
            <a:avLst/>
          </a:prstGeom>
        </p:spPr>
        <p:txBody>
          <a:bodyPr/>
          <a:lstStyle/>
          <a:p>
            <a:pPr>
              <a:defRPr>
                <a:latin typeface="Palatino"/>
                <a:ea typeface="Palatino"/>
                <a:cs typeface="Palatino"/>
                <a:sym typeface="Palatino"/>
              </a:defRPr>
            </a:pPr>
            <a:r>
              <a:t>Applicable whenever it is possible to reduce the search space by </a:t>
            </a:r>
            <a:r>
              <a:rPr>
                <a:solidFill>
                  <a:srgbClr val="FF2600"/>
                </a:solidFill>
              </a:rPr>
              <a:t>half</a:t>
            </a:r>
            <a:r>
              <a:t> using one query</a:t>
            </a:r>
          </a:p>
          <a:p>
            <a:pPr>
              <a:defRPr>
                <a:latin typeface="Palatino"/>
                <a:ea typeface="Palatino"/>
                <a:cs typeface="Palatino"/>
                <a:sym typeface="Palatino"/>
              </a:defRPr>
            </a:pPr>
            <a:r>
              <a:t>Search space size </a:t>
            </a:r>
            <a:r>
              <a:rPr>
                <a:solidFill>
                  <a:srgbClr val="FF2600"/>
                </a:solidFill>
              </a:rPr>
              <a:t>N</a:t>
            </a:r>
            <a:br/>
            <a:r>
              <a:t>number of queries = </a:t>
            </a:r>
            <a:r>
              <a:rPr>
                <a:solidFill>
                  <a:srgbClr val="FF2600"/>
                </a:solidFill>
              </a:rPr>
              <a:t>O(</a:t>
            </a:r>
            <a:r>
              <a:rPr i="1">
                <a:solidFill>
                  <a:srgbClr val="FF2600"/>
                </a:solidFill>
              </a:rPr>
              <a:t>log</a:t>
            </a:r>
            <a:r>
              <a:rPr>
                <a:solidFill>
                  <a:srgbClr val="FF2600"/>
                </a:solidFill>
              </a:rPr>
              <a:t> N)</a:t>
            </a:r>
            <a:endParaRPr>
              <a:solidFill>
                <a:srgbClr val="FF2600"/>
              </a:solidFill>
            </a:endParaRPr>
          </a:p>
          <a:p>
            <a:pPr>
              <a:defRPr>
                <a:latin typeface="Palatino"/>
                <a:ea typeface="Palatino"/>
                <a:cs typeface="Palatino"/>
                <a:sym typeface="Palatino"/>
              </a:defRPr>
            </a:pPr>
            <a:r>
              <a:t>Ubiquitous in algorithm design. Almost every complex enough algorithm will have binary search somewhere.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0" grpId="1"/>
    </p:bldLst>
  </p:timing>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Exercise: subarray sum"/>
          <p:cNvSpPr/>
          <p:nvPr>
            <p:ph type="title"/>
          </p:nvPr>
        </p:nvSpPr>
        <p:spPr>
          <a:prstGeom prst="rect">
            <a:avLst/>
          </a:prstGeom>
        </p:spPr>
        <p:txBody>
          <a:bodyPr/>
          <a:lstStyle>
            <a:lvl1pPr>
              <a:defRPr>
                <a:latin typeface="Palatino"/>
                <a:ea typeface="Palatino"/>
                <a:cs typeface="Palatino"/>
                <a:sym typeface="Palatino"/>
              </a:defRPr>
            </a:lvl1pPr>
          </a:lstStyle>
          <a:p>
            <a:pPr/>
            <a:r>
              <a:t>Exercise: subarray sum</a:t>
            </a:r>
          </a:p>
        </p:txBody>
      </p:sp>
      <p:sp>
        <p:nvSpPr>
          <p:cNvPr id="156" name="O(n log n) algorithm. Approach 1:…"/>
          <p:cNvSpPr/>
          <p:nvPr>
            <p:ph type="body" idx="1"/>
          </p:nvPr>
        </p:nvSpPr>
        <p:spPr>
          <a:xfrm>
            <a:off x="952500" y="2603500"/>
            <a:ext cx="11099800" cy="6299201"/>
          </a:xfrm>
          <a:prstGeom prst="rect">
            <a:avLst/>
          </a:prstGeom>
        </p:spPr>
        <p:txBody>
          <a:bodyPr/>
          <a:lstStyle/>
          <a:p>
            <a:pPr marL="0" indent="0">
              <a:buSzTx/>
              <a:buNone/>
              <a:defRPr>
                <a:solidFill>
                  <a:schemeClr val="accent5"/>
                </a:solidFill>
                <a:latin typeface="Palatino"/>
                <a:ea typeface="Palatino"/>
                <a:cs typeface="Palatino"/>
                <a:sym typeface="Palatino"/>
              </a:defRPr>
            </a:pPr>
            <a:r>
              <a:t>O(</a:t>
            </a:r>
            <a:r>
              <a:rPr i="1"/>
              <a:t>n</a:t>
            </a:r>
            <a:r>
              <a:rPr baseline="31999" i="1"/>
              <a:t> </a:t>
            </a:r>
            <a:r>
              <a:rPr i="1"/>
              <a:t>log n</a:t>
            </a:r>
            <a:r>
              <a:t>) algorithm. Approach 1: </a:t>
            </a:r>
          </a:p>
          <a:p>
            <a:pPr marL="0" indent="0">
              <a:spcBef>
                <a:spcPts val="2000"/>
              </a:spcBef>
              <a:buSzTx/>
              <a:buNone/>
              <a:defRPr>
                <a:latin typeface="Palatino"/>
                <a:ea typeface="Palatino"/>
                <a:cs typeface="Palatino"/>
                <a:sym typeface="Palatino"/>
              </a:defRPr>
            </a:pPr>
            <a:r>
              <a:t>Binary search for the minimum length </a:t>
            </a:r>
            <a:r>
              <a:rPr i="1"/>
              <a:t>l</a:t>
            </a:r>
            <a:r>
              <a:t>.</a:t>
            </a:r>
          </a:p>
          <a:p>
            <a:pPr marL="0" indent="0">
              <a:spcBef>
                <a:spcPts val="2000"/>
              </a:spcBef>
              <a:buSzTx/>
              <a:buNone/>
              <a:defRPr>
                <a:latin typeface="Palatino"/>
                <a:ea typeface="Palatino"/>
                <a:cs typeface="Palatino"/>
                <a:sym typeface="Palatino"/>
              </a:defRPr>
            </a:pPr>
            <a:r>
              <a:t>For the current value of </a:t>
            </a:r>
            <a:r>
              <a:rPr i="1"/>
              <a:t>l</a:t>
            </a:r>
            <a:r>
              <a:t>:</a:t>
            </a:r>
          </a:p>
          <a:p>
            <a:pPr lvl="2" marL="0" indent="457200">
              <a:spcBef>
                <a:spcPts val="2000"/>
              </a:spcBef>
              <a:buSzTx/>
              <a:buNone/>
              <a:defRPr>
                <a:latin typeface="Palatino"/>
                <a:ea typeface="Palatino"/>
                <a:cs typeface="Palatino"/>
                <a:sym typeface="Palatino"/>
              </a:defRPr>
            </a:pPr>
            <a:r>
              <a:t>check if there is a subarray of length </a:t>
            </a:r>
            <a:r>
              <a:rPr i="1"/>
              <a:t>l</a:t>
            </a:r>
            <a:r>
              <a:t> with sum at least </a:t>
            </a:r>
            <a:r>
              <a:rPr i="1"/>
              <a:t>S.</a:t>
            </a:r>
            <a:br>
              <a:rPr i="1"/>
            </a:br>
            <a:r>
              <a:t>This check can be done in </a:t>
            </a:r>
            <a:r>
              <a:rPr i="1"/>
              <a:t>O(n)</a:t>
            </a:r>
            <a:r>
              <a:t> time. See the inner loop on previous slide.</a:t>
            </a:r>
          </a:p>
        </p:txBody>
      </p:sp>
      <p:pic>
        <p:nvPicPr>
          <p:cNvPr id="15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5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5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5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5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56">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56" grpId="1"/>
    </p:bldLst>
  </p:timing>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Exercise: subarray sum"/>
          <p:cNvSpPr/>
          <p:nvPr>
            <p:ph type="title"/>
          </p:nvPr>
        </p:nvSpPr>
        <p:spPr>
          <a:prstGeom prst="rect">
            <a:avLst/>
          </a:prstGeom>
        </p:spPr>
        <p:txBody>
          <a:bodyPr/>
          <a:lstStyle>
            <a:lvl1pPr>
              <a:defRPr>
                <a:latin typeface="Palatino"/>
                <a:ea typeface="Palatino"/>
                <a:cs typeface="Palatino"/>
                <a:sym typeface="Palatino"/>
              </a:defRPr>
            </a:lvl1pPr>
          </a:lstStyle>
          <a:p>
            <a:pPr/>
            <a:r>
              <a:t>Exercise: subarray sum</a:t>
            </a:r>
          </a:p>
        </p:txBody>
      </p:sp>
      <p:sp>
        <p:nvSpPr>
          <p:cNvPr id="160" name="O(n log n) algorithm. Approach 2 (suggested by students):…"/>
          <p:cNvSpPr/>
          <p:nvPr>
            <p:ph type="body" idx="1"/>
          </p:nvPr>
        </p:nvSpPr>
        <p:spPr>
          <a:xfrm>
            <a:off x="952500" y="2603500"/>
            <a:ext cx="11099800" cy="6299201"/>
          </a:xfrm>
          <a:prstGeom prst="rect">
            <a:avLst/>
          </a:prstGeom>
        </p:spPr>
        <p:txBody>
          <a:bodyPr/>
          <a:lstStyle/>
          <a:p>
            <a:pPr marL="311150" indent="-311150" defTabSz="408940">
              <a:spcBef>
                <a:spcPts val="2900"/>
              </a:spcBef>
              <a:defRPr sz="2520">
                <a:solidFill>
                  <a:schemeClr val="accent5"/>
                </a:solidFill>
                <a:latin typeface="Palatino"/>
                <a:ea typeface="Palatino"/>
                <a:cs typeface="Palatino"/>
                <a:sym typeface="Palatino"/>
              </a:defRPr>
            </a:pPr>
            <a:r>
              <a:t>O(</a:t>
            </a:r>
            <a:r>
              <a:rPr i="1"/>
              <a:t>n</a:t>
            </a:r>
            <a:r>
              <a:rPr baseline="31999" i="1"/>
              <a:t> </a:t>
            </a:r>
            <a:r>
              <a:rPr i="1"/>
              <a:t>log n</a:t>
            </a:r>
            <a:r>
              <a:t>) algorithm. Approach 2 (suggested by students): </a:t>
            </a:r>
          </a:p>
          <a:p>
            <a:pPr marL="311150" indent="-311150" defTabSz="408940">
              <a:spcBef>
                <a:spcPts val="2900"/>
              </a:spcBef>
              <a:defRPr sz="2520">
                <a:latin typeface="Palatino"/>
                <a:ea typeface="Palatino"/>
                <a:cs typeface="Palatino"/>
                <a:sym typeface="Palatino"/>
              </a:defRPr>
            </a:pPr>
            <a:r>
              <a:t>First compute all the prefix sums and store in an array. </a:t>
            </a:r>
            <a:br/>
            <a:r>
              <a:rPr i="1"/>
              <a:t>O(n)</a:t>
            </a:r>
            <a:r>
              <a:t> time.</a:t>
            </a:r>
          </a:p>
          <a:p>
            <a:pPr marL="311150" indent="-311150" defTabSz="408940">
              <a:spcBef>
                <a:spcPts val="2900"/>
              </a:spcBef>
              <a:defRPr sz="2520">
                <a:solidFill>
                  <a:schemeClr val="accent1">
                    <a:hueOff val="47394"/>
                    <a:satOff val="-25753"/>
                    <a:lumOff val="-7544"/>
                  </a:schemeClr>
                </a:solidFill>
                <a:latin typeface="Palatino"/>
                <a:ea typeface="Palatino"/>
                <a:cs typeface="Palatino"/>
                <a:sym typeface="Palatino"/>
              </a:defRPr>
            </a:pPr>
            <a:r>
              <a:t>prefix_sum[0] ← A[0];</a:t>
            </a:r>
            <a:br/>
            <a:r>
              <a:t>for (i ← 1 to n-1) </a:t>
            </a:r>
            <a:br/>
            <a:r>
              <a:t>        prefix_sum[</a:t>
            </a:r>
            <a:r>
              <a:rPr i="1"/>
              <a:t>i</a:t>
            </a:r>
            <a:r>
              <a:t>] = prefix_sum[</a:t>
            </a:r>
            <a:r>
              <a:rPr i="1"/>
              <a:t>i-1</a:t>
            </a:r>
            <a:r>
              <a:t>]+A[</a:t>
            </a:r>
            <a:r>
              <a:rPr i="1"/>
              <a:t>i</a:t>
            </a:r>
            <a:r>
              <a:t>];</a:t>
            </a:r>
          </a:p>
          <a:p>
            <a:pPr marL="311150" indent="-311150" defTabSz="408940">
              <a:spcBef>
                <a:spcPts val="1400"/>
              </a:spcBef>
              <a:defRPr sz="2520">
                <a:latin typeface="Palatino"/>
                <a:ea typeface="Palatino"/>
                <a:cs typeface="Palatino"/>
                <a:sym typeface="Palatino"/>
              </a:defRPr>
            </a:pPr>
            <a:r>
              <a:t>Any subarray sum from </a:t>
            </a:r>
            <a:r>
              <a:rPr i="1"/>
              <a:t>i</a:t>
            </a:r>
            <a:r>
              <a:t> to </a:t>
            </a:r>
            <a:r>
              <a:rPr i="1"/>
              <a:t>j </a:t>
            </a:r>
            <a:r>
              <a:t>can now be computed in O(1) time as </a:t>
            </a:r>
            <a:br/>
            <a:r>
              <a:rPr>
                <a:solidFill>
                  <a:schemeClr val="accent1">
                    <a:hueOff val="47394"/>
                    <a:satOff val="-25753"/>
                    <a:lumOff val="-7544"/>
                  </a:schemeClr>
                </a:solidFill>
              </a:rPr>
              <a:t>prefix_sum[</a:t>
            </a:r>
            <a:r>
              <a:rPr i="1">
                <a:solidFill>
                  <a:schemeClr val="accent1">
                    <a:hueOff val="47394"/>
                    <a:satOff val="-25753"/>
                    <a:lumOff val="-7544"/>
                  </a:schemeClr>
                </a:solidFill>
              </a:rPr>
              <a:t>j</a:t>
            </a:r>
            <a:r>
              <a:rPr>
                <a:solidFill>
                  <a:schemeClr val="accent1">
                    <a:hueOff val="47394"/>
                    <a:satOff val="-25753"/>
                    <a:lumOff val="-7544"/>
                  </a:schemeClr>
                </a:solidFill>
              </a:rPr>
              <a:t>] - prefix_sum[</a:t>
            </a:r>
            <a:r>
              <a:rPr i="1">
                <a:solidFill>
                  <a:schemeClr val="accent1">
                    <a:hueOff val="47394"/>
                    <a:satOff val="-25753"/>
                    <a:lumOff val="-7544"/>
                  </a:schemeClr>
                </a:solidFill>
              </a:rPr>
              <a:t>i-1</a:t>
            </a:r>
            <a:r>
              <a:rPr>
                <a:solidFill>
                  <a:schemeClr val="accent1">
                    <a:hueOff val="47394"/>
                    <a:satOff val="-25753"/>
                    <a:lumOff val="-7544"/>
                  </a:schemeClr>
                </a:solidFill>
              </a:rPr>
              <a:t>].</a:t>
            </a:r>
            <a:r>
              <a:t> </a:t>
            </a:r>
          </a:p>
          <a:p>
            <a:pPr marL="311150" indent="-311150" defTabSz="408940">
              <a:spcBef>
                <a:spcPts val="1400"/>
              </a:spcBef>
              <a:defRPr sz="2520">
                <a:latin typeface="Palatino"/>
                <a:ea typeface="Palatino"/>
                <a:cs typeface="Palatino"/>
                <a:sym typeface="Palatino"/>
              </a:defRPr>
            </a:pPr>
            <a:r>
              <a:t>Now, for each choice of starting point, do a binary search for the minimum end point such that the subarray sum is at least </a:t>
            </a:r>
            <a:r>
              <a:rPr i="1"/>
              <a:t>S</a:t>
            </a:r>
            <a:r>
              <a:t>. </a:t>
            </a:r>
          </a:p>
          <a:p>
            <a:pPr marL="311150" indent="-311150" defTabSz="408940">
              <a:spcBef>
                <a:spcPts val="1400"/>
              </a:spcBef>
              <a:defRPr sz="2520">
                <a:latin typeface="Palatino"/>
                <a:ea typeface="Palatino"/>
                <a:cs typeface="Palatino"/>
                <a:sym typeface="Palatino"/>
              </a:defRPr>
            </a:pPr>
            <a:r>
              <a:t>If sum of a subarray &lt; </a:t>
            </a:r>
            <a:r>
              <a:rPr i="1"/>
              <a:t>S</a:t>
            </a:r>
            <a:r>
              <a:t>, then choose a larger end point, otherwise smaller. </a:t>
            </a:r>
          </a:p>
        </p:txBody>
      </p:sp>
      <p:pic>
        <p:nvPicPr>
          <p:cNvPr id="16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6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6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6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6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6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60">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0" grpId="1"/>
    </p:bldLst>
  </p:timing>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Exercises"/>
          <p:cNvSpPr/>
          <p:nvPr>
            <p:ph type="title"/>
          </p:nvPr>
        </p:nvSpPr>
        <p:spPr>
          <a:prstGeom prst="rect">
            <a:avLst/>
          </a:prstGeom>
        </p:spPr>
        <p:txBody>
          <a:bodyPr/>
          <a:lstStyle>
            <a:lvl1pPr>
              <a:defRPr>
                <a:latin typeface="Palatino"/>
                <a:ea typeface="Palatino"/>
                <a:cs typeface="Palatino"/>
                <a:sym typeface="Palatino"/>
              </a:defRPr>
            </a:lvl1pPr>
          </a:lstStyle>
          <a:p>
            <a:pPr/>
            <a:r>
              <a:t>Exercises</a:t>
            </a:r>
          </a:p>
        </p:txBody>
      </p:sp>
      <p:sp>
        <p:nvSpPr>
          <p:cNvPr id="164" name="Given two sorted arrays of size n, find the median of the union of the two arrays. O(log n) time?…"/>
          <p:cNvSpPr/>
          <p:nvPr>
            <p:ph type="body" idx="1"/>
          </p:nvPr>
        </p:nvSpPr>
        <p:spPr>
          <a:xfrm>
            <a:off x="952500" y="2603500"/>
            <a:ext cx="11099800" cy="6299200"/>
          </a:xfrm>
          <a:prstGeom prst="rect">
            <a:avLst/>
          </a:prstGeom>
        </p:spPr>
        <p:txBody>
          <a:bodyPr/>
          <a:lstStyle/>
          <a:p>
            <a:pPr marL="422275" indent="-422275" defTabSz="554990">
              <a:spcBef>
                <a:spcPts val="3900"/>
              </a:spcBef>
              <a:defRPr sz="3420">
                <a:latin typeface="Palatino"/>
                <a:ea typeface="Palatino"/>
                <a:cs typeface="Palatino"/>
                <a:sym typeface="Palatino"/>
              </a:defRPr>
            </a:pPr>
            <a:r>
              <a:t>Given two sorted arrays of size </a:t>
            </a:r>
            <a:r>
              <a:rPr i="1">
                <a:solidFill>
                  <a:schemeClr val="accent1">
                    <a:hueOff val="47394"/>
                    <a:satOff val="-25753"/>
                    <a:lumOff val="-7544"/>
                  </a:schemeClr>
                </a:solidFill>
              </a:rPr>
              <a:t>n</a:t>
            </a:r>
            <a:r>
              <a:t>, find the median of the union of the two arrays.</a:t>
            </a:r>
            <a:br/>
            <a:r>
              <a:rPr i="1">
                <a:solidFill>
                  <a:schemeClr val="accent1">
                    <a:hueOff val="47394"/>
                    <a:satOff val="-25753"/>
                    <a:lumOff val="-7544"/>
                  </a:schemeClr>
                </a:solidFill>
              </a:rPr>
              <a:t>O(log n)</a:t>
            </a:r>
            <a:r>
              <a:t> time?</a:t>
            </a:r>
          </a:p>
          <a:p>
            <a:pPr marL="422275" indent="-422275" defTabSz="554990">
              <a:spcBef>
                <a:spcPts val="3900"/>
              </a:spcBef>
              <a:defRPr sz="3420">
                <a:latin typeface="Palatino"/>
                <a:ea typeface="Palatino"/>
                <a:cs typeface="Palatino"/>
                <a:sym typeface="Palatino"/>
              </a:defRPr>
            </a:pPr>
            <a:r>
              <a:t>Given a convex function </a:t>
            </a:r>
            <a:r>
              <a:rPr i="1">
                <a:solidFill>
                  <a:schemeClr val="accent1">
                    <a:hueOff val="47394"/>
                    <a:satOff val="-25753"/>
                    <a:lumOff val="-7544"/>
                  </a:schemeClr>
                </a:solidFill>
              </a:rPr>
              <a:t>f(x) </a:t>
            </a:r>
            <a:r>
              <a:t>oracle</a:t>
            </a:r>
            <a:r>
              <a:rPr i="1"/>
              <a:t>, </a:t>
            </a:r>
            <a:r>
              <a:t>find an integer </a:t>
            </a:r>
            <a:r>
              <a:rPr i="1">
                <a:solidFill>
                  <a:schemeClr val="accent1">
                    <a:hueOff val="47394"/>
                    <a:satOff val="-25753"/>
                    <a:lumOff val="-7544"/>
                  </a:schemeClr>
                </a:solidFill>
              </a:rPr>
              <a:t>x</a:t>
            </a:r>
            <a:r>
              <a:t> which minimizes </a:t>
            </a:r>
            <a:r>
              <a:rPr i="1">
                <a:solidFill>
                  <a:schemeClr val="accent1">
                    <a:hueOff val="47394"/>
                    <a:satOff val="-25753"/>
                    <a:lumOff val="-7544"/>
                  </a:schemeClr>
                </a:solidFill>
              </a:rPr>
              <a:t>f(x).</a:t>
            </a:r>
            <a:endParaRPr i="1">
              <a:solidFill>
                <a:schemeClr val="accent1">
                  <a:hueOff val="47394"/>
                  <a:satOff val="-25753"/>
                  <a:lumOff val="-7544"/>
                </a:schemeClr>
              </a:solidFill>
            </a:endParaRPr>
          </a:p>
          <a:p>
            <a:pPr marL="422275" indent="-422275" defTabSz="554990">
              <a:spcBef>
                <a:spcPts val="3900"/>
              </a:spcBef>
              <a:defRPr sz="3420">
                <a:latin typeface="Palatino"/>
                <a:ea typeface="Palatino"/>
                <a:cs typeface="Palatino"/>
                <a:sym typeface="Palatino"/>
              </a:defRPr>
            </a:pPr>
            <a:r>
              <a:t>Land redistribution: </a:t>
            </a:r>
            <a:br/>
            <a:r>
              <a:t>given list of landholdings </a:t>
            </a:r>
            <a:r>
              <a:rPr i="1">
                <a:solidFill>
                  <a:schemeClr val="accent1">
                    <a:hueOff val="47394"/>
                    <a:satOff val="-25753"/>
                    <a:lumOff val="-7544"/>
                  </a:schemeClr>
                </a:solidFill>
              </a:rPr>
              <a:t>a</a:t>
            </a:r>
            <a:r>
              <a:rPr baseline="-5999" i="1">
                <a:solidFill>
                  <a:schemeClr val="accent1">
                    <a:hueOff val="47394"/>
                    <a:satOff val="-25753"/>
                    <a:lumOff val="-7544"/>
                  </a:schemeClr>
                </a:solidFill>
              </a:rPr>
              <a:t>1</a:t>
            </a:r>
            <a:r>
              <a:rPr i="1">
                <a:solidFill>
                  <a:schemeClr val="accent1">
                    <a:hueOff val="47394"/>
                    <a:satOff val="-25753"/>
                    <a:lumOff val="-7544"/>
                  </a:schemeClr>
                </a:solidFill>
              </a:rPr>
              <a:t>, a</a:t>
            </a:r>
            <a:r>
              <a:rPr baseline="-5999" i="1">
                <a:solidFill>
                  <a:schemeClr val="accent1">
                    <a:hueOff val="47394"/>
                    <a:satOff val="-25753"/>
                    <a:lumOff val="-7544"/>
                  </a:schemeClr>
                </a:solidFill>
              </a:rPr>
              <a:t>2</a:t>
            </a:r>
            <a:r>
              <a:rPr i="1">
                <a:solidFill>
                  <a:schemeClr val="accent1">
                    <a:hueOff val="47394"/>
                    <a:satOff val="-25753"/>
                    <a:lumOff val="-7544"/>
                  </a:schemeClr>
                </a:solidFill>
              </a:rPr>
              <a:t>, …, a</a:t>
            </a:r>
            <a:r>
              <a:rPr baseline="-5999" i="1">
                <a:solidFill>
                  <a:schemeClr val="accent1">
                    <a:hueOff val="47394"/>
                    <a:satOff val="-25753"/>
                    <a:lumOff val="-7544"/>
                  </a:schemeClr>
                </a:solidFill>
              </a:rPr>
              <a:t>n</a:t>
            </a:r>
            <a:r>
              <a:rPr i="1">
                <a:solidFill>
                  <a:schemeClr val="accent1">
                    <a:hueOff val="47394"/>
                    <a:satOff val="-25753"/>
                    <a:lumOff val="-7544"/>
                  </a:schemeClr>
                </a:solidFill>
              </a:rPr>
              <a:t>, </a:t>
            </a:r>
            <a:br/>
            <a:r>
              <a:t>given a floor value </a:t>
            </a:r>
            <a:r>
              <a:rPr i="1">
                <a:solidFill>
                  <a:schemeClr val="accent1">
                    <a:hueOff val="47394"/>
                    <a:satOff val="-25753"/>
                    <a:lumOff val="-7544"/>
                  </a:schemeClr>
                </a:solidFill>
              </a:rPr>
              <a:t>f</a:t>
            </a:r>
            <a:r>
              <a:t>,</a:t>
            </a:r>
            <a:br/>
            <a:r>
              <a:t>find the right ceiling value </a:t>
            </a:r>
            <a:r>
              <a:rPr i="1">
                <a:solidFill>
                  <a:schemeClr val="accent1">
                    <a:hueOff val="47394"/>
                    <a:satOff val="-25753"/>
                    <a:lumOff val="-7544"/>
                  </a:schemeClr>
                </a:solidFill>
              </a:rPr>
              <a:t>c</a:t>
            </a:r>
          </a:p>
        </p:txBody>
      </p:sp>
      <p:pic>
        <p:nvPicPr>
          <p:cNvPr id="16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6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6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64">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4" grpId="1"/>
    </p:bldLst>
  </p:timing>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Division algorithm"/>
          <p:cNvSpPr/>
          <p:nvPr>
            <p:ph type="title"/>
          </p:nvPr>
        </p:nvSpPr>
        <p:spPr>
          <a:prstGeom prst="rect">
            <a:avLst/>
          </a:prstGeom>
        </p:spPr>
        <p:txBody>
          <a:bodyPr/>
          <a:lstStyle>
            <a:lvl1pPr>
              <a:defRPr>
                <a:latin typeface="Palatino"/>
                <a:ea typeface="Palatino"/>
                <a:cs typeface="Palatino"/>
                <a:sym typeface="Palatino"/>
              </a:defRPr>
            </a:lvl1pPr>
          </a:lstStyle>
          <a:p>
            <a:pPr/>
            <a:r>
              <a:t>Division algorithm</a:t>
            </a:r>
          </a:p>
        </p:txBody>
      </p:sp>
      <p:pic>
        <p:nvPicPr>
          <p:cNvPr id="16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69" name="As we find the next digit of the quotient, the search space of the quotient goes down by a factor of 10.…"/>
          <p:cNvSpPr/>
          <p:nvPr/>
        </p:nvSpPr>
        <p:spPr>
          <a:xfrm>
            <a:off x="952500" y="3873500"/>
            <a:ext cx="11099800" cy="46720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marL="426719" indent="-426719" algn="l" defTabSz="560831">
              <a:spcBef>
                <a:spcPts val="4000"/>
              </a:spcBef>
              <a:buSzPct val="75000"/>
              <a:buChar char="•"/>
              <a:defRPr sz="3455">
                <a:latin typeface="Palatino"/>
                <a:ea typeface="Palatino"/>
                <a:cs typeface="Palatino"/>
                <a:sym typeface="Palatino"/>
              </a:defRPr>
            </a:pPr>
            <a:r>
              <a:t>As we find the next digit of the quotient,</a:t>
            </a:r>
            <a:br/>
            <a:r>
              <a:t>the search space of the quotient goes down by a factor of 10.</a:t>
            </a:r>
          </a:p>
          <a:p>
            <a:pPr marL="426719" indent="-426719" algn="l" defTabSz="560831">
              <a:spcBef>
                <a:spcPts val="4000"/>
              </a:spcBef>
              <a:buSzPct val="75000"/>
              <a:buChar char="•"/>
              <a:defRPr sz="3455">
                <a:latin typeface="Palatino"/>
                <a:ea typeface="Palatino"/>
                <a:cs typeface="Palatino"/>
                <a:sym typeface="Palatino"/>
              </a:defRPr>
            </a:pPr>
            <a:r>
              <a:t>This could be called a denary search.</a:t>
            </a:r>
          </a:p>
          <a:p>
            <a:pPr marL="426719" indent="-426719" algn="l" defTabSz="560831">
              <a:spcBef>
                <a:spcPts val="4000"/>
              </a:spcBef>
              <a:buSzPct val="75000"/>
              <a:buChar char="•"/>
              <a:defRPr sz="3455">
                <a:latin typeface="Palatino"/>
                <a:ea typeface="Palatino"/>
                <a:cs typeface="Palatino"/>
                <a:sym typeface="Palatino"/>
              </a:defRPr>
            </a:pPr>
            <a:r>
              <a:t>For binary representation of numbers, the division algorithm will be a binary search.</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6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6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69">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9" grpId="1"/>
    </p:bldLst>
  </p:timing>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Finding square root"/>
          <p:cNvSpPr/>
          <p:nvPr>
            <p:ph type="title"/>
          </p:nvPr>
        </p:nvSpPr>
        <p:spPr>
          <a:prstGeom prst="rect">
            <a:avLst/>
          </a:prstGeom>
        </p:spPr>
        <p:txBody>
          <a:bodyPr/>
          <a:lstStyle>
            <a:lvl1pPr>
              <a:defRPr>
                <a:latin typeface="Palatino"/>
                <a:ea typeface="Palatino"/>
                <a:cs typeface="Palatino"/>
                <a:sym typeface="Palatino"/>
              </a:defRPr>
            </a:lvl1pPr>
          </a:lstStyle>
          <a:p>
            <a:pPr/>
            <a:r>
              <a:t>Finding square root</a:t>
            </a:r>
          </a:p>
        </p:txBody>
      </p:sp>
      <p:sp>
        <p:nvSpPr>
          <p:cNvPr id="172" name="Given an integer a, find…"/>
          <p:cNvSpPr/>
          <p:nvPr>
            <p:ph type="body" idx="1"/>
          </p:nvPr>
        </p:nvSpPr>
        <p:spPr>
          <a:xfrm>
            <a:off x="952500" y="2603500"/>
            <a:ext cx="11099800" cy="5636469"/>
          </a:xfrm>
          <a:prstGeom prst="rect">
            <a:avLst/>
          </a:prstGeom>
        </p:spPr>
        <p:txBody>
          <a:bodyPr/>
          <a:lstStyle/>
          <a:p>
            <a:pPr>
              <a:defRPr>
                <a:latin typeface="Palatino"/>
                <a:ea typeface="Palatino"/>
                <a:cs typeface="Palatino"/>
                <a:sym typeface="Palatino"/>
              </a:defRPr>
            </a:pPr>
            <a:r>
              <a:t>Given an integer </a:t>
            </a:r>
            <a:r>
              <a:rPr i="1">
                <a:solidFill>
                  <a:schemeClr val="accent1">
                    <a:hueOff val="47394"/>
                    <a:satOff val="-25753"/>
                    <a:lumOff val="-7544"/>
                  </a:schemeClr>
                </a:solidFill>
              </a:rPr>
              <a:t>a</a:t>
            </a:r>
            <a:r>
              <a:t>, find </a:t>
            </a:r>
          </a:p>
          <a:p>
            <a:pPr>
              <a:defRPr>
                <a:latin typeface="Palatino"/>
                <a:ea typeface="Palatino"/>
                <a:cs typeface="Palatino"/>
                <a:sym typeface="Palatino"/>
              </a:defRPr>
            </a:pPr>
            <a:r>
              <a:t>Start with a guess </a:t>
            </a:r>
            <a:r>
              <a:rPr i="1"/>
              <a:t>x </a:t>
            </a:r>
          </a:p>
          <a:p>
            <a:pPr>
              <a:defRPr>
                <a:latin typeface="Palatino"/>
                <a:ea typeface="Palatino"/>
                <a:cs typeface="Palatino"/>
                <a:sym typeface="Palatino"/>
              </a:defRPr>
            </a:pPr>
            <a:r>
              <a:t>If </a:t>
            </a:r>
            <a:r>
              <a:rPr i="1"/>
              <a:t>x</a:t>
            </a:r>
            <a:r>
              <a:rPr baseline="31999" i="1"/>
              <a:t>2</a:t>
            </a:r>
            <a:r>
              <a:rPr i="1"/>
              <a:t> &gt; a</a:t>
            </a:r>
            <a:r>
              <a:t>, then the answer is less than </a:t>
            </a:r>
            <a:r>
              <a:rPr i="1"/>
              <a:t>x</a:t>
            </a:r>
          </a:p>
          <a:p>
            <a:pPr>
              <a:defRPr>
                <a:latin typeface="Palatino"/>
                <a:ea typeface="Palatino"/>
                <a:cs typeface="Palatino"/>
                <a:sym typeface="Palatino"/>
              </a:defRPr>
            </a:pPr>
            <a:r>
              <a:t>Else the answer is at least </a:t>
            </a:r>
            <a:r>
              <a:rPr i="1"/>
              <a:t>x. </a:t>
            </a:r>
            <a:endParaRPr i="1"/>
          </a:p>
          <a:p>
            <a:pPr>
              <a:defRPr>
                <a:latin typeface="Palatino"/>
                <a:ea typeface="Palatino"/>
                <a:cs typeface="Palatino"/>
                <a:sym typeface="Palatino"/>
              </a:defRPr>
            </a:pPr>
            <a:r>
              <a:t>This way we can do binary search for </a:t>
            </a:r>
          </a:p>
        </p:txBody>
      </p:sp>
      <p:pic>
        <p:nvPicPr>
          <p:cNvPr id="17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pic>
        <p:nvPicPr>
          <p:cNvPr id="174" name="MathTypeImage.pdf" descr="MathTypeImage.pdf"/>
          <p:cNvPicPr>
            <a:picLocks noChangeAspect="1"/>
          </p:cNvPicPr>
          <p:nvPr/>
        </p:nvPicPr>
        <p:blipFill>
          <a:blip r:embed="rId3">
            <a:extLst/>
          </a:blip>
          <a:stretch>
            <a:fillRect/>
          </a:stretch>
        </p:blipFill>
        <p:spPr>
          <a:xfrm>
            <a:off x="6280150" y="2816373"/>
            <a:ext cx="634302" cy="567534"/>
          </a:xfrm>
          <a:prstGeom prst="rect">
            <a:avLst/>
          </a:prstGeom>
          <a:ln w="12700">
            <a:miter lim="400000"/>
          </a:ln>
        </p:spPr>
      </p:pic>
      <p:sp>
        <p:nvSpPr>
          <p:cNvPr id="175" name="Additional exercise: find a division like algorithm."/>
          <p:cNvSpPr/>
          <p:nvPr/>
        </p:nvSpPr>
        <p:spPr>
          <a:xfrm>
            <a:off x="952500" y="8343900"/>
            <a:ext cx="11099800" cy="99327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marL="444500" indent="-444500" algn="l">
              <a:spcBef>
                <a:spcPts val="4200"/>
              </a:spcBef>
              <a:buSzPct val="75000"/>
              <a:buChar char="•"/>
              <a:defRPr>
                <a:latin typeface="Palatino"/>
                <a:ea typeface="Palatino"/>
                <a:cs typeface="Palatino"/>
                <a:sym typeface="Palatino"/>
              </a:defRPr>
            </a:pPr>
            <a:r>
              <a:rPr>
                <a:solidFill>
                  <a:srgbClr val="FF2600"/>
                </a:solidFill>
              </a:rPr>
              <a:t>Additional exercise</a:t>
            </a:r>
            <a:r>
              <a:t>: find a division like algorithm.</a:t>
            </a:r>
          </a:p>
        </p:txBody>
      </p:sp>
      <p:pic>
        <p:nvPicPr>
          <p:cNvPr id="176" name="MathTypeImage.pdf" descr="MathTypeImage.pdf"/>
          <p:cNvPicPr>
            <a:picLocks noChangeAspect="1"/>
          </p:cNvPicPr>
          <p:nvPr/>
        </p:nvPicPr>
        <p:blipFill>
          <a:blip r:embed="rId3">
            <a:extLst/>
          </a:blip>
          <a:stretch>
            <a:fillRect/>
          </a:stretch>
        </p:blipFill>
        <p:spPr>
          <a:xfrm>
            <a:off x="9137650" y="7401073"/>
            <a:ext cx="634302" cy="567534"/>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7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7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7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7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7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2" fill="hold">
                                  <p:stCondLst>
                                    <p:cond delay="0"/>
                                  </p:stCondLst>
                                  <p:iterate type="el" backwards="0">
                                    <p:tmAbs val="0"/>
                                  </p:iterate>
                                  <p:childTnLst>
                                    <p:set>
                                      <p:cBhvr>
                                        <p:cTn id="28" fill="hold"/>
                                        <p:tgtEl>
                                          <p:spTgt spid="175">
                                            <p:bg/>
                                          </p:spTgt>
                                        </p:tgtEl>
                                        <p:attrNameLst>
                                          <p:attrName>style.visibility</p:attrName>
                                        </p:attrNameLst>
                                      </p:cBhvr>
                                      <p:to>
                                        <p:strVal val="visible"/>
                                      </p:to>
                                    </p:set>
                                  </p:childTnLst>
                                </p:cTn>
                              </p:par>
                              <p:par>
                                <p:cTn id="29" presetClass="entr" nodeType="withEffect" presetSubtype="0" presetID="1" grpId="2" fill="hold">
                                  <p:stCondLst>
                                    <p:cond delay="0"/>
                                  </p:stCondLst>
                                  <p:iterate type="el" backwards="0">
                                    <p:tmAbs val="0"/>
                                  </p:iterate>
                                  <p:childTnLst>
                                    <p:set>
                                      <p:cBhvr>
                                        <p:cTn id="30" fill="hold"/>
                                        <p:tgtEl>
                                          <p:spTgt spid="175">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72" grpId="1"/>
      <p:bldP build="p" bldLvl="5" animBg="1" rev="0" advAuto="0" spid="175" grpId="2"/>
    </p:bldLst>
  </p:timing>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8" name="Finding square root"/>
          <p:cNvSpPr/>
          <p:nvPr>
            <p:ph type="title"/>
          </p:nvPr>
        </p:nvSpPr>
        <p:spPr>
          <a:prstGeom prst="rect">
            <a:avLst/>
          </a:prstGeom>
        </p:spPr>
        <p:txBody>
          <a:bodyPr/>
          <a:lstStyle>
            <a:lvl1pPr>
              <a:defRPr>
                <a:latin typeface="Palatino"/>
                <a:ea typeface="Palatino"/>
                <a:cs typeface="Palatino"/>
                <a:sym typeface="Palatino"/>
              </a:defRPr>
            </a:lvl1pPr>
          </a:lstStyle>
          <a:p>
            <a:pPr/>
            <a:r>
              <a:t>Finding square root</a:t>
            </a:r>
          </a:p>
        </p:txBody>
      </p:sp>
      <p:sp>
        <p:nvSpPr>
          <p:cNvPr id="179" name="Given an integer a, find       up to l digits after decimal.…"/>
          <p:cNvSpPr/>
          <p:nvPr>
            <p:ph type="body" sz="half" idx="1"/>
          </p:nvPr>
        </p:nvSpPr>
        <p:spPr>
          <a:xfrm>
            <a:off x="952500" y="2603500"/>
            <a:ext cx="11099800" cy="3835252"/>
          </a:xfrm>
          <a:prstGeom prst="rect">
            <a:avLst/>
          </a:prstGeom>
        </p:spPr>
        <p:txBody>
          <a:bodyPr/>
          <a:lstStyle/>
          <a:p>
            <a:pPr>
              <a:defRPr>
                <a:latin typeface="Palatino"/>
                <a:ea typeface="Palatino"/>
                <a:cs typeface="Palatino"/>
                <a:sym typeface="Palatino"/>
              </a:defRPr>
            </a:pPr>
            <a:r>
              <a:t>Given an integer </a:t>
            </a:r>
            <a:r>
              <a:rPr i="1">
                <a:solidFill>
                  <a:schemeClr val="accent1">
                    <a:hueOff val="47394"/>
                    <a:satOff val="-25753"/>
                    <a:lumOff val="-7544"/>
                  </a:schemeClr>
                </a:solidFill>
              </a:rPr>
              <a:t>a</a:t>
            </a:r>
            <a:r>
              <a:t>, find       up to </a:t>
            </a:r>
            <a:r>
              <a:rPr i="1"/>
              <a:t>l</a:t>
            </a:r>
            <a:r>
              <a:t> digits after decimal. </a:t>
            </a:r>
          </a:p>
          <a:p>
            <a:pPr>
              <a:defRPr>
                <a:latin typeface="Palatino"/>
                <a:ea typeface="Palatino"/>
                <a:cs typeface="Palatino"/>
                <a:sym typeface="Palatino"/>
              </a:defRPr>
            </a:pPr>
            <a:r>
              <a:t>Can we compute it in O(</a:t>
            </a:r>
            <a:r>
              <a:rPr i="1"/>
              <a:t>l</a:t>
            </a:r>
            <a:r>
              <a:t>) iterations?</a:t>
            </a:r>
          </a:p>
          <a:p>
            <a:pPr>
              <a:defRPr>
                <a:latin typeface="Palatino"/>
                <a:ea typeface="Palatino"/>
                <a:cs typeface="Palatino"/>
                <a:sym typeface="Palatino"/>
              </a:defRPr>
            </a:pPr>
            <a:r>
              <a:t>Yes.</a:t>
            </a:r>
          </a:p>
        </p:txBody>
      </p:sp>
      <p:pic>
        <p:nvPicPr>
          <p:cNvPr id="18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pic>
        <p:nvPicPr>
          <p:cNvPr id="181" name="MathTypeImage.pdf" descr="MathTypeImage.pdf"/>
          <p:cNvPicPr>
            <a:picLocks noChangeAspect="1"/>
          </p:cNvPicPr>
          <p:nvPr/>
        </p:nvPicPr>
        <p:blipFill>
          <a:blip r:embed="rId3">
            <a:extLst/>
          </a:blip>
          <a:stretch>
            <a:fillRect/>
          </a:stretch>
        </p:blipFill>
        <p:spPr>
          <a:xfrm>
            <a:off x="6178550" y="2816373"/>
            <a:ext cx="634302" cy="567534"/>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7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7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79">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79" grpId="1"/>
    </p:bldLst>
  </p:timing>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More applications"/>
          <p:cNvSpPr/>
          <p:nvPr>
            <p:ph type="title"/>
          </p:nvPr>
        </p:nvSpPr>
        <p:spPr>
          <a:prstGeom prst="rect">
            <a:avLst/>
          </a:prstGeom>
        </p:spPr>
        <p:txBody>
          <a:bodyPr/>
          <a:lstStyle>
            <a:lvl1pPr>
              <a:defRPr>
                <a:latin typeface="Palatino"/>
                <a:ea typeface="Palatino"/>
                <a:cs typeface="Palatino"/>
                <a:sym typeface="Palatino"/>
              </a:defRPr>
            </a:lvl1pPr>
          </a:lstStyle>
          <a:p>
            <a:pPr/>
            <a:r>
              <a:t>More applications</a:t>
            </a:r>
          </a:p>
        </p:txBody>
      </p:sp>
      <p:pic>
        <p:nvPicPr>
          <p:cNvPr id="18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85" name="Finding inverse of an increasing function?…"/>
          <p:cNvSpPr/>
          <p:nvPr>
            <p:ph type="body" idx="1"/>
          </p:nvPr>
        </p:nvSpPr>
        <p:spPr>
          <a:xfrm>
            <a:off x="952500" y="2603500"/>
            <a:ext cx="11099800" cy="6299200"/>
          </a:xfrm>
          <a:prstGeom prst="rect">
            <a:avLst/>
          </a:prstGeom>
        </p:spPr>
        <p:txBody>
          <a:bodyPr/>
          <a:lstStyle/>
          <a:p>
            <a:pPr>
              <a:defRPr>
                <a:latin typeface="Palatino"/>
                <a:ea typeface="Palatino"/>
                <a:cs typeface="Palatino"/>
                <a:sym typeface="Palatino"/>
              </a:defRPr>
            </a:pPr>
            <a:r>
              <a:t>Finding inverse of an increasing function?</a:t>
            </a:r>
          </a:p>
          <a:p>
            <a:pPr>
              <a:defRPr>
                <a:latin typeface="Palatino"/>
                <a:ea typeface="Palatino"/>
                <a:cs typeface="Palatino"/>
                <a:sym typeface="Palatino"/>
              </a:defRPr>
            </a:pPr>
            <a:r>
              <a:t>Finding root of polynomial?</a:t>
            </a:r>
          </a:p>
          <a:p>
            <a:pPr>
              <a:defRPr>
                <a:latin typeface="Palatino"/>
                <a:ea typeface="Palatino"/>
                <a:cs typeface="Palatino"/>
                <a:sym typeface="Palatino"/>
              </a:defRPr>
            </a:pPr>
            <a:r>
              <a:t>Finding the smallest prime dividing </a:t>
            </a:r>
            <a:r>
              <a:rPr i="1">
                <a:solidFill>
                  <a:schemeClr val="accent1">
                    <a:hueOff val="47394"/>
                    <a:satOff val="-25753"/>
                    <a:lumOff val="-7544"/>
                  </a:schemeClr>
                </a:solidFill>
              </a:rPr>
              <a:t>N </a:t>
            </a:r>
            <a:r>
              <a:t>?</a:t>
            </a:r>
          </a:p>
          <a:p>
            <a:pPr>
              <a:defRPr>
                <a:latin typeface="Palatino"/>
                <a:ea typeface="Palatino"/>
                <a:cs typeface="Palatino"/>
                <a:sym typeface="Palatino"/>
              </a:defRPr>
            </a:pPr>
            <a:r>
              <a:t>Is sorting a kind of binary search?</a:t>
            </a:r>
            <a:br/>
            <a:r>
              <a:rPr i="1">
                <a:solidFill>
                  <a:schemeClr val="accent1">
                    <a:hueOff val="47394"/>
                    <a:satOff val="-25753"/>
                    <a:lumOff val="-7544"/>
                  </a:schemeClr>
                </a:solidFill>
              </a:rPr>
              <a:t>O(n log n)</a:t>
            </a:r>
            <a:r>
              <a:t> comparisons necessary?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8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8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8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8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85">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85" grpId="1"/>
    </p:bldLst>
  </p:timing>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More applications"/>
          <p:cNvSpPr/>
          <p:nvPr>
            <p:ph type="title"/>
          </p:nvPr>
        </p:nvSpPr>
        <p:spPr>
          <a:prstGeom prst="rect">
            <a:avLst/>
          </a:prstGeom>
        </p:spPr>
        <p:txBody>
          <a:bodyPr/>
          <a:lstStyle>
            <a:lvl1pPr>
              <a:defRPr>
                <a:latin typeface="Palatino"/>
                <a:ea typeface="Palatino"/>
                <a:cs typeface="Palatino"/>
                <a:sym typeface="Palatino"/>
              </a:defRPr>
            </a:lvl1pPr>
          </a:lstStyle>
          <a:p>
            <a:pPr/>
            <a:r>
              <a:t>More applications</a:t>
            </a:r>
          </a:p>
        </p:txBody>
      </p:sp>
      <p:pic>
        <p:nvPicPr>
          <p:cNvPr id="18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89" name="Finding inverse of an increasing function?…"/>
          <p:cNvSpPr/>
          <p:nvPr>
            <p:ph type="body" idx="1"/>
          </p:nvPr>
        </p:nvSpPr>
        <p:spPr>
          <a:xfrm>
            <a:off x="952500" y="2603500"/>
            <a:ext cx="11099800" cy="6299200"/>
          </a:xfrm>
          <a:prstGeom prst="rect">
            <a:avLst/>
          </a:prstGeom>
        </p:spPr>
        <p:txBody>
          <a:bodyPr/>
          <a:lstStyle/>
          <a:p>
            <a:pPr>
              <a:defRPr>
                <a:latin typeface="Palatino"/>
                <a:ea typeface="Palatino"/>
                <a:cs typeface="Palatino"/>
                <a:sym typeface="Palatino"/>
              </a:defRPr>
            </a:pPr>
            <a:r>
              <a:t>Finding inverse of an increasing function?</a:t>
            </a:r>
          </a:p>
          <a:p>
            <a:pPr>
              <a:defRPr>
                <a:latin typeface="Palatino"/>
                <a:ea typeface="Palatino"/>
                <a:cs typeface="Palatino"/>
                <a:sym typeface="Palatino"/>
              </a:defRPr>
            </a:pPr>
            <a:r>
              <a:t>For any given </a:t>
            </a:r>
            <a:r>
              <a:rPr i="1"/>
              <a:t>x</a:t>
            </a:r>
            <a:r>
              <a:t>, we have a method to compute </a:t>
            </a:r>
            <a:r>
              <a:rPr i="1"/>
              <a:t>f(x)</a:t>
            </a:r>
            <a:r>
              <a:t>. </a:t>
            </a:r>
            <a:br/>
            <a:r>
              <a:t>For a given </a:t>
            </a:r>
            <a:r>
              <a:rPr i="1"/>
              <a:t>y</a:t>
            </a:r>
            <a:r>
              <a:t>, we want to compute </a:t>
            </a:r>
            <a:r>
              <a:rPr i="1"/>
              <a:t>f </a:t>
            </a:r>
            <a:r>
              <a:rPr baseline="31999" i="1"/>
              <a:t>-1</a:t>
            </a:r>
            <a:r>
              <a:rPr i="1"/>
              <a:t>(y)</a:t>
            </a:r>
            <a:r>
              <a:t>.</a:t>
            </a:r>
          </a:p>
          <a:p>
            <a:pPr>
              <a:defRPr>
                <a:latin typeface="Palatino"/>
                <a:ea typeface="Palatino"/>
                <a:cs typeface="Palatino"/>
                <a:sym typeface="Palatino"/>
              </a:defRPr>
            </a:pPr>
            <a:r>
              <a:t>Make a guess </a:t>
            </a:r>
            <a:r>
              <a:rPr i="1"/>
              <a:t>x</a:t>
            </a:r>
            <a:r>
              <a:t> and compare it </a:t>
            </a:r>
            <a:r>
              <a:rPr i="1"/>
              <a:t>f(x)</a:t>
            </a:r>
            <a:r>
              <a:t> with </a:t>
            </a:r>
            <a:r>
              <a:rPr i="1"/>
              <a:t>y</a:t>
            </a:r>
          </a:p>
          <a:p>
            <a:pPr>
              <a:defRPr>
                <a:latin typeface="Palatino"/>
                <a:ea typeface="Palatino"/>
                <a:cs typeface="Palatino"/>
                <a:sym typeface="Palatino"/>
              </a:defRPr>
            </a:pPr>
            <a:r>
              <a:t>If </a:t>
            </a:r>
            <a:r>
              <a:rPr i="1">
                <a:solidFill>
                  <a:schemeClr val="accent1">
                    <a:hueOff val="47394"/>
                    <a:satOff val="-25753"/>
                    <a:lumOff val="-7544"/>
                  </a:schemeClr>
                </a:solidFill>
              </a:rPr>
              <a:t>f(x) &lt; y</a:t>
            </a:r>
            <a:r>
              <a:rPr i="1"/>
              <a:t> </a:t>
            </a:r>
            <a:r>
              <a:t>then the answer is larger than </a:t>
            </a:r>
            <a:r>
              <a:rPr i="1"/>
              <a:t>x</a:t>
            </a:r>
            <a:endParaRPr i="1"/>
          </a:p>
          <a:p>
            <a:pPr>
              <a:defRPr>
                <a:latin typeface="Palatino"/>
                <a:ea typeface="Palatino"/>
                <a:cs typeface="Palatino"/>
                <a:sym typeface="Palatino"/>
              </a:defRPr>
            </a:pPr>
            <a:r>
              <a:t>Else the answer is at least </a:t>
            </a:r>
            <a:r>
              <a:rPr i="1"/>
              <a:t>x.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8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8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8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8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8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89">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89" grpId="1"/>
    </p:bldLst>
  </p:timing>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1" name="More applications"/>
          <p:cNvSpPr/>
          <p:nvPr>
            <p:ph type="title"/>
          </p:nvPr>
        </p:nvSpPr>
        <p:spPr>
          <a:prstGeom prst="rect">
            <a:avLst/>
          </a:prstGeom>
        </p:spPr>
        <p:txBody>
          <a:bodyPr/>
          <a:lstStyle>
            <a:lvl1pPr>
              <a:defRPr>
                <a:latin typeface="Palatino"/>
                <a:ea typeface="Palatino"/>
                <a:cs typeface="Palatino"/>
                <a:sym typeface="Palatino"/>
              </a:defRPr>
            </a:lvl1pPr>
          </a:lstStyle>
          <a:p>
            <a:pPr/>
            <a:r>
              <a:t>More applications</a:t>
            </a:r>
          </a:p>
        </p:txBody>
      </p:sp>
      <p:pic>
        <p:nvPicPr>
          <p:cNvPr id="192"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93" name="Finding a root of polynomial f(x)?…"/>
          <p:cNvSpPr/>
          <p:nvPr>
            <p:ph type="body" idx="1"/>
          </p:nvPr>
        </p:nvSpPr>
        <p:spPr>
          <a:xfrm>
            <a:off x="952500" y="2603500"/>
            <a:ext cx="11099800" cy="6299200"/>
          </a:xfrm>
          <a:prstGeom prst="rect">
            <a:avLst/>
          </a:prstGeom>
        </p:spPr>
        <p:txBody>
          <a:bodyPr/>
          <a:lstStyle/>
          <a:p>
            <a:pPr marL="395604" indent="-395604" defTabSz="519937">
              <a:spcBef>
                <a:spcPts val="3700"/>
              </a:spcBef>
              <a:defRPr sz="3204">
                <a:latin typeface="Palatino"/>
                <a:ea typeface="Palatino"/>
                <a:cs typeface="Palatino"/>
                <a:sym typeface="Palatino"/>
              </a:defRPr>
            </a:pPr>
            <a:r>
              <a:t>Finding a root of polynomial </a:t>
            </a:r>
            <a:r>
              <a:rPr i="1"/>
              <a:t>f(x)</a:t>
            </a:r>
            <a:r>
              <a:t>?</a:t>
            </a:r>
          </a:p>
          <a:p>
            <a:pPr marL="395604" indent="-395604" defTabSz="519937">
              <a:spcBef>
                <a:spcPts val="3700"/>
              </a:spcBef>
              <a:defRPr sz="3204">
                <a:latin typeface="Palatino"/>
                <a:ea typeface="Palatino"/>
                <a:cs typeface="Palatino"/>
                <a:sym typeface="Palatino"/>
              </a:defRPr>
            </a:pPr>
            <a:r>
              <a:t>Always maintain two points </a:t>
            </a:r>
            <a:r>
              <a:rPr i="1"/>
              <a:t>a</a:t>
            </a:r>
            <a:r>
              <a:t> and </a:t>
            </a:r>
            <a:r>
              <a:rPr i="1"/>
              <a:t>b </a:t>
            </a:r>
            <a:r>
              <a:t>such that </a:t>
            </a:r>
            <a:br/>
            <a:r>
              <a:rPr i="1"/>
              <a:t>f(a) &gt; 0</a:t>
            </a:r>
            <a:r>
              <a:t> and </a:t>
            </a:r>
            <a:r>
              <a:rPr i="1"/>
              <a:t>f(b) &lt; 0.</a:t>
            </a:r>
            <a:endParaRPr i="1"/>
          </a:p>
          <a:p>
            <a:pPr marL="395604" indent="-395604" defTabSz="519937">
              <a:spcBef>
                <a:spcPts val="3700"/>
              </a:spcBef>
              <a:defRPr sz="3204">
                <a:latin typeface="Palatino"/>
                <a:ea typeface="Palatino"/>
                <a:cs typeface="Palatino"/>
                <a:sym typeface="Palatino"/>
              </a:defRPr>
            </a:pPr>
            <a:r>
              <a:t>To find the starting points one can do exponential search.</a:t>
            </a:r>
          </a:p>
          <a:p>
            <a:pPr marL="395604" indent="-395604" defTabSz="519937">
              <a:spcBef>
                <a:spcPts val="3700"/>
              </a:spcBef>
              <a:defRPr sz="3204">
                <a:latin typeface="Palatino"/>
                <a:ea typeface="Palatino"/>
                <a:cs typeface="Palatino"/>
                <a:sym typeface="Palatino"/>
              </a:defRPr>
            </a:pPr>
            <a:r>
              <a:t>Check whether </a:t>
            </a:r>
            <a:r>
              <a:rPr i="1"/>
              <a:t>f((a+b)/2) &gt; 0</a:t>
            </a:r>
            <a:r>
              <a:t>. </a:t>
            </a:r>
          </a:p>
          <a:p>
            <a:pPr marL="395604" indent="-395604" defTabSz="519937">
              <a:spcBef>
                <a:spcPts val="3700"/>
              </a:spcBef>
              <a:defRPr sz="3204">
                <a:latin typeface="Palatino"/>
                <a:ea typeface="Palatino"/>
                <a:cs typeface="Palatino"/>
                <a:sym typeface="Palatino"/>
              </a:defRPr>
            </a:pPr>
            <a:r>
              <a:t>If yes, then there is a root between </a:t>
            </a:r>
            <a:r>
              <a:rPr i="1"/>
              <a:t>(a+b)/2</a:t>
            </a:r>
            <a:r>
              <a:t> and </a:t>
            </a:r>
            <a:r>
              <a:rPr i="1"/>
              <a:t>b.</a:t>
            </a:r>
            <a:endParaRPr i="1"/>
          </a:p>
          <a:p>
            <a:pPr marL="395604" indent="-395604" defTabSz="519937">
              <a:spcBef>
                <a:spcPts val="3700"/>
              </a:spcBef>
              <a:defRPr sz="3204">
                <a:latin typeface="Palatino"/>
                <a:ea typeface="Palatino"/>
                <a:cs typeface="Palatino"/>
                <a:sym typeface="Palatino"/>
              </a:defRPr>
            </a:pPr>
            <a:r>
              <a:t>Else, there is a root between </a:t>
            </a:r>
            <a:r>
              <a:rPr i="1"/>
              <a:t>(a+b)/2</a:t>
            </a:r>
            <a:r>
              <a:t> and </a:t>
            </a:r>
            <a:r>
              <a:rPr i="1"/>
              <a:t>a</a:t>
            </a:r>
            <a:r>
              <a:t>.</a:t>
            </a:r>
            <a:r>
              <a:rPr i="1"/>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9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9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9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9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9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93">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93" grpId="1"/>
    </p:bldLst>
  </p:timing>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5" name="More applications"/>
          <p:cNvSpPr/>
          <p:nvPr>
            <p:ph type="title"/>
          </p:nvPr>
        </p:nvSpPr>
        <p:spPr>
          <a:prstGeom prst="rect">
            <a:avLst/>
          </a:prstGeom>
        </p:spPr>
        <p:txBody>
          <a:bodyPr/>
          <a:lstStyle>
            <a:lvl1pPr>
              <a:defRPr>
                <a:latin typeface="Palatino"/>
                <a:ea typeface="Palatino"/>
                <a:cs typeface="Palatino"/>
                <a:sym typeface="Palatino"/>
              </a:defRPr>
            </a:lvl1pPr>
          </a:lstStyle>
          <a:p>
            <a:pPr/>
            <a:r>
              <a:t>More applications</a:t>
            </a:r>
          </a:p>
        </p:txBody>
      </p:sp>
      <p:pic>
        <p:nvPicPr>
          <p:cNvPr id="19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97" name="Finding the smallest prime dividing N ?…"/>
          <p:cNvSpPr/>
          <p:nvPr>
            <p:ph type="body" idx="1"/>
          </p:nvPr>
        </p:nvSpPr>
        <p:spPr>
          <a:xfrm>
            <a:off x="952500" y="2603500"/>
            <a:ext cx="11099800" cy="6299200"/>
          </a:xfrm>
          <a:prstGeom prst="rect">
            <a:avLst/>
          </a:prstGeom>
        </p:spPr>
        <p:txBody>
          <a:bodyPr/>
          <a:lstStyle/>
          <a:p>
            <a:pPr>
              <a:defRPr>
                <a:latin typeface="Palatino"/>
                <a:ea typeface="Palatino"/>
                <a:cs typeface="Palatino"/>
                <a:sym typeface="Palatino"/>
              </a:defRPr>
            </a:pPr>
            <a:r>
              <a:t>Finding the smallest prime dividing </a:t>
            </a:r>
            <a:r>
              <a:rPr i="1">
                <a:solidFill>
                  <a:schemeClr val="accent1">
                    <a:hueOff val="47394"/>
                    <a:satOff val="-25753"/>
                    <a:lumOff val="-7544"/>
                  </a:schemeClr>
                </a:solidFill>
              </a:rPr>
              <a:t>N </a:t>
            </a:r>
            <a:r>
              <a:t>?</a:t>
            </a:r>
          </a:p>
          <a:p>
            <a:pPr>
              <a:defRPr>
                <a:latin typeface="Palatino"/>
                <a:ea typeface="Palatino"/>
                <a:cs typeface="Palatino"/>
                <a:sym typeface="Palatino"/>
              </a:defRPr>
            </a:pPr>
            <a:r>
              <a:t>No. </a:t>
            </a:r>
          </a:p>
          <a:p>
            <a:pPr>
              <a:defRPr>
                <a:latin typeface="Palatino"/>
                <a:ea typeface="Palatino"/>
                <a:cs typeface="Palatino"/>
                <a:sym typeface="Palatino"/>
              </a:defRPr>
            </a:pPr>
            <a:r>
              <a:t>We can make a guess </a:t>
            </a:r>
            <a:r>
              <a:rPr i="1"/>
              <a:t>x</a:t>
            </a:r>
            <a:r>
              <a:t>. If </a:t>
            </a:r>
            <a:r>
              <a:rPr i="1"/>
              <a:t>x</a:t>
            </a:r>
            <a:r>
              <a:t> does not divide </a:t>
            </a:r>
            <a:r>
              <a:rPr i="1"/>
              <a:t>N</a:t>
            </a:r>
            <a:r>
              <a:t>, then we cannot say anything about where should be the smallest prime dividing </a:t>
            </a:r>
            <a:r>
              <a:rPr i="1"/>
              <a:t>N</a:t>
            </a: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9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9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97">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97" grpId="1"/>
    </p:bldLst>
  </p:timing>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Classic example"/>
          <p:cNvSpPr/>
          <p:nvPr>
            <p:ph type="title"/>
          </p:nvPr>
        </p:nvSpPr>
        <p:spPr>
          <a:prstGeom prst="rect">
            <a:avLst/>
          </a:prstGeom>
        </p:spPr>
        <p:txBody>
          <a:bodyPr/>
          <a:lstStyle>
            <a:lvl1pPr>
              <a:defRPr>
                <a:latin typeface="Palatino"/>
                <a:ea typeface="Palatino"/>
                <a:cs typeface="Palatino"/>
                <a:sym typeface="Palatino"/>
              </a:defRPr>
            </a:lvl1pPr>
          </a:lstStyle>
          <a:p>
            <a:pPr/>
            <a:r>
              <a:t>Classic example</a:t>
            </a:r>
          </a:p>
        </p:txBody>
      </p:sp>
      <p:sp>
        <p:nvSpPr>
          <p:cNvPr id="123" name="Given a sorted array A of integers, find the location of a target number x (or say that it is not present)"/>
          <p:cNvSpPr/>
          <p:nvPr>
            <p:ph type="body" sz="half" idx="1"/>
          </p:nvPr>
        </p:nvSpPr>
        <p:spPr>
          <a:xfrm>
            <a:off x="952500" y="1955800"/>
            <a:ext cx="11099800" cy="2946400"/>
          </a:xfrm>
          <a:prstGeom prst="rect">
            <a:avLst/>
          </a:prstGeom>
        </p:spPr>
        <p:txBody>
          <a:bodyPr/>
          <a:lstStyle/>
          <a:p>
            <a:pPr>
              <a:defRPr>
                <a:latin typeface="Palatino"/>
                <a:ea typeface="Palatino"/>
                <a:cs typeface="Palatino"/>
                <a:sym typeface="Palatino"/>
              </a:defRPr>
            </a:pPr>
            <a:r>
              <a:t>Given a sorted array </a:t>
            </a:r>
            <a:r>
              <a:rPr i="1"/>
              <a:t>A</a:t>
            </a:r>
            <a:r>
              <a:t> of integers,</a:t>
            </a:r>
            <a:br/>
            <a:r>
              <a:t>find the location of a target number </a:t>
            </a:r>
            <a:r>
              <a:rPr i="1"/>
              <a:t>x</a:t>
            </a:r>
            <a:br/>
            <a:r>
              <a:t>(or say that it is not present)</a:t>
            </a:r>
          </a:p>
        </p:txBody>
      </p:sp>
      <p:sp>
        <p:nvSpPr>
          <p:cNvPr id="124" name="Pseudocode:…"/>
          <p:cNvSpPr/>
          <p:nvPr/>
        </p:nvSpPr>
        <p:spPr>
          <a:xfrm>
            <a:off x="5329770" y="4578349"/>
            <a:ext cx="7245575" cy="375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2400">
                <a:solidFill>
                  <a:srgbClr val="FF2600"/>
                </a:solidFill>
                <a:latin typeface="Palatino"/>
                <a:ea typeface="Palatino"/>
                <a:cs typeface="Palatino"/>
                <a:sym typeface="Palatino"/>
              </a:defRPr>
            </a:pPr>
            <a:r>
              <a:t>Pseudocode:</a:t>
            </a:r>
          </a:p>
          <a:p>
            <a:pPr algn="l">
              <a:defRPr sz="2400">
                <a:latin typeface="Palatino"/>
                <a:ea typeface="Palatino"/>
                <a:cs typeface="Palatino"/>
                <a:sym typeface="Palatino"/>
              </a:defRPr>
            </a:pPr>
            <a:r>
              <a:t>Initialize start      0, end      </a:t>
            </a:r>
            <a:r>
              <a:rPr i="1"/>
              <a:t>n;</a:t>
            </a:r>
            <a:br>
              <a:rPr i="1"/>
            </a:br>
            <a:r>
              <a:t>Locate(</a:t>
            </a:r>
            <a:r>
              <a:rPr i="1"/>
              <a:t>x</a:t>
            </a:r>
            <a:r>
              <a:t>, start, end){</a:t>
            </a:r>
          </a:p>
          <a:p>
            <a:pPr lvl="2" algn="l">
              <a:defRPr sz="2400">
                <a:latin typeface="Palatino"/>
                <a:ea typeface="Palatino"/>
                <a:cs typeface="Palatino"/>
                <a:sym typeface="Palatino"/>
              </a:defRPr>
            </a:pPr>
            <a:r>
              <a:t>if (end &lt; start) </a:t>
            </a:r>
            <a:r>
              <a:rPr>
                <a:solidFill>
                  <a:schemeClr val="accent1">
                    <a:hueOff val="47394"/>
                    <a:satOff val="-25753"/>
                    <a:lumOff val="-7544"/>
                  </a:schemeClr>
                </a:solidFill>
              </a:rPr>
              <a:t>return</a:t>
            </a:r>
            <a:r>
              <a:t> </a:t>
            </a:r>
            <a:r>
              <a:rPr>
                <a:solidFill>
                  <a:schemeClr val="accent5"/>
                </a:solidFill>
              </a:rPr>
              <a:t>not found;</a:t>
            </a:r>
            <a:endParaRPr>
              <a:solidFill>
                <a:schemeClr val="accent5"/>
              </a:solidFill>
            </a:endParaRPr>
          </a:p>
          <a:p>
            <a:pPr lvl="2" algn="l">
              <a:defRPr sz="2400">
                <a:latin typeface="Palatino"/>
                <a:ea typeface="Palatino"/>
                <a:cs typeface="Palatino"/>
                <a:sym typeface="Palatino"/>
              </a:defRPr>
            </a:pPr>
            <a:r>
              <a:t>mid     (start+end)/2;</a:t>
            </a:r>
          </a:p>
          <a:p>
            <a:pPr lvl="2" algn="l">
              <a:defRPr sz="2400">
                <a:latin typeface="Palatino"/>
                <a:ea typeface="Palatino"/>
                <a:cs typeface="Palatino"/>
                <a:sym typeface="Palatino"/>
              </a:defRPr>
            </a:pPr>
            <a:r>
              <a:t>if (</a:t>
            </a:r>
            <a:r>
              <a:rPr i="1"/>
              <a:t>A</a:t>
            </a:r>
            <a:r>
              <a:t>[mid] = </a:t>
            </a:r>
            <a:r>
              <a:rPr i="1"/>
              <a:t>x</a:t>
            </a:r>
            <a:r>
              <a:t>) </a:t>
            </a:r>
            <a:r>
              <a:rPr>
                <a:solidFill>
                  <a:schemeClr val="accent1">
                    <a:hueOff val="47394"/>
                    <a:satOff val="-25753"/>
                    <a:lumOff val="-7544"/>
                  </a:schemeClr>
                </a:solidFill>
              </a:rPr>
              <a:t>return</a:t>
            </a:r>
            <a:r>
              <a:t> mid;</a:t>
            </a:r>
          </a:p>
          <a:p>
            <a:pPr lvl="2" algn="l">
              <a:defRPr sz="2400">
                <a:latin typeface="Palatino"/>
                <a:ea typeface="Palatino"/>
                <a:cs typeface="Palatino"/>
                <a:sym typeface="Palatino"/>
              </a:defRPr>
            </a:pPr>
            <a:r>
              <a:t>if (</a:t>
            </a:r>
            <a:r>
              <a:rPr i="1"/>
              <a:t>A</a:t>
            </a:r>
            <a:r>
              <a:t>[mid] &lt; </a:t>
            </a:r>
            <a:r>
              <a:rPr i="1"/>
              <a:t>x</a:t>
            </a:r>
            <a:r>
              <a:t>) </a:t>
            </a:r>
            <a:r>
              <a:rPr>
                <a:solidFill>
                  <a:schemeClr val="accent1">
                    <a:hueOff val="47394"/>
                    <a:satOff val="-25753"/>
                    <a:lumOff val="-7544"/>
                  </a:schemeClr>
                </a:solidFill>
              </a:rPr>
              <a:t>return </a:t>
            </a:r>
            <a:r>
              <a:t>Locate(</a:t>
            </a:r>
            <a:r>
              <a:rPr i="1"/>
              <a:t>x</a:t>
            </a:r>
            <a:r>
              <a:t>, mid+1, end);</a:t>
            </a:r>
          </a:p>
          <a:p>
            <a:pPr lvl="2" algn="l">
              <a:defRPr sz="2400">
                <a:latin typeface="Palatino"/>
                <a:ea typeface="Palatino"/>
                <a:cs typeface="Palatino"/>
                <a:sym typeface="Palatino"/>
              </a:defRPr>
            </a:pPr>
            <a:r>
              <a:t>if (</a:t>
            </a:r>
            <a:r>
              <a:rPr i="1"/>
              <a:t>A</a:t>
            </a:r>
            <a:r>
              <a:t>[mid] &gt; </a:t>
            </a:r>
            <a:r>
              <a:rPr i="1"/>
              <a:t>x</a:t>
            </a:r>
            <a:r>
              <a:t>) </a:t>
            </a:r>
            <a:r>
              <a:rPr>
                <a:solidFill>
                  <a:schemeClr val="accent1">
                    <a:hueOff val="47394"/>
                    <a:satOff val="-25753"/>
                    <a:lumOff val="-7544"/>
                  </a:schemeClr>
                </a:solidFill>
              </a:rPr>
              <a:t>return </a:t>
            </a:r>
            <a:r>
              <a:t>Locate(</a:t>
            </a:r>
            <a:r>
              <a:rPr i="1"/>
              <a:t>x</a:t>
            </a:r>
            <a:r>
              <a:t>, start, mid-1);</a:t>
            </a:r>
          </a:p>
          <a:p>
            <a:pPr algn="l">
              <a:defRPr sz="2400">
                <a:latin typeface="Palatino"/>
                <a:ea typeface="Palatino"/>
                <a:cs typeface="Palatino"/>
                <a:sym typeface="Palatino"/>
              </a:defRPr>
            </a:pPr>
            <a:r>
              <a:t>}</a:t>
            </a:r>
          </a:p>
        </p:txBody>
      </p:sp>
      <p:pic>
        <p:nvPicPr>
          <p:cNvPr id="125" name="MathTypeEquation.pdf" descr="MathTypeEquation.pdf"/>
          <p:cNvPicPr>
            <a:picLocks noChangeAspect="1"/>
          </p:cNvPicPr>
          <p:nvPr/>
        </p:nvPicPr>
        <p:blipFill>
          <a:blip r:embed="rId2">
            <a:extLst/>
          </a:blip>
          <a:stretch>
            <a:fillRect/>
          </a:stretch>
        </p:blipFill>
        <p:spPr>
          <a:xfrm>
            <a:off x="6254750" y="4622800"/>
            <a:ext cx="114300" cy="165100"/>
          </a:xfrm>
          <a:prstGeom prst="rect">
            <a:avLst/>
          </a:prstGeom>
          <a:ln w="12700">
            <a:miter lim="400000"/>
          </a:ln>
        </p:spPr>
      </p:pic>
      <p:pic>
        <p:nvPicPr>
          <p:cNvPr id="126" name="MathTypeImage.pdf" descr="MathTypeImage.pdf"/>
          <p:cNvPicPr>
            <a:picLocks noChangeAspect="1"/>
          </p:cNvPicPr>
          <p:nvPr/>
        </p:nvPicPr>
        <p:blipFill>
          <a:blip r:embed="rId3">
            <a:extLst/>
          </a:blip>
          <a:stretch>
            <a:fillRect/>
          </a:stretch>
        </p:blipFill>
        <p:spPr>
          <a:xfrm>
            <a:off x="6345237" y="6350380"/>
            <a:ext cx="436857" cy="291238"/>
          </a:xfrm>
          <a:prstGeom prst="rect">
            <a:avLst/>
          </a:prstGeom>
          <a:ln w="12700">
            <a:miter lim="400000"/>
          </a:ln>
        </p:spPr>
      </p:pic>
      <p:pic>
        <p:nvPicPr>
          <p:cNvPr id="127" name="MathTypeEquation.pdf" descr="MathTypeEquation.pdf"/>
          <p:cNvPicPr>
            <a:picLocks noChangeAspect="1"/>
          </p:cNvPicPr>
          <p:nvPr/>
        </p:nvPicPr>
        <p:blipFill>
          <a:blip r:embed="rId2">
            <a:extLst/>
          </a:blip>
          <a:stretch>
            <a:fillRect/>
          </a:stretch>
        </p:blipFill>
        <p:spPr>
          <a:xfrm>
            <a:off x="6254750" y="4533900"/>
            <a:ext cx="114300" cy="165100"/>
          </a:xfrm>
          <a:prstGeom prst="rect">
            <a:avLst/>
          </a:prstGeom>
          <a:ln w="12700">
            <a:miter lim="400000"/>
          </a:ln>
        </p:spPr>
      </p:pic>
      <p:pic>
        <p:nvPicPr>
          <p:cNvPr id="128" name="MathTypeImage.pdf" descr="MathTypeImage.pdf"/>
          <p:cNvPicPr>
            <a:picLocks noChangeAspect="1"/>
          </p:cNvPicPr>
          <p:nvPr/>
        </p:nvPicPr>
        <p:blipFill>
          <a:blip r:embed="rId3">
            <a:extLst/>
          </a:blip>
          <a:stretch>
            <a:fillRect/>
          </a:stretch>
        </p:blipFill>
        <p:spPr>
          <a:xfrm>
            <a:off x="7259637" y="5118480"/>
            <a:ext cx="436857" cy="291238"/>
          </a:xfrm>
          <a:prstGeom prst="rect">
            <a:avLst/>
          </a:prstGeom>
          <a:ln w="12700">
            <a:miter lim="400000"/>
          </a:ln>
        </p:spPr>
      </p:pic>
      <p:pic>
        <p:nvPicPr>
          <p:cNvPr id="129" name="MathTypeImage.pdf" descr="MathTypeImage.pdf"/>
          <p:cNvPicPr>
            <a:picLocks noChangeAspect="1"/>
          </p:cNvPicPr>
          <p:nvPr/>
        </p:nvPicPr>
        <p:blipFill>
          <a:blip r:embed="rId3">
            <a:extLst/>
          </a:blip>
          <a:stretch>
            <a:fillRect/>
          </a:stretch>
        </p:blipFill>
        <p:spPr>
          <a:xfrm>
            <a:off x="8504237" y="5131180"/>
            <a:ext cx="436857" cy="291238"/>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2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4" grpId="2"/>
      <p:bldP build="whole" bldLvl="1" animBg="1" rev="0" advAuto="0" spid="123" grpId="1"/>
    </p:bldLst>
  </p:timing>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More applications"/>
          <p:cNvSpPr/>
          <p:nvPr>
            <p:ph type="title"/>
          </p:nvPr>
        </p:nvSpPr>
        <p:spPr>
          <a:prstGeom prst="rect">
            <a:avLst/>
          </a:prstGeom>
        </p:spPr>
        <p:txBody>
          <a:bodyPr/>
          <a:lstStyle>
            <a:lvl1pPr>
              <a:defRPr>
                <a:latin typeface="Palatino"/>
                <a:ea typeface="Palatino"/>
                <a:cs typeface="Palatino"/>
                <a:sym typeface="Palatino"/>
              </a:defRPr>
            </a:lvl1pPr>
          </a:lstStyle>
          <a:p>
            <a:pPr/>
            <a:r>
              <a:t>More applications</a:t>
            </a:r>
          </a:p>
        </p:txBody>
      </p:sp>
      <p:pic>
        <p:nvPicPr>
          <p:cNvPr id="20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01" name="Is sorting a kind of binary search? n log n comparisons necessary?…"/>
          <p:cNvSpPr/>
          <p:nvPr>
            <p:ph type="body" idx="1"/>
          </p:nvPr>
        </p:nvSpPr>
        <p:spPr>
          <a:xfrm>
            <a:off x="952500" y="2603500"/>
            <a:ext cx="11099800" cy="6299200"/>
          </a:xfrm>
          <a:prstGeom prst="rect">
            <a:avLst/>
          </a:prstGeom>
        </p:spPr>
        <p:txBody>
          <a:bodyPr/>
          <a:lstStyle/>
          <a:p>
            <a:pPr marL="377825" indent="-377825" defTabSz="496570">
              <a:spcBef>
                <a:spcPts val="2500"/>
              </a:spcBef>
              <a:defRPr sz="3060">
                <a:latin typeface="Palatino"/>
                <a:ea typeface="Palatino"/>
                <a:cs typeface="Palatino"/>
                <a:sym typeface="Palatino"/>
              </a:defRPr>
            </a:pPr>
            <a:r>
              <a:t>Is sorting a kind of binary search?</a:t>
            </a:r>
            <a:br/>
            <a:r>
              <a:rPr i="1">
                <a:solidFill>
                  <a:schemeClr val="accent1">
                    <a:hueOff val="47394"/>
                    <a:satOff val="-25753"/>
                    <a:lumOff val="-7544"/>
                  </a:schemeClr>
                </a:solidFill>
              </a:rPr>
              <a:t>n log n</a:t>
            </a:r>
            <a:r>
              <a:t> comparisons necessary?</a:t>
            </a:r>
          </a:p>
          <a:p>
            <a:pPr marL="377825" indent="-377825" defTabSz="496570">
              <a:spcBef>
                <a:spcPts val="2500"/>
              </a:spcBef>
              <a:defRPr sz="3060">
                <a:latin typeface="Palatino"/>
                <a:ea typeface="Palatino"/>
                <a:cs typeface="Palatino"/>
                <a:sym typeface="Palatino"/>
              </a:defRPr>
            </a:pPr>
            <a:r>
              <a:t>Yes. </a:t>
            </a:r>
          </a:p>
          <a:p>
            <a:pPr marL="377825" indent="-377825" defTabSz="496570">
              <a:spcBef>
                <a:spcPts val="2500"/>
              </a:spcBef>
              <a:defRPr sz="3060">
                <a:latin typeface="Palatino"/>
                <a:ea typeface="Palatino"/>
                <a:cs typeface="Palatino"/>
                <a:sym typeface="Palatino"/>
              </a:defRPr>
            </a:pPr>
            <a:r>
              <a:t>When we have not made any comparisons, then any of the </a:t>
            </a:r>
            <a:r>
              <a:rPr i="1">
                <a:solidFill>
                  <a:schemeClr val="accent1">
                    <a:hueOff val="47394"/>
                    <a:satOff val="-25753"/>
                    <a:lumOff val="-7544"/>
                  </a:schemeClr>
                </a:solidFill>
              </a:rPr>
              <a:t>n!</a:t>
            </a:r>
            <a:r>
              <a:t> rearrangements is a possible answer. </a:t>
            </a:r>
          </a:p>
          <a:p>
            <a:pPr marL="377825" indent="-377825" defTabSz="496570">
              <a:spcBef>
                <a:spcPts val="2500"/>
              </a:spcBef>
              <a:defRPr sz="3060">
                <a:latin typeface="Palatino"/>
                <a:ea typeface="Palatino"/>
                <a:cs typeface="Palatino"/>
                <a:sym typeface="Palatino"/>
              </a:defRPr>
            </a:pPr>
            <a:r>
              <a:t>So the search space size is </a:t>
            </a:r>
            <a:r>
              <a:rPr i="1">
                <a:solidFill>
                  <a:schemeClr val="accent1">
                    <a:hueOff val="47394"/>
                    <a:satOff val="-25753"/>
                    <a:lumOff val="-7544"/>
                  </a:schemeClr>
                </a:solidFill>
              </a:rPr>
              <a:t>n!.</a:t>
            </a:r>
            <a:endParaRPr i="1">
              <a:solidFill>
                <a:schemeClr val="accent1">
                  <a:hueOff val="47394"/>
                  <a:satOff val="-25753"/>
                  <a:lumOff val="-7544"/>
                </a:schemeClr>
              </a:solidFill>
            </a:endParaRPr>
          </a:p>
          <a:p>
            <a:pPr marL="377825" indent="-377825" defTabSz="496570">
              <a:spcBef>
                <a:spcPts val="2500"/>
              </a:spcBef>
              <a:defRPr sz="3060">
                <a:latin typeface="Palatino"/>
                <a:ea typeface="Palatino"/>
                <a:cs typeface="Palatino"/>
                <a:sym typeface="Palatino"/>
              </a:defRPr>
            </a:pPr>
            <a:r>
              <a:t>Each comparison will reduce the search space size by only 1/2 (in worst case). </a:t>
            </a:r>
          </a:p>
          <a:p>
            <a:pPr marL="377825" indent="-377825" defTabSz="496570">
              <a:spcBef>
                <a:spcPts val="2500"/>
              </a:spcBef>
              <a:defRPr sz="3060">
                <a:latin typeface="Palatino"/>
                <a:ea typeface="Palatino"/>
                <a:cs typeface="Palatino"/>
                <a:sym typeface="Palatino"/>
              </a:defRPr>
            </a:pPr>
            <a:r>
              <a:t>Hence, </a:t>
            </a:r>
            <a:r>
              <a:rPr i="1">
                <a:solidFill>
                  <a:schemeClr val="accent1">
                    <a:hueOff val="47394"/>
                    <a:satOff val="-25753"/>
                    <a:lumOff val="-7544"/>
                  </a:schemeClr>
                </a:solidFill>
              </a:rPr>
              <a:t>log (n!) ≥ n log n - n log e</a:t>
            </a:r>
            <a:r>
              <a:t> comparisons are necessary.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0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0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0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0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0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01">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1" grpId="1"/>
    </p:bldLst>
  </p:timing>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3" name="Analyzing algorithms"/>
          <p:cNvSpPr/>
          <p:nvPr>
            <p:ph type="title"/>
          </p:nvPr>
        </p:nvSpPr>
        <p:spPr>
          <a:prstGeom prst="rect">
            <a:avLst/>
          </a:prstGeom>
        </p:spPr>
        <p:txBody>
          <a:bodyPr/>
          <a:lstStyle>
            <a:lvl1pPr>
              <a:defRPr>
                <a:latin typeface="Palatino"/>
                <a:ea typeface="Palatino"/>
                <a:cs typeface="Palatino"/>
                <a:sym typeface="Palatino"/>
              </a:defRPr>
            </a:lvl1pPr>
          </a:lstStyle>
          <a:p>
            <a:pPr/>
            <a:r>
              <a:t>Analyzing algorithms</a:t>
            </a:r>
          </a:p>
        </p:txBody>
      </p:sp>
      <p:pic>
        <p:nvPicPr>
          <p:cNvPr id="20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05" name="Comparison between various candidate algorithms…"/>
          <p:cNvSpPr/>
          <p:nvPr>
            <p:ph type="body" idx="1"/>
          </p:nvPr>
        </p:nvSpPr>
        <p:spPr>
          <a:xfrm>
            <a:off x="927100" y="2603500"/>
            <a:ext cx="11099800" cy="6299200"/>
          </a:xfrm>
          <a:prstGeom prst="rect">
            <a:avLst/>
          </a:prstGeom>
        </p:spPr>
        <p:txBody>
          <a:bodyPr/>
          <a:lstStyle/>
          <a:p>
            <a:pPr marL="368934" indent="-368934" defTabSz="484886">
              <a:spcBef>
                <a:spcPts val="3400"/>
              </a:spcBef>
              <a:defRPr sz="2988">
                <a:latin typeface="Palatino"/>
                <a:ea typeface="Palatino"/>
                <a:cs typeface="Palatino"/>
                <a:sym typeface="Palatino"/>
              </a:defRPr>
            </a:pPr>
            <a:r>
              <a:t>Comparison between various candidate algorithms</a:t>
            </a:r>
          </a:p>
          <a:p>
            <a:pPr marL="368934" indent="-368934" defTabSz="484886">
              <a:spcBef>
                <a:spcPts val="3400"/>
              </a:spcBef>
              <a:defRPr sz="2988">
                <a:latin typeface="Palatino"/>
                <a:ea typeface="Palatino"/>
                <a:cs typeface="Palatino"/>
                <a:sym typeface="Palatino"/>
              </a:defRPr>
            </a:pPr>
            <a:r>
              <a:t>Why not implement and test?</a:t>
            </a:r>
          </a:p>
          <a:p>
            <a:pPr lvl="1" marL="737869" indent="-368934" defTabSz="484886">
              <a:spcBef>
                <a:spcPts val="1600"/>
              </a:spcBef>
              <a:defRPr sz="2988">
                <a:latin typeface="Palatino"/>
                <a:ea typeface="Palatino"/>
                <a:cs typeface="Palatino"/>
                <a:sym typeface="Palatino"/>
              </a:defRPr>
            </a:pPr>
            <a:r>
              <a:t>too many algorithms</a:t>
            </a:r>
          </a:p>
          <a:p>
            <a:pPr lvl="1" marL="737869" indent="-368934" defTabSz="484886">
              <a:spcBef>
                <a:spcPts val="1600"/>
              </a:spcBef>
              <a:defRPr sz="2988">
                <a:latin typeface="Palatino"/>
                <a:ea typeface="Palatino"/>
                <a:cs typeface="Palatino"/>
                <a:sym typeface="Palatino"/>
              </a:defRPr>
            </a:pPr>
            <a:r>
              <a:t>depends on input size, how inputs are chosen</a:t>
            </a:r>
          </a:p>
          <a:p>
            <a:pPr marL="368934" indent="-368934" defTabSz="484886">
              <a:spcBef>
                <a:spcPts val="3400"/>
              </a:spcBef>
              <a:defRPr sz="2988">
                <a:latin typeface="Palatino"/>
                <a:ea typeface="Palatino"/>
                <a:cs typeface="Palatino"/>
                <a:sym typeface="Palatino"/>
              </a:defRPr>
            </a:pPr>
            <a:r>
              <a:t>Will count the number of basic operations like addition, comparison etc. </a:t>
            </a:r>
          </a:p>
          <a:p>
            <a:pPr marL="368934" indent="-368934" defTabSz="484886">
              <a:spcBef>
                <a:spcPts val="3400"/>
              </a:spcBef>
              <a:defRPr sz="2988">
                <a:latin typeface="Palatino"/>
                <a:ea typeface="Palatino"/>
                <a:cs typeface="Palatino"/>
                <a:sym typeface="Palatino"/>
              </a:defRPr>
            </a:pPr>
            <a:r>
              <a:t>And see how this number grows as a function of the input size. This measure is independent of the choice of the machine.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0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0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0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0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0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05">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5" grpId="1"/>
    </p:bldLst>
  </p:timing>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7" name="O(·) notation"/>
          <p:cNvSpPr/>
          <p:nvPr>
            <p:ph type="title"/>
          </p:nvPr>
        </p:nvSpPr>
        <p:spPr>
          <a:prstGeom prst="rect">
            <a:avLst/>
          </a:prstGeom>
        </p:spPr>
        <p:txBody>
          <a:bodyPr/>
          <a:lstStyle>
            <a:lvl1pPr>
              <a:defRPr>
                <a:latin typeface="Palatino"/>
                <a:ea typeface="Palatino"/>
                <a:cs typeface="Palatino"/>
                <a:sym typeface="Palatino"/>
              </a:defRPr>
            </a:lvl1pPr>
          </a:lstStyle>
          <a:p>
            <a:pPr/>
            <a:r>
              <a:t>O(·) notation</a:t>
            </a:r>
          </a:p>
        </p:txBody>
      </p:sp>
      <p:pic>
        <p:nvPicPr>
          <p:cNvPr id="20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09" name="For input size n, running time f(n)…"/>
          <p:cNvSpPr/>
          <p:nvPr>
            <p:ph type="body" sz="half" idx="1"/>
          </p:nvPr>
        </p:nvSpPr>
        <p:spPr>
          <a:xfrm>
            <a:off x="952500" y="2603499"/>
            <a:ext cx="11099800" cy="3985668"/>
          </a:xfrm>
          <a:prstGeom prst="rect">
            <a:avLst/>
          </a:prstGeom>
        </p:spPr>
        <p:txBody>
          <a:bodyPr/>
          <a:lstStyle/>
          <a:p>
            <a:pPr>
              <a:defRPr>
                <a:latin typeface="Palatino"/>
                <a:ea typeface="Palatino"/>
                <a:cs typeface="Palatino"/>
                <a:sym typeface="Palatino"/>
              </a:defRPr>
            </a:pPr>
            <a:r>
              <a:t>For input size </a:t>
            </a:r>
            <a:r>
              <a:rPr i="1">
                <a:solidFill>
                  <a:schemeClr val="accent1">
                    <a:hueOff val="47394"/>
                    <a:satOff val="-25753"/>
                    <a:lumOff val="-7544"/>
                  </a:schemeClr>
                </a:solidFill>
              </a:rPr>
              <a:t>n</a:t>
            </a:r>
            <a:r>
              <a:t>, running time </a:t>
            </a:r>
            <a:r>
              <a:rPr i="1">
                <a:solidFill>
                  <a:schemeClr val="accent1">
                    <a:hueOff val="47394"/>
                    <a:satOff val="-25753"/>
                    <a:lumOff val="-7544"/>
                  </a:schemeClr>
                </a:solidFill>
              </a:rPr>
              <a:t>f(n)</a:t>
            </a:r>
            <a:br>
              <a:rPr i="1">
                <a:solidFill>
                  <a:schemeClr val="accent1">
                    <a:hueOff val="47394"/>
                    <a:satOff val="-25753"/>
                    <a:lumOff val="-7544"/>
                  </a:schemeClr>
                </a:solidFill>
              </a:rPr>
            </a:br>
            <a:endParaRPr i="1">
              <a:solidFill>
                <a:schemeClr val="accent1">
                  <a:hueOff val="47394"/>
                  <a:satOff val="-25753"/>
                  <a:lumOff val="-7544"/>
                </a:schemeClr>
              </a:solidFill>
            </a:endParaRPr>
          </a:p>
          <a:p>
            <a:pPr>
              <a:defRPr>
                <a:latin typeface="Palatino"/>
                <a:ea typeface="Palatino"/>
                <a:cs typeface="Palatino"/>
                <a:sym typeface="Palatino"/>
              </a:defRPr>
            </a:pPr>
            <a:r>
              <a:t>We say </a:t>
            </a:r>
            <a:r>
              <a:rPr i="1">
                <a:solidFill>
                  <a:schemeClr val="accent1">
                    <a:hueOff val="47394"/>
                    <a:satOff val="-25753"/>
                    <a:lumOff val="-7544"/>
                  </a:schemeClr>
                </a:solidFill>
              </a:rPr>
              <a:t>f(n) </a:t>
            </a:r>
            <a:r>
              <a:t>is</a:t>
            </a:r>
            <a:r>
              <a:rPr i="1">
                <a:solidFill>
                  <a:schemeClr val="accent1">
                    <a:hueOff val="47394"/>
                    <a:satOff val="-25753"/>
                    <a:lumOff val="-7544"/>
                  </a:schemeClr>
                </a:solidFill>
              </a:rPr>
              <a:t> O(T(n)) </a:t>
            </a:r>
            <a:br>
              <a:rPr i="1">
                <a:solidFill>
                  <a:schemeClr val="accent1">
                    <a:hueOff val="47394"/>
                    <a:satOff val="-25753"/>
                    <a:lumOff val="-7544"/>
                  </a:schemeClr>
                </a:solidFill>
              </a:rPr>
            </a:br>
            <a:r>
              <a:t>if for all large enough </a:t>
            </a:r>
            <a:r>
              <a:rPr i="1">
                <a:solidFill>
                  <a:schemeClr val="accent1">
                    <a:hueOff val="47394"/>
                    <a:satOff val="-25753"/>
                    <a:lumOff val="-7544"/>
                  </a:schemeClr>
                </a:solidFill>
              </a:rPr>
              <a:t>n</a:t>
            </a:r>
            <a:r>
              <a:t> and some constant</a:t>
            </a:r>
            <a:r>
              <a:rPr i="1">
                <a:solidFill>
                  <a:schemeClr val="accent1">
                    <a:hueOff val="47394"/>
                    <a:satOff val="-25753"/>
                    <a:lumOff val="-7544"/>
                  </a:schemeClr>
                </a:solidFill>
              </a:rPr>
              <a:t> c,</a:t>
            </a:r>
            <a:br>
              <a:rPr i="1">
                <a:solidFill>
                  <a:schemeClr val="accent1">
                    <a:hueOff val="47394"/>
                    <a:satOff val="-25753"/>
                    <a:lumOff val="-7544"/>
                  </a:schemeClr>
                </a:solidFill>
              </a:rPr>
            </a:br>
            <a:r>
              <a:rPr i="1">
                <a:solidFill>
                  <a:schemeClr val="accent1">
                    <a:hueOff val="47394"/>
                    <a:satOff val="-25753"/>
                    <a:lumOff val="-7544"/>
                  </a:schemeClr>
                </a:solidFill>
              </a:rPr>
              <a:t> f(n) ≤ c·T(n)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9" grpId="1"/>
    </p:bldLst>
  </p:timing>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O(·) notation"/>
          <p:cNvSpPr/>
          <p:nvPr>
            <p:ph type="title"/>
          </p:nvPr>
        </p:nvSpPr>
        <p:spPr>
          <a:prstGeom prst="rect">
            <a:avLst/>
          </a:prstGeom>
        </p:spPr>
        <p:txBody>
          <a:bodyPr/>
          <a:lstStyle>
            <a:lvl1pPr>
              <a:defRPr>
                <a:latin typeface="Palatino"/>
                <a:ea typeface="Palatino"/>
                <a:cs typeface="Palatino"/>
                <a:sym typeface="Palatino"/>
              </a:defRPr>
            </a:lvl1pPr>
          </a:lstStyle>
          <a:p>
            <a:pPr/>
            <a:r>
              <a:t>O(·) notation</a:t>
            </a:r>
          </a:p>
        </p:txBody>
      </p:sp>
      <p:pic>
        <p:nvPicPr>
          <p:cNvPr id="212"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13" name="Why do we ignore constant factors?…"/>
          <p:cNvSpPr/>
          <p:nvPr>
            <p:ph type="body" idx="1"/>
          </p:nvPr>
        </p:nvSpPr>
        <p:spPr>
          <a:xfrm>
            <a:off x="952500" y="2603499"/>
            <a:ext cx="11099800" cy="6448327"/>
          </a:xfrm>
          <a:prstGeom prst="rect">
            <a:avLst/>
          </a:prstGeom>
        </p:spPr>
        <p:txBody>
          <a:bodyPr/>
          <a:lstStyle/>
          <a:p>
            <a:pPr marL="435609" indent="-435609" defTabSz="572516">
              <a:spcBef>
                <a:spcPts val="4100"/>
              </a:spcBef>
              <a:defRPr sz="3528">
                <a:latin typeface="Palatino"/>
                <a:ea typeface="Palatino"/>
                <a:cs typeface="Palatino"/>
                <a:sym typeface="Palatino"/>
              </a:defRPr>
            </a:pPr>
            <a:r>
              <a:t>Why do we ignore constant factors?</a:t>
            </a:r>
          </a:p>
          <a:p>
            <a:pPr marL="435609" indent="-435609" defTabSz="572516">
              <a:spcBef>
                <a:spcPts val="4100"/>
              </a:spcBef>
              <a:defRPr sz="3528">
                <a:latin typeface="Palatino"/>
                <a:ea typeface="Palatino"/>
                <a:cs typeface="Palatino"/>
                <a:sym typeface="Palatino"/>
              </a:defRPr>
            </a:pPr>
            <a:r>
              <a:t>Because it’s not possible to find the precise constant factor. Various basic operations do not take the same amount of time. </a:t>
            </a:r>
          </a:p>
          <a:p>
            <a:pPr marL="435609" indent="-435609" defTabSz="572516">
              <a:spcBef>
                <a:spcPts val="4100"/>
              </a:spcBef>
              <a:defRPr sz="3528">
                <a:latin typeface="Palatino"/>
                <a:ea typeface="Palatino"/>
                <a:cs typeface="Palatino"/>
                <a:sym typeface="Palatino"/>
              </a:defRPr>
            </a:pPr>
            <a:r>
              <a:t>Is </a:t>
            </a:r>
            <a:r>
              <a:rPr i="1">
                <a:solidFill>
                  <a:schemeClr val="accent1">
                    <a:hueOff val="47394"/>
                    <a:satOff val="-25753"/>
                    <a:lumOff val="-7544"/>
                  </a:schemeClr>
                </a:solidFill>
              </a:rPr>
              <a:t>O(n)</a:t>
            </a:r>
            <a:r>
              <a:t> always better than </a:t>
            </a:r>
            <a:r>
              <a:rPr i="1">
                <a:solidFill>
                  <a:schemeClr val="accent1">
                    <a:hueOff val="47394"/>
                    <a:satOff val="-25753"/>
                    <a:lumOff val="-7544"/>
                  </a:schemeClr>
                </a:solidFill>
              </a:rPr>
              <a:t>O(n log n)? </a:t>
            </a:r>
            <a:endParaRPr i="1">
              <a:solidFill>
                <a:schemeClr val="accent1">
                  <a:hueOff val="47394"/>
                  <a:satOff val="-25753"/>
                  <a:lumOff val="-7544"/>
                </a:schemeClr>
              </a:solidFill>
            </a:endParaRPr>
          </a:p>
          <a:p>
            <a:pPr marL="435609" indent="-435609" defTabSz="572516">
              <a:spcBef>
                <a:spcPts val="4100"/>
              </a:spcBef>
              <a:defRPr sz="3528">
                <a:latin typeface="Palatino"/>
                <a:ea typeface="Palatino"/>
                <a:cs typeface="Palatino"/>
                <a:sym typeface="Palatino"/>
              </a:defRPr>
            </a:pPr>
            <a:r>
              <a:t>For large enough inputs, yes. But, depending on the hidden constant factors, it’s possible that </a:t>
            </a:r>
            <a:r>
              <a:rPr i="1">
                <a:solidFill>
                  <a:schemeClr val="accent1">
                    <a:hueOff val="47394"/>
                    <a:satOff val="-25753"/>
                    <a:lumOff val="-7544"/>
                  </a:schemeClr>
                </a:solidFill>
              </a:rPr>
              <a:t>O(n log n) </a:t>
            </a:r>
            <a:r>
              <a:t>algorithm is faster on reasonable size inputs.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3" grpId="1"/>
    </p:bldLst>
  </p:timing>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5" name="Worst case analysis"/>
          <p:cNvSpPr/>
          <p:nvPr>
            <p:ph type="title"/>
          </p:nvPr>
        </p:nvSpPr>
        <p:spPr>
          <a:prstGeom prst="rect">
            <a:avLst/>
          </a:prstGeom>
        </p:spPr>
        <p:txBody>
          <a:bodyPr/>
          <a:lstStyle>
            <a:lvl1pPr>
              <a:defRPr>
                <a:latin typeface="Palatino"/>
                <a:ea typeface="Palatino"/>
                <a:cs typeface="Palatino"/>
                <a:sym typeface="Palatino"/>
              </a:defRPr>
            </a:lvl1pPr>
          </a:lstStyle>
          <a:p>
            <a:pPr/>
            <a:r>
              <a:t>Worst case analysis</a:t>
            </a:r>
          </a:p>
        </p:txBody>
      </p:sp>
      <p:pic>
        <p:nvPicPr>
          <p:cNvPr id="21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17" name="Worst case bound: running time guarantee for all possible inputs of a size.…"/>
          <p:cNvSpPr/>
          <p:nvPr>
            <p:ph type="body" idx="1"/>
          </p:nvPr>
        </p:nvSpPr>
        <p:spPr>
          <a:xfrm>
            <a:off x="952500" y="2603499"/>
            <a:ext cx="11099800" cy="6299201"/>
          </a:xfrm>
          <a:prstGeom prst="rect">
            <a:avLst/>
          </a:prstGeom>
        </p:spPr>
        <p:txBody>
          <a:bodyPr/>
          <a:lstStyle/>
          <a:p>
            <a:pPr marL="395604" indent="-395604" defTabSz="519937">
              <a:spcBef>
                <a:spcPts val="3700"/>
              </a:spcBef>
              <a:defRPr sz="3204">
                <a:latin typeface="Palatino"/>
                <a:ea typeface="Palatino"/>
                <a:cs typeface="Palatino"/>
                <a:sym typeface="Palatino"/>
              </a:defRPr>
            </a:pPr>
            <a:r>
              <a:rPr>
                <a:solidFill>
                  <a:srgbClr val="FF2600"/>
                </a:solidFill>
              </a:rPr>
              <a:t>Worst case bound</a:t>
            </a:r>
            <a:r>
              <a:t>: running time guarantee for all possible inputs of a size.</a:t>
            </a:r>
          </a:p>
          <a:p>
            <a:pPr marL="395604" indent="-395604" defTabSz="519937">
              <a:spcBef>
                <a:spcPts val="3700"/>
              </a:spcBef>
              <a:defRPr sz="3204">
                <a:latin typeface="Palatino"/>
                <a:ea typeface="Palatino"/>
                <a:cs typeface="Palatino"/>
                <a:sym typeface="Palatino"/>
              </a:defRPr>
            </a:pPr>
            <a:r>
              <a:t>There could be algorithms which are slow on a few pathological instances, but otherwise quite fast. </a:t>
            </a:r>
          </a:p>
          <a:p>
            <a:pPr marL="395604" indent="-395604" defTabSz="519937">
              <a:spcBef>
                <a:spcPts val="3700"/>
              </a:spcBef>
              <a:defRPr sz="3204">
                <a:latin typeface="Palatino"/>
                <a:ea typeface="Palatino"/>
                <a:cs typeface="Palatino"/>
                <a:sym typeface="Palatino"/>
              </a:defRPr>
            </a:pPr>
            <a:r>
              <a:t>Why not analyze only for “real world inputs”?</a:t>
            </a:r>
          </a:p>
          <a:p>
            <a:pPr marL="395604" indent="-395604" defTabSz="519937">
              <a:spcBef>
                <a:spcPts val="3700"/>
              </a:spcBef>
              <a:defRPr sz="3204">
                <a:latin typeface="Palatino"/>
                <a:ea typeface="Palatino"/>
                <a:cs typeface="Palatino"/>
                <a:sym typeface="Palatino"/>
              </a:defRPr>
            </a:pPr>
            <a:r>
              <a:t>It’s not clear how to model “real world inputs”.</a:t>
            </a:r>
          </a:p>
          <a:p>
            <a:pPr marL="395604" indent="-395604" defTabSz="519937">
              <a:spcBef>
                <a:spcPts val="3700"/>
              </a:spcBef>
              <a:defRPr sz="3204">
                <a:latin typeface="Palatino"/>
                <a:ea typeface="Palatino"/>
                <a:cs typeface="Palatino"/>
                <a:sym typeface="Palatino"/>
              </a:defRPr>
            </a:pPr>
            <a:r>
              <a:t>For many algorithms, we are able to give worst case bounds.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1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1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1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1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17">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17" grpId="1"/>
    </p:bldLst>
  </p:timing>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9" name="Worst case analysis"/>
          <p:cNvSpPr/>
          <p:nvPr>
            <p:ph type="title"/>
          </p:nvPr>
        </p:nvSpPr>
        <p:spPr>
          <a:prstGeom prst="rect">
            <a:avLst/>
          </a:prstGeom>
        </p:spPr>
        <p:txBody>
          <a:bodyPr/>
          <a:lstStyle>
            <a:lvl1pPr>
              <a:defRPr>
                <a:latin typeface="Palatino"/>
                <a:ea typeface="Palatino"/>
                <a:cs typeface="Palatino"/>
                <a:sym typeface="Palatino"/>
              </a:defRPr>
            </a:lvl1pPr>
          </a:lstStyle>
          <a:p>
            <a:pPr/>
            <a:r>
              <a:t>Worst case analysis</a:t>
            </a:r>
          </a:p>
        </p:txBody>
      </p:sp>
      <p:pic>
        <p:nvPicPr>
          <p:cNvPr id="22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pic>
        <p:nvPicPr>
          <p:cNvPr id="221" name="beyond-worst-case.jpeg" descr="beyond-worst-case.jpeg"/>
          <p:cNvPicPr>
            <a:picLocks noChangeAspect="1"/>
          </p:cNvPicPr>
          <p:nvPr/>
        </p:nvPicPr>
        <p:blipFill>
          <a:blip r:embed="rId3">
            <a:extLst/>
          </a:blip>
          <a:stretch>
            <a:fillRect/>
          </a:stretch>
        </p:blipFill>
        <p:spPr>
          <a:xfrm>
            <a:off x="4793551" y="2425700"/>
            <a:ext cx="3329797" cy="4902200"/>
          </a:xfrm>
          <a:prstGeom prst="rect">
            <a:avLst/>
          </a:prstGeom>
          <a:ln w="12700">
            <a:miter lim="400000"/>
          </a:ln>
        </p:spPr>
      </p:pic>
      <p:sp>
        <p:nvSpPr>
          <p:cNvPr id="222" name="Out of scope of this course"/>
          <p:cNvSpPr/>
          <p:nvPr>
            <p:ph type="body" sz="quarter" idx="1"/>
          </p:nvPr>
        </p:nvSpPr>
        <p:spPr>
          <a:xfrm>
            <a:off x="762000" y="7772400"/>
            <a:ext cx="11099800" cy="993279"/>
          </a:xfrm>
          <a:prstGeom prst="rect">
            <a:avLst/>
          </a:prstGeom>
        </p:spPr>
        <p:txBody>
          <a:bodyPr/>
          <a:lstStyle>
            <a:lvl1pPr marL="0" indent="0" algn="ctr">
              <a:buSzTx/>
              <a:buNone/>
              <a:defRPr>
                <a:latin typeface="Palatino"/>
                <a:ea typeface="Palatino"/>
                <a:cs typeface="Palatino"/>
                <a:sym typeface="Palatino"/>
              </a:defRPr>
            </a:lvl1pPr>
          </a:lstStyle>
          <a:p>
            <a:pPr/>
            <a:r>
              <a:t>Out of scope of this course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22">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2" grpId="1"/>
    </p:bldLst>
  </p:timing>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4" name="Describing algorithms"/>
          <p:cNvSpPr/>
          <p:nvPr>
            <p:ph type="title"/>
          </p:nvPr>
        </p:nvSpPr>
        <p:spPr>
          <a:prstGeom prst="rect">
            <a:avLst/>
          </a:prstGeom>
        </p:spPr>
        <p:txBody>
          <a:bodyPr/>
          <a:lstStyle>
            <a:lvl1pPr>
              <a:defRPr>
                <a:latin typeface="Palatino"/>
                <a:ea typeface="Palatino"/>
                <a:cs typeface="Palatino"/>
                <a:sym typeface="Palatino"/>
              </a:defRPr>
            </a:lvl1pPr>
          </a:lstStyle>
          <a:p>
            <a:pPr/>
            <a:r>
              <a:t>Describing algorithms</a:t>
            </a:r>
          </a:p>
        </p:txBody>
      </p:sp>
      <p:pic>
        <p:nvPicPr>
          <p:cNvPr id="22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26" name="Find the maximum sum subarray of length k"/>
          <p:cNvSpPr/>
          <p:nvPr>
            <p:ph type="body" sz="quarter" idx="1"/>
          </p:nvPr>
        </p:nvSpPr>
        <p:spPr>
          <a:xfrm>
            <a:off x="952500" y="2641599"/>
            <a:ext cx="11099800" cy="1877022"/>
          </a:xfrm>
          <a:prstGeom prst="rect">
            <a:avLst/>
          </a:prstGeom>
        </p:spPr>
        <p:txBody>
          <a:bodyPr/>
          <a:lstStyle/>
          <a:p>
            <a:pPr>
              <a:defRPr>
                <a:latin typeface="Palatino"/>
                <a:ea typeface="Palatino"/>
                <a:cs typeface="Palatino"/>
                <a:sym typeface="Palatino"/>
              </a:defRPr>
            </a:pPr>
            <a:r>
              <a:t>Find the maximum sum subarray of length </a:t>
            </a:r>
            <a:r>
              <a:rPr i="1">
                <a:solidFill>
                  <a:schemeClr val="accent1">
                    <a:hueOff val="47394"/>
                    <a:satOff val="-25753"/>
                    <a:lumOff val="-7544"/>
                  </a:schemeClr>
                </a:solidFill>
              </a:rPr>
              <a:t>k</a:t>
            </a:r>
          </a:p>
        </p:txBody>
      </p:sp>
      <p:sp>
        <p:nvSpPr>
          <p:cNvPr id="227" name="s = 0;…"/>
          <p:cNvSpPr/>
          <p:nvPr/>
        </p:nvSpPr>
        <p:spPr>
          <a:xfrm>
            <a:off x="276770" y="4043163"/>
            <a:ext cx="4149180" cy="45822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defTabSz="414781">
              <a:spcBef>
                <a:spcPts val="700"/>
              </a:spcBef>
              <a:defRPr sz="2556">
                <a:solidFill>
                  <a:schemeClr val="accent5">
                    <a:hueOff val="-522602"/>
                    <a:satOff val="-6700"/>
                    <a:lumOff val="-22320"/>
                  </a:schemeClr>
                </a:solidFill>
                <a:latin typeface="Palatino"/>
                <a:ea typeface="Palatino"/>
                <a:cs typeface="Palatino"/>
                <a:sym typeface="Palatino"/>
              </a:defRPr>
            </a:pPr>
            <a:r>
              <a:t>s = 0;</a:t>
            </a:r>
          </a:p>
          <a:p>
            <a:pPr algn="l" defTabSz="414781">
              <a:spcBef>
                <a:spcPts val="700"/>
              </a:spcBef>
              <a:defRPr sz="2556">
                <a:solidFill>
                  <a:schemeClr val="accent5">
                    <a:hueOff val="-522602"/>
                    <a:satOff val="-6700"/>
                    <a:lumOff val="-22320"/>
                  </a:schemeClr>
                </a:solidFill>
                <a:latin typeface="Palatino"/>
                <a:ea typeface="Palatino"/>
                <a:cs typeface="Palatino"/>
                <a:sym typeface="Palatino"/>
              </a:defRPr>
            </a:pPr>
            <a:r>
              <a:t>for (</a:t>
            </a:r>
            <a:r>
              <a:rPr i="1"/>
              <a:t>i</a:t>
            </a:r>
            <a:r>
              <a:t>=0, </a:t>
            </a:r>
            <a:r>
              <a:rPr i="1"/>
              <a:t>i</a:t>
            </a:r>
            <a:r>
              <a:t> &lt; </a:t>
            </a:r>
            <a:r>
              <a:rPr i="1"/>
              <a:t>k, i++</a:t>
            </a:r>
            <a:r>
              <a:t>)  </a:t>
            </a:r>
            <a:r>
              <a:rPr i="1"/>
              <a:t>s</a:t>
            </a:r>
            <a:r>
              <a:t>=</a:t>
            </a:r>
            <a:r>
              <a:rPr i="1"/>
              <a:t>s</a:t>
            </a:r>
            <a:r>
              <a:t>+</a:t>
            </a:r>
            <a:r>
              <a:rPr i="1"/>
              <a:t>A</a:t>
            </a:r>
            <a:r>
              <a:t>[</a:t>
            </a:r>
            <a:r>
              <a:rPr i="1"/>
              <a:t>i</a:t>
            </a:r>
            <a:r>
              <a:t>]</a:t>
            </a:r>
            <a:r>
              <a:rPr i="1"/>
              <a:t>;</a:t>
            </a:r>
            <a:endParaRPr i="1"/>
          </a:p>
          <a:p>
            <a:pPr algn="l" defTabSz="414781">
              <a:spcBef>
                <a:spcPts val="700"/>
              </a:spcBef>
              <a:defRPr sz="2556">
                <a:solidFill>
                  <a:schemeClr val="accent5">
                    <a:hueOff val="-522602"/>
                    <a:satOff val="-6700"/>
                    <a:lumOff val="-22320"/>
                  </a:schemeClr>
                </a:solidFill>
                <a:latin typeface="Palatino"/>
                <a:ea typeface="Palatino"/>
                <a:cs typeface="Palatino"/>
                <a:sym typeface="Palatino"/>
              </a:defRPr>
            </a:pPr>
            <a:r>
              <a:rPr i="1"/>
              <a:t>m = s;</a:t>
            </a:r>
            <a:endParaRPr i="1"/>
          </a:p>
          <a:p>
            <a:pPr algn="l" defTabSz="414781">
              <a:spcBef>
                <a:spcPts val="700"/>
              </a:spcBef>
              <a:defRPr sz="2556">
                <a:solidFill>
                  <a:schemeClr val="accent5">
                    <a:hueOff val="-522602"/>
                    <a:satOff val="-6700"/>
                    <a:lumOff val="-22320"/>
                  </a:schemeClr>
                </a:solidFill>
                <a:latin typeface="Palatino"/>
                <a:ea typeface="Palatino"/>
                <a:cs typeface="Palatino"/>
                <a:sym typeface="Palatino"/>
              </a:defRPr>
            </a:pPr>
            <a:r>
              <a:t>for (</a:t>
            </a:r>
            <a:r>
              <a:rPr i="1"/>
              <a:t>i</a:t>
            </a:r>
            <a:r>
              <a:t>=0, </a:t>
            </a:r>
            <a:r>
              <a:rPr i="1"/>
              <a:t>i</a:t>
            </a:r>
            <a:r>
              <a:t> &lt; </a:t>
            </a:r>
            <a:r>
              <a:rPr i="1"/>
              <a:t>n-k</a:t>
            </a:r>
            <a:r>
              <a:t>, </a:t>
            </a:r>
            <a:r>
              <a:rPr i="1"/>
              <a:t>i</a:t>
            </a:r>
            <a:r>
              <a:t>++){</a:t>
            </a:r>
          </a:p>
          <a:p>
            <a:pPr lvl="2" indent="324611" algn="l" defTabSz="414781">
              <a:spcBef>
                <a:spcPts val="700"/>
              </a:spcBef>
              <a:defRPr sz="2556">
                <a:solidFill>
                  <a:schemeClr val="accent5">
                    <a:hueOff val="-522602"/>
                    <a:satOff val="-6700"/>
                    <a:lumOff val="-22320"/>
                  </a:schemeClr>
                </a:solidFill>
                <a:latin typeface="Palatino"/>
                <a:ea typeface="Palatino"/>
                <a:cs typeface="Palatino"/>
                <a:sym typeface="Palatino"/>
              </a:defRPr>
            </a:pPr>
            <a:r>
              <a:rPr i="1"/>
              <a:t>s</a:t>
            </a:r>
            <a:r>
              <a:t> = </a:t>
            </a:r>
            <a:r>
              <a:rPr i="1"/>
              <a:t>s</a:t>
            </a:r>
            <a:r>
              <a:t> - </a:t>
            </a:r>
            <a:r>
              <a:rPr i="1"/>
              <a:t>A</a:t>
            </a:r>
            <a:r>
              <a:t>[</a:t>
            </a:r>
            <a:r>
              <a:rPr i="1"/>
              <a:t>i</a:t>
            </a:r>
            <a:r>
              <a:t>]</a:t>
            </a:r>
            <a:r>
              <a:rPr i="1"/>
              <a:t> + A</a:t>
            </a:r>
            <a:r>
              <a:t>[</a:t>
            </a:r>
            <a:r>
              <a:rPr i="1"/>
              <a:t>k</a:t>
            </a:r>
            <a:r>
              <a:t>+</a:t>
            </a:r>
            <a:r>
              <a:rPr i="1"/>
              <a:t>i</a:t>
            </a:r>
            <a:r>
              <a:t>];</a:t>
            </a:r>
          </a:p>
          <a:p>
            <a:pPr lvl="2" indent="324611" algn="l" defTabSz="414781">
              <a:spcBef>
                <a:spcPts val="700"/>
              </a:spcBef>
              <a:defRPr sz="2556">
                <a:solidFill>
                  <a:schemeClr val="accent5">
                    <a:hueOff val="-522602"/>
                    <a:satOff val="-6700"/>
                    <a:lumOff val="-22320"/>
                  </a:schemeClr>
                </a:solidFill>
                <a:latin typeface="Palatino"/>
                <a:ea typeface="Palatino"/>
                <a:cs typeface="Palatino"/>
                <a:sym typeface="Palatino"/>
              </a:defRPr>
            </a:pPr>
            <a:r>
              <a:t>if (s &gt; m) m = s;</a:t>
            </a:r>
          </a:p>
          <a:p>
            <a:pPr algn="l" defTabSz="414781">
              <a:spcBef>
                <a:spcPts val="700"/>
              </a:spcBef>
              <a:defRPr sz="2556">
                <a:solidFill>
                  <a:schemeClr val="accent5">
                    <a:hueOff val="-522602"/>
                    <a:satOff val="-6700"/>
                    <a:lumOff val="-22320"/>
                  </a:schemeClr>
                </a:solidFill>
                <a:latin typeface="Palatino"/>
                <a:ea typeface="Palatino"/>
                <a:cs typeface="Palatino"/>
                <a:sym typeface="Palatino"/>
              </a:defRPr>
            </a:pPr>
            <a:r>
              <a:t>}</a:t>
            </a:r>
          </a:p>
          <a:p>
            <a:pPr algn="l" defTabSz="414781">
              <a:spcBef>
                <a:spcPts val="700"/>
              </a:spcBef>
              <a:defRPr sz="2556">
                <a:solidFill>
                  <a:schemeClr val="accent5">
                    <a:hueOff val="-522602"/>
                    <a:satOff val="-6700"/>
                    <a:lumOff val="-22320"/>
                  </a:schemeClr>
                </a:solidFill>
                <a:latin typeface="Palatino"/>
                <a:ea typeface="Palatino"/>
                <a:cs typeface="Palatino"/>
                <a:sym typeface="Palatino"/>
              </a:defRPr>
            </a:pPr>
            <a:r>
              <a:t>return m;</a:t>
            </a:r>
          </a:p>
        </p:txBody>
      </p:sp>
      <p:sp>
        <p:nvSpPr>
          <p:cNvPr id="228" name="Compute the sum of first k numbers. We will go over all length k subarrays from left to right. In an iteration, update the sum by subtracting the first number of the current array and adding the number following the last one. If the sum is larger than the maximum seen so far, we update the maximum."/>
          <p:cNvSpPr/>
          <p:nvPr/>
        </p:nvSpPr>
        <p:spPr>
          <a:xfrm>
            <a:off x="4449489" y="4198342"/>
            <a:ext cx="3826670" cy="442704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defTabSz="356362">
              <a:spcBef>
                <a:spcPts val="600"/>
              </a:spcBef>
              <a:defRPr sz="2196">
                <a:solidFill>
                  <a:schemeClr val="accent6">
                    <a:lumOff val="-8741"/>
                  </a:schemeClr>
                </a:solidFill>
                <a:latin typeface="Palatino"/>
                <a:ea typeface="Palatino"/>
                <a:cs typeface="Palatino"/>
                <a:sym typeface="Palatino"/>
              </a:defRPr>
            </a:pPr>
            <a:r>
              <a:t>Compute the sum of first </a:t>
            </a:r>
            <a:r>
              <a:rPr i="1"/>
              <a:t>k</a:t>
            </a:r>
            <a:r>
              <a:t> numbers. We will go over all length </a:t>
            </a:r>
            <a:r>
              <a:rPr i="1"/>
              <a:t>k</a:t>
            </a:r>
            <a:r>
              <a:t> subarrays from left to right. In an iteration, update the sum by subtracting the first number of the current array and adding the number following the last one. If the sum is larger than the maximum seen so far, we update the maximum.</a:t>
            </a:r>
          </a:p>
        </p:txBody>
      </p:sp>
      <p:sp>
        <p:nvSpPr>
          <p:cNvPr id="229" name="s ← sum of first k numbers;…"/>
          <p:cNvSpPr/>
          <p:nvPr/>
        </p:nvSpPr>
        <p:spPr>
          <a:xfrm>
            <a:off x="8436520" y="4144763"/>
            <a:ext cx="4149180" cy="36557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defTabSz="426466">
              <a:spcBef>
                <a:spcPts val="700"/>
              </a:spcBef>
              <a:defRPr sz="2628">
                <a:solidFill>
                  <a:schemeClr val="accent1">
                    <a:hueOff val="273562"/>
                    <a:satOff val="2937"/>
                    <a:lumOff val="-22233"/>
                  </a:schemeClr>
                </a:solidFill>
                <a:latin typeface="Palatino"/>
                <a:ea typeface="Palatino"/>
                <a:cs typeface="Palatino"/>
                <a:sym typeface="Palatino"/>
              </a:defRPr>
            </a:pPr>
            <a:r>
              <a:t>s ← sum of first </a:t>
            </a:r>
            <a:r>
              <a:rPr i="1"/>
              <a:t>k</a:t>
            </a:r>
            <a:r>
              <a:t> numbers;</a:t>
            </a:r>
          </a:p>
          <a:p>
            <a:pPr algn="l" defTabSz="426466">
              <a:spcBef>
                <a:spcPts val="700"/>
              </a:spcBef>
              <a:defRPr sz="2628">
                <a:solidFill>
                  <a:schemeClr val="accent1">
                    <a:hueOff val="273562"/>
                    <a:satOff val="2937"/>
                    <a:lumOff val="-22233"/>
                  </a:schemeClr>
                </a:solidFill>
                <a:latin typeface="Palatino"/>
                <a:ea typeface="Palatino"/>
                <a:cs typeface="Palatino"/>
                <a:sym typeface="Palatino"/>
              </a:defRPr>
            </a:pPr>
            <a:r>
              <a:t>for (</a:t>
            </a:r>
            <a:r>
              <a:rPr i="1"/>
              <a:t>i </a:t>
            </a:r>
            <a:r>
              <a:t>← 0 to </a:t>
            </a:r>
            <a:r>
              <a:rPr i="1"/>
              <a:t>n-k-1</a:t>
            </a:r>
            <a:r>
              <a:t>){</a:t>
            </a:r>
          </a:p>
          <a:p>
            <a:pPr lvl="2" indent="333756" algn="l" defTabSz="426466">
              <a:spcBef>
                <a:spcPts val="700"/>
              </a:spcBef>
              <a:defRPr sz="2628">
                <a:solidFill>
                  <a:schemeClr val="accent1">
                    <a:hueOff val="273562"/>
                    <a:satOff val="2937"/>
                    <a:lumOff val="-22233"/>
                  </a:schemeClr>
                </a:solidFill>
                <a:latin typeface="Palatino"/>
                <a:ea typeface="Palatino"/>
                <a:cs typeface="Palatino"/>
                <a:sym typeface="Palatino"/>
              </a:defRPr>
            </a:pPr>
            <a:r>
              <a:rPr i="1"/>
              <a:t>s</a:t>
            </a:r>
            <a:r>
              <a:t> ← </a:t>
            </a:r>
            <a:r>
              <a:rPr i="1"/>
              <a:t>s</a:t>
            </a:r>
            <a:r>
              <a:t> - </a:t>
            </a:r>
            <a:r>
              <a:rPr i="1"/>
              <a:t>A</a:t>
            </a:r>
            <a:r>
              <a:t>[</a:t>
            </a:r>
            <a:r>
              <a:rPr i="1"/>
              <a:t>i</a:t>
            </a:r>
            <a:r>
              <a:t>]</a:t>
            </a:r>
            <a:r>
              <a:rPr i="1"/>
              <a:t> + A</a:t>
            </a:r>
            <a:r>
              <a:t>[</a:t>
            </a:r>
            <a:r>
              <a:rPr i="1"/>
              <a:t>k</a:t>
            </a:r>
            <a:r>
              <a:t>+</a:t>
            </a:r>
            <a:r>
              <a:rPr i="1"/>
              <a:t>i</a:t>
            </a:r>
            <a:r>
              <a:t>];</a:t>
            </a:r>
          </a:p>
          <a:p>
            <a:pPr lvl="2" indent="333756" algn="l" defTabSz="426466">
              <a:spcBef>
                <a:spcPts val="700"/>
              </a:spcBef>
              <a:defRPr sz="2628">
                <a:solidFill>
                  <a:schemeClr val="accent1">
                    <a:hueOff val="273562"/>
                    <a:satOff val="2937"/>
                    <a:lumOff val="-22233"/>
                  </a:schemeClr>
                </a:solidFill>
                <a:latin typeface="Palatino"/>
                <a:ea typeface="Palatino"/>
                <a:cs typeface="Palatino"/>
                <a:sym typeface="Palatino"/>
              </a:defRPr>
            </a:pPr>
            <a:r>
              <a:rPr i="1"/>
              <a:t>m</a:t>
            </a:r>
            <a:r>
              <a:t> ← max(</a:t>
            </a:r>
            <a:r>
              <a:rPr i="1"/>
              <a:t>m</a:t>
            </a:r>
            <a:r>
              <a:t>, </a:t>
            </a:r>
            <a:r>
              <a:rPr i="1"/>
              <a:t>s</a:t>
            </a:r>
            <a:r>
              <a:t>);</a:t>
            </a:r>
          </a:p>
          <a:p>
            <a:pPr algn="l" defTabSz="426466">
              <a:spcBef>
                <a:spcPts val="700"/>
              </a:spcBef>
              <a:defRPr sz="2628">
                <a:solidFill>
                  <a:schemeClr val="accent1">
                    <a:hueOff val="273562"/>
                    <a:satOff val="2937"/>
                    <a:lumOff val="-22233"/>
                  </a:schemeClr>
                </a:solidFill>
                <a:latin typeface="Palatino"/>
                <a:ea typeface="Palatino"/>
                <a:cs typeface="Palatino"/>
                <a:sym typeface="Palatino"/>
              </a:defRPr>
            </a:pPr>
            <a:r>
              <a:t>}</a:t>
            </a:r>
          </a:p>
          <a:p>
            <a:pPr algn="l" defTabSz="426466">
              <a:spcBef>
                <a:spcPts val="700"/>
              </a:spcBef>
              <a:defRPr sz="2628">
                <a:solidFill>
                  <a:schemeClr val="accent1">
                    <a:hueOff val="273562"/>
                    <a:satOff val="2937"/>
                    <a:lumOff val="-22233"/>
                  </a:schemeClr>
                </a:solidFill>
                <a:latin typeface="Palatino"/>
                <a:ea typeface="Palatino"/>
                <a:cs typeface="Palatino"/>
                <a:sym typeface="Palatino"/>
              </a:defRPr>
            </a:pPr>
            <a:r>
              <a:t>return </a:t>
            </a:r>
            <a:r>
              <a:rPr i="1"/>
              <a:t>m</a:t>
            </a:r>
            <a:r>
              <a:t>;</a:t>
            </a:r>
          </a:p>
        </p:txBody>
      </p:sp>
      <p:sp>
        <p:nvSpPr>
          <p:cNvPr id="230" name="Rectangle"/>
          <p:cNvSpPr/>
          <p:nvPr/>
        </p:nvSpPr>
        <p:spPr>
          <a:xfrm>
            <a:off x="200421" y="4298950"/>
            <a:ext cx="4203801" cy="4225826"/>
          </a:xfrm>
          <a:prstGeom prst="rect">
            <a:avLst/>
          </a:prstGeom>
          <a:ln w="12700">
            <a:solidFill>
              <a:srgbClr val="0433FF"/>
            </a:solidFill>
            <a:miter lim="400000"/>
          </a:ln>
        </p:spPr>
        <p:txBody>
          <a:bodyPr lIns="50800" tIns="50800" rIns="50800" bIns="50800" anchor="ctr"/>
          <a:lstStyle/>
          <a:p>
            <a:pPr>
              <a:defRPr sz="2400">
                <a:solidFill>
                  <a:srgbClr val="FFFFFF"/>
                </a:solidFill>
              </a:defRPr>
            </a:pPr>
          </a:p>
        </p:txBody>
      </p:sp>
      <p:sp>
        <p:nvSpPr>
          <p:cNvPr id="231" name="Rectangle"/>
          <p:cNvSpPr/>
          <p:nvPr/>
        </p:nvSpPr>
        <p:spPr>
          <a:xfrm>
            <a:off x="8219578" y="4298950"/>
            <a:ext cx="4376144" cy="4225826"/>
          </a:xfrm>
          <a:prstGeom prst="rect">
            <a:avLst/>
          </a:prstGeom>
          <a:ln w="12700">
            <a:solidFill>
              <a:srgbClr val="0433FF"/>
            </a:solidFill>
            <a:miter lim="400000"/>
          </a:ln>
        </p:spPr>
        <p:txBody>
          <a:bodyPr lIns="50800" tIns="50800" rIns="50800" bIns="50800" anchor="ctr"/>
          <a:lstStyle/>
          <a:p>
            <a:pPr>
              <a:defRPr sz="2400">
                <a:solidFill>
                  <a:srgbClr val="FFFFFF"/>
                </a:solidFill>
              </a:defRPr>
            </a:pPr>
          </a:p>
        </p:txBody>
      </p:sp>
      <p:sp>
        <p:nvSpPr>
          <p:cNvPr id="232" name="Rectangle"/>
          <p:cNvSpPr/>
          <p:nvPr/>
        </p:nvSpPr>
        <p:spPr>
          <a:xfrm>
            <a:off x="4353470" y="4298950"/>
            <a:ext cx="3916860" cy="4225826"/>
          </a:xfrm>
          <a:prstGeom prst="rect">
            <a:avLst/>
          </a:prstGeom>
          <a:ln w="12700">
            <a:solidFill>
              <a:srgbClr val="0433FF"/>
            </a:solidFill>
            <a:miter lim="400000"/>
          </a:ln>
        </p:spPr>
        <p:txBody>
          <a:bodyPr lIns="50800" tIns="50800" rIns="50800" bIns="50800" anchor="ctr"/>
          <a:lstStyle/>
          <a:p>
            <a:pPr>
              <a:defRPr sz="2400">
                <a:solidFill>
                  <a:srgbClr val="FFFFFF"/>
                </a:solidFill>
              </a:defRPr>
            </a:pPr>
          </a:p>
        </p:txBody>
      </p:sp>
      <p:sp>
        <p:nvSpPr>
          <p:cNvPr id="233" name="Precise, but hard to understand. Error prone."/>
          <p:cNvSpPr/>
          <p:nvPr/>
        </p:nvSpPr>
        <p:spPr>
          <a:xfrm>
            <a:off x="139947" y="8604398"/>
            <a:ext cx="4149181" cy="101158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lgn="l" defTabSz="438150">
              <a:spcBef>
                <a:spcPts val="3100"/>
              </a:spcBef>
              <a:defRPr sz="2700">
                <a:solidFill>
                  <a:schemeClr val="accent5">
                    <a:hueOff val="-176146"/>
                    <a:satOff val="3665"/>
                    <a:lumOff val="-13986"/>
                  </a:schemeClr>
                </a:solidFill>
                <a:latin typeface="Palatino"/>
                <a:ea typeface="Palatino"/>
                <a:cs typeface="Palatino"/>
                <a:sym typeface="Palatino"/>
              </a:defRPr>
            </a:lvl1pPr>
          </a:lstStyle>
          <a:p>
            <a:pPr/>
            <a:r>
              <a:t>Precise, but hard to understand. Error prone.</a:t>
            </a:r>
          </a:p>
        </p:txBody>
      </p:sp>
      <p:sp>
        <p:nvSpPr>
          <p:cNvPr id="234" name="Not precise. Open to multiple interpretations."/>
          <p:cNvSpPr/>
          <p:nvPr/>
        </p:nvSpPr>
        <p:spPr>
          <a:xfrm>
            <a:off x="4449489" y="8604398"/>
            <a:ext cx="3724822" cy="101158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lgn="l" defTabSz="426466">
              <a:spcBef>
                <a:spcPts val="3000"/>
              </a:spcBef>
              <a:defRPr sz="2628">
                <a:solidFill>
                  <a:schemeClr val="accent5">
                    <a:hueOff val="-176146"/>
                    <a:satOff val="3665"/>
                    <a:lumOff val="-13986"/>
                  </a:schemeClr>
                </a:solidFill>
                <a:latin typeface="Palatino"/>
                <a:ea typeface="Palatino"/>
                <a:cs typeface="Palatino"/>
                <a:sym typeface="Palatino"/>
              </a:defRPr>
            </a:lvl1pPr>
          </a:lstStyle>
          <a:p>
            <a:pPr/>
            <a:r>
              <a:t>Not precise. Open to multiple interpretations.</a:t>
            </a:r>
          </a:p>
        </p:txBody>
      </p:sp>
      <p:sp>
        <p:nvSpPr>
          <p:cNvPr id="235" name="Somewhere in the middle."/>
          <p:cNvSpPr/>
          <p:nvPr/>
        </p:nvSpPr>
        <p:spPr>
          <a:xfrm>
            <a:off x="8545239" y="8604398"/>
            <a:ext cx="3724822" cy="101158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lgn="l" defTabSz="438150">
              <a:spcBef>
                <a:spcPts val="3100"/>
              </a:spcBef>
              <a:defRPr sz="2700">
                <a:solidFill>
                  <a:schemeClr val="accent5">
                    <a:hueOff val="-176146"/>
                    <a:satOff val="3665"/>
                    <a:lumOff val="-13986"/>
                  </a:schemeClr>
                </a:solidFill>
                <a:latin typeface="Palatino"/>
                <a:ea typeface="Palatino"/>
                <a:cs typeface="Palatino"/>
                <a:sym typeface="Palatino"/>
              </a:defRPr>
            </a:lvl1pPr>
          </a:lstStyle>
          <a:p>
            <a:pPr/>
            <a:r>
              <a:t>Somewhere in the middle.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3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3" grpId="5"/>
      <p:bldP build="whole" bldLvl="1" animBg="1" rev="0" advAuto="0" spid="229" grpId="4"/>
      <p:bldP build="whole" bldLvl="1" animBg="1" rev="0" advAuto="0" spid="227" grpId="2"/>
      <p:bldP build="whole" bldLvl="1" animBg="1" rev="0" advAuto="0" spid="234" grpId="6"/>
      <p:bldP build="whole" bldLvl="1" animBg="1" rev="0" advAuto="0" spid="226" grpId="1"/>
      <p:bldP build="whole" bldLvl="1" animBg="1" rev="0" advAuto="0" spid="235" grpId="7"/>
      <p:bldP build="whole" bldLvl="1" animBg="1" rev="0" advAuto="0" spid="228" grpId="3"/>
    </p:bldLst>
  </p:timing>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7" name="Describing algorithms"/>
          <p:cNvSpPr/>
          <p:nvPr>
            <p:ph type="title"/>
          </p:nvPr>
        </p:nvSpPr>
        <p:spPr>
          <a:prstGeom prst="rect">
            <a:avLst/>
          </a:prstGeom>
        </p:spPr>
        <p:txBody>
          <a:bodyPr/>
          <a:lstStyle>
            <a:lvl1pPr>
              <a:defRPr>
                <a:latin typeface="Palatino"/>
                <a:ea typeface="Palatino"/>
                <a:cs typeface="Palatino"/>
                <a:sym typeface="Palatino"/>
              </a:defRPr>
            </a:lvl1pPr>
          </a:lstStyle>
          <a:p>
            <a:pPr/>
            <a:r>
              <a:t>Describing algorithms</a:t>
            </a:r>
          </a:p>
        </p:txBody>
      </p:sp>
      <p:pic>
        <p:nvPicPr>
          <p:cNvPr id="23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39" name="Two sorted (increasing) arrays A and B of length n.  Count pairs (a,b) such that a ∈A and b ∈B and a &lt; b"/>
          <p:cNvSpPr/>
          <p:nvPr>
            <p:ph type="body" sz="quarter" idx="1"/>
          </p:nvPr>
        </p:nvSpPr>
        <p:spPr>
          <a:xfrm>
            <a:off x="952500" y="2641599"/>
            <a:ext cx="11099800" cy="1877022"/>
          </a:xfrm>
          <a:prstGeom prst="rect">
            <a:avLst/>
          </a:prstGeom>
        </p:spPr>
        <p:txBody>
          <a:bodyPr/>
          <a:lstStyle/>
          <a:p>
            <a:pPr marL="426719" indent="-426719" defTabSz="560831">
              <a:spcBef>
                <a:spcPts val="4000"/>
              </a:spcBef>
              <a:defRPr sz="3455">
                <a:latin typeface="Palatino"/>
                <a:ea typeface="Palatino"/>
                <a:cs typeface="Palatino"/>
                <a:sym typeface="Palatino"/>
              </a:defRPr>
            </a:pPr>
            <a:r>
              <a:t>Two sorted (increasing) arrays </a:t>
            </a:r>
            <a:r>
              <a:rPr i="1">
                <a:solidFill>
                  <a:schemeClr val="accent1">
                    <a:hueOff val="47394"/>
                    <a:satOff val="-25753"/>
                    <a:lumOff val="-7544"/>
                  </a:schemeClr>
                </a:solidFill>
              </a:rPr>
              <a:t>A</a:t>
            </a:r>
            <a:r>
              <a:t> and </a:t>
            </a:r>
            <a:r>
              <a:rPr i="1">
                <a:solidFill>
                  <a:schemeClr val="accent1">
                    <a:hueOff val="47394"/>
                    <a:satOff val="-25753"/>
                    <a:lumOff val="-7544"/>
                  </a:schemeClr>
                </a:solidFill>
              </a:rPr>
              <a:t>B</a:t>
            </a:r>
            <a:r>
              <a:t> of length </a:t>
            </a:r>
            <a:r>
              <a:rPr i="1">
                <a:solidFill>
                  <a:schemeClr val="accent1">
                    <a:hueOff val="47394"/>
                    <a:satOff val="-25753"/>
                    <a:lumOff val="-7544"/>
                  </a:schemeClr>
                </a:solidFill>
              </a:rPr>
              <a:t>n</a:t>
            </a:r>
            <a:r>
              <a:t>. </a:t>
            </a:r>
            <a:br/>
            <a:r>
              <a:t>Count pairs </a:t>
            </a:r>
            <a:r>
              <a:rPr i="1">
                <a:solidFill>
                  <a:schemeClr val="accent1">
                    <a:hueOff val="47394"/>
                    <a:satOff val="-25753"/>
                    <a:lumOff val="-7544"/>
                  </a:schemeClr>
                </a:solidFill>
              </a:rPr>
              <a:t>(a,b)</a:t>
            </a:r>
            <a:r>
              <a:rPr i="1"/>
              <a:t> </a:t>
            </a:r>
            <a:r>
              <a:t>such that </a:t>
            </a:r>
            <a:r>
              <a:rPr i="1">
                <a:solidFill>
                  <a:schemeClr val="accent1">
                    <a:hueOff val="47394"/>
                    <a:satOff val="-25753"/>
                    <a:lumOff val="-7544"/>
                  </a:schemeClr>
                </a:solidFill>
              </a:rPr>
              <a:t>a ∈A</a:t>
            </a:r>
            <a:r>
              <a:t> and </a:t>
            </a:r>
            <a:r>
              <a:rPr i="1">
                <a:solidFill>
                  <a:schemeClr val="accent1">
                    <a:hueOff val="47394"/>
                    <a:satOff val="-25753"/>
                    <a:lumOff val="-7544"/>
                  </a:schemeClr>
                </a:solidFill>
              </a:rPr>
              <a:t>b ∈B</a:t>
            </a:r>
            <a:br>
              <a:rPr i="1">
                <a:solidFill>
                  <a:schemeClr val="accent1">
                    <a:hueOff val="47394"/>
                    <a:satOff val="-25753"/>
                    <a:lumOff val="-7544"/>
                  </a:schemeClr>
                </a:solidFill>
              </a:rPr>
            </a:br>
            <a:r>
              <a:t>and </a:t>
            </a:r>
            <a:r>
              <a:rPr i="1">
                <a:solidFill>
                  <a:schemeClr val="accent1">
                    <a:hueOff val="47394"/>
                    <a:satOff val="-25753"/>
                    <a:lumOff val="-7544"/>
                  </a:schemeClr>
                </a:solidFill>
              </a:rPr>
              <a:t>a &lt; b</a:t>
            </a:r>
            <a:r>
              <a:t> </a:t>
            </a:r>
          </a:p>
        </p:txBody>
      </p:sp>
      <p:sp>
        <p:nvSpPr>
          <p:cNvPr id="240" name="j=0; count = 0;…"/>
          <p:cNvSpPr/>
          <p:nvPr/>
        </p:nvSpPr>
        <p:spPr>
          <a:xfrm>
            <a:off x="1549400" y="4912319"/>
            <a:ext cx="4149180" cy="330269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defTabSz="438150">
              <a:spcBef>
                <a:spcPts val="700"/>
              </a:spcBef>
              <a:defRPr sz="2700">
                <a:solidFill>
                  <a:schemeClr val="accent5">
                    <a:hueOff val="-522602"/>
                    <a:satOff val="-6700"/>
                    <a:lumOff val="-22320"/>
                  </a:schemeClr>
                </a:solidFill>
                <a:latin typeface="Palatino"/>
                <a:ea typeface="Palatino"/>
                <a:cs typeface="Palatino"/>
                <a:sym typeface="Palatino"/>
              </a:defRPr>
            </a:pPr>
            <a:r>
              <a:t>j=0; count = 0;</a:t>
            </a:r>
          </a:p>
          <a:p>
            <a:pPr algn="l" defTabSz="438150">
              <a:spcBef>
                <a:spcPts val="700"/>
              </a:spcBef>
              <a:defRPr sz="2700">
                <a:solidFill>
                  <a:schemeClr val="accent5">
                    <a:hueOff val="-522602"/>
                    <a:satOff val="-6700"/>
                    <a:lumOff val="-22320"/>
                  </a:schemeClr>
                </a:solidFill>
                <a:latin typeface="Palatino"/>
                <a:ea typeface="Palatino"/>
                <a:cs typeface="Palatino"/>
                <a:sym typeface="Palatino"/>
              </a:defRPr>
            </a:pPr>
            <a:r>
              <a:t>for (i=0, i &lt; n, i++){</a:t>
            </a:r>
          </a:p>
          <a:p>
            <a:pPr lvl="2" indent="342900" algn="l" defTabSz="438150">
              <a:spcBef>
                <a:spcPts val="700"/>
              </a:spcBef>
              <a:defRPr sz="2700">
                <a:solidFill>
                  <a:schemeClr val="accent5">
                    <a:hueOff val="-522602"/>
                    <a:satOff val="-6700"/>
                    <a:lumOff val="-22320"/>
                  </a:schemeClr>
                </a:solidFill>
                <a:latin typeface="Palatino"/>
                <a:ea typeface="Palatino"/>
                <a:cs typeface="Palatino"/>
                <a:sym typeface="Palatino"/>
              </a:defRPr>
            </a:pPr>
            <a:r>
              <a:t>while (A[i] &gt;= B[j]) j++;</a:t>
            </a:r>
          </a:p>
          <a:p>
            <a:pPr lvl="2" indent="342900" algn="l" defTabSz="438150">
              <a:spcBef>
                <a:spcPts val="700"/>
              </a:spcBef>
              <a:defRPr sz="2700">
                <a:solidFill>
                  <a:schemeClr val="accent5">
                    <a:hueOff val="-522602"/>
                    <a:satOff val="-6700"/>
                    <a:lumOff val="-22320"/>
                  </a:schemeClr>
                </a:solidFill>
                <a:latin typeface="Palatino"/>
                <a:ea typeface="Palatino"/>
                <a:cs typeface="Palatino"/>
                <a:sym typeface="Palatino"/>
              </a:defRPr>
            </a:pPr>
            <a:r>
              <a:t>count=count + n - j;</a:t>
            </a:r>
          </a:p>
          <a:p>
            <a:pPr algn="l" defTabSz="438150">
              <a:spcBef>
                <a:spcPts val="700"/>
              </a:spcBef>
              <a:defRPr sz="2700">
                <a:solidFill>
                  <a:schemeClr val="accent5">
                    <a:hueOff val="-522602"/>
                    <a:satOff val="-6700"/>
                    <a:lumOff val="-22320"/>
                  </a:schemeClr>
                </a:solidFill>
                <a:latin typeface="Palatino"/>
                <a:ea typeface="Palatino"/>
                <a:cs typeface="Palatino"/>
                <a:sym typeface="Palatino"/>
              </a:defRPr>
            </a:pPr>
            <a:r>
              <a:t>}</a:t>
            </a:r>
          </a:p>
          <a:p>
            <a:pPr algn="l" defTabSz="438150">
              <a:spcBef>
                <a:spcPts val="700"/>
              </a:spcBef>
              <a:defRPr sz="2700">
                <a:solidFill>
                  <a:schemeClr val="accent5">
                    <a:hueOff val="-522602"/>
                    <a:satOff val="-6700"/>
                    <a:lumOff val="-22320"/>
                  </a:schemeClr>
                </a:solidFill>
                <a:latin typeface="Palatino"/>
                <a:ea typeface="Palatino"/>
                <a:cs typeface="Palatino"/>
                <a:sym typeface="Palatino"/>
              </a:defRPr>
            </a:pPr>
            <a:r>
              <a:t>return count;</a:t>
            </a:r>
          </a:p>
        </p:txBody>
      </p:sp>
      <p:sp>
        <p:nvSpPr>
          <p:cNvPr id="241" name="j ← 0; count ← 0;…"/>
          <p:cNvSpPr/>
          <p:nvPr/>
        </p:nvSpPr>
        <p:spPr>
          <a:xfrm>
            <a:off x="6348809" y="4912319"/>
            <a:ext cx="5629028" cy="330269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defTabSz="379729">
              <a:spcBef>
                <a:spcPts val="600"/>
              </a:spcBef>
              <a:defRPr sz="2340">
                <a:solidFill>
                  <a:schemeClr val="accent1">
                    <a:hueOff val="47394"/>
                    <a:satOff val="-25753"/>
                    <a:lumOff val="-7544"/>
                  </a:schemeClr>
                </a:solidFill>
                <a:latin typeface="Palatino"/>
                <a:ea typeface="Palatino"/>
                <a:cs typeface="Palatino"/>
                <a:sym typeface="Palatino"/>
              </a:defRPr>
            </a:pPr>
            <a:r>
              <a:t>j ← 0; count ← 0;</a:t>
            </a:r>
          </a:p>
          <a:p>
            <a:pPr algn="l" defTabSz="379729">
              <a:spcBef>
                <a:spcPts val="600"/>
              </a:spcBef>
              <a:defRPr sz="2340">
                <a:solidFill>
                  <a:schemeClr val="accent1">
                    <a:hueOff val="47394"/>
                    <a:satOff val="-25753"/>
                    <a:lumOff val="-7544"/>
                  </a:schemeClr>
                </a:solidFill>
                <a:latin typeface="Palatino"/>
                <a:ea typeface="Palatino"/>
                <a:cs typeface="Palatino"/>
                <a:sym typeface="Palatino"/>
              </a:defRPr>
            </a:pPr>
            <a:r>
              <a:t>for (i ← 0 to n-1){</a:t>
            </a:r>
          </a:p>
          <a:p>
            <a:pPr lvl="2" indent="297179" algn="l" defTabSz="379729">
              <a:spcBef>
                <a:spcPts val="600"/>
              </a:spcBef>
              <a:defRPr sz="2340">
                <a:solidFill>
                  <a:schemeClr val="accent1">
                    <a:hueOff val="47394"/>
                    <a:satOff val="-25753"/>
                    <a:lumOff val="-7544"/>
                  </a:schemeClr>
                </a:solidFill>
                <a:latin typeface="Palatino"/>
                <a:ea typeface="Palatino"/>
                <a:cs typeface="Palatino"/>
                <a:sym typeface="Palatino"/>
              </a:defRPr>
            </a:pPr>
            <a:r>
              <a:t>keep increasing </a:t>
            </a:r>
            <a:r>
              <a:rPr i="1"/>
              <a:t>j</a:t>
            </a:r>
            <a:r>
              <a:t> till we get </a:t>
            </a:r>
            <a:r>
              <a:rPr i="1"/>
              <a:t>B</a:t>
            </a:r>
            <a:r>
              <a:t>[</a:t>
            </a:r>
            <a:r>
              <a:rPr i="1"/>
              <a:t>j</a:t>
            </a:r>
            <a:r>
              <a:t>] &gt; </a:t>
            </a:r>
            <a:r>
              <a:rPr i="1"/>
              <a:t>A</a:t>
            </a:r>
            <a:r>
              <a:t>[</a:t>
            </a:r>
            <a:r>
              <a:rPr i="1"/>
              <a:t>i</a:t>
            </a:r>
            <a:r>
              <a:t>];</a:t>
            </a:r>
          </a:p>
          <a:p>
            <a:pPr lvl="2" indent="297179" algn="l" defTabSz="379729">
              <a:spcBef>
                <a:spcPts val="600"/>
              </a:spcBef>
              <a:defRPr sz="2340">
                <a:solidFill>
                  <a:schemeClr val="accent1">
                    <a:hueOff val="47394"/>
                    <a:satOff val="-25753"/>
                    <a:lumOff val="-7544"/>
                  </a:schemeClr>
                </a:solidFill>
                <a:latin typeface="Palatino"/>
                <a:ea typeface="Palatino"/>
                <a:cs typeface="Palatino"/>
                <a:sym typeface="Palatino"/>
              </a:defRPr>
            </a:pPr>
            <a:r>
              <a:t>count ← count + n - j;</a:t>
            </a:r>
          </a:p>
          <a:p>
            <a:pPr algn="l" defTabSz="379729">
              <a:spcBef>
                <a:spcPts val="600"/>
              </a:spcBef>
              <a:defRPr sz="2340">
                <a:solidFill>
                  <a:schemeClr val="accent1">
                    <a:hueOff val="47394"/>
                    <a:satOff val="-25753"/>
                    <a:lumOff val="-7544"/>
                  </a:schemeClr>
                </a:solidFill>
                <a:latin typeface="Palatino"/>
                <a:ea typeface="Palatino"/>
                <a:cs typeface="Palatino"/>
                <a:sym typeface="Palatino"/>
              </a:defRPr>
            </a:pPr>
            <a:r>
              <a:t>}</a:t>
            </a:r>
          </a:p>
          <a:p>
            <a:pPr algn="l" defTabSz="379729">
              <a:spcBef>
                <a:spcPts val="600"/>
              </a:spcBef>
              <a:defRPr sz="2340">
                <a:solidFill>
                  <a:schemeClr val="accent1">
                    <a:hueOff val="47394"/>
                    <a:satOff val="-25753"/>
                    <a:lumOff val="-7544"/>
                  </a:schemeClr>
                </a:solidFill>
                <a:latin typeface="Palatino"/>
                <a:ea typeface="Palatino"/>
                <a:cs typeface="Palatino"/>
                <a:sym typeface="Palatino"/>
              </a:defRPr>
            </a:pPr>
            <a:r>
              <a:t>return count;</a:t>
            </a:r>
          </a:p>
        </p:txBody>
      </p:sp>
      <p:sp>
        <p:nvSpPr>
          <p:cNvPr id="242" name="Rectangle"/>
          <p:cNvSpPr/>
          <p:nvPr/>
        </p:nvSpPr>
        <p:spPr>
          <a:xfrm>
            <a:off x="1377205" y="4718050"/>
            <a:ext cx="4270376" cy="3691235"/>
          </a:xfrm>
          <a:prstGeom prst="rect">
            <a:avLst/>
          </a:prstGeom>
          <a:ln w="12700">
            <a:solidFill>
              <a:srgbClr val="0433FF"/>
            </a:solidFill>
            <a:miter lim="400000"/>
          </a:ln>
        </p:spPr>
        <p:txBody>
          <a:bodyPr lIns="50800" tIns="50800" rIns="50800" bIns="50800" anchor="ctr"/>
          <a:lstStyle/>
          <a:p>
            <a:pPr>
              <a:defRPr sz="2400">
                <a:solidFill>
                  <a:srgbClr val="FFFFFF"/>
                </a:solidFill>
              </a:defRPr>
            </a:pPr>
          </a:p>
        </p:txBody>
      </p:sp>
      <p:sp>
        <p:nvSpPr>
          <p:cNvPr id="243" name="Rectangle"/>
          <p:cNvSpPr/>
          <p:nvPr/>
        </p:nvSpPr>
        <p:spPr>
          <a:xfrm>
            <a:off x="6139705" y="4718050"/>
            <a:ext cx="5857827" cy="3691235"/>
          </a:xfrm>
          <a:prstGeom prst="rect">
            <a:avLst/>
          </a:prstGeom>
          <a:ln w="12700">
            <a:solidFill>
              <a:srgbClr val="0433FF"/>
            </a:solidFill>
            <a:miter lim="400000"/>
          </a:ln>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0" grpId="2"/>
      <p:bldP build="whole" bldLvl="1" animBg="1" rev="0" advAuto="0" spid="239" grpId="1"/>
      <p:bldP build="whole" bldLvl="1" animBg="1" rev="0" advAuto="0" spid="241" grpId="3"/>
    </p:bldLst>
  </p:timing>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5" name="O(·) notation"/>
          <p:cNvSpPr/>
          <p:nvPr>
            <p:ph type="title"/>
          </p:nvPr>
        </p:nvSpPr>
        <p:spPr>
          <a:prstGeom prst="rect">
            <a:avLst/>
          </a:prstGeom>
        </p:spPr>
        <p:txBody>
          <a:bodyPr/>
          <a:lstStyle>
            <a:lvl1pPr>
              <a:defRPr>
                <a:latin typeface="Palatino"/>
                <a:ea typeface="Palatino"/>
                <a:cs typeface="Palatino"/>
                <a:sym typeface="Palatino"/>
              </a:defRPr>
            </a:lvl1pPr>
          </a:lstStyle>
          <a:p>
            <a:pPr/>
            <a:r>
              <a:t>O(·) notation</a:t>
            </a:r>
          </a:p>
        </p:txBody>
      </p:sp>
      <p:pic>
        <p:nvPicPr>
          <p:cNvPr id="24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47" name="True or False?…"/>
          <p:cNvSpPr/>
          <p:nvPr>
            <p:ph type="body" idx="1"/>
          </p:nvPr>
        </p:nvSpPr>
        <p:spPr>
          <a:xfrm>
            <a:off x="952500" y="2603499"/>
            <a:ext cx="11099800" cy="6898979"/>
          </a:xfrm>
          <a:prstGeom prst="rect">
            <a:avLst/>
          </a:prstGeom>
        </p:spPr>
        <p:txBody>
          <a:bodyPr/>
          <a:lstStyle/>
          <a:p>
            <a:pPr marL="440055" indent="-440055" defTabSz="578358">
              <a:spcBef>
                <a:spcPts val="4100"/>
              </a:spcBef>
              <a:defRPr sz="3564">
                <a:latin typeface="Palatino"/>
                <a:ea typeface="Palatino"/>
                <a:cs typeface="Palatino"/>
                <a:sym typeface="Palatino"/>
              </a:defRPr>
            </a:pPr>
            <a:r>
              <a:t>True or False?</a:t>
            </a:r>
            <a:endParaRPr i="1">
              <a:solidFill>
                <a:schemeClr val="accent1">
                  <a:hueOff val="47394"/>
                  <a:satOff val="-25753"/>
                  <a:lumOff val="-7544"/>
                </a:schemeClr>
              </a:solidFill>
            </a:endParaRPr>
          </a:p>
          <a:p>
            <a:pPr marL="440055" indent="-440055" defTabSz="578358">
              <a:spcBef>
                <a:spcPts val="4100"/>
              </a:spcBef>
              <a:defRPr sz="3564">
                <a:latin typeface="Palatino"/>
                <a:ea typeface="Palatino"/>
                <a:cs typeface="Palatino"/>
                <a:sym typeface="Palatino"/>
              </a:defRPr>
            </a:pPr>
            <a:r>
              <a:rPr i="1">
                <a:solidFill>
                  <a:schemeClr val="accent1">
                    <a:hueOff val="47394"/>
                    <a:satOff val="-25753"/>
                    <a:lumOff val="-7544"/>
                  </a:schemeClr>
                </a:solidFill>
              </a:rPr>
              <a:t>2n+3 </a:t>
            </a:r>
            <a:r>
              <a:rPr>
                <a:solidFill>
                  <a:schemeClr val="accent1">
                    <a:hueOff val="47394"/>
                    <a:satOff val="-25753"/>
                    <a:lumOff val="-7544"/>
                  </a:schemeClr>
                </a:solidFill>
              </a:rPr>
              <a:t>is</a:t>
            </a:r>
            <a:r>
              <a:rPr i="1">
                <a:solidFill>
                  <a:schemeClr val="accent1">
                    <a:hueOff val="47394"/>
                    <a:satOff val="-25753"/>
                    <a:lumOff val="-7544"/>
                  </a:schemeClr>
                </a:solidFill>
              </a:rPr>
              <a:t> O(n</a:t>
            </a:r>
            <a:r>
              <a:rPr baseline="31999" i="1">
                <a:solidFill>
                  <a:schemeClr val="accent1">
                    <a:hueOff val="47394"/>
                    <a:satOff val="-25753"/>
                    <a:lumOff val="-7544"/>
                  </a:schemeClr>
                </a:solidFill>
              </a:rPr>
              <a:t>2</a:t>
            </a:r>
            <a:r>
              <a:rPr i="1">
                <a:solidFill>
                  <a:schemeClr val="accent1">
                    <a:hueOff val="47394"/>
                    <a:satOff val="-25753"/>
                    <a:lumOff val="-7544"/>
                  </a:schemeClr>
                </a:solidFill>
              </a:rPr>
              <a:t>) </a:t>
            </a:r>
            <a:endParaRPr i="1">
              <a:solidFill>
                <a:schemeClr val="accent1">
                  <a:hueOff val="47394"/>
                  <a:satOff val="-25753"/>
                  <a:lumOff val="-7544"/>
                </a:schemeClr>
              </a:solidFill>
            </a:endParaRPr>
          </a:p>
          <a:p>
            <a:pPr lvl="1" marL="880110" indent="-440055" defTabSz="578358">
              <a:spcBef>
                <a:spcPts val="900"/>
              </a:spcBef>
              <a:defRPr sz="3564">
                <a:solidFill>
                  <a:schemeClr val="accent5">
                    <a:hueOff val="-176146"/>
                    <a:satOff val="3665"/>
                    <a:lumOff val="-13986"/>
                  </a:schemeClr>
                </a:solidFill>
                <a:latin typeface="Palatino"/>
                <a:ea typeface="Palatino"/>
                <a:cs typeface="Palatino"/>
                <a:sym typeface="Palatino"/>
              </a:defRPr>
            </a:pPr>
            <a:r>
              <a:t>True</a:t>
            </a:r>
          </a:p>
          <a:p>
            <a:pPr marL="440055" indent="-440055" defTabSz="578358">
              <a:spcBef>
                <a:spcPts val="900"/>
              </a:spcBef>
              <a:defRPr sz="3564">
                <a:solidFill>
                  <a:schemeClr val="accent1">
                    <a:hueOff val="47394"/>
                    <a:satOff val="-25753"/>
                    <a:lumOff val="-7544"/>
                  </a:schemeClr>
                </a:solidFill>
                <a:latin typeface="Palatino"/>
                <a:ea typeface="Palatino"/>
                <a:cs typeface="Palatino"/>
                <a:sym typeface="Palatino"/>
              </a:defRPr>
            </a:pPr>
            <a:r>
              <a:t> </a:t>
            </a:r>
            <a:r>
              <a:rPr i="1"/>
              <a:t>1</a:t>
            </a:r>
            <a:r>
              <a:rPr baseline="31999" i="1"/>
              <a:t>2 </a:t>
            </a:r>
            <a:r>
              <a:t>+</a:t>
            </a:r>
            <a:r>
              <a:rPr i="1"/>
              <a:t>2</a:t>
            </a:r>
            <a:r>
              <a:rPr baseline="31999" i="1"/>
              <a:t>2 </a:t>
            </a:r>
            <a:r>
              <a:t>+….+(</a:t>
            </a:r>
            <a:r>
              <a:rPr i="1"/>
              <a:t>n-1</a:t>
            </a:r>
            <a:r>
              <a:t>)</a:t>
            </a:r>
            <a:r>
              <a:rPr baseline="31999" i="1"/>
              <a:t>2 </a:t>
            </a:r>
            <a:r>
              <a:t>+</a:t>
            </a:r>
            <a:r>
              <a:rPr i="1"/>
              <a:t>n</a:t>
            </a:r>
            <a:r>
              <a:rPr baseline="31999" i="1"/>
              <a:t>2</a:t>
            </a:r>
            <a:r>
              <a:rPr i="1"/>
              <a:t> </a:t>
            </a:r>
            <a:r>
              <a:t>is</a:t>
            </a:r>
            <a:r>
              <a:rPr i="1"/>
              <a:t> O(n</a:t>
            </a:r>
            <a:r>
              <a:rPr baseline="31999" i="1"/>
              <a:t>2</a:t>
            </a:r>
            <a:r>
              <a:rPr i="1"/>
              <a:t>) </a:t>
            </a:r>
            <a:endParaRPr i="1"/>
          </a:p>
          <a:p>
            <a:pPr lvl="1" marL="880110" indent="-440055" defTabSz="578358">
              <a:spcBef>
                <a:spcPts val="900"/>
              </a:spcBef>
              <a:defRPr sz="3564">
                <a:solidFill>
                  <a:schemeClr val="accent5">
                    <a:hueOff val="-176146"/>
                    <a:satOff val="3665"/>
                    <a:lumOff val="-13986"/>
                  </a:schemeClr>
                </a:solidFill>
                <a:latin typeface="Palatino"/>
                <a:ea typeface="Palatino"/>
                <a:cs typeface="Palatino"/>
                <a:sym typeface="Palatino"/>
              </a:defRPr>
            </a:pPr>
            <a:r>
              <a:t>False (it is Θ (</a:t>
            </a:r>
            <a:r>
              <a:rPr i="1"/>
              <a:t>n</a:t>
            </a:r>
            <a:r>
              <a:rPr baseline="31999" i="1"/>
              <a:t>3</a:t>
            </a:r>
            <a:r>
              <a:t>))</a:t>
            </a:r>
          </a:p>
          <a:p>
            <a:pPr marL="440055" indent="-440055" defTabSz="578358">
              <a:spcBef>
                <a:spcPts val="900"/>
              </a:spcBef>
              <a:defRPr sz="3564">
                <a:latin typeface="Palatino"/>
                <a:ea typeface="Palatino"/>
                <a:cs typeface="Palatino"/>
                <a:sym typeface="Palatino"/>
              </a:defRPr>
            </a:pPr>
            <a:r>
              <a:rPr i="1">
                <a:solidFill>
                  <a:schemeClr val="accent1">
                    <a:hueOff val="47394"/>
                    <a:satOff val="-25753"/>
                    <a:lumOff val="-7544"/>
                  </a:schemeClr>
                </a:solidFill>
              </a:rPr>
              <a:t>1 + 1/2 + 1/3 + … + 1/n  </a:t>
            </a:r>
            <a:r>
              <a:rPr>
                <a:solidFill>
                  <a:schemeClr val="accent1">
                    <a:hueOff val="47394"/>
                    <a:satOff val="-25753"/>
                    <a:lumOff val="-7544"/>
                  </a:schemeClr>
                </a:solidFill>
              </a:rPr>
              <a:t>is</a:t>
            </a:r>
            <a:r>
              <a:rPr i="1">
                <a:solidFill>
                  <a:schemeClr val="accent1">
                    <a:hueOff val="47394"/>
                    <a:satOff val="-25753"/>
                    <a:lumOff val="-7544"/>
                  </a:schemeClr>
                </a:solidFill>
              </a:rPr>
              <a:t> O(log n) </a:t>
            </a:r>
            <a:endParaRPr i="1">
              <a:solidFill>
                <a:schemeClr val="accent1">
                  <a:hueOff val="47394"/>
                  <a:satOff val="-25753"/>
                  <a:lumOff val="-7544"/>
                </a:schemeClr>
              </a:solidFill>
            </a:endParaRPr>
          </a:p>
          <a:p>
            <a:pPr lvl="1" marL="880110" indent="-440055" defTabSz="578358">
              <a:spcBef>
                <a:spcPts val="900"/>
              </a:spcBef>
              <a:defRPr sz="3564">
                <a:solidFill>
                  <a:schemeClr val="accent5">
                    <a:hueOff val="-176146"/>
                    <a:satOff val="3665"/>
                    <a:lumOff val="-13986"/>
                  </a:schemeClr>
                </a:solidFill>
                <a:latin typeface="Palatino"/>
                <a:ea typeface="Palatino"/>
                <a:cs typeface="Palatino"/>
                <a:sym typeface="Palatino"/>
              </a:defRPr>
            </a:pPr>
            <a:r>
              <a:t>True</a:t>
            </a:r>
          </a:p>
          <a:p>
            <a:pPr marL="440055" indent="-440055" defTabSz="578358">
              <a:spcBef>
                <a:spcPts val="900"/>
              </a:spcBef>
              <a:defRPr sz="3564">
                <a:solidFill>
                  <a:schemeClr val="accent5">
                    <a:hueOff val="-176146"/>
                    <a:satOff val="3665"/>
                    <a:lumOff val="-13986"/>
                  </a:schemeClr>
                </a:solidFill>
                <a:latin typeface="Palatino"/>
                <a:ea typeface="Palatino"/>
                <a:cs typeface="Palatino"/>
                <a:sym typeface="Palatino"/>
              </a:defRPr>
            </a:pPr>
            <a:r>
              <a:rPr i="1">
                <a:solidFill>
                  <a:schemeClr val="accent1">
                    <a:hueOff val="47394"/>
                    <a:satOff val="-25753"/>
                    <a:lumOff val="-7544"/>
                  </a:schemeClr>
                </a:solidFill>
              </a:rPr>
              <a:t>n</a:t>
            </a:r>
            <a:r>
              <a:rPr baseline="31999" i="1">
                <a:solidFill>
                  <a:schemeClr val="accent1">
                    <a:hueOff val="47394"/>
                    <a:satOff val="-25753"/>
                    <a:lumOff val="-7544"/>
                  </a:schemeClr>
                </a:solidFill>
              </a:rPr>
              <a:t>n</a:t>
            </a:r>
            <a:r>
              <a:rPr i="1">
                <a:solidFill>
                  <a:schemeClr val="accent1">
                    <a:hueOff val="47394"/>
                    <a:satOff val="-25753"/>
                    <a:lumOff val="-7544"/>
                  </a:schemeClr>
                </a:solidFill>
              </a:rPr>
              <a:t> </a:t>
            </a:r>
            <a:r>
              <a:rPr>
                <a:solidFill>
                  <a:schemeClr val="accent1">
                    <a:hueOff val="47394"/>
                    <a:satOff val="-25753"/>
                    <a:lumOff val="-7544"/>
                  </a:schemeClr>
                </a:solidFill>
              </a:rPr>
              <a:t>is</a:t>
            </a:r>
            <a:r>
              <a:rPr i="1">
                <a:solidFill>
                  <a:schemeClr val="accent1">
                    <a:hueOff val="47394"/>
                    <a:satOff val="-25753"/>
                    <a:lumOff val="-7544"/>
                  </a:schemeClr>
                </a:solidFill>
              </a:rPr>
              <a:t> O(2</a:t>
            </a:r>
            <a:r>
              <a:rPr baseline="31999" i="1">
                <a:solidFill>
                  <a:schemeClr val="accent1">
                    <a:hueOff val="47394"/>
                    <a:satOff val="-25753"/>
                    <a:lumOff val="-7544"/>
                  </a:schemeClr>
                </a:solidFill>
              </a:rPr>
              <a:t>n</a:t>
            </a:r>
            <a:r>
              <a:rPr i="1">
                <a:solidFill>
                  <a:schemeClr val="accent1">
                    <a:hueOff val="47394"/>
                    <a:satOff val="-25753"/>
                    <a:lumOff val="-7544"/>
                  </a:schemeClr>
                </a:solidFill>
              </a:rPr>
              <a:t>) </a:t>
            </a:r>
            <a:endParaRPr i="1">
              <a:solidFill>
                <a:schemeClr val="accent1">
                  <a:hueOff val="47394"/>
                  <a:satOff val="-25753"/>
                  <a:lumOff val="-7544"/>
                </a:schemeClr>
              </a:solidFill>
            </a:endParaRPr>
          </a:p>
          <a:p>
            <a:pPr lvl="1" marL="880110" indent="-440055" defTabSz="578358">
              <a:spcBef>
                <a:spcPts val="900"/>
              </a:spcBef>
              <a:defRPr sz="3564">
                <a:solidFill>
                  <a:schemeClr val="accent5">
                    <a:hueOff val="-176146"/>
                    <a:satOff val="3665"/>
                    <a:lumOff val="-13986"/>
                  </a:schemeClr>
                </a:solidFill>
                <a:latin typeface="Palatino"/>
                <a:ea typeface="Palatino"/>
                <a:cs typeface="Palatino"/>
                <a:sym typeface="Palatino"/>
              </a:defRPr>
            </a:pPr>
            <a:r>
              <a:t>False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4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4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4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4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4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4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47">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47">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47">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247">
                                            <p:txEl>
                                              <p:pRg st="8" end="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7" grpId="1"/>
    </p:bldLst>
  </p:timing>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9" name="O(·) notation"/>
          <p:cNvSpPr/>
          <p:nvPr>
            <p:ph type="title"/>
          </p:nvPr>
        </p:nvSpPr>
        <p:spPr>
          <a:prstGeom prst="rect">
            <a:avLst/>
          </a:prstGeom>
        </p:spPr>
        <p:txBody>
          <a:bodyPr/>
          <a:lstStyle>
            <a:lvl1pPr>
              <a:defRPr>
                <a:latin typeface="Palatino"/>
                <a:ea typeface="Palatino"/>
                <a:cs typeface="Palatino"/>
                <a:sym typeface="Palatino"/>
              </a:defRPr>
            </a:lvl1pPr>
          </a:lstStyle>
          <a:p>
            <a:pPr/>
            <a:r>
              <a:t>O(·) notation</a:t>
            </a:r>
          </a:p>
        </p:txBody>
      </p:sp>
      <p:pic>
        <p:nvPicPr>
          <p:cNvPr id="25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51" name="True or False?…"/>
          <p:cNvSpPr/>
          <p:nvPr>
            <p:ph type="body" idx="1"/>
          </p:nvPr>
        </p:nvSpPr>
        <p:spPr>
          <a:xfrm>
            <a:off x="952500" y="2603499"/>
            <a:ext cx="11099800" cy="6898979"/>
          </a:xfrm>
          <a:prstGeom prst="rect">
            <a:avLst/>
          </a:prstGeom>
        </p:spPr>
        <p:txBody>
          <a:bodyPr/>
          <a:lstStyle/>
          <a:p>
            <a:pPr>
              <a:defRPr>
                <a:latin typeface="Palatino"/>
                <a:ea typeface="Palatino"/>
                <a:cs typeface="Palatino"/>
                <a:sym typeface="Palatino"/>
              </a:defRPr>
            </a:pPr>
            <a:r>
              <a:t>True or False?</a:t>
            </a:r>
            <a:endParaRPr i="1">
              <a:solidFill>
                <a:schemeClr val="accent1">
                  <a:hueOff val="47394"/>
                  <a:satOff val="-25753"/>
                  <a:lumOff val="-7544"/>
                </a:schemeClr>
              </a:solidFill>
            </a:endParaRPr>
          </a:p>
          <a:p>
            <a:pPr>
              <a:spcBef>
                <a:spcPts val="1000"/>
              </a:spcBef>
              <a:defRPr>
                <a:solidFill>
                  <a:schemeClr val="accent5">
                    <a:hueOff val="-176146"/>
                    <a:satOff val="3665"/>
                    <a:lumOff val="-13986"/>
                  </a:schemeClr>
                </a:solidFill>
                <a:latin typeface="Palatino"/>
                <a:ea typeface="Palatino"/>
                <a:cs typeface="Palatino"/>
                <a:sym typeface="Palatino"/>
              </a:defRPr>
            </a:pPr>
            <a:r>
              <a:rPr i="1">
                <a:solidFill>
                  <a:schemeClr val="accent1">
                    <a:hueOff val="47394"/>
                    <a:satOff val="-25753"/>
                    <a:lumOff val="-7544"/>
                  </a:schemeClr>
                </a:solidFill>
              </a:rPr>
              <a:t>2</a:t>
            </a:r>
            <a:r>
              <a:rPr baseline="31999" i="1">
                <a:solidFill>
                  <a:schemeClr val="accent1">
                    <a:hueOff val="47394"/>
                    <a:satOff val="-25753"/>
                    <a:lumOff val="-7544"/>
                  </a:schemeClr>
                </a:solidFill>
              </a:rPr>
              <a:t>3n</a:t>
            </a:r>
            <a:r>
              <a:rPr i="1">
                <a:solidFill>
                  <a:schemeClr val="accent1">
                    <a:hueOff val="47394"/>
                    <a:satOff val="-25753"/>
                    <a:lumOff val="-7544"/>
                  </a:schemeClr>
                </a:solidFill>
              </a:rPr>
              <a:t> </a:t>
            </a:r>
            <a:r>
              <a:rPr>
                <a:solidFill>
                  <a:schemeClr val="accent1">
                    <a:hueOff val="47394"/>
                    <a:satOff val="-25753"/>
                    <a:lumOff val="-7544"/>
                  </a:schemeClr>
                </a:solidFill>
              </a:rPr>
              <a:t>is</a:t>
            </a:r>
            <a:r>
              <a:rPr i="1">
                <a:solidFill>
                  <a:schemeClr val="accent1">
                    <a:hueOff val="47394"/>
                    <a:satOff val="-25753"/>
                    <a:lumOff val="-7544"/>
                  </a:schemeClr>
                </a:solidFill>
              </a:rPr>
              <a:t> O(2</a:t>
            </a:r>
            <a:r>
              <a:rPr baseline="31999" i="1">
                <a:solidFill>
                  <a:schemeClr val="accent1">
                    <a:hueOff val="47394"/>
                    <a:satOff val="-25753"/>
                    <a:lumOff val="-7544"/>
                  </a:schemeClr>
                </a:solidFill>
              </a:rPr>
              <a:t>n</a:t>
            </a:r>
            <a:r>
              <a:rPr i="1">
                <a:solidFill>
                  <a:schemeClr val="accent1">
                    <a:hueOff val="47394"/>
                    <a:satOff val="-25753"/>
                    <a:lumOff val="-7544"/>
                  </a:schemeClr>
                </a:solidFill>
              </a:rPr>
              <a:t>) </a:t>
            </a:r>
            <a:endParaRPr i="1">
              <a:solidFill>
                <a:schemeClr val="accent1">
                  <a:hueOff val="47394"/>
                  <a:satOff val="-25753"/>
                  <a:lumOff val="-7544"/>
                </a:schemeClr>
              </a:solidFill>
            </a:endParaRPr>
          </a:p>
          <a:p>
            <a:pPr lvl="1">
              <a:spcBef>
                <a:spcPts val="1000"/>
              </a:spcBef>
              <a:defRPr>
                <a:solidFill>
                  <a:schemeClr val="accent5">
                    <a:hueOff val="-176146"/>
                    <a:satOff val="3665"/>
                    <a:lumOff val="-13986"/>
                  </a:schemeClr>
                </a:solidFill>
                <a:latin typeface="Palatino"/>
                <a:ea typeface="Palatino"/>
                <a:cs typeface="Palatino"/>
                <a:sym typeface="Palatino"/>
              </a:defRPr>
            </a:pPr>
            <a:r>
              <a:t>False</a:t>
            </a:r>
          </a:p>
          <a:p>
            <a:pPr>
              <a:spcBef>
                <a:spcPts val="1000"/>
              </a:spcBef>
              <a:defRPr>
                <a:solidFill>
                  <a:schemeClr val="accent1">
                    <a:hueOff val="47394"/>
                    <a:satOff val="-25753"/>
                    <a:lumOff val="-7544"/>
                  </a:schemeClr>
                </a:solidFill>
                <a:latin typeface="Palatino"/>
                <a:ea typeface="Palatino"/>
                <a:cs typeface="Palatino"/>
                <a:sym typeface="Palatino"/>
              </a:defRPr>
            </a:pPr>
            <a:r>
              <a:t> (</a:t>
            </a:r>
            <a:r>
              <a:rPr i="1"/>
              <a:t>n+1</a:t>
            </a:r>
            <a:r>
              <a:t>)</a:t>
            </a:r>
            <a:r>
              <a:rPr baseline="31999" i="1"/>
              <a:t>3</a:t>
            </a:r>
            <a:r>
              <a:rPr i="1"/>
              <a:t> </a:t>
            </a:r>
            <a:r>
              <a:t>is</a:t>
            </a:r>
            <a:r>
              <a:rPr i="1"/>
              <a:t> O(n</a:t>
            </a:r>
            <a:r>
              <a:rPr baseline="31999" i="1"/>
              <a:t>3</a:t>
            </a:r>
            <a:r>
              <a:rPr i="1"/>
              <a:t>) </a:t>
            </a:r>
            <a:endParaRPr i="1"/>
          </a:p>
          <a:p>
            <a:pPr lvl="1">
              <a:spcBef>
                <a:spcPts val="1000"/>
              </a:spcBef>
              <a:defRPr>
                <a:solidFill>
                  <a:schemeClr val="accent5">
                    <a:hueOff val="-176146"/>
                    <a:satOff val="3665"/>
                    <a:lumOff val="-13986"/>
                  </a:schemeClr>
                </a:solidFill>
                <a:latin typeface="Palatino"/>
                <a:ea typeface="Palatino"/>
                <a:cs typeface="Palatino"/>
                <a:sym typeface="Palatino"/>
              </a:defRPr>
            </a:pPr>
            <a:r>
              <a:t>True  </a:t>
            </a:r>
          </a:p>
          <a:p>
            <a:pPr>
              <a:spcBef>
                <a:spcPts val="1000"/>
              </a:spcBef>
              <a:defRPr>
                <a:latin typeface="Palatino"/>
                <a:ea typeface="Palatino"/>
                <a:cs typeface="Palatino"/>
                <a:sym typeface="Palatino"/>
              </a:defRPr>
            </a:pPr>
            <a:r>
              <a:rPr>
                <a:solidFill>
                  <a:schemeClr val="accent1">
                    <a:hueOff val="47394"/>
                    <a:satOff val="-25753"/>
                    <a:lumOff val="-7544"/>
                  </a:schemeClr>
                </a:solidFill>
              </a:rPr>
              <a:t>(</a:t>
            </a:r>
            <a:r>
              <a:rPr i="1">
                <a:solidFill>
                  <a:schemeClr val="accent1">
                    <a:hueOff val="47394"/>
                    <a:satOff val="-25753"/>
                    <a:lumOff val="-7544"/>
                  </a:schemeClr>
                </a:solidFill>
              </a:rPr>
              <a:t>n+ √n)</a:t>
            </a:r>
            <a:r>
              <a:rPr baseline="31999" i="1">
                <a:solidFill>
                  <a:schemeClr val="accent1">
                    <a:hueOff val="47394"/>
                    <a:satOff val="-25753"/>
                    <a:lumOff val="-7544"/>
                  </a:schemeClr>
                </a:solidFill>
              </a:rPr>
              <a:t>2</a:t>
            </a:r>
            <a:r>
              <a:rPr i="1">
                <a:solidFill>
                  <a:schemeClr val="accent1">
                    <a:hueOff val="47394"/>
                    <a:satOff val="-25753"/>
                    <a:lumOff val="-7544"/>
                  </a:schemeClr>
                </a:solidFill>
              </a:rPr>
              <a:t>  </a:t>
            </a:r>
            <a:r>
              <a:rPr>
                <a:solidFill>
                  <a:schemeClr val="accent1">
                    <a:hueOff val="47394"/>
                    <a:satOff val="-25753"/>
                    <a:lumOff val="-7544"/>
                  </a:schemeClr>
                </a:solidFill>
              </a:rPr>
              <a:t>is</a:t>
            </a:r>
            <a:r>
              <a:rPr i="1">
                <a:solidFill>
                  <a:schemeClr val="accent1">
                    <a:hueOff val="47394"/>
                    <a:satOff val="-25753"/>
                    <a:lumOff val="-7544"/>
                  </a:schemeClr>
                </a:solidFill>
              </a:rPr>
              <a:t> O(n</a:t>
            </a:r>
            <a:r>
              <a:rPr baseline="31999" i="1">
                <a:solidFill>
                  <a:schemeClr val="accent1">
                    <a:hueOff val="47394"/>
                    <a:satOff val="-25753"/>
                    <a:lumOff val="-7544"/>
                  </a:schemeClr>
                </a:solidFill>
              </a:rPr>
              <a:t>2</a:t>
            </a:r>
            <a:r>
              <a:rPr i="1">
                <a:solidFill>
                  <a:schemeClr val="accent1">
                    <a:hueOff val="47394"/>
                    <a:satOff val="-25753"/>
                    <a:lumOff val="-7544"/>
                  </a:schemeClr>
                </a:solidFill>
              </a:rPr>
              <a:t>) </a:t>
            </a:r>
            <a:endParaRPr i="1">
              <a:solidFill>
                <a:schemeClr val="accent1">
                  <a:hueOff val="47394"/>
                  <a:satOff val="-25753"/>
                  <a:lumOff val="-7544"/>
                </a:schemeClr>
              </a:solidFill>
            </a:endParaRPr>
          </a:p>
          <a:p>
            <a:pPr lvl="1">
              <a:spcBef>
                <a:spcPts val="1000"/>
              </a:spcBef>
              <a:defRPr>
                <a:solidFill>
                  <a:schemeClr val="accent5">
                    <a:hueOff val="-176146"/>
                    <a:satOff val="3665"/>
                    <a:lumOff val="-13986"/>
                  </a:schemeClr>
                </a:solidFill>
                <a:latin typeface="Palatino"/>
                <a:ea typeface="Palatino"/>
                <a:cs typeface="Palatino"/>
                <a:sym typeface="Palatino"/>
              </a:defRPr>
            </a:pPr>
            <a:r>
              <a:t>True</a:t>
            </a:r>
          </a:p>
          <a:p>
            <a:pPr>
              <a:spcBef>
                <a:spcPts val="1000"/>
              </a:spcBef>
              <a:defRPr>
                <a:solidFill>
                  <a:schemeClr val="accent5">
                    <a:hueOff val="-176146"/>
                    <a:satOff val="3665"/>
                    <a:lumOff val="-13986"/>
                  </a:schemeClr>
                </a:solidFill>
                <a:latin typeface="Palatino"/>
                <a:ea typeface="Palatino"/>
                <a:cs typeface="Palatino"/>
                <a:sym typeface="Palatino"/>
              </a:defRPr>
            </a:pPr>
            <a:r>
              <a:rPr i="1">
                <a:solidFill>
                  <a:schemeClr val="accent1">
                    <a:hueOff val="47394"/>
                    <a:satOff val="-25753"/>
                    <a:lumOff val="-7544"/>
                  </a:schemeClr>
                </a:solidFill>
              </a:rPr>
              <a:t>log(n</a:t>
            </a:r>
            <a:r>
              <a:rPr baseline="31999" i="1">
                <a:solidFill>
                  <a:schemeClr val="accent1">
                    <a:hueOff val="47394"/>
                    <a:satOff val="-25753"/>
                    <a:lumOff val="-7544"/>
                  </a:schemeClr>
                </a:solidFill>
              </a:rPr>
              <a:t>3</a:t>
            </a:r>
            <a:r>
              <a:rPr i="1">
                <a:solidFill>
                  <a:schemeClr val="accent1">
                    <a:hueOff val="47394"/>
                    <a:satOff val="-25753"/>
                    <a:lumOff val="-7544"/>
                  </a:schemeClr>
                </a:solidFill>
              </a:rPr>
              <a:t>) </a:t>
            </a:r>
            <a:r>
              <a:rPr>
                <a:solidFill>
                  <a:schemeClr val="accent1">
                    <a:hueOff val="47394"/>
                    <a:satOff val="-25753"/>
                    <a:lumOff val="-7544"/>
                  </a:schemeClr>
                </a:solidFill>
              </a:rPr>
              <a:t>is</a:t>
            </a:r>
            <a:r>
              <a:rPr i="1">
                <a:solidFill>
                  <a:schemeClr val="accent1">
                    <a:hueOff val="47394"/>
                    <a:satOff val="-25753"/>
                    <a:lumOff val="-7544"/>
                  </a:schemeClr>
                </a:solidFill>
              </a:rPr>
              <a:t> O(log n) </a:t>
            </a:r>
            <a:endParaRPr i="1">
              <a:solidFill>
                <a:schemeClr val="accent1">
                  <a:hueOff val="47394"/>
                  <a:satOff val="-25753"/>
                  <a:lumOff val="-7544"/>
                </a:schemeClr>
              </a:solidFill>
            </a:endParaRPr>
          </a:p>
          <a:p>
            <a:pPr lvl="1">
              <a:spcBef>
                <a:spcPts val="1000"/>
              </a:spcBef>
              <a:defRPr>
                <a:solidFill>
                  <a:schemeClr val="accent5">
                    <a:hueOff val="-176146"/>
                    <a:satOff val="3665"/>
                    <a:lumOff val="-13986"/>
                  </a:schemeClr>
                </a:solidFill>
                <a:latin typeface="Palatino"/>
                <a:ea typeface="Palatino"/>
                <a:cs typeface="Palatino"/>
                <a:sym typeface="Palatino"/>
              </a:defRPr>
            </a:pPr>
            <a:r>
              <a:t>True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5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5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5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5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5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5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51">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51">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251">
                                            <p:txEl>
                                              <p:pRg st="8" end="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1" grpId="1"/>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Other examples"/>
          <p:cNvSpPr/>
          <p:nvPr>
            <p:ph type="title"/>
          </p:nvPr>
        </p:nvSpPr>
        <p:spPr>
          <a:prstGeom prst="rect">
            <a:avLst/>
          </a:prstGeom>
        </p:spPr>
        <p:txBody>
          <a:bodyPr/>
          <a:lstStyle>
            <a:lvl1pPr>
              <a:defRPr>
                <a:latin typeface="Palatino"/>
                <a:ea typeface="Palatino"/>
                <a:cs typeface="Palatino"/>
                <a:sym typeface="Palatino"/>
              </a:defRPr>
            </a:lvl1pPr>
          </a:lstStyle>
          <a:p>
            <a:pPr/>
            <a:r>
              <a:t>Other examples</a:t>
            </a:r>
          </a:p>
        </p:txBody>
      </p:sp>
      <p:sp>
        <p:nvSpPr>
          <p:cNvPr id="132" name="Looking for a word in the dictionary…"/>
          <p:cNvSpPr/>
          <p:nvPr>
            <p:ph type="body" idx="1"/>
          </p:nvPr>
        </p:nvSpPr>
        <p:spPr>
          <a:xfrm>
            <a:off x="952500" y="2603500"/>
            <a:ext cx="11099800" cy="5475834"/>
          </a:xfrm>
          <a:prstGeom prst="rect">
            <a:avLst/>
          </a:prstGeom>
        </p:spPr>
        <p:txBody>
          <a:bodyPr/>
          <a:lstStyle/>
          <a:p>
            <a:pPr marL="382270" indent="-382270" defTabSz="502412">
              <a:spcBef>
                <a:spcPts val="3600"/>
              </a:spcBef>
              <a:defRPr sz="3096">
                <a:latin typeface="Palatino"/>
                <a:ea typeface="Palatino"/>
                <a:cs typeface="Palatino"/>
                <a:sym typeface="Palatino"/>
              </a:defRPr>
            </a:pPr>
            <a:r>
              <a:t>Looking for a word in the dictionary</a:t>
            </a:r>
          </a:p>
          <a:p>
            <a:pPr marL="382270" indent="-382270" defTabSz="502412">
              <a:spcBef>
                <a:spcPts val="3600"/>
              </a:spcBef>
              <a:defRPr sz="3096">
                <a:latin typeface="Palatino"/>
                <a:ea typeface="Palatino"/>
                <a:cs typeface="Palatino"/>
                <a:sym typeface="Palatino"/>
              </a:defRPr>
            </a:pPr>
            <a:r>
              <a:t>Debugging a linear piece of code</a:t>
            </a:r>
          </a:p>
          <a:p>
            <a:pPr marL="382270" indent="-382270" defTabSz="502412">
              <a:spcBef>
                <a:spcPts val="3600"/>
              </a:spcBef>
              <a:defRPr sz="3096">
                <a:latin typeface="Palatino"/>
                <a:ea typeface="Palatino"/>
                <a:cs typeface="Palatino"/>
                <a:sym typeface="Palatino"/>
              </a:defRPr>
            </a:pPr>
            <a:r>
              <a:t>Cooking rice</a:t>
            </a:r>
          </a:p>
          <a:p>
            <a:pPr marL="382270" indent="-382270" defTabSz="502412">
              <a:spcBef>
                <a:spcPts val="3600"/>
              </a:spcBef>
              <a:defRPr sz="3096">
                <a:latin typeface="Palatino"/>
                <a:ea typeface="Palatino"/>
                <a:cs typeface="Palatino"/>
                <a:sym typeface="Palatino"/>
              </a:defRPr>
            </a:pPr>
            <a:r>
              <a:t>Science/Engineering: Finding the right value of any resource</a:t>
            </a:r>
          </a:p>
          <a:p>
            <a:pPr lvl="1" marL="764540" indent="-382270" defTabSz="502412">
              <a:spcBef>
                <a:spcPts val="1700"/>
              </a:spcBef>
              <a:defRPr sz="3096">
                <a:latin typeface="Palatino"/>
                <a:ea typeface="Palatino"/>
                <a:cs typeface="Palatino"/>
                <a:sym typeface="Palatino"/>
              </a:defRPr>
            </a:pPr>
            <a:r>
              <a:t>length of youtube ads</a:t>
            </a:r>
          </a:p>
          <a:p>
            <a:pPr lvl="1" marL="764540" indent="-382270" defTabSz="502412">
              <a:spcBef>
                <a:spcPts val="1700"/>
              </a:spcBef>
              <a:defRPr sz="3096">
                <a:latin typeface="Palatino"/>
                <a:ea typeface="Palatino"/>
                <a:cs typeface="Palatino"/>
                <a:sym typeface="Palatino"/>
              </a:defRPr>
            </a:pPr>
            <a:r>
              <a:t>pricing of a service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2" grpId="1"/>
    </p:bldLst>
  </p:timing>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3" name="Principles of algorithm design"/>
          <p:cNvSpPr/>
          <p:nvPr>
            <p:ph type="title"/>
          </p:nvPr>
        </p:nvSpPr>
        <p:spPr>
          <a:xfrm>
            <a:off x="762000" y="3657600"/>
            <a:ext cx="11099800" cy="2159000"/>
          </a:xfrm>
          <a:prstGeom prst="rect">
            <a:avLst/>
          </a:prstGeom>
        </p:spPr>
        <p:txBody>
          <a:bodyPr/>
          <a:lstStyle>
            <a:lvl1pPr defTabSz="473201">
              <a:defRPr sz="6480">
                <a:solidFill>
                  <a:srgbClr val="942192"/>
                </a:solidFill>
                <a:latin typeface="Palatino"/>
                <a:ea typeface="Palatino"/>
                <a:cs typeface="Palatino"/>
                <a:sym typeface="Palatino"/>
              </a:defRPr>
            </a:lvl1pPr>
          </a:lstStyle>
          <a:p>
            <a:pPr/>
            <a:r>
              <a:t>Principles of algorithm design</a:t>
            </a:r>
          </a:p>
        </p:txBody>
      </p:sp>
      <p:pic>
        <p:nvPicPr>
          <p:cNvPr id="25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First principle: reducing to a subproblem"/>
          <p:cNvSpPr/>
          <p:nvPr>
            <p:ph type="title"/>
          </p:nvPr>
        </p:nvSpPr>
        <p:spPr>
          <a:prstGeom prst="rect">
            <a:avLst/>
          </a:prstGeom>
        </p:spPr>
        <p:txBody>
          <a:bodyPr/>
          <a:lstStyle>
            <a:lvl1pPr defTabSz="443991">
              <a:defRPr sz="6080">
                <a:latin typeface="Palatino"/>
                <a:ea typeface="Palatino"/>
                <a:cs typeface="Palatino"/>
                <a:sym typeface="Palatino"/>
              </a:defRPr>
            </a:lvl1pPr>
          </a:lstStyle>
          <a:p>
            <a:pPr/>
            <a:r>
              <a:t>First principle: reducing to a subproblem</a:t>
            </a:r>
          </a:p>
        </p:txBody>
      </p:sp>
      <p:pic>
        <p:nvPicPr>
          <p:cNvPr id="25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58" name="Subproblem: same problem on a smaller input…"/>
          <p:cNvSpPr/>
          <p:nvPr>
            <p:ph type="body" idx="1"/>
          </p:nvPr>
        </p:nvSpPr>
        <p:spPr>
          <a:xfrm>
            <a:off x="952500" y="2603499"/>
            <a:ext cx="11099800" cy="6299201"/>
          </a:xfrm>
          <a:prstGeom prst="rect">
            <a:avLst/>
          </a:prstGeom>
        </p:spPr>
        <p:txBody>
          <a:bodyPr/>
          <a:lstStyle/>
          <a:p>
            <a:pPr>
              <a:defRPr>
                <a:latin typeface="Palatino"/>
                <a:ea typeface="Palatino"/>
                <a:cs typeface="Palatino"/>
                <a:sym typeface="Palatino"/>
              </a:defRPr>
            </a:pPr>
            <a:r>
              <a:t>Subproblem: same problem on a smaller input</a:t>
            </a:r>
          </a:p>
          <a:p>
            <a:pPr>
              <a:defRPr>
                <a:latin typeface="Palatino"/>
                <a:ea typeface="Palatino"/>
                <a:cs typeface="Palatino"/>
                <a:sym typeface="Palatino"/>
              </a:defRPr>
            </a:pPr>
            <a:r>
              <a:t>Assume that you have already built the solution for the subproblem and using that try to build the solution for the original problem.</a:t>
            </a:r>
          </a:p>
          <a:p>
            <a:pPr>
              <a:defRPr>
                <a:latin typeface="Palatino"/>
                <a:ea typeface="Palatino"/>
                <a:cs typeface="Palatino"/>
                <a:sym typeface="Palatino"/>
              </a:defRPr>
            </a:pPr>
            <a:r>
              <a:t>Subproblem will be solved using the same strategy.</a:t>
            </a:r>
          </a:p>
          <a:p>
            <a:pPr>
              <a:defRPr>
                <a:latin typeface="Palatino"/>
                <a:ea typeface="Palatino"/>
                <a:cs typeface="Palatino"/>
                <a:sym typeface="Palatino"/>
              </a:defRPr>
            </a:pPr>
            <a:r>
              <a:t>Implementation: recursive or iterative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5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5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5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58">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8" grpId="1"/>
    </p:bldLst>
  </p:timing>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0" name="First principle: reducing to a subproblem"/>
          <p:cNvSpPr/>
          <p:nvPr>
            <p:ph type="title"/>
          </p:nvPr>
        </p:nvSpPr>
        <p:spPr>
          <a:prstGeom prst="rect">
            <a:avLst/>
          </a:prstGeom>
        </p:spPr>
        <p:txBody>
          <a:bodyPr/>
          <a:lstStyle>
            <a:lvl1pPr defTabSz="443991">
              <a:defRPr sz="6080">
                <a:latin typeface="Palatino"/>
                <a:ea typeface="Palatino"/>
                <a:cs typeface="Palatino"/>
                <a:sym typeface="Palatino"/>
              </a:defRPr>
            </a:lvl1pPr>
          </a:lstStyle>
          <a:p>
            <a:pPr/>
            <a:r>
              <a:t>First principle: reducing to a subproblem</a:t>
            </a:r>
          </a:p>
        </p:txBody>
      </p:sp>
      <p:pic>
        <p:nvPicPr>
          <p:cNvPr id="26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62" name="Example 1: finding minimum value in an array.…"/>
          <p:cNvSpPr/>
          <p:nvPr>
            <p:ph type="body" sz="half" idx="1"/>
          </p:nvPr>
        </p:nvSpPr>
        <p:spPr>
          <a:xfrm>
            <a:off x="952500" y="2603499"/>
            <a:ext cx="11099800" cy="3498256"/>
          </a:xfrm>
          <a:prstGeom prst="rect">
            <a:avLst/>
          </a:prstGeom>
        </p:spPr>
        <p:txBody>
          <a:bodyPr/>
          <a:lstStyle/>
          <a:p>
            <a:pPr>
              <a:spcBef>
                <a:spcPts val="2000"/>
              </a:spcBef>
              <a:defRPr>
                <a:latin typeface="Palatino"/>
                <a:ea typeface="Palatino"/>
                <a:cs typeface="Palatino"/>
                <a:sym typeface="Palatino"/>
              </a:defRPr>
            </a:pPr>
            <a:r>
              <a:t>Example 1: finding minimum value in an array.</a:t>
            </a:r>
          </a:p>
          <a:p>
            <a:pPr>
              <a:spcBef>
                <a:spcPts val="2000"/>
              </a:spcBef>
              <a:defRPr>
                <a:latin typeface="Palatino"/>
                <a:ea typeface="Palatino"/>
                <a:cs typeface="Palatino"/>
                <a:sym typeface="Palatino"/>
              </a:defRPr>
            </a:pPr>
            <a:r>
              <a:t>Suppose we have already found minimum among first </a:t>
            </a:r>
            <a:r>
              <a:rPr i="1">
                <a:solidFill>
                  <a:schemeClr val="accent1">
                    <a:hueOff val="47394"/>
                    <a:satOff val="-25753"/>
                    <a:lumOff val="-7544"/>
                  </a:schemeClr>
                </a:solidFill>
              </a:rPr>
              <a:t>n-1</a:t>
            </a:r>
            <a:r>
              <a:t> numbers, say </a:t>
            </a:r>
            <a:r>
              <a:rPr i="1">
                <a:solidFill>
                  <a:schemeClr val="accent1">
                    <a:hueOff val="47394"/>
                    <a:satOff val="-25753"/>
                    <a:lumOff val="-7544"/>
                  </a:schemeClr>
                </a:solidFill>
              </a:rPr>
              <a:t>min</a:t>
            </a:r>
            <a:r>
              <a:rPr baseline="-5999" i="1">
                <a:solidFill>
                  <a:schemeClr val="accent1">
                    <a:hueOff val="47394"/>
                    <a:satOff val="-25753"/>
                    <a:lumOff val="-7544"/>
                  </a:schemeClr>
                </a:solidFill>
              </a:rPr>
              <a:t>n-1</a:t>
            </a:r>
          </a:p>
          <a:p>
            <a:pPr>
              <a:spcBef>
                <a:spcPts val="2000"/>
              </a:spcBef>
              <a:defRPr>
                <a:latin typeface="Palatino"/>
                <a:ea typeface="Palatino"/>
                <a:cs typeface="Palatino"/>
                <a:sym typeface="Palatino"/>
              </a:defRPr>
            </a:pPr>
            <a:r>
              <a:rPr i="1">
                <a:solidFill>
                  <a:schemeClr val="accent1">
                    <a:hueOff val="47394"/>
                    <a:satOff val="-25753"/>
                    <a:lumOff val="-7544"/>
                  </a:schemeClr>
                </a:solidFill>
              </a:rPr>
              <a:t>min</a:t>
            </a:r>
            <a:r>
              <a:rPr baseline="-5999" i="1">
                <a:solidFill>
                  <a:schemeClr val="accent1">
                    <a:hueOff val="47394"/>
                    <a:satOff val="-25753"/>
                    <a:lumOff val="-7544"/>
                  </a:schemeClr>
                </a:solidFill>
              </a:rPr>
              <a:t>n </a:t>
            </a:r>
            <a:r>
              <a:rPr i="1">
                <a:solidFill>
                  <a:schemeClr val="accent1">
                    <a:hueOff val="47394"/>
                    <a:satOff val="-25753"/>
                    <a:lumOff val="-7544"/>
                  </a:schemeClr>
                </a:solidFill>
              </a:rPr>
              <a:t>= </a:t>
            </a:r>
            <a:r>
              <a:rPr>
                <a:solidFill>
                  <a:schemeClr val="accent1">
                    <a:hueOff val="47394"/>
                    <a:satOff val="-25753"/>
                    <a:lumOff val="-7544"/>
                  </a:schemeClr>
                </a:solidFill>
              </a:rPr>
              <a:t>minimum</a:t>
            </a:r>
            <a:r>
              <a:rPr i="1">
                <a:solidFill>
                  <a:schemeClr val="accent1">
                    <a:hueOff val="47394"/>
                    <a:satOff val="-25753"/>
                    <a:lumOff val="-7544"/>
                  </a:schemeClr>
                </a:solidFill>
              </a:rPr>
              <a:t>( min</a:t>
            </a:r>
            <a:r>
              <a:rPr baseline="-5999" i="1">
                <a:solidFill>
                  <a:schemeClr val="accent1">
                    <a:hueOff val="47394"/>
                    <a:satOff val="-25753"/>
                    <a:lumOff val="-7544"/>
                  </a:schemeClr>
                </a:solidFill>
              </a:rPr>
              <a:t>n-1, </a:t>
            </a:r>
            <a:r>
              <a:rPr i="1">
                <a:solidFill>
                  <a:schemeClr val="accent1">
                    <a:hueOff val="47394"/>
                    <a:satOff val="-25753"/>
                    <a:lumOff val="-7544"/>
                  </a:schemeClr>
                </a:solidFill>
              </a:rPr>
              <a:t>A[n] )</a:t>
            </a:r>
          </a:p>
        </p:txBody>
      </p:sp>
      <p:sp>
        <p:nvSpPr>
          <p:cNvPr id="263" name="Iterative implementation:  Go over the array from 1 to n and maintain a variable min…"/>
          <p:cNvSpPr/>
          <p:nvPr/>
        </p:nvSpPr>
        <p:spPr>
          <a:xfrm>
            <a:off x="952500" y="6012904"/>
            <a:ext cx="11099800" cy="362619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marL="404495" indent="-404495" algn="l" defTabSz="531622">
              <a:spcBef>
                <a:spcPts val="1800"/>
              </a:spcBef>
              <a:buSzPct val="75000"/>
              <a:buChar char="•"/>
              <a:defRPr sz="3276">
                <a:latin typeface="Palatino"/>
                <a:ea typeface="Palatino"/>
                <a:cs typeface="Palatino"/>
                <a:sym typeface="Palatino"/>
              </a:defRPr>
            </a:pPr>
            <a:r>
              <a:rPr>
                <a:solidFill>
                  <a:schemeClr val="accent5">
                    <a:hueOff val="-176146"/>
                    <a:satOff val="3665"/>
                    <a:lumOff val="-13986"/>
                  </a:schemeClr>
                </a:solidFill>
              </a:rPr>
              <a:t>Iterative implementation: </a:t>
            </a:r>
            <a:br/>
            <a:r>
              <a:t>Go over the array from </a:t>
            </a:r>
            <a:r>
              <a:rPr i="1">
                <a:solidFill>
                  <a:schemeClr val="accent1">
                    <a:hueOff val="47394"/>
                    <a:satOff val="-25753"/>
                    <a:lumOff val="-7544"/>
                  </a:schemeClr>
                </a:solidFill>
              </a:rPr>
              <a:t>1</a:t>
            </a:r>
            <a:r>
              <a:t> to </a:t>
            </a:r>
            <a:r>
              <a:rPr i="1">
                <a:solidFill>
                  <a:schemeClr val="accent1">
                    <a:hueOff val="47394"/>
                    <a:satOff val="-25753"/>
                    <a:lumOff val="-7544"/>
                  </a:schemeClr>
                </a:solidFill>
              </a:rPr>
              <a:t>n</a:t>
            </a:r>
            <a:r>
              <a:t> and maintain a variable </a:t>
            </a:r>
            <a:r>
              <a:rPr i="1">
                <a:solidFill>
                  <a:schemeClr val="accent1">
                    <a:hueOff val="47394"/>
                    <a:satOff val="-25753"/>
                    <a:lumOff val="-7544"/>
                  </a:schemeClr>
                </a:solidFill>
              </a:rPr>
              <a:t>min </a:t>
            </a:r>
          </a:p>
          <a:p>
            <a:pPr marL="404495" indent="-404495" algn="l" defTabSz="531622">
              <a:spcBef>
                <a:spcPts val="1800"/>
              </a:spcBef>
              <a:buSzPct val="75000"/>
              <a:buChar char="•"/>
              <a:defRPr sz="3276">
                <a:latin typeface="Palatino"/>
                <a:ea typeface="Palatino"/>
                <a:cs typeface="Palatino"/>
                <a:sym typeface="Palatino"/>
              </a:defRPr>
            </a:pPr>
            <a:r>
              <a:rPr>
                <a:solidFill>
                  <a:schemeClr val="accent5">
                    <a:hueOff val="-176146"/>
                    <a:satOff val="3665"/>
                    <a:lumOff val="-13986"/>
                  </a:schemeClr>
                </a:solidFill>
              </a:rPr>
              <a:t>Invariant</a:t>
            </a:r>
            <a:r>
              <a:t>: after seeing </a:t>
            </a:r>
            <a:r>
              <a:rPr i="1">
                <a:solidFill>
                  <a:schemeClr val="accent1">
                    <a:hueOff val="47394"/>
                    <a:satOff val="-25753"/>
                    <a:lumOff val="-7544"/>
                  </a:schemeClr>
                </a:solidFill>
              </a:rPr>
              <a:t>i</a:t>
            </a:r>
            <a:r>
              <a:t> numbers, </a:t>
            </a:r>
            <a:r>
              <a:rPr i="1">
                <a:solidFill>
                  <a:schemeClr val="accent1">
                    <a:hueOff val="47394"/>
                    <a:satOff val="-25753"/>
                    <a:lumOff val="-7544"/>
                  </a:schemeClr>
                </a:solidFill>
              </a:rPr>
              <a:t>min</a:t>
            </a:r>
            <a:r>
              <a:t> will be the minimum among first </a:t>
            </a:r>
            <a:r>
              <a:rPr i="1">
                <a:solidFill>
                  <a:schemeClr val="accent1">
                    <a:hueOff val="47394"/>
                    <a:satOff val="-25753"/>
                    <a:lumOff val="-7544"/>
                  </a:schemeClr>
                </a:solidFill>
              </a:rPr>
              <a:t>i</a:t>
            </a:r>
            <a:r>
              <a:t> numbers.</a:t>
            </a:r>
          </a:p>
          <a:p>
            <a:pPr marL="404495" indent="-404495" algn="l" defTabSz="531622">
              <a:spcBef>
                <a:spcPts val="1800"/>
              </a:spcBef>
              <a:buSzPct val="75000"/>
              <a:buChar char="•"/>
              <a:defRPr sz="3276">
                <a:latin typeface="Palatino"/>
                <a:ea typeface="Palatino"/>
                <a:cs typeface="Palatino"/>
                <a:sym typeface="Palatino"/>
              </a:defRPr>
            </a:pPr>
            <a:r>
              <a:rPr i="1">
                <a:solidFill>
                  <a:schemeClr val="accent1">
                    <a:hueOff val="47394"/>
                    <a:satOff val="-25753"/>
                    <a:lumOff val="-7544"/>
                  </a:schemeClr>
                </a:solidFill>
              </a:rPr>
              <a:t>min</a:t>
            </a:r>
            <a:r>
              <a:rPr baseline="-5999" i="1">
                <a:solidFill>
                  <a:schemeClr val="accent1">
                    <a:hueOff val="47394"/>
                    <a:satOff val="-25753"/>
                    <a:lumOff val="-7544"/>
                  </a:schemeClr>
                </a:solidFill>
              </a:rPr>
              <a:t>i </a:t>
            </a:r>
            <a:r>
              <a:rPr i="1">
                <a:solidFill>
                  <a:schemeClr val="accent1">
                    <a:hueOff val="47394"/>
                    <a:satOff val="-25753"/>
                    <a:lumOff val="-7544"/>
                  </a:schemeClr>
                </a:solidFill>
              </a:rPr>
              <a:t>= </a:t>
            </a:r>
            <a:r>
              <a:rPr>
                <a:solidFill>
                  <a:schemeClr val="accent1">
                    <a:hueOff val="47394"/>
                    <a:satOff val="-25753"/>
                    <a:lumOff val="-7544"/>
                  </a:schemeClr>
                </a:solidFill>
              </a:rPr>
              <a:t>minimum</a:t>
            </a:r>
            <a:r>
              <a:rPr i="1">
                <a:solidFill>
                  <a:schemeClr val="accent1">
                    <a:hueOff val="47394"/>
                    <a:satOff val="-25753"/>
                    <a:lumOff val="-7544"/>
                  </a:schemeClr>
                </a:solidFill>
              </a:rPr>
              <a:t>( min</a:t>
            </a:r>
            <a:r>
              <a:rPr baseline="-5999" i="1">
                <a:solidFill>
                  <a:schemeClr val="accent1">
                    <a:hueOff val="47394"/>
                    <a:satOff val="-25753"/>
                    <a:lumOff val="-7544"/>
                  </a:schemeClr>
                </a:solidFill>
              </a:rPr>
              <a:t>i-1, </a:t>
            </a:r>
            <a:r>
              <a:rPr i="1">
                <a:solidFill>
                  <a:schemeClr val="accent1">
                    <a:hueOff val="47394"/>
                    <a:satOff val="-25753"/>
                    <a:lumOff val="-7544"/>
                  </a:schemeClr>
                </a:solidFill>
              </a:rPr>
              <a:t>A[i]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6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6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6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2" fill="hold">
                                  <p:stCondLst>
                                    <p:cond delay="0"/>
                                  </p:stCondLst>
                                  <p:iterate type="el" backwards="0">
                                    <p:tmAbs val="0"/>
                                  </p:iterate>
                                  <p:childTnLst>
                                    <p:set>
                                      <p:cBhvr>
                                        <p:cTn id="20" fill="hold"/>
                                        <p:tgtEl>
                                          <p:spTgt spid="263">
                                            <p:bg/>
                                          </p:spTgt>
                                        </p:tgtEl>
                                        <p:attrNameLst>
                                          <p:attrName>style.visibility</p:attrName>
                                        </p:attrNameLst>
                                      </p:cBhvr>
                                      <p:to>
                                        <p:strVal val="visible"/>
                                      </p:to>
                                    </p:set>
                                  </p:childTnLst>
                                </p:cTn>
                              </p:par>
                              <p:par>
                                <p:cTn id="21" presetClass="entr" nodeType="withEffect" presetSubtype="0" presetID="1" grpId="2" fill="hold">
                                  <p:stCondLst>
                                    <p:cond delay="0"/>
                                  </p:stCondLst>
                                  <p:iterate type="el" backwards="0">
                                    <p:tmAbs val="0"/>
                                  </p:iterate>
                                  <p:childTnLst>
                                    <p:set>
                                      <p:cBhvr>
                                        <p:cTn id="22" fill="hold"/>
                                        <p:tgtEl>
                                          <p:spTgt spid="26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2" fill="hold">
                                  <p:stCondLst>
                                    <p:cond delay="0"/>
                                  </p:stCondLst>
                                  <p:iterate type="el" backwards="0">
                                    <p:tmAbs val="0"/>
                                  </p:iterate>
                                  <p:childTnLst>
                                    <p:set>
                                      <p:cBhvr>
                                        <p:cTn id="26" fill="hold"/>
                                        <p:tgtEl>
                                          <p:spTgt spid="26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2" fill="hold">
                                  <p:stCondLst>
                                    <p:cond delay="0"/>
                                  </p:stCondLst>
                                  <p:iterate type="el" backwards="0">
                                    <p:tmAbs val="0"/>
                                  </p:iterate>
                                  <p:childTnLst>
                                    <p:set>
                                      <p:cBhvr>
                                        <p:cTn id="30" fill="hold"/>
                                        <p:tgtEl>
                                          <p:spTgt spid="263">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62" grpId="1"/>
      <p:bldP build="p" bldLvl="5" animBg="1" rev="0" advAuto="0" spid="263" grpId="2"/>
    </p:bldLst>
  </p:timing>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First principle: reducing to a subproblem"/>
          <p:cNvSpPr/>
          <p:nvPr>
            <p:ph type="title"/>
          </p:nvPr>
        </p:nvSpPr>
        <p:spPr>
          <a:prstGeom prst="rect">
            <a:avLst/>
          </a:prstGeom>
        </p:spPr>
        <p:txBody>
          <a:bodyPr/>
          <a:lstStyle>
            <a:lvl1pPr defTabSz="443991">
              <a:defRPr sz="6080">
                <a:latin typeface="Palatino"/>
                <a:ea typeface="Palatino"/>
                <a:cs typeface="Palatino"/>
                <a:sym typeface="Palatino"/>
              </a:defRPr>
            </a:lvl1pPr>
          </a:lstStyle>
          <a:p>
            <a:pPr/>
            <a:r>
              <a:t>First principle: reducing to a subproblem</a:t>
            </a:r>
          </a:p>
        </p:txBody>
      </p:sp>
      <p:pic>
        <p:nvPicPr>
          <p:cNvPr id="26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67" name="mini = minimum( mini-1, A[i] )"/>
          <p:cNvSpPr/>
          <p:nvPr/>
        </p:nvSpPr>
        <p:spPr>
          <a:xfrm>
            <a:off x="952500" y="2964904"/>
            <a:ext cx="11099800" cy="111259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marL="444500" indent="-444500" algn="l">
              <a:spcBef>
                <a:spcPts val="2000"/>
              </a:spcBef>
              <a:buSzPct val="75000"/>
              <a:buChar char="•"/>
              <a:defRPr>
                <a:latin typeface="Palatino"/>
                <a:ea typeface="Palatino"/>
                <a:cs typeface="Palatino"/>
                <a:sym typeface="Palatino"/>
              </a:defRPr>
            </a:pPr>
            <a:r>
              <a:rPr i="1">
                <a:solidFill>
                  <a:schemeClr val="accent1">
                    <a:hueOff val="47394"/>
                    <a:satOff val="-25753"/>
                    <a:lumOff val="-7544"/>
                  </a:schemeClr>
                </a:solidFill>
              </a:rPr>
              <a:t>min</a:t>
            </a:r>
            <a:r>
              <a:rPr baseline="-5999" i="1">
                <a:solidFill>
                  <a:schemeClr val="accent1">
                    <a:hueOff val="47394"/>
                    <a:satOff val="-25753"/>
                    <a:lumOff val="-7544"/>
                  </a:schemeClr>
                </a:solidFill>
              </a:rPr>
              <a:t>i </a:t>
            </a:r>
            <a:r>
              <a:rPr i="1">
                <a:solidFill>
                  <a:schemeClr val="accent1">
                    <a:hueOff val="47394"/>
                    <a:satOff val="-25753"/>
                    <a:lumOff val="-7544"/>
                  </a:schemeClr>
                </a:solidFill>
              </a:rPr>
              <a:t>= </a:t>
            </a:r>
            <a:r>
              <a:rPr>
                <a:solidFill>
                  <a:schemeClr val="accent1">
                    <a:hueOff val="47394"/>
                    <a:satOff val="-25753"/>
                    <a:lumOff val="-7544"/>
                  </a:schemeClr>
                </a:solidFill>
              </a:rPr>
              <a:t>minimum</a:t>
            </a:r>
            <a:r>
              <a:rPr i="1">
                <a:solidFill>
                  <a:schemeClr val="accent1">
                    <a:hueOff val="47394"/>
                    <a:satOff val="-25753"/>
                    <a:lumOff val="-7544"/>
                  </a:schemeClr>
                </a:solidFill>
              </a:rPr>
              <a:t>( min</a:t>
            </a:r>
            <a:r>
              <a:rPr baseline="-5999" i="1">
                <a:solidFill>
                  <a:schemeClr val="accent1">
                    <a:hueOff val="47394"/>
                    <a:satOff val="-25753"/>
                    <a:lumOff val="-7544"/>
                  </a:schemeClr>
                </a:solidFill>
              </a:rPr>
              <a:t>i-1, </a:t>
            </a:r>
            <a:r>
              <a:rPr i="1">
                <a:solidFill>
                  <a:schemeClr val="accent1">
                    <a:hueOff val="47394"/>
                    <a:satOff val="-25753"/>
                    <a:lumOff val="-7544"/>
                  </a:schemeClr>
                </a:solidFill>
              </a:rPr>
              <a:t>A[i] )</a:t>
            </a:r>
          </a:p>
        </p:txBody>
      </p:sp>
      <p:sp>
        <p:nvSpPr>
          <p:cNvPr id="268" name="Iterative implementation…"/>
          <p:cNvSpPr/>
          <p:nvPr/>
        </p:nvSpPr>
        <p:spPr>
          <a:xfrm>
            <a:off x="148803" y="4879304"/>
            <a:ext cx="5514182" cy="35166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marL="400050" indent="-400050" algn="l" defTabSz="525779">
              <a:spcBef>
                <a:spcPts val="1800"/>
              </a:spcBef>
              <a:buSzPct val="75000"/>
              <a:buChar char="•"/>
              <a:defRPr sz="3239">
                <a:solidFill>
                  <a:schemeClr val="accent5">
                    <a:hueOff val="-176146"/>
                    <a:satOff val="3665"/>
                    <a:lumOff val="-13986"/>
                  </a:schemeClr>
                </a:solidFill>
                <a:latin typeface="Palatino"/>
                <a:ea typeface="Palatino"/>
                <a:cs typeface="Palatino"/>
                <a:sym typeface="Palatino"/>
              </a:defRPr>
            </a:pPr>
            <a:r>
              <a:t>Iterative implementation</a:t>
            </a:r>
          </a:p>
          <a:p>
            <a:pPr algn="l" defTabSz="525779">
              <a:spcBef>
                <a:spcPts val="1800"/>
              </a:spcBef>
              <a:defRPr sz="3239">
                <a:solidFill>
                  <a:schemeClr val="accent1">
                    <a:hueOff val="47394"/>
                    <a:satOff val="-25753"/>
                    <a:lumOff val="-7544"/>
                  </a:schemeClr>
                </a:solidFill>
                <a:latin typeface="Palatino"/>
                <a:ea typeface="Palatino"/>
                <a:cs typeface="Palatino"/>
                <a:sym typeface="Palatino"/>
              </a:defRPr>
            </a:pPr>
            <a:r>
              <a:rPr i="1"/>
              <a:t>min</a:t>
            </a:r>
            <a:r>
              <a:t> ← </a:t>
            </a:r>
            <a:r>
              <a:rPr i="1"/>
              <a:t>A</a:t>
            </a:r>
            <a:r>
              <a:t>[</a:t>
            </a:r>
            <a:r>
              <a:rPr i="1"/>
              <a:t>1</a:t>
            </a:r>
            <a:r>
              <a:t>];</a:t>
            </a:r>
          </a:p>
          <a:p>
            <a:pPr algn="l" defTabSz="525779">
              <a:spcBef>
                <a:spcPts val="1800"/>
              </a:spcBef>
              <a:defRPr sz="3239">
                <a:solidFill>
                  <a:schemeClr val="accent1">
                    <a:hueOff val="47394"/>
                    <a:satOff val="-25753"/>
                    <a:lumOff val="-7544"/>
                  </a:schemeClr>
                </a:solidFill>
                <a:latin typeface="Palatino"/>
                <a:ea typeface="Palatino"/>
                <a:cs typeface="Palatino"/>
                <a:sym typeface="Palatino"/>
              </a:defRPr>
            </a:pPr>
            <a:r>
              <a:t>for (</a:t>
            </a:r>
            <a:r>
              <a:rPr i="1"/>
              <a:t>i</a:t>
            </a:r>
            <a:r>
              <a:t> ← </a:t>
            </a:r>
            <a:r>
              <a:rPr i="1"/>
              <a:t>2</a:t>
            </a:r>
            <a:r>
              <a:t> to </a:t>
            </a:r>
            <a:r>
              <a:rPr i="1"/>
              <a:t>n</a:t>
            </a:r>
            <a:r>
              <a:t>)</a:t>
            </a:r>
          </a:p>
          <a:p>
            <a:pPr lvl="2" indent="411479" algn="l" defTabSz="525779">
              <a:spcBef>
                <a:spcPts val="1800"/>
              </a:spcBef>
              <a:defRPr sz="3239">
                <a:solidFill>
                  <a:schemeClr val="accent1">
                    <a:hueOff val="47394"/>
                    <a:satOff val="-25753"/>
                    <a:lumOff val="-7544"/>
                  </a:schemeClr>
                </a:solidFill>
                <a:latin typeface="Palatino"/>
                <a:ea typeface="Palatino"/>
                <a:cs typeface="Palatino"/>
                <a:sym typeface="Palatino"/>
              </a:defRPr>
            </a:pPr>
            <a:r>
              <a:rPr i="1"/>
              <a:t>min</a:t>
            </a:r>
            <a:r>
              <a:t> ← minimum(</a:t>
            </a:r>
            <a:r>
              <a:rPr i="1"/>
              <a:t>min</a:t>
            </a:r>
            <a:r>
              <a:t>, </a:t>
            </a:r>
            <a:r>
              <a:rPr i="1"/>
              <a:t>A</a:t>
            </a:r>
            <a:r>
              <a:t>[</a:t>
            </a:r>
            <a:r>
              <a:rPr i="1"/>
              <a:t>i</a:t>
            </a:r>
            <a:r>
              <a:t>])</a:t>
            </a:r>
          </a:p>
        </p:txBody>
      </p:sp>
      <p:sp>
        <p:nvSpPr>
          <p:cNvPr id="269" name="Recursive implementation…"/>
          <p:cNvSpPr/>
          <p:nvPr/>
        </p:nvSpPr>
        <p:spPr>
          <a:xfrm>
            <a:off x="5959078" y="4798243"/>
            <a:ext cx="6272858" cy="367873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marL="346709" indent="-346709" algn="l" defTabSz="455675">
              <a:spcBef>
                <a:spcPts val="1500"/>
              </a:spcBef>
              <a:buSzPct val="75000"/>
              <a:buChar char="•"/>
              <a:defRPr sz="2807">
                <a:solidFill>
                  <a:schemeClr val="accent5">
                    <a:hueOff val="-176146"/>
                    <a:satOff val="3665"/>
                    <a:lumOff val="-13986"/>
                  </a:schemeClr>
                </a:solidFill>
                <a:latin typeface="Palatino"/>
                <a:ea typeface="Palatino"/>
                <a:cs typeface="Palatino"/>
                <a:sym typeface="Palatino"/>
              </a:defRPr>
            </a:pPr>
            <a:r>
              <a:t>Recursive implementation</a:t>
            </a:r>
          </a:p>
          <a:p>
            <a:pPr algn="l" defTabSz="455675">
              <a:spcBef>
                <a:spcPts val="1500"/>
              </a:spcBef>
              <a:defRPr sz="2807">
                <a:solidFill>
                  <a:schemeClr val="accent5"/>
                </a:solidFill>
                <a:latin typeface="Palatino"/>
                <a:ea typeface="Palatino"/>
                <a:cs typeface="Palatino"/>
                <a:sym typeface="Palatino"/>
              </a:defRPr>
            </a:pPr>
            <a:r>
              <a:rPr i="1"/>
              <a:t>f(A, i):</a:t>
            </a:r>
          </a:p>
          <a:p>
            <a:pPr lvl="2" indent="356615" algn="l" defTabSz="455675">
              <a:spcBef>
                <a:spcPts val="1500"/>
              </a:spcBef>
              <a:defRPr sz="2807">
                <a:solidFill>
                  <a:schemeClr val="accent1">
                    <a:hueOff val="47394"/>
                    <a:satOff val="-25753"/>
                    <a:lumOff val="-7544"/>
                  </a:schemeClr>
                </a:solidFill>
                <a:latin typeface="Palatino"/>
                <a:ea typeface="Palatino"/>
                <a:cs typeface="Palatino"/>
                <a:sym typeface="Palatino"/>
              </a:defRPr>
            </a:pPr>
            <a:r>
              <a:t>if </a:t>
            </a:r>
            <a:r>
              <a:rPr i="1"/>
              <a:t>i=1</a:t>
            </a:r>
            <a:r>
              <a:t> </a:t>
            </a:r>
            <a:r>
              <a:rPr>
                <a:solidFill>
                  <a:schemeClr val="accent1"/>
                </a:solidFill>
              </a:rPr>
              <a:t>return</a:t>
            </a:r>
            <a:r>
              <a:t> </a:t>
            </a:r>
            <a:r>
              <a:rPr i="1"/>
              <a:t>A</a:t>
            </a:r>
            <a:r>
              <a:t>[</a:t>
            </a:r>
            <a:r>
              <a:rPr i="1"/>
              <a:t>1</a:t>
            </a:r>
            <a:r>
              <a:t>];</a:t>
            </a:r>
          </a:p>
          <a:p>
            <a:pPr lvl="2" indent="356615" algn="l" defTabSz="455675">
              <a:spcBef>
                <a:spcPts val="1500"/>
              </a:spcBef>
              <a:defRPr sz="2807">
                <a:solidFill>
                  <a:schemeClr val="accent1">
                    <a:hueOff val="47394"/>
                    <a:satOff val="-25753"/>
                    <a:lumOff val="-7544"/>
                  </a:schemeClr>
                </a:solidFill>
                <a:latin typeface="Palatino"/>
                <a:ea typeface="Palatino"/>
                <a:cs typeface="Palatino"/>
                <a:sym typeface="Palatino"/>
              </a:defRPr>
            </a:pPr>
            <a:r>
              <a:t>else </a:t>
            </a:r>
            <a:r>
              <a:rPr>
                <a:solidFill>
                  <a:schemeClr val="accent1"/>
                </a:solidFill>
              </a:rPr>
              <a:t>return</a:t>
            </a:r>
            <a:r>
              <a:t> minimum(</a:t>
            </a:r>
            <a:r>
              <a:rPr>
                <a:solidFill>
                  <a:schemeClr val="accent5">
                    <a:hueOff val="-176146"/>
                    <a:satOff val="3665"/>
                    <a:lumOff val="-13986"/>
                  </a:schemeClr>
                </a:solidFill>
              </a:rPr>
              <a:t> </a:t>
            </a:r>
            <a:r>
              <a:rPr i="1">
                <a:solidFill>
                  <a:schemeClr val="accent5"/>
                </a:solidFill>
              </a:rPr>
              <a:t>f(A, i-1)</a:t>
            </a:r>
            <a:r>
              <a:t>, </a:t>
            </a:r>
            <a:r>
              <a:rPr i="1"/>
              <a:t>A</a:t>
            </a:r>
            <a:r>
              <a:t>[</a:t>
            </a:r>
            <a:r>
              <a:rPr i="1"/>
              <a:t>i</a:t>
            </a:r>
            <a:r>
              <a:t>]);</a:t>
            </a:r>
          </a:p>
          <a:p>
            <a:pPr algn="l" defTabSz="455675">
              <a:spcBef>
                <a:spcPts val="1500"/>
              </a:spcBef>
              <a:defRPr sz="2807">
                <a:solidFill>
                  <a:schemeClr val="accent1">
                    <a:hueOff val="47394"/>
                    <a:satOff val="-25753"/>
                    <a:lumOff val="-7544"/>
                  </a:schemeClr>
                </a:solidFill>
                <a:latin typeface="Palatino"/>
                <a:ea typeface="Palatino"/>
                <a:cs typeface="Palatino"/>
                <a:sym typeface="Palatino"/>
              </a:defRPr>
            </a:pPr>
            <a:r>
              <a:t>Compute </a:t>
            </a:r>
            <a:r>
              <a:rPr i="1">
                <a:solidFill>
                  <a:schemeClr val="accent5"/>
                </a:solidFill>
              </a:rPr>
              <a:t>f(A, n)</a:t>
            </a:r>
            <a:r>
              <a:rPr i="1"/>
              <a:t>;</a:t>
            </a:r>
          </a:p>
        </p:txBody>
      </p:sp>
      <p:sp>
        <p:nvSpPr>
          <p:cNvPr id="270" name="Rectangle"/>
          <p:cNvSpPr/>
          <p:nvPr/>
        </p:nvSpPr>
        <p:spPr>
          <a:xfrm>
            <a:off x="57150" y="5118100"/>
            <a:ext cx="5697488" cy="3295006"/>
          </a:xfrm>
          <a:prstGeom prst="rect">
            <a:avLst/>
          </a:prstGeom>
          <a:ln w="25400">
            <a:solidFill>
              <a:srgbClr val="85888D"/>
            </a:solidFill>
            <a:miter lim="400000"/>
          </a:ln>
        </p:spPr>
        <p:txBody>
          <a:bodyPr lIns="50800" tIns="50800" rIns="50800" bIns="50800" anchor="ctr"/>
          <a:lstStyle/>
          <a:p>
            <a:pPr>
              <a:defRPr sz="2400"/>
            </a:pPr>
          </a:p>
        </p:txBody>
      </p:sp>
      <p:sp>
        <p:nvSpPr>
          <p:cNvPr id="271" name="Rectangle"/>
          <p:cNvSpPr/>
          <p:nvPr/>
        </p:nvSpPr>
        <p:spPr>
          <a:xfrm>
            <a:off x="5911850" y="4799037"/>
            <a:ext cx="6562527" cy="3677147"/>
          </a:xfrm>
          <a:prstGeom prst="rect">
            <a:avLst/>
          </a:prstGeom>
          <a:ln w="25400">
            <a:solidFill>
              <a:srgbClr val="85888D"/>
            </a:solidFill>
            <a:miter lim="400000"/>
          </a:ln>
        </p:spPr>
        <p:txBody>
          <a:bodyPr lIns="50800" tIns="50800" rIns="50800" bIns="50800" anchor="ctr"/>
          <a:lstStyle/>
          <a:p>
            <a:pPr>
              <a:defRPr sz="2400"/>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26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3" fill="hold">
                                  <p:stCondLst>
                                    <p:cond delay="0"/>
                                  </p:stCondLst>
                                  <p:iterate type="el" backwards="0">
                                    <p:tmAbs val="0"/>
                                  </p:iterate>
                                  <p:childTnLst>
                                    <p:set>
                                      <p:cBhvr>
                                        <p:cTn id="16" fill="hold"/>
                                        <p:tgtEl>
                                          <p:spTgt spid="26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67" grpId="1"/>
      <p:bldP build="whole" bldLvl="1" animBg="1" rev="0" advAuto="0" spid="268" grpId="2"/>
      <p:bldP build="whole" bldLvl="1" animBg="1" rev="0" advAuto="0" spid="269" grpId="3"/>
    </p:bldLst>
  </p:timing>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3" name="Maximum subarray sum"/>
          <p:cNvSpPr/>
          <p:nvPr>
            <p:ph type="title"/>
          </p:nvPr>
        </p:nvSpPr>
        <p:spPr>
          <a:prstGeom prst="rect">
            <a:avLst/>
          </a:prstGeom>
        </p:spPr>
        <p:txBody>
          <a:bodyPr/>
          <a:lstStyle>
            <a:lvl1pPr defTabSz="572516">
              <a:defRPr sz="7840">
                <a:latin typeface="Palatino"/>
                <a:ea typeface="Palatino"/>
                <a:cs typeface="Palatino"/>
                <a:sym typeface="Palatino"/>
              </a:defRPr>
            </a:lvl1pPr>
          </a:lstStyle>
          <a:p>
            <a:pPr/>
            <a:r>
              <a:t>Maximum subarray sum</a:t>
            </a:r>
          </a:p>
        </p:txBody>
      </p:sp>
      <p:pic>
        <p:nvPicPr>
          <p:cNvPr id="27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75" name="Given an integer array with positive/negative numbers. Find the subarray with maximum possible sum.…"/>
          <p:cNvSpPr/>
          <p:nvPr>
            <p:ph type="body" idx="1"/>
          </p:nvPr>
        </p:nvSpPr>
        <p:spPr>
          <a:xfrm>
            <a:off x="952500" y="2603499"/>
            <a:ext cx="11099800" cy="5925543"/>
          </a:xfrm>
          <a:prstGeom prst="rect">
            <a:avLst/>
          </a:prstGeom>
        </p:spPr>
        <p:txBody>
          <a:bodyPr/>
          <a:lstStyle/>
          <a:p>
            <a:pPr marL="382270" indent="-382270" defTabSz="502412">
              <a:spcBef>
                <a:spcPts val="3600"/>
              </a:spcBef>
              <a:defRPr sz="3096">
                <a:latin typeface="Palatino"/>
                <a:ea typeface="Palatino"/>
                <a:cs typeface="Palatino"/>
                <a:sym typeface="Palatino"/>
              </a:defRPr>
            </a:pPr>
            <a:r>
              <a:t>Given an integer array with positive/negative numbers.</a:t>
            </a:r>
            <a:br/>
            <a:r>
              <a:t>Find the subarray with maximum possible sum.</a:t>
            </a:r>
          </a:p>
          <a:p>
            <a:pPr marL="382270" indent="-382270" defTabSz="502412">
              <a:spcBef>
                <a:spcPts val="3600"/>
              </a:spcBef>
              <a:defRPr sz="3096">
                <a:latin typeface="Palatino"/>
                <a:ea typeface="Palatino"/>
                <a:cs typeface="Palatino"/>
                <a:sym typeface="Palatino"/>
              </a:defRPr>
            </a:pPr>
            <a:r>
              <a:t>1, 2, -5, 4, -6, 8, 7, -3, 2, 10, 3, -7, 4, 2</a:t>
            </a:r>
          </a:p>
          <a:p>
            <a:pPr marL="382270" indent="-382270" defTabSz="502412">
              <a:spcBef>
                <a:spcPts val="1700"/>
              </a:spcBef>
              <a:defRPr sz="3096">
                <a:solidFill>
                  <a:schemeClr val="accent5">
                    <a:hueOff val="-176146"/>
                    <a:satOff val="3665"/>
                    <a:lumOff val="-13986"/>
                  </a:schemeClr>
                </a:solidFill>
                <a:latin typeface="Palatino"/>
                <a:ea typeface="Palatino"/>
                <a:cs typeface="Palatino"/>
                <a:sym typeface="Palatino"/>
              </a:defRPr>
            </a:pPr>
            <a:r>
              <a:rPr i="1"/>
              <a:t>O(n</a:t>
            </a:r>
            <a:r>
              <a:rPr baseline="31999" i="1"/>
              <a:t>2</a:t>
            </a:r>
            <a:r>
              <a:rPr i="1"/>
              <a:t>) </a:t>
            </a:r>
            <a:r>
              <a:t>algorithm</a:t>
            </a:r>
          </a:p>
          <a:p>
            <a:pPr marL="382270" indent="-382270" defTabSz="502412">
              <a:spcBef>
                <a:spcPts val="1700"/>
              </a:spcBef>
              <a:defRPr sz="3096">
                <a:latin typeface="Palatino"/>
                <a:ea typeface="Palatino"/>
                <a:cs typeface="Palatino"/>
                <a:sym typeface="Palatino"/>
              </a:defRPr>
            </a:pPr>
            <a:r>
              <a:t>For every choice of starting point, </a:t>
            </a:r>
            <a:br/>
            <a:r>
              <a:t>go over all choices of end points and maintain the sum between starting and end points.</a:t>
            </a:r>
          </a:p>
          <a:p>
            <a:pPr marL="382270" indent="-382270" defTabSz="502412">
              <a:spcBef>
                <a:spcPts val="1700"/>
              </a:spcBef>
              <a:defRPr sz="3096">
                <a:latin typeface="Palatino"/>
                <a:ea typeface="Palatino"/>
                <a:cs typeface="Palatino"/>
                <a:sym typeface="Palatino"/>
              </a:defRPr>
            </a:pPr>
            <a:r>
              <a:t>Maintain the </a:t>
            </a:r>
            <a:r>
              <a:rPr i="1">
                <a:solidFill>
                  <a:schemeClr val="accent1">
                    <a:hueOff val="47394"/>
                    <a:satOff val="-25753"/>
                    <a:lumOff val="-7544"/>
                  </a:schemeClr>
                </a:solidFill>
              </a:rPr>
              <a:t>max_sum</a:t>
            </a:r>
            <a:r>
              <a:t> value by comparing with the current sum </a:t>
            </a:r>
          </a:p>
        </p:txBody>
      </p:sp>
      <p:sp>
        <p:nvSpPr>
          <p:cNvPr id="276" name="Rounded Rectangle"/>
          <p:cNvSpPr/>
          <p:nvPr/>
        </p:nvSpPr>
        <p:spPr>
          <a:xfrm>
            <a:off x="3544639" y="4055268"/>
            <a:ext cx="2654251" cy="789435"/>
          </a:xfrm>
          <a:prstGeom prst="roundRect">
            <a:avLst>
              <a:gd name="adj" fmla="val 22827"/>
            </a:avLst>
          </a:prstGeom>
          <a:ln w="25400">
            <a:solidFill>
              <a:srgbClr val="942192"/>
            </a:solidFill>
            <a:miter lim="400000"/>
          </a:ln>
        </p:spPr>
        <p:txBody>
          <a:bodyPr lIns="50800" tIns="50800" rIns="50800" bIns="50800" anchor="ctr"/>
          <a:lstStyle/>
          <a:p>
            <a:pPr>
              <a:defRPr sz="2400"/>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7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7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2" fill="hold">
                                  <p:stCondLst>
                                    <p:cond delay="0"/>
                                  </p:stCondLst>
                                  <p:iterate type="el" backwards="0">
                                    <p:tmAbs val="0"/>
                                  </p:iterate>
                                  <p:childTnLst>
                                    <p:set>
                                      <p:cBhvr>
                                        <p:cTn id="16" fill="hold"/>
                                        <p:tgtEl>
                                          <p:spTgt spid="27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75">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75">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75">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6" grpId="2"/>
      <p:bldP build="p" bldLvl="5" animBg="1" rev="0" advAuto="0" spid="275" grpId="1"/>
    </p:bldLst>
  </p:timing>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8" name="Maximum subarray sum"/>
          <p:cNvSpPr/>
          <p:nvPr>
            <p:ph type="title"/>
          </p:nvPr>
        </p:nvSpPr>
        <p:spPr>
          <a:prstGeom prst="rect">
            <a:avLst/>
          </a:prstGeom>
        </p:spPr>
        <p:txBody>
          <a:bodyPr/>
          <a:lstStyle>
            <a:lvl1pPr defTabSz="572516">
              <a:defRPr sz="7840">
                <a:latin typeface="Palatino"/>
                <a:ea typeface="Palatino"/>
                <a:cs typeface="Palatino"/>
                <a:sym typeface="Palatino"/>
              </a:defRPr>
            </a:lvl1pPr>
          </a:lstStyle>
          <a:p>
            <a:pPr/>
            <a:r>
              <a:t>Maximum subarray sum</a:t>
            </a:r>
          </a:p>
        </p:txBody>
      </p:sp>
      <p:pic>
        <p:nvPicPr>
          <p:cNvPr id="27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80" name="O(n2) algorithm:…"/>
          <p:cNvSpPr/>
          <p:nvPr/>
        </p:nvSpPr>
        <p:spPr>
          <a:xfrm>
            <a:off x="952500" y="2908002"/>
            <a:ext cx="11099800" cy="60997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defTabSz="461518">
              <a:spcBef>
                <a:spcPts val="3300"/>
              </a:spcBef>
              <a:defRPr sz="2844">
                <a:solidFill>
                  <a:schemeClr val="accent5"/>
                </a:solidFill>
                <a:latin typeface="Palatino"/>
                <a:ea typeface="Palatino"/>
                <a:cs typeface="Palatino"/>
                <a:sym typeface="Palatino"/>
              </a:defRPr>
            </a:pPr>
            <a:r>
              <a:t>O(</a:t>
            </a:r>
            <a:r>
              <a:rPr i="1"/>
              <a:t>n</a:t>
            </a:r>
            <a:r>
              <a:rPr baseline="31999" i="1"/>
              <a:t>2</a:t>
            </a:r>
            <a:r>
              <a:t>) algorithm:</a:t>
            </a:r>
          </a:p>
          <a:p>
            <a:pPr algn="l" defTabSz="461518">
              <a:spcBef>
                <a:spcPts val="1500"/>
              </a:spcBef>
              <a:defRPr sz="2844">
                <a:latin typeface="Palatino"/>
                <a:ea typeface="Palatino"/>
                <a:cs typeface="Palatino"/>
                <a:sym typeface="Palatino"/>
              </a:defRPr>
            </a:pPr>
            <a:r>
              <a:rPr i="1">
                <a:solidFill>
                  <a:schemeClr val="accent1">
                    <a:hueOff val="47394"/>
                    <a:satOff val="-25753"/>
                    <a:lumOff val="-7544"/>
                  </a:schemeClr>
                </a:solidFill>
              </a:rPr>
              <a:t>max_sum</a:t>
            </a:r>
            <a:r>
              <a:t> ← 0;  </a:t>
            </a:r>
          </a:p>
          <a:p>
            <a:pPr algn="l" defTabSz="461518">
              <a:spcBef>
                <a:spcPts val="1500"/>
              </a:spcBef>
              <a:defRPr sz="2844">
                <a:latin typeface="Palatino"/>
                <a:ea typeface="Palatino"/>
                <a:cs typeface="Palatino"/>
                <a:sym typeface="Palatino"/>
              </a:defRPr>
            </a:pPr>
            <a:r>
              <a:t>for (</a:t>
            </a:r>
            <a:r>
              <a:rPr i="1">
                <a:solidFill>
                  <a:schemeClr val="accent1">
                    <a:hueOff val="47394"/>
                    <a:satOff val="-25753"/>
                    <a:lumOff val="-7544"/>
                  </a:schemeClr>
                </a:solidFill>
              </a:rPr>
              <a:t>start</a:t>
            </a:r>
            <a:r>
              <a:t> ← </a:t>
            </a:r>
            <a:r>
              <a:rPr>
                <a:solidFill>
                  <a:schemeClr val="accent1">
                    <a:hueOff val="47394"/>
                    <a:satOff val="-25753"/>
                    <a:lumOff val="-7544"/>
                  </a:schemeClr>
                </a:solidFill>
              </a:rPr>
              <a:t>1</a:t>
            </a:r>
            <a:r>
              <a:t> to </a:t>
            </a:r>
            <a:r>
              <a:rPr>
                <a:solidFill>
                  <a:schemeClr val="accent1">
                    <a:hueOff val="47394"/>
                    <a:satOff val="-25753"/>
                    <a:lumOff val="-7544"/>
                  </a:schemeClr>
                </a:solidFill>
              </a:rPr>
              <a:t>n</a:t>
            </a:r>
            <a:r>
              <a:t>){</a:t>
            </a:r>
          </a:p>
          <a:p>
            <a:pPr lvl="4" indent="722376" algn="l" defTabSz="461518">
              <a:spcBef>
                <a:spcPts val="1500"/>
              </a:spcBef>
              <a:defRPr sz="2844">
                <a:latin typeface="Palatino"/>
                <a:ea typeface="Palatino"/>
                <a:cs typeface="Palatino"/>
                <a:sym typeface="Palatino"/>
              </a:defRPr>
            </a:pPr>
            <a:r>
              <a:rPr i="1">
                <a:solidFill>
                  <a:schemeClr val="accent1">
                    <a:hueOff val="47394"/>
                    <a:satOff val="-25753"/>
                    <a:lumOff val="-7544"/>
                  </a:schemeClr>
                </a:solidFill>
              </a:rPr>
              <a:t>curr_sum</a:t>
            </a:r>
            <a:r>
              <a:t> ← 0;  </a:t>
            </a:r>
          </a:p>
          <a:p>
            <a:pPr lvl="4" indent="722376" algn="l" defTabSz="461518">
              <a:spcBef>
                <a:spcPts val="1500"/>
              </a:spcBef>
              <a:defRPr sz="2844">
                <a:latin typeface="Palatino"/>
                <a:ea typeface="Palatino"/>
                <a:cs typeface="Palatino"/>
                <a:sym typeface="Palatino"/>
              </a:defRPr>
            </a:pPr>
            <a:r>
              <a:t>for (</a:t>
            </a:r>
            <a:r>
              <a:rPr i="1">
                <a:solidFill>
                  <a:schemeClr val="accent1">
                    <a:hueOff val="47394"/>
                    <a:satOff val="-25753"/>
                    <a:lumOff val="-7544"/>
                  </a:schemeClr>
                </a:solidFill>
              </a:rPr>
              <a:t>end</a:t>
            </a:r>
            <a:r>
              <a:t> ← </a:t>
            </a:r>
            <a:r>
              <a:rPr i="1">
                <a:solidFill>
                  <a:schemeClr val="accent1">
                    <a:hueOff val="47394"/>
                    <a:satOff val="-25753"/>
                    <a:lumOff val="-7544"/>
                  </a:schemeClr>
                </a:solidFill>
              </a:rPr>
              <a:t>start</a:t>
            </a:r>
            <a:r>
              <a:t> to </a:t>
            </a:r>
            <a:r>
              <a:rPr i="1">
                <a:solidFill>
                  <a:schemeClr val="accent1">
                    <a:hueOff val="47394"/>
                    <a:satOff val="-25753"/>
                    <a:lumOff val="-7544"/>
                  </a:schemeClr>
                </a:solidFill>
              </a:rPr>
              <a:t>n</a:t>
            </a:r>
            <a:r>
              <a:t>){</a:t>
            </a:r>
          </a:p>
          <a:p>
            <a:pPr lvl="6" indent="1083563" algn="l" defTabSz="461518">
              <a:spcBef>
                <a:spcPts val="1500"/>
              </a:spcBef>
              <a:defRPr sz="2844">
                <a:latin typeface="Palatino"/>
                <a:ea typeface="Palatino"/>
                <a:cs typeface="Palatino"/>
                <a:sym typeface="Palatino"/>
              </a:defRPr>
            </a:pPr>
            <a:r>
              <a:rPr i="1">
                <a:solidFill>
                  <a:schemeClr val="accent1">
                    <a:hueOff val="47394"/>
                    <a:satOff val="-25753"/>
                    <a:lumOff val="-7544"/>
                  </a:schemeClr>
                </a:solidFill>
              </a:rPr>
              <a:t>curr_sum</a:t>
            </a:r>
            <a:r>
              <a:t> ← </a:t>
            </a:r>
            <a:r>
              <a:rPr i="1">
                <a:solidFill>
                  <a:schemeClr val="accent1">
                    <a:hueOff val="47394"/>
                    <a:satOff val="-25753"/>
                    <a:lumOff val="-7544"/>
                  </a:schemeClr>
                </a:solidFill>
              </a:rPr>
              <a:t>curr_sum</a:t>
            </a:r>
            <a:r>
              <a:t> + </a:t>
            </a:r>
            <a:r>
              <a:rPr i="1">
                <a:solidFill>
                  <a:schemeClr val="accent1">
                    <a:hueOff val="47394"/>
                    <a:satOff val="-25753"/>
                    <a:lumOff val="-7544"/>
                  </a:schemeClr>
                </a:solidFill>
              </a:rPr>
              <a:t>A</a:t>
            </a:r>
            <a:r>
              <a:t>[</a:t>
            </a:r>
            <a:r>
              <a:rPr i="1">
                <a:solidFill>
                  <a:schemeClr val="accent1">
                    <a:hueOff val="47394"/>
                    <a:satOff val="-25753"/>
                    <a:lumOff val="-7544"/>
                  </a:schemeClr>
                </a:solidFill>
              </a:rPr>
              <a:t>end</a:t>
            </a:r>
            <a:r>
              <a:t>];  </a:t>
            </a:r>
            <a:r>
              <a:rPr>
                <a:solidFill>
                  <a:schemeClr val="accent3">
                    <a:hueOff val="-546623"/>
                    <a:satOff val="7767"/>
                    <a:lumOff val="-14512"/>
                  </a:schemeClr>
                </a:solidFill>
              </a:rPr>
              <a:t>// update the current sum</a:t>
            </a:r>
            <a:endParaRPr>
              <a:solidFill>
                <a:schemeClr val="accent3">
                  <a:hueOff val="-546623"/>
                  <a:satOff val="7767"/>
                  <a:lumOff val="-14512"/>
                </a:schemeClr>
              </a:solidFill>
            </a:endParaRPr>
          </a:p>
          <a:p>
            <a:pPr lvl="6" indent="1083563" algn="l" defTabSz="461518">
              <a:spcBef>
                <a:spcPts val="1500"/>
              </a:spcBef>
              <a:defRPr sz="2844">
                <a:latin typeface="Palatino"/>
                <a:ea typeface="Palatino"/>
                <a:cs typeface="Palatino"/>
                <a:sym typeface="Palatino"/>
              </a:defRPr>
            </a:pPr>
            <a:r>
              <a:rPr i="1">
                <a:solidFill>
                  <a:schemeClr val="accent1">
                    <a:hueOff val="47394"/>
                    <a:satOff val="-25753"/>
                    <a:lumOff val="-7544"/>
                  </a:schemeClr>
                </a:solidFill>
              </a:rPr>
              <a:t>max_sum</a:t>
            </a:r>
            <a:r>
              <a:t> ← maximum(</a:t>
            </a:r>
            <a:r>
              <a:rPr i="1">
                <a:solidFill>
                  <a:schemeClr val="accent1">
                    <a:hueOff val="47394"/>
                    <a:satOff val="-25753"/>
                    <a:lumOff val="-7544"/>
                  </a:schemeClr>
                </a:solidFill>
              </a:rPr>
              <a:t>curr_sum</a:t>
            </a:r>
            <a:r>
              <a:t>, </a:t>
            </a:r>
            <a:r>
              <a:rPr i="1">
                <a:solidFill>
                  <a:schemeClr val="accent1">
                    <a:hueOff val="47394"/>
                    <a:satOff val="-25753"/>
                    <a:lumOff val="-7544"/>
                  </a:schemeClr>
                </a:solidFill>
              </a:rPr>
              <a:t>max_sum</a:t>
            </a:r>
            <a:r>
              <a:t>);</a:t>
            </a:r>
          </a:p>
          <a:p>
            <a:pPr lvl="4" indent="722376" algn="l" defTabSz="461518">
              <a:spcBef>
                <a:spcPts val="1500"/>
              </a:spcBef>
              <a:defRPr sz="2844">
                <a:latin typeface="Palatino"/>
                <a:ea typeface="Palatino"/>
                <a:cs typeface="Palatino"/>
                <a:sym typeface="Palatino"/>
              </a:defRPr>
            </a:pPr>
            <a:r>
              <a:t>}</a:t>
            </a:r>
          </a:p>
          <a:p>
            <a:pPr algn="l" defTabSz="461518">
              <a:spcBef>
                <a:spcPts val="1500"/>
              </a:spcBef>
              <a:defRPr sz="2844">
                <a:latin typeface="Palatino"/>
                <a:ea typeface="Palatino"/>
                <a:cs typeface="Palatino"/>
                <a:sym typeface="Palatino"/>
              </a:defRPr>
            </a:pP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8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80" grpId="1"/>
    </p:bldLst>
  </p:timing>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2" name="Max subarray sum: subproblem"/>
          <p:cNvSpPr/>
          <p:nvPr>
            <p:ph type="title"/>
          </p:nvPr>
        </p:nvSpPr>
        <p:spPr>
          <a:prstGeom prst="rect">
            <a:avLst/>
          </a:prstGeom>
        </p:spPr>
        <p:txBody>
          <a:bodyPr/>
          <a:lstStyle>
            <a:lvl1pPr defTabSz="443991">
              <a:defRPr sz="6080">
                <a:latin typeface="Palatino"/>
                <a:ea typeface="Palatino"/>
                <a:cs typeface="Palatino"/>
                <a:sym typeface="Palatino"/>
              </a:defRPr>
            </a:lvl1pPr>
          </a:lstStyle>
          <a:p>
            <a:pPr/>
            <a:r>
              <a:t>Max subarray sum: subproblem</a:t>
            </a:r>
          </a:p>
        </p:txBody>
      </p:sp>
      <p:pic>
        <p:nvPicPr>
          <p:cNvPr id="28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84" name="Suppose we have already found the maximum subarray sum for A[1…n-1], say max_sumn-1…"/>
          <p:cNvSpPr/>
          <p:nvPr>
            <p:ph type="body" idx="1"/>
          </p:nvPr>
        </p:nvSpPr>
        <p:spPr>
          <a:xfrm>
            <a:off x="952500" y="2603499"/>
            <a:ext cx="11099800" cy="6299202"/>
          </a:xfrm>
          <a:prstGeom prst="rect">
            <a:avLst/>
          </a:prstGeom>
        </p:spPr>
        <p:txBody>
          <a:bodyPr/>
          <a:lstStyle/>
          <a:p>
            <a:pPr marL="364489" indent="-364489" defTabSz="479044">
              <a:spcBef>
                <a:spcPts val="1600"/>
              </a:spcBef>
              <a:defRPr sz="2952">
                <a:latin typeface="Palatino"/>
                <a:ea typeface="Palatino"/>
                <a:cs typeface="Palatino"/>
                <a:sym typeface="Palatino"/>
              </a:defRPr>
            </a:pPr>
            <a:r>
              <a:t>Suppose we have already found the maximum subarray sum for </a:t>
            </a:r>
            <a:r>
              <a:rPr i="1">
                <a:solidFill>
                  <a:schemeClr val="accent1">
                    <a:hueOff val="47394"/>
                    <a:satOff val="-25753"/>
                    <a:lumOff val="-7544"/>
                  </a:schemeClr>
                </a:solidFill>
              </a:rPr>
              <a:t>A</a:t>
            </a:r>
            <a:r>
              <a:rPr>
                <a:solidFill>
                  <a:schemeClr val="accent1">
                    <a:hueOff val="47394"/>
                    <a:satOff val="-25753"/>
                    <a:lumOff val="-7544"/>
                  </a:schemeClr>
                </a:solidFill>
              </a:rPr>
              <a:t>[</a:t>
            </a:r>
            <a:r>
              <a:rPr i="1">
                <a:solidFill>
                  <a:schemeClr val="accent1">
                    <a:hueOff val="47394"/>
                    <a:satOff val="-25753"/>
                    <a:lumOff val="-7544"/>
                  </a:schemeClr>
                </a:solidFill>
              </a:rPr>
              <a:t>1</a:t>
            </a:r>
            <a:r>
              <a:rPr>
                <a:solidFill>
                  <a:schemeClr val="accent1">
                    <a:hueOff val="47394"/>
                    <a:satOff val="-25753"/>
                    <a:lumOff val="-7544"/>
                  </a:schemeClr>
                </a:solidFill>
              </a:rPr>
              <a:t>…</a:t>
            </a:r>
            <a:r>
              <a:rPr i="1">
                <a:solidFill>
                  <a:schemeClr val="accent1">
                    <a:hueOff val="47394"/>
                    <a:satOff val="-25753"/>
                    <a:lumOff val="-7544"/>
                  </a:schemeClr>
                </a:solidFill>
              </a:rPr>
              <a:t>n-1</a:t>
            </a:r>
            <a:r>
              <a:rPr>
                <a:solidFill>
                  <a:schemeClr val="accent1">
                    <a:hueOff val="47394"/>
                    <a:satOff val="-25753"/>
                    <a:lumOff val="-7544"/>
                  </a:schemeClr>
                </a:solidFill>
              </a:rPr>
              <a:t>]</a:t>
            </a:r>
            <a:r>
              <a:t>, say </a:t>
            </a:r>
            <a:r>
              <a:rPr i="1">
                <a:solidFill>
                  <a:schemeClr val="accent1">
                    <a:hueOff val="47394"/>
                    <a:satOff val="-25753"/>
                    <a:lumOff val="-7544"/>
                  </a:schemeClr>
                </a:solidFill>
              </a:rPr>
              <a:t>max_sum</a:t>
            </a:r>
            <a:r>
              <a:rPr baseline="-5999" i="1">
                <a:solidFill>
                  <a:schemeClr val="accent1">
                    <a:hueOff val="47394"/>
                    <a:satOff val="-25753"/>
                    <a:lumOff val="-7544"/>
                  </a:schemeClr>
                </a:solidFill>
              </a:rPr>
              <a:t>n-1</a:t>
            </a:r>
          </a:p>
          <a:p>
            <a:pPr marL="364489" indent="-364489" defTabSz="479044">
              <a:spcBef>
                <a:spcPts val="1600"/>
              </a:spcBef>
              <a:defRPr sz="2952">
                <a:latin typeface="Palatino"/>
                <a:ea typeface="Palatino"/>
                <a:cs typeface="Palatino"/>
                <a:sym typeface="Palatino"/>
              </a:defRPr>
            </a:pPr>
            <a:r>
              <a:t>How do we compute </a:t>
            </a:r>
            <a:r>
              <a:rPr i="1">
                <a:solidFill>
                  <a:schemeClr val="accent1">
                    <a:hueOff val="47394"/>
                    <a:satOff val="-25753"/>
                    <a:lumOff val="-7544"/>
                  </a:schemeClr>
                </a:solidFill>
              </a:rPr>
              <a:t>max_sum</a:t>
            </a:r>
            <a:r>
              <a:rPr baseline="-5999" i="1">
                <a:solidFill>
                  <a:schemeClr val="accent1">
                    <a:hueOff val="47394"/>
                    <a:satOff val="-25753"/>
                    <a:lumOff val="-7544"/>
                  </a:schemeClr>
                </a:solidFill>
              </a:rPr>
              <a:t>n</a:t>
            </a:r>
            <a:endParaRPr baseline="-5999" i="1">
              <a:solidFill>
                <a:schemeClr val="accent1">
                  <a:hueOff val="47394"/>
                  <a:satOff val="-25753"/>
                  <a:lumOff val="-7544"/>
                </a:schemeClr>
              </a:solidFill>
            </a:endParaRPr>
          </a:p>
          <a:p>
            <a:pPr marL="364489" indent="-364489" defTabSz="479044">
              <a:spcBef>
                <a:spcPts val="1600"/>
              </a:spcBef>
              <a:defRPr sz="2952">
                <a:latin typeface="Palatino"/>
                <a:ea typeface="Palatino"/>
                <a:cs typeface="Palatino"/>
                <a:sym typeface="Palatino"/>
              </a:defRPr>
            </a:pPr>
            <a:r>
              <a:t>Two kinds of subarrays of </a:t>
            </a:r>
            <a:r>
              <a:rPr i="1">
                <a:solidFill>
                  <a:schemeClr val="accent1">
                    <a:hueOff val="47394"/>
                    <a:satOff val="-25753"/>
                    <a:lumOff val="-7544"/>
                  </a:schemeClr>
                </a:solidFill>
              </a:rPr>
              <a:t>A</a:t>
            </a:r>
            <a:r>
              <a:t>:</a:t>
            </a:r>
            <a:br/>
            <a:r>
              <a:t>1. subarrays of </a:t>
            </a:r>
            <a:r>
              <a:rPr i="1">
                <a:solidFill>
                  <a:schemeClr val="accent1">
                    <a:hueOff val="47394"/>
                    <a:satOff val="-25753"/>
                    <a:lumOff val="-7544"/>
                  </a:schemeClr>
                </a:solidFill>
              </a:rPr>
              <a:t>A</a:t>
            </a:r>
            <a:r>
              <a:rPr>
                <a:solidFill>
                  <a:schemeClr val="accent1">
                    <a:hueOff val="47394"/>
                    <a:satOff val="-25753"/>
                    <a:lumOff val="-7544"/>
                  </a:schemeClr>
                </a:solidFill>
              </a:rPr>
              <a:t>[</a:t>
            </a:r>
            <a:r>
              <a:rPr i="1">
                <a:solidFill>
                  <a:schemeClr val="accent1">
                    <a:hueOff val="47394"/>
                    <a:satOff val="-25753"/>
                    <a:lumOff val="-7544"/>
                  </a:schemeClr>
                </a:solidFill>
              </a:rPr>
              <a:t>1</a:t>
            </a:r>
            <a:r>
              <a:rPr>
                <a:solidFill>
                  <a:schemeClr val="accent1">
                    <a:hueOff val="47394"/>
                    <a:satOff val="-25753"/>
                    <a:lumOff val="-7544"/>
                  </a:schemeClr>
                </a:solidFill>
              </a:rPr>
              <a:t>…</a:t>
            </a:r>
            <a:r>
              <a:rPr i="1">
                <a:solidFill>
                  <a:schemeClr val="accent1">
                    <a:hueOff val="47394"/>
                    <a:satOff val="-25753"/>
                    <a:lumOff val="-7544"/>
                  </a:schemeClr>
                </a:solidFill>
              </a:rPr>
              <a:t>n-1</a:t>
            </a:r>
            <a:r>
              <a:rPr>
                <a:solidFill>
                  <a:schemeClr val="accent1">
                    <a:hueOff val="47394"/>
                    <a:satOff val="-25753"/>
                    <a:lumOff val="-7544"/>
                  </a:schemeClr>
                </a:solidFill>
              </a:rPr>
              <a:t>]</a:t>
            </a:r>
            <a:br>
              <a:rPr>
                <a:solidFill>
                  <a:schemeClr val="accent1">
                    <a:hueOff val="47394"/>
                    <a:satOff val="-25753"/>
                    <a:lumOff val="-7544"/>
                  </a:schemeClr>
                </a:solidFill>
              </a:rPr>
            </a:br>
            <a:r>
              <a:t>2. subarrays of </a:t>
            </a:r>
            <a:r>
              <a:rPr i="1">
                <a:solidFill>
                  <a:schemeClr val="accent1">
                    <a:hueOff val="47394"/>
                    <a:satOff val="-25753"/>
                    <a:lumOff val="-7544"/>
                  </a:schemeClr>
                </a:solidFill>
              </a:rPr>
              <a:t>A</a:t>
            </a:r>
            <a:r>
              <a:rPr>
                <a:solidFill>
                  <a:schemeClr val="accent1">
                    <a:hueOff val="47394"/>
                    <a:satOff val="-25753"/>
                    <a:lumOff val="-7544"/>
                  </a:schemeClr>
                </a:solidFill>
              </a:rPr>
              <a:t> </a:t>
            </a:r>
            <a:r>
              <a:t>which end at </a:t>
            </a:r>
            <a:r>
              <a:rPr i="1">
                <a:solidFill>
                  <a:schemeClr val="accent1">
                    <a:hueOff val="47394"/>
                    <a:satOff val="-25753"/>
                    <a:lumOff val="-7544"/>
                  </a:schemeClr>
                </a:solidFill>
              </a:rPr>
              <a:t>n</a:t>
            </a:r>
            <a:endParaRPr i="1">
              <a:solidFill>
                <a:schemeClr val="accent1">
                  <a:hueOff val="47394"/>
                  <a:satOff val="-25753"/>
                  <a:lumOff val="-7544"/>
                </a:schemeClr>
              </a:solidFill>
            </a:endParaRPr>
          </a:p>
          <a:p>
            <a:pPr marL="364489" indent="-364489" defTabSz="479044">
              <a:spcBef>
                <a:spcPts val="1600"/>
              </a:spcBef>
              <a:defRPr sz="2952">
                <a:latin typeface="Palatino"/>
                <a:ea typeface="Palatino"/>
                <a:cs typeface="Palatino"/>
                <a:sym typeface="Palatino"/>
              </a:defRPr>
            </a:pPr>
            <a:r>
              <a:rPr i="1">
                <a:solidFill>
                  <a:schemeClr val="accent1">
                    <a:hueOff val="47394"/>
                    <a:satOff val="-25753"/>
                    <a:lumOff val="-7544"/>
                  </a:schemeClr>
                </a:solidFill>
              </a:rPr>
              <a:t>max_sum</a:t>
            </a:r>
            <a:r>
              <a:rPr baseline="-5999" i="1">
                <a:solidFill>
                  <a:schemeClr val="accent1">
                    <a:hueOff val="47394"/>
                    <a:satOff val="-25753"/>
                    <a:lumOff val="-7544"/>
                  </a:schemeClr>
                </a:solidFill>
              </a:rPr>
              <a:t>n </a:t>
            </a:r>
            <a:r>
              <a:rPr i="1">
                <a:solidFill>
                  <a:schemeClr val="accent1">
                    <a:hueOff val="47394"/>
                    <a:satOff val="-25753"/>
                    <a:lumOff val="-7544"/>
                  </a:schemeClr>
                </a:solidFill>
              </a:rPr>
              <a:t>=</a:t>
            </a:r>
            <a:r>
              <a:rPr baseline="-5999" i="1">
                <a:solidFill>
                  <a:schemeClr val="accent1">
                    <a:hueOff val="47394"/>
                    <a:satOff val="-25753"/>
                    <a:lumOff val="-7544"/>
                  </a:schemeClr>
                </a:solidFill>
              </a:rPr>
              <a:t> </a:t>
            </a:r>
            <a:r>
              <a:t>Maximum( </a:t>
            </a:r>
            <a:r>
              <a:rPr i="1">
                <a:solidFill>
                  <a:schemeClr val="accent1">
                    <a:hueOff val="47394"/>
                    <a:satOff val="-25753"/>
                    <a:lumOff val="-7544"/>
                  </a:schemeClr>
                </a:solidFill>
              </a:rPr>
              <a:t>max_sum</a:t>
            </a:r>
            <a:r>
              <a:rPr baseline="-5999" i="1">
                <a:solidFill>
                  <a:schemeClr val="accent1">
                    <a:hueOff val="47394"/>
                    <a:satOff val="-25753"/>
                    <a:lumOff val="-7544"/>
                  </a:schemeClr>
                </a:solidFill>
              </a:rPr>
              <a:t>n-1 , </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Sum(1 … 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Sum(2 … 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a:t>
            </a:r>
            <a:br>
              <a:rPr i="1">
                <a:solidFill>
                  <a:schemeClr val="accent1">
                    <a:hueOff val="47394"/>
                    <a:satOff val="-25753"/>
                    <a:lumOff val="-7544"/>
                  </a:schemeClr>
                </a:solidFill>
              </a:rPr>
            </a:br>
            <a:r>
              <a:rPr i="1">
                <a:solidFill>
                  <a:schemeClr val="accent1">
                    <a:hueOff val="47394"/>
                    <a:satOff val="-25753"/>
                    <a:lumOff val="-7544"/>
                  </a:schemeClr>
                </a:solidFill>
              </a:rPr>
              <a:t> </a:t>
            </a:r>
            <a:r>
              <a:rPr baseline="-5999" i="1">
                <a:solidFill>
                  <a:schemeClr val="accent1">
                    <a:hueOff val="47394"/>
                    <a:satOff val="-25753"/>
                    <a:lumOff val="-7544"/>
                  </a:schemeClr>
                </a:solidFill>
              </a:rPr>
              <a:t>                                                              </a:t>
            </a:r>
            <a:r>
              <a:rPr i="1">
                <a:solidFill>
                  <a:schemeClr val="accent1">
                    <a:hueOff val="47394"/>
                    <a:satOff val="-25753"/>
                    <a:lumOff val="-7544"/>
                  </a:schemeClr>
                </a:solidFill>
              </a:rPr>
              <a:t>Sum(n … n), </a:t>
            </a:r>
            <a:r>
              <a:t>)</a:t>
            </a:r>
          </a:p>
        </p:txBody>
      </p:sp>
      <p:sp>
        <p:nvSpPr>
          <p:cNvPr id="285" name="} O(n)"/>
          <p:cNvSpPr/>
          <p:nvPr/>
        </p:nvSpPr>
        <p:spPr>
          <a:xfrm>
            <a:off x="7369330" y="6305550"/>
            <a:ext cx="2571440" cy="2540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rPr sz="16000"/>
              <a:t>}</a:t>
            </a:r>
            <a:r>
              <a:t> </a:t>
            </a:r>
            <a:r>
              <a:rPr sz="6400">
                <a:solidFill>
                  <a:schemeClr val="accent5"/>
                </a:solidFill>
                <a:latin typeface="Palatino"/>
                <a:ea typeface="Palatino"/>
                <a:cs typeface="Palatino"/>
                <a:sym typeface="Palatino"/>
              </a:rPr>
              <a:t>O(n)</a:t>
            </a:r>
          </a:p>
        </p:txBody>
      </p:sp>
      <p:sp>
        <p:nvSpPr>
          <p:cNvPr id="286" name="T(n) = T(n-1) + O(n)"/>
          <p:cNvSpPr/>
          <p:nvPr/>
        </p:nvSpPr>
        <p:spPr>
          <a:xfrm>
            <a:off x="1628179" y="8934449"/>
            <a:ext cx="4096942"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solidFill>
                  <a:schemeClr val="accent5"/>
                </a:solidFill>
                <a:latin typeface="Palatino"/>
                <a:ea typeface="Palatino"/>
                <a:cs typeface="Palatino"/>
                <a:sym typeface="Palatino"/>
              </a:defRPr>
            </a:lvl1pPr>
          </a:lstStyle>
          <a:p>
            <a:pPr/>
            <a:r>
              <a:t>T(n) = T(n-1) + O(n)</a:t>
            </a:r>
          </a:p>
        </p:txBody>
      </p:sp>
      <p:sp>
        <p:nvSpPr>
          <p:cNvPr id="287" name="⇒ T(n) = O(n2)"/>
          <p:cNvSpPr/>
          <p:nvPr/>
        </p:nvSpPr>
        <p:spPr>
          <a:xfrm>
            <a:off x="6601916" y="8930878"/>
            <a:ext cx="3090268" cy="71834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i="1">
                <a:solidFill>
                  <a:schemeClr val="accent5"/>
                </a:solidFill>
                <a:latin typeface="Palatino"/>
                <a:ea typeface="Palatino"/>
                <a:cs typeface="Palatino"/>
                <a:sym typeface="Palatino"/>
              </a:defRPr>
            </a:pPr>
            <a:r>
              <a:t>⇒ T(n) = O(n</a:t>
            </a:r>
            <a:r>
              <a:rPr baseline="31999"/>
              <a:t>2</a:t>
            </a: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8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8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8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8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8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2" fill="hold">
                                  <p:stCondLst>
                                    <p:cond delay="0"/>
                                  </p:stCondLst>
                                  <p:iterate type="el" backwards="0">
                                    <p:tmAbs val="0"/>
                                  </p:iterate>
                                  <p:childTnLst>
                                    <p:set>
                                      <p:cBhvr>
                                        <p:cTn id="24" fill="hold"/>
                                        <p:tgtEl>
                                          <p:spTgt spid="28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3" fill="hold">
                                  <p:stCondLst>
                                    <p:cond delay="0"/>
                                  </p:stCondLst>
                                  <p:iterate type="el" backwards="0">
                                    <p:tmAbs val="0"/>
                                  </p:iterate>
                                  <p:childTnLst>
                                    <p:set>
                                      <p:cBhvr>
                                        <p:cTn id="28" fill="hold"/>
                                        <p:tgtEl>
                                          <p:spTgt spid="28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4" fill="hold">
                                  <p:stCondLst>
                                    <p:cond delay="0"/>
                                  </p:stCondLst>
                                  <p:iterate type="el" backwards="0">
                                    <p:tmAbs val="0"/>
                                  </p:iterate>
                                  <p:childTnLst>
                                    <p:set>
                                      <p:cBhvr>
                                        <p:cTn id="32" fill="hold"/>
                                        <p:tgtEl>
                                          <p:spTgt spid="28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87" grpId="4"/>
      <p:bldP build="whole" bldLvl="1" animBg="1" rev="0" advAuto="0" spid="285" grpId="2"/>
      <p:bldP build="whole" bldLvl="1" animBg="1" rev="0" advAuto="0" spid="286" grpId="3"/>
      <p:bldP build="p" bldLvl="5" animBg="1" rev="0" advAuto="0" spid="284" grpId="1"/>
    </p:bldLst>
  </p:timing>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9" name="Max subarray sum: subproblem"/>
          <p:cNvSpPr/>
          <p:nvPr>
            <p:ph type="title"/>
          </p:nvPr>
        </p:nvSpPr>
        <p:spPr>
          <a:prstGeom prst="rect">
            <a:avLst/>
          </a:prstGeom>
        </p:spPr>
        <p:txBody>
          <a:bodyPr/>
          <a:lstStyle>
            <a:lvl1pPr defTabSz="443991">
              <a:defRPr sz="6080">
                <a:latin typeface="Palatino"/>
                <a:ea typeface="Palatino"/>
                <a:cs typeface="Palatino"/>
                <a:sym typeface="Palatino"/>
              </a:defRPr>
            </a:lvl1pPr>
          </a:lstStyle>
          <a:p>
            <a:pPr/>
            <a:r>
              <a:t>Max subarray sum: subproblem</a:t>
            </a:r>
          </a:p>
        </p:txBody>
      </p:sp>
      <p:pic>
        <p:nvPicPr>
          <p:cNvPr id="29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91" name="Improvement ?…"/>
          <p:cNvSpPr/>
          <p:nvPr>
            <p:ph type="body" idx="1"/>
          </p:nvPr>
        </p:nvSpPr>
        <p:spPr>
          <a:xfrm>
            <a:off x="952500" y="2603499"/>
            <a:ext cx="11099800" cy="6299201"/>
          </a:xfrm>
          <a:prstGeom prst="rect">
            <a:avLst/>
          </a:prstGeom>
        </p:spPr>
        <p:txBody>
          <a:bodyPr/>
          <a:lstStyle/>
          <a:p>
            <a:pPr marL="346709" indent="-346709" defTabSz="455675">
              <a:spcBef>
                <a:spcPts val="3200"/>
              </a:spcBef>
              <a:defRPr sz="2807">
                <a:latin typeface="Palatino"/>
                <a:ea typeface="Palatino"/>
                <a:cs typeface="Palatino"/>
                <a:sym typeface="Palatino"/>
              </a:defRPr>
            </a:pPr>
            <a:r>
              <a:rPr>
                <a:solidFill>
                  <a:schemeClr val="accent5">
                    <a:hueOff val="-176146"/>
                    <a:satOff val="3665"/>
                    <a:lumOff val="-13986"/>
                  </a:schemeClr>
                </a:solidFill>
              </a:rPr>
              <a:t>Improvement</a:t>
            </a:r>
            <a:r>
              <a:t> ?</a:t>
            </a:r>
          </a:p>
          <a:p>
            <a:pPr marL="346709" indent="-346709" defTabSz="455675">
              <a:spcBef>
                <a:spcPts val="3200"/>
              </a:spcBef>
              <a:defRPr sz="2807">
                <a:latin typeface="Palatino"/>
                <a:ea typeface="Palatino"/>
                <a:cs typeface="Palatino"/>
                <a:sym typeface="Palatino"/>
              </a:defRPr>
            </a:pPr>
            <a:r>
              <a:rPr>
                <a:solidFill>
                  <a:schemeClr val="accent5">
                    <a:hueOff val="-176146"/>
                    <a:satOff val="3665"/>
                    <a:lumOff val="-13986"/>
                  </a:schemeClr>
                </a:solidFill>
              </a:rPr>
              <a:t>Observation</a:t>
            </a:r>
            <a:r>
              <a:t>:</a:t>
            </a:r>
            <a:br/>
            <a:r>
              <a:t>                </a:t>
            </a:r>
            <a:r>
              <a:rPr i="1">
                <a:solidFill>
                  <a:schemeClr val="accent1">
                    <a:hueOff val="47394"/>
                    <a:satOff val="-25753"/>
                    <a:lumOff val="-7544"/>
                  </a:schemeClr>
                </a:solidFill>
              </a:rPr>
              <a:t>Sum(1 … n) = Sum(1 … n-1)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Sum(2 … n) = Sum(2 … n-1)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a:t>
            </a:r>
            <a:br>
              <a:rPr i="1">
                <a:solidFill>
                  <a:schemeClr val="accent1">
                    <a:hueOff val="47394"/>
                    <a:satOff val="-25753"/>
                    <a:lumOff val="-7544"/>
                  </a:schemeClr>
                </a:solidFill>
              </a:rPr>
            </a:br>
            <a:r>
              <a:rPr i="1">
                <a:solidFill>
                  <a:schemeClr val="accent1">
                    <a:hueOff val="47394"/>
                    <a:satOff val="-25753"/>
                    <a:lumOff val="-7544"/>
                  </a:schemeClr>
                </a:solidFill>
              </a:rPr>
              <a:t> </a:t>
            </a:r>
            <a:r>
              <a:rPr baseline="-5999" i="1">
                <a:solidFill>
                  <a:schemeClr val="accent1">
                    <a:hueOff val="47394"/>
                    <a:satOff val="-25753"/>
                    <a:lumOff val="-7544"/>
                  </a:schemeClr>
                </a:solidFill>
              </a:rPr>
              <a:t>                  </a:t>
            </a:r>
            <a:r>
              <a:rPr i="1">
                <a:solidFill>
                  <a:schemeClr val="accent1">
                    <a:hueOff val="47394"/>
                    <a:satOff val="-25753"/>
                    <a:lumOff val="-7544"/>
                  </a:schemeClr>
                </a:solidFill>
              </a:rPr>
              <a:t>Sum(n-1 … n) = Sum(n-1 … n-1) +A[n],</a:t>
            </a:r>
            <a:endParaRPr i="1">
              <a:solidFill>
                <a:schemeClr val="accent1">
                  <a:hueOff val="47394"/>
                  <a:satOff val="-25753"/>
                  <a:lumOff val="-7544"/>
                </a:schemeClr>
              </a:solidFill>
            </a:endParaRPr>
          </a:p>
          <a:p>
            <a:pPr marL="346709" indent="-346709" defTabSz="455675">
              <a:spcBef>
                <a:spcPts val="3200"/>
              </a:spcBef>
              <a:defRPr sz="2807">
                <a:latin typeface="Palatino"/>
                <a:ea typeface="Palatino"/>
                <a:cs typeface="Palatino"/>
                <a:sym typeface="Palatino"/>
              </a:defRPr>
            </a:pPr>
            <a:r>
              <a:t>Maximum( </a:t>
            </a:r>
            <a:r>
              <a:rPr i="1">
                <a:solidFill>
                  <a:schemeClr val="accent1">
                    <a:hueOff val="47394"/>
                    <a:satOff val="-25753"/>
                    <a:lumOff val="-7544"/>
                  </a:schemeClr>
                </a:solidFill>
              </a:rPr>
              <a:t>Sum(1 … n),</a:t>
            </a:r>
            <a:r>
              <a:rPr baseline="-5999" i="1">
                <a:solidFill>
                  <a:schemeClr val="accent1">
                    <a:hueOff val="47394"/>
                    <a:satOff val="-25753"/>
                    <a:lumOff val="-7544"/>
                  </a:schemeClr>
                </a:solidFill>
              </a:rPr>
              <a:t> </a:t>
            </a:r>
            <a:r>
              <a:rPr i="1">
                <a:solidFill>
                  <a:schemeClr val="accent1">
                    <a:hueOff val="47394"/>
                    <a:satOff val="-25753"/>
                    <a:lumOff val="-7544"/>
                  </a:schemeClr>
                </a:solidFill>
              </a:rPr>
              <a:t>Sum(2 … n),</a:t>
            </a:r>
            <a:r>
              <a:rPr baseline="-5999" i="1">
                <a:solidFill>
                  <a:schemeClr val="accent1">
                    <a:hueOff val="47394"/>
                    <a:satOff val="-25753"/>
                    <a:lumOff val="-7544"/>
                  </a:schemeClr>
                </a:solidFill>
              </a:rPr>
              <a:t> …, </a:t>
            </a:r>
            <a:r>
              <a:rPr i="1">
                <a:solidFill>
                  <a:schemeClr val="accent1">
                    <a:hueOff val="47394"/>
                    <a:satOff val="-25753"/>
                    <a:lumOff val="-7544"/>
                  </a:schemeClr>
                </a:solidFill>
              </a:rPr>
              <a:t>Sum(n-1 … n) </a:t>
            </a:r>
            <a:r>
              <a:t>)</a:t>
            </a:r>
            <a:br/>
            <a:r>
              <a:t>                                               = </a:t>
            </a:r>
            <a:br/>
            <a:r>
              <a:t>Maximum( </a:t>
            </a:r>
            <a:r>
              <a:rPr i="1">
                <a:solidFill>
                  <a:schemeClr val="accent1">
                    <a:hueOff val="47394"/>
                    <a:satOff val="-25753"/>
                    <a:lumOff val="-7544"/>
                  </a:schemeClr>
                </a:solidFill>
              </a:rPr>
              <a:t>Sum(1 … n-1),</a:t>
            </a:r>
            <a:r>
              <a:rPr baseline="-5999" i="1">
                <a:solidFill>
                  <a:schemeClr val="accent1">
                    <a:hueOff val="47394"/>
                    <a:satOff val="-25753"/>
                    <a:lumOff val="-7544"/>
                  </a:schemeClr>
                </a:solidFill>
              </a:rPr>
              <a:t> </a:t>
            </a:r>
            <a:r>
              <a:rPr i="1">
                <a:solidFill>
                  <a:schemeClr val="accent1">
                    <a:hueOff val="47394"/>
                    <a:satOff val="-25753"/>
                    <a:lumOff val="-7544"/>
                  </a:schemeClr>
                </a:solidFill>
              </a:rPr>
              <a:t>Sum(2 … n-1), …,</a:t>
            </a:r>
            <a:r>
              <a:rPr baseline="-5999" i="1">
                <a:solidFill>
                  <a:schemeClr val="accent1">
                    <a:hueOff val="47394"/>
                    <a:satOff val="-25753"/>
                    <a:lumOff val="-7544"/>
                  </a:schemeClr>
                </a:solidFill>
              </a:rPr>
              <a:t> </a:t>
            </a:r>
            <a:r>
              <a:rPr i="1">
                <a:solidFill>
                  <a:schemeClr val="accent1">
                    <a:hueOff val="47394"/>
                    <a:satOff val="-25753"/>
                    <a:lumOff val="-7544"/>
                  </a:schemeClr>
                </a:solidFill>
              </a:rPr>
              <a:t>Sum(n-1 … n-1)</a:t>
            </a:r>
            <a:r>
              <a:t>) + </a:t>
            </a:r>
            <a:r>
              <a:rPr i="1"/>
              <a:t>A</a:t>
            </a:r>
            <a:r>
              <a:t>[</a:t>
            </a:r>
            <a:r>
              <a:rPr i="1"/>
              <a:t>n</a:t>
            </a:r>
            <a:r>
              <a:t>]</a:t>
            </a:r>
          </a:p>
          <a:p>
            <a:pPr marL="346709" indent="-346709" defTabSz="455675">
              <a:spcBef>
                <a:spcPts val="3200"/>
              </a:spcBef>
              <a:defRPr sz="2807">
                <a:latin typeface="Palatino"/>
                <a:ea typeface="Palatino"/>
                <a:cs typeface="Palatino"/>
                <a:sym typeface="Palatino"/>
              </a:defRPr>
            </a:pPr>
            <a:r>
              <a:t>We have converted it to another problem on first</a:t>
            </a:r>
            <a:r>
              <a:rPr>
                <a:solidFill>
                  <a:schemeClr val="accent5">
                    <a:hueOff val="-176146"/>
                    <a:satOff val="3665"/>
                    <a:lumOff val="-13986"/>
                  </a:schemeClr>
                </a:solidFill>
              </a:rPr>
              <a:t> </a:t>
            </a:r>
            <a:r>
              <a:rPr i="1">
                <a:solidFill>
                  <a:schemeClr val="accent5">
                    <a:hueOff val="-176146"/>
                    <a:satOff val="3665"/>
                    <a:lumOff val="-13986"/>
                  </a:schemeClr>
                </a:solidFill>
              </a:rPr>
              <a:t>n-1 </a:t>
            </a:r>
            <a:r>
              <a:t>numbers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9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9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9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91">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91" grpId="1"/>
    </p:bldLst>
  </p:timing>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3" name="Max subarray sum: subproblem"/>
          <p:cNvSpPr/>
          <p:nvPr>
            <p:ph type="title"/>
          </p:nvPr>
        </p:nvSpPr>
        <p:spPr>
          <a:prstGeom prst="rect">
            <a:avLst/>
          </a:prstGeom>
        </p:spPr>
        <p:txBody>
          <a:bodyPr/>
          <a:lstStyle>
            <a:lvl1pPr defTabSz="443991">
              <a:defRPr sz="6080">
                <a:latin typeface="Palatino"/>
                <a:ea typeface="Palatino"/>
                <a:cs typeface="Palatino"/>
                <a:sym typeface="Palatino"/>
              </a:defRPr>
            </a:lvl1pPr>
          </a:lstStyle>
          <a:p>
            <a:pPr/>
            <a:r>
              <a:t>Max subarray sum: subproblem</a:t>
            </a:r>
          </a:p>
        </p:txBody>
      </p:sp>
      <p:pic>
        <p:nvPicPr>
          <p:cNvPr id="29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95" name="Improvement ?…"/>
          <p:cNvSpPr/>
          <p:nvPr>
            <p:ph type="body" idx="1"/>
          </p:nvPr>
        </p:nvSpPr>
        <p:spPr>
          <a:xfrm>
            <a:off x="952500" y="2603499"/>
            <a:ext cx="11099800" cy="6299201"/>
          </a:xfrm>
          <a:prstGeom prst="rect">
            <a:avLst/>
          </a:prstGeom>
        </p:spPr>
        <p:txBody>
          <a:bodyPr/>
          <a:lstStyle/>
          <a:p>
            <a:pPr marL="346709" indent="-346709" defTabSz="455675">
              <a:spcBef>
                <a:spcPts val="3200"/>
              </a:spcBef>
              <a:defRPr sz="2807">
                <a:latin typeface="Palatino"/>
                <a:ea typeface="Palatino"/>
                <a:cs typeface="Palatino"/>
                <a:sym typeface="Palatino"/>
              </a:defRPr>
            </a:pPr>
            <a:r>
              <a:rPr>
                <a:solidFill>
                  <a:schemeClr val="accent5">
                    <a:hueOff val="-176146"/>
                    <a:satOff val="3665"/>
                    <a:lumOff val="-13986"/>
                  </a:schemeClr>
                </a:solidFill>
              </a:rPr>
              <a:t>Improvement</a:t>
            </a:r>
            <a:r>
              <a:t> ?</a:t>
            </a:r>
          </a:p>
          <a:p>
            <a:pPr marL="346709" indent="-346709" defTabSz="455675">
              <a:spcBef>
                <a:spcPts val="3200"/>
              </a:spcBef>
              <a:defRPr sz="2807">
                <a:latin typeface="Palatino"/>
                <a:ea typeface="Palatino"/>
                <a:cs typeface="Palatino"/>
                <a:sym typeface="Palatino"/>
              </a:defRPr>
            </a:pPr>
            <a:r>
              <a:rPr>
                <a:solidFill>
                  <a:schemeClr val="accent5">
                    <a:hueOff val="-176146"/>
                    <a:satOff val="3665"/>
                    <a:lumOff val="-13986"/>
                  </a:schemeClr>
                </a:solidFill>
              </a:rPr>
              <a:t>Observation</a:t>
            </a:r>
            <a:r>
              <a:t>:</a:t>
            </a:r>
            <a:br/>
            <a:r>
              <a:t>                </a:t>
            </a:r>
            <a:r>
              <a:rPr i="1">
                <a:solidFill>
                  <a:schemeClr val="accent1">
                    <a:hueOff val="47394"/>
                    <a:satOff val="-25753"/>
                    <a:lumOff val="-7544"/>
                  </a:schemeClr>
                </a:solidFill>
              </a:rPr>
              <a:t>Sum(1 … n) = Sum(1 … n-1)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Sum(2 … n) = Sum(2 … n-1)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a:t>
            </a:r>
            <a:br>
              <a:rPr i="1">
                <a:solidFill>
                  <a:schemeClr val="accent1">
                    <a:hueOff val="47394"/>
                    <a:satOff val="-25753"/>
                    <a:lumOff val="-7544"/>
                  </a:schemeClr>
                </a:solidFill>
              </a:rPr>
            </a:br>
            <a:r>
              <a:rPr i="1">
                <a:solidFill>
                  <a:schemeClr val="accent1">
                    <a:hueOff val="47394"/>
                    <a:satOff val="-25753"/>
                    <a:lumOff val="-7544"/>
                  </a:schemeClr>
                </a:solidFill>
              </a:rPr>
              <a:t> </a:t>
            </a:r>
            <a:r>
              <a:rPr baseline="-5999" i="1">
                <a:solidFill>
                  <a:schemeClr val="accent1">
                    <a:hueOff val="47394"/>
                    <a:satOff val="-25753"/>
                    <a:lumOff val="-7544"/>
                  </a:schemeClr>
                </a:solidFill>
              </a:rPr>
              <a:t>                  </a:t>
            </a:r>
            <a:r>
              <a:rPr i="1">
                <a:solidFill>
                  <a:schemeClr val="accent1">
                    <a:hueOff val="47394"/>
                    <a:satOff val="-25753"/>
                    <a:lumOff val="-7544"/>
                  </a:schemeClr>
                </a:solidFill>
              </a:rPr>
              <a:t>Sum(n-1 … n) = Sum(n-1 … n-1) +A[n],</a:t>
            </a:r>
            <a:endParaRPr i="1">
              <a:solidFill>
                <a:schemeClr val="accent1">
                  <a:hueOff val="47394"/>
                  <a:satOff val="-25753"/>
                  <a:lumOff val="-7544"/>
                </a:schemeClr>
              </a:solidFill>
            </a:endParaRPr>
          </a:p>
          <a:p>
            <a:pPr marL="346709" indent="-346709" defTabSz="455675">
              <a:spcBef>
                <a:spcPts val="3200"/>
              </a:spcBef>
              <a:defRPr sz="2807">
                <a:latin typeface="Palatino"/>
                <a:ea typeface="Palatino"/>
                <a:cs typeface="Palatino"/>
                <a:sym typeface="Palatino"/>
              </a:defRPr>
            </a:pPr>
            <a:r>
              <a:t>Maximum( </a:t>
            </a:r>
            <a:r>
              <a:rPr i="1">
                <a:solidFill>
                  <a:schemeClr val="accent1">
                    <a:hueOff val="47394"/>
                    <a:satOff val="-25753"/>
                    <a:lumOff val="-7544"/>
                  </a:schemeClr>
                </a:solidFill>
              </a:rPr>
              <a:t>Sum(1 … n),</a:t>
            </a:r>
            <a:r>
              <a:rPr baseline="-5999" i="1">
                <a:solidFill>
                  <a:schemeClr val="accent1">
                    <a:hueOff val="47394"/>
                    <a:satOff val="-25753"/>
                    <a:lumOff val="-7544"/>
                  </a:schemeClr>
                </a:solidFill>
              </a:rPr>
              <a:t> </a:t>
            </a:r>
            <a:r>
              <a:rPr i="1">
                <a:solidFill>
                  <a:schemeClr val="accent1">
                    <a:hueOff val="47394"/>
                    <a:satOff val="-25753"/>
                    <a:lumOff val="-7544"/>
                  </a:schemeClr>
                </a:solidFill>
              </a:rPr>
              <a:t>Sum(2 … n),</a:t>
            </a:r>
            <a:r>
              <a:rPr baseline="-5999" i="1">
                <a:solidFill>
                  <a:schemeClr val="accent1">
                    <a:hueOff val="47394"/>
                    <a:satOff val="-25753"/>
                    <a:lumOff val="-7544"/>
                  </a:schemeClr>
                </a:solidFill>
              </a:rPr>
              <a:t> …, </a:t>
            </a:r>
            <a:r>
              <a:rPr i="1">
                <a:solidFill>
                  <a:schemeClr val="accent1">
                    <a:hueOff val="47394"/>
                    <a:satOff val="-25753"/>
                    <a:lumOff val="-7544"/>
                  </a:schemeClr>
                </a:solidFill>
              </a:rPr>
              <a:t>Sum(n-1 … n) </a:t>
            </a:r>
            <a:r>
              <a:t>)</a:t>
            </a:r>
            <a:br/>
            <a:r>
              <a:t>                                               = </a:t>
            </a:r>
            <a:br/>
            <a:r>
              <a:t>Maximum( </a:t>
            </a:r>
            <a:r>
              <a:rPr i="1">
                <a:solidFill>
                  <a:schemeClr val="accent1">
                    <a:hueOff val="47394"/>
                    <a:satOff val="-25753"/>
                    <a:lumOff val="-7544"/>
                  </a:schemeClr>
                </a:solidFill>
              </a:rPr>
              <a:t>Sum(1 … n-1),</a:t>
            </a:r>
            <a:r>
              <a:rPr baseline="-5999" i="1">
                <a:solidFill>
                  <a:schemeClr val="accent1">
                    <a:hueOff val="47394"/>
                    <a:satOff val="-25753"/>
                    <a:lumOff val="-7544"/>
                  </a:schemeClr>
                </a:solidFill>
              </a:rPr>
              <a:t> </a:t>
            </a:r>
            <a:r>
              <a:rPr i="1">
                <a:solidFill>
                  <a:schemeClr val="accent1">
                    <a:hueOff val="47394"/>
                    <a:satOff val="-25753"/>
                    <a:lumOff val="-7544"/>
                  </a:schemeClr>
                </a:solidFill>
              </a:rPr>
              <a:t>Sum(2 … n-1), …,</a:t>
            </a:r>
            <a:r>
              <a:rPr baseline="-5999" i="1">
                <a:solidFill>
                  <a:schemeClr val="accent1">
                    <a:hueOff val="47394"/>
                    <a:satOff val="-25753"/>
                    <a:lumOff val="-7544"/>
                  </a:schemeClr>
                </a:solidFill>
              </a:rPr>
              <a:t> </a:t>
            </a:r>
            <a:r>
              <a:rPr i="1">
                <a:solidFill>
                  <a:schemeClr val="accent1">
                    <a:hueOff val="47394"/>
                    <a:satOff val="-25753"/>
                    <a:lumOff val="-7544"/>
                  </a:schemeClr>
                </a:solidFill>
              </a:rPr>
              <a:t>Sum(n-1 … n-1)</a:t>
            </a:r>
            <a:r>
              <a:t>) + </a:t>
            </a:r>
            <a:r>
              <a:rPr i="1"/>
              <a:t>A</a:t>
            </a:r>
            <a:r>
              <a:t>[</a:t>
            </a:r>
            <a:r>
              <a:rPr i="1"/>
              <a:t>n</a:t>
            </a:r>
            <a:r>
              <a:t>]</a:t>
            </a:r>
          </a:p>
          <a:p>
            <a:pPr marL="346709" indent="-346709" defTabSz="455675">
              <a:spcBef>
                <a:spcPts val="3200"/>
              </a:spcBef>
              <a:defRPr sz="2807">
                <a:latin typeface="Palatino"/>
                <a:ea typeface="Palatino"/>
                <a:cs typeface="Palatino"/>
                <a:sym typeface="Palatino"/>
              </a:defRPr>
            </a:pPr>
            <a:r>
              <a:t>We have converted it to another problem on first</a:t>
            </a:r>
            <a:r>
              <a:rPr>
                <a:solidFill>
                  <a:schemeClr val="accent5">
                    <a:hueOff val="-176146"/>
                    <a:satOff val="3665"/>
                    <a:lumOff val="-13986"/>
                  </a:schemeClr>
                </a:solidFill>
              </a:rPr>
              <a:t> </a:t>
            </a:r>
            <a:r>
              <a:rPr i="1">
                <a:solidFill>
                  <a:schemeClr val="accent5">
                    <a:hueOff val="-176146"/>
                    <a:satOff val="3665"/>
                    <a:lumOff val="-13986"/>
                  </a:schemeClr>
                </a:solidFill>
              </a:rPr>
              <a:t>n-1 </a:t>
            </a:r>
            <a:r>
              <a:t>numbers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9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9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9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95">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95" grpId="1"/>
    </p:bldLst>
  </p:timing>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7" name="Max subarray sum: subproblem"/>
          <p:cNvSpPr/>
          <p:nvPr>
            <p:ph type="title"/>
          </p:nvPr>
        </p:nvSpPr>
        <p:spPr>
          <a:prstGeom prst="rect">
            <a:avLst/>
          </a:prstGeom>
        </p:spPr>
        <p:txBody>
          <a:bodyPr/>
          <a:lstStyle>
            <a:lvl1pPr defTabSz="443991">
              <a:defRPr sz="6080">
                <a:latin typeface="Palatino"/>
                <a:ea typeface="Palatino"/>
                <a:cs typeface="Palatino"/>
                <a:sym typeface="Palatino"/>
              </a:defRPr>
            </a:lvl1pPr>
          </a:lstStyle>
          <a:p>
            <a:pPr/>
            <a:r>
              <a:t>Max subarray sum: subproblem</a:t>
            </a:r>
          </a:p>
        </p:txBody>
      </p:sp>
      <p:pic>
        <p:nvPicPr>
          <p:cNvPr id="29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99" name="Improvement ?…"/>
          <p:cNvSpPr/>
          <p:nvPr>
            <p:ph type="body" idx="1"/>
          </p:nvPr>
        </p:nvSpPr>
        <p:spPr>
          <a:xfrm>
            <a:off x="952500" y="2603499"/>
            <a:ext cx="11099800" cy="6299201"/>
          </a:xfrm>
          <a:prstGeom prst="rect">
            <a:avLst/>
          </a:prstGeom>
        </p:spPr>
        <p:txBody>
          <a:bodyPr/>
          <a:lstStyle/>
          <a:p>
            <a:pPr marL="346709" indent="-346709" defTabSz="455675">
              <a:spcBef>
                <a:spcPts val="3200"/>
              </a:spcBef>
              <a:defRPr sz="2807">
                <a:latin typeface="Palatino"/>
                <a:ea typeface="Palatino"/>
                <a:cs typeface="Palatino"/>
                <a:sym typeface="Palatino"/>
              </a:defRPr>
            </a:pPr>
            <a:r>
              <a:rPr>
                <a:solidFill>
                  <a:schemeClr val="accent5">
                    <a:hueOff val="-176146"/>
                    <a:satOff val="3665"/>
                    <a:lumOff val="-13986"/>
                  </a:schemeClr>
                </a:solidFill>
              </a:rPr>
              <a:t>Improvement</a:t>
            </a:r>
            <a:r>
              <a:t> ?</a:t>
            </a:r>
          </a:p>
          <a:p>
            <a:pPr marL="346709" indent="-346709" defTabSz="455675">
              <a:spcBef>
                <a:spcPts val="3200"/>
              </a:spcBef>
              <a:defRPr sz="2807">
                <a:latin typeface="Palatino"/>
                <a:ea typeface="Palatino"/>
                <a:cs typeface="Palatino"/>
                <a:sym typeface="Palatino"/>
              </a:defRPr>
            </a:pPr>
            <a:r>
              <a:rPr>
                <a:solidFill>
                  <a:schemeClr val="accent5">
                    <a:hueOff val="-176146"/>
                    <a:satOff val="3665"/>
                    <a:lumOff val="-13986"/>
                  </a:schemeClr>
                </a:solidFill>
              </a:rPr>
              <a:t>Observation</a:t>
            </a:r>
            <a:r>
              <a:t>:</a:t>
            </a:r>
            <a:br/>
            <a:r>
              <a:t>                </a:t>
            </a:r>
            <a:r>
              <a:rPr i="1">
                <a:solidFill>
                  <a:schemeClr val="accent1">
                    <a:hueOff val="47394"/>
                    <a:satOff val="-25753"/>
                    <a:lumOff val="-7544"/>
                  </a:schemeClr>
                </a:solidFill>
              </a:rPr>
              <a:t>Sum(1 … n) = Sum(1 … n-1)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Sum(2 … n) = Sum(2 … n-1)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a:t>
            </a:r>
            <a:br>
              <a:rPr i="1">
                <a:solidFill>
                  <a:schemeClr val="accent1">
                    <a:hueOff val="47394"/>
                    <a:satOff val="-25753"/>
                    <a:lumOff val="-7544"/>
                  </a:schemeClr>
                </a:solidFill>
              </a:rPr>
            </a:br>
            <a:r>
              <a:rPr i="1">
                <a:solidFill>
                  <a:schemeClr val="accent1">
                    <a:hueOff val="47394"/>
                    <a:satOff val="-25753"/>
                    <a:lumOff val="-7544"/>
                  </a:schemeClr>
                </a:solidFill>
              </a:rPr>
              <a:t> </a:t>
            </a:r>
            <a:r>
              <a:rPr baseline="-5999" i="1">
                <a:solidFill>
                  <a:schemeClr val="accent1">
                    <a:hueOff val="47394"/>
                    <a:satOff val="-25753"/>
                    <a:lumOff val="-7544"/>
                  </a:schemeClr>
                </a:solidFill>
              </a:rPr>
              <a:t>                  </a:t>
            </a:r>
            <a:r>
              <a:rPr i="1">
                <a:solidFill>
                  <a:schemeClr val="accent1">
                    <a:hueOff val="47394"/>
                    <a:satOff val="-25753"/>
                    <a:lumOff val="-7544"/>
                  </a:schemeClr>
                </a:solidFill>
              </a:rPr>
              <a:t>Sum(n-1 … n) = Sum(n-1 … n-1) +A[n],</a:t>
            </a:r>
            <a:endParaRPr i="1">
              <a:solidFill>
                <a:schemeClr val="accent1">
                  <a:hueOff val="47394"/>
                  <a:satOff val="-25753"/>
                  <a:lumOff val="-7544"/>
                </a:schemeClr>
              </a:solidFill>
            </a:endParaRPr>
          </a:p>
          <a:p>
            <a:pPr marL="346709" indent="-346709" defTabSz="455675">
              <a:spcBef>
                <a:spcPts val="3200"/>
              </a:spcBef>
              <a:defRPr sz="2807">
                <a:latin typeface="Palatino"/>
                <a:ea typeface="Palatino"/>
                <a:cs typeface="Palatino"/>
                <a:sym typeface="Palatino"/>
              </a:defRPr>
            </a:pPr>
            <a:r>
              <a:t>Maximum( </a:t>
            </a:r>
            <a:r>
              <a:rPr i="1">
                <a:solidFill>
                  <a:schemeClr val="accent1">
                    <a:hueOff val="47394"/>
                    <a:satOff val="-25753"/>
                    <a:lumOff val="-7544"/>
                  </a:schemeClr>
                </a:solidFill>
              </a:rPr>
              <a:t>Sum(1 … n),</a:t>
            </a:r>
            <a:r>
              <a:rPr baseline="-5999" i="1">
                <a:solidFill>
                  <a:schemeClr val="accent1">
                    <a:hueOff val="47394"/>
                    <a:satOff val="-25753"/>
                    <a:lumOff val="-7544"/>
                  </a:schemeClr>
                </a:solidFill>
              </a:rPr>
              <a:t> </a:t>
            </a:r>
            <a:r>
              <a:rPr i="1">
                <a:solidFill>
                  <a:schemeClr val="accent1">
                    <a:hueOff val="47394"/>
                    <a:satOff val="-25753"/>
                    <a:lumOff val="-7544"/>
                  </a:schemeClr>
                </a:solidFill>
              </a:rPr>
              <a:t>Sum(2 … n),</a:t>
            </a:r>
            <a:r>
              <a:rPr baseline="-5999" i="1">
                <a:solidFill>
                  <a:schemeClr val="accent1">
                    <a:hueOff val="47394"/>
                    <a:satOff val="-25753"/>
                    <a:lumOff val="-7544"/>
                  </a:schemeClr>
                </a:solidFill>
              </a:rPr>
              <a:t> …, </a:t>
            </a:r>
            <a:r>
              <a:rPr i="1">
                <a:solidFill>
                  <a:schemeClr val="accent1">
                    <a:hueOff val="47394"/>
                    <a:satOff val="-25753"/>
                    <a:lumOff val="-7544"/>
                  </a:schemeClr>
                </a:solidFill>
              </a:rPr>
              <a:t>Sum(n-1 … n) </a:t>
            </a:r>
            <a:r>
              <a:t>)</a:t>
            </a:r>
            <a:br/>
            <a:r>
              <a:t>                                               = </a:t>
            </a:r>
            <a:br/>
            <a:r>
              <a:t>Maximum( </a:t>
            </a:r>
            <a:r>
              <a:rPr i="1">
                <a:solidFill>
                  <a:schemeClr val="accent1">
                    <a:hueOff val="47394"/>
                    <a:satOff val="-25753"/>
                    <a:lumOff val="-7544"/>
                  </a:schemeClr>
                </a:solidFill>
              </a:rPr>
              <a:t>Sum(1 … n-1),</a:t>
            </a:r>
            <a:r>
              <a:rPr baseline="-5999" i="1">
                <a:solidFill>
                  <a:schemeClr val="accent1">
                    <a:hueOff val="47394"/>
                    <a:satOff val="-25753"/>
                    <a:lumOff val="-7544"/>
                  </a:schemeClr>
                </a:solidFill>
              </a:rPr>
              <a:t> </a:t>
            </a:r>
            <a:r>
              <a:rPr i="1">
                <a:solidFill>
                  <a:schemeClr val="accent1">
                    <a:hueOff val="47394"/>
                    <a:satOff val="-25753"/>
                    <a:lumOff val="-7544"/>
                  </a:schemeClr>
                </a:solidFill>
              </a:rPr>
              <a:t>Sum(2 … n-1), …,</a:t>
            </a:r>
            <a:r>
              <a:rPr baseline="-5999" i="1">
                <a:solidFill>
                  <a:schemeClr val="accent1">
                    <a:hueOff val="47394"/>
                    <a:satOff val="-25753"/>
                    <a:lumOff val="-7544"/>
                  </a:schemeClr>
                </a:solidFill>
              </a:rPr>
              <a:t> </a:t>
            </a:r>
            <a:r>
              <a:rPr i="1">
                <a:solidFill>
                  <a:schemeClr val="accent1">
                    <a:hueOff val="47394"/>
                    <a:satOff val="-25753"/>
                    <a:lumOff val="-7544"/>
                  </a:schemeClr>
                </a:solidFill>
              </a:rPr>
              <a:t>Sum(n-1 … n-1)</a:t>
            </a:r>
            <a:r>
              <a:t>) + </a:t>
            </a:r>
            <a:r>
              <a:rPr i="1"/>
              <a:t>A</a:t>
            </a:r>
            <a:r>
              <a:t>[</a:t>
            </a:r>
            <a:r>
              <a:rPr i="1"/>
              <a:t>n</a:t>
            </a:r>
            <a:r>
              <a:t>]</a:t>
            </a:r>
          </a:p>
          <a:p>
            <a:pPr marL="346709" indent="-346709" defTabSz="455675">
              <a:spcBef>
                <a:spcPts val="3200"/>
              </a:spcBef>
              <a:defRPr sz="2807">
                <a:latin typeface="Palatino"/>
                <a:ea typeface="Palatino"/>
                <a:cs typeface="Palatino"/>
                <a:sym typeface="Palatino"/>
              </a:defRPr>
            </a:pPr>
            <a:r>
              <a:t>We have converted it to another problem on first</a:t>
            </a:r>
            <a:r>
              <a:rPr>
                <a:solidFill>
                  <a:schemeClr val="accent5">
                    <a:hueOff val="-176146"/>
                    <a:satOff val="3665"/>
                    <a:lumOff val="-13986"/>
                  </a:schemeClr>
                </a:solidFill>
              </a:rPr>
              <a:t> </a:t>
            </a:r>
            <a:r>
              <a:rPr i="1">
                <a:solidFill>
                  <a:schemeClr val="accent5">
                    <a:hueOff val="-176146"/>
                    <a:satOff val="3665"/>
                    <a:lumOff val="-13986"/>
                  </a:schemeClr>
                </a:solidFill>
              </a:rPr>
              <a:t>n-1 </a:t>
            </a:r>
            <a:r>
              <a:t>numbers</a:t>
            </a:r>
          </a:p>
        </p:txBody>
      </p:sp>
      <p:sp>
        <p:nvSpPr>
          <p:cNvPr id="300" name="Oval"/>
          <p:cNvSpPr/>
          <p:nvPr/>
        </p:nvSpPr>
        <p:spPr>
          <a:xfrm>
            <a:off x="742950" y="6991350"/>
            <a:ext cx="10307787" cy="1270000"/>
          </a:xfrm>
          <a:prstGeom prst="ellipse">
            <a:avLst/>
          </a:prstGeom>
          <a:ln w="25400">
            <a:solidFill>
              <a:srgbClr val="FF2600"/>
            </a:solidFill>
            <a:miter lim="400000"/>
          </a:ln>
        </p:spPr>
        <p:txBody>
          <a:bodyPr lIns="50800" tIns="50800" rIns="50800" bIns="50800" anchor="ctr"/>
          <a:lstStyle/>
          <a:p>
            <a:pPr>
              <a:defRPr sz="2400"/>
            </a:pPr>
          </a:p>
        </p:txBody>
      </p:sp>
      <p:sp>
        <p:nvSpPr>
          <p:cNvPr id="301" name="Quote Bubble"/>
          <p:cNvSpPr/>
          <p:nvPr/>
        </p:nvSpPr>
        <p:spPr>
          <a:xfrm>
            <a:off x="8832850" y="5001269"/>
            <a:ext cx="3199805" cy="1761481"/>
          </a:xfrm>
          <a:prstGeom prst="wedgeEllipseCallout">
            <a:avLst>
              <a:gd name="adj1" fmla="val -49385"/>
              <a:gd name="adj2" fmla="val 67886"/>
            </a:avLst>
          </a:prstGeom>
          <a:ln w="25400">
            <a:solidFill>
              <a:schemeClr val="accent1">
                <a:hueOff val="47394"/>
                <a:satOff val="-25753"/>
                <a:lumOff val="-7544"/>
              </a:schemeClr>
            </a:solidFill>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pPr>
          </a:p>
        </p:txBody>
      </p:sp>
      <p:sp>
        <p:nvSpPr>
          <p:cNvPr id="302" name="Push it to the…"/>
          <p:cNvSpPr/>
          <p:nvPr/>
        </p:nvSpPr>
        <p:spPr>
          <a:xfrm>
            <a:off x="8967403" y="5264150"/>
            <a:ext cx="2898354"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chemeClr val="accent5">
                    <a:hueOff val="-176146"/>
                    <a:satOff val="3665"/>
                    <a:lumOff val="-13986"/>
                  </a:schemeClr>
                </a:solidFill>
                <a:latin typeface="Palatino"/>
                <a:ea typeface="Palatino"/>
                <a:cs typeface="Palatino"/>
                <a:sym typeface="Palatino"/>
              </a:defRPr>
            </a:pPr>
            <a:r>
              <a:t>Push it to the</a:t>
            </a:r>
          </a:p>
          <a:p>
            <a:pPr>
              <a:defRPr>
                <a:solidFill>
                  <a:schemeClr val="accent5">
                    <a:hueOff val="-176146"/>
                    <a:satOff val="3665"/>
                    <a:lumOff val="-13986"/>
                  </a:schemeClr>
                </a:solidFill>
                <a:latin typeface="Palatino"/>
                <a:ea typeface="Palatino"/>
                <a:cs typeface="Palatino"/>
                <a:sym typeface="Palatino"/>
              </a:defRPr>
            </a:pPr>
            <a:r>
              <a:t> subproblem</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9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9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9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9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2" fill="hold">
                                  <p:stCondLst>
                                    <p:cond delay="0"/>
                                  </p:stCondLst>
                                  <p:iterate type="el" backwards="0">
                                    <p:tmAbs val="0"/>
                                  </p:iterate>
                                  <p:childTnLst>
                                    <p:set>
                                      <p:cBhvr>
                                        <p:cTn id="24" fill="hold"/>
                                        <p:tgtEl>
                                          <p:spTgt spid="30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3" fill="hold">
                                  <p:stCondLst>
                                    <p:cond delay="0"/>
                                  </p:stCondLst>
                                  <p:iterate type="el" backwards="0">
                                    <p:tmAbs val="0"/>
                                  </p:iterate>
                                  <p:childTnLst>
                                    <p:set>
                                      <p:cBhvr>
                                        <p:cTn id="28" fill="hold"/>
                                        <p:tgtEl>
                                          <p:spTgt spid="301"/>
                                        </p:tgtEl>
                                        <p:attrNameLst>
                                          <p:attrName>style.visibility</p:attrName>
                                        </p:attrNameLst>
                                      </p:cBhvr>
                                      <p:to>
                                        <p:strVal val="visible"/>
                                      </p:to>
                                    </p:set>
                                  </p:childTnLst>
                                </p:cTn>
                              </p:par>
                            </p:childTnLst>
                          </p:cTn>
                        </p:par>
                        <p:par>
                          <p:cTn id="29" fill="hold">
                            <p:stCondLst>
                              <p:cond delay="0"/>
                            </p:stCondLst>
                            <p:childTnLst>
                              <p:par>
                                <p:cTn id="30" presetClass="entr" nodeType="afterEffect" presetSubtype="0" presetID="1" grpId="4" fill="hold">
                                  <p:stCondLst>
                                    <p:cond delay="0"/>
                                  </p:stCondLst>
                                  <p:iterate type="el" backwards="0">
                                    <p:tmAbs val="0"/>
                                  </p:iterate>
                                  <p:childTnLst>
                                    <p:set>
                                      <p:cBhvr>
                                        <p:cTn id="31" fill="hold"/>
                                        <p:tgtEl>
                                          <p:spTgt spid="30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99" grpId="1"/>
      <p:bldP build="whole" bldLvl="1" animBg="1" rev="0" advAuto="0" spid="300" grpId="2"/>
      <p:bldP build="whole" bldLvl="1" animBg="1" rev="0" advAuto="0" spid="302" grpId="4"/>
      <p:bldP build="whole" bldLvl="1" animBg="1" rev="0" advAuto="0" spid="301" grpId="3"/>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Egg drop problem"/>
          <p:cNvSpPr/>
          <p:nvPr>
            <p:ph type="title"/>
          </p:nvPr>
        </p:nvSpPr>
        <p:spPr>
          <a:prstGeom prst="rect">
            <a:avLst/>
          </a:prstGeom>
        </p:spPr>
        <p:txBody>
          <a:bodyPr/>
          <a:lstStyle>
            <a:lvl1pPr>
              <a:defRPr>
                <a:latin typeface="Palatino"/>
                <a:ea typeface="Palatino"/>
                <a:cs typeface="Palatino"/>
                <a:sym typeface="Palatino"/>
              </a:defRPr>
            </a:lvl1pPr>
          </a:lstStyle>
          <a:p>
            <a:pPr/>
            <a:r>
              <a:t>Egg drop problem</a:t>
            </a:r>
          </a:p>
        </p:txBody>
      </p:sp>
      <p:sp>
        <p:nvSpPr>
          <p:cNvPr id="135" name="In a building with n floors,  find the highest floor from where egg can be dropped without breaking.…"/>
          <p:cNvSpPr/>
          <p:nvPr>
            <p:ph type="body" idx="1"/>
          </p:nvPr>
        </p:nvSpPr>
        <p:spPr>
          <a:xfrm>
            <a:off x="952500" y="2603500"/>
            <a:ext cx="11099800" cy="6299200"/>
          </a:xfrm>
          <a:prstGeom prst="rect">
            <a:avLst/>
          </a:prstGeom>
        </p:spPr>
        <p:txBody>
          <a:bodyPr/>
          <a:lstStyle/>
          <a:p>
            <a:pPr marL="324485" indent="-324485" defTabSz="426466">
              <a:spcBef>
                <a:spcPts val="2100"/>
              </a:spcBef>
              <a:defRPr sz="2628">
                <a:latin typeface="Palatino"/>
                <a:ea typeface="Palatino"/>
                <a:cs typeface="Palatino"/>
                <a:sym typeface="Palatino"/>
              </a:defRPr>
            </a:pPr>
            <a:r>
              <a:t>In a building with </a:t>
            </a:r>
            <a:r>
              <a:rPr i="1">
                <a:solidFill>
                  <a:schemeClr val="accent1">
                    <a:hueOff val="47394"/>
                    <a:satOff val="-25753"/>
                    <a:lumOff val="-7544"/>
                  </a:schemeClr>
                </a:solidFill>
              </a:rPr>
              <a:t>n</a:t>
            </a:r>
            <a:r>
              <a:t> floors, </a:t>
            </a:r>
            <a:br/>
            <a:r>
              <a:t>find the highest floor from where egg can be dropped without breaking.</a:t>
            </a:r>
          </a:p>
          <a:p>
            <a:pPr marL="324485" indent="-324485" defTabSz="426466">
              <a:spcBef>
                <a:spcPts val="2100"/>
              </a:spcBef>
              <a:defRPr sz="2628">
                <a:latin typeface="Palatino"/>
                <a:ea typeface="Palatino"/>
                <a:cs typeface="Palatino"/>
                <a:sym typeface="Palatino"/>
              </a:defRPr>
            </a:pPr>
            <a:r>
              <a:rPr i="1">
                <a:solidFill>
                  <a:schemeClr val="accent1">
                    <a:hueOff val="47394"/>
                    <a:satOff val="-25753"/>
                    <a:lumOff val="-7544"/>
                  </a:schemeClr>
                </a:solidFill>
              </a:rPr>
              <a:t>O(log n)</a:t>
            </a:r>
            <a:r>
              <a:t> egg drops are sufficient.</a:t>
            </a:r>
          </a:p>
          <a:p>
            <a:pPr marL="324485" indent="-324485" defTabSz="426466">
              <a:spcBef>
                <a:spcPts val="2100"/>
              </a:spcBef>
              <a:defRPr sz="2628">
                <a:latin typeface="Palatino"/>
                <a:ea typeface="Palatino"/>
                <a:cs typeface="Palatino"/>
                <a:sym typeface="Palatino"/>
              </a:defRPr>
            </a:pPr>
            <a:r>
              <a:t>Binary search for the answer.</a:t>
            </a:r>
          </a:p>
          <a:p>
            <a:pPr marL="324485" indent="-324485" defTabSz="426466">
              <a:spcBef>
                <a:spcPts val="2100"/>
              </a:spcBef>
              <a:defRPr sz="2628">
                <a:latin typeface="Palatino"/>
                <a:ea typeface="Palatino"/>
                <a:cs typeface="Palatino"/>
                <a:sym typeface="Palatino"/>
              </a:defRPr>
            </a:pPr>
            <a:r>
              <a:t>Drop an egg from floor </a:t>
            </a:r>
            <a:r>
              <a:rPr i="1"/>
              <a:t>x</a:t>
            </a:r>
          </a:p>
          <a:p>
            <a:pPr lvl="1" marL="648970" indent="-324485" defTabSz="426466">
              <a:spcBef>
                <a:spcPts val="2100"/>
              </a:spcBef>
              <a:defRPr sz="2628">
                <a:latin typeface="Palatino"/>
                <a:ea typeface="Palatino"/>
                <a:cs typeface="Palatino"/>
                <a:sym typeface="Palatino"/>
              </a:defRPr>
            </a:pPr>
            <a:r>
              <a:t>if the egg breaks, answer is less than </a:t>
            </a:r>
            <a:r>
              <a:rPr i="1"/>
              <a:t>x</a:t>
            </a:r>
          </a:p>
          <a:p>
            <a:pPr lvl="1" marL="648970" indent="-324485" defTabSz="426466">
              <a:spcBef>
                <a:spcPts val="2100"/>
              </a:spcBef>
              <a:defRPr sz="2628">
                <a:latin typeface="Palatino"/>
                <a:ea typeface="Palatino"/>
                <a:cs typeface="Palatino"/>
                <a:sym typeface="Palatino"/>
              </a:defRPr>
            </a:pPr>
            <a:r>
              <a:t>if the egg doesn’t break, the answer is at least </a:t>
            </a:r>
            <a:r>
              <a:rPr i="1"/>
              <a:t>x</a:t>
            </a:r>
            <a:endParaRPr i="1"/>
          </a:p>
          <a:p>
            <a:pPr marL="324485" indent="-324485" defTabSz="426466">
              <a:spcBef>
                <a:spcPts val="2100"/>
              </a:spcBef>
              <a:defRPr sz="2628">
                <a:latin typeface="Palatino"/>
                <a:ea typeface="Palatino"/>
                <a:cs typeface="Palatino"/>
                <a:sym typeface="Palatino"/>
              </a:defRPr>
            </a:pPr>
            <a:r>
              <a:t>Using the standard binary search idea, start with </a:t>
            </a:r>
            <a:r>
              <a:rPr i="1"/>
              <a:t>x=n/2. </a:t>
            </a:r>
            <a:br>
              <a:rPr i="1"/>
            </a:br>
            <a:r>
              <a:t>If egg breaks, then go to </a:t>
            </a:r>
            <a:r>
              <a:rPr i="1"/>
              <a:t>x=n/4</a:t>
            </a:r>
            <a:r>
              <a:t> and it doesn’t then go to </a:t>
            </a:r>
            <a:r>
              <a:rPr i="1"/>
              <a:t>x=3n/4</a:t>
            </a:r>
            <a:r>
              <a:t>. </a:t>
            </a:r>
            <a:br/>
            <a:r>
              <a:t>And so 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5" grpId="1"/>
    </p:bldLst>
  </p:timing>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4" name="Asking subproblem to do more"/>
          <p:cNvSpPr/>
          <p:nvPr>
            <p:ph type="title"/>
          </p:nvPr>
        </p:nvSpPr>
        <p:spPr>
          <a:prstGeom prst="rect">
            <a:avLst/>
          </a:prstGeom>
        </p:spPr>
        <p:txBody>
          <a:bodyPr/>
          <a:lstStyle>
            <a:lvl1pPr defTabSz="455675">
              <a:defRPr sz="6240">
                <a:latin typeface="Palatino"/>
                <a:ea typeface="Palatino"/>
                <a:cs typeface="Palatino"/>
                <a:sym typeface="Palatino"/>
              </a:defRPr>
            </a:lvl1pPr>
          </a:lstStyle>
          <a:p>
            <a:pPr/>
            <a:r>
              <a:t>Asking subproblem to do more</a:t>
            </a:r>
          </a:p>
        </p:txBody>
      </p:sp>
      <p:pic>
        <p:nvPicPr>
          <p:cNvPr id="30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06" name="Subproblem: max_sumn-1 and max_suffix_sumn-1…"/>
          <p:cNvSpPr/>
          <p:nvPr>
            <p:ph type="body" idx="1"/>
          </p:nvPr>
        </p:nvSpPr>
        <p:spPr>
          <a:xfrm>
            <a:off x="952500" y="2603499"/>
            <a:ext cx="11099800" cy="6299201"/>
          </a:xfrm>
          <a:prstGeom prst="rect">
            <a:avLst/>
          </a:prstGeom>
        </p:spPr>
        <p:txBody>
          <a:bodyPr/>
          <a:lstStyle/>
          <a:p>
            <a:pPr marL="306704" indent="-306704" defTabSz="403097">
              <a:spcBef>
                <a:spcPts val="2800"/>
              </a:spcBef>
              <a:defRPr sz="2484">
                <a:latin typeface="Palatino"/>
                <a:ea typeface="Palatino"/>
                <a:cs typeface="Palatino"/>
                <a:sym typeface="Palatino"/>
              </a:defRPr>
            </a:pPr>
            <a:r>
              <a:t>Subproblem: </a:t>
            </a:r>
            <a:r>
              <a:rPr i="1">
                <a:solidFill>
                  <a:schemeClr val="accent1">
                    <a:hueOff val="47394"/>
                    <a:satOff val="-25753"/>
                    <a:lumOff val="-7544"/>
                  </a:schemeClr>
                </a:solidFill>
              </a:rPr>
              <a:t>max_sum</a:t>
            </a:r>
            <a:r>
              <a:rPr baseline="-5999" i="1">
                <a:solidFill>
                  <a:schemeClr val="accent1">
                    <a:hueOff val="47394"/>
                    <a:satOff val="-25753"/>
                    <a:lumOff val="-7544"/>
                  </a:schemeClr>
                </a:solidFill>
              </a:rPr>
              <a:t>n-1 </a:t>
            </a:r>
            <a:r>
              <a:t>and </a:t>
            </a:r>
            <a:r>
              <a:rPr i="1">
                <a:solidFill>
                  <a:schemeClr val="accent1">
                    <a:hueOff val="47394"/>
                    <a:satOff val="-25753"/>
                    <a:lumOff val="-7544"/>
                  </a:schemeClr>
                </a:solidFill>
              </a:rPr>
              <a:t>max_suffix_sum</a:t>
            </a:r>
            <a:r>
              <a:rPr baseline="-5999" i="1">
                <a:solidFill>
                  <a:schemeClr val="accent1">
                    <a:hueOff val="47394"/>
                    <a:satOff val="-25753"/>
                    <a:lumOff val="-7544"/>
                  </a:schemeClr>
                </a:solidFill>
              </a:rPr>
              <a:t>n-1</a:t>
            </a:r>
            <a:endParaRPr baseline="-5999" i="1">
              <a:solidFill>
                <a:schemeClr val="accent1">
                  <a:hueOff val="47394"/>
                  <a:satOff val="-25753"/>
                  <a:lumOff val="-7544"/>
                </a:schemeClr>
              </a:solidFill>
            </a:endParaRPr>
          </a:p>
          <a:p>
            <a:pPr marL="306704" indent="-306704" defTabSz="403097">
              <a:spcBef>
                <a:spcPts val="2800"/>
              </a:spcBef>
              <a:defRPr sz="2484">
                <a:latin typeface="Palatino"/>
                <a:ea typeface="Palatino"/>
                <a:cs typeface="Palatino"/>
                <a:sym typeface="Palatino"/>
              </a:defRPr>
            </a:pPr>
            <a:r>
              <a:rPr i="1">
                <a:solidFill>
                  <a:schemeClr val="accent1">
                    <a:hueOff val="47394"/>
                    <a:satOff val="-25753"/>
                    <a:lumOff val="-7544"/>
                  </a:schemeClr>
                </a:solidFill>
              </a:rPr>
              <a:t>max_suffix_sum</a:t>
            </a:r>
            <a:r>
              <a:rPr baseline="-5999" i="1">
                <a:solidFill>
                  <a:schemeClr val="accent1">
                    <a:hueOff val="47394"/>
                    <a:satOff val="-25753"/>
                    <a:lumOff val="-7544"/>
                  </a:schemeClr>
                </a:solidFill>
              </a:rPr>
              <a:t>n-1 </a:t>
            </a:r>
            <a:r>
              <a:t>is defined as</a:t>
            </a:r>
            <a:br/>
            <a:r>
              <a:t> Maximum(</a:t>
            </a:r>
            <a:r>
              <a:rPr i="1">
                <a:solidFill>
                  <a:schemeClr val="accent1">
                    <a:hueOff val="47394"/>
                    <a:satOff val="-25753"/>
                    <a:lumOff val="-7544"/>
                  </a:schemeClr>
                </a:solidFill>
              </a:rPr>
              <a:t>Sum(1 … n-1), Sum(2 … n-1), … Sum(n-1 … n-1))</a:t>
            </a:r>
          </a:p>
          <a:p>
            <a:pPr marL="306704" indent="-306704" defTabSz="403097">
              <a:spcBef>
                <a:spcPts val="2800"/>
              </a:spcBef>
              <a:defRPr sz="2484">
                <a:latin typeface="Palatino"/>
                <a:ea typeface="Palatino"/>
                <a:cs typeface="Palatino"/>
                <a:sym typeface="Palatino"/>
              </a:defRPr>
            </a:pPr>
            <a:r>
              <a:rPr i="1">
                <a:solidFill>
                  <a:schemeClr val="accent1">
                    <a:hueOff val="47394"/>
                    <a:satOff val="-25753"/>
                    <a:lumOff val="-7544"/>
                  </a:schemeClr>
                </a:solidFill>
              </a:rPr>
              <a:t>max_sum</a:t>
            </a:r>
            <a:r>
              <a:rPr baseline="-5999" i="1">
                <a:solidFill>
                  <a:schemeClr val="accent1">
                    <a:hueOff val="47394"/>
                    <a:satOff val="-25753"/>
                    <a:lumOff val="-7544"/>
                  </a:schemeClr>
                </a:solidFill>
              </a:rPr>
              <a:t>n </a:t>
            </a:r>
            <a:r>
              <a:rPr i="1">
                <a:solidFill>
                  <a:schemeClr val="accent1">
                    <a:hueOff val="47394"/>
                    <a:satOff val="-25753"/>
                    <a:lumOff val="-7544"/>
                  </a:schemeClr>
                </a:solidFill>
              </a:rPr>
              <a:t>=</a:t>
            </a:r>
            <a:r>
              <a:rPr baseline="-5999" i="1">
                <a:solidFill>
                  <a:schemeClr val="accent1">
                    <a:hueOff val="47394"/>
                    <a:satOff val="-25753"/>
                    <a:lumOff val="-7544"/>
                  </a:schemeClr>
                </a:solidFill>
              </a:rPr>
              <a:t> </a:t>
            </a:r>
            <a:r>
              <a:t>Maximum( </a:t>
            </a:r>
            <a:r>
              <a:rPr i="1">
                <a:solidFill>
                  <a:schemeClr val="accent1">
                    <a:hueOff val="47394"/>
                    <a:satOff val="-25753"/>
                    <a:lumOff val="-7544"/>
                  </a:schemeClr>
                </a:solidFill>
              </a:rPr>
              <a:t>max_sum</a:t>
            </a:r>
            <a:r>
              <a:rPr baseline="-5999" i="1">
                <a:solidFill>
                  <a:schemeClr val="accent1">
                    <a:hueOff val="47394"/>
                    <a:satOff val="-25753"/>
                    <a:lumOff val="-7544"/>
                  </a:schemeClr>
                </a:solidFill>
              </a:rPr>
              <a:t>n-1 , </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Sum(1 … n-1) +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Sum(2 … n-1) +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a:t>
            </a:r>
            <a:br>
              <a:rPr i="1">
                <a:solidFill>
                  <a:schemeClr val="accent1">
                    <a:hueOff val="47394"/>
                    <a:satOff val="-25753"/>
                    <a:lumOff val="-7544"/>
                  </a:schemeClr>
                </a:solidFill>
              </a:rPr>
            </a:br>
            <a:r>
              <a:rPr i="1">
                <a:solidFill>
                  <a:schemeClr val="accent1">
                    <a:hueOff val="47394"/>
                    <a:satOff val="-25753"/>
                    <a:lumOff val="-7544"/>
                  </a:schemeClr>
                </a:solidFill>
              </a:rPr>
              <a:t> </a:t>
            </a:r>
            <a:r>
              <a:rPr baseline="-5999" i="1">
                <a:solidFill>
                  <a:schemeClr val="accent1">
                    <a:hueOff val="47394"/>
                    <a:satOff val="-25753"/>
                    <a:lumOff val="-7544"/>
                  </a:schemeClr>
                </a:solidFill>
              </a:rPr>
              <a:t>                                                              </a:t>
            </a:r>
            <a:r>
              <a:rPr i="1">
                <a:solidFill>
                  <a:schemeClr val="accent1">
                    <a:hueOff val="47394"/>
                    <a:satOff val="-25753"/>
                    <a:lumOff val="-7544"/>
                  </a:schemeClr>
                </a:solidFill>
              </a:rPr>
              <a:t>Sum(n-1 … n-1) + A[n],</a:t>
            </a:r>
            <a:br>
              <a:rPr i="1">
                <a:solidFill>
                  <a:schemeClr val="accent1">
                    <a:hueOff val="47394"/>
                    <a:satOff val="-25753"/>
                    <a:lumOff val="-7544"/>
                  </a:schemeClr>
                </a:solidFill>
              </a:rPr>
            </a:br>
            <a:r>
              <a:rPr i="1">
                <a:solidFill>
                  <a:schemeClr val="accent1">
                    <a:hueOff val="47394"/>
                    <a:satOff val="-25753"/>
                    <a:lumOff val="-7544"/>
                  </a:schemeClr>
                </a:solidFill>
              </a:rPr>
              <a:t> </a:t>
            </a:r>
            <a:r>
              <a:rPr baseline="-5999" i="1">
                <a:solidFill>
                  <a:schemeClr val="accent1">
                    <a:hueOff val="47394"/>
                    <a:satOff val="-25753"/>
                    <a:lumOff val="-7544"/>
                  </a:schemeClr>
                </a:solidFill>
              </a:rPr>
              <a:t>                                                             </a:t>
            </a:r>
            <a:r>
              <a:rPr i="1">
                <a:solidFill>
                  <a:schemeClr val="accent1">
                    <a:hueOff val="47394"/>
                    <a:satOff val="-25753"/>
                    <a:lumOff val="-7544"/>
                  </a:schemeClr>
                </a:solidFill>
              </a:rPr>
              <a:t> A[n] </a:t>
            </a:r>
            <a:r>
              <a:t>)</a:t>
            </a:r>
            <a:r>
              <a:rPr i="1">
                <a:solidFill>
                  <a:schemeClr val="accent1">
                    <a:hueOff val="47394"/>
                    <a:satOff val="-25753"/>
                    <a:lumOff val="-7544"/>
                  </a:schemeClr>
                </a:solidFill>
              </a:rPr>
              <a:t> </a:t>
            </a:r>
            <a:r>
              <a:t> </a:t>
            </a:r>
            <a:r>
              <a:rPr i="1">
                <a:solidFill>
                  <a:schemeClr val="accent1">
                    <a:hueOff val="47394"/>
                    <a:satOff val="-25753"/>
                    <a:lumOff val="-7544"/>
                  </a:schemeClr>
                </a:solidFill>
              </a:rPr>
              <a:t> </a:t>
            </a:r>
            <a:r>
              <a:rPr baseline="-5999" i="1">
                <a:solidFill>
                  <a:schemeClr val="accent1">
                    <a:hueOff val="47394"/>
                    <a:satOff val="-25753"/>
                    <a:lumOff val="-7544"/>
                  </a:schemeClr>
                </a:solidFill>
              </a:rPr>
              <a:t>                                                                     </a:t>
            </a:r>
          </a:p>
          <a:p>
            <a:pPr marL="306704" indent="-306704" defTabSz="403097">
              <a:spcBef>
                <a:spcPts val="2800"/>
              </a:spcBef>
              <a:defRPr sz="2484">
                <a:latin typeface="Palatino"/>
                <a:ea typeface="Palatino"/>
                <a:cs typeface="Palatino"/>
                <a:sym typeface="Palatino"/>
              </a:defRPr>
            </a:pPr>
            <a:r>
              <a:rPr i="1">
                <a:solidFill>
                  <a:schemeClr val="accent1">
                    <a:hueOff val="47394"/>
                    <a:satOff val="-25753"/>
                    <a:lumOff val="-7544"/>
                  </a:schemeClr>
                </a:solidFill>
              </a:rPr>
              <a:t>               </a:t>
            </a:r>
            <a:r>
              <a:rPr baseline="-5999" i="1">
                <a:solidFill>
                  <a:schemeClr val="accent1">
                    <a:hueOff val="47394"/>
                    <a:satOff val="-25753"/>
                    <a:lumOff val="-7544"/>
                  </a:schemeClr>
                </a:solidFill>
              </a:rPr>
              <a:t> </a:t>
            </a:r>
            <a:r>
              <a:rPr i="1">
                <a:solidFill>
                  <a:schemeClr val="accent1">
                    <a:hueOff val="47394"/>
                    <a:satOff val="-25753"/>
                    <a:lumOff val="-7544"/>
                  </a:schemeClr>
                </a:solidFill>
              </a:rPr>
              <a:t>=</a:t>
            </a:r>
            <a:r>
              <a:rPr baseline="-5999" i="1">
                <a:solidFill>
                  <a:schemeClr val="accent1">
                    <a:hueOff val="47394"/>
                    <a:satOff val="-25753"/>
                    <a:lumOff val="-7544"/>
                  </a:schemeClr>
                </a:solidFill>
              </a:rPr>
              <a:t> </a:t>
            </a:r>
            <a:r>
              <a:t>Maximum( </a:t>
            </a:r>
            <a:r>
              <a:rPr i="1">
                <a:solidFill>
                  <a:schemeClr val="accent1">
                    <a:hueOff val="47394"/>
                    <a:satOff val="-25753"/>
                    <a:lumOff val="-7544"/>
                  </a:schemeClr>
                </a:solidFill>
              </a:rPr>
              <a:t>max_sum</a:t>
            </a:r>
            <a:r>
              <a:rPr baseline="-5999" i="1">
                <a:solidFill>
                  <a:schemeClr val="accent1">
                    <a:hueOff val="47394"/>
                    <a:satOff val="-25753"/>
                    <a:lumOff val="-7544"/>
                  </a:schemeClr>
                </a:solidFill>
              </a:rPr>
              <a:t>n-1 , </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max_suffix_sum</a:t>
            </a:r>
            <a:r>
              <a:rPr baseline="-5999" i="1">
                <a:solidFill>
                  <a:schemeClr val="accent1">
                    <a:hueOff val="47394"/>
                    <a:satOff val="-25753"/>
                    <a:lumOff val="-7544"/>
                  </a:schemeClr>
                </a:solidFill>
              </a:rPr>
              <a:t>n-1 </a:t>
            </a:r>
            <a:r>
              <a:rPr i="1">
                <a:solidFill>
                  <a:schemeClr val="accent1">
                    <a:hueOff val="47394"/>
                    <a:satOff val="-25753"/>
                    <a:lumOff val="-7544"/>
                  </a:schemeClr>
                </a:solidFill>
              </a:rPr>
              <a:t>+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A[n] </a:t>
            </a:r>
            <a:r>
              <a:t>)</a:t>
            </a:r>
            <a:r>
              <a:rPr i="1">
                <a:solidFill>
                  <a:schemeClr val="accent1">
                    <a:hueOff val="47394"/>
                    <a:satOff val="-25753"/>
                    <a:lumOff val="-7544"/>
                  </a:schemeClr>
                </a:solidFill>
              </a:rPr>
              <a:t> </a:t>
            </a:r>
            <a:r>
              <a:t> </a:t>
            </a:r>
            <a:r>
              <a:rPr i="1">
                <a:solidFill>
                  <a:schemeClr val="accent1">
                    <a:hueOff val="47394"/>
                    <a:satOff val="-25753"/>
                    <a:lumOff val="-7544"/>
                  </a:schemeClr>
                </a:solidFill>
              </a:rPr>
              <a:t> </a:t>
            </a:r>
            <a:r>
              <a:rPr baseline="-5999" i="1">
                <a:solidFill>
                  <a:schemeClr val="accent1">
                    <a:hueOff val="47394"/>
                    <a:satOff val="-25753"/>
                    <a:lumOff val="-7544"/>
                  </a:schemeClr>
                </a:solidFill>
              </a:rPr>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0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0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0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0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06">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6" grpId="1"/>
    </p:bldLst>
  </p:timing>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8" name="Asking subproblem to do more"/>
          <p:cNvSpPr/>
          <p:nvPr>
            <p:ph type="title"/>
          </p:nvPr>
        </p:nvSpPr>
        <p:spPr>
          <a:prstGeom prst="rect">
            <a:avLst/>
          </a:prstGeom>
        </p:spPr>
        <p:txBody>
          <a:bodyPr/>
          <a:lstStyle>
            <a:lvl1pPr defTabSz="455675">
              <a:defRPr sz="6240">
                <a:latin typeface="Palatino"/>
                <a:ea typeface="Palatino"/>
                <a:cs typeface="Palatino"/>
                <a:sym typeface="Palatino"/>
              </a:defRPr>
            </a:lvl1pPr>
          </a:lstStyle>
          <a:p>
            <a:pPr/>
            <a:r>
              <a:t>Asking subproblem to do more</a:t>
            </a:r>
          </a:p>
        </p:txBody>
      </p:sp>
      <p:pic>
        <p:nvPicPr>
          <p:cNvPr id="30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10" name="Subproblem: max_sumn-1 and max_suffix_sumn-1…"/>
          <p:cNvSpPr/>
          <p:nvPr>
            <p:ph type="body" idx="1"/>
          </p:nvPr>
        </p:nvSpPr>
        <p:spPr>
          <a:xfrm>
            <a:off x="952500" y="2603499"/>
            <a:ext cx="11099800" cy="6299201"/>
          </a:xfrm>
          <a:prstGeom prst="rect">
            <a:avLst/>
          </a:prstGeom>
        </p:spPr>
        <p:txBody>
          <a:bodyPr/>
          <a:lstStyle/>
          <a:p>
            <a:pPr marL="382270" indent="-382270" defTabSz="502412">
              <a:spcBef>
                <a:spcPts val="1700"/>
              </a:spcBef>
              <a:defRPr sz="3096">
                <a:latin typeface="Palatino"/>
                <a:ea typeface="Palatino"/>
                <a:cs typeface="Palatino"/>
                <a:sym typeface="Palatino"/>
              </a:defRPr>
            </a:pPr>
            <a:r>
              <a:t>Subproblem: </a:t>
            </a:r>
            <a:r>
              <a:rPr i="1">
                <a:solidFill>
                  <a:schemeClr val="accent1">
                    <a:hueOff val="47394"/>
                    <a:satOff val="-25753"/>
                    <a:lumOff val="-7544"/>
                  </a:schemeClr>
                </a:solidFill>
              </a:rPr>
              <a:t>max_sum</a:t>
            </a:r>
            <a:r>
              <a:rPr baseline="-5999" i="1">
                <a:solidFill>
                  <a:schemeClr val="accent1">
                    <a:hueOff val="47394"/>
                    <a:satOff val="-25753"/>
                    <a:lumOff val="-7544"/>
                  </a:schemeClr>
                </a:solidFill>
              </a:rPr>
              <a:t>n-1 </a:t>
            </a:r>
            <a:r>
              <a:t>and </a:t>
            </a:r>
            <a:r>
              <a:rPr i="1">
                <a:solidFill>
                  <a:schemeClr val="accent1">
                    <a:hueOff val="47394"/>
                    <a:satOff val="-25753"/>
                    <a:lumOff val="-7544"/>
                  </a:schemeClr>
                </a:solidFill>
              </a:rPr>
              <a:t>max_suffix_sum</a:t>
            </a:r>
            <a:r>
              <a:rPr baseline="-5999" i="1">
                <a:solidFill>
                  <a:schemeClr val="accent1">
                    <a:hueOff val="47394"/>
                    <a:satOff val="-25753"/>
                    <a:lumOff val="-7544"/>
                  </a:schemeClr>
                </a:solidFill>
              </a:rPr>
              <a:t>n-1</a:t>
            </a:r>
          </a:p>
          <a:p>
            <a:pPr marL="382270" indent="-382270" defTabSz="502412">
              <a:spcBef>
                <a:spcPts val="1700"/>
              </a:spcBef>
              <a:defRPr sz="3096">
                <a:latin typeface="Palatino"/>
                <a:ea typeface="Palatino"/>
                <a:cs typeface="Palatino"/>
                <a:sym typeface="Palatino"/>
              </a:defRPr>
            </a:pPr>
            <a:r>
              <a:rPr i="1">
                <a:solidFill>
                  <a:schemeClr val="accent1">
                    <a:hueOff val="47394"/>
                    <a:satOff val="-25753"/>
                    <a:lumOff val="-7544"/>
                  </a:schemeClr>
                </a:solidFill>
              </a:rPr>
              <a:t>max_sum</a:t>
            </a:r>
            <a:r>
              <a:rPr baseline="-5999" i="1">
                <a:solidFill>
                  <a:schemeClr val="accent1">
                    <a:hueOff val="47394"/>
                    <a:satOff val="-25753"/>
                    <a:lumOff val="-7544"/>
                  </a:schemeClr>
                </a:solidFill>
              </a:rPr>
              <a:t>n </a:t>
            </a:r>
            <a:r>
              <a:rPr i="1">
                <a:solidFill>
                  <a:schemeClr val="accent1">
                    <a:hueOff val="47394"/>
                    <a:satOff val="-25753"/>
                    <a:lumOff val="-7544"/>
                  </a:schemeClr>
                </a:solidFill>
              </a:rPr>
              <a:t>=</a:t>
            </a:r>
            <a:r>
              <a:rPr baseline="-5999" i="1">
                <a:solidFill>
                  <a:schemeClr val="accent1">
                    <a:hueOff val="47394"/>
                    <a:satOff val="-25753"/>
                    <a:lumOff val="-7544"/>
                  </a:schemeClr>
                </a:solidFill>
              </a:rPr>
              <a:t> </a:t>
            </a:r>
            <a:r>
              <a:t>Maximum( </a:t>
            </a:r>
            <a:r>
              <a:rPr i="1">
                <a:solidFill>
                  <a:schemeClr val="accent1">
                    <a:hueOff val="47394"/>
                    <a:satOff val="-25753"/>
                    <a:lumOff val="-7544"/>
                  </a:schemeClr>
                </a:solidFill>
              </a:rPr>
              <a:t>max_sum</a:t>
            </a:r>
            <a:r>
              <a:rPr baseline="-5999" i="1">
                <a:solidFill>
                  <a:schemeClr val="accent1">
                    <a:hueOff val="47394"/>
                    <a:satOff val="-25753"/>
                    <a:lumOff val="-7544"/>
                  </a:schemeClr>
                </a:solidFill>
              </a:rPr>
              <a:t>n-1 , </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max_suffix_sum</a:t>
            </a:r>
            <a:r>
              <a:rPr baseline="-5999" i="1">
                <a:solidFill>
                  <a:schemeClr val="accent1">
                    <a:hueOff val="47394"/>
                    <a:satOff val="-25753"/>
                    <a:lumOff val="-7544"/>
                  </a:schemeClr>
                </a:solidFill>
              </a:rPr>
              <a:t>n-1 </a:t>
            </a:r>
            <a:r>
              <a:rPr i="1">
                <a:solidFill>
                  <a:schemeClr val="accent1">
                    <a:hueOff val="47394"/>
                    <a:satOff val="-25753"/>
                    <a:lumOff val="-7544"/>
                  </a:schemeClr>
                </a:solidFill>
              </a:rPr>
              <a:t>+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A[n] </a:t>
            </a:r>
            <a:r>
              <a:t>)</a:t>
            </a:r>
            <a:r>
              <a:rPr i="1">
                <a:solidFill>
                  <a:schemeClr val="accent1">
                    <a:hueOff val="47394"/>
                    <a:satOff val="-25753"/>
                    <a:lumOff val="-7544"/>
                  </a:schemeClr>
                </a:solidFill>
              </a:rPr>
              <a:t> </a:t>
            </a:r>
            <a:r>
              <a:t> </a:t>
            </a:r>
            <a:r>
              <a:rPr i="1">
                <a:solidFill>
                  <a:schemeClr val="accent1">
                    <a:hueOff val="47394"/>
                    <a:satOff val="-25753"/>
                    <a:lumOff val="-7544"/>
                  </a:schemeClr>
                </a:solidFill>
              </a:rPr>
              <a:t> </a:t>
            </a:r>
            <a:r>
              <a:rPr baseline="-5999" i="1">
                <a:solidFill>
                  <a:schemeClr val="accent1">
                    <a:hueOff val="47394"/>
                    <a:satOff val="-25753"/>
                    <a:lumOff val="-7544"/>
                  </a:schemeClr>
                </a:solidFill>
              </a:rPr>
              <a:t>  </a:t>
            </a:r>
            <a:endParaRPr baseline="-5999" i="1">
              <a:solidFill>
                <a:schemeClr val="accent1">
                  <a:hueOff val="47394"/>
                  <a:satOff val="-25753"/>
                  <a:lumOff val="-7544"/>
                </a:schemeClr>
              </a:solidFill>
            </a:endParaRPr>
          </a:p>
          <a:p>
            <a:pPr marL="382270" indent="-382270" defTabSz="502412">
              <a:spcBef>
                <a:spcPts val="1700"/>
              </a:spcBef>
              <a:defRPr sz="3096">
                <a:latin typeface="Palatino"/>
                <a:ea typeface="Palatino"/>
                <a:cs typeface="Palatino"/>
                <a:sym typeface="Palatino"/>
              </a:defRPr>
            </a:pPr>
            <a:r>
              <a:t>We are asking the subproblem to compute </a:t>
            </a:r>
            <a:r>
              <a:rPr i="1">
                <a:solidFill>
                  <a:schemeClr val="accent1">
                    <a:hueOff val="47394"/>
                    <a:satOff val="-25753"/>
                    <a:lumOff val="-7544"/>
                  </a:schemeClr>
                </a:solidFill>
              </a:rPr>
              <a:t>max_suffix_sum</a:t>
            </a:r>
            <a:r>
              <a:t> for size </a:t>
            </a:r>
            <a:r>
              <a:rPr i="1">
                <a:solidFill>
                  <a:schemeClr val="accent1">
                    <a:hueOff val="47394"/>
                    <a:satOff val="-25753"/>
                    <a:lumOff val="-7544"/>
                  </a:schemeClr>
                </a:solidFill>
              </a:rPr>
              <a:t>n-1</a:t>
            </a:r>
            <a:br/>
            <a:r>
              <a:t>So, we also need to compute </a:t>
            </a:r>
            <a:r>
              <a:rPr i="1">
                <a:solidFill>
                  <a:schemeClr val="accent1">
                    <a:hueOff val="47394"/>
                    <a:satOff val="-25753"/>
                    <a:lumOff val="-7544"/>
                  </a:schemeClr>
                </a:solidFill>
              </a:rPr>
              <a:t>max_suffix_sum</a:t>
            </a:r>
            <a:r>
              <a:t> for size </a:t>
            </a:r>
            <a:r>
              <a:rPr i="1"/>
              <a:t>n</a:t>
            </a:r>
          </a:p>
          <a:p>
            <a:pPr marL="382270" indent="-382270" defTabSz="502412">
              <a:spcBef>
                <a:spcPts val="1700"/>
              </a:spcBef>
              <a:defRPr sz="3096">
                <a:latin typeface="Palatino"/>
                <a:ea typeface="Palatino"/>
                <a:cs typeface="Palatino"/>
                <a:sym typeface="Palatino"/>
              </a:defRPr>
            </a:pPr>
            <a:r>
              <a:rPr i="1">
                <a:solidFill>
                  <a:schemeClr val="accent1">
                    <a:hueOff val="47394"/>
                    <a:satOff val="-25753"/>
                    <a:lumOff val="-7544"/>
                  </a:schemeClr>
                </a:solidFill>
              </a:rPr>
              <a:t>max_suffix_sum</a:t>
            </a:r>
            <a:r>
              <a:rPr baseline="-5999" i="1">
                <a:solidFill>
                  <a:schemeClr val="accent1">
                    <a:hueOff val="47394"/>
                    <a:satOff val="-25753"/>
                    <a:lumOff val="-7544"/>
                  </a:schemeClr>
                </a:solidFill>
              </a:rPr>
              <a:t>n </a:t>
            </a:r>
            <a:r>
              <a:rPr i="1">
                <a:solidFill>
                  <a:schemeClr val="accent1">
                    <a:hueOff val="47394"/>
                    <a:satOff val="-25753"/>
                    <a:lumOff val="-7544"/>
                  </a:schemeClr>
                </a:solidFill>
              </a:rPr>
              <a:t>=</a:t>
            </a:r>
            <a:r>
              <a:rPr baseline="-5999" i="1">
                <a:solidFill>
                  <a:schemeClr val="accent1">
                    <a:hueOff val="47394"/>
                    <a:satOff val="-25753"/>
                    <a:lumOff val="-7544"/>
                  </a:schemeClr>
                </a:solidFill>
              </a:rPr>
              <a:t> </a:t>
            </a:r>
            <a:r>
              <a:t>?</a:t>
            </a:r>
            <a:endParaRPr baseline="-5999" i="1">
              <a:solidFill>
                <a:schemeClr val="accent1">
                  <a:hueOff val="47394"/>
                  <a:satOff val="-25753"/>
                  <a:lumOff val="-7544"/>
                </a:schemeClr>
              </a:solidFill>
            </a:endParaRPr>
          </a:p>
          <a:p>
            <a:pPr marL="382270" indent="-382270" defTabSz="502412">
              <a:spcBef>
                <a:spcPts val="1700"/>
              </a:spcBef>
              <a:defRPr sz="3096">
                <a:latin typeface="Palatino"/>
                <a:ea typeface="Palatino"/>
                <a:cs typeface="Palatino"/>
                <a:sym typeface="Palatino"/>
              </a:defRPr>
            </a:pPr>
            <a:r>
              <a:rPr i="1">
                <a:solidFill>
                  <a:schemeClr val="accent1">
                    <a:hueOff val="47394"/>
                    <a:satOff val="-25753"/>
                    <a:lumOff val="-7544"/>
                  </a:schemeClr>
                </a:solidFill>
              </a:rPr>
              <a:t>max_suffix_sum</a:t>
            </a:r>
            <a:r>
              <a:rPr baseline="-5999" i="1">
                <a:solidFill>
                  <a:schemeClr val="accent1">
                    <a:hueOff val="47394"/>
                    <a:satOff val="-25753"/>
                    <a:lumOff val="-7544"/>
                  </a:schemeClr>
                </a:solidFill>
              </a:rPr>
              <a:t>n </a:t>
            </a:r>
            <a:r>
              <a:rPr i="1">
                <a:solidFill>
                  <a:schemeClr val="accent1">
                    <a:hueOff val="47394"/>
                    <a:satOff val="-25753"/>
                    <a:lumOff val="-7544"/>
                  </a:schemeClr>
                </a:solidFill>
              </a:rPr>
              <a:t>=</a:t>
            </a:r>
            <a:r>
              <a:rPr baseline="-5999" i="1">
                <a:solidFill>
                  <a:schemeClr val="accent1">
                    <a:hueOff val="47394"/>
                    <a:satOff val="-25753"/>
                    <a:lumOff val="-7544"/>
                  </a:schemeClr>
                </a:solidFill>
              </a:rPr>
              <a:t> </a:t>
            </a:r>
            <a:r>
              <a:t>Maximum(</a:t>
            </a:r>
            <a:r>
              <a:rPr baseline="-5999" i="1">
                <a:solidFill>
                  <a:schemeClr val="accent1">
                    <a:hueOff val="47394"/>
                    <a:satOff val="-25753"/>
                    <a:lumOff val="-7544"/>
                  </a:schemeClr>
                </a:solidFill>
              </a:rPr>
              <a:t> </a:t>
            </a:r>
            <a:r>
              <a:rPr i="1">
                <a:solidFill>
                  <a:schemeClr val="accent1">
                    <a:hueOff val="47394"/>
                    <a:satOff val="-25753"/>
                    <a:lumOff val="-7544"/>
                  </a:schemeClr>
                </a:solidFill>
              </a:rPr>
              <a:t>max_suffix_sum</a:t>
            </a:r>
            <a:r>
              <a:rPr baseline="-5999" i="1">
                <a:solidFill>
                  <a:schemeClr val="accent1">
                    <a:hueOff val="47394"/>
                    <a:satOff val="-25753"/>
                    <a:lumOff val="-7544"/>
                  </a:schemeClr>
                </a:solidFill>
              </a:rPr>
              <a:t>n-1 </a:t>
            </a:r>
            <a:r>
              <a:rPr i="1">
                <a:solidFill>
                  <a:schemeClr val="accent1">
                    <a:hueOff val="47394"/>
                    <a:satOff val="-25753"/>
                    <a:lumOff val="-7544"/>
                  </a:schemeClr>
                </a:solidFill>
              </a:rPr>
              <a:t>+ A[n],</a:t>
            </a:r>
            <a:br>
              <a:rPr baseline="-5999" i="1">
                <a:solidFill>
                  <a:schemeClr val="accent1">
                    <a:hueOff val="47394"/>
                    <a:satOff val="-25753"/>
                    <a:lumOff val="-7544"/>
                  </a:schemeClr>
                </a:solidFill>
              </a:rPr>
            </a:br>
            <a:r>
              <a:rPr baseline="-5999" i="1">
                <a:solidFill>
                  <a:schemeClr val="accent1">
                    <a:hueOff val="47394"/>
                    <a:satOff val="-25753"/>
                    <a:lumOff val="-7544"/>
                  </a:schemeClr>
                </a:solidFill>
              </a:rPr>
              <a:t>                                                                              </a:t>
            </a:r>
            <a:r>
              <a:rPr i="1">
                <a:solidFill>
                  <a:schemeClr val="accent1">
                    <a:hueOff val="47394"/>
                    <a:satOff val="-25753"/>
                    <a:lumOff val="-7544"/>
                  </a:schemeClr>
                </a:solidFill>
              </a:rPr>
              <a:t>A[n] </a:t>
            </a:r>
            <a:r>
              <a:t>)</a:t>
            </a:r>
            <a:r>
              <a:rPr i="1">
                <a:solidFill>
                  <a:schemeClr val="accent1">
                    <a:hueOff val="47394"/>
                    <a:satOff val="-25753"/>
                    <a:lumOff val="-7544"/>
                  </a:schemeClr>
                </a:solidFill>
              </a:rPr>
              <a:t> </a:t>
            </a:r>
            <a:r>
              <a:t> </a:t>
            </a:r>
            <a:r>
              <a:rPr i="1">
                <a:solidFill>
                  <a:schemeClr val="accent1">
                    <a:hueOff val="47394"/>
                    <a:satOff val="-25753"/>
                    <a:lumOff val="-7544"/>
                  </a:schemeClr>
                </a:solidFill>
              </a:rPr>
              <a:t> </a:t>
            </a:r>
            <a:r>
              <a:rPr baseline="-5999" i="1">
                <a:solidFill>
                  <a:schemeClr val="accent1">
                    <a:hueOff val="47394"/>
                    <a:satOff val="-25753"/>
                    <a:lumOff val="-7544"/>
                  </a:schemeClr>
                </a:solidFill>
              </a:rPr>
              <a:t>                                                                                                                                       </a:t>
            </a:r>
          </a:p>
        </p:txBody>
      </p:sp>
      <p:sp>
        <p:nvSpPr>
          <p:cNvPr id="311" name="Rounded Rectangle"/>
          <p:cNvSpPr/>
          <p:nvPr/>
        </p:nvSpPr>
        <p:spPr>
          <a:xfrm>
            <a:off x="946150" y="3448050"/>
            <a:ext cx="11112500" cy="1814612"/>
          </a:xfrm>
          <a:prstGeom prst="roundRect">
            <a:avLst>
              <a:gd name="adj" fmla="val 15000"/>
            </a:avLst>
          </a:prstGeom>
          <a:ln w="25400">
            <a:solidFill>
              <a:schemeClr val="accent5"/>
            </a:solidFill>
            <a:miter lim="400000"/>
          </a:ln>
        </p:spPr>
        <p:txBody>
          <a:bodyPr lIns="50800" tIns="50800" rIns="50800" bIns="50800" anchor="ctr"/>
          <a:lstStyle/>
          <a:p>
            <a:pPr>
              <a:defRPr sz="2400"/>
            </a:pPr>
          </a:p>
        </p:txBody>
      </p:sp>
      <p:sp>
        <p:nvSpPr>
          <p:cNvPr id="312" name="Rounded Rectangle"/>
          <p:cNvSpPr/>
          <p:nvPr/>
        </p:nvSpPr>
        <p:spPr>
          <a:xfrm>
            <a:off x="946150" y="7639050"/>
            <a:ext cx="10547648" cy="1200399"/>
          </a:xfrm>
          <a:prstGeom prst="roundRect">
            <a:avLst>
              <a:gd name="adj" fmla="val 21523"/>
            </a:avLst>
          </a:prstGeom>
          <a:ln w="25400">
            <a:solidFill>
              <a:schemeClr val="accent5"/>
            </a:solidFill>
            <a:miter lim="400000"/>
          </a:ln>
        </p:spPr>
        <p:txBody>
          <a:bodyPr lIns="50800" tIns="50800" rIns="50800" bIns="50800" anchor="ctr"/>
          <a:lstStyle/>
          <a:p>
            <a:pPr>
              <a:defRPr sz="2400"/>
            </a:pPr>
          </a:p>
        </p:txBody>
      </p:sp>
      <p:sp>
        <p:nvSpPr>
          <p:cNvPr id="313" name="T(n) = T(n-1) + O(1)"/>
          <p:cNvSpPr/>
          <p:nvPr/>
        </p:nvSpPr>
        <p:spPr>
          <a:xfrm>
            <a:off x="1641016" y="8934449"/>
            <a:ext cx="4071268"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solidFill>
                  <a:schemeClr val="accent5"/>
                </a:solidFill>
                <a:latin typeface="Palatino"/>
                <a:ea typeface="Palatino"/>
                <a:cs typeface="Palatino"/>
                <a:sym typeface="Palatino"/>
              </a:defRPr>
            </a:lvl1pPr>
          </a:lstStyle>
          <a:p>
            <a:pPr/>
            <a:r>
              <a:t>T(n) = T(n-1) + O(1)</a:t>
            </a:r>
          </a:p>
        </p:txBody>
      </p:sp>
      <p:sp>
        <p:nvSpPr>
          <p:cNvPr id="314" name="⇒ T(n) = O(n)"/>
          <p:cNvSpPr/>
          <p:nvPr/>
        </p:nvSpPr>
        <p:spPr>
          <a:xfrm>
            <a:off x="6678116" y="8930878"/>
            <a:ext cx="2937868" cy="71834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solidFill>
                  <a:schemeClr val="accent5"/>
                </a:solidFill>
                <a:latin typeface="Palatino"/>
                <a:ea typeface="Palatino"/>
                <a:cs typeface="Palatino"/>
                <a:sym typeface="Palatino"/>
              </a:defRPr>
            </a:lvl1pPr>
          </a:lstStyle>
          <a:p>
            <a:pPr/>
            <a:r>
              <a:t>⇒ T(n) = 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1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1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1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1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1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2" fill="hold">
                                  <p:stCondLst>
                                    <p:cond delay="0"/>
                                  </p:stCondLst>
                                  <p:iterate type="el" backwards="0">
                                    <p:tmAbs val="0"/>
                                  </p:iterate>
                                  <p:childTnLst>
                                    <p:set>
                                      <p:cBhvr>
                                        <p:cTn id="28" fill="hold"/>
                                        <p:tgtEl>
                                          <p:spTgt spid="3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3" fill="hold">
                                  <p:stCondLst>
                                    <p:cond delay="0"/>
                                  </p:stCondLst>
                                  <p:iterate type="el" backwards="0">
                                    <p:tmAbs val="0"/>
                                  </p:iterate>
                                  <p:childTnLst>
                                    <p:set>
                                      <p:cBhvr>
                                        <p:cTn id="32" fill="hold"/>
                                        <p:tgtEl>
                                          <p:spTgt spid="3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4" fill="hold">
                                  <p:stCondLst>
                                    <p:cond delay="0"/>
                                  </p:stCondLst>
                                  <p:iterate type="el" backwards="0">
                                    <p:tmAbs val="0"/>
                                  </p:iterate>
                                  <p:childTnLst>
                                    <p:set>
                                      <p:cBhvr>
                                        <p:cTn id="36" fill="hold"/>
                                        <p:tgtEl>
                                          <p:spTgt spid="3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5" fill="hold">
                                  <p:stCondLst>
                                    <p:cond delay="0"/>
                                  </p:stCondLst>
                                  <p:iterate type="el" backwards="0">
                                    <p:tmAbs val="0"/>
                                  </p:iterate>
                                  <p:childTnLst>
                                    <p:set>
                                      <p:cBhvr>
                                        <p:cTn id="40" fill="hold"/>
                                        <p:tgtEl>
                                          <p:spTgt spid="3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11" grpId="2"/>
      <p:bldP build="whole" bldLvl="1" animBg="1" rev="0" advAuto="0" spid="313" grpId="4"/>
      <p:bldP build="whole" bldLvl="1" animBg="1" rev="0" advAuto="0" spid="312" grpId="3"/>
      <p:bldP build="whole" bldLvl="1" animBg="1" rev="0" advAuto="0" spid="314" grpId="5"/>
      <p:bldP build="p" bldLvl="5" animBg="1" rev="0" advAuto="0" spid="310" grpId="1"/>
    </p:bldLst>
  </p:timing>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6" name="Maximum subarray sum"/>
          <p:cNvSpPr/>
          <p:nvPr>
            <p:ph type="title"/>
          </p:nvPr>
        </p:nvSpPr>
        <p:spPr>
          <a:prstGeom prst="rect">
            <a:avLst/>
          </a:prstGeom>
        </p:spPr>
        <p:txBody>
          <a:bodyPr/>
          <a:lstStyle>
            <a:lvl1pPr defTabSz="572516">
              <a:defRPr sz="7840">
                <a:latin typeface="Palatino"/>
                <a:ea typeface="Palatino"/>
                <a:cs typeface="Palatino"/>
                <a:sym typeface="Palatino"/>
              </a:defRPr>
            </a:lvl1pPr>
          </a:lstStyle>
          <a:p>
            <a:pPr/>
            <a:r>
              <a:t>Maximum subarray sum</a:t>
            </a:r>
          </a:p>
        </p:txBody>
      </p:sp>
      <p:pic>
        <p:nvPicPr>
          <p:cNvPr id="31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18" name="O(n) algorithm:…"/>
          <p:cNvSpPr/>
          <p:nvPr/>
        </p:nvSpPr>
        <p:spPr>
          <a:xfrm>
            <a:off x="952500" y="2908002"/>
            <a:ext cx="11099800" cy="63800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defTabSz="502412">
              <a:spcBef>
                <a:spcPts val="3600"/>
              </a:spcBef>
              <a:defRPr sz="3096">
                <a:solidFill>
                  <a:schemeClr val="accent5">
                    <a:hueOff val="-176146"/>
                    <a:satOff val="3665"/>
                    <a:lumOff val="-13986"/>
                  </a:schemeClr>
                </a:solidFill>
                <a:latin typeface="Palatino"/>
                <a:ea typeface="Palatino"/>
                <a:cs typeface="Palatino"/>
                <a:sym typeface="Palatino"/>
              </a:defRPr>
            </a:pPr>
            <a:r>
              <a:t>O(</a:t>
            </a:r>
            <a:r>
              <a:rPr i="1"/>
              <a:t>n</a:t>
            </a:r>
            <a:r>
              <a:t>) algorithm:</a:t>
            </a:r>
          </a:p>
          <a:p>
            <a:pPr algn="l" defTabSz="502412">
              <a:spcBef>
                <a:spcPts val="1700"/>
              </a:spcBef>
              <a:defRPr sz="3096">
                <a:latin typeface="Palatino"/>
                <a:ea typeface="Palatino"/>
                <a:cs typeface="Palatino"/>
                <a:sym typeface="Palatino"/>
              </a:defRPr>
            </a:pPr>
            <a:r>
              <a:rPr i="1">
                <a:solidFill>
                  <a:schemeClr val="accent5"/>
                </a:solidFill>
              </a:rPr>
              <a:t>max_sum</a:t>
            </a:r>
            <a:r>
              <a:t> ← 0;  </a:t>
            </a:r>
            <a:r>
              <a:rPr i="1">
                <a:solidFill>
                  <a:schemeClr val="accent6"/>
                </a:solidFill>
              </a:rPr>
              <a:t>max_suffix_sum</a:t>
            </a:r>
            <a:r>
              <a:t> ← 0;  </a:t>
            </a:r>
          </a:p>
          <a:p>
            <a:pPr algn="l" defTabSz="502412">
              <a:spcBef>
                <a:spcPts val="1700"/>
              </a:spcBef>
              <a:defRPr sz="3096">
                <a:latin typeface="Palatino"/>
                <a:ea typeface="Palatino"/>
                <a:cs typeface="Palatino"/>
                <a:sym typeface="Palatino"/>
              </a:defRPr>
            </a:pPr>
            <a:r>
              <a:t>for (</a:t>
            </a:r>
            <a:r>
              <a:rPr i="1">
                <a:solidFill>
                  <a:schemeClr val="accent1">
                    <a:hueOff val="47394"/>
                    <a:satOff val="-25753"/>
                    <a:lumOff val="-7544"/>
                  </a:schemeClr>
                </a:solidFill>
              </a:rPr>
              <a:t>i</a:t>
            </a:r>
            <a:r>
              <a:t> ← </a:t>
            </a:r>
            <a:r>
              <a:rPr>
                <a:solidFill>
                  <a:schemeClr val="accent1">
                    <a:hueOff val="47394"/>
                    <a:satOff val="-25753"/>
                    <a:lumOff val="-7544"/>
                  </a:schemeClr>
                </a:solidFill>
              </a:rPr>
              <a:t>1</a:t>
            </a:r>
            <a:r>
              <a:t> to </a:t>
            </a:r>
            <a:r>
              <a:rPr>
                <a:solidFill>
                  <a:schemeClr val="accent1">
                    <a:hueOff val="47394"/>
                    <a:satOff val="-25753"/>
                    <a:lumOff val="-7544"/>
                  </a:schemeClr>
                </a:solidFill>
              </a:rPr>
              <a:t>n</a:t>
            </a:r>
            <a:r>
              <a:t>){</a:t>
            </a:r>
          </a:p>
          <a:p>
            <a:pPr lvl="4" indent="786384" algn="l" defTabSz="502412">
              <a:spcBef>
                <a:spcPts val="1700"/>
              </a:spcBef>
              <a:defRPr sz="3096">
                <a:latin typeface="Palatino"/>
                <a:ea typeface="Palatino"/>
                <a:cs typeface="Palatino"/>
                <a:sym typeface="Palatino"/>
              </a:defRPr>
            </a:pPr>
            <a:r>
              <a:rPr i="1">
                <a:solidFill>
                  <a:schemeClr val="accent5"/>
                </a:solidFill>
              </a:rPr>
              <a:t>max_sum</a:t>
            </a:r>
            <a:r>
              <a:t> ← maximum( </a:t>
            </a:r>
            <a:r>
              <a:rPr i="1">
                <a:solidFill>
                  <a:schemeClr val="accent5"/>
                </a:solidFill>
              </a:rPr>
              <a:t>max_sum, </a:t>
            </a:r>
            <a:br>
              <a:rPr i="1">
                <a:solidFill>
                  <a:schemeClr val="accent5"/>
                </a:solidFill>
              </a:rPr>
            </a:br>
            <a:r>
              <a:rPr i="1">
                <a:solidFill>
                  <a:schemeClr val="accent5"/>
                </a:solidFill>
              </a:rPr>
              <a:t>                                          </a:t>
            </a:r>
            <a:r>
              <a:rPr i="1">
                <a:solidFill>
                  <a:schemeClr val="accent6"/>
                </a:solidFill>
              </a:rPr>
              <a:t>max_suffix_sum</a:t>
            </a:r>
            <a:r>
              <a:rPr i="1">
                <a:solidFill>
                  <a:schemeClr val="accent1">
                    <a:hueOff val="47394"/>
                    <a:satOff val="-25753"/>
                    <a:lumOff val="-7544"/>
                  </a:schemeClr>
                </a:solidFill>
              </a:rPr>
              <a:t>+A</a:t>
            </a:r>
            <a:r>
              <a:rPr>
                <a:solidFill>
                  <a:schemeClr val="accent1">
                    <a:hueOff val="47394"/>
                    <a:satOff val="-25753"/>
                    <a:lumOff val="-7544"/>
                  </a:schemeClr>
                </a:solidFill>
              </a:rPr>
              <a:t>[</a:t>
            </a:r>
            <a:r>
              <a:rPr i="1">
                <a:solidFill>
                  <a:schemeClr val="accent1">
                    <a:hueOff val="47394"/>
                    <a:satOff val="-25753"/>
                    <a:lumOff val="-7544"/>
                  </a:schemeClr>
                </a:solidFill>
              </a:rPr>
              <a:t>i</a:t>
            </a:r>
            <a:r>
              <a:rPr>
                <a:solidFill>
                  <a:schemeClr val="accent1">
                    <a:hueOff val="47394"/>
                    <a:satOff val="-25753"/>
                    <a:lumOff val="-7544"/>
                  </a:schemeClr>
                </a:solidFill>
              </a:rPr>
              <a:t>]</a:t>
            </a:r>
            <a:r>
              <a:t>, </a:t>
            </a:r>
          </a:p>
          <a:p>
            <a:pPr lvl="4" indent="786384" algn="l" defTabSz="502412">
              <a:spcBef>
                <a:spcPts val="1700"/>
              </a:spcBef>
              <a:defRPr sz="3096">
                <a:latin typeface="Palatino"/>
                <a:ea typeface="Palatino"/>
                <a:cs typeface="Palatino"/>
                <a:sym typeface="Palatino"/>
              </a:defRPr>
            </a:pPr>
            <a:r>
              <a:t>                                         </a:t>
            </a:r>
            <a:r>
              <a:rPr i="1">
                <a:solidFill>
                  <a:schemeClr val="accent1">
                    <a:hueOff val="47394"/>
                    <a:satOff val="-25753"/>
                    <a:lumOff val="-7544"/>
                  </a:schemeClr>
                </a:solidFill>
              </a:rPr>
              <a:t>A</a:t>
            </a:r>
            <a:r>
              <a:rPr>
                <a:solidFill>
                  <a:schemeClr val="accent1">
                    <a:hueOff val="47394"/>
                    <a:satOff val="-25753"/>
                    <a:lumOff val="-7544"/>
                  </a:schemeClr>
                </a:solidFill>
              </a:rPr>
              <a:t>[</a:t>
            </a:r>
            <a:r>
              <a:rPr i="1">
                <a:solidFill>
                  <a:schemeClr val="accent1">
                    <a:hueOff val="47394"/>
                    <a:satOff val="-25753"/>
                    <a:lumOff val="-7544"/>
                  </a:schemeClr>
                </a:solidFill>
              </a:rPr>
              <a:t>i</a:t>
            </a:r>
            <a:r>
              <a:rPr>
                <a:solidFill>
                  <a:schemeClr val="accent1">
                    <a:hueOff val="47394"/>
                    <a:satOff val="-25753"/>
                    <a:lumOff val="-7544"/>
                  </a:schemeClr>
                </a:solidFill>
              </a:rPr>
              <a:t>] </a:t>
            </a:r>
            <a:r>
              <a:t>);</a:t>
            </a:r>
          </a:p>
          <a:p>
            <a:pPr lvl="4" indent="786384" algn="l" defTabSz="502412">
              <a:spcBef>
                <a:spcPts val="1700"/>
              </a:spcBef>
              <a:defRPr sz="3096">
                <a:latin typeface="Palatino"/>
                <a:ea typeface="Palatino"/>
                <a:cs typeface="Palatino"/>
                <a:sym typeface="Palatino"/>
              </a:defRPr>
            </a:pPr>
            <a:r>
              <a:rPr i="1">
                <a:solidFill>
                  <a:schemeClr val="accent6"/>
                </a:solidFill>
              </a:rPr>
              <a:t>max_suffix_sum</a:t>
            </a:r>
            <a:r>
              <a:t> ← maximum(</a:t>
            </a:r>
            <a:r>
              <a:rPr i="1">
                <a:solidFill>
                  <a:schemeClr val="accent6"/>
                </a:solidFill>
              </a:rPr>
              <a:t>max_suffix_sum</a:t>
            </a:r>
            <a:r>
              <a:rPr i="1">
                <a:solidFill>
                  <a:schemeClr val="accent1">
                    <a:hueOff val="47394"/>
                    <a:satOff val="-25753"/>
                    <a:lumOff val="-7544"/>
                  </a:schemeClr>
                </a:solidFill>
              </a:rPr>
              <a:t>+A</a:t>
            </a:r>
            <a:r>
              <a:rPr>
                <a:solidFill>
                  <a:schemeClr val="accent1">
                    <a:hueOff val="47394"/>
                    <a:satOff val="-25753"/>
                    <a:lumOff val="-7544"/>
                  </a:schemeClr>
                </a:solidFill>
              </a:rPr>
              <a:t>[</a:t>
            </a:r>
            <a:r>
              <a:rPr i="1">
                <a:solidFill>
                  <a:schemeClr val="accent1">
                    <a:hueOff val="47394"/>
                    <a:satOff val="-25753"/>
                    <a:lumOff val="-7544"/>
                  </a:schemeClr>
                </a:solidFill>
              </a:rPr>
              <a:t>i</a:t>
            </a:r>
            <a:r>
              <a:rPr>
                <a:solidFill>
                  <a:schemeClr val="accent1">
                    <a:hueOff val="47394"/>
                    <a:satOff val="-25753"/>
                    <a:lumOff val="-7544"/>
                  </a:schemeClr>
                </a:solidFill>
              </a:rPr>
              <a:t>]</a:t>
            </a:r>
            <a:r>
              <a:t>, </a:t>
            </a:r>
            <a:r>
              <a:rPr i="1">
                <a:solidFill>
                  <a:schemeClr val="accent1">
                    <a:hueOff val="47394"/>
                    <a:satOff val="-25753"/>
                    <a:lumOff val="-7544"/>
                  </a:schemeClr>
                </a:solidFill>
              </a:rPr>
              <a:t>A</a:t>
            </a:r>
            <a:r>
              <a:rPr>
                <a:solidFill>
                  <a:schemeClr val="accent1">
                    <a:hueOff val="47394"/>
                    <a:satOff val="-25753"/>
                    <a:lumOff val="-7544"/>
                  </a:schemeClr>
                </a:solidFill>
              </a:rPr>
              <a:t>[</a:t>
            </a:r>
            <a:r>
              <a:rPr i="1">
                <a:solidFill>
                  <a:schemeClr val="accent1">
                    <a:hueOff val="47394"/>
                    <a:satOff val="-25753"/>
                    <a:lumOff val="-7544"/>
                  </a:schemeClr>
                </a:solidFill>
              </a:rPr>
              <a:t>i</a:t>
            </a:r>
            <a:r>
              <a:rPr>
                <a:solidFill>
                  <a:schemeClr val="accent1">
                    <a:hueOff val="47394"/>
                    <a:satOff val="-25753"/>
                    <a:lumOff val="-7544"/>
                  </a:schemeClr>
                </a:solidFill>
              </a:rPr>
              <a:t>]</a:t>
            </a:r>
            <a:r>
              <a:t>);</a:t>
            </a:r>
          </a:p>
          <a:p>
            <a:pPr lvl="4" indent="786384" algn="l" defTabSz="502412">
              <a:spcBef>
                <a:spcPts val="1700"/>
              </a:spcBef>
              <a:defRPr sz="3096">
                <a:latin typeface="Palatino"/>
                <a:ea typeface="Palatino"/>
                <a:cs typeface="Palatino"/>
                <a:sym typeface="Palatino"/>
              </a:defRPr>
            </a:pP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18" grpId="1"/>
    </p:bldLst>
  </p:timing>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0" name="Alternate implementation"/>
          <p:cNvSpPr/>
          <p:nvPr>
            <p:ph type="title"/>
          </p:nvPr>
        </p:nvSpPr>
        <p:spPr>
          <a:prstGeom prst="rect">
            <a:avLst/>
          </a:prstGeom>
        </p:spPr>
        <p:txBody>
          <a:bodyPr/>
          <a:lstStyle>
            <a:lvl1pPr defTabSz="549148">
              <a:defRPr sz="7519">
                <a:latin typeface="Palatino"/>
                <a:ea typeface="Palatino"/>
                <a:cs typeface="Palatino"/>
                <a:sym typeface="Palatino"/>
              </a:defRPr>
            </a:lvl1pPr>
          </a:lstStyle>
          <a:p>
            <a:pPr/>
            <a:r>
              <a:t>Alternate implementation</a:t>
            </a:r>
          </a:p>
        </p:txBody>
      </p:sp>
      <p:pic>
        <p:nvPicPr>
          <p:cNvPr id="32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22" name="max_sum ← 0;   max_suffix_sum ← 0;…"/>
          <p:cNvSpPr/>
          <p:nvPr/>
        </p:nvSpPr>
        <p:spPr>
          <a:xfrm>
            <a:off x="952500" y="1993602"/>
            <a:ext cx="11099800" cy="534377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defTabSz="514095">
              <a:spcBef>
                <a:spcPts val="3600"/>
              </a:spcBef>
              <a:defRPr sz="3168">
                <a:solidFill>
                  <a:schemeClr val="accent5"/>
                </a:solidFill>
                <a:latin typeface="Palatino"/>
                <a:ea typeface="Palatino"/>
                <a:cs typeface="Palatino"/>
                <a:sym typeface="Palatino"/>
              </a:defRPr>
            </a:pPr>
          </a:p>
          <a:p>
            <a:pPr algn="l" defTabSz="514095">
              <a:spcBef>
                <a:spcPts val="1700"/>
              </a:spcBef>
              <a:defRPr sz="3168">
                <a:latin typeface="Palatino"/>
                <a:ea typeface="Palatino"/>
                <a:cs typeface="Palatino"/>
                <a:sym typeface="Palatino"/>
              </a:defRPr>
            </a:pPr>
            <a:r>
              <a:rPr i="1">
                <a:solidFill>
                  <a:schemeClr val="accent5"/>
                </a:solidFill>
              </a:rPr>
              <a:t>max_sum</a:t>
            </a:r>
            <a:r>
              <a:t> ← 0;   </a:t>
            </a:r>
            <a:r>
              <a:rPr i="1">
                <a:solidFill>
                  <a:schemeClr val="accent6"/>
                </a:solidFill>
              </a:rPr>
              <a:t>max_suffix_sum</a:t>
            </a:r>
            <a:r>
              <a:rPr i="1"/>
              <a:t> </a:t>
            </a:r>
            <a:r>
              <a:t>← 0;  </a:t>
            </a:r>
          </a:p>
          <a:p>
            <a:pPr algn="l" defTabSz="514095">
              <a:spcBef>
                <a:spcPts val="1700"/>
              </a:spcBef>
              <a:defRPr sz="3168">
                <a:latin typeface="Palatino"/>
                <a:ea typeface="Palatino"/>
                <a:cs typeface="Palatino"/>
                <a:sym typeface="Palatino"/>
              </a:defRPr>
            </a:pPr>
            <a:r>
              <a:t>for (</a:t>
            </a:r>
            <a:r>
              <a:rPr i="1">
                <a:solidFill>
                  <a:schemeClr val="accent1">
                    <a:hueOff val="47394"/>
                    <a:satOff val="-25753"/>
                    <a:lumOff val="-7544"/>
                  </a:schemeClr>
                </a:solidFill>
              </a:rPr>
              <a:t>i</a:t>
            </a:r>
            <a:r>
              <a:t> ← </a:t>
            </a:r>
            <a:r>
              <a:rPr>
                <a:solidFill>
                  <a:schemeClr val="accent1">
                    <a:hueOff val="47394"/>
                    <a:satOff val="-25753"/>
                    <a:lumOff val="-7544"/>
                  </a:schemeClr>
                </a:solidFill>
              </a:rPr>
              <a:t>1</a:t>
            </a:r>
            <a:r>
              <a:t> to </a:t>
            </a:r>
            <a:r>
              <a:rPr>
                <a:solidFill>
                  <a:schemeClr val="accent1">
                    <a:hueOff val="47394"/>
                    <a:satOff val="-25753"/>
                    <a:lumOff val="-7544"/>
                  </a:schemeClr>
                </a:solidFill>
              </a:rPr>
              <a:t>n</a:t>
            </a:r>
            <a:r>
              <a:t>){</a:t>
            </a:r>
          </a:p>
          <a:p>
            <a:pPr lvl="4" indent="804672" algn="l" defTabSz="514095">
              <a:spcBef>
                <a:spcPts val="1700"/>
              </a:spcBef>
              <a:defRPr sz="3168">
                <a:latin typeface="Palatino"/>
                <a:ea typeface="Palatino"/>
                <a:cs typeface="Palatino"/>
                <a:sym typeface="Palatino"/>
              </a:defRPr>
            </a:pPr>
            <a:r>
              <a:rPr i="1">
                <a:solidFill>
                  <a:schemeClr val="accent6"/>
                </a:solidFill>
              </a:rPr>
              <a:t>max_suffix_sum</a:t>
            </a:r>
            <a:r>
              <a:t> ← maximum(</a:t>
            </a:r>
            <a:r>
              <a:rPr i="1"/>
              <a:t>A</a:t>
            </a:r>
            <a:r>
              <a:t>[</a:t>
            </a:r>
            <a:r>
              <a:rPr i="1"/>
              <a:t>i</a:t>
            </a:r>
            <a:r>
              <a:t>], </a:t>
            </a:r>
            <a:r>
              <a:rPr i="1">
                <a:solidFill>
                  <a:schemeClr val="accent6"/>
                </a:solidFill>
              </a:rPr>
              <a:t>max_suffix_sum</a:t>
            </a:r>
            <a:r>
              <a:rPr i="1"/>
              <a:t> </a:t>
            </a:r>
            <a:r>
              <a:t>+</a:t>
            </a:r>
            <a:r>
              <a:rPr i="1"/>
              <a:t>A</a:t>
            </a:r>
            <a:r>
              <a:t>[</a:t>
            </a:r>
            <a:r>
              <a:rPr i="1"/>
              <a:t>i</a:t>
            </a:r>
            <a:r>
              <a:t>]);</a:t>
            </a:r>
          </a:p>
          <a:p>
            <a:pPr lvl="4" indent="804672" algn="l" defTabSz="514095">
              <a:spcBef>
                <a:spcPts val="1700"/>
              </a:spcBef>
              <a:defRPr sz="3168">
                <a:latin typeface="Palatino"/>
                <a:ea typeface="Palatino"/>
                <a:cs typeface="Palatino"/>
                <a:sym typeface="Palatino"/>
              </a:defRPr>
            </a:pPr>
            <a:r>
              <a:rPr i="1">
                <a:solidFill>
                  <a:schemeClr val="accent5"/>
                </a:solidFill>
              </a:rPr>
              <a:t>max_sum</a:t>
            </a:r>
            <a:r>
              <a:t> ← maximum(</a:t>
            </a:r>
            <a:r>
              <a:rPr i="1">
                <a:solidFill>
                  <a:schemeClr val="accent6"/>
                </a:solidFill>
              </a:rPr>
              <a:t>max_suffix_sum</a:t>
            </a:r>
            <a:r>
              <a:t>, </a:t>
            </a:r>
            <a:r>
              <a:rPr i="1">
                <a:solidFill>
                  <a:schemeClr val="accent5"/>
                </a:solidFill>
              </a:rPr>
              <a:t>max_sum</a:t>
            </a:r>
            <a:r>
              <a:t>);</a:t>
            </a:r>
          </a:p>
          <a:p>
            <a:pPr lvl="4" indent="804672" algn="l" defTabSz="514095">
              <a:spcBef>
                <a:spcPts val="1700"/>
              </a:spcBef>
              <a:defRPr sz="3168">
                <a:latin typeface="Palatino"/>
                <a:ea typeface="Palatino"/>
                <a:cs typeface="Palatino"/>
                <a:sym typeface="Palatino"/>
              </a:defRPr>
            </a:pPr>
            <a:r>
              <a:t>}</a:t>
            </a:r>
          </a:p>
        </p:txBody>
      </p:sp>
      <p:sp>
        <p:nvSpPr>
          <p:cNvPr id="323" name="Here we are updating the two variables in a different order."/>
          <p:cNvSpPr/>
          <p:nvPr/>
        </p:nvSpPr>
        <p:spPr>
          <a:xfrm>
            <a:off x="952500" y="7130504"/>
            <a:ext cx="11099800" cy="183981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marL="444500" indent="-444500" algn="l">
              <a:spcBef>
                <a:spcPts val="2000"/>
              </a:spcBef>
              <a:buSzPct val="75000"/>
              <a:buChar char="•"/>
              <a:defRPr>
                <a:latin typeface="Palatino"/>
                <a:ea typeface="Palatino"/>
                <a:cs typeface="Palatino"/>
                <a:sym typeface="Palatino"/>
              </a:defRPr>
            </a:lvl1pPr>
          </a:lstStyle>
          <a:p>
            <a:pPr/>
            <a:r>
              <a:t>Here we are updating the two variables in a different order.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23">
                                            <p:bg/>
                                          </p:spTgt>
                                        </p:tgtEl>
                                        <p:attrNameLst>
                                          <p:attrName>style.visibility</p:attrName>
                                        </p:attrNameLst>
                                      </p:cBhvr>
                                      <p:to>
                                        <p:strVal val="visible"/>
                                      </p:to>
                                    </p:set>
                                  </p:childTnLst>
                                </p:cTn>
                              </p:par>
                              <p:par>
                                <p:cTn id="11" presetClass="entr" nodeType="withEffect" presetSubtype="0" presetID="1" grpId="2" fill="hold">
                                  <p:stCondLst>
                                    <p:cond delay="0"/>
                                  </p:stCondLst>
                                  <p:iterate type="el" backwards="0">
                                    <p:tmAbs val="0"/>
                                  </p:iterate>
                                  <p:childTnLst>
                                    <p:set>
                                      <p:cBhvr>
                                        <p:cTn id="12" fill="hold"/>
                                        <p:tgtEl>
                                          <p:spTgt spid="323">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2" grpId="1"/>
      <p:bldP build="p" bldLvl="5" animBg="1" rev="0" advAuto="0" spid="323" grpId="2"/>
    </p:bldLst>
  </p:timing>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5" name="Reducing to a subproblem"/>
          <p:cNvSpPr/>
          <p:nvPr>
            <p:ph type="title"/>
          </p:nvPr>
        </p:nvSpPr>
        <p:spPr>
          <a:prstGeom prst="rect">
            <a:avLst/>
          </a:prstGeom>
        </p:spPr>
        <p:txBody>
          <a:bodyPr/>
          <a:lstStyle>
            <a:lvl1pPr defTabSz="537463">
              <a:defRPr sz="7360">
                <a:latin typeface="Palatino"/>
                <a:ea typeface="Palatino"/>
                <a:cs typeface="Palatino"/>
                <a:sym typeface="Palatino"/>
              </a:defRPr>
            </a:lvl1pPr>
          </a:lstStyle>
          <a:p>
            <a:pPr/>
            <a:r>
              <a:t>Reducing to a subproblem</a:t>
            </a:r>
          </a:p>
        </p:txBody>
      </p:sp>
      <p:pic>
        <p:nvPicPr>
          <p:cNvPr id="32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27" name="When solving a problem recursively/inductively, it is sometimes useful to solve a more general problem…"/>
          <p:cNvSpPr/>
          <p:nvPr>
            <p:ph type="body" idx="1"/>
          </p:nvPr>
        </p:nvSpPr>
        <p:spPr>
          <a:xfrm>
            <a:off x="952500" y="2603499"/>
            <a:ext cx="11099800" cy="6299201"/>
          </a:xfrm>
          <a:prstGeom prst="rect">
            <a:avLst/>
          </a:prstGeom>
        </p:spPr>
        <p:txBody>
          <a:bodyPr/>
          <a:lstStyle/>
          <a:p>
            <a:pPr>
              <a:defRPr>
                <a:latin typeface="Palatino"/>
                <a:ea typeface="Palatino"/>
                <a:cs typeface="Palatino"/>
                <a:sym typeface="Palatino"/>
              </a:defRPr>
            </a:pPr>
            <a:r>
              <a:t>When solving a problem recursively/inductively, it is sometimes useful to solve a more general problem</a:t>
            </a:r>
          </a:p>
          <a:p>
            <a:pPr>
              <a:defRPr>
                <a:latin typeface="Palatino"/>
                <a:ea typeface="Palatino"/>
                <a:cs typeface="Palatino"/>
                <a:sym typeface="Palatino"/>
              </a:defRPr>
            </a:pPr>
            <a:r>
              <a:t>Stronger induction hypothesis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2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27">
                                            <p:txEl>
                                              <p:pRg st="1" end="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7" grpId="1"/>
    </p:bldLst>
  </p:timing>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9" name="Exercises"/>
          <p:cNvSpPr/>
          <p:nvPr>
            <p:ph type="title"/>
          </p:nvPr>
        </p:nvSpPr>
        <p:spPr>
          <a:prstGeom prst="rect">
            <a:avLst/>
          </a:prstGeom>
        </p:spPr>
        <p:txBody>
          <a:bodyPr/>
          <a:lstStyle>
            <a:lvl1pPr>
              <a:defRPr>
                <a:latin typeface="Palatino"/>
                <a:ea typeface="Palatino"/>
                <a:cs typeface="Palatino"/>
                <a:sym typeface="Palatino"/>
              </a:defRPr>
            </a:lvl1pPr>
          </a:lstStyle>
          <a:p>
            <a:pPr/>
            <a:r>
              <a:t>Exercises</a:t>
            </a:r>
          </a:p>
        </p:txBody>
      </p:sp>
      <p:pic>
        <p:nvPicPr>
          <p:cNvPr id="33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31" name="Given share prices for n days p1, p2, …, pn…"/>
          <p:cNvSpPr/>
          <p:nvPr>
            <p:ph type="body" idx="1"/>
          </p:nvPr>
        </p:nvSpPr>
        <p:spPr>
          <a:xfrm>
            <a:off x="952500" y="2603499"/>
            <a:ext cx="11099800" cy="6299201"/>
          </a:xfrm>
          <a:prstGeom prst="rect">
            <a:avLst/>
          </a:prstGeom>
        </p:spPr>
        <p:txBody>
          <a:bodyPr/>
          <a:lstStyle/>
          <a:p>
            <a:pPr>
              <a:defRPr>
                <a:latin typeface="Palatino"/>
                <a:ea typeface="Palatino"/>
                <a:cs typeface="Palatino"/>
                <a:sym typeface="Palatino"/>
              </a:defRPr>
            </a:pPr>
            <a:r>
              <a:t>Given share prices for </a:t>
            </a:r>
            <a:r>
              <a:rPr i="1"/>
              <a:t>n</a:t>
            </a:r>
            <a:r>
              <a:t> days</a:t>
            </a:r>
            <a:br/>
            <a:r>
              <a:t>p</a:t>
            </a:r>
            <a:r>
              <a:rPr baseline="-5999"/>
              <a:t>1</a:t>
            </a:r>
            <a:r>
              <a:t>, p</a:t>
            </a:r>
            <a:r>
              <a:rPr baseline="-5999"/>
              <a:t>2</a:t>
            </a:r>
            <a:r>
              <a:t>, …, p</a:t>
            </a:r>
            <a:r>
              <a:rPr baseline="-5999"/>
              <a:t>n</a:t>
            </a:r>
            <a:endParaRPr baseline="-5999"/>
          </a:p>
          <a:p>
            <a:pPr>
              <a:defRPr>
                <a:latin typeface="Palatino"/>
                <a:ea typeface="Palatino"/>
                <a:cs typeface="Palatino"/>
                <a:sym typeface="Palatino"/>
              </a:defRPr>
            </a:pPr>
            <a:r>
              <a:t>You have to buy it on one of the days and sell it on a later day. </a:t>
            </a:r>
            <a:endParaRPr baseline="-5999"/>
          </a:p>
          <a:p>
            <a:pPr>
              <a:defRPr>
                <a:latin typeface="Palatino"/>
                <a:ea typeface="Palatino"/>
                <a:cs typeface="Palatino"/>
                <a:sym typeface="Palatino"/>
              </a:defRPr>
            </a:pPr>
            <a:r>
              <a:t>Maximum profit possible in </a:t>
            </a:r>
            <a:r>
              <a:rPr i="1"/>
              <a:t>O(n)</a:t>
            </a:r>
            <a:r>
              <a:t>?</a:t>
            </a:r>
          </a:p>
          <a:p>
            <a:pPr>
              <a:defRPr>
                <a:latin typeface="Palatino"/>
                <a:ea typeface="Palatino"/>
                <a:cs typeface="Palatino"/>
                <a:sym typeface="Palatino"/>
              </a:defRPr>
            </a:pPr>
            <a:r>
              <a:t>max</a:t>
            </a:r>
            <a:r>
              <a:rPr baseline="-5999"/>
              <a:t>{j &gt; i}</a:t>
            </a:r>
            <a:r>
              <a:t> (p</a:t>
            </a:r>
            <a:r>
              <a:rPr baseline="-5999"/>
              <a:t>j </a:t>
            </a:r>
            <a:r>
              <a:t>- p</a:t>
            </a:r>
            <a:r>
              <a:rPr baseline="-5999"/>
              <a:t>i</a:t>
            </a:r>
            <a:r>
              <a:t>)</a:t>
            </a:r>
            <a:r>
              <a:rPr baseline="-5999"/>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3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3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3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3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31">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31" grpId="1"/>
    </p:bldLst>
  </p:timing>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3" name="Exercises"/>
          <p:cNvSpPr/>
          <p:nvPr>
            <p:ph type="title"/>
          </p:nvPr>
        </p:nvSpPr>
        <p:spPr>
          <a:prstGeom prst="rect">
            <a:avLst/>
          </a:prstGeom>
        </p:spPr>
        <p:txBody>
          <a:bodyPr/>
          <a:lstStyle>
            <a:lvl1pPr>
              <a:defRPr>
                <a:latin typeface="Palatino"/>
                <a:ea typeface="Palatino"/>
                <a:cs typeface="Palatino"/>
                <a:sym typeface="Palatino"/>
              </a:defRPr>
            </a:lvl1pPr>
          </a:lstStyle>
          <a:p>
            <a:pPr/>
            <a:r>
              <a:t>Exercises</a:t>
            </a:r>
          </a:p>
        </p:txBody>
      </p:sp>
      <p:pic>
        <p:nvPicPr>
          <p:cNvPr id="33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35" name="There is a party with n people, among them there is 1 celebrity.…"/>
          <p:cNvSpPr/>
          <p:nvPr>
            <p:ph type="body" idx="1"/>
          </p:nvPr>
        </p:nvSpPr>
        <p:spPr>
          <a:xfrm>
            <a:off x="952500" y="2603499"/>
            <a:ext cx="11099800" cy="6299201"/>
          </a:xfrm>
          <a:prstGeom prst="rect">
            <a:avLst/>
          </a:prstGeom>
        </p:spPr>
        <p:txBody>
          <a:bodyPr/>
          <a:lstStyle/>
          <a:p>
            <a:pPr>
              <a:defRPr>
                <a:latin typeface="Palatino"/>
                <a:ea typeface="Palatino"/>
                <a:cs typeface="Palatino"/>
                <a:sym typeface="Palatino"/>
              </a:defRPr>
            </a:pPr>
            <a:r>
              <a:t>There is a party with </a:t>
            </a:r>
            <a:r>
              <a:rPr i="1"/>
              <a:t>n</a:t>
            </a:r>
            <a:r>
              <a:t> people, among them there is 1 celebrity.</a:t>
            </a:r>
          </a:p>
          <a:p>
            <a:pPr>
              <a:defRPr>
                <a:latin typeface="Palatino"/>
                <a:ea typeface="Palatino"/>
                <a:cs typeface="Palatino"/>
                <a:sym typeface="Palatino"/>
              </a:defRPr>
            </a:pPr>
            <a:r>
              <a:t> A </a:t>
            </a:r>
            <a:r>
              <a:rPr>
                <a:solidFill>
                  <a:schemeClr val="accent5">
                    <a:hueOff val="-176146"/>
                    <a:satOff val="3665"/>
                    <a:lumOff val="-13986"/>
                  </a:schemeClr>
                </a:solidFill>
              </a:rPr>
              <a:t>celebrity</a:t>
            </a:r>
            <a:r>
              <a:t> is someone who is known to everyone, but she does not know anyone. </a:t>
            </a:r>
          </a:p>
          <a:p>
            <a:pPr>
              <a:defRPr>
                <a:latin typeface="Palatino"/>
                <a:ea typeface="Palatino"/>
                <a:cs typeface="Palatino"/>
                <a:sym typeface="Palatino"/>
              </a:defRPr>
            </a:pPr>
            <a:r>
              <a:t> you ask the any person </a:t>
            </a:r>
            <a:r>
              <a:rPr i="1"/>
              <a:t>i</a:t>
            </a:r>
            <a:r>
              <a:t> if they know person </a:t>
            </a:r>
            <a:r>
              <a:rPr i="1"/>
              <a:t>j</a:t>
            </a:r>
            <a:r>
              <a:t>. </a:t>
            </a:r>
          </a:p>
          <a:p>
            <a:pPr>
              <a:defRPr>
                <a:latin typeface="Palatino"/>
                <a:ea typeface="Palatino"/>
                <a:cs typeface="Palatino"/>
                <a:sym typeface="Palatino"/>
              </a:defRPr>
            </a:pPr>
            <a:r>
              <a:t> Can you do find the celebrity in </a:t>
            </a:r>
            <a:r>
              <a:rPr i="1"/>
              <a:t>O(n)</a:t>
            </a:r>
            <a:r>
              <a:t> queries?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3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3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3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3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35">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35" grpId="1"/>
    </p:bldLst>
  </p:timing>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7" name="Sign up on Piazza"/>
          <p:cNvSpPr/>
          <p:nvPr>
            <p:ph type="title"/>
          </p:nvPr>
        </p:nvSpPr>
        <p:spPr>
          <a:prstGeom prst="rect">
            <a:avLst/>
          </a:prstGeom>
        </p:spPr>
        <p:txBody>
          <a:bodyPr/>
          <a:lstStyle>
            <a:lvl1pPr>
              <a:defRPr>
                <a:latin typeface="Palatino"/>
                <a:ea typeface="Palatino"/>
                <a:cs typeface="Palatino"/>
                <a:sym typeface="Palatino"/>
              </a:defRPr>
            </a:lvl1pPr>
          </a:lstStyle>
          <a:p>
            <a:pPr/>
            <a:r>
              <a:t>Sign up on Piazza</a:t>
            </a:r>
          </a:p>
        </p:txBody>
      </p:sp>
      <p:pic>
        <p:nvPicPr>
          <p:cNvPr id="33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39" name="https://piazza.com/iit_bombay/spring2024/cs218…"/>
          <p:cNvSpPr/>
          <p:nvPr>
            <p:ph type="body" sz="half" idx="1"/>
          </p:nvPr>
        </p:nvSpPr>
        <p:spPr>
          <a:xfrm>
            <a:off x="952500" y="2262088"/>
            <a:ext cx="11099800" cy="2792512"/>
          </a:xfrm>
          <a:prstGeom prst="rect">
            <a:avLst/>
          </a:prstGeom>
        </p:spPr>
        <p:txBody>
          <a:bodyPr/>
          <a:lstStyle/>
          <a:p>
            <a:pPr>
              <a:defRPr>
                <a:latin typeface="Palatino"/>
                <a:ea typeface="Palatino"/>
                <a:cs typeface="Palatino"/>
                <a:sym typeface="Palatino"/>
              </a:defRPr>
            </a:pPr>
            <a:r>
              <a:rPr u="sng">
                <a:hlinkClick r:id="rId3" invalidUrl="" action="" tgtFrame="" tooltip="" history="1" highlightClick="0" endSnd="0"/>
              </a:rPr>
              <a:t>https://piazza.com/iit_bombay/spring2024/cs218</a:t>
            </a:r>
          </a:p>
          <a:p>
            <a:pPr>
              <a:defRPr>
                <a:latin typeface="Palatino"/>
                <a:ea typeface="Palatino"/>
                <a:cs typeface="Palatino"/>
                <a:sym typeface="Palatino"/>
              </a:defRPr>
            </a:pPr>
            <a:r>
              <a:t>access code: cs218</a:t>
            </a:r>
          </a:p>
        </p:txBody>
      </p:sp>
      <p:pic>
        <p:nvPicPr>
          <p:cNvPr id="340" name="JoinPiazza.png" descr="JoinPiazza.png"/>
          <p:cNvPicPr>
            <a:picLocks noChangeAspect="1"/>
          </p:cNvPicPr>
          <p:nvPr/>
        </p:nvPicPr>
        <p:blipFill>
          <a:blip r:embed="rId4">
            <a:extLst/>
          </a:blip>
          <a:stretch>
            <a:fillRect/>
          </a:stretch>
        </p:blipFill>
        <p:spPr>
          <a:xfrm>
            <a:off x="3897647" y="4588544"/>
            <a:ext cx="5058520" cy="5058520"/>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3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3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39">
                                            <p:txEl>
                                              <p:pRg st="1" end="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39" grpId="1"/>
    </p:bldLst>
  </p:timing>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2" name="Interval containment"/>
          <p:cNvSpPr/>
          <p:nvPr>
            <p:ph type="title"/>
          </p:nvPr>
        </p:nvSpPr>
        <p:spPr>
          <a:prstGeom prst="rect">
            <a:avLst/>
          </a:prstGeom>
        </p:spPr>
        <p:txBody>
          <a:bodyPr/>
          <a:lstStyle>
            <a:lvl1pPr>
              <a:defRPr>
                <a:latin typeface="Palatino"/>
                <a:ea typeface="Palatino"/>
                <a:cs typeface="Palatino"/>
                <a:sym typeface="Palatino"/>
              </a:defRPr>
            </a:lvl1pPr>
          </a:lstStyle>
          <a:p>
            <a:pPr/>
            <a:r>
              <a:t>Interval containment</a:t>
            </a:r>
          </a:p>
        </p:txBody>
      </p:sp>
      <p:pic>
        <p:nvPicPr>
          <p:cNvPr id="34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44" name="Given a set of intervals count the number of intervals which are not contained in any other interval.…"/>
          <p:cNvSpPr/>
          <p:nvPr>
            <p:ph type="body" sz="half" idx="1"/>
          </p:nvPr>
        </p:nvSpPr>
        <p:spPr>
          <a:xfrm>
            <a:off x="952500" y="2603499"/>
            <a:ext cx="11099800" cy="3249118"/>
          </a:xfrm>
          <a:prstGeom prst="rect">
            <a:avLst/>
          </a:prstGeom>
        </p:spPr>
        <p:txBody>
          <a:bodyPr/>
          <a:lstStyle/>
          <a:p>
            <a:pPr marL="333375" indent="-333375" defTabSz="438150">
              <a:spcBef>
                <a:spcPts val="3100"/>
              </a:spcBef>
              <a:defRPr sz="2700">
                <a:latin typeface="Palatino"/>
                <a:ea typeface="Palatino"/>
                <a:cs typeface="Palatino"/>
                <a:sym typeface="Palatino"/>
              </a:defRPr>
            </a:pPr>
            <a:r>
              <a:t>Given a set of intervals</a:t>
            </a:r>
            <a:br/>
            <a:r>
              <a:t>count the number of intervals which are not contained in any other interval.</a:t>
            </a:r>
          </a:p>
          <a:p>
            <a:pPr marL="333375" indent="-333375" defTabSz="438150">
              <a:spcBef>
                <a:spcPts val="3100"/>
              </a:spcBef>
              <a:defRPr sz="2700">
                <a:latin typeface="Palatino"/>
                <a:ea typeface="Palatino"/>
                <a:cs typeface="Palatino"/>
                <a:sym typeface="Palatino"/>
              </a:defRPr>
            </a:pPr>
            <a:r>
              <a:t>(5, 12), (3, 8), (8, 12), (11, 16), (9, 20), (15, 17), (7, 15), (2, 13)</a:t>
            </a:r>
          </a:p>
          <a:p>
            <a:pPr marL="333375" indent="-333375" defTabSz="438150">
              <a:spcBef>
                <a:spcPts val="3100"/>
              </a:spcBef>
              <a:defRPr sz="2700">
                <a:solidFill>
                  <a:schemeClr val="accent5">
                    <a:hueOff val="-176146"/>
                    <a:satOff val="3665"/>
                    <a:lumOff val="-13986"/>
                  </a:schemeClr>
                </a:solidFill>
                <a:latin typeface="Palatino"/>
                <a:ea typeface="Palatino"/>
                <a:cs typeface="Palatino"/>
                <a:sym typeface="Palatino"/>
              </a:defRPr>
            </a:pPr>
            <a:r>
              <a:t>(9, 20), (7, 15), (2, 13) </a:t>
            </a:r>
          </a:p>
        </p:txBody>
      </p:sp>
      <p:sp>
        <p:nvSpPr>
          <p:cNvPr id="345" name="Line"/>
          <p:cNvSpPr/>
          <p:nvPr/>
        </p:nvSpPr>
        <p:spPr>
          <a:xfrm>
            <a:off x="907107" y="8657778"/>
            <a:ext cx="1085947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346" name="Line"/>
          <p:cNvSpPr/>
          <p:nvPr/>
        </p:nvSpPr>
        <p:spPr>
          <a:xfrm flipV="1">
            <a:off x="1009650" y="8566149"/>
            <a:ext cx="0" cy="165101"/>
          </a:xfrm>
          <a:prstGeom prst="line">
            <a:avLst/>
          </a:prstGeom>
          <a:ln w="25400">
            <a:solidFill>
              <a:srgbClr val="000000"/>
            </a:solidFill>
            <a:miter lim="400000"/>
          </a:ln>
        </p:spPr>
        <p:txBody>
          <a:bodyPr lIns="50800" tIns="50800" rIns="50800" bIns="50800" anchor="ctr"/>
          <a:lstStyle/>
          <a:p>
            <a:pPr>
              <a:defRPr sz="2400"/>
            </a:pPr>
          </a:p>
        </p:txBody>
      </p:sp>
      <p:sp>
        <p:nvSpPr>
          <p:cNvPr id="347" name="Line"/>
          <p:cNvSpPr/>
          <p:nvPr/>
        </p:nvSpPr>
        <p:spPr>
          <a:xfrm flipV="1">
            <a:off x="11176000" y="8566149"/>
            <a:ext cx="1" cy="165102"/>
          </a:xfrm>
          <a:prstGeom prst="line">
            <a:avLst/>
          </a:prstGeom>
          <a:ln w="25400">
            <a:solidFill>
              <a:srgbClr val="000000"/>
            </a:solidFill>
            <a:miter lim="400000"/>
          </a:ln>
        </p:spPr>
        <p:txBody>
          <a:bodyPr lIns="50800" tIns="50800" rIns="50800" bIns="50800" anchor="ctr"/>
          <a:lstStyle/>
          <a:p>
            <a:pPr>
              <a:defRPr sz="2400"/>
            </a:pPr>
          </a:p>
        </p:txBody>
      </p:sp>
      <p:sp>
        <p:nvSpPr>
          <p:cNvPr id="348" name="Line"/>
          <p:cNvSpPr/>
          <p:nvPr/>
        </p:nvSpPr>
        <p:spPr>
          <a:xfrm flipV="1">
            <a:off x="152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49" name="Line"/>
          <p:cNvSpPr/>
          <p:nvPr/>
        </p:nvSpPr>
        <p:spPr>
          <a:xfrm flipV="1">
            <a:off x="203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0" name="Line"/>
          <p:cNvSpPr/>
          <p:nvPr/>
        </p:nvSpPr>
        <p:spPr>
          <a:xfrm flipV="1">
            <a:off x="254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1" name="Line"/>
          <p:cNvSpPr/>
          <p:nvPr/>
        </p:nvSpPr>
        <p:spPr>
          <a:xfrm flipV="1">
            <a:off x="304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2" name="Line"/>
          <p:cNvSpPr/>
          <p:nvPr/>
        </p:nvSpPr>
        <p:spPr>
          <a:xfrm flipV="1">
            <a:off x="355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3" name="Line"/>
          <p:cNvSpPr/>
          <p:nvPr/>
        </p:nvSpPr>
        <p:spPr>
          <a:xfrm flipV="1">
            <a:off x="406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4" name="Line"/>
          <p:cNvSpPr/>
          <p:nvPr/>
        </p:nvSpPr>
        <p:spPr>
          <a:xfrm flipV="1">
            <a:off x="457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5" name="Line"/>
          <p:cNvSpPr/>
          <p:nvPr/>
        </p:nvSpPr>
        <p:spPr>
          <a:xfrm flipV="1">
            <a:off x="508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6" name="Line"/>
          <p:cNvSpPr/>
          <p:nvPr/>
        </p:nvSpPr>
        <p:spPr>
          <a:xfrm flipV="1">
            <a:off x="558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7" name="Line"/>
          <p:cNvSpPr/>
          <p:nvPr/>
        </p:nvSpPr>
        <p:spPr>
          <a:xfrm flipV="1">
            <a:off x="609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8" name="Line"/>
          <p:cNvSpPr/>
          <p:nvPr/>
        </p:nvSpPr>
        <p:spPr>
          <a:xfrm flipV="1">
            <a:off x="660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59" name="Line"/>
          <p:cNvSpPr/>
          <p:nvPr/>
        </p:nvSpPr>
        <p:spPr>
          <a:xfrm flipV="1">
            <a:off x="711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60" name="Line"/>
          <p:cNvSpPr/>
          <p:nvPr/>
        </p:nvSpPr>
        <p:spPr>
          <a:xfrm flipV="1">
            <a:off x="762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61" name="Line"/>
          <p:cNvSpPr/>
          <p:nvPr/>
        </p:nvSpPr>
        <p:spPr>
          <a:xfrm flipV="1">
            <a:off x="812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62" name="Line"/>
          <p:cNvSpPr/>
          <p:nvPr/>
        </p:nvSpPr>
        <p:spPr>
          <a:xfrm flipV="1">
            <a:off x="863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63" name="Line"/>
          <p:cNvSpPr/>
          <p:nvPr/>
        </p:nvSpPr>
        <p:spPr>
          <a:xfrm flipV="1">
            <a:off x="914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64" name="Line"/>
          <p:cNvSpPr/>
          <p:nvPr/>
        </p:nvSpPr>
        <p:spPr>
          <a:xfrm flipV="1">
            <a:off x="965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65" name="Line"/>
          <p:cNvSpPr/>
          <p:nvPr/>
        </p:nvSpPr>
        <p:spPr>
          <a:xfrm flipV="1">
            <a:off x="1016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66" name="Line"/>
          <p:cNvSpPr/>
          <p:nvPr/>
        </p:nvSpPr>
        <p:spPr>
          <a:xfrm flipV="1">
            <a:off x="1066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67" name="Rectangle"/>
          <p:cNvSpPr/>
          <p:nvPr/>
        </p:nvSpPr>
        <p:spPr>
          <a:xfrm>
            <a:off x="3543194" y="8357481"/>
            <a:ext cx="3581663"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368" name="Rectangle"/>
          <p:cNvSpPr/>
          <p:nvPr/>
        </p:nvSpPr>
        <p:spPr>
          <a:xfrm>
            <a:off x="2527194" y="82050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369" name="Rectangle"/>
          <p:cNvSpPr/>
          <p:nvPr/>
        </p:nvSpPr>
        <p:spPr>
          <a:xfrm>
            <a:off x="5067194" y="8078081"/>
            <a:ext cx="2057612"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370" name="Rectangle"/>
          <p:cNvSpPr/>
          <p:nvPr/>
        </p:nvSpPr>
        <p:spPr>
          <a:xfrm>
            <a:off x="6591194" y="79129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371" name="Rectangle"/>
          <p:cNvSpPr/>
          <p:nvPr/>
        </p:nvSpPr>
        <p:spPr>
          <a:xfrm>
            <a:off x="5600594" y="7684381"/>
            <a:ext cx="5594088"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372" name="Rectangle"/>
          <p:cNvSpPr/>
          <p:nvPr/>
        </p:nvSpPr>
        <p:spPr>
          <a:xfrm>
            <a:off x="4609994" y="7493881"/>
            <a:ext cx="4013412"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373" name="0       1       2       3       4       5       6      7        8      9      10     11     12     13     14     15     16     17     18     19    20"/>
          <p:cNvSpPr/>
          <p:nvPr/>
        </p:nvSpPr>
        <p:spPr>
          <a:xfrm>
            <a:off x="452266" y="8725257"/>
            <a:ext cx="1153966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algn="l">
              <a:defRPr sz="1800">
                <a:latin typeface="Palatino"/>
                <a:ea typeface="Palatino"/>
                <a:cs typeface="Palatino"/>
                <a:sym typeface="Palatino"/>
              </a:defRPr>
            </a:pPr>
            <a:r>
              <a:t>0       1       2       3       4       5       6      7        8      9      10     11     12     13     14     15     16     17     18     19    20</a:t>
            </a:r>
          </a:p>
        </p:txBody>
      </p:sp>
      <p:sp>
        <p:nvSpPr>
          <p:cNvPr id="374" name="Rectangle"/>
          <p:cNvSpPr/>
          <p:nvPr/>
        </p:nvSpPr>
        <p:spPr>
          <a:xfrm>
            <a:off x="2062909" y="7328781"/>
            <a:ext cx="5594089"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375" name="Rectangle"/>
          <p:cNvSpPr/>
          <p:nvPr/>
        </p:nvSpPr>
        <p:spPr>
          <a:xfrm>
            <a:off x="8648594" y="7150981"/>
            <a:ext cx="990812" cy="147473"/>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4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4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4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44">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44" grpId="1"/>
    </p:bldLst>
  </p:timing>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7" name="Interval containment"/>
          <p:cNvSpPr/>
          <p:nvPr>
            <p:ph type="title"/>
          </p:nvPr>
        </p:nvSpPr>
        <p:spPr>
          <a:prstGeom prst="rect">
            <a:avLst/>
          </a:prstGeom>
        </p:spPr>
        <p:txBody>
          <a:bodyPr/>
          <a:lstStyle>
            <a:lvl1pPr>
              <a:defRPr>
                <a:latin typeface="Palatino"/>
                <a:ea typeface="Palatino"/>
                <a:cs typeface="Palatino"/>
                <a:sym typeface="Palatino"/>
              </a:defRPr>
            </a:lvl1pPr>
          </a:lstStyle>
          <a:p>
            <a:pPr/>
            <a:r>
              <a:t>Interval containment</a:t>
            </a:r>
          </a:p>
        </p:txBody>
      </p:sp>
      <p:pic>
        <p:nvPicPr>
          <p:cNvPr id="37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79" name="Given a set of intervals count the number of intervals which are not contained in any other interval.…"/>
          <p:cNvSpPr/>
          <p:nvPr>
            <p:ph type="body" sz="half" idx="1"/>
          </p:nvPr>
        </p:nvSpPr>
        <p:spPr>
          <a:xfrm>
            <a:off x="952500" y="2603499"/>
            <a:ext cx="11099800" cy="3249118"/>
          </a:xfrm>
          <a:prstGeom prst="rect">
            <a:avLst/>
          </a:prstGeom>
        </p:spPr>
        <p:txBody>
          <a:bodyPr/>
          <a:lstStyle/>
          <a:p>
            <a:pPr marL="333375" indent="-333375" defTabSz="438150">
              <a:spcBef>
                <a:spcPts val="3100"/>
              </a:spcBef>
              <a:defRPr sz="2700">
                <a:latin typeface="Palatino"/>
                <a:ea typeface="Palatino"/>
                <a:cs typeface="Palatino"/>
                <a:sym typeface="Palatino"/>
              </a:defRPr>
            </a:pPr>
            <a:r>
              <a:t>Given a set of intervals</a:t>
            </a:r>
            <a:br/>
            <a:r>
              <a:t>count the number of intervals which are not contained in any other interval.</a:t>
            </a:r>
          </a:p>
          <a:p>
            <a:pPr marL="333375" indent="-333375" defTabSz="438150">
              <a:spcBef>
                <a:spcPts val="3100"/>
              </a:spcBef>
              <a:defRPr sz="2700">
                <a:latin typeface="Palatino"/>
                <a:ea typeface="Palatino"/>
                <a:cs typeface="Palatino"/>
                <a:sym typeface="Palatino"/>
              </a:defRPr>
            </a:pPr>
            <a:r>
              <a:t>Naive solution: for every interval, check every other interval</a:t>
            </a:r>
          </a:p>
          <a:p>
            <a:pPr marL="333375" indent="-333375" defTabSz="438150">
              <a:spcBef>
                <a:spcPts val="3100"/>
              </a:spcBef>
              <a:defRPr sz="2700">
                <a:solidFill>
                  <a:schemeClr val="accent5">
                    <a:hueOff val="-176146"/>
                    <a:satOff val="3665"/>
                    <a:lumOff val="-13986"/>
                  </a:schemeClr>
                </a:solidFill>
                <a:latin typeface="Palatino"/>
                <a:ea typeface="Palatino"/>
                <a:cs typeface="Palatino"/>
                <a:sym typeface="Palatino"/>
              </a:defRPr>
            </a:pPr>
            <a:r>
              <a:t>O(</a:t>
            </a:r>
            <a:r>
              <a:rPr i="1"/>
              <a:t>n</a:t>
            </a:r>
            <a:r>
              <a:rPr baseline="31999" i="1"/>
              <a:t>2</a:t>
            </a:r>
            <a:r>
              <a:t>)</a:t>
            </a:r>
          </a:p>
        </p:txBody>
      </p:sp>
      <p:sp>
        <p:nvSpPr>
          <p:cNvPr id="380" name="Line"/>
          <p:cNvSpPr/>
          <p:nvPr/>
        </p:nvSpPr>
        <p:spPr>
          <a:xfrm>
            <a:off x="907107" y="8657778"/>
            <a:ext cx="1085947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381" name="Line"/>
          <p:cNvSpPr/>
          <p:nvPr/>
        </p:nvSpPr>
        <p:spPr>
          <a:xfrm flipV="1">
            <a:off x="1009650" y="8566149"/>
            <a:ext cx="0" cy="165101"/>
          </a:xfrm>
          <a:prstGeom prst="line">
            <a:avLst/>
          </a:prstGeom>
          <a:ln w="25400">
            <a:solidFill>
              <a:srgbClr val="000000"/>
            </a:solidFill>
            <a:miter lim="400000"/>
          </a:ln>
        </p:spPr>
        <p:txBody>
          <a:bodyPr lIns="50800" tIns="50800" rIns="50800" bIns="50800" anchor="ctr"/>
          <a:lstStyle/>
          <a:p>
            <a:pPr>
              <a:defRPr sz="2400"/>
            </a:pPr>
          </a:p>
        </p:txBody>
      </p:sp>
      <p:sp>
        <p:nvSpPr>
          <p:cNvPr id="382" name="Line"/>
          <p:cNvSpPr/>
          <p:nvPr/>
        </p:nvSpPr>
        <p:spPr>
          <a:xfrm flipV="1">
            <a:off x="11176000" y="8566149"/>
            <a:ext cx="1" cy="165102"/>
          </a:xfrm>
          <a:prstGeom prst="line">
            <a:avLst/>
          </a:prstGeom>
          <a:ln w="25400">
            <a:solidFill>
              <a:srgbClr val="000000"/>
            </a:solidFill>
            <a:miter lim="400000"/>
          </a:ln>
        </p:spPr>
        <p:txBody>
          <a:bodyPr lIns="50800" tIns="50800" rIns="50800" bIns="50800" anchor="ctr"/>
          <a:lstStyle/>
          <a:p>
            <a:pPr>
              <a:defRPr sz="2400"/>
            </a:pPr>
          </a:p>
        </p:txBody>
      </p:sp>
      <p:sp>
        <p:nvSpPr>
          <p:cNvPr id="383" name="Line"/>
          <p:cNvSpPr/>
          <p:nvPr/>
        </p:nvSpPr>
        <p:spPr>
          <a:xfrm flipV="1">
            <a:off x="152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84" name="Line"/>
          <p:cNvSpPr/>
          <p:nvPr/>
        </p:nvSpPr>
        <p:spPr>
          <a:xfrm flipV="1">
            <a:off x="203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85" name="Line"/>
          <p:cNvSpPr/>
          <p:nvPr/>
        </p:nvSpPr>
        <p:spPr>
          <a:xfrm flipV="1">
            <a:off x="254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86" name="Line"/>
          <p:cNvSpPr/>
          <p:nvPr/>
        </p:nvSpPr>
        <p:spPr>
          <a:xfrm flipV="1">
            <a:off x="304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87" name="Line"/>
          <p:cNvSpPr/>
          <p:nvPr/>
        </p:nvSpPr>
        <p:spPr>
          <a:xfrm flipV="1">
            <a:off x="355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88" name="Line"/>
          <p:cNvSpPr/>
          <p:nvPr/>
        </p:nvSpPr>
        <p:spPr>
          <a:xfrm flipV="1">
            <a:off x="406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89" name="Line"/>
          <p:cNvSpPr/>
          <p:nvPr/>
        </p:nvSpPr>
        <p:spPr>
          <a:xfrm flipV="1">
            <a:off x="457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0" name="Line"/>
          <p:cNvSpPr/>
          <p:nvPr/>
        </p:nvSpPr>
        <p:spPr>
          <a:xfrm flipV="1">
            <a:off x="508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1" name="Line"/>
          <p:cNvSpPr/>
          <p:nvPr/>
        </p:nvSpPr>
        <p:spPr>
          <a:xfrm flipV="1">
            <a:off x="558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2" name="Line"/>
          <p:cNvSpPr/>
          <p:nvPr/>
        </p:nvSpPr>
        <p:spPr>
          <a:xfrm flipV="1">
            <a:off x="609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3" name="Line"/>
          <p:cNvSpPr/>
          <p:nvPr/>
        </p:nvSpPr>
        <p:spPr>
          <a:xfrm flipV="1">
            <a:off x="660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4" name="Line"/>
          <p:cNvSpPr/>
          <p:nvPr/>
        </p:nvSpPr>
        <p:spPr>
          <a:xfrm flipV="1">
            <a:off x="711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5" name="Line"/>
          <p:cNvSpPr/>
          <p:nvPr/>
        </p:nvSpPr>
        <p:spPr>
          <a:xfrm flipV="1">
            <a:off x="762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6" name="Line"/>
          <p:cNvSpPr/>
          <p:nvPr/>
        </p:nvSpPr>
        <p:spPr>
          <a:xfrm flipV="1">
            <a:off x="812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7" name="Line"/>
          <p:cNvSpPr/>
          <p:nvPr/>
        </p:nvSpPr>
        <p:spPr>
          <a:xfrm flipV="1">
            <a:off x="863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8" name="Line"/>
          <p:cNvSpPr/>
          <p:nvPr/>
        </p:nvSpPr>
        <p:spPr>
          <a:xfrm flipV="1">
            <a:off x="914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399" name="Line"/>
          <p:cNvSpPr/>
          <p:nvPr/>
        </p:nvSpPr>
        <p:spPr>
          <a:xfrm flipV="1">
            <a:off x="965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00" name="Line"/>
          <p:cNvSpPr/>
          <p:nvPr/>
        </p:nvSpPr>
        <p:spPr>
          <a:xfrm flipV="1">
            <a:off x="1016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01" name="Line"/>
          <p:cNvSpPr/>
          <p:nvPr/>
        </p:nvSpPr>
        <p:spPr>
          <a:xfrm flipV="1">
            <a:off x="1066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02" name="Rectangle"/>
          <p:cNvSpPr/>
          <p:nvPr/>
        </p:nvSpPr>
        <p:spPr>
          <a:xfrm>
            <a:off x="3543194" y="8357481"/>
            <a:ext cx="3581663"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403" name="Rectangle"/>
          <p:cNvSpPr/>
          <p:nvPr/>
        </p:nvSpPr>
        <p:spPr>
          <a:xfrm>
            <a:off x="2527194" y="82050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404" name="Rectangle"/>
          <p:cNvSpPr/>
          <p:nvPr/>
        </p:nvSpPr>
        <p:spPr>
          <a:xfrm>
            <a:off x="5067194" y="8078081"/>
            <a:ext cx="2057612"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405" name="Rectangle"/>
          <p:cNvSpPr/>
          <p:nvPr/>
        </p:nvSpPr>
        <p:spPr>
          <a:xfrm>
            <a:off x="6591194" y="79129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406" name="Rectangle"/>
          <p:cNvSpPr/>
          <p:nvPr/>
        </p:nvSpPr>
        <p:spPr>
          <a:xfrm>
            <a:off x="5600594" y="7684381"/>
            <a:ext cx="5594088"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07" name="Rectangle"/>
          <p:cNvSpPr/>
          <p:nvPr/>
        </p:nvSpPr>
        <p:spPr>
          <a:xfrm>
            <a:off x="4609994" y="7493881"/>
            <a:ext cx="4013412"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08" name="0       1       2       3       4       5       6      7        8      9      10     11     12     13     14     15     16     17     18     19    20"/>
          <p:cNvSpPr/>
          <p:nvPr/>
        </p:nvSpPr>
        <p:spPr>
          <a:xfrm>
            <a:off x="452266" y="8725257"/>
            <a:ext cx="1153966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algn="l">
              <a:defRPr sz="1800">
                <a:latin typeface="Palatino"/>
                <a:ea typeface="Palatino"/>
                <a:cs typeface="Palatino"/>
                <a:sym typeface="Palatino"/>
              </a:defRPr>
            </a:pPr>
            <a:r>
              <a:t>0       1       2       3       4       5       6      7        8      9      10     11     12     13     14     15     16     17     18     19    20</a:t>
            </a:r>
          </a:p>
        </p:txBody>
      </p:sp>
      <p:sp>
        <p:nvSpPr>
          <p:cNvPr id="409" name="Rectangle"/>
          <p:cNvSpPr/>
          <p:nvPr/>
        </p:nvSpPr>
        <p:spPr>
          <a:xfrm>
            <a:off x="2062909" y="7328781"/>
            <a:ext cx="5594089"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10" name="Rectangle"/>
          <p:cNvSpPr/>
          <p:nvPr/>
        </p:nvSpPr>
        <p:spPr>
          <a:xfrm>
            <a:off x="8648594" y="7150981"/>
            <a:ext cx="990812" cy="147473"/>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Egg drop: unknown range"/>
          <p:cNvSpPr/>
          <p:nvPr>
            <p:ph type="title"/>
          </p:nvPr>
        </p:nvSpPr>
        <p:spPr>
          <a:prstGeom prst="rect">
            <a:avLst/>
          </a:prstGeom>
        </p:spPr>
        <p:txBody>
          <a:bodyPr/>
          <a:lstStyle>
            <a:lvl1pPr defTabSz="537463">
              <a:defRPr sz="7360">
                <a:latin typeface="Palatino"/>
                <a:ea typeface="Palatino"/>
                <a:cs typeface="Palatino"/>
                <a:sym typeface="Palatino"/>
              </a:defRPr>
            </a:lvl1pPr>
          </a:lstStyle>
          <a:p>
            <a:pPr/>
            <a:r>
              <a:t>Egg drop: unknown range</a:t>
            </a:r>
          </a:p>
        </p:txBody>
      </p:sp>
      <p:sp>
        <p:nvSpPr>
          <p:cNvPr id="138" name="In a building with infinite floors, find the highest floor h from where egg can be dropped without breaking.…"/>
          <p:cNvSpPr/>
          <p:nvPr>
            <p:ph type="body" idx="1"/>
          </p:nvPr>
        </p:nvSpPr>
        <p:spPr>
          <a:xfrm>
            <a:off x="952500" y="2603500"/>
            <a:ext cx="11099800" cy="7010599"/>
          </a:xfrm>
          <a:prstGeom prst="rect">
            <a:avLst/>
          </a:prstGeom>
        </p:spPr>
        <p:txBody>
          <a:bodyPr/>
          <a:lstStyle/>
          <a:p>
            <a:pPr marL="364489" indent="-364489" defTabSz="479044">
              <a:spcBef>
                <a:spcPts val="2400"/>
              </a:spcBef>
              <a:defRPr sz="2952">
                <a:latin typeface="Palatino"/>
                <a:ea typeface="Palatino"/>
                <a:cs typeface="Palatino"/>
                <a:sym typeface="Palatino"/>
              </a:defRPr>
            </a:pPr>
            <a:r>
              <a:t>In a building with </a:t>
            </a:r>
            <a:r>
              <a:rPr i="1">
                <a:solidFill>
                  <a:srgbClr val="FF2600"/>
                </a:solidFill>
              </a:rPr>
              <a:t>infinite</a:t>
            </a:r>
            <a:r>
              <a:t> floors,</a:t>
            </a:r>
            <a:br/>
            <a:r>
              <a:t>find the highest floor </a:t>
            </a:r>
            <a:r>
              <a:rPr i="1">
                <a:solidFill>
                  <a:srgbClr val="FF2600"/>
                </a:solidFill>
              </a:rPr>
              <a:t>h</a:t>
            </a:r>
            <a:r>
              <a:t> from where egg can be dropped without breaking.</a:t>
            </a:r>
          </a:p>
          <a:p>
            <a:pPr marL="364489" indent="-364489" defTabSz="479044">
              <a:spcBef>
                <a:spcPts val="2400"/>
              </a:spcBef>
              <a:defRPr sz="2952">
                <a:latin typeface="Palatino"/>
                <a:ea typeface="Palatino"/>
                <a:cs typeface="Palatino"/>
                <a:sym typeface="Palatino"/>
              </a:defRPr>
            </a:pPr>
            <a:r>
              <a:rPr i="1">
                <a:solidFill>
                  <a:srgbClr val="FF2600"/>
                </a:solidFill>
              </a:rPr>
              <a:t>O(log h)</a:t>
            </a:r>
            <a:r>
              <a:t> egg drops sufficient?</a:t>
            </a:r>
          </a:p>
          <a:p>
            <a:pPr marL="364489" indent="-364489" defTabSz="479044">
              <a:spcBef>
                <a:spcPts val="2400"/>
              </a:spcBef>
              <a:defRPr sz="2952">
                <a:latin typeface="Palatino"/>
                <a:ea typeface="Palatino"/>
                <a:cs typeface="Palatino"/>
                <a:sym typeface="Palatino"/>
              </a:defRPr>
            </a:pPr>
            <a:r>
              <a:t>Exponential search: Try floors, 1, 2, 4, …, till the egg breaks.</a:t>
            </a:r>
          </a:p>
          <a:p>
            <a:pPr marL="364489" indent="-364489" defTabSz="479044">
              <a:spcBef>
                <a:spcPts val="2400"/>
              </a:spcBef>
              <a:defRPr sz="2952">
                <a:latin typeface="Palatino"/>
                <a:ea typeface="Palatino"/>
                <a:cs typeface="Palatino"/>
                <a:sym typeface="Palatino"/>
              </a:defRPr>
            </a:pPr>
            <a:r>
              <a:t>The egg will beak at floor 2</a:t>
            </a:r>
            <a:r>
              <a:rPr baseline="31999" i="1"/>
              <a:t>k</a:t>
            </a:r>
            <a:r>
              <a:rPr baseline="31999"/>
              <a:t>+1</a:t>
            </a:r>
            <a:r>
              <a:t>, where </a:t>
            </a:r>
            <a:br/>
            <a:r>
              <a:t>2</a:t>
            </a:r>
            <a:r>
              <a:rPr baseline="31999" i="1"/>
              <a:t>k</a:t>
            </a:r>
            <a:r>
              <a:t> ≤ </a:t>
            </a:r>
            <a:r>
              <a:rPr i="1"/>
              <a:t>h</a:t>
            </a:r>
            <a:r>
              <a:t> &lt; 2</a:t>
            </a:r>
            <a:r>
              <a:rPr baseline="31999" i="1"/>
              <a:t>k</a:t>
            </a:r>
            <a:r>
              <a:rPr baseline="31999"/>
              <a:t>+1</a:t>
            </a:r>
            <a:endParaRPr baseline="31999"/>
          </a:p>
          <a:p>
            <a:pPr marL="364489" indent="-364489" defTabSz="479044">
              <a:spcBef>
                <a:spcPts val="2400"/>
              </a:spcBef>
              <a:defRPr sz="2952">
                <a:latin typeface="Palatino"/>
                <a:ea typeface="Palatino"/>
                <a:cs typeface="Palatino"/>
                <a:sym typeface="Palatino"/>
              </a:defRPr>
            </a:pPr>
            <a:r>
              <a:t>Then binary search in the range [2</a:t>
            </a:r>
            <a:r>
              <a:rPr baseline="31999" i="1"/>
              <a:t>k</a:t>
            </a:r>
            <a:r>
              <a:t> , 2</a:t>
            </a:r>
            <a:r>
              <a:rPr baseline="31999" i="1"/>
              <a:t>k</a:t>
            </a:r>
            <a:r>
              <a:rPr baseline="31999"/>
              <a:t>+1</a:t>
            </a:r>
            <a:r>
              <a:t>]</a:t>
            </a:r>
          </a:p>
          <a:p>
            <a:pPr marL="364489" indent="-364489" defTabSz="479044">
              <a:spcBef>
                <a:spcPts val="2400"/>
              </a:spcBef>
              <a:defRPr sz="2952">
                <a:latin typeface="Palatino"/>
                <a:ea typeface="Palatino"/>
                <a:cs typeface="Palatino"/>
                <a:sym typeface="Palatino"/>
              </a:defRPr>
            </a:pPr>
            <a:r>
              <a:t>Total number of egg drops ≤ </a:t>
            </a:r>
            <a:r>
              <a:rPr i="1"/>
              <a:t>k</a:t>
            </a:r>
            <a:r>
              <a:t>+1+k = 2</a:t>
            </a:r>
            <a:r>
              <a:rPr i="1"/>
              <a:t>k</a:t>
            </a:r>
            <a:r>
              <a:t>+1 ≤ 2 </a:t>
            </a:r>
            <a:r>
              <a:rPr i="1"/>
              <a:t>log</a:t>
            </a:r>
            <a:r>
              <a:t> </a:t>
            </a:r>
            <a:r>
              <a:rPr i="1"/>
              <a:t>h</a:t>
            </a:r>
            <a:r>
              <a:t> +1. </a:t>
            </a:r>
          </a:p>
          <a:p>
            <a:pPr marL="364489" indent="-364489" defTabSz="479044">
              <a:spcBef>
                <a:spcPts val="2400"/>
              </a:spcBef>
              <a:defRPr sz="2952">
                <a:latin typeface="Palatino"/>
                <a:ea typeface="Palatino"/>
                <a:cs typeface="Palatino"/>
                <a:sym typeface="Palatino"/>
              </a:defRPr>
            </a:pPr>
            <a:r>
              <a:t>Is there a better way?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8" grpId="1"/>
    </p:bldLst>
  </p:timing>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2" name="Subproblem"/>
          <p:cNvSpPr/>
          <p:nvPr>
            <p:ph type="title"/>
          </p:nvPr>
        </p:nvSpPr>
        <p:spPr>
          <a:prstGeom prst="rect">
            <a:avLst/>
          </a:prstGeom>
        </p:spPr>
        <p:txBody>
          <a:bodyPr/>
          <a:lstStyle>
            <a:lvl1pPr>
              <a:defRPr>
                <a:latin typeface="Palatino"/>
                <a:ea typeface="Palatino"/>
                <a:cs typeface="Palatino"/>
                <a:sym typeface="Palatino"/>
              </a:defRPr>
            </a:lvl1pPr>
          </a:lstStyle>
          <a:p>
            <a:pPr/>
            <a:r>
              <a:t>Subproblem</a:t>
            </a:r>
          </a:p>
        </p:txBody>
      </p:sp>
      <p:pic>
        <p:nvPicPr>
          <p:cNvPr id="41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414" name="Suppose we have a solution for first n-1 intervals.…"/>
          <p:cNvSpPr/>
          <p:nvPr>
            <p:ph type="body" sz="half" idx="1"/>
          </p:nvPr>
        </p:nvSpPr>
        <p:spPr>
          <a:xfrm>
            <a:off x="952500" y="2603499"/>
            <a:ext cx="11099800" cy="3249118"/>
          </a:xfrm>
          <a:prstGeom prst="rect">
            <a:avLst/>
          </a:prstGeom>
        </p:spPr>
        <p:txBody>
          <a:bodyPr/>
          <a:lstStyle/>
          <a:p>
            <a:pPr marL="333375" indent="-333375" defTabSz="438150">
              <a:spcBef>
                <a:spcPts val="3100"/>
              </a:spcBef>
              <a:defRPr sz="2700">
                <a:latin typeface="Palatino"/>
                <a:ea typeface="Palatino"/>
                <a:cs typeface="Palatino"/>
                <a:sym typeface="Palatino"/>
              </a:defRPr>
            </a:pPr>
            <a:r>
              <a:t>Suppose we have a solution for first </a:t>
            </a:r>
            <a:r>
              <a:rPr i="1"/>
              <a:t>n-1</a:t>
            </a:r>
            <a:r>
              <a:t> intervals.</a:t>
            </a:r>
            <a:br/>
            <a:br/>
          </a:p>
          <a:p>
            <a:pPr marL="333375" indent="-333375" defTabSz="438150">
              <a:spcBef>
                <a:spcPts val="3100"/>
              </a:spcBef>
              <a:defRPr sz="2700">
                <a:latin typeface="Palatino"/>
                <a:ea typeface="Palatino"/>
                <a:cs typeface="Palatino"/>
                <a:sym typeface="Palatino"/>
              </a:defRPr>
            </a:pPr>
            <a:r>
              <a:t>(5, 12), (3, 8), (8, 12), (11, 16), (9, 20), (15, 17), </a:t>
            </a:r>
            <a:r>
              <a:t>(7, 15), </a:t>
            </a:r>
            <a:r>
              <a:rPr>
                <a:solidFill>
                  <a:schemeClr val="accent3">
                    <a:satOff val="18648"/>
                    <a:lumOff val="5971"/>
                  </a:schemeClr>
                </a:solidFill>
              </a:rPr>
              <a:t>(2, 13)</a:t>
            </a:r>
            <a:endParaRPr>
              <a:solidFill>
                <a:schemeClr val="accent3">
                  <a:satOff val="18648"/>
                  <a:lumOff val="5971"/>
                </a:schemeClr>
              </a:solidFill>
            </a:endParaRPr>
          </a:p>
          <a:p>
            <a:pPr marL="333375" indent="-333375" defTabSz="438150">
              <a:spcBef>
                <a:spcPts val="3100"/>
              </a:spcBef>
              <a:defRPr sz="2700">
                <a:solidFill>
                  <a:schemeClr val="accent5">
                    <a:hueOff val="-176146"/>
                    <a:satOff val="3665"/>
                    <a:lumOff val="-13986"/>
                  </a:schemeClr>
                </a:solidFill>
                <a:latin typeface="Palatino"/>
                <a:ea typeface="Palatino"/>
                <a:cs typeface="Palatino"/>
                <a:sym typeface="Palatino"/>
              </a:defRPr>
            </a:pPr>
            <a:r>
              <a:t>(3,8), (5, 12), (9, 20), (7, 15)</a:t>
            </a:r>
          </a:p>
        </p:txBody>
      </p:sp>
      <p:sp>
        <p:nvSpPr>
          <p:cNvPr id="415" name="Line"/>
          <p:cNvSpPr/>
          <p:nvPr/>
        </p:nvSpPr>
        <p:spPr>
          <a:xfrm>
            <a:off x="907107" y="8657778"/>
            <a:ext cx="1085947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416" name="Line"/>
          <p:cNvSpPr/>
          <p:nvPr/>
        </p:nvSpPr>
        <p:spPr>
          <a:xfrm flipV="1">
            <a:off x="1009650" y="8566149"/>
            <a:ext cx="0" cy="165101"/>
          </a:xfrm>
          <a:prstGeom prst="line">
            <a:avLst/>
          </a:prstGeom>
          <a:ln w="25400">
            <a:solidFill>
              <a:srgbClr val="000000"/>
            </a:solidFill>
            <a:miter lim="400000"/>
          </a:ln>
        </p:spPr>
        <p:txBody>
          <a:bodyPr lIns="50800" tIns="50800" rIns="50800" bIns="50800" anchor="ctr"/>
          <a:lstStyle/>
          <a:p>
            <a:pPr>
              <a:defRPr sz="2400"/>
            </a:pPr>
          </a:p>
        </p:txBody>
      </p:sp>
      <p:sp>
        <p:nvSpPr>
          <p:cNvPr id="417" name="Line"/>
          <p:cNvSpPr/>
          <p:nvPr/>
        </p:nvSpPr>
        <p:spPr>
          <a:xfrm flipV="1">
            <a:off x="11176000" y="8566149"/>
            <a:ext cx="1" cy="165102"/>
          </a:xfrm>
          <a:prstGeom prst="line">
            <a:avLst/>
          </a:prstGeom>
          <a:ln w="25400">
            <a:solidFill>
              <a:srgbClr val="000000"/>
            </a:solidFill>
            <a:miter lim="400000"/>
          </a:ln>
        </p:spPr>
        <p:txBody>
          <a:bodyPr lIns="50800" tIns="50800" rIns="50800" bIns="50800" anchor="ctr"/>
          <a:lstStyle/>
          <a:p>
            <a:pPr>
              <a:defRPr sz="2400"/>
            </a:pPr>
          </a:p>
        </p:txBody>
      </p:sp>
      <p:sp>
        <p:nvSpPr>
          <p:cNvPr id="418" name="Line"/>
          <p:cNvSpPr/>
          <p:nvPr/>
        </p:nvSpPr>
        <p:spPr>
          <a:xfrm flipV="1">
            <a:off x="152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19" name="Line"/>
          <p:cNvSpPr/>
          <p:nvPr/>
        </p:nvSpPr>
        <p:spPr>
          <a:xfrm flipV="1">
            <a:off x="203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0" name="Line"/>
          <p:cNvSpPr/>
          <p:nvPr/>
        </p:nvSpPr>
        <p:spPr>
          <a:xfrm flipV="1">
            <a:off x="254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1" name="Line"/>
          <p:cNvSpPr/>
          <p:nvPr/>
        </p:nvSpPr>
        <p:spPr>
          <a:xfrm flipV="1">
            <a:off x="304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2" name="Line"/>
          <p:cNvSpPr/>
          <p:nvPr/>
        </p:nvSpPr>
        <p:spPr>
          <a:xfrm flipV="1">
            <a:off x="355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3" name="Line"/>
          <p:cNvSpPr/>
          <p:nvPr/>
        </p:nvSpPr>
        <p:spPr>
          <a:xfrm flipV="1">
            <a:off x="406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4" name="Line"/>
          <p:cNvSpPr/>
          <p:nvPr/>
        </p:nvSpPr>
        <p:spPr>
          <a:xfrm flipV="1">
            <a:off x="457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5" name="Line"/>
          <p:cNvSpPr/>
          <p:nvPr/>
        </p:nvSpPr>
        <p:spPr>
          <a:xfrm flipV="1">
            <a:off x="508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6" name="Line"/>
          <p:cNvSpPr/>
          <p:nvPr/>
        </p:nvSpPr>
        <p:spPr>
          <a:xfrm flipV="1">
            <a:off x="558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7" name="Line"/>
          <p:cNvSpPr/>
          <p:nvPr/>
        </p:nvSpPr>
        <p:spPr>
          <a:xfrm flipV="1">
            <a:off x="609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8" name="Line"/>
          <p:cNvSpPr/>
          <p:nvPr/>
        </p:nvSpPr>
        <p:spPr>
          <a:xfrm flipV="1">
            <a:off x="660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29" name="Line"/>
          <p:cNvSpPr/>
          <p:nvPr/>
        </p:nvSpPr>
        <p:spPr>
          <a:xfrm flipV="1">
            <a:off x="711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30" name="Line"/>
          <p:cNvSpPr/>
          <p:nvPr/>
        </p:nvSpPr>
        <p:spPr>
          <a:xfrm flipV="1">
            <a:off x="762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31" name="Line"/>
          <p:cNvSpPr/>
          <p:nvPr/>
        </p:nvSpPr>
        <p:spPr>
          <a:xfrm flipV="1">
            <a:off x="812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32" name="Line"/>
          <p:cNvSpPr/>
          <p:nvPr/>
        </p:nvSpPr>
        <p:spPr>
          <a:xfrm flipV="1">
            <a:off x="863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33" name="Line"/>
          <p:cNvSpPr/>
          <p:nvPr/>
        </p:nvSpPr>
        <p:spPr>
          <a:xfrm flipV="1">
            <a:off x="914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34" name="Line"/>
          <p:cNvSpPr/>
          <p:nvPr/>
        </p:nvSpPr>
        <p:spPr>
          <a:xfrm flipV="1">
            <a:off x="965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35" name="Line"/>
          <p:cNvSpPr/>
          <p:nvPr/>
        </p:nvSpPr>
        <p:spPr>
          <a:xfrm flipV="1">
            <a:off x="1016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36" name="Line"/>
          <p:cNvSpPr/>
          <p:nvPr/>
        </p:nvSpPr>
        <p:spPr>
          <a:xfrm flipV="1">
            <a:off x="1066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37" name="Rectangle"/>
          <p:cNvSpPr/>
          <p:nvPr/>
        </p:nvSpPr>
        <p:spPr>
          <a:xfrm>
            <a:off x="3543194" y="8357481"/>
            <a:ext cx="3581663" cy="121921"/>
          </a:xfrm>
          <a:prstGeom prst="rect">
            <a:avLst/>
          </a:prstGeom>
          <a:blipFill>
            <a:blip r:embed="rId3"/>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38" name="Rectangle"/>
          <p:cNvSpPr/>
          <p:nvPr/>
        </p:nvSpPr>
        <p:spPr>
          <a:xfrm>
            <a:off x="2527194" y="8205081"/>
            <a:ext cx="2542415" cy="121921"/>
          </a:xfrm>
          <a:prstGeom prst="rect">
            <a:avLst/>
          </a:prstGeom>
          <a:blipFill>
            <a:blip r:embed="rId3"/>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39" name="Rectangle"/>
          <p:cNvSpPr/>
          <p:nvPr/>
        </p:nvSpPr>
        <p:spPr>
          <a:xfrm>
            <a:off x="5067194" y="8078081"/>
            <a:ext cx="2057612" cy="121921"/>
          </a:xfrm>
          <a:prstGeom prst="rect">
            <a:avLst/>
          </a:prstGeom>
          <a:blipFill>
            <a:blip r:embed="rId4"/>
          </a:blipFill>
          <a:ln w="12700">
            <a:miter lim="400000"/>
          </a:ln>
        </p:spPr>
        <p:txBody>
          <a:bodyPr lIns="50800" tIns="50800" rIns="50800" bIns="50800" anchor="ctr"/>
          <a:lstStyle/>
          <a:p>
            <a:pPr>
              <a:defRPr sz="2400">
                <a:solidFill>
                  <a:srgbClr val="FFFFFF"/>
                </a:solidFill>
              </a:defRPr>
            </a:pPr>
          </a:p>
        </p:txBody>
      </p:sp>
      <p:sp>
        <p:nvSpPr>
          <p:cNvPr id="440" name="Rectangle"/>
          <p:cNvSpPr/>
          <p:nvPr/>
        </p:nvSpPr>
        <p:spPr>
          <a:xfrm>
            <a:off x="6591194" y="7912981"/>
            <a:ext cx="2542415" cy="121921"/>
          </a:xfrm>
          <a:prstGeom prst="rect">
            <a:avLst/>
          </a:prstGeom>
          <a:blipFill>
            <a:blip r:embed="rId4"/>
          </a:blipFill>
          <a:ln w="12700">
            <a:miter lim="400000"/>
          </a:ln>
        </p:spPr>
        <p:txBody>
          <a:bodyPr lIns="50800" tIns="50800" rIns="50800" bIns="50800" anchor="ctr"/>
          <a:lstStyle/>
          <a:p>
            <a:pPr>
              <a:defRPr sz="2400">
                <a:solidFill>
                  <a:srgbClr val="FFFFFF"/>
                </a:solidFill>
              </a:defRPr>
            </a:pPr>
          </a:p>
        </p:txBody>
      </p:sp>
      <p:sp>
        <p:nvSpPr>
          <p:cNvPr id="441" name="Rectangle"/>
          <p:cNvSpPr/>
          <p:nvPr/>
        </p:nvSpPr>
        <p:spPr>
          <a:xfrm>
            <a:off x="5600594" y="7684381"/>
            <a:ext cx="5594088" cy="121921"/>
          </a:xfrm>
          <a:prstGeom prst="rect">
            <a:avLst/>
          </a:prstGeom>
          <a:blipFill>
            <a:blip r:embed="rId3"/>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42" name="Rectangle"/>
          <p:cNvSpPr/>
          <p:nvPr/>
        </p:nvSpPr>
        <p:spPr>
          <a:xfrm>
            <a:off x="4609994" y="7493881"/>
            <a:ext cx="4013412" cy="121921"/>
          </a:xfrm>
          <a:prstGeom prst="rect">
            <a:avLst/>
          </a:prstGeom>
          <a:blipFill>
            <a:blip r:embed="rId3"/>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43" name="0       1       2       3       4       5       6      7        8      9      10     11     12     13     14     15     16     17     18     19    20"/>
          <p:cNvSpPr/>
          <p:nvPr/>
        </p:nvSpPr>
        <p:spPr>
          <a:xfrm>
            <a:off x="452266" y="8725257"/>
            <a:ext cx="1153966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algn="l">
              <a:defRPr sz="1800">
                <a:latin typeface="Palatino"/>
                <a:ea typeface="Palatino"/>
                <a:cs typeface="Palatino"/>
                <a:sym typeface="Palatino"/>
              </a:defRPr>
            </a:pPr>
            <a:r>
              <a:t>0       1       2       3       4       5       6      7        8      9      10     11     12     13     14     15     16     17     18     19    20</a:t>
            </a:r>
          </a:p>
        </p:txBody>
      </p:sp>
      <p:sp>
        <p:nvSpPr>
          <p:cNvPr id="444" name="Rectangle"/>
          <p:cNvSpPr/>
          <p:nvPr/>
        </p:nvSpPr>
        <p:spPr>
          <a:xfrm>
            <a:off x="2062909" y="7328781"/>
            <a:ext cx="5594089" cy="121921"/>
          </a:xfrm>
          <a:prstGeom prst="rect">
            <a:avLst/>
          </a:prstGeom>
          <a:ln w="25400">
            <a:solidFill>
              <a:srgbClr val="85888D"/>
            </a:solidFill>
            <a:miter lim="400000"/>
          </a:ln>
        </p:spPr>
        <p:txBody>
          <a:bodyPr lIns="50800" tIns="50800" rIns="50800" bIns="50800" anchor="ctr"/>
          <a:lstStyle/>
          <a:p>
            <a:pPr>
              <a:defRPr sz="2400">
                <a:solidFill>
                  <a:srgbClr val="FFFFFF"/>
                </a:solidFill>
              </a:defRPr>
            </a:pPr>
          </a:p>
        </p:txBody>
      </p:sp>
      <p:sp>
        <p:nvSpPr>
          <p:cNvPr id="445" name="Rectangle"/>
          <p:cNvSpPr/>
          <p:nvPr/>
        </p:nvSpPr>
        <p:spPr>
          <a:xfrm>
            <a:off x="8648594" y="7150981"/>
            <a:ext cx="990812" cy="147473"/>
          </a:xfrm>
          <a:prstGeom prst="rect">
            <a:avLst/>
          </a:prstGeom>
          <a:blipFill>
            <a:blip r:embed="rId4"/>
          </a:blipFill>
          <a:ln w="12700">
            <a:miter lim="400000"/>
          </a:ln>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7" name="Interval containment"/>
          <p:cNvSpPr/>
          <p:nvPr>
            <p:ph type="title"/>
          </p:nvPr>
        </p:nvSpPr>
        <p:spPr>
          <a:prstGeom prst="rect">
            <a:avLst/>
          </a:prstGeom>
        </p:spPr>
        <p:txBody>
          <a:bodyPr/>
          <a:lstStyle>
            <a:lvl1pPr>
              <a:defRPr>
                <a:latin typeface="Palatino"/>
                <a:ea typeface="Palatino"/>
                <a:cs typeface="Palatino"/>
                <a:sym typeface="Palatino"/>
              </a:defRPr>
            </a:lvl1pPr>
          </a:lstStyle>
          <a:p>
            <a:pPr/>
            <a:r>
              <a:t>Interval containment</a:t>
            </a:r>
          </a:p>
        </p:txBody>
      </p:sp>
      <p:pic>
        <p:nvPicPr>
          <p:cNvPr id="44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449" name="When we introduce the nth interval need to check if it is contained in any other interval or if it contains other intervals. Seems to take O(n) time.…"/>
          <p:cNvSpPr/>
          <p:nvPr>
            <p:ph type="body" sz="half" idx="1"/>
          </p:nvPr>
        </p:nvSpPr>
        <p:spPr>
          <a:xfrm>
            <a:off x="952500" y="2603499"/>
            <a:ext cx="11099800" cy="3249118"/>
          </a:xfrm>
          <a:prstGeom prst="rect">
            <a:avLst/>
          </a:prstGeom>
        </p:spPr>
        <p:txBody>
          <a:bodyPr/>
          <a:lstStyle/>
          <a:p>
            <a:pPr marL="333375" indent="-333375" defTabSz="438150">
              <a:spcBef>
                <a:spcPts val="3100"/>
              </a:spcBef>
              <a:defRPr sz="2700">
                <a:latin typeface="Palatino"/>
                <a:ea typeface="Palatino"/>
                <a:cs typeface="Palatino"/>
                <a:sym typeface="Palatino"/>
              </a:defRPr>
            </a:pPr>
            <a:r>
              <a:t>When we introduce the </a:t>
            </a:r>
            <a:r>
              <a:rPr i="1"/>
              <a:t>n</a:t>
            </a:r>
            <a:r>
              <a:t>th interval</a:t>
            </a:r>
            <a:br/>
            <a:r>
              <a:t>need to check if it is contained in any other interval</a:t>
            </a:r>
            <a:br/>
            <a:r>
              <a:t>or if it contains other intervals. Seems to take </a:t>
            </a:r>
            <a:r>
              <a:rPr i="1"/>
              <a:t>O(n)</a:t>
            </a:r>
            <a:r>
              <a:t> time.</a:t>
            </a:r>
          </a:p>
          <a:p>
            <a:pPr marL="333375" indent="-333375" defTabSz="438150">
              <a:spcBef>
                <a:spcPts val="3100"/>
              </a:spcBef>
              <a:defRPr sz="2700">
                <a:latin typeface="Palatino"/>
                <a:ea typeface="Palatino"/>
                <a:cs typeface="Palatino"/>
                <a:sym typeface="Palatino"/>
              </a:defRPr>
            </a:pPr>
            <a:r>
              <a:t>(5, 12), (3, 8), (8, 12), (11, 16), (9, 20), (15, 17), (7, 15), (2, 13)</a:t>
            </a:r>
          </a:p>
          <a:p>
            <a:pPr marL="333375" indent="-333375" defTabSz="438150">
              <a:spcBef>
                <a:spcPts val="3100"/>
              </a:spcBef>
              <a:defRPr sz="2700">
                <a:solidFill>
                  <a:schemeClr val="accent5">
                    <a:hueOff val="-176146"/>
                    <a:satOff val="3665"/>
                    <a:lumOff val="-13986"/>
                  </a:schemeClr>
                </a:solidFill>
                <a:latin typeface="Palatino"/>
                <a:ea typeface="Palatino"/>
                <a:cs typeface="Palatino"/>
                <a:sym typeface="Palatino"/>
              </a:defRPr>
            </a:pPr>
            <a:r>
              <a:rPr strike="sngStrike"/>
              <a:t>(3,8)</a:t>
            </a:r>
            <a:r>
              <a:t>, </a:t>
            </a:r>
            <a:r>
              <a:rPr strike="sngStrike"/>
              <a:t>(5, 12)</a:t>
            </a:r>
            <a:r>
              <a:t>, (9, 20), (7, 15), (2, 13) </a:t>
            </a:r>
          </a:p>
        </p:txBody>
      </p:sp>
      <p:sp>
        <p:nvSpPr>
          <p:cNvPr id="450" name="Line"/>
          <p:cNvSpPr/>
          <p:nvPr/>
        </p:nvSpPr>
        <p:spPr>
          <a:xfrm>
            <a:off x="907107" y="8657778"/>
            <a:ext cx="1085947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451" name="Line"/>
          <p:cNvSpPr/>
          <p:nvPr/>
        </p:nvSpPr>
        <p:spPr>
          <a:xfrm flipV="1">
            <a:off x="1009650" y="8566149"/>
            <a:ext cx="0" cy="165101"/>
          </a:xfrm>
          <a:prstGeom prst="line">
            <a:avLst/>
          </a:prstGeom>
          <a:ln w="25400">
            <a:solidFill>
              <a:srgbClr val="000000"/>
            </a:solidFill>
            <a:miter lim="400000"/>
          </a:ln>
        </p:spPr>
        <p:txBody>
          <a:bodyPr lIns="50800" tIns="50800" rIns="50800" bIns="50800" anchor="ctr"/>
          <a:lstStyle/>
          <a:p>
            <a:pPr>
              <a:defRPr sz="2400"/>
            </a:pPr>
          </a:p>
        </p:txBody>
      </p:sp>
      <p:sp>
        <p:nvSpPr>
          <p:cNvPr id="452" name="Line"/>
          <p:cNvSpPr/>
          <p:nvPr/>
        </p:nvSpPr>
        <p:spPr>
          <a:xfrm flipV="1">
            <a:off x="11176000" y="8566149"/>
            <a:ext cx="1" cy="165102"/>
          </a:xfrm>
          <a:prstGeom prst="line">
            <a:avLst/>
          </a:prstGeom>
          <a:ln w="25400">
            <a:solidFill>
              <a:srgbClr val="000000"/>
            </a:solidFill>
            <a:miter lim="400000"/>
          </a:ln>
        </p:spPr>
        <p:txBody>
          <a:bodyPr lIns="50800" tIns="50800" rIns="50800" bIns="50800" anchor="ctr"/>
          <a:lstStyle/>
          <a:p>
            <a:pPr>
              <a:defRPr sz="2400"/>
            </a:pPr>
          </a:p>
        </p:txBody>
      </p:sp>
      <p:sp>
        <p:nvSpPr>
          <p:cNvPr id="453" name="Line"/>
          <p:cNvSpPr/>
          <p:nvPr/>
        </p:nvSpPr>
        <p:spPr>
          <a:xfrm flipV="1">
            <a:off x="152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54" name="Line"/>
          <p:cNvSpPr/>
          <p:nvPr/>
        </p:nvSpPr>
        <p:spPr>
          <a:xfrm flipV="1">
            <a:off x="203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55" name="Line"/>
          <p:cNvSpPr/>
          <p:nvPr/>
        </p:nvSpPr>
        <p:spPr>
          <a:xfrm flipV="1">
            <a:off x="254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56" name="Line"/>
          <p:cNvSpPr/>
          <p:nvPr/>
        </p:nvSpPr>
        <p:spPr>
          <a:xfrm flipV="1">
            <a:off x="304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57" name="Line"/>
          <p:cNvSpPr/>
          <p:nvPr/>
        </p:nvSpPr>
        <p:spPr>
          <a:xfrm flipV="1">
            <a:off x="355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58" name="Line"/>
          <p:cNvSpPr/>
          <p:nvPr/>
        </p:nvSpPr>
        <p:spPr>
          <a:xfrm flipV="1">
            <a:off x="406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59" name="Line"/>
          <p:cNvSpPr/>
          <p:nvPr/>
        </p:nvSpPr>
        <p:spPr>
          <a:xfrm flipV="1">
            <a:off x="457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0" name="Line"/>
          <p:cNvSpPr/>
          <p:nvPr/>
        </p:nvSpPr>
        <p:spPr>
          <a:xfrm flipV="1">
            <a:off x="508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1" name="Line"/>
          <p:cNvSpPr/>
          <p:nvPr/>
        </p:nvSpPr>
        <p:spPr>
          <a:xfrm flipV="1">
            <a:off x="558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2" name="Line"/>
          <p:cNvSpPr/>
          <p:nvPr/>
        </p:nvSpPr>
        <p:spPr>
          <a:xfrm flipV="1">
            <a:off x="609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3" name="Line"/>
          <p:cNvSpPr/>
          <p:nvPr/>
        </p:nvSpPr>
        <p:spPr>
          <a:xfrm flipV="1">
            <a:off x="660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4" name="Line"/>
          <p:cNvSpPr/>
          <p:nvPr/>
        </p:nvSpPr>
        <p:spPr>
          <a:xfrm flipV="1">
            <a:off x="711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5" name="Line"/>
          <p:cNvSpPr/>
          <p:nvPr/>
        </p:nvSpPr>
        <p:spPr>
          <a:xfrm flipV="1">
            <a:off x="762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6" name="Line"/>
          <p:cNvSpPr/>
          <p:nvPr/>
        </p:nvSpPr>
        <p:spPr>
          <a:xfrm flipV="1">
            <a:off x="812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7" name="Line"/>
          <p:cNvSpPr/>
          <p:nvPr/>
        </p:nvSpPr>
        <p:spPr>
          <a:xfrm flipV="1">
            <a:off x="863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8" name="Line"/>
          <p:cNvSpPr/>
          <p:nvPr/>
        </p:nvSpPr>
        <p:spPr>
          <a:xfrm flipV="1">
            <a:off x="914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69" name="Line"/>
          <p:cNvSpPr/>
          <p:nvPr/>
        </p:nvSpPr>
        <p:spPr>
          <a:xfrm flipV="1">
            <a:off x="965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70" name="Line"/>
          <p:cNvSpPr/>
          <p:nvPr/>
        </p:nvSpPr>
        <p:spPr>
          <a:xfrm flipV="1">
            <a:off x="1016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71" name="Line"/>
          <p:cNvSpPr/>
          <p:nvPr/>
        </p:nvSpPr>
        <p:spPr>
          <a:xfrm flipV="1">
            <a:off x="1066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72" name="Rectangle"/>
          <p:cNvSpPr/>
          <p:nvPr/>
        </p:nvSpPr>
        <p:spPr>
          <a:xfrm>
            <a:off x="3543194" y="8357481"/>
            <a:ext cx="3581663" cy="121921"/>
          </a:xfrm>
          <a:prstGeom prst="rect">
            <a:avLst/>
          </a:prstGeom>
          <a:solidFill>
            <a:schemeClr val="accent1">
              <a:satOff val="-3355"/>
              <a:lumOff val="26614"/>
            </a:schemeClr>
          </a:solidFill>
          <a:ln w="12700">
            <a:miter lim="400000"/>
          </a:ln>
        </p:spPr>
        <p:txBody>
          <a:bodyPr lIns="50800" tIns="50800" rIns="50800" bIns="50800" anchor="ctr"/>
          <a:lstStyle/>
          <a:p>
            <a:pPr>
              <a:defRPr sz="2400">
                <a:solidFill>
                  <a:srgbClr val="FFFFFF"/>
                </a:solidFill>
              </a:defRPr>
            </a:pPr>
          </a:p>
        </p:txBody>
      </p:sp>
      <p:sp>
        <p:nvSpPr>
          <p:cNvPr id="473" name="Rectangle"/>
          <p:cNvSpPr/>
          <p:nvPr/>
        </p:nvSpPr>
        <p:spPr>
          <a:xfrm>
            <a:off x="2527194" y="8205081"/>
            <a:ext cx="2542415" cy="121921"/>
          </a:xfrm>
          <a:prstGeom prst="rect">
            <a:avLst/>
          </a:prstGeom>
          <a:solidFill>
            <a:schemeClr val="accent1">
              <a:satOff val="-3355"/>
              <a:lumOff val="26614"/>
            </a:schemeClr>
          </a:solidFill>
          <a:ln w="12700">
            <a:miter lim="400000"/>
          </a:ln>
        </p:spPr>
        <p:txBody>
          <a:bodyPr lIns="50800" tIns="50800" rIns="50800" bIns="50800" anchor="ctr"/>
          <a:lstStyle/>
          <a:p>
            <a:pPr>
              <a:defRPr sz="2400">
                <a:solidFill>
                  <a:srgbClr val="FFFFFF"/>
                </a:solidFill>
              </a:defRPr>
            </a:pPr>
          </a:p>
        </p:txBody>
      </p:sp>
      <p:sp>
        <p:nvSpPr>
          <p:cNvPr id="474" name="Rectangle"/>
          <p:cNvSpPr/>
          <p:nvPr/>
        </p:nvSpPr>
        <p:spPr>
          <a:xfrm>
            <a:off x="5067194" y="8078081"/>
            <a:ext cx="2057612"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475" name="Rectangle"/>
          <p:cNvSpPr/>
          <p:nvPr/>
        </p:nvSpPr>
        <p:spPr>
          <a:xfrm>
            <a:off x="6591194" y="79129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476" name="Rectangle"/>
          <p:cNvSpPr/>
          <p:nvPr/>
        </p:nvSpPr>
        <p:spPr>
          <a:xfrm>
            <a:off x="5600594" y="7684381"/>
            <a:ext cx="5594088"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77" name="Rectangle"/>
          <p:cNvSpPr/>
          <p:nvPr/>
        </p:nvSpPr>
        <p:spPr>
          <a:xfrm>
            <a:off x="4609994" y="7493881"/>
            <a:ext cx="4013412"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78" name="0       1       2       3       4       5       6      7        8      9      10     11     12     13     14     15     16     17     18     19    20"/>
          <p:cNvSpPr/>
          <p:nvPr/>
        </p:nvSpPr>
        <p:spPr>
          <a:xfrm>
            <a:off x="452266" y="8725257"/>
            <a:ext cx="1153966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algn="l">
              <a:defRPr sz="1800">
                <a:latin typeface="Palatino"/>
                <a:ea typeface="Palatino"/>
                <a:cs typeface="Palatino"/>
                <a:sym typeface="Palatino"/>
              </a:defRPr>
            </a:pPr>
            <a:r>
              <a:t>0       1       2       3       4       5       6      7        8      9      10     11     12     13     14     15     16     17     18     19    20</a:t>
            </a:r>
          </a:p>
        </p:txBody>
      </p:sp>
      <p:sp>
        <p:nvSpPr>
          <p:cNvPr id="479" name="Rectangle"/>
          <p:cNvSpPr/>
          <p:nvPr/>
        </p:nvSpPr>
        <p:spPr>
          <a:xfrm>
            <a:off x="2062909" y="7328781"/>
            <a:ext cx="5594089" cy="121921"/>
          </a:xfrm>
          <a:prstGeom prst="rect">
            <a:avLst/>
          </a:prstGeom>
          <a:solidFill>
            <a:srgbClr val="FF2600"/>
          </a:solid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480" name="Rectangle"/>
          <p:cNvSpPr/>
          <p:nvPr/>
        </p:nvSpPr>
        <p:spPr>
          <a:xfrm>
            <a:off x="8648594" y="7150981"/>
            <a:ext cx="990812" cy="147473"/>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2" name="Reordering input"/>
          <p:cNvSpPr/>
          <p:nvPr>
            <p:ph type="title"/>
          </p:nvPr>
        </p:nvSpPr>
        <p:spPr>
          <a:prstGeom prst="rect">
            <a:avLst/>
          </a:prstGeom>
        </p:spPr>
        <p:txBody>
          <a:bodyPr/>
          <a:lstStyle>
            <a:lvl1pPr>
              <a:defRPr>
                <a:latin typeface="Palatino"/>
                <a:ea typeface="Palatino"/>
                <a:cs typeface="Palatino"/>
                <a:sym typeface="Palatino"/>
              </a:defRPr>
            </a:lvl1pPr>
          </a:lstStyle>
          <a:p>
            <a:pPr/>
            <a:r>
              <a:t>Reordering input</a:t>
            </a:r>
          </a:p>
        </p:txBody>
      </p:sp>
      <p:pic>
        <p:nvPicPr>
          <p:cNvPr id="48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484" name="Can we reorder the intervals so that the work at the last step reduces?…"/>
          <p:cNvSpPr/>
          <p:nvPr>
            <p:ph type="body" sz="half" idx="1"/>
          </p:nvPr>
        </p:nvSpPr>
        <p:spPr>
          <a:xfrm>
            <a:off x="952500" y="2603499"/>
            <a:ext cx="11099800" cy="3616184"/>
          </a:xfrm>
          <a:prstGeom prst="rect">
            <a:avLst/>
          </a:prstGeom>
        </p:spPr>
        <p:txBody>
          <a:bodyPr/>
          <a:lstStyle/>
          <a:p>
            <a:pPr marL="333375" indent="-333375" defTabSz="438150">
              <a:spcBef>
                <a:spcPts val="3100"/>
              </a:spcBef>
              <a:defRPr sz="2700">
                <a:latin typeface="Palatino"/>
                <a:ea typeface="Palatino"/>
                <a:cs typeface="Palatino"/>
                <a:sym typeface="Palatino"/>
              </a:defRPr>
            </a:pPr>
            <a:r>
              <a:t>Can we reorder the intervals so that the work at the last step reduces?</a:t>
            </a:r>
          </a:p>
          <a:p>
            <a:pPr marL="333375" indent="-333375" defTabSz="438150">
              <a:spcBef>
                <a:spcPts val="3100"/>
              </a:spcBef>
              <a:defRPr sz="2700">
                <a:latin typeface="Palatino"/>
                <a:ea typeface="Palatino"/>
                <a:cs typeface="Palatino"/>
                <a:sym typeface="Palatino"/>
              </a:defRPr>
            </a:pPr>
            <a:r>
              <a:t>Two possible orders: increasing start time, increasing finish time</a:t>
            </a:r>
          </a:p>
          <a:p>
            <a:pPr lvl="1" marL="666750" indent="-333375" defTabSz="438150">
              <a:spcBef>
                <a:spcPts val="3100"/>
              </a:spcBef>
              <a:defRPr sz="2700">
                <a:latin typeface="Palatino"/>
                <a:ea typeface="Palatino"/>
                <a:cs typeface="Palatino"/>
                <a:sym typeface="Palatino"/>
              </a:defRPr>
            </a:pPr>
            <a:r>
              <a:t>(2, 13), (3, 8), (5, 12), (7, 15), (8, 12), (9, 20), (11, 16), (15, 17),</a:t>
            </a:r>
          </a:p>
          <a:p>
            <a:pPr lvl="1" marL="666750" indent="-333375" defTabSz="438150">
              <a:spcBef>
                <a:spcPts val="3100"/>
              </a:spcBef>
              <a:defRPr sz="2700">
                <a:latin typeface="Palatino"/>
                <a:ea typeface="Palatino"/>
                <a:cs typeface="Palatino"/>
                <a:sym typeface="Palatino"/>
              </a:defRPr>
            </a:pPr>
            <a:r>
              <a:t>(3, 8), (5, 12), (8, 12), (2, 13), (7, 15), (11, 16), (15, 17), (9, 20), </a:t>
            </a:r>
          </a:p>
        </p:txBody>
      </p:sp>
      <p:sp>
        <p:nvSpPr>
          <p:cNvPr id="485" name="Line"/>
          <p:cNvSpPr/>
          <p:nvPr/>
        </p:nvSpPr>
        <p:spPr>
          <a:xfrm>
            <a:off x="907107" y="8657778"/>
            <a:ext cx="1085947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486" name="Line"/>
          <p:cNvSpPr/>
          <p:nvPr/>
        </p:nvSpPr>
        <p:spPr>
          <a:xfrm flipV="1">
            <a:off x="1009650" y="8566149"/>
            <a:ext cx="0" cy="165101"/>
          </a:xfrm>
          <a:prstGeom prst="line">
            <a:avLst/>
          </a:prstGeom>
          <a:ln w="25400">
            <a:solidFill>
              <a:srgbClr val="000000"/>
            </a:solidFill>
            <a:miter lim="400000"/>
          </a:ln>
        </p:spPr>
        <p:txBody>
          <a:bodyPr lIns="50800" tIns="50800" rIns="50800" bIns="50800" anchor="ctr"/>
          <a:lstStyle/>
          <a:p>
            <a:pPr>
              <a:defRPr sz="2400"/>
            </a:pPr>
          </a:p>
        </p:txBody>
      </p:sp>
      <p:sp>
        <p:nvSpPr>
          <p:cNvPr id="487" name="Line"/>
          <p:cNvSpPr/>
          <p:nvPr/>
        </p:nvSpPr>
        <p:spPr>
          <a:xfrm flipV="1">
            <a:off x="11176000" y="8566149"/>
            <a:ext cx="1" cy="165102"/>
          </a:xfrm>
          <a:prstGeom prst="line">
            <a:avLst/>
          </a:prstGeom>
          <a:ln w="25400">
            <a:solidFill>
              <a:srgbClr val="000000"/>
            </a:solidFill>
            <a:miter lim="400000"/>
          </a:ln>
        </p:spPr>
        <p:txBody>
          <a:bodyPr lIns="50800" tIns="50800" rIns="50800" bIns="50800" anchor="ctr"/>
          <a:lstStyle/>
          <a:p>
            <a:pPr>
              <a:defRPr sz="2400"/>
            </a:pPr>
          </a:p>
        </p:txBody>
      </p:sp>
      <p:sp>
        <p:nvSpPr>
          <p:cNvPr id="488" name="Line"/>
          <p:cNvSpPr/>
          <p:nvPr/>
        </p:nvSpPr>
        <p:spPr>
          <a:xfrm flipV="1">
            <a:off x="152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89" name="Line"/>
          <p:cNvSpPr/>
          <p:nvPr/>
        </p:nvSpPr>
        <p:spPr>
          <a:xfrm flipV="1">
            <a:off x="203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0" name="Line"/>
          <p:cNvSpPr/>
          <p:nvPr/>
        </p:nvSpPr>
        <p:spPr>
          <a:xfrm flipV="1">
            <a:off x="254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1" name="Line"/>
          <p:cNvSpPr/>
          <p:nvPr/>
        </p:nvSpPr>
        <p:spPr>
          <a:xfrm flipV="1">
            <a:off x="304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2" name="Line"/>
          <p:cNvSpPr/>
          <p:nvPr/>
        </p:nvSpPr>
        <p:spPr>
          <a:xfrm flipV="1">
            <a:off x="355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3" name="Line"/>
          <p:cNvSpPr/>
          <p:nvPr/>
        </p:nvSpPr>
        <p:spPr>
          <a:xfrm flipV="1">
            <a:off x="406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4" name="Line"/>
          <p:cNvSpPr/>
          <p:nvPr/>
        </p:nvSpPr>
        <p:spPr>
          <a:xfrm flipV="1">
            <a:off x="457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5" name="Line"/>
          <p:cNvSpPr/>
          <p:nvPr/>
        </p:nvSpPr>
        <p:spPr>
          <a:xfrm flipV="1">
            <a:off x="508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6" name="Line"/>
          <p:cNvSpPr/>
          <p:nvPr/>
        </p:nvSpPr>
        <p:spPr>
          <a:xfrm flipV="1">
            <a:off x="558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7" name="Line"/>
          <p:cNvSpPr/>
          <p:nvPr/>
        </p:nvSpPr>
        <p:spPr>
          <a:xfrm flipV="1">
            <a:off x="609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8" name="Line"/>
          <p:cNvSpPr/>
          <p:nvPr/>
        </p:nvSpPr>
        <p:spPr>
          <a:xfrm flipV="1">
            <a:off x="660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499" name="Line"/>
          <p:cNvSpPr/>
          <p:nvPr/>
        </p:nvSpPr>
        <p:spPr>
          <a:xfrm flipV="1">
            <a:off x="711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00" name="Line"/>
          <p:cNvSpPr/>
          <p:nvPr/>
        </p:nvSpPr>
        <p:spPr>
          <a:xfrm flipV="1">
            <a:off x="762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01" name="Line"/>
          <p:cNvSpPr/>
          <p:nvPr/>
        </p:nvSpPr>
        <p:spPr>
          <a:xfrm flipV="1">
            <a:off x="812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02" name="Line"/>
          <p:cNvSpPr/>
          <p:nvPr/>
        </p:nvSpPr>
        <p:spPr>
          <a:xfrm flipV="1">
            <a:off x="863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03" name="Line"/>
          <p:cNvSpPr/>
          <p:nvPr/>
        </p:nvSpPr>
        <p:spPr>
          <a:xfrm flipV="1">
            <a:off x="914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04" name="Line"/>
          <p:cNvSpPr/>
          <p:nvPr/>
        </p:nvSpPr>
        <p:spPr>
          <a:xfrm flipV="1">
            <a:off x="965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05" name="Line"/>
          <p:cNvSpPr/>
          <p:nvPr/>
        </p:nvSpPr>
        <p:spPr>
          <a:xfrm flipV="1">
            <a:off x="1016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06" name="Line"/>
          <p:cNvSpPr/>
          <p:nvPr/>
        </p:nvSpPr>
        <p:spPr>
          <a:xfrm flipV="1">
            <a:off x="1066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07" name="Rectangle"/>
          <p:cNvSpPr/>
          <p:nvPr/>
        </p:nvSpPr>
        <p:spPr>
          <a:xfrm>
            <a:off x="3543194" y="8357481"/>
            <a:ext cx="3581663"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508" name="Rectangle"/>
          <p:cNvSpPr/>
          <p:nvPr/>
        </p:nvSpPr>
        <p:spPr>
          <a:xfrm>
            <a:off x="2527194" y="82050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509" name="Rectangle"/>
          <p:cNvSpPr/>
          <p:nvPr/>
        </p:nvSpPr>
        <p:spPr>
          <a:xfrm>
            <a:off x="5067194" y="8078081"/>
            <a:ext cx="2057612"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510" name="Rectangle"/>
          <p:cNvSpPr/>
          <p:nvPr/>
        </p:nvSpPr>
        <p:spPr>
          <a:xfrm>
            <a:off x="6591194" y="79129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511" name="Rectangle"/>
          <p:cNvSpPr/>
          <p:nvPr/>
        </p:nvSpPr>
        <p:spPr>
          <a:xfrm>
            <a:off x="5600594" y="7684381"/>
            <a:ext cx="5594088"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12" name="Rectangle"/>
          <p:cNvSpPr/>
          <p:nvPr/>
        </p:nvSpPr>
        <p:spPr>
          <a:xfrm>
            <a:off x="4609994" y="7493881"/>
            <a:ext cx="4013412"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13" name="0       1       2       3       4       5       6      7        8      9      10     11     12     13     14     15     16     17     18     19    20"/>
          <p:cNvSpPr/>
          <p:nvPr/>
        </p:nvSpPr>
        <p:spPr>
          <a:xfrm>
            <a:off x="452266" y="8725257"/>
            <a:ext cx="1153966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algn="l">
              <a:defRPr sz="1800">
                <a:latin typeface="Palatino"/>
                <a:ea typeface="Palatino"/>
                <a:cs typeface="Palatino"/>
                <a:sym typeface="Palatino"/>
              </a:defRPr>
            </a:pPr>
            <a:r>
              <a:t>0       1       2       3       4       5       6      7        8      9      10     11     12     13     14     15     16     17     18     19    20</a:t>
            </a:r>
          </a:p>
        </p:txBody>
      </p:sp>
      <p:sp>
        <p:nvSpPr>
          <p:cNvPr id="514" name="Rectangle"/>
          <p:cNvSpPr/>
          <p:nvPr/>
        </p:nvSpPr>
        <p:spPr>
          <a:xfrm>
            <a:off x="2062909" y="7328781"/>
            <a:ext cx="5594089"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15" name="Rectangle"/>
          <p:cNvSpPr/>
          <p:nvPr/>
        </p:nvSpPr>
        <p:spPr>
          <a:xfrm>
            <a:off x="8648594" y="7150981"/>
            <a:ext cx="990812" cy="147473"/>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8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48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48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48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484">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484" grpId="1"/>
    </p:bldLst>
  </p:timing>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7" name="Increasing finish time"/>
          <p:cNvSpPr/>
          <p:nvPr>
            <p:ph type="title"/>
          </p:nvPr>
        </p:nvSpPr>
        <p:spPr>
          <a:prstGeom prst="rect">
            <a:avLst/>
          </a:prstGeom>
        </p:spPr>
        <p:txBody>
          <a:bodyPr/>
          <a:lstStyle>
            <a:lvl1pPr>
              <a:defRPr>
                <a:latin typeface="Palatino"/>
                <a:ea typeface="Palatino"/>
                <a:cs typeface="Palatino"/>
                <a:sym typeface="Palatino"/>
              </a:defRPr>
            </a:lvl1pPr>
          </a:lstStyle>
          <a:p>
            <a:pPr/>
            <a:r>
              <a:t>Increasing finish time</a:t>
            </a:r>
          </a:p>
        </p:txBody>
      </p:sp>
      <p:pic>
        <p:nvPicPr>
          <p:cNvPr id="51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519" name="Can we reorder the intervals so that the work at the last step reduces?…"/>
          <p:cNvSpPr/>
          <p:nvPr>
            <p:ph type="body" sz="half" idx="1"/>
          </p:nvPr>
        </p:nvSpPr>
        <p:spPr>
          <a:xfrm>
            <a:off x="952500" y="2603499"/>
            <a:ext cx="11099800" cy="3616184"/>
          </a:xfrm>
          <a:prstGeom prst="rect">
            <a:avLst/>
          </a:prstGeom>
        </p:spPr>
        <p:txBody>
          <a:bodyPr/>
          <a:lstStyle/>
          <a:p>
            <a:pPr marL="333375" indent="-333375" defTabSz="438150">
              <a:spcBef>
                <a:spcPts val="3100"/>
              </a:spcBef>
              <a:defRPr sz="2700">
                <a:latin typeface="Palatino"/>
                <a:ea typeface="Palatino"/>
                <a:cs typeface="Palatino"/>
                <a:sym typeface="Palatino"/>
              </a:defRPr>
            </a:pPr>
            <a:r>
              <a:t>Can we reorder the intervals so that the work at the last step reduces?</a:t>
            </a:r>
          </a:p>
          <a:p>
            <a:pPr marL="333375" indent="-333375" defTabSz="438150">
              <a:spcBef>
                <a:spcPts val="3100"/>
              </a:spcBef>
              <a:defRPr sz="2700">
                <a:latin typeface="Palatino"/>
                <a:ea typeface="Palatino"/>
                <a:cs typeface="Palatino"/>
                <a:sym typeface="Palatino"/>
              </a:defRPr>
            </a:pPr>
            <a:r>
              <a:t>Consider increasing finish time</a:t>
            </a:r>
          </a:p>
          <a:p>
            <a:pPr lvl="1" marL="666750" indent="-333375" defTabSz="438150">
              <a:spcBef>
                <a:spcPts val="3100"/>
              </a:spcBef>
              <a:defRPr sz="2700">
                <a:latin typeface="Palatino"/>
                <a:ea typeface="Palatino"/>
                <a:cs typeface="Palatino"/>
                <a:sym typeface="Palatino"/>
              </a:defRPr>
            </a:pPr>
            <a:r>
              <a:t>(3, 8), (5, 12), (8, 12), (2, 13), (7, 15), (11, 16), (15, 17), </a:t>
            </a:r>
            <a:r>
              <a:rPr>
                <a:solidFill>
                  <a:schemeClr val="accent3">
                    <a:satOff val="18648"/>
                    <a:lumOff val="5971"/>
                  </a:schemeClr>
                </a:solidFill>
              </a:rPr>
              <a:t>(9, 20),</a:t>
            </a:r>
            <a:r>
              <a:t> </a:t>
            </a:r>
          </a:p>
          <a:p>
            <a:pPr lvl="1" marL="666750" indent="-333375" defTabSz="438150">
              <a:spcBef>
                <a:spcPts val="3100"/>
              </a:spcBef>
              <a:defRPr sz="2700">
                <a:solidFill>
                  <a:schemeClr val="accent5">
                    <a:hueOff val="-522602"/>
                    <a:satOff val="-6700"/>
                    <a:lumOff val="-22320"/>
                  </a:schemeClr>
                </a:solidFill>
                <a:latin typeface="Palatino"/>
                <a:ea typeface="Palatino"/>
                <a:cs typeface="Palatino"/>
                <a:sym typeface="Palatino"/>
              </a:defRPr>
            </a:pPr>
            <a:r>
              <a:t>(2, 13), (7, 15), (11, 16), (15, 17),</a:t>
            </a:r>
          </a:p>
        </p:txBody>
      </p:sp>
      <p:sp>
        <p:nvSpPr>
          <p:cNvPr id="520" name="Line"/>
          <p:cNvSpPr/>
          <p:nvPr/>
        </p:nvSpPr>
        <p:spPr>
          <a:xfrm>
            <a:off x="907107" y="8657778"/>
            <a:ext cx="1085947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521" name="Line"/>
          <p:cNvSpPr/>
          <p:nvPr/>
        </p:nvSpPr>
        <p:spPr>
          <a:xfrm flipV="1">
            <a:off x="1009650" y="8566149"/>
            <a:ext cx="0" cy="165101"/>
          </a:xfrm>
          <a:prstGeom prst="line">
            <a:avLst/>
          </a:prstGeom>
          <a:ln w="25400">
            <a:solidFill>
              <a:srgbClr val="000000"/>
            </a:solidFill>
            <a:miter lim="400000"/>
          </a:ln>
        </p:spPr>
        <p:txBody>
          <a:bodyPr lIns="50800" tIns="50800" rIns="50800" bIns="50800" anchor="ctr"/>
          <a:lstStyle/>
          <a:p>
            <a:pPr>
              <a:defRPr sz="2400"/>
            </a:pPr>
          </a:p>
        </p:txBody>
      </p:sp>
      <p:sp>
        <p:nvSpPr>
          <p:cNvPr id="522" name="Line"/>
          <p:cNvSpPr/>
          <p:nvPr/>
        </p:nvSpPr>
        <p:spPr>
          <a:xfrm flipV="1">
            <a:off x="11176000" y="8566149"/>
            <a:ext cx="1" cy="165102"/>
          </a:xfrm>
          <a:prstGeom prst="line">
            <a:avLst/>
          </a:prstGeom>
          <a:ln w="25400">
            <a:solidFill>
              <a:srgbClr val="000000"/>
            </a:solidFill>
            <a:miter lim="400000"/>
          </a:ln>
        </p:spPr>
        <p:txBody>
          <a:bodyPr lIns="50800" tIns="50800" rIns="50800" bIns="50800" anchor="ctr"/>
          <a:lstStyle/>
          <a:p>
            <a:pPr>
              <a:defRPr sz="2400"/>
            </a:pPr>
          </a:p>
        </p:txBody>
      </p:sp>
      <p:sp>
        <p:nvSpPr>
          <p:cNvPr id="523" name="Line"/>
          <p:cNvSpPr/>
          <p:nvPr/>
        </p:nvSpPr>
        <p:spPr>
          <a:xfrm flipV="1">
            <a:off x="152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24" name="Line"/>
          <p:cNvSpPr/>
          <p:nvPr/>
        </p:nvSpPr>
        <p:spPr>
          <a:xfrm flipV="1">
            <a:off x="203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25" name="Line"/>
          <p:cNvSpPr/>
          <p:nvPr/>
        </p:nvSpPr>
        <p:spPr>
          <a:xfrm flipV="1">
            <a:off x="254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26" name="Line"/>
          <p:cNvSpPr/>
          <p:nvPr/>
        </p:nvSpPr>
        <p:spPr>
          <a:xfrm flipV="1">
            <a:off x="304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27" name="Line"/>
          <p:cNvSpPr/>
          <p:nvPr/>
        </p:nvSpPr>
        <p:spPr>
          <a:xfrm flipV="1">
            <a:off x="355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28" name="Line"/>
          <p:cNvSpPr/>
          <p:nvPr/>
        </p:nvSpPr>
        <p:spPr>
          <a:xfrm flipV="1">
            <a:off x="406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29" name="Line"/>
          <p:cNvSpPr/>
          <p:nvPr/>
        </p:nvSpPr>
        <p:spPr>
          <a:xfrm flipV="1">
            <a:off x="457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0" name="Line"/>
          <p:cNvSpPr/>
          <p:nvPr/>
        </p:nvSpPr>
        <p:spPr>
          <a:xfrm flipV="1">
            <a:off x="508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1" name="Line"/>
          <p:cNvSpPr/>
          <p:nvPr/>
        </p:nvSpPr>
        <p:spPr>
          <a:xfrm flipV="1">
            <a:off x="558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2" name="Line"/>
          <p:cNvSpPr/>
          <p:nvPr/>
        </p:nvSpPr>
        <p:spPr>
          <a:xfrm flipV="1">
            <a:off x="609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3" name="Line"/>
          <p:cNvSpPr/>
          <p:nvPr/>
        </p:nvSpPr>
        <p:spPr>
          <a:xfrm flipV="1">
            <a:off x="660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4" name="Line"/>
          <p:cNvSpPr/>
          <p:nvPr/>
        </p:nvSpPr>
        <p:spPr>
          <a:xfrm flipV="1">
            <a:off x="711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5" name="Line"/>
          <p:cNvSpPr/>
          <p:nvPr/>
        </p:nvSpPr>
        <p:spPr>
          <a:xfrm flipV="1">
            <a:off x="762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6" name="Line"/>
          <p:cNvSpPr/>
          <p:nvPr/>
        </p:nvSpPr>
        <p:spPr>
          <a:xfrm flipV="1">
            <a:off x="812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7" name="Line"/>
          <p:cNvSpPr/>
          <p:nvPr/>
        </p:nvSpPr>
        <p:spPr>
          <a:xfrm flipV="1">
            <a:off x="863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8" name="Line"/>
          <p:cNvSpPr/>
          <p:nvPr/>
        </p:nvSpPr>
        <p:spPr>
          <a:xfrm flipV="1">
            <a:off x="914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39" name="Line"/>
          <p:cNvSpPr/>
          <p:nvPr/>
        </p:nvSpPr>
        <p:spPr>
          <a:xfrm flipV="1">
            <a:off x="965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40" name="Line"/>
          <p:cNvSpPr/>
          <p:nvPr/>
        </p:nvSpPr>
        <p:spPr>
          <a:xfrm flipV="1">
            <a:off x="1016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41" name="Line"/>
          <p:cNvSpPr/>
          <p:nvPr/>
        </p:nvSpPr>
        <p:spPr>
          <a:xfrm flipV="1">
            <a:off x="1066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42" name="Rectangle"/>
          <p:cNvSpPr/>
          <p:nvPr/>
        </p:nvSpPr>
        <p:spPr>
          <a:xfrm>
            <a:off x="3543194" y="8357481"/>
            <a:ext cx="3581663"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543" name="Rectangle"/>
          <p:cNvSpPr/>
          <p:nvPr/>
        </p:nvSpPr>
        <p:spPr>
          <a:xfrm>
            <a:off x="2527194" y="82050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544" name="Rectangle"/>
          <p:cNvSpPr/>
          <p:nvPr/>
        </p:nvSpPr>
        <p:spPr>
          <a:xfrm>
            <a:off x="5067194" y="8078081"/>
            <a:ext cx="2057612"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545" name="Rectangle"/>
          <p:cNvSpPr/>
          <p:nvPr/>
        </p:nvSpPr>
        <p:spPr>
          <a:xfrm>
            <a:off x="6591194" y="7912981"/>
            <a:ext cx="2542415"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46" name="Rectangle"/>
          <p:cNvSpPr/>
          <p:nvPr/>
        </p:nvSpPr>
        <p:spPr>
          <a:xfrm>
            <a:off x="5600594" y="7684381"/>
            <a:ext cx="5594088" cy="121921"/>
          </a:xfrm>
          <a:prstGeom prst="rect">
            <a:avLst/>
          </a:prstGeom>
          <a:ln w="25400">
            <a:solidFill>
              <a:srgbClr val="85888D"/>
            </a:solidFill>
            <a:miter lim="400000"/>
          </a:ln>
        </p:spPr>
        <p:txBody>
          <a:bodyPr lIns="50800" tIns="50800" rIns="50800" bIns="50800" anchor="ctr"/>
          <a:lstStyle/>
          <a:p>
            <a:pPr>
              <a:defRPr sz="2400">
                <a:solidFill>
                  <a:srgbClr val="FFFFFF"/>
                </a:solidFill>
              </a:defRPr>
            </a:pPr>
          </a:p>
        </p:txBody>
      </p:sp>
      <p:sp>
        <p:nvSpPr>
          <p:cNvPr id="547" name="Rectangle"/>
          <p:cNvSpPr/>
          <p:nvPr/>
        </p:nvSpPr>
        <p:spPr>
          <a:xfrm>
            <a:off x="4609994" y="7493881"/>
            <a:ext cx="4013412"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48" name="0       1       2       3       4       5       6      7        8      9      10     11     12     13     14     15     16     17     18     19    20"/>
          <p:cNvSpPr/>
          <p:nvPr/>
        </p:nvSpPr>
        <p:spPr>
          <a:xfrm>
            <a:off x="452266" y="8725257"/>
            <a:ext cx="1153966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algn="l">
              <a:defRPr sz="1800">
                <a:latin typeface="Palatino"/>
                <a:ea typeface="Palatino"/>
                <a:cs typeface="Palatino"/>
                <a:sym typeface="Palatino"/>
              </a:defRPr>
            </a:pPr>
            <a:r>
              <a:t>0       1       2       3       4       5       6      7        8      9      10     11     12     13     14     15     16     17     18     19    20</a:t>
            </a:r>
          </a:p>
        </p:txBody>
      </p:sp>
      <p:sp>
        <p:nvSpPr>
          <p:cNvPr id="549" name="Rectangle"/>
          <p:cNvSpPr/>
          <p:nvPr/>
        </p:nvSpPr>
        <p:spPr>
          <a:xfrm>
            <a:off x="2062909" y="7328781"/>
            <a:ext cx="5594089"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50" name="Rectangle"/>
          <p:cNvSpPr/>
          <p:nvPr/>
        </p:nvSpPr>
        <p:spPr>
          <a:xfrm>
            <a:off x="8648594" y="7150981"/>
            <a:ext cx="990812" cy="147473"/>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2" name="Increasing finish time"/>
          <p:cNvSpPr/>
          <p:nvPr>
            <p:ph type="title"/>
          </p:nvPr>
        </p:nvSpPr>
        <p:spPr>
          <a:prstGeom prst="rect">
            <a:avLst/>
          </a:prstGeom>
        </p:spPr>
        <p:txBody>
          <a:bodyPr/>
          <a:lstStyle>
            <a:lvl1pPr>
              <a:defRPr>
                <a:latin typeface="Palatino"/>
                <a:ea typeface="Palatino"/>
                <a:cs typeface="Palatino"/>
                <a:sym typeface="Palatino"/>
              </a:defRPr>
            </a:lvl1pPr>
          </a:lstStyle>
          <a:p>
            <a:pPr/>
            <a:r>
              <a:t>Increasing finish time</a:t>
            </a:r>
          </a:p>
        </p:txBody>
      </p:sp>
      <p:pic>
        <p:nvPicPr>
          <p:cNvPr id="55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554" name="Can we reorder the intervals so that the work at the last step reduces?…"/>
          <p:cNvSpPr/>
          <p:nvPr>
            <p:ph type="body" sz="half" idx="1"/>
          </p:nvPr>
        </p:nvSpPr>
        <p:spPr>
          <a:xfrm>
            <a:off x="952500" y="2603499"/>
            <a:ext cx="11099800" cy="3616184"/>
          </a:xfrm>
          <a:prstGeom prst="rect">
            <a:avLst/>
          </a:prstGeom>
        </p:spPr>
        <p:txBody>
          <a:bodyPr/>
          <a:lstStyle/>
          <a:p>
            <a:pPr marL="333375" indent="-333375" defTabSz="438150">
              <a:spcBef>
                <a:spcPts val="3100"/>
              </a:spcBef>
              <a:defRPr sz="2700">
                <a:latin typeface="Palatino"/>
                <a:ea typeface="Palatino"/>
                <a:cs typeface="Palatino"/>
                <a:sym typeface="Palatino"/>
              </a:defRPr>
            </a:pPr>
            <a:r>
              <a:t>Can we reorder the intervals so that the work at the last step reduces?</a:t>
            </a:r>
          </a:p>
          <a:p>
            <a:pPr marL="333375" indent="-333375" defTabSz="438150">
              <a:spcBef>
                <a:spcPts val="3100"/>
              </a:spcBef>
              <a:defRPr sz="2700">
                <a:latin typeface="Palatino"/>
                <a:ea typeface="Palatino"/>
                <a:cs typeface="Palatino"/>
                <a:sym typeface="Palatino"/>
              </a:defRPr>
            </a:pPr>
            <a:r>
              <a:t>Consider increasing finish time. Same </a:t>
            </a:r>
            <a:r>
              <a:rPr i="1"/>
              <a:t>O(n)</a:t>
            </a:r>
            <a:r>
              <a:t>.</a:t>
            </a:r>
          </a:p>
          <a:p>
            <a:pPr lvl="1" marL="666750" indent="-333375" defTabSz="438150">
              <a:spcBef>
                <a:spcPts val="3100"/>
              </a:spcBef>
              <a:defRPr sz="2700">
                <a:latin typeface="Palatino"/>
                <a:ea typeface="Palatino"/>
                <a:cs typeface="Palatino"/>
                <a:sym typeface="Palatino"/>
              </a:defRPr>
            </a:pPr>
            <a:r>
              <a:t>(3, 8), (5, 12), (8, 12), (2, 13), (7, 15), (11, 16), (15, 17), </a:t>
            </a:r>
            <a:r>
              <a:t>(9, 20),</a:t>
            </a:r>
            <a:r>
              <a:t> </a:t>
            </a:r>
          </a:p>
          <a:p>
            <a:pPr lvl="1" marL="666750" indent="-333375" defTabSz="438150">
              <a:spcBef>
                <a:spcPts val="3100"/>
              </a:spcBef>
              <a:defRPr sz="2700">
                <a:solidFill>
                  <a:schemeClr val="accent5">
                    <a:hueOff val="-522602"/>
                    <a:satOff val="-6700"/>
                    <a:lumOff val="-22320"/>
                  </a:schemeClr>
                </a:solidFill>
                <a:latin typeface="Palatino"/>
                <a:ea typeface="Palatino"/>
                <a:cs typeface="Palatino"/>
                <a:sym typeface="Palatino"/>
              </a:defRPr>
            </a:pPr>
            <a:r>
              <a:t>(2, 13), (7, 15), </a:t>
            </a:r>
            <a:r>
              <a:rPr strike="sngStrike"/>
              <a:t>(11, 16)</a:t>
            </a:r>
            <a:r>
              <a:t>, </a:t>
            </a:r>
            <a:r>
              <a:rPr strike="sngStrike"/>
              <a:t>(15, 17),</a:t>
            </a:r>
            <a:r>
              <a:t> (9, 20), </a:t>
            </a:r>
          </a:p>
        </p:txBody>
      </p:sp>
      <p:sp>
        <p:nvSpPr>
          <p:cNvPr id="555" name="Line"/>
          <p:cNvSpPr/>
          <p:nvPr/>
        </p:nvSpPr>
        <p:spPr>
          <a:xfrm>
            <a:off x="907107" y="8657778"/>
            <a:ext cx="1085947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556" name="Line"/>
          <p:cNvSpPr/>
          <p:nvPr/>
        </p:nvSpPr>
        <p:spPr>
          <a:xfrm flipV="1">
            <a:off x="1009650" y="8566149"/>
            <a:ext cx="0" cy="165101"/>
          </a:xfrm>
          <a:prstGeom prst="line">
            <a:avLst/>
          </a:prstGeom>
          <a:ln w="25400">
            <a:solidFill>
              <a:srgbClr val="000000"/>
            </a:solidFill>
            <a:miter lim="400000"/>
          </a:ln>
        </p:spPr>
        <p:txBody>
          <a:bodyPr lIns="50800" tIns="50800" rIns="50800" bIns="50800" anchor="ctr"/>
          <a:lstStyle/>
          <a:p>
            <a:pPr>
              <a:defRPr sz="2400"/>
            </a:pPr>
          </a:p>
        </p:txBody>
      </p:sp>
      <p:sp>
        <p:nvSpPr>
          <p:cNvPr id="557" name="Line"/>
          <p:cNvSpPr/>
          <p:nvPr/>
        </p:nvSpPr>
        <p:spPr>
          <a:xfrm flipV="1">
            <a:off x="11176000" y="8566149"/>
            <a:ext cx="1" cy="165102"/>
          </a:xfrm>
          <a:prstGeom prst="line">
            <a:avLst/>
          </a:prstGeom>
          <a:ln w="25400">
            <a:solidFill>
              <a:srgbClr val="000000"/>
            </a:solidFill>
            <a:miter lim="400000"/>
          </a:ln>
        </p:spPr>
        <p:txBody>
          <a:bodyPr lIns="50800" tIns="50800" rIns="50800" bIns="50800" anchor="ctr"/>
          <a:lstStyle/>
          <a:p>
            <a:pPr>
              <a:defRPr sz="2400"/>
            </a:pPr>
          </a:p>
        </p:txBody>
      </p:sp>
      <p:sp>
        <p:nvSpPr>
          <p:cNvPr id="558" name="Line"/>
          <p:cNvSpPr/>
          <p:nvPr/>
        </p:nvSpPr>
        <p:spPr>
          <a:xfrm flipV="1">
            <a:off x="152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59" name="Line"/>
          <p:cNvSpPr/>
          <p:nvPr/>
        </p:nvSpPr>
        <p:spPr>
          <a:xfrm flipV="1">
            <a:off x="203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0" name="Line"/>
          <p:cNvSpPr/>
          <p:nvPr/>
        </p:nvSpPr>
        <p:spPr>
          <a:xfrm flipV="1">
            <a:off x="254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1" name="Line"/>
          <p:cNvSpPr/>
          <p:nvPr/>
        </p:nvSpPr>
        <p:spPr>
          <a:xfrm flipV="1">
            <a:off x="304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2" name="Line"/>
          <p:cNvSpPr/>
          <p:nvPr/>
        </p:nvSpPr>
        <p:spPr>
          <a:xfrm flipV="1">
            <a:off x="355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3" name="Line"/>
          <p:cNvSpPr/>
          <p:nvPr/>
        </p:nvSpPr>
        <p:spPr>
          <a:xfrm flipV="1">
            <a:off x="406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4" name="Line"/>
          <p:cNvSpPr/>
          <p:nvPr/>
        </p:nvSpPr>
        <p:spPr>
          <a:xfrm flipV="1">
            <a:off x="457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5" name="Line"/>
          <p:cNvSpPr/>
          <p:nvPr/>
        </p:nvSpPr>
        <p:spPr>
          <a:xfrm flipV="1">
            <a:off x="508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6" name="Line"/>
          <p:cNvSpPr/>
          <p:nvPr/>
        </p:nvSpPr>
        <p:spPr>
          <a:xfrm flipV="1">
            <a:off x="558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7" name="Line"/>
          <p:cNvSpPr/>
          <p:nvPr/>
        </p:nvSpPr>
        <p:spPr>
          <a:xfrm flipV="1">
            <a:off x="609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8" name="Line"/>
          <p:cNvSpPr/>
          <p:nvPr/>
        </p:nvSpPr>
        <p:spPr>
          <a:xfrm flipV="1">
            <a:off x="660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69" name="Line"/>
          <p:cNvSpPr/>
          <p:nvPr/>
        </p:nvSpPr>
        <p:spPr>
          <a:xfrm flipV="1">
            <a:off x="711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70" name="Line"/>
          <p:cNvSpPr/>
          <p:nvPr/>
        </p:nvSpPr>
        <p:spPr>
          <a:xfrm flipV="1">
            <a:off x="762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71" name="Line"/>
          <p:cNvSpPr/>
          <p:nvPr/>
        </p:nvSpPr>
        <p:spPr>
          <a:xfrm flipV="1">
            <a:off x="812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72" name="Line"/>
          <p:cNvSpPr/>
          <p:nvPr/>
        </p:nvSpPr>
        <p:spPr>
          <a:xfrm flipV="1">
            <a:off x="863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73" name="Line"/>
          <p:cNvSpPr/>
          <p:nvPr/>
        </p:nvSpPr>
        <p:spPr>
          <a:xfrm flipV="1">
            <a:off x="914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74" name="Line"/>
          <p:cNvSpPr/>
          <p:nvPr/>
        </p:nvSpPr>
        <p:spPr>
          <a:xfrm flipV="1">
            <a:off x="965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75" name="Line"/>
          <p:cNvSpPr/>
          <p:nvPr/>
        </p:nvSpPr>
        <p:spPr>
          <a:xfrm flipV="1">
            <a:off x="1016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76" name="Line"/>
          <p:cNvSpPr/>
          <p:nvPr/>
        </p:nvSpPr>
        <p:spPr>
          <a:xfrm flipV="1">
            <a:off x="1066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77" name="Rectangle"/>
          <p:cNvSpPr/>
          <p:nvPr/>
        </p:nvSpPr>
        <p:spPr>
          <a:xfrm>
            <a:off x="3543194" y="8357481"/>
            <a:ext cx="3581663"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578" name="Rectangle"/>
          <p:cNvSpPr/>
          <p:nvPr/>
        </p:nvSpPr>
        <p:spPr>
          <a:xfrm>
            <a:off x="2527194" y="82050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579" name="Rectangle"/>
          <p:cNvSpPr/>
          <p:nvPr/>
        </p:nvSpPr>
        <p:spPr>
          <a:xfrm>
            <a:off x="5067194" y="8078081"/>
            <a:ext cx="2057612" cy="121921"/>
          </a:xfrm>
          <a:prstGeom prst="rect">
            <a:avLst/>
          </a:prstGeom>
          <a:blipFill>
            <a:blip r:embed="rId3"/>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80" name="Rectangle"/>
          <p:cNvSpPr/>
          <p:nvPr/>
        </p:nvSpPr>
        <p:spPr>
          <a:xfrm>
            <a:off x="6591194" y="7912981"/>
            <a:ext cx="2542415" cy="121921"/>
          </a:xfrm>
          <a:prstGeom prst="rect">
            <a:avLst/>
          </a:prstGeom>
          <a:solidFill>
            <a:schemeClr val="accent1">
              <a:satOff val="-3355"/>
              <a:lumOff val="26614"/>
            </a:schemeClr>
          </a:solid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81" name="Rectangle"/>
          <p:cNvSpPr/>
          <p:nvPr/>
        </p:nvSpPr>
        <p:spPr>
          <a:xfrm>
            <a:off x="5600594" y="7684381"/>
            <a:ext cx="5594088" cy="121921"/>
          </a:xfrm>
          <a:prstGeom prst="rect">
            <a:avLst/>
          </a:prstGeom>
          <a:solidFill>
            <a:schemeClr val="accent5">
              <a:hueOff val="-444211"/>
              <a:satOff val="-14915"/>
              <a:lumOff val="22857"/>
            </a:schemeClr>
          </a:solid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82" name="Rectangle"/>
          <p:cNvSpPr/>
          <p:nvPr/>
        </p:nvSpPr>
        <p:spPr>
          <a:xfrm>
            <a:off x="4609994" y="7493881"/>
            <a:ext cx="4013412"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83" name="0       1       2       3       4       5       6      7        8      9      10     11     12     13     14     15     16     17     18     19    20"/>
          <p:cNvSpPr/>
          <p:nvPr/>
        </p:nvSpPr>
        <p:spPr>
          <a:xfrm>
            <a:off x="452266" y="8725257"/>
            <a:ext cx="1153966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algn="l">
              <a:defRPr sz="1800">
                <a:latin typeface="Palatino"/>
                <a:ea typeface="Palatino"/>
                <a:cs typeface="Palatino"/>
                <a:sym typeface="Palatino"/>
              </a:defRPr>
            </a:pPr>
            <a:r>
              <a:t>0       1       2       3       4       5       6      7        8      9      10     11     12     13     14     15     16     17     18     19    20</a:t>
            </a:r>
          </a:p>
        </p:txBody>
      </p:sp>
      <p:sp>
        <p:nvSpPr>
          <p:cNvPr id="584" name="Rectangle"/>
          <p:cNvSpPr/>
          <p:nvPr/>
        </p:nvSpPr>
        <p:spPr>
          <a:xfrm>
            <a:off x="2062909" y="7328781"/>
            <a:ext cx="5594089"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585" name="Rectangle"/>
          <p:cNvSpPr/>
          <p:nvPr/>
        </p:nvSpPr>
        <p:spPr>
          <a:xfrm>
            <a:off x="8648594" y="7150981"/>
            <a:ext cx="990812" cy="147473"/>
          </a:xfrm>
          <a:prstGeom prst="rect">
            <a:avLst/>
          </a:prstGeom>
          <a:solidFill>
            <a:schemeClr val="accent1">
              <a:satOff val="-3355"/>
              <a:lumOff val="26614"/>
            </a:schemeClr>
          </a:solid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7" name="Increasing start time"/>
          <p:cNvSpPr/>
          <p:nvPr>
            <p:ph type="title"/>
          </p:nvPr>
        </p:nvSpPr>
        <p:spPr>
          <a:prstGeom prst="rect">
            <a:avLst/>
          </a:prstGeom>
        </p:spPr>
        <p:txBody>
          <a:bodyPr/>
          <a:lstStyle>
            <a:lvl1pPr>
              <a:defRPr>
                <a:latin typeface="Palatino"/>
                <a:ea typeface="Palatino"/>
                <a:cs typeface="Palatino"/>
                <a:sym typeface="Palatino"/>
              </a:defRPr>
            </a:lvl1pPr>
          </a:lstStyle>
          <a:p>
            <a:pPr/>
            <a:r>
              <a:t>Increasing start time</a:t>
            </a:r>
          </a:p>
        </p:txBody>
      </p:sp>
      <p:pic>
        <p:nvPicPr>
          <p:cNvPr id="58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589" name="Consider increasing start time…"/>
          <p:cNvSpPr/>
          <p:nvPr>
            <p:ph type="body" sz="half" idx="1"/>
          </p:nvPr>
        </p:nvSpPr>
        <p:spPr>
          <a:xfrm>
            <a:off x="952500" y="2603499"/>
            <a:ext cx="11099800" cy="3616184"/>
          </a:xfrm>
          <a:prstGeom prst="rect">
            <a:avLst/>
          </a:prstGeom>
        </p:spPr>
        <p:txBody>
          <a:bodyPr/>
          <a:lstStyle/>
          <a:p>
            <a:pPr marL="337820" indent="-337820" defTabSz="443991">
              <a:spcBef>
                <a:spcPts val="2200"/>
              </a:spcBef>
              <a:defRPr sz="2736">
                <a:latin typeface="Palatino"/>
                <a:ea typeface="Palatino"/>
                <a:cs typeface="Palatino"/>
                <a:sym typeface="Palatino"/>
              </a:defRPr>
            </a:pPr>
            <a:r>
              <a:t>Consider increasing start time</a:t>
            </a:r>
          </a:p>
          <a:p>
            <a:pPr lvl="1" marL="675640" indent="-337820" defTabSz="443991">
              <a:spcBef>
                <a:spcPts val="2200"/>
              </a:spcBef>
              <a:defRPr sz="2736">
                <a:latin typeface="Palatino"/>
                <a:ea typeface="Palatino"/>
                <a:cs typeface="Palatino"/>
                <a:sym typeface="Palatino"/>
              </a:defRPr>
            </a:pPr>
            <a:r>
              <a:t>(2, 13), (3, 8), (5, 12), (7, 15), (8, 12), (9, 20), (11, 16), </a:t>
            </a:r>
            <a:r>
              <a:rPr>
                <a:solidFill>
                  <a:schemeClr val="accent3">
                    <a:satOff val="18648"/>
                    <a:lumOff val="5971"/>
                  </a:schemeClr>
                </a:solidFill>
              </a:rPr>
              <a:t>(15, 17),</a:t>
            </a:r>
            <a:endParaRPr>
              <a:solidFill>
                <a:schemeClr val="accent3">
                  <a:satOff val="18648"/>
                  <a:lumOff val="5971"/>
                </a:schemeClr>
              </a:solidFill>
            </a:endParaRPr>
          </a:p>
          <a:p>
            <a:pPr lvl="1" marL="675640" indent="-337820" defTabSz="443991">
              <a:spcBef>
                <a:spcPts val="2200"/>
              </a:spcBef>
              <a:defRPr sz="2736">
                <a:latin typeface="Palatino"/>
                <a:ea typeface="Palatino"/>
                <a:cs typeface="Palatino"/>
                <a:sym typeface="Palatino"/>
              </a:defRPr>
            </a:pPr>
            <a:r>
              <a:t>The last interval cannot contain any other</a:t>
            </a:r>
          </a:p>
          <a:p>
            <a:pPr lvl="1" marL="675640" indent="-337820" defTabSz="443991">
              <a:spcBef>
                <a:spcPts val="2200"/>
              </a:spcBef>
              <a:defRPr sz="2736">
                <a:latin typeface="Palatino"/>
                <a:ea typeface="Palatino"/>
                <a:cs typeface="Palatino"/>
                <a:sym typeface="Palatino"/>
              </a:defRPr>
            </a:pPr>
            <a:r>
              <a:t>Need to check whether the last interval is contained in any other</a:t>
            </a:r>
          </a:p>
          <a:p>
            <a:pPr lvl="1" marL="675640" indent="-337820" defTabSz="443991">
              <a:spcBef>
                <a:spcPts val="2200"/>
              </a:spcBef>
              <a:defRPr sz="2736">
                <a:latin typeface="Palatino"/>
                <a:ea typeface="Palatino"/>
                <a:cs typeface="Palatino"/>
                <a:sym typeface="Palatino"/>
              </a:defRPr>
            </a:pPr>
            <a:r>
              <a:t>Same as whether any previous interval finishes after the last one.</a:t>
            </a:r>
          </a:p>
        </p:txBody>
      </p:sp>
      <p:sp>
        <p:nvSpPr>
          <p:cNvPr id="590" name="Line"/>
          <p:cNvSpPr/>
          <p:nvPr/>
        </p:nvSpPr>
        <p:spPr>
          <a:xfrm>
            <a:off x="907107" y="8657778"/>
            <a:ext cx="1085947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591" name="Line"/>
          <p:cNvSpPr/>
          <p:nvPr/>
        </p:nvSpPr>
        <p:spPr>
          <a:xfrm flipV="1">
            <a:off x="1009650" y="8566149"/>
            <a:ext cx="0" cy="165101"/>
          </a:xfrm>
          <a:prstGeom prst="line">
            <a:avLst/>
          </a:prstGeom>
          <a:ln w="25400">
            <a:solidFill>
              <a:srgbClr val="000000"/>
            </a:solidFill>
            <a:miter lim="400000"/>
          </a:ln>
        </p:spPr>
        <p:txBody>
          <a:bodyPr lIns="50800" tIns="50800" rIns="50800" bIns="50800" anchor="ctr"/>
          <a:lstStyle/>
          <a:p>
            <a:pPr>
              <a:defRPr sz="2400"/>
            </a:pPr>
          </a:p>
        </p:txBody>
      </p:sp>
      <p:sp>
        <p:nvSpPr>
          <p:cNvPr id="592" name="Line"/>
          <p:cNvSpPr/>
          <p:nvPr/>
        </p:nvSpPr>
        <p:spPr>
          <a:xfrm flipV="1">
            <a:off x="11176000" y="8566149"/>
            <a:ext cx="1" cy="165102"/>
          </a:xfrm>
          <a:prstGeom prst="line">
            <a:avLst/>
          </a:prstGeom>
          <a:ln w="25400">
            <a:solidFill>
              <a:srgbClr val="000000"/>
            </a:solidFill>
            <a:miter lim="400000"/>
          </a:ln>
        </p:spPr>
        <p:txBody>
          <a:bodyPr lIns="50800" tIns="50800" rIns="50800" bIns="50800" anchor="ctr"/>
          <a:lstStyle/>
          <a:p>
            <a:pPr>
              <a:defRPr sz="2400"/>
            </a:pPr>
          </a:p>
        </p:txBody>
      </p:sp>
      <p:sp>
        <p:nvSpPr>
          <p:cNvPr id="593" name="Line"/>
          <p:cNvSpPr/>
          <p:nvPr/>
        </p:nvSpPr>
        <p:spPr>
          <a:xfrm flipV="1">
            <a:off x="152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94" name="Line"/>
          <p:cNvSpPr/>
          <p:nvPr/>
        </p:nvSpPr>
        <p:spPr>
          <a:xfrm flipV="1">
            <a:off x="203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95" name="Line"/>
          <p:cNvSpPr/>
          <p:nvPr/>
        </p:nvSpPr>
        <p:spPr>
          <a:xfrm flipV="1">
            <a:off x="254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96" name="Line"/>
          <p:cNvSpPr/>
          <p:nvPr/>
        </p:nvSpPr>
        <p:spPr>
          <a:xfrm flipV="1">
            <a:off x="304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97" name="Line"/>
          <p:cNvSpPr/>
          <p:nvPr/>
        </p:nvSpPr>
        <p:spPr>
          <a:xfrm flipV="1">
            <a:off x="355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98" name="Line"/>
          <p:cNvSpPr/>
          <p:nvPr/>
        </p:nvSpPr>
        <p:spPr>
          <a:xfrm flipV="1">
            <a:off x="406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599" name="Line"/>
          <p:cNvSpPr/>
          <p:nvPr/>
        </p:nvSpPr>
        <p:spPr>
          <a:xfrm flipV="1">
            <a:off x="457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0" name="Line"/>
          <p:cNvSpPr/>
          <p:nvPr/>
        </p:nvSpPr>
        <p:spPr>
          <a:xfrm flipV="1">
            <a:off x="508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1" name="Line"/>
          <p:cNvSpPr/>
          <p:nvPr/>
        </p:nvSpPr>
        <p:spPr>
          <a:xfrm flipV="1">
            <a:off x="558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2" name="Line"/>
          <p:cNvSpPr/>
          <p:nvPr/>
        </p:nvSpPr>
        <p:spPr>
          <a:xfrm flipV="1">
            <a:off x="609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3" name="Line"/>
          <p:cNvSpPr/>
          <p:nvPr/>
        </p:nvSpPr>
        <p:spPr>
          <a:xfrm flipV="1">
            <a:off x="660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4" name="Line"/>
          <p:cNvSpPr/>
          <p:nvPr/>
        </p:nvSpPr>
        <p:spPr>
          <a:xfrm flipV="1">
            <a:off x="711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5" name="Line"/>
          <p:cNvSpPr/>
          <p:nvPr/>
        </p:nvSpPr>
        <p:spPr>
          <a:xfrm flipV="1">
            <a:off x="762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6" name="Line"/>
          <p:cNvSpPr/>
          <p:nvPr/>
        </p:nvSpPr>
        <p:spPr>
          <a:xfrm flipV="1">
            <a:off x="812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7" name="Line"/>
          <p:cNvSpPr/>
          <p:nvPr/>
        </p:nvSpPr>
        <p:spPr>
          <a:xfrm flipV="1">
            <a:off x="8636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8" name="Line"/>
          <p:cNvSpPr/>
          <p:nvPr/>
        </p:nvSpPr>
        <p:spPr>
          <a:xfrm flipV="1">
            <a:off x="9144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09" name="Line"/>
          <p:cNvSpPr/>
          <p:nvPr/>
        </p:nvSpPr>
        <p:spPr>
          <a:xfrm flipV="1">
            <a:off x="9652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10" name="Line"/>
          <p:cNvSpPr/>
          <p:nvPr/>
        </p:nvSpPr>
        <p:spPr>
          <a:xfrm flipV="1">
            <a:off x="10160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11" name="Line"/>
          <p:cNvSpPr/>
          <p:nvPr/>
        </p:nvSpPr>
        <p:spPr>
          <a:xfrm flipV="1">
            <a:off x="10668000" y="8559800"/>
            <a:ext cx="0" cy="177800"/>
          </a:xfrm>
          <a:prstGeom prst="line">
            <a:avLst/>
          </a:prstGeom>
          <a:ln w="25400">
            <a:solidFill>
              <a:srgbClr val="000000"/>
            </a:solidFill>
            <a:miter lim="400000"/>
          </a:ln>
        </p:spPr>
        <p:txBody>
          <a:bodyPr lIns="50800" tIns="50800" rIns="50800" bIns="50800" anchor="ctr"/>
          <a:lstStyle/>
          <a:p>
            <a:pPr>
              <a:defRPr sz="2400"/>
            </a:pPr>
          </a:p>
        </p:txBody>
      </p:sp>
      <p:sp>
        <p:nvSpPr>
          <p:cNvPr id="612" name="Rectangle"/>
          <p:cNvSpPr/>
          <p:nvPr/>
        </p:nvSpPr>
        <p:spPr>
          <a:xfrm>
            <a:off x="3543194" y="8357481"/>
            <a:ext cx="3581663"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613" name="Rectangle"/>
          <p:cNvSpPr/>
          <p:nvPr/>
        </p:nvSpPr>
        <p:spPr>
          <a:xfrm>
            <a:off x="2527194" y="82050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614" name="Rectangle"/>
          <p:cNvSpPr/>
          <p:nvPr/>
        </p:nvSpPr>
        <p:spPr>
          <a:xfrm>
            <a:off x="5067194" y="8078081"/>
            <a:ext cx="2057612"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615" name="Rectangle"/>
          <p:cNvSpPr/>
          <p:nvPr/>
        </p:nvSpPr>
        <p:spPr>
          <a:xfrm>
            <a:off x="6591194" y="7912981"/>
            <a:ext cx="2542415" cy="121921"/>
          </a:xfrm>
          <a:prstGeom prst="rect">
            <a:avLst/>
          </a:prstGeom>
          <a:blipFill>
            <a:blip r:embed="rId3"/>
          </a:blipFill>
          <a:ln w="12700">
            <a:miter lim="400000"/>
          </a:ln>
        </p:spPr>
        <p:txBody>
          <a:bodyPr lIns="50800" tIns="50800" rIns="50800" bIns="50800" anchor="ctr"/>
          <a:lstStyle/>
          <a:p>
            <a:pPr>
              <a:defRPr sz="2400">
                <a:solidFill>
                  <a:srgbClr val="FFFFFF"/>
                </a:solidFill>
              </a:defRPr>
            </a:pPr>
          </a:p>
        </p:txBody>
      </p:sp>
      <p:sp>
        <p:nvSpPr>
          <p:cNvPr id="616" name="Rectangle"/>
          <p:cNvSpPr/>
          <p:nvPr/>
        </p:nvSpPr>
        <p:spPr>
          <a:xfrm>
            <a:off x="5600594" y="7684381"/>
            <a:ext cx="5594088"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617" name="Rectangle"/>
          <p:cNvSpPr/>
          <p:nvPr/>
        </p:nvSpPr>
        <p:spPr>
          <a:xfrm>
            <a:off x="4609994" y="7493881"/>
            <a:ext cx="4013412"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618" name="0       1       2       3       4       5       6      7        8      9      10     11     12     13     14     15     16     17     18     19    20"/>
          <p:cNvSpPr/>
          <p:nvPr/>
        </p:nvSpPr>
        <p:spPr>
          <a:xfrm>
            <a:off x="452266" y="8725257"/>
            <a:ext cx="11539663" cy="40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algn="l">
              <a:defRPr sz="1800">
                <a:latin typeface="Palatino"/>
                <a:ea typeface="Palatino"/>
                <a:cs typeface="Palatino"/>
                <a:sym typeface="Palatino"/>
              </a:defRPr>
            </a:pPr>
            <a:r>
              <a:t>0       1       2       3       4       5       6      7        8      9      10     11     12     13     14     15     16     17     18     19    20</a:t>
            </a:r>
          </a:p>
        </p:txBody>
      </p:sp>
      <p:sp>
        <p:nvSpPr>
          <p:cNvPr id="619" name="Rectangle"/>
          <p:cNvSpPr/>
          <p:nvPr/>
        </p:nvSpPr>
        <p:spPr>
          <a:xfrm>
            <a:off x="2062909" y="7328781"/>
            <a:ext cx="5594089" cy="121921"/>
          </a:xfrm>
          <a:prstGeom prst="rect">
            <a:avLst/>
          </a:prstGeom>
          <a:blipFill>
            <a:blip r:embed="rId4"/>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620" name="Rectangle"/>
          <p:cNvSpPr/>
          <p:nvPr/>
        </p:nvSpPr>
        <p:spPr>
          <a:xfrm>
            <a:off x="8648594" y="7150981"/>
            <a:ext cx="990812" cy="147473"/>
          </a:xfrm>
          <a:prstGeom prst="rect">
            <a:avLst/>
          </a:prstGeom>
          <a:ln w="25400">
            <a:solidFill>
              <a:srgbClr val="85888D"/>
            </a:solidFill>
            <a:miter lim="400000"/>
          </a:ln>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8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58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58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58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58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589">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589" grpId="1"/>
    </p:bldLst>
  </p:timing>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2" name="Algorithm"/>
          <p:cNvSpPr/>
          <p:nvPr>
            <p:ph type="title"/>
          </p:nvPr>
        </p:nvSpPr>
        <p:spPr>
          <a:prstGeom prst="rect">
            <a:avLst/>
          </a:prstGeom>
        </p:spPr>
        <p:txBody>
          <a:bodyPr/>
          <a:lstStyle>
            <a:lvl1pPr>
              <a:defRPr>
                <a:latin typeface="Palatino"/>
                <a:ea typeface="Palatino"/>
                <a:cs typeface="Palatino"/>
                <a:sym typeface="Palatino"/>
              </a:defRPr>
            </a:lvl1pPr>
          </a:lstStyle>
          <a:p>
            <a:pPr/>
            <a:r>
              <a:t>Algorithm</a:t>
            </a:r>
          </a:p>
        </p:txBody>
      </p:sp>
      <p:pic>
        <p:nvPicPr>
          <p:cNvPr id="62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624" name="Maintain the highest finish time among interval seen so far…"/>
          <p:cNvSpPr/>
          <p:nvPr>
            <p:ph type="body" idx="1"/>
          </p:nvPr>
        </p:nvSpPr>
        <p:spPr>
          <a:xfrm>
            <a:off x="952500" y="2603499"/>
            <a:ext cx="11099800" cy="6299201"/>
          </a:xfrm>
          <a:prstGeom prst="rect">
            <a:avLst/>
          </a:prstGeom>
        </p:spPr>
        <p:txBody>
          <a:bodyPr/>
          <a:lstStyle/>
          <a:p>
            <a:pPr marL="364489" indent="-364489" defTabSz="479044">
              <a:spcBef>
                <a:spcPts val="3400"/>
              </a:spcBef>
              <a:defRPr sz="2952">
                <a:latin typeface="Palatino"/>
                <a:ea typeface="Palatino"/>
                <a:cs typeface="Palatino"/>
                <a:sym typeface="Palatino"/>
              </a:defRPr>
            </a:pPr>
            <a:r>
              <a:t>Maintain the highest finish time among interval seen so far</a:t>
            </a:r>
          </a:p>
          <a:p>
            <a:pPr marL="364489" indent="-364489" defTabSz="479044">
              <a:spcBef>
                <a:spcPts val="3400"/>
              </a:spcBef>
              <a:defRPr sz="2952">
                <a:latin typeface="Palatino"/>
                <a:ea typeface="Palatino"/>
                <a:cs typeface="Palatino"/>
                <a:sym typeface="Palatino"/>
              </a:defRPr>
            </a:pPr>
            <a:r>
              <a:t>Go over all intervals in increasing order of start times.</a:t>
            </a:r>
          </a:p>
          <a:p>
            <a:pPr marL="364489" indent="-364489" defTabSz="479044">
              <a:spcBef>
                <a:spcPts val="3400"/>
              </a:spcBef>
              <a:defRPr sz="2952">
                <a:latin typeface="Palatino"/>
                <a:ea typeface="Palatino"/>
                <a:cs typeface="Palatino"/>
                <a:sym typeface="Palatino"/>
              </a:defRPr>
            </a:pPr>
            <a:r>
              <a:t>For an interval (</a:t>
            </a:r>
            <a:r>
              <a:rPr i="1"/>
              <a:t>s</a:t>
            </a:r>
            <a:r>
              <a:rPr baseline="-5999" i="1"/>
              <a:t>i</a:t>
            </a:r>
            <a:r>
              <a:t>, </a:t>
            </a:r>
            <a:r>
              <a:rPr i="1"/>
              <a:t>f</a:t>
            </a:r>
            <a:r>
              <a:rPr baseline="-5999" i="1"/>
              <a:t>i</a:t>
            </a:r>
            <a:r>
              <a:t>):</a:t>
            </a:r>
          </a:p>
          <a:p>
            <a:pPr lvl="1" marL="728979" indent="-364489" defTabSz="479044">
              <a:spcBef>
                <a:spcPts val="3400"/>
              </a:spcBef>
              <a:defRPr sz="2952">
                <a:latin typeface="Palatino"/>
                <a:ea typeface="Palatino"/>
                <a:cs typeface="Palatino"/>
                <a:sym typeface="Palatino"/>
              </a:defRPr>
            </a:pPr>
            <a:r>
              <a:t>if </a:t>
            </a:r>
            <a:r>
              <a:rPr i="1">
                <a:solidFill>
                  <a:schemeClr val="accent1">
                    <a:hueOff val="47394"/>
                    <a:satOff val="-25753"/>
                    <a:lumOff val="-7544"/>
                  </a:schemeClr>
                </a:solidFill>
              </a:rPr>
              <a:t>f</a:t>
            </a:r>
            <a:r>
              <a:rPr baseline="-5999" i="1">
                <a:solidFill>
                  <a:schemeClr val="accent1">
                    <a:hueOff val="47394"/>
                    <a:satOff val="-25753"/>
                    <a:lumOff val="-7544"/>
                  </a:schemeClr>
                </a:solidFill>
              </a:rPr>
              <a:t>i </a:t>
            </a:r>
            <a:r>
              <a:rPr i="1">
                <a:solidFill>
                  <a:schemeClr val="accent1">
                    <a:hueOff val="47394"/>
                    <a:satOff val="-25753"/>
                    <a:lumOff val="-7544"/>
                  </a:schemeClr>
                </a:solidFill>
              </a:rPr>
              <a:t>&gt; largest_finish_time</a:t>
            </a:r>
            <a:r>
              <a:rPr i="1"/>
              <a:t> </a:t>
            </a:r>
            <a:r>
              <a:t>then</a:t>
            </a:r>
          </a:p>
          <a:p>
            <a:pPr lvl="2" marL="1093469" indent="-364489" defTabSz="479044">
              <a:spcBef>
                <a:spcPts val="3400"/>
              </a:spcBef>
              <a:defRPr sz="2952">
                <a:latin typeface="Palatino"/>
                <a:ea typeface="Palatino"/>
                <a:cs typeface="Palatino"/>
                <a:sym typeface="Palatino"/>
              </a:defRPr>
            </a:pPr>
            <a:r>
              <a:t>number_of_maximal_intervals ++ ;</a:t>
            </a:r>
          </a:p>
          <a:p>
            <a:pPr lvl="2" marL="1093469" indent="-364489" defTabSz="479044">
              <a:spcBef>
                <a:spcPts val="3400"/>
              </a:spcBef>
              <a:defRPr sz="2952">
                <a:latin typeface="Palatino"/>
                <a:ea typeface="Palatino"/>
                <a:cs typeface="Palatino"/>
                <a:sym typeface="Palatino"/>
              </a:defRPr>
            </a:pPr>
            <a:r>
              <a:rPr i="1">
                <a:solidFill>
                  <a:schemeClr val="accent1">
                    <a:hueOff val="47394"/>
                    <a:satOff val="-25753"/>
                    <a:lumOff val="-7544"/>
                  </a:schemeClr>
                </a:solidFill>
              </a:rPr>
              <a:t>largest_finish_time ← f</a:t>
            </a:r>
            <a:r>
              <a:rPr baseline="-5999" i="1">
                <a:solidFill>
                  <a:schemeClr val="accent1">
                    <a:hueOff val="47394"/>
                    <a:satOff val="-25753"/>
                    <a:lumOff val="-7544"/>
                  </a:schemeClr>
                </a:solidFill>
              </a:rPr>
              <a:t>i </a:t>
            </a:r>
            <a:endParaRPr baseline="-5999" i="1">
              <a:solidFill>
                <a:schemeClr val="accent1">
                  <a:hueOff val="47394"/>
                  <a:satOff val="-25753"/>
                  <a:lumOff val="-7544"/>
                </a:schemeClr>
              </a:solidFill>
            </a:endParaRPr>
          </a:p>
          <a:p>
            <a:pPr marL="364489" indent="-364489" defTabSz="479044">
              <a:spcBef>
                <a:spcPts val="3400"/>
              </a:spcBef>
              <a:defRPr sz="2952">
                <a:solidFill>
                  <a:srgbClr val="FF2600"/>
                </a:solidFill>
                <a:latin typeface="Palatino"/>
                <a:ea typeface="Palatino"/>
                <a:cs typeface="Palatino"/>
                <a:sym typeface="Palatino"/>
              </a:defRPr>
            </a:pPr>
            <a:r>
              <a:rPr i="1"/>
              <a:t>O(n log n) time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2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62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62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62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62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624">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624">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624">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624" grpId="1"/>
    </p:bldLst>
  </p:timing>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6" name="Ideas so far"/>
          <p:cNvSpPr/>
          <p:nvPr>
            <p:ph type="title"/>
          </p:nvPr>
        </p:nvSpPr>
        <p:spPr>
          <a:prstGeom prst="rect">
            <a:avLst/>
          </a:prstGeom>
        </p:spPr>
        <p:txBody>
          <a:bodyPr/>
          <a:lstStyle>
            <a:lvl1pPr>
              <a:defRPr>
                <a:latin typeface="Palatino"/>
                <a:ea typeface="Palatino"/>
                <a:cs typeface="Palatino"/>
                <a:sym typeface="Palatino"/>
              </a:defRPr>
            </a:lvl1pPr>
          </a:lstStyle>
          <a:p>
            <a:pPr/>
            <a:r>
              <a:t>Ideas so far</a:t>
            </a:r>
          </a:p>
        </p:txBody>
      </p:sp>
      <p:pic>
        <p:nvPicPr>
          <p:cNvPr id="62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628" name="Reducing to a subproblem…"/>
          <p:cNvSpPr/>
          <p:nvPr>
            <p:ph type="body" idx="1"/>
          </p:nvPr>
        </p:nvSpPr>
        <p:spPr>
          <a:xfrm>
            <a:off x="952500" y="2603499"/>
            <a:ext cx="11099800" cy="6299201"/>
          </a:xfrm>
          <a:prstGeom prst="rect">
            <a:avLst/>
          </a:prstGeom>
        </p:spPr>
        <p:txBody>
          <a:bodyPr/>
          <a:lstStyle/>
          <a:p>
            <a:pPr>
              <a:defRPr>
                <a:latin typeface="Palatino"/>
                <a:ea typeface="Palatino"/>
                <a:cs typeface="Palatino"/>
                <a:sym typeface="Palatino"/>
              </a:defRPr>
            </a:pPr>
            <a:r>
              <a:t>Reducing to a subproblem</a:t>
            </a:r>
          </a:p>
          <a:p>
            <a:pPr>
              <a:defRPr>
                <a:latin typeface="Palatino"/>
                <a:ea typeface="Palatino"/>
                <a:cs typeface="Palatino"/>
                <a:sym typeface="Palatino"/>
              </a:defRPr>
            </a:pPr>
            <a:r>
              <a:rPr>
                <a:solidFill>
                  <a:schemeClr val="accent5"/>
                </a:solidFill>
              </a:rPr>
              <a:t>Stronger induction hypothesis:</a:t>
            </a:r>
            <a:r>
              <a:t> Sometimes may need to solve more than what is asked for</a:t>
            </a:r>
          </a:p>
          <a:p>
            <a:pPr>
              <a:defRPr>
                <a:latin typeface="Palatino"/>
                <a:ea typeface="Palatino"/>
                <a:cs typeface="Palatino"/>
                <a:sym typeface="Palatino"/>
              </a:defRPr>
            </a:pPr>
            <a:r>
              <a:t>Reordering the input can be helpful. </a:t>
            </a:r>
          </a:p>
        </p:txBody>
      </p:sp>
    </p:spTree>
  </p:cSld>
  <p:clrMapOvr>
    <a:masterClrMapping/>
  </p:clrMapOvr>
  <p:transition xmlns:p14="http://schemas.microsoft.com/office/powerpoint/2010/main" spd="med" advClick="1"/>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0" name="Divide and Conquer"/>
          <p:cNvSpPr/>
          <p:nvPr>
            <p:ph type="title"/>
          </p:nvPr>
        </p:nvSpPr>
        <p:spPr>
          <a:prstGeom prst="rect">
            <a:avLst/>
          </a:prstGeom>
        </p:spPr>
        <p:txBody>
          <a:bodyPr/>
          <a:lstStyle>
            <a:lvl1pPr>
              <a:defRPr>
                <a:latin typeface="Palatino"/>
                <a:ea typeface="Palatino"/>
                <a:cs typeface="Palatino"/>
                <a:sym typeface="Palatino"/>
              </a:defRPr>
            </a:lvl1pPr>
          </a:lstStyle>
          <a:p>
            <a:pPr/>
            <a:r>
              <a:t>Divide and Conquer</a:t>
            </a:r>
          </a:p>
        </p:txBody>
      </p:sp>
      <p:pic>
        <p:nvPicPr>
          <p:cNvPr id="63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632" name="Classic example: merge sort…"/>
          <p:cNvSpPr/>
          <p:nvPr>
            <p:ph type="body" idx="1"/>
          </p:nvPr>
        </p:nvSpPr>
        <p:spPr>
          <a:xfrm>
            <a:off x="952500" y="2603499"/>
            <a:ext cx="11099800" cy="6299201"/>
          </a:xfrm>
          <a:prstGeom prst="rect">
            <a:avLst/>
          </a:prstGeom>
        </p:spPr>
        <p:txBody>
          <a:bodyPr/>
          <a:lstStyle/>
          <a:p>
            <a:pPr marL="382270" indent="-382270" defTabSz="502412">
              <a:spcBef>
                <a:spcPts val="3600"/>
              </a:spcBef>
              <a:defRPr sz="3096">
                <a:latin typeface="Palatino"/>
                <a:ea typeface="Palatino"/>
                <a:cs typeface="Palatino"/>
                <a:sym typeface="Palatino"/>
              </a:defRPr>
            </a:pPr>
            <a:r>
              <a:t>Classic example: merge sort</a:t>
            </a:r>
          </a:p>
          <a:p>
            <a:pPr marL="382270" indent="-382270" defTabSz="502412">
              <a:spcBef>
                <a:spcPts val="3600"/>
              </a:spcBef>
              <a:defRPr sz="3096">
                <a:latin typeface="Palatino"/>
                <a:ea typeface="Palatino"/>
                <a:cs typeface="Palatino"/>
                <a:sym typeface="Palatino"/>
              </a:defRPr>
            </a:pPr>
            <a:r>
              <a:t>Divide the problem into two (or more) subproblems of size </a:t>
            </a:r>
            <a:r>
              <a:rPr i="1"/>
              <a:t>n/2</a:t>
            </a:r>
            <a:endParaRPr i="1"/>
          </a:p>
          <a:p>
            <a:pPr marL="382270" indent="-382270" defTabSz="502412">
              <a:spcBef>
                <a:spcPts val="3600"/>
              </a:spcBef>
              <a:defRPr sz="3096">
                <a:latin typeface="Palatino"/>
                <a:ea typeface="Palatino"/>
                <a:cs typeface="Palatino"/>
                <a:sym typeface="Palatino"/>
              </a:defRPr>
            </a:pPr>
            <a:r>
              <a:t>Combine the solutions of the subproblems and build a solution for the original problem</a:t>
            </a:r>
          </a:p>
          <a:p>
            <a:pPr marL="382270" indent="-382270" defTabSz="502412">
              <a:spcBef>
                <a:spcPts val="3600"/>
              </a:spcBef>
              <a:defRPr i="1" sz="3096">
                <a:latin typeface="Palatino"/>
                <a:ea typeface="Palatino"/>
                <a:cs typeface="Palatino"/>
                <a:sym typeface="Palatino"/>
              </a:defRPr>
            </a:pPr>
            <a:r>
              <a:t>T(n) = a T(n/2) + f(n)</a:t>
            </a:r>
          </a:p>
          <a:p>
            <a:pPr marL="382270" indent="-382270" defTabSz="502412">
              <a:spcBef>
                <a:spcPts val="3600"/>
              </a:spcBef>
              <a:defRPr sz="3096">
                <a:latin typeface="Palatino"/>
                <a:ea typeface="Palatino"/>
                <a:cs typeface="Palatino"/>
                <a:sym typeface="Palatino"/>
              </a:defRPr>
            </a:pPr>
            <a:r>
              <a:t>Divide and conquer might give a running time improvement </a:t>
            </a:r>
            <a:br/>
            <a:r>
              <a:t>e.g., from O(</a:t>
            </a:r>
            <a:r>
              <a:rPr i="1"/>
              <a:t>n</a:t>
            </a:r>
            <a:r>
              <a:rPr baseline="31999" i="1"/>
              <a:t>2</a:t>
            </a:r>
            <a:r>
              <a:t>) to O(</a:t>
            </a:r>
            <a:r>
              <a:rPr i="1"/>
              <a:t>n log n</a:t>
            </a: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3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63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63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63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63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632">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632" grpId="1"/>
    </p:bldLst>
  </p:timing>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4" name="Area coverage"/>
          <p:cNvSpPr/>
          <p:nvPr>
            <p:ph type="title"/>
          </p:nvPr>
        </p:nvSpPr>
        <p:spPr>
          <a:prstGeom prst="rect">
            <a:avLst/>
          </a:prstGeom>
        </p:spPr>
        <p:txBody>
          <a:bodyPr/>
          <a:lstStyle>
            <a:lvl1pPr>
              <a:defRPr>
                <a:latin typeface="Palatino"/>
                <a:ea typeface="Palatino"/>
                <a:cs typeface="Palatino"/>
                <a:sym typeface="Palatino"/>
              </a:defRPr>
            </a:lvl1pPr>
          </a:lstStyle>
          <a:p>
            <a:pPr/>
            <a:r>
              <a:t>Area coverage</a:t>
            </a:r>
          </a:p>
        </p:txBody>
      </p:sp>
      <p:pic>
        <p:nvPicPr>
          <p:cNvPr id="63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636" name="Rectangle"/>
          <p:cNvSpPr/>
          <p:nvPr/>
        </p:nvSpPr>
        <p:spPr>
          <a:xfrm>
            <a:off x="1451473" y="3243065"/>
            <a:ext cx="9877138" cy="4847203"/>
          </a:xfrm>
          <a:prstGeom prst="rect">
            <a:avLst/>
          </a:prstGeom>
          <a:ln w="25400">
            <a:solidFill>
              <a:srgbClr val="85888D"/>
            </a:solidFill>
            <a:miter lim="400000"/>
          </a:ln>
        </p:spPr>
        <p:txBody>
          <a:bodyPr lIns="50800" tIns="50800" rIns="50800" bIns="50800" anchor="ctr"/>
          <a:lstStyle/>
          <a:p>
            <a:pPr>
              <a:defRPr sz="2400"/>
            </a:pPr>
          </a:p>
        </p:txBody>
      </p:sp>
      <p:sp>
        <p:nvSpPr>
          <p:cNvPr id="637" name="Rectangle"/>
          <p:cNvSpPr/>
          <p:nvPr/>
        </p:nvSpPr>
        <p:spPr>
          <a:xfrm>
            <a:off x="2355062" y="4298950"/>
            <a:ext cx="1517704" cy="1684010"/>
          </a:xfrm>
          <a:prstGeom prst="rect">
            <a:avLst/>
          </a:prstGeom>
          <a:solidFill>
            <a:schemeClr val="accent4">
              <a:alpha val="29886"/>
            </a:schemeClr>
          </a:solidFill>
          <a:ln w="25400">
            <a:solidFill>
              <a:srgbClr val="85888D">
                <a:alpha val="29886"/>
              </a:srgbClr>
            </a:solidFill>
            <a:miter lim="400000"/>
          </a:ln>
        </p:spPr>
        <p:txBody>
          <a:bodyPr lIns="50800" tIns="50800" rIns="50800" bIns="50800" anchor="ctr"/>
          <a:lstStyle/>
          <a:p>
            <a:pPr>
              <a:defRPr sz="2400">
                <a:solidFill>
                  <a:srgbClr val="FFFFFF"/>
                </a:solidFill>
              </a:defRPr>
            </a:pPr>
          </a:p>
        </p:txBody>
      </p:sp>
      <p:sp>
        <p:nvSpPr>
          <p:cNvPr id="638" name="Rectangle"/>
          <p:cNvSpPr/>
          <p:nvPr/>
        </p:nvSpPr>
        <p:spPr>
          <a:xfrm>
            <a:off x="3320892" y="4667774"/>
            <a:ext cx="2058871" cy="2538532"/>
          </a:xfrm>
          <a:prstGeom prst="rect">
            <a:avLst/>
          </a:prstGeom>
          <a:solidFill>
            <a:schemeClr val="accent3">
              <a:satOff val="18648"/>
              <a:lumOff val="5971"/>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39" name="Rectangle"/>
          <p:cNvSpPr/>
          <p:nvPr/>
        </p:nvSpPr>
        <p:spPr>
          <a:xfrm>
            <a:off x="2858234" y="3767649"/>
            <a:ext cx="2984186" cy="1684010"/>
          </a:xfrm>
          <a:prstGeom prst="rect">
            <a:avLst/>
          </a:prstGeom>
          <a:solidFill>
            <a:schemeClr val="accent6">
              <a:alpha val="29886"/>
            </a:schemeClr>
          </a:solidFill>
          <a:ln w="25400">
            <a:solidFill>
              <a:srgbClr val="85888D">
                <a:alpha val="29886"/>
              </a:srgbClr>
            </a:solidFill>
            <a:miter lim="400000"/>
          </a:ln>
        </p:spPr>
        <p:txBody>
          <a:bodyPr lIns="50800" tIns="50800" rIns="50800" bIns="50800" anchor="ctr"/>
          <a:lstStyle/>
          <a:p>
            <a:pPr>
              <a:defRPr sz="2400">
                <a:solidFill>
                  <a:srgbClr val="FFFFFF"/>
                </a:solidFill>
              </a:defRPr>
            </a:pPr>
          </a:p>
        </p:txBody>
      </p:sp>
      <p:sp>
        <p:nvSpPr>
          <p:cNvPr id="640" name="Rectangle"/>
          <p:cNvSpPr/>
          <p:nvPr/>
        </p:nvSpPr>
        <p:spPr>
          <a:xfrm>
            <a:off x="1916335" y="4794774"/>
            <a:ext cx="5815079" cy="486380"/>
          </a:xfrm>
          <a:prstGeom prst="rect">
            <a:avLst/>
          </a:prstGeom>
          <a:solidFill>
            <a:schemeClr val="accent2">
              <a:hueOff val="-554920"/>
              <a:satOff val="-21482"/>
              <a:lumOff val="-6228"/>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41" name="Rectangle"/>
          <p:cNvSpPr/>
          <p:nvPr/>
        </p:nvSpPr>
        <p:spPr>
          <a:xfrm>
            <a:off x="4616712" y="3340388"/>
            <a:ext cx="906791" cy="4396563"/>
          </a:xfrm>
          <a:prstGeom prst="rect">
            <a:avLst/>
          </a:prstGeom>
          <a:solidFill>
            <a:schemeClr val="accent1">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42" name="Rectangle"/>
          <p:cNvSpPr/>
          <p:nvPr/>
        </p:nvSpPr>
        <p:spPr>
          <a:xfrm>
            <a:off x="6376659" y="3871689"/>
            <a:ext cx="1185195" cy="2538531"/>
          </a:xfrm>
          <a:prstGeom prst="rect">
            <a:avLst/>
          </a:prstGeom>
          <a:solidFill>
            <a:schemeClr val="accent5">
              <a:hueOff val="-444211"/>
              <a:satOff val="-14915"/>
              <a:lumOff val="22857"/>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43" name="Rectangle"/>
          <p:cNvSpPr/>
          <p:nvPr/>
        </p:nvSpPr>
        <p:spPr>
          <a:xfrm>
            <a:off x="7244037" y="4269404"/>
            <a:ext cx="1894715" cy="2967393"/>
          </a:xfrm>
          <a:prstGeom prst="rect">
            <a:avLst/>
          </a:prstGeom>
          <a:solidFill>
            <a:schemeClr val="accent4">
              <a:satOff val="1488"/>
              <a:lumOff val="-7242"/>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44" name="Find the total area covered"/>
          <p:cNvSpPr/>
          <p:nvPr>
            <p:ph type="body" sz="quarter" idx="1"/>
          </p:nvPr>
        </p:nvSpPr>
        <p:spPr>
          <a:xfrm>
            <a:off x="952500" y="8291577"/>
            <a:ext cx="11099800" cy="732035"/>
          </a:xfrm>
          <a:prstGeom prst="rect">
            <a:avLst/>
          </a:prstGeom>
        </p:spPr>
        <p:txBody>
          <a:bodyPr/>
          <a:lstStyle>
            <a:lvl1pPr>
              <a:defRPr>
                <a:latin typeface="Palatino"/>
                <a:ea typeface="Palatino"/>
                <a:cs typeface="Palatino"/>
                <a:sym typeface="Palatino"/>
              </a:defRPr>
            </a:lvl1pPr>
          </a:lstStyle>
          <a:p>
            <a:pPr/>
            <a:r>
              <a:t>Find the total area covered</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Lower bound"/>
          <p:cNvSpPr/>
          <p:nvPr>
            <p:ph type="title"/>
          </p:nvPr>
        </p:nvSpPr>
        <p:spPr>
          <a:prstGeom prst="rect">
            <a:avLst/>
          </a:prstGeom>
        </p:spPr>
        <p:txBody>
          <a:bodyPr/>
          <a:lstStyle>
            <a:lvl1pPr>
              <a:defRPr>
                <a:latin typeface="Palatino"/>
                <a:ea typeface="Palatino"/>
                <a:cs typeface="Palatino"/>
                <a:sym typeface="Palatino"/>
              </a:defRPr>
            </a:lvl1pPr>
          </a:lstStyle>
          <a:p>
            <a:pPr/>
            <a:r>
              <a:t>Lower bound</a:t>
            </a:r>
          </a:p>
        </p:txBody>
      </p:sp>
      <p:sp>
        <p:nvSpPr>
          <p:cNvPr id="141" name="Search space size: N Are log N queries necessary?…"/>
          <p:cNvSpPr/>
          <p:nvPr>
            <p:ph type="body" idx="1"/>
          </p:nvPr>
        </p:nvSpPr>
        <p:spPr>
          <a:xfrm>
            <a:off x="952500" y="2603500"/>
            <a:ext cx="11099800" cy="6861374"/>
          </a:xfrm>
          <a:prstGeom prst="rect">
            <a:avLst/>
          </a:prstGeom>
        </p:spPr>
        <p:txBody>
          <a:bodyPr/>
          <a:lstStyle/>
          <a:p>
            <a:pPr marL="395604" indent="-395604" defTabSz="519937">
              <a:spcBef>
                <a:spcPts val="3700"/>
              </a:spcBef>
              <a:defRPr sz="3204">
                <a:latin typeface="Palatino"/>
                <a:ea typeface="Palatino"/>
                <a:cs typeface="Palatino"/>
                <a:sym typeface="Palatino"/>
              </a:defRPr>
            </a:pPr>
            <a:r>
              <a:t>Search space size: </a:t>
            </a:r>
            <a:r>
              <a:rPr i="1">
                <a:solidFill>
                  <a:schemeClr val="accent1">
                    <a:hueOff val="47394"/>
                    <a:satOff val="-25753"/>
                    <a:lumOff val="-7544"/>
                  </a:schemeClr>
                </a:solidFill>
              </a:rPr>
              <a:t>N</a:t>
            </a:r>
            <a:br/>
            <a:r>
              <a:t>Are </a:t>
            </a:r>
            <a:r>
              <a:rPr i="1">
                <a:solidFill>
                  <a:schemeClr val="accent1">
                    <a:hueOff val="47394"/>
                    <a:satOff val="-25753"/>
                    <a:lumOff val="-7544"/>
                  </a:schemeClr>
                </a:solidFill>
              </a:rPr>
              <a:t>log N</a:t>
            </a:r>
            <a:r>
              <a:t> queries necessary?</a:t>
            </a:r>
          </a:p>
          <a:p>
            <a:pPr marL="395604" indent="-395604" defTabSz="519937">
              <a:spcBef>
                <a:spcPts val="3700"/>
              </a:spcBef>
              <a:defRPr sz="3204">
                <a:latin typeface="Palatino"/>
                <a:ea typeface="Palatino"/>
                <a:cs typeface="Palatino"/>
                <a:sym typeface="Palatino"/>
              </a:defRPr>
            </a:pPr>
            <a:r>
              <a:t>Yes. When each query is a yes/no type, then the search space gets divided into two parts with each query </a:t>
            </a:r>
            <a:br/>
            <a:r>
              <a:t>(some solutions correspond to yes and others to no).</a:t>
            </a:r>
          </a:p>
          <a:p>
            <a:pPr marL="395604" indent="-395604" defTabSz="519937">
              <a:spcBef>
                <a:spcPts val="3700"/>
              </a:spcBef>
              <a:defRPr sz="3204">
                <a:latin typeface="Palatino"/>
                <a:ea typeface="Palatino"/>
                <a:cs typeface="Palatino"/>
                <a:sym typeface="Palatino"/>
              </a:defRPr>
            </a:pPr>
            <a:r>
              <a:t>One of the parts will be at least </a:t>
            </a:r>
            <a:r>
              <a:rPr i="1"/>
              <a:t>N/2. </a:t>
            </a:r>
            <a:endParaRPr i="1"/>
          </a:p>
          <a:p>
            <a:pPr marL="395604" indent="-395604" defTabSz="519937">
              <a:spcBef>
                <a:spcPts val="3700"/>
              </a:spcBef>
              <a:defRPr sz="3204">
                <a:latin typeface="Palatino"/>
                <a:ea typeface="Palatino"/>
                <a:cs typeface="Palatino"/>
                <a:sym typeface="Palatino"/>
              </a:defRPr>
            </a:pPr>
            <a:r>
              <a:t>In worst case, with each query, we get the larger of the two parts.</a:t>
            </a:r>
          </a:p>
          <a:p>
            <a:pPr marL="395604" indent="-395604" defTabSz="519937">
              <a:spcBef>
                <a:spcPts val="3700"/>
              </a:spcBef>
              <a:defRPr sz="3204">
                <a:latin typeface="Palatino"/>
                <a:ea typeface="Palatino"/>
                <a:cs typeface="Palatino"/>
                <a:sym typeface="Palatino"/>
              </a:defRPr>
            </a:pPr>
            <a:r>
              <a:t>To reduce the search space size to 1, we need </a:t>
            </a:r>
            <a:r>
              <a:rPr i="1"/>
              <a:t>log N</a:t>
            </a:r>
            <a:r>
              <a:t> queries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4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4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4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4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41">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1" grpId="1"/>
    </p:bldLst>
  </p:timing>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6" name="Simpler version"/>
          <p:cNvSpPr/>
          <p:nvPr>
            <p:ph type="title"/>
          </p:nvPr>
        </p:nvSpPr>
        <p:spPr>
          <a:prstGeom prst="rect">
            <a:avLst/>
          </a:prstGeom>
        </p:spPr>
        <p:txBody>
          <a:bodyPr/>
          <a:lstStyle>
            <a:lvl1pPr>
              <a:defRPr>
                <a:latin typeface="Palatino"/>
                <a:ea typeface="Palatino"/>
                <a:cs typeface="Palatino"/>
                <a:sym typeface="Palatino"/>
              </a:defRPr>
            </a:lvl1pPr>
          </a:lstStyle>
          <a:p>
            <a:pPr/>
            <a:r>
              <a:t>Simpler version</a:t>
            </a:r>
          </a:p>
        </p:txBody>
      </p:sp>
      <p:pic>
        <p:nvPicPr>
          <p:cNvPr id="64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648" name="Rectangle"/>
          <p:cNvSpPr/>
          <p:nvPr/>
        </p:nvSpPr>
        <p:spPr>
          <a:xfrm>
            <a:off x="1451473" y="2696965"/>
            <a:ext cx="9877138" cy="4847203"/>
          </a:xfrm>
          <a:prstGeom prst="rect">
            <a:avLst/>
          </a:prstGeom>
          <a:ln w="25400">
            <a:solidFill>
              <a:srgbClr val="85888D"/>
            </a:solidFill>
            <a:miter lim="400000"/>
          </a:ln>
        </p:spPr>
        <p:txBody>
          <a:bodyPr lIns="50800" tIns="50800" rIns="50800" bIns="50800" anchor="ctr"/>
          <a:lstStyle/>
          <a:p>
            <a:pPr>
              <a:defRPr sz="2400"/>
            </a:pPr>
          </a:p>
        </p:txBody>
      </p:sp>
      <p:sp>
        <p:nvSpPr>
          <p:cNvPr id="649" name="Rectangle"/>
          <p:cNvSpPr/>
          <p:nvPr/>
        </p:nvSpPr>
        <p:spPr>
          <a:xfrm>
            <a:off x="2355062" y="2698750"/>
            <a:ext cx="1517704" cy="1684010"/>
          </a:xfrm>
          <a:prstGeom prst="rect">
            <a:avLst/>
          </a:prstGeom>
          <a:solidFill>
            <a:schemeClr val="accent4">
              <a:alpha val="29886"/>
            </a:schemeClr>
          </a:solidFill>
          <a:ln w="25400">
            <a:solidFill>
              <a:srgbClr val="85888D">
                <a:alpha val="29886"/>
              </a:srgbClr>
            </a:solidFill>
            <a:miter lim="400000"/>
          </a:ln>
        </p:spPr>
        <p:txBody>
          <a:bodyPr lIns="50800" tIns="50800" rIns="50800" bIns="50800" anchor="ctr"/>
          <a:lstStyle/>
          <a:p>
            <a:pPr>
              <a:defRPr sz="2400">
                <a:solidFill>
                  <a:srgbClr val="FFFFFF"/>
                </a:solidFill>
              </a:defRPr>
            </a:pPr>
          </a:p>
        </p:txBody>
      </p:sp>
      <p:sp>
        <p:nvSpPr>
          <p:cNvPr id="650" name="Rectangle"/>
          <p:cNvSpPr/>
          <p:nvPr/>
        </p:nvSpPr>
        <p:spPr>
          <a:xfrm>
            <a:off x="3320892" y="2699274"/>
            <a:ext cx="2058871" cy="2538532"/>
          </a:xfrm>
          <a:prstGeom prst="rect">
            <a:avLst/>
          </a:prstGeom>
          <a:solidFill>
            <a:schemeClr val="accent3">
              <a:satOff val="18648"/>
              <a:lumOff val="5971"/>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51" name="Rectangle"/>
          <p:cNvSpPr/>
          <p:nvPr/>
        </p:nvSpPr>
        <p:spPr>
          <a:xfrm>
            <a:off x="2858234" y="2688149"/>
            <a:ext cx="2984186" cy="1684010"/>
          </a:xfrm>
          <a:prstGeom prst="rect">
            <a:avLst/>
          </a:prstGeom>
          <a:solidFill>
            <a:schemeClr val="accent6">
              <a:alpha val="29886"/>
            </a:schemeClr>
          </a:solidFill>
          <a:ln w="25400">
            <a:solidFill>
              <a:srgbClr val="85888D">
                <a:alpha val="29886"/>
              </a:srgbClr>
            </a:solidFill>
            <a:miter lim="400000"/>
          </a:ln>
        </p:spPr>
        <p:txBody>
          <a:bodyPr lIns="50800" tIns="50800" rIns="50800" bIns="50800" anchor="ctr"/>
          <a:lstStyle/>
          <a:p>
            <a:pPr>
              <a:defRPr sz="2400">
                <a:solidFill>
                  <a:srgbClr val="FFFFFF"/>
                </a:solidFill>
              </a:defRPr>
            </a:pPr>
          </a:p>
        </p:txBody>
      </p:sp>
      <p:sp>
        <p:nvSpPr>
          <p:cNvPr id="652" name="Rectangle"/>
          <p:cNvSpPr/>
          <p:nvPr/>
        </p:nvSpPr>
        <p:spPr>
          <a:xfrm>
            <a:off x="1916335" y="2699274"/>
            <a:ext cx="5815079" cy="486380"/>
          </a:xfrm>
          <a:prstGeom prst="rect">
            <a:avLst/>
          </a:prstGeom>
          <a:solidFill>
            <a:schemeClr val="accent2">
              <a:hueOff val="-554920"/>
              <a:satOff val="-21482"/>
              <a:lumOff val="-6228"/>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53" name="Rectangle"/>
          <p:cNvSpPr/>
          <p:nvPr/>
        </p:nvSpPr>
        <p:spPr>
          <a:xfrm>
            <a:off x="4616712" y="2692688"/>
            <a:ext cx="906791" cy="4396563"/>
          </a:xfrm>
          <a:prstGeom prst="rect">
            <a:avLst/>
          </a:prstGeom>
          <a:solidFill>
            <a:schemeClr val="accent1">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54" name="Rectangle"/>
          <p:cNvSpPr/>
          <p:nvPr/>
        </p:nvSpPr>
        <p:spPr>
          <a:xfrm>
            <a:off x="6363224" y="2706857"/>
            <a:ext cx="1185195" cy="2538532"/>
          </a:xfrm>
          <a:prstGeom prst="rect">
            <a:avLst/>
          </a:prstGeom>
          <a:solidFill>
            <a:schemeClr val="accent5">
              <a:hueOff val="-444211"/>
              <a:satOff val="-14915"/>
              <a:lumOff val="22857"/>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55" name="Rectangle"/>
          <p:cNvSpPr/>
          <p:nvPr/>
        </p:nvSpPr>
        <p:spPr>
          <a:xfrm>
            <a:off x="7244037" y="2701531"/>
            <a:ext cx="1894715" cy="2967393"/>
          </a:xfrm>
          <a:prstGeom prst="rect">
            <a:avLst/>
          </a:prstGeom>
          <a:solidFill>
            <a:schemeClr val="accent4">
              <a:satOff val="1488"/>
              <a:lumOff val="-7242"/>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56" name="Also known as skyline problem…"/>
          <p:cNvSpPr/>
          <p:nvPr>
            <p:ph type="body" sz="quarter" idx="1"/>
          </p:nvPr>
        </p:nvSpPr>
        <p:spPr>
          <a:xfrm>
            <a:off x="952500" y="7763005"/>
            <a:ext cx="11099800" cy="1919066"/>
          </a:xfrm>
          <a:prstGeom prst="rect">
            <a:avLst/>
          </a:prstGeom>
        </p:spPr>
        <p:txBody>
          <a:bodyPr/>
          <a:lstStyle/>
          <a:p>
            <a:pPr marL="288925" indent="-288925" defTabSz="379729">
              <a:spcBef>
                <a:spcPts val="1300"/>
              </a:spcBef>
              <a:defRPr sz="2340">
                <a:latin typeface="Palatino"/>
                <a:ea typeface="Palatino"/>
                <a:cs typeface="Palatino"/>
                <a:sym typeface="Palatino"/>
              </a:defRPr>
            </a:pPr>
            <a:r>
              <a:t>Also known as skyline problem</a:t>
            </a:r>
          </a:p>
          <a:p>
            <a:pPr marL="288925" indent="-288925" defTabSz="379729">
              <a:spcBef>
                <a:spcPts val="1300"/>
              </a:spcBef>
              <a:defRPr sz="2340">
                <a:latin typeface="Palatino"/>
                <a:ea typeface="Palatino"/>
                <a:cs typeface="Palatino"/>
                <a:sym typeface="Palatino"/>
              </a:defRPr>
            </a:pPr>
            <a:r>
              <a:t>Input: For each rectangle (</a:t>
            </a:r>
            <a:r>
              <a:rPr i="1"/>
              <a:t>l</a:t>
            </a:r>
            <a:r>
              <a:rPr baseline="-5999"/>
              <a:t>i </a:t>
            </a:r>
            <a:r>
              <a:rPr i="1"/>
              <a:t>, r</a:t>
            </a:r>
            <a:r>
              <a:rPr baseline="-5999" i="1"/>
              <a:t>i </a:t>
            </a:r>
            <a:r>
              <a:rPr i="1"/>
              <a:t>, d</a:t>
            </a:r>
            <a:r>
              <a:rPr baseline="-5999" i="1"/>
              <a:t>i </a:t>
            </a:r>
            <a:r>
              <a:t>). </a:t>
            </a:r>
          </a:p>
          <a:p>
            <a:pPr marL="288925" indent="-288925" defTabSz="379729">
              <a:spcBef>
                <a:spcPts val="1300"/>
              </a:spcBef>
              <a:defRPr sz="2340">
                <a:latin typeface="Palatino"/>
                <a:ea typeface="Palatino"/>
                <a:cs typeface="Palatino"/>
                <a:sym typeface="Palatino"/>
              </a:defRPr>
            </a:pPr>
            <a:r>
              <a:t>Compute outline: (</a:t>
            </a:r>
            <a:r>
              <a:rPr i="1"/>
              <a:t>x</a:t>
            </a:r>
            <a:r>
              <a:rPr baseline="-5999"/>
              <a:t>1, </a:t>
            </a:r>
            <a:r>
              <a:rPr i="1"/>
              <a:t>h</a:t>
            </a:r>
            <a:r>
              <a:rPr baseline="-5999"/>
              <a:t>1</a:t>
            </a:r>
            <a:r>
              <a:t>), (</a:t>
            </a:r>
            <a:r>
              <a:rPr i="1"/>
              <a:t>x</a:t>
            </a:r>
            <a:r>
              <a:rPr baseline="-5999"/>
              <a:t>2, </a:t>
            </a:r>
            <a:r>
              <a:rPr i="1"/>
              <a:t>h</a:t>
            </a:r>
            <a:r>
              <a:rPr baseline="-5999" i="1"/>
              <a:t>2</a:t>
            </a:r>
            <a:r>
              <a:t>), (</a:t>
            </a:r>
            <a:r>
              <a:rPr i="1"/>
              <a:t>x</a:t>
            </a:r>
            <a:r>
              <a:rPr baseline="-5999"/>
              <a:t>3, </a:t>
            </a:r>
            <a:r>
              <a:rPr i="1"/>
              <a:t>h</a:t>
            </a:r>
            <a:r>
              <a:rPr baseline="-5999"/>
              <a:t>3</a:t>
            </a:r>
            <a:r>
              <a:t>), (</a:t>
            </a:r>
            <a:r>
              <a:rPr i="1"/>
              <a:t>x</a:t>
            </a:r>
            <a:r>
              <a:rPr baseline="-5999"/>
              <a:t>4, </a:t>
            </a:r>
            <a:r>
              <a:rPr i="1"/>
              <a:t>h</a:t>
            </a:r>
            <a:r>
              <a:rPr baseline="-5999"/>
              <a:t>4</a:t>
            </a:r>
            <a:r>
              <a:t>), (</a:t>
            </a:r>
            <a:r>
              <a:rPr i="1"/>
              <a:t>x</a:t>
            </a:r>
            <a:r>
              <a:rPr baseline="-5999"/>
              <a:t>5, </a:t>
            </a:r>
            <a:r>
              <a:rPr i="1"/>
              <a:t>h</a:t>
            </a:r>
            <a:r>
              <a:rPr baseline="-5999"/>
              <a:t>5</a:t>
            </a:r>
            <a:r>
              <a:t>), (</a:t>
            </a:r>
            <a:r>
              <a:rPr i="1"/>
              <a:t>x</a:t>
            </a:r>
            <a:r>
              <a:rPr baseline="-5999"/>
              <a:t>6, </a:t>
            </a:r>
            <a:r>
              <a:rPr i="1"/>
              <a:t>h</a:t>
            </a:r>
            <a:r>
              <a:rPr baseline="-5999"/>
              <a:t>6</a:t>
            </a:r>
            <a:r>
              <a:t>), (</a:t>
            </a:r>
            <a:r>
              <a:rPr i="1"/>
              <a:t>x</a:t>
            </a:r>
            <a:r>
              <a:rPr baseline="-5999"/>
              <a:t>7, </a:t>
            </a:r>
            <a:r>
              <a:rPr i="1"/>
              <a:t>h</a:t>
            </a:r>
            <a:r>
              <a:rPr baseline="-5999"/>
              <a:t>7</a:t>
            </a:r>
            <a:r>
              <a:t>), (</a:t>
            </a:r>
            <a:r>
              <a:rPr i="1"/>
              <a:t>x</a:t>
            </a:r>
            <a:r>
              <a:rPr baseline="-5999"/>
              <a:t>8, </a:t>
            </a:r>
            <a:r>
              <a:rPr i="1"/>
              <a:t>h</a:t>
            </a:r>
            <a:r>
              <a:rPr baseline="-5999" i="1"/>
              <a:t>8</a:t>
            </a:r>
            <a:r>
              <a:t>), (</a:t>
            </a:r>
            <a:r>
              <a:rPr i="1"/>
              <a:t>x</a:t>
            </a:r>
            <a:r>
              <a:rPr baseline="-5999"/>
              <a:t>9, </a:t>
            </a:r>
            <a:r>
              <a:rPr i="1"/>
              <a:t>0</a:t>
            </a:r>
            <a:r>
              <a:t>),</a:t>
            </a:r>
          </a:p>
        </p:txBody>
      </p:sp>
      <p:sp>
        <p:nvSpPr>
          <p:cNvPr id="657" name="Line"/>
          <p:cNvSpPr/>
          <p:nvPr/>
        </p:nvSpPr>
        <p:spPr>
          <a:xfrm>
            <a:off x="1907676" y="2706322"/>
            <a:ext cx="7263371" cy="440417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 y="263"/>
                </a:moveTo>
                <a:lnTo>
                  <a:pt x="0" y="2529"/>
                </a:lnTo>
                <a:lnTo>
                  <a:pt x="1376" y="2475"/>
                </a:lnTo>
                <a:lnTo>
                  <a:pt x="1357" y="8278"/>
                </a:lnTo>
                <a:lnTo>
                  <a:pt x="4223" y="8293"/>
                </a:lnTo>
                <a:lnTo>
                  <a:pt x="4211" y="12588"/>
                </a:lnTo>
                <a:lnTo>
                  <a:pt x="8079" y="12576"/>
                </a:lnTo>
                <a:lnTo>
                  <a:pt x="8112" y="21600"/>
                </a:lnTo>
                <a:lnTo>
                  <a:pt x="10774" y="21583"/>
                </a:lnTo>
                <a:lnTo>
                  <a:pt x="10817" y="8262"/>
                </a:lnTo>
                <a:lnTo>
                  <a:pt x="11803" y="8234"/>
                </a:lnTo>
                <a:lnTo>
                  <a:pt x="11769" y="2471"/>
                </a:lnTo>
                <a:lnTo>
                  <a:pt x="13309" y="2461"/>
                </a:lnTo>
                <a:lnTo>
                  <a:pt x="13286" y="12546"/>
                </a:lnTo>
                <a:lnTo>
                  <a:pt x="15912" y="12576"/>
                </a:lnTo>
                <a:lnTo>
                  <a:pt x="15898" y="14634"/>
                </a:lnTo>
                <a:lnTo>
                  <a:pt x="21600" y="14614"/>
                </a:lnTo>
                <a:lnTo>
                  <a:pt x="21558" y="0"/>
                </a:lnTo>
              </a:path>
            </a:pathLst>
          </a:custGeom>
          <a:ln w="50800">
            <a:solidFill>
              <a:srgbClr val="000000"/>
            </a:solidFill>
            <a:miter lim="400000"/>
          </a:ln>
        </p:spPr>
        <p:txBody>
          <a:bodyPr lIns="50800" tIns="50800" rIns="50800" bIns="50800" anchor="ctr"/>
          <a:lstStyle/>
          <a:p>
            <a:pPr>
              <a:defRPr sz="2400"/>
            </a:pPr>
          </a:p>
        </p:txBody>
      </p:sp>
      <p:sp>
        <p:nvSpPr>
          <p:cNvPr id="658" name="x1    x2               x3                     x4            x5 x6      x7             x8                                x9"/>
          <p:cNvSpPr/>
          <p:nvPr/>
        </p:nvSpPr>
        <p:spPr>
          <a:xfrm>
            <a:off x="1712593" y="2228062"/>
            <a:ext cx="9354898" cy="50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i="1">
                <a:latin typeface="Palatino"/>
                <a:ea typeface="Palatino"/>
                <a:cs typeface="Palatino"/>
                <a:sym typeface="Palatino"/>
              </a:defRPr>
            </a:pPr>
            <a:r>
              <a:rPr sz="2400"/>
              <a:t>x</a:t>
            </a:r>
            <a:r>
              <a:rPr baseline="-5999" sz="2400"/>
              <a:t>1    </a:t>
            </a:r>
            <a:r>
              <a:rPr sz="2400"/>
              <a:t>x</a:t>
            </a:r>
            <a:r>
              <a:rPr baseline="-5999" sz="2400"/>
              <a:t>2               </a:t>
            </a:r>
            <a:r>
              <a:rPr sz="2400"/>
              <a:t>x</a:t>
            </a:r>
            <a:r>
              <a:rPr baseline="-5999" sz="2400"/>
              <a:t>3                     </a:t>
            </a:r>
            <a:r>
              <a:rPr sz="2400"/>
              <a:t>x</a:t>
            </a:r>
            <a:r>
              <a:rPr baseline="-5999" sz="2400"/>
              <a:t>4            </a:t>
            </a:r>
            <a:r>
              <a:rPr sz="2400"/>
              <a:t>x</a:t>
            </a:r>
            <a:r>
              <a:rPr baseline="-5999" sz="2400"/>
              <a:t>5 </a:t>
            </a:r>
            <a:r>
              <a:rPr sz="2400"/>
              <a:t>x</a:t>
            </a:r>
            <a:r>
              <a:rPr baseline="-5999" sz="2400"/>
              <a:t>6      </a:t>
            </a:r>
            <a:r>
              <a:rPr sz="2400"/>
              <a:t>x</a:t>
            </a:r>
            <a:r>
              <a:rPr baseline="-5999" sz="2400"/>
              <a:t>7             </a:t>
            </a:r>
            <a:r>
              <a:rPr sz="2400"/>
              <a:t>x</a:t>
            </a:r>
            <a:r>
              <a:rPr baseline="-5999" sz="2400"/>
              <a:t>8                                </a:t>
            </a:r>
            <a:r>
              <a:rPr sz="2400"/>
              <a:t>x</a:t>
            </a:r>
            <a:r>
              <a:rPr baseline="-5999" sz="2400"/>
              <a:t>9 </a:t>
            </a:r>
          </a:p>
        </p:txBody>
      </p:sp>
      <p:sp>
        <p:nvSpPr>
          <p:cNvPr id="659" name="h3"/>
          <p:cNvSpPr/>
          <p:nvPr/>
        </p:nvSpPr>
        <p:spPr>
          <a:xfrm>
            <a:off x="3979613" y="3582423"/>
            <a:ext cx="4953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defRPr i="1">
                <a:latin typeface="Palatino"/>
                <a:ea typeface="Palatino"/>
                <a:cs typeface="Palatino"/>
                <a:sym typeface="Palatino"/>
              </a:defRPr>
            </a:pPr>
            <a:r>
              <a:t>h</a:t>
            </a:r>
            <a:r>
              <a:rPr baseline="-5999"/>
              <a:t>3</a:t>
            </a:r>
          </a:p>
        </p:txBody>
      </p:sp>
      <p:sp>
        <p:nvSpPr>
          <p:cNvPr id="660" name="Line"/>
          <p:cNvSpPr/>
          <p:nvPr/>
        </p:nvSpPr>
        <p:spPr>
          <a:xfrm flipV="1">
            <a:off x="4193364" y="2716915"/>
            <a:ext cx="1" cy="1054566"/>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661" name="Line"/>
          <p:cNvSpPr/>
          <p:nvPr/>
        </p:nvSpPr>
        <p:spPr>
          <a:xfrm>
            <a:off x="4164931" y="4263410"/>
            <a:ext cx="1" cy="884873"/>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662" name="h4"/>
          <p:cNvSpPr/>
          <p:nvPr/>
        </p:nvSpPr>
        <p:spPr>
          <a:xfrm>
            <a:off x="4868613" y="3607823"/>
            <a:ext cx="4953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defRPr i="1">
                <a:latin typeface="Palatino"/>
                <a:ea typeface="Palatino"/>
                <a:cs typeface="Palatino"/>
                <a:sym typeface="Palatino"/>
              </a:defRPr>
            </a:pPr>
            <a:r>
              <a:t>h</a:t>
            </a:r>
            <a:r>
              <a:rPr baseline="-5999"/>
              <a:t>4</a:t>
            </a:r>
          </a:p>
        </p:txBody>
      </p:sp>
      <p:sp>
        <p:nvSpPr>
          <p:cNvPr id="663" name="Line"/>
          <p:cNvSpPr/>
          <p:nvPr/>
        </p:nvSpPr>
        <p:spPr>
          <a:xfrm flipV="1">
            <a:off x="5082364" y="2742315"/>
            <a:ext cx="1" cy="1054566"/>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664" name="Line"/>
          <p:cNvSpPr/>
          <p:nvPr/>
        </p:nvSpPr>
        <p:spPr>
          <a:xfrm flipH="1">
            <a:off x="5053931" y="4288810"/>
            <a:ext cx="1" cy="276758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665" name="h2"/>
          <p:cNvSpPr/>
          <p:nvPr/>
        </p:nvSpPr>
        <p:spPr>
          <a:xfrm>
            <a:off x="2582613" y="3125223"/>
            <a:ext cx="4953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defRPr i="1">
                <a:latin typeface="Palatino"/>
                <a:ea typeface="Palatino"/>
                <a:cs typeface="Palatino"/>
                <a:sym typeface="Palatino"/>
              </a:defRPr>
            </a:pPr>
            <a:r>
              <a:t>h</a:t>
            </a:r>
            <a:r>
              <a:rPr baseline="-5999"/>
              <a:t>2</a:t>
            </a:r>
          </a:p>
        </p:txBody>
      </p:sp>
      <p:sp>
        <p:nvSpPr>
          <p:cNvPr id="666" name="Line"/>
          <p:cNvSpPr/>
          <p:nvPr/>
        </p:nvSpPr>
        <p:spPr>
          <a:xfrm flipV="1">
            <a:off x="2796364" y="2729615"/>
            <a:ext cx="1" cy="511779"/>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667" name="Line"/>
          <p:cNvSpPr/>
          <p:nvPr/>
        </p:nvSpPr>
        <p:spPr>
          <a:xfrm>
            <a:off x="2767931" y="3882410"/>
            <a:ext cx="1" cy="466826"/>
          </a:xfrm>
          <a:prstGeom prst="line">
            <a:avLst/>
          </a:prstGeom>
          <a:ln w="25400">
            <a:solidFill>
              <a:srgbClr val="000000"/>
            </a:solidFill>
            <a:miter lim="400000"/>
            <a:tailEnd type="triangle"/>
          </a:ln>
        </p:spPr>
        <p:txBody>
          <a:bodyPr lIns="50800" tIns="50800" rIns="50800" bIns="50800" anchor="ctr"/>
          <a:lstStyle/>
          <a:p>
            <a:pPr>
              <a:defRPr sz="2400"/>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656">
                                            <p:bg/>
                                          </p:spTgt>
                                        </p:tgtEl>
                                        <p:attrNameLst>
                                          <p:attrName>style.visibility</p:attrName>
                                        </p:attrNameLst>
                                      </p:cBhvr>
                                      <p:to>
                                        <p:strVal val="visible"/>
                                      </p:to>
                                    </p:set>
                                  </p:childTnLst>
                                </p:cTn>
                              </p:par>
                              <p:par>
                                <p:cTn id="11" presetClass="entr" nodeType="withEffect" presetSubtype="0" presetID="1" grpId="2" fill="hold">
                                  <p:stCondLst>
                                    <p:cond delay="0"/>
                                  </p:stCondLst>
                                  <p:iterate type="el" backwards="0">
                                    <p:tmAbs val="0"/>
                                  </p:iterate>
                                  <p:childTnLst>
                                    <p:set>
                                      <p:cBhvr>
                                        <p:cTn id="12" fill="hold"/>
                                        <p:tgtEl>
                                          <p:spTgt spid="65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2" fill="hold">
                                  <p:stCondLst>
                                    <p:cond delay="0"/>
                                  </p:stCondLst>
                                  <p:iterate type="el" backwards="0">
                                    <p:tmAbs val="0"/>
                                  </p:iterate>
                                  <p:childTnLst>
                                    <p:set>
                                      <p:cBhvr>
                                        <p:cTn id="16" fill="hold"/>
                                        <p:tgtEl>
                                          <p:spTgt spid="656">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2" fill="hold">
                                  <p:stCondLst>
                                    <p:cond delay="0"/>
                                  </p:stCondLst>
                                  <p:iterate type="el" backwards="0">
                                    <p:tmAbs val="0"/>
                                  </p:iterate>
                                  <p:childTnLst>
                                    <p:set>
                                      <p:cBhvr>
                                        <p:cTn id="20" fill="hold"/>
                                        <p:tgtEl>
                                          <p:spTgt spid="656">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3" fill="hold">
                                  <p:stCondLst>
                                    <p:cond delay="0"/>
                                  </p:stCondLst>
                                  <p:iterate type="el" backwards="0">
                                    <p:tmAbs val="0"/>
                                  </p:iterate>
                                  <p:childTnLst>
                                    <p:set>
                                      <p:cBhvr>
                                        <p:cTn id="24" fill="hold"/>
                                        <p:tgtEl>
                                          <p:spTgt spid="65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4" fill="hold">
                                  <p:stCondLst>
                                    <p:cond delay="0"/>
                                  </p:stCondLst>
                                  <p:iterate type="el" backwards="0">
                                    <p:tmAbs val="0"/>
                                  </p:iterate>
                                  <p:childTnLst>
                                    <p:set>
                                      <p:cBhvr>
                                        <p:cTn id="28" fill="hold"/>
                                        <p:tgtEl>
                                          <p:spTgt spid="659"/>
                                        </p:tgtEl>
                                        <p:attrNameLst>
                                          <p:attrName>style.visibility</p:attrName>
                                        </p:attrNameLst>
                                      </p:cBhvr>
                                      <p:to>
                                        <p:strVal val="visible"/>
                                      </p:to>
                                    </p:set>
                                  </p:childTnLst>
                                </p:cTn>
                              </p:par>
                            </p:childTnLst>
                          </p:cTn>
                        </p:par>
                        <p:par>
                          <p:cTn id="29" fill="hold">
                            <p:stCondLst>
                              <p:cond delay="0"/>
                            </p:stCondLst>
                            <p:childTnLst>
                              <p:par>
                                <p:cTn id="30" presetClass="entr" nodeType="afterEffect" presetSubtype="0" presetID="1" grpId="5" fill="hold">
                                  <p:stCondLst>
                                    <p:cond delay="0"/>
                                  </p:stCondLst>
                                  <p:iterate type="el" backwards="0">
                                    <p:tmAbs val="0"/>
                                  </p:iterate>
                                  <p:childTnLst>
                                    <p:set>
                                      <p:cBhvr>
                                        <p:cTn id="31" fill="hold"/>
                                        <p:tgtEl>
                                          <p:spTgt spid="661"/>
                                        </p:tgtEl>
                                        <p:attrNameLst>
                                          <p:attrName>style.visibility</p:attrName>
                                        </p:attrNameLst>
                                      </p:cBhvr>
                                      <p:to>
                                        <p:strVal val="visible"/>
                                      </p:to>
                                    </p:set>
                                  </p:childTnLst>
                                </p:cTn>
                              </p:par>
                            </p:childTnLst>
                          </p:cTn>
                        </p:par>
                        <p:par>
                          <p:cTn id="32" fill="hold">
                            <p:stCondLst>
                              <p:cond delay="0"/>
                            </p:stCondLst>
                            <p:childTnLst>
                              <p:par>
                                <p:cTn id="33" presetClass="entr" nodeType="afterEffect" presetSubtype="0" presetID="1" grpId="6" fill="hold">
                                  <p:stCondLst>
                                    <p:cond delay="0"/>
                                  </p:stCondLst>
                                  <p:iterate type="el" backwards="0">
                                    <p:tmAbs val="0"/>
                                  </p:iterate>
                                  <p:childTnLst>
                                    <p:set>
                                      <p:cBhvr>
                                        <p:cTn id="34" fill="hold"/>
                                        <p:tgtEl>
                                          <p:spTgt spid="660"/>
                                        </p:tgtEl>
                                        <p:attrNameLst>
                                          <p:attrName>style.visibility</p:attrName>
                                        </p:attrNameLst>
                                      </p:cBhvr>
                                      <p:to>
                                        <p:strVal val="visible"/>
                                      </p:to>
                                    </p:set>
                                  </p:childTnLst>
                                </p:cTn>
                              </p:par>
                            </p:childTnLst>
                          </p:cTn>
                        </p:par>
                        <p:par>
                          <p:cTn id="35" fill="hold">
                            <p:stCondLst>
                              <p:cond delay="0"/>
                            </p:stCondLst>
                            <p:childTnLst>
                              <p:par>
                                <p:cTn id="36" presetClass="entr" nodeType="afterEffect" presetSubtype="0" presetID="1" grpId="7" fill="hold">
                                  <p:stCondLst>
                                    <p:cond delay="0"/>
                                  </p:stCondLst>
                                  <p:iterate type="el" backwards="0">
                                    <p:tmAbs val="0"/>
                                  </p:iterate>
                                  <p:childTnLst>
                                    <p:set>
                                      <p:cBhvr>
                                        <p:cTn id="37" fill="hold"/>
                                        <p:tgtEl>
                                          <p:spTgt spid="662"/>
                                        </p:tgtEl>
                                        <p:attrNameLst>
                                          <p:attrName>style.visibility</p:attrName>
                                        </p:attrNameLst>
                                      </p:cBhvr>
                                      <p:to>
                                        <p:strVal val="visible"/>
                                      </p:to>
                                    </p:set>
                                  </p:childTnLst>
                                </p:cTn>
                              </p:par>
                            </p:childTnLst>
                          </p:cTn>
                        </p:par>
                        <p:par>
                          <p:cTn id="38" fill="hold">
                            <p:stCondLst>
                              <p:cond delay="0"/>
                            </p:stCondLst>
                            <p:childTnLst>
                              <p:par>
                                <p:cTn id="39" presetClass="entr" nodeType="afterEffect" presetSubtype="0" presetID="1" grpId="8" fill="hold">
                                  <p:stCondLst>
                                    <p:cond delay="0"/>
                                  </p:stCondLst>
                                  <p:iterate type="el" backwards="0">
                                    <p:tmAbs val="0"/>
                                  </p:iterate>
                                  <p:childTnLst>
                                    <p:set>
                                      <p:cBhvr>
                                        <p:cTn id="40" fill="hold"/>
                                        <p:tgtEl>
                                          <p:spTgt spid="664"/>
                                        </p:tgtEl>
                                        <p:attrNameLst>
                                          <p:attrName>style.visibility</p:attrName>
                                        </p:attrNameLst>
                                      </p:cBhvr>
                                      <p:to>
                                        <p:strVal val="visible"/>
                                      </p:to>
                                    </p:set>
                                  </p:childTnLst>
                                </p:cTn>
                              </p:par>
                            </p:childTnLst>
                          </p:cTn>
                        </p:par>
                        <p:par>
                          <p:cTn id="41" fill="hold">
                            <p:stCondLst>
                              <p:cond delay="0"/>
                            </p:stCondLst>
                            <p:childTnLst>
                              <p:par>
                                <p:cTn id="42" presetClass="entr" nodeType="afterEffect" presetSubtype="0" presetID="1" grpId="9" fill="hold">
                                  <p:stCondLst>
                                    <p:cond delay="0"/>
                                  </p:stCondLst>
                                  <p:iterate type="el" backwards="0">
                                    <p:tmAbs val="0"/>
                                  </p:iterate>
                                  <p:childTnLst>
                                    <p:set>
                                      <p:cBhvr>
                                        <p:cTn id="43" fill="hold"/>
                                        <p:tgtEl>
                                          <p:spTgt spid="663"/>
                                        </p:tgtEl>
                                        <p:attrNameLst>
                                          <p:attrName>style.visibility</p:attrName>
                                        </p:attrNameLst>
                                      </p:cBhvr>
                                      <p:to>
                                        <p:strVal val="visible"/>
                                      </p:to>
                                    </p:set>
                                  </p:childTnLst>
                                </p:cTn>
                              </p:par>
                            </p:childTnLst>
                          </p:cTn>
                        </p:par>
                        <p:par>
                          <p:cTn id="44" fill="hold">
                            <p:stCondLst>
                              <p:cond delay="0"/>
                            </p:stCondLst>
                            <p:childTnLst>
                              <p:par>
                                <p:cTn id="45" presetClass="entr" nodeType="afterEffect" presetSubtype="0" presetID="1" grpId="10" fill="hold">
                                  <p:stCondLst>
                                    <p:cond delay="0"/>
                                  </p:stCondLst>
                                  <p:iterate type="el" backwards="0">
                                    <p:tmAbs val="0"/>
                                  </p:iterate>
                                  <p:childTnLst>
                                    <p:set>
                                      <p:cBhvr>
                                        <p:cTn id="46" fill="hold"/>
                                        <p:tgtEl>
                                          <p:spTgt spid="665"/>
                                        </p:tgtEl>
                                        <p:attrNameLst>
                                          <p:attrName>style.visibility</p:attrName>
                                        </p:attrNameLst>
                                      </p:cBhvr>
                                      <p:to>
                                        <p:strVal val="visible"/>
                                      </p:to>
                                    </p:set>
                                  </p:childTnLst>
                                </p:cTn>
                              </p:par>
                            </p:childTnLst>
                          </p:cTn>
                        </p:par>
                        <p:par>
                          <p:cTn id="47" fill="hold">
                            <p:stCondLst>
                              <p:cond delay="0"/>
                            </p:stCondLst>
                            <p:childTnLst>
                              <p:par>
                                <p:cTn id="48" presetClass="entr" nodeType="afterEffect" presetSubtype="0" presetID="1" grpId="11" fill="hold">
                                  <p:stCondLst>
                                    <p:cond delay="0"/>
                                  </p:stCondLst>
                                  <p:iterate type="el" backwards="0">
                                    <p:tmAbs val="0"/>
                                  </p:iterate>
                                  <p:childTnLst>
                                    <p:set>
                                      <p:cBhvr>
                                        <p:cTn id="49" fill="hold"/>
                                        <p:tgtEl>
                                          <p:spTgt spid="667"/>
                                        </p:tgtEl>
                                        <p:attrNameLst>
                                          <p:attrName>style.visibility</p:attrName>
                                        </p:attrNameLst>
                                      </p:cBhvr>
                                      <p:to>
                                        <p:strVal val="visible"/>
                                      </p:to>
                                    </p:set>
                                  </p:childTnLst>
                                </p:cTn>
                              </p:par>
                            </p:childTnLst>
                          </p:cTn>
                        </p:par>
                        <p:par>
                          <p:cTn id="50" fill="hold">
                            <p:stCondLst>
                              <p:cond delay="0"/>
                            </p:stCondLst>
                            <p:childTnLst>
                              <p:par>
                                <p:cTn id="51" presetClass="entr" nodeType="afterEffect" presetSubtype="0" presetID="1" grpId="12" fill="hold">
                                  <p:stCondLst>
                                    <p:cond delay="0"/>
                                  </p:stCondLst>
                                  <p:iterate type="el" backwards="0">
                                    <p:tmAbs val="0"/>
                                  </p:iterate>
                                  <p:childTnLst>
                                    <p:set>
                                      <p:cBhvr>
                                        <p:cTn id="52" fill="hold"/>
                                        <p:tgtEl>
                                          <p:spTgt spid="66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63" grpId="9"/>
      <p:bldP build="whole" bldLvl="1" animBg="1" rev="0" advAuto="0" spid="664" grpId="8"/>
      <p:bldP build="whole" bldLvl="1" animBg="1" rev="0" advAuto="0" spid="661" grpId="5"/>
      <p:bldP build="whole" bldLvl="1" animBg="1" rev="0" advAuto="0" spid="665" grpId="10"/>
      <p:bldP build="whole" bldLvl="1" animBg="1" rev="0" advAuto="0" spid="658" grpId="3"/>
      <p:bldP build="p" bldLvl="5" animBg="1" rev="0" advAuto="0" spid="656" grpId="2"/>
      <p:bldP build="whole" bldLvl="1" animBg="1" rev="0" advAuto="0" spid="667" grpId="11"/>
      <p:bldP build="whole" bldLvl="1" animBg="1" rev="0" advAuto="0" spid="660" grpId="6"/>
      <p:bldP build="whole" bldLvl="1" animBg="1" rev="0" advAuto="0" spid="666" grpId="12"/>
      <p:bldP build="whole" bldLvl="1" animBg="1" rev="0" advAuto="0" spid="657" grpId="1"/>
      <p:bldP build="whole" bldLvl="1" animBg="1" rev="0" advAuto="0" spid="662" grpId="7"/>
      <p:bldP build="whole" bldLvl="1" animBg="1" rev="0" advAuto="0" spid="659" grpId="4"/>
    </p:bldLst>
  </p:timing>
</p:sld>
</file>

<file path=ppt/slides/slide6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9" name="O(n2) algorithm"/>
          <p:cNvSpPr/>
          <p:nvPr>
            <p:ph type="title"/>
          </p:nvPr>
        </p:nvSpPr>
        <p:spPr>
          <a:prstGeom prst="rect">
            <a:avLst/>
          </a:prstGeom>
        </p:spPr>
        <p:txBody>
          <a:bodyPr/>
          <a:lstStyle/>
          <a:p>
            <a:pPr>
              <a:defRPr>
                <a:latin typeface="Palatino"/>
                <a:ea typeface="Palatino"/>
                <a:cs typeface="Palatino"/>
                <a:sym typeface="Palatino"/>
              </a:defRPr>
            </a:pPr>
            <a:r>
              <a:t>O(</a:t>
            </a:r>
            <a:r>
              <a:rPr i="1"/>
              <a:t>n</a:t>
            </a:r>
            <a:r>
              <a:rPr baseline="31999" i="1"/>
              <a:t>2</a:t>
            </a:r>
            <a:r>
              <a:t>) algorithm</a:t>
            </a:r>
          </a:p>
        </p:txBody>
      </p:sp>
      <p:pic>
        <p:nvPicPr>
          <p:cNvPr id="67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671" name="Rectangle"/>
          <p:cNvSpPr/>
          <p:nvPr/>
        </p:nvSpPr>
        <p:spPr>
          <a:xfrm>
            <a:off x="1451473" y="2696965"/>
            <a:ext cx="9877138" cy="4847203"/>
          </a:xfrm>
          <a:prstGeom prst="rect">
            <a:avLst/>
          </a:prstGeom>
          <a:ln w="25400">
            <a:solidFill>
              <a:srgbClr val="85888D"/>
            </a:solidFill>
            <a:miter lim="400000"/>
          </a:ln>
        </p:spPr>
        <p:txBody>
          <a:bodyPr lIns="50800" tIns="50800" rIns="50800" bIns="50800" anchor="ctr"/>
          <a:lstStyle/>
          <a:p>
            <a:pPr>
              <a:defRPr sz="2400"/>
            </a:pPr>
          </a:p>
        </p:txBody>
      </p:sp>
      <p:sp>
        <p:nvSpPr>
          <p:cNvPr id="672" name="Rectangle"/>
          <p:cNvSpPr/>
          <p:nvPr/>
        </p:nvSpPr>
        <p:spPr>
          <a:xfrm>
            <a:off x="2355062" y="2698750"/>
            <a:ext cx="1517704" cy="1684010"/>
          </a:xfrm>
          <a:prstGeom prst="rect">
            <a:avLst/>
          </a:prstGeom>
          <a:solidFill>
            <a:schemeClr val="accent4">
              <a:alpha val="29886"/>
            </a:schemeClr>
          </a:solidFill>
          <a:ln w="25400">
            <a:solidFill>
              <a:srgbClr val="85888D">
                <a:alpha val="29886"/>
              </a:srgbClr>
            </a:solidFill>
            <a:miter lim="400000"/>
          </a:ln>
        </p:spPr>
        <p:txBody>
          <a:bodyPr lIns="50800" tIns="50800" rIns="50800" bIns="50800" anchor="ctr"/>
          <a:lstStyle/>
          <a:p>
            <a:pPr>
              <a:defRPr sz="2400">
                <a:solidFill>
                  <a:srgbClr val="FFFFFF"/>
                </a:solidFill>
              </a:defRPr>
            </a:pPr>
          </a:p>
        </p:txBody>
      </p:sp>
      <p:sp>
        <p:nvSpPr>
          <p:cNvPr id="673" name="Rectangle"/>
          <p:cNvSpPr/>
          <p:nvPr/>
        </p:nvSpPr>
        <p:spPr>
          <a:xfrm>
            <a:off x="3320892" y="2699274"/>
            <a:ext cx="2058871" cy="2538532"/>
          </a:xfrm>
          <a:prstGeom prst="rect">
            <a:avLst/>
          </a:prstGeom>
          <a:solidFill>
            <a:schemeClr val="accent3">
              <a:satOff val="18648"/>
              <a:lumOff val="5971"/>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74" name="Rectangle"/>
          <p:cNvSpPr/>
          <p:nvPr/>
        </p:nvSpPr>
        <p:spPr>
          <a:xfrm>
            <a:off x="2858234" y="2688149"/>
            <a:ext cx="2984186" cy="1684010"/>
          </a:xfrm>
          <a:prstGeom prst="rect">
            <a:avLst/>
          </a:prstGeom>
          <a:solidFill>
            <a:schemeClr val="accent6">
              <a:alpha val="29886"/>
            </a:schemeClr>
          </a:solidFill>
          <a:ln w="25400">
            <a:solidFill>
              <a:srgbClr val="85888D">
                <a:alpha val="29886"/>
              </a:srgbClr>
            </a:solidFill>
            <a:miter lim="400000"/>
          </a:ln>
        </p:spPr>
        <p:txBody>
          <a:bodyPr lIns="50800" tIns="50800" rIns="50800" bIns="50800" anchor="ctr"/>
          <a:lstStyle/>
          <a:p>
            <a:pPr>
              <a:defRPr sz="2400">
                <a:solidFill>
                  <a:srgbClr val="FFFFFF"/>
                </a:solidFill>
              </a:defRPr>
            </a:pPr>
          </a:p>
        </p:txBody>
      </p:sp>
      <p:sp>
        <p:nvSpPr>
          <p:cNvPr id="675" name="Rectangle"/>
          <p:cNvSpPr/>
          <p:nvPr/>
        </p:nvSpPr>
        <p:spPr>
          <a:xfrm>
            <a:off x="1916335" y="2699274"/>
            <a:ext cx="5815079" cy="486380"/>
          </a:xfrm>
          <a:prstGeom prst="rect">
            <a:avLst/>
          </a:prstGeom>
          <a:solidFill>
            <a:schemeClr val="accent2">
              <a:hueOff val="-554920"/>
              <a:satOff val="-21482"/>
              <a:lumOff val="-6228"/>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76" name="Rectangle"/>
          <p:cNvSpPr/>
          <p:nvPr/>
        </p:nvSpPr>
        <p:spPr>
          <a:xfrm>
            <a:off x="4616712" y="2692688"/>
            <a:ext cx="906791" cy="4396563"/>
          </a:xfrm>
          <a:prstGeom prst="rect">
            <a:avLst/>
          </a:prstGeom>
          <a:solidFill>
            <a:schemeClr val="accent1">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77" name="Rectangle"/>
          <p:cNvSpPr/>
          <p:nvPr/>
        </p:nvSpPr>
        <p:spPr>
          <a:xfrm>
            <a:off x="6363224" y="2706857"/>
            <a:ext cx="1185195" cy="2538532"/>
          </a:xfrm>
          <a:prstGeom prst="rect">
            <a:avLst/>
          </a:prstGeom>
          <a:solidFill>
            <a:schemeClr val="accent5">
              <a:hueOff val="-444211"/>
              <a:satOff val="-14915"/>
              <a:lumOff val="22857"/>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78" name="Rectangle"/>
          <p:cNvSpPr/>
          <p:nvPr/>
        </p:nvSpPr>
        <p:spPr>
          <a:xfrm>
            <a:off x="7244037" y="2701531"/>
            <a:ext cx="1894715" cy="2967393"/>
          </a:xfrm>
          <a:prstGeom prst="rect">
            <a:avLst/>
          </a:prstGeom>
          <a:solidFill>
            <a:schemeClr val="accent4">
              <a:satOff val="1488"/>
              <a:lumOff val="-7242"/>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79" name="First solution: introduce rectangles one by one, and update the outline.…"/>
          <p:cNvSpPr/>
          <p:nvPr>
            <p:ph type="body" sz="quarter" idx="1"/>
          </p:nvPr>
        </p:nvSpPr>
        <p:spPr>
          <a:xfrm>
            <a:off x="952500" y="7763005"/>
            <a:ext cx="11099800" cy="1919066"/>
          </a:xfrm>
          <a:prstGeom prst="rect">
            <a:avLst/>
          </a:prstGeom>
        </p:spPr>
        <p:txBody>
          <a:bodyPr/>
          <a:lstStyle/>
          <a:p>
            <a:pPr marL="382270" indent="-382270" defTabSz="502412">
              <a:spcBef>
                <a:spcPts val="1700"/>
              </a:spcBef>
              <a:defRPr sz="3096">
                <a:latin typeface="Palatino"/>
                <a:ea typeface="Palatino"/>
                <a:cs typeface="Palatino"/>
                <a:sym typeface="Palatino"/>
              </a:defRPr>
            </a:pPr>
            <a:r>
              <a:t>First solution: introduce rectangles one by one, and update the outline.</a:t>
            </a:r>
          </a:p>
          <a:p>
            <a:pPr marL="382270" indent="-382270" defTabSz="502412">
              <a:spcBef>
                <a:spcPts val="1700"/>
              </a:spcBef>
              <a:defRPr sz="3096">
                <a:latin typeface="Palatino"/>
                <a:ea typeface="Palatino"/>
                <a:cs typeface="Palatino"/>
                <a:sym typeface="Palatino"/>
              </a:defRPr>
            </a:pPr>
            <a:r>
              <a:t>Time: </a:t>
            </a:r>
            <a:r>
              <a:rPr i="1"/>
              <a:t>O(n)</a:t>
            </a:r>
            <a:r>
              <a:t> per update.</a:t>
            </a:r>
          </a:p>
        </p:txBody>
      </p:sp>
      <p:sp>
        <p:nvSpPr>
          <p:cNvPr id="680" name="Line"/>
          <p:cNvSpPr/>
          <p:nvPr/>
        </p:nvSpPr>
        <p:spPr>
          <a:xfrm>
            <a:off x="1907676" y="2706322"/>
            <a:ext cx="7263371" cy="440417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 y="263"/>
                </a:moveTo>
                <a:lnTo>
                  <a:pt x="0" y="2529"/>
                </a:lnTo>
                <a:lnTo>
                  <a:pt x="1376" y="2475"/>
                </a:lnTo>
                <a:lnTo>
                  <a:pt x="1357" y="8278"/>
                </a:lnTo>
                <a:lnTo>
                  <a:pt x="4223" y="8293"/>
                </a:lnTo>
                <a:lnTo>
                  <a:pt x="4211" y="12588"/>
                </a:lnTo>
                <a:lnTo>
                  <a:pt x="8079" y="12576"/>
                </a:lnTo>
                <a:lnTo>
                  <a:pt x="8112" y="21600"/>
                </a:lnTo>
                <a:lnTo>
                  <a:pt x="10774" y="21583"/>
                </a:lnTo>
                <a:lnTo>
                  <a:pt x="10817" y="8262"/>
                </a:lnTo>
                <a:lnTo>
                  <a:pt x="11803" y="8234"/>
                </a:lnTo>
                <a:lnTo>
                  <a:pt x="11769" y="2471"/>
                </a:lnTo>
                <a:lnTo>
                  <a:pt x="13309" y="2461"/>
                </a:lnTo>
                <a:lnTo>
                  <a:pt x="13286" y="12546"/>
                </a:lnTo>
                <a:lnTo>
                  <a:pt x="15912" y="12576"/>
                </a:lnTo>
                <a:lnTo>
                  <a:pt x="15898" y="14634"/>
                </a:lnTo>
                <a:lnTo>
                  <a:pt x="21600" y="14614"/>
                </a:lnTo>
                <a:lnTo>
                  <a:pt x="21558" y="0"/>
                </a:lnTo>
              </a:path>
            </a:pathLst>
          </a:custGeom>
          <a:ln w="50800">
            <a:solidFill>
              <a:srgbClr val="000000"/>
            </a:solidFill>
            <a:miter lim="400000"/>
          </a:ln>
        </p:spPr>
        <p:txBody>
          <a:bodyPr lIns="50800" tIns="50800" rIns="50800" bIns="50800" anchor="ctr"/>
          <a:lstStyle/>
          <a:p>
            <a:pPr>
              <a:defRPr sz="2400"/>
            </a:pPr>
          </a:p>
        </p:txBody>
      </p:sp>
      <p:sp>
        <p:nvSpPr>
          <p:cNvPr id="681" name="x1    x2               x3                     x4            x5 x6      x7             x8                                x9"/>
          <p:cNvSpPr/>
          <p:nvPr/>
        </p:nvSpPr>
        <p:spPr>
          <a:xfrm>
            <a:off x="1712593" y="2228062"/>
            <a:ext cx="9354898" cy="50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i="1">
                <a:latin typeface="Palatino"/>
                <a:ea typeface="Palatino"/>
                <a:cs typeface="Palatino"/>
                <a:sym typeface="Palatino"/>
              </a:defRPr>
            </a:pPr>
            <a:r>
              <a:rPr sz="2400"/>
              <a:t>x</a:t>
            </a:r>
            <a:r>
              <a:rPr baseline="-5999" sz="2400"/>
              <a:t>1    </a:t>
            </a:r>
            <a:r>
              <a:rPr sz="2400"/>
              <a:t>x</a:t>
            </a:r>
            <a:r>
              <a:rPr baseline="-5999" sz="2400"/>
              <a:t>2               </a:t>
            </a:r>
            <a:r>
              <a:rPr sz="2400"/>
              <a:t>x</a:t>
            </a:r>
            <a:r>
              <a:rPr baseline="-5999" sz="2400"/>
              <a:t>3                     </a:t>
            </a:r>
            <a:r>
              <a:rPr sz="2400"/>
              <a:t>x</a:t>
            </a:r>
            <a:r>
              <a:rPr baseline="-5999" sz="2400"/>
              <a:t>4            </a:t>
            </a:r>
            <a:r>
              <a:rPr sz="2400"/>
              <a:t>x</a:t>
            </a:r>
            <a:r>
              <a:rPr baseline="-5999" sz="2400"/>
              <a:t>5 </a:t>
            </a:r>
            <a:r>
              <a:rPr sz="2400"/>
              <a:t>x</a:t>
            </a:r>
            <a:r>
              <a:rPr baseline="-5999" sz="2400"/>
              <a:t>6      </a:t>
            </a:r>
            <a:r>
              <a:rPr sz="2400"/>
              <a:t>x</a:t>
            </a:r>
            <a:r>
              <a:rPr baseline="-5999" sz="2400"/>
              <a:t>7             </a:t>
            </a:r>
            <a:r>
              <a:rPr sz="2400"/>
              <a:t>x</a:t>
            </a:r>
            <a:r>
              <a:rPr baseline="-5999" sz="2400"/>
              <a:t>8                                </a:t>
            </a:r>
            <a:r>
              <a:rPr sz="2400"/>
              <a:t>x</a:t>
            </a:r>
            <a:r>
              <a:rPr baseline="-5999" sz="2400"/>
              <a:t>9 </a:t>
            </a:r>
          </a:p>
        </p:txBody>
      </p:sp>
      <p:sp>
        <p:nvSpPr>
          <p:cNvPr id="682" name="Rectangle"/>
          <p:cNvSpPr/>
          <p:nvPr/>
        </p:nvSpPr>
        <p:spPr>
          <a:xfrm>
            <a:off x="3876517" y="2701531"/>
            <a:ext cx="2984187" cy="2967393"/>
          </a:xfrm>
          <a:prstGeom prst="rect">
            <a:avLst/>
          </a:prstGeom>
          <a:solidFill>
            <a:schemeClr val="accent2">
              <a:alpha val="59366"/>
            </a:schemeClr>
          </a:solidFill>
          <a:ln w="25400">
            <a:solidFill>
              <a:srgbClr val="85888D">
                <a:alpha val="59366"/>
              </a:srgbClr>
            </a:solidFill>
            <a:miter lim="400000"/>
          </a:ln>
        </p:spPr>
        <p:txBody>
          <a:bodyPr lIns="50800" tIns="50800" rIns="50800" bIns="50800" anchor="ctr"/>
          <a:lstStyle/>
          <a:p>
            <a:pPr>
              <a:defRPr sz="2400">
                <a:solidFill>
                  <a:srgbClr val="FFFFFF"/>
                </a:solidFill>
              </a:defRPr>
            </a:pPr>
          </a:p>
        </p:txBody>
      </p:sp>
      <p:sp>
        <p:nvSpPr>
          <p:cNvPr id="683" name="Line"/>
          <p:cNvSpPr/>
          <p:nvPr/>
        </p:nvSpPr>
        <p:spPr>
          <a:xfrm>
            <a:off x="3857073" y="5302250"/>
            <a:ext cx="767564" cy="4026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30" y="21600"/>
                </a:lnTo>
                <a:lnTo>
                  <a:pt x="21600" y="21272"/>
                </a:lnTo>
              </a:path>
            </a:pathLst>
          </a:custGeom>
          <a:ln w="50800">
            <a:solidFill>
              <a:srgbClr val="FF2600"/>
            </a:solidFill>
            <a:miter lim="400000"/>
          </a:ln>
        </p:spPr>
        <p:txBody>
          <a:bodyPr lIns="50800" tIns="50800" rIns="50800" bIns="50800" anchor="ctr"/>
          <a:lstStyle/>
          <a:p>
            <a:pPr>
              <a:defRPr sz="2400"/>
            </a:pPr>
          </a:p>
        </p:txBody>
      </p:sp>
      <p:sp>
        <p:nvSpPr>
          <p:cNvPr id="684" name="Line"/>
          <p:cNvSpPr/>
          <p:nvPr/>
        </p:nvSpPr>
        <p:spPr>
          <a:xfrm>
            <a:off x="5573777" y="5289864"/>
            <a:ext cx="1332457" cy="41978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009"/>
                </a:moveTo>
                <a:lnTo>
                  <a:pt x="21513" y="21600"/>
                </a:lnTo>
                <a:lnTo>
                  <a:pt x="21600" y="0"/>
                </a:lnTo>
              </a:path>
            </a:pathLst>
          </a:custGeom>
          <a:ln w="50800">
            <a:solidFill>
              <a:srgbClr val="FF2600"/>
            </a:solidFill>
            <a:miter lim="400000"/>
          </a:ln>
        </p:spPr>
        <p:txBody>
          <a:bodyPr lIns="50800" tIns="50800" rIns="50800" bIns="50800" anchor="ctr"/>
          <a:lstStyle/>
          <a:p>
            <a:pPr>
              <a:defRPr sz="2400"/>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80"/>
                                        </p:tgtEl>
                                        <p:attrNameLst>
                                          <p:attrName>style.visibility</p:attrName>
                                        </p:attrNameLst>
                                      </p:cBhvr>
                                      <p:to>
                                        <p:strVal val="visible"/>
                                      </p:to>
                                    </p:set>
                                  </p:childTnLst>
                                </p:cTn>
                              </p:par>
                            </p:childTnLst>
                          </p:cTn>
                        </p:par>
                        <p:par>
                          <p:cTn id="7" fill="hold">
                            <p:stCondLst>
                              <p:cond delay="0"/>
                            </p:stCondLst>
                            <p:childTnLst>
                              <p:par>
                                <p:cTn id="8" presetClass="entr" nodeType="afterEffect" presetSubtype="0" presetID="1" grpId="2" fill="hold">
                                  <p:stCondLst>
                                    <p:cond delay="0"/>
                                  </p:stCondLst>
                                  <p:iterate type="el" backwards="0">
                                    <p:tmAbs val="0"/>
                                  </p:iterate>
                                  <p:childTnLst>
                                    <p:set>
                                      <p:cBhvr>
                                        <p:cTn id="9" fill="hold"/>
                                        <p:tgtEl>
                                          <p:spTgt spid="681"/>
                                        </p:tgtEl>
                                        <p:attrNameLst>
                                          <p:attrName>style.visibility</p:attrName>
                                        </p:attrNameLst>
                                      </p:cBhvr>
                                      <p:to>
                                        <p:strVal val="visible"/>
                                      </p:to>
                                    </p:set>
                                  </p:childTnLst>
                                </p:cTn>
                              </p:par>
                            </p:childTnLst>
                          </p:cTn>
                        </p:par>
                        <p:par>
                          <p:cTn id="10" fill="hold">
                            <p:stCondLst>
                              <p:cond delay="0"/>
                            </p:stCondLst>
                            <p:childTnLst>
                              <p:par>
                                <p:cTn id="11" presetClass="entr" nodeType="afterEffect" presetSubtype="0" presetID="1" grpId="3" fill="hold">
                                  <p:stCondLst>
                                    <p:cond delay="0"/>
                                  </p:stCondLst>
                                  <p:iterate type="el" backwards="0">
                                    <p:tmAbs val="0"/>
                                  </p:iterate>
                                  <p:childTnLst>
                                    <p:set>
                                      <p:cBhvr>
                                        <p:cTn id="12" fill="hold"/>
                                        <p:tgtEl>
                                          <p:spTgt spid="679">
                                            <p:bg/>
                                          </p:spTgt>
                                        </p:tgtEl>
                                        <p:attrNameLst>
                                          <p:attrName>style.visibility</p:attrName>
                                        </p:attrNameLst>
                                      </p:cBhvr>
                                      <p:to>
                                        <p:strVal val="visible"/>
                                      </p:to>
                                    </p:set>
                                  </p:childTnLst>
                                </p:cTn>
                              </p:par>
                              <p:par>
                                <p:cTn id="13" presetClass="entr" nodeType="withEffect" presetSubtype="0" presetID="1" grpId="3" fill="hold">
                                  <p:stCondLst>
                                    <p:cond delay="0"/>
                                  </p:stCondLst>
                                  <p:iterate type="el" backwards="0">
                                    <p:tmAbs val="0"/>
                                  </p:iterate>
                                  <p:childTnLst>
                                    <p:set>
                                      <p:cBhvr>
                                        <p:cTn id="14" fill="hold"/>
                                        <p:tgtEl>
                                          <p:spTgt spid="67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3" fill="hold">
                                  <p:stCondLst>
                                    <p:cond delay="0"/>
                                  </p:stCondLst>
                                  <p:iterate type="el" backwards="0">
                                    <p:tmAbs val="0"/>
                                  </p:iterate>
                                  <p:childTnLst>
                                    <p:set>
                                      <p:cBhvr>
                                        <p:cTn id="18" fill="hold"/>
                                        <p:tgtEl>
                                          <p:spTgt spid="67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4" fill="hold">
                                  <p:stCondLst>
                                    <p:cond delay="0"/>
                                  </p:stCondLst>
                                  <p:iterate type="el" backwards="0">
                                    <p:tmAbs val="0"/>
                                  </p:iterate>
                                  <p:childTnLst>
                                    <p:set>
                                      <p:cBhvr>
                                        <p:cTn id="22" fill="hold"/>
                                        <p:tgtEl>
                                          <p:spTgt spid="682"/>
                                        </p:tgtEl>
                                        <p:attrNameLst>
                                          <p:attrName>style.visibility</p:attrName>
                                        </p:attrNameLst>
                                      </p:cBhvr>
                                      <p:to>
                                        <p:strVal val="visible"/>
                                      </p:to>
                                    </p:set>
                                  </p:childTnLst>
                                </p:cTn>
                              </p:par>
                            </p:childTnLst>
                          </p:cTn>
                        </p:par>
                        <p:par>
                          <p:cTn id="23" fill="hold">
                            <p:stCondLst>
                              <p:cond delay="0"/>
                            </p:stCondLst>
                            <p:childTnLst>
                              <p:par>
                                <p:cTn id="24" presetClass="entr" nodeType="afterEffect" presetSubtype="0" presetID="1" grpId="5" fill="hold">
                                  <p:stCondLst>
                                    <p:cond delay="0"/>
                                  </p:stCondLst>
                                  <p:iterate type="el" backwards="0">
                                    <p:tmAbs val="0"/>
                                  </p:iterate>
                                  <p:childTnLst>
                                    <p:set>
                                      <p:cBhvr>
                                        <p:cTn id="25" fill="hold"/>
                                        <p:tgtEl>
                                          <p:spTgt spid="684"/>
                                        </p:tgtEl>
                                        <p:attrNameLst>
                                          <p:attrName>style.visibility</p:attrName>
                                        </p:attrNameLst>
                                      </p:cBhvr>
                                      <p:to>
                                        <p:strVal val="visible"/>
                                      </p:to>
                                    </p:set>
                                  </p:childTnLst>
                                </p:cTn>
                              </p:par>
                            </p:childTnLst>
                          </p:cTn>
                        </p:par>
                        <p:par>
                          <p:cTn id="26" fill="hold">
                            <p:stCondLst>
                              <p:cond delay="0"/>
                            </p:stCondLst>
                            <p:childTnLst>
                              <p:par>
                                <p:cTn id="27" presetClass="entr" nodeType="afterEffect" presetSubtype="0" presetID="1" grpId="6" fill="hold">
                                  <p:stCondLst>
                                    <p:cond delay="0"/>
                                  </p:stCondLst>
                                  <p:iterate type="el" backwards="0">
                                    <p:tmAbs val="0"/>
                                  </p:iterate>
                                  <p:childTnLst>
                                    <p:set>
                                      <p:cBhvr>
                                        <p:cTn id="28" fill="hold"/>
                                        <p:tgtEl>
                                          <p:spTgt spid="68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83" grpId="6"/>
      <p:bldP build="whole" bldLvl="1" animBg="1" rev="0" advAuto="0" spid="682" grpId="4"/>
      <p:bldP build="p" bldLvl="5" animBg="1" rev="0" advAuto="0" spid="679" grpId="3"/>
      <p:bldP build="whole" bldLvl="1" animBg="1" rev="0" advAuto="0" spid="680" grpId="1"/>
      <p:bldP build="whole" bldLvl="1" animBg="1" rev="0" advAuto="0" spid="684" grpId="5"/>
      <p:bldP build="whole" bldLvl="1" animBg="1" rev="0" advAuto="0" spid="681" grpId="2"/>
    </p:bldLst>
  </p:timing>
</p:sld>
</file>

<file path=ppt/slides/slide6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6" name="O(n2) algorithm"/>
          <p:cNvSpPr/>
          <p:nvPr>
            <p:ph type="title"/>
          </p:nvPr>
        </p:nvSpPr>
        <p:spPr>
          <a:prstGeom prst="rect">
            <a:avLst/>
          </a:prstGeom>
        </p:spPr>
        <p:txBody>
          <a:bodyPr/>
          <a:lstStyle/>
          <a:p>
            <a:pPr>
              <a:defRPr>
                <a:latin typeface="Palatino"/>
                <a:ea typeface="Palatino"/>
                <a:cs typeface="Palatino"/>
                <a:sym typeface="Palatino"/>
              </a:defRPr>
            </a:pPr>
            <a:r>
              <a:t>O(</a:t>
            </a:r>
            <a:r>
              <a:rPr i="1"/>
              <a:t>n</a:t>
            </a:r>
            <a:r>
              <a:rPr baseline="31999" i="1"/>
              <a:t>2</a:t>
            </a:r>
            <a:r>
              <a:t>) algorithm</a:t>
            </a:r>
          </a:p>
        </p:txBody>
      </p:sp>
      <p:pic>
        <p:nvPicPr>
          <p:cNvPr id="68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688" name="Rectangle"/>
          <p:cNvSpPr/>
          <p:nvPr/>
        </p:nvSpPr>
        <p:spPr>
          <a:xfrm>
            <a:off x="1451473" y="2696965"/>
            <a:ext cx="9877138" cy="4847203"/>
          </a:xfrm>
          <a:prstGeom prst="rect">
            <a:avLst/>
          </a:prstGeom>
          <a:ln w="25400">
            <a:solidFill>
              <a:srgbClr val="85888D"/>
            </a:solidFill>
            <a:miter lim="400000"/>
          </a:ln>
        </p:spPr>
        <p:txBody>
          <a:bodyPr lIns="50800" tIns="50800" rIns="50800" bIns="50800" anchor="ctr"/>
          <a:lstStyle/>
          <a:p>
            <a:pPr>
              <a:defRPr sz="2400"/>
            </a:pPr>
          </a:p>
        </p:txBody>
      </p:sp>
      <p:sp>
        <p:nvSpPr>
          <p:cNvPr id="689" name="Rectangle"/>
          <p:cNvSpPr/>
          <p:nvPr/>
        </p:nvSpPr>
        <p:spPr>
          <a:xfrm>
            <a:off x="2355062" y="2698750"/>
            <a:ext cx="1517704" cy="1684010"/>
          </a:xfrm>
          <a:prstGeom prst="rect">
            <a:avLst/>
          </a:prstGeom>
          <a:solidFill>
            <a:schemeClr val="accent4">
              <a:alpha val="29886"/>
            </a:schemeClr>
          </a:solidFill>
          <a:ln w="25400">
            <a:solidFill>
              <a:srgbClr val="85888D">
                <a:alpha val="29886"/>
              </a:srgbClr>
            </a:solidFill>
            <a:miter lim="400000"/>
          </a:ln>
        </p:spPr>
        <p:txBody>
          <a:bodyPr lIns="50800" tIns="50800" rIns="50800" bIns="50800" anchor="ctr"/>
          <a:lstStyle/>
          <a:p>
            <a:pPr>
              <a:defRPr sz="2400">
                <a:solidFill>
                  <a:srgbClr val="FFFFFF"/>
                </a:solidFill>
              </a:defRPr>
            </a:pPr>
          </a:p>
        </p:txBody>
      </p:sp>
      <p:sp>
        <p:nvSpPr>
          <p:cNvPr id="690" name="Rectangle"/>
          <p:cNvSpPr/>
          <p:nvPr/>
        </p:nvSpPr>
        <p:spPr>
          <a:xfrm>
            <a:off x="3320892" y="2699274"/>
            <a:ext cx="2058871" cy="2538532"/>
          </a:xfrm>
          <a:prstGeom prst="rect">
            <a:avLst/>
          </a:prstGeom>
          <a:solidFill>
            <a:schemeClr val="accent3">
              <a:satOff val="18648"/>
              <a:lumOff val="5971"/>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91" name="Rectangle"/>
          <p:cNvSpPr/>
          <p:nvPr/>
        </p:nvSpPr>
        <p:spPr>
          <a:xfrm>
            <a:off x="2858234" y="2688149"/>
            <a:ext cx="2984186" cy="1684010"/>
          </a:xfrm>
          <a:prstGeom prst="rect">
            <a:avLst/>
          </a:prstGeom>
          <a:solidFill>
            <a:schemeClr val="accent6">
              <a:alpha val="29886"/>
            </a:schemeClr>
          </a:solidFill>
          <a:ln w="25400">
            <a:solidFill>
              <a:srgbClr val="85888D">
                <a:alpha val="29886"/>
              </a:srgbClr>
            </a:solidFill>
            <a:miter lim="400000"/>
          </a:ln>
        </p:spPr>
        <p:txBody>
          <a:bodyPr lIns="50800" tIns="50800" rIns="50800" bIns="50800" anchor="ctr"/>
          <a:lstStyle/>
          <a:p>
            <a:pPr>
              <a:defRPr sz="2400">
                <a:solidFill>
                  <a:srgbClr val="FFFFFF"/>
                </a:solidFill>
              </a:defRPr>
            </a:pPr>
          </a:p>
        </p:txBody>
      </p:sp>
      <p:sp>
        <p:nvSpPr>
          <p:cNvPr id="692" name="Rectangle"/>
          <p:cNvSpPr/>
          <p:nvPr/>
        </p:nvSpPr>
        <p:spPr>
          <a:xfrm>
            <a:off x="1916335" y="2699274"/>
            <a:ext cx="5815079" cy="486380"/>
          </a:xfrm>
          <a:prstGeom prst="rect">
            <a:avLst/>
          </a:prstGeom>
          <a:solidFill>
            <a:schemeClr val="accent2">
              <a:hueOff val="-554920"/>
              <a:satOff val="-21482"/>
              <a:lumOff val="-6228"/>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93" name="Rectangle"/>
          <p:cNvSpPr/>
          <p:nvPr/>
        </p:nvSpPr>
        <p:spPr>
          <a:xfrm>
            <a:off x="4616712" y="2692688"/>
            <a:ext cx="906791" cy="4396563"/>
          </a:xfrm>
          <a:prstGeom prst="rect">
            <a:avLst/>
          </a:prstGeom>
          <a:solidFill>
            <a:schemeClr val="accent1">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94" name="Rectangle"/>
          <p:cNvSpPr/>
          <p:nvPr/>
        </p:nvSpPr>
        <p:spPr>
          <a:xfrm>
            <a:off x="6363224" y="2706857"/>
            <a:ext cx="1185195" cy="2538532"/>
          </a:xfrm>
          <a:prstGeom prst="rect">
            <a:avLst/>
          </a:prstGeom>
          <a:solidFill>
            <a:schemeClr val="accent5">
              <a:hueOff val="-444211"/>
              <a:satOff val="-14915"/>
              <a:lumOff val="22857"/>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95" name="Rectangle"/>
          <p:cNvSpPr/>
          <p:nvPr/>
        </p:nvSpPr>
        <p:spPr>
          <a:xfrm>
            <a:off x="7244037" y="2701531"/>
            <a:ext cx="1894715" cy="2967393"/>
          </a:xfrm>
          <a:prstGeom prst="rect">
            <a:avLst/>
          </a:prstGeom>
          <a:solidFill>
            <a:schemeClr val="accent4">
              <a:satOff val="1488"/>
              <a:lumOff val="-7242"/>
              <a:alpha val="29717"/>
            </a:schemeClr>
          </a:solidFill>
          <a:ln w="25400">
            <a:solidFill>
              <a:srgbClr val="85888D">
                <a:alpha val="29717"/>
              </a:srgbClr>
            </a:solidFill>
            <a:miter lim="400000"/>
          </a:ln>
        </p:spPr>
        <p:txBody>
          <a:bodyPr lIns="50800" tIns="50800" rIns="50800" bIns="50800" anchor="ctr"/>
          <a:lstStyle/>
          <a:p>
            <a:pPr>
              <a:defRPr sz="2400">
                <a:solidFill>
                  <a:srgbClr val="FFFFFF"/>
                </a:solidFill>
              </a:defRPr>
            </a:pPr>
          </a:p>
        </p:txBody>
      </p:sp>
      <p:sp>
        <p:nvSpPr>
          <p:cNvPr id="696" name="First solution: introduce rectangles one by one, and update the outline.…"/>
          <p:cNvSpPr/>
          <p:nvPr>
            <p:ph type="body" sz="quarter" idx="1"/>
          </p:nvPr>
        </p:nvSpPr>
        <p:spPr>
          <a:xfrm>
            <a:off x="952500" y="7763005"/>
            <a:ext cx="11099800" cy="1919066"/>
          </a:xfrm>
          <a:prstGeom prst="rect">
            <a:avLst/>
          </a:prstGeom>
        </p:spPr>
        <p:txBody>
          <a:bodyPr/>
          <a:lstStyle/>
          <a:p>
            <a:pPr marL="382270" indent="-382270" defTabSz="502412">
              <a:spcBef>
                <a:spcPts val="1700"/>
              </a:spcBef>
              <a:defRPr sz="3096">
                <a:latin typeface="Palatino"/>
                <a:ea typeface="Palatino"/>
                <a:cs typeface="Palatino"/>
                <a:sym typeface="Palatino"/>
              </a:defRPr>
            </a:pPr>
            <a:r>
              <a:t>First solution: introduce rectangles one by one, and update the outline.</a:t>
            </a:r>
          </a:p>
          <a:p>
            <a:pPr marL="382270" indent="-382270" defTabSz="502412">
              <a:spcBef>
                <a:spcPts val="1700"/>
              </a:spcBef>
              <a:defRPr sz="3096">
                <a:latin typeface="Palatino"/>
                <a:ea typeface="Palatino"/>
                <a:cs typeface="Palatino"/>
                <a:sym typeface="Palatino"/>
              </a:defRPr>
            </a:pPr>
            <a:r>
              <a:t>Time: </a:t>
            </a:r>
            <a:r>
              <a:rPr i="1"/>
              <a:t>O(n)</a:t>
            </a:r>
            <a:r>
              <a:t> per update.</a:t>
            </a:r>
          </a:p>
        </p:txBody>
      </p:sp>
      <p:sp>
        <p:nvSpPr>
          <p:cNvPr id="697" name="Line"/>
          <p:cNvSpPr/>
          <p:nvPr/>
        </p:nvSpPr>
        <p:spPr>
          <a:xfrm>
            <a:off x="1907676" y="2706322"/>
            <a:ext cx="7263371" cy="440417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 y="263"/>
                </a:moveTo>
                <a:lnTo>
                  <a:pt x="0" y="2529"/>
                </a:lnTo>
                <a:lnTo>
                  <a:pt x="1376" y="2475"/>
                </a:lnTo>
                <a:lnTo>
                  <a:pt x="1357" y="8278"/>
                </a:lnTo>
                <a:lnTo>
                  <a:pt x="4223" y="8293"/>
                </a:lnTo>
                <a:lnTo>
                  <a:pt x="4211" y="12588"/>
                </a:lnTo>
                <a:lnTo>
                  <a:pt x="8079" y="12576"/>
                </a:lnTo>
                <a:lnTo>
                  <a:pt x="8112" y="21600"/>
                </a:lnTo>
                <a:lnTo>
                  <a:pt x="10774" y="21583"/>
                </a:lnTo>
                <a:lnTo>
                  <a:pt x="10817" y="8262"/>
                </a:lnTo>
                <a:lnTo>
                  <a:pt x="11803" y="8234"/>
                </a:lnTo>
                <a:lnTo>
                  <a:pt x="11769" y="2471"/>
                </a:lnTo>
                <a:lnTo>
                  <a:pt x="13309" y="2461"/>
                </a:lnTo>
                <a:lnTo>
                  <a:pt x="13286" y="12546"/>
                </a:lnTo>
                <a:lnTo>
                  <a:pt x="15912" y="12576"/>
                </a:lnTo>
                <a:lnTo>
                  <a:pt x="15898" y="14634"/>
                </a:lnTo>
                <a:lnTo>
                  <a:pt x="21600" y="14614"/>
                </a:lnTo>
                <a:lnTo>
                  <a:pt x="21558" y="0"/>
                </a:lnTo>
              </a:path>
            </a:pathLst>
          </a:custGeom>
          <a:ln w="50800">
            <a:solidFill>
              <a:srgbClr val="000000"/>
            </a:solidFill>
            <a:miter lim="400000"/>
          </a:ln>
        </p:spPr>
        <p:txBody>
          <a:bodyPr lIns="50800" tIns="50800" rIns="50800" bIns="50800" anchor="ctr"/>
          <a:lstStyle/>
          <a:p>
            <a:pPr>
              <a:defRPr sz="2400"/>
            </a:pPr>
          </a:p>
        </p:txBody>
      </p:sp>
      <p:sp>
        <p:nvSpPr>
          <p:cNvPr id="698" name="x1    x2               x3       x4         x5            x6 x6      x7     x7   x8                                x9"/>
          <p:cNvSpPr/>
          <p:nvPr/>
        </p:nvSpPr>
        <p:spPr>
          <a:xfrm>
            <a:off x="1712593" y="2228062"/>
            <a:ext cx="9354898" cy="50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i="1">
                <a:latin typeface="Palatino"/>
                <a:ea typeface="Palatino"/>
                <a:cs typeface="Palatino"/>
                <a:sym typeface="Palatino"/>
              </a:defRPr>
            </a:pPr>
            <a:r>
              <a:rPr sz="2400"/>
              <a:t>x</a:t>
            </a:r>
            <a:r>
              <a:rPr baseline="-5999" sz="2400"/>
              <a:t>1    </a:t>
            </a:r>
            <a:r>
              <a:rPr sz="2400"/>
              <a:t>x</a:t>
            </a:r>
            <a:r>
              <a:rPr baseline="-5999" sz="2400"/>
              <a:t>2               </a:t>
            </a:r>
            <a:r>
              <a:rPr sz="2400"/>
              <a:t>x</a:t>
            </a:r>
            <a:r>
              <a:rPr baseline="-5999" sz="2400"/>
              <a:t>3       </a:t>
            </a:r>
            <a:r>
              <a:rPr sz="2400">
                <a:solidFill>
                  <a:schemeClr val="accent5"/>
                </a:solidFill>
              </a:rPr>
              <a:t>x</a:t>
            </a:r>
            <a:r>
              <a:rPr baseline="-5999" sz="2400">
                <a:solidFill>
                  <a:schemeClr val="accent5"/>
                </a:solidFill>
              </a:rPr>
              <a:t>4</a:t>
            </a:r>
            <a:r>
              <a:rPr baseline="-5999" sz="2400"/>
              <a:t>         </a:t>
            </a:r>
            <a:r>
              <a:rPr sz="2400"/>
              <a:t>x</a:t>
            </a:r>
            <a:r>
              <a:rPr baseline="-5999" sz="2400"/>
              <a:t>5            </a:t>
            </a:r>
            <a:r>
              <a:rPr sz="2400"/>
              <a:t>x</a:t>
            </a:r>
            <a:r>
              <a:rPr baseline="-5999" sz="2400"/>
              <a:t>6 </a:t>
            </a:r>
            <a:r>
              <a:rPr strike="sngStrike" sz="2400">
                <a:solidFill>
                  <a:schemeClr val="accent1"/>
                </a:solidFill>
              </a:rPr>
              <a:t>x</a:t>
            </a:r>
            <a:r>
              <a:rPr baseline="-5999" strike="sngStrike" sz="2400">
                <a:solidFill>
                  <a:schemeClr val="accent1"/>
                </a:solidFill>
              </a:rPr>
              <a:t>6</a:t>
            </a:r>
            <a:r>
              <a:rPr baseline="-5999" sz="2400"/>
              <a:t>      </a:t>
            </a:r>
            <a:r>
              <a:rPr strike="sngStrike" sz="2400">
                <a:solidFill>
                  <a:schemeClr val="accent1"/>
                </a:solidFill>
              </a:rPr>
              <a:t>x</a:t>
            </a:r>
            <a:r>
              <a:rPr baseline="-5999" strike="sngStrike" sz="2400">
                <a:solidFill>
                  <a:schemeClr val="accent1"/>
                </a:solidFill>
              </a:rPr>
              <a:t>7</a:t>
            </a:r>
            <a:r>
              <a:rPr baseline="-5999" sz="2400"/>
              <a:t>     </a:t>
            </a:r>
            <a:r>
              <a:rPr sz="2400">
                <a:solidFill>
                  <a:schemeClr val="accent5"/>
                </a:solidFill>
              </a:rPr>
              <a:t>x</a:t>
            </a:r>
            <a:r>
              <a:rPr baseline="-5999" sz="2400">
                <a:solidFill>
                  <a:schemeClr val="accent5"/>
                </a:solidFill>
              </a:rPr>
              <a:t>7</a:t>
            </a:r>
            <a:r>
              <a:rPr baseline="-5999" sz="2400"/>
              <a:t>   </a:t>
            </a:r>
            <a:r>
              <a:rPr sz="2400"/>
              <a:t>x</a:t>
            </a:r>
            <a:r>
              <a:rPr baseline="-5999" sz="2400"/>
              <a:t>8                                </a:t>
            </a:r>
            <a:r>
              <a:rPr sz="2400"/>
              <a:t>x</a:t>
            </a:r>
            <a:r>
              <a:rPr baseline="-5999" sz="2400"/>
              <a:t>9 </a:t>
            </a:r>
          </a:p>
        </p:txBody>
      </p:sp>
      <p:sp>
        <p:nvSpPr>
          <p:cNvPr id="699" name="Rectangle"/>
          <p:cNvSpPr/>
          <p:nvPr/>
        </p:nvSpPr>
        <p:spPr>
          <a:xfrm>
            <a:off x="3876517" y="2701531"/>
            <a:ext cx="2984187" cy="2967393"/>
          </a:xfrm>
          <a:prstGeom prst="rect">
            <a:avLst/>
          </a:prstGeom>
          <a:solidFill>
            <a:schemeClr val="accent2">
              <a:alpha val="59366"/>
            </a:schemeClr>
          </a:solidFill>
          <a:ln w="25400">
            <a:solidFill>
              <a:srgbClr val="85888D">
                <a:alpha val="59366"/>
              </a:srgbClr>
            </a:solidFill>
            <a:miter lim="400000"/>
          </a:ln>
        </p:spPr>
        <p:txBody>
          <a:bodyPr lIns="50800" tIns="50800" rIns="50800" bIns="50800" anchor="ctr"/>
          <a:lstStyle/>
          <a:p>
            <a:pPr>
              <a:defRPr sz="2400">
                <a:solidFill>
                  <a:srgbClr val="FFFFFF"/>
                </a:solidFill>
              </a:defRPr>
            </a:pPr>
          </a:p>
        </p:txBody>
      </p:sp>
      <p:sp>
        <p:nvSpPr>
          <p:cNvPr id="700" name="Line"/>
          <p:cNvSpPr/>
          <p:nvPr/>
        </p:nvSpPr>
        <p:spPr>
          <a:xfrm>
            <a:off x="3857073" y="5302250"/>
            <a:ext cx="767564" cy="4026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30" y="21600"/>
                </a:lnTo>
                <a:lnTo>
                  <a:pt x="21600" y="21272"/>
                </a:lnTo>
              </a:path>
            </a:pathLst>
          </a:custGeom>
          <a:ln w="50800">
            <a:solidFill>
              <a:srgbClr val="FF2600"/>
            </a:solidFill>
            <a:miter lim="400000"/>
          </a:ln>
        </p:spPr>
        <p:txBody>
          <a:bodyPr lIns="50800" tIns="50800" rIns="50800" bIns="50800" anchor="ctr"/>
          <a:lstStyle/>
          <a:p>
            <a:pPr>
              <a:defRPr sz="2400"/>
            </a:pPr>
          </a:p>
        </p:txBody>
      </p:sp>
      <p:sp>
        <p:nvSpPr>
          <p:cNvPr id="701" name="Line"/>
          <p:cNvSpPr/>
          <p:nvPr/>
        </p:nvSpPr>
        <p:spPr>
          <a:xfrm>
            <a:off x="5573777" y="5289864"/>
            <a:ext cx="1332457" cy="41978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009"/>
                </a:moveTo>
                <a:lnTo>
                  <a:pt x="21513" y="21600"/>
                </a:lnTo>
                <a:lnTo>
                  <a:pt x="21600" y="0"/>
                </a:lnTo>
              </a:path>
            </a:pathLst>
          </a:custGeom>
          <a:ln w="50800">
            <a:solidFill>
              <a:srgbClr val="FF2600"/>
            </a:solidFill>
            <a:miter lim="400000"/>
          </a:ln>
        </p:spPr>
        <p:txBody>
          <a:bodyPr lIns="50800" tIns="50800" rIns="50800" bIns="50800" anchor="ctr"/>
          <a:lstStyle/>
          <a:p>
            <a:pPr>
              <a:defRPr sz="2400"/>
            </a:pPr>
          </a:p>
        </p:txBody>
      </p:sp>
      <p:sp>
        <p:nvSpPr>
          <p:cNvPr id="702" name="Line"/>
          <p:cNvSpPr/>
          <p:nvPr/>
        </p:nvSpPr>
        <p:spPr>
          <a:xfrm>
            <a:off x="3852245" y="5282675"/>
            <a:ext cx="767691" cy="40266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26"/>
                </a:moveTo>
                <a:lnTo>
                  <a:pt x="21534" y="0"/>
                </a:lnTo>
                <a:lnTo>
                  <a:pt x="21600" y="21600"/>
                </a:lnTo>
              </a:path>
            </a:pathLst>
          </a:custGeom>
          <a:ln w="50800">
            <a:solidFill>
              <a:srgbClr val="DCDEE0"/>
            </a:solidFill>
            <a:miter lim="400000"/>
          </a:ln>
        </p:spPr>
        <p:txBody>
          <a:bodyPr lIns="50800" tIns="50800" rIns="50800" bIns="50800" anchor="ctr"/>
          <a:lstStyle/>
          <a:p>
            <a:pPr>
              <a:defRPr sz="2400"/>
            </a:pPr>
          </a:p>
        </p:txBody>
      </p:sp>
      <p:sp>
        <p:nvSpPr>
          <p:cNvPr id="703" name="Line"/>
          <p:cNvSpPr/>
          <p:nvPr/>
        </p:nvSpPr>
        <p:spPr>
          <a:xfrm>
            <a:off x="5534366" y="3213673"/>
            <a:ext cx="1386308" cy="24652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6" y="21600"/>
                </a:moveTo>
                <a:lnTo>
                  <a:pt x="0" y="10434"/>
                </a:lnTo>
                <a:lnTo>
                  <a:pt x="5362" y="10397"/>
                </a:lnTo>
                <a:lnTo>
                  <a:pt x="5342" y="15"/>
                </a:lnTo>
                <a:lnTo>
                  <a:pt x="13417" y="0"/>
                </a:lnTo>
                <a:lnTo>
                  <a:pt x="13507" y="18030"/>
                </a:lnTo>
                <a:lnTo>
                  <a:pt x="21600" y="17959"/>
                </a:lnTo>
              </a:path>
            </a:pathLst>
          </a:custGeom>
          <a:ln w="50800">
            <a:solidFill>
              <a:srgbClr val="DCDEE0"/>
            </a:solidFill>
            <a:miter lim="400000"/>
          </a:ln>
        </p:spPr>
        <p:txBody>
          <a:bodyPr lIns="50800" tIns="50800" rIns="50800" bIns="50800" anchor="ctr"/>
          <a:lstStyle/>
          <a:p>
            <a:pPr>
              <a:defRPr sz="2400"/>
            </a:pPr>
          </a:p>
        </p:txBody>
      </p:sp>
    </p:spTree>
  </p:cSld>
  <p:clrMapOvr>
    <a:masterClrMapping/>
  </p:clrMapOvr>
  <p:transition xmlns:p14="http://schemas.microsoft.com/office/powerpoint/2010/main" spd="med" advClick="1"/>
</p:sld>
</file>

<file path=ppt/slides/slide6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5" name="Update example"/>
          <p:cNvSpPr/>
          <p:nvPr>
            <p:ph type="title"/>
          </p:nvPr>
        </p:nvSpPr>
        <p:spPr>
          <a:prstGeom prst="rect">
            <a:avLst/>
          </a:prstGeom>
        </p:spPr>
        <p:txBody>
          <a:bodyPr/>
          <a:lstStyle>
            <a:lvl1pPr>
              <a:defRPr>
                <a:latin typeface="Palatino"/>
                <a:ea typeface="Palatino"/>
                <a:cs typeface="Palatino"/>
                <a:sym typeface="Palatino"/>
              </a:defRPr>
            </a:lvl1pPr>
          </a:lstStyle>
          <a:p>
            <a:pPr/>
            <a:r>
              <a:t>Update example</a:t>
            </a:r>
          </a:p>
        </p:txBody>
      </p:sp>
      <p:pic>
        <p:nvPicPr>
          <p:cNvPr id="70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07" name="Current outline: (0, 5), (3, 3), (5, 7), (6, 9), (8, 4), (9, 0)…"/>
          <p:cNvSpPr/>
          <p:nvPr>
            <p:ph type="body" sz="half" idx="1"/>
          </p:nvPr>
        </p:nvSpPr>
        <p:spPr>
          <a:xfrm>
            <a:off x="952500" y="2603499"/>
            <a:ext cx="11099800" cy="3025488"/>
          </a:xfrm>
          <a:prstGeom prst="rect">
            <a:avLst/>
          </a:prstGeom>
        </p:spPr>
        <p:txBody>
          <a:bodyPr/>
          <a:lstStyle/>
          <a:p>
            <a:pPr marL="320040" indent="-320040" defTabSz="420624">
              <a:spcBef>
                <a:spcPts val="3000"/>
              </a:spcBef>
              <a:defRPr sz="2592">
                <a:latin typeface="Palatino"/>
                <a:ea typeface="Palatino"/>
                <a:cs typeface="Palatino"/>
                <a:sym typeface="Palatino"/>
              </a:defRPr>
            </a:pPr>
            <a:r>
              <a:t>Current outline: (0, 5), (3, 3), (5, 7), (6, 9), (8, 4), (9, 0)</a:t>
            </a:r>
          </a:p>
          <a:p>
            <a:pPr marL="320040" indent="-320040" defTabSz="420624">
              <a:spcBef>
                <a:spcPts val="3000"/>
              </a:spcBef>
              <a:defRPr sz="2592">
                <a:latin typeface="Palatino"/>
                <a:ea typeface="Palatino"/>
                <a:cs typeface="Palatino"/>
                <a:sym typeface="Palatino"/>
              </a:defRPr>
            </a:pPr>
            <a:r>
              <a:t> Incoming rectangle: (2, 7, 6)</a:t>
            </a:r>
          </a:p>
          <a:p>
            <a:pPr marL="320040" indent="-320040" defTabSz="420624">
              <a:spcBef>
                <a:spcPts val="3000"/>
              </a:spcBef>
              <a:defRPr sz="2592">
                <a:latin typeface="Palatino"/>
                <a:ea typeface="Palatino"/>
                <a:cs typeface="Palatino"/>
                <a:sym typeface="Palatino"/>
              </a:defRPr>
            </a:pPr>
            <a:r>
              <a:t>Updated outline: (0, 5),</a:t>
            </a:r>
            <a:r>
              <a:rPr>
                <a:solidFill>
                  <a:schemeClr val="accent5"/>
                </a:solidFill>
              </a:rPr>
              <a:t> (2, 6),</a:t>
            </a:r>
            <a:r>
              <a:t> </a:t>
            </a:r>
            <a:r>
              <a:rPr strike="sngStrike"/>
              <a:t>(3, 3),</a:t>
            </a:r>
            <a:r>
              <a:t> (5, 7), (6, 9), (8, 4), (9, 0)</a:t>
            </a:r>
          </a:p>
          <a:p>
            <a:pPr marL="320040" indent="-320040" defTabSz="420624">
              <a:spcBef>
                <a:spcPts val="3000"/>
              </a:spcBef>
              <a:defRPr sz="2592">
                <a:latin typeface="Palatino"/>
                <a:ea typeface="Palatino"/>
                <a:cs typeface="Palatino"/>
                <a:sym typeface="Palatino"/>
              </a:defRPr>
            </a:pPr>
            <a:r>
              <a:t>Update can be done in </a:t>
            </a:r>
            <a:r>
              <a:rPr i="1"/>
              <a:t>O(n)</a:t>
            </a:r>
            <a:r>
              <a:t> time?</a:t>
            </a:r>
          </a:p>
        </p:txBody>
      </p:sp>
      <p:sp>
        <p:nvSpPr>
          <p:cNvPr id="708" name="Line"/>
          <p:cNvSpPr/>
          <p:nvPr/>
        </p:nvSpPr>
        <p:spPr>
          <a:xfrm>
            <a:off x="1386923" y="6525070"/>
            <a:ext cx="1023095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09" name="Line"/>
          <p:cNvSpPr/>
          <p:nvPr/>
        </p:nvSpPr>
        <p:spPr>
          <a:xfrm>
            <a:off x="2622130" y="6529031"/>
            <a:ext cx="4837361" cy="23347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6" y="85"/>
                </a:moveTo>
                <a:lnTo>
                  <a:pt x="0" y="11555"/>
                </a:lnTo>
                <a:lnTo>
                  <a:pt x="7142" y="11584"/>
                </a:lnTo>
                <a:lnTo>
                  <a:pt x="7176" y="6915"/>
                </a:lnTo>
                <a:lnTo>
                  <a:pt x="12098" y="6910"/>
                </a:lnTo>
                <a:lnTo>
                  <a:pt x="12016" y="15680"/>
                </a:lnTo>
                <a:lnTo>
                  <a:pt x="14562" y="15642"/>
                </a:lnTo>
                <a:lnTo>
                  <a:pt x="14500" y="21600"/>
                </a:lnTo>
                <a:lnTo>
                  <a:pt x="19310" y="21517"/>
                </a:lnTo>
                <a:lnTo>
                  <a:pt x="19298" y="9517"/>
                </a:lnTo>
                <a:lnTo>
                  <a:pt x="21600" y="9590"/>
                </a:lnTo>
                <a:lnTo>
                  <a:pt x="21495" y="0"/>
                </a:lnTo>
              </a:path>
            </a:pathLst>
          </a:custGeom>
          <a:ln w="25400">
            <a:solidFill>
              <a:srgbClr val="000000"/>
            </a:solidFill>
            <a:miter lim="400000"/>
          </a:ln>
        </p:spPr>
        <p:txBody>
          <a:bodyPr lIns="50800" tIns="50800" rIns="50800" bIns="50800" anchor="ctr"/>
          <a:lstStyle/>
          <a:p>
            <a:pPr>
              <a:defRPr sz="2400"/>
            </a:pPr>
          </a:p>
        </p:txBody>
      </p:sp>
      <p:sp>
        <p:nvSpPr>
          <p:cNvPr id="710" name="Line"/>
          <p:cNvSpPr/>
          <p:nvPr/>
        </p:nvSpPr>
        <p:spPr>
          <a:xfrm>
            <a:off x="3673291" y="6513447"/>
            <a:ext cx="2770542" cy="14541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7" y="41"/>
                </a:moveTo>
                <a:lnTo>
                  <a:pt x="0" y="21584"/>
                </a:lnTo>
                <a:lnTo>
                  <a:pt x="21600" y="21600"/>
                </a:lnTo>
                <a:lnTo>
                  <a:pt x="21596" y="0"/>
                </a:lnTo>
              </a:path>
            </a:pathLst>
          </a:custGeom>
          <a:ln w="25400">
            <a:solidFill>
              <a:srgbClr val="FF2600"/>
            </a:solidFill>
            <a:miter lim="400000"/>
          </a:ln>
        </p:spPr>
        <p:txBody>
          <a:bodyPr lIns="50800" tIns="50800" rIns="50800" bIns="50800" anchor="ctr"/>
          <a:lstStyle/>
          <a:p>
            <a:pPr>
              <a:defRPr sz="2400"/>
            </a:pPr>
          </a:p>
        </p:txBody>
      </p:sp>
      <p:sp>
        <p:nvSpPr>
          <p:cNvPr id="711" name="0     1     2     3     4     5      6     7    8    9"/>
          <p:cNvSpPr/>
          <p:nvPr/>
        </p:nvSpPr>
        <p:spPr>
          <a:xfrm>
            <a:off x="1893962" y="6073118"/>
            <a:ext cx="6091417" cy="50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400">
                <a:latin typeface="Palatino"/>
                <a:ea typeface="Palatino"/>
                <a:cs typeface="Palatino"/>
                <a:sym typeface="Palatino"/>
              </a:defRPr>
            </a:lvl1pPr>
          </a:lstStyle>
          <a:p>
            <a:pPr/>
            <a:r>
              <a:t>        0     1     2     3     4     5      6     7    8    9</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0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707">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2" fill="hold">
                                  <p:stCondLst>
                                    <p:cond delay="0"/>
                                  </p:stCondLst>
                                  <p:iterate type="el" backwards="0">
                                    <p:tmAbs val="0"/>
                                  </p:iterate>
                                  <p:childTnLst>
                                    <p:set>
                                      <p:cBhvr>
                                        <p:cTn id="11" fill="hold"/>
                                        <p:tgtEl>
                                          <p:spTgt spid="711"/>
                                        </p:tgtEl>
                                        <p:attrNameLst>
                                          <p:attrName>style.visibility</p:attrName>
                                        </p:attrNameLst>
                                      </p:cBhvr>
                                      <p:to>
                                        <p:strVal val="visible"/>
                                      </p:to>
                                    </p:set>
                                  </p:childTnLst>
                                </p:cTn>
                              </p:par>
                            </p:childTnLst>
                          </p:cTn>
                        </p:par>
                        <p:par>
                          <p:cTn id="12" fill="hold">
                            <p:stCondLst>
                              <p:cond delay="0"/>
                            </p:stCondLst>
                            <p:childTnLst>
                              <p:par>
                                <p:cTn id="13" presetClass="entr" nodeType="afterEffect" presetSubtype="0" presetID="1" grpId="3" fill="hold">
                                  <p:stCondLst>
                                    <p:cond delay="0"/>
                                  </p:stCondLst>
                                  <p:iterate type="el" backwards="0">
                                    <p:tmAbs val="0"/>
                                  </p:iterate>
                                  <p:childTnLst>
                                    <p:set>
                                      <p:cBhvr>
                                        <p:cTn id="14" fill="hold"/>
                                        <p:tgtEl>
                                          <p:spTgt spid="7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707">
                                            <p:txEl>
                                              <p:pRg st="1" end="1"/>
                                            </p:txEl>
                                          </p:spTgt>
                                        </p:tgtEl>
                                        <p:attrNameLst>
                                          <p:attrName>style.visibility</p:attrName>
                                        </p:attrNameLst>
                                      </p:cBhvr>
                                      <p:to>
                                        <p:strVal val="visible"/>
                                      </p:to>
                                    </p:set>
                                  </p:childTnLst>
                                </p:cTn>
                              </p:par>
                            </p:childTnLst>
                          </p:cTn>
                        </p:par>
                        <p:par>
                          <p:cTn id="19" fill="hold">
                            <p:stCondLst>
                              <p:cond delay="0"/>
                            </p:stCondLst>
                            <p:childTnLst>
                              <p:par>
                                <p:cTn id="20" presetClass="entr" nodeType="afterEffect" presetSubtype="0" presetID="1" grpId="4" fill="hold">
                                  <p:stCondLst>
                                    <p:cond delay="0"/>
                                  </p:stCondLst>
                                  <p:iterate type="el" backwards="0">
                                    <p:tmAbs val="0"/>
                                  </p:iterate>
                                  <p:childTnLst>
                                    <p:set>
                                      <p:cBhvr>
                                        <p:cTn id="21" fill="hold"/>
                                        <p:tgtEl>
                                          <p:spTgt spid="71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Class="entr" nodeType="clickEffect" presetSubtype="0" presetID="1" grpId="1" fill="hold">
                                  <p:stCondLst>
                                    <p:cond delay="0"/>
                                  </p:stCondLst>
                                  <p:iterate type="el" backwards="0">
                                    <p:tmAbs val="0"/>
                                  </p:iterate>
                                  <p:childTnLst>
                                    <p:set>
                                      <p:cBhvr>
                                        <p:cTn id="25" fill="hold"/>
                                        <p:tgtEl>
                                          <p:spTgt spid="707">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Class="entr" nodeType="clickEffect" presetSubtype="0" presetID="1" grpId="1" fill="hold">
                                  <p:stCondLst>
                                    <p:cond delay="0"/>
                                  </p:stCondLst>
                                  <p:iterate type="el" backwards="0">
                                    <p:tmAbs val="0"/>
                                  </p:iterate>
                                  <p:childTnLst>
                                    <p:set>
                                      <p:cBhvr>
                                        <p:cTn id="29" fill="hold"/>
                                        <p:tgtEl>
                                          <p:spTgt spid="707">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10" grpId="4"/>
      <p:bldP build="p" bldLvl="5" animBg="1" rev="0" advAuto="0" spid="707" grpId="1"/>
      <p:bldP build="whole" bldLvl="1" animBg="1" rev="0" advAuto="0" spid="711" grpId="2"/>
      <p:bldP build="whole" bldLvl="1" animBg="1" rev="0" advAuto="0" spid="709" grpId="3"/>
    </p:bldLst>
  </p:timing>
</p:sld>
</file>

<file path=ppt/slides/slide6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3" name="Divide and conquer approach"/>
          <p:cNvSpPr/>
          <p:nvPr>
            <p:ph type="title"/>
          </p:nvPr>
        </p:nvSpPr>
        <p:spPr>
          <a:prstGeom prst="rect">
            <a:avLst/>
          </a:prstGeom>
        </p:spPr>
        <p:txBody>
          <a:bodyPr/>
          <a:lstStyle>
            <a:lvl1pPr defTabSz="473201">
              <a:defRPr sz="6480">
                <a:latin typeface="Palatino"/>
                <a:ea typeface="Palatino"/>
                <a:cs typeface="Palatino"/>
                <a:sym typeface="Palatino"/>
              </a:defRPr>
            </a:lvl1pPr>
          </a:lstStyle>
          <a:p>
            <a:pPr/>
            <a:r>
              <a:t>Divide and conquer approach</a:t>
            </a:r>
          </a:p>
        </p:txBody>
      </p:sp>
      <p:pic>
        <p:nvPicPr>
          <p:cNvPr id="71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15" name="Divide the set of rectangles into two parts with n/2 rectangles each.…"/>
          <p:cNvSpPr/>
          <p:nvPr>
            <p:ph type="body" idx="1"/>
          </p:nvPr>
        </p:nvSpPr>
        <p:spPr>
          <a:xfrm>
            <a:off x="952500" y="2603499"/>
            <a:ext cx="11099800" cy="6299201"/>
          </a:xfrm>
          <a:prstGeom prst="rect">
            <a:avLst/>
          </a:prstGeom>
        </p:spPr>
        <p:txBody>
          <a:bodyPr/>
          <a:lstStyle/>
          <a:p>
            <a:pPr marL="426719" indent="-426719" defTabSz="560831">
              <a:spcBef>
                <a:spcPts val="4000"/>
              </a:spcBef>
              <a:defRPr sz="3455">
                <a:latin typeface="Palatino"/>
                <a:ea typeface="Palatino"/>
                <a:cs typeface="Palatino"/>
                <a:sym typeface="Palatino"/>
              </a:defRPr>
            </a:pPr>
            <a:r>
              <a:t>Divide the set of rectangles into two parts with </a:t>
            </a:r>
            <a:r>
              <a:rPr i="1"/>
              <a:t>n/2</a:t>
            </a:r>
            <a:r>
              <a:t> rectangles each. </a:t>
            </a:r>
          </a:p>
          <a:p>
            <a:pPr marL="426719" indent="-426719" defTabSz="560831">
              <a:spcBef>
                <a:spcPts val="4000"/>
              </a:spcBef>
              <a:defRPr sz="3455">
                <a:latin typeface="Palatino"/>
                <a:ea typeface="Palatino"/>
                <a:cs typeface="Palatino"/>
                <a:sym typeface="Palatino"/>
              </a:defRPr>
            </a:pPr>
            <a:r>
              <a:t>Suppose we have computed the outline for each set of </a:t>
            </a:r>
            <a:r>
              <a:rPr i="1"/>
              <a:t>n/2</a:t>
            </a:r>
            <a:r>
              <a:t> rectangles.</a:t>
            </a:r>
          </a:p>
          <a:p>
            <a:pPr marL="426719" indent="-426719" defTabSz="560831">
              <a:spcBef>
                <a:spcPts val="4000"/>
              </a:spcBef>
              <a:defRPr sz="3455">
                <a:latin typeface="Palatino"/>
                <a:ea typeface="Palatino"/>
                <a:cs typeface="Palatino"/>
                <a:sym typeface="Palatino"/>
              </a:defRPr>
            </a:pPr>
            <a:r>
              <a:t>Outline 1: (</a:t>
            </a:r>
            <a:r>
              <a:rPr i="1"/>
              <a:t>x</a:t>
            </a:r>
            <a:r>
              <a:rPr baseline="-5999"/>
              <a:t>1, </a:t>
            </a:r>
            <a:r>
              <a:rPr i="1"/>
              <a:t>h</a:t>
            </a:r>
            <a:r>
              <a:rPr baseline="-5999"/>
              <a:t>1</a:t>
            </a:r>
            <a:r>
              <a:t>), (</a:t>
            </a:r>
            <a:r>
              <a:rPr i="1"/>
              <a:t>x</a:t>
            </a:r>
            <a:r>
              <a:rPr baseline="-5999"/>
              <a:t>2, </a:t>
            </a:r>
            <a:r>
              <a:rPr i="1"/>
              <a:t>h</a:t>
            </a:r>
            <a:r>
              <a:rPr baseline="-5999" i="1"/>
              <a:t>2</a:t>
            </a:r>
            <a:r>
              <a:t>), (</a:t>
            </a:r>
            <a:r>
              <a:rPr i="1"/>
              <a:t>x</a:t>
            </a:r>
            <a:r>
              <a:rPr baseline="-5999"/>
              <a:t>3, </a:t>
            </a:r>
            <a:r>
              <a:rPr i="1"/>
              <a:t>h</a:t>
            </a:r>
            <a:r>
              <a:rPr baseline="-5999"/>
              <a:t>3</a:t>
            </a:r>
            <a:r>
              <a:t>), …, (</a:t>
            </a:r>
            <a:r>
              <a:rPr i="1"/>
              <a:t>x</a:t>
            </a:r>
            <a:r>
              <a:rPr baseline="-5999"/>
              <a:t>m, </a:t>
            </a:r>
            <a:r>
              <a:rPr i="1"/>
              <a:t>0</a:t>
            </a:r>
            <a:r>
              <a:t>)</a:t>
            </a:r>
          </a:p>
          <a:p>
            <a:pPr marL="426719" indent="-426719" defTabSz="560831">
              <a:spcBef>
                <a:spcPts val="4000"/>
              </a:spcBef>
              <a:defRPr sz="3455">
                <a:latin typeface="Palatino"/>
                <a:ea typeface="Palatino"/>
                <a:cs typeface="Palatino"/>
                <a:sym typeface="Palatino"/>
              </a:defRPr>
            </a:pPr>
            <a:r>
              <a:t>Outline 2: (</a:t>
            </a:r>
            <a:r>
              <a:rPr i="1"/>
              <a:t>a</a:t>
            </a:r>
            <a:r>
              <a:rPr baseline="-5999"/>
              <a:t>1, </a:t>
            </a:r>
            <a:r>
              <a:rPr i="1"/>
              <a:t>p</a:t>
            </a:r>
            <a:r>
              <a:rPr baseline="-5999"/>
              <a:t>1</a:t>
            </a:r>
            <a:r>
              <a:t>), (</a:t>
            </a:r>
            <a:r>
              <a:rPr i="1"/>
              <a:t>a</a:t>
            </a:r>
            <a:r>
              <a:rPr baseline="-5999"/>
              <a:t>2, </a:t>
            </a:r>
            <a:r>
              <a:rPr i="1"/>
              <a:t>p</a:t>
            </a:r>
            <a:r>
              <a:rPr baseline="-5999" i="1"/>
              <a:t>2</a:t>
            </a:r>
            <a:r>
              <a:t>), (</a:t>
            </a:r>
            <a:r>
              <a:rPr i="1"/>
              <a:t>a</a:t>
            </a:r>
            <a:r>
              <a:rPr baseline="-5999"/>
              <a:t>3, </a:t>
            </a:r>
            <a:r>
              <a:rPr i="1"/>
              <a:t>p</a:t>
            </a:r>
            <a:r>
              <a:rPr baseline="-5999"/>
              <a:t>3</a:t>
            </a:r>
            <a:r>
              <a:t>), …, (</a:t>
            </a:r>
            <a:r>
              <a:rPr i="1"/>
              <a:t>a</a:t>
            </a:r>
            <a:r>
              <a:rPr baseline="-5999" i="1"/>
              <a:t>k</a:t>
            </a:r>
            <a:r>
              <a:rPr baseline="-5999"/>
              <a:t>, </a:t>
            </a:r>
            <a:r>
              <a:rPr i="1"/>
              <a:t>0</a:t>
            </a:r>
            <a:r>
              <a:t>)</a:t>
            </a:r>
          </a:p>
          <a:p>
            <a:pPr marL="426719" indent="-426719" defTabSz="560831">
              <a:spcBef>
                <a:spcPts val="4000"/>
              </a:spcBef>
              <a:defRPr sz="3455">
                <a:latin typeface="Palatino"/>
                <a:ea typeface="Palatino"/>
                <a:cs typeface="Palatino"/>
                <a:sym typeface="Palatino"/>
              </a:defRPr>
            </a:pPr>
            <a:r>
              <a:t>“merge” the two outlines to compute a new outline.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1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71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71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71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71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715">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715" grpId="1"/>
    </p:bldLst>
  </p:timing>
</p:sld>
</file>

<file path=ppt/slides/slide6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7" name="Merge two outlines"/>
          <p:cNvSpPr/>
          <p:nvPr>
            <p:ph type="title"/>
          </p:nvPr>
        </p:nvSpPr>
        <p:spPr>
          <a:prstGeom prst="rect">
            <a:avLst/>
          </a:prstGeom>
        </p:spPr>
        <p:txBody>
          <a:bodyPr/>
          <a:lstStyle>
            <a:lvl1pPr>
              <a:defRPr>
                <a:latin typeface="Palatino"/>
                <a:ea typeface="Palatino"/>
                <a:cs typeface="Palatino"/>
                <a:sym typeface="Palatino"/>
              </a:defRPr>
            </a:lvl1pPr>
          </a:lstStyle>
          <a:p>
            <a:pPr/>
            <a:r>
              <a:t>Merge two outlines</a:t>
            </a:r>
          </a:p>
        </p:txBody>
      </p:sp>
      <p:pic>
        <p:nvPicPr>
          <p:cNvPr id="71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19" name="Rectangle"/>
          <p:cNvSpPr/>
          <p:nvPr/>
        </p:nvSpPr>
        <p:spPr>
          <a:xfrm>
            <a:off x="1451473" y="3243065"/>
            <a:ext cx="9877138" cy="4847203"/>
          </a:xfrm>
          <a:prstGeom prst="rect">
            <a:avLst/>
          </a:prstGeom>
          <a:ln w="25400">
            <a:solidFill>
              <a:srgbClr val="85888D"/>
            </a:solidFill>
            <a:miter lim="400000"/>
          </a:ln>
        </p:spPr>
        <p:txBody>
          <a:bodyPr lIns="50800" tIns="50800" rIns="50800" bIns="50800" anchor="ctr"/>
          <a:lstStyle/>
          <a:p>
            <a:pPr>
              <a:defRPr sz="2400"/>
            </a:pPr>
          </a:p>
        </p:txBody>
      </p:sp>
      <p:sp>
        <p:nvSpPr>
          <p:cNvPr id="720" name="Line"/>
          <p:cNvSpPr/>
          <p:nvPr/>
        </p:nvSpPr>
        <p:spPr>
          <a:xfrm>
            <a:off x="1907676" y="3214322"/>
            <a:ext cx="7263371" cy="440417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 y="263"/>
                </a:moveTo>
                <a:lnTo>
                  <a:pt x="0" y="2529"/>
                </a:lnTo>
                <a:lnTo>
                  <a:pt x="1376" y="2475"/>
                </a:lnTo>
                <a:lnTo>
                  <a:pt x="1357" y="8278"/>
                </a:lnTo>
                <a:lnTo>
                  <a:pt x="4223" y="8293"/>
                </a:lnTo>
                <a:lnTo>
                  <a:pt x="4211" y="12588"/>
                </a:lnTo>
                <a:lnTo>
                  <a:pt x="8079" y="12576"/>
                </a:lnTo>
                <a:lnTo>
                  <a:pt x="8112" y="21600"/>
                </a:lnTo>
                <a:lnTo>
                  <a:pt x="10774" y="21583"/>
                </a:lnTo>
                <a:lnTo>
                  <a:pt x="10817" y="8262"/>
                </a:lnTo>
                <a:lnTo>
                  <a:pt x="11803" y="8234"/>
                </a:lnTo>
                <a:lnTo>
                  <a:pt x="11769" y="2471"/>
                </a:lnTo>
                <a:lnTo>
                  <a:pt x="13309" y="2461"/>
                </a:lnTo>
                <a:lnTo>
                  <a:pt x="13286" y="12546"/>
                </a:lnTo>
                <a:lnTo>
                  <a:pt x="15912" y="12576"/>
                </a:lnTo>
                <a:lnTo>
                  <a:pt x="15898" y="14634"/>
                </a:lnTo>
                <a:lnTo>
                  <a:pt x="21600" y="14614"/>
                </a:lnTo>
                <a:lnTo>
                  <a:pt x="21558" y="0"/>
                </a:lnTo>
              </a:path>
            </a:pathLst>
          </a:custGeom>
          <a:ln w="50800">
            <a:solidFill>
              <a:srgbClr val="000000"/>
            </a:solidFill>
            <a:miter lim="400000"/>
          </a:ln>
        </p:spPr>
        <p:txBody>
          <a:bodyPr lIns="50800" tIns="50800" rIns="50800" bIns="50800" anchor="ctr"/>
          <a:lstStyle/>
          <a:p>
            <a:pPr>
              <a:defRPr sz="2400"/>
            </a:pPr>
          </a:p>
        </p:txBody>
      </p:sp>
      <p:sp>
        <p:nvSpPr>
          <p:cNvPr id="721" name="x1    x2               x3                     x4            x5 x6      x7             x8                                x9"/>
          <p:cNvSpPr/>
          <p:nvPr/>
        </p:nvSpPr>
        <p:spPr>
          <a:xfrm>
            <a:off x="1712593" y="2634462"/>
            <a:ext cx="9354898" cy="50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i="1">
                <a:latin typeface="Palatino"/>
                <a:ea typeface="Palatino"/>
                <a:cs typeface="Palatino"/>
                <a:sym typeface="Palatino"/>
              </a:defRPr>
            </a:pPr>
            <a:r>
              <a:rPr sz="2400"/>
              <a:t>x</a:t>
            </a:r>
            <a:r>
              <a:rPr baseline="-5999" sz="2400"/>
              <a:t>1    </a:t>
            </a:r>
            <a:r>
              <a:rPr sz="2400"/>
              <a:t>x</a:t>
            </a:r>
            <a:r>
              <a:rPr baseline="-5999" sz="2400"/>
              <a:t>2               </a:t>
            </a:r>
            <a:r>
              <a:rPr sz="2400"/>
              <a:t>x</a:t>
            </a:r>
            <a:r>
              <a:rPr baseline="-5999" sz="2400"/>
              <a:t>3                     </a:t>
            </a:r>
            <a:r>
              <a:rPr sz="2400"/>
              <a:t>x</a:t>
            </a:r>
            <a:r>
              <a:rPr baseline="-5999" sz="2400"/>
              <a:t>4            </a:t>
            </a:r>
            <a:r>
              <a:rPr sz="2400"/>
              <a:t>x</a:t>
            </a:r>
            <a:r>
              <a:rPr baseline="-5999" sz="2400"/>
              <a:t>5 </a:t>
            </a:r>
            <a:r>
              <a:rPr sz="2400"/>
              <a:t>x</a:t>
            </a:r>
            <a:r>
              <a:rPr baseline="-5999" sz="2400"/>
              <a:t>6      </a:t>
            </a:r>
            <a:r>
              <a:rPr sz="2400"/>
              <a:t>x</a:t>
            </a:r>
            <a:r>
              <a:rPr baseline="-5999" sz="2400"/>
              <a:t>7             </a:t>
            </a:r>
            <a:r>
              <a:rPr sz="2400"/>
              <a:t>x</a:t>
            </a:r>
            <a:r>
              <a:rPr baseline="-5999" sz="2400"/>
              <a:t>8                                </a:t>
            </a:r>
            <a:r>
              <a:rPr sz="2400"/>
              <a:t>x</a:t>
            </a:r>
            <a:r>
              <a:rPr baseline="-5999" sz="2400"/>
              <a:t>9 </a:t>
            </a:r>
          </a:p>
        </p:txBody>
      </p:sp>
      <p:sp>
        <p:nvSpPr>
          <p:cNvPr id="722" name="h3"/>
          <p:cNvSpPr/>
          <p:nvPr/>
        </p:nvSpPr>
        <p:spPr>
          <a:xfrm>
            <a:off x="3979613" y="4153923"/>
            <a:ext cx="4953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defRPr i="1">
                <a:latin typeface="Palatino"/>
                <a:ea typeface="Palatino"/>
                <a:cs typeface="Palatino"/>
                <a:sym typeface="Palatino"/>
              </a:defRPr>
            </a:pPr>
            <a:r>
              <a:t>h</a:t>
            </a:r>
            <a:r>
              <a:rPr baseline="-5999"/>
              <a:t>3</a:t>
            </a:r>
          </a:p>
        </p:txBody>
      </p:sp>
      <p:sp>
        <p:nvSpPr>
          <p:cNvPr id="723" name="Line"/>
          <p:cNvSpPr/>
          <p:nvPr/>
        </p:nvSpPr>
        <p:spPr>
          <a:xfrm flipV="1">
            <a:off x="4193364" y="3288415"/>
            <a:ext cx="1" cy="1054566"/>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24" name="Line"/>
          <p:cNvSpPr/>
          <p:nvPr/>
        </p:nvSpPr>
        <p:spPr>
          <a:xfrm>
            <a:off x="4164931" y="4834910"/>
            <a:ext cx="1" cy="884873"/>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25" name="h4"/>
          <p:cNvSpPr/>
          <p:nvPr/>
        </p:nvSpPr>
        <p:spPr>
          <a:xfrm>
            <a:off x="4868613" y="4153923"/>
            <a:ext cx="4953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defRPr i="1">
                <a:latin typeface="Palatino"/>
                <a:ea typeface="Palatino"/>
                <a:cs typeface="Palatino"/>
                <a:sym typeface="Palatino"/>
              </a:defRPr>
            </a:pPr>
            <a:r>
              <a:t>h</a:t>
            </a:r>
            <a:r>
              <a:rPr baseline="-5999"/>
              <a:t>4</a:t>
            </a:r>
          </a:p>
        </p:txBody>
      </p:sp>
      <p:sp>
        <p:nvSpPr>
          <p:cNvPr id="726" name="Line"/>
          <p:cNvSpPr/>
          <p:nvPr/>
        </p:nvSpPr>
        <p:spPr>
          <a:xfrm flipV="1">
            <a:off x="5082364" y="3288415"/>
            <a:ext cx="1" cy="1054566"/>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27" name="Line"/>
          <p:cNvSpPr/>
          <p:nvPr/>
        </p:nvSpPr>
        <p:spPr>
          <a:xfrm flipH="1">
            <a:off x="5053931" y="4834910"/>
            <a:ext cx="1" cy="276758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28" name="h2"/>
          <p:cNvSpPr/>
          <p:nvPr/>
        </p:nvSpPr>
        <p:spPr>
          <a:xfrm>
            <a:off x="2582613" y="3645923"/>
            <a:ext cx="4953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defRPr i="1">
                <a:latin typeface="Palatino"/>
                <a:ea typeface="Palatino"/>
                <a:cs typeface="Palatino"/>
                <a:sym typeface="Palatino"/>
              </a:defRPr>
            </a:pPr>
            <a:r>
              <a:t>h</a:t>
            </a:r>
            <a:r>
              <a:rPr baseline="-5999"/>
              <a:t>2</a:t>
            </a:r>
          </a:p>
        </p:txBody>
      </p:sp>
      <p:sp>
        <p:nvSpPr>
          <p:cNvPr id="729" name="Line"/>
          <p:cNvSpPr/>
          <p:nvPr/>
        </p:nvSpPr>
        <p:spPr>
          <a:xfrm flipV="1">
            <a:off x="2796364" y="3250315"/>
            <a:ext cx="1" cy="511779"/>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30" name="Line"/>
          <p:cNvSpPr/>
          <p:nvPr/>
        </p:nvSpPr>
        <p:spPr>
          <a:xfrm>
            <a:off x="2767931" y="4403110"/>
            <a:ext cx="1" cy="466826"/>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31" name="Line"/>
          <p:cNvSpPr/>
          <p:nvPr/>
        </p:nvSpPr>
        <p:spPr>
          <a:xfrm>
            <a:off x="1691409" y="3221307"/>
            <a:ext cx="8292492" cy="395951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 y="211"/>
                </a:moveTo>
                <a:lnTo>
                  <a:pt x="0" y="6603"/>
                </a:lnTo>
                <a:lnTo>
                  <a:pt x="5158" y="6548"/>
                </a:lnTo>
                <a:lnTo>
                  <a:pt x="5119" y="18915"/>
                </a:lnTo>
                <a:lnTo>
                  <a:pt x="12949" y="18930"/>
                </a:lnTo>
                <a:lnTo>
                  <a:pt x="12964" y="9667"/>
                </a:lnTo>
                <a:lnTo>
                  <a:pt x="15883" y="9644"/>
                </a:lnTo>
                <a:lnTo>
                  <a:pt x="15803" y="21600"/>
                </a:lnTo>
                <a:lnTo>
                  <a:pt x="21521" y="21563"/>
                </a:lnTo>
                <a:lnTo>
                  <a:pt x="21600" y="0"/>
                </a:lnTo>
              </a:path>
            </a:pathLst>
          </a:custGeom>
          <a:ln w="50800">
            <a:solidFill>
              <a:srgbClr val="FF2600"/>
            </a:solidFill>
            <a:miter lim="400000"/>
          </a:ln>
        </p:spPr>
        <p:txBody>
          <a:bodyPr lIns="50800" tIns="50800" rIns="50800" bIns="50800" anchor="ctr"/>
          <a:lstStyle/>
          <a:p>
            <a:pPr>
              <a:defRPr sz="2400">
                <a:solidFill>
                  <a:schemeClr val="accent5">
                    <a:hueOff val="-444211"/>
                    <a:satOff val="-14915"/>
                    <a:lumOff val="22857"/>
                  </a:schemeClr>
                </a:solidFill>
              </a:defRPr>
            </a:pPr>
          </a:p>
        </p:txBody>
      </p:sp>
      <p:sp>
        <p:nvSpPr>
          <p:cNvPr id="732" name="`"/>
          <p:cNvSpPr/>
          <p:nvPr/>
        </p:nvSpPr>
        <p:spPr>
          <a:xfrm>
            <a:off x="1659449" y="3222039"/>
            <a:ext cx="8394386" cy="44667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82"/>
                </a:moveTo>
                <a:lnTo>
                  <a:pt x="17" y="6177"/>
                </a:lnTo>
                <a:lnTo>
                  <a:pt x="1720" y="6125"/>
                </a:lnTo>
                <a:lnTo>
                  <a:pt x="1716" y="8543"/>
                </a:lnTo>
                <a:lnTo>
                  <a:pt x="4155" y="8524"/>
                </a:lnTo>
                <a:lnTo>
                  <a:pt x="4132" y="12646"/>
                </a:lnTo>
                <a:lnTo>
                  <a:pt x="5062" y="12654"/>
                </a:lnTo>
                <a:lnTo>
                  <a:pt x="5058" y="17120"/>
                </a:lnTo>
                <a:lnTo>
                  <a:pt x="7482" y="17106"/>
                </a:lnTo>
                <a:lnTo>
                  <a:pt x="7509" y="21594"/>
                </a:lnTo>
                <a:lnTo>
                  <a:pt x="8819" y="21600"/>
                </a:lnTo>
                <a:lnTo>
                  <a:pt x="10118" y="21529"/>
                </a:lnTo>
                <a:lnTo>
                  <a:pt x="10151" y="17091"/>
                </a:lnTo>
                <a:lnTo>
                  <a:pt x="13091" y="17097"/>
                </a:lnTo>
                <a:lnTo>
                  <a:pt x="13093" y="12702"/>
                </a:lnTo>
                <a:lnTo>
                  <a:pt x="14276" y="12668"/>
                </a:lnTo>
                <a:lnTo>
                  <a:pt x="14275" y="14640"/>
                </a:lnTo>
                <a:lnTo>
                  <a:pt x="15638" y="14633"/>
                </a:lnTo>
                <a:lnTo>
                  <a:pt x="15637" y="19521"/>
                </a:lnTo>
                <a:lnTo>
                  <a:pt x="21549" y="19418"/>
                </a:lnTo>
                <a:lnTo>
                  <a:pt x="21600" y="0"/>
                </a:lnTo>
              </a:path>
            </a:pathLst>
          </a:custGeom>
          <a:ln w="76200">
            <a:solidFill>
              <a:srgbClr val="0433FF"/>
            </a:solidFill>
            <a:miter lim="400000"/>
          </a:ln>
          <a:extLst>
            <a:ext uri="{C572A759-6A51-4108-AA02-DFA0A04FC94B}">
              <ma14:wrappingTextBoxFlag xmlns:ma14="http://schemas.microsoft.com/office/mac/drawingml/2011/main" val="1"/>
            </a:ext>
          </a:extLst>
        </p:spPr>
        <p:txBody>
          <a:bodyPr lIns="50800" tIns="50800" rIns="50800" bIns="50800" anchor="ctr"/>
          <a:lstStyle>
            <a:lvl1pPr>
              <a:defRPr sz="2400"/>
            </a:lvl1pPr>
          </a:lstStyle>
          <a:p>
            <a:pP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20"/>
                                        </p:tgtEl>
                                        <p:attrNameLst>
                                          <p:attrName>style.visibility</p:attrName>
                                        </p:attrNameLst>
                                      </p:cBhvr>
                                      <p:to>
                                        <p:strVal val="visible"/>
                                      </p:to>
                                    </p:set>
                                  </p:childTnLst>
                                </p:cTn>
                              </p:par>
                            </p:childTnLst>
                          </p:cTn>
                        </p:par>
                        <p:par>
                          <p:cTn id="7" fill="hold">
                            <p:stCondLst>
                              <p:cond delay="0"/>
                            </p:stCondLst>
                            <p:childTnLst>
                              <p:par>
                                <p:cTn id="8" presetClass="entr" nodeType="afterEffect" presetSubtype="0" presetID="1" grpId="2" fill="hold">
                                  <p:stCondLst>
                                    <p:cond delay="0"/>
                                  </p:stCondLst>
                                  <p:iterate type="el" backwards="0">
                                    <p:tmAbs val="0"/>
                                  </p:iterate>
                                  <p:childTnLst>
                                    <p:set>
                                      <p:cBhvr>
                                        <p:cTn id="9" fill="hold"/>
                                        <p:tgtEl>
                                          <p:spTgt spid="721"/>
                                        </p:tgtEl>
                                        <p:attrNameLst>
                                          <p:attrName>style.visibility</p:attrName>
                                        </p:attrNameLst>
                                      </p:cBhvr>
                                      <p:to>
                                        <p:strVal val="visible"/>
                                      </p:to>
                                    </p:set>
                                  </p:childTnLst>
                                </p:cTn>
                              </p:par>
                            </p:childTnLst>
                          </p:cTn>
                        </p:par>
                        <p:par>
                          <p:cTn id="10" fill="hold">
                            <p:stCondLst>
                              <p:cond delay="0"/>
                            </p:stCondLst>
                            <p:childTnLst>
                              <p:par>
                                <p:cTn id="11" presetClass="entr" nodeType="afterEffect" presetSubtype="0" presetID="1" grpId="3" fill="hold">
                                  <p:stCondLst>
                                    <p:cond delay="0"/>
                                  </p:stCondLst>
                                  <p:iterate type="el" backwards="0">
                                    <p:tmAbs val="0"/>
                                  </p:iterate>
                                  <p:childTnLst>
                                    <p:set>
                                      <p:cBhvr>
                                        <p:cTn id="12" fill="hold"/>
                                        <p:tgtEl>
                                          <p:spTgt spid="722"/>
                                        </p:tgtEl>
                                        <p:attrNameLst>
                                          <p:attrName>style.visibility</p:attrName>
                                        </p:attrNameLst>
                                      </p:cBhvr>
                                      <p:to>
                                        <p:strVal val="visible"/>
                                      </p:to>
                                    </p:set>
                                  </p:childTnLst>
                                </p:cTn>
                              </p:par>
                            </p:childTnLst>
                          </p:cTn>
                        </p:par>
                        <p:par>
                          <p:cTn id="13" fill="hold">
                            <p:stCondLst>
                              <p:cond delay="0"/>
                            </p:stCondLst>
                            <p:childTnLst>
                              <p:par>
                                <p:cTn id="14" presetClass="entr" nodeType="afterEffect" presetSubtype="0" presetID="1" grpId="4" fill="hold">
                                  <p:stCondLst>
                                    <p:cond delay="0"/>
                                  </p:stCondLst>
                                  <p:iterate type="el" backwards="0">
                                    <p:tmAbs val="0"/>
                                  </p:iterate>
                                  <p:childTnLst>
                                    <p:set>
                                      <p:cBhvr>
                                        <p:cTn id="15" fill="hold"/>
                                        <p:tgtEl>
                                          <p:spTgt spid="724"/>
                                        </p:tgtEl>
                                        <p:attrNameLst>
                                          <p:attrName>style.visibility</p:attrName>
                                        </p:attrNameLst>
                                      </p:cBhvr>
                                      <p:to>
                                        <p:strVal val="visible"/>
                                      </p:to>
                                    </p:set>
                                  </p:childTnLst>
                                </p:cTn>
                              </p:par>
                            </p:childTnLst>
                          </p:cTn>
                        </p:par>
                        <p:par>
                          <p:cTn id="16" fill="hold">
                            <p:stCondLst>
                              <p:cond delay="0"/>
                            </p:stCondLst>
                            <p:childTnLst>
                              <p:par>
                                <p:cTn id="17" presetClass="entr" nodeType="afterEffect" presetSubtype="0" presetID="1" grpId="5" fill="hold">
                                  <p:stCondLst>
                                    <p:cond delay="0"/>
                                  </p:stCondLst>
                                  <p:iterate type="el" backwards="0">
                                    <p:tmAbs val="0"/>
                                  </p:iterate>
                                  <p:childTnLst>
                                    <p:set>
                                      <p:cBhvr>
                                        <p:cTn id="18" fill="hold"/>
                                        <p:tgtEl>
                                          <p:spTgt spid="723"/>
                                        </p:tgtEl>
                                        <p:attrNameLst>
                                          <p:attrName>style.visibility</p:attrName>
                                        </p:attrNameLst>
                                      </p:cBhvr>
                                      <p:to>
                                        <p:strVal val="visible"/>
                                      </p:to>
                                    </p:set>
                                  </p:childTnLst>
                                </p:cTn>
                              </p:par>
                            </p:childTnLst>
                          </p:cTn>
                        </p:par>
                        <p:par>
                          <p:cTn id="19" fill="hold">
                            <p:stCondLst>
                              <p:cond delay="0"/>
                            </p:stCondLst>
                            <p:childTnLst>
                              <p:par>
                                <p:cTn id="20" presetClass="entr" nodeType="afterEffect" presetSubtype="0" presetID="1" grpId="6" fill="hold">
                                  <p:stCondLst>
                                    <p:cond delay="0"/>
                                  </p:stCondLst>
                                  <p:iterate type="el" backwards="0">
                                    <p:tmAbs val="0"/>
                                  </p:iterate>
                                  <p:childTnLst>
                                    <p:set>
                                      <p:cBhvr>
                                        <p:cTn id="21" fill="hold"/>
                                        <p:tgtEl>
                                          <p:spTgt spid="725"/>
                                        </p:tgtEl>
                                        <p:attrNameLst>
                                          <p:attrName>style.visibility</p:attrName>
                                        </p:attrNameLst>
                                      </p:cBhvr>
                                      <p:to>
                                        <p:strVal val="visible"/>
                                      </p:to>
                                    </p:set>
                                  </p:childTnLst>
                                </p:cTn>
                              </p:par>
                            </p:childTnLst>
                          </p:cTn>
                        </p:par>
                        <p:par>
                          <p:cTn id="22" fill="hold">
                            <p:stCondLst>
                              <p:cond delay="0"/>
                            </p:stCondLst>
                            <p:childTnLst>
                              <p:par>
                                <p:cTn id="23" presetClass="entr" nodeType="afterEffect" presetSubtype="0" presetID="1" grpId="7" fill="hold">
                                  <p:stCondLst>
                                    <p:cond delay="0"/>
                                  </p:stCondLst>
                                  <p:iterate type="el" backwards="0">
                                    <p:tmAbs val="0"/>
                                  </p:iterate>
                                  <p:childTnLst>
                                    <p:set>
                                      <p:cBhvr>
                                        <p:cTn id="24" fill="hold"/>
                                        <p:tgtEl>
                                          <p:spTgt spid="727"/>
                                        </p:tgtEl>
                                        <p:attrNameLst>
                                          <p:attrName>style.visibility</p:attrName>
                                        </p:attrNameLst>
                                      </p:cBhvr>
                                      <p:to>
                                        <p:strVal val="visible"/>
                                      </p:to>
                                    </p:set>
                                  </p:childTnLst>
                                </p:cTn>
                              </p:par>
                            </p:childTnLst>
                          </p:cTn>
                        </p:par>
                        <p:par>
                          <p:cTn id="25" fill="hold">
                            <p:stCondLst>
                              <p:cond delay="0"/>
                            </p:stCondLst>
                            <p:childTnLst>
                              <p:par>
                                <p:cTn id="26" presetClass="entr" nodeType="afterEffect" presetSubtype="0" presetID="1" grpId="8" fill="hold">
                                  <p:stCondLst>
                                    <p:cond delay="0"/>
                                  </p:stCondLst>
                                  <p:iterate type="el" backwards="0">
                                    <p:tmAbs val="0"/>
                                  </p:iterate>
                                  <p:childTnLst>
                                    <p:set>
                                      <p:cBhvr>
                                        <p:cTn id="27" fill="hold"/>
                                        <p:tgtEl>
                                          <p:spTgt spid="726"/>
                                        </p:tgtEl>
                                        <p:attrNameLst>
                                          <p:attrName>style.visibility</p:attrName>
                                        </p:attrNameLst>
                                      </p:cBhvr>
                                      <p:to>
                                        <p:strVal val="visible"/>
                                      </p:to>
                                    </p:set>
                                  </p:childTnLst>
                                </p:cTn>
                              </p:par>
                            </p:childTnLst>
                          </p:cTn>
                        </p:par>
                        <p:par>
                          <p:cTn id="28" fill="hold">
                            <p:stCondLst>
                              <p:cond delay="0"/>
                            </p:stCondLst>
                            <p:childTnLst>
                              <p:par>
                                <p:cTn id="29" presetClass="entr" nodeType="afterEffect" presetSubtype="0" presetID="1" grpId="9" fill="hold">
                                  <p:stCondLst>
                                    <p:cond delay="0"/>
                                  </p:stCondLst>
                                  <p:iterate type="el" backwards="0">
                                    <p:tmAbs val="0"/>
                                  </p:iterate>
                                  <p:childTnLst>
                                    <p:set>
                                      <p:cBhvr>
                                        <p:cTn id="30" fill="hold"/>
                                        <p:tgtEl>
                                          <p:spTgt spid="728"/>
                                        </p:tgtEl>
                                        <p:attrNameLst>
                                          <p:attrName>style.visibility</p:attrName>
                                        </p:attrNameLst>
                                      </p:cBhvr>
                                      <p:to>
                                        <p:strVal val="visible"/>
                                      </p:to>
                                    </p:set>
                                  </p:childTnLst>
                                </p:cTn>
                              </p:par>
                            </p:childTnLst>
                          </p:cTn>
                        </p:par>
                        <p:par>
                          <p:cTn id="31" fill="hold">
                            <p:stCondLst>
                              <p:cond delay="0"/>
                            </p:stCondLst>
                            <p:childTnLst>
                              <p:par>
                                <p:cTn id="32" presetClass="entr" nodeType="afterEffect" presetSubtype="0" presetID="1" grpId="10" fill="hold">
                                  <p:stCondLst>
                                    <p:cond delay="0"/>
                                  </p:stCondLst>
                                  <p:iterate type="el" backwards="0">
                                    <p:tmAbs val="0"/>
                                  </p:iterate>
                                  <p:childTnLst>
                                    <p:set>
                                      <p:cBhvr>
                                        <p:cTn id="33" fill="hold"/>
                                        <p:tgtEl>
                                          <p:spTgt spid="730"/>
                                        </p:tgtEl>
                                        <p:attrNameLst>
                                          <p:attrName>style.visibility</p:attrName>
                                        </p:attrNameLst>
                                      </p:cBhvr>
                                      <p:to>
                                        <p:strVal val="visible"/>
                                      </p:to>
                                    </p:set>
                                  </p:childTnLst>
                                </p:cTn>
                              </p:par>
                            </p:childTnLst>
                          </p:cTn>
                        </p:par>
                        <p:par>
                          <p:cTn id="34" fill="hold">
                            <p:stCondLst>
                              <p:cond delay="0"/>
                            </p:stCondLst>
                            <p:childTnLst>
                              <p:par>
                                <p:cTn id="35" presetClass="entr" nodeType="afterEffect" presetSubtype="0" presetID="1" grpId="11" fill="hold">
                                  <p:stCondLst>
                                    <p:cond delay="0"/>
                                  </p:stCondLst>
                                  <p:iterate type="el" backwards="0">
                                    <p:tmAbs val="0"/>
                                  </p:iterate>
                                  <p:childTnLst>
                                    <p:set>
                                      <p:cBhvr>
                                        <p:cTn id="36" fill="hold"/>
                                        <p:tgtEl>
                                          <p:spTgt spid="7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2" fill="hold">
                                  <p:stCondLst>
                                    <p:cond delay="0"/>
                                  </p:stCondLst>
                                  <p:iterate type="el" backwards="0">
                                    <p:tmAbs val="0"/>
                                  </p:iterate>
                                  <p:childTnLst>
                                    <p:set>
                                      <p:cBhvr>
                                        <p:cTn id="40" fill="hold"/>
                                        <p:tgtEl>
                                          <p:spTgt spid="73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3" fill="hold">
                                  <p:stCondLst>
                                    <p:cond delay="0"/>
                                  </p:stCondLst>
                                  <p:iterate type="el" backwards="0">
                                    <p:tmAbs val="0"/>
                                  </p:iterate>
                                  <p:childTnLst>
                                    <p:set>
                                      <p:cBhvr>
                                        <p:cTn id="44" fill="hold"/>
                                        <p:tgtEl>
                                          <p:spTgt spid="7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28" grpId="9"/>
      <p:bldP build="whole" bldLvl="1" animBg="1" rev="0" advAuto="0" spid="721" grpId="2"/>
      <p:bldP build="whole" bldLvl="1" animBg="1" rev="0" advAuto="0" spid="727" grpId="7"/>
      <p:bldP build="whole" bldLvl="1" animBg="1" rev="0" advAuto="0" spid="725" grpId="6"/>
      <p:bldP build="whole" bldLvl="1" animBg="1" rev="0" advAuto="0" spid="720" grpId="1"/>
      <p:bldP build="whole" bldLvl="1" animBg="1" rev="0" advAuto="0" spid="722" grpId="3"/>
      <p:bldP build="whole" bldLvl="1" animBg="1" rev="0" advAuto="0" spid="724" grpId="4"/>
      <p:bldP build="whole" bldLvl="1" animBg="1" rev="0" advAuto="0" spid="729" grpId="11"/>
      <p:bldP build="whole" bldLvl="1" animBg="1" rev="0" advAuto="0" spid="723" grpId="5"/>
      <p:bldP build="whole" bldLvl="1" animBg="1" rev="0" advAuto="0" spid="726" grpId="8"/>
      <p:bldP build="whole" bldLvl="1" animBg="1" rev="0" advAuto="0" spid="731" grpId="12"/>
      <p:bldP build="whole" bldLvl="1" animBg="1" rev="0" advAuto="0" spid="732" grpId="13"/>
      <p:bldP build="whole" bldLvl="1" animBg="1" rev="0" advAuto="0" spid="730" grpId="10"/>
    </p:bldLst>
  </p:timing>
</p:sld>
</file>

<file path=ppt/slides/slide6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4" name="Merge two outlines"/>
          <p:cNvSpPr/>
          <p:nvPr>
            <p:ph type="title"/>
          </p:nvPr>
        </p:nvSpPr>
        <p:spPr>
          <a:prstGeom prst="rect">
            <a:avLst/>
          </a:prstGeom>
        </p:spPr>
        <p:txBody>
          <a:bodyPr/>
          <a:lstStyle>
            <a:lvl1pPr>
              <a:defRPr>
                <a:latin typeface="Palatino"/>
                <a:ea typeface="Palatino"/>
                <a:cs typeface="Palatino"/>
                <a:sym typeface="Palatino"/>
              </a:defRPr>
            </a:lvl1pPr>
          </a:lstStyle>
          <a:p>
            <a:pPr/>
            <a:r>
              <a:t>Merge two outlines</a:t>
            </a:r>
          </a:p>
        </p:txBody>
      </p:sp>
      <p:pic>
        <p:nvPicPr>
          <p:cNvPr id="73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36" name="Outline 1: (0, 2), (4, 6), (6, 3), (7, 2), (11, 0)…"/>
          <p:cNvSpPr/>
          <p:nvPr>
            <p:ph type="body" sz="half" idx="1"/>
          </p:nvPr>
        </p:nvSpPr>
        <p:spPr>
          <a:xfrm>
            <a:off x="952500" y="2603499"/>
            <a:ext cx="11099800" cy="2611530"/>
          </a:xfrm>
          <a:prstGeom prst="rect">
            <a:avLst/>
          </a:prstGeom>
        </p:spPr>
        <p:txBody>
          <a:bodyPr/>
          <a:lstStyle/>
          <a:p>
            <a:pPr marL="382270" indent="-382270" defTabSz="502412">
              <a:spcBef>
                <a:spcPts val="3600"/>
              </a:spcBef>
              <a:defRPr sz="3096">
                <a:latin typeface="Palatino"/>
                <a:ea typeface="Palatino"/>
                <a:cs typeface="Palatino"/>
                <a:sym typeface="Palatino"/>
              </a:defRPr>
            </a:pPr>
            <a:r>
              <a:t>Outline 1: </a:t>
            </a:r>
            <a:r>
              <a:rPr>
                <a:solidFill>
                  <a:schemeClr val="accent5"/>
                </a:solidFill>
              </a:rPr>
              <a:t>(0, 2), (4, 6), (6, 3), (7, 2), (11, 0)</a:t>
            </a:r>
          </a:p>
          <a:p>
            <a:pPr marL="382270" indent="-382270" defTabSz="502412">
              <a:spcBef>
                <a:spcPts val="3600"/>
              </a:spcBef>
              <a:defRPr sz="3096">
                <a:latin typeface="Palatino"/>
                <a:ea typeface="Palatino"/>
                <a:cs typeface="Palatino"/>
                <a:sym typeface="Palatino"/>
              </a:defRPr>
            </a:pPr>
            <a:r>
              <a:t>Outline 2:</a:t>
            </a:r>
            <a:r>
              <a:rPr>
                <a:solidFill>
                  <a:schemeClr val="accent1"/>
                </a:solidFill>
              </a:rPr>
              <a:t>  (2, 4), (8, 1), (10, 0)</a:t>
            </a:r>
          </a:p>
          <a:p>
            <a:pPr marL="382270" indent="-382270" defTabSz="502412">
              <a:spcBef>
                <a:spcPts val="3600"/>
              </a:spcBef>
              <a:defRPr sz="3096">
                <a:latin typeface="Palatino"/>
                <a:ea typeface="Palatino"/>
                <a:cs typeface="Palatino"/>
                <a:sym typeface="Palatino"/>
              </a:defRPr>
            </a:pPr>
            <a:r>
              <a:t>Merged: </a:t>
            </a:r>
            <a:r>
              <a:rPr>
                <a:solidFill>
                  <a:schemeClr val="accent2">
                    <a:hueOff val="-554920"/>
                    <a:satOff val="-21482"/>
                    <a:lumOff val="-6228"/>
                  </a:schemeClr>
                </a:solidFill>
              </a:rPr>
              <a:t>(0, 2), (2, 4), (4, 6), (6, 4), (8, 2), (11, 0)</a:t>
            </a:r>
          </a:p>
        </p:txBody>
      </p:sp>
      <p:sp>
        <p:nvSpPr>
          <p:cNvPr id="737" name="Line"/>
          <p:cNvSpPr/>
          <p:nvPr/>
        </p:nvSpPr>
        <p:spPr>
          <a:xfrm>
            <a:off x="1386923" y="6525070"/>
            <a:ext cx="10230953" cy="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38" name="0     1     2     3     4     5      6     7    8    9    10    11"/>
          <p:cNvSpPr/>
          <p:nvPr/>
        </p:nvSpPr>
        <p:spPr>
          <a:xfrm>
            <a:off x="1893962" y="6073118"/>
            <a:ext cx="7547718" cy="50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2400">
                <a:latin typeface="Palatino"/>
                <a:ea typeface="Palatino"/>
                <a:cs typeface="Palatino"/>
                <a:sym typeface="Palatino"/>
              </a:defRPr>
            </a:lvl1pPr>
          </a:lstStyle>
          <a:p>
            <a:pPr/>
            <a:r>
              <a:t>        0     1     2     3     4     5      6     7    8    9    10    11</a:t>
            </a:r>
          </a:p>
        </p:txBody>
      </p:sp>
      <p:sp>
        <p:nvSpPr>
          <p:cNvPr id="739" name="Line"/>
          <p:cNvSpPr/>
          <p:nvPr/>
        </p:nvSpPr>
        <p:spPr>
          <a:xfrm>
            <a:off x="2643279" y="6525471"/>
            <a:ext cx="5863465" cy="26692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77"/>
                </a:moveTo>
                <a:lnTo>
                  <a:pt x="23" y="7823"/>
                </a:lnTo>
                <a:lnTo>
                  <a:pt x="7930" y="7783"/>
                </a:lnTo>
                <a:lnTo>
                  <a:pt x="7943" y="21570"/>
                </a:lnTo>
                <a:lnTo>
                  <a:pt x="12068" y="21600"/>
                </a:lnTo>
                <a:lnTo>
                  <a:pt x="12043" y="11341"/>
                </a:lnTo>
                <a:lnTo>
                  <a:pt x="14011" y="11369"/>
                </a:lnTo>
                <a:lnTo>
                  <a:pt x="13974" y="7423"/>
                </a:lnTo>
                <a:lnTo>
                  <a:pt x="21600" y="7614"/>
                </a:lnTo>
                <a:lnTo>
                  <a:pt x="21582" y="0"/>
                </a:lnTo>
              </a:path>
            </a:pathLst>
          </a:custGeom>
          <a:ln w="25400">
            <a:solidFill>
              <a:schemeClr val="accent5"/>
            </a:solidFill>
            <a:miter lim="400000"/>
          </a:ln>
        </p:spPr>
        <p:txBody>
          <a:bodyPr lIns="50800" tIns="50800" rIns="50800" bIns="50800" anchor="ctr"/>
          <a:lstStyle/>
          <a:p>
            <a:pPr>
              <a:defRPr sz="2400"/>
            </a:pPr>
          </a:p>
        </p:txBody>
      </p:sp>
      <p:sp>
        <p:nvSpPr>
          <p:cNvPr id="740" name="Line"/>
          <p:cNvSpPr/>
          <p:nvPr/>
        </p:nvSpPr>
        <p:spPr>
          <a:xfrm>
            <a:off x="3710079" y="6525123"/>
            <a:ext cx="4234919" cy="181641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1" y="0"/>
                </a:moveTo>
                <a:lnTo>
                  <a:pt x="0" y="21600"/>
                </a:lnTo>
                <a:lnTo>
                  <a:pt x="16512" y="21600"/>
                </a:lnTo>
                <a:lnTo>
                  <a:pt x="16463" y="5296"/>
                </a:lnTo>
                <a:lnTo>
                  <a:pt x="21600" y="5315"/>
                </a:lnTo>
                <a:lnTo>
                  <a:pt x="21540" y="145"/>
                </a:lnTo>
              </a:path>
            </a:pathLst>
          </a:custGeom>
          <a:ln w="25400">
            <a:solidFill>
              <a:srgbClr val="0433FF"/>
            </a:solidFill>
            <a:miter lim="400000"/>
          </a:ln>
        </p:spPr>
        <p:txBody>
          <a:bodyPr lIns="50800" tIns="50800" rIns="50800" bIns="50800" anchor="ctr"/>
          <a:lstStyle/>
          <a:p>
            <a:pPr>
              <a:defRPr sz="2400"/>
            </a:pPr>
          </a:p>
        </p:txBody>
      </p:sp>
      <p:sp>
        <p:nvSpPr>
          <p:cNvPr id="741" name="Line"/>
          <p:cNvSpPr/>
          <p:nvPr/>
        </p:nvSpPr>
        <p:spPr>
          <a:xfrm>
            <a:off x="2589225" y="6539583"/>
            <a:ext cx="5971181" cy="269948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27"/>
                </a:moveTo>
                <a:lnTo>
                  <a:pt x="31" y="8094"/>
                </a:lnTo>
                <a:lnTo>
                  <a:pt x="3919" y="8031"/>
                </a:lnTo>
                <a:lnTo>
                  <a:pt x="3894" y="14815"/>
                </a:lnTo>
                <a:lnTo>
                  <a:pt x="7802" y="14878"/>
                </a:lnTo>
                <a:lnTo>
                  <a:pt x="7853" y="21590"/>
                </a:lnTo>
                <a:lnTo>
                  <a:pt x="12331" y="21600"/>
                </a:lnTo>
                <a:lnTo>
                  <a:pt x="12318" y="14830"/>
                </a:lnTo>
                <a:lnTo>
                  <a:pt x="15946" y="14853"/>
                </a:lnTo>
                <a:lnTo>
                  <a:pt x="15922" y="7641"/>
                </a:lnTo>
                <a:lnTo>
                  <a:pt x="21600" y="7784"/>
                </a:lnTo>
                <a:lnTo>
                  <a:pt x="21600" y="0"/>
                </a:lnTo>
              </a:path>
            </a:pathLst>
          </a:custGeom>
          <a:ln w="25400">
            <a:solidFill>
              <a:schemeClr val="accent2">
                <a:hueOff val="-554920"/>
                <a:satOff val="-21482"/>
                <a:lumOff val="-6228"/>
                <a:alpha val="50277"/>
              </a:schemeClr>
            </a:solidFill>
            <a:miter lim="400000"/>
          </a:ln>
        </p:spPr>
        <p:txBody>
          <a:bodyPr lIns="50800" tIns="50800" rIns="50800" bIns="50800" anchor="ctr"/>
          <a:lstStyle/>
          <a:p>
            <a:pPr>
              <a:defRPr sz="2400"/>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3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736">
                                            <p:txEl>
                                              <p:pRg st="0" end="0"/>
                                            </p:txEl>
                                          </p:spTgt>
                                        </p:tgtEl>
                                        <p:attrNameLst>
                                          <p:attrName>style.visibility</p:attrName>
                                        </p:attrNameLst>
                                      </p:cBhvr>
                                      <p:to>
                                        <p:strVal val="visible"/>
                                      </p:to>
                                    </p:set>
                                  </p:childTnLst>
                                </p:cTn>
                              </p:par>
                            </p:childTnLst>
                          </p:cTn>
                        </p:par>
                        <p:par>
                          <p:cTn id="9" fill="hold">
                            <p:stCondLst>
                              <p:cond delay="0"/>
                            </p:stCondLst>
                            <p:childTnLst>
                              <p:par>
                                <p:cTn id="10" presetClass="entr" nodeType="afterEffect" presetSubtype="0" presetID="1" grpId="2" fill="hold">
                                  <p:stCondLst>
                                    <p:cond delay="0"/>
                                  </p:stCondLst>
                                  <p:iterate type="el" backwards="0">
                                    <p:tmAbs val="0"/>
                                  </p:iterate>
                                  <p:childTnLst>
                                    <p:set>
                                      <p:cBhvr>
                                        <p:cTn id="11" fill="hold"/>
                                        <p:tgtEl>
                                          <p:spTgt spid="73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Class="entr" nodeType="clickEffect" presetSubtype="0" presetID="1" grpId="1" fill="hold">
                                  <p:stCondLst>
                                    <p:cond delay="0"/>
                                  </p:stCondLst>
                                  <p:iterate type="el" backwards="0">
                                    <p:tmAbs val="0"/>
                                  </p:iterate>
                                  <p:childTnLst>
                                    <p:set>
                                      <p:cBhvr>
                                        <p:cTn id="15" fill="hold"/>
                                        <p:tgtEl>
                                          <p:spTgt spid="736">
                                            <p:txEl>
                                              <p:pRg st="1" end="1"/>
                                            </p:txEl>
                                          </p:spTgt>
                                        </p:tgtEl>
                                        <p:attrNameLst>
                                          <p:attrName>style.visibility</p:attrName>
                                        </p:attrNameLst>
                                      </p:cBhvr>
                                      <p:to>
                                        <p:strVal val="visible"/>
                                      </p:to>
                                    </p:set>
                                  </p:childTnLst>
                                </p:cTn>
                              </p:par>
                            </p:childTnLst>
                          </p:cTn>
                        </p:par>
                        <p:par>
                          <p:cTn id="16" fill="hold">
                            <p:stCondLst>
                              <p:cond delay="0"/>
                            </p:stCondLst>
                            <p:childTnLst>
                              <p:par>
                                <p:cTn id="17" presetClass="entr" nodeType="afterEffect" presetSubtype="0" presetID="1" grpId="3" fill="hold">
                                  <p:stCondLst>
                                    <p:cond delay="0"/>
                                  </p:stCondLst>
                                  <p:iterate type="el" backwards="0">
                                    <p:tmAbs val="0"/>
                                  </p:iterate>
                                  <p:childTnLst>
                                    <p:set>
                                      <p:cBhvr>
                                        <p:cTn id="18" fill="hold"/>
                                        <p:tgtEl>
                                          <p:spTgt spid="7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736">
                                            <p:txEl>
                                              <p:pRg st="2" end="2"/>
                                            </p:txEl>
                                          </p:spTgt>
                                        </p:tgtEl>
                                        <p:attrNameLst>
                                          <p:attrName>style.visibility</p:attrName>
                                        </p:attrNameLst>
                                      </p:cBhvr>
                                      <p:to>
                                        <p:strVal val="visible"/>
                                      </p:to>
                                    </p:set>
                                  </p:childTnLst>
                                </p:cTn>
                              </p:par>
                            </p:childTnLst>
                          </p:cTn>
                        </p:par>
                        <p:par>
                          <p:cTn id="23" fill="hold">
                            <p:stCondLst>
                              <p:cond delay="0"/>
                            </p:stCondLst>
                            <p:childTnLst>
                              <p:par>
                                <p:cTn id="24" presetClass="entr" nodeType="afterEffect" presetSubtype="0" presetID="1" grpId="4" fill="hold">
                                  <p:stCondLst>
                                    <p:cond delay="0"/>
                                  </p:stCondLst>
                                  <p:iterate type="el" backwards="0">
                                    <p:tmAbs val="0"/>
                                  </p:iterate>
                                  <p:childTnLst>
                                    <p:set>
                                      <p:cBhvr>
                                        <p:cTn id="25" fill="hold"/>
                                        <p:tgtEl>
                                          <p:spTgt spid="7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40" grpId="3"/>
      <p:bldP build="p" bldLvl="5" animBg="1" rev="0" advAuto="0" spid="736" grpId="1"/>
      <p:bldP build="whole" bldLvl="1" animBg="1" rev="0" advAuto="0" spid="741" grpId="4"/>
      <p:bldP build="whole" bldLvl="1" animBg="1" rev="0" advAuto="0" spid="739" grpId="2"/>
    </p:bldLst>
  </p:timing>
</p:sld>
</file>

<file path=ppt/slides/slide6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3" name="Merge two outlines"/>
          <p:cNvSpPr/>
          <p:nvPr>
            <p:ph type="title"/>
          </p:nvPr>
        </p:nvSpPr>
        <p:spPr>
          <a:prstGeom prst="rect">
            <a:avLst/>
          </a:prstGeom>
        </p:spPr>
        <p:txBody>
          <a:bodyPr/>
          <a:lstStyle>
            <a:lvl1pPr>
              <a:defRPr>
                <a:latin typeface="Palatino"/>
                <a:ea typeface="Palatino"/>
                <a:cs typeface="Palatino"/>
                <a:sym typeface="Palatino"/>
              </a:defRPr>
            </a:lvl1pPr>
          </a:lstStyle>
          <a:p>
            <a:pPr/>
            <a:r>
              <a:t>Merge two outlines</a:t>
            </a:r>
          </a:p>
        </p:txBody>
      </p:sp>
      <p:pic>
        <p:nvPicPr>
          <p:cNvPr id="74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45" name="Outline 1: (x1, y1), (x2, y2), (x3, y3), …, (xm, 0)…"/>
          <p:cNvSpPr/>
          <p:nvPr>
            <p:ph type="body" idx="1"/>
          </p:nvPr>
        </p:nvSpPr>
        <p:spPr>
          <a:xfrm>
            <a:off x="952500" y="2603499"/>
            <a:ext cx="11099800" cy="6672067"/>
          </a:xfrm>
          <a:prstGeom prst="rect">
            <a:avLst/>
          </a:prstGeom>
        </p:spPr>
        <p:txBody>
          <a:bodyPr/>
          <a:lstStyle/>
          <a:p>
            <a:pPr marL="306704" indent="-306704" defTabSz="403097">
              <a:spcBef>
                <a:spcPts val="1300"/>
              </a:spcBef>
              <a:defRPr sz="2484">
                <a:latin typeface="Palatino"/>
                <a:ea typeface="Palatino"/>
                <a:cs typeface="Palatino"/>
                <a:sym typeface="Palatino"/>
              </a:defRPr>
            </a:pPr>
            <a:r>
              <a:t>Outline 1: (</a:t>
            </a:r>
            <a:r>
              <a:rPr i="1"/>
              <a:t>x</a:t>
            </a:r>
            <a:r>
              <a:rPr baseline="-5999"/>
              <a:t>1, </a:t>
            </a:r>
            <a:r>
              <a:rPr i="1"/>
              <a:t>y</a:t>
            </a:r>
            <a:r>
              <a:rPr baseline="-5999"/>
              <a:t>1</a:t>
            </a:r>
            <a:r>
              <a:t>), (</a:t>
            </a:r>
            <a:r>
              <a:rPr i="1"/>
              <a:t>x</a:t>
            </a:r>
            <a:r>
              <a:rPr baseline="-5999"/>
              <a:t>2, </a:t>
            </a:r>
            <a:r>
              <a:rPr i="1"/>
              <a:t>y</a:t>
            </a:r>
            <a:r>
              <a:rPr baseline="-5999" i="1"/>
              <a:t>2</a:t>
            </a:r>
            <a:r>
              <a:t>), (</a:t>
            </a:r>
            <a:r>
              <a:rPr i="1"/>
              <a:t>x</a:t>
            </a:r>
            <a:r>
              <a:rPr baseline="-5999"/>
              <a:t>3, </a:t>
            </a:r>
            <a:r>
              <a:rPr i="1"/>
              <a:t>y</a:t>
            </a:r>
            <a:r>
              <a:rPr baseline="-5999"/>
              <a:t>3</a:t>
            </a:r>
            <a:r>
              <a:t>), …, (</a:t>
            </a:r>
            <a:r>
              <a:rPr i="1"/>
              <a:t>x</a:t>
            </a:r>
            <a:r>
              <a:rPr baseline="-5999"/>
              <a:t>m, </a:t>
            </a:r>
            <a:r>
              <a:rPr i="1"/>
              <a:t>0</a:t>
            </a:r>
            <a:r>
              <a:t>)</a:t>
            </a:r>
          </a:p>
          <a:p>
            <a:pPr marL="306704" indent="-306704" defTabSz="403097">
              <a:spcBef>
                <a:spcPts val="1300"/>
              </a:spcBef>
              <a:defRPr sz="2484">
                <a:latin typeface="Palatino"/>
                <a:ea typeface="Palatino"/>
                <a:cs typeface="Palatino"/>
                <a:sym typeface="Palatino"/>
              </a:defRPr>
            </a:pPr>
            <a:r>
              <a:t>Outline 2: (</a:t>
            </a:r>
            <a:r>
              <a:rPr i="1"/>
              <a:t>a</a:t>
            </a:r>
            <a:r>
              <a:rPr baseline="-5999"/>
              <a:t>1, </a:t>
            </a:r>
            <a:r>
              <a:rPr i="1"/>
              <a:t>b</a:t>
            </a:r>
            <a:r>
              <a:rPr baseline="-5999"/>
              <a:t>1</a:t>
            </a:r>
            <a:r>
              <a:t>), (</a:t>
            </a:r>
            <a:r>
              <a:rPr i="1"/>
              <a:t>a</a:t>
            </a:r>
            <a:r>
              <a:rPr baseline="-5999"/>
              <a:t>2, </a:t>
            </a:r>
            <a:r>
              <a:rPr i="1"/>
              <a:t>b</a:t>
            </a:r>
            <a:r>
              <a:rPr baseline="-5999" i="1"/>
              <a:t>2</a:t>
            </a:r>
            <a:r>
              <a:t>), (</a:t>
            </a:r>
            <a:r>
              <a:rPr i="1"/>
              <a:t>a</a:t>
            </a:r>
            <a:r>
              <a:rPr baseline="-5999"/>
              <a:t>3, </a:t>
            </a:r>
            <a:r>
              <a:rPr i="1"/>
              <a:t>b</a:t>
            </a:r>
            <a:r>
              <a:rPr baseline="-5999"/>
              <a:t>3</a:t>
            </a:r>
            <a:r>
              <a:t>), …, (</a:t>
            </a:r>
            <a:r>
              <a:rPr i="1"/>
              <a:t>a</a:t>
            </a:r>
            <a:r>
              <a:rPr baseline="-5999" i="1"/>
              <a:t>k</a:t>
            </a:r>
            <a:r>
              <a:rPr baseline="-5999"/>
              <a:t>, </a:t>
            </a:r>
            <a:r>
              <a:rPr i="1"/>
              <a:t>0</a:t>
            </a:r>
            <a:r>
              <a:t>) </a:t>
            </a:r>
          </a:p>
          <a:p>
            <a:pPr marL="306704" indent="-306704" defTabSz="403097">
              <a:spcBef>
                <a:spcPts val="1300"/>
              </a:spcBef>
              <a:defRPr sz="2484">
                <a:latin typeface="Palatino"/>
                <a:ea typeface="Palatino"/>
                <a:cs typeface="Palatino"/>
                <a:sym typeface="Palatino"/>
              </a:defRPr>
            </a:pPr>
            <a:r>
              <a:t>Pointers for two queues </a:t>
            </a:r>
            <a:r>
              <a:rPr i="1">
                <a:solidFill>
                  <a:schemeClr val="accent1">
                    <a:hueOff val="47394"/>
                    <a:satOff val="-25753"/>
                    <a:lumOff val="-7544"/>
                  </a:schemeClr>
                </a:solidFill>
              </a:rPr>
              <a:t>i</a:t>
            </a:r>
            <a:r>
              <a:t> and </a:t>
            </a:r>
            <a:r>
              <a:rPr i="1">
                <a:solidFill>
                  <a:schemeClr val="accent1">
                    <a:hueOff val="47394"/>
                    <a:satOff val="-25753"/>
                    <a:lumOff val="-7544"/>
                  </a:schemeClr>
                </a:solidFill>
              </a:rPr>
              <a:t>j</a:t>
            </a:r>
            <a:r>
              <a:t>. </a:t>
            </a:r>
          </a:p>
          <a:p>
            <a:pPr marL="306704" indent="-306704" defTabSz="403097">
              <a:spcBef>
                <a:spcPts val="1300"/>
              </a:spcBef>
              <a:defRPr sz="2484">
                <a:latin typeface="Palatino"/>
                <a:ea typeface="Palatino"/>
                <a:cs typeface="Palatino"/>
                <a:sym typeface="Palatino"/>
              </a:defRPr>
            </a:pPr>
            <a:r>
              <a:t>Maintain the current height in each outline </a:t>
            </a:r>
            <a:br/>
            <a:r>
              <a:rPr i="1">
                <a:solidFill>
                  <a:schemeClr val="accent1">
                    <a:hueOff val="47394"/>
                    <a:satOff val="-25753"/>
                    <a:lumOff val="-7544"/>
                  </a:schemeClr>
                </a:solidFill>
              </a:rPr>
              <a:t>height_1</a:t>
            </a:r>
            <a:r>
              <a:rPr>
                <a:solidFill>
                  <a:schemeClr val="accent1">
                    <a:hueOff val="47394"/>
                    <a:satOff val="-25753"/>
                    <a:lumOff val="-7544"/>
                  </a:schemeClr>
                </a:solidFill>
              </a:rPr>
              <a:t>, </a:t>
            </a:r>
            <a:r>
              <a:rPr i="1">
                <a:solidFill>
                  <a:schemeClr val="accent1">
                    <a:hueOff val="47394"/>
                    <a:satOff val="-25753"/>
                    <a:lumOff val="-7544"/>
                  </a:schemeClr>
                </a:solidFill>
              </a:rPr>
              <a:t>height_2</a:t>
            </a:r>
          </a:p>
          <a:p>
            <a:pPr marL="306704" indent="-306704" defTabSz="403097">
              <a:spcBef>
                <a:spcPts val="1300"/>
              </a:spcBef>
              <a:defRPr sz="2484">
                <a:latin typeface="Palatino"/>
                <a:ea typeface="Palatino"/>
                <a:cs typeface="Palatino"/>
                <a:sym typeface="Palatino"/>
              </a:defRPr>
            </a:pPr>
            <a:r>
              <a:t>If </a:t>
            </a:r>
            <a:r>
              <a:rPr i="1">
                <a:solidFill>
                  <a:schemeClr val="accent5"/>
                </a:solidFill>
              </a:rPr>
              <a:t>x</a:t>
            </a:r>
            <a:r>
              <a:rPr baseline="-5999">
                <a:solidFill>
                  <a:schemeClr val="accent5"/>
                </a:solidFill>
              </a:rPr>
              <a:t>i </a:t>
            </a:r>
            <a:r>
              <a:rPr>
                <a:solidFill>
                  <a:schemeClr val="accent5"/>
                </a:solidFill>
              </a:rPr>
              <a:t>&lt; </a:t>
            </a:r>
            <a:r>
              <a:rPr i="1">
                <a:solidFill>
                  <a:schemeClr val="accent5"/>
                </a:solidFill>
              </a:rPr>
              <a:t>a</a:t>
            </a:r>
            <a:r>
              <a:rPr baseline="-5999">
                <a:solidFill>
                  <a:schemeClr val="accent5"/>
                </a:solidFill>
              </a:rPr>
              <a:t>j</a:t>
            </a:r>
            <a:r>
              <a:rPr baseline="-5999"/>
              <a:t> </a:t>
            </a:r>
            <a:r>
              <a:t>then</a:t>
            </a:r>
          </a:p>
          <a:p>
            <a:pPr lvl="1" marL="613409" indent="-306704" defTabSz="403097">
              <a:spcBef>
                <a:spcPts val="1300"/>
              </a:spcBef>
              <a:defRPr sz="2484">
                <a:latin typeface="Palatino"/>
                <a:ea typeface="Palatino"/>
                <a:cs typeface="Palatino"/>
                <a:sym typeface="Palatino"/>
              </a:defRPr>
            </a:pPr>
            <a:r>
              <a:rPr i="1">
                <a:solidFill>
                  <a:schemeClr val="accent1">
                    <a:hueOff val="47394"/>
                    <a:satOff val="-25753"/>
                    <a:lumOff val="-7544"/>
                  </a:schemeClr>
                </a:solidFill>
              </a:rPr>
              <a:t>height_1 </a:t>
            </a:r>
            <a:r>
              <a:t> </a:t>
            </a:r>
            <a:r>
              <a:rPr i="1"/>
              <a:t>←</a:t>
            </a:r>
            <a:r>
              <a:rPr i="1">
                <a:solidFill>
                  <a:schemeClr val="accent1">
                    <a:hueOff val="47394"/>
                    <a:satOff val="-25753"/>
                    <a:lumOff val="-7544"/>
                  </a:schemeClr>
                </a:solidFill>
              </a:rPr>
              <a:t> </a:t>
            </a:r>
            <a:r>
              <a:rPr i="1">
                <a:solidFill>
                  <a:schemeClr val="accent5"/>
                </a:solidFill>
              </a:rPr>
              <a:t>y</a:t>
            </a:r>
            <a:r>
              <a:rPr baseline="-5999" i="1">
                <a:solidFill>
                  <a:schemeClr val="accent5"/>
                </a:solidFill>
              </a:rPr>
              <a:t>i</a:t>
            </a:r>
            <a:endParaRPr baseline="-5999" i="1">
              <a:solidFill>
                <a:schemeClr val="accent5"/>
              </a:solidFill>
            </a:endParaRPr>
          </a:p>
          <a:p>
            <a:pPr lvl="1" marL="613409" indent="-306704" defTabSz="403097">
              <a:spcBef>
                <a:spcPts val="1300"/>
              </a:spcBef>
              <a:defRPr sz="2484">
                <a:latin typeface="Palatino"/>
                <a:ea typeface="Palatino"/>
                <a:cs typeface="Palatino"/>
                <a:sym typeface="Palatino"/>
              </a:defRPr>
            </a:pPr>
            <a:r>
              <a:t>Push</a:t>
            </a:r>
            <a:r>
              <a:rPr i="1">
                <a:solidFill>
                  <a:schemeClr val="accent1">
                    <a:hueOff val="47394"/>
                    <a:satOff val="-25753"/>
                    <a:lumOff val="-7544"/>
                  </a:schemeClr>
                </a:solidFill>
              </a:rPr>
              <a:t> (</a:t>
            </a:r>
            <a:r>
              <a:rPr i="1">
                <a:solidFill>
                  <a:schemeClr val="accent5"/>
                </a:solidFill>
              </a:rPr>
              <a:t>x</a:t>
            </a:r>
            <a:r>
              <a:rPr baseline="-5999">
                <a:solidFill>
                  <a:schemeClr val="accent5"/>
                </a:solidFill>
              </a:rPr>
              <a:t>i</a:t>
            </a:r>
            <a:r>
              <a:rPr i="1">
                <a:solidFill>
                  <a:schemeClr val="accent1">
                    <a:hueOff val="47394"/>
                    <a:satOff val="-25753"/>
                    <a:lumOff val="-7544"/>
                  </a:schemeClr>
                </a:solidFill>
              </a:rPr>
              <a:t> </a:t>
            </a:r>
            <a:r>
              <a:rPr i="1"/>
              <a:t>, max</a:t>
            </a:r>
            <a:r>
              <a:rPr i="1">
                <a:solidFill>
                  <a:schemeClr val="accent5"/>
                </a:solidFill>
              </a:rPr>
              <a:t> </a:t>
            </a:r>
            <a:r>
              <a:rPr i="1"/>
              <a:t>( </a:t>
            </a:r>
            <a:r>
              <a:rPr i="1">
                <a:solidFill>
                  <a:schemeClr val="accent1">
                    <a:hueOff val="47394"/>
                    <a:satOff val="-25753"/>
                    <a:lumOff val="-7544"/>
                  </a:schemeClr>
                </a:solidFill>
              </a:rPr>
              <a:t>height_1, height_2 </a:t>
            </a:r>
            <a:r>
              <a:rPr i="1"/>
              <a:t>) )</a:t>
            </a:r>
            <a:endParaRPr i="1"/>
          </a:p>
          <a:p>
            <a:pPr lvl="1" marL="613409" indent="-306704" defTabSz="403097">
              <a:spcBef>
                <a:spcPts val="1300"/>
              </a:spcBef>
              <a:defRPr sz="2484">
                <a:latin typeface="Palatino"/>
                <a:ea typeface="Palatino"/>
                <a:cs typeface="Palatino"/>
                <a:sym typeface="Palatino"/>
              </a:defRPr>
            </a:pPr>
            <a:r>
              <a:rPr i="1">
                <a:solidFill>
                  <a:schemeClr val="accent5"/>
                </a:solidFill>
              </a:rPr>
              <a:t>i</a:t>
            </a:r>
            <a:r>
              <a:rPr i="1"/>
              <a:t> ← </a:t>
            </a:r>
            <a:r>
              <a:rPr i="1">
                <a:solidFill>
                  <a:schemeClr val="accent5"/>
                </a:solidFill>
              </a:rPr>
              <a:t>i</a:t>
            </a:r>
            <a:r>
              <a:rPr i="1">
                <a:solidFill>
                  <a:srgbClr val="FF2600"/>
                </a:solidFill>
              </a:rPr>
              <a:t> </a:t>
            </a:r>
            <a:r>
              <a:rPr i="1"/>
              <a:t>+ 1</a:t>
            </a:r>
            <a:endParaRPr i="1"/>
          </a:p>
          <a:p>
            <a:pPr marL="306704" indent="-306704" defTabSz="403097">
              <a:spcBef>
                <a:spcPts val="1300"/>
              </a:spcBef>
              <a:defRPr sz="2484">
                <a:latin typeface="Palatino"/>
                <a:ea typeface="Palatino"/>
                <a:cs typeface="Palatino"/>
                <a:sym typeface="Palatino"/>
              </a:defRPr>
            </a:pPr>
            <a:r>
              <a:t>Else is similar</a:t>
            </a:r>
          </a:p>
          <a:p>
            <a:pPr marL="306704" indent="-306704" defTabSz="403097">
              <a:spcBef>
                <a:spcPts val="1300"/>
              </a:spcBef>
              <a:defRPr sz="2484">
                <a:latin typeface="Palatino"/>
                <a:ea typeface="Palatino"/>
                <a:cs typeface="Palatino"/>
                <a:sym typeface="Palatino"/>
              </a:defRPr>
            </a:pPr>
            <a:r>
              <a:t>Final clean up: remove consecutively repeating heights in the merged outline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4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74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74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74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74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74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745">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745">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745">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745">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 fill="hold">
                                  <p:stCondLst>
                                    <p:cond delay="0"/>
                                  </p:stCondLst>
                                  <p:iterate type="el" backwards="0">
                                    <p:tmAbs val="0"/>
                                  </p:iterate>
                                  <p:childTnLst>
                                    <p:set>
                                      <p:cBhvr>
                                        <p:cTn id="44" fill="hold"/>
                                        <p:tgtEl>
                                          <p:spTgt spid="745">
                                            <p:txEl>
                                              <p:pRg st="9" end="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745" grpId="1"/>
    </p:bldLst>
  </p:timing>
</p:sld>
</file>

<file path=ppt/slides/slide6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7" name="Alternative implementation"/>
          <p:cNvSpPr/>
          <p:nvPr>
            <p:ph type="title"/>
          </p:nvPr>
        </p:nvSpPr>
        <p:spPr>
          <a:prstGeom prst="rect">
            <a:avLst/>
          </a:prstGeom>
        </p:spPr>
        <p:txBody>
          <a:bodyPr/>
          <a:lstStyle>
            <a:lvl1pPr defTabSz="508254">
              <a:defRPr sz="6960">
                <a:latin typeface="Palatino"/>
                <a:ea typeface="Palatino"/>
                <a:cs typeface="Palatino"/>
                <a:sym typeface="Palatino"/>
              </a:defRPr>
            </a:lvl1pPr>
          </a:lstStyle>
          <a:p>
            <a:pPr/>
            <a:r>
              <a:t>Alternative implementation</a:t>
            </a:r>
          </a:p>
        </p:txBody>
      </p:sp>
      <p:pic>
        <p:nvPicPr>
          <p:cNvPr id="74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49" name="Maintain the current height in each outline  height_1, height_2…"/>
          <p:cNvSpPr/>
          <p:nvPr>
            <p:ph type="body" idx="1"/>
          </p:nvPr>
        </p:nvSpPr>
        <p:spPr>
          <a:xfrm>
            <a:off x="952500" y="2603499"/>
            <a:ext cx="11099800" cy="6299201"/>
          </a:xfrm>
          <a:prstGeom prst="rect">
            <a:avLst/>
          </a:prstGeom>
        </p:spPr>
        <p:txBody>
          <a:bodyPr/>
          <a:lstStyle/>
          <a:p>
            <a:pPr marL="333375" indent="-333375" defTabSz="438150">
              <a:spcBef>
                <a:spcPts val="1500"/>
              </a:spcBef>
              <a:defRPr sz="2700">
                <a:latin typeface="Palatino"/>
                <a:ea typeface="Palatino"/>
                <a:cs typeface="Palatino"/>
                <a:sym typeface="Palatino"/>
              </a:defRPr>
            </a:pPr>
            <a:r>
              <a:t>Maintain the current height in each outline </a:t>
            </a:r>
            <a:br/>
            <a:r>
              <a:rPr i="1">
                <a:solidFill>
                  <a:schemeClr val="accent1">
                    <a:hueOff val="47394"/>
                    <a:satOff val="-25753"/>
                    <a:lumOff val="-7544"/>
                  </a:schemeClr>
                </a:solidFill>
              </a:rPr>
              <a:t>height_1</a:t>
            </a:r>
            <a:r>
              <a:rPr>
                <a:solidFill>
                  <a:schemeClr val="accent1">
                    <a:hueOff val="47394"/>
                    <a:satOff val="-25753"/>
                    <a:lumOff val="-7544"/>
                  </a:schemeClr>
                </a:solidFill>
              </a:rPr>
              <a:t>, </a:t>
            </a:r>
            <a:r>
              <a:rPr i="1">
                <a:solidFill>
                  <a:schemeClr val="accent1">
                    <a:hueOff val="47394"/>
                    <a:satOff val="-25753"/>
                    <a:lumOff val="-7544"/>
                  </a:schemeClr>
                </a:solidFill>
              </a:rPr>
              <a:t>height_2</a:t>
            </a:r>
          </a:p>
          <a:p>
            <a:pPr marL="333375" indent="-333375" defTabSz="438150">
              <a:spcBef>
                <a:spcPts val="1500"/>
              </a:spcBef>
              <a:defRPr sz="2700">
                <a:latin typeface="Palatino"/>
                <a:ea typeface="Palatino"/>
                <a:cs typeface="Palatino"/>
                <a:sym typeface="Palatino"/>
              </a:defRPr>
            </a:pPr>
            <a:r>
              <a:t>If </a:t>
            </a:r>
            <a:r>
              <a:rPr i="1">
                <a:solidFill>
                  <a:schemeClr val="accent5"/>
                </a:solidFill>
              </a:rPr>
              <a:t>x</a:t>
            </a:r>
            <a:r>
              <a:rPr baseline="-5999">
                <a:solidFill>
                  <a:schemeClr val="accent5"/>
                </a:solidFill>
              </a:rPr>
              <a:t>i </a:t>
            </a:r>
            <a:r>
              <a:rPr>
                <a:solidFill>
                  <a:schemeClr val="accent5"/>
                </a:solidFill>
              </a:rPr>
              <a:t>&lt; </a:t>
            </a:r>
            <a:r>
              <a:rPr i="1">
                <a:solidFill>
                  <a:schemeClr val="accent5"/>
                </a:solidFill>
              </a:rPr>
              <a:t>a</a:t>
            </a:r>
            <a:r>
              <a:rPr baseline="-5999">
                <a:solidFill>
                  <a:schemeClr val="accent5"/>
                </a:solidFill>
              </a:rPr>
              <a:t>j</a:t>
            </a:r>
            <a:r>
              <a:rPr baseline="-5999"/>
              <a:t> </a:t>
            </a:r>
            <a:r>
              <a:t>then</a:t>
            </a:r>
          </a:p>
          <a:p>
            <a:pPr lvl="1" marL="666750" indent="-333375" defTabSz="438150">
              <a:spcBef>
                <a:spcPts val="1500"/>
              </a:spcBef>
              <a:defRPr sz="2700">
                <a:latin typeface="Palatino"/>
                <a:ea typeface="Palatino"/>
                <a:cs typeface="Palatino"/>
                <a:sym typeface="Palatino"/>
              </a:defRPr>
            </a:pPr>
            <a:r>
              <a:rPr i="1">
                <a:solidFill>
                  <a:schemeClr val="accent1">
                    <a:hueOff val="47394"/>
                    <a:satOff val="-25753"/>
                    <a:lumOff val="-7544"/>
                  </a:schemeClr>
                </a:solidFill>
              </a:rPr>
              <a:t>height_1 </a:t>
            </a:r>
            <a:r>
              <a:t> </a:t>
            </a:r>
            <a:r>
              <a:rPr i="1"/>
              <a:t>←</a:t>
            </a:r>
            <a:r>
              <a:rPr i="1">
                <a:solidFill>
                  <a:schemeClr val="accent1">
                    <a:hueOff val="47394"/>
                    <a:satOff val="-25753"/>
                    <a:lumOff val="-7544"/>
                  </a:schemeClr>
                </a:solidFill>
              </a:rPr>
              <a:t> </a:t>
            </a:r>
            <a:r>
              <a:rPr i="1">
                <a:solidFill>
                  <a:schemeClr val="accent5"/>
                </a:solidFill>
              </a:rPr>
              <a:t>y</a:t>
            </a:r>
            <a:r>
              <a:rPr baseline="-5999">
                <a:solidFill>
                  <a:schemeClr val="accent5"/>
                </a:solidFill>
              </a:rPr>
              <a:t>i </a:t>
            </a:r>
            <a:endParaRPr baseline="-5999">
              <a:solidFill>
                <a:schemeClr val="accent5"/>
              </a:solidFill>
            </a:endParaRPr>
          </a:p>
          <a:p>
            <a:pPr lvl="1" marL="666750" indent="-333375" defTabSz="438150">
              <a:spcBef>
                <a:spcPts val="1500"/>
              </a:spcBef>
              <a:defRPr sz="2700">
                <a:latin typeface="Palatino"/>
                <a:ea typeface="Palatino"/>
                <a:cs typeface="Palatino"/>
                <a:sym typeface="Palatino"/>
              </a:defRPr>
            </a:pPr>
            <a:r>
              <a:rPr i="1">
                <a:solidFill>
                  <a:schemeClr val="accent1">
                    <a:hueOff val="47394"/>
                    <a:satOff val="-25753"/>
                    <a:lumOff val="-7544"/>
                  </a:schemeClr>
                </a:solidFill>
              </a:rPr>
              <a:t>height_to_push </a:t>
            </a:r>
            <a:r>
              <a:rPr i="1"/>
              <a:t>← max</a:t>
            </a:r>
            <a:r>
              <a:rPr i="1">
                <a:solidFill>
                  <a:schemeClr val="accent5"/>
                </a:solidFill>
              </a:rPr>
              <a:t> </a:t>
            </a:r>
            <a:r>
              <a:rPr i="1"/>
              <a:t>( </a:t>
            </a:r>
            <a:r>
              <a:rPr i="1">
                <a:solidFill>
                  <a:schemeClr val="accent1">
                    <a:hueOff val="47394"/>
                    <a:satOff val="-25753"/>
                    <a:lumOff val="-7544"/>
                  </a:schemeClr>
                </a:solidFill>
              </a:rPr>
              <a:t>height_1, height_2 </a:t>
            </a:r>
            <a:r>
              <a:rPr i="1"/>
              <a:t>)</a:t>
            </a:r>
            <a:endParaRPr baseline="-5999" i="1">
              <a:solidFill>
                <a:schemeClr val="accent5"/>
              </a:solidFill>
            </a:endParaRPr>
          </a:p>
          <a:p>
            <a:pPr lvl="1" marL="666750" indent="-333375" defTabSz="438150">
              <a:spcBef>
                <a:spcPts val="1500"/>
              </a:spcBef>
              <a:defRPr sz="2700">
                <a:latin typeface="Palatino"/>
                <a:ea typeface="Palatino"/>
                <a:cs typeface="Palatino"/>
                <a:sym typeface="Palatino"/>
              </a:defRPr>
            </a:pPr>
            <a:r>
              <a:t>If</a:t>
            </a:r>
            <a:r>
              <a:rPr i="1">
                <a:solidFill>
                  <a:schemeClr val="accent1">
                    <a:hueOff val="47394"/>
                    <a:satOff val="-25753"/>
                    <a:lumOff val="-7544"/>
                  </a:schemeClr>
                </a:solidFill>
              </a:rPr>
              <a:t> (last_pushed_height</a:t>
            </a:r>
            <a:r>
              <a:rPr i="1"/>
              <a:t> ≠ </a:t>
            </a:r>
            <a:r>
              <a:rPr i="1">
                <a:solidFill>
                  <a:schemeClr val="accent1">
                    <a:hueOff val="47394"/>
                    <a:satOff val="-25753"/>
                    <a:lumOff val="-7544"/>
                  </a:schemeClr>
                </a:solidFill>
              </a:rPr>
              <a:t>height_to_push</a:t>
            </a:r>
            <a:r>
              <a:rPr i="1"/>
              <a:t> )</a:t>
            </a:r>
            <a:endParaRPr baseline="-5999" i="1">
              <a:solidFill>
                <a:schemeClr val="accent5"/>
              </a:solidFill>
            </a:endParaRPr>
          </a:p>
          <a:p>
            <a:pPr lvl="3" marL="1333500" indent="-333375" defTabSz="438150">
              <a:spcBef>
                <a:spcPts val="1500"/>
              </a:spcBef>
              <a:defRPr sz="2700">
                <a:latin typeface="Palatino"/>
                <a:ea typeface="Palatino"/>
                <a:cs typeface="Palatino"/>
                <a:sym typeface="Palatino"/>
              </a:defRPr>
            </a:pPr>
            <a:r>
              <a:t>Push</a:t>
            </a:r>
            <a:r>
              <a:rPr i="1">
                <a:solidFill>
                  <a:schemeClr val="accent1">
                    <a:hueOff val="47394"/>
                    <a:satOff val="-25753"/>
                    <a:lumOff val="-7544"/>
                  </a:schemeClr>
                </a:solidFill>
              </a:rPr>
              <a:t> (</a:t>
            </a:r>
            <a:r>
              <a:rPr i="1">
                <a:solidFill>
                  <a:schemeClr val="accent5"/>
                </a:solidFill>
              </a:rPr>
              <a:t>x</a:t>
            </a:r>
            <a:r>
              <a:rPr baseline="-5999">
                <a:solidFill>
                  <a:schemeClr val="accent5"/>
                </a:solidFill>
              </a:rPr>
              <a:t>i</a:t>
            </a:r>
            <a:r>
              <a:rPr i="1">
                <a:solidFill>
                  <a:schemeClr val="accent1">
                    <a:hueOff val="47394"/>
                    <a:satOff val="-25753"/>
                    <a:lumOff val="-7544"/>
                  </a:schemeClr>
                </a:solidFill>
              </a:rPr>
              <a:t> </a:t>
            </a:r>
            <a:r>
              <a:rPr i="1"/>
              <a:t>, </a:t>
            </a:r>
            <a:r>
              <a:rPr i="1">
                <a:solidFill>
                  <a:schemeClr val="accent1">
                    <a:hueOff val="47394"/>
                    <a:satOff val="-25753"/>
                    <a:lumOff val="-7544"/>
                  </a:schemeClr>
                </a:solidFill>
              </a:rPr>
              <a:t>height_to_push</a:t>
            </a:r>
            <a:r>
              <a:rPr i="1"/>
              <a:t> )</a:t>
            </a:r>
            <a:endParaRPr i="1"/>
          </a:p>
          <a:p>
            <a:pPr lvl="3" marL="1333500" indent="-333375" defTabSz="438150">
              <a:spcBef>
                <a:spcPts val="1500"/>
              </a:spcBef>
              <a:defRPr sz="2700">
                <a:latin typeface="Palatino"/>
                <a:ea typeface="Palatino"/>
                <a:cs typeface="Palatino"/>
                <a:sym typeface="Palatino"/>
              </a:defRPr>
            </a:pPr>
            <a:r>
              <a:rPr i="1">
                <a:solidFill>
                  <a:schemeClr val="accent1">
                    <a:hueOff val="47394"/>
                    <a:satOff val="-25753"/>
                    <a:lumOff val="-7544"/>
                  </a:schemeClr>
                </a:solidFill>
              </a:rPr>
              <a:t>last_pushed_height </a:t>
            </a:r>
            <a:r>
              <a:rPr i="1"/>
              <a:t>← </a:t>
            </a:r>
            <a:r>
              <a:rPr i="1">
                <a:solidFill>
                  <a:schemeClr val="accent1">
                    <a:hueOff val="47394"/>
                    <a:satOff val="-25753"/>
                    <a:lumOff val="-7544"/>
                  </a:schemeClr>
                </a:solidFill>
              </a:rPr>
              <a:t>height_to_push</a:t>
            </a:r>
            <a:endParaRPr i="1"/>
          </a:p>
          <a:p>
            <a:pPr lvl="1" marL="666750" indent="-333375" defTabSz="438150">
              <a:spcBef>
                <a:spcPts val="1500"/>
              </a:spcBef>
              <a:defRPr sz="2700">
                <a:latin typeface="Palatino"/>
                <a:ea typeface="Palatino"/>
                <a:cs typeface="Palatino"/>
                <a:sym typeface="Palatino"/>
              </a:defRPr>
            </a:pPr>
            <a:r>
              <a:rPr i="1">
                <a:solidFill>
                  <a:schemeClr val="accent5"/>
                </a:solidFill>
              </a:rPr>
              <a:t>i</a:t>
            </a:r>
            <a:r>
              <a:rPr i="1"/>
              <a:t> ← </a:t>
            </a:r>
            <a:r>
              <a:rPr i="1">
                <a:solidFill>
                  <a:schemeClr val="accent5"/>
                </a:solidFill>
              </a:rPr>
              <a:t>i</a:t>
            </a:r>
            <a:r>
              <a:rPr i="1">
                <a:solidFill>
                  <a:srgbClr val="FF2600"/>
                </a:solidFill>
              </a:rPr>
              <a:t> </a:t>
            </a:r>
            <a:r>
              <a:rPr i="1"/>
              <a:t>+ 1</a:t>
            </a:r>
            <a:endParaRPr i="1"/>
          </a:p>
          <a:p>
            <a:pPr marL="333375" indent="-333375" defTabSz="438150">
              <a:spcBef>
                <a:spcPts val="1500"/>
              </a:spcBef>
              <a:defRPr sz="2700">
                <a:latin typeface="Palatino"/>
                <a:ea typeface="Palatino"/>
                <a:cs typeface="Palatino"/>
                <a:sym typeface="Palatino"/>
              </a:defRPr>
            </a:pPr>
            <a:r>
              <a:t>Else is similar</a:t>
            </a:r>
          </a:p>
        </p:txBody>
      </p:sp>
    </p:spTree>
  </p:cSld>
  <p:clrMapOvr>
    <a:masterClrMapping/>
  </p:clrMapOvr>
  <p:transition xmlns:p14="http://schemas.microsoft.com/office/powerpoint/2010/main" spd="med" advClick="1"/>
</p:sld>
</file>

<file path=ppt/slides/slide6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1" name="Other approaches"/>
          <p:cNvSpPr/>
          <p:nvPr>
            <p:ph type="title"/>
          </p:nvPr>
        </p:nvSpPr>
        <p:spPr>
          <a:prstGeom prst="rect">
            <a:avLst/>
          </a:prstGeom>
        </p:spPr>
        <p:txBody>
          <a:bodyPr/>
          <a:lstStyle>
            <a:lvl1pPr>
              <a:defRPr>
                <a:latin typeface="Palatino"/>
                <a:ea typeface="Palatino"/>
                <a:cs typeface="Palatino"/>
                <a:sym typeface="Palatino"/>
              </a:defRPr>
            </a:lvl1pPr>
          </a:lstStyle>
          <a:p>
            <a:pPr/>
            <a:r>
              <a:t>Other approaches</a:t>
            </a:r>
          </a:p>
        </p:txBody>
      </p:sp>
      <p:pic>
        <p:nvPicPr>
          <p:cNvPr id="752"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53" name="Divide and conquer with respect to heights?…"/>
          <p:cNvSpPr/>
          <p:nvPr>
            <p:ph type="body" idx="1"/>
          </p:nvPr>
        </p:nvSpPr>
        <p:spPr>
          <a:xfrm>
            <a:off x="952500" y="2603499"/>
            <a:ext cx="11099800" cy="6299201"/>
          </a:xfrm>
          <a:prstGeom prst="rect">
            <a:avLst/>
          </a:prstGeom>
        </p:spPr>
        <p:txBody>
          <a:bodyPr/>
          <a:lstStyle/>
          <a:p>
            <a:pPr marL="377825" indent="-377825" defTabSz="496570">
              <a:spcBef>
                <a:spcPts val="1700"/>
              </a:spcBef>
              <a:defRPr sz="3060">
                <a:latin typeface="Palatino"/>
                <a:ea typeface="Palatino"/>
                <a:cs typeface="Palatino"/>
                <a:sym typeface="Palatino"/>
              </a:defRPr>
            </a:pPr>
            <a:r>
              <a:t>Divide and conquer with respect to heights?</a:t>
            </a:r>
          </a:p>
          <a:p>
            <a:pPr marL="377825" indent="-377825" defTabSz="496570">
              <a:spcBef>
                <a:spcPts val="1700"/>
              </a:spcBef>
              <a:defRPr sz="3060">
                <a:latin typeface="Palatino"/>
                <a:ea typeface="Palatino"/>
                <a:cs typeface="Palatino"/>
                <a:sym typeface="Palatino"/>
              </a:defRPr>
            </a:pPr>
            <a:r>
              <a:t>Approaches without divide and conquer</a:t>
            </a:r>
          </a:p>
          <a:p>
            <a:pPr marL="377825" indent="-377825" defTabSz="496570">
              <a:spcBef>
                <a:spcPts val="1700"/>
              </a:spcBef>
              <a:defRPr sz="3060">
                <a:latin typeface="Palatino"/>
                <a:ea typeface="Palatino"/>
                <a:cs typeface="Palatino"/>
                <a:sym typeface="Palatino"/>
              </a:defRPr>
            </a:pPr>
            <a:r>
              <a:t>Reordering the input</a:t>
            </a:r>
          </a:p>
          <a:p>
            <a:pPr lvl="1" marL="755650" indent="-377825" defTabSz="496570">
              <a:spcBef>
                <a:spcPts val="1700"/>
              </a:spcBef>
              <a:defRPr sz="3060">
                <a:latin typeface="Palatino"/>
                <a:ea typeface="Palatino"/>
                <a:cs typeface="Palatino"/>
                <a:sym typeface="Palatino"/>
              </a:defRPr>
            </a:pPr>
            <a:r>
              <a:t>Increasing order of left end points: </a:t>
            </a:r>
            <a:r>
              <a:rPr i="1"/>
              <a:t>O(n log n)</a:t>
            </a:r>
            <a:r>
              <a:t> time implementation possible using a data structure like balanced binary tree.</a:t>
            </a:r>
          </a:p>
          <a:p>
            <a:pPr lvl="1" marL="755650" indent="-377825" defTabSz="496570">
              <a:spcBef>
                <a:spcPts val="1700"/>
              </a:spcBef>
              <a:defRPr sz="3060">
                <a:latin typeface="Palatino"/>
                <a:ea typeface="Palatino"/>
                <a:cs typeface="Palatino"/>
                <a:sym typeface="Palatino"/>
              </a:defRPr>
            </a:pPr>
            <a:r>
              <a:t>Decreasing order of heights: </a:t>
            </a:r>
            <a:r>
              <a:rPr i="1"/>
              <a:t>O(n log n)</a:t>
            </a:r>
            <a:r>
              <a:t> time implementation possible using a data structure like balanced binary tree or heap.</a:t>
            </a:r>
          </a:p>
          <a:p>
            <a:pPr marL="377825" indent="-377825" defTabSz="496570">
              <a:spcBef>
                <a:spcPts val="1700"/>
              </a:spcBef>
              <a:defRPr sz="3060">
                <a:latin typeface="Palatino"/>
                <a:ea typeface="Palatino"/>
                <a:cs typeface="Palatino"/>
                <a:sym typeface="Palatino"/>
              </a:defRPr>
            </a:pPr>
            <a:r>
              <a:rPr i="1"/>
              <a:t>O(n log n)</a:t>
            </a:r>
            <a:r>
              <a:t> necessary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Lower bound"/>
          <p:cNvSpPr/>
          <p:nvPr>
            <p:ph type="title"/>
          </p:nvPr>
        </p:nvSpPr>
        <p:spPr>
          <a:prstGeom prst="rect">
            <a:avLst/>
          </a:prstGeom>
        </p:spPr>
        <p:txBody>
          <a:bodyPr/>
          <a:lstStyle>
            <a:lvl1pPr>
              <a:defRPr>
                <a:latin typeface="Palatino"/>
                <a:ea typeface="Palatino"/>
                <a:cs typeface="Palatino"/>
                <a:sym typeface="Palatino"/>
              </a:defRPr>
            </a:lvl1pPr>
          </a:lstStyle>
          <a:p>
            <a:pPr/>
            <a:r>
              <a:t>Lower bound</a:t>
            </a:r>
          </a:p>
        </p:txBody>
      </p:sp>
      <p:sp>
        <p:nvSpPr>
          <p:cNvPr id="144" name="Search space size: N Are log N queries necessary?…"/>
          <p:cNvSpPr/>
          <p:nvPr>
            <p:ph type="body" idx="1"/>
          </p:nvPr>
        </p:nvSpPr>
        <p:spPr>
          <a:xfrm>
            <a:off x="952500" y="2603500"/>
            <a:ext cx="11099800" cy="6861374"/>
          </a:xfrm>
          <a:prstGeom prst="rect">
            <a:avLst/>
          </a:prstGeom>
        </p:spPr>
        <p:txBody>
          <a:bodyPr/>
          <a:lstStyle/>
          <a:p>
            <a:pPr marL="395604" indent="-395604" defTabSz="519937">
              <a:spcBef>
                <a:spcPts val="3700"/>
              </a:spcBef>
              <a:defRPr sz="3204">
                <a:latin typeface="Palatino"/>
                <a:ea typeface="Palatino"/>
                <a:cs typeface="Palatino"/>
                <a:sym typeface="Palatino"/>
              </a:defRPr>
            </a:pPr>
            <a:r>
              <a:t>Search space size: </a:t>
            </a:r>
            <a:r>
              <a:rPr i="1">
                <a:solidFill>
                  <a:schemeClr val="accent1">
                    <a:hueOff val="47394"/>
                    <a:satOff val="-25753"/>
                    <a:lumOff val="-7544"/>
                  </a:schemeClr>
                </a:solidFill>
              </a:rPr>
              <a:t>N</a:t>
            </a:r>
            <a:br/>
            <a:r>
              <a:t>Are </a:t>
            </a:r>
            <a:r>
              <a:rPr i="1">
                <a:solidFill>
                  <a:schemeClr val="accent1">
                    <a:hueOff val="47394"/>
                    <a:satOff val="-25753"/>
                    <a:lumOff val="-7544"/>
                  </a:schemeClr>
                </a:solidFill>
              </a:rPr>
              <a:t>log N</a:t>
            </a:r>
            <a:r>
              <a:t> queries necessary?</a:t>
            </a:r>
          </a:p>
          <a:p>
            <a:pPr marL="395604" indent="-395604" defTabSz="519937">
              <a:spcBef>
                <a:spcPts val="3700"/>
              </a:spcBef>
              <a:defRPr sz="3204">
                <a:latin typeface="Palatino"/>
                <a:ea typeface="Palatino"/>
                <a:cs typeface="Palatino"/>
                <a:sym typeface="Palatino"/>
              </a:defRPr>
            </a:pPr>
            <a:r>
              <a:t>Another argument based on information theory.</a:t>
            </a:r>
          </a:p>
          <a:p>
            <a:pPr marL="395604" indent="-395604" defTabSz="519937">
              <a:spcBef>
                <a:spcPts val="3700"/>
              </a:spcBef>
              <a:defRPr sz="3204">
                <a:latin typeface="Palatino"/>
                <a:ea typeface="Palatino"/>
                <a:cs typeface="Palatino"/>
                <a:sym typeface="Palatino"/>
              </a:defRPr>
            </a:pPr>
            <a:r>
              <a:t>Each yes/no query gives us 1 bit of information.</a:t>
            </a:r>
          </a:p>
          <a:p>
            <a:pPr marL="395604" indent="-395604" defTabSz="519937">
              <a:spcBef>
                <a:spcPts val="3700"/>
              </a:spcBef>
              <a:defRPr sz="3204">
                <a:latin typeface="Palatino"/>
                <a:ea typeface="Palatino"/>
                <a:cs typeface="Palatino"/>
                <a:sym typeface="Palatino"/>
              </a:defRPr>
            </a:pPr>
            <a:r>
              <a:t>The final answer is a number between 1 and </a:t>
            </a:r>
            <a:r>
              <a:rPr i="1"/>
              <a:t>N</a:t>
            </a:r>
            <a:r>
              <a:t>, and thus, requires </a:t>
            </a:r>
            <a:r>
              <a:rPr i="1"/>
              <a:t>log</a:t>
            </a:r>
            <a:r>
              <a:t> </a:t>
            </a:r>
            <a:r>
              <a:rPr i="1"/>
              <a:t>N</a:t>
            </a:r>
            <a:r>
              <a:t> bits of information. </a:t>
            </a:r>
          </a:p>
          <a:p>
            <a:pPr marL="395604" indent="-395604" defTabSz="519937">
              <a:spcBef>
                <a:spcPts val="3700"/>
              </a:spcBef>
              <a:defRPr sz="3204">
                <a:latin typeface="Palatino"/>
                <a:ea typeface="Palatino"/>
                <a:cs typeface="Palatino"/>
                <a:sym typeface="Palatino"/>
              </a:defRPr>
            </a:pPr>
            <a:r>
              <a:t>Hence, </a:t>
            </a:r>
            <a:r>
              <a:rPr i="1"/>
              <a:t>log N </a:t>
            </a:r>
            <a:r>
              <a:t>queries are necessary. </a:t>
            </a:r>
          </a:p>
          <a:p>
            <a:pPr marL="395604" indent="-395604" defTabSz="519937">
              <a:spcBef>
                <a:spcPts val="3700"/>
              </a:spcBef>
              <a:defRPr sz="3204">
                <a:latin typeface="Palatino"/>
                <a:ea typeface="Palatino"/>
                <a:cs typeface="Palatino"/>
                <a:sym typeface="Palatino"/>
              </a:defRPr>
            </a:pPr>
            <a:r>
              <a:t>Ignore this argument if it is hard to digest.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4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4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4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4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44">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44">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4" grpId="1"/>
    </p:bldLst>
  </p:timing>
</p:sld>
</file>

<file path=ppt/slides/slide7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5" name="Significant inversion"/>
          <p:cNvSpPr/>
          <p:nvPr>
            <p:ph type="title"/>
          </p:nvPr>
        </p:nvSpPr>
        <p:spPr>
          <a:prstGeom prst="rect">
            <a:avLst/>
          </a:prstGeom>
        </p:spPr>
        <p:txBody>
          <a:bodyPr/>
          <a:lstStyle>
            <a:lvl1pPr>
              <a:defRPr>
                <a:latin typeface="Palatino"/>
                <a:ea typeface="Palatino"/>
                <a:cs typeface="Palatino"/>
                <a:sym typeface="Palatino"/>
              </a:defRPr>
            </a:lvl1pPr>
          </a:lstStyle>
          <a:p>
            <a:pPr/>
            <a:r>
              <a:t>Significant inversion</a:t>
            </a:r>
          </a:p>
        </p:txBody>
      </p:sp>
      <p:pic>
        <p:nvPicPr>
          <p:cNvPr id="75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57" name="Given an array A of integers…"/>
          <p:cNvSpPr/>
          <p:nvPr>
            <p:ph type="body" idx="1"/>
          </p:nvPr>
        </p:nvSpPr>
        <p:spPr>
          <a:xfrm>
            <a:off x="952500" y="2603499"/>
            <a:ext cx="11099800" cy="6299201"/>
          </a:xfrm>
          <a:prstGeom prst="rect">
            <a:avLst/>
          </a:prstGeom>
        </p:spPr>
        <p:txBody>
          <a:bodyPr/>
          <a:lstStyle/>
          <a:p>
            <a:pPr>
              <a:spcBef>
                <a:spcPts val="3000"/>
              </a:spcBef>
              <a:defRPr>
                <a:latin typeface="Palatino"/>
                <a:ea typeface="Palatino"/>
                <a:cs typeface="Palatino"/>
                <a:sym typeface="Palatino"/>
              </a:defRPr>
            </a:pPr>
            <a:r>
              <a:t>Given an array </a:t>
            </a:r>
            <a:r>
              <a:rPr i="1"/>
              <a:t>A</a:t>
            </a:r>
            <a:r>
              <a:t> of integers</a:t>
            </a:r>
          </a:p>
          <a:p>
            <a:pPr>
              <a:spcBef>
                <a:spcPts val="3000"/>
              </a:spcBef>
              <a:defRPr>
                <a:latin typeface="Palatino"/>
                <a:ea typeface="Palatino"/>
                <a:cs typeface="Palatino"/>
                <a:sym typeface="Palatino"/>
              </a:defRPr>
            </a:pPr>
            <a:r>
              <a:t> a pair </a:t>
            </a:r>
            <a:r>
              <a:rPr i="1">
                <a:solidFill>
                  <a:schemeClr val="accent1">
                    <a:hueOff val="47394"/>
                    <a:satOff val="-25753"/>
                    <a:lumOff val="-7544"/>
                  </a:schemeClr>
                </a:solidFill>
              </a:rPr>
              <a:t>(i, j)</a:t>
            </a:r>
            <a:r>
              <a:t> is called a significant inversion </a:t>
            </a:r>
            <a:br/>
            <a:r>
              <a:t>if </a:t>
            </a:r>
            <a:r>
              <a:rPr i="1">
                <a:solidFill>
                  <a:schemeClr val="accent1">
                    <a:hueOff val="47394"/>
                    <a:satOff val="-25753"/>
                    <a:lumOff val="-7544"/>
                  </a:schemeClr>
                </a:solidFill>
              </a:rPr>
              <a:t>i &lt; j</a:t>
            </a:r>
            <a:r>
              <a:t> and </a:t>
            </a:r>
            <a:r>
              <a:rPr i="1">
                <a:solidFill>
                  <a:schemeClr val="accent1">
                    <a:hueOff val="47394"/>
                    <a:satOff val="-25753"/>
                    <a:lumOff val="-7544"/>
                  </a:schemeClr>
                </a:solidFill>
              </a:rPr>
              <a:t>A</a:t>
            </a:r>
            <a:r>
              <a:rPr>
                <a:solidFill>
                  <a:schemeClr val="accent1">
                    <a:hueOff val="47394"/>
                    <a:satOff val="-25753"/>
                    <a:lumOff val="-7544"/>
                  </a:schemeClr>
                </a:solidFill>
              </a:rPr>
              <a:t>[</a:t>
            </a:r>
            <a:r>
              <a:rPr i="1">
                <a:solidFill>
                  <a:schemeClr val="accent1">
                    <a:hueOff val="47394"/>
                    <a:satOff val="-25753"/>
                    <a:lumOff val="-7544"/>
                  </a:schemeClr>
                </a:solidFill>
              </a:rPr>
              <a:t>i</a:t>
            </a:r>
            <a:r>
              <a:rPr>
                <a:solidFill>
                  <a:schemeClr val="accent1">
                    <a:hueOff val="47394"/>
                    <a:satOff val="-25753"/>
                    <a:lumOff val="-7544"/>
                  </a:schemeClr>
                </a:solidFill>
              </a:rPr>
              <a:t>] &gt; </a:t>
            </a:r>
            <a:r>
              <a:rPr i="1">
                <a:solidFill>
                  <a:schemeClr val="accent1">
                    <a:hueOff val="47394"/>
                    <a:satOff val="-25753"/>
                    <a:lumOff val="-7544"/>
                  </a:schemeClr>
                </a:solidFill>
              </a:rPr>
              <a:t>2A</a:t>
            </a:r>
            <a:r>
              <a:rPr>
                <a:solidFill>
                  <a:schemeClr val="accent1">
                    <a:hueOff val="47394"/>
                    <a:satOff val="-25753"/>
                    <a:lumOff val="-7544"/>
                  </a:schemeClr>
                </a:solidFill>
              </a:rPr>
              <a:t>[</a:t>
            </a:r>
            <a:r>
              <a:rPr i="1">
                <a:solidFill>
                  <a:schemeClr val="accent1">
                    <a:hueOff val="47394"/>
                    <a:satOff val="-25753"/>
                    <a:lumOff val="-7544"/>
                  </a:schemeClr>
                </a:solidFill>
              </a:rPr>
              <a:t>j</a:t>
            </a:r>
            <a:r>
              <a:rPr>
                <a:solidFill>
                  <a:schemeClr val="accent1">
                    <a:hueOff val="47394"/>
                    <a:satOff val="-25753"/>
                    <a:lumOff val="-7544"/>
                  </a:schemeClr>
                </a:solidFill>
              </a:rPr>
              <a:t>]</a:t>
            </a:r>
            <a:r>
              <a:t>. </a:t>
            </a:r>
          </a:p>
          <a:p>
            <a:pPr>
              <a:spcBef>
                <a:spcPts val="3000"/>
              </a:spcBef>
              <a:defRPr>
                <a:latin typeface="Palatino"/>
                <a:ea typeface="Palatino"/>
                <a:cs typeface="Palatino"/>
                <a:sym typeface="Palatino"/>
              </a:defRPr>
            </a:pPr>
            <a:r>
              <a:rPr i="1">
                <a:solidFill>
                  <a:schemeClr val="accent5">
                    <a:hueOff val="-522602"/>
                    <a:satOff val="-6700"/>
                    <a:lumOff val="-22320"/>
                  </a:schemeClr>
                </a:solidFill>
              </a:rPr>
              <a:t>O(n log n)</a:t>
            </a:r>
            <a:r>
              <a:t> time algorithm to find the </a:t>
            </a:r>
            <a:r>
              <a:rPr>
                <a:solidFill>
                  <a:schemeClr val="accent5">
                    <a:hueOff val="-522602"/>
                    <a:satOff val="-6700"/>
                    <a:lumOff val="-22320"/>
                  </a:schemeClr>
                </a:solidFill>
              </a:rPr>
              <a:t>number</a:t>
            </a:r>
            <a:r>
              <a:t> of significant inversions.</a:t>
            </a:r>
          </a:p>
          <a:p>
            <a:pPr>
              <a:spcBef>
                <a:spcPts val="3000"/>
              </a:spcBef>
              <a:defRPr>
                <a:latin typeface="Palatino"/>
                <a:ea typeface="Palatino"/>
                <a:cs typeface="Palatino"/>
                <a:sym typeface="Palatino"/>
              </a:defRPr>
            </a:pPr>
            <a:r>
              <a:t>Divide and conquer will work.</a:t>
            </a:r>
          </a:p>
          <a:p>
            <a:pPr>
              <a:spcBef>
                <a:spcPts val="3000"/>
              </a:spcBef>
              <a:defRPr>
                <a:latin typeface="Palatino"/>
                <a:ea typeface="Palatino"/>
                <a:cs typeface="Palatino"/>
                <a:sym typeface="Palatino"/>
              </a:defRPr>
            </a:pPr>
            <a:r>
              <a:t>Alternate approach.</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5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75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75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75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75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757">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757" grpId="1"/>
    </p:bldLst>
  </p:timing>
</p:sld>
</file>

<file path=ppt/slides/slide7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9" name="Significant inversion"/>
          <p:cNvSpPr/>
          <p:nvPr>
            <p:ph type="title"/>
          </p:nvPr>
        </p:nvSpPr>
        <p:spPr>
          <a:prstGeom prst="rect">
            <a:avLst/>
          </a:prstGeom>
        </p:spPr>
        <p:txBody>
          <a:bodyPr/>
          <a:lstStyle>
            <a:lvl1pPr>
              <a:defRPr>
                <a:latin typeface="Palatino"/>
                <a:ea typeface="Palatino"/>
                <a:cs typeface="Palatino"/>
                <a:sym typeface="Palatino"/>
              </a:defRPr>
            </a:lvl1pPr>
          </a:lstStyle>
          <a:p>
            <a:pPr/>
            <a:r>
              <a:t>Significant inversion</a:t>
            </a:r>
          </a:p>
        </p:txBody>
      </p:sp>
      <p:pic>
        <p:nvPicPr>
          <p:cNvPr id="76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61" name="a pair (i, j) is called a significant inversion  if i &lt; j and A[i] &gt; 2A[j].…"/>
          <p:cNvSpPr/>
          <p:nvPr>
            <p:ph type="body" idx="1"/>
          </p:nvPr>
        </p:nvSpPr>
        <p:spPr>
          <a:xfrm>
            <a:off x="952500" y="2603499"/>
            <a:ext cx="11099800" cy="6299201"/>
          </a:xfrm>
          <a:prstGeom prst="rect">
            <a:avLst/>
          </a:prstGeom>
        </p:spPr>
        <p:txBody>
          <a:bodyPr/>
          <a:lstStyle/>
          <a:p>
            <a:pPr marL="426719" indent="-426719" defTabSz="560831">
              <a:spcBef>
                <a:spcPts val="2800"/>
              </a:spcBef>
              <a:defRPr sz="3455">
                <a:latin typeface="Palatino"/>
                <a:ea typeface="Palatino"/>
                <a:cs typeface="Palatino"/>
                <a:sym typeface="Palatino"/>
              </a:defRPr>
            </a:pPr>
            <a:r>
              <a:t>a pair </a:t>
            </a:r>
            <a:r>
              <a:rPr i="1">
                <a:solidFill>
                  <a:schemeClr val="accent1">
                    <a:hueOff val="47394"/>
                    <a:satOff val="-25753"/>
                    <a:lumOff val="-7544"/>
                  </a:schemeClr>
                </a:solidFill>
              </a:rPr>
              <a:t>(i, j)</a:t>
            </a:r>
            <a:r>
              <a:t> is called a significant inversion </a:t>
            </a:r>
            <a:br/>
            <a:r>
              <a:t>if </a:t>
            </a:r>
            <a:r>
              <a:rPr i="1">
                <a:solidFill>
                  <a:schemeClr val="accent1">
                    <a:hueOff val="47394"/>
                    <a:satOff val="-25753"/>
                    <a:lumOff val="-7544"/>
                  </a:schemeClr>
                </a:solidFill>
              </a:rPr>
              <a:t>i &lt; j</a:t>
            </a:r>
            <a:r>
              <a:t> and </a:t>
            </a:r>
            <a:r>
              <a:rPr i="1">
                <a:solidFill>
                  <a:schemeClr val="accent1">
                    <a:hueOff val="47394"/>
                    <a:satOff val="-25753"/>
                    <a:lumOff val="-7544"/>
                  </a:schemeClr>
                </a:solidFill>
              </a:rPr>
              <a:t>A</a:t>
            </a:r>
            <a:r>
              <a:rPr>
                <a:solidFill>
                  <a:schemeClr val="accent1">
                    <a:hueOff val="47394"/>
                    <a:satOff val="-25753"/>
                    <a:lumOff val="-7544"/>
                  </a:schemeClr>
                </a:solidFill>
              </a:rPr>
              <a:t>[</a:t>
            </a:r>
            <a:r>
              <a:rPr i="1">
                <a:solidFill>
                  <a:schemeClr val="accent1">
                    <a:hueOff val="47394"/>
                    <a:satOff val="-25753"/>
                    <a:lumOff val="-7544"/>
                  </a:schemeClr>
                </a:solidFill>
              </a:rPr>
              <a:t>i</a:t>
            </a:r>
            <a:r>
              <a:rPr>
                <a:solidFill>
                  <a:schemeClr val="accent1">
                    <a:hueOff val="47394"/>
                    <a:satOff val="-25753"/>
                    <a:lumOff val="-7544"/>
                  </a:schemeClr>
                </a:solidFill>
              </a:rPr>
              <a:t>] &gt; </a:t>
            </a:r>
            <a:r>
              <a:rPr i="1">
                <a:solidFill>
                  <a:schemeClr val="accent1">
                    <a:hueOff val="47394"/>
                    <a:satOff val="-25753"/>
                    <a:lumOff val="-7544"/>
                  </a:schemeClr>
                </a:solidFill>
              </a:rPr>
              <a:t>2A</a:t>
            </a:r>
            <a:r>
              <a:rPr>
                <a:solidFill>
                  <a:schemeClr val="accent1">
                    <a:hueOff val="47394"/>
                    <a:satOff val="-25753"/>
                    <a:lumOff val="-7544"/>
                  </a:schemeClr>
                </a:solidFill>
              </a:rPr>
              <a:t>[</a:t>
            </a:r>
            <a:r>
              <a:rPr i="1">
                <a:solidFill>
                  <a:schemeClr val="accent1">
                    <a:hueOff val="47394"/>
                    <a:satOff val="-25753"/>
                    <a:lumOff val="-7544"/>
                  </a:schemeClr>
                </a:solidFill>
              </a:rPr>
              <a:t>j</a:t>
            </a:r>
            <a:r>
              <a:rPr>
                <a:solidFill>
                  <a:schemeClr val="accent1">
                    <a:hueOff val="47394"/>
                    <a:satOff val="-25753"/>
                    <a:lumOff val="-7544"/>
                  </a:schemeClr>
                </a:solidFill>
              </a:rPr>
              <a:t>]</a:t>
            </a:r>
            <a:r>
              <a:t>. </a:t>
            </a:r>
          </a:p>
          <a:p>
            <a:pPr marL="426719" indent="-426719" defTabSz="560831">
              <a:spcBef>
                <a:spcPts val="2800"/>
              </a:spcBef>
              <a:defRPr sz="3455">
                <a:latin typeface="Palatino"/>
                <a:ea typeface="Palatino"/>
                <a:cs typeface="Palatino"/>
                <a:sym typeface="Palatino"/>
              </a:defRPr>
            </a:pPr>
            <a:r>
              <a:t>For any </a:t>
            </a:r>
            <a:r>
              <a:rPr>
                <a:solidFill>
                  <a:schemeClr val="accent1">
                    <a:hueOff val="47394"/>
                    <a:satOff val="-25753"/>
                    <a:lumOff val="-7544"/>
                  </a:schemeClr>
                </a:solidFill>
              </a:rPr>
              <a:t>j</a:t>
            </a:r>
            <a:r>
              <a:t>, count how many are </a:t>
            </a:r>
            <a:r>
              <a:rPr>
                <a:solidFill>
                  <a:schemeClr val="accent1">
                    <a:hueOff val="47394"/>
                    <a:satOff val="-25753"/>
                    <a:lumOff val="-7544"/>
                  </a:schemeClr>
                </a:solidFill>
              </a:rPr>
              <a:t>&gt; </a:t>
            </a:r>
            <a:r>
              <a:rPr i="1">
                <a:solidFill>
                  <a:schemeClr val="accent1">
                    <a:hueOff val="47394"/>
                    <a:satOff val="-25753"/>
                    <a:lumOff val="-7544"/>
                  </a:schemeClr>
                </a:solidFill>
              </a:rPr>
              <a:t>2A</a:t>
            </a:r>
            <a:r>
              <a:rPr>
                <a:solidFill>
                  <a:schemeClr val="accent1">
                    <a:hueOff val="47394"/>
                    <a:satOff val="-25753"/>
                    <a:lumOff val="-7544"/>
                  </a:schemeClr>
                </a:solidFill>
              </a:rPr>
              <a:t>[</a:t>
            </a:r>
            <a:r>
              <a:rPr i="1">
                <a:solidFill>
                  <a:schemeClr val="accent1">
                    <a:hueOff val="47394"/>
                    <a:satOff val="-25753"/>
                    <a:lumOff val="-7544"/>
                  </a:schemeClr>
                </a:solidFill>
              </a:rPr>
              <a:t>j</a:t>
            </a:r>
            <a:r>
              <a:rPr>
                <a:solidFill>
                  <a:schemeClr val="accent1">
                    <a:hueOff val="47394"/>
                    <a:satOff val="-25753"/>
                    <a:lumOff val="-7544"/>
                  </a:schemeClr>
                </a:solidFill>
              </a:rPr>
              <a:t>] </a:t>
            </a:r>
            <a:r>
              <a:t>among first </a:t>
            </a:r>
            <a:r>
              <a:rPr i="1">
                <a:solidFill>
                  <a:schemeClr val="accent1">
                    <a:hueOff val="47394"/>
                    <a:satOff val="-25753"/>
                    <a:lumOff val="-7544"/>
                  </a:schemeClr>
                </a:solidFill>
              </a:rPr>
              <a:t>j-1</a:t>
            </a:r>
            <a:r>
              <a:rPr i="1"/>
              <a:t> </a:t>
            </a:r>
            <a:r>
              <a:t>numbers</a:t>
            </a:r>
            <a:r>
              <a:rPr i="1"/>
              <a:t>.</a:t>
            </a:r>
          </a:p>
          <a:p>
            <a:pPr marL="426719" indent="-426719" defTabSz="560831">
              <a:spcBef>
                <a:spcPts val="2800"/>
              </a:spcBef>
              <a:defRPr sz="3455">
                <a:latin typeface="Palatino"/>
                <a:ea typeface="Palatino"/>
                <a:cs typeface="Palatino"/>
                <a:sym typeface="Palatino"/>
              </a:defRPr>
            </a:pPr>
            <a:r>
              <a:t>Easy to count if first </a:t>
            </a:r>
            <a:r>
              <a:rPr i="1">
                <a:solidFill>
                  <a:schemeClr val="accent1">
                    <a:hueOff val="47394"/>
                    <a:satOff val="-25753"/>
                    <a:lumOff val="-7544"/>
                  </a:schemeClr>
                </a:solidFill>
              </a:rPr>
              <a:t>j-1</a:t>
            </a:r>
            <a:r>
              <a:rPr i="1"/>
              <a:t> </a:t>
            </a:r>
            <a:r>
              <a:t>numbers are in a sorted array</a:t>
            </a:r>
          </a:p>
          <a:p>
            <a:pPr marL="426719" indent="-426719" defTabSz="560831">
              <a:spcBef>
                <a:spcPts val="2800"/>
              </a:spcBef>
              <a:defRPr sz="3455">
                <a:latin typeface="Palatino"/>
                <a:ea typeface="Palatino"/>
                <a:cs typeface="Palatino"/>
                <a:sym typeface="Palatino"/>
              </a:defRPr>
            </a:pPr>
            <a:r>
              <a:t>But to maintain sorted array we will need </a:t>
            </a:r>
            <a:r>
              <a:rPr i="1">
                <a:solidFill>
                  <a:schemeClr val="accent5">
                    <a:hueOff val="-522602"/>
                    <a:satOff val="-6700"/>
                    <a:lumOff val="-22320"/>
                  </a:schemeClr>
                </a:solidFill>
              </a:rPr>
              <a:t>O(n)</a:t>
            </a:r>
            <a:r>
              <a:t> per insertion.</a:t>
            </a:r>
          </a:p>
          <a:p>
            <a:pPr marL="426719" indent="-426719" defTabSz="560831">
              <a:spcBef>
                <a:spcPts val="2800"/>
              </a:spcBef>
              <a:defRPr sz="3455">
                <a:latin typeface="Palatino"/>
                <a:ea typeface="Palatino"/>
                <a:cs typeface="Palatino"/>
                <a:sym typeface="Palatino"/>
              </a:defRPr>
            </a:pPr>
            <a:r>
              <a:t>What other data structure can be used?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6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76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76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76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76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761">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761" grpId="1"/>
    </p:bldLst>
  </p:timing>
</p:sld>
</file>

<file path=ppt/slides/slide7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3" name="Binary search tree"/>
          <p:cNvSpPr/>
          <p:nvPr>
            <p:ph type="title"/>
          </p:nvPr>
        </p:nvSpPr>
        <p:spPr>
          <a:prstGeom prst="rect">
            <a:avLst/>
          </a:prstGeom>
        </p:spPr>
        <p:txBody>
          <a:bodyPr/>
          <a:lstStyle>
            <a:lvl1pPr>
              <a:defRPr>
                <a:latin typeface="Palatino"/>
                <a:ea typeface="Palatino"/>
                <a:cs typeface="Palatino"/>
                <a:sym typeface="Palatino"/>
              </a:defRPr>
            </a:lvl1pPr>
          </a:lstStyle>
          <a:p>
            <a:pPr/>
            <a:r>
              <a:t>Binary search tree</a:t>
            </a:r>
          </a:p>
        </p:txBody>
      </p:sp>
      <p:pic>
        <p:nvPicPr>
          <p:cNvPr id="76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765" name="Oval"/>
          <p:cNvSpPr/>
          <p:nvPr/>
        </p:nvSpPr>
        <p:spPr>
          <a:xfrm>
            <a:off x="5816967" y="2367657"/>
            <a:ext cx="989866" cy="978636"/>
          </a:xfrm>
          <a:prstGeom prst="ellipse">
            <a:avLst/>
          </a:prstGeom>
          <a:ln w="25400">
            <a:solidFill>
              <a:srgbClr val="000000"/>
            </a:solidFill>
            <a:miter lim="400000"/>
          </a:ln>
        </p:spPr>
        <p:txBody>
          <a:bodyPr lIns="50800" tIns="50800" rIns="50800" bIns="50800" anchor="ctr"/>
          <a:lstStyle/>
          <a:p>
            <a:pPr>
              <a:defRPr sz="2400"/>
            </a:pPr>
          </a:p>
        </p:txBody>
      </p:sp>
      <p:sp>
        <p:nvSpPr>
          <p:cNvPr id="766" name="25"/>
          <p:cNvSpPr/>
          <p:nvPr/>
        </p:nvSpPr>
        <p:spPr>
          <a:xfrm>
            <a:off x="6026150" y="2308251"/>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25</a:t>
            </a:r>
          </a:p>
        </p:txBody>
      </p:sp>
      <p:sp>
        <p:nvSpPr>
          <p:cNvPr id="767" name="Oval"/>
          <p:cNvSpPr/>
          <p:nvPr/>
        </p:nvSpPr>
        <p:spPr>
          <a:xfrm>
            <a:off x="2978359" y="3609896"/>
            <a:ext cx="989867" cy="978635"/>
          </a:xfrm>
          <a:prstGeom prst="ellipse">
            <a:avLst/>
          </a:prstGeom>
          <a:ln w="25400">
            <a:solidFill>
              <a:srgbClr val="000000"/>
            </a:solidFill>
            <a:miter lim="400000"/>
          </a:ln>
        </p:spPr>
        <p:txBody>
          <a:bodyPr lIns="50800" tIns="50800" rIns="50800" bIns="50800" anchor="ctr"/>
          <a:lstStyle/>
          <a:p>
            <a:pPr>
              <a:defRPr sz="2400"/>
            </a:pPr>
          </a:p>
        </p:txBody>
      </p:sp>
      <p:sp>
        <p:nvSpPr>
          <p:cNvPr id="768" name="5"/>
          <p:cNvSpPr/>
          <p:nvPr/>
        </p:nvSpPr>
        <p:spPr>
          <a:xfrm>
            <a:off x="3301842" y="3626689"/>
            <a:ext cx="3429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5</a:t>
            </a:r>
          </a:p>
        </p:txBody>
      </p:sp>
      <p:sp>
        <p:nvSpPr>
          <p:cNvPr id="769" name="Oval"/>
          <p:cNvSpPr/>
          <p:nvPr/>
        </p:nvSpPr>
        <p:spPr>
          <a:xfrm>
            <a:off x="9158221" y="35865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70" name="45"/>
          <p:cNvSpPr/>
          <p:nvPr/>
        </p:nvSpPr>
        <p:spPr>
          <a:xfrm>
            <a:off x="9367404" y="36033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45</a:t>
            </a:r>
          </a:p>
        </p:txBody>
      </p:sp>
      <p:sp>
        <p:nvSpPr>
          <p:cNvPr id="771" name="Oval"/>
          <p:cNvSpPr/>
          <p:nvPr/>
        </p:nvSpPr>
        <p:spPr>
          <a:xfrm>
            <a:off x="10936221" y="50978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72" name="59"/>
          <p:cNvSpPr/>
          <p:nvPr/>
        </p:nvSpPr>
        <p:spPr>
          <a:xfrm>
            <a:off x="11145404" y="51146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59</a:t>
            </a:r>
          </a:p>
        </p:txBody>
      </p:sp>
      <p:sp>
        <p:nvSpPr>
          <p:cNvPr id="773" name="Oval"/>
          <p:cNvSpPr/>
          <p:nvPr/>
        </p:nvSpPr>
        <p:spPr>
          <a:xfrm>
            <a:off x="7380221" y="50978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74" name="33"/>
          <p:cNvSpPr/>
          <p:nvPr/>
        </p:nvSpPr>
        <p:spPr>
          <a:xfrm>
            <a:off x="7589404" y="51146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33</a:t>
            </a:r>
          </a:p>
        </p:txBody>
      </p:sp>
      <p:sp>
        <p:nvSpPr>
          <p:cNvPr id="775" name="Oval"/>
          <p:cNvSpPr/>
          <p:nvPr/>
        </p:nvSpPr>
        <p:spPr>
          <a:xfrm>
            <a:off x="4497321" y="50978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76" name="19"/>
          <p:cNvSpPr/>
          <p:nvPr/>
        </p:nvSpPr>
        <p:spPr>
          <a:xfrm>
            <a:off x="4706504" y="51146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19</a:t>
            </a:r>
          </a:p>
        </p:txBody>
      </p:sp>
      <p:sp>
        <p:nvSpPr>
          <p:cNvPr id="777" name="Oval"/>
          <p:cNvSpPr/>
          <p:nvPr/>
        </p:nvSpPr>
        <p:spPr>
          <a:xfrm>
            <a:off x="3532121" y="6837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78" name="12"/>
          <p:cNvSpPr/>
          <p:nvPr/>
        </p:nvSpPr>
        <p:spPr>
          <a:xfrm>
            <a:off x="3741304" y="68545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12</a:t>
            </a:r>
          </a:p>
        </p:txBody>
      </p:sp>
      <p:sp>
        <p:nvSpPr>
          <p:cNvPr id="779" name="Oval"/>
          <p:cNvSpPr/>
          <p:nvPr/>
        </p:nvSpPr>
        <p:spPr>
          <a:xfrm>
            <a:off x="5564121" y="67996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80" name="23"/>
          <p:cNvSpPr/>
          <p:nvPr/>
        </p:nvSpPr>
        <p:spPr>
          <a:xfrm>
            <a:off x="5773304" y="68164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23</a:t>
            </a:r>
          </a:p>
        </p:txBody>
      </p:sp>
      <p:sp>
        <p:nvSpPr>
          <p:cNvPr id="781" name="Oval"/>
          <p:cNvSpPr/>
          <p:nvPr/>
        </p:nvSpPr>
        <p:spPr>
          <a:xfrm>
            <a:off x="8485121" y="67615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82" name="41"/>
          <p:cNvSpPr/>
          <p:nvPr/>
        </p:nvSpPr>
        <p:spPr>
          <a:xfrm>
            <a:off x="8694304" y="67783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41</a:t>
            </a:r>
          </a:p>
        </p:txBody>
      </p:sp>
      <p:sp>
        <p:nvSpPr>
          <p:cNvPr id="783" name="Oval"/>
          <p:cNvSpPr/>
          <p:nvPr/>
        </p:nvSpPr>
        <p:spPr>
          <a:xfrm>
            <a:off x="10186921" y="67361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84" name="53"/>
          <p:cNvSpPr/>
          <p:nvPr/>
        </p:nvSpPr>
        <p:spPr>
          <a:xfrm>
            <a:off x="10396104" y="67529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53</a:t>
            </a:r>
          </a:p>
        </p:txBody>
      </p:sp>
      <p:sp>
        <p:nvSpPr>
          <p:cNvPr id="785" name="Oval"/>
          <p:cNvSpPr/>
          <p:nvPr/>
        </p:nvSpPr>
        <p:spPr>
          <a:xfrm>
            <a:off x="11990321" y="6710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86" name="64"/>
          <p:cNvSpPr/>
          <p:nvPr/>
        </p:nvSpPr>
        <p:spPr>
          <a:xfrm>
            <a:off x="12199504" y="67275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64</a:t>
            </a:r>
          </a:p>
        </p:txBody>
      </p:sp>
      <p:sp>
        <p:nvSpPr>
          <p:cNvPr id="787" name="Oval"/>
          <p:cNvSpPr/>
          <p:nvPr/>
        </p:nvSpPr>
        <p:spPr>
          <a:xfrm>
            <a:off x="2516121" y="8615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88" name="8"/>
          <p:cNvSpPr/>
          <p:nvPr/>
        </p:nvSpPr>
        <p:spPr>
          <a:xfrm>
            <a:off x="2839604" y="8632536"/>
            <a:ext cx="3429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8</a:t>
            </a:r>
          </a:p>
        </p:txBody>
      </p:sp>
      <p:sp>
        <p:nvSpPr>
          <p:cNvPr id="789" name="Oval"/>
          <p:cNvSpPr/>
          <p:nvPr/>
        </p:nvSpPr>
        <p:spPr>
          <a:xfrm>
            <a:off x="4548121" y="85776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90" name="15"/>
          <p:cNvSpPr/>
          <p:nvPr/>
        </p:nvSpPr>
        <p:spPr>
          <a:xfrm>
            <a:off x="4757304" y="85944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15</a:t>
            </a:r>
          </a:p>
        </p:txBody>
      </p:sp>
      <p:sp>
        <p:nvSpPr>
          <p:cNvPr id="791" name="Oval"/>
          <p:cNvSpPr/>
          <p:nvPr/>
        </p:nvSpPr>
        <p:spPr>
          <a:xfrm>
            <a:off x="7469121" y="8488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792" name="37"/>
          <p:cNvSpPr/>
          <p:nvPr/>
        </p:nvSpPr>
        <p:spPr>
          <a:xfrm>
            <a:off x="7678304" y="85055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37</a:t>
            </a:r>
          </a:p>
        </p:txBody>
      </p:sp>
      <p:sp>
        <p:nvSpPr>
          <p:cNvPr id="793" name="Line"/>
          <p:cNvSpPr/>
          <p:nvPr/>
        </p:nvSpPr>
        <p:spPr>
          <a:xfrm>
            <a:off x="3832921" y="4482932"/>
            <a:ext cx="771984" cy="771983"/>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94" name="Line"/>
          <p:cNvSpPr/>
          <p:nvPr/>
        </p:nvSpPr>
        <p:spPr>
          <a:xfrm>
            <a:off x="5229921" y="6006931"/>
            <a:ext cx="536457" cy="83427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95" name="Line"/>
          <p:cNvSpPr/>
          <p:nvPr/>
        </p:nvSpPr>
        <p:spPr>
          <a:xfrm>
            <a:off x="4302821" y="7746831"/>
            <a:ext cx="536456" cy="83427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96" name="Line"/>
          <p:cNvSpPr/>
          <p:nvPr/>
        </p:nvSpPr>
        <p:spPr>
          <a:xfrm>
            <a:off x="8125521" y="5994231"/>
            <a:ext cx="536457" cy="83427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97" name="Line"/>
          <p:cNvSpPr/>
          <p:nvPr/>
        </p:nvSpPr>
        <p:spPr>
          <a:xfrm>
            <a:off x="11745021" y="5956131"/>
            <a:ext cx="560783" cy="80882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98" name="Line"/>
          <p:cNvSpPr/>
          <p:nvPr/>
        </p:nvSpPr>
        <p:spPr>
          <a:xfrm>
            <a:off x="9992421" y="4470231"/>
            <a:ext cx="1008290" cy="72281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799" name="Line"/>
          <p:cNvSpPr/>
          <p:nvPr/>
        </p:nvSpPr>
        <p:spPr>
          <a:xfrm>
            <a:off x="6817421" y="2946232"/>
            <a:ext cx="2298285" cy="98454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00" name="Line"/>
          <p:cNvSpPr/>
          <p:nvPr/>
        </p:nvSpPr>
        <p:spPr>
          <a:xfrm flipH="1">
            <a:off x="3896420" y="2875871"/>
            <a:ext cx="1869792" cy="927908"/>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01" name="Line"/>
          <p:cNvSpPr/>
          <p:nvPr/>
        </p:nvSpPr>
        <p:spPr>
          <a:xfrm flipH="1">
            <a:off x="8312281" y="4441780"/>
            <a:ext cx="1007270" cy="830064"/>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02" name="Line"/>
          <p:cNvSpPr/>
          <p:nvPr/>
        </p:nvSpPr>
        <p:spPr>
          <a:xfrm flipH="1">
            <a:off x="8161378" y="7692980"/>
            <a:ext cx="561273" cy="815639"/>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03" name="Line"/>
          <p:cNvSpPr/>
          <p:nvPr/>
        </p:nvSpPr>
        <p:spPr>
          <a:xfrm flipH="1">
            <a:off x="10884949" y="6041981"/>
            <a:ext cx="377702" cy="738550"/>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04" name="Line"/>
          <p:cNvSpPr/>
          <p:nvPr/>
        </p:nvSpPr>
        <p:spPr>
          <a:xfrm flipH="1">
            <a:off x="3233920" y="7769823"/>
            <a:ext cx="519418" cy="814488"/>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05" name="Line"/>
          <p:cNvSpPr/>
          <p:nvPr/>
        </p:nvSpPr>
        <p:spPr>
          <a:xfrm flipH="1">
            <a:off x="4186420" y="6004524"/>
            <a:ext cx="519418" cy="81448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06" name="Oval"/>
          <p:cNvSpPr/>
          <p:nvPr/>
        </p:nvSpPr>
        <p:spPr>
          <a:xfrm>
            <a:off x="1119121" y="5186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07" name="2"/>
          <p:cNvSpPr/>
          <p:nvPr/>
        </p:nvSpPr>
        <p:spPr>
          <a:xfrm>
            <a:off x="1442604" y="5203536"/>
            <a:ext cx="3429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2</a:t>
            </a:r>
          </a:p>
        </p:txBody>
      </p:sp>
      <p:sp>
        <p:nvSpPr>
          <p:cNvPr id="808" name="Oval"/>
          <p:cNvSpPr/>
          <p:nvPr/>
        </p:nvSpPr>
        <p:spPr>
          <a:xfrm>
            <a:off x="1627121" y="6837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09" name="4"/>
          <p:cNvSpPr/>
          <p:nvPr/>
        </p:nvSpPr>
        <p:spPr>
          <a:xfrm>
            <a:off x="1950604" y="6854536"/>
            <a:ext cx="3429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4</a:t>
            </a:r>
          </a:p>
        </p:txBody>
      </p:sp>
      <p:sp>
        <p:nvSpPr>
          <p:cNvPr id="810" name="Line"/>
          <p:cNvSpPr/>
          <p:nvPr/>
        </p:nvSpPr>
        <p:spPr>
          <a:xfrm>
            <a:off x="1800921" y="6133931"/>
            <a:ext cx="260522" cy="708268"/>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11" name="Line"/>
          <p:cNvSpPr/>
          <p:nvPr/>
        </p:nvSpPr>
        <p:spPr>
          <a:xfrm flipH="1">
            <a:off x="2048552" y="4353524"/>
            <a:ext cx="1006286" cy="1006286"/>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12" name="#nodes &gt; 10 ?"/>
          <p:cNvSpPr/>
          <p:nvPr/>
        </p:nvSpPr>
        <p:spPr>
          <a:xfrm>
            <a:off x="9747737" y="2308251"/>
            <a:ext cx="2856315"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chemeClr val="accent5"/>
                </a:solidFill>
              </a:defRPr>
            </a:pPr>
            <a:r>
              <a:t>#</a:t>
            </a:r>
            <a:r>
              <a:rPr>
                <a:latin typeface="Palatino"/>
                <a:ea typeface="Palatino"/>
                <a:cs typeface="Palatino"/>
                <a:sym typeface="Palatino"/>
              </a:rPr>
              <a:t>nodes &gt; 10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81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12" grpId="1"/>
    </p:bldLst>
  </p:timing>
</p:sld>
</file>

<file path=ppt/slides/slide7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4" name="Counting in BST"/>
          <p:cNvSpPr/>
          <p:nvPr>
            <p:ph type="title"/>
          </p:nvPr>
        </p:nvSpPr>
        <p:spPr>
          <a:prstGeom prst="rect">
            <a:avLst/>
          </a:prstGeom>
        </p:spPr>
        <p:txBody>
          <a:bodyPr/>
          <a:lstStyle>
            <a:lvl1pPr>
              <a:defRPr>
                <a:latin typeface="Palatino"/>
                <a:ea typeface="Palatino"/>
                <a:cs typeface="Palatino"/>
                <a:sym typeface="Palatino"/>
              </a:defRPr>
            </a:lvl1pPr>
          </a:lstStyle>
          <a:p>
            <a:pPr/>
            <a:r>
              <a:t>Counting in BST</a:t>
            </a:r>
          </a:p>
        </p:txBody>
      </p:sp>
      <p:pic>
        <p:nvPicPr>
          <p:cNvPr id="81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816" name="Counting number of nodes &gt; x seems to take O(n) time in the standard BST.…"/>
          <p:cNvSpPr/>
          <p:nvPr>
            <p:ph type="body" idx="1"/>
          </p:nvPr>
        </p:nvSpPr>
        <p:spPr>
          <a:xfrm>
            <a:off x="952500" y="2603499"/>
            <a:ext cx="11099800" cy="6299201"/>
          </a:xfrm>
          <a:prstGeom prst="rect">
            <a:avLst/>
          </a:prstGeom>
        </p:spPr>
        <p:txBody>
          <a:bodyPr/>
          <a:lstStyle/>
          <a:p>
            <a:pPr>
              <a:spcBef>
                <a:spcPts val="3000"/>
              </a:spcBef>
              <a:defRPr>
                <a:latin typeface="Palatino"/>
                <a:ea typeface="Palatino"/>
                <a:cs typeface="Palatino"/>
                <a:sym typeface="Palatino"/>
              </a:defRPr>
            </a:pPr>
            <a:r>
              <a:t>Counting number of </a:t>
            </a:r>
            <a:r>
              <a:rPr i="1">
                <a:solidFill>
                  <a:schemeClr val="accent1">
                    <a:hueOff val="47394"/>
                    <a:satOff val="-25753"/>
                    <a:lumOff val="-7544"/>
                  </a:schemeClr>
                </a:solidFill>
              </a:rPr>
              <a:t>nodes &gt; x</a:t>
            </a:r>
            <a:r>
              <a:rPr i="1"/>
              <a:t> </a:t>
            </a:r>
            <a:r>
              <a:t>seems to take </a:t>
            </a:r>
            <a:r>
              <a:rPr i="1">
                <a:solidFill>
                  <a:schemeClr val="accent5">
                    <a:hueOff val="-176146"/>
                    <a:satOff val="3665"/>
                    <a:lumOff val="-13986"/>
                  </a:schemeClr>
                </a:solidFill>
              </a:rPr>
              <a:t>O(n) </a:t>
            </a:r>
            <a:r>
              <a:t>time in the standard BST.</a:t>
            </a:r>
          </a:p>
          <a:p>
            <a:pPr>
              <a:spcBef>
                <a:spcPts val="3000"/>
              </a:spcBef>
              <a:defRPr>
                <a:latin typeface="Palatino"/>
                <a:ea typeface="Palatino"/>
                <a:cs typeface="Palatino"/>
                <a:sym typeface="Palatino"/>
              </a:defRPr>
            </a:pPr>
            <a:r>
              <a:t>What if store for each node, the number of nodes greater than itself ?</a:t>
            </a:r>
          </a:p>
          <a:p>
            <a:pPr>
              <a:spcBef>
                <a:spcPts val="3000"/>
              </a:spcBef>
              <a:defRPr>
                <a:latin typeface="Palatino"/>
                <a:ea typeface="Palatino"/>
                <a:cs typeface="Palatino"/>
                <a:sym typeface="Palatino"/>
              </a:defRPr>
            </a:pPr>
            <a:r>
              <a:t>Too much time to update these numbers on insertion of a new element.</a:t>
            </a:r>
          </a:p>
          <a:p>
            <a:pPr>
              <a:spcBef>
                <a:spcPts val="3000"/>
              </a:spcBef>
              <a:defRPr>
                <a:latin typeface="Palatino"/>
                <a:ea typeface="Palatino"/>
                <a:cs typeface="Palatino"/>
                <a:sym typeface="Palatino"/>
              </a:defRPr>
            </a:pPr>
            <a:r>
              <a:rPr>
                <a:solidFill>
                  <a:schemeClr val="accent5">
                    <a:hueOff val="-176146"/>
                    <a:satOff val="3665"/>
                    <a:lumOff val="-13986"/>
                  </a:schemeClr>
                </a:solidFill>
              </a:rPr>
              <a:t>Correct idea:</a:t>
            </a:r>
            <a:r>
              <a:t> Store for each node </a:t>
            </a:r>
            <a:r>
              <a:rPr i="1">
                <a:solidFill>
                  <a:schemeClr val="accent1">
                    <a:hueOff val="47394"/>
                    <a:satOff val="-25753"/>
                    <a:lumOff val="-7544"/>
                  </a:schemeClr>
                </a:solidFill>
              </a:rPr>
              <a:t>x</a:t>
            </a:r>
            <a:r>
              <a:t>, the size of the subtree rooted at </a:t>
            </a:r>
            <a:r>
              <a:rPr i="1">
                <a:solidFill>
                  <a:schemeClr val="accent1">
                    <a:hueOff val="47394"/>
                    <a:satOff val="-25753"/>
                    <a:lumOff val="-7544"/>
                  </a:schemeClr>
                </a:solidFill>
              </a:rPr>
              <a:t>x</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81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81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81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81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816">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816" grpId="1"/>
    </p:bldLst>
  </p:timing>
</p:sld>
</file>

<file path=ppt/slides/slide7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8" name="Binary search tree with count"/>
          <p:cNvSpPr/>
          <p:nvPr>
            <p:ph type="title"/>
          </p:nvPr>
        </p:nvSpPr>
        <p:spPr>
          <a:prstGeom prst="rect">
            <a:avLst/>
          </a:prstGeom>
        </p:spPr>
        <p:txBody>
          <a:bodyPr/>
          <a:lstStyle>
            <a:lvl1pPr defTabSz="484886">
              <a:defRPr sz="6640">
                <a:latin typeface="Palatino"/>
                <a:ea typeface="Palatino"/>
                <a:cs typeface="Palatino"/>
                <a:sym typeface="Palatino"/>
              </a:defRPr>
            </a:lvl1pPr>
          </a:lstStyle>
          <a:p>
            <a:pPr/>
            <a:r>
              <a:t>Binary search tree with count</a:t>
            </a:r>
          </a:p>
        </p:txBody>
      </p:sp>
      <p:pic>
        <p:nvPicPr>
          <p:cNvPr id="81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820" name="Oval"/>
          <p:cNvSpPr/>
          <p:nvPr/>
        </p:nvSpPr>
        <p:spPr>
          <a:xfrm>
            <a:off x="5816967" y="2367657"/>
            <a:ext cx="989866" cy="978636"/>
          </a:xfrm>
          <a:prstGeom prst="ellipse">
            <a:avLst/>
          </a:prstGeom>
          <a:ln w="25400">
            <a:solidFill>
              <a:srgbClr val="000000"/>
            </a:solidFill>
            <a:miter lim="400000"/>
          </a:ln>
        </p:spPr>
        <p:txBody>
          <a:bodyPr lIns="50800" tIns="50800" rIns="50800" bIns="50800" anchor="ctr"/>
          <a:lstStyle/>
          <a:p>
            <a:pPr>
              <a:defRPr sz="2400"/>
            </a:pPr>
          </a:p>
        </p:txBody>
      </p:sp>
      <p:sp>
        <p:nvSpPr>
          <p:cNvPr id="821" name="25"/>
          <p:cNvSpPr/>
          <p:nvPr/>
        </p:nvSpPr>
        <p:spPr>
          <a:xfrm>
            <a:off x="6026150" y="2257451"/>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25</a:t>
            </a:r>
          </a:p>
        </p:txBody>
      </p:sp>
      <p:sp>
        <p:nvSpPr>
          <p:cNvPr id="822" name="16"/>
          <p:cNvSpPr/>
          <p:nvPr/>
        </p:nvSpPr>
        <p:spPr>
          <a:xfrm>
            <a:off x="5770479" y="2828531"/>
            <a:ext cx="1015267"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16</a:t>
            </a:r>
          </a:p>
        </p:txBody>
      </p:sp>
      <p:sp>
        <p:nvSpPr>
          <p:cNvPr id="823" name="Oval"/>
          <p:cNvSpPr/>
          <p:nvPr/>
        </p:nvSpPr>
        <p:spPr>
          <a:xfrm>
            <a:off x="2978360" y="3609896"/>
            <a:ext cx="989866" cy="978636"/>
          </a:xfrm>
          <a:prstGeom prst="ellipse">
            <a:avLst/>
          </a:prstGeom>
          <a:ln w="25400">
            <a:solidFill>
              <a:srgbClr val="000000"/>
            </a:solidFill>
            <a:miter lim="400000"/>
          </a:ln>
        </p:spPr>
        <p:txBody>
          <a:bodyPr lIns="50800" tIns="50800" rIns="50800" bIns="50800" anchor="ctr"/>
          <a:lstStyle/>
          <a:p>
            <a:pPr>
              <a:defRPr sz="2400"/>
            </a:pPr>
          </a:p>
        </p:txBody>
      </p:sp>
      <p:sp>
        <p:nvSpPr>
          <p:cNvPr id="824" name="5"/>
          <p:cNvSpPr/>
          <p:nvPr/>
        </p:nvSpPr>
        <p:spPr>
          <a:xfrm>
            <a:off x="3301842" y="3499689"/>
            <a:ext cx="3429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5</a:t>
            </a:r>
          </a:p>
        </p:txBody>
      </p:sp>
      <p:sp>
        <p:nvSpPr>
          <p:cNvPr id="825" name="8"/>
          <p:cNvSpPr/>
          <p:nvPr/>
        </p:nvSpPr>
        <p:spPr>
          <a:xfrm>
            <a:off x="2931872" y="4070769"/>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8</a:t>
            </a:r>
          </a:p>
        </p:txBody>
      </p:sp>
      <p:sp>
        <p:nvSpPr>
          <p:cNvPr id="826" name="Oval"/>
          <p:cNvSpPr/>
          <p:nvPr/>
        </p:nvSpPr>
        <p:spPr>
          <a:xfrm>
            <a:off x="9158221" y="35865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27" name="45"/>
          <p:cNvSpPr/>
          <p:nvPr/>
        </p:nvSpPr>
        <p:spPr>
          <a:xfrm>
            <a:off x="9367404" y="34763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45</a:t>
            </a:r>
          </a:p>
        </p:txBody>
      </p:sp>
      <p:sp>
        <p:nvSpPr>
          <p:cNvPr id="828" name="7"/>
          <p:cNvSpPr/>
          <p:nvPr/>
        </p:nvSpPr>
        <p:spPr>
          <a:xfrm>
            <a:off x="9111734" y="40474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7</a:t>
            </a:r>
          </a:p>
        </p:txBody>
      </p:sp>
      <p:sp>
        <p:nvSpPr>
          <p:cNvPr id="829" name="Oval"/>
          <p:cNvSpPr/>
          <p:nvPr/>
        </p:nvSpPr>
        <p:spPr>
          <a:xfrm>
            <a:off x="10936221" y="50978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30" name="59"/>
          <p:cNvSpPr/>
          <p:nvPr/>
        </p:nvSpPr>
        <p:spPr>
          <a:xfrm>
            <a:off x="11145404" y="49876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59</a:t>
            </a:r>
          </a:p>
        </p:txBody>
      </p:sp>
      <p:sp>
        <p:nvSpPr>
          <p:cNvPr id="831" name="3"/>
          <p:cNvSpPr/>
          <p:nvPr/>
        </p:nvSpPr>
        <p:spPr>
          <a:xfrm>
            <a:off x="10889734" y="55587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3</a:t>
            </a:r>
          </a:p>
        </p:txBody>
      </p:sp>
      <p:sp>
        <p:nvSpPr>
          <p:cNvPr id="832" name="Oval"/>
          <p:cNvSpPr/>
          <p:nvPr/>
        </p:nvSpPr>
        <p:spPr>
          <a:xfrm>
            <a:off x="7380221" y="50978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33" name="33"/>
          <p:cNvSpPr/>
          <p:nvPr/>
        </p:nvSpPr>
        <p:spPr>
          <a:xfrm>
            <a:off x="7589404" y="49876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33</a:t>
            </a:r>
          </a:p>
        </p:txBody>
      </p:sp>
      <p:sp>
        <p:nvSpPr>
          <p:cNvPr id="834" name="3"/>
          <p:cNvSpPr/>
          <p:nvPr/>
        </p:nvSpPr>
        <p:spPr>
          <a:xfrm>
            <a:off x="7333734" y="55587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3</a:t>
            </a:r>
          </a:p>
        </p:txBody>
      </p:sp>
      <p:sp>
        <p:nvSpPr>
          <p:cNvPr id="835" name="Oval"/>
          <p:cNvSpPr/>
          <p:nvPr/>
        </p:nvSpPr>
        <p:spPr>
          <a:xfrm>
            <a:off x="4497321" y="50978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36" name="19"/>
          <p:cNvSpPr/>
          <p:nvPr/>
        </p:nvSpPr>
        <p:spPr>
          <a:xfrm>
            <a:off x="4706504" y="49876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19</a:t>
            </a:r>
          </a:p>
        </p:txBody>
      </p:sp>
      <p:sp>
        <p:nvSpPr>
          <p:cNvPr id="837" name="5"/>
          <p:cNvSpPr/>
          <p:nvPr/>
        </p:nvSpPr>
        <p:spPr>
          <a:xfrm>
            <a:off x="4450834" y="55587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5</a:t>
            </a:r>
          </a:p>
        </p:txBody>
      </p:sp>
      <p:sp>
        <p:nvSpPr>
          <p:cNvPr id="838" name="Oval"/>
          <p:cNvSpPr/>
          <p:nvPr/>
        </p:nvSpPr>
        <p:spPr>
          <a:xfrm>
            <a:off x="3532121" y="6837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39" name="12"/>
          <p:cNvSpPr/>
          <p:nvPr/>
        </p:nvSpPr>
        <p:spPr>
          <a:xfrm>
            <a:off x="3741304" y="67275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12</a:t>
            </a:r>
          </a:p>
        </p:txBody>
      </p:sp>
      <p:sp>
        <p:nvSpPr>
          <p:cNvPr id="840" name="3"/>
          <p:cNvSpPr/>
          <p:nvPr/>
        </p:nvSpPr>
        <p:spPr>
          <a:xfrm>
            <a:off x="3485634" y="72986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3</a:t>
            </a:r>
          </a:p>
        </p:txBody>
      </p:sp>
      <p:sp>
        <p:nvSpPr>
          <p:cNvPr id="841" name="Oval"/>
          <p:cNvSpPr/>
          <p:nvPr/>
        </p:nvSpPr>
        <p:spPr>
          <a:xfrm>
            <a:off x="5564121" y="67996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42" name="23"/>
          <p:cNvSpPr/>
          <p:nvPr/>
        </p:nvSpPr>
        <p:spPr>
          <a:xfrm>
            <a:off x="5773304" y="66894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23</a:t>
            </a:r>
          </a:p>
        </p:txBody>
      </p:sp>
      <p:sp>
        <p:nvSpPr>
          <p:cNvPr id="843" name="1"/>
          <p:cNvSpPr/>
          <p:nvPr/>
        </p:nvSpPr>
        <p:spPr>
          <a:xfrm>
            <a:off x="5517634" y="72605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1</a:t>
            </a:r>
          </a:p>
        </p:txBody>
      </p:sp>
      <p:sp>
        <p:nvSpPr>
          <p:cNvPr id="844" name="Oval"/>
          <p:cNvSpPr/>
          <p:nvPr/>
        </p:nvSpPr>
        <p:spPr>
          <a:xfrm>
            <a:off x="8485121" y="67615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45" name="41"/>
          <p:cNvSpPr/>
          <p:nvPr/>
        </p:nvSpPr>
        <p:spPr>
          <a:xfrm>
            <a:off x="8694304" y="66513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41</a:t>
            </a:r>
          </a:p>
        </p:txBody>
      </p:sp>
      <p:sp>
        <p:nvSpPr>
          <p:cNvPr id="846" name="2"/>
          <p:cNvSpPr/>
          <p:nvPr/>
        </p:nvSpPr>
        <p:spPr>
          <a:xfrm>
            <a:off x="8438634" y="72224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2</a:t>
            </a:r>
          </a:p>
        </p:txBody>
      </p:sp>
      <p:sp>
        <p:nvSpPr>
          <p:cNvPr id="847" name="Oval"/>
          <p:cNvSpPr/>
          <p:nvPr/>
        </p:nvSpPr>
        <p:spPr>
          <a:xfrm>
            <a:off x="10186921" y="67361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48" name="53"/>
          <p:cNvSpPr/>
          <p:nvPr/>
        </p:nvSpPr>
        <p:spPr>
          <a:xfrm>
            <a:off x="10396104" y="66259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53</a:t>
            </a:r>
          </a:p>
        </p:txBody>
      </p:sp>
      <p:sp>
        <p:nvSpPr>
          <p:cNvPr id="849" name="1"/>
          <p:cNvSpPr/>
          <p:nvPr/>
        </p:nvSpPr>
        <p:spPr>
          <a:xfrm>
            <a:off x="10140434" y="71970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1</a:t>
            </a:r>
          </a:p>
        </p:txBody>
      </p:sp>
      <p:sp>
        <p:nvSpPr>
          <p:cNvPr id="850" name="Oval"/>
          <p:cNvSpPr/>
          <p:nvPr/>
        </p:nvSpPr>
        <p:spPr>
          <a:xfrm>
            <a:off x="11990321" y="6710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51" name="64"/>
          <p:cNvSpPr/>
          <p:nvPr/>
        </p:nvSpPr>
        <p:spPr>
          <a:xfrm>
            <a:off x="12199504" y="66005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64</a:t>
            </a:r>
          </a:p>
        </p:txBody>
      </p:sp>
      <p:sp>
        <p:nvSpPr>
          <p:cNvPr id="852" name="1"/>
          <p:cNvSpPr/>
          <p:nvPr/>
        </p:nvSpPr>
        <p:spPr>
          <a:xfrm>
            <a:off x="11943834" y="71716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1</a:t>
            </a:r>
          </a:p>
        </p:txBody>
      </p:sp>
      <p:sp>
        <p:nvSpPr>
          <p:cNvPr id="853" name="Oval"/>
          <p:cNvSpPr/>
          <p:nvPr/>
        </p:nvSpPr>
        <p:spPr>
          <a:xfrm>
            <a:off x="2516121" y="8615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54" name="8"/>
          <p:cNvSpPr/>
          <p:nvPr/>
        </p:nvSpPr>
        <p:spPr>
          <a:xfrm>
            <a:off x="2839604" y="8505536"/>
            <a:ext cx="3429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8</a:t>
            </a:r>
          </a:p>
        </p:txBody>
      </p:sp>
      <p:sp>
        <p:nvSpPr>
          <p:cNvPr id="855" name="1"/>
          <p:cNvSpPr/>
          <p:nvPr/>
        </p:nvSpPr>
        <p:spPr>
          <a:xfrm>
            <a:off x="2469634" y="90766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1</a:t>
            </a:r>
          </a:p>
        </p:txBody>
      </p:sp>
      <p:sp>
        <p:nvSpPr>
          <p:cNvPr id="856" name="Oval"/>
          <p:cNvSpPr/>
          <p:nvPr/>
        </p:nvSpPr>
        <p:spPr>
          <a:xfrm>
            <a:off x="4548121" y="85776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57" name="15"/>
          <p:cNvSpPr/>
          <p:nvPr/>
        </p:nvSpPr>
        <p:spPr>
          <a:xfrm>
            <a:off x="4757304" y="84674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15</a:t>
            </a:r>
          </a:p>
        </p:txBody>
      </p:sp>
      <p:sp>
        <p:nvSpPr>
          <p:cNvPr id="858" name="1"/>
          <p:cNvSpPr/>
          <p:nvPr/>
        </p:nvSpPr>
        <p:spPr>
          <a:xfrm>
            <a:off x="4501634" y="90385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1</a:t>
            </a:r>
          </a:p>
        </p:txBody>
      </p:sp>
      <p:sp>
        <p:nvSpPr>
          <p:cNvPr id="859" name="Oval"/>
          <p:cNvSpPr/>
          <p:nvPr/>
        </p:nvSpPr>
        <p:spPr>
          <a:xfrm>
            <a:off x="7469121" y="8488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60" name="37"/>
          <p:cNvSpPr/>
          <p:nvPr/>
        </p:nvSpPr>
        <p:spPr>
          <a:xfrm>
            <a:off x="7678304" y="8378536"/>
            <a:ext cx="5715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37</a:t>
            </a:r>
          </a:p>
        </p:txBody>
      </p:sp>
      <p:sp>
        <p:nvSpPr>
          <p:cNvPr id="861" name="1"/>
          <p:cNvSpPr/>
          <p:nvPr/>
        </p:nvSpPr>
        <p:spPr>
          <a:xfrm>
            <a:off x="7422634" y="89496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1</a:t>
            </a:r>
          </a:p>
        </p:txBody>
      </p:sp>
      <p:sp>
        <p:nvSpPr>
          <p:cNvPr id="862" name="Line"/>
          <p:cNvSpPr/>
          <p:nvPr/>
        </p:nvSpPr>
        <p:spPr>
          <a:xfrm>
            <a:off x="3832921" y="4482931"/>
            <a:ext cx="771984" cy="771984"/>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63" name="Line"/>
          <p:cNvSpPr/>
          <p:nvPr/>
        </p:nvSpPr>
        <p:spPr>
          <a:xfrm>
            <a:off x="5229921" y="6006931"/>
            <a:ext cx="536456" cy="83427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64" name="Line"/>
          <p:cNvSpPr/>
          <p:nvPr/>
        </p:nvSpPr>
        <p:spPr>
          <a:xfrm>
            <a:off x="4302821" y="7746831"/>
            <a:ext cx="536456" cy="83427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65" name="Line"/>
          <p:cNvSpPr/>
          <p:nvPr/>
        </p:nvSpPr>
        <p:spPr>
          <a:xfrm>
            <a:off x="8125521" y="5994231"/>
            <a:ext cx="536457" cy="83427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66" name="Line"/>
          <p:cNvSpPr/>
          <p:nvPr/>
        </p:nvSpPr>
        <p:spPr>
          <a:xfrm>
            <a:off x="11745021" y="5956131"/>
            <a:ext cx="560783" cy="80882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67" name="Line"/>
          <p:cNvSpPr/>
          <p:nvPr/>
        </p:nvSpPr>
        <p:spPr>
          <a:xfrm>
            <a:off x="9992421" y="4470232"/>
            <a:ext cx="1008290" cy="722816"/>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68" name="Line"/>
          <p:cNvSpPr/>
          <p:nvPr/>
        </p:nvSpPr>
        <p:spPr>
          <a:xfrm>
            <a:off x="6817420" y="2946231"/>
            <a:ext cx="2298286" cy="984548"/>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69" name="Line"/>
          <p:cNvSpPr/>
          <p:nvPr/>
        </p:nvSpPr>
        <p:spPr>
          <a:xfrm flipH="1">
            <a:off x="3896420" y="2875871"/>
            <a:ext cx="1869792" cy="927908"/>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70" name="Line"/>
          <p:cNvSpPr/>
          <p:nvPr/>
        </p:nvSpPr>
        <p:spPr>
          <a:xfrm flipH="1">
            <a:off x="8312280" y="4441780"/>
            <a:ext cx="1007271" cy="830064"/>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71" name="Line"/>
          <p:cNvSpPr/>
          <p:nvPr/>
        </p:nvSpPr>
        <p:spPr>
          <a:xfrm flipH="1">
            <a:off x="8161378" y="7692980"/>
            <a:ext cx="561273" cy="815639"/>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72" name="Line"/>
          <p:cNvSpPr/>
          <p:nvPr/>
        </p:nvSpPr>
        <p:spPr>
          <a:xfrm flipH="1">
            <a:off x="10884949" y="6041980"/>
            <a:ext cx="377702" cy="738551"/>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73" name="Line"/>
          <p:cNvSpPr/>
          <p:nvPr/>
        </p:nvSpPr>
        <p:spPr>
          <a:xfrm flipH="1">
            <a:off x="3233920" y="7769824"/>
            <a:ext cx="519418" cy="81448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74" name="Line"/>
          <p:cNvSpPr/>
          <p:nvPr/>
        </p:nvSpPr>
        <p:spPr>
          <a:xfrm flipH="1">
            <a:off x="4186419" y="6004524"/>
            <a:ext cx="519419" cy="81448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75" name="Oval"/>
          <p:cNvSpPr/>
          <p:nvPr/>
        </p:nvSpPr>
        <p:spPr>
          <a:xfrm>
            <a:off x="1119121" y="5186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76" name="2"/>
          <p:cNvSpPr/>
          <p:nvPr/>
        </p:nvSpPr>
        <p:spPr>
          <a:xfrm>
            <a:off x="1442604" y="5076536"/>
            <a:ext cx="3429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2</a:t>
            </a:r>
          </a:p>
        </p:txBody>
      </p:sp>
      <p:sp>
        <p:nvSpPr>
          <p:cNvPr id="877" name="2"/>
          <p:cNvSpPr/>
          <p:nvPr/>
        </p:nvSpPr>
        <p:spPr>
          <a:xfrm>
            <a:off x="1072634" y="56476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2</a:t>
            </a:r>
          </a:p>
        </p:txBody>
      </p:sp>
      <p:sp>
        <p:nvSpPr>
          <p:cNvPr id="878" name="Oval"/>
          <p:cNvSpPr/>
          <p:nvPr/>
        </p:nvSpPr>
        <p:spPr>
          <a:xfrm>
            <a:off x="1627121" y="6837743"/>
            <a:ext cx="989866" cy="978635"/>
          </a:xfrm>
          <a:prstGeom prst="ellipse">
            <a:avLst/>
          </a:prstGeom>
          <a:ln w="25400">
            <a:solidFill>
              <a:srgbClr val="000000"/>
            </a:solidFill>
            <a:miter lim="400000"/>
          </a:ln>
        </p:spPr>
        <p:txBody>
          <a:bodyPr lIns="50800" tIns="50800" rIns="50800" bIns="50800" anchor="ctr"/>
          <a:lstStyle/>
          <a:p>
            <a:pPr>
              <a:defRPr sz="2400"/>
            </a:pPr>
          </a:p>
        </p:txBody>
      </p:sp>
      <p:sp>
        <p:nvSpPr>
          <p:cNvPr id="879" name="4"/>
          <p:cNvSpPr/>
          <p:nvPr/>
        </p:nvSpPr>
        <p:spPr>
          <a:xfrm>
            <a:off x="1950604" y="6727536"/>
            <a:ext cx="342901"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Palatino"/>
                <a:ea typeface="Palatino"/>
                <a:cs typeface="Palatino"/>
                <a:sym typeface="Palatino"/>
              </a:defRPr>
            </a:lvl1pPr>
          </a:lstStyle>
          <a:p>
            <a:pPr/>
            <a:r>
              <a:t>4</a:t>
            </a:r>
          </a:p>
        </p:txBody>
      </p:sp>
      <p:sp>
        <p:nvSpPr>
          <p:cNvPr id="880" name="1"/>
          <p:cNvSpPr/>
          <p:nvPr/>
        </p:nvSpPr>
        <p:spPr>
          <a:xfrm>
            <a:off x="1580634" y="7298616"/>
            <a:ext cx="1015266"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800">
                <a:solidFill>
                  <a:schemeClr val="accent5"/>
                </a:solidFill>
              </a:defRPr>
            </a:lvl1pPr>
          </a:lstStyle>
          <a:p>
            <a:pPr/>
            <a:r>
              <a:t>1</a:t>
            </a:r>
          </a:p>
        </p:txBody>
      </p:sp>
      <p:sp>
        <p:nvSpPr>
          <p:cNvPr id="881" name="Line"/>
          <p:cNvSpPr/>
          <p:nvPr/>
        </p:nvSpPr>
        <p:spPr>
          <a:xfrm>
            <a:off x="1800921" y="6133932"/>
            <a:ext cx="260522" cy="708267"/>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82" name="Line"/>
          <p:cNvSpPr/>
          <p:nvPr/>
        </p:nvSpPr>
        <p:spPr>
          <a:xfrm flipH="1">
            <a:off x="2048552" y="4353524"/>
            <a:ext cx="1006286" cy="1006286"/>
          </a:xfrm>
          <a:prstGeom prst="line">
            <a:avLst/>
          </a:prstGeom>
          <a:ln w="25400">
            <a:solidFill>
              <a:srgbClr val="000000"/>
            </a:solidFill>
            <a:miter lim="400000"/>
            <a:tailEnd type="triangle"/>
          </a:ln>
        </p:spPr>
        <p:txBody>
          <a:bodyPr lIns="50800" tIns="50800" rIns="50800" bIns="50800" anchor="ctr"/>
          <a:lstStyle/>
          <a:p>
            <a:pPr>
              <a:defRPr sz="2400"/>
            </a:pPr>
          </a:p>
        </p:txBody>
      </p:sp>
      <p:sp>
        <p:nvSpPr>
          <p:cNvPr id="883" name="#nodes &gt; 10 ?"/>
          <p:cNvSpPr/>
          <p:nvPr/>
        </p:nvSpPr>
        <p:spPr>
          <a:xfrm>
            <a:off x="10002997" y="2042495"/>
            <a:ext cx="2856315"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chemeClr val="accent5"/>
                </a:solidFill>
              </a:defRPr>
            </a:pPr>
            <a:r>
              <a:t>#</a:t>
            </a:r>
            <a:r>
              <a:rPr>
                <a:latin typeface="Palatino"/>
                <a:ea typeface="Palatino"/>
                <a:cs typeface="Palatino"/>
                <a:sym typeface="Palatino"/>
              </a:rPr>
              <a:t>nodes &gt; 10 ?</a:t>
            </a:r>
          </a:p>
        </p:txBody>
      </p:sp>
      <p:sp>
        <p:nvSpPr>
          <p:cNvPr id="884" name="Line"/>
          <p:cNvSpPr/>
          <p:nvPr/>
        </p:nvSpPr>
        <p:spPr>
          <a:xfrm flipH="1">
            <a:off x="4290120" y="3116571"/>
            <a:ext cx="1363577" cy="699908"/>
          </a:xfrm>
          <a:prstGeom prst="line">
            <a:avLst/>
          </a:prstGeom>
          <a:ln w="25400">
            <a:solidFill>
              <a:schemeClr val="accent2"/>
            </a:solidFill>
            <a:miter lim="400000"/>
            <a:tailEnd type="triangle"/>
          </a:ln>
        </p:spPr>
        <p:txBody>
          <a:bodyPr lIns="50800" tIns="50800" rIns="50800" bIns="50800" anchor="ctr"/>
          <a:lstStyle/>
          <a:p>
            <a:pPr>
              <a:defRPr sz="2400"/>
            </a:pPr>
          </a:p>
        </p:txBody>
      </p:sp>
      <p:sp>
        <p:nvSpPr>
          <p:cNvPr id="885" name="Line"/>
          <p:cNvSpPr/>
          <p:nvPr/>
        </p:nvSpPr>
        <p:spPr>
          <a:xfrm>
            <a:off x="3745055" y="4623970"/>
            <a:ext cx="702220" cy="702220"/>
          </a:xfrm>
          <a:prstGeom prst="line">
            <a:avLst/>
          </a:prstGeom>
          <a:ln w="25400">
            <a:solidFill>
              <a:schemeClr val="accent2"/>
            </a:solidFill>
            <a:miter lim="400000"/>
            <a:tailEnd type="triangle"/>
          </a:ln>
        </p:spPr>
        <p:txBody>
          <a:bodyPr lIns="50800" tIns="50800" rIns="50800" bIns="50800" anchor="ctr"/>
          <a:lstStyle/>
          <a:p>
            <a:pPr>
              <a:defRPr sz="2400"/>
            </a:pPr>
          </a:p>
        </p:txBody>
      </p:sp>
      <p:sp>
        <p:nvSpPr>
          <p:cNvPr id="886" name="Line"/>
          <p:cNvSpPr/>
          <p:nvPr/>
        </p:nvSpPr>
        <p:spPr>
          <a:xfrm flipH="1">
            <a:off x="4359432" y="6147970"/>
            <a:ext cx="452424" cy="675551"/>
          </a:xfrm>
          <a:prstGeom prst="line">
            <a:avLst/>
          </a:prstGeom>
          <a:ln w="25400">
            <a:solidFill>
              <a:schemeClr val="accent2"/>
            </a:solidFill>
            <a:miter lim="400000"/>
            <a:tailEnd type="triangle"/>
          </a:ln>
        </p:spPr>
        <p:txBody>
          <a:bodyPr lIns="50800" tIns="50800" rIns="50800" bIns="50800" anchor="ctr"/>
          <a:lstStyle/>
          <a:p>
            <a:pPr>
              <a:defRPr sz="2400"/>
            </a:pPr>
          </a:p>
        </p:txBody>
      </p:sp>
      <p:sp>
        <p:nvSpPr>
          <p:cNvPr id="887" name="Line"/>
          <p:cNvSpPr/>
          <p:nvPr/>
        </p:nvSpPr>
        <p:spPr>
          <a:xfrm flipH="1">
            <a:off x="3464181" y="7960649"/>
            <a:ext cx="332283" cy="509176"/>
          </a:xfrm>
          <a:prstGeom prst="line">
            <a:avLst/>
          </a:prstGeom>
          <a:ln w="25400">
            <a:solidFill>
              <a:schemeClr val="accent2"/>
            </a:solidFill>
            <a:miter lim="400000"/>
            <a:tailEnd type="triangle"/>
          </a:ln>
        </p:spPr>
        <p:txBody>
          <a:bodyPr lIns="50800" tIns="50800" rIns="50800" bIns="50800" anchor="ctr"/>
          <a:lstStyle/>
          <a:p>
            <a:pPr>
              <a:defRPr sz="2400"/>
            </a:pPr>
          </a:p>
        </p:txBody>
      </p:sp>
      <p:sp>
        <p:nvSpPr>
          <p:cNvPr id="888" name="Oval"/>
          <p:cNvSpPr/>
          <p:nvPr/>
        </p:nvSpPr>
        <p:spPr>
          <a:xfrm rot="19800000">
            <a:off x="3739682" y="6415118"/>
            <a:ext cx="1547250" cy="3484160"/>
          </a:xfrm>
          <a:prstGeom prst="ellipse">
            <a:avLst/>
          </a:prstGeom>
          <a:ln w="25400">
            <a:solidFill>
              <a:schemeClr val="accent5"/>
            </a:solidFill>
            <a:miter lim="400000"/>
          </a:ln>
        </p:spPr>
        <p:txBody>
          <a:bodyPr lIns="50800" tIns="50800" rIns="50800" bIns="50800" anchor="ctr"/>
          <a:lstStyle/>
          <a:p>
            <a:pPr>
              <a:defRPr sz="2400"/>
            </a:pPr>
          </a:p>
        </p:txBody>
      </p:sp>
      <p:sp>
        <p:nvSpPr>
          <p:cNvPr id="889" name="Oval"/>
          <p:cNvSpPr/>
          <p:nvPr/>
        </p:nvSpPr>
        <p:spPr>
          <a:xfrm rot="19800000">
            <a:off x="4755682" y="4637118"/>
            <a:ext cx="1547250" cy="3484160"/>
          </a:xfrm>
          <a:prstGeom prst="ellipse">
            <a:avLst/>
          </a:prstGeom>
          <a:ln w="25400">
            <a:solidFill>
              <a:schemeClr val="accent5"/>
            </a:solidFill>
            <a:miter lim="400000"/>
          </a:ln>
        </p:spPr>
        <p:txBody>
          <a:bodyPr lIns="50800" tIns="50800" rIns="50800" bIns="50800" anchor="ctr"/>
          <a:lstStyle/>
          <a:p>
            <a:pPr>
              <a:defRPr sz="2400"/>
            </a:pPr>
          </a:p>
        </p:txBody>
      </p:sp>
      <p:sp>
        <p:nvSpPr>
          <p:cNvPr id="890" name="1+1"/>
          <p:cNvSpPr/>
          <p:nvPr/>
        </p:nvSpPr>
        <p:spPr>
          <a:xfrm>
            <a:off x="2660133" y="6070416"/>
            <a:ext cx="949860" cy="673101"/>
          </a:xfrm>
          <a:prstGeom prst="rect">
            <a:avLst/>
          </a:prstGeom>
          <a:ln w="25400">
            <a:solidFill>
              <a:schemeClr val="accent1"/>
            </a:solidFill>
            <a:prstDash val="sysDot"/>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chemeClr val="accent1">
                    <a:hueOff val="47394"/>
                    <a:satOff val="-25753"/>
                    <a:lumOff val="-7544"/>
                  </a:schemeClr>
                </a:solidFill>
              </a:defRPr>
            </a:lvl1pPr>
          </a:lstStyle>
          <a:p>
            <a:pPr/>
            <a:r>
              <a:t>1+1</a:t>
            </a:r>
          </a:p>
        </p:txBody>
      </p:sp>
      <p:sp>
        <p:nvSpPr>
          <p:cNvPr id="891" name="+1+1"/>
          <p:cNvSpPr/>
          <p:nvPr/>
        </p:nvSpPr>
        <p:spPr>
          <a:xfrm>
            <a:off x="4571643" y="4107613"/>
            <a:ext cx="1251611" cy="673101"/>
          </a:xfrm>
          <a:prstGeom prst="rect">
            <a:avLst/>
          </a:prstGeom>
          <a:ln w="25400">
            <a:solidFill>
              <a:schemeClr val="accent1">
                <a:hueOff val="47394"/>
                <a:satOff val="-25753"/>
                <a:lumOff val="-7544"/>
              </a:schemeClr>
            </a:solidFill>
            <a:prstDash val="sysDot"/>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chemeClr val="accent1">
                    <a:hueOff val="47394"/>
                    <a:satOff val="-25753"/>
                    <a:lumOff val="-7544"/>
                  </a:schemeClr>
                </a:solidFill>
              </a:defRPr>
            </a:lvl1pPr>
          </a:lstStyle>
          <a:p>
            <a:pPr/>
            <a:r>
              <a:t>+1+1</a:t>
            </a:r>
          </a:p>
        </p:txBody>
      </p:sp>
      <p:sp>
        <p:nvSpPr>
          <p:cNvPr id="892" name="Shape"/>
          <p:cNvSpPr/>
          <p:nvPr/>
        </p:nvSpPr>
        <p:spPr>
          <a:xfrm>
            <a:off x="5158387" y="2076428"/>
            <a:ext cx="7854134" cy="8017631"/>
          </a:xfrm>
          <a:custGeom>
            <a:avLst/>
            <a:gdLst/>
            <a:ahLst/>
            <a:cxnLst>
              <a:cxn ang="0">
                <a:pos x="wd2" y="hd2"/>
              </a:cxn>
              <a:cxn ang="5400000">
                <a:pos x="wd2" y="hd2"/>
              </a:cxn>
              <a:cxn ang="10800000">
                <a:pos x="wd2" y="hd2"/>
              </a:cxn>
              <a:cxn ang="16200000">
                <a:pos x="wd2" y="hd2"/>
              </a:cxn>
            </a:cxnLst>
            <a:rect l="0" t="0" r="r" b="b"/>
            <a:pathLst>
              <a:path w="19969" h="20382" fill="norm" stroke="1" extrusionOk="0">
                <a:moveTo>
                  <a:pt x="480" y="1387"/>
                </a:moveTo>
                <a:cubicBezTo>
                  <a:pt x="747" y="1027"/>
                  <a:pt x="1145" y="802"/>
                  <a:pt x="1544" y="599"/>
                </a:cubicBezTo>
                <a:cubicBezTo>
                  <a:pt x="1899" y="417"/>
                  <a:pt x="2262" y="246"/>
                  <a:pt x="2647" y="140"/>
                </a:cubicBezTo>
                <a:cubicBezTo>
                  <a:pt x="4296" y="-314"/>
                  <a:pt x="5951" y="421"/>
                  <a:pt x="7505" y="1137"/>
                </a:cubicBezTo>
                <a:cubicBezTo>
                  <a:pt x="9546" y="2079"/>
                  <a:pt x="11604" y="2990"/>
                  <a:pt x="13568" y="4086"/>
                </a:cubicBezTo>
                <a:cubicBezTo>
                  <a:pt x="15892" y="5384"/>
                  <a:pt x="18128" y="7011"/>
                  <a:pt x="19158" y="9466"/>
                </a:cubicBezTo>
                <a:cubicBezTo>
                  <a:pt x="19480" y="10231"/>
                  <a:pt x="19661" y="11044"/>
                  <a:pt x="19792" y="11863"/>
                </a:cubicBezTo>
                <a:cubicBezTo>
                  <a:pt x="20043" y="13432"/>
                  <a:pt x="20104" y="15065"/>
                  <a:pt x="19457" y="16518"/>
                </a:cubicBezTo>
                <a:cubicBezTo>
                  <a:pt x="17534" y="20839"/>
                  <a:pt x="11807" y="21286"/>
                  <a:pt x="7059" y="19093"/>
                </a:cubicBezTo>
                <a:cubicBezTo>
                  <a:pt x="6159" y="18677"/>
                  <a:pt x="5271" y="18172"/>
                  <a:pt x="4739" y="17335"/>
                </a:cubicBezTo>
                <a:cubicBezTo>
                  <a:pt x="2903" y="14446"/>
                  <a:pt x="6329" y="10751"/>
                  <a:pt x="4604" y="7830"/>
                </a:cubicBezTo>
                <a:cubicBezTo>
                  <a:pt x="3184" y="5426"/>
                  <a:pt x="-1496" y="4047"/>
                  <a:pt x="480" y="1387"/>
                </a:cubicBezTo>
                <a:close/>
              </a:path>
            </a:pathLst>
          </a:custGeom>
          <a:ln w="25400">
            <a:solidFill>
              <a:schemeClr val="accent5"/>
            </a:solidFill>
            <a:miter lim="400000"/>
          </a:ln>
        </p:spPr>
        <p:txBody>
          <a:bodyPr lIns="50800" tIns="50800" rIns="50800" bIns="50800" anchor="ctr"/>
          <a:lstStyle/>
          <a:p>
            <a:pPr>
              <a:defRPr sz="2400"/>
            </a:pPr>
          </a:p>
        </p:txBody>
      </p:sp>
      <p:sp>
        <p:nvSpPr>
          <p:cNvPr id="893" name="+1+7"/>
          <p:cNvSpPr/>
          <p:nvPr/>
        </p:nvSpPr>
        <p:spPr>
          <a:xfrm>
            <a:off x="11268216" y="3461322"/>
            <a:ext cx="1251612" cy="673101"/>
          </a:xfrm>
          <a:prstGeom prst="rect">
            <a:avLst/>
          </a:prstGeom>
          <a:ln w="25400">
            <a:solidFill>
              <a:schemeClr val="accent1">
                <a:hueOff val="47394"/>
                <a:satOff val="-25753"/>
                <a:lumOff val="-7544"/>
              </a:schemeClr>
            </a:solidFill>
            <a:prstDash val="sysDot"/>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chemeClr val="accent1">
                    <a:hueOff val="47394"/>
                    <a:satOff val="-25753"/>
                    <a:lumOff val="-7544"/>
                  </a:schemeClr>
                </a:solidFill>
              </a:defRPr>
            </a:lvl1pPr>
          </a:lstStyle>
          <a:p>
            <a:pPr/>
            <a:r>
              <a:t>+1+7</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88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8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8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88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88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88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89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88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89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89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89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87" grpId="5"/>
      <p:bldP build="whole" bldLvl="1" animBg="1" rev="0" advAuto="0" spid="890" grpId="7"/>
      <p:bldP build="whole" bldLvl="1" animBg="1" rev="0" advAuto="0" spid="892" grpId="10"/>
      <p:bldP build="whole" bldLvl="1" animBg="1" rev="0" advAuto="0" spid="883" grpId="1"/>
      <p:bldP build="whole" bldLvl="1" animBg="1" rev="0" advAuto="0" spid="885" grpId="3"/>
      <p:bldP build="whole" bldLvl="1" animBg="1" rev="0" advAuto="0" spid="888" grpId="6"/>
      <p:bldP build="whole" bldLvl="1" animBg="1" rev="0" advAuto="0" spid="893" grpId="11"/>
      <p:bldP build="whole" bldLvl="1" animBg="1" rev="0" advAuto="0" spid="891" grpId="9"/>
      <p:bldP build="whole" bldLvl="1" animBg="1" rev="0" advAuto="0" spid="884" grpId="2"/>
      <p:bldP build="whole" bldLvl="1" animBg="1" rev="0" advAuto="0" spid="886" grpId="4"/>
      <p:bldP build="whole" bldLvl="1" animBg="1" rev="0" advAuto="0" spid="889" grpId="8"/>
    </p:bldLst>
  </p:timing>
</p:sld>
</file>

<file path=ppt/slides/slide7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95" name="Counting in BST"/>
          <p:cNvSpPr/>
          <p:nvPr>
            <p:ph type="title"/>
          </p:nvPr>
        </p:nvSpPr>
        <p:spPr>
          <a:prstGeom prst="rect">
            <a:avLst/>
          </a:prstGeom>
        </p:spPr>
        <p:txBody>
          <a:bodyPr/>
          <a:lstStyle>
            <a:lvl1pPr>
              <a:defRPr>
                <a:latin typeface="Palatino"/>
                <a:ea typeface="Palatino"/>
                <a:cs typeface="Palatino"/>
                <a:sym typeface="Palatino"/>
              </a:defRPr>
            </a:lvl1pPr>
          </a:lstStyle>
          <a:p>
            <a:pPr/>
            <a:r>
              <a:t>Counting in BST</a:t>
            </a:r>
          </a:p>
        </p:txBody>
      </p:sp>
      <p:pic>
        <p:nvPicPr>
          <p:cNvPr id="89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897" name="Store for each node x, the size of the subtree rooted at x…"/>
          <p:cNvSpPr/>
          <p:nvPr>
            <p:ph type="body" idx="1"/>
          </p:nvPr>
        </p:nvSpPr>
        <p:spPr>
          <a:xfrm>
            <a:off x="952500" y="2603499"/>
            <a:ext cx="11099800" cy="6299201"/>
          </a:xfrm>
          <a:prstGeom prst="rect">
            <a:avLst/>
          </a:prstGeom>
        </p:spPr>
        <p:txBody>
          <a:bodyPr/>
          <a:lstStyle/>
          <a:p>
            <a:pPr marL="395604" indent="-395604" defTabSz="519937">
              <a:spcBef>
                <a:spcPts val="1700"/>
              </a:spcBef>
              <a:defRPr sz="3204">
                <a:latin typeface="Palatino"/>
                <a:ea typeface="Palatino"/>
                <a:cs typeface="Palatino"/>
                <a:sym typeface="Palatino"/>
              </a:defRPr>
            </a:pPr>
            <a:r>
              <a:t>Store for each node </a:t>
            </a:r>
            <a:r>
              <a:rPr i="1">
                <a:solidFill>
                  <a:schemeClr val="accent1">
                    <a:hueOff val="47394"/>
                    <a:satOff val="-25753"/>
                    <a:lumOff val="-7544"/>
                  </a:schemeClr>
                </a:solidFill>
              </a:rPr>
              <a:t>x</a:t>
            </a:r>
            <a:r>
              <a:t>, the size of the subtree rooted at </a:t>
            </a:r>
            <a:r>
              <a:rPr i="1">
                <a:solidFill>
                  <a:schemeClr val="accent1">
                    <a:hueOff val="47394"/>
                    <a:satOff val="-25753"/>
                    <a:lumOff val="-7544"/>
                  </a:schemeClr>
                </a:solidFill>
              </a:rPr>
              <a:t>x</a:t>
            </a:r>
            <a:endParaRPr i="1">
              <a:solidFill>
                <a:schemeClr val="accent1">
                  <a:hueOff val="47394"/>
                  <a:satOff val="-25753"/>
                  <a:lumOff val="-7544"/>
                </a:schemeClr>
              </a:solidFill>
            </a:endParaRPr>
          </a:p>
          <a:p>
            <a:pPr marL="395604" indent="-395604" defTabSz="519937">
              <a:spcBef>
                <a:spcPts val="1700"/>
              </a:spcBef>
              <a:defRPr sz="3204">
                <a:latin typeface="Palatino"/>
                <a:ea typeface="Palatino"/>
                <a:cs typeface="Palatino"/>
                <a:sym typeface="Palatino"/>
              </a:defRPr>
            </a:pPr>
            <a:r>
              <a:t>Can we maintain this information on insertion of a new element?</a:t>
            </a:r>
            <a:endParaRPr i="1">
              <a:solidFill>
                <a:schemeClr val="accent1">
                  <a:hueOff val="47394"/>
                  <a:satOff val="-25753"/>
                  <a:lumOff val="-7544"/>
                </a:schemeClr>
              </a:solidFill>
            </a:endParaRPr>
          </a:p>
          <a:p>
            <a:pPr marL="395604" indent="-395604" defTabSz="519937">
              <a:spcBef>
                <a:spcPts val="1700"/>
              </a:spcBef>
              <a:defRPr sz="3204">
                <a:latin typeface="Palatino"/>
                <a:ea typeface="Palatino"/>
                <a:cs typeface="Palatino"/>
                <a:sym typeface="Palatino"/>
              </a:defRPr>
            </a:pPr>
            <a:r>
              <a:t>Need to update the counts for all nodes on the path from the root to the new node.</a:t>
            </a:r>
            <a:endParaRPr i="1">
              <a:solidFill>
                <a:schemeClr val="accent1">
                  <a:hueOff val="47394"/>
                  <a:satOff val="-25753"/>
                  <a:lumOff val="-7544"/>
                </a:schemeClr>
              </a:solidFill>
            </a:endParaRPr>
          </a:p>
          <a:p>
            <a:pPr marL="395604" indent="-395604" defTabSz="519937">
              <a:spcBef>
                <a:spcPts val="1700"/>
              </a:spcBef>
              <a:defRPr sz="3204">
                <a:latin typeface="Palatino"/>
                <a:ea typeface="Palatino"/>
                <a:cs typeface="Palatino"/>
                <a:sym typeface="Palatino"/>
              </a:defRPr>
            </a:pPr>
            <a:r>
              <a:rPr i="1">
                <a:solidFill>
                  <a:schemeClr val="accent1">
                    <a:hueOff val="47394"/>
                    <a:satOff val="-25753"/>
                    <a:lumOff val="-7544"/>
                  </a:schemeClr>
                </a:solidFill>
              </a:rPr>
              <a:t>O(log n) </a:t>
            </a:r>
            <a:r>
              <a:t>for balanced binary tree.</a:t>
            </a:r>
          </a:p>
          <a:p>
            <a:pPr marL="395604" indent="-395604" defTabSz="519937">
              <a:spcBef>
                <a:spcPts val="1700"/>
              </a:spcBef>
              <a:defRPr sz="3204">
                <a:latin typeface="Palatino"/>
                <a:ea typeface="Palatino"/>
                <a:cs typeface="Palatino"/>
                <a:sym typeface="Palatino"/>
              </a:defRPr>
            </a:pPr>
            <a:r>
              <a:t>Can counts be maintained in the re-balance step?</a:t>
            </a:r>
          </a:p>
          <a:p>
            <a:pPr marL="395604" indent="-395604" defTabSz="519937">
              <a:spcBef>
                <a:spcPts val="1700"/>
              </a:spcBef>
              <a:defRPr sz="3204">
                <a:latin typeface="Palatino"/>
                <a:ea typeface="Palatino"/>
                <a:cs typeface="Palatino"/>
                <a:sym typeface="Palatino"/>
              </a:defRPr>
            </a:pPr>
            <a:r>
              <a:t>Can you do range count:  </a:t>
            </a:r>
            <a:r>
              <a:rPr i="1">
                <a:solidFill>
                  <a:schemeClr val="accent5">
                    <a:hueOff val="-176146"/>
                    <a:satOff val="3665"/>
                    <a:lumOff val="-13986"/>
                  </a:schemeClr>
                </a:solidFill>
              </a:rPr>
              <a:t>#nodes</a:t>
            </a:r>
            <a:r>
              <a:t> in range </a:t>
            </a:r>
            <a:r>
              <a:rPr i="1">
                <a:solidFill>
                  <a:schemeClr val="accent5">
                    <a:hueOff val="-176146"/>
                    <a:satOff val="3665"/>
                    <a:lumOff val="-13986"/>
                  </a:schemeClr>
                </a:solidFill>
              </a:rPr>
              <a:t>l</a:t>
            </a:r>
            <a:r>
              <a:rPr>
                <a:solidFill>
                  <a:schemeClr val="accent5">
                    <a:hueOff val="-176146"/>
                    <a:satOff val="3665"/>
                    <a:lumOff val="-13986"/>
                  </a:schemeClr>
                </a:solidFill>
              </a:rPr>
              <a:t> to </a:t>
            </a:r>
            <a:r>
              <a:rPr i="1">
                <a:solidFill>
                  <a:schemeClr val="accent5">
                    <a:hueOff val="-176146"/>
                    <a:satOff val="3665"/>
                    <a:lumOff val="-13986"/>
                  </a:schemeClr>
                </a:solidFill>
              </a:rPr>
              <a:t>r</a:t>
            </a:r>
          </a:p>
          <a:p>
            <a:pPr marL="395604" indent="-395604" defTabSz="519937">
              <a:spcBef>
                <a:spcPts val="1700"/>
              </a:spcBef>
              <a:defRPr sz="3204">
                <a:latin typeface="Palatino"/>
                <a:ea typeface="Palatino"/>
                <a:cs typeface="Palatino"/>
                <a:sym typeface="Palatino"/>
              </a:defRPr>
            </a:pPr>
            <a:r>
              <a:t>Other data structures?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89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89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89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89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89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89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897">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897">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897" grpId="1"/>
    </p:bldLst>
  </p:timing>
</p:sld>
</file>

<file path=ppt/slides/slide7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99" name="Algorithm: Significant inversion"/>
          <p:cNvSpPr/>
          <p:nvPr>
            <p:ph type="title"/>
          </p:nvPr>
        </p:nvSpPr>
        <p:spPr>
          <a:prstGeom prst="rect">
            <a:avLst/>
          </a:prstGeom>
        </p:spPr>
        <p:txBody>
          <a:bodyPr/>
          <a:lstStyle>
            <a:lvl1pPr defTabSz="443991">
              <a:defRPr sz="6080">
                <a:latin typeface="Palatino"/>
                <a:ea typeface="Palatino"/>
                <a:cs typeface="Palatino"/>
                <a:sym typeface="Palatino"/>
              </a:defRPr>
            </a:lvl1pPr>
          </a:lstStyle>
          <a:p>
            <a:pPr/>
            <a:r>
              <a:t>Algorithm: Significant inversion</a:t>
            </a:r>
          </a:p>
        </p:txBody>
      </p:sp>
      <p:pic>
        <p:nvPicPr>
          <p:cNvPr id="90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901" name="Maintain a balanced BST. Initially empty. For each node x, we need to store size of the subtree rooted at x.…"/>
          <p:cNvSpPr/>
          <p:nvPr>
            <p:ph type="body" idx="1"/>
          </p:nvPr>
        </p:nvSpPr>
        <p:spPr>
          <a:xfrm>
            <a:off x="952500" y="2603499"/>
            <a:ext cx="11099800" cy="6299201"/>
          </a:xfrm>
          <a:prstGeom prst="rect">
            <a:avLst/>
          </a:prstGeom>
        </p:spPr>
        <p:txBody>
          <a:bodyPr/>
          <a:lstStyle/>
          <a:p>
            <a:pPr marL="306704" indent="-306704" defTabSz="403097">
              <a:spcBef>
                <a:spcPts val="2000"/>
              </a:spcBef>
              <a:defRPr sz="2484">
                <a:latin typeface="Palatino"/>
                <a:ea typeface="Palatino"/>
                <a:cs typeface="Palatino"/>
                <a:sym typeface="Palatino"/>
              </a:defRPr>
            </a:pPr>
            <a:r>
              <a:t>Maintain a balanced BST. Initially empty.</a:t>
            </a:r>
            <a:br/>
            <a:r>
              <a:t>For each node </a:t>
            </a:r>
            <a:r>
              <a:rPr i="1">
                <a:solidFill>
                  <a:schemeClr val="accent5"/>
                </a:solidFill>
              </a:rPr>
              <a:t>x</a:t>
            </a:r>
            <a:r>
              <a:t>, we need to store size of the subtree rooted at </a:t>
            </a:r>
            <a:r>
              <a:rPr i="1">
                <a:solidFill>
                  <a:schemeClr val="accent5"/>
                </a:solidFill>
              </a:rPr>
              <a:t>x</a:t>
            </a:r>
            <a:r>
              <a:rPr i="1">
                <a:solidFill>
                  <a:schemeClr val="accent1">
                    <a:hueOff val="47394"/>
                    <a:satOff val="-25753"/>
                    <a:lumOff val="-7544"/>
                  </a:schemeClr>
                </a:solidFill>
              </a:rPr>
              <a:t>.</a:t>
            </a:r>
            <a:endParaRPr i="1">
              <a:solidFill>
                <a:schemeClr val="accent1">
                  <a:hueOff val="47394"/>
                  <a:satOff val="-25753"/>
                  <a:lumOff val="-7544"/>
                </a:schemeClr>
              </a:solidFill>
            </a:endParaRPr>
          </a:p>
          <a:p>
            <a:pPr marL="306704" indent="-306704" defTabSz="403097">
              <a:spcBef>
                <a:spcPts val="2000"/>
              </a:spcBef>
              <a:defRPr sz="2484">
                <a:latin typeface="Palatino"/>
                <a:ea typeface="Palatino"/>
                <a:cs typeface="Palatino"/>
                <a:sym typeface="Palatino"/>
              </a:defRPr>
            </a:pPr>
            <a:r>
              <a:rPr i="1">
                <a:solidFill>
                  <a:schemeClr val="accent5"/>
                </a:solidFill>
              </a:rPr>
              <a:t>no_of_pairs</a:t>
            </a:r>
            <a:r>
              <a:t> </a:t>
            </a:r>
            <a:r>
              <a:rPr i="1"/>
              <a:t>←</a:t>
            </a:r>
            <a:r>
              <a:rPr i="1">
                <a:solidFill>
                  <a:schemeClr val="accent1">
                    <a:hueOff val="47394"/>
                    <a:satOff val="-25753"/>
                    <a:lumOff val="-7544"/>
                  </a:schemeClr>
                </a:solidFill>
              </a:rPr>
              <a:t> </a:t>
            </a:r>
            <a:r>
              <a:rPr i="1"/>
              <a:t>0</a:t>
            </a:r>
            <a:r>
              <a:rPr i="1">
                <a:solidFill>
                  <a:schemeClr val="accent1">
                    <a:hueOff val="47394"/>
                    <a:satOff val="-25753"/>
                    <a:lumOff val="-7544"/>
                  </a:schemeClr>
                </a:solidFill>
              </a:rPr>
              <a:t>;</a:t>
            </a:r>
            <a:endParaRPr i="1">
              <a:solidFill>
                <a:schemeClr val="accent1">
                  <a:hueOff val="47394"/>
                  <a:satOff val="-25753"/>
                  <a:lumOff val="-7544"/>
                </a:schemeClr>
              </a:solidFill>
            </a:endParaRPr>
          </a:p>
          <a:p>
            <a:pPr marL="306704" indent="-306704" defTabSz="403097">
              <a:spcBef>
                <a:spcPts val="2000"/>
              </a:spcBef>
              <a:defRPr sz="2484">
                <a:latin typeface="Palatino"/>
                <a:ea typeface="Palatino"/>
                <a:cs typeface="Palatino"/>
                <a:sym typeface="Palatino"/>
              </a:defRPr>
            </a:pPr>
            <a:r>
              <a:rPr>
                <a:solidFill>
                  <a:schemeClr val="accent2"/>
                </a:solidFill>
              </a:rPr>
              <a:t>For</a:t>
            </a:r>
            <a:r>
              <a:t>  </a:t>
            </a:r>
            <a:r>
              <a:rPr i="1"/>
              <a:t>j</a:t>
            </a:r>
            <a:r>
              <a:t> </a:t>
            </a:r>
            <a:r>
              <a:rPr i="1"/>
              <a:t>←</a:t>
            </a:r>
            <a:r>
              <a:t> </a:t>
            </a:r>
            <a:r>
              <a:rPr i="1"/>
              <a:t>1</a:t>
            </a:r>
            <a:r>
              <a:t> to </a:t>
            </a:r>
            <a:r>
              <a:rPr i="1"/>
              <a:t>n</a:t>
            </a:r>
            <a:endParaRPr i="1"/>
          </a:p>
          <a:p>
            <a:pPr lvl="1" marL="613409" indent="-306704" defTabSz="403097">
              <a:spcBef>
                <a:spcPts val="2000"/>
              </a:spcBef>
              <a:defRPr sz="2484">
                <a:latin typeface="Palatino"/>
                <a:ea typeface="Palatino"/>
                <a:cs typeface="Palatino"/>
                <a:sym typeface="Palatino"/>
              </a:defRPr>
            </a:pPr>
            <a:r>
              <a:t>Look for the right position </a:t>
            </a:r>
            <a:r>
              <a:rPr i="1">
                <a:solidFill>
                  <a:schemeClr val="accent5"/>
                </a:solidFill>
              </a:rPr>
              <a:t>p</a:t>
            </a:r>
            <a:r>
              <a:t> for </a:t>
            </a:r>
            <a:r>
              <a:rPr i="1">
                <a:solidFill>
                  <a:schemeClr val="accent1">
                    <a:hueOff val="47394"/>
                    <a:satOff val="-25753"/>
                    <a:lumOff val="-7544"/>
                  </a:schemeClr>
                </a:solidFill>
              </a:rPr>
              <a:t>2A</a:t>
            </a:r>
            <a:r>
              <a:rPr>
                <a:solidFill>
                  <a:schemeClr val="accent1">
                    <a:hueOff val="47394"/>
                    <a:satOff val="-25753"/>
                    <a:lumOff val="-7544"/>
                  </a:schemeClr>
                </a:solidFill>
              </a:rPr>
              <a:t>[</a:t>
            </a:r>
            <a:r>
              <a:rPr i="1">
                <a:solidFill>
                  <a:schemeClr val="accent1">
                    <a:hueOff val="47394"/>
                    <a:satOff val="-25753"/>
                    <a:lumOff val="-7544"/>
                  </a:schemeClr>
                </a:solidFill>
              </a:rPr>
              <a:t>j</a:t>
            </a:r>
            <a:r>
              <a:rPr>
                <a:solidFill>
                  <a:schemeClr val="accent1">
                    <a:hueOff val="47394"/>
                    <a:satOff val="-25753"/>
                    <a:lumOff val="-7544"/>
                  </a:schemeClr>
                </a:solidFill>
              </a:rPr>
              <a:t>] </a:t>
            </a:r>
            <a:r>
              <a:t>in the BST (no insertion).  </a:t>
            </a:r>
          </a:p>
          <a:p>
            <a:pPr lvl="1" marL="613409" indent="-306704" defTabSz="403097">
              <a:spcBef>
                <a:spcPts val="2000"/>
              </a:spcBef>
              <a:defRPr sz="2484">
                <a:latin typeface="Palatino"/>
                <a:ea typeface="Palatino"/>
                <a:cs typeface="Palatino"/>
                <a:sym typeface="Palatino"/>
              </a:defRPr>
            </a:pPr>
            <a:r>
              <a:rPr>
                <a:solidFill>
                  <a:schemeClr val="accent2"/>
                </a:solidFill>
              </a:rPr>
              <a:t>For</a:t>
            </a:r>
            <a:r>
              <a:t> every node </a:t>
            </a:r>
            <a:r>
              <a:rPr i="1">
                <a:solidFill>
                  <a:schemeClr val="accent5"/>
                </a:solidFill>
              </a:rPr>
              <a:t>x</a:t>
            </a:r>
            <a:r>
              <a:rPr i="1">
                <a:solidFill>
                  <a:schemeClr val="accent5">
                    <a:hueOff val="-176146"/>
                    <a:satOff val="3665"/>
                    <a:lumOff val="-13986"/>
                  </a:schemeClr>
                </a:solidFill>
              </a:rPr>
              <a:t> </a:t>
            </a:r>
            <a:r>
              <a:t>on the path from </a:t>
            </a:r>
            <a:r>
              <a:rPr i="1">
                <a:solidFill>
                  <a:schemeClr val="accent5"/>
                </a:solidFill>
              </a:rPr>
              <a:t>p</a:t>
            </a:r>
            <a:r>
              <a:t> to the root:</a:t>
            </a:r>
          </a:p>
          <a:p>
            <a:pPr lvl="3" marL="1226819" indent="-306704" defTabSz="403097">
              <a:spcBef>
                <a:spcPts val="2000"/>
              </a:spcBef>
              <a:defRPr sz="2484">
                <a:latin typeface="Palatino"/>
                <a:ea typeface="Palatino"/>
                <a:cs typeface="Palatino"/>
                <a:sym typeface="Palatino"/>
              </a:defRPr>
            </a:pPr>
            <a:r>
              <a:rPr>
                <a:solidFill>
                  <a:schemeClr val="accent2"/>
                </a:solidFill>
              </a:rPr>
              <a:t>If</a:t>
            </a:r>
            <a:r>
              <a:t> (</a:t>
            </a:r>
            <a:r>
              <a:rPr i="1">
                <a:solidFill>
                  <a:schemeClr val="accent5"/>
                </a:solidFill>
              </a:rPr>
              <a:t>x &gt; </a:t>
            </a:r>
            <a:r>
              <a:rPr i="1">
                <a:solidFill>
                  <a:schemeClr val="accent1">
                    <a:hueOff val="47394"/>
                    <a:satOff val="-25753"/>
                    <a:lumOff val="-7544"/>
                  </a:schemeClr>
                </a:solidFill>
              </a:rPr>
              <a:t>2A</a:t>
            </a:r>
            <a:r>
              <a:rPr>
                <a:solidFill>
                  <a:schemeClr val="accent1">
                    <a:hueOff val="47394"/>
                    <a:satOff val="-25753"/>
                    <a:lumOff val="-7544"/>
                  </a:schemeClr>
                </a:solidFill>
              </a:rPr>
              <a:t>[</a:t>
            </a:r>
            <a:r>
              <a:rPr i="1">
                <a:solidFill>
                  <a:schemeClr val="accent1">
                    <a:hueOff val="47394"/>
                    <a:satOff val="-25753"/>
                    <a:lumOff val="-7544"/>
                  </a:schemeClr>
                </a:solidFill>
              </a:rPr>
              <a:t>j</a:t>
            </a:r>
            <a:r>
              <a:rPr>
                <a:solidFill>
                  <a:schemeClr val="accent1">
                    <a:hueOff val="47394"/>
                    <a:satOff val="-25753"/>
                    <a:lumOff val="-7544"/>
                  </a:schemeClr>
                </a:solidFill>
              </a:rPr>
              <a:t>])</a:t>
            </a:r>
            <a:r>
              <a:rPr i="1">
                <a:solidFill>
                  <a:schemeClr val="accent5"/>
                </a:solidFill>
              </a:rPr>
              <a:t> </a:t>
            </a:r>
            <a:r>
              <a:rPr i="1">
                <a:solidFill>
                  <a:schemeClr val="accent2"/>
                </a:solidFill>
              </a:rPr>
              <a:t>then</a:t>
            </a:r>
            <a:br>
              <a:rPr i="1">
                <a:solidFill>
                  <a:schemeClr val="accent5"/>
                </a:solidFill>
              </a:rPr>
            </a:br>
            <a:r>
              <a:t>Add (1+ size of the subtree rooted at right child of </a:t>
            </a:r>
            <a:r>
              <a:rPr i="1">
                <a:solidFill>
                  <a:schemeClr val="accent5"/>
                </a:solidFill>
              </a:rPr>
              <a:t>x</a:t>
            </a:r>
            <a:r>
              <a:t>) to </a:t>
            </a:r>
            <a:r>
              <a:rPr i="1">
                <a:solidFill>
                  <a:schemeClr val="accent5"/>
                </a:solidFill>
              </a:rPr>
              <a:t>no_of_pairs</a:t>
            </a:r>
            <a:endParaRPr i="1">
              <a:solidFill>
                <a:schemeClr val="accent1">
                  <a:hueOff val="47394"/>
                  <a:satOff val="-25753"/>
                  <a:lumOff val="-7544"/>
                </a:schemeClr>
              </a:solidFill>
            </a:endParaRPr>
          </a:p>
          <a:p>
            <a:pPr lvl="1" marL="613409" indent="-306704" defTabSz="403097">
              <a:spcBef>
                <a:spcPts val="2000"/>
              </a:spcBef>
              <a:defRPr sz="2484">
                <a:latin typeface="Palatino"/>
                <a:ea typeface="Palatino"/>
                <a:cs typeface="Palatino"/>
                <a:sym typeface="Palatino"/>
              </a:defRPr>
            </a:pPr>
            <a:r>
              <a:rPr>
                <a:solidFill>
                  <a:schemeClr val="accent2"/>
                </a:solidFill>
              </a:rPr>
              <a:t>Insert</a:t>
            </a:r>
            <a:r>
              <a:rPr i="1">
                <a:solidFill>
                  <a:schemeClr val="accent1">
                    <a:hueOff val="47394"/>
                    <a:satOff val="-25753"/>
                    <a:lumOff val="-7544"/>
                  </a:schemeClr>
                </a:solidFill>
              </a:rPr>
              <a:t> A</a:t>
            </a:r>
            <a:r>
              <a:rPr>
                <a:solidFill>
                  <a:schemeClr val="accent1">
                    <a:hueOff val="47394"/>
                    <a:satOff val="-25753"/>
                    <a:lumOff val="-7544"/>
                  </a:schemeClr>
                </a:solidFill>
              </a:rPr>
              <a:t>[</a:t>
            </a:r>
            <a:r>
              <a:rPr i="1">
                <a:solidFill>
                  <a:schemeClr val="accent1">
                    <a:hueOff val="47394"/>
                    <a:satOff val="-25753"/>
                    <a:lumOff val="-7544"/>
                  </a:schemeClr>
                </a:solidFill>
              </a:rPr>
              <a:t>j</a:t>
            </a:r>
            <a:r>
              <a:rPr>
                <a:solidFill>
                  <a:schemeClr val="accent1">
                    <a:hueOff val="47394"/>
                    <a:satOff val="-25753"/>
                    <a:lumOff val="-7544"/>
                  </a:schemeClr>
                </a:solidFill>
              </a:rPr>
              <a:t>] </a:t>
            </a:r>
            <a:r>
              <a:t>in the BST and increase the size count for every node on the path from root to </a:t>
            </a:r>
            <a:r>
              <a:rPr i="1">
                <a:solidFill>
                  <a:schemeClr val="accent1">
                    <a:hueOff val="47394"/>
                    <a:satOff val="-25753"/>
                    <a:lumOff val="-7544"/>
                  </a:schemeClr>
                </a:solidFill>
              </a:rPr>
              <a:t>A</a:t>
            </a:r>
            <a:r>
              <a:rPr>
                <a:solidFill>
                  <a:schemeClr val="accent1">
                    <a:hueOff val="47394"/>
                    <a:satOff val="-25753"/>
                    <a:lumOff val="-7544"/>
                  </a:schemeClr>
                </a:solidFill>
              </a:rPr>
              <a:t>[</a:t>
            </a:r>
            <a:r>
              <a:rPr i="1">
                <a:solidFill>
                  <a:schemeClr val="accent1">
                    <a:hueOff val="47394"/>
                    <a:satOff val="-25753"/>
                    <a:lumOff val="-7544"/>
                  </a:schemeClr>
                </a:solidFill>
              </a:rPr>
              <a:t>j</a:t>
            </a:r>
            <a:r>
              <a:rPr>
                <a:solidFill>
                  <a:schemeClr val="accent1">
                    <a:hueOff val="47394"/>
                    <a:satOff val="-25753"/>
                    <a:lumOff val="-7544"/>
                  </a:schemeClr>
                </a:solidFill>
              </a:rPr>
              <a:t>] </a:t>
            </a:r>
            <a:r>
              <a:t>by 1</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90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90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90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90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90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90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90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901">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901" grpId="1"/>
    </p:bldLst>
  </p:timing>
</p:sld>
</file>

<file path=ppt/slides/slide7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3" name="Exponentiation"/>
          <p:cNvSpPr/>
          <p:nvPr>
            <p:ph type="title"/>
          </p:nvPr>
        </p:nvSpPr>
        <p:spPr>
          <a:prstGeom prst="rect">
            <a:avLst/>
          </a:prstGeom>
        </p:spPr>
        <p:txBody>
          <a:bodyPr/>
          <a:lstStyle>
            <a:lvl1pPr>
              <a:defRPr>
                <a:latin typeface="Palatino"/>
                <a:ea typeface="Palatino"/>
                <a:cs typeface="Palatino"/>
                <a:sym typeface="Palatino"/>
              </a:defRPr>
            </a:lvl1pPr>
          </a:lstStyle>
          <a:p>
            <a:pPr/>
            <a:r>
              <a:t>Exponentiation</a:t>
            </a:r>
          </a:p>
        </p:txBody>
      </p:sp>
      <p:pic>
        <p:nvPicPr>
          <p:cNvPr id="90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905" name="Given a and n, compute an.…"/>
          <p:cNvSpPr/>
          <p:nvPr>
            <p:ph type="body" idx="1"/>
          </p:nvPr>
        </p:nvSpPr>
        <p:spPr>
          <a:xfrm>
            <a:off x="952500" y="2603499"/>
            <a:ext cx="11099800" cy="6299201"/>
          </a:xfrm>
          <a:prstGeom prst="rect">
            <a:avLst/>
          </a:prstGeom>
        </p:spPr>
        <p:txBody>
          <a:bodyPr/>
          <a:lstStyle/>
          <a:p>
            <a:pPr>
              <a:spcBef>
                <a:spcPts val="3000"/>
              </a:spcBef>
              <a:defRPr>
                <a:latin typeface="Palatino"/>
                <a:ea typeface="Palatino"/>
                <a:cs typeface="Palatino"/>
                <a:sym typeface="Palatino"/>
              </a:defRPr>
            </a:pPr>
            <a:r>
              <a:t>Given </a:t>
            </a:r>
            <a:r>
              <a:rPr i="1">
                <a:solidFill>
                  <a:schemeClr val="accent1">
                    <a:hueOff val="47394"/>
                    <a:satOff val="-25753"/>
                    <a:lumOff val="-7544"/>
                  </a:schemeClr>
                </a:solidFill>
              </a:rPr>
              <a:t>a</a:t>
            </a:r>
            <a:r>
              <a:t> and </a:t>
            </a:r>
            <a:r>
              <a:rPr i="1">
                <a:solidFill>
                  <a:schemeClr val="accent1">
                    <a:hueOff val="47394"/>
                    <a:satOff val="-25753"/>
                    <a:lumOff val="-7544"/>
                  </a:schemeClr>
                </a:solidFill>
              </a:rPr>
              <a:t>n</a:t>
            </a:r>
            <a:r>
              <a:t>, compute </a:t>
            </a:r>
            <a:r>
              <a:rPr i="1">
                <a:solidFill>
                  <a:schemeClr val="accent5"/>
                </a:solidFill>
              </a:rPr>
              <a:t>a</a:t>
            </a:r>
            <a:r>
              <a:rPr baseline="31999" i="1">
                <a:solidFill>
                  <a:schemeClr val="accent5"/>
                </a:solidFill>
              </a:rPr>
              <a:t>n</a:t>
            </a:r>
            <a:r>
              <a:t>.</a:t>
            </a:r>
          </a:p>
          <a:p>
            <a:pPr>
              <a:spcBef>
                <a:spcPts val="3000"/>
              </a:spcBef>
              <a:defRPr>
                <a:latin typeface="Palatino"/>
                <a:ea typeface="Palatino"/>
                <a:cs typeface="Palatino"/>
                <a:sym typeface="Palatino"/>
              </a:defRPr>
            </a:pPr>
            <a:r>
              <a:rPr i="1">
                <a:solidFill>
                  <a:schemeClr val="accent1">
                    <a:hueOff val="47394"/>
                    <a:satOff val="-25753"/>
                    <a:lumOff val="-7544"/>
                  </a:schemeClr>
                </a:solidFill>
              </a:rPr>
              <a:t>a × a × </a:t>
            </a:r>
            <a:r>
              <a:rPr>
                <a:solidFill>
                  <a:schemeClr val="accent1">
                    <a:hueOff val="47394"/>
                    <a:satOff val="-25753"/>
                    <a:lumOff val="-7544"/>
                  </a:schemeClr>
                </a:solidFill>
              </a:rPr>
              <a:t>⋯</a:t>
            </a:r>
            <a:r>
              <a:rPr i="1">
                <a:solidFill>
                  <a:schemeClr val="accent1">
                    <a:hueOff val="47394"/>
                    <a:satOff val="-25753"/>
                    <a:lumOff val="-7544"/>
                  </a:schemeClr>
                </a:solidFill>
              </a:rPr>
              <a:t> ×</a:t>
            </a:r>
            <a:r>
              <a:t> </a:t>
            </a:r>
            <a:r>
              <a:rPr i="1">
                <a:solidFill>
                  <a:schemeClr val="accent1">
                    <a:hueOff val="47394"/>
                    <a:satOff val="-25753"/>
                    <a:lumOff val="-7544"/>
                  </a:schemeClr>
                </a:solidFill>
              </a:rPr>
              <a:t>a     n </a:t>
            </a:r>
            <a:r>
              <a:t>times</a:t>
            </a:r>
          </a:p>
          <a:p>
            <a:pPr>
              <a:spcBef>
                <a:spcPts val="3000"/>
              </a:spcBef>
              <a:defRPr>
                <a:latin typeface="Palatino"/>
                <a:ea typeface="Palatino"/>
                <a:cs typeface="Palatino"/>
                <a:sym typeface="Palatino"/>
              </a:defRPr>
            </a:pPr>
            <a:r>
              <a:rPr i="1">
                <a:solidFill>
                  <a:schemeClr val="accent1">
                    <a:hueOff val="47394"/>
                    <a:satOff val="-25753"/>
                    <a:lumOff val="-7544"/>
                  </a:schemeClr>
                </a:solidFill>
              </a:rPr>
              <a:t>n-1</a:t>
            </a:r>
            <a:r>
              <a:t> multiplications</a:t>
            </a:r>
          </a:p>
          <a:p>
            <a:pPr>
              <a:spcBef>
                <a:spcPts val="3000"/>
              </a:spcBef>
              <a:defRPr>
                <a:latin typeface="Palatino"/>
                <a:ea typeface="Palatino"/>
                <a:cs typeface="Palatino"/>
                <a:sym typeface="Palatino"/>
              </a:defRPr>
            </a:pPr>
            <a:r>
              <a:rPr i="1">
                <a:solidFill>
                  <a:schemeClr val="accent5"/>
                </a:solidFill>
              </a:rPr>
              <a:t>a</a:t>
            </a:r>
            <a:r>
              <a:rPr baseline="31999" i="1">
                <a:solidFill>
                  <a:schemeClr val="accent5"/>
                </a:solidFill>
              </a:rPr>
              <a:t>16  </a:t>
            </a:r>
            <a:r>
              <a:rPr i="1">
                <a:solidFill>
                  <a:schemeClr val="accent5"/>
                </a:solidFill>
              </a:rPr>
              <a:t>= </a:t>
            </a:r>
            <a:r>
              <a:rPr>
                <a:solidFill>
                  <a:schemeClr val="accent5"/>
                </a:solidFill>
              </a:rPr>
              <a:t>((((</a:t>
            </a:r>
            <a:r>
              <a:rPr i="1">
                <a:solidFill>
                  <a:schemeClr val="accent5"/>
                </a:solidFill>
              </a:rPr>
              <a:t>a</a:t>
            </a:r>
            <a:r>
              <a:rPr baseline="31999" i="1">
                <a:solidFill>
                  <a:schemeClr val="accent5"/>
                </a:solidFill>
              </a:rPr>
              <a:t>2</a:t>
            </a:r>
            <a:r>
              <a:rPr>
                <a:solidFill>
                  <a:schemeClr val="accent5"/>
                </a:solidFill>
              </a:rPr>
              <a:t>)</a:t>
            </a:r>
            <a:r>
              <a:rPr baseline="31999" i="1">
                <a:solidFill>
                  <a:schemeClr val="accent5"/>
                </a:solidFill>
              </a:rPr>
              <a:t>2</a:t>
            </a:r>
            <a:r>
              <a:rPr>
                <a:solidFill>
                  <a:schemeClr val="accent5"/>
                </a:solidFill>
              </a:rPr>
              <a:t>)</a:t>
            </a:r>
            <a:r>
              <a:rPr baseline="31999" i="1">
                <a:solidFill>
                  <a:schemeClr val="accent5"/>
                </a:solidFill>
              </a:rPr>
              <a:t>2</a:t>
            </a:r>
            <a:r>
              <a:rPr>
                <a:solidFill>
                  <a:schemeClr val="accent5"/>
                </a:solidFill>
              </a:rPr>
              <a:t>)</a:t>
            </a:r>
            <a:r>
              <a:rPr baseline="31999" i="1">
                <a:solidFill>
                  <a:schemeClr val="accent5"/>
                </a:solidFill>
              </a:rPr>
              <a:t>2    </a:t>
            </a:r>
            <a:r>
              <a:t>only </a:t>
            </a:r>
            <a:r>
              <a:rPr>
                <a:solidFill>
                  <a:schemeClr val="accent5">
                    <a:hueOff val="-176146"/>
                    <a:satOff val="3665"/>
                    <a:lumOff val="-13986"/>
                  </a:schemeClr>
                </a:solidFill>
              </a:rPr>
              <a:t>4</a:t>
            </a:r>
            <a:r>
              <a:t> multiplications</a:t>
            </a:r>
          </a:p>
          <a:p>
            <a:pPr>
              <a:spcBef>
                <a:spcPts val="3000"/>
              </a:spcBef>
              <a:defRPr>
                <a:latin typeface="Palatino"/>
                <a:ea typeface="Palatino"/>
                <a:cs typeface="Palatino"/>
                <a:sym typeface="Palatino"/>
              </a:defRPr>
            </a:pPr>
            <a:r>
              <a:rPr i="1">
                <a:solidFill>
                  <a:schemeClr val="accent5"/>
                </a:solidFill>
              </a:rPr>
              <a:t>a</a:t>
            </a:r>
            <a:r>
              <a:rPr baseline="31999" i="1">
                <a:solidFill>
                  <a:schemeClr val="accent5"/>
                </a:solidFill>
              </a:rPr>
              <a:t>11  </a:t>
            </a:r>
            <a:r>
              <a:rPr i="1">
                <a:solidFill>
                  <a:schemeClr val="accent5"/>
                </a:solidFill>
              </a:rPr>
              <a:t>= </a:t>
            </a:r>
            <a:r>
              <a:rPr>
                <a:solidFill>
                  <a:schemeClr val="accent5"/>
                </a:solidFill>
              </a:rPr>
              <a:t>(((</a:t>
            </a:r>
            <a:r>
              <a:rPr i="1">
                <a:solidFill>
                  <a:schemeClr val="accent5"/>
                </a:solidFill>
              </a:rPr>
              <a:t>a</a:t>
            </a:r>
            <a:r>
              <a:rPr baseline="31999" i="1">
                <a:solidFill>
                  <a:schemeClr val="accent5"/>
                </a:solidFill>
              </a:rPr>
              <a:t>2</a:t>
            </a:r>
            <a:r>
              <a:rPr>
                <a:solidFill>
                  <a:schemeClr val="accent5"/>
                </a:solidFill>
              </a:rPr>
              <a:t>)</a:t>
            </a:r>
            <a:r>
              <a:rPr baseline="31999" i="1">
                <a:solidFill>
                  <a:schemeClr val="accent5"/>
                </a:solidFill>
              </a:rPr>
              <a:t>2</a:t>
            </a:r>
            <a:r>
              <a:rPr>
                <a:solidFill>
                  <a:schemeClr val="accent5"/>
                </a:solidFill>
              </a:rPr>
              <a:t>)</a:t>
            </a:r>
            <a:r>
              <a:rPr baseline="31999" i="1">
                <a:solidFill>
                  <a:schemeClr val="accent5"/>
                </a:solidFill>
              </a:rPr>
              <a:t>2 </a:t>
            </a:r>
            <a:r>
              <a:rPr i="1">
                <a:solidFill>
                  <a:schemeClr val="accent1">
                    <a:hueOff val="47394"/>
                    <a:satOff val="-25753"/>
                    <a:lumOff val="-7544"/>
                  </a:schemeClr>
                </a:solidFill>
              </a:rPr>
              <a:t>×</a:t>
            </a:r>
            <a:r>
              <a:rPr baseline="31999" i="1">
                <a:solidFill>
                  <a:schemeClr val="accent5"/>
                </a:solidFill>
              </a:rPr>
              <a:t> </a:t>
            </a:r>
            <a:r>
              <a:rPr i="1">
                <a:solidFill>
                  <a:schemeClr val="accent5"/>
                </a:solidFill>
              </a:rPr>
              <a:t>a</a:t>
            </a:r>
            <a:r>
              <a:rPr baseline="31999" i="1">
                <a:solidFill>
                  <a:schemeClr val="accent5"/>
                </a:solidFill>
              </a:rPr>
              <a:t>2 </a:t>
            </a:r>
            <a:r>
              <a:rPr i="1">
                <a:solidFill>
                  <a:schemeClr val="accent1">
                    <a:hueOff val="47394"/>
                    <a:satOff val="-25753"/>
                    <a:lumOff val="-7544"/>
                  </a:schemeClr>
                </a:solidFill>
              </a:rPr>
              <a:t>×</a:t>
            </a:r>
            <a:r>
              <a:rPr baseline="31999" i="1">
                <a:solidFill>
                  <a:schemeClr val="accent5"/>
                </a:solidFill>
              </a:rPr>
              <a:t> </a:t>
            </a:r>
            <a:r>
              <a:rPr i="1">
                <a:solidFill>
                  <a:schemeClr val="accent5"/>
                </a:solidFill>
              </a:rPr>
              <a:t>a  </a:t>
            </a:r>
            <a:r>
              <a:t>only </a:t>
            </a:r>
            <a:r>
              <a:rPr>
                <a:solidFill>
                  <a:schemeClr val="accent5">
                    <a:hueOff val="-176146"/>
                    <a:satOff val="3665"/>
                    <a:lumOff val="-13986"/>
                  </a:schemeClr>
                </a:solidFill>
              </a:rPr>
              <a:t>5</a:t>
            </a:r>
            <a:r>
              <a:t> multiplications</a:t>
            </a:r>
          </a:p>
          <a:p>
            <a:pPr>
              <a:spcBef>
                <a:spcPts val="3000"/>
              </a:spcBef>
              <a:defRPr>
                <a:latin typeface="Palatino"/>
                <a:ea typeface="Palatino"/>
                <a:cs typeface="Palatino"/>
                <a:sym typeface="Palatino"/>
              </a:defRPr>
            </a:pPr>
            <a:r>
              <a:t>Repeated squaring technique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90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90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90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90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90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90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905">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905" grpId="1"/>
    </p:bldLst>
  </p:timing>
</p:sld>
</file>

<file path=ppt/slides/slide7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7" name="Repeated Squaring"/>
          <p:cNvSpPr/>
          <p:nvPr>
            <p:ph type="title"/>
          </p:nvPr>
        </p:nvSpPr>
        <p:spPr>
          <a:prstGeom prst="rect">
            <a:avLst/>
          </a:prstGeom>
        </p:spPr>
        <p:txBody>
          <a:bodyPr/>
          <a:lstStyle>
            <a:lvl1pPr>
              <a:defRPr>
                <a:latin typeface="Palatino"/>
                <a:ea typeface="Palatino"/>
                <a:cs typeface="Palatino"/>
                <a:sym typeface="Palatino"/>
              </a:defRPr>
            </a:lvl1pPr>
          </a:lstStyle>
          <a:p>
            <a:pPr/>
            <a:r>
              <a:t>Repeated Squaring</a:t>
            </a:r>
          </a:p>
        </p:txBody>
      </p:sp>
      <p:pic>
        <p:nvPicPr>
          <p:cNvPr id="90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909" name="Exp(a, n) :…"/>
          <p:cNvSpPr/>
          <p:nvPr>
            <p:ph type="body" idx="1"/>
          </p:nvPr>
        </p:nvSpPr>
        <p:spPr>
          <a:xfrm>
            <a:off x="952500" y="2603499"/>
            <a:ext cx="11099800" cy="6299201"/>
          </a:xfrm>
          <a:prstGeom prst="rect">
            <a:avLst/>
          </a:prstGeom>
        </p:spPr>
        <p:txBody>
          <a:bodyPr/>
          <a:lstStyle/>
          <a:p>
            <a:pPr marL="422275" indent="-422275" defTabSz="554990">
              <a:spcBef>
                <a:spcPts val="2800"/>
              </a:spcBef>
              <a:defRPr sz="3420">
                <a:latin typeface="Palatino"/>
                <a:ea typeface="Palatino"/>
                <a:cs typeface="Palatino"/>
                <a:sym typeface="Palatino"/>
              </a:defRPr>
            </a:pP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i="1"/>
              <a:t>, </a:t>
            </a:r>
            <a:r>
              <a:rPr i="1">
                <a:solidFill>
                  <a:schemeClr val="accent1">
                    <a:hueOff val="47394"/>
                    <a:satOff val="-25753"/>
                    <a:lumOff val="-7544"/>
                  </a:schemeClr>
                </a:solidFill>
              </a:rPr>
              <a:t>n</a:t>
            </a:r>
            <a:r>
              <a:t>) : </a:t>
            </a:r>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even </a:t>
            </a:r>
          </a:p>
          <a:p>
            <a:pPr lvl="3" marL="1689100" indent="-422275" defTabSz="554990">
              <a:spcBef>
                <a:spcPts val="2800"/>
              </a:spcBef>
              <a:defRPr sz="3420">
                <a:latin typeface="Palatino"/>
                <a:ea typeface="Palatino"/>
                <a:cs typeface="Palatino"/>
                <a:sym typeface="Palatino"/>
              </a:defRPr>
            </a:pPr>
            <a:r>
              <a:t>return ( </a:t>
            </a: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i="1"/>
              <a:t>, </a:t>
            </a:r>
            <a:r>
              <a:rPr i="1">
                <a:solidFill>
                  <a:schemeClr val="accent1">
                    <a:hueOff val="47394"/>
                    <a:satOff val="-25753"/>
                    <a:lumOff val="-7544"/>
                  </a:schemeClr>
                </a:solidFill>
              </a:rPr>
              <a:t>n/2</a:t>
            </a:r>
            <a:r>
              <a:t>) )</a:t>
            </a:r>
            <a:r>
              <a:rPr baseline="31999"/>
              <a:t>2</a:t>
            </a:r>
            <a:endParaRPr baseline="31999"/>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odd </a:t>
            </a:r>
          </a:p>
          <a:p>
            <a:pPr lvl="3" marL="1689100" indent="-422275" defTabSz="554990">
              <a:spcBef>
                <a:spcPts val="2800"/>
              </a:spcBef>
              <a:defRPr sz="3420">
                <a:latin typeface="Palatino"/>
                <a:ea typeface="Palatino"/>
                <a:cs typeface="Palatino"/>
                <a:sym typeface="Palatino"/>
              </a:defRPr>
            </a:pPr>
            <a:r>
              <a:t>return ( </a:t>
            </a: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i="1"/>
              <a:t>, (</a:t>
            </a:r>
            <a:r>
              <a:rPr i="1">
                <a:solidFill>
                  <a:schemeClr val="accent1">
                    <a:hueOff val="47394"/>
                    <a:satOff val="-25753"/>
                    <a:lumOff val="-7544"/>
                  </a:schemeClr>
                </a:solidFill>
              </a:rPr>
              <a:t>n-1)/2</a:t>
            </a:r>
            <a:r>
              <a:t>) )</a:t>
            </a:r>
            <a:r>
              <a:rPr baseline="31999"/>
              <a:t>2 </a:t>
            </a:r>
            <a:r>
              <a:rPr i="1">
                <a:solidFill>
                  <a:schemeClr val="accent1">
                    <a:hueOff val="47394"/>
                    <a:satOff val="-25753"/>
                    <a:lumOff val="-7544"/>
                  </a:schemeClr>
                </a:solidFill>
              </a:rPr>
              <a:t>×</a:t>
            </a:r>
            <a:r>
              <a:t> </a:t>
            </a:r>
            <a:r>
              <a:rPr i="1">
                <a:solidFill>
                  <a:schemeClr val="accent1">
                    <a:hueOff val="47394"/>
                    <a:satOff val="-25753"/>
                    <a:lumOff val="-7544"/>
                  </a:schemeClr>
                </a:solidFill>
              </a:rPr>
              <a:t>a </a:t>
            </a:r>
            <a:endParaRPr i="1">
              <a:solidFill>
                <a:schemeClr val="accent1">
                  <a:hueOff val="47394"/>
                  <a:satOff val="-25753"/>
                  <a:lumOff val="-7544"/>
                </a:schemeClr>
              </a:solidFill>
            </a:endParaRPr>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1 </a:t>
            </a:r>
          </a:p>
          <a:p>
            <a:pPr lvl="3" marL="1689100" indent="-422275" defTabSz="554990">
              <a:spcBef>
                <a:spcPts val="2800"/>
              </a:spcBef>
              <a:defRPr sz="3420">
                <a:latin typeface="Palatino"/>
                <a:ea typeface="Palatino"/>
                <a:cs typeface="Palatino"/>
                <a:sym typeface="Palatino"/>
              </a:defRPr>
            </a:pPr>
            <a:r>
              <a:t>return </a:t>
            </a:r>
            <a:r>
              <a:rPr i="1">
                <a:solidFill>
                  <a:schemeClr val="accent1">
                    <a:hueOff val="47394"/>
                    <a:satOff val="-25753"/>
                    <a:lumOff val="-7544"/>
                  </a:schemeClr>
                </a:solidFill>
              </a:rPr>
              <a:t>a </a:t>
            </a:r>
          </a:p>
        </p:txBody>
      </p:sp>
      <p:sp>
        <p:nvSpPr>
          <p:cNvPr id="910" name="Number of multiplications…"/>
          <p:cNvSpPr/>
          <p:nvPr/>
        </p:nvSpPr>
        <p:spPr>
          <a:xfrm>
            <a:off x="6836645" y="2502949"/>
            <a:ext cx="5924280" cy="3175001"/>
          </a:xfrm>
          <a:prstGeom prst="rect">
            <a:avLst/>
          </a:prstGeom>
          <a:ln w="25400">
            <a:solidFill>
              <a:schemeClr val="accent1"/>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a:solidFill>
                  <a:schemeClr val="accent5">
                    <a:hueOff val="-176146"/>
                    <a:satOff val="3665"/>
                    <a:lumOff val="-13986"/>
                  </a:schemeClr>
                </a:solidFill>
                <a:latin typeface="Palatino"/>
                <a:ea typeface="Palatino"/>
                <a:cs typeface="Palatino"/>
                <a:sym typeface="Palatino"/>
              </a:defRPr>
            </a:pPr>
            <a:r>
              <a:t>Number of multiplications</a:t>
            </a:r>
          </a:p>
          <a:p>
            <a:pPr>
              <a:defRPr>
                <a:solidFill>
                  <a:schemeClr val="accent5">
                    <a:hueOff val="-176146"/>
                    <a:satOff val="3665"/>
                    <a:lumOff val="-13986"/>
                  </a:schemeClr>
                </a:solidFill>
                <a:latin typeface="Palatino"/>
                <a:ea typeface="Palatino"/>
                <a:cs typeface="Palatino"/>
                <a:sym typeface="Palatino"/>
              </a:defRPr>
            </a:pPr>
          </a:p>
          <a:p>
            <a:pPr>
              <a:defRPr>
                <a:solidFill>
                  <a:schemeClr val="accent5">
                    <a:hueOff val="-176146"/>
                    <a:satOff val="3665"/>
                    <a:lumOff val="-13986"/>
                  </a:schemeClr>
                </a:solidFill>
                <a:latin typeface="Palatino"/>
                <a:ea typeface="Palatino"/>
                <a:cs typeface="Palatino"/>
                <a:sym typeface="Palatino"/>
              </a:defRPr>
            </a:pPr>
            <a:r>
              <a:t>T(</a:t>
            </a:r>
            <a:r>
              <a:rPr i="1"/>
              <a:t>n</a:t>
            </a:r>
            <a:r>
              <a:t>) ≤ T(</a:t>
            </a:r>
            <a:r>
              <a:rPr i="1"/>
              <a:t>n</a:t>
            </a:r>
            <a:r>
              <a:t>/2)  + 2</a:t>
            </a:r>
          </a:p>
          <a:p>
            <a:pPr>
              <a:defRPr>
                <a:solidFill>
                  <a:schemeClr val="accent5">
                    <a:hueOff val="-176146"/>
                    <a:satOff val="3665"/>
                    <a:lumOff val="-13986"/>
                  </a:schemeClr>
                </a:solidFill>
                <a:latin typeface="Palatino"/>
                <a:ea typeface="Palatino"/>
                <a:cs typeface="Palatino"/>
                <a:sym typeface="Palatino"/>
              </a:defRPr>
            </a:pPr>
          </a:p>
          <a:p>
            <a:pPr>
              <a:defRPr>
                <a:solidFill>
                  <a:schemeClr val="accent5">
                    <a:hueOff val="-176146"/>
                    <a:satOff val="3665"/>
                    <a:lumOff val="-13986"/>
                  </a:schemeClr>
                </a:solidFill>
                <a:latin typeface="Palatino"/>
                <a:ea typeface="Palatino"/>
                <a:cs typeface="Palatino"/>
                <a:sym typeface="Palatino"/>
              </a:defRPr>
            </a:pPr>
            <a:r>
              <a:t>T(</a:t>
            </a:r>
            <a:r>
              <a:rPr i="1"/>
              <a:t>n</a:t>
            </a:r>
            <a:r>
              <a:t>) ≤ 2 log </a:t>
            </a:r>
            <a:r>
              <a:rPr i="1"/>
              <a:t>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90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90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90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90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90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909">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909">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909">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2" fill="hold">
                                  <p:stCondLst>
                                    <p:cond delay="0"/>
                                  </p:stCondLst>
                                  <p:iterate type="el" backwards="0">
                                    <p:tmAbs val="0"/>
                                  </p:iterate>
                                  <p:childTnLst>
                                    <p:set>
                                      <p:cBhvr>
                                        <p:cTn id="36" fill="hold"/>
                                        <p:tgtEl>
                                          <p:spTgt spid="91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909" grpId="1"/>
      <p:bldP build="whole" bldLvl="1" animBg="1" rev="0" advAuto="0" spid="910" grpId="2"/>
    </p:bldLst>
  </p:timing>
</p:sld>
</file>

<file path=ppt/slides/slide7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2" name="Another implementation"/>
          <p:cNvSpPr/>
          <p:nvPr>
            <p:ph type="title"/>
          </p:nvPr>
        </p:nvSpPr>
        <p:spPr>
          <a:prstGeom prst="rect">
            <a:avLst/>
          </a:prstGeom>
        </p:spPr>
        <p:txBody>
          <a:bodyPr/>
          <a:lstStyle>
            <a:lvl1pPr defTabSz="572516">
              <a:defRPr sz="7840">
                <a:latin typeface="Palatino"/>
                <a:ea typeface="Palatino"/>
                <a:cs typeface="Palatino"/>
                <a:sym typeface="Palatino"/>
              </a:defRPr>
            </a:lvl1pPr>
          </a:lstStyle>
          <a:p>
            <a:pPr/>
            <a:r>
              <a:t>Another implementation</a:t>
            </a:r>
          </a:p>
        </p:txBody>
      </p:sp>
      <p:pic>
        <p:nvPicPr>
          <p:cNvPr id="91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914" name="Exp(a, n) :…"/>
          <p:cNvSpPr/>
          <p:nvPr>
            <p:ph type="body" idx="1"/>
          </p:nvPr>
        </p:nvSpPr>
        <p:spPr>
          <a:xfrm>
            <a:off x="952500" y="2603499"/>
            <a:ext cx="11099800" cy="6299201"/>
          </a:xfrm>
          <a:prstGeom prst="rect">
            <a:avLst/>
          </a:prstGeom>
        </p:spPr>
        <p:txBody>
          <a:bodyPr/>
          <a:lstStyle/>
          <a:p>
            <a:pPr marL="422275" indent="-422275" defTabSz="554990">
              <a:spcBef>
                <a:spcPts val="2800"/>
              </a:spcBef>
              <a:defRPr sz="3420">
                <a:latin typeface="Palatino"/>
                <a:ea typeface="Palatino"/>
                <a:cs typeface="Palatino"/>
                <a:sym typeface="Palatino"/>
              </a:defRPr>
            </a:pP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i="1"/>
              <a:t>, </a:t>
            </a:r>
            <a:r>
              <a:rPr i="1">
                <a:solidFill>
                  <a:schemeClr val="accent1">
                    <a:hueOff val="47394"/>
                    <a:satOff val="-25753"/>
                    <a:lumOff val="-7544"/>
                  </a:schemeClr>
                </a:solidFill>
              </a:rPr>
              <a:t>n</a:t>
            </a:r>
            <a:r>
              <a:t>) : </a:t>
            </a:r>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even </a:t>
            </a:r>
          </a:p>
          <a:p>
            <a:pPr lvl="3" marL="1689100" indent="-422275" defTabSz="554990">
              <a:spcBef>
                <a:spcPts val="2800"/>
              </a:spcBef>
              <a:defRPr sz="3420">
                <a:latin typeface="Palatino"/>
                <a:ea typeface="Palatino"/>
                <a:cs typeface="Palatino"/>
                <a:sym typeface="Palatino"/>
              </a:defRPr>
            </a:pPr>
            <a:r>
              <a:t>return ( </a:t>
            </a: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baseline="31999"/>
              <a:t>2</a:t>
            </a:r>
            <a:r>
              <a:rPr i="1"/>
              <a:t>, </a:t>
            </a:r>
            <a:r>
              <a:rPr i="1">
                <a:solidFill>
                  <a:schemeClr val="accent1">
                    <a:hueOff val="47394"/>
                    <a:satOff val="-25753"/>
                    <a:lumOff val="-7544"/>
                  </a:schemeClr>
                </a:solidFill>
              </a:rPr>
              <a:t>n/2</a:t>
            </a:r>
            <a:r>
              <a:t>) )</a:t>
            </a:r>
            <a:endParaRPr baseline="31999"/>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odd </a:t>
            </a:r>
          </a:p>
          <a:p>
            <a:pPr lvl="3" marL="1689100" indent="-422275" defTabSz="554990">
              <a:spcBef>
                <a:spcPts val="2800"/>
              </a:spcBef>
              <a:defRPr sz="3420">
                <a:latin typeface="Palatino"/>
                <a:ea typeface="Palatino"/>
                <a:cs typeface="Palatino"/>
                <a:sym typeface="Palatino"/>
              </a:defRPr>
            </a:pPr>
            <a:r>
              <a:t>return ( </a:t>
            </a: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baseline="31999"/>
              <a:t>2</a:t>
            </a:r>
            <a:r>
              <a:rPr i="1"/>
              <a:t>, (</a:t>
            </a:r>
            <a:r>
              <a:rPr i="1">
                <a:solidFill>
                  <a:schemeClr val="accent1">
                    <a:hueOff val="47394"/>
                    <a:satOff val="-25753"/>
                    <a:lumOff val="-7544"/>
                  </a:schemeClr>
                </a:solidFill>
              </a:rPr>
              <a:t>n-1)/2</a:t>
            </a:r>
            <a:r>
              <a:t>) )</a:t>
            </a:r>
            <a:r>
              <a:rPr baseline="31999"/>
              <a:t> </a:t>
            </a:r>
            <a:r>
              <a:rPr i="1">
                <a:solidFill>
                  <a:schemeClr val="accent1">
                    <a:hueOff val="47394"/>
                    <a:satOff val="-25753"/>
                    <a:lumOff val="-7544"/>
                  </a:schemeClr>
                </a:solidFill>
              </a:rPr>
              <a:t>×</a:t>
            </a:r>
            <a:r>
              <a:t> </a:t>
            </a:r>
            <a:r>
              <a:rPr i="1">
                <a:solidFill>
                  <a:schemeClr val="accent1">
                    <a:hueOff val="47394"/>
                    <a:satOff val="-25753"/>
                    <a:lumOff val="-7544"/>
                  </a:schemeClr>
                </a:solidFill>
              </a:rPr>
              <a:t>a </a:t>
            </a:r>
            <a:endParaRPr i="1">
              <a:solidFill>
                <a:schemeClr val="accent1">
                  <a:hueOff val="47394"/>
                  <a:satOff val="-25753"/>
                  <a:lumOff val="-7544"/>
                </a:schemeClr>
              </a:solidFill>
            </a:endParaRPr>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1 </a:t>
            </a:r>
          </a:p>
          <a:p>
            <a:pPr lvl="3" marL="1689100" indent="-422275" defTabSz="554990">
              <a:spcBef>
                <a:spcPts val="2800"/>
              </a:spcBef>
              <a:defRPr sz="3420">
                <a:latin typeface="Palatino"/>
                <a:ea typeface="Palatino"/>
                <a:cs typeface="Palatino"/>
                <a:sym typeface="Palatino"/>
              </a:defRPr>
            </a:pPr>
            <a:r>
              <a:t>return </a:t>
            </a:r>
            <a:r>
              <a:rPr i="1">
                <a:solidFill>
                  <a:schemeClr val="accent1">
                    <a:hueOff val="47394"/>
                    <a:satOff val="-25753"/>
                    <a:lumOff val="-7544"/>
                  </a:schemeClr>
                </a:solidFill>
              </a:rPr>
              <a:t>a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Exercise: subarray sum"/>
          <p:cNvSpPr/>
          <p:nvPr>
            <p:ph type="title"/>
          </p:nvPr>
        </p:nvSpPr>
        <p:spPr>
          <a:prstGeom prst="rect">
            <a:avLst/>
          </a:prstGeom>
        </p:spPr>
        <p:txBody>
          <a:bodyPr/>
          <a:lstStyle>
            <a:lvl1pPr>
              <a:defRPr>
                <a:latin typeface="Palatino"/>
                <a:ea typeface="Palatino"/>
                <a:cs typeface="Palatino"/>
                <a:sym typeface="Palatino"/>
              </a:defRPr>
            </a:lvl1pPr>
          </a:lstStyle>
          <a:p>
            <a:pPr/>
            <a:r>
              <a:t>Exercise: subarray sum</a:t>
            </a:r>
          </a:p>
        </p:txBody>
      </p:sp>
      <p:sp>
        <p:nvSpPr>
          <p:cNvPr id="147" name="Given an array with n positive integers,  and a number S, find the minimum length subarray whose sum is at least S?…"/>
          <p:cNvSpPr/>
          <p:nvPr>
            <p:ph type="body" idx="1"/>
          </p:nvPr>
        </p:nvSpPr>
        <p:spPr>
          <a:xfrm>
            <a:off x="952500" y="2603500"/>
            <a:ext cx="11099800" cy="5475834"/>
          </a:xfrm>
          <a:prstGeom prst="rect">
            <a:avLst/>
          </a:prstGeom>
        </p:spPr>
        <p:txBody>
          <a:bodyPr/>
          <a:lstStyle/>
          <a:p>
            <a:pPr marL="333375" indent="-333375" defTabSz="438150">
              <a:spcBef>
                <a:spcPts val="3100"/>
              </a:spcBef>
              <a:defRPr sz="2700">
                <a:latin typeface="Palatino"/>
                <a:ea typeface="Palatino"/>
                <a:cs typeface="Palatino"/>
                <a:sym typeface="Palatino"/>
              </a:defRPr>
            </a:pPr>
            <a:r>
              <a:t>Given an array with </a:t>
            </a:r>
            <a:r>
              <a:rPr i="1">
                <a:solidFill>
                  <a:schemeClr val="accent1">
                    <a:hueOff val="47394"/>
                    <a:satOff val="-25753"/>
                    <a:lumOff val="-7544"/>
                  </a:schemeClr>
                </a:solidFill>
              </a:rPr>
              <a:t>n</a:t>
            </a:r>
            <a:r>
              <a:t> positive integers, </a:t>
            </a:r>
            <a:br/>
            <a:r>
              <a:t>and a number </a:t>
            </a:r>
            <a:r>
              <a:rPr>
                <a:solidFill>
                  <a:schemeClr val="accent1">
                    <a:hueOff val="47394"/>
                    <a:satOff val="-25753"/>
                    <a:lumOff val="-7544"/>
                  </a:schemeClr>
                </a:solidFill>
              </a:rPr>
              <a:t>S</a:t>
            </a:r>
            <a:r>
              <a:t>,</a:t>
            </a:r>
            <a:br/>
            <a:r>
              <a:t>find the minimum length subarray whose sum is at least </a:t>
            </a:r>
            <a:r>
              <a:rPr i="1">
                <a:solidFill>
                  <a:schemeClr val="accent1">
                    <a:hueOff val="47394"/>
                    <a:satOff val="-25753"/>
                    <a:lumOff val="-7544"/>
                  </a:schemeClr>
                </a:solidFill>
              </a:rPr>
              <a:t>S</a:t>
            </a:r>
            <a:r>
              <a:rPr i="1"/>
              <a:t>?</a:t>
            </a:r>
            <a:endParaRPr i="1"/>
          </a:p>
          <a:p>
            <a:pPr marL="333375" indent="-333375" defTabSz="438150">
              <a:spcBef>
                <a:spcPts val="3100"/>
              </a:spcBef>
              <a:defRPr sz="2700">
                <a:latin typeface="Palatino"/>
                <a:ea typeface="Palatino"/>
                <a:cs typeface="Palatino"/>
                <a:sym typeface="Palatino"/>
              </a:defRPr>
            </a:pPr>
            <a:r>
              <a:t>Subarray is a contiguous subset, i.e., </a:t>
            </a:r>
            <a:br/>
            <a:r>
              <a:rPr>
                <a:solidFill>
                  <a:schemeClr val="accent1">
                    <a:hueOff val="47394"/>
                    <a:satOff val="-25753"/>
                    <a:lumOff val="-7544"/>
                  </a:schemeClr>
                </a:solidFill>
              </a:rPr>
              <a:t>A[i], A[i+1], A[i+2], …, A[j-1], A[j]</a:t>
            </a:r>
            <a:endParaRPr>
              <a:solidFill>
                <a:schemeClr val="accent1">
                  <a:hueOff val="47394"/>
                  <a:satOff val="-25753"/>
                  <a:lumOff val="-7544"/>
                </a:schemeClr>
              </a:solidFill>
            </a:endParaRPr>
          </a:p>
          <a:p>
            <a:pPr marL="333375" indent="-333375" defTabSz="438150">
              <a:spcBef>
                <a:spcPts val="3100"/>
              </a:spcBef>
              <a:defRPr sz="2700">
                <a:latin typeface="Palatino"/>
                <a:ea typeface="Palatino"/>
                <a:cs typeface="Palatino"/>
                <a:sym typeface="Palatino"/>
              </a:defRPr>
            </a:pPr>
            <a:r>
              <a:t>[10, 12, 4, 9, 3, 7, 14, 8, 2, 11, 6]</a:t>
            </a:r>
            <a:br/>
            <a:br/>
            <a:r>
              <a:t>S = 27</a:t>
            </a:r>
          </a:p>
          <a:p>
            <a:pPr marL="333375" indent="-333375" defTabSz="438150">
              <a:spcBef>
                <a:spcPts val="3100"/>
              </a:spcBef>
              <a:defRPr sz="2700">
                <a:latin typeface="Palatino"/>
                <a:ea typeface="Palatino"/>
                <a:cs typeface="Palatino"/>
                <a:sym typeface="Palatino"/>
              </a:defRPr>
            </a:pPr>
            <a:r>
              <a:t>Can we do this in </a:t>
            </a:r>
            <a:r>
              <a:rPr i="1"/>
              <a:t>O(n log n) time</a:t>
            </a:r>
            <a:r>
              <a:t>?</a:t>
            </a:r>
          </a:p>
        </p:txBody>
      </p:sp>
      <p:pic>
        <p:nvPicPr>
          <p:cNvPr id="14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4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4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4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47">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7" grpId="1"/>
    </p:bldLst>
  </p:timing>
</p:sld>
</file>

<file path=ppt/slides/slide8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6" name="Iterative implementation"/>
          <p:cNvSpPr/>
          <p:nvPr>
            <p:ph type="title"/>
          </p:nvPr>
        </p:nvSpPr>
        <p:spPr>
          <a:prstGeom prst="rect">
            <a:avLst/>
          </a:prstGeom>
        </p:spPr>
        <p:txBody>
          <a:bodyPr/>
          <a:lstStyle>
            <a:lvl1pPr defTabSz="572516">
              <a:defRPr sz="7840">
                <a:latin typeface="Palatino"/>
                <a:ea typeface="Palatino"/>
                <a:cs typeface="Palatino"/>
                <a:sym typeface="Palatino"/>
              </a:defRPr>
            </a:lvl1pPr>
          </a:lstStyle>
          <a:p>
            <a:pPr/>
            <a:r>
              <a:t>Iterative implementation</a:t>
            </a:r>
          </a:p>
        </p:txBody>
      </p:sp>
      <p:pic>
        <p:nvPicPr>
          <p:cNvPr id="91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918" name="Input: a, n…"/>
          <p:cNvSpPr/>
          <p:nvPr>
            <p:ph type="body" idx="1"/>
          </p:nvPr>
        </p:nvSpPr>
        <p:spPr>
          <a:xfrm>
            <a:off x="952500" y="2603499"/>
            <a:ext cx="11099800" cy="6299201"/>
          </a:xfrm>
          <a:prstGeom prst="rect">
            <a:avLst/>
          </a:prstGeom>
        </p:spPr>
        <p:txBody>
          <a:bodyPr/>
          <a:lstStyle/>
          <a:p>
            <a:pPr marL="377825" indent="-377825" defTabSz="496570">
              <a:spcBef>
                <a:spcPts val="2500"/>
              </a:spcBef>
              <a:defRPr sz="3060">
                <a:latin typeface="Palatino"/>
                <a:ea typeface="Palatino"/>
                <a:cs typeface="Palatino"/>
                <a:sym typeface="Palatino"/>
              </a:defRPr>
            </a:pPr>
            <a:r>
              <a:t>Input: </a:t>
            </a:r>
            <a:r>
              <a:rPr i="1">
                <a:solidFill>
                  <a:schemeClr val="accent1">
                    <a:hueOff val="47394"/>
                    <a:satOff val="-25753"/>
                    <a:lumOff val="-7544"/>
                  </a:schemeClr>
                </a:solidFill>
              </a:rPr>
              <a:t>a, n</a:t>
            </a:r>
          </a:p>
          <a:p>
            <a:pPr marL="377825" indent="-377825" defTabSz="496570">
              <a:spcBef>
                <a:spcPts val="2500"/>
              </a:spcBef>
              <a:defRPr sz="3060">
                <a:latin typeface="Palatino"/>
                <a:ea typeface="Palatino"/>
                <a:cs typeface="Palatino"/>
                <a:sym typeface="Palatino"/>
              </a:defRPr>
            </a:pPr>
            <a:r>
              <a:t>Initialize</a:t>
            </a:r>
            <a:br/>
            <a:r>
              <a:t> </a:t>
            </a:r>
            <a:r>
              <a:rPr i="1">
                <a:solidFill>
                  <a:schemeClr val="accent5">
                    <a:hueOff val="-176146"/>
                    <a:satOff val="3665"/>
                    <a:lumOff val="-13986"/>
                  </a:schemeClr>
                </a:solidFill>
              </a:rPr>
              <a:t>a_power_n</a:t>
            </a:r>
            <a:r>
              <a:t> </a:t>
            </a:r>
            <a:r>
              <a:rPr i="1"/>
              <a:t>← </a:t>
            </a:r>
            <a:r>
              <a:t>1;      </a:t>
            </a:r>
            <a:r>
              <a:rPr>
                <a:latin typeface="Apple Symbols"/>
                <a:ea typeface="Apple Symbols"/>
                <a:cs typeface="Apple Symbols"/>
                <a:sym typeface="Apple Symbols"/>
              </a:rPr>
              <a:t>// this will be </a:t>
            </a:r>
            <a:r>
              <a:rPr i="1">
                <a:solidFill>
                  <a:schemeClr val="accent5"/>
                </a:solidFill>
              </a:rPr>
              <a:t>a</a:t>
            </a:r>
            <a:r>
              <a:rPr baseline="31999" i="1">
                <a:solidFill>
                  <a:schemeClr val="accent5"/>
                </a:solidFill>
              </a:rPr>
              <a:t>n</a:t>
            </a:r>
            <a:r>
              <a:rPr baseline="31999">
                <a:solidFill>
                  <a:schemeClr val="accent5"/>
                </a:solidFill>
                <a:latin typeface="Apple Symbols"/>
                <a:ea typeface="Apple Symbols"/>
                <a:cs typeface="Apple Symbols"/>
                <a:sym typeface="Apple Symbols"/>
              </a:rPr>
              <a:t> </a:t>
            </a:r>
            <a:r>
              <a:rPr>
                <a:latin typeface="Apple Symbols"/>
                <a:ea typeface="Apple Symbols"/>
                <a:cs typeface="Apple Symbols"/>
                <a:sym typeface="Apple Symbols"/>
              </a:rPr>
              <a:t>at the end</a:t>
            </a:r>
            <a:br/>
            <a:r>
              <a:t> </a:t>
            </a:r>
            <a:r>
              <a:rPr i="1">
                <a:solidFill>
                  <a:schemeClr val="accent5">
                    <a:hueOff val="-176146"/>
                    <a:satOff val="3665"/>
                    <a:lumOff val="-13986"/>
                  </a:schemeClr>
                </a:solidFill>
              </a:rPr>
              <a:t>a_two_power</a:t>
            </a:r>
            <a:r>
              <a:rPr i="1"/>
              <a:t> ← </a:t>
            </a:r>
            <a:r>
              <a:rPr i="1">
                <a:solidFill>
                  <a:schemeClr val="accent1">
                    <a:hueOff val="47394"/>
                    <a:satOff val="-25753"/>
                    <a:lumOff val="-7544"/>
                  </a:schemeClr>
                </a:solidFill>
              </a:rPr>
              <a:t>a</a:t>
            </a:r>
            <a:r>
              <a:t>;          </a:t>
            </a:r>
            <a:r>
              <a:rPr>
                <a:latin typeface="Apple Symbols"/>
                <a:ea typeface="Apple Symbols"/>
                <a:cs typeface="Apple Symbols"/>
                <a:sym typeface="Apple Symbols"/>
              </a:rPr>
              <a:t>// this will be </a:t>
            </a:r>
            <a:r>
              <a:rPr i="1">
                <a:solidFill>
                  <a:schemeClr val="accent5"/>
                </a:solidFill>
              </a:rPr>
              <a:t>a</a:t>
            </a:r>
            <a:r>
              <a:rPr baseline="31999" i="1">
                <a:solidFill>
                  <a:schemeClr val="accent5"/>
                </a:solidFill>
              </a:rPr>
              <a:t>2</a:t>
            </a:r>
            <a:r>
              <a:rPr baseline="31999">
                <a:solidFill>
                  <a:schemeClr val="accent5"/>
                </a:solidFill>
              </a:rPr>
              <a:t>^i</a:t>
            </a:r>
            <a:r>
              <a:rPr baseline="31999">
                <a:solidFill>
                  <a:schemeClr val="accent5"/>
                </a:solidFill>
                <a:latin typeface="Apple Symbols"/>
                <a:ea typeface="Apple Symbols"/>
                <a:cs typeface="Apple Symbols"/>
                <a:sym typeface="Apple Symbols"/>
              </a:rPr>
              <a:t> </a:t>
            </a:r>
            <a:r>
              <a:rPr>
                <a:latin typeface="Apple Symbols"/>
                <a:ea typeface="Apple Symbols"/>
                <a:cs typeface="Apple Symbols"/>
                <a:sym typeface="Apple Symbols"/>
              </a:rPr>
              <a:t>after i iterations</a:t>
            </a:r>
            <a:endParaRPr baseline="-5999" i="1">
              <a:solidFill>
                <a:schemeClr val="accent5"/>
              </a:solidFill>
            </a:endParaRPr>
          </a:p>
          <a:p>
            <a:pPr marL="377825" indent="-377825" defTabSz="496570">
              <a:spcBef>
                <a:spcPts val="2500"/>
              </a:spcBef>
              <a:defRPr sz="3060">
                <a:latin typeface="Palatino"/>
                <a:ea typeface="Palatino"/>
                <a:cs typeface="Palatino"/>
                <a:sym typeface="Palatino"/>
              </a:defRPr>
            </a:pPr>
            <a:r>
              <a:t>while (</a:t>
            </a:r>
            <a:r>
              <a:rPr i="1">
                <a:solidFill>
                  <a:schemeClr val="accent1">
                    <a:hueOff val="47394"/>
                    <a:satOff val="-25753"/>
                    <a:lumOff val="-7544"/>
                  </a:schemeClr>
                </a:solidFill>
              </a:rPr>
              <a:t>n</a:t>
            </a:r>
            <a:r>
              <a:t> &gt; 0)</a:t>
            </a:r>
          </a:p>
          <a:p>
            <a:pPr lvl="2" marL="1133475" indent="-377825" defTabSz="496570">
              <a:spcBef>
                <a:spcPts val="2500"/>
              </a:spcBef>
              <a:defRPr sz="3060">
                <a:latin typeface="Palatino"/>
                <a:ea typeface="Palatino"/>
                <a:cs typeface="Palatino"/>
                <a:sym typeface="Palatino"/>
              </a:defRPr>
            </a:pPr>
            <a:r>
              <a:t>If (</a:t>
            </a:r>
            <a:r>
              <a:rPr i="1">
                <a:solidFill>
                  <a:schemeClr val="accent1">
                    <a:hueOff val="47394"/>
                    <a:satOff val="-25753"/>
                    <a:lumOff val="-7544"/>
                  </a:schemeClr>
                </a:solidFill>
              </a:rPr>
              <a:t>n</a:t>
            </a:r>
            <a:r>
              <a:t> is odd) then </a:t>
            </a:r>
            <a:r>
              <a:rPr i="1">
                <a:solidFill>
                  <a:schemeClr val="accent5">
                    <a:hueOff val="-176146"/>
                    <a:satOff val="3665"/>
                    <a:lumOff val="-13986"/>
                  </a:schemeClr>
                </a:solidFill>
              </a:rPr>
              <a:t>a_power_n</a:t>
            </a:r>
            <a:r>
              <a:t> </a:t>
            </a:r>
            <a:r>
              <a:rPr i="1"/>
              <a:t>← </a:t>
            </a:r>
            <a:r>
              <a:rPr i="1">
                <a:solidFill>
                  <a:schemeClr val="accent5">
                    <a:hueOff val="-176146"/>
                    <a:satOff val="3665"/>
                    <a:lumOff val="-13986"/>
                  </a:schemeClr>
                </a:solidFill>
              </a:rPr>
              <a:t>a_two_power</a:t>
            </a:r>
            <a:r>
              <a:rPr i="1">
                <a:solidFill>
                  <a:schemeClr val="accent1">
                    <a:hueOff val="47394"/>
                    <a:satOff val="-25753"/>
                    <a:lumOff val="-7544"/>
                  </a:schemeClr>
                </a:solidFill>
              </a:rPr>
              <a:t> ×</a:t>
            </a:r>
            <a:r>
              <a:t> </a:t>
            </a:r>
            <a:r>
              <a:rPr i="1">
                <a:solidFill>
                  <a:schemeClr val="accent5">
                    <a:hueOff val="-176146"/>
                    <a:satOff val="3665"/>
                    <a:lumOff val="-13986"/>
                  </a:schemeClr>
                </a:solidFill>
              </a:rPr>
              <a:t>a_power_n</a:t>
            </a:r>
            <a:r>
              <a:t>; </a:t>
            </a:r>
          </a:p>
          <a:p>
            <a:pPr lvl="2" marL="1133475" indent="-377825" defTabSz="496570">
              <a:spcBef>
                <a:spcPts val="2500"/>
              </a:spcBef>
              <a:defRPr sz="3060">
                <a:latin typeface="Palatino"/>
                <a:ea typeface="Palatino"/>
                <a:cs typeface="Palatino"/>
                <a:sym typeface="Palatino"/>
              </a:defRPr>
            </a:pPr>
            <a:r>
              <a:rPr i="1">
                <a:solidFill>
                  <a:schemeClr val="accent5">
                    <a:hueOff val="-176146"/>
                    <a:satOff val="3665"/>
                    <a:lumOff val="-13986"/>
                  </a:schemeClr>
                </a:solidFill>
              </a:rPr>
              <a:t>a_two_power</a:t>
            </a:r>
            <a:r>
              <a:rPr i="1"/>
              <a:t> ← </a:t>
            </a:r>
            <a:r>
              <a:rPr i="1">
                <a:solidFill>
                  <a:schemeClr val="accent5">
                    <a:hueOff val="-176146"/>
                    <a:satOff val="3665"/>
                    <a:lumOff val="-13986"/>
                  </a:schemeClr>
                </a:solidFill>
              </a:rPr>
              <a:t>a_two_power </a:t>
            </a:r>
            <a:r>
              <a:rPr i="1">
                <a:solidFill>
                  <a:schemeClr val="accent1">
                    <a:hueOff val="47394"/>
                    <a:satOff val="-25753"/>
                    <a:lumOff val="-7544"/>
                  </a:schemeClr>
                </a:solidFill>
              </a:rPr>
              <a:t>× </a:t>
            </a:r>
            <a:r>
              <a:rPr i="1">
                <a:solidFill>
                  <a:schemeClr val="accent5">
                    <a:hueOff val="-176146"/>
                    <a:satOff val="3665"/>
                    <a:lumOff val="-13986"/>
                  </a:schemeClr>
                </a:solidFill>
              </a:rPr>
              <a:t>a_two_power</a:t>
            </a:r>
            <a:r>
              <a:t>;</a:t>
            </a:r>
          </a:p>
          <a:p>
            <a:pPr lvl="2" marL="1133475" indent="-377825" defTabSz="496570">
              <a:spcBef>
                <a:spcPts val="2500"/>
              </a:spcBef>
              <a:defRPr sz="3060">
                <a:latin typeface="Palatino"/>
                <a:ea typeface="Palatino"/>
                <a:cs typeface="Palatino"/>
                <a:sym typeface="Palatino"/>
              </a:defRPr>
            </a:pPr>
            <a:r>
              <a:rPr i="1">
                <a:solidFill>
                  <a:schemeClr val="accent1">
                    <a:hueOff val="47394"/>
                    <a:satOff val="-25753"/>
                    <a:lumOff val="-7544"/>
                  </a:schemeClr>
                </a:solidFill>
              </a:rPr>
              <a:t>n</a:t>
            </a:r>
            <a:r>
              <a:t> </a:t>
            </a:r>
            <a:r>
              <a:rPr i="1"/>
              <a:t>← </a:t>
            </a:r>
            <a:r>
              <a:rPr i="1">
                <a:solidFill>
                  <a:schemeClr val="accent1">
                    <a:hueOff val="47394"/>
                    <a:satOff val="-25753"/>
                    <a:lumOff val="-7544"/>
                  </a:schemeClr>
                </a:solidFill>
              </a:rPr>
              <a:t>n</a:t>
            </a:r>
            <a:r>
              <a:rPr i="1"/>
              <a:t>/2</a:t>
            </a:r>
            <a:r>
              <a:rPr>
                <a:latin typeface="Apple Symbols"/>
                <a:ea typeface="Apple Symbols"/>
                <a:cs typeface="Apple Symbols"/>
                <a:sym typeface="Apple Symbols"/>
              </a:rPr>
              <a:t>   //integer part after division by 2 //or right-shift by 1 bit</a:t>
            </a:r>
          </a:p>
        </p:txBody>
      </p:sp>
    </p:spTree>
  </p:cSld>
  <p:clrMapOvr>
    <a:masterClrMapping/>
  </p:clrMapOvr>
  <p:transition xmlns:p14="http://schemas.microsoft.com/office/powerpoint/2010/main" spd="med" advClick="1"/>
</p:sld>
</file>

<file path=ppt/slides/slide8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0" name="Repeated squaring"/>
          <p:cNvSpPr/>
          <p:nvPr>
            <p:ph type="title"/>
          </p:nvPr>
        </p:nvSpPr>
        <p:spPr>
          <a:prstGeom prst="rect">
            <a:avLst/>
          </a:prstGeom>
        </p:spPr>
        <p:txBody>
          <a:bodyPr/>
          <a:lstStyle>
            <a:lvl1pPr>
              <a:defRPr>
                <a:latin typeface="Palatino"/>
                <a:ea typeface="Palatino"/>
                <a:cs typeface="Palatino"/>
                <a:sym typeface="Palatino"/>
              </a:defRPr>
            </a:lvl1pPr>
          </a:lstStyle>
          <a:p>
            <a:pPr/>
            <a:r>
              <a:t>Repeated squaring</a:t>
            </a:r>
          </a:p>
        </p:txBody>
      </p:sp>
      <p:pic>
        <p:nvPicPr>
          <p:cNvPr id="92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922" name="Does it give the minimum number of multiplications?…"/>
          <p:cNvSpPr/>
          <p:nvPr>
            <p:ph type="body" idx="1"/>
          </p:nvPr>
        </p:nvSpPr>
        <p:spPr>
          <a:xfrm>
            <a:off x="952500" y="2603499"/>
            <a:ext cx="11099800" cy="6299201"/>
          </a:xfrm>
          <a:prstGeom prst="rect">
            <a:avLst/>
          </a:prstGeom>
        </p:spPr>
        <p:txBody>
          <a:bodyPr/>
          <a:lstStyle/>
          <a:p>
            <a:pPr marL="408940" indent="-408940" defTabSz="537463">
              <a:spcBef>
                <a:spcPts val="2700"/>
              </a:spcBef>
              <a:defRPr sz="3312">
                <a:latin typeface="Palatino"/>
                <a:ea typeface="Palatino"/>
                <a:cs typeface="Palatino"/>
                <a:sym typeface="Palatino"/>
              </a:defRPr>
            </a:pPr>
            <a:r>
              <a:t>Does it give the minimum number of multiplications?</a:t>
            </a:r>
          </a:p>
          <a:p>
            <a:pPr marL="408940" indent="-408940" defTabSz="537463">
              <a:spcBef>
                <a:spcPts val="2700"/>
              </a:spcBef>
              <a:defRPr sz="3312">
                <a:latin typeface="Palatino"/>
                <a:ea typeface="Palatino"/>
                <a:cs typeface="Palatino"/>
                <a:sym typeface="Palatino"/>
              </a:defRPr>
            </a:pPr>
            <a:r>
              <a:t>What about </a:t>
            </a:r>
            <a:r>
              <a:rPr i="1">
                <a:solidFill>
                  <a:schemeClr val="accent5"/>
                </a:solidFill>
              </a:rPr>
              <a:t>a</a:t>
            </a:r>
            <a:r>
              <a:rPr baseline="31999" i="1">
                <a:solidFill>
                  <a:schemeClr val="accent5"/>
                </a:solidFill>
              </a:rPr>
              <a:t>15 </a:t>
            </a:r>
            <a:r>
              <a:t>?</a:t>
            </a:r>
          </a:p>
          <a:p>
            <a:pPr lvl="1" marL="817880" indent="-408940" defTabSz="537463">
              <a:spcBef>
                <a:spcPts val="2700"/>
              </a:spcBef>
              <a:defRPr sz="3312">
                <a:latin typeface="Palatino"/>
                <a:ea typeface="Palatino"/>
                <a:cs typeface="Palatino"/>
                <a:sym typeface="Palatino"/>
              </a:defRPr>
            </a:pPr>
            <a:r>
              <a:t>can be done in </a:t>
            </a:r>
            <a:r>
              <a:rPr>
                <a:solidFill>
                  <a:schemeClr val="accent5">
                    <a:hueOff val="-522602"/>
                    <a:satOff val="-6700"/>
                    <a:lumOff val="-22320"/>
                  </a:schemeClr>
                </a:solidFill>
              </a:rPr>
              <a:t>5</a:t>
            </a:r>
            <a:r>
              <a:t> multiplications</a:t>
            </a:r>
          </a:p>
          <a:p>
            <a:pPr marL="408940" indent="-408940" defTabSz="537463">
              <a:spcBef>
                <a:spcPts val="2700"/>
              </a:spcBef>
              <a:defRPr sz="3312">
                <a:latin typeface="Palatino"/>
                <a:ea typeface="Palatino"/>
                <a:cs typeface="Palatino"/>
                <a:sym typeface="Palatino"/>
              </a:defRPr>
            </a:pPr>
            <a:r>
              <a:t>Given </a:t>
            </a:r>
            <a:r>
              <a:rPr i="1">
                <a:solidFill>
                  <a:schemeClr val="accent1">
                    <a:hueOff val="47394"/>
                    <a:satOff val="-25753"/>
                    <a:lumOff val="-7544"/>
                  </a:schemeClr>
                </a:solidFill>
              </a:rPr>
              <a:t>n</a:t>
            </a:r>
            <a:r>
              <a:t>, what the minimum number of multiplications required for </a:t>
            </a:r>
            <a:r>
              <a:rPr i="1">
                <a:solidFill>
                  <a:schemeClr val="accent5"/>
                </a:solidFill>
              </a:rPr>
              <a:t>a</a:t>
            </a:r>
            <a:r>
              <a:rPr baseline="31999" i="1">
                <a:solidFill>
                  <a:schemeClr val="accent5"/>
                </a:solidFill>
              </a:rPr>
              <a:t>n </a:t>
            </a:r>
            <a:r>
              <a:t>? No easy answer.</a:t>
            </a:r>
          </a:p>
          <a:p>
            <a:pPr marL="408940" indent="-408940" defTabSz="537463">
              <a:spcBef>
                <a:spcPts val="2700"/>
              </a:spcBef>
              <a:defRPr sz="3312">
                <a:latin typeface="Palatino"/>
                <a:ea typeface="Palatino"/>
                <a:cs typeface="Palatino"/>
                <a:sym typeface="Palatino"/>
              </a:defRPr>
            </a:pPr>
            <a:r>
              <a:t>Can apply repeated squaring for other operations like Matrix powering.</a:t>
            </a:r>
          </a:p>
          <a:p>
            <a:pPr marL="408940" indent="-408940" defTabSz="537463">
              <a:spcBef>
                <a:spcPts val="2700"/>
              </a:spcBef>
              <a:defRPr sz="3312">
                <a:latin typeface="Palatino"/>
                <a:ea typeface="Palatino"/>
                <a:cs typeface="Palatino"/>
                <a:sym typeface="Palatino"/>
              </a:defRPr>
            </a:pPr>
            <a:r>
              <a:t>Apparently proposed by Pingala (200 BC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92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92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92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92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92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92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922">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922" grpId="1"/>
    </p:bldLst>
  </p:timing>
</p:sld>
</file>

<file path=ppt/slides/slide8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4" name="Fibonacci numbers"/>
          <p:cNvSpPr/>
          <p:nvPr>
            <p:ph type="title"/>
          </p:nvPr>
        </p:nvSpPr>
        <p:spPr>
          <a:prstGeom prst="rect">
            <a:avLst/>
          </a:prstGeom>
        </p:spPr>
        <p:txBody>
          <a:bodyPr/>
          <a:lstStyle>
            <a:lvl1pPr>
              <a:defRPr>
                <a:latin typeface="Palatino"/>
                <a:ea typeface="Palatino"/>
                <a:cs typeface="Palatino"/>
                <a:sym typeface="Palatino"/>
              </a:defRPr>
            </a:lvl1pPr>
          </a:lstStyle>
          <a:p>
            <a:pPr/>
            <a:r>
              <a:t>Fibonacci numbers</a:t>
            </a:r>
          </a:p>
        </p:txBody>
      </p:sp>
      <p:pic>
        <p:nvPicPr>
          <p:cNvPr id="92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926" name="F(n) = F(n-1) + F(n-2)…"/>
          <p:cNvSpPr/>
          <p:nvPr>
            <p:ph type="body" idx="1"/>
          </p:nvPr>
        </p:nvSpPr>
        <p:spPr>
          <a:xfrm>
            <a:off x="952500" y="2603499"/>
            <a:ext cx="11099800" cy="6299201"/>
          </a:xfrm>
          <a:prstGeom prst="rect">
            <a:avLst/>
          </a:prstGeom>
        </p:spPr>
        <p:txBody>
          <a:bodyPr/>
          <a:lstStyle/>
          <a:p>
            <a:pPr>
              <a:spcBef>
                <a:spcPts val="3000"/>
              </a:spcBef>
              <a:defRPr>
                <a:latin typeface="Palatino"/>
                <a:ea typeface="Palatino"/>
                <a:cs typeface="Palatino"/>
                <a:sym typeface="Palatino"/>
              </a:defRPr>
            </a:pPr>
            <a:r>
              <a:t>F(</a:t>
            </a:r>
            <a:r>
              <a:rPr i="1"/>
              <a:t>n</a:t>
            </a:r>
            <a:r>
              <a:t>) = F(</a:t>
            </a:r>
            <a:r>
              <a:rPr i="1"/>
              <a:t>n-1</a:t>
            </a:r>
            <a:r>
              <a:t>) + F(</a:t>
            </a:r>
            <a:r>
              <a:rPr i="1"/>
              <a:t>n-2</a:t>
            </a:r>
            <a:r>
              <a:t>)</a:t>
            </a:r>
          </a:p>
          <a:p>
            <a:pPr>
              <a:spcBef>
                <a:spcPts val="3000"/>
              </a:spcBef>
              <a:defRPr>
                <a:latin typeface="Palatino"/>
                <a:ea typeface="Palatino"/>
                <a:cs typeface="Palatino"/>
                <a:sym typeface="Palatino"/>
              </a:defRPr>
            </a:pPr>
            <a:r>
              <a:t>Used by Pingala to count the number of patterns of short and long vowels.</a:t>
            </a:r>
          </a:p>
          <a:p>
            <a:pPr>
              <a:spcBef>
                <a:spcPts val="3000"/>
              </a:spcBef>
              <a:defRPr>
                <a:latin typeface="Palatino"/>
                <a:ea typeface="Palatino"/>
                <a:cs typeface="Palatino"/>
                <a:sym typeface="Palatino"/>
              </a:defRPr>
            </a:pPr>
            <a:r>
              <a:t>Here again we are repeating the same operation </a:t>
            </a:r>
            <a:r>
              <a:rPr i="1">
                <a:solidFill>
                  <a:schemeClr val="accent1">
                    <a:hueOff val="47394"/>
                    <a:satOff val="-25753"/>
                    <a:lumOff val="-7544"/>
                  </a:schemeClr>
                </a:solidFill>
              </a:rPr>
              <a:t>n</a:t>
            </a:r>
            <a:r>
              <a:t> times.</a:t>
            </a:r>
          </a:p>
          <a:p>
            <a:pPr>
              <a:spcBef>
                <a:spcPts val="3000"/>
              </a:spcBef>
              <a:defRPr>
                <a:latin typeface="Palatino"/>
                <a:ea typeface="Palatino"/>
                <a:cs typeface="Palatino"/>
                <a:sym typeface="Palatino"/>
              </a:defRPr>
            </a:pPr>
            <a:r>
              <a:t>Can repeated squaring be used?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92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92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92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92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926">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926" grpId="1"/>
    </p:bldLst>
  </p:timing>
</p:sld>
</file>

<file path=ppt/slides/slide8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8" name="Integer Multiplication"/>
          <p:cNvSpPr/>
          <p:nvPr>
            <p:ph type="title"/>
          </p:nvPr>
        </p:nvSpPr>
        <p:spPr>
          <a:prstGeom prst="rect">
            <a:avLst/>
          </a:prstGeom>
        </p:spPr>
        <p:txBody>
          <a:bodyPr/>
          <a:lstStyle>
            <a:lvl1pPr>
              <a:defRPr>
                <a:latin typeface="Palatino"/>
                <a:ea typeface="Palatino"/>
                <a:cs typeface="Palatino"/>
                <a:sym typeface="Palatino"/>
              </a:defRPr>
            </a:lvl1pPr>
          </a:lstStyle>
          <a:p>
            <a:pPr/>
            <a:r>
              <a:t>Integer Multiplication</a:t>
            </a:r>
          </a:p>
        </p:txBody>
      </p:sp>
      <p:pic>
        <p:nvPicPr>
          <p:cNvPr id="92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930" name="Body"/>
          <p:cNvSpPr/>
          <p:nvPr>
            <p:ph type="body" idx="1"/>
          </p:nvPr>
        </p:nvSpPr>
        <p:spPr>
          <a:xfrm>
            <a:off x="952500" y="2603499"/>
            <a:ext cx="11099800" cy="6299201"/>
          </a:xfrm>
          <a:prstGeom prst="rect">
            <a:avLst/>
          </a:prstGeom>
        </p:spPr>
        <p:txBody>
          <a:bodyPr/>
          <a:lstStyle/>
          <a:p>
            <a:pPr>
              <a:spcBef>
                <a:spcPts val="3000"/>
              </a:spcBef>
              <a:defRPr>
                <a:latin typeface="Palatino"/>
                <a:ea typeface="Palatino"/>
                <a:cs typeface="Palatino"/>
                <a:sym typeface="Palatino"/>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93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30" grpId="1"/>
    </p:bldLst>
  </p:timing>
</p:sld>
</file>

<file path=ppt/slides/slide8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32" name="Title"/>
          <p:cNvSpPr/>
          <p:nvPr>
            <p:ph type="title"/>
          </p:nvPr>
        </p:nvSpPr>
        <p:spPr>
          <a:prstGeom prst="rect">
            <a:avLst/>
          </a:prstGeom>
        </p:spPr>
        <p:txBody>
          <a:bodyPr/>
          <a:lstStyle/>
          <a:p>
            <a:pPr/>
          </a:p>
        </p:txBody>
      </p:sp>
      <p:sp>
        <p:nvSpPr>
          <p:cNvPr id="933" name="Body"/>
          <p:cNvSpPr/>
          <p:nvPr>
            <p:ph type="body"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Exercise: subarray sum"/>
          <p:cNvSpPr/>
          <p:nvPr>
            <p:ph type="title"/>
          </p:nvPr>
        </p:nvSpPr>
        <p:spPr>
          <a:prstGeom prst="rect">
            <a:avLst/>
          </a:prstGeom>
        </p:spPr>
        <p:txBody>
          <a:bodyPr/>
          <a:lstStyle>
            <a:lvl1pPr>
              <a:defRPr>
                <a:latin typeface="Palatino"/>
                <a:ea typeface="Palatino"/>
                <a:cs typeface="Palatino"/>
                <a:sym typeface="Palatino"/>
              </a:defRPr>
            </a:lvl1pPr>
          </a:lstStyle>
          <a:p>
            <a:pPr/>
            <a:r>
              <a:t>Exercise: subarray sum</a:t>
            </a:r>
          </a:p>
        </p:txBody>
      </p:sp>
      <p:sp>
        <p:nvSpPr>
          <p:cNvPr id="151" name="O(n2) algorithm:…"/>
          <p:cNvSpPr/>
          <p:nvPr>
            <p:ph type="body" idx="1"/>
          </p:nvPr>
        </p:nvSpPr>
        <p:spPr>
          <a:xfrm>
            <a:off x="952500" y="2603500"/>
            <a:ext cx="11099800" cy="4903391"/>
          </a:xfrm>
          <a:prstGeom prst="rect">
            <a:avLst/>
          </a:prstGeom>
        </p:spPr>
        <p:txBody>
          <a:bodyPr/>
          <a:lstStyle/>
          <a:p>
            <a:pPr marL="0" indent="0" defTabSz="420624">
              <a:spcBef>
                <a:spcPts val="3000"/>
              </a:spcBef>
              <a:buSzTx/>
              <a:buNone/>
              <a:defRPr sz="2592">
                <a:solidFill>
                  <a:schemeClr val="accent5"/>
                </a:solidFill>
                <a:latin typeface="Palatino"/>
                <a:ea typeface="Palatino"/>
                <a:cs typeface="Palatino"/>
                <a:sym typeface="Palatino"/>
              </a:defRPr>
            </a:pPr>
            <a:r>
              <a:t>O(</a:t>
            </a:r>
            <a:r>
              <a:rPr i="1"/>
              <a:t>n</a:t>
            </a:r>
            <a:r>
              <a:rPr baseline="31999"/>
              <a:t>2</a:t>
            </a:r>
            <a:r>
              <a:t>) algorithm:</a:t>
            </a:r>
          </a:p>
          <a:p>
            <a:pPr marL="0" indent="0" defTabSz="420624">
              <a:spcBef>
                <a:spcPts val="1400"/>
              </a:spcBef>
              <a:buSzTx/>
              <a:buNone/>
              <a:defRPr sz="2592">
                <a:solidFill>
                  <a:schemeClr val="accent1">
                    <a:hueOff val="47394"/>
                    <a:satOff val="-25753"/>
                    <a:lumOff val="-7544"/>
                  </a:schemeClr>
                </a:solidFill>
                <a:latin typeface="Palatino"/>
                <a:ea typeface="Palatino"/>
                <a:cs typeface="Palatino"/>
                <a:sym typeface="Palatino"/>
              </a:defRPr>
            </a:pPr>
            <a:r>
              <a:t>for (</a:t>
            </a:r>
            <a:r>
              <a:rPr i="1"/>
              <a:t>l</a:t>
            </a:r>
            <a:r>
              <a:t> ← 1 to n){</a:t>
            </a:r>
          </a:p>
          <a:p>
            <a:pPr lvl="4" marL="0" indent="658368" defTabSz="420624">
              <a:spcBef>
                <a:spcPts val="1400"/>
              </a:spcBef>
              <a:buSzTx/>
              <a:buNone/>
              <a:defRPr sz="2592">
                <a:solidFill>
                  <a:schemeClr val="accent1">
                    <a:hueOff val="47394"/>
                    <a:satOff val="-25753"/>
                    <a:lumOff val="-7544"/>
                  </a:schemeClr>
                </a:solidFill>
                <a:latin typeface="Palatino"/>
                <a:ea typeface="Palatino"/>
                <a:cs typeface="Palatino"/>
                <a:sym typeface="Palatino"/>
              </a:defRPr>
            </a:pPr>
            <a:r>
              <a:t>T ← sum of first </a:t>
            </a:r>
            <a:r>
              <a:rPr i="1"/>
              <a:t>l</a:t>
            </a:r>
            <a:r>
              <a:t> numbers.</a:t>
            </a:r>
          </a:p>
          <a:p>
            <a:pPr lvl="4" marL="0" indent="658368" defTabSz="420624">
              <a:spcBef>
                <a:spcPts val="1400"/>
              </a:spcBef>
              <a:buSzTx/>
              <a:buNone/>
              <a:defRPr sz="2592">
                <a:solidFill>
                  <a:schemeClr val="accent1">
                    <a:hueOff val="47394"/>
                    <a:satOff val="-25753"/>
                    <a:lumOff val="-7544"/>
                  </a:schemeClr>
                </a:solidFill>
                <a:latin typeface="Palatino"/>
                <a:ea typeface="Palatino"/>
                <a:cs typeface="Palatino"/>
                <a:sym typeface="Palatino"/>
              </a:defRPr>
            </a:pPr>
            <a:r>
              <a:t>for (</a:t>
            </a:r>
            <a:r>
              <a:rPr i="1"/>
              <a:t>j</a:t>
            </a:r>
            <a:r>
              <a:t> ← 0 to </a:t>
            </a:r>
            <a:r>
              <a:rPr i="1"/>
              <a:t>n-l-1</a:t>
            </a:r>
            <a:r>
              <a:t>){</a:t>
            </a:r>
          </a:p>
          <a:p>
            <a:pPr lvl="6" marL="0" indent="987552" defTabSz="420624">
              <a:spcBef>
                <a:spcPts val="1400"/>
              </a:spcBef>
              <a:buSzTx/>
              <a:buNone/>
              <a:defRPr sz="2592">
                <a:solidFill>
                  <a:schemeClr val="accent1">
                    <a:hueOff val="47394"/>
                    <a:satOff val="-25753"/>
                    <a:lumOff val="-7544"/>
                  </a:schemeClr>
                </a:solidFill>
                <a:latin typeface="Palatino"/>
                <a:ea typeface="Palatino"/>
                <a:cs typeface="Palatino"/>
                <a:sym typeface="Palatino"/>
              </a:defRPr>
            </a:pPr>
            <a:r>
              <a:t>if T ≥ S return </a:t>
            </a:r>
            <a:r>
              <a:rPr i="1"/>
              <a:t>l </a:t>
            </a:r>
            <a:r>
              <a:t>and the subarray (</a:t>
            </a:r>
            <a:r>
              <a:rPr i="1"/>
              <a:t>j, j+l-1</a:t>
            </a:r>
            <a:r>
              <a:t>);</a:t>
            </a:r>
          </a:p>
          <a:p>
            <a:pPr lvl="6" marL="0" indent="987552" defTabSz="420624">
              <a:spcBef>
                <a:spcPts val="1400"/>
              </a:spcBef>
              <a:buSzTx/>
              <a:buNone/>
              <a:defRPr sz="2592">
                <a:solidFill>
                  <a:schemeClr val="accent1">
                    <a:hueOff val="47394"/>
                    <a:satOff val="-25753"/>
                    <a:lumOff val="-7544"/>
                  </a:schemeClr>
                </a:solidFill>
                <a:latin typeface="Palatino"/>
                <a:ea typeface="Palatino"/>
                <a:cs typeface="Palatino"/>
                <a:sym typeface="Palatino"/>
              </a:defRPr>
            </a:pPr>
            <a:r>
              <a:t>T ← T - </a:t>
            </a:r>
            <a:r>
              <a:rPr i="1"/>
              <a:t>A</a:t>
            </a:r>
            <a:r>
              <a:t>[</a:t>
            </a:r>
            <a:r>
              <a:rPr i="1"/>
              <a:t>j</a:t>
            </a:r>
            <a:r>
              <a:t>] + </a:t>
            </a:r>
            <a:r>
              <a:rPr i="1"/>
              <a:t>A</a:t>
            </a:r>
            <a:r>
              <a:t>[</a:t>
            </a:r>
            <a:r>
              <a:rPr i="1"/>
              <a:t>l+j</a:t>
            </a:r>
            <a:r>
              <a:t>];</a:t>
            </a:r>
          </a:p>
          <a:p>
            <a:pPr lvl="4" marL="0" indent="658368" defTabSz="420624">
              <a:spcBef>
                <a:spcPts val="1400"/>
              </a:spcBef>
              <a:buSzTx/>
              <a:buNone/>
              <a:defRPr sz="2592">
                <a:solidFill>
                  <a:schemeClr val="accent1">
                    <a:hueOff val="47394"/>
                    <a:satOff val="-25753"/>
                    <a:lumOff val="-7544"/>
                  </a:schemeClr>
                </a:solidFill>
                <a:latin typeface="Palatino"/>
                <a:ea typeface="Palatino"/>
                <a:cs typeface="Palatino"/>
                <a:sym typeface="Palatino"/>
              </a:defRPr>
            </a:pPr>
            <a:r>
              <a:t>}</a:t>
            </a:r>
          </a:p>
          <a:p>
            <a:pPr marL="0" indent="0" defTabSz="420624">
              <a:spcBef>
                <a:spcPts val="1400"/>
              </a:spcBef>
              <a:buSzTx/>
              <a:buNone/>
              <a:defRPr sz="2592">
                <a:solidFill>
                  <a:schemeClr val="accent1">
                    <a:hueOff val="47394"/>
                    <a:satOff val="-25753"/>
                    <a:lumOff val="-7544"/>
                  </a:schemeClr>
                </a:solidFill>
                <a:latin typeface="Palatino"/>
                <a:ea typeface="Palatino"/>
                <a:cs typeface="Palatino"/>
                <a:sym typeface="Palatino"/>
              </a:defRPr>
            </a:pPr>
            <a:r>
              <a:t>}</a:t>
            </a:r>
          </a:p>
        </p:txBody>
      </p:sp>
      <p:pic>
        <p:nvPicPr>
          <p:cNvPr id="152"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53" name="Two for loops one inside the other. Each makes at most n iterations. Hence, O(n2) time."/>
          <p:cNvSpPr/>
          <p:nvPr/>
        </p:nvSpPr>
        <p:spPr>
          <a:xfrm>
            <a:off x="952500" y="7688510"/>
            <a:ext cx="11099800" cy="197832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marL="444500" indent="-444500" algn="l">
              <a:spcBef>
                <a:spcPts val="4200"/>
              </a:spcBef>
              <a:buSzPct val="75000"/>
              <a:buChar char="•"/>
              <a:defRPr>
                <a:latin typeface="Palatino"/>
                <a:ea typeface="Palatino"/>
                <a:cs typeface="Palatino"/>
                <a:sym typeface="Palatino"/>
              </a:defRPr>
            </a:pPr>
            <a:r>
              <a:t>Two for loops one inside the other. Each makes at most </a:t>
            </a:r>
            <a:r>
              <a:rPr i="1"/>
              <a:t>n</a:t>
            </a:r>
            <a:r>
              <a:t> iterations. Hence, O(</a:t>
            </a:r>
            <a:r>
              <a:rPr i="1"/>
              <a:t>n</a:t>
            </a:r>
            <a:r>
              <a:rPr baseline="31999"/>
              <a:t>2</a:t>
            </a:r>
            <a:r>
              <a:t>) time.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5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5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5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5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5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5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151">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151">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2" fill="hold">
                                  <p:stCondLst>
                                    <p:cond delay="0"/>
                                  </p:stCondLst>
                                  <p:iterate type="el" backwards="0">
                                    <p:tmAbs val="0"/>
                                  </p:iterate>
                                  <p:childTnLst>
                                    <p:set>
                                      <p:cBhvr>
                                        <p:cTn id="40" fill="hold"/>
                                        <p:tgtEl>
                                          <p:spTgt spid="153">
                                            <p:bg/>
                                          </p:spTgt>
                                        </p:tgtEl>
                                        <p:attrNameLst>
                                          <p:attrName>style.visibility</p:attrName>
                                        </p:attrNameLst>
                                      </p:cBhvr>
                                      <p:to>
                                        <p:strVal val="visible"/>
                                      </p:to>
                                    </p:set>
                                  </p:childTnLst>
                                </p:cTn>
                              </p:par>
                              <p:par>
                                <p:cTn id="41" presetClass="entr" nodeType="withEffect" presetSubtype="0" presetID="1" grpId="2" fill="hold">
                                  <p:stCondLst>
                                    <p:cond delay="0"/>
                                  </p:stCondLst>
                                  <p:iterate type="el" backwards="0">
                                    <p:tmAbs val="0"/>
                                  </p:iterate>
                                  <p:childTnLst>
                                    <p:set>
                                      <p:cBhvr>
                                        <p:cTn id="42" fill="hold"/>
                                        <p:tgtEl>
                                          <p:spTgt spid="153">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51" grpId="1"/>
      <p:bldP build="p" bldLvl="5" animBg="1" rev="0" advAuto="0" spid="153" grpId="2"/>
    </p:bldLst>
  </p:timing>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