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73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4" d="100"/>
          <a:sy n="64" d="100"/>
        </p:scale>
        <p:origin x="-148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9397B-4723-4A76-B3D8-63BC1FAFFCDE}" type="datetimeFigureOut">
              <a:rPr lang="en-IN" smtClean="0"/>
              <a:t>02-04-2016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CFCA5-1DF2-4B51-B86F-209E619F53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8645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8170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28D15-2AC9-491F-9EE1-6A2CFFC9DF2D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1802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28D15-2AC9-491F-9EE1-6A2CFFC9DF2D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4516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Graph creation will result in disconnected components only if</a:t>
            </a:r>
            <a:r>
              <a:rPr lang="en-IN" baseline="0" dirty="0" smtClean="0"/>
              <a:t> there are vacant spaces in input scene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80623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80623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92004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28D15-2AC9-491F-9EE1-6A2CFFC9DF2D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8197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7732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39945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	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1"/>
            <a:ext cx="39945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8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4623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25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8955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3" Type="http://schemas.openxmlformats.org/officeDocument/2006/relationships/image" Target="../media/image56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21.jpeg"/><Relationship Id="rId10" Type="http://schemas.openxmlformats.org/officeDocument/2006/relationships/image" Target="../media/image62.jpeg"/><Relationship Id="rId4" Type="http://schemas.openxmlformats.org/officeDocument/2006/relationships/image" Target="../media/image57.jpeg"/><Relationship Id="rId9" Type="http://schemas.openxmlformats.org/officeDocument/2006/relationships/image" Target="../media/image6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wmv"/><Relationship Id="rId2" Type="http://schemas.microsoft.com/office/2007/relationships/media" Target="../media/media1.wmv"/><Relationship Id="rId1" Type="http://schemas.openxmlformats.org/officeDocument/2006/relationships/tags" Target="../tags/tag6.xml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356748" y="332656"/>
            <a:ext cx="8428272" cy="86409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IN" b="0" dirty="0" smtClean="0"/>
              <a:t>Imaging through Drones</a:t>
            </a:r>
            <a:endParaRPr lang="en" dirty="0"/>
          </a:p>
        </p:txBody>
      </p:sp>
      <p:sp>
        <p:nvSpPr>
          <p:cNvPr id="6" name="Rectangle 5"/>
          <p:cNvSpPr/>
          <p:nvPr/>
        </p:nvSpPr>
        <p:spPr>
          <a:xfrm>
            <a:off x="1714491" y="4658360"/>
            <a:ext cx="57150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IN" sz="2400" kern="0" dirty="0" err="1">
                <a:solidFill>
                  <a:srgbClr val="000000"/>
                </a:solidFill>
                <a:cs typeface="Arial" charset="0"/>
                <a:sym typeface="Arial"/>
                <a:rtl val="0"/>
              </a:rPr>
              <a:t>Meghshyam</a:t>
            </a:r>
            <a:r>
              <a:rPr lang="en-IN" sz="2400" kern="0" dirty="0">
                <a:solidFill>
                  <a:srgbClr val="000000"/>
                </a:solidFill>
                <a:cs typeface="Arial" charset="0"/>
                <a:sym typeface="Arial"/>
                <a:rtl val="0"/>
              </a:rPr>
              <a:t> G. </a:t>
            </a:r>
            <a:r>
              <a:rPr lang="en-IN" sz="2400" kern="0" dirty="0" smtClean="0">
                <a:solidFill>
                  <a:srgbClr val="000000"/>
                </a:solidFill>
                <a:cs typeface="Arial" charset="0"/>
                <a:sym typeface="Arial"/>
                <a:rtl val="0"/>
              </a:rPr>
              <a:t>Prasad</a:t>
            </a:r>
          </a:p>
          <a:p>
            <a:pPr algn="ctr">
              <a:spcBef>
                <a:spcPct val="0"/>
              </a:spcBef>
            </a:pPr>
            <a:endParaRPr lang="en-IN" sz="2400" kern="0" dirty="0">
              <a:solidFill>
                <a:srgbClr val="000000"/>
              </a:solidFill>
              <a:cs typeface="Arial" charset="0"/>
              <a:sym typeface="Arial"/>
              <a:rtl val="0"/>
            </a:endParaRPr>
          </a:p>
          <a:p>
            <a:pPr algn="ctr">
              <a:spcBef>
                <a:spcPct val="0"/>
              </a:spcBef>
            </a:pPr>
            <a:r>
              <a:rPr lang="en-IN" sz="2400" kern="0" dirty="0" smtClean="0">
                <a:solidFill>
                  <a:srgbClr val="000000"/>
                </a:solidFill>
                <a:cs typeface="Arial" charset="0"/>
                <a:sym typeface="Arial"/>
                <a:rtl val="0"/>
              </a:rPr>
              <a:t>Supervisors</a:t>
            </a:r>
            <a:endParaRPr lang="en-IN" sz="2400" kern="0" dirty="0">
              <a:solidFill>
                <a:srgbClr val="000000"/>
              </a:solidFill>
              <a:cs typeface="Arial" charset="0"/>
              <a:sym typeface="Arial"/>
              <a:rtl val="0"/>
            </a:endParaRPr>
          </a:p>
          <a:p>
            <a:pPr algn="ctr">
              <a:spcBef>
                <a:spcPct val="0"/>
              </a:spcBef>
            </a:pPr>
            <a:r>
              <a:rPr lang="en-IN" sz="2400" kern="0" dirty="0" err="1" smtClean="0">
                <a:solidFill>
                  <a:srgbClr val="000000"/>
                </a:solidFill>
                <a:cs typeface="Arial" charset="0"/>
                <a:sym typeface="Arial"/>
                <a:rtl val="0"/>
              </a:rPr>
              <a:t>Sharat</a:t>
            </a:r>
            <a:r>
              <a:rPr lang="en-IN" sz="2400" kern="0" dirty="0" smtClean="0">
                <a:solidFill>
                  <a:srgbClr val="000000"/>
                </a:solidFill>
                <a:cs typeface="Arial" charset="0"/>
                <a:sym typeface="Arial"/>
                <a:rtl val="0"/>
              </a:rPr>
              <a:t> </a:t>
            </a:r>
            <a:r>
              <a:rPr lang="en-IN" sz="2400" kern="0" dirty="0">
                <a:solidFill>
                  <a:srgbClr val="000000"/>
                </a:solidFill>
                <a:cs typeface="Arial" charset="0"/>
                <a:sym typeface="Arial"/>
                <a:rtl val="0"/>
              </a:rPr>
              <a:t>Chandran and Michael S. </a:t>
            </a:r>
            <a:r>
              <a:rPr lang="en-IN" sz="2400" kern="0" dirty="0" smtClean="0">
                <a:solidFill>
                  <a:srgbClr val="000000"/>
                </a:solidFill>
                <a:cs typeface="Arial" charset="0"/>
                <a:sym typeface="Arial"/>
                <a:rtl val="0"/>
              </a:rPr>
              <a:t>Brown</a:t>
            </a:r>
            <a:endParaRPr lang="en-IN" sz="2400" kern="0" dirty="0">
              <a:solidFill>
                <a:srgbClr val="000000"/>
              </a:solidFill>
              <a:cs typeface="Arial" charset="0"/>
              <a:sym typeface="Arial"/>
              <a:rtl val="0"/>
            </a:endParaRPr>
          </a:p>
          <a:p>
            <a:pPr algn="ctr">
              <a:spcBef>
                <a:spcPct val="0"/>
              </a:spcBef>
            </a:pPr>
            <a:endParaRPr lang="en-IN" sz="2400" kern="0" dirty="0">
              <a:solidFill>
                <a:srgbClr val="000000"/>
              </a:solidFill>
              <a:cs typeface="Arial" charset="0"/>
              <a:sym typeface="Arial"/>
              <a:rtl val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8151" y="1412776"/>
            <a:ext cx="7967698" cy="2420858"/>
            <a:chOff x="611560" y="1916832"/>
            <a:chExt cx="7967698" cy="242085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1916832"/>
              <a:ext cx="3381306" cy="242085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45" b="11751"/>
            <a:stretch/>
          </p:blipFill>
          <p:spPr>
            <a:xfrm>
              <a:off x="5076056" y="1916832"/>
              <a:ext cx="3503202" cy="2420858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475656" y="6381328"/>
            <a:ext cx="622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Image Courtesy: MSRDC(left), Google Image Search(right)</a:t>
            </a:r>
            <a:endParaRPr lang="en-IN" dirty="0"/>
          </a:p>
        </p:txBody>
      </p:sp>
      <p:pic>
        <p:nvPicPr>
          <p:cNvPr id="1026" name="Picture 2" descr="C:\Users\meghshyam\Desktop\quadcopter_ppt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4000" y1="73154" x2="24000" y2="73154"/>
                        <a14:backgroundMark x1="78000" y1="25839" x2="78000" y2="25839"/>
                        <a14:backgroundMark x1="36000" y1="16443" x2="36000" y2="16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3924777"/>
            <a:ext cx="1944215" cy="144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657"/>
    </mc:Choice>
    <mc:Fallback xmlns="">
      <p:transition advTm="60657"/>
    </mc:Fallback>
  </mc:AlternateContent>
  <p:timing>
    <p:tnLst>
      <p:par>
        <p:cTn id="1" dur="indefinite" restart="never" nodeType="tmRoot"/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/>
          <p:cNvSpPr txBox="1"/>
          <p:nvPr/>
        </p:nvSpPr>
        <p:spPr>
          <a:xfrm>
            <a:off x="5796970" y="5867362"/>
            <a:ext cx="2061799" cy="297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/>
              <a:t>Our Output</a:t>
            </a:r>
            <a:endParaRPr lang="en-IN" sz="1600" b="1" dirty="0"/>
          </a:p>
        </p:txBody>
      </p:sp>
      <p:pic>
        <p:nvPicPr>
          <p:cNvPr id="86" name="Picture 2" descr="C:\Users\meghshyam\Desktop\test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299" y="3657132"/>
            <a:ext cx="3583139" cy="183993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664" y="1407066"/>
            <a:ext cx="1833156" cy="128666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8" name="Group 87"/>
          <p:cNvGrpSpPr/>
          <p:nvPr/>
        </p:nvGrpSpPr>
        <p:grpSpPr>
          <a:xfrm>
            <a:off x="66230" y="1398201"/>
            <a:ext cx="2316034" cy="4911119"/>
            <a:chOff x="66230" y="916250"/>
            <a:chExt cx="2316034" cy="4047023"/>
          </a:xfrm>
        </p:grpSpPr>
        <p:pic>
          <p:nvPicPr>
            <p:cNvPr id="89" name="Picture 4" descr="C:\Users\meghshyam\Dropbox\our_results\idc_1\undistorted\sync_frame4098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972" y="982779"/>
              <a:ext cx="1196204" cy="526220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5" descr="C:\Users\meghshyam\Dropbox\our_results\idc_1\undistorted\sync_frame188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972" y="3056340"/>
              <a:ext cx="1196204" cy="526220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6" descr="C:\Users\meghshyam\Dropbox\our_results\idc_1\undistorted\sync_frame1150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972" y="3695904"/>
              <a:ext cx="1196204" cy="526220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7" descr="C:\Users\meghshyam\Dropbox\our_results\idc_1\undistorted\sync_frame297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972" y="1670955"/>
              <a:ext cx="1196204" cy="520984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TextBox 92"/>
            <p:cNvSpPr txBox="1"/>
            <p:nvPr/>
          </p:nvSpPr>
          <p:spPr>
            <a:xfrm>
              <a:off x="66230" y="4624719"/>
              <a:ext cx="23160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 smtClean="0"/>
                <a:t>Selected Images</a:t>
              </a:r>
              <a:endParaRPr lang="en-IN" sz="1600" b="1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25032" y="916250"/>
              <a:ext cx="1638816" cy="33544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195"/>
            <a:stretch/>
          </p:blipFill>
          <p:spPr>
            <a:xfrm>
              <a:off x="655972" y="2353894"/>
              <a:ext cx="1196204" cy="540491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2090346" y="1407066"/>
            <a:ext cx="2769409" cy="4954147"/>
            <a:chOff x="2090346" y="925115"/>
            <a:chExt cx="2769409" cy="4954147"/>
          </a:xfrm>
        </p:grpSpPr>
        <p:pic>
          <p:nvPicPr>
            <p:cNvPr id="97" name="Picture 96" descr="C:\Users\meghshyam\Dropbox\our_results\idc_1\undistorted\idc_indoor_photoshop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240" y="925115"/>
              <a:ext cx="1966165" cy="406184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TextBox 97"/>
            <p:cNvSpPr txBox="1"/>
            <p:nvPr/>
          </p:nvSpPr>
          <p:spPr>
            <a:xfrm>
              <a:off x="2090346" y="5364635"/>
              <a:ext cx="2769409" cy="514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 smtClean="0"/>
                <a:t>State of the Art Output: Either Top or Bottom</a:t>
              </a:r>
              <a:endParaRPr lang="en-IN" sz="1600" b="1" dirty="0"/>
            </a:p>
          </p:txBody>
        </p:sp>
        <p:cxnSp>
          <p:nvCxnSpPr>
            <p:cNvPr id="99" name="Straight Connector 98"/>
            <p:cNvCxnSpPr>
              <a:stCxn id="97" idx="1"/>
              <a:endCxn id="97" idx="3"/>
            </p:cNvCxnSpPr>
            <p:nvPr/>
          </p:nvCxnSpPr>
          <p:spPr>
            <a:xfrm>
              <a:off x="2477240" y="2956040"/>
              <a:ext cx="1966165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6957711" y="1726673"/>
            <a:ext cx="1661727" cy="514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/>
              <a:t>Long Range Photograph</a:t>
            </a:r>
            <a:endParaRPr lang="en-IN" sz="1600" b="1" dirty="0"/>
          </a:p>
        </p:txBody>
      </p:sp>
      <p:sp>
        <p:nvSpPr>
          <p:cNvPr id="101" name="Title 1"/>
          <p:cNvSpPr>
            <a:spLocks noGrp="1"/>
          </p:cNvSpPr>
          <p:nvPr>
            <p:ph type="title"/>
          </p:nvPr>
        </p:nvSpPr>
        <p:spPr>
          <a:xfrm>
            <a:off x="457200" y="267344"/>
            <a:ext cx="8229600" cy="857400"/>
          </a:xfrm>
        </p:spPr>
        <p:txBody>
          <a:bodyPr/>
          <a:lstStyle/>
          <a:p>
            <a:r>
              <a:rPr lang="en-IN" dirty="0" smtClean="0"/>
              <a:t>Results: Vacant Spaces</a:t>
            </a:r>
            <a:endParaRPr lang="en-IN" dirty="0"/>
          </a:p>
        </p:txBody>
      </p:sp>
      <p:sp>
        <p:nvSpPr>
          <p:cNvPr id="102" name="TextBox 101"/>
          <p:cNvSpPr txBox="1"/>
          <p:nvPr/>
        </p:nvSpPr>
        <p:spPr>
          <a:xfrm>
            <a:off x="5035664" y="2765669"/>
            <a:ext cx="3892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/>
              <a:t>Each display board of approx. 7 ft. height with 3 ft. gap in between</a:t>
            </a:r>
            <a:endParaRPr lang="en-IN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03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7"/>
    </mc:Choice>
    <mc:Fallback xmlns="">
      <p:transition spd="slow" advTm="9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100" grpId="0"/>
      <p:bldP spid="1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267344"/>
            <a:ext cx="8229600" cy="857400"/>
          </a:xfrm>
        </p:spPr>
        <p:txBody>
          <a:bodyPr/>
          <a:lstStyle/>
          <a:p>
            <a:r>
              <a:rPr lang="en-IN" dirty="0" smtClean="0"/>
              <a:t>Results: Orthographic View</a:t>
            </a:r>
            <a:endParaRPr lang="en-IN" dirty="0"/>
          </a:p>
        </p:txBody>
      </p:sp>
      <p:grpSp>
        <p:nvGrpSpPr>
          <p:cNvPr id="46" name="Group 45"/>
          <p:cNvGrpSpPr/>
          <p:nvPr/>
        </p:nvGrpSpPr>
        <p:grpSpPr>
          <a:xfrm>
            <a:off x="260975" y="1436998"/>
            <a:ext cx="8651040" cy="5160354"/>
            <a:chOff x="260975" y="1292982"/>
            <a:chExt cx="8651040" cy="5160354"/>
          </a:xfrm>
        </p:grpSpPr>
        <p:sp>
          <p:nvSpPr>
            <p:cNvPr id="25" name="TextBox 24"/>
            <p:cNvSpPr txBox="1"/>
            <p:nvPr/>
          </p:nvSpPr>
          <p:spPr>
            <a:xfrm>
              <a:off x="2818476" y="2636912"/>
              <a:ext cx="20947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dirty="0" smtClean="0"/>
                <a:t>Long range photograph</a:t>
              </a:r>
              <a:endParaRPr lang="en-IN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0975" y="5133055"/>
              <a:ext cx="2533838" cy="312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dirty="0" smtClean="0"/>
                <a:t>Selected Images</a:t>
              </a:r>
              <a:endParaRPr lang="en-IN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94277" y="5133055"/>
              <a:ext cx="2332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dirty="0" err="1" smtClean="0"/>
                <a:t>AutoStitch</a:t>
              </a:r>
              <a:endParaRPr lang="en-IN" b="1" dirty="0" smtClean="0"/>
            </a:p>
            <a:p>
              <a:pPr algn="ctr"/>
              <a:r>
                <a:rPr lang="en-IN" b="1" dirty="0" smtClean="0"/>
                <a:t> Output</a:t>
              </a:r>
              <a:endParaRPr lang="en-IN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66485" y="5133055"/>
              <a:ext cx="24257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dirty="0" smtClean="0"/>
                <a:t>Photoshop</a:t>
              </a:r>
            </a:p>
            <a:p>
              <a:pPr algn="ctr"/>
              <a:r>
                <a:rPr lang="en-IN" b="1" dirty="0" smtClean="0"/>
                <a:t> output</a:t>
              </a:r>
              <a:endParaRPr lang="en-IN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50637" y="5133055"/>
              <a:ext cx="1931987" cy="312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dirty="0" smtClean="0"/>
                <a:t>Our output</a:t>
              </a:r>
              <a:endParaRPr lang="en-IN" b="1" dirty="0"/>
            </a:p>
          </p:txBody>
        </p:sp>
        <p:pic>
          <p:nvPicPr>
            <p:cNvPr id="30" name="Picture 13" descr="C:\Users\meghshyam\Dropbox\wacv16\images\cars\result_autostitch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42" t="3432"/>
            <a:stretch/>
          </p:blipFill>
          <p:spPr bwMode="auto">
            <a:xfrm>
              <a:off x="3166636" y="3323951"/>
              <a:ext cx="1587429" cy="16773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C:\Users\meghshyam\Dropbox\wacv16\images\cars\result_photoshop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53" t="518"/>
            <a:stretch/>
          </p:blipFill>
          <p:spPr bwMode="auto">
            <a:xfrm>
              <a:off x="5007740" y="1292982"/>
              <a:ext cx="1729298" cy="37083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5" descr="C:\Users\meghshyam\Dropbox\wacv16\images\cars\result_our_final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89" r="4661"/>
            <a:stretch/>
          </p:blipFill>
          <p:spPr bwMode="auto">
            <a:xfrm>
              <a:off x="6921246" y="1292983"/>
              <a:ext cx="1990769" cy="37083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C:\Users\meghshyam\Dropbox\wacv16_round2\images\input_scenes_new\IMG_20151109_103428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9" r="12204" b="10747"/>
            <a:stretch/>
          </p:blipFill>
          <p:spPr bwMode="auto">
            <a:xfrm>
              <a:off x="3438108" y="1292982"/>
              <a:ext cx="855515" cy="13123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" name="Group 34"/>
            <p:cNvGrpSpPr/>
            <p:nvPr/>
          </p:nvGrpSpPr>
          <p:grpSpPr>
            <a:xfrm>
              <a:off x="260976" y="1292982"/>
              <a:ext cx="2461998" cy="3708334"/>
              <a:chOff x="260975" y="867780"/>
              <a:chExt cx="2557501" cy="3708334"/>
            </a:xfrm>
          </p:grpSpPr>
          <p:pic>
            <p:nvPicPr>
              <p:cNvPr id="36" name="Picture 4" descr="C:\Users\meghshyam\Dropbox\wacv16\images\cars\selected\sync_frame194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2614" y="988069"/>
                <a:ext cx="1018610" cy="7268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7" descr="C:\Users\meghshyam\Dropbox\wacv16\images\cars\selected\sync_frame10759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4126" y="1883474"/>
                <a:ext cx="1025893" cy="7320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8" descr="C:\Users\meghshyam\Dropbox\wacv16\images\cars\selected\sync_frame11710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9417" y="2784314"/>
                <a:ext cx="1012773" cy="7333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6" descr="C:\Users\meghshyam\Dropbox\wacv16\images\cars\selected\sync_frame6239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355" y="988929"/>
                <a:ext cx="1025893" cy="7320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3" descr="C:\Users\meghshyam\Dropbox\wacv16\images\cars\selected\sync_frame13468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4935" y="3764978"/>
                <a:ext cx="1008038" cy="69595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5" descr="C:\Users\meghshyam\Dropbox\wacv16\images\cars\selected\sync_frame1233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355" y="1883474"/>
                <a:ext cx="1025893" cy="7320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C:\Users\meghshyam\Dropbox\wacv16\images\cars\selected\sync_frame12588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355" y="2794137"/>
                <a:ext cx="1025894" cy="7268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11" descr="C:\Users\meghshyam\Dropbox\wacv16\images\cars\selected\sync_frame13182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355" y="3764978"/>
                <a:ext cx="1025894" cy="69595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Rectangle 43"/>
              <p:cNvSpPr/>
              <p:nvPr/>
            </p:nvSpPr>
            <p:spPr>
              <a:xfrm>
                <a:off x="260975" y="867780"/>
                <a:ext cx="2557501" cy="370833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401186" y="6084004"/>
              <a:ext cx="8481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dirty="0" smtClean="0"/>
                <a:t>Each poster of approx. 4 ft. height with 2 ft. gap in between</a:t>
              </a:r>
              <a:endParaRPr lang="en-IN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6745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5"/>
    </mc:Choice>
    <mc:Fallback xmlns="">
      <p:transition spd="slow" advTm="317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857400"/>
          </a:xfrm>
        </p:spPr>
        <p:txBody>
          <a:bodyPr/>
          <a:lstStyle/>
          <a:p>
            <a:r>
              <a:rPr lang="en-IN" dirty="0" smtClean="0"/>
              <a:t>Results: Confusing features</a:t>
            </a:r>
            <a:endParaRPr lang="en-IN" dirty="0"/>
          </a:p>
        </p:txBody>
      </p:sp>
      <p:grpSp>
        <p:nvGrpSpPr>
          <p:cNvPr id="19" name="Group 18"/>
          <p:cNvGrpSpPr/>
          <p:nvPr/>
        </p:nvGrpSpPr>
        <p:grpSpPr>
          <a:xfrm>
            <a:off x="292484" y="1196752"/>
            <a:ext cx="8599996" cy="5512890"/>
            <a:chOff x="292484" y="1196752"/>
            <a:chExt cx="8599996" cy="5512890"/>
          </a:xfrm>
        </p:grpSpPr>
        <p:pic>
          <p:nvPicPr>
            <p:cNvPr id="29" name="Picture 10" descr="C:\Users\meghshyam\Dropbox\our_results\orange_blue\autostitch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357" y="1196752"/>
              <a:ext cx="1776069" cy="2234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1" descr="C:\Users\meghshyam\Dropbox\our_results\orange_blue\photoshop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736" y="1196752"/>
              <a:ext cx="1644703" cy="2234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2" descr="C:\Users\meghshyam\Dropbox\our_results\orange_blue\our_resul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6165" y="3879800"/>
              <a:ext cx="5026315" cy="1781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3" descr="C:\Users\meghshyam\Dropbox\meghshyam\ground_truth\IMG_20150425_100700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10" r="9397" b="4773"/>
            <a:stretch/>
          </p:blipFill>
          <p:spPr bwMode="auto">
            <a:xfrm>
              <a:off x="292485" y="1381050"/>
              <a:ext cx="3168352" cy="1657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92485" y="3053766"/>
              <a:ext cx="3168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 smtClean="0"/>
                <a:t>Long Range Photograph</a:t>
              </a:r>
              <a:endParaRPr lang="en-IN" sz="16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48423" y="5671314"/>
              <a:ext cx="2061799" cy="29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 smtClean="0"/>
                <a:t>Our Output</a:t>
              </a:r>
              <a:endParaRPr lang="en-IN" sz="16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18644" y="5651008"/>
              <a:ext cx="23160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 smtClean="0"/>
                <a:t>Selected Images</a:t>
              </a:r>
              <a:endParaRPr lang="en-IN" sz="16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267054" y="3488674"/>
              <a:ext cx="17626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 err="1" smtClean="0"/>
                <a:t>AutoStitch</a:t>
              </a:r>
              <a:endParaRPr lang="en-IN" sz="16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25750" y="3500678"/>
              <a:ext cx="17626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 smtClean="0"/>
                <a:t>Photoshop</a:t>
              </a:r>
              <a:endParaRPr lang="en-IN" sz="1600" b="1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292485" y="3827228"/>
              <a:ext cx="3271403" cy="1823780"/>
              <a:chOff x="292485" y="2898300"/>
              <a:chExt cx="3271403" cy="1823780"/>
            </a:xfrm>
          </p:grpSpPr>
          <p:pic>
            <p:nvPicPr>
              <p:cNvPr id="39" name="Picture 4" descr="C:\Users\meghshyam\Dropbox\our_results\orange_blue\sac24_selected\sync_frame823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9712" y="4170517"/>
                <a:ext cx="919822" cy="481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5" descr="C:\Users\meghshyam\Dropbox\our_results\orange_blue\sac24_selected\sync_frame9000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68" y="3617389"/>
                <a:ext cx="919822" cy="481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6" descr="C:\Users\meghshyam\Dropbox\our_results\orange_blue\sac24_selected\sync_frame52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715" y="3003798"/>
                <a:ext cx="919822" cy="481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7" descr="C:\Users\meghshyam\Dropbox\our_results\orange_blue\sac24_selected\sync_frame1700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5656" y="3003798"/>
                <a:ext cx="919822" cy="481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8" descr="C:\Users\meghshyam\Dropbox\our_results\orange_blue\sac24_selected\sync_frame4162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715" y="3617389"/>
                <a:ext cx="919822" cy="481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9" descr="C:\Users\meghshyam\Dropbox\our_results\orange_blue\sac24_selected\sync_frame4668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0050" y="3003798"/>
                <a:ext cx="919822" cy="481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C:\Users\meghshyam\Dropbox\our_results\orange_blue\sac24_selected\sync_frame5495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568" y="4170517"/>
                <a:ext cx="919822" cy="481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3" descr="C:\Users\meghshyam\Dropbox\our_results\orange_blue\sac24_selected\sync_frame6265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1958" y="3617389"/>
                <a:ext cx="919822" cy="481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292485" y="2898300"/>
                <a:ext cx="3271403" cy="18237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292484" y="6371088"/>
              <a:ext cx="85999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 smtClean="0"/>
                <a:t>Each poster of approx. 8 ft. width and 5 ft. height with </a:t>
              </a:r>
              <a:r>
                <a:rPr lang="en-IN" sz="1600" b="1" dirty="0"/>
                <a:t>2</a:t>
              </a:r>
              <a:r>
                <a:rPr lang="en-IN" sz="1600" b="1" dirty="0" smtClean="0"/>
                <a:t> ft. gap in between</a:t>
              </a:r>
              <a:endParaRPr lang="en-IN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785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7"/>
    </mc:Choice>
    <mc:Fallback xmlns="">
      <p:transition spd="slow" advTm="359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857400"/>
          </a:xfrm>
        </p:spPr>
        <p:txBody>
          <a:bodyPr/>
          <a:lstStyle/>
          <a:p>
            <a:r>
              <a:rPr lang="en-IN" dirty="0" smtClean="0"/>
              <a:t>Summary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683568" y="1884888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+mj-lt"/>
              </a:rPr>
              <a:t>We proposed a new problem of </a:t>
            </a:r>
            <a:r>
              <a:rPr lang="en-IN" sz="2400" dirty="0" err="1" smtClean="0">
                <a:latin typeface="+mj-lt"/>
              </a:rPr>
              <a:t>mosaicing</a:t>
            </a:r>
            <a:r>
              <a:rPr lang="en-IN" sz="2400" dirty="0" smtClean="0">
                <a:latin typeface="+mj-lt"/>
              </a:rPr>
              <a:t> large scenes orthographically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N" sz="24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+mj-lt"/>
              </a:rPr>
              <a:t>Traditional </a:t>
            </a:r>
            <a:r>
              <a:rPr lang="en-IN" sz="2400" dirty="0" err="1" smtClean="0">
                <a:latin typeface="+mj-lt"/>
              </a:rPr>
              <a:t>mosaicing</a:t>
            </a:r>
            <a:r>
              <a:rPr lang="en-IN" sz="2400" dirty="0" smtClean="0">
                <a:latin typeface="+mj-lt"/>
              </a:rPr>
              <a:t> methods fail in the presence of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N" sz="2400" dirty="0"/>
              <a:t>‘vacant spaces</a:t>
            </a:r>
            <a:r>
              <a:rPr lang="en-IN" sz="2400" dirty="0" smtClean="0"/>
              <a:t>’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N" sz="2400" dirty="0"/>
              <a:t>repetitive patterns in </a:t>
            </a:r>
            <a:r>
              <a:rPr lang="en-IN" sz="2400" dirty="0" smtClean="0"/>
              <a:t>scenes</a:t>
            </a:r>
            <a:endParaRPr lang="en-IN" sz="2400" dirty="0" smtClean="0">
              <a:latin typeface="+mj-lt"/>
            </a:endParaRPr>
          </a:p>
          <a:p>
            <a:pPr lvl="1" algn="just"/>
            <a:endParaRPr lang="en-IN" sz="24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+mj-lt"/>
              </a:rPr>
              <a:t>We solved these problems efficiently using a combination of computer vision techniques, and with IMU data from an inexpensive quadcopter</a:t>
            </a:r>
          </a:p>
        </p:txBody>
      </p:sp>
    </p:spTree>
    <p:extLst>
      <p:ext uri="{BB962C8B-B14F-4D97-AF65-F5344CB8AC3E}">
        <p14:creationId xmlns:p14="http://schemas.microsoft.com/office/powerpoint/2010/main" val="24217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65"/>
    </mc:Choice>
    <mc:Fallback xmlns="">
      <p:transition spd="slow" advTm="2686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81"/>
            <a:ext cx="8229600" cy="711152"/>
          </a:xfrm>
        </p:spPr>
        <p:txBody>
          <a:bodyPr/>
          <a:lstStyle/>
          <a:p>
            <a:r>
              <a:rPr lang="en-IN" dirty="0" err="1" smtClean="0"/>
              <a:t>Mosaicing</a:t>
            </a:r>
            <a:r>
              <a:rPr lang="en-IN" dirty="0" smtClean="0"/>
              <a:t> Images        Jigsaw Puzzle</a:t>
            </a:r>
            <a:endParaRPr lang="en-IN" dirty="0"/>
          </a:p>
        </p:txBody>
      </p:sp>
      <p:sp>
        <p:nvSpPr>
          <p:cNvPr id="3" name="Right Arrow 2"/>
          <p:cNvSpPr/>
          <p:nvPr/>
        </p:nvSpPr>
        <p:spPr>
          <a:xfrm>
            <a:off x="4720220" y="478641"/>
            <a:ext cx="6438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151756" y="5339308"/>
            <a:ext cx="8846640" cy="1237738"/>
          </a:xfrm>
        </p:spPr>
        <p:txBody>
          <a:bodyPr/>
          <a:lstStyle/>
          <a:p>
            <a:r>
              <a:rPr lang="en-IN" sz="2400" dirty="0" smtClean="0"/>
              <a:t>One of computer vision’s success is ‘panoramic </a:t>
            </a:r>
            <a:r>
              <a:rPr lang="en-IN" sz="2400" dirty="0" err="1" smtClean="0"/>
              <a:t>mosaicing</a:t>
            </a:r>
            <a:r>
              <a:rPr lang="en-IN" sz="2400" dirty="0" smtClean="0"/>
              <a:t>’</a:t>
            </a:r>
          </a:p>
          <a:p>
            <a:endParaRPr lang="en-IN" sz="2400" dirty="0" smtClean="0"/>
          </a:p>
          <a:p>
            <a:r>
              <a:rPr lang="en-IN" sz="2400" dirty="0" smtClean="0"/>
              <a:t>We can view </a:t>
            </a:r>
            <a:r>
              <a:rPr lang="en-IN" sz="2400" dirty="0" err="1" smtClean="0"/>
              <a:t>mosaicing</a:t>
            </a:r>
            <a:r>
              <a:rPr lang="en-IN" sz="2400" dirty="0" smtClean="0"/>
              <a:t> akin to solving a Jigsaw puzzle</a:t>
            </a:r>
            <a:endParaRPr lang="en-IN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4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585474" y="1189442"/>
            <a:ext cx="3816424" cy="1735502"/>
            <a:chOff x="392272" y="911144"/>
            <a:chExt cx="4018733" cy="1735502"/>
          </a:xfrm>
        </p:grpSpPr>
        <p:grpSp>
          <p:nvGrpSpPr>
            <p:cNvPr id="8" name="Group 7"/>
            <p:cNvGrpSpPr/>
            <p:nvPr/>
          </p:nvGrpSpPr>
          <p:grpSpPr>
            <a:xfrm>
              <a:off x="392273" y="1829381"/>
              <a:ext cx="4018732" cy="817265"/>
              <a:chOff x="381522" y="1859198"/>
              <a:chExt cx="4018732" cy="817265"/>
            </a:xfrm>
          </p:grpSpPr>
          <p:pic>
            <p:nvPicPr>
              <p:cNvPr id="20" name="Picture 9" descr="C:\panorama\P1020260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6238" y="1859198"/>
                <a:ext cx="1224016" cy="8172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0" descr="C:\panorama\P102026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1292" y="1859198"/>
                <a:ext cx="1224016" cy="8172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1" descr="C:\panorama\P1020262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522" y="1859198"/>
                <a:ext cx="1224016" cy="8172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392272" y="911144"/>
              <a:ext cx="4018733" cy="817265"/>
              <a:chOff x="402830" y="911144"/>
              <a:chExt cx="4018733" cy="817265"/>
            </a:xfrm>
          </p:grpSpPr>
          <p:pic>
            <p:nvPicPr>
              <p:cNvPr id="14" name="Picture 13" descr="C:\panorama\P1020264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7547" y="911144"/>
                <a:ext cx="1224016" cy="8172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 descr="C:\panorama\P1020265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2486" y="911144"/>
                <a:ext cx="1224016" cy="8172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 descr="C:\panorama\P1020266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830" y="911144"/>
                <a:ext cx="1224016" cy="8172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3" name="Picture 2" descr="C:\panorama\result_panorama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3" t="18160" r="18674"/>
          <a:stretch/>
        </p:blipFill>
        <p:spPr bwMode="auto">
          <a:xfrm>
            <a:off x="343905" y="3429000"/>
            <a:ext cx="4266155" cy="15764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95443" y="1052736"/>
            <a:ext cx="4157467" cy="2016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6" name="Picture 2" descr="C:\panorama\IMG_20160229_182004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4" b="11266"/>
          <a:stretch/>
        </p:blipFill>
        <p:spPr bwMode="auto">
          <a:xfrm>
            <a:off x="6132011" y="3140968"/>
            <a:ext cx="1726271" cy="22292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anorama\IMG_20160229_185027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8" r="9933"/>
          <a:stretch/>
        </p:blipFill>
        <p:spPr bwMode="auto">
          <a:xfrm>
            <a:off x="5529860" y="1052736"/>
            <a:ext cx="2930572" cy="18999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017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8"/>
    </mc:Choice>
    <mc:Fallback xmlns="">
      <p:transition spd="slow" advTm="8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81"/>
            <a:ext cx="8229600" cy="711152"/>
          </a:xfrm>
        </p:spPr>
        <p:txBody>
          <a:bodyPr/>
          <a:lstStyle/>
          <a:p>
            <a:r>
              <a:rPr lang="en-IN" dirty="0" smtClean="0"/>
              <a:t>‘Difficult’ Jigsaw Puzzle</a:t>
            </a:r>
            <a:endParaRPr lang="en-IN" dirty="0"/>
          </a:p>
        </p:txBody>
      </p:sp>
      <p:pic>
        <p:nvPicPr>
          <p:cNvPr id="1026" name="Picture 2" descr="C:\worldMap\IMG_20160226_0957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995" y="4342197"/>
            <a:ext cx="4084741" cy="229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worldMap\IMG_20160226_0947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r="15461"/>
          <a:stretch/>
        </p:blipFill>
        <p:spPr bwMode="auto">
          <a:xfrm>
            <a:off x="203300" y="4446636"/>
            <a:ext cx="2870135" cy="208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worldMap\IMG_20160226_0947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13"/>
          <a:stretch/>
        </p:blipFill>
        <p:spPr bwMode="auto">
          <a:xfrm>
            <a:off x="3225455" y="4446637"/>
            <a:ext cx="1569337" cy="208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worldMap\IMG_20160226_10232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r="14337"/>
          <a:stretch/>
        </p:blipFill>
        <p:spPr bwMode="auto">
          <a:xfrm>
            <a:off x="5148064" y="1160619"/>
            <a:ext cx="3509383" cy="252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worldMap\IMG_20160226_1047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02" y="1379942"/>
            <a:ext cx="3713401" cy="208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366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32"/>
    </mc:Choice>
    <mc:Fallback xmlns="">
      <p:transition spd="slow" advTm="212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0886"/>
            <a:ext cx="8435280" cy="5660482"/>
          </a:xfrm>
        </p:spPr>
        <p:txBody>
          <a:bodyPr/>
          <a:lstStyle/>
          <a:p>
            <a:r>
              <a:rPr lang="en-IN" sz="2400" dirty="0" smtClean="0"/>
              <a:t>Vacant Spaces: Matching </a:t>
            </a:r>
            <a:r>
              <a:rPr lang="en-IN" sz="2400" dirty="0"/>
              <a:t>algorithms fail if there are ‘</a:t>
            </a:r>
            <a:r>
              <a:rPr lang="en-IN" sz="2400" i="1" dirty="0" smtClean="0"/>
              <a:t>vacant spaces</a:t>
            </a:r>
            <a:r>
              <a:rPr lang="en-IN" sz="2400" dirty="0" smtClean="0"/>
              <a:t>’: little </a:t>
            </a:r>
            <a:r>
              <a:rPr lang="en-IN" sz="2400" dirty="0"/>
              <a:t>or no overlap (in feature space) between images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41584"/>
            <a:ext cx="8229600" cy="711152"/>
          </a:xfrm>
        </p:spPr>
        <p:txBody>
          <a:bodyPr/>
          <a:lstStyle/>
          <a:p>
            <a:r>
              <a:rPr lang="en-IN" dirty="0" err="1"/>
              <a:t>M</a:t>
            </a:r>
            <a:r>
              <a:rPr lang="en-IN" dirty="0" err="1" smtClean="0"/>
              <a:t>osaicing</a:t>
            </a:r>
            <a:r>
              <a:rPr lang="en-IN" dirty="0" smtClean="0"/>
              <a:t> problem solved?</a:t>
            </a:r>
            <a:endParaRPr lang="en-IN" dirty="0"/>
          </a:p>
        </p:txBody>
      </p:sp>
      <p:pic>
        <p:nvPicPr>
          <p:cNvPr id="8" name="Picture 4" descr="C:\Users\meghshyam\Dropbox\wacv16_round2\images\aircrafts1\result_autostitc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8" r="11960"/>
          <a:stretch/>
        </p:blipFill>
        <p:spPr bwMode="auto">
          <a:xfrm>
            <a:off x="5283528" y="2928232"/>
            <a:ext cx="2636508" cy="25195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meghshyam\Dropbox\wacv16_round2\images\aircrafts1\groundTru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 t="7569" r="13721" b="11278"/>
          <a:stretch/>
        </p:blipFill>
        <p:spPr bwMode="auto">
          <a:xfrm>
            <a:off x="1352792" y="2348905"/>
            <a:ext cx="2910668" cy="36781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38869" y="6084585"/>
            <a:ext cx="3738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b="1" dirty="0" smtClean="0"/>
              <a:t>Input Scene</a:t>
            </a:r>
          </a:p>
          <a:p>
            <a:pPr algn="ctr"/>
            <a:r>
              <a:rPr lang="en-IN" sz="1600" b="1" dirty="0" smtClean="0"/>
              <a:t>Approx. 10 ft. height with gap of 2 ft.</a:t>
            </a:r>
            <a:endParaRPr lang="en-IN" sz="1600" b="1" dirty="0"/>
          </a:p>
        </p:txBody>
      </p:sp>
      <p:sp>
        <p:nvSpPr>
          <p:cNvPr id="14" name="Rectangle 13"/>
          <p:cNvSpPr/>
          <p:nvPr/>
        </p:nvSpPr>
        <p:spPr>
          <a:xfrm>
            <a:off x="5180372" y="5533599"/>
            <a:ext cx="2842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b="1" dirty="0" smtClean="0"/>
              <a:t>Adobe Photoshop’s Output</a:t>
            </a:r>
            <a:endParaRPr lang="en-IN" sz="1600" b="1" dirty="0"/>
          </a:p>
        </p:txBody>
      </p:sp>
      <p:sp>
        <p:nvSpPr>
          <p:cNvPr id="2" name="Oval 1"/>
          <p:cNvSpPr/>
          <p:nvPr/>
        </p:nvSpPr>
        <p:spPr>
          <a:xfrm>
            <a:off x="1619672" y="3550356"/>
            <a:ext cx="2499772" cy="765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882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88"/>
    </mc:Choice>
    <mc:Fallback xmlns="">
      <p:transition spd="slow" advTm="22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6910"/>
            <a:ext cx="8435280" cy="5660482"/>
          </a:xfrm>
        </p:spPr>
        <p:txBody>
          <a:bodyPr/>
          <a:lstStyle/>
          <a:p>
            <a:r>
              <a:rPr lang="en-IN" sz="2400" dirty="0" smtClean="0"/>
              <a:t>Repetitive patterns: When </a:t>
            </a:r>
            <a:r>
              <a:rPr lang="en-IN" sz="2400" dirty="0"/>
              <a:t>scene patterns and texture are repeated (</a:t>
            </a:r>
            <a:r>
              <a:rPr lang="en-IN" sz="2400" dirty="0" smtClean="0"/>
              <a:t>too many </a:t>
            </a:r>
            <a:r>
              <a:rPr lang="en-IN" sz="2400" dirty="0"/>
              <a:t>similar </a:t>
            </a:r>
            <a:r>
              <a:rPr lang="en-IN" sz="2400" dirty="0" smtClean="0"/>
              <a:t>features), matching algorithm gets confused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400" dirty="0" smtClean="0"/>
          </a:p>
          <a:p>
            <a:pPr marL="0" indent="0">
              <a:buNone/>
            </a:pPr>
            <a:endParaRPr lang="en-IN" sz="2400" dirty="0" smtClean="0"/>
          </a:p>
          <a:p>
            <a:pPr marL="0" indent="0">
              <a:buNone/>
            </a:pPr>
            <a:endParaRPr lang="en-IN" sz="20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41584"/>
            <a:ext cx="8229600" cy="711152"/>
          </a:xfrm>
        </p:spPr>
        <p:txBody>
          <a:bodyPr/>
          <a:lstStyle/>
          <a:p>
            <a:r>
              <a:rPr lang="en-IN" dirty="0" err="1"/>
              <a:t>M</a:t>
            </a:r>
            <a:r>
              <a:rPr lang="en-IN" dirty="0" err="1" smtClean="0"/>
              <a:t>osaicing</a:t>
            </a:r>
            <a:r>
              <a:rPr lang="en-IN" dirty="0" smtClean="0"/>
              <a:t> problem resolved?</a:t>
            </a:r>
            <a:endParaRPr lang="en-IN" dirty="0"/>
          </a:p>
        </p:txBody>
      </p:sp>
      <p:pic>
        <p:nvPicPr>
          <p:cNvPr id="10" name="Picture 10" descr="C:\Users\meghshyam\Dropbox\our_results\orange_blue\autostit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09" y="2700179"/>
            <a:ext cx="2443991" cy="244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C:\Users\meghshyam\Dropbox\meghshyam\ground_truth\IMG_20150425_1007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0" r="9397" b="4773"/>
          <a:stretch/>
        </p:blipFill>
        <p:spPr bwMode="auto">
          <a:xfrm>
            <a:off x="467544" y="2700179"/>
            <a:ext cx="4438110" cy="244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78138" y="5174631"/>
            <a:ext cx="3659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b="1" dirty="0" smtClean="0"/>
              <a:t>Input Scene</a:t>
            </a:r>
          </a:p>
          <a:p>
            <a:pPr algn="ctr"/>
            <a:r>
              <a:rPr lang="en-IN" sz="1600" b="1" dirty="0"/>
              <a:t>Approx. </a:t>
            </a:r>
            <a:r>
              <a:rPr lang="en-IN" sz="1600" b="1" dirty="0" smtClean="0"/>
              <a:t>15 </a:t>
            </a:r>
            <a:r>
              <a:rPr lang="en-IN" sz="1600" b="1" dirty="0"/>
              <a:t>ft. </a:t>
            </a:r>
            <a:r>
              <a:rPr lang="en-IN" sz="1600" b="1" dirty="0" smtClean="0"/>
              <a:t>width with </a:t>
            </a:r>
            <a:r>
              <a:rPr lang="en-IN" sz="1600" b="1" dirty="0"/>
              <a:t>gap of 2 ft</a:t>
            </a:r>
            <a:r>
              <a:rPr lang="en-IN" sz="1600" b="1" dirty="0" smtClean="0"/>
              <a:t>.</a:t>
            </a:r>
            <a:endParaRPr lang="en-IN" sz="1600" b="1" dirty="0"/>
          </a:p>
        </p:txBody>
      </p:sp>
      <p:sp>
        <p:nvSpPr>
          <p:cNvPr id="16" name="Rectangle 15"/>
          <p:cNvSpPr/>
          <p:nvPr/>
        </p:nvSpPr>
        <p:spPr>
          <a:xfrm>
            <a:off x="5917108" y="5178678"/>
            <a:ext cx="2066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b="1" dirty="0" smtClean="0"/>
              <a:t>AutoStitch</a:t>
            </a:r>
            <a:r>
              <a:rPr lang="en-IN" sz="1600" b="1" baseline="30000" dirty="0" smtClean="0"/>
              <a:t>1</a:t>
            </a:r>
            <a:r>
              <a:rPr lang="en-IN" sz="1600" b="1" dirty="0" smtClean="0"/>
              <a:t> Output</a:t>
            </a:r>
            <a:endParaRPr lang="en-IN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467544" y="6237312"/>
            <a:ext cx="9145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baseline="30000" dirty="0" smtClean="0"/>
              <a:t>1</a:t>
            </a:r>
            <a:r>
              <a:rPr lang="en-IN" sz="1400" b="1" dirty="0" smtClean="0"/>
              <a:t>AutoStitch. Matthew Brown. </a:t>
            </a:r>
            <a:r>
              <a:rPr lang="en-IN" sz="1400" u="sng" dirty="0" smtClean="0">
                <a:solidFill>
                  <a:schemeClr val="accent1"/>
                </a:solidFill>
              </a:rPr>
              <a:t>http://matthewalunbrown.com/autostitch/autostitch.html</a:t>
            </a:r>
            <a:endParaRPr lang="en-IN" sz="1400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92"/>
    </mc:Choice>
    <mc:Fallback xmlns="">
      <p:transition spd="slow" advTm="14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11152"/>
          </a:xfrm>
        </p:spPr>
        <p:txBody>
          <a:bodyPr/>
          <a:lstStyle/>
          <a:p>
            <a:r>
              <a:rPr lang="en-IN" dirty="0" err="1" smtClean="0"/>
              <a:t>Mosaicing</a:t>
            </a:r>
            <a:r>
              <a:rPr lang="en-IN" dirty="0" smtClean="0"/>
              <a:t> problem solved?</a:t>
            </a:r>
            <a:endParaRPr lang="en-IN" dirty="0"/>
          </a:p>
        </p:txBody>
      </p:sp>
      <p:pic>
        <p:nvPicPr>
          <p:cNvPr id="6" name="Picture 5" descr="C:\Users\meghshyam\Dropbox\meghshyam\aps\aps3\report\IMG_20150415_15562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8" b="16779"/>
          <a:stretch/>
        </p:blipFill>
        <p:spPr bwMode="auto">
          <a:xfrm>
            <a:off x="386745" y="1099906"/>
            <a:ext cx="8370510" cy="348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132519" y="1493126"/>
            <a:ext cx="3573777" cy="2094081"/>
            <a:chOff x="2132519" y="1493126"/>
            <a:chExt cx="3573777" cy="209408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286" y="1493126"/>
              <a:ext cx="2251010" cy="1964256"/>
            </a:xfrm>
            <a:prstGeom prst="rect">
              <a:avLst/>
            </a:prstGeom>
            <a:noFill/>
            <a:ln w="539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2132519" y="1493127"/>
              <a:ext cx="1322767" cy="121579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132519" y="3457384"/>
              <a:ext cx="1322767" cy="12982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386745" y="4653136"/>
            <a:ext cx="83705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 large scenes with high quality requires camera movement along two dimensions (too tiring)</a:t>
            </a:r>
          </a:p>
          <a:p>
            <a:pPr lvl="0">
              <a:buSzPct val="100000"/>
            </a:pPr>
            <a:endParaRPr lang="en-IN" sz="20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Orthographic view of scenes may be infeasible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tall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unavailable to people</a:t>
            </a:r>
            <a:endParaRPr lang="en-I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943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74"/>
    </mc:Choice>
    <mc:Fallback xmlns="">
      <p:transition spd="slow" advTm="40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11152"/>
          </a:xfrm>
        </p:spPr>
        <p:txBody>
          <a:bodyPr/>
          <a:lstStyle/>
          <a:p>
            <a:r>
              <a:rPr lang="en-IN" dirty="0" smtClean="0"/>
              <a:t>Solution: Inexpensive </a:t>
            </a:r>
            <a:r>
              <a:rPr lang="en-IN" dirty="0" err="1" smtClean="0"/>
              <a:t>Quadcopter</a:t>
            </a:r>
            <a:endParaRPr lang="en-IN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412776"/>
            <a:ext cx="83629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0525" y="5373216"/>
            <a:ext cx="8362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/>
              <a:t>However, </a:t>
            </a:r>
            <a:r>
              <a:rPr lang="en-IN" sz="2400" dirty="0"/>
              <a:t>even a 3 minute video overwhelms any </a:t>
            </a:r>
            <a:r>
              <a:rPr lang="en-IN" sz="2400" dirty="0" err="1" smtClean="0"/>
              <a:t>mosaicing</a:t>
            </a:r>
            <a:r>
              <a:rPr lang="en-IN" sz="2400" dirty="0" smtClean="0"/>
              <a:t> program </a:t>
            </a:r>
            <a:r>
              <a:rPr lang="en-IN" sz="2400" dirty="0"/>
              <a:t>such as </a:t>
            </a:r>
            <a:r>
              <a:rPr lang="en-IN" sz="2400" dirty="0" smtClean="0"/>
              <a:t>Adobe Photoshop (</a:t>
            </a:r>
            <a:r>
              <a:rPr lang="en-IN" sz="2400" dirty="0"/>
              <a:t>too many images)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893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52"/>
    </mc:Choice>
    <mc:Fallback xmlns="">
      <p:transition spd="slow" advTm="21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41584"/>
            <a:ext cx="8229600" cy="711152"/>
          </a:xfrm>
        </p:spPr>
        <p:txBody>
          <a:bodyPr/>
          <a:lstStyle/>
          <a:p>
            <a:r>
              <a:rPr lang="en-IN" dirty="0" smtClean="0"/>
              <a:t>Quadcopter benefit: IMU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11560" y="1351508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0000"/>
                </a:solidFill>
                <a:cs typeface="Arial" panose="020B0604020202020204" pitchFamily="34" charset="0"/>
              </a:rPr>
              <a:t>Inexpensive </a:t>
            </a:r>
            <a:r>
              <a:rPr lang="en-IN" sz="2400" dirty="0" err="1">
                <a:solidFill>
                  <a:srgbClr val="000000"/>
                </a:solidFill>
                <a:cs typeface="Arial" panose="020B0604020202020204" pitchFamily="34" charset="0"/>
              </a:rPr>
              <a:t>quadcopters</a:t>
            </a:r>
            <a:r>
              <a:rPr lang="en-IN" sz="2400" dirty="0">
                <a:solidFill>
                  <a:srgbClr val="000000"/>
                </a:solidFill>
                <a:cs typeface="Arial" panose="020B0604020202020204" pitchFamily="34" charset="0"/>
              </a:rPr>
              <a:t> contain an inertial measurement unit (IMU) </a:t>
            </a:r>
            <a:endParaRPr lang="en-IN" sz="2400" baseline="30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914400" lvl="1" indent="-4572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0000"/>
                </a:solidFill>
                <a:cs typeface="Arial" panose="020B0604020202020204" pitchFamily="34" charset="0"/>
              </a:rPr>
              <a:t>After calibration, the IMU gives reasonable information of positions</a:t>
            </a:r>
          </a:p>
          <a:p>
            <a:pPr marL="457200" indent="-4572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0000"/>
                </a:solidFill>
                <a:cs typeface="Arial" panose="020B0604020202020204" pitchFamily="34" charset="0"/>
              </a:rPr>
              <a:t>However, </a:t>
            </a:r>
          </a:p>
          <a:p>
            <a:pPr marL="914400" lvl="1" indent="-4572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0000"/>
                </a:solidFill>
                <a:cs typeface="Arial" panose="020B0604020202020204" pitchFamily="34" charset="0"/>
              </a:rPr>
              <a:t>Pitch and roll may be completely off due to jerky movement of the low cost device</a:t>
            </a:r>
          </a:p>
          <a:p>
            <a:pPr marL="914400" lvl="1" indent="-4572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0000"/>
                </a:solidFill>
                <a:cs typeface="Arial" panose="020B0604020202020204" pitchFamily="34" charset="0"/>
              </a:rPr>
              <a:t>Only IMU cannot be used to scale and reposition input images</a:t>
            </a:r>
          </a:p>
          <a:p>
            <a:pPr marL="914400" lvl="1" indent="-4572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0000"/>
                </a:solidFill>
                <a:cs typeface="Arial" panose="020B0604020202020204" pitchFamily="34" charset="0"/>
              </a:rPr>
              <a:t>GPS may not be present, and cannot be used in indoor environments</a:t>
            </a:r>
          </a:p>
        </p:txBody>
      </p:sp>
      <p:pic>
        <p:nvPicPr>
          <p:cNvPr id="9" name="quadcopterMovement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2388" y="3997393"/>
            <a:ext cx="4499223" cy="25288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12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39"/>
    </mc:Choice>
    <mc:Fallback xmlns="">
      <p:transition spd="slow" advTm="463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6095" objId="9"/>
        <p14:pauseEvt time="27725" objId="9"/>
        <p14:seekEvt time="27725" objId="9" seek="7603"/>
        <p14:resumeEvt time="27847" objId="9"/>
        <p14:stopEvt time="30777" objId="9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35496" y="4544932"/>
            <a:ext cx="4536504" cy="2238811"/>
          </a:xfrm>
          <a:prstGeom prst="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Rectangle 63"/>
          <p:cNvSpPr/>
          <p:nvPr/>
        </p:nvSpPr>
        <p:spPr>
          <a:xfrm>
            <a:off x="7020272" y="1013825"/>
            <a:ext cx="1888546" cy="2615595"/>
          </a:xfrm>
          <a:prstGeom prst="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5868144" y="4544932"/>
            <a:ext cx="3243866" cy="2238811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-99392"/>
            <a:ext cx="8363272" cy="831165"/>
          </a:xfrm>
        </p:spPr>
        <p:txBody>
          <a:bodyPr/>
          <a:lstStyle/>
          <a:p>
            <a:r>
              <a:rPr lang="en-IN" dirty="0" smtClean="0"/>
              <a:t>Overall Workflow</a:t>
            </a:r>
            <a:endParaRPr lang="en-IN" dirty="0"/>
          </a:p>
        </p:txBody>
      </p:sp>
      <p:grpSp>
        <p:nvGrpSpPr>
          <p:cNvPr id="4" name="Group 3"/>
          <p:cNvGrpSpPr/>
          <p:nvPr/>
        </p:nvGrpSpPr>
        <p:grpSpPr>
          <a:xfrm>
            <a:off x="107504" y="1404753"/>
            <a:ext cx="2499121" cy="2218543"/>
            <a:chOff x="474595" y="1053565"/>
            <a:chExt cx="2132029" cy="1663907"/>
          </a:xfrm>
        </p:grpSpPr>
        <p:pic>
          <p:nvPicPr>
            <p:cNvPr id="14" name="Picture 8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68"/>
            <a:stretch/>
          </p:blipFill>
          <p:spPr bwMode="auto">
            <a:xfrm>
              <a:off x="474595" y="1053565"/>
              <a:ext cx="2132029" cy="11188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913846" y="1388810"/>
              <a:ext cx="0" cy="567004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61275" y="2232724"/>
              <a:ext cx="1958669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800" b="1" dirty="0" smtClean="0"/>
                <a:t>Systematic Image Capture</a:t>
              </a:r>
              <a:endParaRPr lang="en-IN" sz="1800" b="1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913846" y="1955815"/>
              <a:ext cx="472176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1386022" y="1388810"/>
              <a:ext cx="0" cy="56700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386022" y="1411966"/>
              <a:ext cx="542141" cy="3217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928162" y="1423039"/>
              <a:ext cx="0" cy="567004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1928162" y="1960514"/>
              <a:ext cx="524640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2452803" y="1411966"/>
              <a:ext cx="0" cy="543849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699792" y="1076108"/>
            <a:ext cx="3200843" cy="3161049"/>
            <a:chOff x="2699791" y="807080"/>
            <a:chExt cx="3200843" cy="2370787"/>
          </a:xfrm>
        </p:grpSpPr>
        <p:sp>
          <p:nvSpPr>
            <p:cNvPr id="34" name="Rectangle 33"/>
            <p:cNvSpPr/>
            <p:nvPr/>
          </p:nvSpPr>
          <p:spPr>
            <a:xfrm>
              <a:off x="3891323" y="807080"/>
              <a:ext cx="1974335" cy="16117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44" name="Picture 10" descr="C:\Users\meghshyam\Dropbox\our_results\idc_green_red\undistorted\sync_frame198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5776" y="824337"/>
              <a:ext cx="1865637" cy="791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2" descr="C:\Users\meghshyam\Dropbox\our_results\idc_green_red\undistorted\sync_frame1008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4617" y="1408415"/>
              <a:ext cx="1867331" cy="792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9" descr="C:\Users\meghshyam\Dropbox\our_results\idc_green_red\undistorted\sync_frame1233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6676" y="1632114"/>
              <a:ext cx="1714736" cy="727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93" t="1449" r="21004" b="35034"/>
            <a:stretch/>
          </p:blipFill>
          <p:spPr bwMode="auto">
            <a:xfrm>
              <a:off x="2699791" y="1739784"/>
              <a:ext cx="915954" cy="3305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2811273" y="2130925"/>
              <a:ext cx="785838" cy="4847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IN" sz="1800" b="1" dirty="0" smtClean="0"/>
                <a:t>IMU Data</a:t>
              </a:r>
              <a:endParaRPr lang="en-IN" sz="1800" b="1" dirty="0"/>
            </a:p>
          </p:txBody>
        </p:sp>
        <p:sp>
          <p:nvSpPr>
            <p:cNvPr id="56" name="Right Arrow 55"/>
            <p:cNvSpPr/>
            <p:nvPr/>
          </p:nvSpPr>
          <p:spPr>
            <a:xfrm>
              <a:off x="2779498" y="1513884"/>
              <a:ext cx="849387" cy="1330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45" name="Picture 11" descr="C:\Users\meghshyam\Dropbox\our_results\idc_green_red\undistorted\sync_frame3413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700" y="1066925"/>
              <a:ext cx="1724845" cy="731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3856347" y="2485369"/>
              <a:ext cx="2044287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800" b="1" dirty="0" smtClean="0"/>
                <a:t>Discovery of Interesting Images</a:t>
              </a:r>
              <a:endParaRPr lang="en-IN" sz="18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74048" y="1411946"/>
            <a:ext cx="2829594" cy="2087321"/>
            <a:chOff x="5968893" y="1058959"/>
            <a:chExt cx="2450015" cy="1565491"/>
          </a:xfrm>
        </p:grpSpPr>
        <p:sp>
          <p:nvSpPr>
            <p:cNvPr id="18" name="Oval 17"/>
            <p:cNvSpPr/>
            <p:nvPr/>
          </p:nvSpPr>
          <p:spPr>
            <a:xfrm>
              <a:off x="7209542" y="1336066"/>
              <a:ext cx="69952" cy="527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Oval 18"/>
            <p:cNvSpPr/>
            <p:nvPr/>
          </p:nvSpPr>
          <p:spPr>
            <a:xfrm>
              <a:off x="7209542" y="1573416"/>
              <a:ext cx="69952" cy="527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Oval 19"/>
            <p:cNvSpPr/>
            <p:nvPr/>
          </p:nvSpPr>
          <p:spPr>
            <a:xfrm>
              <a:off x="7524326" y="1336066"/>
              <a:ext cx="69952" cy="527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Oval 20"/>
            <p:cNvSpPr/>
            <p:nvPr/>
          </p:nvSpPr>
          <p:spPr>
            <a:xfrm>
              <a:off x="7734182" y="1547044"/>
              <a:ext cx="69952" cy="527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/>
            <p:cNvSpPr/>
            <p:nvPr/>
          </p:nvSpPr>
          <p:spPr>
            <a:xfrm>
              <a:off x="8083943" y="1336066"/>
              <a:ext cx="69952" cy="527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Oval 23"/>
            <p:cNvSpPr/>
            <p:nvPr/>
          </p:nvSpPr>
          <p:spPr>
            <a:xfrm>
              <a:off x="8083943" y="1547044"/>
              <a:ext cx="69952" cy="527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Oval 24"/>
            <p:cNvSpPr/>
            <p:nvPr/>
          </p:nvSpPr>
          <p:spPr>
            <a:xfrm>
              <a:off x="8083943" y="1784395"/>
              <a:ext cx="69952" cy="527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/>
            <p:cNvSpPr/>
            <p:nvPr/>
          </p:nvSpPr>
          <p:spPr>
            <a:xfrm>
              <a:off x="7734182" y="1784395"/>
              <a:ext cx="69952" cy="527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7244518" y="1614510"/>
              <a:ext cx="0" cy="1582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6964710" y="1058959"/>
              <a:ext cx="1454198" cy="11080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209542" y="1784395"/>
              <a:ext cx="69952" cy="527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27" name="Straight Connector 26"/>
            <p:cNvCxnSpPr>
              <a:stCxn id="18" idx="6"/>
              <a:endCxn id="20" idx="2"/>
            </p:cNvCxnSpPr>
            <p:nvPr/>
          </p:nvCxnSpPr>
          <p:spPr>
            <a:xfrm>
              <a:off x="7279494" y="1362438"/>
              <a:ext cx="244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3" idx="4"/>
              <a:endCxn id="24" idx="0"/>
            </p:cNvCxnSpPr>
            <p:nvPr/>
          </p:nvCxnSpPr>
          <p:spPr>
            <a:xfrm>
              <a:off x="8118919" y="1388810"/>
              <a:ext cx="0" cy="1582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25" idx="0"/>
            </p:cNvCxnSpPr>
            <p:nvPr/>
          </p:nvCxnSpPr>
          <p:spPr>
            <a:xfrm>
              <a:off x="8118919" y="1602859"/>
              <a:ext cx="0" cy="1815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19" idx="0"/>
            </p:cNvCxnSpPr>
            <p:nvPr/>
          </p:nvCxnSpPr>
          <p:spPr>
            <a:xfrm>
              <a:off x="7244518" y="1389735"/>
              <a:ext cx="0" cy="1836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1" idx="6"/>
              <a:endCxn id="24" idx="2"/>
            </p:cNvCxnSpPr>
            <p:nvPr/>
          </p:nvCxnSpPr>
          <p:spPr>
            <a:xfrm>
              <a:off x="7804134" y="1573416"/>
              <a:ext cx="2798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1" idx="4"/>
              <a:endCxn id="26" idx="0"/>
            </p:cNvCxnSpPr>
            <p:nvPr/>
          </p:nvCxnSpPr>
          <p:spPr>
            <a:xfrm>
              <a:off x="7769158" y="1599789"/>
              <a:ext cx="0" cy="1846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079728" y="2139702"/>
              <a:ext cx="1224161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800" b="1" dirty="0" smtClean="0"/>
                <a:t>Graph Creation</a:t>
              </a:r>
              <a:endParaRPr lang="en-IN" sz="18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000668" y="2130925"/>
              <a:ext cx="785838" cy="4847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IN" sz="1800" b="1" dirty="0" smtClean="0"/>
                <a:t>IMU Data</a:t>
              </a:r>
              <a:endParaRPr lang="en-IN" sz="1800" b="1" dirty="0"/>
            </a:p>
          </p:txBody>
        </p:sp>
        <p:sp>
          <p:nvSpPr>
            <p:cNvPr id="57" name="Right Arrow 56"/>
            <p:cNvSpPr/>
            <p:nvPr/>
          </p:nvSpPr>
          <p:spPr>
            <a:xfrm>
              <a:off x="5968893" y="1513884"/>
              <a:ext cx="849387" cy="1330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58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93" t="1449" r="21004" b="35034"/>
            <a:stretch/>
          </p:blipFill>
          <p:spPr bwMode="auto">
            <a:xfrm>
              <a:off x="6098615" y="1739784"/>
              <a:ext cx="719734" cy="3305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5969016" y="3785716"/>
            <a:ext cx="3067480" cy="2874916"/>
            <a:chOff x="5969016" y="2839287"/>
            <a:chExt cx="3067480" cy="2156187"/>
          </a:xfrm>
        </p:grpSpPr>
        <p:sp>
          <p:nvSpPr>
            <p:cNvPr id="48" name="Rectangle 47"/>
            <p:cNvSpPr/>
            <p:nvPr/>
          </p:nvSpPr>
          <p:spPr>
            <a:xfrm>
              <a:off x="5969016" y="3474118"/>
              <a:ext cx="3067480" cy="12131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bg1"/>
                </a:solidFill>
              </a:endParaRPr>
            </a:p>
          </p:txBody>
        </p:sp>
        <p:pic>
          <p:nvPicPr>
            <p:cNvPr id="49" name="Picture 2" descr="C:\Users\meghshyam\Dropbox\our_results\idc_green_red\green\our_result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23" r="6962" b="9607"/>
            <a:stretch/>
          </p:blipFill>
          <p:spPr bwMode="auto">
            <a:xfrm>
              <a:off x="6036396" y="3603337"/>
              <a:ext cx="1396716" cy="954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3" descr="C:\Users\meghshyam\Dropbox\our_results\idc_green_red\red\result_red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34" t="7670" r="45183" b="16107"/>
            <a:stretch/>
          </p:blipFill>
          <p:spPr bwMode="auto">
            <a:xfrm>
              <a:off x="7554501" y="3595892"/>
              <a:ext cx="1399287" cy="969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6347141" y="4718475"/>
              <a:ext cx="2171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800" b="1" dirty="0" smtClean="0"/>
                <a:t>Mini-Panoramas</a:t>
              </a:r>
              <a:endParaRPr lang="en-IN" sz="1800" b="1" dirty="0"/>
            </a:p>
          </p:txBody>
        </p:sp>
        <p:sp>
          <p:nvSpPr>
            <p:cNvPr id="59" name="Down Arrow 58"/>
            <p:cNvSpPr/>
            <p:nvPr/>
          </p:nvSpPr>
          <p:spPr>
            <a:xfrm>
              <a:off x="7594278" y="2839287"/>
              <a:ext cx="219947" cy="52590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1830" y="4641785"/>
            <a:ext cx="5455607" cy="2135876"/>
            <a:chOff x="136820" y="3481339"/>
            <a:chExt cx="5455607" cy="1601907"/>
          </a:xfrm>
        </p:grpSpPr>
        <p:sp>
          <p:nvSpPr>
            <p:cNvPr id="37" name="TextBox 36"/>
            <p:cNvSpPr txBox="1"/>
            <p:nvPr/>
          </p:nvSpPr>
          <p:spPr>
            <a:xfrm>
              <a:off x="1072989" y="4718380"/>
              <a:ext cx="24685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800" b="1" dirty="0" smtClean="0"/>
                <a:t>Super Panorama</a:t>
              </a:r>
              <a:endParaRPr lang="en-IN" sz="18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730060" y="4598498"/>
              <a:ext cx="785838" cy="4847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IN" sz="1800" b="1" dirty="0" smtClean="0"/>
                <a:t>IMU Data</a:t>
              </a:r>
              <a:endParaRPr lang="en-IN" sz="1800" b="1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36820" y="3481339"/>
              <a:ext cx="4340842" cy="11986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61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93" t="1449" r="21004" b="35034"/>
            <a:stretch/>
          </p:blipFill>
          <p:spPr bwMode="auto">
            <a:xfrm>
              <a:off x="4676473" y="4221359"/>
              <a:ext cx="915954" cy="3305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2" name="Picture 2" descr="C:\Users\meghshyam\Dropbox\our_results\idc_green_red\result_gap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110" y="3596691"/>
              <a:ext cx="4210082" cy="964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Right Arrow 62"/>
            <p:cNvSpPr/>
            <p:nvPr/>
          </p:nvSpPr>
          <p:spPr>
            <a:xfrm rot="10800000">
              <a:off x="4666511" y="3970580"/>
              <a:ext cx="849387" cy="1330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" name="Rectangle 2"/>
          <p:cNvSpPr/>
          <p:nvPr/>
        </p:nvSpPr>
        <p:spPr>
          <a:xfrm>
            <a:off x="107504" y="3882728"/>
            <a:ext cx="3634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IMU : Inertial Measurement Unit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3681617" y="908719"/>
            <a:ext cx="2374227" cy="3328437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312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4" grpId="0" animBg="1"/>
      <p:bldP spid="9" grpId="0" animBg="1"/>
      <p:bldP spid="3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6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2.3|8|7.9|5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|1.6"/>
</p:tagLst>
</file>

<file path=ppt/theme/theme1.xml><?xml version="1.0" encoding="utf-8"?>
<a:theme xmlns:a="http://schemas.openxmlformats.org/drawingml/2006/main" name="Quadcopter_travel_imaging_wo_audio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466</Words>
  <Application>Microsoft Office PowerPoint</Application>
  <PresentationFormat>On-screen Show (4:3)</PresentationFormat>
  <Paragraphs>88</Paragraphs>
  <Slides>13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Quadcopter_travel_imaging_wo_audio</vt:lpstr>
      <vt:lpstr>Imaging through Drones</vt:lpstr>
      <vt:lpstr>Mosaicing Images        Jigsaw Puzzle</vt:lpstr>
      <vt:lpstr>‘Difficult’ Jigsaw Puzzle</vt:lpstr>
      <vt:lpstr>Mosaicing problem solved?</vt:lpstr>
      <vt:lpstr>Mosaicing problem resolved?</vt:lpstr>
      <vt:lpstr>Mosaicing problem solved?</vt:lpstr>
      <vt:lpstr>Solution: Inexpensive Quadcopter</vt:lpstr>
      <vt:lpstr>Quadcopter benefit: IMU</vt:lpstr>
      <vt:lpstr>Overall Workflow</vt:lpstr>
      <vt:lpstr>Results: Vacant Spaces</vt:lpstr>
      <vt:lpstr>Results: Orthographic View</vt:lpstr>
      <vt:lpstr>Results: Confusing features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Mosaicing Scenes with a Quadcopter</dc:title>
  <dc:creator>meghshyam</dc:creator>
  <cp:lastModifiedBy>meghshyam</cp:lastModifiedBy>
  <cp:revision>21</cp:revision>
  <dcterms:created xsi:type="dcterms:W3CDTF">2016-03-30T04:56:33Z</dcterms:created>
  <dcterms:modified xsi:type="dcterms:W3CDTF">2016-04-02T10:03:19Z</dcterms:modified>
</cp:coreProperties>
</file>