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1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6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3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5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3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0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5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3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868C2-4560-48A6-9286-56A16C0F18AB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7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62672"/>
            <a:ext cx="9144000" cy="1203368"/>
          </a:xfrm>
        </p:spPr>
        <p:txBody>
          <a:bodyPr/>
          <a:lstStyle/>
          <a:p>
            <a:r>
              <a:rPr lang="en-US" dirty="0" smtClean="0"/>
              <a:t>Horses for Courses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75425"/>
            <a:ext cx="9144000" cy="55129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Translating Imperative Code into SQL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34063" y="4057774"/>
            <a:ext cx="9144000" cy="1123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K. </a:t>
            </a:r>
            <a:r>
              <a:rPr lang="en-US" sz="3200" dirty="0" err="1" smtClean="0"/>
              <a:t>Venkatesh</a:t>
            </a:r>
            <a:r>
              <a:rPr lang="en-US" sz="3200" dirty="0" smtClean="0"/>
              <a:t> </a:t>
            </a:r>
            <a:r>
              <a:rPr lang="en-US" sz="3200" dirty="0" err="1" smtClean="0"/>
              <a:t>Emani</a:t>
            </a:r>
            <a:endParaRPr lang="en-US" sz="3200" dirty="0" smtClean="0"/>
          </a:p>
          <a:p>
            <a:r>
              <a:rPr lang="en-US" sz="3200" dirty="0" smtClean="0"/>
              <a:t>Advisor: S. Sudarshan</a:t>
            </a:r>
          </a:p>
          <a:p>
            <a:r>
              <a:rPr lang="en-US" sz="3200" dirty="0" smtClean="0"/>
              <a:t>IIT Bombay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26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540" y="2324488"/>
            <a:ext cx="1461287" cy="16131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67" y="2278018"/>
            <a:ext cx="1659666" cy="1659666"/>
          </a:xfrm>
          <a:prstGeom prst="rect">
            <a:avLst/>
          </a:prstGeom>
        </p:spPr>
      </p:pic>
      <p:sp>
        <p:nvSpPr>
          <p:cNvPr id="59" name="Oval 58"/>
          <p:cNvSpPr/>
          <p:nvPr/>
        </p:nvSpPr>
        <p:spPr>
          <a:xfrm>
            <a:off x="2155510" y="1713469"/>
            <a:ext cx="263611" cy="26361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755977" y="1713469"/>
            <a:ext cx="263611" cy="26361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356444" y="1713469"/>
            <a:ext cx="263611" cy="26361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956911" y="1713469"/>
            <a:ext cx="263611" cy="26361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/>
          <p:cNvGrpSpPr/>
          <p:nvPr/>
        </p:nvGrpSpPr>
        <p:grpSpPr>
          <a:xfrm>
            <a:off x="9985794" y="1977786"/>
            <a:ext cx="1041353" cy="468849"/>
            <a:chOff x="9985794" y="1977786"/>
            <a:chExt cx="1041353" cy="468849"/>
          </a:xfrm>
        </p:grpSpPr>
        <p:sp>
          <p:nvSpPr>
            <p:cNvPr id="16" name="Rectangle 15"/>
            <p:cNvSpPr/>
            <p:nvPr/>
          </p:nvSpPr>
          <p:spPr>
            <a:xfrm>
              <a:off x="9985794" y="197778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551923" y="197778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9985794" y="2508066"/>
            <a:ext cx="1041353" cy="473320"/>
            <a:chOff x="9985794" y="2508066"/>
            <a:chExt cx="1041353" cy="473320"/>
          </a:xfrm>
        </p:grpSpPr>
        <p:sp>
          <p:nvSpPr>
            <p:cNvPr id="65" name="Rectangle 64"/>
            <p:cNvSpPr/>
            <p:nvPr/>
          </p:nvSpPr>
          <p:spPr>
            <a:xfrm>
              <a:off x="9985794" y="2512537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551923" y="250806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9985794" y="3047288"/>
            <a:ext cx="1041353" cy="468849"/>
            <a:chOff x="9985794" y="3047288"/>
            <a:chExt cx="1041353" cy="468849"/>
          </a:xfrm>
        </p:grpSpPr>
        <p:sp>
          <p:nvSpPr>
            <p:cNvPr id="67" name="Rectangle 66"/>
            <p:cNvSpPr/>
            <p:nvPr/>
          </p:nvSpPr>
          <p:spPr>
            <a:xfrm>
              <a:off x="9985794" y="304728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551923" y="304728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9985794" y="3553030"/>
            <a:ext cx="1041353" cy="473320"/>
            <a:chOff x="9985794" y="3577568"/>
            <a:chExt cx="1041353" cy="473320"/>
          </a:xfrm>
        </p:grpSpPr>
        <p:sp>
          <p:nvSpPr>
            <p:cNvPr id="69" name="Rectangle 68"/>
            <p:cNvSpPr/>
            <p:nvPr/>
          </p:nvSpPr>
          <p:spPr>
            <a:xfrm>
              <a:off x="9985794" y="358203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0551923" y="357756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7" name="Straight Arrow Connector 76"/>
          <p:cNvCxnSpPr>
            <a:endCxn id="17" idx="1"/>
          </p:cNvCxnSpPr>
          <p:nvPr/>
        </p:nvCxnSpPr>
        <p:spPr>
          <a:xfrm>
            <a:off x="3116055" y="2104007"/>
            <a:ext cx="55161" cy="43744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984249" y="2002888"/>
            <a:ext cx="263611" cy="26361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8213340" y="2123237"/>
            <a:ext cx="10294" cy="4394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7104836" y="2531823"/>
            <a:ext cx="1041353" cy="468849"/>
            <a:chOff x="9985794" y="1977786"/>
            <a:chExt cx="1041353" cy="468849"/>
          </a:xfrm>
        </p:grpSpPr>
        <p:sp>
          <p:nvSpPr>
            <p:cNvPr id="121" name="Rectangle 120"/>
            <p:cNvSpPr/>
            <p:nvPr/>
          </p:nvSpPr>
          <p:spPr>
            <a:xfrm>
              <a:off x="9985794" y="197778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551923" y="197778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>
            <a:stCxn id="83" idx="6"/>
          </p:cNvCxnSpPr>
          <p:nvPr/>
        </p:nvCxnSpPr>
        <p:spPr>
          <a:xfrm>
            <a:off x="3247860" y="2134694"/>
            <a:ext cx="0" cy="984994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479690" y="4561560"/>
            <a:ext cx="1041353" cy="468849"/>
            <a:chOff x="9985794" y="3047288"/>
            <a:chExt cx="1041353" cy="468849"/>
          </a:xfrm>
        </p:grpSpPr>
        <p:sp>
          <p:nvSpPr>
            <p:cNvPr id="41" name="Rectangle 40"/>
            <p:cNvSpPr/>
            <p:nvPr/>
          </p:nvSpPr>
          <p:spPr>
            <a:xfrm>
              <a:off x="9985794" y="304728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551923" y="304728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338766" y="2335576"/>
            <a:ext cx="1536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taken for one query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71216" y="6293797"/>
            <a:ext cx="68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Time</a:t>
            </a:r>
            <a:endParaRPr lang="en-US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7580060" y="6293797"/>
            <a:ext cx="68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Time</a:t>
            </a:r>
            <a:endParaRPr lang="en-US" i="1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375498" y="2134693"/>
            <a:ext cx="9728" cy="4159104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87040" y="4238394"/>
            <a:ext cx="1532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taken for </a:t>
            </a:r>
          </a:p>
          <a:p>
            <a:r>
              <a:rPr lang="en-US" dirty="0" smtClean="0"/>
              <a:t>all queries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618680" y="4561559"/>
            <a:ext cx="1041353" cy="473320"/>
            <a:chOff x="9985794" y="3577568"/>
            <a:chExt cx="1041353" cy="473320"/>
          </a:xfrm>
        </p:grpSpPr>
        <p:sp>
          <p:nvSpPr>
            <p:cNvPr id="71" name="Rectangle 70"/>
            <p:cNvSpPr/>
            <p:nvPr/>
          </p:nvSpPr>
          <p:spPr>
            <a:xfrm>
              <a:off x="9985794" y="358203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0551923" y="357756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79705" y="5133767"/>
            <a:ext cx="1041353" cy="473320"/>
            <a:chOff x="9985794" y="3577568"/>
            <a:chExt cx="1041353" cy="473320"/>
          </a:xfrm>
        </p:grpSpPr>
        <p:sp>
          <p:nvSpPr>
            <p:cNvPr id="74" name="Rectangle 73"/>
            <p:cNvSpPr/>
            <p:nvPr/>
          </p:nvSpPr>
          <p:spPr>
            <a:xfrm>
              <a:off x="9985794" y="358203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551923" y="357756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603986" y="5133767"/>
            <a:ext cx="1041353" cy="473320"/>
            <a:chOff x="9985794" y="3577568"/>
            <a:chExt cx="1041353" cy="473320"/>
          </a:xfrm>
        </p:grpSpPr>
        <p:sp>
          <p:nvSpPr>
            <p:cNvPr id="78" name="Rectangle 77"/>
            <p:cNvSpPr/>
            <p:nvPr/>
          </p:nvSpPr>
          <p:spPr>
            <a:xfrm>
              <a:off x="9985794" y="358203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0551923" y="357756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2210" y="281892"/>
            <a:ext cx="3230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Network round trips</a:t>
            </a:r>
          </a:p>
        </p:txBody>
      </p:sp>
      <p:sp>
        <p:nvSpPr>
          <p:cNvPr id="80" name="Oval 79"/>
          <p:cNvSpPr/>
          <p:nvPr/>
        </p:nvSpPr>
        <p:spPr>
          <a:xfrm>
            <a:off x="2911001" y="1919341"/>
            <a:ext cx="373591" cy="38173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212210" y="896019"/>
            <a:ext cx="5287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Can we reduce number of queries?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0086428" y="1977080"/>
            <a:ext cx="1041353" cy="2048564"/>
            <a:chOff x="8944441" y="4327134"/>
            <a:chExt cx="1041353" cy="2048564"/>
          </a:xfrm>
        </p:grpSpPr>
        <p:sp>
          <p:nvSpPr>
            <p:cNvPr id="109" name="Rectangle 108"/>
            <p:cNvSpPr/>
            <p:nvPr/>
          </p:nvSpPr>
          <p:spPr>
            <a:xfrm>
              <a:off x="8944441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9510570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8944441" y="4861885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9510570" y="485741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8944441" y="539663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9510570" y="539663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8944441" y="590684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9510570" y="590237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104836" y="2355474"/>
            <a:ext cx="1041353" cy="2048564"/>
            <a:chOff x="8944441" y="4327134"/>
            <a:chExt cx="1041353" cy="2048564"/>
          </a:xfrm>
        </p:grpSpPr>
        <p:sp>
          <p:nvSpPr>
            <p:cNvPr id="137" name="Rectangle 136"/>
            <p:cNvSpPr/>
            <p:nvPr/>
          </p:nvSpPr>
          <p:spPr>
            <a:xfrm>
              <a:off x="8944441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9510570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8944441" y="4861885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9510570" y="485741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8944441" y="539663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9510570" y="539663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8944441" y="590684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9510570" y="590237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5" name="Straight Arrow Connector 144"/>
          <p:cNvCxnSpPr>
            <a:endCxn id="27" idx="1"/>
          </p:cNvCxnSpPr>
          <p:nvPr/>
        </p:nvCxnSpPr>
        <p:spPr>
          <a:xfrm>
            <a:off x="3487040" y="2123237"/>
            <a:ext cx="0" cy="2438323"/>
          </a:xfrm>
          <a:prstGeom prst="straightConnector1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561875" y="4642763"/>
            <a:ext cx="2180343" cy="1045528"/>
            <a:chOff x="4240336" y="5254390"/>
            <a:chExt cx="2180343" cy="1045528"/>
          </a:xfrm>
        </p:grpSpPr>
        <p:sp>
          <p:nvSpPr>
            <p:cNvPr id="147" name="Rectangle 146"/>
            <p:cNvSpPr/>
            <p:nvPr/>
          </p:nvSpPr>
          <p:spPr>
            <a:xfrm>
              <a:off x="4240336" y="5254391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806465" y="5254391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379326" y="5258861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945455" y="5254390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240351" y="583106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806480" y="582659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364632" y="583106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930761" y="582659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Oval 157"/>
          <p:cNvSpPr/>
          <p:nvPr/>
        </p:nvSpPr>
        <p:spPr>
          <a:xfrm>
            <a:off x="1490140" y="1621150"/>
            <a:ext cx="373591" cy="38173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3537120" y="3167621"/>
            <a:ext cx="1704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taken by rewritten query</a:t>
            </a:r>
            <a:endParaRPr lang="en-US" dirty="0"/>
          </a:p>
        </p:txBody>
      </p:sp>
      <p:grpSp>
        <p:nvGrpSpPr>
          <p:cNvPr id="160" name="Group 159"/>
          <p:cNvGrpSpPr/>
          <p:nvPr/>
        </p:nvGrpSpPr>
        <p:grpSpPr>
          <a:xfrm>
            <a:off x="9890347" y="2062141"/>
            <a:ext cx="1041353" cy="2048564"/>
            <a:chOff x="8944441" y="4327134"/>
            <a:chExt cx="1041353" cy="2048564"/>
          </a:xfrm>
        </p:grpSpPr>
        <p:sp>
          <p:nvSpPr>
            <p:cNvPr id="161" name="Rectangle 160"/>
            <p:cNvSpPr/>
            <p:nvPr/>
          </p:nvSpPr>
          <p:spPr>
            <a:xfrm>
              <a:off x="8944441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9510570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8944441" y="4861885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9510570" y="4857414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8944441" y="5396636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9510570" y="539663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8944441" y="590684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510570" y="590237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9" name="Oval 168"/>
          <p:cNvSpPr/>
          <p:nvPr/>
        </p:nvSpPr>
        <p:spPr>
          <a:xfrm>
            <a:off x="1566513" y="1683746"/>
            <a:ext cx="262942" cy="256545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954308" y="1965688"/>
            <a:ext cx="262942" cy="256545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1" name="Group 170"/>
          <p:cNvGrpSpPr/>
          <p:nvPr/>
        </p:nvGrpSpPr>
        <p:grpSpPr>
          <a:xfrm>
            <a:off x="7057467" y="2324115"/>
            <a:ext cx="1041353" cy="2048564"/>
            <a:chOff x="8944441" y="4327134"/>
            <a:chExt cx="1041353" cy="2048564"/>
          </a:xfrm>
        </p:grpSpPr>
        <p:sp>
          <p:nvSpPr>
            <p:cNvPr id="172" name="Rectangle 171"/>
            <p:cNvSpPr/>
            <p:nvPr/>
          </p:nvSpPr>
          <p:spPr>
            <a:xfrm>
              <a:off x="8944441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9510570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8944441" y="4861885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9510570" y="4857414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8944441" y="5396636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9510570" y="539663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8944441" y="590684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9510570" y="590237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1153057" y="4705520"/>
            <a:ext cx="1041353" cy="468849"/>
            <a:chOff x="4240336" y="5254391"/>
            <a:chExt cx="1041353" cy="468849"/>
          </a:xfrm>
        </p:grpSpPr>
        <p:sp>
          <p:nvSpPr>
            <p:cNvPr id="181" name="Rectangle 180"/>
            <p:cNvSpPr/>
            <p:nvPr/>
          </p:nvSpPr>
          <p:spPr>
            <a:xfrm>
              <a:off x="4240336" y="5254391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806465" y="5254391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8340088" y="311075"/>
            <a:ext cx="3595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Transfer of unused data</a:t>
            </a:r>
            <a:endParaRPr lang="en-US" sz="2800" dirty="0"/>
          </a:p>
        </p:txBody>
      </p:sp>
      <p:sp>
        <p:nvSpPr>
          <p:cNvPr id="189" name="TextBox 188"/>
          <p:cNvSpPr txBox="1"/>
          <p:nvPr/>
        </p:nvSpPr>
        <p:spPr>
          <a:xfrm>
            <a:off x="5996269" y="808617"/>
            <a:ext cx="6017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Can we reduce amount of data fetched?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128736" y="3029122"/>
            <a:ext cx="216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blocks transferred but only two used</a:t>
            </a:r>
            <a:endParaRPr lang="en-US" dirty="0"/>
          </a:p>
        </p:txBody>
      </p:sp>
      <p:sp>
        <p:nvSpPr>
          <p:cNvPr id="191" name="Oval 190"/>
          <p:cNvSpPr/>
          <p:nvPr/>
        </p:nvSpPr>
        <p:spPr>
          <a:xfrm>
            <a:off x="1924902" y="1649672"/>
            <a:ext cx="373591" cy="38173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2" name="Group 191"/>
          <p:cNvGrpSpPr/>
          <p:nvPr/>
        </p:nvGrpSpPr>
        <p:grpSpPr>
          <a:xfrm>
            <a:off x="9990981" y="2106804"/>
            <a:ext cx="1041353" cy="2048564"/>
            <a:chOff x="8944441" y="4327134"/>
            <a:chExt cx="1041353" cy="2048564"/>
          </a:xfrm>
        </p:grpSpPr>
        <p:sp>
          <p:nvSpPr>
            <p:cNvPr id="193" name="Rectangle 192"/>
            <p:cNvSpPr/>
            <p:nvPr/>
          </p:nvSpPr>
          <p:spPr>
            <a:xfrm>
              <a:off x="8944441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9510570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8944441" y="4861885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9510570" y="4857414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8944441" y="5396636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9510570" y="539663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8944441" y="590684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9510570" y="590237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1" name="Oval 200"/>
          <p:cNvSpPr/>
          <p:nvPr/>
        </p:nvSpPr>
        <p:spPr>
          <a:xfrm>
            <a:off x="2893078" y="1919341"/>
            <a:ext cx="373591" cy="38173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2" name="Group 201"/>
          <p:cNvGrpSpPr/>
          <p:nvPr/>
        </p:nvGrpSpPr>
        <p:grpSpPr>
          <a:xfrm>
            <a:off x="7011727" y="2573196"/>
            <a:ext cx="1041353" cy="468849"/>
            <a:chOff x="4240336" y="5254391"/>
            <a:chExt cx="1041353" cy="468849"/>
          </a:xfrm>
        </p:grpSpPr>
        <p:sp>
          <p:nvSpPr>
            <p:cNvPr id="203" name="Rectangle 202"/>
            <p:cNvSpPr/>
            <p:nvPr/>
          </p:nvSpPr>
          <p:spPr>
            <a:xfrm>
              <a:off x="4240336" y="5254391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4806465" y="5254391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1209746" y="4408338"/>
            <a:ext cx="1041353" cy="468849"/>
            <a:chOff x="4240336" y="5254391"/>
            <a:chExt cx="1041353" cy="468849"/>
          </a:xfrm>
        </p:grpSpPr>
        <p:sp>
          <p:nvSpPr>
            <p:cNvPr id="206" name="Rectangle 205"/>
            <p:cNvSpPr/>
            <p:nvPr/>
          </p:nvSpPr>
          <p:spPr>
            <a:xfrm>
              <a:off x="4240336" y="5254391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4806465" y="5254391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159529" y="3597777"/>
            <a:ext cx="1886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required data is fetched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336463" y="2666385"/>
            <a:ext cx="28569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translations do we do?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Projections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Joins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Aggregations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735626" y="3010385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DB</a:t>
            </a:r>
            <a:endParaRPr lang="en-US" sz="2400" dirty="0"/>
          </a:p>
        </p:txBody>
      </p:sp>
      <p:sp>
        <p:nvSpPr>
          <p:cNvPr id="124" name="TextBox 123"/>
          <p:cNvSpPr txBox="1"/>
          <p:nvPr/>
        </p:nvSpPr>
        <p:spPr>
          <a:xfrm>
            <a:off x="1635039" y="2486989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14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59259E-6 L 0.41888 0.04537 " pathEditMode="relative" rAng="0" ptsTypes="AA">
                                      <p:cBhvr>
                                        <p:cTn id="17" dur="2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37" y="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7.40741E-7 L -0.32383 0.04931 " pathEditMode="relative" rAng="0" ptsTypes="AA">
                                      <p:cBhvr>
                                        <p:cTn id="36" dur="2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98" y="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11111E-6 L 0.41653 0.04722 " pathEditMode="relative" rAng="0" ptsTypes="AA">
                                      <p:cBhvr>
                                        <p:cTn id="97" dur="2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20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07407E-6 L -0.28971 0.0481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92" y="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0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41745 0.05278 " pathEditMode="relative" rAng="0" ptsTypes="AA">
                                      <p:cBhvr>
                                        <p:cTn id="154" dur="2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72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500"/>
                            </p:stCondLst>
                            <p:childTnLst>
                              <p:par>
                                <p:cTn id="15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500"/>
                            </p:stCondLst>
                            <p:childTnLst>
                              <p:par>
                                <p:cTn id="15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2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4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0"/>
                            </p:stCondLst>
                            <p:childTnLst>
                              <p:par>
                                <p:cTn id="1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44444E-6 L -0.31354 0.10232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77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7000"/>
                            </p:stCondLst>
                            <p:childTnLst>
                              <p:par>
                                <p:cTn id="174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50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0.41797 0.04676 " pathEditMode="relative" rAng="0" ptsTypes="AA">
                                      <p:cBhvr>
                                        <p:cTn id="204" dur="2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98" y="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500"/>
                            </p:stCondLst>
                            <p:childTnLst>
                              <p:par>
                                <p:cTn id="20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00"/>
                            </p:stCondLst>
                            <p:childTnLst>
                              <p:par>
                                <p:cTn id="20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000"/>
                            </p:stCondLst>
                            <p:childTnLst>
                              <p:par>
                                <p:cTn id="2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7.40741E-7 L -0.30977 0.10324 " pathEditMode="relative" rAng="0" ptsTypes="AA">
                                      <p:cBhvr>
                                        <p:cTn id="222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95" y="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0" grpId="0" animBg="1"/>
      <p:bldP spid="62" grpId="0" animBg="1"/>
      <p:bldP spid="63" grpId="0" animBg="1"/>
      <p:bldP spid="83" grpId="0" animBg="1"/>
      <p:bldP spid="83" grpId="1" animBg="1"/>
      <p:bldP spid="83" grpId="2" animBg="1"/>
      <p:bldP spid="12" grpId="0"/>
      <p:bldP spid="12" grpId="1"/>
      <p:bldP spid="27" grpId="0"/>
      <p:bldP spid="27" grpId="1"/>
      <p:bldP spid="28" grpId="0"/>
      <p:bldP spid="80" grpId="1" animBg="1"/>
      <p:bldP spid="80" grpId="2" animBg="1"/>
      <p:bldP spid="80" grpId="3" animBg="1"/>
      <p:bldP spid="81" grpId="0"/>
      <p:bldP spid="81" grpId="1"/>
      <p:bldP spid="158" grpId="0" animBg="1"/>
      <p:bldP spid="158" grpId="1" animBg="1"/>
      <p:bldP spid="159" grpId="0"/>
      <p:bldP spid="159" grpId="1"/>
      <p:bldP spid="169" grpId="0" animBg="1"/>
      <p:bldP spid="169" grpId="1" animBg="1"/>
      <p:bldP spid="170" grpId="0" animBg="1"/>
      <p:bldP spid="170" grpId="1" animBg="1"/>
      <p:bldP spid="170" grpId="2" animBg="1"/>
      <p:bldP spid="43" grpId="0"/>
      <p:bldP spid="189" grpId="0"/>
      <p:bldP spid="189" grpId="1"/>
      <p:bldP spid="44" grpId="0"/>
      <p:bldP spid="44" grpId="1"/>
      <p:bldP spid="191" grpId="0" animBg="1"/>
      <p:bldP spid="191" grpId="1" animBg="1"/>
      <p:bldP spid="201" grpId="0" animBg="1"/>
      <p:bldP spid="201" grpId="1" animBg="1"/>
      <p:bldP spid="201" grpId="2" animBg="1"/>
      <p:bldP spid="45" grpId="0"/>
      <p:bldP spid="45" grpId="1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38788"/>
            <a:ext cx="8316812" cy="54741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122" y="4240698"/>
            <a:ext cx="7307350" cy="243996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187523" y="5773616"/>
            <a:ext cx="1511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AFTER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52797" y="1601960"/>
            <a:ext cx="1683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BEFORE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0174" y="3114261"/>
            <a:ext cx="4823791" cy="901148"/>
          </a:xfrm>
          <a:prstGeom prst="rect">
            <a:avLst/>
          </a:prstGeom>
          <a:solidFill>
            <a:schemeClr val="accent4">
              <a:lumMod val="60000"/>
              <a:lumOff val="40000"/>
              <a:alpha val="2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52053" y="5174973"/>
            <a:ext cx="6235147" cy="337929"/>
          </a:xfrm>
          <a:prstGeom prst="rect">
            <a:avLst/>
          </a:prstGeom>
          <a:solidFill>
            <a:schemeClr val="accent4">
              <a:lumMod val="60000"/>
              <a:lumOff val="40000"/>
              <a:alpha val="18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60173" y="4020465"/>
            <a:ext cx="3048001" cy="604544"/>
          </a:xfrm>
          <a:prstGeom prst="rect">
            <a:avLst/>
          </a:prstGeom>
          <a:solidFill>
            <a:srgbClr val="00B0F0">
              <a:alpha val="10000"/>
            </a:srgb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157793" y="4890051"/>
            <a:ext cx="1729407" cy="284922"/>
          </a:xfrm>
          <a:prstGeom prst="rect">
            <a:avLst/>
          </a:prstGeom>
          <a:solidFill>
            <a:srgbClr val="00B0F0">
              <a:alpha val="10000"/>
            </a:srgb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80105" y="38788"/>
            <a:ext cx="227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Example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0273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142" y="599794"/>
            <a:ext cx="8196579" cy="6194464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7080790" y="1238986"/>
            <a:ext cx="3588890" cy="1163284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048574" y="3434079"/>
            <a:ext cx="3023147" cy="126227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4984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Intermediate Representation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84775"/>
            <a:ext cx="36211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Relational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Source language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 smtClean="0"/>
              <a:t>fold</a:t>
            </a:r>
            <a:r>
              <a:rPr lang="en-US" sz="2400" dirty="0" smtClean="0"/>
              <a:t> for loops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80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4268853"/>
            <a:ext cx="9797249" cy="806727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7" y="5172525"/>
            <a:ext cx="10515600" cy="1450235"/>
          </a:xfrm>
        </p:spPr>
        <p:txBody>
          <a:bodyPr>
            <a:normAutofit/>
          </a:bodyPr>
          <a:lstStyle/>
          <a:p>
            <a:r>
              <a:rPr lang="en-US" dirty="0" smtClean="0"/>
              <a:t>Preserving program semantics – real world programs are complex</a:t>
            </a:r>
          </a:p>
          <a:p>
            <a:r>
              <a:rPr lang="en-US" dirty="0" smtClean="0"/>
              <a:t>Rewriting to SQL not always possible</a:t>
            </a:r>
          </a:p>
          <a:p>
            <a:pPr lvl="1"/>
            <a:r>
              <a:rPr lang="en-US" i="1" dirty="0" smtClean="0"/>
              <a:t>Preconditions on the Data Dependence Graph</a:t>
            </a:r>
            <a:endParaRPr lang="en-US" i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198" y="135488"/>
            <a:ext cx="9797249" cy="806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Techniques Involved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8" y="1179327"/>
            <a:ext cx="10515600" cy="2744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Program regions</a:t>
            </a:r>
          </a:p>
          <a:p>
            <a:pPr lvl="1"/>
            <a:r>
              <a:rPr lang="en-US" dirty="0" smtClean="0"/>
              <a:t>Built from Control Flow Graph</a:t>
            </a:r>
            <a:endParaRPr lang="en-US" dirty="0"/>
          </a:p>
          <a:p>
            <a:r>
              <a:rPr lang="en-US" dirty="0" smtClean="0"/>
              <a:t>Rule based </a:t>
            </a:r>
            <a:r>
              <a:rPr lang="en-US" dirty="0" smtClean="0"/>
              <a:t>transformations</a:t>
            </a:r>
            <a:br>
              <a:rPr lang="en-US" dirty="0" smtClean="0"/>
            </a:br>
            <a:r>
              <a:rPr lang="en-US" dirty="0" smtClean="0"/>
              <a:t>on algebraic IR</a:t>
            </a:r>
          </a:p>
          <a:p>
            <a:r>
              <a:rPr lang="en-US" dirty="0" smtClean="0"/>
              <a:t>Program rewriting</a:t>
            </a:r>
          </a:p>
          <a:p>
            <a:pPr lvl="1"/>
            <a:r>
              <a:rPr lang="en-US" dirty="0" smtClean="0"/>
              <a:t>Dead code removal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834" y="846960"/>
            <a:ext cx="6576559" cy="324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74" y="-25758"/>
            <a:ext cx="10515600" cy="993158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283"/>
            <a:ext cx="5446690" cy="5235699"/>
          </a:xfrm>
        </p:spPr>
        <p:txBody>
          <a:bodyPr>
            <a:normAutofit/>
          </a:bodyPr>
          <a:lstStyle/>
          <a:p>
            <a:r>
              <a:rPr lang="en-US" dirty="0" smtClean="0"/>
              <a:t>Significant improvements after rewriting – both data and time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&gt; </a:t>
            </a:r>
            <a:r>
              <a:rPr lang="en-US" dirty="0" smtClean="0"/>
              <a:t>80% applicability on samples from </a:t>
            </a:r>
            <a:r>
              <a:rPr lang="en-US" dirty="0"/>
              <a:t>real world open source </a:t>
            </a:r>
            <a:r>
              <a:rPr lang="en-US" dirty="0" smtClean="0"/>
              <a:t>application </a:t>
            </a:r>
            <a:r>
              <a:rPr lang="en-US" dirty="0"/>
              <a:t>using </a:t>
            </a:r>
            <a:r>
              <a:rPr lang="en-US" dirty="0" smtClean="0"/>
              <a:t>Hibernate</a:t>
            </a:r>
          </a:p>
          <a:p>
            <a:pPr lvl="1"/>
            <a:r>
              <a:rPr lang="en-US" dirty="0" smtClean="0"/>
              <a:t>Comparable to other approaches with similar goals</a:t>
            </a:r>
            <a:endParaRPr lang="en-US" dirty="0"/>
          </a:p>
          <a:p>
            <a:r>
              <a:rPr lang="en-US" dirty="0" smtClean="0"/>
              <a:t>Resource utilization much </a:t>
            </a:r>
            <a:r>
              <a:rPr lang="en-US" dirty="0" smtClean="0"/>
              <a:t>lesser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342" y="1358283"/>
            <a:ext cx="5996230" cy="453336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396246" y="2163652"/>
            <a:ext cx="656823" cy="154546"/>
          </a:xfrm>
          <a:prstGeom prst="rightArrow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 smtClean="0"/>
              <a:t>Use these ideas to optimize web services and mobile applications?</a:t>
            </a:r>
            <a:endParaRPr lang="en-US" sz="3500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sz="3600" i="1" dirty="0" smtClean="0"/>
              <a:t>A </a:t>
            </a:r>
            <a:r>
              <a:rPr lang="en-US" sz="3600" i="1" dirty="0"/>
              <a:t>step towards allowing database application developers to express functionality, and let the compiler worry about optimizations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52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174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Horses for Courses</vt:lpstr>
      <vt:lpstr>PowerPoint Presentation</vt:lpstr>
      <vt:lpstr>PowerPoint Presentation</vt:lpstr>
      <vt:lpstr>PowerPoint Presentation</vt:lpstr>
      <vt:lpstr>Challenges</vt:lpstr>
      <vt:lpstr>Evaluation</vt:lpstr>
      <vt:lpstr>Going forward 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SQL We Trust</dc:title>
  <dc:creator>venki</dc:creator>
  <cp:lastModifiedBy>venki</cp:lastModifiedBy>
  <cp:revision>165</cp:revision>
  <dcterms:created xsi:type="dcterms:W3CDTF">2016-03-30T16:52:13Z</dcterms:created>
  <dcterms:modified xsi:type="dcterms:W3CDTF">2016-04-02T09:58:26Z</dcterms:modified>
</cp:coreProperties>
</file>