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6"/>
  </p:notesMasterIdLst>
  <p:sldIdLst>
    <p:sldId id="256" r:id="rId2"/>
    <p:sldId id="257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53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E3004B-1420-494E-AA70-E3954064848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4158804-D4DB-4891-B835-72E4A8250D78}">
      <dgm:prSet phldrT="[Text]"/>
      <dgm:spPr/>
      <dgm:t>
        <a:bodyPr/>
        <a:lstStyle/>
        <a:p>
          <a:r>
            <a:rPr lang="en-IN" b="1" dirty="0" smtClean="0"/>
            <a:t>Monitor Performance</a:t>
          </a:r>
          <a:endParaRPr lang="en-IN" b="1" dirty="0"/>
        </a:p>
      </dgm:t>
    </dgm:pt>
    <dgm:pt modelId="{DDA18DB4-18EE-40AB-BED5-7D83A61018F7}" type="parTrans" cxnId="{7A889C09-BCED-4930-9816-52D6F98501EC}">
      <dgm:prSet/>
      <dgm:spPr/>
      <dgm:t>
        <a:bodyPr/>
        <a:lstStyle/>
        <a:p>
          <a:endParaRPr lang="en-IN"/>
        </a:p>
      </dgm:t>
    </dgm:pt>
    <dgm:pt modelId="{B23A4919-4B6C-4FF1-B1A2-9DA8D79178CE}" type="sibTrans" cxnId="{7A889C09-BCED-4930-9816-52D6F98501EC}">
      <dgm:prSet/>
      <dgm:spPr/>
      <dgm:t>
        <a:bodyPr/>
        <a:lstStyle/>
        <a:p>
          <a:endParaRPr lang="en-IN"/>
        </a:p>
      </dgm:t>
    </dgm:pt>
    <dgm:pt modelId="{9D13638C-06C8-4C8E-843B-50C9E01E276E}">
      <dgm:prSet phldrT="[Text]"/>
      <dgm:spPr/>
      <dgm:t>
        <a:bodyPr/>
        <a:lstStyle/>
        <a:p>
          <a:r>
            <a:rPr lang="en-IN" b="1" dirty="0" smtClean="0"/>
            <a:t>Manage Scalability</a:t>
          </a:r>
          <a:endParaRPr lang="en-IN" b="1" dirty="0"/>
        </a:p>
      </dgm:t>
    </dgm:pt>
    <dgm:pt modelId="{7480CA4C-C484-40D4-AF17-E0C65991E3B6}" type="parTrans" cxnId="{0C21FAA0-538A-4CF2-A608-F4008ECF8A6C}">
      <dgm:prSet/>
      <dgm:spPr/>
      <dgm:t>
        <a:bodyPr/>
        <a:lstStyle/>
        <a:p>
          <a:endParaRPr lang="en-IN"/>
        </a:p>
      </dgm:t>
    </dgm:pt>
    <dgm:pt modelId="{B90D954A-9E85-4E69-9DE6-03915CF4837E}" type="sibTrans" cxnId="{0C21FAA0-538A-4CF2-A608-F4008ECF8A6C}">
      <dgm:prSet/>
      <dgm:spPr/>
      <dgm:t>
        <a:bodyPr/>
        <a:lstStyle/>
        <a:p>
          <a:endParaRPr lang="en-IN"/>
        </a:p>
      </dgm:t>
    </dgm:pt>
    <dgm:pt modelId="{D88A1F9A-7CBC-4BDB-85B2-4A9F9411D1C3}" type="pres">
      <dgm:prSet presAssocID="{96E3004B-1420-494E-AA70-E395406484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356724-C0FF-4390-AD68-3741A3D1D31C}" type="pres">
      <dgm:prSet presAssocID="{94158804-D4DB-4891-B835-72E4A8250D78}" presName="parentLin" presStyleCnt="0"/>
      <dgm:spPr/>
    </dgm:pt>
    <dgm:pt modelId="{655121D2-827B-462D-BA45-855795B45F38}" type="pres">
      <dgm:prSet presAssocID="{94158804-D4DB-4891-B835-72E4A8250D7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3F9F4A7B-650E-4B44-B2C9-3EE0B171A383}" type="pres">
      <dgm:prSet presAssocID="{94158804-D4DB-4891-B835-72E4A8250D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B67D2-1759-450D-BE14-B288D5525E55}" type="pres">
      <dgm:prSet presAssocID="{94158804-D4DB-4891-B835-72E4A8250D78}" presName="negativeSpace" presStyleCnt="0"/>
      <dgm:spPr/>
    </dgm:pt>
    <dgm:pt modelId="{C8008C82-544B-4335-958F-76C81ACD3092}" type="pres">
      <dgm:prSet presAssocID="{94158804-D4DB-4891-B835-72E4A8250D78}" presName="childText" presStyleLbl="conFgAcc1" presStyleIdx="0" presStyleCnt="2">
        <dgm:presLayoutVars>
          <dgm:bulletEnabled val="1"/>
        </dgm:presLayoutVars>
      </dgm:prSet>
      <dgm:spPr/>
    </dgm:pt>
    <dgm:pt modelId="{94D3AA4D-C044-457D-A9F6-C1CDF87831EA}" type="pres">
      <dgm:prSet presAssocID="{B23A4919-4B6C-4FF1-B1A2-9DA8D79178CE}" presName="spaceBetweenRectangles" presStyleCnt="0"/>
      <dgm:spPr/>
    </dgm:pt>
    <dgm:pt modelId="{BFAE75EF-1156-4370-809C-BE6C7A513B79}" type="pres">
      <dgm:prSet presAssocID="{9D13638C-06C8-4C8E-843B-50C9E01E276E}" presName="parentLin" presStyleCnt="0"/>
      <dgm:spPr/>
    </dgm:pt>
    <dgm:pt modelId="{8AFE6288-1FAA-4888-892C-232627E61B8A}" type="pres">
      <dgm:prSet presAssocID="{9D13638C-06C8-4C8E-843B-50C9E01E276E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47C0B06-8391-431C-8C07-65839DB5F3C2}" type="pres">
      <dgm:prSet presAssocID="{9D13638C-06C8-4C8E-843B-50C9E01E27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128F6-634E-46B5-9C70-5B563EBF20FB}" type="pres">
      <dgm:prSet presAssocID="{9D13638C-06C8-4C8E-843B-50C9E01E276E}" presName="negativeSpace" presStyleCnt="0"/>
      <dgm:spPr/>
    </dgm:pt>
    <dgm:pt modelId="{18A1E0F5-1960-4E0D-917C-E71D2ED47C06}" type="pres">
      <dgm:prSet presAssocID="{9D13638C-06C8-4C8E-843B-50C9E01E276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BB69E8B-34C2-4230-A503-434043480839}" type="presOf" srcId="{96E3004B-1420-494E-AA70-E39540648483}" destId="{D88A1F9A-7CBC-4BDB-85B2-4A9F9411D1C3}" srcOrd="0" destOrd="0" presId="urn:microsoft.com/office/officeart/2005/8/layout/list1"/>
    <dgm:cxn modelId="{7A889C09-BCED-4930-9816-52D6F98501EC}" srcId="{96E3004B-1420-494E-AA70-E39540648483}" destId="{94158804-D4DB-4891-B835-72E4A8250D78}" srcOrd="0" destOrd="0" parTransId="{DDA18DB4-18EE-40AB-BED5-7D83A61018F7}" sibTransId="{B23A4919-4B6C-4FF1-B1A2-9DA8D79178CE}"/>
    <dgm:cxn modelId="{F6E212B6-A148-43DE-80D0-411600D43F06}" type="presOf" srcId="{94158804-D4DB-4891-B835-72E4A8250D78}" destId="{3F9F4A7B-650E-4B44-B2C9-3EE0B171A383}" srcOrd="1" destOrd="0" presId="urn:microsoft.com/office/officeart/2005/8/layout/list1"/>
    <dgm:cxn modelId="{0C21FAA0-538A-4CF2-A608-F4008ECF8A6C}" srcId="{96E3004B-1420-494E-AA70-E39540648483}" destId="{9D13638C-06C8-4C8E-843B-50C9E01E276E}" srcOrd="1" destOrd="0" parTransId="{7480CA4C-C484-40D4-AF17-E0C65991E3B6}" sibTransId="{B90D954A-9E85-4E69-9DE6-03915CF4837E}"/>
    <dgm:cxn modelId="{1E86591F-8C40-47B7-8764-F9F7E658A319}" type="presOf" srcId="{9D13638C-06C8-4C8E-843B-50C9E01E276E}" destId="{F47C0B06-8391-431C-8C07-65839DB5F3C2}" srcOrd="1" destOrd="0" presId="urn:microsoft.com/office/officeart/2005/8/layout/list1"/>
    <dgm:cxn modelId="{0063F4A3-DED0-4A6D-8C9E-F906DA5CCED1}" type="presOf" srcId="{94158804-D4DB-4891-B835-72E4A8250D78}" destId="{655121D2-827B-462D-BA45-855795B45F38}" srcOrd="0" destOrd="0" presId="urn:microsoft.com/office/officeart/2005/8/layout/list1"/>
    <dgm:cxn modelId="{8DF6710A-D96D-4DA1-8973-7F61007948E3}" type="presOf" srcId="{9D13638C-06C8-4C8E-843B-50C9E01E276E}" destId="{8AFE6288-1FAA-4888-892C-232627E61B8A}" srcOrd="0" destOrd="0" presId="urn:microsoft.com/office/officeart/2005/8/layout/list1"/>
    <dgm:cxn modelId="{2812DC8B-DD93-4E0D-BCF1-D6E01045192D}" type="presParOf" srcId="{D88A1F9A-7CBC-4BDB-85B2-4A9F9411D1C3}" destId="{39356724-C0FF-4390-AD68-3741A3D1D31C}" srcOrd="0" destOrd="0" presId="urn:microsoft.com/office/officeart/2005/8/layout/list1"/>
    <dgm:cxn modelId="{821E5521-18F1-4B8E-8B0A-5794AF5E6220}" type="presParOf" srcId="{39356724-C0FF-4390-AD68-3741A3D1D31C}" destId="{655121D2-827B-462D-BA45-855795B45F38}" srcOrd="0" destOrd="0" presId="urn:microsoft.com/office/officeart/2005/8/layout/list1"/>
    <dgm:cxn modelId="{A3F74108-CB82-4E39-99BA-973A4C403830}" type="presParOf" srcId="{39356724-C0FF-4390-AD68-3741A3D1D31C}" destId="{3F9F4A7B-650E-4B44-B2C9-3EE0B171A383}" srcOrd="1" destOrd="0" presId="urn:microsoft.com/office/officeart/2005/8/layout/list1"/>
    <dgm:cxn modelId="{2D88B160-DEB6-4AD6-B892-F9AC501B0353}" type="presParOf" srcId="{D88A1F9A-7CBC-4BDB-85B2-4A9F9411D1C3}" destId="{7B1B67D2-1759-450D-BE14-B288D5525E55}" srcOrd="1" destOrd="0" presId="urn:microsoft.com/office/officeart/2005/8/layout/list1"/>
    <dgm:cxn modelId="{51855ACE-56F8-49A0-BDE0-3A0AAB247B91}" type="presParOf" srcId="{D88A1F9A-7CBC-4BDB-85B2-4A9F9411D1C3}" destId="{C8008C82-544B-4335-958F-76C81ACD3092}" srcOrd="2" destOrd="0" presId="urn:microsoft.com/office/officeart/2005/8/layout/list1"/>
    <dgm:cxn modelId="{2686C5C5-8D6C-4062-914B-91FBE8179453}" type="presParOf" srcId="{D88A1F9A-7CBC-4BDB-85B2-4A9F9411D1C3}" destId="{94D3AA4D-C044-457D-A9F6-C1CDF87831EA}" srcOrd="3" destOrd="0" presId="urn:microsoft.com/office/officeart/2005/8/layout/list1"/>
    <dgm:cxn modelId="{A4AC1287-7F64-4544-BABE-D660737995A5}" type="presParOf" srcId="{D88A1F9A-7CBC-4BDB-85B2-4A9F9411D1C3}" destId="{BFAE75EF-1156-4370-809C-BE6C7A513B79}" srcOrd="4" destOrd="0" presId="urn:microsoft.com/office/officeart/2005/8/layout/list1"/>
    <dgm:cxn modelId="{ADAA5903-994B-48BB-ABFD-B7722F9B1DF3}" type="presParOf" srcId="{BFAE75EF-1156-4370-809C-BE6C7A513B79}" destId="{8AFE6288-1FAA-4888-892C-232627E61B8A}" srcOrd="0" destOrd="0" presId="urn:microsoft.com/office/officeart/2005/8/layout/list1"/>
    <dgm:cxn modelId="{854D37DF-FD7C-4AA7-ABF5-100B7BDCD069}" type="presParOf" srcId="{BFAE75EF-1156-4370-809C-BE6C7A513B79}" destId="{F47C0B06-8391-431C-8C07-65839DB5F3C2}" srcOrd="1" destOrd="0" presId="urn:microsoft.com/office/officeart/2005/8/layout/list1"/>
    <dgm:cxn modelId="{D12C01C6-8A90-41ED-8D0B-29D2B7D5AE68}" type="presParOf" srcId="{D88A1F9A-7CBC-4BDB-85B2-4A9F9411D1C3}" destId="{219128F6-634E-46B5-9C70-5B563EBF20FB}" srcOrd="5" destOrd="0" presId="urn:microsoft.com/office/officeart/2005/8/layout/list1"/>
    <dgm:cxn modelId="{24C76B0E-3D0C-495D-ABB3-28B09CEB2906}" type="presParOf" srcId="{D88A1F9A-7CBC-4BDB-85B2-4A9F9411D1C3}" destId="{18A1E0F5-1960-4E0D-917C-E71D2ED47C06}" srcOrd="6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008C82-544B-4335-958F-76C81ACD3092}">
      <dsp:nvSpPr>
        <dsp:cNvPr id="0" name=""/>
        <dsp:cNvSpPr/>
      </dsp:nvSpPr>
      <dsp:spPr>
        <a:xfrm>
          <a:off x="0" y="429387"/>
          <a:ext cx="324036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F4A7B-650E-4B44-B2C9-3EE0B171A383}">
      <dsp:nvSpPr>
        <dsp:cNvPr id="0" name=""/>
        <dsp:cNvSpPr/>
      </dsp:nvSpPr>
      <dsp:spPr>
        <a:xfrm>
          <a:off x="162018" y="237507"/>
          <a:ext cx="226825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35" tIns="0" rIns="8573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/>
            <a:t>Monitor Performance</a:t>
          </a:r>
          <a:endParaRPr lang="en-IN" sz="1300" b="1" kern="1200" dirty="0"/>
        </a:p>
      </dsp:txBody>
      <dsp:txXfrm>
        <a:off x="162018" y="237507"/>
        <a:ext cx="2268252" cy="383760"/>
      </dsp:txXfrm>
    </dsp:sp>
    <dsp:sp modelId="{18A1E0F5-1960-4E0D-917C-E71D2ED47C06}">
      <dsp:nvSpPr>
        <dsp:cNvPr id="0" name=""/>
        <dsp:cNvSpPr/>
      </dsp:nvSpPr>
      <dsp:spPr>
        <a:xfrm>
          <a:off x="0" y="1019068"/>
          <a:ext cx="324036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7C0B06-8391-431C-8C07-65839DB5F3C2}">
      <dsp:nvSpPr>
        <dsp:cNvPr id="0" name=""/>
        <dsp:cNvSpPr/>
      </dsp:nvSpPr>
      <dsp:spPr>
        <a:xfrm>
          <a:off x="162018" y="827188"/>
          <a:ext cx="2268252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35" tIns="0" rIns="8573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300" b="1" kern="1200" dirty="0" smtClean="0"/>
            <a:t>Manage Scalability</a:t>
          </a:r>
          <a:endParaRPr lang="en-IN" sz="1300" b="1" kern="1200" dirty="0"/>
        </a:p>
      </dsp:txBody>
      <dsp:txXfrm>
        <a:off x="162018" y="827188"/>
        <a:ext cx="2268252" cy="383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78DD5-8B00-40CB-A559-19C2435AAE27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81372-F4EF-4E0B-A062-C55B2A24974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0355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81372-F4EF-4E0B-A062-C55B2A249745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2043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gray">
          <a:xfrm>
            <a:off x="0" y="2971800"/>
            <a:ext cx="9144000" cy="914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81000" y="319088"/>
            <a:ext cx="137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>
                <a:latin typeface="Verdana" pitchFamily="34" charset="0"/>
              </a:rPr>
              <a:t>LOGO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gray">
          <a:xfrm>
            <a:off x="0" y="2895600"/>
            <a:ext cx="8229600" cy="914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905000" y="5410200"/>
            <a:ext cx="51816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9248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0" y="6477000"/>
            <a:ext cx="2133600" cy="244475"/>
          </a:xfrm>
        </p:spPr>
        <p:txBody>
          <a:bodyPr/>
          <a:lstStyle>
            <a:lvl1pPr algn="ctr">
              <a:defRPr sz="120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" y="6477000"/>
            <a:ext cx="2895600" cy="244475"/>
          </a:xfrm>
        </p:spPr>
        <p:txBody>
          <a:bodyPr/>
          <a:lstStyle>
            <a:lvl1pPr algn="ctr">
              <a:defRPr sz="1200" smtClean="0">
                <a:latin typeface="Arial" charset="0"/>
              </a:defRPr>
            </a:lvl1pPr>
          </a:lstStyle>
          <a:p>
            <a:endParaRPr lang="en-I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 b="0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3219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54474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03251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7688"/>
            <a:ext cx="7391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38263"/>
            <a:ext cx="8229600" cy="50927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700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89790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68079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8263"/>
            <a:ext cx="4038600" cy="509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463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3320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68977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9896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60823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10078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533400"/>
            <a:ext cx="9144000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2549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0" y="457200"/>
            <a:ext cx="8229600" cy="6858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8263"/>
            <a:ext cx="82296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269875"/>
            <a:ext cx="2133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fld id="{64FE885E-7095-4419-8AEE-F5ADCEC89EF6}" type="datetimeFigureOut">
              <a:rPr lang="en-IN" smtClean="0"/>
              <a:pPr/>
              <a:t>30-03-2016</a:t>
            </a:fld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530975"/>
            <a:ext cx="289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53200"/>
            <a:ext cx="2133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 smtClean="0">
                <a:latin typeface="+mn-lt"/>
              </a:defRPr>
            </a:lvl1pPr>
          </a:lstStyle>
          <a:p>
            <a:fld id="{F38580BA-1F49-4CB6-85CB-9E0EDEB399EC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838200" y="547688"/>
            <a:ext cx="7391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013176"/>
            <a:ext cx="5691336" cy="930424"/>
          </a:xfrm>
        </p:spPr>
        <p:txBody>
          <a:bodyPr>
            <a:normAutofit fontScale="92500"/>
          </a:bodyPr>
          <a:lstStyle/>
          <a:p>
            <a:r>
              <a:rPr lang="en-IN" sz="2400" dirty="0" smtClean="0"/>
              <a:t>Priyanka </a:t>
            </a:r>
            <a:r>
              <a:rPr lang="en-IN" sz="2400" dirty="0" err="1" smtClean="0"/>
              <a:t>Naik</a:t>
            </a:r>
            <a:endParaRPr lang="en-IN" sz="2400" dirty="0" smtClean="0"/>
          </a:p>
          <a:p>
            <a:r>
              <a:rPr lang="en-IN" sz="2400" dirty="0" smtClean="0"/>
              <a:t>Supervisor: </a:t>
            </a:r>
            <a:r>
              <a:rPr lang="en-IN" sz="2400" dirty="0" err="1" smtClean="0"/>
              <a:t>Prof.</a:t>
            </a:r>
            <a:r>
              <a:rPr lang="en-IN" sz="2400" dirty="0" smtClean="0"/>
              <a:t> </a:t>
            </a:r>
            <a:r>
              <a:rPr lang="en-IN" sz="2400" dirty="0" err="1" smtClean="0"/>
              <a:t>Mythili</a:t>
            </a:r>
            <a:r>
              <a:rPr lang="en-IN" sz="2400" dirty="0" smtClean="0"/>
              <a:t> </a:t>
            </a:r>
            <a:r>
              <a:rPr lang="en-IN" sz="2400" dirty="0" err="1" smtClean="0"/>
              <a:t>Vutukuru</a:t>
            </a:r>
            <a:endParaRPr lang="en-IN" sz="2400" dirty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Improving Performance of Network Function Virtualization System (NFV)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32656"/>
            <a:ext cx="1584176" cy="5040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8544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003232" cy="49006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What is NFV ???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323528" y="2060847"/>
            <a:ext cx="3960440" cy="4453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5004048" y="2060848"/>
            <a:ext cx="3960440" cy="4453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179512" y="1280953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	</a:t>
            </a:r>
            <a:r>
              <a:rPr lang="en-IN" sz="1600" b="1" dirty="0" smtClean="0"/>
              <a:t>Conventional Network</a:t>
            </a:r>
            <a:r>
              <a:rPr lang="en-IN" sz="1600" b="1" dirty="0"/>
              <a:t> </a:t>
            </a:r>
            <a:r>
              <a:rPr lang="en-IN" sz="1600" b="1" dirty="0" smtClean="0"/>
              <a:t>	Appliance Approach</a:t>
            </a:r>
            <a:endParaRPr lang="en-IN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52020" y="135296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/>
              <a:t>Network Function Virtualization </a:t>
            </a:r>
            <a:r>
              <a:rPr lang="en-IN" sz="1600" b="1" dirty="0" smtClean="0"/>
              <a:t>  	Approach</a:t>
            </a:r>
            <a:r>
              <a:rPr lang="en-IN" sz="2000" b="1" dirty="0" smtClean="0"/>
              <a:t>	</a:t>
            </a:r>
            <a:endParaRPr lang="en-IN" sz="20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z="1400" dirty="0" smtClean="0"/>
              <a:t>1</a:t>
            </a:r>
            <a:endParaRPr lang="en-IN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44" y="2657154"/>
            <a:ext cx="1127259" cy="80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36912"/>
            <a:ext cx="1080119" cy="821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triped Right Arrow 6"/>
          <p:cNvSpPr/>
          <p:nvPr/>
        </p:nvSpPr>
        <p:spPr>
          <a:xfrm>
            <a:off x="4002015" y="3637428"/>
            <a:ext cx="1080120" cy="864096"/>
          </a:xfrm>
          <a:prstGeom prst="stripedRightArrow">
            <a:avLst/>
          </a:prstGeom>
          <a:scene3d>
            <a:camera prst="orthographicFront">
              <a:rot lat="0" lon="30000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717" y="3861048"/>
            <a:ext cx="1318401" cy="562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16" y="4982691"/>
            <a:ext cx="922701" cy="606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811" y="4902299"/>
            <a:ext cx="1038203" cy="68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508104" y="2348880"/>
            <a:ext cx="1152128" cy="564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5508104" y="3212976"/>
            <a:ext cx="1152128" cy="564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7125304" y="2348880"/>
            <a:ext cx="1152128" cy="564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7125304" y="3212976"/>
            <a:ext cx="1152128" cy="564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5220072" y="4005064"/>
            <a:ext cx="356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Virtual Machines</a:t>
            </a:r>
            <a:endParaRPr lang="en-IN" b="1" dirty="0"/>
          </a:p>
        </p:txBody>
      </p:sp>
      <p:sp>
        <p:nvSpPr>
          <p:cNvPr id="14" name="Down Arrow 13"/>
          <p:cNvSpPr/>
          <p:nvPr/>
        </p:nvSpPr>
        <p:spPr>
          <a:xfrm>
            <a:off x="6642240" y="4365104"/>
            <a:ext cx="450040" cy="6082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13176"/>
            <a:ext cx="2592288" cy="63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220072" y="5805264"/>
            <a:ext cx="3564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Standard servers, storage and switches</a:t>
            </a:r>
            <a:endParaRPr lang="en-IN" b="1" dirty="0"/>
          </a:p>
        </p:txBody>
      </p:sp>
    </p:spTree>
    <p:extLst>
      <p:ext uri="{BB962C8B-B14F-4D97-AF65-F5344CB8AC3E}">
        <p14:creationId xmlns="" xmlns:p14="http://schemas.microsoft.com/office/powerpoint/2010/main" val="170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NFV Example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55576" y="5517232"/>
            <a:ext cx="360040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rgbClr val="C00000"/>
                </a:solidFill>
              </a:rPr>
              <a:t>High Cost Hardware </a:t>
            </a:r>
            <a:r>
              <a:rPr lang="en-IN" sz="2000" b="1" dirty="0" err="1" smtClean="0">
                <a:solidFill>
                  <a:srgbClr val="C00000"/>
                </a:solidFill>
              </a:rPr>
              <a:t>Middleboxes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4088" y="5517232"/>
            <a:ext cx="3600400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solidFill>
                  <a:srgbClr val="C00000"/>
                </a:solidFill>
              </a:rPr>
              <a:t>Low Cost Virtual Machines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355976" y="5733256"/>
            <a:ext cx="1008112" cy="43204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30975"/>
            <a:ext cx="2895600" cy="276225"/>
          </a:xfrm>
        </p:spPr>
        <p:txBody>
          <a:bodyPr/>
          <a:lstStyle/>
          <a:p>
            <a:r>
              <a:rPr lang="en-IN" sz="1400" dirty="0" smtClean="0"/>
              <a:t>2</a:t>
            </a:r>
            <a:endParaRPr lang="en-IN" sz="1400" dirty="0"/>
          </a:p>
        </p:txBody>
      </p:sp>
      <p:pic>
        <p:nvPicPr>
          <p:cNvPr id="1026" name="Picture 2" descr="C:\Users\atul.powar\Downloads\epc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4768" y="2132857"/>
            <a:ext cx="7731648" cy="27363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1465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NFV Deployment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683568" y="1484784"/>
            <a:ext cx="792088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r>
              <a:rPr lang="en-IN" sz="2000" b="1" dirty="0" smtClean="0">
                <a:solidFill>
                  <a:srgbClr val="C00000"/>
                </a:solidFill>
              </a:rPr>
              <a:t>Deployment Components</a:t>
            </a:r>
            <a:endParaRPr lang="en-IN" sz="2000" b="1" dirty="0">
              <a:solidFill>
                <a:srgbClr val="C00000"/>
              </a:solidFill>
            </a:endParaRPr>
          </a:p>
          <a:p>
            <a:pPr algn="ctr"/>
            <a:endParaRPr lang="en-IN" dirty="0"/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>
          <a:xfrm flipH="1">
            <a:off x="971600" y="2276872"/>
            <a:ext cx="3672408" cy="1656184"/>
          </a:xfrm>
          <a:prstGeom prst="straightConnector1">
            <a:avLst/>
          </a:prstGeom>
          <a:ln w="254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3" idx="2"/>
          </p:cNvCxnSpPr>
          <p:nvPr/>
        </p:nvCxnSpPr>
        <p:spPr>
          <a:xfrm>
            <a:off x="4644008" y="2276872"/>
            <a:ext cx="3456384" cy="165618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36096" y="3933056"/>
            <a:ext cx="31683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r>
              <a:rPr lang="en-IN" sz="2000" b="1" dirty="0">
                <a:solidFill>
                  <a:srgbClr val="C00000"/>
                </a:solidFill>
              </a:rPr>
              <a:t>System </a:t>
            </a:r>
            <a:r>
              <a:rPr lang="en-IN" sz="2000" b="1" dirty="0" smtClean="0">
                <a:solidFill>
                  <a:srgbClr val="C00000"/>
                </a:solidFill>
              </a:rPr>
              <a:t>Specific</a:t>
            </a:r>
          </a:p>
          <a:p>
            <a:pPr algn="ctr"/>
            <a:endParaRPr lang="en-IN" dirty="0">
              <a:solidFill>
                <a:srgbClr val="C00000"/>
              </a:solidFill>
            </a:endParaRPr>
          </a:p>
          <a:p>
            <a:pPr algn="ctr"/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467544" y="3933056"/>
            <a:ext cx="316835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rgbClr val="C00000"/>
                </a:solidFill>
              </a:rPr>
              <a:t>Application Specific </a:t>
            </a:r>
          </a:p>
          <a:p>
            <a:pPr algn="ctr"/>
            <a:r>
              <a:rPr lang="en-IN" sz="2000" b="1" dirty="0">
                <a:solidFill>
                  <a:srgbClr val="C00000"/>
                </a:solidFill>
              </a:rPr>
              <a:t>(ex. </a:t>
            </a:r>
            <a:r>
              <a:rPr lang="en-IN" sz="2000" b="1" dirty="0" smtClean="0">
                <a:solidFill>
                  <a:srgbClr val="C00000"/>
                </a:solidFill>
              </a:rPr>
              <a:t>EPC Content)</a:t>
            </a:r>
            <a:endParaRPr lang="en-IN" sz="2000" b="1" dirty="0">
              <a:solidFill>
                <a:srgbClr val="C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30975"/>
            <a:ext cx="2895600" cy="276225"/>
          </a:xfrm>
        </p:spPr>
        <p:txBody>
          <a:bodyPr/>
          <a:lstStyle/>
          <a:p>
            <a:r>
              <a:rPr lang="en-IN" sz="1400" dirty="0" smtClean="0"/>
              <a:t>3</a:t>
            </a:r>
            <a:endParaRPr lang="en-IN" sz="14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="" xmlns:p14="http://schemas.microsoft.com/office/powerpoint/2010/main" val="3845724528"/>
              </p:ext>
            </p:extLst>
          </p:nvPr>
        </p:nvGraphicFramePr>
        <p:xfrm>
          <a:off x="5436096" y="5013176"/>
          <a:ext cx="324036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5" name="Straight Arrow Connector 14"/>
          <p:cNvCxnSpPr>
            <a:stCxn id="9" idx="2"/>
          </p:cNvCxnSpPr>
          <p:nvPr/>
        </p:nvCxnSpPr>
        <p:spPr>
          <a:xfrm>
            <a:off x="7020272" y="4725144"/>
            <a:ext cx="0" cy="57606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0984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theme/theme1.xml><?xml version="1.0" encoding="utf-8"?>
<a:theme xmlns:a="http://schemas.openxmlformats.org/drawingml/2006/main" name="Theme1">
  <a:themeElements>
    <a:clrScheme name="sample 3">
      <a:dk1>
        <a:srgbClr val="003366"/>
      </a:dk1>
      <a:lt1>
        <a:srgbClr val="FFFFFF"/>
      </a:lt1>
      <a:dk2>
        <a:srgbClr val="99190B"/>
      </a:dk2>
      <a:lt2>
        <a:srgbClr val="DDDDDD"/>
      </a:lt2>
      <a:accent1>
        <a:srgbClr val="1F63AD"/>
      </a:accent1>
      <a:accent2>
        <a:srgbClr val="D28302"/>
      </a:accent2>
      <a:accent3>
        <a:srgbClr val="FFFFFF"/>
      </a:accent3>
      <a:accent4>
        <a:srgbClr val="002A56"/>
      </a:accent4>
      <a:accent5>
        <a:srgbClr val="ABB7D3"/>
      </a:accent5>
      <a:accent6>
        <a:srgbClr val="BE7602"/>
      </a:accent6>
      <a:hlink>
        <a:srgbClr val="3CA051"/>
      </a:hlink>
      <a:folHlink>
        <a:srgbClr val="97ADB5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40297B"/>
        </a:dk2>
        <a:lt2>
          <a:srgbClr val="DDDDDD"/>
        </a:lt2>
        <a:accent1>
          <a:srgbClr val="35978E"/>
        </a:accent1>
        <a:accent2>
          <a:srgbClr val="1E86E4"/>
        </a:accent2>
        <a:accent3>
          <a:srgbClr val="FFFFFF"/>
        </a:accent3>
        <a:accent4>
          <a:srgbClr val="000056"/>
        </a:accent4>
        <a:accent5>
          <a:srgbClr val="AEC9C6"/>
        </a:accent5>
        <a:accent6>
          <a:srgbClr val="1A79CF"/>
        </a:accent6>
        <a:hlink>
          <a:srgbClr val="9CAA32"/>
        </a:hlink>
        <a:folHlink>
          <a:srgbClr val="ACB3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0F5ABD"/>
        </a:dk2>
        <a:lt2>
          <a:srgbClr val="DDDDDD"/>
        </a:lt2>
        <a:accent1>
          <a:srgbClr val="7061C9"/>
        </a:accent1>
        <a:accent2>
          <a:srgbClr val="53BB9B"/>
        </a:accent2>
        <a:accent3>
          <a:srgbClr val="FFFFFF"/>
        </a:accent3>
        <a:accent4>
          <a:srgbClr val="000056"/>
        </a:accent4>
        <a:accent5>
          <a:srgbClr val="BBB7E1"/>
        </a:accent5>
        <a:accent6>
          <a:srgbClr val="4AA98C"/>
        </a:accent6>
        <a:hlink>
          <a:srgbClr val="57B2D7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3366"/>
        </a:dk1>
        <a:lt1>
          <a:srgbClr val="FFFFFF"/>
        </a:lt1>
        <a:dk2>
          <a:srgbClr val="99190B"/>
        </a:dk2>
        <a:lt2>
          <a:srgbClr val="DDDDDD"/>
        </a:lt2>
        <a:accent1>
          <a:srgbClr val="1F63AD"/>
        </a:accent1>
        <a:accent2>
          <a:srgbClr val="D28302"/>
        </a:accent2>
        <a:accent3>
          <a:srgbClr val="FFFFFF"/>
        </a:accent3>
        <a:accent4>
          <a:srgbClr val="002A56"/>
        </a:accent4>
        <a:accent5>
          <a:srgbClr val="ABB7D3"/>
        </a:accent5>
        <a:accent6>
          <a:srgbClr val="BE7602"/>
        </a:accent6>
        <a:hlink>
          <a:srgbClr val="3CA051"/>
        </a:hlink>
        <a:folHlink>
          <a:srgbClr val="97AD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65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Theme1</vt:lpstr>
      <vt:lpstr>Improving Performance of Network Function Virtualization System (NFV)</vt:lpstr>
      <vt:lpstr>What is NFV ???</vt:lpstr>
      <vt:lpstr>NFV Example</vt:lpstr>
      <vt:lpstr>NFV Deployment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Performance of Network Function Virtualization System (NFV)</dc:title>
  <dc:creator>Priyanka</dc:creator>
  <cp:lastModifiedBy>atul.powar</cp:lastModifiedBy>
  <cp:revision>50</cp:revision>
  <dcterms:created xsi:type="dcterms:W3CDTF">2016-03-24T13:48:58Z</dcterms:created>
  <dcterms:modified xsi:type="dcterms:W3CDTF">2016-03-30T09:51:39Z</dcterms:modified>
</cp:coreProperties>
</file>