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tags/tag2.xml" ContentType="application/vnd.openxmlformats-officedocument.presentationml.tags+xml"/>
  <Override PartName="/ppt/tags/tag3.xml" ContentType="application/vnd.openxmlformats-officedocument.presentationml.tags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3" r:id="rId3"/>
    <p:sldId id="260" r:id="rId4"/>
    <p:sldId id="261" r:id="rId5"/>
    <p:sldId id="262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6851C-1447-477A-BBE7-8D8D12986810}" type="datetimeFigureOut">
              <a:rPr lang="en-IN" smtClean="0"/>
              <a:t>30-03-2016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6EEF4-281C-4C6F-8CED-C9758EFF8733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6851C-1447-477A-BBE7-8D8D12986810}" type="datetimeFigureOut">
              <a:rPr lang="en-IN" smtClean="0"/>
              <a:t>30-03-2016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6EEF4-281C-4C6F-8CED-C9758EFF8733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6851C-1447-477A-BBE7-8D8D12986810}" type="datetimeFigureOut">
              <a:rPr lang="en-IN" smtClean="0"/>
              <a:t>30-03-2016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6EEF4-281C-4C6F-8CED-C9758EFF8733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6851C-1447-477A-BBE7-8D8D12986810}" type="datetimeFigureOut">
              <a:rPr lang="en-IN" smtClean="0"/>
              <a:t>30-03-2016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6EEF4-281C-4C6F-8CED-C9758EFF8733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6851C-1447-477A-BBE7-8D8D12986810}" type="datetimeFigureOut">
              <a:rPr lang="en-IN" smtClean="0"/>
              <a:t>30-03-2016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6EEF4-281C-4C6F-8CED-C9758EFF8733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6851C-1447-477A-BBE7-8D8D12986810}" type="datetimeFigureOut">
              <a:rPr lang="en-IN" smtClean="0"/>
              <a:t>30-03-2016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6EEF4-281C-4C6F-8CED-C9758EFF8733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6851C-1447-477A-BBE7-8D8D12986810}" type="datetimeFigureOut">
              <a:rPr lang="en-IN" smtClean="0"/>
              <a:t>30-03-2016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6EEF4-281C-4C6F-8CED-C9758EFF8733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6851C-1447-477A-BBE7-8D8D12986810}" type="datetimeFigureOut">
              <a:rPr lang="en-IN" smtClean="0"/>
              <a:t>30-03-2016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6EEF4-281C-4C6F-8CED-C9758EFF8733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6851C-1447-477A-BBE7-8D8D12986810}" type="datetimeFigureOut">
              <a:rPr lang="en-IN" smtClean="0"/>
              <a:t>30-03-2016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6EEF4-281C-4C6F-8CED-C9758EFF8733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6851C-1447-477A-BBE7-8D8D12986810}" type="datetimeFigureOut">
              <a:rPr lang="en-IN" smtClean="0"/>
              <a:t>30-03-2016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6EEF4-281C-4C6F-8CED-C9758EFF8733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6851C-1447-477A-BBE7-8D8D12986810}" type="datetimeFigureOut">
              <a:rPr lang="en-IN" smtClean="0"/>
              <a:t>30-03-2016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6EEF4-281C-4C6F-8CED-C9758EFF8733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66851C-1447-477A-BBE7-8D8D12986810}" type="datetimeFigureOut">
              <a:rPr lang="en-IN" smtClean="0"/>
              <a:t>30-03-2016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96EEF4-281C-4C6F-8CED-C9758EFF8733}" type="slidenum">
              <a:rPr lang="en-IN" smtClean="0"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4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5" Type="http://schemas.openxmlformats.org/officeDocument/2006/relationships/image" Target="../media/image1.jpe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ttps://encrypted-tbn0.gstatic.com/images?q=tbn:ANd9GcQs6UcTxYz1hRp4k7qMKJQED8COyDw35emhDa5Q9Bi-t3Ff8x2FgA"/>
          <p:cNvPicPr>
            <a:picLocks noChangeAspect="1" noChangeArrowheads="1"/>
          </p:cNvPicPr>
          <p:nvPr/>
        </p:nvPicPr>
        <p:blipFill>
          <a:blip r:embed="rId3" cstate="print">
            <a:grayscl/>
          </a:blip>
          <a:srcRect/>
          <a:stretch>
            <a:fillRect/>
          </a:stretch>
        </p:blipFill>
        <p:spPr bwMode="auto">
          <a:xfrm>
            <a:off x="251521" y="404665"/>
            <a:ext cx="2393304" cy="302433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sp>
        <p:nvSpPr>
          <p:cNvPr id="5" name="TextBox 4"/>
          <p:cNvSpPr txBox="1"/>
          <p:nvPr/>
        </p:nvSpPr>
        <p:spPr>
          <a:xfrm>
            <a:off x="251520" y="3573016"/>
            <a:ext cx="288032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000" b="1" dirty="0" smtClean="0"/>
              <a:t>Turing Test</a:t>
            </a:r>
            <a:endParaRPr lang="en-IN" sz="2000" dirty="0"/>
          </a:p>
          <a:p>
            <a:r>
              <a:rPr lang="en-IN" sz="2000" dirty="0" smtClean="0"/>
              <a:t>An AI agent must be able to imitate humans</a:t>
            </a:r>
          </a:p>
        </p:txBody>
      </p:sp>
      <p:pic>
        <p:nvPicPr>
          <p:cNvPr id="11268" name="Picture 4" descr="https://upload.wikimedia.org/wikipedia/commons/thumb/c/c1/Computer-aj_aj_ashton_01.svg/320px-Computer-aj_aj_ashton_01.svg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07904" y="404665"/>
            <a:ext cx="1512167" cy="1512168"/>
          </a:xfrm>
          <a:prstGeom prst="rect">
            <a:avLst/>
          </a:prstGeom>
          <a:noFill/>
        </p:spPr>
      </p:pic>
      <p:pic>
        <p:nvPicPr>
          <p:cNvPr id="13" name="Picture 2" descr="https://encrypted-tbn0.gstatic.com/images?q=tbn:ANd9GcQs6UcTxYz1hRp4k7qMKJQED8COyDw35emhDa5Q9Bi-t3Ff8x2FgA"/>
          <p:cNvPicPr>
            <a:picLocks noChangeAspect="1" noChangeArrowheads="1"/>
          </p:cNvPicPr>
          <p:nvPr/>
        </p:nvPicPr>
        <p:blipFill>
          <a:blip r:embed="rId3" cstate="print">
            <a:grayscl/>
          </a:blip>
          <a:srcRect/>
          <a:stretch>
            <a:fillRect/>
          </a:stretch>
        </p:blipFill>
        <p:spPr bwMode="auto">
          <a:xfrm>
            <a:off x="7452320" y="404664"/>
            <a:ext cx="1080120" cy="13649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sp>
        <p:nvSpPr>
          <p:cNvPr id="14" name="Left-Right Arrow 13"/>
          <p:cNvSpPr/>
          <p:nvPr/>
        </p:nvSpPr>
        <p:spPr>
          <a:xfrm>
            <a:off x="5796136" y="908720"/>
            <a:ext cx="936104" cy="432048"/>
          </a:xfrm>
          <a:prstGeom prst="leftRightArrow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7" name="TextBox 16"/>
          <p:cNvSpPr txBox="1"/>
          <p:nvPr/>
        </p:nvSpPr>
        <p:spPr>
          <a:xfrm>
            <a:off x="5039544" y="4509120"/>
            <a:ext cx="194251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4000" b="1" dirty="0" smtClean="0"/>
              <a:t>Sarcasm</a:t>
            </a:r>
            <a:endParaRPr lang="en-IN" sz="4000" b="1" dirty="0"/>
          </a:p>
        </p:txBody>
      </p:sp>
      <p:sp>
        <p:nvSpPr>
          <p:cNvPr id="18" name="Rectangle 17"/>
          <p:cNvSpPr/>
          <p:nvPr/>
        </p:nvSpPr>
        <p:spPr>
          <a:xfrm>
            <a:off x="5039544" y="5229200"/>
            <a:ext cx="410445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2000" dirty="0" smtClean="0"/>
              <a:t>A cutting, often ironic remark intended to express contempt or ridicule” </a:t>
            </a:r>
            <a:r>
              <a:rPr lang="en-IN" sz="1600" i="1" dirty="0" smtClean="0"/>
              <a:t>– Thefreedictionary.com</a:t>
            </a:r>
            <a:endParaRPr lang="en-IN" sz="2000" i="1" dirty="0"/>
          </a:p>
        </p:txBody>
      </p:sp>
      <p:sp>
        <p:nvSpPr>
          <p:cNvPr id="19" name="TextBox 18"/>
          <p:cNvSpPr txBox="1"/>
          <p:nvPr/>
        </p:nvSpPr>
        <p:spPr>
          <a:xfrm>
            <a:off x="4247456" y="3789040"/>
            <a:ext cx="925253" cy="22159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13800" dirty="0" smtClean="0"/>
              <a:t>“</a:t>
            </a:r>
            <a:endParaRPr lang="en-IN" sz="13800" dirty="0"/>
          </a:p>
        </p:txBody>
      </p:sp>
      <p:sp>
        <p:nvSpPr>
          <p:cNvPr id="21" name="TextBox 20"/>
          <p:cNvSpPr txBox="1"/>
          <p:nvPr/>
        </p:nvSpPr>
        <p:spPr>
          <a:xfrm>
            <a:off x="5853099" y="6519446"/>
            <a:ext cx="329090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1600" i="1" dirty="0" smtClean="0"/>
              <a:t>All images from </a:t>
            </a:r>
            <a:r>
              <a:rPr lang="en-IN" sz="1600" i="1" dirty="0" err="1" smtClean="0"/>
              <a:t>wikimedia</a:t>
            </a:r>
            <a:r>
              <a:rPr lang="en-IN" sz="1600" i="1" dirty="0" smtClean="0"/>
              <a:t> commons.</a:t>
            </a:r>
            <a:endParaRPr lang="en-IN" sz="1600" i="1" dirty="0"/>
          </a:p>
        </p:txBody>
      </p:sp>
      <p:sp>
        <p:nvSpPr>
          <p:cNvPr id="20" name="TextBox 19"/>
          <p:cNvSpPr txBox="1"/>
          <p:nvPr/>
        </p:nvSpPr>
        <p:spPr>
          <a:xfrm>
            <a:off x="3203848" y="2276872"/>
            <a:ext cx="57912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/>
              <a:t>Human: “You are fast, just like a snail”</a:t>
            </a:r>
          </a:p>
          <a:p>
            <a:r>
              <a:rPr lang="en-IN" dirty="0" smtClean="0"/>
              <a:t>----------------------</a:t>
            </a:r>
          </a:p>
          <a:p>
            <a:r>
              <a:rPr lang="en-IN" dirty="0" smtClean="0"/>
              <a:t>ALICE: “Thank you for telling me I am fast like a snail”</a:t>
            </a:r>
          </a:p>
          <a:p>
            <a:r>
              <a:rPr lang="en-IN" dirty="0" smtClean="0"/>
              <a:t>Assistant.ai: “A good assistant is whatever their boss needs them to be”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7" grpId="0"/>
      <p:bldP spid="18" grpId="0"/>
      <p:bldP spid="19" grpId="0"/>
      <p:bldP spid="2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476672"/>
            <a:ext cx="7772400" cy="1470025"/>
          </a:xfrm>
        </p:spPr>
        <p:txBody>
          <a:bodyPr>
            <a:normAutofit/>
          </a:bodyPr>
          <a:lstStyle/>
          <a:p>
            <a:r>
              <a:rPr lang="en-IN" sz="5400" b="1" dirty="0" smtClean="0"/>
              <a:t>Computational Sarcasm</a:t>
            </a:r>
            <a:endParaRPr lang="en-IN" sz="54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1560" y="2420888"/>
            <a:ext cx="6400800" cy="1752600"/>
          </a:xfrm>
        </p:spPr>
        <p:txBody>
          <a:bodyPr>
            <a:normAutofit/>
          </a:bodyPr>
          <a:lstStyle/>
          <a:p>
            <a:pPr algn="l"/>
            <a:r>
              <a:rPr lang="en-IN" sz="2800" b="1" dirty="0" smtClean="0">
                <a:solidFill>
                  <a:schemeClr val="tx1"/>
                </a:solidFill>
              </a:rPr>
              <a:t>Sprint</a:t>
            </a:r>
            <a:r>
              <a:rPr lang="en-IN" sz="2800" b="1" dirty="0" smtClean="0">
                <a:solidFill>
                  <a:schemeClr val="tx1"/>
                </a:solidFill>
              </a:rPr>
              <a:t> </a:t>
            </a:r>
            <a:r>
              <a:rPr lang="en-IN" sz="2800" b="1" dirty="0" smtClean="0">
                <a:solidFill>
                  <a:schemeClr val="tx1"/>
                </a:solidFill>
              </a:rPr>
              <a:t>Thesis Talk by</a:t>
            </a:r>
            <a:endParaRPr lang="en-IN" sz="3600" b="1" dirty="0" smtClean="0">
              <a:solidFill>
                <a:schemeClr val="tx1"/>
              </a:solidFill>
            </a:endParaRPr>
          </a:p>
          <a:p>
            <a:pPr algn="l"/>
            <a:r>
              <a:rPr lang="en-IN" sz="3600" b="1" dirty="0" smtClean="0">
                <a:solidFill>
                  <a:schemeClr val="tx1"/>
                </a:solidFill>
              </a:rPr>
              <a:t>Aditya Joshi</a:t>
            </a:r>
          </a:p>
          <a:p>
            <a:pPr algn="l"/>
            <a:r>
              <a:rPr lang="en-IN" sz="2800" dirty="0" smtClean="0">
                <a:solidFill>
                  <a:schemeClr val="tx1"/>
                </a:solidFill>
              </a:rPr>
              <a:t>adityaj@cse.iitb.ac.in</a:t>
            </a:r>
            <a:endParaRPr lang="en-IN" sz="2800" dirty="0">
              <a:solidFill>
                <a:schemeClr val="tx1"/>
              </a:solidFill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2339752" y="4437112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IN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IN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PhD</a:t>
            </a:r>
            <a:r>
              <a:rPr kumimoji="0" lang="en-IN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Advisors: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IN" sz="2800" baseline="0" dirty="0" smtClean="0"/>
              <a:t>Prof.</a:t>
            </a:r>
            <a:r>
              <a:rPr lang="en-IN" sz="2800" dirty="0" smtClean="0"/>
              <a:t> Pushpak Bhattacharyya, IITB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IN" sz="2800" dirty="0" smtClean="0"/>
              <a:t>Prof. Mark J Carman, </a:t>
            </a:r>
            <a:r>
              <a:rPr lang="en-IN" sz="2800" dirty="0" err="1" smtClean="0"/>
              <a:t>Monash</a:t>
            </a:r>
            <a:endParaRPr kumimoji="0" lang="en-IN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3203848" y="2204864"/>
            <a:ext cx="2736304" cy="0"/>
          </a:xfrm>
          <a:prstGeom prst="line">
            <a:avLst/>
          </a:prstGeom>
          <a:ln w="571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2" descr="https://encrypted-tbn0.gstatic.com/images?q=tbn:ANd9GcQs6UcTxYz1hRp4k7qMKJQED8COyDw35emhDa5Q9Bi-t3Ff8x2FgA"/>
          <p:cNvPicPr>
            <a:picLocks noChangeAspect="1" noChangeArrowheads="1"/>
          </p:cNvPicPr>
          <p:nvPr/>
        </p:nvPicPr>
        <p:blipFill>
          <a:blip r:embed="rId3" cstate="print">
            <a:grayscl/>
          </a:blip>
          <a:srcRect/>
          <a:stretch>
            <a:fillRect/>
          </a:stretch>
        </p:blipFill>
        <p:spPr bwMode="auto">
          <a:xfrm>
            <a:off x="683568" y="4149080"/>
            <a:ext cx="1652519" cy="20882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096000" y="1295400"/>
            <a:ext cx="2514600" cy="5181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b="1" dirty="0" smtClean="0">
                <a:solidFill>
                  <a:schemeClr val="tx1"/>
                </a:solidFill>
              </a:rPr>
              <a:t>Generating sarcasm</a:t>
            </a:r>
          </a:p>
          <a:p>
            <a:pPr algn="ctr"/>
            <a:endParaRPr lang="en-IN" b="1" dirty="0" smtClean="0">
              <a:solidFill>
                <a:schemeClr val="tx1"/>
              </a:solidFill>
            </a:endParaRPr>
          </a:p>
          <a:p>
            <a:pPr algn="ctr"/>
            <a:endParaRPr lang="en-IN" b="1" dirty="0" smtClean="0">
              <a:solidFill>
                <a:schemeClr val="tx1"/>
              </a:solidFill>
            </a:endParaRPr>
          </a:p>
          <a:p>
            <a:pPr algn="ctr"/>
            <a:endParaRPr lang="en-IN" b="1" dirty="0" smtClean="0">
              <a:solidFill>
                <a:schemeClr val="tx1"/>
              </a:solidFill>
            </a:endParaRPr>
          </a:p>
          <a:p>
            <a:pPr algn="ctr"/>
            <a:endParaRPr lang="en-IN" b="1" dirty="0" smtClean="0">
              <a:solidFill>
                <a:schemeClr val="tx1"/>
              </a:solidFill>
            </a:endParaRPr>
          </a:p>
          <a:p>
            <a:pPr algn="ctr"/>
            <a:endParaRPr lang="en-IN" b="1" dirty="0" smtClean="0">
              <a:solidFill>
                <a:schemeClr val="tx1"/>
              </a:solidFill>
            </a:endParaRPr>
          </a:p>
          <a:p>
            <a:pPr algn="ctr"/>
            <a:endParaRPr lang="en-IN" b="1" dirty="0" smtClean="0">
              <a:solidFill>
                <a:schemeClr val="tx1"/>
              </a:solidFill>
            </a:endParaRPr>
          </a:p>
          <a:p>
            <a:pPr algn="ctr"/>
            <a:endParaRPr lang="en-IN" b="1" dirty="0" smtClean="0">
              <a:solidFill>
                <a:schemeClr val="tx1"/>
              </a:solidFill>
            </a:endParaRPr>
          </a:p>
          <a:p>
            <a:pPr algn="ctr"/>
            <a:endParaRPr lang="en-IN" b="1" dirty="0" smtClean="0">
              <a:solidFill>
                <a:schemeClr val="tx1"/>
              </a:solidFill>
            </a:endParaRPr>
          </a:p>
          <a:p>
            <a:pPr algn="ctr"/>
            <a:endParaRPr lang="en-IN" b="1" dirty="0" smtClean="0">
              <a:solidFill>
                <a:schemeClr val="tx1"/>
              </a:solidFill>
            </a:endParaRPr>
          </a:p>
          <a:p>
            <a:pPr algn="ctr"/>
            <a:endParaRPr lang="en-IN" b="1" dirty="0" smtClean="0">
              <a:solidFill>
                <a:schemeClr val="tx1"/>
              </a:solidFill>
            </a:endParaRPr>
          </a:p>
          <a:p>
            <a:pPr algn="ctr"/>
            <a:endParaRPr lang="en-IN" b="1" dirty="0" smtClean="0">
              <a:solidFill>
                <a:schemeClr val="tx1"/>
              </a:solidFill>
            </a:endParaRPr>
          </a:p>
          <a:p>
            <a:pPr algn="ctr"/>
            <a:endParaRPr lang="en-IN" b="1" dirty="0" smtClean="0">
              <a:solidFill>
                <a:schemeClr val="tx1"/>
              </a:solidFill>
            </a:endParaRPr>
          </a:p>
          <a:p>
            <a:pPr algn="ctr"/>
            <a:endParaRPr lang="en-IN" b="1" dirty="0" smtClean="0">
              <a:solidFill>
                <a:schemeClr val="tx1"/>
              </a:solidFill>
            </a:endParaRPr>
          </a:p>
          <a:p>
            <a:pPr algn="ctr"/>
            <a:endParaRPr lang="en-IN" b="1" dirty="0" smtClean="0">
              <a:solidFill>
                <a:schemeClr val="tx1"/>
              </a:solidFill>
            </a:endParaRPr>
          </a:p>
          <a:p>
            <a:pPr algn="ctr"/>
            <a:endParaRPr lang="en-IN" b="1" dirty="0" smtClean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276600" y="1371600"/>
            <a:ext cx="2514600" cy="5105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b="1" dirty="0" smtClean="0">
                <a:solidFill>
                  <a:schemeClr val="tx1"/>
                </a:solidFill>
              </a:rPr>
              <a:t>Detecting sarcasm</a:t>
            </a:r>
          </a:p>
          <a:p>
            <a:pPr algn="ctr"/>
            <a:endParaRPr lang="en-IN" dirty="0" smtClean="0">
              <a:solidFill>
                <a:schemeClr val="tx1"/>
              </a:solidFill>
            </a:endParaRPr>
          </a:p>
          <a:p>
            <a:pPr algn="ctr"/>
            <a:endParaRPr lang="en-IN" dirty="0" smtClean="0">
              <a:solidFill>
                <a:schemeClr val="tx1"/>
              </a:solidFill>
            </a:endParaRPr>
          </a:p>
          <a:p>
            <a:pPr algn="ctr"/>
            <a:endParaRPr lang="en-IN" dirty="0" smtClean="0">
              <a:solidFill>
                <a:schemeClr val="tx1"/>
              </a:solidFill>
            </a:endParaRPr>
          </a:p>
          <a:p>
            <a:pPr algn="ctr"/>
            <a:endParaRPr lang="en-IN" dirty="0" smtClean="0">
              <a:solidFill>
                <a:schemeClr val="tx1"/>
              </a:solidFill>
            </a:endParaRPr>
          </a:p>
          <a:p>
            <a:pPr algn="ctr"/>
            <a:endParaRPr lang="en-IN" dirty="0" smtClean="0">
              <a:solidFill>
                <a:schemeClr val="tx1"/>
              </a:solidFill>
            </a:endParaRPr>
          </a:p>
          <a:p>
            <a:pPr algn="ctr"/>
            <a:endParaRPr lang="en-IN" dirty="0" smtClean="0">
              <a:solidFill>
                <a:schemeClr val="tx1"/>
              </a:solidFill>
            </a:endParaRPr>
          </a:p>
          <a:p>
            <a:pPr algn="ctr"/>
            <a:endParaRPr lang="en-IN" dirty="0" smtClean="0">
              <a:solidFill>
                <a:schemeClr val="tx1"/>
              </a:solidFill>
            </a:endParaRPr>
          </a:p>
          <a:p>
            <a:pPr algn="ctr"/>
            <a:endParaRPr lang="en-IN" dirty="0" smtClean="0">
              <a:solidFill>
                <a:schemeClr val="tx1"/>
              </a:solidFill>
            </a:endParaRPr>
          </a:p>
          <a:p>
            <a:pPr algn="ctr"/>
            <a:endParaRPr lang="en-IN" dirty="0" smtClean="0">
              <a:solidFill>
                <a:schemeClr val="tx1"/>
              </a:solidFill>
            </a:endParaRPr>
          </a:p>
          <a:p>
            <a:pPr algn="ctr"/>
            <a:endParaRPr lang="en-IN" dirty="0" smtClean="0">
              <a:solidFill>
                <a:schemeClr val="tx1"/>
              </a:solidFill>
            </a:endParaRPr>
          </a:p>
          <a:p>
            <a:pPr algn="ctr"/>
            <a:endParaRPr lang="en-IN" dirty="0" smtClean="0">
              <a:solidFill>
                <a:schemeClr val="tx1"/>
              </a:solidFill>
            </a:endParaRPr>
          </a:p>
          <a:p>
            <a:pPr algn="ctr"/>
            <a:endParaRPr lang="en-IN" dirty="0" smtClean="0">
              <a:solidFill>
                <a:schemeClr val="tx1"/>
              </a:solidFill>
            </a:endParaRPr>
          </a:p>
          <a:p>
            <a:pPr algn="ctr"/>
            <a:endParaRPr lang="en-IN" dirty="0" smtClean="0">
              <a:solidFill>
                <a:schemeClr val="tx1"/>
              </a:solidFill>
            </a:endParaRPr>
          </a:p>
          <a:p>
            <a:pPr algn="ctr"/>
            <a:endParaRPr lang="en-IN" dirty="0" smtClean="0">
              <a:solidFill>
                <a:schemeClr val="tx1"/>
              </a:solidFill>
            </a:endParaRPr>
          </a:p>
          <a:p>
            <a:pPr algn="ctr"/>
            <a:endParaRPr lang="en-IN" dirty="0" smtClean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57200" y="1219200"/>
            <a:ext cx="2667000" cy="52578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b="1" dirty="0" smtClean="0">
                <a:solidFill>
                  <a:schemeClr val="tx1"/>
                </a:solidFill>
              </a:rPr>
              <a:t>Understanding sarcasm in humans</a:t>
            </a:r>
          </a:p>
          <a:p>
            <a:pPr algn="ctr"/>
            <a:endParaRPr lang="en-IN" dirty="0" smtClean="0">
              <a:solidFill>
                <a:schemeClr val="tx1"/>
              </a:solidFill>
            </a:endParaRPr>
          </a:p>
          <a:p>
            <a:pPr algn="ctr"/>
            <a:endParaRPr lang="en-IN" dirty="0" smtClean="0">
              <a:solidFill>
                <a:schemeClr val="tx1"/>
              </a:solidFill>
            </a:endParaRPr>
          </a:p>
          <a:p>
            <a:pPr algn="ctr"/>
            <a:endParaRPr lang="en-IN" dirty="0" smtClean="0">
              <a:solidFill>
                <a:schemeClr val="tx1"/>
              </a:solidFill>
            </a:endParaRPr>
          </a:p>
          <a:p>
            <a:pPr algn="ctr"/>
            <a:endParaRPr lang="en-IN" dirty="0" smtClean="0">
              <a:solidFill>
                <a:schemeClr val="tx1"/>
              </a:solidFill>
            </a:endParaRPr>
          </a:p>
          <a:p>
            <a:pPr algn="ctr"/>
            <a:endParaRPr lang="en-IN" dirty="0" smtClean="0">
              <a:solidFill>
                <a:schemeClr val="tx1"/>
              </a:solidFill>
            </a:endParaRPr>
          </a:p>
          <a:p>
            <a:pPr algn="ctr"/>
            <a:endParaRPr lang="en-IN" dirty="0" smtClean="0">
              <a:solidFill>
                <a:schemeClr val="tx1"/>
              </a:solidFill>
            </a:endParaRPr>
          </a:p>
          <a:p>
            <a:pPr algn="ctr"/>
            <a:endParaRPr lang="en-IN" dirty="0" smtClean="0">
              <a:solidFill>
                <a:schemeClr val="tx1"/>
              </a:solidFill>
            </a:endParaRPr>
          </a:p>
          <a:p>
            <a:pPr algn="ctr"/>
            <a:endParaRPr lang="en-IN" dirty="0" smtClean="0">
              <a:solidFill>
                <a:schemeClr val="tx1"/>
              </a:solidFill>
            </a:endParaRPr>
          </a:p>
          <a:p>
            <a:pPr algn="ctr"/>
            <a:endParaRPr lang="en-IN" dirty="0" smtClean="0">
              <a:solidFill>
                <a:schemeClr val="tx1"/>
              </a:solidFill>
            </a:endParaRPr>
          </a:p>
          <a:p>
            <a:pPr algn="ctr"/>
            <a:endParaRPr lang="en-IN" dirty="0" smtClean="0">
              <a:solidFill>
                <a:schemeClr val="tx1"/>
              </a:solidFill>
            </a:endParaRPr>
          </a:p>
          <a:p>
            <a:pPr algn="ctr"/>
            <a:endParaRPr lang="en-IN" dirty="0" smtClean="0">
              <a:solidFill>
                <a:schemeClr val="tx1"/>
              </a:solidFill>
            </a:endParaRPr>
          </a:p>
          <a:p>
            <a:pPr algn="ctr"/>
            <a:endParaRPr lang="en-IN" dirty="0" smtClean="0">
              <a:solidFill>
                <a:schemeClr val="tx1"/>
              </a:solidFill>
            </a:endParaRPr>
          </a:p>
          <a:p>
            <a:pPr algn="ctr"/>
            <a:endParaRPr lang="en-IN" dirty="0" smtClean="0">
              <a:solidFill>
                <a:schemeClr val="tx1"/>
              </a:solidFill>
            </a:endParaRPr>
          </a:p>
          <a:p>
            <a:pPr algn="ctr"/>
            <a:endParaRPr lang="en-IN" dirty="0" smtClean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372600" cy="1143000"/>
          </a:xfrm>
        </p:spPr>
        <p:txBody>
          <a:bodyPr>
            <a:normAutofit/>
          </a:bodyPr>
          <a:lstStyle/>
          <a:p>
            <a:r>
              <a:rPr lang="en-IN" sz="3600" b="1" dirty="0" smtClean="0">
                <a:solidFill>
                  <a:schemeClr val="tx1"/>
                </a:solidFill>
                <a:effectLst/>
              </a:rPr>
              <a:t>The emerging theme</a:t>
            </a:r>
            <a:endParaRPr lang="en-IN" sz="3600" b="1" dirty="0">
              <a:solidFill>
                <a:schemeClr val="tx1"/>
              </a:solidFill>
              <a:effectLst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304800" y="1066800"/>
            <a:ext cx="8382000" cy="381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400" dirty="0" smtClean="0"/>
              <a:t>Computational Sarcasm</a:t>
            </a:r>
            <a:endParaRPr lang="en-IN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6248400" y="2133600"/>
            <a:ext cx="28956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/>
              <a:t>A </a:t>
            </a:r>
            <a:r>
              <a:rPr lang="en-IN" dirty="0" err="1" smtClean="0"/>
              <a:t>chatbot</a:t>
            </a:r>
            <a:r>
              <a:rPr lang="en-IN" dirty="0" smtClean="0"/>
              <a:t> module that always responds</a:t>
            </a:r>
          </a:p>
          <a:p>
            <a:r>
              <a:rPr lang="en-IN" dirty="0" smtClean="0"/>
              <a:t>sarcastically</a:t>
            </a:r>
          </a:p>
          <a:p>
            <a:endParaRPr lang="en-IN" dirty="0" smtClean="0"/>
          </a:p>
          <a:p>
            <a:r>
              <a:rPr lang="en-IN" dirty="0" smtClean="0"/>
              <a:t>An emotion engine</a:t>
            </a:r>
          </a:p>
          <a:p>
            <a:r>
              <a:rPr lang="en-IN" dirty="0" smtClean="0"/>
              <a:t>that measures change</a:t>
            </a:r>
          </a:p>
          <a:p>
            <a:r>
              <a:rPr lang="en-IN" dirty="0" smtClean="0"/>
              <a:t>in emotions</a:t>
            </a:r>
          </a:p>
          <a:p>
            <a:endParaRPr lang="en-IN" dirty="0" smtClean="0"/>
          </a:p>
          <a:p>
            <a:endParaRPr lang="en-IN" dirty="0" smtClean="0"/>
          </a:p>
          <a:p>
            <a:r>
              <a:rPr lang="en-IN" b="1" dirty="0" smtClean="0">
                <a:solidFill>
                  <a:srgbClr val="C00000"/>
                </a:solidFill>
              </a:rPr>
              <a:t>A </a:t>
            </a:r>
            <a:r>
              <a:rPr lang="en-IN" b="1" dirty="0" smtClean="0">
                <a:solidFill>
                  <a:srgbClr val="C00000"/>
                </a:solidFill>
              </a:rPr>
              <a:t>sarcasm-enabled</a:t>
            </a:r>
            <a:endParaRPr lang="en-IN" b="1" dirty="0" smtClean="0">
              <a:solidFill>
                <a:srgbClr val="C00000"/>
              </a:solidFill>
            </a:endParaRPr>
          </a:p>
          <a:p>
            <a:r>
              <a:rPr lang="en-IN" b="1" dirty="0" err="1" smtClean="0">
                <a:solidFill>
                  <a:srgbClr val="C00000"/>
                </a:solidFill>
              </a:rPr>
              <a:t>chatbot</a:t>
            </a:r>
            <a:endParaRPr lang="en-IN" b="1" dirty="0">
              <a:solidFill>
                <a:srgbClr val="C0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3400" y="2286000"/>
            <a:ext cx="25908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/>
              <a:t>Sentiment annotation complexity (eye-tracking)</a:t>
            </a:r>
          </a:p>
          <a:p>
            <a:endParaRPr lang="en-IN" dirty="0" smtClean="0"/>
          </a:p>
          <a:p>
            <a:r>
              <a:rPr lang="en-IN" b="1" dirty="0" smtClean="0">
                <a:solidFill>
                  <a:srgbClr val="C00000"/>
                </a:solidFill>
              </a:rPr>
              <a:t>Sarcasm annotation</a:t>
            </a:r>
          </a:p>
          <a:p>
            <a:r>
              <a:rPr lang="en-IN" b="1" dirty="0" smtClean="0">
                <a:solidFill>
                  <a:srgbClr val="C00000"/>
                </a:solidFill>
              </a:rPr>
              <a:t>complexity (eye-tracking)</a:t>
            </a:r>
          </a:p>
          <a:p>
            <a:endParaRPr lang="en-IN" dirty="0" smtClean="0"/>
          </a:p>
          <a:p>
            <a:r>
              <a:rPr lang="en-IN" b="1" dirty="0" smtClean="0">
                <a:solidFill>
                  <a:schemeClr val="accent3">
                    <a:lumMod val="50000"/>
                  </a:schemeClr>
                </a:solidFill>
              </a:rPr>
              <a:t>Sarcasm in different</a:t>
            </a:r>
          </a:p>
          <a:p>
            <a:r>
              <a:rPr lang="en-IN" b="1" dirty="0" smtClean="0">
                <a:solidFill>
                  <a:schemeClr val="accent3">
                    <a:lumMod val="50000"/>
                  </a:schemeClr>
                </a:solidFill>
              </a:rPr>
              <a:t>cultures</a:t>
            </a:r>
          </a:p>
          <a:p>
            <a:endParaRPr lang="en-IN" dirty="0" smtClean="0"/>
          </a:p>
          <a:p>
            <a:r>
              <a:rPr lang="en-IN" dirty="0" smtClean="0"/>
              <a:t> </a:t>
            </a:r>
          </a:p>
          <a:p>
            <a:endParaRPr lang="en-IN" dirty="0" smtClean="0"/>
          </a:p>
          <a:p>
            <a:endParaRPr lang="en-IN" dirty="0" smtClean="0"/>
          </a:p>
          <a:p>
            <a:r>
              <a:rPr lang="en-IN" dirty="0" smtClean="0"/>
              <a:t> </a:t>
            </a:r>
          </a:p>
          <a:p>
            <a:endParaRPr lang="en-IN" dirty="0" smtClean="0"/>
          </a:p>
        </p:txBody>
      </p:sp>
      <p:sp>
        <p:nvSpPr>
          <p:cNvPr id="10" name="TextBox 9"/>
          <p:cNvSpPr txBox="1"/>
          <p:nvPr/>
        </p:nvSpPr>
        <p:spPr>
          <a:xfrm>
            <a:off x="3276600" y="2209800"/>
            <a:ext cx="25908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/>
              <a:t>Sarcasm using context incongruity within target text</a:t>
            </a:r>
          </a:p>
          <a:p>
            <a:endParaRPr lang="en-IN" dirty="0" smtClean="0"/>
          </a:p>
          <a:p>
            <a:r>
              <a:rPr lang="en-IN" dirty="0" smtClean="0"/>
              <a:t>Sarcasm using incongruity with historical text by the author: (a) Rule-based, </a:t>
            </a:r>
            <a:r>
              <a:rPr lang="en-IN" b="1" dirty="0" smtClean="0">
                <a:solidFill>
                  <a:schemeClr val="accent3">
                    <a:lumMod val="50000"/>
                  </a:schemeClr>
                </a:solidFill>
              </a:rPr>
              <a:t>(b) Topic model-based</a:t>
            </a:r>
          </a:p>
          <a:p>
            <a:endParaRPr lang="en-IN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en-IN" b="1" dirty="0" smtClean="0">
                <a:solidFill>
                  <a:schemeClr val="accent3">
                    <a:lumMod val="50000"/>
                  </a:schemeClr>
                </a:solidFill>
              </a:rPr>
              <a:t>Sarcasm using incongruity with historical text in a conversation</a:t>
            </a:r>
          </a:p>
          <a:p>
            <a:endParaRPr lang="en-IN" dirty="0" smtClean="0"/>
          </a:p>
          <a:p>
            <a:endParaRPr lang="en-IN" dirty="0" smtClean="0"/>
          </a:p>
          <a:p>
            <a:r>
              <a:rPr lang="en-IN" dirty="0" smtClean="0"/>
              <a:t> </a:t>
            </a:r>
          </a:p>
          <a:p>
            <a:endParaRPr lang="en-IN" dirty="0" smtClean="0"/>
          </a:p>
        </p:txBody>
      </p:sp>
      <p:sp>
        <p:nvSpPr>
          <p:cNvPr id="11" name="Rectangle 10"/>
          <p:cNvSpPr/>
          <p:nvPr/>
        </p:nvSpPr>
        <p:spPr>
          <a:xfrm>
            <a:off x="228600" y="5105400"/>
            <a:ext cx="2743200" cy="1447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12" name="Rectangle 11"/>
          <p:cNvSpPr/>
          <p:nvPr/>
        </p:nvSpPr>
        <p:spPr>
          <a:xfrm>
            <a:off x="381000" y="5562600"/>
            <a:ext cx="228600" cy="228600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3" name="Rectangle 12"/>
          <p:cNvSpPr/>
          <p:nvPr/>
        </p:nvSpPr>
        <p:spPr>
          <a:xfrm>
            <a:off x="381000" y="5943600"/>
            <a:ext cx="228600" cy="228600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4" name="TextBox 13"/>
          <p:cNvSpPr txBox="1"/>
          <p:nvPr/>
        </p:nvSpPr>
        <p:spPr>
          <a:xfrm>
            <a:off x="685800" y="5486400"/>
            <a:ext cx="9717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dirty="0" smtClean="0"/>
              <a:t>Ongoing</a:t>
            </a:r>
            <a:endParaRPr lang="en-IN" dirty="0"/>
          </a:p>
        </p:txBody>
      </p:sp>
      <p:sp>
        <p:nvSpPr>
          <p:cNvPr id="15" name="TextBox 14"/>
          <p:cNvSpPr txBox="1"/>
          <p:nvPr/>
        </p:nvSpPr>
        <p:spPr>
          <a:xfrm>
            <a:off x="685800" y="5867400"/>
            <a:ext cx="9476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dirty="0" smtClean="0"/>
              <a:t>Planned</a:t>
            </a:r>
            <a:endParaRPr lang="en-IN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3131840" y="908720"/>
            <a:ext cx="2736304" cy="0"/>
          </a:xfrm>
          <a:prstGeom prst="line">
            <a:avLst/>
          </a:prstGeom>
          <a:ln w="571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Picture 2" descr="https://encrypted-tbn0.gstatic.com/images?q=tbn:ANd9GcQs6UcTxYz1hRp4k7qMKJQED8COyDw35emhDa5Q9Bi-t3Ff8x2FgA"/>
          <p:cNvPicPr>
            <a:picLocks noChangeAspect="1" noChangeArrowheads="1"/>
          </p:cNvPicPr>
          <p:nvPr/>
        </p:nvPicPr>
        <p:blipFill>
          <a:blip r:embed="rId2" cstate="print">
            <a:grayscl/>
          </a:blip>
          <a:srcRect/>
          <a:stretch>
            <a:fillRect/>
          </a:stretch>
        </p:blipFill>
        <p:spPr bwMode="auto">
          <a:xfrm>
            <a:off x="7812360" y="260648"/>
            <a:ext cx="864096" cy="10919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sp>
        <p:nvSpPr>
          <p:cNvPr id="19" name="Rectangle 18"/>
          <p:cNvSpPr/>
          <p:nvPr/>
        </p:nvSpPr>
        <p:spPr>
          <a:xfrm>
            <a:off x="3275856" y="2204864"/>
            <a:ext cx="2520280" cy="2232248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0" name="Rectangle 19"/>
          <p:cNvSpPr/>
          <p:nvPr/>
        </p:nvSpPr>
        <p:spPr>
          <a:xfrm>
            <a:off x="6084168" y="2060848"/>
            <a:ext cx="2520280" cy="108012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IN" b="1" dirty="0" smtClean="0"/>
              <a:t>Sarcasm Generation: </a:t>
            </a:r>
            <a:br>
              <a:rPr lang="en-IN" b="1" dirty="0" smtClean="0"/>
            </a:br>
            <a:r>
              <a:rPr lang="en-IN" sz="3600" b="1" dirty="0" smtClean="0"/>
              <a:t>A </a:t>
            </a:r>
            <a:r>
              <a:rPr lang="en-IN" sz="3600" b="1" dirty="0" err="1" smtClean="0"/>
              <a:t>chatbot</a:t>
            </a:r>
            <a:r>
              <a:rPr lang="en-IN" sz="3600" b="1" dirty="0" smtClean="0"/>
              <a:t> that responds </a:t>
            </a:r>
            <a:r>
              <a:rPr lang="en-IN" sz="3600" b="1" dirty="0" smtClean="0"/>
              <a:t>sarcastically!</a:t>
            </a:r>
            <a:endParaRPr lang="en-IN" b="1" dirty="0"/>
          </a:p>
        </p:txBody>
      </p:sp>
      <p:sp>
        <p:nvSpPr>
          <p:cNvPr id="29" name="TextBox 28"/>
          <p:cNvSpPr txBox="1"/>
          <p:nvPr/>
        </p:nvSpPr>
        <p:spPr>
          <a:xfrm>
            <a:off x="323528" y="1628800"/>
            <a:ext cx="8352928" cy="52322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IN" sz="1400" i="1" dirty="0" smtClean="0"/>
              <a:t>Based on ‘</a:t>
            </a:r>
            <a:r>
              <a:rPr lang="en-IN" sz="1400" i="1" dirty="0" err="1" smtClean="0"/>
              <a:t>SarcasmBot</a:t>
            </a:r>
            <a:r>
              <a:rPr lang="en-IN" sz="1400" i="1" dirty="0"/>
              <a:t>: An open-source sarcasm generation module for </a:t>
            </a:r>
            <a:r>
              <a:rPr lang="en-IN" sz="1400" i="1" dirty="0" err="1" smtClean="0"/>
              <a:t>chatbots</a:t>
            </a:r>
            <a:r>
              <a:rPr lang="en-IN" sz="1400" i="1" dirty="0" smtClean="0"/>
              <a:t>’, WISDOM-KDD 2015, Sydney, August 2015</a:t>
            </a:r>
            <a:endParaRPr lang="en-IN" sz="1400" i="1" dirty="0"/>
          </a:p>
        </p:txBody>
      </p:sp>
      <p:sp>
        <p:nvSpPr>
          <p:cNvPr id="30" name="TextBox 29"/>
          <p:cNvSpPr txBox="1"/>
          <p:nvPr/>
        </p:nvSpPr>
        <p:spPr>
          <a:xfrm>
            <a:off x="467544" y="2420888"/>
            <a:ext cx="11705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dirty="0" smtClean="0"/>
              <a:t>User Input</a:t>
            </a:r>
            <a:endParaRPr lang="en-IN" dirty="0"/>
          </a:p>
        </p:txBody>
      </p:sp>
      <p:sp>
        <p:nvSpPr>
          <p:cNvPr id="31" name="Down Arrow 30"/>
          <p:cNvSpPr/>
          <p:nvPr/>
        </p:nvSpPr>
        <p:spPr>
          <a:xfrm>
            <a:off x="827584" y="2780928"/>
            <a:ext cx="360040" cy="360040"/>
          </a:xfrm>
          <a:prstGeom prst="downArrow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2" name="Rectangle 31"/>
          <p:cNvSpPr/>
          <p:nvPr/>
        </p:nvSpPr>
        <p:spPr>
          <a:xfrm>
            <a:off x="323528" y="3140968"/>
            <a:ext cx="1512168" cy="936104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 smtClean="0"/>
              <a:t>Input</a:t>
            </a:r>
          </a:p>
          <a:p>
            <a:pPr algn="ctr"/>
            <a:r>
              <a:rPr lang="en-IN" dirty="0" smtClean="0"/>
              <a:t>Analyzer</a:t>
            </a:r>
            <a:endParaRPr lang="en-IN" dirty="0"/>
          </a:p>
        </p:txBody>
      </p:sp>
      <p:sp>
        <p:nvSpPr>
          <p:cNvPr id="34" name="Rectangle 33"/>
          <p:cNvSpPr/>
          <p:nvPr/>
        </p:nvSpPr>
        <p:spPr>
          <a:xfrm>
            <a:off x="323528" y="4437112"/>
            <a:ext cx="1512168" cy="936104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 smtClean="0"/>
              <a:t>Generator Selector</a:t>
            </a:r>
            <a:endParaRPr lang="en-IN" dirty="0"/>
          </a:p>
        </p:txBody>
      </p:sp>
      <p:sp>
        <p:nvSpPr>
          <p:cNvPr id="35" name="Down Arrow 34"/>
          <p:cNvSpPr/>
          <p:nvPr/>
        </p:nvSpPr>
        <p:spPr>
          <a:xfrm>
            <a:off x="827584" y="4149080"/>
            <a:ext cx="360040" cy="360040"/>
          </a:xfrm>
          <a:prstGeom prst="downArrow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7" name="Rectangle 36"/>
          <p:cNvSpPr/>
          <p:nvPr/>
        </p:nvSpPr>
        <p:spPr>
          <a:xfrm>
            <a:off x="1763688" y="2348880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IN" i="1" dirty="0"/>
              <a:t>What do you think of </a:t>
            </a:r>
            <a:r>
              <a:rPr lang="en-IN" i="1" dirty="0" smtClean="0"/>
              <a:t>Greg?</a:t>
            </a:r>
            <a:endParaRPr lang="en-IN" i="1" dirty="0"/>
          </a:p>
        </p:txBody>
      </p:sp>
      <p:sp>
        <p:nvSpPr>
          <p:cNvPr id="38" name="Rectangle 37"/>
          <p:cNvSpPr/>
          <p:nvPr/>
        </p:nvSpPr>
        <p:spPr>
          <a:xfrm>
            <a:off x="1979712" y="3140968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IN" b="1" i="1" dirty="0" smtClean="0"/>
              <a:t>Entities: </a:t>
            </a:r>
            <a:r>
              <a:rPr lang="en-IN" i="1" dirty="0" smtClean="0"/>
              <a:t>“Greg: Name”</a:t>
            </a:r>
          </a:p>
          <a:p>
            <a:r>
              <a:rPr lang="en-IN" b="1" i="1" dirty="0" smtClean="0"/>
              <a:t>Tense: </a:t>
            </a:r>
            <a:r>
              <a:rPr lang="en-IN" i="1" dirty="0" smtClean="0"/>
              <a:t>Present</a:t>
            </a:r>
            <a:endParaRPr lang="en-IN" i="1" dirty="0"/>
          </a:p>
        </p:txBody>
      </p:sp>
      <p:sp>
        <p:nvSpPr>
          <p:cNvPr id="39" name="Rectangle 38"/>
          <p:cNvSpPr/>
          <p:nvPr/>
        </p:nvSpPr>
        <p:spPr>
          <a:xfrm>
            <a:off x="1979712" y="4581128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IN" b="1" i="1" dirty="0" smtClean="0"/>
              <a:t>Type of question: </a:t>
            </a:r>
          </a:p>
          <a:p>
            <a:r>
              <a:rPr lang="en-IN" i="1" dirty="0" smtClean="0"/>
              <a:t>Opinion question</a:t>
            </a:r>
          </a:p>
        </p:txBody>
      </p:sp>
      <p:sp>
        <p:nvSpPr>
          <p:cNvPr id="40" name="Rectangle 39"/>
          <p:cNvSpPr/>
          <p:nvPr/>
        </p:nvSpPr>
        <p:spPr>
          <a:xfrm>
            <a:off x="323528" y="5661248"/>
            <a:ext cx="1512168" cy="936104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 smtClean="0"/>
              <a:t>Sarcasm Generators (8)</a:t>
            </a:r>
            <a:endParaRPr lang="en-IN" dirty="0"/>
          </a:p>
        </p:txBody>
      </p:sp>
      <p:sp>
        <p:nvSpPr>
          <p:cNvPr id="41" name="Down Arrow 40"/>
          <p:cNvSpPr/>
          <p:nvPr/>
        </p:nvSpPr>
        <p:spPr>
          <a:xfrm>
            <a:off x="827584" y="5373216"/>
            <a:ext cx="360040" cy="360040"/>
          </a:xfrm>
          <a:prstGeom prst="downArrow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3" name="TextBox 42"/>
          <p:cNvSpPr txBox="1"/>
          <p:nvPr/>
        </p:nvSpPr>
        <p:spPr>
          <a:xfrm>
            <a:off x="1979712" y="5517232"/>
            <a:ext cx="359252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i="1" dirty="0" smtClean="0"/>
              <a:t>I &lt;sentiment-word&gt; &lt;entity&gt;. </a:t>
            </a:r>
          </a:p>
          <a:p>
            <a:r>
              <a:rPr lang="en-IN" i="1" dirty="0" smtClean="0"/>
              <a:t>&lt;Expression-of-opposite-sentiment&gt;</a:t>
            </a:r>
            <a:endParaRPr lang="en-IN" i="1" dirty="0"/>
          </a:p>
        </p:txBody>
      </p:sp>
      <p:sp>
        <p:nvSpPr>
          <p:cNvPr id="44" name="Down Arrow 43"/>
          <p:cNvSpPr/>
          <p:nvPr/>
        </p:nvSpPr>
        <p:spPr>
          <a:xfrm rot="16200000">
            <a:off x="1907704" y="6237312"/>
            <a:ext cx="360040" cy="360040"/>
          </a:xfrm>
          <a:prstGeom prst="downArrow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5" name="TextBox 44"/>
          <p:cNvSpPr txBox="1"/>
          <p:nvPr/>
        </p:nvSpPr>
        <p:spPr>
          <a:xfrm>
            <a:off x="2339752" y="6211669"/>
            <a:ext cx="270157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i="1" dirty="0" smtClean="0"/>
              <a:t>I like Greg. The way I love</a:t>
            </a:r>
          </a:p>
          <a:p>
            <a:r>
              <a:rPr lang="en-IN" i="1" dirty="0"/>
              <a:t>z</a:t>
            </a:r>
            <a:r>
              <a:rPr lang="en-IN" i="1" dirty="0" smtClean="0"/>
              <a:t>ero-accountability people.</a:t>
            </a:r>
            <a:endParaRPr lang="en-IN" i="1" dirty="0"/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56112" y="4365104"/>
            <a:ext cx="3707904" cy="960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48" name="Straight Connector 47"/>
          <p:cNvCxnSpPr/>
          <p:nvPr/>
        </p:nvCxnSpPr>
        <p:spPr>
          <a:xfrm>
            <a:off x="2627784" y="1484784"/>
            <a:ext cx="2736304" cy="0"/>
          </a:xfrm>
          <a:prstGeom prst="line">
            <a:avLst/>
          </a:prstGeom>
          <a:ln w="571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4780048" y="3284984"/>
            <a:ext cx="436395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b="1" dirty="0" smtClean="0"/>
              <a:t>Evaluation</a:t>
            </a:r>
          </a:p>
          <a:p>
            <a:r>
              <a:rPr lang="en-IN" dirty="0" smtClean="0"/>
              <a:t>Were human evaluators able to identify</a:t>
            </a:r>
          </a:p>
          <a:p>
            <a:r>
              <a:rPr lang="en-IN" dirty="0"/>
              <a:t>w</a:t>
            </a:r>
            <a:r>
              <a:rPr lang="en-IN" dirty="0" smtClean="0"/>
              <a:t>hich of two responses is from our </a:t>
            </a:r>
            <a:r>
              <a:rPr lang="en-IN" dirty="0" err="1" smtClean="0"/>
              <a:t>chatbot</a:t>
            </a:r>
            <a:r>
              <a:rPr lang="en-IN" dirty="0" smtClean="0"/>
              <a:t>?</a:t>
            </a:r>
            <a:endParaRPr lang="en-IN" dirty="0"/>
          </a:p>
        </p:txBody>
      </p:sp>
      <p:pic>
        <p:nvPicPr>
          <p:cNvPr id="50" name="Picture 2" descr="https://encrypted-tbn0.gstatic.com/images?q=tbn:ANd9GcQs6UcTxYz1hRp4k7qMKJQED8COyDw35emhDa5Q9Bi-t3Ff8x2FgA"/>
          <p:cNvPicPr>
            <a:picLocks noChangeAspect="1" noChangeArrowheads="1"/>
          </p:cNvPicPr>
          <p:nvPr/>
        </p:nvPicPr>
        <p:blipFill>
          <a:blip r:embed="rId4" cstate="print">
            <a:grayscl/>
          </a:blip>
          <a:srcRect/>
          <a:stretch>
            <a:fillRect/>
          </a:stretch>
        </p:blipFill>
        <p:spPr bwMode="auto">
          <a:xfrm>
            <a:off x="7812360" y="260648"/>
            <a:ext cx="864096" cy="10919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000"/>
                            </p:stCondLst>
                            <p:childTnLst>
                              <p:par>
                                <p:cTn id="4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31" grpId="0" animBg="1"/>
      <p:bldP spid="32" grpId="0" animBg="1"/>
      <p:bldP spid="34" grpId="0" animBg="1"/>
      <p:bldP spid="35" grpId="0" animBg="1"/>
      <p:bldP spid="37" grpId="0"/>
      <p:bldP spid="38" grpId="0"/>
      <p:bldP spid="38" grpId="1"/>
      <p:bldP spid="39" grpId="0"/>
      <p:bldP spid="39" grpId="1"/>
      <p:bldP spid="40" grpId="0" animBg="1"/>
      <p:bldP spid="41" grpId="0" animBg="1"/>
      <p:bldP spid="43" grpId="0"/>
      <p:bldP spid="43" grpId="1"/>
      <p:bldP spid="44" grpId="0" animBg="1"/>
      <p:bldP spid="45" grpId="0"/>
      <p:bldP spid="4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80112" y="4869160"/>
            <a:ext cx="3019425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IN" b="1" dirty="0" smtClean="0"/>
              <a:t>Sarcasm Detection: </a:t>
            </a:r>
            <a:br>
              <a:rPr lang="en-IN" b="1" dirty="0" smtClean="0"/>
            </a:br>
            <a:r>
              <a:rPr lang="en-IN" sz="3600" b="1" dirty="0" smtClean="0"/>
              <a:t>Using incongruity for a sarcasm classifier</a:t>
            </a:r>
            <a:endParaRPr lang="en-IN" b="1" dirty="0"/>
          </a:p>
        </p:txBody>
      </p:sp>
      <p:sp>
        <p:nvSpPr>
          <p:cNvPr id="29" name="TextBox 28"/>
          <p:cNvSpPr txBox="1"/>
          <p:nvPr/>
        </p:nvSpPr>
        <p:spPr>
          <a:xfrm>
            <a:off x="323528" y="1628800"/>
            <a:ext cx="8424936" cy="52322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IN" sz="1400" i="1" dirty="0" smtClean="0"/>
              <a:t>Based on ‘Harnessing Context Incongruity for Sarcasm Detection’, ACL–IJCNLP 2015, Beijing, July 2015, and ‘Your sentiment precedes you...’, WASSA – EMNLP 2015, Portugal, 2015.</a:t>
            </a:r>
            <a:endParaRPr lang="en-IN" sz="1400" i="1" dirty="0"/>
          </a:p>
        </p:txBody>
      </p:sp>
      <p:cxnSp>
        <p:nvCxnSpPr>
          <p:cNvPr id="48" name="Straight Connector 47"/>
          <p:cNvCxnSpPr/>
          <p:nvPr/>
        </p:nvCxnSpPr>
        <p:spPr>
          <a:xfrm>
            <a:off x="2627784" y="1484784"/>
            <a:ext cx="2736304" cy="0"/>
          </a:xfrm>
          <a:prstGeom prst="line">
            <a:avLst/>
          </a:prstGeom>
          <a:ln w="571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899592" y="2348880"/>
            <a:ext cx="594887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2000" i="1" dirty="0" smtClean="0"/>
              <a:t>Being stranded in traffic is the best way to start a week.</a:t>
            </a:r>
            <a:endParaRPr lang="en-IN" sz="2000" i="1" dirty="0"/>
          </a:p>
        </p:txBody>
      </p:sp>
      <p:sp>
        <p:nvSpPr>
          <p:cNvPr id="23" name="TextBox 22"/>
          <p:cNvSpPr txBox="1"/>
          <p:nvPr/>
        </p:nvSpPr>
        <p:spPr>
          <a:xfrm>
            <a:off x="1115616" y="4581128"/>
            <a:ext cx="35304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2000" i="1" dirty="0" err="1" smtClean="0"/>
              <a:t>Nicki</a:t>
            </a:r>
            <a:r>
              <a:rPr lang="en-IN" sz="2000" i="1" dirty="0" smtClean="0"/>
              <a:t> </a:t>
            </a:r>
            <a:r>
              <a:rPr lang="en-IN" sz="2000" i="1" dirty="0" err="1" smtClean="0"/>
              <a:t>Minaj</a:t>
            </a:r>
            <a:r>
              <a:rPr lang="en-IN" sz="2000" i="1" dirty="0" smtClean="0"/>
              <a:t>! Don’t I </a:t>
            </a:r>
            <a:r>
              <a:rPr lang="en-IN" sz="2000" i="1" dirty="0" err="1" smtClean="0"/>
              <a:t>looovve</a:t>
            </a:r>
            <a:r>
              <a:rPr lang="en-IN" sz="2000" i="1" dirty="0" smtClean="0"/>
              <a:t> her!</a:t>
            </a:r>
            <a:endParaRPr lang="en-IN" sz="2000" i="1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043608" y="2708920"/>
            <a:ext cx="2376264" cy="0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4067944" y="2708920"/>
            <a:ext cx="576064" cy="0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251520" y="3356992"/>
            <a:ext cx="10037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b="1" dirty="0" smtClean="0"/>
              <a:t>Features</a:t>
            </a:r>
            <a:endParaRPr lang="en-IN" b="1" dirty="0"/>
          </a:p>
        </p:txBody>
      </p:sp>
      <p:sp>
        <p:nvSpPr>
          <p:cNvPr id="46" name="Rectangle 45"/>
          <p:cNvSpPr/>
          <p:nvPr/>
        </p:nvSpPr>
        <p:spPr>
          <a:xfrm>
            <a:off x="1403648" y="3429000"/>
            <a:ext cx="1872208" cy="43204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 smtClean="0">
                <a:solidFill>
                  <a:schemeClr val="bg1"/>
                </a:solidFill>
              </a:rPr>
              <a:t># Sentiment Flips</a:t>
            </a:r>
            <a:endParaRPr lang="en-IN" dirty="0">
              <a:solidFill>
                <a:schemeClr val="bg1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1403648" y="2924944"/>
            <a:ext cx="1872208" cy="43204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 smtClean="0">
                <a:solidFill>
                  <a:schemeClr val="bg1"/>
                </a:solidFill>
              </a:rPr>
              <a:t>Words</a:t>
            </a:r>
            <a:endParaRPr lang="en-IN" dirty="0">
              <a:solidFill>
                <a:schemeClr val="bg1"/>
              </a:solidFill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1403648" y="3933056"/>
            <a:ext cx="1872208" cy="43204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 smtClean="0">
                <a:solidFill>
                  <a:schemeClr val="bg1"/>
                </a:solidFill>
              </a:rPr>
              <a:t>Lexical polarity</a:t>
            </a:r>
            <a:endParaRPr lang="en-IN" dirty="0">
              <a:solidFill>
                <a:schemeClr val="bg1"/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3347864" y="2924944"/>
            <a:ext cx="1872208" cy="43204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 smtClean="0">
                <a:solidFill>
                  <a:schemeClr val="bg1"/>
                </a:solidFill>
              </a:rPr>
              <a:t>Implicit phrases</a:t>
            </a:r>
            <a:endParaRPr lang="en-IN" dirty="0">
              <a:solidFill>
                <a:schemeClr val="bg1"/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4067944" y="2996952"/>
            <a:ext cx="369012" cy="92333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IN" sz="5400" b="1" dirty="0" smtClean="0"/>
              <a:t>.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4067944" y="3212976"/>
            <a:ext cx="369012" cy="92333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IN" sz="5400" b="1" dirty="0" smtClean="0"/>
              <a:t>.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4067944" y="3429000"/>
            <a:ext cx="369012" cy="92333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IN" sz="5400" b="1" dirty="0" smtClean="0"/>
              <a:t>.</a:t>
            </a:r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08104" y="2996952"/>
            <a:ext cx="3092197" cy="14596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2" name="TextBox 61"/>
          <p:cNvSpPr txBox="1"/>
          <p:nvPr/>
        </p:nvSpPr>
        <p:spPr>
          <a:xfrm>
            <a:off x="179512" y="5301208"/>
            <a:ext cx="10037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b="1" dirty="0" smtClean="0"/>
              <a:t>Features</a:t>
            </a:r>
            <a:endParaRPr lang="en-IN" b="1" dirty="0"/>
          </a:p>
        </p:txBody>
      </p:sp>
      <p:sp>
        <p:nvSpPr>
          <p:cNvPr id="63" name="Rectangle 62"/>
          <p:cNvSpPr/>
          <p:nvPr/>
        </p:nvSpPr>
        <p:spPr>
          <a:xfrm>
            <a:off x="1259632" y="5157192"/>
            <a:ext cx="3024336" cy="43204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 smtClean="0">
                <a:solidFill>
                  <a:schemeClr val="bg1"/>
                </a:solidFill>
              </a:rPr>
              <a:t>Features as given above +</a:t>
            </a:r>
            <a:endParaRPr lang="en-IN" dirty="0">
              <a:solidFill>
                <a:schemeClr val="bg1"/>
              </a:solidFill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1259632" y="5661248"/>
            <a:ext cx="3024336" cy="576064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 smtClean="0">
                <a:solidFill>
                  <a:schemeClr val="bg1"/>
                </a:solidFill>
              </a:rPr>
              <a:t>Sentiment agreement with </a:t>
            </a:r>
            <a:r>
              <a:rPr lang="en-IN" sz="2000" b="1" dirty="0" smtClean="0">
                <a:solidFill>
                  <a:schemeClr val="bg1"/>
                </a:solidFill>
              </a:rPr>
              <a:t>“historical tweets”</a:t>
            </a:r>
            <a:endParaRPr lang="en-IN" sz="2000" b="1" dirty="0">
              <a:solidFill>
                <a:schemeClr val="bg1"/>
              </a:solidFill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755576" y="6309320"/>
            <a:ext cx="436568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2000" b="1" dirty="0" smtClean="0"/>
              <a:t>Historical tweet: </a:t>
            </a:r>
            <a:r>
              <a:rPr lang="en-IN" sz="2000" i="1" dirty="0" err="1" smtClean="0"/>
              <a:t>Nicki</a:t>
            </a:r>
            <a:r>
              <a:rPr lang="en-IN" sz="2000" i="1" dirty="0" smtClean="0"/>
              <a:t> </a:t>
            </a:r>
            <a:r>
              <a:rPr lang="en-IN" sz="2000" i="1" dirty="0" err="1" smtClean="0"/>
              <a:t>Minaj</a:t>
            </a:r>
            <a:r>
              <a:rPr lang="en-IN" sz="2000" i="1" dirty="0" smtClean="0"/>
              <a:t> is pathetic!</a:t>
            </a:r>
            <a:endParaRPr lang="en-IN" sz="2000" i="1" dirty="0"/>
          </a:p>
        </p:txBody>
      </p:sp>
      <p:cxnSp>
        <p:nvCxnSpPr>
          <p:cNvPr id="66" name="Straight Connector 65"/>
          <p:cNvCxnSpPr/>
          <p:nvPr/>
        </p:nvCxnSpPr>
        <p:spPr>
          <a:xfrm>
            <a:off x="611560" y="4581128"/>
            <a:ext cx="8208912" cy="0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Rectangle 67"/>
          <p:cNvSpPr/>
          <p:nvPr/>
        </p:nvSpPr>
        <p:spPr>
          <a:xfrm>
            <a:off x="1691680" y="1340768"/>
            <a:ext cx="5616624" cy="439248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800" b="1" dirty="0" smtClean="0">
                <a:solidFill>
                  <a:schemeClr val="bg1"/>
                </a:solidFill>
              </a:rPr>
              <a:t>Conclusion</a:t>
            </a:r>
          </a:p>
          <a:p>
            <a:pPr algn="ctr"/>
            <a:r>
              <a:rPr lang="en-IN" sz="2400" dirty="0" smtClean="0">
                <a:solidFill>
                  <a:schemeClr val="bg1"/>
                </a:solidFill>
              </a:rPr>
              <a:t>Our work presents approaches to sarcasm generation and detection.</a:t>
            </a:r>
          </a:p>
          <a:p>
            <a:pPr algn="ctr"/>
            <a:endParaRPr lang="en-IN" sz="2400" dirty="0" smtClean="0">
              <a:solidFill>
                <a:schemeClr val="bg1"/>
              </a:solidFill>
            </a:endParaRPr>
          </a:p>
          <a:p>
            <a:pPr algn="ctr"/>
            <a:endParaRPr lang="en-IN" b="1" dirty="0" smtClean="0">
              <a:solidFill>
                <a:schemeClr val="bg1"/>
              </a:solidFill>
            </a:endParaRPr>
          </a:p>
          <a:p>
            <a:pPr algn="ctr"/>
            <a:endParaRPr lang="en-IN" b="1" dirty="0">
              <a:solidFill>
                <a:schemeClr val="bg1"/>
              </a:solidFill>
            </a:endParaRPr>
          </a:p>
          <a:p>
            <a:pPr algn="ctr"/>
            <a:endParaRPr lang="en-IN" b="1" dirty="0" smtClean="0">
              <a:solidFill>
                <a:schemeClr val="bg1"/>
              </a:solidFill>
            </a:endParaRPr>
          </a:p>
          <a:p>
            <a:pPr algn="ctr"/>
            <a:endParaRPr lang="en-IN" b="1" dirty="0">
              <a:solidFill>
                <a:schemeClr val="bg1"/>
              </a:solidFill>
            </a:endParaRPr>
          </a:p>
          <a:p>
            <a:pPr algn="ctr"/>
            <a:r>
              <a:rPr lang="en-IN" b="1" dirty="0" smtClean="0">
                <a:solidFill>
                  <a:schemeClr val="bg1"/>
                </a:solidFill>
              </a:rPr>
              <a:t>Also see</a:t>
            </a:r>
            <a:r>
              <a:rPr lang="en-IN" dirty="0" smtClean="0">
                <a:solidFill>
                  <a:schemeClr val="bg1"/>
                </a:solidFill>
              </a:rPr>
              <a:t>: My poster based on “Drunk-texting Prediction”</a:t>
            </a:r>
            <a:endParaRPr lang="en-IN" sz="1400" dirty="0">
              <a:solidFill>
                <a:schemeClr val="bg1"/>
              </a:solidFill>
            </a:endParaRPr>
          </a:p>
        </p:txBody>
      </p:sp>
      <p:pic>
        <p:nvPicPr>
          <p:cNvPr id="69" name="Picture 2" descr="https://encrypted-tbn0.gstatic.com/images?q=tbn:ANd9GcQs6UcTxYz1hRp4k7qMKJQED8COyDw35emhDa5Q9Bi-t3Ff8x2FgA"/>
          <p:cNvPicPr>
            <a:picLocks noChangeAspect="1" noChangeArrowheads="1"/>
          </p:cNvPicPr>
          <p:nvPr/>
        </p:nvPicPr>
        <p:blipFill>
          <a:blip r:embed="rId5" cstate="print">
            <a:grayscl/>
          </a:blip>
          <a:srcRect/>
          <a:stretch>
            <a:fillRect/>
          </a:stretch>
        </p:blipFill>
        <p:spPr bwMode="auto">
          <a:xfrm>
            <a:off x="7812360" y="260648"/>
            <a:ext cx="864096" cy="10919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sp>
        <p:nvSpPr>
          <p:cNvPr id="70" name="TextBox 69"/>
          <p:cNvSpPr txBox="1"/>
          <p:nvPr/>
        </p:nvSpPr>
        <p:spPr>
          <a:xfrm>
            <a:off x="1835696" y="3861048"/>
            <a:ext cx="52163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2400" b="1" i="1" dirty="0" smtClean="0">
                <a:solidFill>
                  <a:schemeClr val="bg1"/>
                </a:solidFill>
              </a:rPr>
              <a:t>I </a:t>
            </a:r>
            <a:r>
              <a:rPr lang="en-IN" sz="2400" b="1" i="1" dirty="0" err="1" smtClean="0">
                <a:solidFill>
                  <a:schemeClr val="bg1"/>
                </a:solidFill>
              </a:rPr>
              <a:t>loovved</a:t>
            </a:r>
            <a:r>
              <a:rPr lang="en-IN" sz="2400" b="1" i="1" dirty="0" smtClean="0">
                <a:solidFill>
                  <a:schemeClr val="bg1"/>
                </a:solidFill>
              </a:rPr>
              <a:t> participating in </a:t>
            </a:r>
            <a:r>
              <a:rPr lang="en-IN" sz="2400" b="1" i="1" dirty="0" smtClean="0">
                <a:solidFill>
                  <a:schemeClr val="bg1"/>
                </a:solidFill>
              </a:rPr>
              <a:t>RISC this </a:t>
            </a:r>
            <a:r>
              <a:rPr lang="en-IN" sz="2400" b="1" i="1" dirty="0" smtClean="0">
                <a:solidFill>
                  <a:schemeClr val="bg1"/>
                </a:solidFill>
              </a:rPr>
              <a:t>year.</a:t>
            </a:r>
            <a:endParaRPr lang="en-IN" sz="2400" b="1" i="1" dirty="0">
              <a:solidFill>
                <a:schemeClr val="bg1"/>
              </a:solidFill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3" grpId="0"/>
      <p:bldP spid="42" grpId="0"/>
      <p:bldP spid="46" grpId="0" animBg="1"/>
      <p:bldP spid="50" grpId="0" animBg="1"/>
      <p:bldP spid="51" grpId="0" animBg="1"/>
      <p:bldP spid="52" grpId="0" animBg="1"/>
      <p:bldP spid="57" grpId="0"/>
      <p:bldP spid="58" grpId="0"/>
      <p:bldP spid="59" grpId="0"/>
      <p:bldP spid="62" grpId="0"/>
      <p:bldP spid="63" grpId="0" animBg="1"/>
      <p:bldP spid="64" grpId="0" animBg="1"/>
      <p:bldP spid="65" grpId="0"/>
      <p:bldP spid="68" grpId="0" animBg="1"/>
      <p:bldP spid="70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6|0.1|0.1|0|0.1|0.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|0.5|0.1|0.1|0.4|0.1|0.2|0.3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.2|5.3|2.8|8.3|7.3|4.2|3.9|3.8|9.5|5.6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451</TotalTime>
  <Words>406</Words>
  <Application>Microsoft Office PowerPoint</Application>
  <PresentationFormat>On-screen Show (4:3)</PresentationFormat>
  <Paragraphs>138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Slide 1</vt:lpstr>
      <vt:lpstr>Computational Sarcasm</vt:lpstr>
      <vt:lpstr>The emerging theme</vt:lpstr>
      <vt:lpstr>Sarcasm Generation:  A chatbot that responds sarcastically!</vt:lpstr>
      <vt:lpstr>Sarcasm Detection:  Using incongruity for a sarcasm classifier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Joshi</dc:creator>
  <cp:lastModifiedBy>Joshi</cp:lastModifiedBy>
  <cp:revision>8</cp:revision>
  <dcterms:created xsi:type="dcterms:W3CDTF">2016-03-30T12:59:18Z</dcterms:created>
  <dcterms:modified xsi:type="dcterms:W3CDTF">2016-03-30T20:30:54Z</dcterms:modified>
</cp:coreProperties>
</file>