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68C2-4560-48A6-9286-56A16C0F18AB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68E7-5246-4DD7-AF4D-4FA28B272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16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68C2-4560-48A6-9286-56A16C0F18AB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68E7-5246-4DD7-AF4D-4FA28B272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368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68C2-4560-48A6-9286-56A16C0F18AB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68E7-5246-4DD7-AF4D-4FA28B272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36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68C2-4560-48A6-9286-56A16C0F18AB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68E7-5246-4DD7-AF4D-4FA28B272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8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68C2-4560-48A6-9286-56A16C0F18AB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68E7-5246-4DD7-AF4D-4FA28B272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51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68C2-4560-48A6-9286-56A16C0F18AB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68E7-5246-4DD7-AF4D-4FA28B272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50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68C2-4560-48A6-9286-56A16C0F18AB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68E7-5246-4DD7-AF4D-4FA28B272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33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68C2-4560-48A6-9286-56A16C0F18AB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68E7-5246-4DD7-AF4D-4FA28B272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6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68C2-4560-48A6-9286-56A16C0F18AB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68E7-5246-4DD7-AF4D-4FA28B272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01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68C2-4560-48A6-9286-56A16C0F18AB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68E7-5246-4DD7-AF4D-4FA28B272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656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68C2-4560-48A6-9286-56A16C0F18AB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68E7-5246-4DD7-AF4D-4FA28B272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35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868C2-4560-48A6-9286-56A16C0F18AB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168E7-5246-4DD7-AF4D-4FA28B272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7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62672"/>
            <a:ext cx="9144000" cy="1203368"/>
          </a:xfrm>
        </p:spPr>
        <p:txBody>
          <a:bodyPr/>
          <a:lstStyle/>
          <a:p>
            <a:r>
              <a:rPr lang="en-US" dirty="0" smtClean="0"/>
              <a:t>Horses for Courses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75425"/>
            <a:ext cx="9144000" cy="55129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Translating Imperative Code into SQL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734063" y="4057774"/>
            <a:ext cx="9144000" cy="112382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K. </a:t>
            </a:r>
            <a:r>
              <a:rPr lang="en-US" sz="3200" dirty="0" err="1" smtClean="0"/>
              <a:t>Venkatesh</a:t>
            </a:r>
            <a:r>
              <a:rPr lang="en-US" sz="3200" dirty="0" smtClean="0"/>
              <a:t> </a:t>
            </a:r>
            <a:r>
              <a:rPr lang="en-US" sz="3200" dirty="0" err="1" smtClean="0"/>
              <a:t>Emani</a:t>
            </a:r>
            <a:endParaRPr lang="en-US" sz="3200" dirty="0" smtClean="0"/>
          </a:p>
          <a:p>
            <a:r>
              <a:rPr lang="en-US" sz="3200" dirty="0" smtClean="0"/>
              <a:t>Advisor: S. Sudarshan</a:t>
            </a:r>
          </a:p>
          <a:p>
            <a:r>
              <a:rPr lang="en-US" sz="3200" dirty="0" smtClean="0"/>
              <a:t>IIT Bombay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1268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540" y="2324488"/>
            <a:ext cx="1461287" cy="16131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67" y="2278018"/>
            <a:ext cx="1659666" cy="1659666"/>
          </a:xfrm>
          <a:prstGeom prst="rect">
            <a:avLst/>
          </a:prstGeom>
        </p:spPr>
      </p:pic>
      <p:sp>
        <p:nvSpPr>
          <p:cNvPr id="59" name="Oval 58"/>
          <p:cNvSpPr/>
          <p:nvPr/>
        </p:nvSpPr>
        <p:spPr>
          <a:xfrm>
            <a:off x="2155510" y="1713469"/>
            <a:ext cx="263611" cy="263611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1755977" y="1713469"/>
            <a:ext cx="263611" cy="263611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1356444" y="1713469"/>
            <a:ext cx="263611" cy="263611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956911" y="1713469"/>
            <a:ext cx="263611" cy="263611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3" name="Group 112"/>
          <p:cNvGrpSpPr/>
          <p:nvPr/>
        </p:nvGrpSpPr>
        <p:grpSpPr>
          <a:xfrm>
            <a:off x="9985794" y="1977786"/>
            <a:ext cx="1041353" cy="468849"/>
            <a:chOff x="9985794" y="1977786"/>
            <a:chExt cx="1041353" cy="468849"/>
          </a:xfrm>
        </p:grpSpPr>
        <p:sp>
          <p:nvSpPr>
            <p:cNvPr id="16" name="Rectangle 15"/>
            <p:cNvSpPr/>
            <p:nvPr/>
          </p:nvSpPr>
          <p:spPr>
            <a:xfrm>
              <a:off x="9985794" y="1977786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0551923" y="1977786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9985794" y="2508066"/>
            <a:ext cx="1041353" cy="473320"/>
            <a:chOff x="9985794" y="2508066"/>
            <a:chExt cx="1041353" cy="473320"/>
          </a:xfrm>
        </p:grpSpPr>
        <p:sp>
          <p:nvSpPr>
            <p:cNvPr id="65" name="Rectangle 64"/>
            <p:cNvSpPr/>
            <p:nvPr/>
          </p:nvSpPr>
          <p:spPr>
            <a:xfrm>
              <a:off x="9985794" y="2512537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0551923" y="2508066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9985794" y="3047288"/>
            <a:ext cx="1041353" cy="468849"/>
            <a:chOff x="9985794" y="3047288"/>
            <a:chExt cx="1041353" cy="468849"/>
          </a:xfrm>
        </p:grpSpPr>
        <p:sp>
          <p:nvSpPr>
            <p:cNvPr id="67" name="Rectangle 66"/>
            <p:cNvSpPr/>
            <p:nvPr/>
          </p:nvSpPr>
          <p:spPr>
            <a:xfrm>
              <a:off x="9985794" y="3047288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0551923" y="3047288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9985794" y="3553030"/>
            <a:ext cx="1041353" cy="473320"/>
            <a:chOff x="9985794" y="3577568"/>
            <a:chExt cx="1041353" cy="473320"/>
          </a:xfrm>
        </p:grpSpPr>
        <p:sp>
          <p:nvSpPr>
            <p:cNvPr id="69" name="Rectangle 68"/>
            <p:cNvSpPr/>
            <p:nvPr/>
          </p:nvSpPr>
          <p:spPr>
            <a:xfrm>
              <a:off x="9985794" y="3582039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0551923" y="3577568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7" name="Straight Arrow Connector 76"/>
          <p:cNvCxnSpPr>
            <a:endCxn id="17" idx="1"/>
          </p:cNvCxnSpPr>
          <p:nvPr/>
        </p:nvCxnSpPr>
        <p:spPr>
          <a:xfrm>
            <a:off x="3116055" y="2104007"/>
            <a:ext cx="55161" cy="437445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2984249" y="2002888"/>
            <a:ext cx="263611" cy="263611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8213340" y="2123237"/>
            <a:ext cx="10294" cy="439429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0" name="Group 119"/>
          <p:cNvGrpSpPr/>
          <p:nvPr/>
        </p:nvGrpSpPr>
        <p:grpSpPr>
          <a:xfrm>
            <a:off x="7104836" y="2531823"/>
            <a:ext cx="1041353" cy="468849"/>
            <a:chOff x="9985794" y="1977786"/>
            <a:chExt cx="1041353" cy="468849"/>
          </a:xfrm>
        </p:grpSpPr>
        <p:sp>
          <p:nvSpPr>
            <p:cNvPr id="121" name="Rectangle 120"/>
            <p:cNvSpPr/>
            <p:nvPr/>
          </p:nvSpPr>
          <p:spPr>
            <a:xfrm>
              <a:off x="9985794" y="1977786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10551923" y="1977786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Arrow Connector 9"/>
          <p:cNvCxnSpPr>
            <a:stCxn id="83" idx="6"/>
          </p:cNvCxnSpPr>
          <p:nvPr/>
        </p:nvCxnSpPr>
        <p:spPr>
          <a:xfrm>
            <a:off x="3247860" y="2134694"/>
            <a:ext cx="0" cy="984994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479690" y="4561560"/>
            <a:ext cx="1041353" cy="468849"/>
            <a:chOff x="9985794" y="3047288"/>
            <a:chExt cx="1041353" cy="468849"/>
          </a:xfrm>
        </p:grpSpPr>
        <p:sp>
          <p:nvSpPr>
            <p:cNvPr id="41" name="Rectangle 40"/>
            <p:cNvSpPr/>
            <p:nvPr/>
          </p:nvSpPr>
          <p:spPr>
            <a:xfrm>
              <a:off x="9985794" y="3047288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551923" y="3047288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338766" y="2335576"/>
            <a:ext cx="1536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taken for one query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171216" y="6293797"/>
            <a:ext cx="68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Time</a:t>
            </a:r>
            <a:endParaRPr lang="en-US" i="1" dirty="0"/>
          </a:p>
        </p:txBody>
      </p:sp>
      <p:sp>
        <p:nvSpPr>
          <p:cNvPr id="48" name="TextBox 47"/>
          <p:cNvSpPr txBox="1"/>
          <p:nvPr/>
        </p:nvSpPr>
        <p:spPr>
          <a:xfrm>
            <a:off x="7580060" y="6293797"/>
            <a:ext cx="68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Time</a:t>
            </a:r>
            <a:endParaRPr lang="en-US" i="1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375498" y="2134693"/>
            <a:ext cx="9728" cy="4159104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487040" y="4238394"/>
            <a:ext cx="1532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taken for </a:t>
            </a:r>
          </a:p>
          <a:p>
            <a:r>
              <a:rPr lang="en-US" dirty="0" smtClean="0"/>
              <a:t>all queries</a:t>
            </a:r>
            <a:endParaRPr lang="en-US" dirty="0"/>
          </a:p>
        </p:txBody>
      </p:sp>
      <p:grpSp>
        <p:nvGrpSpPr>
          <p:cNvPr id="61" name="Group 60"/>
          <p:cNvGrpSpPr/>
          <p:nvPr/>
        </p:nvGrpSpPr>
        <p:grpSpPr>
          <a:xfrm>
            <a:off x="1618680" y="4561559"/>
            <a:ext cx="1041353" cy="473320"/>
            <a:chOff x="9985794" y="3577568"/>
            <a:chExt cx="1041353" cy="473320"/>
          </a:xfrm>
        </p:grpSpPr>
        <p:sp>
          <p:nvSpPr>
            <p:cNvPr id="71" name="Rectangle 70"/>
            <p:cNvSpPr/>
            <p:nvPr/>
          </p:nvSpPr>
          <p:spPr>
            <a:xfrm>
              <a:off x="9985794" y="3582039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0551923" y="3577568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479705" y="5133767"/>
            <a:ext cx="1041353" cy="473320"/>
            <a:chOff x="9985794" y="3577568"/>
            <a:chExt cx="1041353" cy="473320"/>
          </a:xfrm>
        </p:grpSpPr>
        <p:sp>
          <p:nvSpPr>
            <p:cNvPr id="74" name="Rectangle 73"/>
            <p:cNvSpPr/>
            <p:nvPr/>
          </p:nvSpPr>
          <p:spPr>
            <a:xfrm>
              <a:off x="9985794" y="3582039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0551923" y="3577568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1603986" y="5133767"/>
            <a:ext cx="1041353" cy="473320"/>
            <a:chOff x="9985794" y="3577568"/>
            <a:chExt cx="1041353" cy="473320"/>
          </a:xfrm>
        </p:grpSpPr>
        <p:sp>
          <p:nvSpPr>
            <p:cNvPr id="78" name="Rectangle 77"/>
            <p:cNvSpPr/>
            <p:nvPr/>
          </p:nvSpPr>
          <p:spPr>
            <a:xfrm>
              <a:off x="9985794" y="3582039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0551923" y="3577568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12210" y="281892"/>
            <a:ext cx="3230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Network round trips</a:t>
            </a:r>
          </a:p>
        </p:txBody>
      </p:sp>
      <p:sp>
        <p:nvSpPr>
          <p:cNvPr id="80" name="Oval 79"/>
          <p:cNvSpPr/>
          <p:nvPr/>
        </p:nvSpPr>
        <p:spPr>
          <a:xfrm>
            <a:off x="2911001" y="1919341"/>
            <a:ext cx="373591" cy="381738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212210" y="896019"/>
            <a:ext cx="52871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Can we reduce number of queries?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10086428" y="1977080"/>
            <a:ext cx="1041353" cy="2048564"/>
            <a:chOff x="8944441" y="4327134"/>
            <a:chExt cx="1041353" cy="2048564"/>
          </a:xfrm>
        </p:grpSpPr>
        <p:sp>
          <p:nvSpPr>
            <p:cNvPr id="109" name="Rectangle 108"/>
            <p:cNvSpPr/>
            <p:nvPr/>
          </p:nvSpPr>
          <p:spPr>
            <a:xfrm>
              <a:off x="8944441" y="4327134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9510570" y="4327134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8944441" y="4861885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9510570" y="4857414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8944441" y="5396636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9510570" y="5396636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8944441" y="5906849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9510570" y="5902378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7104836" y="2355474"/>
            <a:ext cx="1041353" cy="2048564"/>
            <a:chOff x="8944441" y="4327134"/>
            <a:chExt cx="1041353" cy="2048564"/>
          </a:xfrm>
        </p:grpSpPr>
        <p:sp>
          <p:nvSpPr>
            <p:cNvPr id="137" name="Rectangle 136"/>
            <p:cNvSpPr/>
            <p:nvPr/>
          </p:nvSpPr>
          <p:spPr>
            <a:xfrm>
              <a:off x="8944441" y="4327134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9510570" y="4327134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8944441" y="4861885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9510570" y="4857414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8944441" y="5396636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9510570" y="5396636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8944441" y="5906849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9510570" y="5902378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5" name="Straight Arrow Connector 144"/>
          <p:cNvCxnSpPr>
            <a:endCxn id="27" idx="1"/>
          </p:cNvCxnSpPr>
          <p:nvPr/>
        </p:nvCxnSpPr>
        <p:spPr>
          <a:xfrm>
            <a:off x="3487040" y="2123237"/>
            <a:ext cx="0" cy="2438323"/>
          </a:xfrm>
          <a:prstGeom prst="straightConnector1">
            <a:avLst/>
          </a:prstGeom>
          <a:ln w="2857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561875" y="4642763"/>
            <a:ext cx="2180343" cy="1045528"/>
            <a:chOff x="4240336" y="5254390"/>
            <a:chExt cx="2180343" cy="1045528"/>
          </a:xfrm>
        </p:grpSpPr>
        <p:sp>
          <p:nvSpPr>
            <p:cNvPr id="147" name="Rectangle 146"/>
            <p:cNvSpPr/>
            <p:nvPr/>
          </p:nvSpPr>
          <p:spPr>
            <a:xfrm>
              <a:off x="4240336" y="5254391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4806465" y="5254391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5379326" y="5258861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5945455" y="5254390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4240351" y="5831069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4806480" y="5826598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5364632" y="5831069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5930761" y="5826598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Oval 157"/>
          <p:cNvSpPr/>
          <p:nvPr/>
        </p:nvSpPr>
        <p:spPr>
          <a:xfrm>
            <a:off x="1490140" y="1621150"/>
            <a:ext cx="373591" cy="381738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TextBox 158"/>
          <p:cNvSpPr txBox="1"/>
          <p:nvPr/>
        </p:nvSpPr>
        <p:spPr>
          <a:xfrm>
            <a:off x="3537120" y="3167621"/>
            <a:ext cx="1704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taken by rewritten query</a:t>
            </a:r>
            <a:endParaRPr lang="en-US" dirty="0"/>
          </a:p>
        </p:txBody>
      </p:sp>
      <p:grpSp>
        <p:nvGrpSpPr>
          <p:cNvPr id="160" name="Group 159"/>
          <p:cNvGrpSpPr/>
          <p:nvPr/>
        </p:nvGrpSpPr>
        <p:grpSpPr>
          <a:xfrm>
            <a:off x="9890347" y="2062141"/>
            <a:ext cx="1041353" cy="2048564"/>
            <a:chOff x="8944441" y="4327134"/>
            <a:chExt cx="1041353" cy="2048564"/>
          </a:xfrm>
        </p:grpSpPr>
        <p:sp>
          <p:nvSpPr>
            <p:cNvPr id="161" name="Rectangle 160"/>
            <p:cNvSpPr/>
            <p:nvPr/>
          </p:nvSpPr>
          <p:spPr>
            <a:xfrm>
              <a:off x="8944441" y="4327134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9510570" y="4327134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8944441" y="4861885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9510570" y="4857414"/>
              <a:ext cx="475224" cy="46884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8944441" y="5396636"/>
              <a:ext cx="475224" cy="46884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9510570" y="5396636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8944441" y="5906849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9510570" y="5902378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9" name="Oval 168"/>
          <p:cNvSpPr/>
          <p:nvPr/>
        </p:nvSpPr>
        <p:spPr>
          <a:xfrm>
            <a:off x="1566513" y="1683746"/>
            <a:ext cx="262942" cy="256545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2954308" y="1965688"/>
            <a:ext cx="262942" cy="256545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1" name="Group 170"/>
          <p:cNvGrpSpPr/>
          <p:nvPr/>
        </p:nvGrpSpPr>
        <p:grpSpPr>
          <a:xfrm>
            <a:off x="7057467" y="2324115"/>
            <a:ext cx="1041353" cy="2048564"/>
            <a:chOff x="8944441" y="4327134"/>
            <a:chExt cx="1041353" cy="2048564"/>
          </a:xfrm>
        </p:grpSpPr>
        <p:sp>
          <p:nvSpPr>
            <p:cNvPr id="172" name="Rectangle 171"/>
            <p:cNvSpPr/>
            <p:nvPr/>
          </p:nvSpPr>
          <p:spPr>
            <a:xfrm>
              <a:off x="8944441" y="4327134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9510570" y="4327134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8944441" y="4861885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9510570" y="4857414"/>
              <a:ext cx="475224" cy="46884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8944441" y="5396636"/>
              <a:ext cx="475224" cy="46884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9510570" y="5396636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8944441" y="5906849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9510570" y="5902378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1153057" y="4705520"/>
            <a:ext cx="1041353" cy="468849"/>
            <a:chOff x="4240336" y="5254391"/>
            <a:chExt cx="1041353" cy="468849"/>
          </a:xfrm>
        </p:grpSpPr>
        <p:sp>
          <p:nvSpPr>
            <p:cNvPr id="181" name="Rectangle 180"/>
            <p:cNvSpPr/>
            <p:nvPr/>
          </p:nvSpPr>
          <p:spPr>
            <a:xfrm>
              <a:off x="4240336" y="5254391"/>
              <a:ext cx="475224" cy="46884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4806465" y="5254391"/>
              <a:ext cx="475224" cy="46884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8340088" y="311075"/>
            <a:ext cx="3595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Transfer of unused data</a:t>
            </a:r>
            <a:endParaRPr lang="en-US" sz="2800" dirty="0"/>
          </a:p>
        </p:txBody>
      </p:sp>
      <p:sp>
        <p:nvSpPr>
          <p:cNvPr id="189" name="TextBox 188"/>
          <p:cNvSpPr txBox="1"/>
          <p:nvPr/>
        </p:nvSpPr>
        <p:spPr>
          <a:xfrm>
            <a:off x="5996269" y="808617"/>
            <a:ext cx="60175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Can we reduce amount of data fetched?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128736" y="3029122"/>
            <a:ext cx="2166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blocks transferred but only two used</a:t>
            </a:r>
            <a:endParaRPr lang="en-US" dirty="0"/>
          </a:p>
        </p:txBody>
      </p:sp>
      <p:sp>
        <p:nvSpPr>
          <p:cNvPr id="191" name="Oval 190"/>
          <p:cNvSpPr/>
          <p:nvPr/>
        </p:nvSpPr>
        <p:spPr>
          <a:xfrm>
            <a:off x="1924902" y="1649672"/>
            <a:ext cx="373591" cy="381738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2" name="Group 191"/>
          <p:cNvGrpSpPr/>
          <p:nvPr/>
        </p:nvGrpSpPr>
        <p:grpSpPr>
          <a:xfrm>
            <a:off x="9990981" y="2106804"/>
            <a:ext cx="1041353" cy="2048564"/>
            <a:chOff x="8944441" y="4327134"/>
            <a:chExt cx="1041353" cy="2048564"/>
          </a:xfrm>
        </p:grpSpPr>
        <p:sp>
          <p:nvSpPr>
            <p:cNvPr id="193" name="Rectangle 192"/>
            <p:cNvSpPr/>
            <p:nvPr/>
          </p:nvSpPr>
          <p:spPr>
            <a:xfrm>
              <a:off x="8944441" y="4327134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9510570" y="4327134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8944441" y="4861885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9510570" y="4857414"/>
              <a:ext cx="475224" cy="46884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8944441" y="5396636"/>
              <a:ext cx="475224" cy="46884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9510570" y="5396636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8944441" y="5906849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9510570" y="5902378"/>
              <a:ext cx="475224" cy="46884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1" name="Oval 200"/>
          <p:cNvSpPr/>
          <p:nvPr/>
        </p:nvSpPr>
        <p:spPr>
          <a:xfrm>
            <a:off x="2893078" y="1919341"/>
            <a:ext cx="373591" cy="381738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2" name="Group 201"/>
          <p:cNvGrpSpPr/>
          <p:nvPr/>
        </p:nvGrpSpPr>
        <p:grpSpPr>
          <a:xfrm>
            <a:off x="7011727" y="2573196"/>
            <a:ext cx="1041353" cy="468849"/>
            <a:chOff x="4240336" y="5254391"/>
            <a:chExt cx="1041353" cy="468849"/>
          </a:xfrm>
        </p:grpSpPr>
        <p:sp>
          <p:nvSpPr>
            <p:cNvPr id="203" name="Rectangle 202"/>
            <p:cNvSpPr/>
            <p:nvPr/>
          </p:nvSpPr>
          <p:spPr>
            <a:xfrm>
              <a:off x="4240336" y="5254391"/>
              <a:ext cx="475224" cy="46884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4806465" y="5254391"/>
              <a:ext cx="475224" cy="46884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5" name="Group 204"/>
          <p:cNvGrpSpPr/>
          <p:nvPr/>
        </p:nvGrpSpPr>
        <p:grpSpPr>
          <a:xfrm>
            <a:off x="1209746" y="4408338"/>
            <a:ext cx="1041353" cy="468849"/>
            <a:chOff x="4240336" y="5254391"/>
            <a:chExt cx="1041353" cy="468849"/>
          </a:xfrm>
        </p:grpSpPr>
        <p:sp>
          <p:nvSpPr>
            <p:cNvPr id="206" name="Rectangle 205"/>
            <p:cNvSpPr/>
            <p:nvPr/>
          </p:nvSpPr>
          <p:spPr>
            <a:xfrm>
              <a:off x="4240336" y="5254391"/>
              <a:ext cx="475224" cy="46884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4806465" y="5254391"/>
              <a:ext cx="475224" cy="46884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3159529" y="3597777"/>
            <a:ext cx="1886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Only required data is fetched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336463" y="2666385"/>
            <a:ext cx="285692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translations do we do?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Selections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Projections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Joins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Aggregations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Exists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Others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735626" y="3010385"/>
            <a:ext cx="551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DB</a:t>
            </a:r>
            <a:endParaRPr lang="en-US" sz="2400" dirty="0"/>
          </a:p>
        </p:txBody>
      </p:sp>
      <p:sp>
        <p:nvSpPr>
          <p:cNvPr id="124" name="TextBox 123"/>
          <p:cNvSpPr txBox="1"/>
          <p:nvPr/>
        </p:nvSpPr>
        <p:spPr>
          <a:xfrm>
            <a:off x="1635039" y="2486989"/>
            <a:ext cx="679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APP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414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2.59259E-6 L 0.41888 0.04537 " pathEditMode="relative" rAng="0" ptsTypes="AA">
                                      <p:cBhvr>
                                        <p:cTn id="17" dur="2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37" y="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5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7.40741E-7 L -0.32383 0.04931 " pathEditMode="relative" rAng="0" ptsTypes="AA">
                                      <p:cBhvr>
                                        <p:cTn id="36" dur="2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98" y="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1.11111E-6 L 0.41653 0.04722 " pathEditMode="relative" rAng="0" ptsTypes="AA">
                                      <p:cBhvr>
                                        <p:cTn id="97" dur="2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20" y="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500"/>
                            </p:stCondLst>
                            <p:childTnLst>
                              <p:par>
                                <p:cTn id="9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500"/>
                            </p:stCondLst>
                            <p:childTnLst>
                              <p:par>
                                <p:cTn id="10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3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4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5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7" dur="5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0"/>
                            </p:stCondLst>
                            <p:childTnLst>
                              <p:par>
                                <p:cTn id="10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4.07407E-6 L -0.28971 0.04815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92" y="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7000"/>
                            </p:stCondLst>
                            <p:childTnLst>
                              <p:par>
                                <p:cTn id="1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07407E-6 L 0.41745 0.05278 " pathEditMode="relative" rAng="0" ptsTypes="AA">
                                      <p:cBhvr>
                                        <p:cTn id="154" dur="2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72" y="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500"/>
                            </p:stCondLst>
                            <p:childTnLst>
                              <p:par>
                                <p:cTn id="15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500"/>
                            </p:stCondLst>
                            <p:childTnLst>
                              <p:par>
                                <p:cTn id="15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0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1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2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3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4" dur="5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000"/>
                            </p:stCondLst>
                            <p:childTnLst>
                              <p:par>
                                <p:cTn id="17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4.44444E-6 L -0.31354 0.10232 " pathEditMode="relative" rAng="0" ptsTypes="AA">
                                      <p:cBhvr>
                                        <p:cTn id="172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77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7000"/>
                            </p:stCondLst>
                            <p:childTnLst>
                              <p:par>
                                <p:cTn id="174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75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7500"/>
                            </p:stCondLst>
                            <p:childTnLst>
                              <p:par>
                                <p:cTn id="17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11111E-6 L 0.41797 0.04676 " pathEditMode="relative" rAng="0" ptsTypes="AA">
                                      <p:cBhvr>
                                        <p:cTn id="204" dur="2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98" y="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2500"/>
                            </p:stCondLst>
                            <p:childTnLst>
                              <p:par>
                                <p:cTn id="20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500"/>
                            </p:stCondLst>
                            <p:childTnLst>
                              <p:par>
                                <p:cTn id="20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0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1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2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3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4" dur="5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5000"/>
                            </p:stCondLst>
                            <p:childTnLst>
                              <p:par>
                                <p:cTn id="2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2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7.40741E-7 L -0.30977 0.10324 " pathEditMode="relative" rAng="0" ptsTypes="AA">
                                      <p:cBhvr>
                                        <p:cTn id="222" dur="2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95" y="5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  <p:bldP spid="60" grpId="0" animBg="1"/>
      <p:bldP spid="62" grpId="0" animBg="1"/>
      <p:bldP spid="63" grpId="0" animBg="1"/>
      <p:bldP spid="83" grpId="0" animBg="1"/>
      <p:bldP spid="83" grpId="1" animBg="1"/>
      <p:bldP spid="83" grpId="2" animBg="1"/>
      <p:bldP spid="12" grpId="0"/>
      <p:bldP spid="12" grpId="1"/>
      <p:bldP spid="27" grpId="0"/>
      <p:bldP spid="27" grpId="1"/>
      <p:bldP spid="28" grpId="0"/>
      <p:bldP spid="80" grpId="1" animBg="1"/>
      <p:bldP spid="80" grpId="2" animBg="1"/>
      <p:bldP spid="80" grpId="3" animBg="1"/>
      <p:bldP spid="81" grpId="0"/>
      <p:bldP spid="81" grpId="1"/>
      <p:bldP spid="158" grpId="0" animBg="1"/>
      <p:bldP spid="158" grpId="1" animBg="1"/>
      <p:bldP spid="159" grpId="0"/>
      <p:bldP spid="159" grpId="1"/>
      <p:bldP spid="169" grpId="0" animBg="1"/>
      <p:bldP spid="169" grpId="1" animBg="1"/>
      <p:bldP spid="170" grpId="0" animBg="1"/>
      <p:bldP spid="170" grpId="1" animBg="1"/>
      <p:bldP spid="170" grpId="2" animBg="1"/>
      <p:bldP spid="43" grpId="0"/>
      <p:bldP spid="189" grpId="0"/>
      <p:bldP spid="189" grpId="1"/>
      <p:bldP spid="44" grpId="0"/>
      <p:bldP spid="44" grpId="1"/>
      <p:bldP spid="191" grpId="0" animBg="1"/>
      <p:bldP spid="191" grpId="1" animBg="1"/>
      <p:bldP spid="201" grpId="0" animBg="1"/>
      <p:bldP spid="201" grpId="1" animBg="1"/>
      <p:bldP spid="201" grpId="2" animBg="1"/>
      <p:bldP spid="45" grpId="0"/>
      <p:bldP spid="45" grpId="1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290764"/>
            <a:ext cx="9797249" cy="806727"/>
          </a:xfrm>
        </p:spPr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4174216"/>
            <a:ext cx="10515600" cy="1450235"/>
          </a:xfrm>
        </p:spPr>
        <p:txBody>
          <a:bodyPr>
            <a:normAutofit/>
          </a:bodyPr>
          <a:lstStyle/>
          <a:p>
            <a:r>
              <a:rPr lang="en-US" dirty="0" smtClean="0"/>
              <a:t>Preserving program semantics – real world programs are complex</a:t>
            </a:r>
          </a:p>
          <a:p>
            <a:r>
              <a:rPr lang="en-US" dirty="0" smtClean="0"/>
              <a:t>Rewriting to SQL not always possible</a:t>
            </a:r>
          </a:p>
          <a:p>
            <a:pPr lvl="1"/>
            <a:r>
              <a:rPr lang="en-US" dirty="0" smtClean="0"/>
              <a:t>Identify conditions under which this can be done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199" y="683581"/>
            <a:ext cx="9797249" cy="806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How do we do it?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198" y="1408698"/>
            <a:ext cx="10515600" cy="1156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Static program analysis</a:t>
            </a:r>
          </a:p>
          <a:p>
            <a:r>
              <a:rPr lang="en-US" dirty="0" smtClean="0"/>
              <a:t>Rule based transformations</a:t>
            </a:r>
          </a:p>
        </p:txBody>
      </p:sp>
    </p:spTree>
    <p:extLst>
      <p:ext uri="{BB962C8B-B14F-4D97-AF65-F5344CB8AC3E}">
        <p14:creationId xmlns:p14="http://schemas.microsoft.com/office/powerpoint/2010/main" val="403257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3158"/>
          </a:xfrm>
        </p:spPr>
        <p:txBody>
          <a:bodyPr/>
          <a:lstStyle/>
          <a:p>
            <a:r>
              <a:rPr lang="en-US" dirty="0" smtClean="0"/>
              <a:t>How good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8284"/>
            <a:ext cx="10515600" cy="471404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Improvements </a:t>
            </a:r>
            <a:r>
              <a:rPr lang="en-US" dirty="0" smtClean="0"/>
              <a:t>up to an order </a:t>
            </a:r>
            <a:r>
              <a:rPr lang="en-US" dirty="0"/>
              <a:t>of </a:t>
            </a:r>
            <a:r>
              <a:rPr lang="en-US" dirty="0" smtClean="0"/>
              <a:t>magnitude!</a:t>
            </a:r>
            <a:endParaRPr lang="en-US" dirty="0"/>
          </a:p>
          <a:p>
            <a:pPr lvl="1"/>
            <a:r>
              <a:rPr lang="en-US" dirty="0"/>
              <a:t>Both execution time and amount of data </a:t>
            </a:r>
            <a:r>
              <a:rPr lang="en-US" dirty="0" smtClean="0"/>
              <a:t>transferred</a:t>
            </a:r>
          </a:p>
          <a:p>
            <a:r>
              <a:rPr lang="en-US" dirty="0" smtClean="0"/>
              <a:t>~75% coverage on </a:t>
            </a:r>
            <a:r>
              <a:rPr lang="en-US" dirty="0"/>
              <a:t>real world open source </a:t>
            </a:r>
            <a:r>
              <a:rPr lang="en-US" dirty="0" smtClean="0"/>
              <a:t>application </a:t>
            </a:r>
            <a:r>
              <a:rPr lang="en-US" dirty="0"/>
              <a:t>using </a:t>
            </a:r>
            <a:r>
              <a:rPr lang="en-US" dirty="0" smtClean="0"/>
              <a:t>Hibernate</a:t>
            </a:r>
          </a:p>
          <a:p>
            <a:pPr lvl="1"/>
            <a:r>
              <a:rPr lang="en-US" dirty="0" smtClean="0"/>
              <a:t>Comparable to other approaches with similar goals</a:t>
            </a:r>
            <a:endParaRPr lang="en-US" dirty="0"/>
          </a:p>
          <a:p>
            <a:r>
              <a:rPr lang="en-US" dirty="0" smtClean="0"/>
              <a:t>Resource utilization much lesser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3200" i="1" dirty="0" smtClean="0"/>
              <a:t>A step towards allowing database application developers to express functionality, and let the compiler worry about optimizations</a:t>
            </a:r>
          </a:p>
        </p:txBody>
      </p:sp>
    </p:spTree>
    <p:extLst>
      <p:ext uri="{BB962C8B-B14F-4D97-AF65-F5344CB8AC3E}">
        <p14:creationId xmlns:p14="http://schemas.microsoft.com/office/powerpoint/2010/main" val="12040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</TotalTime>
  <Words>182</Words>
  <Application>Microsoft Office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Horses for Courses</vt:lpstr>
      <vt:lpstr>PowerPoint Presentation</vt:lpstr>
      <vt:lpstr>Challenges</vt:lpstr>
      <vt:lpstr>How good are we?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SQL We Trust</dc:title>
  <dc:creator>venki</dc:creator>
  <cp:lastModifiedBy>venki</cp:lastModifiedBy>
  <cp:revision>103</cp:revision>
  <dcterms:created xsi:type="dcterms:W3CDTF">2016-03-30T16:52:13Z</dcterms:created>
  <dcterms:modified xsi:type="dcterms:W3CDTF">2016-03-30T22:54:05Z</dcterms:modified>
</cp:coreProperties>
</file>