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>
        <p:scale>
          <a:sx n="43" d="100"/>
          <a:sy n="43" d="100"/>
        </p:scale>
        <p:origin x="-1524" y="-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9397B-4723-4A76-B3D8-63BC1FAFFCDE}" type="datetimeFigureOut">
              <a:rPr lang="en-IN" smtClean="0"/>
              <a:t>01-04-2016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CFCA5-1DF2-4B51-B86F-209E619F53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8645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8170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28D15-2AC9-491F-9EE1-6A2CFFC9DF2D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4516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77325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3994500" cy="496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	</a:t>
            </a:r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1"/>
            <a:ext cx="3994500" cy="496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182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46238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025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SzPct val="100000"/>
              <a:defRPr sz="3000"/>
            </a:lvl1pPr>
            <a:lvl2pPr>
              <a:spcBef>
                <a:spcPts val="480"/>
              </a:spcBef>
              <a:buSzPct val="100000"/>
              <a:defRPr sz="2400"/>
            </a:lvl2pPr>
            <a:lvl3pPr>
              <a:spcBef>
                <a:spcPts val="480"/>
              </a:spcBef>
              <a:buSzPct val="100000"/>
              <a:defRPr sz="2400"/>
            </a:lvl3pPr>
            <a:lvl4pPr>
              <a:spcBef>
                <a:spcPts val="360"/>
              </a:spcBef>
              <a:buSzPct val="100000"/>
              <a:defRPr sz="1800"/>
            </a:lvl4pPr>
            <a:lvl5pPr>
              <a:spcBef>
                <a:spcPts val="360"/>
              </a:spcBef>
              <a:buSzPct val="100000"/>
              <a:defRPr sz="1800"/>
            </a:lvl5pPr>
            <a:lvl6pPr>
              <a:spcBef>
                <a:spcPts val="360"/>
              </a:spcBef>
              <a:buSzPct val="100000"/>
              <a:defRPr sz="1800"/>
            </a:lvl6pPr>
            <a:lvl7pPr>
              <a:spcBef>
                <a:spcPts val="360"/>
              </a:spcBef>
              <a:buSzPct val="100000"/>
              <a:defRPr sz="1800"/>
            </a:lvl7pPr>
            <a:lvl8pPr>
              <a:spcBef>
                <a:spcPts val="360"/>
              </a:spcBef>
              <a:buSzPct val="100000"/>
              <a:defRPr sz="1800"/>
            </a:lvl8pPr>
            <a:lvl9pPr>
              <a:spcBef>
                <a:spcPts val="360"/>
              </a:spcBef>
              <a:buSzPct val="100000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8955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4.png"/><Relationship Id="rId3" Type="http://schemas.openxmlformats.org/officeDocument/2006/relationships/audio" Target="../media/media2.wav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microsoft.com/office/2007/relationships/media" Target="../media/media2.wav"/><Relationship Id="rId16" Type="http://schemas.openxmlformats.org/officeDocument/2006/relationships/image" Target="../media/image16.jpeg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3.wav"/><Relationship Id="rId7" Type="http://schemas.openxmlformats.org/officeDocument/2006/relationships/image" Target="../media/image19.png"/><Relationship Id="rId2" Type="http://schemas.microsoft.com/office/2007/relationships/media" Target="../media/media3.wav"/><Relationship Id="rId1" Type="http://schemas.openxmlformats.org/officeDocument/2006/relationships/tags" Target="../tags/tag2.xml"/><Relationship Id="rId6" Type="http://schemas.openxmlformats.org/officeDocument/2006/relationships/image" Target="../media/image18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4.wav"/><Relationship Id="rId7" Type="http://schemas.openxmlformats.org/officeDocument/2006/relationships/image" Target="../media/image22.jpeg"/><Relationship Id="rId2" Type="http://schemas.microsoft.com/office/2007/relationships/media" Target="../media/media4.wav"/><Relationship Id="rId1" Type="http://schemas.openxmlformats.org/officeDocument/2006/relationships/tags" Target="../tags/tag3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356748" y="332656"/>
            <a:ext cx="8428272" cy="86409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IN" b="0" dirty="0" smtClean="0"/>
              <a:t>Imaging through Drones</a:t>
            </a:r>
            <a:endParaRPr lang="en" dirty="0"/>
          </a:p>
        </p:txBody>
      </p:sp>
      <p:sp>
        <p:nvSpPr>
          <p:cNvPr id="6" name="Rectangle 5"/>
          <p:cNvSpPr/>
          <p:nvPr/>
        </p:nvSpPr>
        <p:spPr>
          <a:xfrm>
            <a:off x="1714491" y="4658360"/>
            <a:ext cx="571502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IN" sz="2400" kern="0" dirty="0" err="1">
                <a:solidFill>
                  <a:srgbClr val="000000"/>
                </a:solidFill>
                <a:cs typeface="Arial" charset="0"/>
                <a:sym typeface="Arial"/>
                <a:rtl val="0"/>
              </a:rPr>
              <a:t>Meghshyam</a:t>
            </a:r>
            <a:r>
              <a:rPr lang="en-IN" sz="2400" kern="0" dirty="0">
                <a:solidFill>
                  <a:srgbClr val="000000"/>
                </a:solidFill>
                <a:cs typeface="Arial" charset="0"/>
                <a:sym typeface="Arial"/>
                <a:rtl val="0"/>
              </a:rPr>
              <a:t> G. </a:t>
            </a:r>
            <a:r>
              <a:rPr lang="en-IN" sz="2400" kern="0" dirty="0" smtClean="0">
                <a:solidFill>
                  <a:srgbClr val="000000"/>
                </a:solidFill>
                <a:cs typeface="Arial" charset="0"/>
                <a:sym typeface="Arial"/>
                <a:rtl val="0"/>
              </a:rPr>
              <a:t>Prasad</a:t>
            </a:r>
          </a:p>
          <a:p>
            <a:pPr algn="ctr">
              <a:spcBef>
                <a:spcPct val="0"/>
              </a:spcBef>
            </a:pPr>
            <a:endParaRPr lang="en-IN" sz="2400" kern="0" dirty="0">
              <a:solidFill>
                <a:srgbClr val="000000"/>
              </a:solidFill>
              <a:cs typeface="Arial" charset="0"/>
              <a:sym typeface="Arial"/>
              <a:rtl val="0"/>
            </a:endParaRPr>
          </a:p>
          <a:p>
            <a:pPr algn="ctr">
              <a:spcBef>
                <a:spcPct val="0"/>
              </a:spcBef>
            </a:pPr>
            <a:r>
              <a:rPr lang="en-IN" sz="2400" kern="0" dirty="0" smtClean="0">
                <a:solidFill>
                  <a:srgbClr val="000000"/>
                </a:solidFill>
                <a:cs typeface="Arial" charset="0"/>
                <a:sym typeface="Arial"/>
                <a:rtl val="0"/>
              </a:rPr>
              <a:t>Supervisors</a:t>
            </a:r>
            <a:endParaRPr lang="en-IN" sz="2400" kern="0" dirty="0">
              <a:solidFill>
                <a:srgbClr val="000000"/>
              </a:solidFill>
              <a:cs typeface="Arial" charset="0"/>
              <a:sym typeface="Arial"/>
              <a:rtl val="0"/>
            </a:endParaRPr>
          </a:p>
          <a:p>
            <a:pPr algn="ctr">
              <a:spcBef>
                <a:spcPct val="0"/>
              </a:spcBef>
            </a:pPr>
            <a:r>
              <a:rPr lang="en-IN" sz="2400" kern="0" dirty="0" err="1" smtClean="0">
                <a:solidFill>
                  <a:srgbClr val="000000"/>
                </a:solidFill>
                <a:cs typeface="Arial" charset="0"/>
                <a:sym typeface="Arial"/>
                <a:rtl val="0"/>
              </a:rPr>
              <a:t>Sharat</a:t>
            </a:r>
            <a:r>
              <a:rPr lang="en-IN" sz="2400" kern="0" dirty="0" smtClean="0">
                <a:solidFill>
                  <a:srgbClr val="000000"/>
                </a:solidFill>
                <a:cs typeface="Arial" charset="0"/>
                <a:sym typeface="Arial"/>
                <a:rtl val="0"/>
              </a:rPr>
              <a:t> </a:t>
            </a:r>
            <a:r>
              <a:rPr lang="en-IN" sz="2400" kern="0" dirty="0">
                <a:solidFill>
                  <a:srgbClr val="000000"/>
                </a:solidFill>
                <a:cs typeface="Arial" charset="0"/>
                <a:sym typeface="Arial"/>
                <a:rtl val="0"/>
              </a:rPr>
              <a:t>Chandran and Michael S. </a:t>
            </a:r>
            <a:r>
              <a:rPr lang="en-IN" sz="2400" kern="0" dirty="0" smtClean="0">
                <a:solidFill>
                  <a:srgbClr val="000000"/>
                </a:solidFill>
                <a:cs typeface="Arial" charset="0"/>
                <a:sym typeface="Arial"/>
                <a:rtl val="0"/>
              </a:rPr>
              <a:t>Brown</a:t>
            </a:r>
            <a:endParaRPr lang="en-IN" sz="2400" kern="0" dirty="0">
              <a:solidFill>
                <a:srgbClr val="000000"/>
              </a:solidFill>
              <a:cs typeface="Arial" charset="0"/>
              <a:sym typeface="Arial"/>
              <a:rtl val="0"/>
            </a:endParaRPr>
          </a:p>
          <a:p>
            <a:pPr algn="ctr">
              <a:spcBef>
                <a:spcPct val="0"/>
              </a:spcBef>
            </a:pPr>
            <a:endParaRPr lang="en-IN" sz="2400" kern="0" dirty="0">
              <a:solidFill>
                <a:srgbClr val="000000"/>
              </a:solidFill>
              <a:cs typeface="Arial" charset="0"/>
              <a:sym typeface="Arial"/>
              <a:rtl val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88151" y="1412776"/>
            <a:ext cx="7967698" cy="2420858"/>
            <a:chOff x="611560" y="1916832"/>
            <a:chExt cx="7967698" cy="242085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1916832"/>
              <a:ext cx="3381306" cy="242085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45" b="11751"/>
            <a:stretch/>
          </p:blipFill>
          <p:spPr>
            <a:xfrm>
              <a:off x="5076056" y="1916832"/>
              <a:ext cx="3503202" cy="2420858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475656" y="6381328"/>
            <a:ext cx="6224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Image Courtesy: MSRDC(left), Google Image Search(right)</a:t>
            </a:r>
            <a:endParaRPr lang="en-IN" dirty="0"/>
          </a:p>
        </p:txBody>
      </p:sp>
      <p:pic>
        <p:nvPicPr>
          <p:cNvPr id="1026" name="Picture 2" descr="C:\Users\meghshyam\Desktop\quadcopter_ppt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24000" y1="73154" x2="24000" y2="73154"/>
                        <a14:backgroundMark x1="78000" y1="25839" x2="78000" y2="25839"/>
                        <a14:backgroundMark x1="36000" y1="16443" x2="36000" y2="164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3924777"/>
            <a:ext cx="1944215" cy="144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60657"/>
    </mc:Choice>
    <mc:Fallback>
      <p:transition advTm="606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72938" y="1058412"/>
            <a:ext cx="7798125" cy="1735502"/>
            <a:chOff x="457106" y="911144"/>
            <a:chExt cx="7798125" cy="1735502"/>
          </a:xfrm>
        </p:grpSpPr>
        <p:grpSp>
          <p:nvGrpSpPr>
            <p:cNvPr id="6" name="Group 5"/>
            <p:cNvGrpSpPr/>
            <p:nvPr/>
          </p:nvGrpSpPr>
          <p:grpSpPr>
            <a:xfrm>
              <a:off x="457298" y="1829381"/>
              <a:ext cx="7797741" cy="817265"/>
              <a:chOff x="446547" y="1859198"/>
              <a:chExt cx="7797741" cy="817265"/>
            </a:xfrm>
          </p:grpSpPr>
          <p:pic>
            <p:nvPicPr>
              <p:cNvPr id="14" name="Picture 4" descr="C:\panorama\P1020255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20272" y="1859198"/>
                <a:ext cx="1224016" cy="8172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5" descr="C:\panorama\P1020256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05527" y="1859198"/>
                <a:ext cx="1224016" cy="8172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8" descr="C:\panorama\P1020259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90782" y="1859198"/>
                <a:ext cx="1224016" cy="8172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9" descr="C:\panorama\P1020260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6037" y="1859198"/>
                <a:ext cx="1224016" cy="8172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0" descr="C:\panorama\P1020261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1292" y="1859198"/>
                <a:ext cx="1224016" cy="8172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1" descr="C:\panorama\P1020262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547" y="1859198"/>
                <a:ext cx="1224016" cy="8172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457106" y="911144"/>
              <a:ext cx="7798125" cy="817265"/>
              <a:chOff x="467664" y="911144"/>
              <a:chExt cx="7798125" cy="817265"/>
            </a:xfrm>
          </p:grpSpPr>
          <p:pic>
            <p:nvPicPr>
              <p:cNvPr id="8" name="Picture 6" descr="C:\panorama\P1020257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41773" y="911144"/>
                <a:ext cx="1224016" cy="8172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7" descr="C:\panorama\P1020258.JP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6952" y="911144"/>
                <a:ext cx="1224016" cy="8172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12" descr="C:\panorama\P1020263.JP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2130" y="911144"/>
                <a:ext cx="1224016" cy="8172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3" descr="C:\panorama\P1020264.JP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7308" y="911144"/>
                <a:ext cx="1224016" cy="8172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4" descr="C:\panorama\P1020265.JP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2486" y="911144"/>
                <a:ext cx="1224016" cy="8172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5" descr="C:\panorama\P1020266.JPG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664" y="911144"/>
                <a:ext cx="1224016" cy="8172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0" name="Picture 2" descr="C:\panorama\result_panorama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5" t="10886" r="15953"/>
          <a:stretch/>
        </p:blipFill>
        <p:spPr bwMode="auto">
          <a:xfrm>
            <a:off x="672938" y="3789040"/>
            <a:ext cx="7798125" cy="27953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-92546"/>
            <a:ext cx="8229600" cy="857400"/>
          </a:xfrm>
        </p:spPr>
        <p:txBody>
          <a:bodyPr/>
          <a:lstStyle/>
          <a:p>
            <a:r>
              <a:rPr lang="en-IN" dirty="0" smtClean="0"/>
              <a:t>What is </a:t>
            </a:r>
            <a:r>
              <a:rPr lang="en-IN" dirty="0" err="1" smtClean="0"/>
              <a:t>Mosaicing</a:t>
            </a:r>
            <a:r>
              <a:rPr lang="en-IN" dirty="0"/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70780" y="923468"/>
            <a:ext cx="8003519" cy="20162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Down Arrow 24"/>
          <p:cNvSpPr/>
          <p:nvPr/>
        </p:nvSpPr>
        <p:spPr>
          <a:xfrm>
            <a:off x="4298716" y="3050748"/>
            <a:ext cx="484632" cy="5942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4977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308"/>
    </mc:Choice>
    <mc:Fallback>
      <p:transition spd="slow" advTm="203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11152"/>
          </a:xfrm>
        </p:spPr>
        <p:txBody>
          <a:bodyPr/>
          <a:lstStyle/>
          <a:p>
            <a:r>
              <a:rPr lang="en-IN" dirty="0" err="1" smtClean="0"/>
              <a:t>Mosaicing</a:t>
            </a:r>
            <a:r>
              <a:rPr lang="en-IN" dirty="0" smtClean="0"/>
              <a:t> problem solved?</a:t>
            </a:r>
            <a:endParaRPr lang="en-IN" dirty="0"/>
          </a:p>
        </p:txBody>
      </p:sp>
      <p:pic>
        <p:nvPicPr>
          <p:cNvPr id="6" name="Picture 5" descr="C:\Users\meghshyam\Dropbox\meghshyam\aps\aps3\report\IMG_20150415_15562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8" b="16779"/>
          <a:stretch/>
        </p:blipFill>
        <p:spPr bwMode="auto">
          <a:xfrm>
            <a:off x="386745" y="1099906"/>
            <a:ext cx="8370510" cy="348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132519" y="1493126"/>
            <a:ext cx="3573777" cy="2094081"/>
            <a:chOff x="2132519" y="1493126"/>
            <a:chExt cx="3573777" cy="209408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5286" y="1493126"/>
              <a:ext cx="2251010" cy="1964256"/>
            </a:xfrm>
            <a:prstGeom prst="rect">
              <a:avLst/>
            </a:prstGeom>
            <a:noFill/>
            <a:ln w="539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 flipV="1">
              <a:off x="2132519" y="1493127"/>
              <a:ext cx="1322767" cy="121579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2132519" y="3457384"/>
              <a:ext cx="1322767" cy="12982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386745" y="4653136"/>
            <a:ext cx="83705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Visualizing large scenes with high quality requires camera movement along two dimensions (too tiring)</a:t>
            </a:r>
          </a:p>
          <a:p>
            <a:pPr lvl="0">
              <a:buSzPct val="100000"/>
            </a:pPr>
            <a:endParaRPr lang="en-IN" sz="20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Orthographic view of scenes may be infeasible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tall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 unavailable to people</a:t>
            </a:r>
            <a:endParaRPr lang="en-I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4929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432"/>
    </mc:Choice>
    <mc:Fallback>
      <p:transition spd="slow" advTm="434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18456"/>
            <a:ext cx="8229600" cy="711152"/>
          </a:xfrm>
        </p:spPr>
        <p:txBody>
          <a:bodyPr/>
          <a:lstStyle/>
          <a:p>
            <a:r>
              <a:rPr lang="en-IN" dirty="0" smtClean="0"/>
              <a:t>Solution: Inexpensive </a:t>
            </a:r>
            <a:r>
              <a:rPr lang="en-IN" dirty="0" err="1" smtClean="0"/>
              <a:t>Quadcopter</a:t>
            </a:r>
            <a:endParaRPr lang="en-IN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806946"/>
            <a:ext cx="83629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0525" y="4586352"/>
            <a:ext cx="83629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 smtClean="0"/>
              <a:t>However, </a:t>
            </a:r>
            <a:r>
              <a:rPr lang="en-IN" sz="2400" dirty="0"/>
              <a:t>even a 3 minute video overwhelms any </a:t>
            </a:r>
            <a:r>
              <a:rPr lang="en-IN" sz="2400" dirty="0" err="1" smtClean="0"/>
              <a:t>mosaicing</a:t>
            </a:r>
            <a:r>
              <a:rPr lang="en-IN" sz="2400" dirty="0" smtClean="0"/>
              <a:t> program </a:t>
            </a:r>
            <a:r>
              <a:rPr lang="en-IN" sz="2400" dirty="0"/>
              <a:t>such as </a:t>
            </a:r>
            <a:r>
              <a:rPr lang="en-IN" sz="2400" dirty="0" smtClean="0"/>
              <a:t>Adobe Photoshop (</a:t>
            </a:r>
            <a:r>
              <a:rPr lang="en-IN" sz="2400" dirty="0"/>
              <a:t>too many images</a:t>
            </a:r>
            <a:r>
              <a:rPr lang="en-IN" sz="2400" dirty="0" smtClean="0"/>
              <a:t>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94853" y="817573"/>
            <a:ext cx="6981167" cy="4320455"/>
            <a:chOff x="938869" y="2348905"/>
            <a:chExt cx="6981167" cy="4320455"/>
          </a:xfrm>
        </p:grpSpPr>
        <p:pic>
          <p:nvPicPr>
            <p:cNvPr id="7" name="Picture 6" descr="C:\Users\meghshyam\Dropbox\wacv16_round2\images\aircrafts1\result_autostitch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68" r="11960"/>
            <a:stretch/>
          </p:blipFill>
          <p:spPr bwMode="auto">
            <a:xfrm>
              <a:off x="5283528" y="2928232"/>
              <a:ext cx="2636508" cy="25195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C:\Users\meghshyam\Dropbox\wacv16_round2\images\aircrafts1\groundTruth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2" t="7569" r="13721" b="11278"/>
            <a:stretch/>
          </p:blipFill>
          <p:spPr bwMode="auto">
            <a:xfrm>
              <a:off x="1352792" y="2348905"/>
              <a:ext cx="2910668" cy="36781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938869" y="6084585"/>
              <a:ext cx="37385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b="1" dirty="0" smtClean="0"/>
                <a:t>Input Scene</a:t>
              </a:r>
            </a:p>
            <a:p>
              <a:pPr algn="ctr"/>
              <a:r>
                <a:rPr lang="en-IN" sz="1600" b="1" dirty="0" smtClean="0"/>
                <a:t>Approx. 10 ft. height with gap of 2 ft.</a:t>
              </a:r>
              <a:endParaRPr lang="en-IN" sz="1600" b="1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1619672" y="3550356"/>
              <a:ext cx="2499772" cy="7654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390525" y="2958043"/>
            <a:ext cx="8362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/>
              <a:t>We solved these problems using fusion of positional information with computer vision techniques</a:t>
            </a:r>
            <a:endParaRPr lang="en-IN" sz="2400" dirty="0"/>
          </a:p>
        </p:txBody>
      </p:sp>
      <p:sp>
        <p:nvSpPr>
          <p:cNvPr id="13" name="Rectangle 12"/>
          <p:cNvSpPr/>
          <p:nvPr/>
        </p:nvSpPr>
        <p:spPr>
          <a:xfrm>
            <a:off x="395536" y="5334307"/>
            <a:ext cx="8362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 smtClean="0"/>
              <a:t>Stitching algorithms fail if there are ‘</a:t>
            </a:r>
            <a:r>
              <a:rPr lang="en-IN" sz="2400" i="1" dirty="0" smtClean="0"/>
              <a:t>vacant spaces</a:t>
            </a:r>
            <a:r>
              <a:rPr lang="en-IN" sz="2400" dirty="0" smtClean="0"/>
              <a:t>’: little or no overlap between images</a:t>
            </a:r>
            <a:endParaRPr lang="en-IN" sz="2400" dirty="0"/>
          </a:p>
        </p:txBody>
      </p:sp>
      <p:sp>
        <p:nvSpPr>
          <p:cNvPr id="14" name="Rectangle 13"/>
          <p:cNvSpPr/>
          <p:nvPr/>
        </p:nvSpPr>
        <p:spPr>
          <a:xfrm>
            <a:off x="5145027" y="4011910"/>
            <a:ext cx="2678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600" b="1" dirty="0" smtClean="0"/>
              <a:t>Adobe Photoshop Output</a:t>
            </a:r>
            <a:endParaRPr lang="en-IN" sz="1600" b="1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4825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491"/>
    </mc:Choice>
    <mc:Fallback>
      <p:transition spd="slow" advTm="604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13" grpId="0"/>
      <p:bldP spid="13" grpId="1"/>
      <p:bldP spid="14" grpId="0"/>
      <p:bldP spid="1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7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15.7|7.6|18.9"/>
</p:tagLst>
</file>

<file path=ppt/theme/theme1.xml><?xml version="1.0" encoding="utf-8"?>
<a:theme xmlns:a="http://schemas.openxmlformats.org/drawingml/2006/main" name="Quadcopter_travel_imaging_wo_audio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132</Words>
  <Application>Microsoft Office PowerPoint</Application>
  <PresentationFormat>On-screen Show (4:3)</PresentationFormat>
  <Paragraphs>21</Paragraphs>
  <Slides>4</Slides>
  <Notes>2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Quadcopter_travel_imaging_wo_audio</vt:lpstr>
      <vt:lpstr>Imaging through Drones</vt:lpstr>
      <vt:lpstr>What is Mosaicing?</vt:lpstr>
      <vt:lpstr>Mosaicing problem solved?</vt:lpstr>
      <vt:lpstr>Solution: Inexpensive Quadcopter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Mosaicing Scenes with a Quadcopter</dc:title>
  <dc:creator>meghshyam</dc:creator>
  <cp:lastModifiedBy>meghshyam</cp:lastModifiedBy>
  <cp:revision>15</cp:revision>
  <dcterms:created xsi:type="dcterms:W3CDTF">2016-03-30T04:56:33Z</dcterms:created>
  <dcterms:modified xsi:type="dcterms:W3CDTF">2016-04-01T16:17:37Z</dcterms:modified>
</cp:coreProperties>
</file>