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4" r:id="rId3"/>
    <p:sldId id="265" r:id="rId4"/>
    <p:sldId id="266" r:id="rId5"/>
    <p:sldId id="261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N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N">
                <a:solidFill>
                  <a:srgbClr val="FFFFFF"/>
                </a:solidFill>
              </a:endParaRPr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35035-6A4D-452D-B50F-37215D54470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3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756E6-5078-4F16-AA26-9455B936E14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1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33A7B-B3ED-4417-B08B-444EACCDC24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A401B-E3E7-4F61-B414-120645BF3E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87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FF656-1D88-425A-9C5B-F908F354920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53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2D5C6-FB5B-4EDD-B917-178BC9F0E29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40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ED749-66F6-482D-AA14-D3DF9B2260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2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F6F1C-9FE7-4ACF-A59C-BE0B1F3C32B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12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AC02-4978-45B8-A3DC-F1A43F83512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14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0D404-A56B-4533-B5CC-D8C0355CB1D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49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212A-D969-405D-A187-9BBEAE0817E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89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B9546B-4713-489E-9242-2AB8792826B6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IN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N">
                <a:solidFill>
                  <a:srgbClr val="FFFFFF"/>
                </a:solidFill>
              </a:endParaRPr>
            </a:p>
          </p:txBody>
        </p:sp>
      </p:grpSp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082741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m@cse.iitb.ac.i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6800"/>
            <a:ext cx="9144000" cy="1920875"/>
          </a:xfrm>
        </p:spPr>
        <p:txBody>
          <a:bodyPr/>
          <a:lstStyle/>
          <a:p>
            <a:r>
              <a:rPr lang="en-US" sz="4800" dirty="0" smtClean="0"/>
              <a:t>How Hard Can it Be?</a:t>
            </a:r>
            <a:br>
              <a:rPr lang="en-US" sz="4800" dirty="0" smtClean="0"/>
            </a:br>
            <a:r>
              <a:rPr lang="en-US" sz="4800" dirty="0" smtClean="0"/>
              <a:t>The E-Score: A Scoring Metric to Assess the Complexity of Text</a:t>
            </a:r>
            <a:endParaRPr lang="en-IN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r>
              <a:rPr lang="en-IN" dirty="0" err="1" smtClean="0"/>
              <a:t>Sandeep</a:t>
            </a:r>
            <a:r>
              <a:rPr lang="en-IN" dirty="0" smtClean="0"/>
              <a:t> Albert Mathias</a:t>
            </a:r>
          </a:p>
          <a:p>
            <a:r>
              <a:rPr lang="en-IN" dirty="0" smtClean="0">
                <a:hlinkClick r:id="rId2"/>
              </a:rPr>
              <a:t>sam@cse.iitb.ac.in</a:t>
            </a:r>
            <a:endParaRPr lang="en-IN" dirty="0" smtClean="0"/>
          </a:p>
          <a:p>
            <a:r>
              <a:rPr lang="en-IN" dirty="0" smtClean="0"/>
              <a:t>Under the guidance of: Prof. </a:t>
            </a:r>
            <a:r>
              <a:rPr lang="en-IN" dirty="0" err="1" smtClean="0"/>
              <a:t>Pushpak</a:t>
            </a:r>
            <a:r>
              <a:rPr lang="en-IN" dirty="0" smtClean="0"/>
              <a:t> Bhattacharyya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335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the Data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Participants take a comprehension test.</a:t>
                </a:r>
                <a:endParaRPr lang="en-US" dirty="0"/>
              </a:p>
              <a:p>
                <a:r>
                  <a:rPr lang="en-US" dirty="0" smtClean="0"/>
                  <a:t>Time to read a passage, answer each question and amount of correct answers got is measured.</a:t>
                </a:r>
              </a:p>
              <a:p>
                <a:r>
                  <a:rPr lang="en-US" dirty="0" smtClean="0"/>
                  <a:t>Simplicity of each passage is calculated:</a:t>
                </a:r>
                <a:r>
                  <a:rPr lang="en-US" baseline="30000" dirty="0" smtClean="0"/>
                  <a:t>[1]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𝑆𝑐𝑜𝑟𝑒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𝑞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sub>
                        </m:sSub>
                      </m:sup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𝑚𝑒𝑎𝑛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den>
                        </m:f>
                      </m:e>
                    </m:nary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2022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828800" y="5410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Passage Simplicity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 bwMode="auto">
          <a:xfrm flipV="1">
            <a:off x="2857500" y="4343400"/>
            <a:ext cx="571500" cy="1066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304071" y="5410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Questions simplicity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 bwMode="auto">
          <a:xfrm flipH="1" flipV="1">
            <a:off x="5105400" y="4648200"/>
            <a:ext cx="265471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8" name="Picture 2" descr="Two Bears Playing Ch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84389"/>
            <a:ext cx="512445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Calculating the E-Score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4525963"/>
          </a:xfrm>
        </p:spPr>
        <p:txBody>
          <a:bodyPr/>
          <a:lstStyle/>
          <a:p>
            <a:r>
              <a:rPr lang="en-US" dirty="0" smtClean="0"/>
              <a:t>Structural complexity – Parse tree complexity</a:t>
            </a:r>
          </a:p>
          <a:p>
            <a:pPr lvl="1"/>
            <a:r>
              <a:rPr lang="en-US" dirty="0" smtClean="0"/>
              <a:t>Number of clauses, appositives, participial phrases, etc.</a:t>
            </a:r>
            <a:r>
              <a:rPr lang="en-US" baseline="30000" dirty="0" smtClean="0"/>
              <a:t>[2]</a:t>
            </a:r>
          </a:p>
          <a:p>
            <a:r>
              <a:rPr lang="en-US" dirty="0" smtClean="0"/>
              <a:t>Lexical complexity – Complexity of words &amp; phrases</a:t>
            </a:r>
          </a:p>
          <a:p>
            <a:pPr lvl="1"/>
            <a:r>
              <a:rPr lang="en-US" dirty="0" smtClean="0"/>
              <a:t>Corpus Complexity – Ratio of occurrence of word / phrase in a normal English corpus to a parallel simple English corpus</a:t>
            </a:r>
            <a:r>
              <a:rPr lang="en-US" baseline="30000" dirty="0" smtClean="0"/>
              <a:t>[3]</a:t>
            </a:r>
          </a:p>
          <a:p>
            <a:pPr lvl="1"/>
            <a:r>
              <a:rPr lang="en-US" dirty="0" smtClean="0"/>
              <a:t>Syllable Count – Number of syllables in the word / phrase</a:t>
            </a:r>
          </a:p>
          <a:p>
            <a:r>
              <a:rPr lang="en-US" dirty="0" smtClean="0"/>
              <a:t>E-score = Structural complexity + Lexical complexity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Error metrics</a:t>
            </a:r>
          </a:p>
          <a:p>
            <a:pPr lvl="1"/>
            <a:r>
              <a:rPr lang="en-US" dirty="0" smtClean="0"/>
              <a:t>S0 (Disagreement),</a:t>
            </a:r>
          </a:p>
          <a:p>
            <a:pPr lvl="1"/>
            <a:r>
              <a:rPr lang="en-US" dirty="0" smtClean="0"/>
              <a:t>S1 (MAE),</a:t>
            </a:r>
          </a:p>
          <a:p>
            <a:pPr lvl="1"/>
            <a:r>
              <a:rPr lang="en-US" dirty="0" smtClean="0"/>
              <a:t>S2 (RMSE)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040245"/>
              </p:ext>
            </p:extLst>
          </p:nvPr>
        </p:nvGraphicFramePr>
        <p:xfrm>
          <a:off x="1447800" y="4191000"/>
          <a:ext cx="655872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6725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Evaluation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Metric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Flesch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0.88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Lexile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0.54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0.38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E-Score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0.47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7"/>
            <a:ext cx="8534400" cy="4525963"/>
          </a:xfrm>
        </p:spPr>
        <p:txBody>
          <a:bodyPr/>
          <a:lstStyle/>
          <a:p>
            <a:r>
              <a:rPr lang="en-US" sz="2400" dirty="0" smtClean="0"/>
              <a:t>[1] </a:t>
            </a:r>
            <a:r>
              <a:rPr lang="en-US" sz="2400" dirty="0" err="1">
                <a:effectLst/>
              </a:rPr>
              <a:t>Temnikova</a:t>
            </a:r>
            <a:r>
              <a:rPr lang="en-US" sz="2400" dirty="0">
                <a:effectLst/>
              </a:rPr>
              <a:t>, I. and </a:t>
            </a:r>
            <a:r>
              <a:rPr lang="en-US" sz="2400" dirty="0" err="1">
                <a:effectLst/>
              </a:rPr>
              <a:t>Maneva</a:t>
            </a:r>
            <a:r>
              <a:rPr lang="en-US" sz="2400" dirty="0">
                <a:effectLst/>
              </a:rPr>
              <a:t>, G. (2013). The </a:t>
            </a:r>
            <a:r>
              <a:rPr lang="en-US" sz="2400" dirty="0" smtClean="0">
                <a:effectLst/>
              </a:rPr>
              <a:t>C-Score–Proposing </a:t>
            </a:r>
            <a:r>
              <a:rPr lang="en-US" sz="2400" dirty="0">
                <a:effectLst/>
              </a:rPr>
              <a:t>a Reading Comprehension Metric as a </a:t>
            </a:r>
            <a:r>
              <a:rPr lang="en-US" sz="2400" dirty="0" smtClean="0">
                <a:effectLst/>
              </a:rPr>
              <a:t>Common Evaluation </a:t>
            </a:r>
            <a:r>
              <a:rPr lang="en-US" sz="2400" dirty="0">
                <a:effectLst/>
              </a:rPr>
              <a:t>Measure for Text Simplification. In </a:t>
            </a:r>
            <a:r>
              <a:rPr lang="en-US" sz="2400" i="1" dirty="0">
                <a:effectLst/>
              </a:rPr>
              <a:t>Proceedings of </a:t>
            </a:r>
            <a:r>
              <a:rPr lang="en-US" sz="2400" i="1" dirty="0" smtClean="0">
                <a:effectLst/>
              </a:rPr>
              <a:t>the Second </a:t>
            </a:r>
            <a:r>
              <a:rPr lang="en-US" sz="2400" i="1" dirty="0" err="1">
                <a:effectLst/>
              </a:rPr>
              <a:t>Wrokshop</a:t>
            </a:r>
            <a:r>
              <a:rPr lang="en-US" sz="2400" i="1" dirty="0">
                <a:effectLst/>
              </a:rPr>
              <a:t> on Predicting and Improving Text Readability for </a:t>
            </a:r>
            <a:r>
              <a:rPr lang="en-US" sz="2400" i="1" dirty="0" smtClean="0">
                <a:effectLst/>
              </a:rPr>
              <a:t>Target Reader </a:t>
            </a:r>
            <a:r>
              <a:rPr lang="en-US" sz="2400" i="1" dirty="0">
                <a:effectLst/>
              </a:rPr>
              <a:t>Populations</a:t>
            </a:r>
            <a:r>
              <a:rPr lang="en-US" sz="2400" dirty="0" smtClean="0">
                <a:effectLst/>
              </a:rPr>
              <a:t>, pages </a:t>
            </a:r>
            <a:r>
              <a:rPr lang="en-US" sz="2400" dirty="0">
                <a:effectLst/>
              </a:rPr>
              <a:t>20–29</a:t>
            </a:r>
            <a:r>
              <a:rPr lang="en-US" sz="2400" dirty="0" smtClean="0">
                <a:effectLst/>
              </a:rPr>
              <a:t>.</a:t>
            </a:r>
          </a:p>
          <a:p>
            <a:r>
              <a:rPr lang="en-US" sz="2400" dirty="0" smtClean="0">
                <a:effectLst/>
              </a:rPr>
              <a:t>[2] </a:t>
            </a:r>
            <a:r>
              <a:rPr lang="en-US" sz="2400" dirty="0" err="1">
                <a:effectLst/>
              </a:rPr>
              <a:t>Heilman</a:t>
            </a:r>
            <a:r>
              <a:rPr lang="en-US" sz="2400" dirty="0">
                <a:effectLst/>
              </a:rPr>
              <a:t>, M. and Smith, N. A. (2010</a:t>
            </a:r>
            <a:r>
              <a:rPr lang="en-US" sz="2400" dirty="0" smtClean="0">
                <a:effectLst/>
              </a:rPr>
              <a:t>). Extracting </a:t>
            </a:r>
            <a:r>
              <a:rPr lang="en-US" sz="2400" dirty="0">
                <a:effectLst/>
              </a:rPr>
              <a:t>simplified statements for </a:t>
            </a:r>
            <a:r>
              <a:rPr lang="en-US" sz="2400" dirty="0" smtClean="0">
                <a:effectLst/>
              </a:rPr>
              <a:t>factual question </a:t>
            </a:r>
            <a:r>
              <a:rPr lang="en-US" sz="2400" dirty="0">
                <a:effectLst/>
              </a:rPr>
              <a:t>generation. In </a:t>
            </a:r>
            <a:r>
              <a:rPr lang="en-US" sz="2400" i="1" dirty="0">
                <a:effectLst/>
              </a:rPr>
              <a:t>Proceedings of </a:t>
            </a:r>
            <a:r>
              <a:rPr lang="en-US" sz="2400" i="1" dirty="0" smtClean="0">
                <a:effectLst/>
              </a:rPr>
              <a:t>QG2010: The </a:t>
            </a:r>
            <a:r>
              <a:rPr lang="en-US" sz="2400" i="1" dirty="0">
                <a:effectLst/>
              </a:rPr>
              <a:t>Third Workshop on </a:t>
            </a:r>
            <a:r>
              <a:rPr lang="en-US" sz="2400" i="1" dirty="0" smtClean="0">
                <a:effectLst/>
              </a:rPr>
              <a:t>Question</a:t>
            </a:r>
            <a:r>
              <a:rPr lang="en-US" sz="2400" dirty="0">
                <a:effectLst/>
              </a:rPr>
              <a:t> </a:t>
            </a:r>
            <a:r>
              <a:rPr lang="en-US" sz="2400" i="1" dirty="0" smtClean="0">
                <a:effectLst/>
              </a:rPr>
              <a:t>Generation</a:t>
            </a:r>
            <a:r>
              <a:rPr lang="en-US" sz="2400" dirty="0">
                <a:effectLst/>
              </a:rPr>
              <a:t>, page 11</a:t>
            </a:r>
            <a:r>
              <a:rPr lang="en-US" sz="2400" dirty="0" smtClean="0">
                <a:effectLst/>
              </a:rPr>
              <a:t>.</a:t>
            </a:r>
          </a:p>
          <a:p>
            <a:r>
              <a:rPr lang="en-US" sz="2400" dirty="0" smtClean="0">
                <a:effectLst/>
              </a:rPr>
              <a:t>[3] </a:t>
            </a:r>
            <a:r>
              <a:rPr lang="en-US" sz="2400" dirty="0" err="1">
                <a:effectLst/>
              </a:rPr>
              <a:t>Biran</a:t>
            </a:r>
            <a:r>
              <a:rPr lang="en-US" sz="2400" dirty="0">
                <a:effectLst/>
              </a:rPr>
              <a:t>, O., Samuel, B., and </a:t>
            </a:r>
            <a:r>
              <a:rPr lang="en-US" sz="2400" dirty="0" err="1">
                <a:effectLst/>
              </a:rPr>
              <a:t>Elhadad</a:t>
            </a:r>
            <a:r>
              <a:rPr lang="en-US" sz="2400" dirty="0">
                <a:effectLst/>
              </a:rPr>
              <a:t>, N. (2011). </a:t>
            </a:r>
            <a:r>
              <a:rPr lang="en-US" sz="2400" dirty="0" smtClean="0">
                <a:effectLst/>
              </a:rPr>
              <a:t>Putting it </a:t>
            </a:r>
            <a:r>
              <a:rPr lang="en-US" sz="2400" dirty="0">
                <a:effectLst/>
              </a:rPr>
              <a:t>simply: a context-aware approach to lexical simplification. </a:t>
            </a:r>
            <a:r>
              <a:rPr lang="en-US" sz="2400" dirty="0" smtClean="0">
                <a:effectLst/>
              </a:rPr>
              <a:t>In </a:t>
            </a:r>
            <a:r>
              <a:rPr lang="en-US" sz="2400" i="1" dirty="0" smtClean="0">
                <a:effectLst/>
              </a:rPr>
              <a:t>Proceedings </a:t>
            </a:r>
            <a:r>
              <a:rPr lang="en-US" sz="2400" i="1" dirty="0">
                <a:effectLst/>
              </a:rPr>
              <a:t>of the 49th Annual Meeting </a:t>
            </a:r>
            <a:r>
              <a:rPr lang="en-US" sz="2400" i="1" dirty="0" smtClean="0">
                <a:effectLst/>
              </a:rPr>
              <a:t>of the </a:t>
            </a:r>
            <a:r>
              <a:rPr lang="en-US" sz="2400" i="1" dirty="0">
                <a:effectLst/>
              </a:rPr>
              <a:t>Association </a:t>
            </a:r>
            <a:r>
              <a:rPr lang="en-US" sz="2400" i="1" dirty="0" smtClean="0">
                <a:effectLst/>
              </a:rPr>
              <a:t>for Computational </a:t>
            </a:r>
            <a:r>
              <a:rPr lang="en-US" sz="2400" i="1" dirty="0">
                <a:effectLst/>
              </a:rPr>
              <a:t>Linguistics: </a:t>
            </a:r>
            <a:r>
              <a:rPr lang="en-US" sz="2400" i="1" dirty="0" smtClean="0">
                <a:effectLst/>
              </a:rPr>
              <a:t>Human Language </a:t>
            </a:r>
            <a:r>
              <a:rPr lang="en-US" sz="2400" i="1" dirty="0">
                <a:effectLst/>
              </a:rPr>
              <a:t>Technologies: short papers</a:t>
            </a:r>
            <a:r>
              <a:rPr lang="en-US" sz="2400" dirty="0">
                <a:effectLst/>
              </a:rPr>
              <a:t>, volume 2, </a:t>
            </a:r>
            <a:r>
              <a:rPr lang="en-US" sz="2400" dirty="0" smtClean="0">
                <a:effectLst/>
              </a:rPr>
              <a:t>pages 496–501</a:t>
            </a:r>
            <a:r>
              <a:rPr lang="en-US" sz="2400" dirty="0">
                <a:effectLst/>
              </a:rPr>
              <a:t>. Association for Computational Linguistics</a:t>
            </a:r>
            <a:r>
              <a:rPr lang="en-US" sz="2400" dirty="0" smtClean="0">
                <a:effectLst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380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354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Stream</vt:lpstr>
      <vt:lpstr>How Hard Can it Be? The E-Score: A Scoring Metric to Assess the Complexity of Text</vt:lpstr>
      <vt:lpstr>Getting the Data</vt:lpstr>
      <vt:lpstr>Calculating the E-Score</vt:lpstr>
      <vt:lpstr>Results</vt:lpstr>
      <vt:lpstr>Thank You!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Essay Grading</dc:title>
  <dc:creator>user</dc:creator>
  <cp:lastModifiedBy>sumit jhalani</cp:lastModifiedBy>
  <cp:revision>19</cp:revision>
  <dcterms:created xsi:type="dcterms:W3CDTF">2016-01-25T05:24:31Z</dcterms:created>
  <dcterms:modified xsi:type="dcterms:W3CDTF">2016-04-01T09:11:13Z</dcterms:modified>
</cp:coreProperties>
</file>